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gif" ContentType="image/gif"/>
  <Default Extension="vml" ContentType="application/vnd.openxmlformats-officedocument.vmlDrawing"/>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tags/tag5.xml" ContentType="application/vnd.openxmlformats-officedocument.presentationml.tags+xml"/>
  <Override PartName="/ppt/notesSlides/notesSlide5.xml" ContentType="application/vnd.openxmlformats-officedocument.presentationml.notesSlide+xml"/>
  <Override PartName="/ppt/tags/tag6.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8"/>
  </p:notesMasterIdLst>
  <p:sldIdLst>
    <p:sldId id="257" r:id="rId2"/>
    <p:sldId id="259" r:id="rId3"/>
    <p:sldId id="561" r:id="rId4"/>
    <p:sldId id="1268" r:id="rId5"/>
    <p:sldId id="563" r:id="rId6"/>
    <p:sldId id="500" r:id="rId7"/>
    <p:sldId id="501" r:id="rId8"/>
    <p:sldId id="502" r:id="rId9"/>
    <p:sldId id="503" r:id="rId10"/>
    <p:sldId id="504" r:id="rId11"/>
    <p:sldId id="555" r:id="rId12"/>
    <p:sldId id="566" r:id="rId13"/>
    <p:sldId id="565" r:id="rId14"/>
    <p:sldId id="1269" r:id="rId15"/>
    <p:sldId id="300" r:id="rId16"/>
    <p:sldId id="567" r:id="rId17"/>
    <p:sldId id="260" r:id="rId18"/>
    <p:sldId id="529" r:id="rId19"/>
    <p:sldId id="261" r:id="rId20"/>
    <p:sldId id="262" r:id="rId21"/>
    <p:sldId id="568" r:id="rId22"/>
    <p:sldId id="461" r:id="rId23"/>
    <p:sldId id="508" r:id="rId24"/>
    <p:sldId id="509" r:id="rId25"/>
    <p:sldId id="462" r:id="rId26"/>
    <p:sldId id="530" r:id="rId27"/>
    <p:sldId id="531" r:id="rId28"/>
    <p:sldId id="533" r:id="rId29"/>
    <p:sldId id="463" r:id="rId30"/>
    <p:sldId id="465" r:id="rId31"/>
    <p:sldId id="466" r:id="rId32"/>
    <p:sldId id="467" r:id="rId33"/>
    <p:sldId id="468" r:id="rId34"/>
    <p:sldId id="492" r:id="rId35"/>
    <p:sldId id="469" r:id="rId36"/>
    <p:sldId id="493" r:id="rId37"/>
    <p:sldId id="470" r:id="rId38"/>
    <p:sldId id="491" r:id="rId39"/>
    <p:sldId id="266" r:id="rId40"/>
    <p:sldId id="569" r:id="rId41"/>
    <p:sldId id="484" r:id="rId42"/>
    <p:sldId id="272" r:id="rId43"/>
    <p:sldId id="273" r:id="rId44"/>
    <p:sldId id="341" r:id="rId45"/>
    <p:sldId id="553" r:id="rId46"/>
    <p:sldId id="342" r:id="rId47"/>
    <p:sldId id="510" r:id="rId48"/>
    <p:sldId id="511" r:id="rId49"/>
    <p:sldId id="554" r:id="rId50"/>
    <p:sldId id="442" r:id="rId51"/>
    <p:sldId id="570" r:id="rId52"/>
    <p:sldId id="471" r:id="rId53"/>
    <p:sldId id="534" r:id="rId54"/>
    <p:sldId id="535" r:id="rId55"/>
    <p:sldId id="536" r:id="rId56"/>
    <p:sldId id="537" r:id="rId57"/>
    <p:sldId id="538" r:id="rId58"/>
    <p:sldId id="486" r:id="rId59"/>
    <p:sldId id="472" r:id="rId60"/>
    <p:sldId id="473" r:id="rId61"/>
    <p:sldId id="539" r:id="rId62"/>
    <p:sldId id="574" r:id="rId63"/>
    <p:sldId id="487" r:id="rId64"/>
    <p:sldId id="573" r:id="rId65"/>
    <p:sldId id="499" r:id="rId66"/>
    <p:sldId id="571" r:id="rId67"/>
    <p:sldId id="275" r:id="rId68"/>
    <p:sldId id="276" r:id="rId69"/>
    <p:sldId id="277" r:id="rId70"/>
    <p:sldId id="527" r:id="rId71"/>
    <p:sldId id="528" r:id="rId72"/>
    <p:sldId id="540" r:id="rId73"/>
    <p:sldId id="541" r:id="rId74"/>
    <p:sldId id="542" r:id="rId75"/>
    <p:sldId id="495" r:id="rId76"/>
    <p:sldId id="496" r:id="rId77"/>
    <p:sldId id="497" r:id="rId78"/>
    <p:sldId id="543" r:id="rId79"/>
    <p:sldId id="386" r:id="rId80"/>
    <p:sldId id="374" r:id="rId81"/>
    <p:sldId id="418" r:id="rId82"/>
    <p:sldId id="375" r:id="rId83"/>
    <p:sldId id="419" r:id="rId84"/>
    <p:sldId id="420" r:id="rId85"/>
    <p:sldId id="376" r:id="rId86"/>
    <p:sldId id="377" r:id="rId87"/>
    <p:sldId id="432" r:id="rId88"/>
    <p:sldId id="440" r:id="rId89"/>
    <p:sldId id="460" r:id="rId90"/>
    <p:sldId id="437" r:id="rId91"/>
    <p:sldId id="438" r:id="rId92"/>
    <p:sldId id="436" r:id="rId93"/>
    <p:sldId id="439" r:id="rId94"/>
    <p:sldId id="544" r:id="rId95"/>
    <p:sldId id="545" r:id="rId96"/>
    <p:sldId id="546" r:id="rId97"/>
    <p:sldId id="547" r:id="rId98"/>
    <p:sldId id="548" r:id="rId99"/>
    <p:sldId id="1270" r:id="rId100"/>
    <p:sldId id="512" r:id="rId101"/>
    <p:sldId id="575" r:id="rId102"/>
    <p:sldId id="576" r:id="rId103"/>
    <p:sldId id="577" r:id="rId104"/>
    <p:sldId id="578" r:id="rId105"/>
    <p:sldId id="549" r:id="rId106"/>
    <p:sldId id="550" r:id="rId107"/>
    <p:sldId id="1265" r:id="rId108"/>
    <p:sldId id="572" r:id="rId109"/>
    <p:sldId id="557" r:id="rId110"/>
    <p:sldId id="558" r:id="rId111"/>
    <p:sldId id="559" r:id="rId112"/>
    <p:sldId id="1266" r:id="rId113"/>
    <p:sldId id="1267" r:id="rId114"/>
    <p:sldId id="551" r:id="rId115"/>
    <p:sldId id="552" r:id="rId116"/>
    <p:sldId id="564" r:id="rId117"/>
  </p:sldIdLst>
  <p:sldSz cx="9144000" cy="6858000" type="screen4x3"/>
  <p:notesSz cx="6858000" cy="9144000"/>
  <p:defaultTextStyle>
    <a:defPPr>
      <a:defRPr lang="zh-CN"/>
    </a:defPPr>
    <a:lvl1pPr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374" autoAdjust="0"/>
    <p:restoredTop sz="94660"/>
  </p:normalViewPr>
  <p:slideViewPr>
    <p:cSldViewPr>
      <p:cViewPr varScale="1">
        <p:scale>
          <a:sx n="85" d="100"/>
          <a:sy n="85" d="100"/>
        </p:scale>
        <p:origin x="58" y="953"/>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notesMaster" Target="notesMasters/notesMaster1.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presProps" Target="presProps.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theme" Target="theme/theme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2" Type="http://schemas.openxmlformats.org/officeDocument/2006/relationships/oleObject" Target="file:///C:\Users\Yejin\Documents\Tsinghua\Personal\1000%20plan\quantum%20moore.xlsx" TargetMode="External"/><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scatterChart>
        <c:scatterStyle val="lineMarker"/>
        <c:varyColors val="0"/>
        <c:ser>
          <c:idx val="0"/>
          <c:order val="0"/>
          <c:tx>
            <c:strRef>
              <c:f>Sheet1!$F$6</c:f>
              <c:strCache>
                <c:ptCount val="1"/>
                <c:pt idx="0">
                  <c:v>NIST/Boulder</c:v>
                </c:pt>
              </c:strCache>
            </c:strRef>
          </c:tx>
          <c:spPr>
            <a:ln w="28575">
              <a:noFill/>
            </a:ln>
          </c:spPr>
          <c:marker>
            <c:symbol val="circle"/>
            <c:size val="15"/>
            <c:spPr>
              <a:solidFill>
                <a:schemeClr val="tx2"/>
              </a:solidFill>
              <a:ln>
                <a:noFill/>
              </a:ln>
            </c:spPr>
          </c:marker>
          <c:xVal>
            <c:numRef>
              <c:f>Sheet1!$E$7:$E$23</c:f>
              <c:numCache>
                <c:formatCode>0</c:formatCode>
                <c:ptCount val="17"/>
                <c:pt idx="0">
                  <c:v>1996</c:v>
                </c:pt>
                <c:pt idx="1">
                  <c:v>1998.8333333333114</c:v>
                </c:pt>
                <c:pt idx="2">
                  <c:v>2000.25</c:v>
                </c:pt>
                <c:pt idx="3">
                  <c:v>2003.25</c:v>
                </c:pt>
                <c:pt idx="4">
                  <c:v>2003.25</c:v>
                </c:pt>
                <c:pt idx="5">
                  <c:v>2004.5</c:v>
                </c:pt>
                <c:pt idx="6">
                  <c:v>2004.5</c:v>
                </c:pt>
                <c:pt idx="7">
                  <c:v>2006</c:v>
                </c:pt>
                <c:pt idx="8">
                  <c:v>2006</c:v>
                </c:pt>
                <c:pt idx="9">
                  <c:v>2006.8333333333114</c:v>
                </c:pt>
                <c:pt idx="10">
                  <c:v>2008.8333333333114</c:v>
                </c:pt>
                <c:pt idx="11">
                  <c:v>2009.75</c:v>
                </c:pt>
                <c:pt idx="12">
                  <c:v>2009.9166666666886</c:v>
                </c:pt>
                <c:pt idx="13">
                  <c:v>2010.5</c:v>
                </c:pt>
                <c:pt idx="14">
                  <c:v>2011.25</c:v>
                </c:pt>
                <c:pt idx="15">
                  <c:v>2011.5833333333114</c:v>
                </c:pt>
                <c:pt idx="16">
                  <c:v>2012</c:v>
                </c:pt>
              </c:numCache>
            </c:numRef>
          </c:xVal>
          <c:yVal>
            <c:numRef>
              <c:f>Sheet1!$F$7:$F$23</c:f>
              <c:numCache>
                <c:formatCode>General</c:formatCode>
                <c:ptCount val="17"/>
                <c:pt idx="0">
                  <c:v>1</c:v>
                </c:pt>
                <c:pt idx="1">
                  <c:v>2</c:v>
                </c:pt>
                <c:pt idx="2">
                  <c:v>4</c:v>
                </c:pt>
                <c:pt idx="3">
                  <c:v>2</c:v>
                </c:pt>
                <c:pt idx="5">
                  <c:v>3</c:v>
                </c:pt>
                <c:pt idx="7">
                  <c:v>6</c:v>
                </c:pt>
                <c:pt idx="9">
                  <c:v>4</c:v>
                </c:pt>
              </c:numCache>
            </c:numRef>
          </c:yVal>
          <c:smooth val="0"/>
          <c:extLst>
            <c:ext xmlns:c16="http://schemas.microsoft.com/office/drawing/2014/chart" uri="{C3380CC4-5D6E-409C-BE32-E72D297353CC}">
              <c16:uniqueId val="{00000000-24B1-463C-9AAE-D8DED9189884}"/>
            </c:ext>
          </c:extLst>
        </c:ser>
        <c:ser>
          <c:idx val="1"/>
          <c:order val="1"/>
          <c:tx>
            <c:strRef>
              <c:f>Sheet1!$G$6</c:f>
              <c:strCache>
                <c:ptCount val="1"/>
                <c:pt idx="0">
                  <c:v>IQOQI/Innsbruck</c:v>
                </c:pt>
              </c:strCache>
            </c:strRef>
          </c:tx>
          <c:spPr>
            <a:ln w="28575">
              <a:noFill/>
            </a:ln>
          </c:spPr>
          <c:marker>
            <c:symbol val="diamond"/>
            <c:size val="15"/>
            <c:spPr>
              <a:solidFill>
                <a:srgbClr val="FF0000"/>
              </a:solidFill>
              <a:ln>
                <a:noFill/>
              </a:ln>
            </c:spPr>
          </c:marker>
          <c:xVal>
            <c:numRef>
              <c:f>Sheet1!$E$7:$E$23</c:f>
              <c:numCache>
                <c:formatCode>0</c:formatCode>
                <c:ptCount val="17"/>
                <c:pt idx="0">
                  <c:v>1996</c:v>
                </c:pt>
                <c:pt idx="1">
                  <c:v>1998.8333333333114</c:v>
                </c:pt>
                <c:pt idx="2">
                  <c:v>2000.25</c:v>
                </c:pt>
                <c:pt idx="3">
                  <c:v>2003.25</c:v>
                </c:pt>
                <c:pt idx="4">
                  <c:v>2003.25</c:v>
                </c:pt>
                <c:pt idx="5">
                  <c:v>2004.5</c:v>
                </c:pt>
                <c:pt idx="6">
                  <c:v>2004.5</c:v>
                </c:pt>
                <c:pt idx="7">
                  <c:v>2006</c:v>
                </c:pt>
                <c:pt idx="8">
                  <c:v>2006</c:v>
                </c:pt>
                <c:pt idx="9">
                  <c:v>2006.8333333333114</c:v>
                </c:pt>
                <c:pt idx="10">
                  <c:v>2008.8333333333114</c:v>
                </c:pt>
                <c:pt idx="11">
                  <c:v>2009.75</c:v>
                </c:pt>
                <c:pt idx="12">
                  <c:v>2009.9166666666886</c:v>
                </c:pt>
                <c:pt idx="13">
                  <c:v>2010.5</c:v>
                </c:pt>
                <c:pt idx="14">
                  <c:v>2011.25</c:v>
                </c:pt>
                <c:pt idx="15">
                  <c:v>2011.5833333333114</c:v>
                </c:pt>
                <c:pt idx="16">
                  <c:v>2012</c:v>
                </c:pt>
              </c:numCache>
            </c:numRef>
          </c:xVal>
          <c:yVal>
            <c:numRef>
              <c:f>Sheet1!$G$7:$G$23</c:f>
              <c:numCache>
                <c:formatCode>General</c:formatCode>
                <c:ptCount val="17"/>
                <c:pt idx="4">
                  <c:v>2</c:v>
                </c:pt>
                <c:pt idx="6">
                  <c:v>3</c:v>
                </c:pt>
                <c:pt idx="8">
                  <c:v>8</c:v>
                </c:pt>
                <c:pt idx="10">
                  <c:v>4</c:v>
                </c:pt>
                <c:pt idx="12">
                  <c:v>4</c:v>
                </c:pt>
                <c:pt idx="14">
                  <c:v>14</c:v>
                </c:pt>
              </c:numCache>
            </c:numRef>
          </c:yVal>
          <c:smooth val="0"/>
          <c:extLst>
            <c:ext xmlns:c16="http://schemas.microsoft.com/office/drawing/2014/chart" uri="{C3380CC4-5D6E-409C-BE32-E72D297353CC}">
              <c16:uniqueId val="{00000001-24B1-463C-9AAE-D8DED9189884}"/>
            </c:ext>
          </c:extLst>
        </c:ser>
        <c:ser>
          <c:idx val="2"/>
          <c:order val="2"/>
          <c:tx>
            <c:strRef>
              <c:f>Sheet1!$H$6</c:f>
              <c:strCache>
                <c:ptCount val="1"/>
                <c:pt idx="0">
                  <c:v>JQI/Maryland</c:v>
                </c:pt>
              </c:strCache>
            </c:strRef>
          </c:tx>
          <c:spPr>
            <a:ln w="28575">
              <a:noFill/>
            </a:ln>
          </c:spPr>
          <c:marker>
            <c:symbol val="square"/>
            <c:size val="12"/>
            <c:spPr>
              <a:solidFill>
                <a:schemeClr val="accent3">
                  <a:lumMod val="50000"/>
                </a:schemeClr>
              </a:solidFill>
              <a:ln>
                <a:noFill/>
              </a:ln>
            </c:spPr>
          </c:marker>
          <c:xVal>
            <c:numRef>
              <c:f>Sheet1!$E$7:$E$23</c:f>
              <c:numCache>
                <c:formatCode>0</c:formatCode>
                <c:ptCount val="17"/>
                <c:pt idx="0">
                  <c:v>1996</c:v>
                </c:pt>
                <c:pt idx="1">
                  <c:v>1998.8333333333114</c:v>
                </c:pt>
                <c:pt idx="2">
                  <c:v>2000.25</c:v>
                </c:pt>
                <c:pt idx="3">
                  <c:v>2003.25</c:v>
                </c:pt>
                <c:pt idx="4">
                  <c:v>2003.25</c:v>
                </c:pt>
                <c:pt idx="5">
                  <c:v>2004.5</c:v>
                </c:pt>
                <c:pt idx="6">
                  <c:v>2004.5</c:v>
                </c:pt>
                <c:pt idx="7">
                  <c:v>2006</c:v>
                </c:pt>
                <c:pt idx="8">
                  <c:v>2006</c:v>
                </c:pt>
                <c:pt idx="9">
                  <c:v>2006.8333333333114</c:v>
                </c:pt>
                <c:pt idx="10">
                  <c:v>2008.8333333333114</c:v>
                </c:pt>
                <c:pt idx="11">
                  <c:v>2009.75</c:v>
                </c:pt>
                <c:pt idx="12">
                  <c:v>2009.9166666666886</c:v>
                </c:pt>
                <c:pt idx="13">
                  <c:v>2010.5</c:v>
                </c:pt>
                <c:pt idx="14">
                  <c:v>2011.25</c:v>
                </c:pt>
                <c:pt idx="15">
                  <c:v>2011.5833333333114</c:v>
                </c:pt>
                <c:pt idx="16">
                  <c:v>2012</c:v>
                </c:pt>
              </c:numCache>
            </c:numRef>
          </c:xVal>
          <c:yVal>
            <c:numRef>
              <c:f>Sheet1!$H$7:$H$23</c:f>
              <c:numCache>
                <c:formatCode>General</c:formatCode>
                <c:ptCount val="17"/>
                <c:pt idx="11">
                  <c:v>3</c:v>
                </c:pt>
                <c:pt idx="13">
                  <c:v>3</c:v>
                </c:pt>
                <c:pt idx="15">
                  <c:v>9</c:v>
                </c:pt>
                <c:pt idx="16">
                  <c:v>15</c:v>
                </c:pt>
              </c:numCache>
            </c:numRef>
          </c:yVal>
          <c:smooth val="0"/>
          <c:extLst>
            <c:ext xmlns:c16="http://schemas.microsoft.com/office/drawing/2014/chart" uri="{C3380CC4-5D6E-409C-BE32-E72D297353CC}">
              <c16:uniqueId val="{00000002-24B1-463C-9AAE-D8DED9189884}"/>
            </c:ext>
          </c:extLst>
        </c:ser>
        <c:dLbls>
          <c:showLegendKey val="0"/>
          <c:showVal val="0"/>
          <c:showCatName val="0"/>
          <c:showSerName val="0"/>
          <c:showPercent val="0"/>
          <c:showBubbleSize val="0"/>
        </c:dLbls>
        <c:axId val="1492093008"/>
        <c:axId val="1492096272"/>
      </c:scatterChart>
      <c:valAx>
        <c:axId val="1492093008"/>
        <c:scaling>
          <c:orientation val="minMax"/>
          <c:max val="2025"/>
          <c:min val="1995"/>
        </c:scaling>
        <c:delete val="0"/>
        <c:axPos val="b"/>
        <c:majorGridlines>
          <c:spPr>
            <a:ln>
              <a:solidFill>
                <a:sysClr val="windowText" lastClr="000000"/>
              </a:solidFill>
              <a:prstDash val="sysDash"/>
            </a:ln>
          </c:spPr>
        </c:majorGridlines>
        <c:numFmt formatCode="0" sourceLinked="1"/>
        <c:majorTickMark val="out"/>
        <c:minorTickMark val="none"/>
        <c:tickLblPos val="nextTo"/>
        <c:txPr>
          <a:bodyPr/>
          <a:lstStyle/>
          <a:p>
            <a:pPr>
              <a:defRPr sz="1800" b="1">
                <a:latin typeface="Arial" pitchFamily="34" charset="0"/>
                <a:cs typeface="Arial" pitchFamily="34" charset="0"/>
              </a:defRPr>
            </a:pPr>
            <a:endParaRPr lang="zh-CN"/>
          </a:p>
        </c:txPr>
        <c:crossAx val="1492096272"/>
        <c:crossesAt val="0.1"/>
        <c:crossBetween val="midCat"/>
        <c:majorUnit val="10"/>
      </c:valAx>
      <c:valAx>
        <c:axId val="1492096272"/>
        <c:scaling>
          <c:logBase val="2"/>
          <c:orientation val="minMax"/>
          <c:max val="128"/>
          <c:min val="0.5"/>
        </c:scaling>
        <c:delete val="0"/>
        <c:axPos val="l"/>
        <c:majorGridlines>
          <c:spPr>
            <a:ln>
              <a:solidFill>
                <a:sysClr val="windowText" lastClr="000000"/>
              </a:solidFill>
              <a:prstDash val="sysDash"/>
            </a:ln>
          </c:spPr>
        </c:majorGridlines>
        <c:numFmt formatCode="General" sourceLinked="1"/>
        <c:majorTickMark val="out"/>
        <c:minorTickMark val="none"/>
        <c:tickLblPos val="nextTo"/>
        <c:txPr>
          <a:bodyPr/>
          <a:lstStyle/>
          <a:p>
            <a:pPr>
              <a:defRPr sz="1800" b="1">
                <a:latin typeface="Arial" pitchFamily="34" charset="0"/>
                <a:cs typeface="Arial" pitchFamily="34" charset="0"/>
              </a:defRPr>
            </a:pPr>
            <a:endParaRPr lang="zh-CN"/>
          </a:p>
        </c:txPr>
        <c:crossAx val="1492093008"/>
        <c:crosses val="autoZero"/>
        <c:crossBetween val="midCat"/>
        <c:majorUnit val="4"/>
      </c:valAx>
      <c:spPr>
        <a:ln>
          <a:solidFill>
            <a:schemeClr val="tx1"/>
          </a:solidFill>
        </a:ln>
      </c:spPr>
    </c:plotArea>
    <c:plotVisOnly val="1"/>
    <c:dispBlanksAs val="gap"/>
    <c:showDLblsOverMax val="0"/>
  </c:chart>
  <c:externalData r:id="rId2">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35.w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20.w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49.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5.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46.wmf"/><Relationship Id="rId2" Type="http://schemas.openxmlformats.org/officeDocument/2006/relationships/image" Target="../media/image45.wmf"/><Relationship Id="rId1" Type="http://schemas.openxmlformats.org/officeDocument/2006/relationships/image" Target="../media/image44.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46.wmf"/><Relationship Id="rId2" Type="http://schemas.openxmlformats.org/officeDocument/2006/relationships/image" Target="../media/image45.wmf"/><Relationship Id="rId1" Type="http://schemas.openxmlformats.org/officeDocument/2006/relationships/image" Target="../media/image44.wmf"/><Relationship Id="rId4" Type="http://schemas.openxmlformats.org/officeDocument/2006/relationships/image" Target="../media/image49.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54.wmf"/></Relationships>
</file>

<file path=ppt/drawings/_rels/vmlDrawing6.vml.rels><?xml version="1.0" encoding="UTF-8" standalone="yes"?>
<Relationships xmlns="http://schemas.openxmlformats.org/package/2006/relationships"><Relationship Id="rId8" Type="http://schemas.openxmlformats.org/officeDocument/2006/relationships/image" Target="../media/image68.wmf"/><Relationship Id="rId3" Type="http://schemas.openxmlformats.org/officeDocument/2006/relationships/image" Target="../media/image63.wmf"/><Relationship Id="rId7" Type="http://schemas.openxmlformats.org/officeDocument/2006/relationships/image" Target="../media/image67.wmf"/><Relationship Id="rId2" Type="http://schemas.openxmlformats.org/officeDocument/2006/relationships/image" Target="../media/image62.wmf"/><Relationship Id="rId1" Type="http://schemas.openxmlformats.org/officeDocument/2006/relationships/image" Target="../media/image61.wmf"/><Relationship Id="rId6" Type="http://schemas.openxmlformats.org/officeDocument/2006/relationships/image" Target="../media/image66.wmf"/><Relationship Id="rId5" Type="http://schemas.openxmlformats.org/officeDocument/2006/relationships/image" Target="../media/image65.wmf"/><Relationship Id="rId4" Type="http://schemas.openxmlformats.org/officeDocument/2006/relationships/image" Target="../media/image64.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70.wmf"/></Relationships>
</file>

<file path=ppt/drawings/_rels/vmlDrawing8.vml.rels><?xml version="1.0" encoding="UTF-8" standalone="yes"?>
<Relationships xmlns="http://schemas.openxmlformats.org/package/2006/relationships"><Relationship Id="rId3" Type="http://schemas.openxmlformats.org/officeDocument/2006/relationships/image" Target="../media/image88.wmf"/><Relationship Id="rId2" Type="http://schemas.openxmlformats.org/officeDocument/2006/relationships/image" Target="../media/image87.wmf"/><Relationship Id="rId1" Type="http://schemas.openxmlformats.org/officeDocument/2006/relationships/image" Target="../media/image86.wmf"/></Relationships>
</file>

<file path=ppt/drawings/_rels/vmlDrawing9.vml.rels><?xml version="1.0" encoding="UTF-8" standalone="yes"?>
<Relationships xmlns="http://schemas.openxmlformats.org/package/2006/relationships"><Relationship Id="rId3" Type="http://schemas.openxmlformats.org/officeDocument/2006/relationships/image" Target="../media/image88.wmf"/><Relationship Id="rId2" Type="http://schemas.openxmlformats.org/officeDocument/2006/relationships/image" Target="../media/image87.wmf"/><Relationship Id="rId1" Type="http://schemas.openxmlformats.org/officeDocument/2006/relationships/image" Target="../media/image86.wmf"/><Relationship Id="rId4" Type="http://schemas.openxmlformats.org/officeDocument/2006/relationships/image" Target="../media/image90.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页眉占位符 1">
            <a:extLst>
              <a:ext uri="{FF2B5EF4-FFF2-40B4-BE49-F238E27FC236}">
                <a16:creationId xmlns:a16="http://schemas.microsoft.com/office/drawing/2014/main" id="{7F0DB880-E3C8-43D5-A21F-9F17C0D9F123}"/>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eaLnBrk="1" hangingPunct="1">
              <a:defRPr sz="1200"/>
            </a:lvl1pPr>
          </a:lstStyle>
          <a:p>
            <a:pPr>
              <a:defRPr/>
            </a:pPr>
            <a:endParaRPr lang="zh-CN" altLang="en-US"/>
          </a:p>
        </p:txBody>
      </p:sp>
      <p:sp>
        <p:nvSpPr>
          <p:cNvPr id="3" name="日期占位符 2">
            <a:extLst>
              <a:ext uri="{FF2B5EF4-FFF2-40B4-BE49-F238E27FC236}">
                <a16:creationId xmlns:a16="http://schemas.microsoft.com/office/drawing/2014/main" id="{C1785219-C287-4595-B79B-5DDDF8A56062}"/>
              </a:ext>
            </a:extLst>
          </p:cNvPr>
          <p:cNvSpPr>
            <a:spLocks noGrp="1"/>
          </p:cNvSpPr>
          <p:nvPr>
            <p:ph type="dt" idx="1"/>
          </p:nvPr>
        </p:nvSpPr>
        <p:spPr>
          <a:xfrm>
            <a:off x="3884613" y="0"/>
            <a:ext cx="2971800" cy="457200"/>
          </a:xfrm>
          <a:prstGeom prst="rect">
            <a:avLst/>
          </a:prstGeom>
        </p:spPr>
        <p:txBody>
          <a:bodyPr vert="horz" lIns="91440" tIns="45720" rIns="91440" bIns="45720" rtlCol="0"/>
          <a:lstStyle>
            <a:lvl1pPr algn="r" eaLnBrk="1" hangingPunct="1">
              <a:defRPr sz="1200"/>
            </a:lvl1pPr>
          </a:lstStyle>
          <a:p>
            <a:pPr>
              <a:defRPr/>
            </a:pPr>
            <a:fld id="{C00169DA-E434-4F8E-8024-FC36489F6E47}" type="datetimeFigureOut">
              <a:rPr lang="zh-CN" altLang="en-US"/>
              <a:pPr>
                <a:defRPr/>
              </a:pPr>
              <a:t>2023/9/12</a:t>
            </a:fld>
            <a:endParaRPr lang="zh-CN" altLang="en-US"/>
          </a:p>
        </p:txBody>
      </p:sp>
      <p:sp>
        <p:nvSpPr>
          <p:cNvPr id="4" name="幻灯片图像占位符 3">
            <a:extLst>
              <a:ext uri="{FF2B5EF4-FFF2-40B4-BE49-F238E27FC236}">
                <a16:creationId xmlns:a16="http://schemas.microsoft.com/office/drawing/2014/main" id="{60C9435E-4408-4068-8D7B-FD0E9F2B5DBA}"/>
              </a:ext>
            </a:extLst>
          </p:cNvPr>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zh-CN" altLang="en-US" noProof="0"/>
          </a:p>
        </p:txBody>
      </p:sp>
      <p:sp>
        <p:nvSpPr>
          <p:cNvPr id="5" name="备注占位符 4">
            <a:extLst>
              <a:ext uri="{FF2B5EF4-FFF2-40B4-BE49-F238E27FC236}">
                <a16:creationId xmlns:a16="http://schemas.microsoft.com/office/drawing/2014/main" id="{33845615-B6F7-411E-8272-FBC9520B72F8}"/>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zh-CN" altLang="en-US" noProof="0"/>
              <a:t>单击此处编辑母版文本样式</a:t>
            </a:r>
          </a:p>
          <a:p>
            <a:pPr lvl="1"/>
            <a:r>
              <a:rPr lang="zh-CN" altLang="en-US" noProof="0"/>
              <a:t>第二级</a:t>
            </a:r>
          </a:p>
          <a:p>
            <a:pPr lvl="2"/>
            <a:r>
              <a:rPr lang="zh-CN" altLang="en-US" noProof="0"/>
              <a:t>第三级</a:t>
            </a:r>
          </a:p>
          <a:p>
            <a:pPr lvl="3"/>
            <a:r>
              <a:rPr lang="zh-CN" altLang="en-US" noProof="0"/>
              <a:t>第四级</a:t>
            </a:r>
          </a:p>
          <a:p>
            <a:pPr lvl="4"/>
            <a:r>
              <a:rPr lang="zh-CN" altLang="en-US" noProof="0"/>
              <a:t>第五级</a:t>
            </a:r>
          </a:p>
        </p:txBody>
      </p:sp>
      <p:sp>
        <p:nvSpPr>
          <p:cNvPr id="6" name="页脚占位符 5">
            <a:extLst>
              <a:ext uri="{FF2B5EF4-FFF2-40B4-BE49-F238E27FC236}">
                <a16:creationId xmlns:a16="http://schemas.microsoft.com/office/drawing/2014/main" id="{B1C227A0-81B0-4978-9C1A-A1F5E2B91A62}"/>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hangingPunct="1">
              <a:defRPr sz="1200"/>
            </a:lvl1pPr>
          </a:lstStyle>
          <a:p>
            <a:pPr>
              <a:defRPr/>
            </a:pPr>
            <a:endParaRPr lang="zh-CN" altLang="en-US"/>
          </a:p>
        </p:txBody>
      </p:sp>
      <p:sp>
        <p:nvSpPr>
          <p:cNvPr id="7" name="灯片编号占位符 6">
            <a:extLst>
              <a:ext uri="{FF2B5EF4-FFF2-40B4-BE49-F238E27FC236}">
                <a16:creationId xmlns:a16="http://schemas.microsoft.com/office/drawing/2014/main" id="{2591B60F-87D6-4216-A9E8-F862467EA855}"/>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E63AC409-3AE7-4B6C-8776-C63D1FFD1DBB}" type="slidenum">
              <a:rPr lang="zh-CN" altLang="en-US"/>
              <a:pPr>
                <a:defRPr/>
              </a:pPr>
              <a:t>‹#›</a:t>
            </a:fld>
            <a:endParaRPr lang="zh-CN"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幻灯片图像占位符 1">
            <a:extLst>
              <a:ext uri="{FF2B5EF4-FFF2-40B4-BE49-F238E27FC236}">
                <a16:creationId xmlns:a16="http://schemas.microsoft.com/office/drawing/2014/main" id="{CB12A256-DB45-40B2-8165-532C20A053F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备注占位符 2">
            <a:extLst>
              <a:ext uri="{FF2B5EF4-FFF2-40B4-BE49-F238E27FC236}">
                <a16:creationId xmlns:a16="http://schemas.microsoft.com/office/drawing/2014/main" id="{42F65D97-B6E2-4922-B6FC-9F35B2A3EA5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lnSpc>
                <a:spcPct val="120000"/>
              </a:lnSpc>
            </a:pPr>
            <a:r>
              <a:rPr lang="zh-CN" altLang="en-US">
                <a:latin typeface="微软雅黑" panose="020B0503020204020204" pitchFamily="34" charset="-122"/>
                <a:ea typeface="微软雅黑" panose="020B0503020204020204" pitchFamily="34" charset="-122"/>
              </a:rPr>
              <a:t>经典信息的基本单元是比特。比特只有</a:t>
            </a:r>
            <a:r>
              <a:rPr lang="en-US" altLang="zh-CN">
                <a:latin typeface="微软雅黑" panose="020B0503020204020204" pitchFamily="34" charset="-122"/>
                <a:ea typeface="微软雅黑" panose="020B0503020204020204" pitchFamily="34" charset="-122"/>
              </a:rPr>
              <a:t>0</a:t>
            </a:r>
            <a:r>
              <a:rPr lang="zh-CN" altLang="en-US">
                <a:latin typeface="微软雅黑" panose="020B0503020204020204" pitchFamily="34" charset="-122"/>
                <a:ea typeface="微软雅黑" panose="020B0503020204020204" pitchFamily="34" charset="-122"/>
              </a:rPr>
              <a:t>和</a:t>
            </a:r>
            <a:r>
              <a:rPr lang="en-US" altLang="zh-CN">
                <a:latin typeface="微软雅黑" panose="020B0503020204020204" pitchFamily="34" charset="-122"/>
                <a:ea typeface="微软雅黑" panose="020B0503020204020204" pitchFamily="34" charset="-122"/>
              </a:rPr>
              <a:t>1</a:t>
            </a:r>
            <a:r>
              <a:rPr lang="zh-CN" altLang="en-US">
                <a:latin typeface="微软雅黑" panose="020B0503020204020204" pitchFamily="34" charset="-122"/>
                <a:ea typeface="微软雅黑" panose="020B0503020204020204" pitchFamily="34" charset="-122"/>
              </a:rPr>
              <a:t>两种状态。</a:t>
            </a:r>
            <a:endParaRPr lang="en-US" altLang="zh-CN">
              <a:latin typeface="微软雅黑" panose="020B0503020204020204" pitchFamily="34" charset="-122"/>
              <a:ea typeface="微软雅黑" panose="020B0503020204020204" pitchFamily="34" charset="-122"/>
            </a:endParaRPr>
          </a:p>
          <a:p>
            <a:pPr eaLnBrk="1" hangingPunct="1">
              <a:lnSpc>
                <a:spcPct val="120000"/>
              </a:lnSpc>
            </a:pPr>
            <a:r>
              <a:rPr lang="zh-CN" altLang="en-US">
                <a:latin typeface="微软雅黑" panose="020B0503020204020204" pitchFamily="34" charset="-122"/>
                <a:ea typeface="微软雅黑" panose="020B0503020204020204" pitchFamily="34" charset="-122"/>
              </a:rPr>
              <a:t>而量子信息的基本单元是量子比特。</a:t>
            </a:r>
            <a:endParaRPr lang="en-US" altLang="zh-CN">
              <a:latin typeface="微软雅黑" panose="020B0503020204020204" pitchFamily="34" charset="-122"/>
              <a:ea typeface="微软雅黑" panose="020B0503020204020204" pitchFamily="34" charset="-122"/>
            </a:endParaRPr>
          </a:p>
          <a:p>
            <a:pPr eaLnBrk="1" hangingPunct="1">
              <a:lnSpc>
                <a:spcPct val="120000"/>
              </a:lnSpc>
              <a:spcBef>
                <a:spcPts val="550"/>
              </a:spcBef>
            </a:pPr>
            <a:r>
              <a:rPr lang="zh-CN" altLang="en-US">
                <a:latin typeface="微软雅黑" panose="020B0503020204020204" pitchFamily="34" charset="-122"/>
                <a:ea typeface="微软雅黑" panose="020B0503020204020204" pitchFamily="34" charset="-122"/>
              </a:rPr>
              <a:t>量子比特可以处于</a:t>
            </a:r>
            <a:r>
              <a:rPr lang="en-US" altLang="zh-CN">
                <a:latin typeface="微软雅黑" panose="020B0503020204020204" pitchFamily="34" charset="-122"/>
                <a:ea typeface="微软雅黑" panose="020B0503020204020204" pitchFamily="34" charset="-122"/>
              </a:rPr>
              <a:t>0</a:t>
            </a:r>
            <a:r>
              <a:rPr lang="zh-CN" altLang="en-US">
                <a:latin typeface="微软雅黑" panose="020B0503020204020204" pitchFamily="34" charset="-122"/>
                <a:ea typeface="微软雅黑" panose="020B0503020204020204" pitchFamily="34" charset="-122"/>
              </a:rPr>
              <a:t>和</a:t>
            </a:r>
            <a:r>
              <a:rPr lang="en-US" altLang="zh-CN">
                <a:latin typeface="微软雅黑" panose="020B0503020204020204" pitchFamily="34" charset="-122"/>
                <a:ea typeface="微软雅黑" panose="020B0503020204020204" pitchFamily="34" charset="-122"/>
              </a:rPr>
              <a:t>1</a:t>
            </a:r>
            <a:r>
              <a:rPr lang="zh-CN" altLang="en-US">
                <a:latin typeface="微软雅黑" panose="020B0503020204020204" pitchFamily="34" charset="-122"/>
                <a:ea typeface="微软雅黑" panose="020B0503020204020204" pitchFamily="34" charset="-122"/>
              </a:rPr>
              <a:t>的叠加状态，例如对应电子的自旋或光子的偏振。</a:t>
            </a:r>
            <a:endParaRPr lang="en-US" altLang="zh-CN">
              <a:latin typeface="微软雅黑" panose="020B0503020204020204" pitchFamily="34" charset="-122"/>
              <a:ea typeface="微软雅黑" panose="020B0503020204020204" pitchFamily="34" charset="-122"/>
            </a:endParaRPr>
          </a:p>
          <a:p>
            <a:pPr eaLnBrk="1" hangingPunct="1">
              <a:lnSpc>
                <a:spcPct val="120000"/>
              </a:lnSpc>
              <a:spcBef>
                <a:spcPts val="550"/>
              </a:spcBef>
            </a:pPr>
            <a:r>
              <a:rPr lang="zh-CN" altLang="en-US">
                <a:latin typeface="微软雅黑" panose="020B0503020204020204" pitchFamily="34" charset="-122"/>
                <a:ea typeface="微软雅黑" panose="020B0503020204020204" pitchFamily="34" charset="-122"/>
              </a:rPr>
              <a:t>多个量子比特可以处于量子纠缠态。</a:t>
            </a:r>
            <a:endParaRPr lang="en-US" altLang="zh-CN">
              <a:latin typeface="微软雅黑" panose="020B0503020204020204" pitchFamily="34" charset="-122"/>
              <a:ea typeface="微软雅黑" panose="020B0503020204020204" pitchFamily="34" charset="-122"/>
            </a:endParaRPr>
          </a:p>
          <a:p>
            <a:pPr eaLnBrk="1" hangingPunct="1">
              <a:lnSpc>
                <a:spcPct val="120000"/>
              </a:lnSpc>
              <a:spcBef>
                <a:spcPts val="550"/>
              </a:spcBef>
            </a:pPr>
            <a:r>
              <a:rPr lang="zh-CN" altLang="en-US">
                <a:solidFill>
                  <a:srgbClr val="0000CC"/>
                </a:solidFill>
                <a:latin typeface="微软雅黑" panose="020B0503020204020204" pitchFamily="34" charset="-122"/>
                <a:ea typeface="微软雅黑" panose="020B0503020204020204" pitchFamily="34" charset="-122"/>
              </a:rPr>
              <a:t>量子信息技术就是对量子态进行操控的技术。</a:t>
            </a:r>
            <a:endParaRPr lang="zh-CN" altLang="en-US">
              <a:solidFill>
                <a:srgbClr val="0000CC"/>
              </a:solidFill>
            </a:endParaRPr>
          </a:p>
          <a:p>
            <a:pPr eaLnBrk="1" hangingPunct="1">
              <a:lnSpc>
                <a:spcPct val="120000"/>
              </a:lnSpc>
              <a:spcBef>
                <a:spcPts val="550"/>
              </a:spcBef>
            </a:pPr>
            <a:endParaRPr lang="zh-CN" altLang="en-US">
              <a:latin typeface="微软雅黑" panose="020B0503020204020204" pitchFamily="34" charset="-122"/>
              <a:ea typeface="微软雅黑" panose="020B0503020204020204" pitchFamily="34" charset="-122"/>
            </a:endParaRPr>
          </a:p>
          <a:p>
            <a:pPr eaLnBrk="1" hangingPunct="1">
              <a:lnSpc>
                <a:spcPct val="120000"/>
              </a:lnSpc>
            </a:pPr>
            <a:endParaRPr lang="zh-CN" altLang="en-US"/>
          </a:p>
        </p:txBody>
      </p:sp>
      <p:sp>
        <p:nvSpPr>
          <p:cNvPr id="13316" name="灯片编号占位符 3">
            <a:extLst>
              <a:ext uri="{FF2B5EF4-FFF2-40B4-BE49-F238E27FC236}">
                <a16:creationId xmlns:a16="http://schemas.microsoft.com/office/drawing/2014/main" id="{CA3ECF59-D0E8-442C-B7F9-5FE2085EC9E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A8768BE6-0A1E-46B8-B2EC-274CF0DB5D28}" type="slidenum">
              <a:rPr lang="en-US" altLang="zh-CN" smtClean="0"/>
              <a:pPr/>
              <a:t>8</a:t>
            </a:fld>
            <a:endParaRPr lang="en-US" altLang="zh-CN"/>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幻灯片图像占位符 1">
            <a:extLst>
              <a:ext uri="{FF2B5EF4-FFF2-40B4-BE49-F238E27FC236}">
                <a16:creationId xmlns:a16="http://schemas.microsoft.com/office/drawing/2014/main" id="{46BBFF8B-356B-43BC-807D-DC70188E99C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0115" name="备注占位符 2">
            <a:extLst>
              <a:ext uri="{FF2B5EF4-FFF2-40B4-BE49-F238E27FC236}">
                <a16:creationId xmlns:a16="http://schemas.microsoft.com/office/drawing/2014/main" id="{B0C34EEE-2CE1-4CDA-82C0-EE195C15020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CN" altLang="en-US"/>
          </a:p>
        </p:txBody>
      </p:sp>
      <p:sp>
        <p:nvSpPr>
          <p:cNvPr id="90116" name="灯片编号占位符 3">
            <a:extLst>
              <a:ext uri="{FF2B5EF4-FFF2-40B4-BE49-F238E27FC236}">
                <a16:creationId xmlns:a16="http://schemas.microsoft.com/office/drawing/2014/main" id="{0FD089AF-9607-4D62-B2D1-0107E3E8480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6FDA149E-C5D3-457D-9972-F35F9F87DC85}" type="slidenum">
              <a:rPr lang="zh-CN" altLang="en-US" smtClean="0"/>
              <a:pPr/>
              <a:t>78</a:t>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a:extLst>
              <a:ext uri="{FF2B5EF4-FFF2-40B4-BE49-F238E27FC236}">
                <a16:creationId xmlns:a16="http://schemas.microsoft.com/office/drawing/2014/main" id="{5D0B8849-D05A-48DD-9E46-BD2552C933B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3427" name="Notes Placeholder 2">
            <a:extLst>
              <a:ext uri="{FF2B5EF4-FFF2-40B4-BE49-F238E27FC236}">
                <a16:creationId xmlns:a16="http://schemas.microsoft.com/office/drawing/2014/main" id="{40A52783-BE3A-44A1-A91E-C1C14E76A41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ko-KR"/>
              <a:t>The qubit is no more than well defined two level system. Up to now, there are two different type of qubits in the ion trap community.  </a:t>
            </a:r>
          </a:p>
          <a:p>
            <a:pPr eaLnBrk="1" hangingPunct="1">
              <a:spcBef>
                <a:spcPct val="0"/>
              </a:spcBef>
            </a:pPr>
            <a:endParaRPr lang="en-US" altLang="ko-KR"/>
          </a:p>
          <a:p>
            <a:pPr eaLnBrk="1" hangingPunct="1">
              <a:spcBef>
                <a:spcPct val="0"/>
              </a:spcBef>
            </a:pPr>
            <a:r>
              <a:rPr lang="en-US" altLang="ko-KR"/>
              <a:t>One is in optical transition</a:t>
            </a:r>
          </a:p>
          <a:p>
            <a:pPr eaLnBrk="1" hangingPunct="1">
              <a:spcBef>
                <a:spcPct val="0"/>
              </a:spcBef>
            </a:pPr>
            <a:r>
              <a:rPr lang="en-US" altLang="ko-KR"/>
              <a:t>The other is in Hyperfine transition</a:t>
            </a:r>
          </a:p>
          <a:p>
            <a:pPr eaLnBrk="1" hangingPunct="1">
              <a:spcBef>
                <a:spcPct val="0"/>
              </a:spcBef>
            </a:pPr>
            <a:endParaRPr lang="en-US" altLang="ko-KR"/>
          </a:p>
          <a:p>
            <a:pPr eaLnBrk="1" hangingPunct="1">
              <a:spcBef>
                <a:spcPct val="0"/>
              </a:spcBef>
            </a:pPr>
            <a:r>
              <a:rPr lang="en-US" altLang="ko-KR"/>
              <a:t>Coherence time ~ optical qubit 10ms, Hyperfine qubit 10s</a:t>
            </a:r>
          </a:p>
          <a:p>
            <a:pPr eaLnBrk="1" hangingPunct="1">
              <a:spcBef>
                <a:spcPct val="0"/>
              </a:spcBef>
            </a:pPr>
            <a:endParaRPr lang="en-US" altLang="ko-KR"/>
          </a:p>
          <a:p>
            <a:pPr eaLnBrk="1" hangingPunct="1">
              <a:spcBef>
                <a:spcPct val="0"/>
              </a:spcBef>
            </a:pPr>
            <a:r>
              <a:rPr lang="en-US" altLang="ko-KR"/>
              <a:t>Detection is done by fluorescence. </a:t>
            </a:r>
          </a:p>
          <a:p>
            <a:pPr eaLnBrk="1" hangingPunct="1">
              <a:spcBef>
                <a:spcPct val="0"/>
              </a:spcBef>
            </a:pPr>
            <a:endParaRPr lang="en-US" altLang="ko-KR"/>
          </a:p>
          <a:p>
            <a:pPr eaLnBrk="1" hangingPunct="1">
              <a:spcBef>
                <a:spcPct val="0"/>
              </a:spcBef>
            </a:pPr>
            <a:r>
              <a:rPr lang="en-US" altLang="ko-KR"/>
              <a:t>Later I will focus only on hyperfine qubits. especially 171Yb+</a:t>
            </a:r>
            <a:endParaRPr lang="ko-KR" altLang="en-US"/>
          </a:p>
        </p:txBody>
      </p:sp>
      <p:sp>
        <p:nvSpPr>
          <p:cNvPr id="103428" name="Slide Number Placeholder 3">
            <a:extLst>
              <a:ext uri="{FF2B5EF4-FFF2-40B4-BE49-F238E27FC236}">
                <a16:creationId xmlns:a16="http://schemas.microsoft.com/office/drawing/2014/main" id="{B4756D97-6D9E-4F4B-9F98-14737B781FD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40E38987-DED2-48AB-AF19-96FCC37BE137}" type="slidenum">
              <a:rPr lang="ko-KR" altLang="en-US" smtClean="0"/>
              <a:pPr/>
              <a:t>90</a:t>
            </a:fld>
            <a:endParaRPr lang="ko-KR"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a:extLst>
              <a:ext uri="{FF2B5EF4-FFF2-40B4-BE49-F238E27FC236}">
                <a16:creationId xmlns:a16="http://schemas.microsoft.com/office/drawing/2014/main" id="{7BD6429E-289C-4D8C-BB14-9DD7825F907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5475" name="Notes Placeholder 2">
            <a:extLst>
              <a:ext uri="{FF2B5EF4-FFF2-40B4-BE49-F238E27FC236}">
                <a16:creationId xmlns:a16="http://schemas.microsoft.com/office/drawing/2014/main" id="{B9C8B06B-5E37-4F26-B2D6-6ADA287F6B1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ko-KR"/>
              <a:t>Coherent Operation</a:t>
            </a:r>
          </a:p>
          <a:p>
            <a:pPr eaLnBrk="1" hangingPunct="1">
              <a:spcBef>
                <a:spcPct val="0"/>
              </a:spcBef>
            </a:pPr>
            <a:r>
              <a:rPr lang="en-US" altLang="ko-KR"/>
              <a:t>Knill: </a:t>
            </a:r>
            <a:endParaRPr lang="ko-KR" altLang="en-US"/>
          </a:p>
        </p:txBody>
      </p:sp>
      <p:sp>
        <p:nvSpPr>
          <p:cNvPr id="105476" name="Slide Number Placeholder 3">
            <a:extLst>
              <a:ext uri="{FF2B5EF4-FFF2-40B4-BE49-F238E27FC236}">
                <a16:creationId xmlns:a16="http://schemas.microsoft.com/office/drawing/2014/main" id="{58EBE00E-8233-4BCF-81D0-A76F8BD2684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9451A50A-8390-48C3-953E-4AD298BA0F3B}" type="slidenum">
              <a:rPr lang="ko-KR" altLang="en-US" smtClean="0"/>
              <a:pPr/>
              <a:t>91</a:t>
            </a:fld>
            <a:endParaRPr lang="ko-KR"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a:extLst>
              <a:ext uri="{FF2B5EF4-FFF2-40B4-BE49-F238E27FC236}">
                <a16:creationId xmlns:a16="http://schemas.microsoft.com/office/drawing/2014/main" id="{16255649-CFE1-407D-B8AE-50872FA125F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7523" name="Notes Placeholder 2">
            <a:extLst>
              <a:ext uri="{FF2B5EF4-FFF2-40B4-BE49-F238E27FC236}">
                <a16:creationId xmlns:a16="http://schemas.microsoft.com/office/drawing/2014/main" id="{D65FE4F2-F40F-44D6-9470-8BCC8A99751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ko-KR"/>
              <a:t>Coulomb no relation to the spins</a:t>
            </a:r>
          </a:p>
          <a:p>
            <a:pPr eaLnBrk="1" hangingPunct="1">
              <a:spcBef>
                <a:spcPct val="0"/>
              </a:spcBef>
            </a:pPr>
            <a:r>
              <a:rPr lang="en-US" altLang="ko-KR"/>
              <a:t>N ion, 3 N normal modes</a:t>
            </a:r>
            <a:endParaRPr lang="ko-KR" altLang="en-US"/>
          </a:p>
        </p:txBody>
      </p:sp>
      <p:sp>
        <p:nvSpPr>
          <p:cNvPr id="107524" name="Slide Number Placeholder 3">
            <a:extLst>
              <a:ext uri="{FF2B5EF4-FFF2-40B4-BE49-F238E27FC236}">
                <a16:creationId xmlns:a16="http://schemas.microsoft.com/office/drawing/2014/main" id="{6593130D-E37C-4596-A179-6D557D5192E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4AA7A2C5-7D7B-49D9-B8E8-989E75CCD24E}" type="slidenum">
              <a:rPr lang="ko-KR" altLang="en-US" smtClean="0"/>
              <a:pPr/>
              <a:t>92</a:t>
            </a:fld>
            <a:endParaRPr lang="ko-KR"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a:extLst>
              <a:ext uri="{FF2B5EF4-FFF2-40B4-BE49-F238E27FC236}">
                <a16:creationId xmlns:a16="http://schemas.microsoft.com/office/drawing/2014/main" id="{117260C5-CB3F-4AF0-B6B6-7B517994AB0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A8E562A4-913C-4F65-9C30-672DF3289183}" type="slidenum">
              <a:rPr lang="en-US" altLang="zh-CN" smtClean="0"/>
              <a:pPr/>
              <a:t>93</a:t>
            </a:fld>
            <a:endParaRPr lang="en-US" altLang="zh-CN"/>
          </a:p>
        </p:txBody>
      </p:sp>
      <p:sp>
        <p:nvSpPr>
          <p:cNvPr id="109571" name="Rectangle 2">
            <a:extLst>
              <a:ext uri="{FF2B5EF4-FFF2-40B4-BE49-F238E27FC236}">
                <a16:creationId xmlns:a16="http://schemas.microsoft.com/office/drawing/2014/main" id="{56DED374-8DDF-4C44-B43B-B360207D2A6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幻灯片图像占位符 1">
            <a:extLst>
              <a:ext uri="{FF2B5EF4-FFF2-40B4-BE49-F238E27FC236}">
                <a16:creationId xmlns:a16="http://schemas.microsoft.com/office/drawing/2014/main" id="{9EB7DB90-1E44-4C58-927B-A30A9FDB914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0291" name="备注占位符 2">
            <a:extLst>
              <a:ext uri="{FF2B5EF4-FFF2-40B4-BE49-F238E27FC236}">
                <a16:creationId xmlns:a16="http://schemas.microsoft.com/office/drawing/2014/main" id="{98FF5FD0-9F85-4DB9-982A-B428FCFE3B5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CN" altLang="en-US"/>
          </a:p>
        </p:txBody>
      </p:sp>
      <p:sp>
        <p:nvSpPr>
          <p:cNvPr id="140292" name="灯片编号占位符 3">
            <a:extLst>
              <a:ext uri="{FF2B5EF4-FFF2-40B4-BE49-F238E27FC236}">
                <a16:creationId xmlns:a16="http://schemas.microsoft.com/office/drawing/2014/main" id="{150661C1-22B4-4178-98BE-B8AE8163842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C6B165F9-4F9D-49B1-AE8B-268953ED09A4}" type="slidenum">
              <a:rPr lang="zh-CN" altLang="en-US" smtClean="0"/>
              <a:pPr/>
              <a:t>116</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幻灯片图像占位符 1">
            <a:extLst>
              <a:ext uri="{FF2B5EF4-FFF2-40B4-BE49-F238E27FC236}">
                <a16:creationId xmlns:a16="http://schemas.microsoft.com/office/drawing/2014/main" id="{2F312408-4BA8-44BE-947B-D089226E152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7" name="备注占位符 2">
            <a:extLst>
              <a:ext uri="{FF2B5EF4-FFF2-40B4-BE49-F238E27FC236}">
                <a16:creationId xmlns:a16="http://schemas.microsoft.com/office/drawing/2014/main" id="{B3A866A8-CB80-4584-866E-B0FFC3BBD05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CN" altLang="en-US"/>
          </a:p>
        </p:txBody>
      </p:sp>
      <p:sp>
        <p:nvSpPr>
          <p:cNvPr id="16388" name="灯片编号占位符 3">
            <a:extLst>
              <a:ext uri="{FF2B5EF4-FFF2-40B4-BE49-F238E27FC236}">
                <a16:creationId xmlns:a16="http://schemas.microsoft.com/office/drawing/2014/main" id="{0D288F13-9F02-4D8A-A248-C04F6B99D95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D6E932CA-1030-40A9-93B4-3C7CD2002868}" type="slidenum">
              <a:rPr lang="en-US" altLang="zh-CN" smtClean="0"/>
              <a:pPr/>
              <a:t>10</a:t>
            </a:fld>
            <a:endParaRPr lang="en-US" altLang="zh-CN"/>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幻灯片图像占位符 1">
            <a:extLst>
              <a:ext uri="{FF2B5EF4-FFF2-40B4-BE49-F238E27FC236}">
                <a16:creationId xmlns:a16="http://schemas.microsoft.com/office/drawing/2014/main" id="{19071157-8F38-41D7-AD04-F2D1CFFECA9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备注占位符 2">
            <a:extLst>
              <a:ext uri="{FF2B5EF4-FFF2-40B4-BE49-F238E27FC236}">
                <a16:creationId xmlns:a16="http://schemas.microsoft.com/office/drawing/2014/main" id="{2322AE06-6D76-48E1-A4DC-FA1A5C80AE8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CN" altLang="en-US"/>
          </a:p>
        </p:txBody>
      </p:sp>
      <p:sp>
        <p:nvSpPr>
          <p:cNvPr id="18436" name="灯片编号占位符 3">
            <a:extLst>
              <a:ext uri="{FF2B5EF4-FFF2-40B4-BE49-F238E27FC236}">
                <a16:creationId xmlns:a16="http://schemas.microsoft.com/office/drawing/2014/main" id="{3A50BF07-F4A0-49B1-A841-76CC190D652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DA3269BB-A096-45E4-849F-B3CA6934D763}" type="slidenum">
              <a:rPr lang="en-US" altLang="zh-CN" smtClean="0"/>
              <a:pPr/>
              <a:t>11</a:t>
            </a:fld>
            <a:endParaRPr lang="en-US" altLang="zh-CN"/>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幻灯片图像占位符 1">
            <a:extLst>
              <a:ext uri="{FF2B5EF4-FFF2-40B4-BE49-F238E27FC236}">
                <a16:creationId xmlns:a16="http://schemas.microsoft.com/office/drawing/2014/main" id="{19071157-8F38-41D7-AD04-F2D1CFFECA9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备注占位符 2">
            <a:extLst>
              <a:ext uri="{FF2B5EF4-FFF2-40B4-BE49-F238E27FC236}">
                <a16:creationId xmlns:a16="http://schemas.microsoft.com/office/drawing/2014/main" id="{2322AE06-6D76-48E1-A4DC-FA1A5C80AE8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CN" altLang="en-US"/>
          </a:p>
        </p:txBody>
      </p:sp>
      <p:sp>
        <p:nvSpPr>
          <p:cNvPr id="18436" name="灯片编号占位符 3">
            <a:extLst>
              <a:ext uri="{FF2B5EF4-FFF2-40B4-BE49-F238E27FC236}">
                <a16:creationId xmlns:a16="http://schemas.microsoft.com/office/drawing/2014/main" id="{3A50BF07-F4A0-49B1-A841-76CC190D652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DA3269BB-A096-45E4-849F-B3CA6934D763}" type="slidenum">
              <a:rPr lang="en-US" altLang="zh-CN" smtClean="0"/>
              <a:pPr/>
              <a:t>12</a:t>
            </a:fld>
            <a:endParaRPr lang="en-US" altLang="zh-CN"/>
          </a:p>
        </p:txBody>
      </p:sp>
    </p:spTree>
    <p:extLst>
      <p:ext uri="{BB962C8B-B14F-4D97-AF65-F5344CB8AC3E}">
        <p14:creationId xmlns:p14="http://schemas.microsoft.com/office/powerpoint/2010/main" val="15991139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幻灯片图像占位符 1">
            <a:extLst>
              <a:ext uri="{FF2B5EF4-FFF2-40B4-BE49-F238E27FC236}">
                <a16:creationId xmlns:a16="http://schemas.microsoft.com/office/drawing/2014/main" id="{19071157-8F38-41D7-AD04-F2D1CFFECA9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备注占位符 2">
            <a:extLst>
              <a:ext uri="{FF2B5EF4-FFF2-40B4-BE49-F238E27FC236}">
                <a16:creationId xmlns:a16="http://schemas.microsoft.com/office/drawing/2014/main" id="{2322AE06-6D76-48E1-A4DC-FA1A5C80AE8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CN" altLang="en-US"/>
          </a:p>
        </p:txBody>
      </p:sp>
      <p:sp>
        <p:nvSpPr>
          <p:cNvPr id="18436" name="灯片编号占位符 3">
            <a:extLst>
              <a:ext uri="{FF2B5EF4-FFF2-40B4-BE49-F238E27FC236}">
                <a16:creationId xmlns:a16="http://schemas.microsoft.com/office/drawing/2014/main" id="{3A50BF07-F4A0-49B1-A841-76CC190D652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DA3269BB-A096-45E4-849F-B3CA6934D763}" type="slidenum">
              <a:rPr lang="en-US" altLang="zh-CN" smtClean="0"/>
              <a:pPr/>
              <a:t>13</a:t>
            </a:fld>
            <a:endParaRPr lang="en-US" altLang="zh-CN"/>
          </a:p>
        </p:txBody>
      </p:sp>
    </p:spTree>
    <p:extLst>
      <p:ext uri="{BB962C8B-B14F-4D97-AF65-F5344CB8AC3E}">
        <p14:creationId xmlns:p14="http://schemas.microsoft.com/office/powerpoint/2010/main" val="35001802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幻灯片图像占位符 1">
            <a:extLst>
              <a:ext uri="{FF2B5EF4-FFF2-40B4-BE49-F238E27FC236}">
                <a16:creationId xmlns:a16="http://schemas.microsoft.com/office/drawing/2014/main" id="{19071157-8F38-41D7-AD04-F2D1CFFECA9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备注占位符 2">
            <a:extLst>
              <a:ext uri="{FF2B5EF4-FFF2-40B4-BE49-F238E27FC236}">
                <a16:creationId xmlns:a16="http://schemas.microsoft.com/office/drawing/2014/main" id="{2322AE06-6D76-48E1-A4DC-FA1A5C80AE8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CN" altLang="en-US"/>
          </a:p>
        </p:txBody>
      </p:sp>
      <p:sp>
        <p:nvSpPr>
          <p:cNvPr id="18436" name="灯片编号占位符 3">
            <a:extLst>
              <a:ext uri="{FF2B5EF4-FFF2-40B4-BE49-F238E27FC236}">
                <a16:creationId xmlns:a16="http://schemas.microsoft.com/office/drawing/2014/main" id="{3A50BF07-F4A0-49B1-A841-76CC190D652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DA3269BB-A096-45E4-849F-B3CA6934D763}" type="slidenum">
              <a:rPr lang="en-US" altLang="zh-CN" smtClean="0"/>
              <a:pPr/>
              <a:t>14</a:t>
            </a:fld>
            <a:endParaRPr lang="en-US" altLang="zh-CN"/>
          </a:p>
        </p:txBody>
      </p:sp>
    </p:spTree>
    <p:extLst>
      <p:ext uri="{BB962C8B-B14F-4D97-AF65-F5344CB8AC3E}">
        <p14:creationId xmlns:p14="http://schemas.microsoft.com/office/powerpoint/2010/main" val="41077018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幻灯片图像占位符 1">
            <a:extLst>
              <a:ext uri="{FF2B5EF4-FFF2-40B4-BE49-F238E27FC236}">
                <a16:creationId xmlns:a16="http://schemas.microsoft.com/office/drawing/2014/main" id="{3EA92BCA-1213-4506-9573-2C677C301A4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1" name="备注占位符 2">
            <a:extLst>
              <a:ext uri="{FF2B5EF4-FFF2-40B4-BE49-F238E27FC236}">
                <a16:creationId xmlns:a16="http://schemas.microsoft.com/office/drawing/2014/main" id="{D36ED718-E743-4AF3-BEF2-86C7D096974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CN" altLang="en-US"/>
          </a:p>
        </p:txBody>
      </p:sp>
      <p:sp>
        <p:nvSpPr>
          <p:cNvPr id="83972" name="灯片编号占位符 3">
            <a:extLst>
              <a:ext uri="{FF2B5EF4-FFF2-40B4-BE49-F238E27FC236}">
                <a16:creationId xmlns:a16="http://schemas.microsoft.com/office/drawing/2014/main" id="{8655F88D-B8C6-4670-9E98-E8D997DAF2B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7BA89AE2-0352-4D4A-B85C-A365679ADC72}" type="slidenum">
              <a:rPr lang="zh-CN" altLang="en-US" smtClean="0"/>
              <a:pPr/>
              <a:t>75</a:t>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幻灯片图像占位符 1">
            <a:extLst>
              <a:ext uri="{FF2B5EF4-FFF2-40B4-BE49-F238E27FC236}">
                <a16:creationId xmlns:a16="http://schemas.microsoft.com/office/drawing/2014/main" id="{B58AAB41-F743-4004-807E-67DBA916248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6019" name="备注占位符 2">
            <a:extLst>
              <a:ext uri="{FF2B5EF4-FFF2-40B4-BE49-F238E27FC236}">
                <a16:creationId xmlns:a16="http://schemas.microsoft.com/office/drawing/2014/main" id="{73D11C07-A26F-4790-99FF-3DAEE75275E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CN" altLang="en-US"/>
          </a:p>
        </p:txBody>
      </p:sp>
      <p:sp>
        <p:nvSpPr>
          <p:cNvPr id="86020" name="灯片编号占位符 3">
            <a:extLst>
              <a:ext uri="{FF2B5EF4-FFF2-40B4-BE49-F238E27FC236}">
                <a16:creationId xmlns:a16="http://schemas.microsoft.com/office/drawing/2014/main" id="{62A51D9B-487E-450E-8E9D-FAAA3BD60E5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33DB53E5-B8F4-44A5-BE63-48E7C9619D2C}" type="slidenum">
              <a:rPr lang="zh-CN" altLang="en-US" smtClean="0"/>
              <a:pPr/>
              <a:t>76</a:t>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幻灯片图像占位符 1">
            <a:extLst>
              <a:ext uri="{FF2B5EF4-FFF2-40B4-BE49-F238E27FC236}">
                <a16:creationId xmlns:a16="http://schemas.microsoft.com/office/drawing/2014/main" id="{23DB85EB-C078-4387-ABFF-761891E21A0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8067" name="备注占位符 2">
            <a:extLst>
              <a:ext uri="{FF2B5EF4-FFF2-40B4-BE49-F238E27FC236}">
                <a16:creationId xmlns:a16="http://schemas.microsoft.com/office/drawing/2014/main" id="{43EA9462-1664-4812-868D-6351FD984F3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CN" altLang="en-US"/>
          </a:p>
        </p:txBody>
      </p:sp>
      <p:sp>
        <p:nvSpPr>
          <p:cNvPr id="88068" name="灯片编号占位符 3">
            <a:extLst>
              <a:ext uri="{FF2B5EF4-FFF2-40B4-BE49-F238E27FC236}">
                <a16:creationId xmlns:a16="http://schemas.microsoft.com/office/drawing/2014/main" id="{510479E2-0D38-4258-AB5E-466220136B7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1BB35651-7598-4594-8838-3A8F84CE0908}" type="slidenum">
              <a:rPr lang="zh-CN" altLang="en-US" smtClean="0"/>
              <a:pPr/>
              <a:t>77</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a:t>单击此处编辑母版标题样式</a:t>
            </a:r>
          </a:p>
        </p:txBody>
      </p:sp>
      <p:sp>
        <p:nvSpPr>
          <p:cNvPr id="3" name="副标题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p>
        </p:txBody>
      </p:sp>
      <p:sp>
        <p:nvSpPr>
          <p:cNvPr id="4" name="日期占位符 3">
            <a:extLst>
              <a:ext uri="{FF2B5EF4-FFF2-40B4-BE49-F238E27FC236}">
                <a16:creationId xmlns:a16="http://schemas.microsoft.com/office/drawing/2014/main" id="{AD87C05D-5C23-4FE7-AF2C-906316833FEC}"/>
              </a:ext>
            </a:extLst>
          </p:cNvPr>
          <p:cNvSpPr>
            <a:spLocks noGrp="1"/>
          </p:cNvSpPr>
          <p:nvPr>
            <p:ph type="dt" sz="half" idx="10"/>
          </p:nvPr>
        </p:nvSpPr>
        <p:spPr/>
        <p:txBody>
          <a:bodyPr/>
          <a:lstStyle>
            <a:lvl1pPr>
              <a:defRPr/>
            </a:lvl1pPr>
          </a:lstStyle>
          <a:p>
            <a:pPr>
              <a:defRPr/>
            </a:pPr>
            <a:fld id="{748176CC-946F-4DF2-AFEB-E34C981B8305}" type="datetime1">
              <a:rPr lang="zh-CN" altLang="en-US"/>
              <a:pPr>
                <a:defRPr/>
              </a:pPr>
              <a:t>2023/9/12</a:t>
            </a:fld>
            <a:endParaRPr lang="zh-CN" altLang="en-US"/>
          </a:p>
        </p:txBody>
      </p:sp>
      <p:sp>
        <p:nvSpPr>
          <p:cNvPr id="5" name="页脚占位符 4">
            <a:extLst>
              <a:ext uri="{FF2B5EF4-FFF2-40B4-BE49-F238E27FC236}">
                <a16:creationId xmlns:a16="http://schemas.microsoft.com/office/drawing/2014/main" id="{0DDE9C4F-0DF1-4613-B7CA-426DC5B34255}"/>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43B18CB6-A9F9-4232-B551-2C2B4965D9C2}"/>
              </a:ext>
            </a:extLst>
          </p:cNvPr>
          <p:cNvSpPr>
            <a:spLocks noGrp="1"/>
          </p:cNvSpPr>
          <p:nvPr>
            <p:ph type="sldNum" sz="quarter" idx="12"/>
          </p:nvPr>
        </p:nvSpPr>
        <p:spPr/>
        <p:txBody>
          <a:bodyPr/>
          <a:lstStyle>
            <a:lvl1pPr>
              <a:defRPr/>
            </a:lvl1pPr>
          </a:lstStyle>
          <a:p>
            <a:pPr>
              <a:defRPr/>
            </a:pPr>
            <a:fld id="{C8F4B6E9-11B4-42C6-A1BD-F6A0EBA589A8}" type="slidenum">
              <a:rPr lang="zh-CN" altLang="en-US"/>
              <a:pPr>
                <a:defRPr/>
              </a:pPr>
              <a:t>‹#›</a:t>
            </a:fld>
            <a:endParaRPr lang="zh-CN" altLang="en-US"/>
          </a:p>
        </p:txBody>
      </p:sp>
    </p:spTree>
    <p:extLst>
      <p:ext uri="{BB962C8B-B14F-4D97-AF65-F5344CB8AC3E}">
        <p14:creationId xmlns:p14="http://schemas.microsoft.com/office/powerpoint/2010/main" val="38519206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FCC14046-450D-4D4D-92B7-FBB45416D811}"/>
              </a:ext>
            </a:extLst>
          </p:cNvPr>
          <p:cNvSpPr>
            <a:spLocks noGrp="1"/>
          </p:cNvSpPr>
          <p:nvPr>
            <p:ph type="dt" sz="half" idx="10"/>
          </p:nvPr>
        </p:nvSpPr>
        <p:spPr/>
        <p:txBody>
          <a:bodyPr/>
          <a:lstStyle>
            <a:lvl1pPr>
              <a:defRPr/>
            </a:lvl1pPr>
          </a:lstStyle>
          <a:p>
            <a:pPr>
              <a:defRPr/>
            </a:pPr>
            <a:fld id="{332CD66C-BDB5-478B-9EF7-FE6CAC972671}" type="datetime1">
              <a:rPr lang="zh-CN" altLang="en-US"/>
              <a:pPr>
                <a:defRPr/>
              </a:pPr>
              <a:t>2023/9/12</a:t>
            </a:fld>
            <a:endParaRPr lang="zh-CN" altLang="en-US"/>
          </a:p>
        </p:txBody>
      </p:sp>
      <p:sp>
        <p:nvSpPr>
          <p:cNvPr id="5" name="页脚占位符 4">
            <a:extLst>
              <a:ext uri="{FF2B5EF4-FFF2-40B4-BE49-F238E27FC236}">
                <a16:creationId xmlns:a16="http://schemas.microsoft.com/office/drawing/2014/main" id="{F16F9A29-F08F-435D-9F62-CBF02612D612}"/>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A269AB96-FAEC-4ADC-91C7-05206C29A613}"/>
              </a:ext>
            </a:extLst>
          </p:cNvPr>
          <p:cNvSpPr>
            <a:spLocks noGrp="1"/>
          </p:cNvSpPr>
          <p:nvPr>
            <p:ph type="sldNum" sz="quarter" idx="12"/>
          </p:nvPr>
        </p:nvSpPr>
        <p:spPr/>
        <p:txBody>
          <a:bodyPr/>
          <a:lstStyle>
            <a:lvl1pPr>
              <a:defRPr/>
            </a:lvl1pPr>
          </a:lstStyle>
          <a:p>
            <a:pPr>
              <a:defRPr/>
            </a:pPr>
            <a:fld id="{86CADBF6-AA85-4220-AACF-B8487319E7EC}" type="slidenum">
              <a:rPr lang="zh-CN" altLang="en-US"/>
              <a:pPr>
                <a:defRPr/>
              </a:pPr>
              <a:t>‹#›</a:t>
            </a:fld>
            <a:endParaRPr lang="zh-CN" altLang="en-US"/>
          </a:p>
        </p:txBody>
      </p:sp>
    </p:spTree>
    <p:extLst>
      <p:ext uri="{BB962C8B-B14F-4D97-AF65-F5344CB8AC3E}">
        <p14:creationId xmlns:p14="http://schemas.microsoft.com/office/powerpoint/2010/main" val="32277772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457200" y="274638"/>
            <a:ext cx="60198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646E330D-F3CB-4F72-B02D-7439A338165F}"/>
              </a:ext>
            </a:extLst>
          </p:cNvPr>
          <p:cNvSpPr>
            <a:spLocks noGrp="1"/>
          </p:cNvSpPr>
          <p:nvPr>
            <p:ph type="dt" sz="half" idx="10"/>
          </p:nvPr>
        </p:nvSpPr>
        <p:spPr/>
        <p:txBody>
          <a:bodyPr/>
          <a:lstStyle>
            <a:lvl1pPr>
              <a:defRPr/>
            </a:lvl1pPr>
          </a:lstStyle>
          <a:p>
            <a:pPr>
              <a:defRPr/>
            </a:pPr>
            <a:fld id="{B90CAF17-F058-4348-A99B-0FC56F9C2B7C}" type="datetime1">
              <a:rPr lang="zh-CN" altLang="en-US"/>
              <a:pPr>
                <a:defRPr/>
              </a:pPr>
              <a:t>2023/9/12</a:t>
            </a:fld>
            <a:endParaRPr lang="zh-CN" altLang="en-US"/>
          </a:p>
        </p:txBody>
      </p:sp>
      <p:sp>
        <p:nvSpPr>
          <p:cNvPr id="5" name="页脚占位符 4">
            <a:extLst>
              <a:ext uri="{FF2B5EF4-FFF2-40B4-BE49-F238E27FC236}">
                <a16:creationId xmlns:a16="http://schemas.microsoft.com/office/drawing/2014/main" id="{409D97F3-88DA-4BB3-A147-61E61AEF6B99}"/>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B586BCDC-0FC1-443A-A3ED-05E51837169E}"/>
              </a:ext>
            </a:extLst>
          </p:cNvPr>
          <p:cNvSpPr>
            <a:spLocks noGrp="1"/>
          </p:cNvSpPr>
          <p:nvPr>
            <p:ph type="sldNum" sz="quarter" idx="12"/>
          </p:nvPr>
        </p:nvSpPr>
        <p:spPr/>
        <p:txBody>
          <a:bodyPr/>
          <a:lstStyle>
            <a:lvl1pPr>
              <a:defRPr/>
            </a:lvl1pPr>
          </a:lstStyle>
          <a:p>
            <a:pPr>
              <a:defRPr/>
            </a:pPr>
            <a:fld id="{FCF9C921-5239-44E5-B1A2-1C62C8ED75DB}" type="slidenum">
              <a:rPr lang="zh-CN" altLang="en-US"/>
              <a:pPr>
                <a:defRPr/>
              </a:pPr>
              <a:t>‹#›</a:t>
            </a:fld>
            <a:endParaRPr lang="zh-CN" altLang="en-US"/>
          </a:p>
        </p:txBody>
      </p:sp>
    </p:spTree>
    <p:extLst>
      <p:ext uri="{BB962C8B-B14F-4D97-AF65-F5344CB8AC3E}">
        <p14:creationId xmlns:p14="http://schemas.microsoft.com/office/powerpoint/2010/main" val="30192090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dgm">
  <p:cSld name="标题和图示或组织结构图">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p>
            <a:r>
              <a:rPr lang="zh-CN" altLang="en-US"/>
              <a:t>单击此处编辑母版标题样式</a:t>
            </a:r>
          </a:p>
        </p:txBody>
      </p:sp>
      <p:sp>
        <p:nvSpPr>
          <p:cNvPr id="3" name="SmartArt 占位符 2"/>
          <p:cNvSpPr>
            <a:spLocks noGrp="1"/>
          </p:cNvSpPr>
          <p:nvPr>
            <p:ph type="dgm" idx="1"/>
          </p:nvPr>
        </p:nvSpPr>
        <p:spPr>
          <a:xfrm>
            <a:off x="457200" y="1600200"/>
            <a:ext cx="8229600" cy="4525963"/>
          </a:xfrm>
        </p:spPr>
        <p:txBody>
          <a:bodyPr/>
          <a:lstStyle/>
          <a:p>
            <a:pPr lvl="0"/>
            <a:endParaRPr lang="zh-CN" altLang="en-US" noProof="0"/>
          </a:p>
        </p:txBody>
      </p:sp>
      <p:sp>
        <p:nvSpPr>
          <p:cNvPr id="4" name="Rectangle 4">
            <a:extLst>
              <a:ext uri="{FF2B5EF4-FFF2-40B4-BE49-F238E27FC236}">
                <a16:creationId xmlns:a16="http://schemas.microsoft.com/office/drawing/2014/main" id="{B6D1C374-CB3D-4163-8A14-34B37ED29F3F}"/>
              </a:ext>
            </a:extLst>
          </p:cNvPr>
          <p:cNvSpPr>
            <a:spLocks noGrp="1" noChangeArrowheads="1"/>
          </p:cNvSpPr>
          <p:nvPr>
            <p:ph type="dt" sz="half" idx="10"/>
          </p:nvPr>
        </p:nvSpPr>
        <p:spPr/>
        <p:txBody>
          <a:bodyPr/>
          <a:lstStyle>
            <a:lvl1pPr>
              <a:defRPr/>
            </a:lvl1pPr>
          </a:lstStyle>
          <a:p>
            <a:pPr>
              <a:defRPr/>
            </a:pPr>
            <a:fld id="{7AE26F96-8691-482C-BC28-133419C02F2E}" type="datetime1">
              <a:rPr lang="zh-CN" altLang="en-US"/>
              <a:pPr>
                <a:defRPr/>
              </a:pPr>
              <a:t>2023/9/12</a:t>
            </a:fld>
            <a:endParaRPr lang="en-US" altLang="zh-CN"/>
          </a:p>
        </p:txBody>
      </p:sp>
      <p:sp>
        <p:nvSpPr>
          <p:cNvPr id="5" name="Rectangle 5">
            <a:extLst>
              <a:ext uri="{FF2B5EF4-FFF2-40B4-BE49-F238E27FC236}">
                <a16:creationId xmlns:a16="http://schemas.microsoft.com/office/drawing/2014/main" id="{67A40F66-A683-4EAC-B4A3-B37DE68EC9D4}"/>
              </a:ext>
            </a:extLst>
          </p:cNvPr>
          <p:cNvSpPr>
            <a:spLocks noGrp="1" noChangeArrowheads="1"/>
          </p:cNvSpPr>
          <p:nvPr>
            <p:ph type="ftr" sz="quarter" idx="11"/>
          </p:nvPr>
        </p:nvSpPr>
        <p:spPr/>
        <p:txBody>
          <a:bodyPr/>
          <a:lstStyle>
            <a:lvl1pPr>
              <a:defRPr/>
            </a:lvl1pPr>
          </a:lstStyle>
          <a:p>
            <a:pPr>
              <a:defRPr/>
            </a:pPr>
            <a:endParaRPr lang="en-US" altLang="zh-CN"/>
          </a:p>
        </p:txBody>
      </p:sp>
      <p:sp>
        <p:nvSpPr>
          <p:cNvPr id="6" name="Rectangle 6">
            <a:extLst>
              <a:ext uri="{FF2B5EF4-FFF2-40B4-BE49-F238E27FC236}">
                <a16:creationId xmlns:a16="http://schemas.microsoft.com/office/drawing/2014/main" id="{E16A3FED-6F0C-4248-B909-B19AEFADAB7F}"/>
              </a:ext>
            </a:extLst>
          </p:cNvPr>
          <p:cNvSpPr>
            <a:spLocks noGrp="1" noChangeArrowheads="1"/>
          </p:cNvSpPr>
          <p:nvPr>
            <p:ph type="sldNum" sz="quarter" idx="12"/>
          </p:nvPr>
        </p:nvSpPr>
        <p:spPr/>
        <p:txBody>
          <a:bodyPr/>
          <a:lstStyle>
            <a:lvl1pPr>
              <a:defRPr/>
            </a:lvl1pPr>
          </a:lstStyle>
          <a:p>
            <a:pPr>
              <a:defRPr/>
            </a:pPr>
            <a:fld id="{F110D95A-583B-4FEB-BE32-9147341EEF07}" type="slidenum">
              <a:rPr lang="en-US" altLang="zh-CN"/>
              <a:pPr>
                <a:defRPr/>
              </a:pPr>
              <a:t>‹#›</a:t>
            </a:fld>
            <a:endParaRPr lang="en-US" altLang="zh-CN"/>
          </a:p>
        </p:txBody>
      </p:sp>
    </p:spTree>
    <p:extLst>
      <p:ext uri="{BB962C8B-B14F-4D97-AF65-F5344CB8AC3E}">
        <p14:creationId xmlns:p14="http://schemas.microsoft.com/office/powerpoint/2010/main" val="628283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2DBD3D66-26A0-46D0-A39C-B53A15DA8819}"/>
              </a:ext>
            </a:extLst>
          </p:cNvPr>
          <p:cNvSpPr>
            <a:spLocks noGrp="1"/>
          </p:cNvSpPr>
          <p:nvPr>
            <p:ph type="dt" sz="half" idx="10"/>
          </p:nvPr>
        </p:nvSpPr>
        <p:spPr/>
        <p:txBody>
          <a:bodyPr/>
          <a:lstStyle>
            <a:lvl1pPr>
              <a:defRPr/>
            </a:lvl1pPr>
          </a:lstStyle>
          <a:p>
            <a:pPr>
              <a:defRPr/>
            </a:pPr>
            <a:fld id="{3C145D2E-BCF5-4F23-B804-655461CCDCAD}" type="datetime1">
              <a:rPr lang="zh-CN" altLang="en-US"/>
              <a:pPr>
                <a:defRPr/>
              </a:pPr>
              <a:t>2023/9/12</a:t>
            </a:fld>
            <a:endParaRPr lang="zh-CN" altLang="en-US"/>
          </a:p>
        </p:txBody>
      </p:sp>
      <p:sp>
        <p:nvSpPr>
          <p:cNvPr id="5" name="页脚占位符 4">
            <a:extLst>
              <a:ext uri="{FF2B5EF4-FFF2-40B4-BE49-F238E27FC236}">
                <a16:creationId xmlns:a16="http://schemas.microsoft.com/office/drawing/2014/main" id="{333C49EE-5652-464F-893D-E81A2A9919B9}"/>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EF06CC47-1358-4BE7-9686-6294F5540773}"/>
              </a:ext>
            </a:extLst>
          </p:cNvPr>
          <p:cNvSpPr>
            <a:spLocks noGrp="1"/>
          </p:cNvSpPr>
          <p:nvPr>
            <p:ph type="sldNum" sz="quarter" idx="12"/>
          </p:nvPr>
        </p:nvSpPr>
        <p:spPr/>
        <p:txBody>
          <a:bodyPr/>
          <a:lstStyle>
            <a:lvl1pPr>
              <a:defRPr/>
            </a:lvl1pPr>
          </a:lstStyle>
          <a:p>
            <a:pPr>
              <a:defRPr/>
            </a:pPr>
            <a:fld id="{13515383-9146-4DA8-A6F4-7C7B9C4882F9}" type="slidenum">
              <a:rPr lang="zh-CN" altLang="en-US"/>
              <a:pPr>
                <a:defRPr/>
              </a:pPr>
              <a:t>‹#›</a:t>
            </a:fld>
            <a:endParaRPr lang="zh-CN" altLang="en-US"/>
          </a:p>
        </p:txBody>
      </p:sp>
    </p:spTree>
    <p:extLst>
      <p:ext uri="{BB962C8B-B14F-4D97-AF65-F5344CB8AC3E}">
        <p14:creationId xmlns:p14="http://schemas.microsoft.com/office/powerpoint/2010/main" val="27675350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BD0C3BBF-4CF2-4357-9139-6DFB6220907D}"/>
              </a:ext>
            </a:extLst>
          </p:cNvPr>
          <p:cNvSpPr>
            <a:spLocks noGrp="1"/>
          </p:cNvSpPr>
          <p:nvPr>
            <p:ph type="dt" sz="half" idx="10"/>
          </p:nvPr>
        </p:nvSpPr>
        <p:spPr/>
        <p:txBody>
          <a:bodyPr/>
          <a:lstStyle>
            <a:lvl1pPr>
              <a:defRPr/>
            </a:lvl1pPr>
          </a:lstStyle>
          <a:p>
            <a:pPr>
              <a:defRPr/>
            </a:pPr>
            <a:fld id="{961C2F91-0EB0-4BAE-9DCF-66A5D08A15B5}" type="datetime1">
              <a:rPr lang="zh-CN" altLang="en-US"/>
              <a:pPr>
                <a:defRPr/>
              </a:pPr>
              <a:t>2023/9/12</a:t>
            </a:fld>
            <a:endParaRPr lang="zh-CN" altLang="en-US"/>
          </a:p>
        </p:txBody>
      </p:sp>
      <p:sp>
        <p:nvSpPr>
          <p:cNvPr id="5" name="页脚占位符 4">
            <a:extLst>
              <a:ext uri="{FF2B5EF4-FFF2-40B4-BE49-F238E27FC236}">
                <a16:creationId xmlns:a16="http://schemas.microsoft.com/office/drawing/2014/main" id="{FC77B0B0-C78A-4299-9062-BB11357768CF}"/>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55ED56D4-E107-49AE-9042-EF1FB4C65725}"/>
              </a:ext>
            </a:extLst>
          </p:cNvPr>
          <p:cNvSpPr>
            <a:spLocks noGrp="1"/>
          </p:cNvSpPr>
          <p:nvPr>
            <p:ph type="sldNum" sz="quarter" idx="12"/>
          </p:nvPr>
        </p:nvSpPr>
        <p:spPr/>
        <p:txBody>
          <a:bodyPr/>
          <a:lstStyle>
            <a:lvl1pPr>
              <a:defRPr/>
            </a:lvl1pPr>
          </a:lstStyle>
          <a:p>
            <a:pPr>
              <a:defRPr/>
            </a:pPr>
            <a:fld id="{28390AF1-9652-4D1D-9B78-4BAD598083D2}" type="slidenum">
              <a:rPr lang="zh-CN" altLang="en-US"/>
              <a:pPr>
                <a:defRPr/>
              </a:pPr>
              <a:t>‹#›</a:t>
            </a:fld>
            <a:endParaRPr lang="zh-CN" altLang="en-US"/>
          </a:p>
        </p:txBody>
      </p:sp>
    </p:spTree>
    <p:extLst>
      <p:ext uri="{BB962C8B-B14F-4D97-AF65-F5344CB8AC3E}">
        <p14:creationId xmlns:p14="http://schemas.microsoft.com/office/powerpoint/2010/main" val="15408910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3">
            <a:extLst>
              <a:ext uri="{FF2B5EF4-FFF2-40B4-BE49-F238E27FC236}">
                <a16:creationId xmlns:a16="http://schemas.microsoft.com/office/drawing/2014/main" id="{08B1501D-292F-45E1-97C4-5A6754EFE168}"/>
              </a:ext>
            </a:extLst>
          </p:cNvPr>
          <p:cNvSpPr>
            <a:spLocks noGrp="1"/>
          </p:cNvSpPr>
          <p:nvPr>
            <p:ph type="dt" sz="half" idx="10"/>
          </p:nvPr>
        </p:nvSpPr>
        <p:spPr/>
        <p:txBody>
          <a:bodyPr/>
          <a:lstStyle>
            <a:lvl1pPr>
              <a:defRPr/>
            </a:lvl1pPr>
          </a:lstStyle>
          <a:p>
            <a:pPr>
              <a:defRPr/>
            </a:pPr>
            <a:fld id="{31D3313D-5A45-4053-A224-A7C84EF5D5B0}" type="datetime1">
              <a:rPr lang="zh-CN" altLang="en-US"/>
              <a:pPr>
                <a:defRPr/>
              </a:pPr>
              <a:t>2023/9/12</a:t>
            </a:fld>
            <a:endParaRPr lang="zh-CN" altLang="en-US"/>
          </a:p>
        </p:txBody>
      </p:sp>
      <p:sp>
        <p:nvSpPr>
          <p:cNvPr id="6" name="页脚占位符 4">
            <a:extLst>
              <a:ext uri="{FF2B5EF4-FFF2-40B4-BE49-F238E27FC236}">
                <a16:creationId xmlns:a16="http://schemas.microsoft.com/office/drawing/2014/main" id="{A372E0A5-B09E-4CC2-946B-4ACAB81B3CC6}"/>
              </a:ext>
            </a:extLst>
          </p:cNvPr>
          <p:cNvSpPr>
            <a:spLocks noGrp="1"/>
          </p:cNvSpPr>
          <p:nvPr>
            <p:ph type="ftr" sz="quarter" idx="11"/>
          </p:nvPr>
        </p:nvSpPr>
        <p:spPr/>
        <p:txBody>
          <a:bodyPr/>
          <a:lstStyle>
            <a:lvl1pPr>
              <a:defRPr/>
            </a:lvl1pPr>
          </a:lstStyle>
          <a:p>
            <a:pPr>
              <a:defRPr/>
            </a:pPr>
            <a:endParaRPr lang="zh-CN" altLang="en-US"/>
          </a:p>
        </p:txBody>
      </p:sp>
      <p:sp>
        <p:nvSpPr>
          <p:cNvPr id="7" name="灯片编号占位符 5">
            <a:extLst>
              <a:ext uri="{FF2B5EF4-FFF2-40B4-BE49-F238E27FC236}">
                <a16:creationId xmlns:a16="http://schemas.microsoft.com/office/drawing/2014/main" id="{9938E46F-F424-4F1A-8EBF-867FFA300B97}"/>
              </a:ext>
            </a:extLst>
          </p:cNvPr>
          <p:cNvSpPr>
            <a:spLocks noGrp="1"/>
          </p:cNvSpPr>
          <p:nvPr>
            <p:ph type="sldNum" sz="quarter" idx="12"/>
          </p:nvPr>
        </p:nvSpPr>
        <p:spPr/>
        <p:txBody>
          <a:bodyPr/>
          <a:lstStyle>
            <a:lvl1pPr>
              <a:defRPr/>
            </a:lvl1pPr>
          </a:lstStyle>
          <a:p>
            <a:pPr>
              <a:defRPr/>
            </a:pPr>
            <a:fld id="{6BF8974B-8EDA-4190-8D72-115A68283893}" type="slidenum">
              <a:rPr lang="zh-CN" altLang="en-US"/>
              <a:pPr>
                <a:defRPr/>
              </a:pPr>
              <a:t>‹#›</a:t>
            </a:fld>
            <a:endParaRPr lang="zh-CN" altLang="en-US"/>
          </a:p>
        </p:txBody>
      </p:sp>
    </p:spTree>
    <p:extLst>
      <p:ext uri="{BB962C8B-B14F-4D97-AF65-F5344CB8AC3E}">
        <p14:creationId xmlns:p14="http://schemas.microsoft.com/office/powerpoint/2010/main" val="18857307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3">
            <a:extLst>
              <a:ext uri="{FF2B5EF4-FFF2-40B4-BE49-F238E27FC236}">
                <a16:creationId xmlns:a16="http://schemas.microsoft.com/office/drawing/2014/main" id="{FE1C4D95-F1AC-47A1-A386-8D077B2D1D36}"/>
              </a:ext>
            </a:extLst>
          </p:cNvPr>
          <p:cNvSpPr>
            <a:spLocks noGrp="1"/>
          </p:cNvSpPr>
          <p:nvPr>
            <p:ph type="dt" sz="half" idx="10"/>
          </p:nvPr>
        </p:nvSpPr>
        <p:spPr/>
        <p:txBody>
          <a:bodyPr/>
          <a:lstStyle>
            <a:lvl1pPr>
              <a:defRPr/>
            </a:lvl1pPr>
          </a:lstStyle>
          <a:p>
            <a:pPr>
              <a:defRPr/>
            </a:pPr>
            <a:fld id="{2B1A7175-4F7E-4776-BD5B-1BC93FDD5919}" type="datetime1">
              <a:rPr lang="zh-CN" altLang="en-US"/>
              <a:pPr>
                <a:defRPr/>
              </a:pPr>
              <a:t>2023/9/12</a:t>
            </a:fld>
            <a:endParaRPr lang="zh-CN" altLang="en-US"/>
          </a:p>
        </p:txBody>
      </p:sp>
      <p:sp>
        <p:nvSpPr>
          <p:cNvPr id="8" name="页脚占位符 4">
            <a:extLst>
              <a:ext uri="{FF2B5EF4-FFF2-40B4-BE49-F238E27FC236}">
                <a16:creationId xmlns:a16="http://schemas.microsoft.com/office/drawing/2014/main" id="{9D7EB9DD-8575-4C61-A6B7-D1793650407C}"/>
              </a:ext>
            </a:extLst>
          </p:cNvPr>
          <p:cNvSpPr>
            <a:spLocks noGrp="1"/>
          </p:cNvSpPr>
          <p:nvPr>
            <p:ph type="ftr" sz="quarter" idx="11"/>
          </p:nvPr>
        </p:nvSpPr>
        <p:spPr/>
        <p:txBody>
          <a:bodyPr/>
          <a:lstStyle>
            <a:lvl1pPr>
              <a:defRPr/>
            </a:lvl1pPr>
          </a:lstStyle>
          <a:p>
            <a:pPr>
              <a:defRPr/>
            </a:pPr>
            <a:endParaRPr lang="zh-CN" altLang="en-US"/>
          </a:p>
        </p:txBody>
      </p:sp>
      <p:sp>
        <p:nvSpPr>
          <p:cNvPr id="9" name="灯片编号占位符 5">
            <a:extLst>
              <a:ext uri="{FF2B5EF4-FFF2-40B4-BE49-F238E27FC236}">
                <a16:creationId xmlns:a16="http://schemas.microsoft.com/office/drawing/2014/main" id="{DFDF3367-A6A9-49D7-A5C5-1DF3250C22F4}"/>
              </a:ext>
            </a:extLst>
          </p:cNvPr>
          <p:cNvSpPr>
            <a:spLocks noGrp="1"/>
          </p:cNvSpPr>
          <p:nvPr>
            <p:ph type="sldNum" sz="quarter" idx="12"/>
          </p:nvPr>
        </p:nvSpPr>
        <p:spPr/>
        <p:txBody>
          <a:bodyPr/>
          <a:lstStyle>
            <a:lvl1pPr>
              <a:defRPr/>
            </a:lvl1pPr>
          </a:lstStyle>
          <a:p>
            <a:pPr>
              <a:defRPr/>
            </a:pPr>
            <a:fld id="{1D241394-C0D1-45CE-81CE-3F83C5A07683}" type="slidenum">
              <a:rPr lang="zh-CN" altLang="en-US"/>
              <a:pPr>
                <a:defRPr/>
              </a:pPr>
              <a:t>‹#›</a:t>
            </a:fld>
            <a:endParaRPr lang="zh-CN" altLang="en-US"/>
          </a:p>
        </p:txBody>
      </p:sp>
    </p:spTree>
    <p:extLst>
      <p:ext uri="{BB962C8B-B14F-4D97-AF65-F5344CB8AC3E}">
        <p14:creationId xmlns:p14="http://schemas.microsoft.com/office/powerpoint/2010/main" val="31101197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3">
            <a:extLst>
              <a:ext uri="{FF2B5EF4-FFF2-40B4-BE49-F238E27FC236}">
                <a16:creationId xmlns:a16="http://schemas.microsoft.com/office/drawing/2014/main" id="{4E14E09C-38B4-48C4-866E-E1AAAAE6D856}"/>
              </a:ext>
            </a:extLst>
          </p:cNvPr>
          <p:cNvSpPr>
            <a:spLocks noGrp="1"/>
          </p:cNvSpPr>
          <p:nvPr>
            <p:ph type="dt" sz="half" idx="10"/>
          </p:nvPr>
        </p:nvSpPr>
        <p:spPr/>
        <p:txBody>
          <a:bodyPr/>
          <a:lstStyle>
            <a:lvl1pPr>
              <a:defRPr/>
            </a:lvl1pPr>
          </a:lstStyle>
          <a:p>
            <a:pPr>
              <a:defRPr/>
            </a:pPr>
            <a:fld id="{07D0AA9B-0221-441A-AFD1-0ACA05AA8216}" type="datetime1">
              <a:rPr lang="zh-CN" altLang="en-US"/>
              <a:pPr>
                <a:defRPr/>
              </a:pPr>
              <a:t>2023/9/12</a:t>
            </a:fld>
            <a:endParaRPr lang="zh-CN" altLang="en-US"/>
          </a:p>
        </p:txBody>
      </p:sp>
      <p:sp>
        <p:nvSpPr>
          <p:cNvPr id="4" name="页脚占位符 4">
            <a:extLst>
              <a:ext uri="{FF2B5EF4-FFF2-40B4-BE49-F238E27FC236}">
                <a16:creationId xmlns:a16="http://schemas.microsoft.com/office/drawing/2014/main" id="{0B8D0C82-C83E-4D4E-B191-6F55FF2848C9}"/>
              </a:ext>
            </a:extLst>
          </p:cNvPr>
          <p:cNvSpPr>
            <a:spLocks noGrp="1"/>
          </p:cNvSpPr>
          <p:nvPr>
            <p:ph type="ftr" sz="quarter" idx="11"/>
          </p:nvPr>
        </p:nvSpPr>
        <p:spPr/>
        <p:txBody>
          <a:bodyPr/>
          <a:lstStyle>
            <a:lvl1pPr>
              <a:defRPr/>
            </a:lvl1pPr>
          </a:lstStyle>
          <a:p>
            <a:pPr>
              <a:defRPr/>
            </a:pPr>
            <a:endParaRPr lang="zh-CN" altLang="en-US"/>
          </a:p>
        </p:txBody>
      </p:sp>
      <p:sp>
        <p:nvSpPr>
          <p:cNvPr id="5" name="灯片编号占位符 5">
            <a:extLst>
              <a:ext uri="{FF2B5EF4-FFF2-40B4-BE49-F238E27FC236}">
                <a16:creationId xmlns:a16="http://schemas.microsoft.com/office/drawing/2014/main" id="{E7185799-797D-4EBC-A1A3-CF7A1CE2F3A8}"/>
              </a:ext>
            </a:extLst>
          </p:cNvPr>
          <p:cNvSpPr>
            <a:spLocks noGrp="1"/>
          </p:cNvSpPr>
          <p:nvPr>
            <p:ph type="sldNum" sz="quarter" idx="12"/>
          </p:nvPr>
        </p:nvSpPr>
        <p:spPr/>
        <p:txBody>
          <a:bodyPr/>
          <a:lstStyle>
            <a:lvl1pPr>
              <a:defRPr/>
            </a:lvl1pPr>
          </a:lstStyle>
          <a:p>
            <a:pPr>
              <a:defRPr/>
            </a:pPr>
            <a:fld id="{A72B37A8-DD65-4BB6-9432-CCB23D71B5C1}" type="slidenum">
              <a:rPr lang="zh-CN" altLang="en-US"/>
              <a:pPr>
                <a:defRPr/>
              </a:pPr>
              <a:t>‹#›</a:t>
            </a:fld>
            <a:endParaRPr lang="zh-CN" altLang="en-US"/>
          </a:p>
        </p:txBody>
      </p:sp>
    </p:spTree>
    <p:extLst>
      <p:ext uri="{BB962C8B-B14F-4D97-AF65-F5344CB8AC3E}">
        <p14:creationId xmlns:p14="http://schemas.microsoft.com/office/powerpoint/2010/main" val="33303110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42B38A3F-3380-470F-A7F9-DC789067233D}"/>
              </a:ext>
            </a:extLst>
          </p:cNvPr>
          <p:cNvSpPr>
            <a:spLocks noGrp="1"/>
          </p:cNvSpPr>
          <p:nvPr>
            <p:ph type="dt" sz="half" idx="10"/>
          </p:nvPr>
        </p:nvSpPr>
        <p:spPr/>
        <p:txBody>
          <a:bodyPr/>
          <a:lstStyle>
            <a:lvl1pPr>
              <a:defRPr/>
            </a:lvl1pPr>
          </a:lstStyle>
          <a:p>
            <a:pPr>
              <a:defRPr/>
            </a:pPr>
            <a:fld id="{5201AE93-689D-465C-8046-5BC42C67E9EC}" type="datetime1">
              <a:rPr lang="zh-CN" altLang="en-US"/>
              <a:pPr>
                <a:defRPr/>
              </a:pPr>
              <a:t>2023/9/12</a:t>
            </a:fld>
            <a:endParaRPr lang="zh-CN" altLang="en-US"/>
          </a:p>
        </p:txBody>
      </p:sp>
      <p:sp>
        <p:nvSpPr>
          <p:cNvPr id="3" name="页脚占位符 4">
            <a:extLst>
              <a:ext uri="{FF2B5EF4-FFF2-40B4-BE49-F238E27FC236}">
                <a16:creationId xmlns:a16="http://schemas.microsoft.com/office/drawing/2014/main" id="{6D8D1E92-2376-4DBD-8F6C-72E3484A549F}"/>
              </a:ext>
            </a:extLst>
          </p:cNvPr>
          <p:cNvSpPr>
            <a:spLocks noGrp="1"/>
          </p:cNvSpPr>
          <p:nvPr>
            <p:ph type="ftr" sz="quarter" idx="11"/>
          </p:nvPr>
        </p:nvSpPr>
        <p:spPr/>
        <p:txBody>
          <a:bodyPr/>
          <a:lstStyle>
            <a:lvl1pPr>
              <a:defRPr/>
            </a:lvl1pPr>
          </a:lstStyle>
          <a:p>
            <a:pPr>
              <a:defRPr/>
            </a:pPr>
            <a:endParaRPr lang="zh-CN" altLang="en-US"/>
          </a:p>
        </p:txBody>
      </p:sp>
      <p:sp>
        <p:nvSpPr>
          <p:cNvPr id="4" name="灯片编号占位符 5">
            <a:extLst>
              <a:ext uri="{FF2B5EF4-FFF2-40B4-BE49-F238E27FC236}">
                <a16:creationId xmlns:a16="http://schemas.microsoft.com/office/drawing/2014/main" id="{862DA54F-2028-495B-9D34-F141644091E7}"/>
              </a:ext>
            </a:extLst>
          </p:cNvPr>
          <p:cNvSpPr>
            <a:spLocks noGrp="1"/>
          </p:cNvSpPr>
          <p:nvPr>
            <p:ph type="sldNum" sz="quarter" idx="12"/>
          </p:nvPr>
        </p:nvSpPr>
        <p:spPr/>
        <p:txBody>
          <a:bodyPr/>
          <a:lstStyle>
            <a:lvl1pPr>
              <a:defRPr/>
            </a:lvl1pPr>
          </a:lstStyle>
          <a:p>
            <a:pPr>
              <a:defRPr/>
            </a:pPr>
            <a:fld id="{B5040437-C42C-4E92-B476-FE32E0A6342B}" type="slidenum">
              <a:rPr lang="zh-CN" altLang="en-US"/>
              <a:pPr>
                <a:defRPr/>
              </a:pPr>
              <a:t>‹#›</a:t>
            </a:fld>
            <a:endParaRPr lang="zh-CN" altLang="en-US"/>
          </a:p>
        </p:txBody>
      </p:sp>
    </p:spTree>
    <p:extLst>
      <p:ext uri="{BB962C8B-B14F-4D97-AF65-F5344CB8AC3E}">
        <p14:creationId xmlns:p14="http://schemas.microsoft.com/office/powerpoint/2010/main" val="17321940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3">
            <a:extLst>
              <a:ext uri="{FF2B5EF4-FFF2-40B4-BE49-F238E27FC236}">
                <a16:creationId xmlns:a16="http://schemas.microsoft.com/office/drawing/2014/main" id="{90716FA6-34D8-4D46-A5EF-5435230B8262}"/>
              </a:ext>
            </a:extLst>
          </p:cNvPr>
          <p:cNvSpPr>
            <a:spLocks noGrp="1"/>
          </p:cNvSpPr>
          <p:nvPr>
            <p:ph type="dt" sz="half" idx="10"/>
          </p:nvPr>
        </p:nvSpPr>
        <p:spPr/>
        <p:txBody>
          <a:bodyPr/>
          <a:lstStyle>
            <a:lvl1pPr>
              <a:defRPr/>
            </a:lvl1pPr>
          </a:lstStyle>
          <a:p>
            <a:pPr>
              <a:defRPr/>
            </a:pPr>
            <a:fld id="{5979DF23-FAED-4E07-96ED-7695BF13403C}" type="datetime1">
              <a:rPr lang="zh-CN" altLang="en-US"/>
              <a:pPr>
                <a:defRPr/>
              </a:pPr>
              <a:t>2023/9/12</a:t>
            </a:fld>
            <a:endParaRPr lang="zh-CN" altLang="en-US"/>
          </a:p>
        </p:txBody>
      </p:sp>
      <p:sp>
        <p:nvSpPr>
          <p:cNvPr id="6" name="页脚占位符 4">
            <a:extLst>
              <a:ext uri="{FF2B5EF4-FFF2-40B4-BE49-F238E27FC236}">
                <a16:creationId xmlns:a16="http://schemas.microsoft.com/office/drawing/2014/main" id="{1E091D18-9E1F-41E8-AB90-716C9A164767}"/>
              </a:ext>
            </a:extLst>
          </p:cNvPr>
          <p:cNvSpPr>
            <a:spLocks noGrp="1"/>
          </p:cNvSpPr>
          <p:nvPr>
            <p:ph type="ftr" sz="quarter" idx="11"/>
          </p:nvPr>
        </p:nvSpPr>
        <p:spPr/>
        <p:txBody>
          <a:bodyPr/>
          <a:lstStyle>
            <a:lvl1pPr>
              <a:defRPr/>
            </a:lvl1pPr>
          </a:lstStyle>
          <a:p>
            <a:pPr>
              <a:defRPr/>
            </a:pPr>
            <a:endParaRPr lang="zh-CN" altLang="en-US"/>
          </a:p>
        </p:txBody>
      </p:sp>
      <p:sp>
        <p:nvSpPr>
          <p:cNvPr id="7" name="灯片编号占位符 5">
            <a:extLst>
              <a:ext uri="{FF2B5EF4-FFF2-40B4-BE49-F238E27FC236}">
                <a16:creationId xmlns:a16="http://schemas.microsoft.com/office/drawing/2014/main" id="{64947447-9EB9-4C25-A82F-C0F2D17E4289}"/>
              </a:ext>
            </a:extLst>
          </p:cNvPr>
          <p:cNvSpPr>
            <a:spLocks noGrp="1"/>
          </p:cNvSpPr>
          <p:nvPr>
            <p:ph type="sldNum" sz="quarter" idx="12"/>
          </p:nvPr>
        </p:nvSpPr>
        <p:spPr/>
        <p:txBody>
          <a:bodyPr/>
          <a:lstStyle>
            <a:lvl1pPr>
              <a:defRPr/>
            </a:lvl1pPr>
          </a:lstStyle>
          <a:p>
            <a:pPr>
              <a:defRPr/>
            </a:pPr>
            <a:fld id="{06B66959-E363-4BA0-BD29-96EA1A2A13D2}" type="slidenum">
              <a:rPr lang="zh-CN" altLang="en-US"/>
              <a:pPr>
                <a:defRPr/>
              </a:pPr>
              <a:t>‹#›</a:t>
            </a:fld>
            <a:endParaRPr lang="zh-CN" altLang="en-US"/>
          </a:p>
        </p:txBody>
      </p:sp>
    </p:spTree>
    <p:extLst>
      <p:ext uri="{BB962C8B-B14F-4D97-AF65-F5344CB8AC3E}">
        <p14:creationId xmlns:p14="http://schemas.microsoft.com/office/powerpoint/2010/main" val="34398746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3">
            <a:extLst>
              <a:ext uri="{FF2B5EF4-FFF2-40B4-BE49-F238E27FC236}">
                <a16:creationId xmlns:a16="http://schemas.microsoft.com/office/drawing/2014/main" id="{0D24DB8F-5773-4D83-B920-5037F300B6CB}"/>
              </a:ext>
            </a:extLst>
          </p:cNvPr>
          <p:cNvSpPr>
            <a:spLocks noGrp="1"/>
          </p:cNvSpPr>
          <p:nvPr>
            <p:ph type="dt" sz="half" idx="10"/>
          </p:nvPr>
        </p:nvSpPr>
        <p:spPr/>
        <p:txBody>
          <a:bodyPr/>
          <a:lstStyle>
            <a:lvl1pPr>
              <a:defRPr/>
            </a:lvl1pPr>
          </a:lstStyle>
          <a:p>
            <a:pPr>
              <a:defRPr/>
            </a:pPr>
            <a:fld id="{D91A0FA4-154E-4AAA-B9E9-63CE1DA2DA6B}" type="datetime1">
              <a:rPr lang="zh-CN" altLang="en-US"/>
              <a:pPr>
                <a:defRPr/>
              </a:pPr>
              <a:t>2023/9/12</a:t>
            </a:fld>
            <a:endParaRPr lang="zh-CN" altLang="en-US"/>
          </a:p>
        </p:txBody>
      </p:sp>
      <p:sp>
        <p:nvSpPr>
          <p:cNvPr id="6" name="页脚占位符 4">
            <a:extLst>
              <a:ext uri="{FF2B5EF4-FFF2-40B4-BE49-F238E27FC236}">
                <a16:creationId xmlns:a16="http://schemas.microsoft.com/office/drawing/2014/main" id="{32F5F911-137E-42E1-B8BC-3D2763356577}"/>
              </a:ext>
            </a:extLst>
          </p:cNvPr>
          <p:cNvSpPr>
            <a:spLocks noGrp="1"/>
          </p:cNvSpPr>
          <p:nvPr>
            <p:ph type="ftr" sz="quarter" idx="11"/>
          </p:nvPr>
        </p:nvSpPr>
        <p:spPr/>
        <p:txBody>
          <a:bodyPr/>
          <a:lstStyle>
            <a:lvl1pPr>
              <a:defRPr/>
            </a:lvl1pPr>
          </a:lstStyle>
          <a:p>
            <a:pPr>
              <a:defRPr/>
            </a:pPr>
            <a:endParaRPr lang="zh-CN" altLang="en-US"/>
          </a:p>
        </p:txBody>
      </p:sp>
      <p:sp>
        <p:nvSpPr>
          <p:cNvPr id="7" name="灯片编号占位符 5">
            <a:extLst>
              <a:ext uri="{FF2B5EF4-FFF2-40B4-BE49-F238E27FC236}">
                <a16:creationId xmlns:a16="http://schemas.microsoft.com/office/drawing/2014/main" id="{9A7F3436-5399-4D6C-9CB2-47E1F97A24C5}"/>
              </a:ext>
            </a:extLst>
          </p:cNvPr>
          <p:cNvSpPr>
            <a:spLocks noGrp="1"/>
          </p:cNvSpPr>
          <p:nvPr>
            <p:ph type="sldNum" sz="quarter" idx="12"/>
          </p:nvPr>
        </p:nvSpPr>
        <p:spPr/>
        <p:txBody>
          <a:bodyPr/>
          <a:lstStyle>
            <a:lvl1pPr>
              <a:defRPr/>
            </a:lvl1pPr>
          </a:lstStyle>
          <a:p>
            <a:pPr>
              <a:defRPr/>
            </a:pPr>
            <a:fld id="{785669E0-46DE-47DF-A1E7-8F315DC57C47}" type="slidenum">
              <a:rPr lang="zh-CN" altLang="en-US"/>
              <a:pPr>
                <a:defRPr/>
              </a:pPr>
              <a:t>‹#›</a:t>
            </a:fld>
            <a:endParaRPr lang="zh-CN" altLang="en-US"/>
          </a:p>
        </p:txBody>
      </p:sp>
    </p:spTree>
    <p:extLst>
      <p:ext uri="{BB962C8B-B14F-4D97-AF65-F5344CB8AC3E}">
        <p14:creationId xmlns:p14="http://schemas.microsoft.com/office/powerpoint/2010/main" val="27931957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标题占位符 1">
            <a:extLst>
              <a:ext uri="{FF2B5EF4-FFF2-40B4-BE49-F238E27FC236}">
                <a16:creationId xmlns:a16="http://schemas.microsoft.com/office/drawing/2014/main" id="{65879B2F-D54D-48CF-B0DE-FF511B4DA661}"/>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a:t>单击此处编辑母版标题样式</a:t>
            </a:r>
          </a:p>
        </p:txBody>
      </p:sp>
      <p:sp>
        <p:nvSpPr>
          <p:cNvPr id="1027" name="文本占位符 2">
            <a:extLst>
              <a:ext uri="{FF2B5EF4-FFF2-40B4-BE49-F238E27FC236}">
                <a16:creationId xmlns:a16="http://schemas.microsoft.com/office/drawing/2014/main" id="{E1662CB0-806F-4665-AF18-E984095AE1A8}"/>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FC5C9126-6798-4DAD-9AC9-6614A24A600B}"/>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ea typeface="+mn-ea"/>
              </a:defRPr>
            </a:lvl1pPr>
          </a:lstStyle>
          <a:p>
            <a:pPr>
              <a:defRPr/>
            </a:pPr>
            <a:fld id="{02623078-2F81-4F19-AAA6-CD92EAE2DCDA}" type="datetime1">
              <a:rPr lang="zh-CN" altLang="en-US"/>
              <a:pPr>
                <a:defRPr/>
              </a:pPr>
              <a:t>2023/9/12</a:t>
            </a:fld>
            <a:endParaRPr lang="zh-CN" altLang="en-US"/>
          </a:p>
        </p:txBody>
      </p:sp>
      <p:sp>
        <p:nvSpPr>
          <p:cNvPr id="5" name="页脚占位符 4">
            <a:extLst>
              <a:ext uri="{FF2B5EF4-FFF2-40B4-BE49-F238E27FC236}">
                <a16:creationId xmlns:a16="http://schemas.microsoft.com/office/drawing/2014/main" id="{72471C2F-5577-4F79-9F29-573F7B489951}"/>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defRPr>
            </a:lvl1pPr>
          </a:lstStyle>
          <a:p>
            <a:pPr>
              <a:defRPr/>
            </a:pPr>
            <a:endParaRPr lang="zh-CN" altLang="en-US"/>
          </a:p>
        </p:txBody>
      </p:sp>
      <p:sp>
        <p:nvSpPr>
          <p:cNvPr id="6" name="灯片编号占位符 5">
            <a:extLst>
              <a:ext uri="{FF2B5EF4-FFF2-40B4-BE49-F238E27FC236}">
                <a16:creationId xmlns:a16="http://schemas.microsoft.com/office/drawing/2014/main" id="{212E5A30-C186-4520-BB70-CE862D19EDB5}"/>
              </a:ext>
            </a:extLst>
          </p:cNvPr>
          <p:cNvSpPr>
            <a:spLocks noGrp="1"/>
          </p:cNvSpPr>
          <p:nvPr>
            <p:ph type="sldNum" sz="quarter" idx="4"/>
          </p:nvPr>
        </p:nvSpPr>
        <p:spPr>
          <a:xfrm>
            <a:off x="6997677" y="6481676"/>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a:defRPr/>
            </a:pPr>
            <a:fld id="{1F943647-4DE7-45EC-8391-3A75ECDEEDC2}" type="slidenum">
              <a:rPr lang="zh-CN" altLang="en-US"/>
              <a:pPr>
                <a:defRPr/>
              </a:pPr>
              <a:t>‹#›</a:t>
            </a:fld>
            <a:endParaRPr lang="zh-CN" altLang="en-US"/>
          </a:p>
        </p:txBody>
      </p:sp>
    </p:spTree>
  </p:cSld>
  <p:clrMap bg1="lt1" tx1="dk1" bg2="lt2" tx2="dk2" accent1="accent1" accent2="accent2" accent3="accent3" accent4="accent4" accent5="accent5" accent6="accent6" hlink="hlink" folHlink="folHlink"/>
  <p:sldLayoutIdLst>
    <p:sldLayoutId id="2147484127" r:id="rId1"/>
    <p:sldLayoutId id="2147484128" r:id="rId2"/>
    <p:sldLayoutId id="2147484129" r:id="rId3"/>
    <p:sldLayoutId id="2147484130" r:id="rId4"/>
    <p:sldLayoutId id="2147484131" r:id="rId5"/>
    <p:sldLayoutId id="2147484132" r:id="rId6"/>
    <p:sldLayoutId id="2147484133" r:id="rId7"/>
    <p:sldLayoutId id="2147484134" r:id="rId8"/>
    <p:sldLayoutId id="2147484135" r:id="rId9"/>
    <p:sldLayoutId id="2147484136" r:id="rId10"/>
    <p:sldLayoutId id="2147484137" r:id="rId11"/>
    <p:sldLayoutId id="2147484138" r:id="rId12"/>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宋体" pitchFamily="2" charset="-122"/>
        </a:defRPr>
      </a:lvl2pPr>
      <a:lvl3pPr algn="ctr" rtl="0" eaLnBrk="0" fontAlgn="base" hangingPunct="0">
        <a:spcBef>
          <a:spcPct val="0"/>
        </a:spcBef>
        <a:spcAft>
          <a:spcPct val="0"/>
        </a:spcAft>
        <a:defRPr sz="4400">
          <a:solidFill>
            <a:schemeClr val="tx1"/>
          </a:solidFill>
          <a:latin typeface="Calibri" pitchFamily="34" charset="0"/>
          <a:ea typeface="宋体" pitchFamily="2" charset="-122"/>
        </a:defRPr>
      </a:lvl3pPr>
      <a:lvl4pPr algn="ctr" rtl="0" eaLnBrk="0" fontAlgn="base" hangingPunct="0">
        <a:spcBef>
          <a:spcPct val="0"/>
        </a:spcBef>
        <a:spcAft>
          <a:spcPct val="0"/>
        </a:spcAft>
        <a:defRPr sz="4400">
          <a:solidFill>
            <a:schemeClr val="tx1"/>
          </a:solidFill>
          <a:latin typeface="Calibri" pitchFamily="34" charset="0"/>
          <a:ea typeface="宋体" pitchFamily="2" charset="-122"/>
        </a:defRPr>
      </a:lvl4pPr>
      <a:lvl5pPr algn="ctr" rtl="0" eaLnBrk="0" fontAlgn="base" hangingPunct="0">
        <a:spcBef>
          <a:spcPct val="0"/>
        </a:spcBef>
        <a:spcAft>
          <a:spcPct val="0"/>
        </a:spcAft>
        <a:defRPr sz="4400">
          <a:solidFill>
            <a:schemeClr val="tx1"/>
          </a:solidFill>
          <a:latin typeface="Calibri" pitchFamily="34" charset="0"/>
          <a:ea typeface="宋体" pitchFamily="2" charset="-122"/>
        </a:defRPr>
      </a:lvl5pPr>
      <a:lvl6pPr marL="457200" algn="ctr" rtl="0" fontAlgn="base">
        <a:spcBef>
          <a:spcPct val="0"/>
        </a:spcBef>
        <a:spcAft>
          <a:spcPct val="0"/>
        </a:spcAft>
        <a:defRPr sz="4400">
          <a:solidFill>
            <a:schemeClr val="tx1"/>
          </a:solidFill>
          <a:latin typeface="Calibri" pitchFamily="34" charset="0"/>
          <a:ea typeface="宋体" pitchFamily="2" charset="-122"/>
        </a:defRPr>
      </a:lvl6pPr>
      <a:lvl7pPr marL="914400" algn="ctr" rtl="0" fontAlgn="base">
        <a:spcBef>
          <a:spcPct val="0"/>
        </a:spcBef>
        <a:spcAft>
          <a:spcPct val="0"/>
        </a:spcAft>
        <a:defRPr sz="4400">
          <a:solidFill>
            <a:schemeClr val="tx1"/>
          </a:solidFill>
          <a:latin typeface="Calibri" pitchFamily="34" charset="0"/>
          <a:ea typeface="宋体" pitchFamily="2" charset="-122"/>
        </a:defRPr>
      </a:lvl7pPr>
      <a:lvl8pPr marL="1371600" algn="ctr" rtl="0" fontAlgn="base">
        <a:spcBef>
          <a:spcPct val="0"/>
        </a:spcBef>
        <a:spcAft>
          <a:spcPct val="0"/>
        </a:spcAft>
        <a:defRPr sz="4400">
          <a:solidFill>
            <a:schemeClr val="tx1"/>
          </a:solidFill>
          <a:latin typeface="Calibri" pitchFamily="34" charset="0"/>
          <a:ea typeface="宋体" pitchFamily="2" charset="-122"/>
        </a:defRPr>
      </a:lvl8pPr>
      <a:lvl9pPr marL="1828800" algn="ctr" rtl="0" fontAlgn="base">
        <a:spcBef>
          <a:spcPct val="0"/>
        </a:spcBef>
        <a:spcAft>
          <a:spcPct val="0"/>
        </a:spcAft>
        <a:defRPr sz="4400">
          <a:solidFill>
            <a:schemeClr val="tx1"/>
          </a:solidFill>
          <a:latin typeface="Calibri" pitchFamily="34" charset="0"/>
          <a:ea typeface="宋体" pitchFamily="2" charset="-122"/>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2.xml"/><Relationship Id="rId7" Type="http://schemas.openxmlformats.org/officeDocument/2006/relationships/image" Target="../media/image2.png"/><Relationship Id="rId2" Type="http://schemas.openxmlformats.org/officeDocument/2006/relationships/slideLayout" Target="../slideLayouts/slideLayout12.xml"/><Relationship Id="rId1" Type="http://schemas.openxmlformats.org/officeDocument/2006/relationships/tags" Target="../tags/tag2.xml"/><Relationship Id="rId6" Type="http://schemas.openxmlformats.org/officeDocument/2006/relationships/image" Target="../media/image1.jpeg"/><Relationship Id="rId5" Type="http://schemas.openxmlformats.org/officeDocument/2006/relationships/image" Target="../media/image22.png"/><Relationship Id="rId4" Type="http://schemas.openxmlformats.org/officeDocument/2006/relationships/image" Target="../media/image21.png"/></Relationships>
</file>

<file path=ppt/slides/_rels/slide10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6.png"/><Relationship Id="rId1" Type="http://schemas.openxmlformats.org/officeDocument/2006/relationships/slideLayout" Target="../slideLayouts/slideLayout7.xml"/><Relationship Id="rId5" Type="http://schemas.openxmlformats.org/officeDocument/2006/relationships/image" Target="../media/image161.jpeg"/><Relationship Id="rId4" Type="http://schemas.openxmlformats.org/officeDocument/2006/relationships/image" Target="../media/image160.png"/></Relationships>
</file>

<file path=ppt/slides/_rels/slide10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6.png"/><Relationship Id="rId1" Type="http://schemas.openxmlformats.org/officeDocument/2006/relationships/slideLayout" Target="../slideLayouts/slideLayout7.xml"/><Relationship Id="rId5" Type="http://schemas.openxmlformats.org/officeDocument/2006/relationships/image" Target="../media/image163.png"/><Relationship Id="rId4" Type="http://schemas.openxmlformats.org/officeDocument/2006/relationships/image" Target="../media/image162.png"/></Relationships>
</file>

<file path=ppt/slides/_rels/slide10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6.png"/><Relationship Id="rId1" Type="http://schemas.openxmlformats.org/officeDocument/2006/relationships/slideLayout" Target="../slideLayouts/slideLayout6.xml"/><Relationship Id="rId6" Type="http://schemas.openxmlformats.org/officeDocument/2006/relationships/image" Target="../media/image166.png"/><Relationship Id="rId5" Type="http://schemas.openxmlformats.org/officeDocument/2006/relationships/image" Target="../media/image165.png"/><Relationship Id="rId4" Type="http://schemas.openxmlformats.org/officeDocument/2006/relationships/image" Target="../media/image164.png"/></Relationships>
</file>

<file path=ppt/slides/_rels/slide10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6.png"/><Relationship Id="rId1" Type="http://schemas.openxmlformats.org/officeDocument/2006/relationships/slideLayout" Target="../slideLayouts/slideLayout6.xml"/><Relationship Id="rId4" Type="http://schemas.openxmlformats.org/officeDocument/2006/relationships/chart" Target="../charts/chart1.xml"/></Relationships>
</file>

<file path=ppt/slides/_rels/slide10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6.png"/><Relationship Id="rId1" Type="http://schemas.openxmlformats.org/officeDocument/2006/relationships/slideLayout" Target="../slideLayouts/slideLayout6.xml"/><Relationship Id="rId4" Type="http://schemas.openxmlformats.org/officeDocument/2006/relationships/image" Target="../media/image167.png"/></Relationships>
</file>

<file path=ppt/slides/_rels/slide10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6.png"/><Relationship Id="rId1" Type="http://schemas.openxmlformats.org/officeDocument/2006/relationships/slideLayout" Target="../slideLayouts/slideLayout6.xml"/><Relationship Id="rId4" Type="http://schemas.openxmlformats.org/officeDocument/2006/relationships/image" Target="../media/image168.png"/></Relationships>
</file>

<file path=ppt/slides/_rels/slide10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6.png"/><Relationship Id="rId1" Type="http://schemas.openxmlformats.org/officeDocument/2006/relationships/slideLayout" Target="../slideLayouts/slideLayout6.xml"/><Relationship Id="rId4" Type="http://schemas.openxmlformats.org/officeDocument/2006/relationships/image" Target="../media/image169.png"/></Relationships>
</file>

<file path=ppt/slides/_rels/slide10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10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73.png"/><Relationship Id="rId2"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image" Target="../media/image172.png"/><Relationship Id="rId5" Type="http://schemas.openxmlformats.org/officeDocument/2006/relationships/image" Target="../media/image171.png"/><Relationship Id="rId4" Type="http://schemas.openxmlformats.org/officeDocument/2006/relationships/image" Target="../media/image170.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2.xml"/><Relationship Id="rId1" Type="http://schemas.openxmlformats.org/officeDocument/2006/relationships/tags" Target="../tags/tag3.xml"/><Relationship Id="rId6" Type="http://schemas.openxmlformats.org/officeDocument/2006/relationships/image" Target="../media/image23.jpeg"/><Relationship Id="rId5" Type="http://schemas.openxmlformats.org/officeDocument/2006/relationships/image" Target="../media/image2.png"/><Relationship Id="rId4" Type="http://schemas.openxmlformats.org/officeDocument/2006/relationships/image" Target="../media/image1.jpeg"/></Relationships>
</file>

<file path=ppt/slides/_rels/slide1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174.png"/></Relationships>
</file>

<file path=ppt/slides/_rels/slide11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78.png"/><Relationship Id="rId2"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image" Target="../media/image177.png"/><Relationship Id="rId5" Type="http://schemas.openxmlformats.org/officeDocument/2006/relationships/image" Target="../media/image176.png"/><Relationship Id="rId4" Type="http://schemas.openxmlformats.org/officeDocument/2006/relationships/image" Target="../media/image175.png"/></Relationships>
</file>

<file path=ppt/slides/_rels/slide1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179.png"/></Relationships>
</file>

<file path=ppt/slides/_rels/slide113.xml.rels><?xml version="1.0" encoding="UTF-8" standalone="yes"?>
<Relationships xmlns="http://schemas.openxmlformats.org/package/2006/relationships"><Relationship Id="rId8" Type="http://schemas.openxmlformats.org/officeDocument/2006/relationships/image" Target="../media/image184.jpeg"/><Relationship Id="rId3" Type="http://schemas.openxmlformats.org/officeDocument/2006/relationships/image" Target="../media/image2.png"/><Relationship Id="rId7" Type="http://schemas.openxmlformats.org/officeDocument/2006/relationships/image" Target="../media/image183.jpg"/><Relationship Id="rId2"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image" Target="../media/image182.jpeg"/><Relationship Id="rId5" Type="http://schemas.openxmlformats.org/officeDocument/2006/relationships/image" Target="../media/image181.jpeg"/><Relationship Id="rId4" Type="http://schemas.openxmlformats.org/officeDocument/2006/relationships/image" Target="../media/image180.tiff"/><Relationship Id="rId9" Type="http://schemas.openxmlformats.org/officeDocument/2006/relationships/image" Target="../media/image185.png"/></Relationships>
</file>

<file path=ppt/slides/_rels/slide1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89.pn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188.png"/><Relationship Id="rId5" Type="http://schemas.openxmlformats.org/officeDocument/2006/relationships/image" Target="../media/image187.png"/><Relationship Id="rId4" Type="http://schemas.openxmlformats.org/officeDocument/2006/relationships/image" Target="../media/image186.png"/></Relationships>
</file>

<file path=ppt/slides/_rels/slide1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4.xml"/><Relationship Id="rId7" Type="http://schemas.openxmlformats.org/officeDocument/2006/relationships/image" Target="../media/image25.png"/><Relationship Id="rId2" Type="http://schemas.openxmlformats.org/officeDocument/2006/relationships/slideLayout" Target="../slideLayouts/slideLayout12.xml"/><Relationship Id="rId1" Type="http://schemas.openxmlformats.org/officeDocument/2006/relationships/tags" Target="../tags/tag4.xml"/><Relationship Id="rId6" Type="http://schemas.openxmlformats.org/officeDocument/2006/relationships/image" Target="../media/image24.png"/><Relationship Id="rId5" Type="http://schemas.openxmlformats.org/officeDocument/2006/relationships/image" Target="../media/image2.png"/><Relationship Id="rId4" Type="http://schemas.openxmlformats.org/officeDocument/2006/relationships/image" Target="../media/image1.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image" Target="../media/image26.png"/><Relationship Id="rId2" Type="http://schemas.openxmlformats.org/officeDocument/2006/relationships/slideLayout" Target="../slideLayouts/slideLayout12.xml"/><Relationship Id="rId1" Type="http://schemas.openxmlformats.org/officeDocument/2006/relationships/tags" Target="../tags/tag5.xml"/><Relationship Id="rId6" Type="http://schemas.openxmlformats.org/officeDocument/2006/relationships/image" Target="../media/image25.png"/><Relationship Id="rId5" Type="http://schemas.openxmlformats.org/officeDocument/2006/relationships/image" Target="../media/image2.png"/><Relationship Id="rId4" Type="http://schemas.openxmlformats.org/officeDocument/2006/relationships/image" Target="../media/image1.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28.png"/><Relationship Id="rId2" Type="http://schemas.openxmlformats.org/officeDocument/2006/relationships/slideLayout" Target="../slideLayouts/slideLayout12.xml"/><Relationship Id="rId1" Type="http://schemas.openxmlformats.org/officeDocument/2006/relationships/tags" Target="../tags/tag6.xml"/><Relationship Id="rId6" Type="http://schemas.openxmlformats.org/officeDocument/2006/relationships/image" Target="../media/image27.png"/><Relationship Id="rId5" Type="http://schemas.openxmlformats.org/officeDocument/2006/relationships/image" Target="../media/image2.png"/><Relationship Id="rId4" Type="http://schemas.openxmlformats.org/officeDocument/2006/relationships/image" Target="../media/image1.jpe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png"/><Relationship Id="rId7" Type="http://schemas.openxmlformats.org/officeDocument/2006/relationships/image" Target="../media/image32.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 Id="rId9" Type="http://schemas.openxmlformats.org/officeDocument/2006/relationships/image" Target="../media/image34.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35.wmf"/><Relationship Id="rId5" Type="http://schemas.openxmlformats.org/officeDocument/2006/relationships/oleObject" Target="../embeddings/oleObject1.bin"/><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35.wmf"/><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oleObject" Target="../embeddings/oleObject2.bin"/><Relationship Id="rId5" Type="http://schemas.openxmlformats.org/officeDocument/2006/relationships/image" Target="../media/image37.png"/><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36.pn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6.png"/><Relationship Id="rId1" Type="http://schemas.openxmlformats.org/officeDocument/2006/relationships/slideLayout" Target="../slideLayouts/slideLayout7.xml"/><Relationship Id="rId5" Type="http://schemas.openxmlformats.org/officeDocument/2006/relationships/image" Target="../media/image41.gif"/><Relationship Id="rId4" Type="http://schemas.openxmlformats.org/officeDocument/2006/relationships/image" Target="../media/image40.gif"/></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6.png"/><Relationship Id="rId1" Type="http://schemas.openxmlformats.org/officeDocument/2006/relationships/slideLayout" Target="../slideLayouts/slideLayout7.xml"/><Relationship Id="rId4" Type="http://schemas.openxmlformats.org/officeDocument/2006/relationships/image" Target="../media/image42.gif"/></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6.png"/><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26.xml.rels><?xml version="1.0" encoding="UTF-8" standalone="yes"?>
<Relationships xmlns="http://schemas.openxmlformats.org/package/2006/relationships"><Relationship Id="rId8" Type="http://schemas.openxmlformats.org/officeDocument/2006/relationships/oleObject" Target="../embeddings/oleObject4.bin"/><Relationship Id="rId3" Type="http://schemas.openxmlformats.org/officeDocument/2006/relationships/image" Target="../media/image36.png"/><Relationship Id="rId7" Type="http://schemas.openxmlformats.org/officeDocument/2006/relationships/image" Target="../media/image47.png"/><Relationship Id="rId12" Type="http://schemas.openxmlformats.org/officeDocument/2006/relationships/image" Target="../media/image48.png"/><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image" Target="../media/image44.wmf"/><Relationship Id="rId11" Type="http://schemas.openxmlformats.org/officeDocument/2006/relationships/image" Target="../media/image46.wmf"/><Relationship Id="rId5" Type="http://schemas.openxmlformats.org/officeDocument/2006/relationships/oleObject" Target="../embeddings/oleObject3.bin"/><Relationship Id="rId10" Type="http://schemas.openxmlformats.org/officeDocument/2006/relationships/oleObject" Target="../embeddings/oleObject5.bin"/><Relationship Id="rId4" Type="http://schemas.openxmlformats.org/officeDocument/2006/relationships/image" Target="../media/image2.png"/><Relationship Id="rId9" Type="http://schemas.openxmlformats.org/officeDocument/2006/relationships/image" Target="../media/image45.wmf"/></Relationships>
</file>

<file path=ppt/slides/_rels/slide27.xml.rels><?xml version="1.0" encoding="UTF-8" standalone="yes"?>
<Relationships xmlns="http://schemas.openxmlformats.org/package/2006/relationships"><Relationship Id="rId8" Type="http://schemas.openxmlformats.org/officeDocument/2006/relationships/oleObject" Target="../embeddings/oleObject7.bin"/><Relationship Id="rId13" Type="http://schemas.openxmlformats.org/officeDocument/2006/relationships/oleObject" Target="../embeddings/oleObject9.bin"/><Relationship Id="rId3" Type="http://schemas.openxmlformats.org/officeDocument/2006/relationships/image" Target="../media/image36.png"/><Relationship Id="rId7" Type="http://schemas.openxmlformats.org/officeDocument/2006/relationships/image" Target="../media/image47.png"/><Relationship Id="rId12" Type="http://schemas.openxmlformats.org/officeDocument/2006/relationships/image" Target="../media/image50.png"/><Relationship Id="rId2" Type="http://schemas.openxmlformats.org/officeDocument/2006/relationships/slideLayout" Target="../slideLayouts/slideLayout7.xml"/><Relationship Id="rId16" Type="http://schemas.openxmlformats.org/officeDocument/2006/relationships/image" Target="../media/image51.png"/><Relationship Id="rId1" Type="http://schemas.openxmlformats.org/officeDocument/2006/relationships/vmlDrawing" Target="../drawings/vmlDrawing4.vml"/><Relationship Id="rId6" Type="http://schemas.openxmlformats.org/officeDocument/2006/relationships/image" Target="../media/image44.wmf"/><Relationship Id="rId11" Type="http://schemas.openxmlformats.org/officeDocument/2006/relationships/image" Target="../media/image46.wmf"/><Relationship Id="rId5" Type="http://schemas.openxmlformats.org/officeDocument/2006/relationships/oleObject" Target="../embeddings/oleObject6.bin"/><Relationship Id="rId15" Type="http://schemas.openxmlformats.org/officeDocument/2006/relationships/image" Target="../media/image49.wmf"/><Relationship Id="rId10" Type="http://schemas.openxmlformats.org/officeDocument/2006/relationships/oleObject" Target="../embeddings/oleObject8.bin"/><Relationship Id="rId4" Type="http://schemas.openxmlformats.org/officeDocument/2006/relationships/image" Target="../media/image2.png"/><Relationship Id="rId9" Type="http://schemas.openxmlformats.org/officeDocument/2006/relationships/image" Target="../media/image45.wmf"/><Relationship Id="rId14" Type="http://schemas.openxmlformats.org/officeDocument/2006/relationships/oleObject" Target="../embeddings/oleObject10.bin"/></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6.png"/><Relationship Id="rId1" Type="http://schemas.openxmlformats.org/officeDocument/2006/relationships/slideLayout" Target="../slideLayouts/slideLayout7.xml"/><Relationship Id="rId5" Type="http://schemas.openxmlformats.org/officeDocument/2006/relationships/image" Target="../media/image53.png"/><Relationship Id="rId4" Type="http://schemas.openxmlformats.org/officeDocument/2006/relationships/image" Target="../media/image52.png"/></Relationships>
</file>

<file path=ppt/slides/_rels/slide29.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36.png"/><Relationship Id="rId7" Type="http://schemas.openxmlformats.org/officeDocument/2006/relationships/image" Target="../media/image55.png"/><Relationship Id="rId2" Type="http://schemas.openxmlformats.org/officeDocument/2006/relationships/slideLayout" Target="../slideLayouts/slideLayout7.xml"/><Relationship Id="rId1" Type="http://schemas.openxmlformats.org/officeDocument/2006/relationships/vmlDrawing" Target="../drawings/vmlDrawing5.vml"/><Relationship Id="rId6" Type="http://schemas.openxmlformats.org/officeDocument/2006/relationships/image" Target="../media/image54.wmf"/><Relationship Id="rId5" Type="http://schemas.openxmlformats.org/officeDocument/2006/relationships/oleObject" Target="../embeddings/oleObject11.bin"/><Relationship Id="rId4" Type="http://schemas.openxmlformats.org/officeDocument/2006/relationships/image" Target="../media/image2.png"/><Relationship Id="rId9" Type="http://schemas.openxmlformats.org/officeDocument/2006/relationships/image" Target="../media/image14.gif"/></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57.png"/><Relationship Id="rId1" Type="http://schemas.openxmlformats.org/officeDocument/2006/relationships/slideLayout" Target="../slideLayouts/slideLayout7.xml"/><Relationship Id="rId5" Type="http://schemas.openxmlformats.org/officeDocument/2006/relationships/image" Target="../media/image14.gif"/><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58.pn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3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59.pn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3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60.pn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34.xml.rels><?xml version="1.0" encoding="UTF-8" standalone="yes"?>
<Relationships xmlns="http://schemas.openxmlformats.org/package/2006/relationships"><Relationship Id="rId8" Type="http://schemas.openxmlformats.org/officeDocument/2006/relationships/image" Target="../media/image62.wmf"/><Relationship Id="rId13" Type="http://schemas.openxmlformats.org/officeDocument/2006/relationships/image" Target="../media/image64.wmf"/><Relationship Id="rId18" Type="http://schemas.openxmlformats.org/officeDocument/2006/relationships/oleObject" Target="../embeddings/oleObject19.bin"/><Relationship Id="rId3" Type="http://schemas.openxmlformats.org/officeDocument/2006/relationships/image" Target="../media/image36.png"/><Relationship Id="rId21" Type="http://schemas.openxmlformats.org/officeDocument/2006/relationships/oleObject" Target="../embeddings/oleObject21.bin"/><Relationship Id="rId7" Type="http://schemas.openxmlformats.org/officeDocument/2006/relationships/oleObject" Target="../embeddings/oleObject13.bin"/><Relationship Id="rId12" Type="http://schemas.openxmlformats.org/officeDocument/2006/relationships/oleObject" Target="../embeddings/oleObject16.bin"/><Relationship Id="rId17" Type="http://schemas.openxmlformats.org/officeDocument/2006/relationships/image" Target="../media/image66.wmf"/><Relationship Id="rId25" Type="http://schemas.openxmlformats.org/officeDocument/2006/relationships/oleObject" Target="../embeddings/oleObject24.bin"/><Relationship Id="rId2" Type="http://schemas.openxmlformats.org/officeDocument/2006/relationships/slideLayout" Target="../slideLayouts/slideLayout2.xml"/><Relationship Id="rId16" Type="http://schemas.openxmlformats.org/officeDocument/2006/relationships/oleObject" Target="../embeddings/oleObject18.bin"/><Relationship Id="rId20" Type="http://schemas.openxmlformats.org/officeDocument/2006/relationships/oleObject" Target="../embeddings/oleObject20.bin"/><Relationship Id="rId1" Type="http://schemas.openxmlformats.org/officeDocument/2006/relationships/vmlDrawing" Target="../drawings/vmlDrawing6.vml"/><Relationship Id="rId6" Type="http://schemas.openxmlformats.org/officeDocument/2006/relationships/image" Target="../media/image61.wmf"/><Relationship Id="rId11" Type="http://schemas.openxmlformats.org/officeDocument/2006/relationships/oleObject" Target="../embeddings/oleObject15.bin"/><Relationship Id="rId24" Type="http://schemas.openxmlformats.org/officeDocument/2006/relationships/oleObject" Target="../embeddings/oleObject23.bin"/><Relationship Id="rId5" Type="http://schemas.openxmlformats.org/officeDocument/2006/relationships/oleObject" Target="../embeddings/oleObject12.bin"/><Relationship Id="rId15" Type="http://schemas.openxmlformats.org/officeDocument/2006/relationships/image" Target="../media/image65.wmf"/><Relationship Id="rId23" Type="http://schemas.openxmlformats.org/officeDocument/2006/relationships/image" Target="../media/image68.wmf"/><Relationship Id="rId10" Type="http://schemas.openxmlformats.org/officeDocument/2006/relationships/image" Target="../media/image63.wmf"/><Relationship Id="rId19" Type="http://schemas.openxmlformats.org/officeDocument/2006/relationships/image" Target="../media/image67.wmf"/><Relationship Id="rId4" Type="http://schemas.openxmlformats.org/officeDocument/2006/relationships/image" Target="../media/image2.png"/><Relationship Id="rId9" Type="http://schemas.openxmlformats.org/officeDocument/2006/relationships/oleObject" Target="../embeddings/oleObject14.bin"/><Relationship Id="rId14" Type="http://schemas.openxmlformats.org/officeDocument/2006/relationships/oleObject" Target="../embeddings/oleObject17.bin"/><Relationship Id="rId22" Type="http://schemas.openxmlformats.org/officeDocument/2006/relationships/oleObject" Target="../embeddings/oleObject22.bin"/></Relationships>
</file>

<file path=ppt/slides/_rels/slide3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69.pn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36.xml.rels><?xml version="1.0" encoding="UTF-8" standalone="yes"?>
<Relationships xmlns="http://schemas.openxmlformats.org/package/2006/relationships"><Relationship Id="rId8" Type="http://schemas.openxmlformats.org/officeDocument/2006/relationships/image" Target="../media/image74.jpeg"/><Relationship Id="rId13" Type="http://schemas.openxmlformats.org/officeDocument/2006/relationships/oleObject" Target="../embeddings/oleObject25.bin"/><Relationship Id="rId3" Type="http://schemas.openxmlformats.org/officeDocument/2006/relationships/image" Target="../media/image36.png"/><Relationship Id="rId7" Type="http://schemas.openxmlformats.org/officeDocument/2006/relationships/image" Target="../media/image73.png"/><Relationship Id="rId12" Type="http://schemas.openxmlformats.org/officeDocument/2006/relationships/image" Target="../media/image78.png"/><Relationship Id="rId2" Type="http://schemas.openxmlformats.org/officeDocument/2006/relationships/slideLayout" Target="../slideLayouts/slideLayout2.xml"/><Relationship Id="rId1" Type="http://schemas.openxmlformats.org/officeDocument/2006/relationships/vmlDrawing" Target="../drawings/vmlDrawing7.vml"/><Relationship Id="rId6" Type="http://schemas.openxmlformats.org/officeDocument/2006/relationships/image" Target="../media/image72.png"/><Relationship Id="rId11" Type="http://schemas.openxmlformats.org/officeDocument/2006/relationships/image" Target="../media/image77.png"/><Relationship Id="rId5" Type="http://schemas.openxmlformats.org/officeDocument/2006/relationships/image" Target="../media/image71.png"/><Relationship Id="rId10" Type="http://schemas.openxmlformats.org/officeDocument/2006/relationships/image" Target="../media/image76.png"/><Relationship Id="rId4" Type="http://schemas.openxmlformats.org/officeDocument/2006/relationships/image" Target="../media/image2.png"/><Relationship Id="rId9" Type="http://schemas.openxmlformats.org/officeDocument/2006/relationships/image" Target="../media/image75.png"/><Relationship Id="rId14" Type="http://schemas.openxmlformats.org/officeDocument/2006/relationships/image" Target="../media/image70.wmf"/></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82.pn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6.png"/><Relationship Id="rId1" Type="http://schemas.openxmlformats.org/officeDocument/2006/relationships/slideLayout" Target="../slideLayouts/slideLayout7.xml"/><Relationship Id="rId4" Type="http://schemas.openxmlformats.org/officeDocument/2006/relationships/image" Target="../media/image83.jpeg"/></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6.png"/><Relationship Id="rId1" Type="http://schemas.openxmlformats.org/officeDocument/2006/relationships/slideLayout" Target="../slideLayouts/slideLayout2.xml"/><Relationship Id="rId5" Type="http://schemas.openxmlformats.org/officeDocument/2006/relationships/image" Target="../media/image85.png"/><Relationship Id="rId4" Type="http://schemas.openxmlformats.org/officeDocument/2006/relationships/image" Target="../media/image84.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8" Type="http://schemas.openxmlformats.org/officeDocument/2006/relationships/oleObject" Target="../embeddings/oleObject27.bin"/><Relationship Id="rId3" Type="http://schemas.openxmlformats.org/officeDocument/2006/relationships/image" Target="../media/image36.png"/><Relationship Id="rId7" Type="http://schemas.openxmlformats.org/officeDocument/2006/relationships/image" Target="../media/image86.wmf"/><Relationship Id="rId2" Type="http://schemas.openxmlformats.org/officeDocument/2006/relationships/slideLayout" Target="../slideLayouts/slideLayout2.xml"/><Relationship Id="rId1" Type="http://schemas.openxmlformats.org/officeDocument/2006/relationships/vmlDrawing" Target="../drawings/vmlDrawing8.vml"/><Relationship Id="rId6" Type="http://schemas.openxmlformats.org/officeDocument/2006/relationships/oleObject" Target="../embeddings/oleObject26.bin"/><Relationship Id="rId11" Type="http://schemas.openxmlformats.org/officeDocument/2006/relationships/image" Target="../media/image88.wmf"/><Relationship Id="rId5" Type="http://schemas.openxmlformats.org/officeDocument/2006/relationships/image" Target="../media/image89.jpeg"/><Relationship Id="rId10" Type="http://schemas.openxmlformats.org/officeDocument/2006/relationships/oleObject" Target="../embeddings/oleObject28.bin"/><Relationship Id="rId4" Type="http://schemas.openxmlformats.org/officeDocument/2006/relationships/image" Target="../media/image2.png"/><Relationship Id="rId9" Type="http://schemas.openxmlformats.org/officeDocument/2006/relationships/image" Target="../media/image87.wmf"/></Relationships>
</file>

<file path=ppt/slides/_rels/slide42.xml.rels><?xml version="1.0" encoding="UTF-8" standalone="yes"?>
<Relationships xmlns="http://schemas.openxmlformats.org/package/2006/relationships"><Relationship Id="rId8" Type="http://schemas.openxmlformats.org/officeDocument/2006/relationships/oleObject" Target="../embeddings/oleObject30.bin"/><Relationship Id="rId13" Type="http://schemas.openxmlformats.org/officeDocument/2006/relationships/image" Target="../media/image90.wmf"/><Relationship Id="rId3" Type="http://schemas.openxmlformats.org/officeDocument/2006/relationships/image" Target="../media/image36.png"/><Relationship Id="rId7" Type="http://schemas.openxmlformats.org/officeDocument/2006/relationships/image" Target="../media/image86.wmf"/><Relationship Id="rId12" Type="http://schemas.openxmlformats.org/officeDocument/2006/relationships/oleObject" Target="../embeddings/oleObject32.bin"/><Relationship Id="rId2" Type="http://schemas.openxmlformats.org/officeDocument/2006/relationships/slideLayout" Target="../slideLayouts/slideLayout2.xml"/><Relationship Id="rId1" Type="http://schemas.openxmlformats.org/officeDocument/2006/relationships/vmlDrawing" Target="../drawings/vmlDrawing9.vml"/><Relationship Id="rId6" Type="http://schemas.openxmlformats.org/officeDocument/2006/relationships/oleObject" Target="../embeddings/oleObject29.bin"/><Relationship Id="rId11" Type="http://schemas.openxmlformats.org/officeDocument/2006/relationships/image" Target="../media/image88.wmf"/><Relationship Id="rId5" Type="http://schemas.openxmlformats.org/officeDocument/2006/relationships/image" Target="../media/image89.jpeg"/><Relationship Id="rId10" Type="http://schemas.openxmlformats.org/officeDocument/2006/relationships/oleObject" Target="../embeddings/oleObject31.bin"/><Relationship Id="rId4" Type="http://schemas.openxmlformats.org/officeDocument/2006/relationships/image" Target="../media/image2.png"/><Relationship Id="rId9" Type="http://schemas.openxmlformats.org/officeDocument/2006/relationships/image" Target="../media/image87.wmf"/></Relationships>
</file>

<file path=ppt/slides/_rels/slide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91.png"/></Relationships>
</file>

<file path=ppt/slides/_rels/slide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6.png"/><Relationship Id="rId1" Type="http://schemas.openxmlformats.org/officeDocument/2006/relationships/slideLayout" Target="../slideLayouts/slideLayout2.xml"/><Relationship Id="rId5" Type="http://schemas.openxmlformats.org/officeDocument/2006/relationships/image" Target="../media/image93.png"/><Relationship Id="rId4" Type="http://schemas.openxmlformats.org/officeDocument/2006/relationships/image" Target="../media/image92.png"/></Relationships>
</file>

<file path=ppt/slides/_rels/slide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94.png"/></Relationships>
</file>

<file path=ppt/slides/_rels/slide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6.png"/><Relationship Id="rId1" Type="http://schemas.openxmlformats.org/officeDocument/2006/relationships/slideLayout" Target="../slideLayouts/slideLayout2.xml"/><Relationship Id="rId5" Type="http://schemas.openxmlformats.org/officeDocument/2006/relationships/image" Target="../media/image96.png"/><Relationship Id="rId4" Type="http://schemas.openxmlformats.org/officeDocument/2006/relationships/image" Target="../media/image95.png"/></Relationships>
</file>

<file path=ppt/slides/_rels/slide47.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image" Target="../media/image2.png"/><Relationship Id="rId7" Type="http://schemas.openxmlformats.org/officeDocument/2006/relationships/image" Target="../media/image99.png"/><Relationship Id="rId2"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image" Target="../media/image98.png"/><Relationship Id="rId5" Type="http://schemas.openxmlformats.org/officeDocument/2006/relationships/image" Target="../media/image94.png"/><Relationship Id="rId4" Type="http://schemas.openxmlformats.org/officeDocument/2006/relationships/image" Target="../media/image97.png"/><Relationship Id="rId9" Type="http://schemas.openxmlformats.org/officeDocument/2006/relationships/image" Target="../media/image96.png"/></Relationships>
</file>

<file path=ppt/slides/_rels/slide48.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96.png"/><Relationship Id="rId2"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97.png"/></Relationships>
</file>

<file path=ppt/slides/_rels/slide49.xml.rels><?xml version="1.0" encoding="UTF-8" standalone="yes"?>
<Relationships xmlns="http://schemas.openxmlformats.org/package/2006/relationships"><Relationship Id="rId8" Type="http://schemas.openxmlformats.org/officeDocument/2006/relationships/image" Target="../media/image106.jpeg"/><Relationship Id="rId13" Type="http://schemas.openxmlformats.org/officeDocument/2006/relationships/image" Target="../media/image111.png"/><Relationship Id="rId3" Type="http://schemas.openxmlformats.org/officeDocument/2006/relationships/image" Target="../media/image101.png"/><Relationship Id="rId7" Type="http://schemas.openxmlformats.org/officeDocument/2006/relationships/image" Target="../media/image105.jpeg"/><Relationship Id="rId12" Type="http://schemas.openxmlformats.org/officeDocument/2006/relationships/image" Target="../media/image110.jpeg"/><Relationship Id="rId17" Type="http://schemas.openxmlformats.org/officeDocument/2006/relationships/image" Target="../media/image2.png"/><Relationship Id="rId2" Type="http://schemas.openxmlformats.org/officeDocument/2006/relationships/image" Target="../media/image100.png"/><Relationship Id="rId16"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image" Target="../media/image104.jpeg"/><Relationship Id="rId11" Type="http://schemas.openxmlformats.org/officeDocument/2006/relationships/image" Target="../media/image109.png"/><Relationship Id="rId5" Type="http://schemas.openxmlformats.org/officeDocument/2006/relationships/image" Target="../media/image103.jpeg"/><Relationship Id="rId15" Type="http://schemas.openxmlformats.org/officeDocument/2006/relationships/image" Target="../media/image113.jpeg"/><Relationship Id="rId10" Type="http://schemas.openxmlformats.org/officeDocument/2006/relationships/image" Target="../media/image108.jpeg"/><Relationship Id="rId4" Type="http://schemas.openxmlformats.org/officeDocument/2006/relationships/image" Target="../media/image102.jpeg"/><Relationship Id="rId9" Type="http://schemas.openxmlformats.org/officeDocument/2006/relationships/image" Target="../media/image107.png"/><Relationship Id="rId14" Type="http://schemas.openxmlformats.org/officeDocument/2006/relationships/image" Target="../media/image112.jpe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114.png"/></Relationships>
</file>

<file path=ppt/slides/_rels/slide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115.jpeg"/></Relationships>
</file>

<file path=ppt/slides/_rels/slide5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19.png"/><Relationship Id="rId2"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image" Target="../media/image118.png"/><Relationship Id="rId5" Type="http://schemas.openxmlformats.org/officeDocument/2006/relationships/image" Target="../media/image117.png"/><Relationship Id="rId4" Type="http://schemas.openxmlformats.org/officeDocument/2006/relationships/image" Target="../media/image116.png"/></Relationships>
</file>

<file path=ppt/slides/_rels/slide5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18.png"/><Relationship Id="rId2"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image" Target="../media/image117.png"/><Relationship Id="rId5" Type="http://schemas.openxmlformats.org/officeDocument/2006/relationships/image" Target="../media/image119.png"/><Relationship Id="rId4" Type="http://schemas.openxmlformats.org/officeDocument/2006/relationships/image" Target="../media/image116.png"/></Relationships>
</file>

<file path=ppt/slides/_rels/slide5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image" Target="../media/image119.png"/><Relationship Id="rId5" Type="http://schemas.openxmlformats.org/officeDocument/2006/relationships/image" Target="../media/image118.png"/><Relationship Id="rId4" Type="http://schemas.openxmlformats.org/officeDocument/2006/relationships/image" Target="../media/image117.png"/></Relationships>
</file>

<file path=ppt/slides/_rels/slide5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6.png"/><Relationship Id="rId1" Type="http://schemas.openxmlformats.org/officeDocument/2006/relationships/slideLayout" Target="../slideLayouts/slideLayout2.xml"/><Relationship Id="rId5" Type="http://schemas.openxmlformats.org/officeDocument/2006/relationships/image" Target="../media/image118.png"/><Relationship Id="rId4" Type="http://schemas.openxmlformats.org/officeDocument/2006/relationships/image" Target="../media/image117.png"/></Relationships>
</file>

<file path=ppt/slides/_rels/slide5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image" Target="../media/image118.png"/><Relationship Id="rId5" Type="http://schemas.openxmlformats.org/officeDocument/2006/relationships/image" Target="../media/image117.png"/><Relationship Id="rId4" Type="http://schemas.openxmlformats.org/officeDocument/2006/relationships/image" Target="../media/image119.png"/></Relationships>
</file>

<file path=ppt/slides/_rels/slide58.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120.wmf"/><Relationship Id="rId2" Type="http://schemas.openxmlformats.org/officeDocument/2006/relationships/slideLayout" Target="../slideLayouts/slideLayout2.xml"/><Relationship Id="rId1" Type="http://schemas.openxmlformats.org/officeDocument/2006/relationships/vmlDrawing" Target="../drawings/vmlDrawing10.vml"/><Relationship Id="rId6" Type="http://schemas.openxmlformats.org/officeDocument/2006/relationships/oleObject" Target="../embeddings/oleObject33.bin"/><Relationship Id="rId5" Type="http://schemas.openxmlformats.org/officeDocument/2006/relationships/image" Target="../media/image121.png"/><Relationship Id="rId4" Type="http://schemas.openxmlformats.org/officeDocument/2006/relationships/image" Target="../media/image2.png"/></Relationships>
</file>

<file path=ppt/slides/_rels/slide5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6.png"/><Relationship Id="rId1" Type="http://schemas.openxmlformats.org/officeDocument/2006/relationships/slideLayout" Target="../slideLayouts/slideLayout2.xml"/><Relationship Id="rId5" Type="http://schemas.openxmlformats.org/officeDocument/2006/relationships/image" Target="../media/image123.png"/><Relationship Id="rId4" Type="http://schemas.openxmlformats.org/officeDocument/2006/relationships/image" Target="../media/image122.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jpeg"/></Relationships>
</file>

<file path=ppt/slides/_rels/slide6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6.png"/><Relationship Id="rId1" Type="http://schemas.openxmlformats.org/officeDocument/2006/relationships/slideLayout" Target="../slideLayouts/slideLayout2.xml"/><Relationship Id="rId5" Type="http://schemas.openxmlformats.org/officeDocument/2006/relationships/image" Target="../media/image125.png"/><Relationship Id="rId4" Type="http://schemas.openxmlformats.org/officeDocument/2006/relationships/image" Target="../media/image124.png"/></Relationships>
</file>

<file path=ppt/slides/_rels/slide6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126.png"/></Relationships>
</file>

<file path=ppt/slides/_rels/slide6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127.png"/></Relationships>
</file>

<file path=ppt/slides/_rels/slide6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6.png"/><Relationship Id="rId1" Type="http://schemas.openxmlformats.org/officeDocument/2006/relationships/slideLayout" Target="../slideLayouts/slideLayout2.xml"/><Relationship Id="rId5" Type="http://schemas.openxmlformats.org/officeDocument/2006/relationships/image" Target="../media/image129.jpeg"/><Relationship Id="rId4" Type="http://schemas.openxmlformats.org/officeDocument/2006/relationships/image" Target="../media/image128.png"/></Relationships>
</file>

<file path=ppt/slides/_rels/slide6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130.jpeg"/></Relationships>
</file>

<file path=ppt/slides/_rels/slide6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6.png"/><Relationship Id="rId1" Type="http://schemas.openxmlformats.org/officeDocument/2006/relationships/slideLayout" Target="../slideLayouts/slideLayout2.xml"/><Relationship Id="rId5" Type="http://schemas.openxmlformats.org/officeDocument/2006/relationships/image" Target="../media/image132.png"/><Relationship Id="rId4" Type="http://schemas.openxmlformats.org/officeDocument/2006/relationships/image" Target="../media/image131.png"/></Relationships>
</file>

<file path=ppt/slides/_rels/slide6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133.png"/></Relationships>
</file>

<file path=ppt/slides/_rels/slide7.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image" Target="../media/image9.jpe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2.png"/></Relationships>
</file>

<file path=ppt/slides/_rels/slide7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134.png"/></Relationships>
</file>

<file path=ppt/slides/_rels/slide7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135.png"/></Relationships>
</file>

<file path=ppt/slides/_rels/slide75.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36.png"/></Relationships>
</file>

<file path=ppt/slides/_rels/slide76.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36.png"/><Relationship Id="rId4" Type="http://schemas.openxmlformats.org/officeDocument/2006/relationships/image" Target="../media/image138.png"/></Relationships>
</file>

<file path=ppt/slides/_rels/slide7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7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7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notesSlide" Target="../notesSlides/notesSlide1.xml"/><Relationship Id="rId7" Type="http://schemas.openxmlformats.org/officeDocument/2006/relationships/image" Target="../media/image17.png"/><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16.png"/><Relationship Id="rId11" Type="http://schemas.openxmlformats.org/officeDocument/2006/relationships/image" Target="../media/image2.png"/><Relationship Id="rId5" Type="http://schemas.openxmlformats.org/officeDocument/2006/relationships/image" Target="../media/image15.wmf"/><Relationship Id="rId10" Type="http://schemas.openxmlformats.org/officeDocument/2006/relationships/image" Target="../media/image1.jpeg"/><Relationship Id="rId4" Type="http://schemas.openxmlformats.org/officeDocument/2006/relationships/image" Target="../media/image14.gif"/><Relationship Id="rId9" Type="http://schemas.openxmlformats.org/officeDocument/2006/relationships/image" Target="../media/image19.png"/></Relationships>
</file>

<file path=ppt/slides/_rels/slide8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14.gif"/></Relationships>
</file>

<file path=ppt/slides/_rels/slide8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42.png"/><Relationship Id="rId2"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image" Target="../media/image141.jpeg"/><Relationship Id="rId5" Type="http://schemas.openxmlformats.org/officeDocument/2006/relationships/image" Target="../media/image140.png"/><Relationship Id="rId4" Type="http://schemas.openxmlformats.org/officeDocument/2006/relationships/image" Target="../media/image139.jpeg"/></Relationships>
</file>

<file path=ppt/slides/_rels/slide8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143.jpeg"/></Relationships>
</file>

<file path=ppt/slides/_rels/slide8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44.jpeg"/><Relationship Id="rId1" Type="http://schemas.openxmlformats.org/officeDocument/2006/relationships/slideLayout" Target="../slideLayouts/slideLayout2.xml"/><Relationship Id="rId6" Type="http://schemas.openxmlformats.org/officeDocument/2006/relationships/image" Target="../media/image148.jpeg"/><Relationship Id="rId5" Type="http://schemas.openxmlformats.org/officeDocument/2006/relationships/image" Target="../media/image147.jpeg"/><Relationship Id="rId4" Type="http://schemas.openxmlformats.org/officeDocument/2006/relationships/image" Target="../media/image146.png"/></Relationships>
</file>

<file path=ppt/slides/_rels/slide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notesSlide" Target="../notesSlides/notesSlide12.xml"/><Relationship Id="rId7" Type="http://schemas.openxmlformats.org/officeDocument/2006/relationships/image" Target="../media/image151.png"/><Relationship Id="rId2" Type="http://schemas.openxmlformats.org/officeDocument/2006/relationships/slideLayout" Target="../slideLayouts/slideLayout2.xml"/><Relationship Id="rId1" Type="http://schemas.openxmlformats.org/officeDocument/2006/relationships/vmlDrawing" Target="../drawings/vmlDrawing11.vml"/><Relationship Id="rId6" Type="http://schemas.openxmlformats.org/officeDocument/2006/relationships/image" Target="../media/image149.wmf"/><Relationship Id="rId5" Type="http://schemas.openxmlformats.org/officeDocument/2006/relationships/oleObject" Target="../embeddings/oleObject34.bin"/><Relationship Id="rId4" Type="http://schemas.openxmlformats.org/officeDocument/2006/relationships/image" Target="../media/image150.png"/></Relationships>
</file>

<file path=ppt/slides/_rels/slide92.xml.rels><?xml version="1.0" encoding="UTF-8" standalone="yes"?>
<Relationships xmlns="http://schemas.openxmlformats.org/package/2006/relationships"><Relationship Id="rId3" Type="http://schemas.openxmlformats.org/officeDocument/2006/relationships/image" Target="../media/image152.gif"/><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53.gif"/></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6.png"/><Relationship Id="rId1" Type="http://schemas.openxmlformats.org/officeDocument/2006/relationships/slideLayout" Target="../slideLayouts/slideLayout6.xml"/><Relationship Id="rId4" Type="http://schemas.openxmlformats.org/officeDocument/2006/relationships/image" Target="../media/image154.png"/></Relationships>
</file>

<file path=ppt/slides/_rels/slide9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6.png"/><Relationship Id="rId1" Type="http://schemas.openxmlformats.org/officeDocument/2006/relationships/slideLayout" Target="../slideLayouts/slideLayout6.xml"/><Relationship Id="rId5" Type="http://schemas.openxmlformats.org/officeDocument/2006/relationships/image" Target="../media/image156.png"/><Relationship Id="rId4" Type="http://schemas.openxmlformats.org/officeDocument/2006/relationships/image" Target="../media/image155.png"/></Relationships>
</file>

<file path=ppt/slides/_rels/slide9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6.png"/><Relationship Id="rId1" Type="http://schemas.openxmlformats.org/officeDocument/2006/relationships/slideLayout" Target="../slideLayouts/slideLayout6.xml"/><Relationship Id="rId5" Type="http://schemas.openxmlformats.org/officeDocument/2006/relationships/image" Target="../media/image158.png"/><Relationship Id="rId4" Type="http://schemas.openxmlformats.org/officeDocument/2006/relationships/image" Target="../media/image157.png"/></Relationships>
</file>

<file path=ppt/slides/_rels/slide9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6.png"/><Relationship Id="rId1" Type="http://schemas.openxmlformats.org/officeDocument/2006/relationships/slideLayout" Target="../slideLayouts/slideLayout6.xml"/><Relationship Id="rId4" Type="http://schemas.openxmlformats.org/officeDocument/2006/relationships/image" Target="../media/image159.png"/></Relationships>
</file>

<file path=ppt/slides/_rels/slide9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9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6.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2D773FE1-C8AB-4B77-8753-17030F06C78A}"/>
              </a:ext>
            </a:extLst>
          </p:cNvPr>
          <p:cNvSpPr txBox="1">
            <a:spLocks noChangeArrowheads="1"/>
          </p:cNvSpPr>
          <p:nvPr/>
        </p:nvSpPr>
        <p:spPr bwMode="auto">
          <a:xfrm>
            <a:off x="395288" y="2205038"/>
            <a:ext cx="8353425" cy="1465262"/>
          </a:xfrm>
          <a:prstGeom prst="rect">
            <a:avLst/>
          </a:prstGeom>
          <a:noFill/>
          <a:ln w="9525">
            <a:noFill/>
            <a:miter lim="800000"/>
            <a:headEnd/>
            <a:tailEnd/>
          </a:ln>
        </p:spPr>
        <p:txBody>
          <a:bodyPr anchor="ctr"/>
          <a:lstStyle/>
          <a:p>
            <a:pPr algn="ctr" eaLnBrk="1" fontAlgn="auto" hangingPunct="1">
              <a:lnSpc>
                <a:spcPts val="4000"/>
              </a:lnSpc>
              <a:spcBef>
                <a:spcPts val="0"/>
              </a:spcBef>
              <a:spcAft>
                <a:spcPts val="0"/>
              </a:spcAft>
              <a:defRPr/>
            </a:pPr>
            <a:r>
              <a:rPr lang="zh-CN" altLang="en-US" sz="5400" kern="0" dirty="0">
                <a:latin typeface="微软雅黑" pitchFamily="34" charset="-122"/>
                <a:ea typeface="微软雅黑" pitchFamily="34" charset="-122"/>
                <a:cs typeface="+mj-cs"/>
              </a:rPr>
              <a:t>从量子力学到量子信息</a:t>
            </a:r>
          </a:p>
        </p:txBody>
      </p:sp>
      <p:sp>
        <p:nvSpPr>
          <p:cNvPr id="5" name="Rectangle 3">
            <a:extLst>
              <a:ext uri="{FF2B5EF4-FFF2-40B4-BE49-F238E27FC236}">
                <a16:creationId xmlns:a16="http://schemas.microsoft.com/office/drawing/2014/main" id="{C3AC9850-9AD4-4E9E-AF87-576E92B9A1FF}"/>
              </a:ext>
            </a:extLst>
          </p:cNvPr>
          <p:cNvSpPr txBox="1">
            <a:spLocks noChangeArrowheads="1"/>
          </p:cNvSpPr>
          <p:nvPr/>
        </p:nvSpPr>
        <p:spPr bwMode="auto">
          <a:xfrm>
            <a:off x="900113" y="4868863"/>
            <a:ext cx="7488237" cy="1060450"/>
          </a:xfrm>
          <a:prstGeom prst="rect">
            <a:avLst/>
          </a:prstGeom>
          <a:noFill/>
          <a:ln w="9525">
            <a:noFill/>
            <a:miter lim="800000"/>
            <a:headEnd/>
            <a:tailEnd/>
          </a:ln>
        </p:spPr>
        <p:txBody>
          <a:bodyPr/>
          <a:lstStyle/>
          <a:p>
            <a:pPr marL="342900" indent="-342900" algn="ctr" eaLnBrk="1" fontAlgn="auto" hangingPunct="1">
              <a:lnSpc>
                <a:spcPts val="3000"/>
              </a:lnSpc>
              <a:spcBef>
                <a:spcPts val="0"/>
              </a:spcBef>
              <a:spcAft>
                <a:spcPts val="0"/>
              </a:spcAft>
              <a:defRPr/>
            </a:pPr>
            <a:r>
              <a:rPr lang="zh-CN" altLang="en-US" sz="2800" kern="0" dirty="0">
                <a:solidFill>
                  <a:srgbClr val="008000"/>
                </a:solidFill>
                <a:latin typeface="微软雅黑" pitchFamily="34" charset="-122"/>
                <a:ea typeface="微软雅黑" pitchFamily="34" charset="-122"/>
              </a:rPr>
              <a:t>中国科学技术大学中科院量子信息重点实验室</a:t>
            </a:r>
            <a:endParaRPr lang="en-US" altLang="zh-CN" sz="2800" kern="0" dirty="0">
              <a:solidFill>
                <a:srgbClr val="008000"/>
              </a:solidFill>
              <a:latin typeface="微软雅黑" pitchFamily="34" charset="-122"/>
              <a:ea typeface="微软雅黑" pitchFamily="34" charset="-122"/>
            </a:endParaRPr>
          </a:p>
          <a:p>
            <a:pPr marL="342900" indent="-342900" algn="ctr" eaLnBrk="1" fontAlgn="auto" hangingPunct="1">
              <a:lnSpc>
                <a:spcPct val="150000"/>
              </a:lnSpc>
              <a:spcBef>
                <a:spcPts val="0"/>
              </a:spcBef>
              <a:spcAft>
                <a:spcPts val="0"/>
              </a:spcAft>
              <a:defRPr/>
            </a:pPr>
            <a:r>
              <a:rPr lang="en-US" altLang="zh-CN" sz="2800" kern="0" dirty="0">
                <a:solidFill>
                  <a:srgbClr val="008000"/>
                </a:solidFill>
                <a:latin typeface="微软雅黑" pitchFamily="34" charset="-122"/>
                <a:ea typeface="微软雅黑" pitchFamily="34" charset="-122"/>
              </a:rPr>
              <a:t>2023</a:t>
            </a:r>
            <a:r>
              <a:rPr lang="zh-CN" altLang="en-US" sz="2800" kern="0" dirty="0">
                <a:solidFill>
                  <a:srgbClr val="008000"/>
                </a:solidFill>
                <a:latin typeface="微软雅黑" pitchFamily="34" charset="-122"/>
                <a:ea typeface="微软雅黑" pitchFamily="34" charset="-122"/>
              </a:rPr>
              <a:t>年</a:t>
            </a:r>
            <a:r>
              <a:rPr lang="en-US" altLang="zh-CN" sz="2800" kern="0" dirty="0">
                <a:solidFill>
                  <a:srgbClr val="008000"/>
                </a:solidFill>
                <a:latin typeface="微软雅黑" pitchFamily="34" charset="-122"/>
                <a:ea typeface="微软雅黑" pitchFamily="34" charset="-122"/>
              </a:rPr>
              <a:t>9</a:t>
            </a:r>
            <a:r>
              <a:rPr lang="zh-CN" altLang="en-US" sz="2800" kern="0" dirty="0">
                <a:solidFill>
                  <a:srgbClr val="008000"/>
                </a:solidFill>
                <a:latin typeface="微软雅黑" pitchFamily="34" charset="-122"/>
                <a:ea typeface="微软雅黑" pitchFamily="34" charset="-122"/>
              </a:rPr>
              <a:t>月</a:t>
            </a:r>
          </a:p>
        </p:txBody>
      </p:sp>
      <p:sp>
        <p:nvSpPr>
          <p:cNvPr id="5124" name="Rectangle 8">
            <a:extLst>
              <a:ext uri="{FF2B5EF4-FFF2-40B4-BE49-F238E27FC236}">
                <a16:creationId xmlns:a16="http://schemas.microsoft.com/office/drawing/2014/main" id="{BEC3ABA1-64AF-494F-9F86-D495AB4ADB3F}"/>
              </a:ext>
            </a:extLst>
          </p:cNvPr>
          <p:cNvSpPr>
            <a:spLocks noChangeArrowheads="1"/>
          </p:cNvSpPr>
          <p:nvPr/>
        </p:nvSpPr>
        <p:spPr bwMode="auto">
          <a:xfrm>
            <a:off x="2857500" y="3886200"/>
            <a:ext cx="3725863"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eaLnBrk="1" hangingPunct="1">
              <a:spcBef>
                <a:spcPct val="50000"/>
              </a:spcBef>
              <a:buClr>
                <a:schemeClr val="accent1"/>
              </a:buClr>
              <a:buSzPct val="65000"/>
              <a:buFont typeface="Wingdings" panose="05000000000000000000" pitchFamily="2" charset="2"/>
              <a:buNone/>
            </a:pPr>
            <a:r>
              <a:rPr lang="zh-CN" altLang="en-US">
                <a:solidFill>
                  <a:srgbClr val="008000"/>
                </a:solidFill>
                <a:latin typeface="微软雅黑" panose="020B0503020204020204" pitchFamily="34" charset="-122"/>
                <a:ea typeface="微软雅黑" panose="020B0503020204020204" pitchFamily="34" charset="-122"/>
              </a:rPr>
              <a:t>李传锋</a:t>
            </a:r>
          </a:p>
        </p:txBody>
      </p:sp>
      <p:sp>
        <p:nvSpPr>
          <p:cNvPr id="5125" name="Rectangle 18">
            <a:extLst>
              <a:ext uri="{FF2B5EF4-FFF2-40B4-BE49-F238E27FC236}">
                <a16:creationId xmlns:a16="http://schemas.microsoft.com/office/drawing/2014/main" id="{8BAC66B1-7FE2-44B8-8E4D-316D98FBF9DC}"/>
              </a:ext>
            </a:extLst>
          </p:cNvPr>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endParaRPr lang="zh-CN" altLang="en-US" sz="1800"/>
          </a:p>
        </p:txBody>
      </p:sp>
      <p:pic>
        <p:nvPicPr>
          <p:cNvPr id="5126" name="Picture 22">
            <a:extLst>
              <a:ext uri="{FF2B5EF4-FFF2-40B4-BE49-F238E27FC236}">
                <a16:creationId xmlns:a16="http://schemas.microsoft.com/office/drawing/2014/main" id="{DC9350C6-61DA-464F-A84C-F03E059B40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74295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5127" name="Picture 20">
            <a:extLst>
              <a:ext uri="{FF2B5EF4-FFF2-40B4-BE49-F238E27FC236}">
                <a16:creationId xmlns:a16="http://schemas.microsoft.com/office/drawing/2014/main" id="{1FAEFCA3-59B2-4D54-9D41-56FB26FAC1D1}"/>
              </a:ext>
            </a:extLst>
          </p:cNvPr>
          <p:cNvPicPr>
            <a:picLocks noChangeAspect="1" noChangeArrowheads="1"/>
          </p:cNvPicPr>
          <p:nvPr/>
        </p:nvPicPr>
        <p:blipFill>
          <a:blip r:embed="rId3">
            <a:lum bright="32000" contrast="-38000"/>
            <a:extLst>
              <a:ext uri="{28A0092B-C50C-407E-A947-70E740481C1C}">
                <a14:useLocalDpi xmlns:a14="http://schemas.microsoft.com/office/drawing/2010/main" val="0"/>
              </a:ext>
            </a:extLst>
          </a:blip>
          <a:srcRect/>
          <a:stretch>
            <a:fillRect/>
          </a:stretch>
        </p:blipFill>
        <p:spPr bwMode="auto">
          <a:xfrm>
            <a:off x="763588" y="0"/>
            <a:ext cx="8380412"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a:extLst>
              <a:ext uri="{FF2B5EF4-FFF2-40B4-BE49-F238E27FC236}">
                <a16:creationId xmlns:a16="http://schemas.microsoft.com/office/drawing/2014/main" id="{A8038F6A-9248-4BCD-A2CB-B03DAF06704C}"/>
              </a:ext>
            </a:extLst>
          </p:cNvPr>
          <p:cNvSpPr>
            <a:spLocks noChangeArrowheads="1"/>
          </p:cNvSpPr>
          <p:nvPr/>
        </p:nvSpPr>
        <p:spPr bwMode="auto">
          <a:xfrm>
            <a:off x="646113" y="2989263"/>
            <a:ext cx="7948612" cy="871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nSpc>
                <a:spcPts val="3200"/>
              </a:lnSpc>
              <a:spcBef>
                <a:spcPts val="600"/>
              </a:spcBef>
              <a:buFont typeface="Wingdings" panose="05000000000000000000" pitchFamily="2" charset="2"/>
              <a:buChar char="u"/>
            </a:pPr>
            <a:r>
              <a:rPr lang="zh-CN" altLang="en-US" sz="2000">
                <a:latin typeface="微软雅黑" panose="020B0503020204020204" pitchFamily="34" charset="-122"/>
                <a:ea typeface="微软雅黑" panose="020B0503020204020204" pitchFamily="34" charset="-122"/>
              </a:rPr>
              <a:t>以前</a:t>
            </a:r>
            <a:r>
              <a:rPr lang="zh-CN" altLang="zh-CN" sz="2000">
                <a:latin typeface="微软雅黑" panose="020B0503020204020204" pitchFamily="34" charset="-122"/>
                <a:ea typeface="微软雅黑" panose="020B0503020204020204" pitchFamily="34" charset="-122"/>
              </a:rPr>
              <a:t>人们用经典</a:t>
            </a:r>
            <a:r>
              <a:rPr lang="zh-CN" altLang="en-US" sz="2000">
                <a:latin typeface="微软雅黑" panose="020B0503020204020204" pitchFamily="34" charset="-122"/>
                <a:ea typeface="微软雅黑" panose="020B0503020204020204" pitchFamily="34" charset="-122"/>
              </a:rPr>
              <a:t>技术</a:t>
            </a:r>
            <a:r>
              <a:rPr lang="zh-CN" altLang="zh-CN" sz="2000">
                <a:latin typeface="微软雅黑" panose="020B0503020204020204" pitchFamily="34" charset="-122"/>
                <a:ea typeface="微软雅黑" panose="020B0503020204020204" pitchFamily="34" charset="-122"/>
              </a:rPr>
              <a:t>研究量子物理基本问题</a:t>
            </a:r>
            <a:r>
              <a:rPr lang="zh-CN" altLang="en-US" sz="2000">
                <a:latin typeface="微软雅黑" panose="020B0503020204020204" pitchFamily="34" charset="-122"/>
                <a:ea typeface="微软雅黑" panose="020B0503020204020204" pitchFamily="34" charset="-122"/>
              </a:rPr>
              <a:t>，但是经典的钥匙打不开量子的大门，</a:t>
            </a:r>
            <a:r>
              <a:rPr lang="zh-CN" altLang="zh-CN" sz="2000">
                <a:latin typeface="微软雅黑" panose="020B0503020204020204" pitchFamily="34" charset="-122"/>
                <a:ea typeface="微软雅黑" panose="020B0503020204020204" pitchFamily="34" charset="-122"/>
              </a:rPr>
              <a:t>经典技术无法揭开量子世界的真实面貌</a:t>
            </a:r>
            <a:r>
              <a:rPr lang="zh-CN" altLang="en-US" sz="2000">
                <a:latin typeface="微软雅黑" panose="020B0503020204020204" pitchFamily="34" charset="-122"/>
                <a:ea typeface="微软雅黑" panose="020B0503020204020204" pitchFamily="34" charset="-122"/>
              </a:rPr>
              <a:t>。</a:t>
            </a:r>
            <a:endParaRPr lang="en-US" altLang="zh-CN" sz="2000">
              <a:latin typeface="微软雅黑" panose="020B0503020204020204" pitchFamily="34" charset="-122"/>
              <a:ea typeface="微软雅黑" panose="020B0503020204020204" pitchFamily="34" charset="-122"/>
            </a:endParaRPr>
          </a:p>
        </p:txBody>
      </p:sp>
      <p:sp>
        <p:nvSpPr>
          <p:cNvPr id="15363" name="矩形 19">
            <a:extLst>
              <a:ext uri="{FF2B5EF4-FFF2-40B4-BE49-F238E27FC236}">
                <a16:creationId xmlns:a16="http://schemas.microsoft.com/office/drawing/2014/main" id="{A2C3ECFF-2ADA-4D19-B558-257D9032A98C}"/>
              </a:ext>
            </a:extLst>
          </p:cNvPr>
          <p:cNvSpPr>
            <a:spLocks noChangeArrowheads="1"/>
          </p:cNvSpPr>
          <p:nvPr/>
        </p:nvSpPr>
        <p:spPr bwMode="auto">
          <a:xfrm>
            <a:off x="638175" y="1323975"/>
            <a:ext cx="7815263"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just">
              <a:lnSpc>
                <a:spcPts val="2800"/>
              </a:lnSpc>
              <a:spcBef>
                <a:spcPct val="0"/>
              </a:spcBef>
              <a:buFontTx/>
              <a:buNone/>
            </a:pPr>
            <a:r>
              <a:rPr lang="zh-CN" altLang="en-US" sz="2000">
                <a:latin typeface="微软雅黑" panose="020B0503020204020204" pitchFamily="34" charset="-122"/>
                <a:ea typeface="微软雅黑" panose="020B0503020204020204" pitchFamily="34" charset="-122"/>
              </a:rPr>
              <a:t>量子力学虽然取得了辉煌的成就，但是量子物理的一些基本问题却一直困扰着学术界。  </a:t>
            </a:r>
          </a:p>
        </p:txBody>
      </p:sp>
      <p:sp>
        <p:nvSpPr>
          <p:cNvPr id="19" name="矩形 18">
            <a:extLst>
              <a:ext uri="{FF2B5EF4-FFF2-40B4-BE49-F238E27FC236}">
                <a16:creationId xmlns:a16="http://schemas.microsoft.com/office/drawing/2014/main" id="{3FB87B6A-931A-40C1-9816-97C4849BFDBE}"/>
              </a:ext>
            </a:extLst>
          </p:cNvPr>
          <p:cNvSpPr/>
          <p:nvPr/>
        </p:nvSpPr>
        <p:spPr>
          <a:xfrm>
            <a:off x="638175" y="2155825"/>
            <a:ext cx="7815263" cy="912813"/>
          </a:xfrm>
          <a:prstGeom prst="rect">
            <a:avLst/>
          </a:prstGeom>
        </p:spPr>
        <p:txBody>
          <a:bodyPr>
            <a:spAutoFit/>
          </a:bodyPr>
          <a:lstStyle/>
          <a:p>
            <a:pPr marL="342900" indent="-342900" algn="just">
              <a:lnSpc>
                <a:spcPts val="3200"/>
              </a:lnSpc>
              <a:spcBef>
                <a:spcPts val="600"/>
              </a:spcBef>
              <a:buClr>
                <a:schemeClr val="tx1"/>
              </a:buClr>
              <a:buFont typeface="Wingdings" pitchFamily="2" charset="2"/>
              <a:buChar char="u"/>
              <a:defRPr/>
            </a:pPr>
            <a:r>
              <a:rPr lang="zh-CN" altLang="en-US" sz="2000" kern="0" dirty="0">
                <a:solidFill>
                  <a:srgbClr val="0000CC"/>
                </a:solidFill>
                <a:latin typeface="微软雅黑" pitchFamily="34" charset="-122"/>
                <a:ea typeface="微软雅黑" pitchFamily="34" charset="-122"/>
              </a:rPr>
              <a:t>量子态</a:t>
            </a:r>
            <a:r>
              <a:rPr lang="zh-CN" altLang="en-US" sz="2000" kern="0" dirty="0">
                <a:solidFill>
                  <a:srgbClr val="000000"/>
                </a:solidFill>
                <a:latin typeface="微软雅黑" pitchFamily="34" charset="-122"/>
                <a:ea typeface="微软雅黑" pitchFamily="34" charset="-122"/>
              </a:rPr>
              <a:t>是量子力学的核心概念，量子物理基本问题均与</a:t>
            </a:r>
            <a:r>
              <a:rPr lang="zh-CN" altLang="en-US" sz="2000" kern="0" dirty="0">
                <a:solidFill>
                  <a:srgbClr val="0000CC"/>
                </a:solidFill>
                <a:latin typeface="微软雅黑" pitchFamily="34" charset="-122"/>
                <a:ea typeface="微软雅黑" pitchFamily="34" charset="-122"/>
              </a:rPr>
              <a:t>量子态</a:t>
            </a:r>
            <a:r>
              <a:rPr lang="zh-CN" altLang="en-US" sz="2000" kern="0" dirty="0">
                <a:solidFill>
                  <a:srgbClr val="000000"/>
                </a:solidFill>
                <a:latin typeface="微软雅黑" pitchFamily="34" charset="-122"/>
                <a:ea typeface="微软雅黑" pitchFamily="34" charset="-122"/>
              </a:rPr>
              <a:t>的特性紧密相关。</a:t>
            </a:r>
            <a:endParaRPr lang="en-US" altLang="zh-CN" sz="2000" kern="0" dirty="0">
              <a:solidFill>
                <a:srgbClr val="000000"/>
              </a:solidFill>
              <a:latin typeface="微软雅黑" pitchFamily="34" charset="-122"/>
              <a:ea typeface="微软雅黑" pitchFamily="34" charset="-122"/>
            </a:endParaRPr>
          </a:p>
        </p:txBody>
      </p:sp>
      <p:sp>
        <p:nvSpPr>
          <p:cNvPr id="2" name="矩形 1">
            <a:extLst>
              <a:ext uri="{FF2B5EF4-FFF2-40B4-BE49-F238E27FC236}">
                <a16:creationId xmlns:a16="http://schemas.microsoft.com/office/drawing/2014/main" id="{E4C0C8F9-4458-4D15-AD9B-1953D3F42155}"/>
              </a:ext>
            </a:extLst>
          </p:cNvPr>
          <p:cNvSpPr/>
          <p:nvPr/>
        </p:nvSpPr>
        <p:spPr>
          <a:xfrm>
            <a:off x="647700" y="3811588"/>
            <a:ext cx="7947025" cy="912812"/>
          </a:xfrm>
          <a:prstGeom prst="rect">
            <a:avLst/>
          </a:prstGeom>
        </p:spPr>
        <p:txBody>
          <a:bodyPr>
            <a:spAutoFit/>
          </a:bodyPr>
          <a:lstStyle/>
          <a:p>
            <a:pPr marL="342900" indent="-342900">
              <a:lnSpc>
                <a:spcPts val="3200"/>
              </a:lnSpc>
              <a:spcBef>
                <a:spcPts val="600"/>
              </a:spcBef>
              <a:buFont typeface="Wingdings" pitchFamily="2" charset="2"/>
              <a:buChar char="u"/>
              <a:defRPr/>
            </a:pPr>
            <a:r>
              <a:rPr lang="zh-CN" altLang="zh-CN" sz="2000">
                <a:solidFill>
                  <a:srgbClr val="000000"/>
                </a:solidFill>
                <a:latin typeface="微软雅黑" pitchFamily="34" charset="-122"/>
                <a:ea typeface="微软雅黑" pitchFamily="34" charset="-122"/>
              </a:rPr>
              <a:t>量子信息出现后，</a:t>
            </a:r>
            <a:r>
              <a:rPr lang="zh-CN" altLang="en-US" sz="2000">
                <a:solidFill>
                  <a:srgbClr val="000000"/>
                </a:solidFill>
                <a:latin typeface="微软雅黑" pitchFamily="34" charset="-122"/>
                <a:ea typeface="微软雅黑" pitchFamily="34" charset="-122"/>
              </a:rPr>
              <a:t>可以</a:t>
            </a:r>
            <a:r>
              <a:rPr lang="zh-CN" altLang="zh-CN" sz="2000">
                <a:solidFill>
                  <a:srgbClr val="000000"/>
                </a:solidFill>
                <a:latin typeface="微软雅黑" pitchFamily="34" charset="-122"/>
                <a:ea typeface="微软雅黑" pitchFamily="34" charset="-122"/>
              </a:rPr>
              <a:t>直接</a:t>
            </a:r>
            <a:r>
              <a:rPr lang="zh-CN" altLang="en-US" sz="2000">
                <a:solidFill>
                  <a:srgbClr val="000000"/>
                </a:solidFill>
                <a:latin typeface="微软雅黑" pitchFamily="34" charset="-122"/>
                <a:ea typeface="微软雅黑" pitchFamily="34" charset="-122"/>
              </a:rPr>
              <a:t>操控</a:t>
            </a:r>
            <a:r>
              <a:rPr lang="zh-CN" altLang="zh-CN" sz="2000">
                <a:solidFill>
                  <a:srgbClr val="0000CC"/>
                </a:solidFill>
                <a:latin typeface="微软雅黑" pitchFamily="34" charset="-122"/>
                <a:ea typeface="微软雅黑" pitchFamily="34" charset="-122"/>
              </a:rPr>
              <a:t>量子态</a:t>
            </a:r>
            <a:r>
              <a:rPr lang="zh-CN" altLang="zh-CN" sz="2000">
                <a:solidFill>
                  <a:srgbClr val="000000"/>
                </a:solidFill>
                <a:latin typeface="微软雅黑" pitchFamily="34" charset="-122"/>
                <a:ea typeface="微软雅黑" pitchFamily="34" charset="-122"/>
              </a:rPr>
              <a:t>，用</a:t>
            </a:r>
            <a:r>
              <a:rPr lang="zh-CN" altLang="en-US" sz="2000">
                <a:solidFill>
                  <a:srgbClr val="000000"/>
                </a:solidFill>
                <a:latin typeface="微软雅黑" pitchFamily="34" charset="-122"/>
                <a:ea typeface="微软雅黑" pitchFamily="34" charset="-122"/>
              </a:rPr>
              <a:t>量子信息</a:t>
            </a:r>
            <a:r>
              <a:rPr lang="zh-CN" altLang="zh-CN" sz="2000">
                <a:solidFill>
                  <a:srgbClr val="000000"/>
                </a:solidFill>
                <a:latin typeface="微软雅黑" pitchFamily="34" charset="-122"/>
                <a:ea typeface="微软雅黑" pitchFamily="34" charset="-122"/>
              </a:rPr>
              <a:t>技术研究量子物理基本问题，必然会得到新的认识</a:t>
            </a:r>
            <a:r>
              <a:rPr lang="zh-CN" altLang="en-US" sz="2000">
                <a:solidFill>
                  <a:srgbClr val="000000"/>
                </a:solidFill>
                <a:latin typeface="微软雅黑" pitchFamily="34" charset="-122"/>
                <a:ea typeface="微软雅黑" pitchFamily="34" charset="-122"/>
              </a:rPr>
              <a:t>。</a:t>
            </a:r>
            <a:endParaRPr lang="en-US" altLang="zh-CN" sz="2000" kern="0" dirty="0">
              <a:solidFill>
                <a:srgbClr val="000000"/>
              </a:solidFill>
              <a:latin typeface="微软雅黑" pitchFamily="34" charset="-122"/>
              <a:ea typeface="微软雅黑" pitchFamily="34" charset="-122"/>
            </a:endParaRPr>
          </a:p>
        </p:txBody>
      </p:sp>
      <p:sp>
        <p:nvSpPr>
          <p:cNvPr id="5" name="TextBox 4">
            <a:extLst>
              <a:ext uri="{FF2B5EF4-FFF2-40B4-BE49-F238E27FC236}">
                <a16:creationId xmlns:a16="http://schemas.microsoft.com/office/drawing/2014/main" id="{D192C0F4-68BE-4776-A6E8-08667C3A59BC}"/>
              </a:ext>
            </a:extLst>
          </p:cNvPr>
          <p:cNvSpPr txBox="1">
            <a:spLocks noChangeArrowheads="1"/>
          </p:cNvSpPr>
          <p:nvPr/>
        </p:nvSpPr>
        <p:spPr bwMode="auto">
          <a:xfrm>
            <a:off x="6472238" y="4727575"/>
            <a:ext cx="1771650" cy="400050"/>
          </a:xfrm>
          <a:prstGeom prst="rect">
            <a:avLst/>
          </a:prstGeom>
          <a:noFill/>
          <a:ln w="19050">
            <a:solidFill>
              <a:srgbClr val="63B1AD"/>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eaLnBrk="1" hangingPunct="1">
              <a:spcBef>
                <a:spcPct val="0"/>
              </a:spcBef>
              <a:buFontTx/>
              <a:buNone/>
            </a:pPr>
            <a:r>
              <a:rPr lang="zh-CN" altLang="en-US" sz="2000">
                <a:latin typeface="微软雅黑" panose="020B0503020204020204" pitchFamily="34" charset="-122"/>
                <a:ea typeface="微软雅黑" panose="020B0503020204020204" pitchFamily="34" charset="-122"/>
              </a:rPr>
              <a:t>互补原理</a:t>
            </a:r>
          </a:p>
        </p:txBody>
      </p:sp>
      <p:sp>
        <p:nvSpPr>
          <p:cNvPr id="18" name="TextBox 17">
            <a:extLst>
              <a:ext uri="{FF2B5EF4-FFF2-40B4-BE49-F238E27FC236}">
                <a16:creationId xmlns:a16="http://schemas.microsoft.com/office/drawing/2014/main" id="{93A912E1-3FF3-42BA-AAB4-9213A754A66B}"/>
              </a:ext>
            </a:extLst>
          </p:cNvPr>
          <p:cNvSpPr txBox="1">
            <a:spLocks noChangeArrowheads="1"/>
          </p:cNvSpPr>
          <p:nvPr/>
        </p:nvSpPr>
        <p:spPr bwMode="auto">
          <a:xfrm>
            <a:off x="6472238" y="5380038"/>
            <a:ext cx="1771650" cy="400050"/>
          </a:xfrm>
          <a:prstGeom prst="rect">
            <a:avLst/>
          </a:prstGeom>
          <a:noFill/>
          <a:ln w="19050">
            <a:solidFill>
              <a:srgbClr val="63B1AD"/>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eaLnBrk="1" hangingPunct="1">
              <a:spcBef>
                <a:spcPct val="0"/>
              </a:spcBef>
              <a:buFontTx/>
              <a:buNone/>
            </a:pPr>
            <a:r>
              <a:rPr lang="zh-CN" altLang="en-US" sz="2000">
                <a:latin typeface="微软雅黑" panose="020B0503020204020204" pitchFamily="34" charset="-122"/>
                <a:ea typeface="微软雅黑" panose="020B0503020204020204" pitchFamily="34" charset="-122"/>
              </a:rPr>
              <a:t>不确定关系</a:t>
            </a:r>
          </a:p>
        </p:txBody>
      </p:sp>
      <p:sp>
        <p:nvSpPr>
          <p:cNvPr id="21" name="右箭头 20">
            <a:extLst>
              <a:ext uri="{FF2B5EF4-FFF2-40B4-BE49-F238E27FC236}">
                <a16:creationId xmlns:a16="http://schemas.microsoft.com/office/drawing/2014/main" id="{24E89950-547B-4698-B31B-8D1689A95FC1}"/>
              </a:ext>
            </a:extLst>
          </p:cNvPr>
          <p:cNvSpPr>
            <a:spLocks noChangeArrowheads="1"/>
          </p:cNvSpPr>
          <p:nvPr/>
        </p:nvSpPr>
        <p:spPr bwMode="auto">
          <a:xfrm>
            <a:off x="5551488" y="5465763"/>
            <a:ext cx="879475" cy="215900"/>
          </a:xfrm>
          <a:prstGeom prst="rightArrow">
            <a:avLst>
              <a:gd name="adj1" fmla="val 50000"/>
              <a:gd name="adj2" fmla="val 50221"/>
            </a:avLst>
          </a:prstGeom>
          <a:solidFill>
            <a:schemeClr val="accent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endParaRPr lang="zh-CN" altLang="en-US" sz="1800">
              <a:latin typeface="Arial" panose="020B0604020202020204" pitchFamily="34" charset="0"/>
            </a:endParaRPr>
          </a:p>
        </p:txBody>
      </p:sp>
      <p:sp>
        <p:nvSpPr>
          <p:cNvPr id="22" name="右箭头 21">
            <a:extLst>
              <a:ext uri="{FF2B5EF4-FFF2-40B4-BE49-F238E27FC236}">
                <a16:creationId xmlns:a16="http://schemas.microsoft.com/office/drawing/2014/main" id="{C052F169-B758-4F42-AF7A-C1C8FEB63BA6}"/>
              </a:ext>
            </a:extLst>
          </p:cNvPr>
          <p:cNvSpPr>
            <a:spLocks noChangeArrowheads="1"/>
          </p:cNvSpPr>
          <p:nvPr/>
        </p:nvSpPr>
        <p:spPr bwMode="auto">
          <a:xfrm rot="-1123298">
            <a:off x="5478463" y="5022850"/>
            <a:ext cx="879475" cy="217488"/>
          </a:xfrm>
          <a:prstGeom prst="rightArrow">
            <a:avLst>
              <a:gd name="adj1" fmla="val 50000"/>
              <a:gd name="adj2" fmla="val 49855"/>
            </a:avLst>
          </a:prstGeom>
          <a:solidFill>
            <a:schemeClr val="accent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endParaRPr lang="zh-CN" altLang="en-US" sz="1800">
              <a:latin typeface="Arial" panose="020B0604020202020204" pitchFamily="34" charset="0"/>
            </a:endParaRPr>
          </a:p>
        </p:txBody>
      </p:sp>
      <p:sp>
        <p:nvSpPr>
          <p:cNvPr id="25" name="右箭头 24">
            <a:extLst>
              <a:ext uri="{FF2B5EF4-FFF2-40B4-BE49-F238E27FC236}">
                <a16:creationId xmlns:a16="http://schemas.microsoft.com/office/drawing/2014/main" id="{3DC2428F-3212-4C90-8590-19552C21BE47}"/>
              </a:ext>
            </a:extLst>
          </p:cNvPr>
          <p:cNvSpPr>
            <a:spLocks noChangeArrowheads="1"/>
          </p:cNvSpPr>
          <p:nvPr/>
        </p:nvSpPr>
        <p:spPr bwMode="auto">
          <a:xfrm>
            <a:off x="2754313" y="5108575"/>
            <a:ext cx="1233487" cy="334963"/>
          </a:xfrm>
          <a:prstGeom prst="rightArrow">
            <a:avLst>
              <a:gd name="adj1" fmla="val 50000"/>
              <a:gd name="adj2" fmla="val 50105"/>
            </a:avLst>
          </a:prstGeom>
          <a:solidFill>
            <a:schemeClr val="accent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endParaRPr lang="zh-CN" altLang="en-US" sz="1800">
              <a:latin typeface="Arial" panose="020B0604020202020204" pitchFamily="34" charset="0"/>
            </a:endParaRPr>
          </a:p>
        </p:txBody>
      </p:sp>
      <p:pic>
        <p:nvPicPr>
          <p:cNvPr id="24" name="图片 23">
            <a:extLst>
              <a:ext uri="{FF2B5EF4-FFF2-40B4-BE49-F238E27FC236}">
                <a16:creationId xmlns:a16="http://schemas.microsoft.com/office/drawing/2014/main" id="{189322CB-0642-4740-B4EF-AAA029BC5D59}"/>
              </a:ext>
            </a:extLst>
          </p:cNvPr>
          <p:cNvPicPr>
            <a:picLocks noChangeAspect="1"/>
          </p:cNvPicPr>
          <p:nvPr/>
        </p:nvPicPr>
        <p:blipFill>
          <a:blip r:embed="rId4">
            <a:duotone>
              <a:prstClr val="black"/>
              <a:srgbClr val="D9C3A5">
                <a:tint val="50000"/>
                <a:satMod val="180000"/>
              </a:srgbClr>
            </a:duotone>
          </a:blip>
          <a:stretch>
            <a:fillRect/>
          </a:stretch>
        </p:blipFill>
        <p:spPr>
          <a:xfrm>
            <a:off x="2947901" y="5000775"/>
            <a:ext cx="667552" cy="580887"/>
          </a:xfrm>
          <a:prstGeom prst="rect">
            <a:avLst/>
          </a:prstGeom>
        </p:spPr>
      </p:pic>
      <p:sp>
        <p:nvSpPr>
          <p:cNvPr id="27" name="右箭头 26">
            <a:extLst>
              <a:ext uri="{FF2B5EF4-FFF2-40B4-BE49-F238E27FC236}">
                <a16:creationId xmlns:a16="http://schemas.microsoft.com/office/drawing/2014/main" id="{2B506431-B9C3-49B5-A807-C0B9631DFE6B}"/>
              </a:ext>
            </a:extLst>
          </p:cNvPr>
          <p:cNvSpPr>
            <a:spLocks noChangeArrowheads="1"/>
          </p:cNvSpPr>
          <p:nvPr/>
        </p:nvSpPr>
        <p:spPr bwMode="auto">
          <a:xfrm>
            <a:off x="2754313" y="5607050"/>
            <a:ext cx="1233487" cy="334963"/>
          </a:xfrm>
          <a:prstGeom prst="rightArrow">
            <a:avLst>
              <a:gd name="adj1" fmla="val 50000"/>
              <a:gd name="adj2" fmla="val 50105"/>
            </a:avLst>
          </a:prstGeom>
          <a:solidFill>
            <a:schemeClr val="accent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endParaRPr lang="zh-CN" altLang="en-US" sz="1800">
              <a:latin typeface="Arial" panose="020B0604020202020204" pitchFamily="34" charset="0"/>
            </a:endParaRPr>
          </a:p>
        </p:txBody>
      </p:sp>
      <p:sp>
        <p:nvSpPr>
          <p:cNvPr id="28" name="TextBox 27">
            <a:extLst>
              <a:ext uri="{FF2B5EF4-FFF2-40B4-BE49-F238E27FC236}">
                <a16:creationId xmlns:a16="http://schemas.microsoft.com/office/drawing/2014/main" id="{846C5F0D-A946-4A12-8440-588085A0A16A}"/>
              </a:ext>
            </a:extLst>
          </p:cNvPr>
          <p:cNvSpPr txBox="1">
            <a:spLocks noChangeArrowheads="1"/>
          </p:cNvSpPr>
          <p:nvPr/>
        </p:nvSpPr>
        <p:spPr bwMode="auto">
          <a:xfrm>
            <a:off x="900113" y="5046663"/>
            <a:ext cx="1773237" cy="400050"/>
          </a:xfrm>
          <a:prstGeom prst="rect">
            <a:avLst/>
          </a:prstGeom>
          <a:noFill/>
          <a:ln w="19050">
            <a:solidFill>
              <a:srgbClr val="63B1AD"/>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r>
              <a:rPr lang="zh-CN" altLang="en-US" sz="2000">
                <a:latin typeface="微软雅黑" panose="020B0503020204020204" pitchFamily="34" charset="-122"/>
                <a:ea typeface="微软雅黑" panose="020B0503020204020204" pitchFamily="34" charset="-122"/>
              </a:rPr>
              <a:t>    经典技术</a:t>
            </a:r>
          </a:p>
        </p:txBody>
      </p:sp>
      <p:sp>
        <p:nvSpPr>
          <p:cNvPr id="29" name="TextBox 28">
            <a:extLst>
              <a:ext uri="{FF2B5EF4-FFF2-40B4-BE49-F238E27FC236}">
                <a16:creationId xmlns:a16="http://schemas.microsoft.com/office/drawing/2014/main" id="{A4090E70-4B05-4DBA-ABF7-24F648453C7F}"/>
              </a:ext>
            </a:extLst>
          </p:cNvPr>
          <p:cNvSpPr txBox="1">
            <a:spLocks noChangeArrowheads="1"/>
          </p:cNvSpPr>
          <p:nvPr/>
        </p:nvSpPr>
        <p:spPr bwMode="auto">
          <a:xfrm>
            <a:off x="900113" y="5618163"/>
            <a:ext cx="1773237" cy="400050"/>
          </a:xfrm>
          <a:prstGeom prst="rect">
            <a:avLst/>
          </a:prstGeom>
          <a:noFill/>
          <a:ln w="19050">
            <a:solidFill>
              <a:srgbClr val="63B1AD"/>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r>
              <a:rPr lang="zh-CN" altLang="en-US" sz="2000">
                <a:latin typeface="微软雅黑" panose="020B0503020204020204" pitchFamily="34" charset="-122"/>
                <a:ea typeface="微软雅黑" panose="020B0503020204020204" pitchFamily="34" charset="-122"/>
              </a:rPr>
              <a:t>量子信息技术</a:t>
            </a:r>
          </a:p>
        </p:txBody>
      </p:sp>
      <p:sp>
        <p:nvSpPr>
          <p:cNvPr id="26" name="TextBox 25">
            <a:extLst>
              <a:ext uri="{FF2B5EF4-FFF2-40B4-BE49-F238E27FC236}">
                <a16:creationId xmlns:a16="http://schemas.microsoft.com/office/drawing/2014/main" id="{52CDB995-F76D-44D0-A719-557D930FE806}"/>
              </a:ext>
            </a:extLst>
          </p:cNvPr>
          <p:cNvSpPr txBox="1">
            <a:spLocks noChangeArrowheads="1"/>
          </p:cNvSpPr>
          <p:nvPr/>
        </p:nvSpPr>
        <p:spPr bwMode="auto">
          <a:xfrm>
            <a:off x="6472238" y="6022975"/>
            <a:ext cx="1771650" cy="400050"/>
          </a:xfrm>
          <a:prstGeom prst="rect">
            <a:avLst/>
          </a:prstGeom>
          <a:noFill/>
          <a:ln w="19050">
            <a:solidFill>
              <a:srgbClr val="63B1AD"/>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eaLnBrk="1" hangingPunct="1">
              <a:spcBef>
                <a:spcPct val="0"/>
              </a:spcBef>
              <a:buFontTx/>
              <a:buNone/>
            </a:pPr>
            <a:r>
              <a:rPr lang="zh-CN" altLang="en-US" sz="2000">
                <a:latin typeface="微软雅黑" panose="020B0503020204020204" pitchFamily="34" charset="-122"/>
                <a:ea typeface="微软雅黑" panose="020B0503020204020204" pitchFamily="34" charset="-122"/>
              </a:rPr>
              <a:t>薛定谔猫佯谬</a:t>
            </a:r>
          </a:p>
        </p:txBody>
      </p:sp>
      <p:sp>
        <p:nvSpPr>
          <p:cNvPr id="30" name="右箭头 29">
            <a:extLst>
              <a:ext uri="{FF2B5EF4-FFF2-40B4-BE49-F238E27FC236}">
                <a16:creationId xmlns:a16="http://schemas.microsoft.com/office/drawing/2014/main" id="{90A92839-557E-4019-82E3-6F8F4AB9A811}"/>
              </a:ext>
            </a:extLst>
          </p:cNvPr>
          <p:cNvSpPr>
            <a:spLocks noChangeArrowheads="1"/>
          </p:cNvSpPr>
          <p:nvPr/>
        </p:nvSpPr>
        <p:spPr bwMode="auto">
          <a:xfrm rot="1348155">
            <a:off x="5483225" y="5924550"/>
            <a:ext cx="879475" cy="215900"/>
          </a:xfrm>
          <a:prstGeom prst="rightArrow">
            <a:avLst>
              <a:gd name="adj1" fmla="val 50000"/>
              <a:gd name="adj2" fmla="val 50221"/>
            </a:avLst>
          </a:prstGeom>
          <a:solidFill>
            <a:schemeClr val="accent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endParaRPr lang="zh-CN" altLang="en-US" sz="1800">
              <a:latin typeface="Arial" panose="020B0604020202020204" pitchFamily="34" charset="0"/>
            </a:endParaRPr>
          </a:p>
        </p:txBody>
      </p:sp>
      <p:pic>
        <p:nvPicPr>
          <p:cNvPr id="1026" name="Picture 2">
            <a:extLst>
              <a:ext uri="{FF2B5EF4-FFF2-40B4-BE49-F238E27FC236}">
                <a16:creationId xmlns:a16="http://schemas.microsoft.com/office/drawing/2014/main" id="{1B94C574-8A0C-42D6-BF6C-B3B001D3623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22725" y="5046663"/>
            <a:ext cx="1373188" cy="993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378" name="灯片编号占位符 2">
            <a:extLst>
              <a:ext uri="{FF2B5EF4-FFF2-40B4-BE49-F238E27FC236}">
                <a16:creationId xmlns:a16="http://schemas.microsoft.com/office/drawing/2014/main" id="{0756C0EC-C1E2-40C8-ABE7-F1F694028A14}"/>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fld id="{F3C3C1F3-3107-4837-8E8A-663610561FCC}" type="slidenum">
              <a:rPr lang="en-US" altLang="zh-CN" sz="1200" smtClean="0">
                <a:solidFill>
                  <a:srgbClr val="898989"/>
                </a:solidFill>
              </a:rPr>
              <a:pPr>
                <a:spcBef>
                  <a:spcPct val="0"/>
                </a:spcBef>
                <a:buFontTx/>
                <a:buNone/>
              </a:pPr>
              <a:t>10</a:t>
            </a:fld>
            <a:endParaRPr lang="en-US" altLang="zh-CN" sz="1200">
              <a:solidFill>
                <a:srgbClr val="898989"/>
              </a:solidFill>
            </a:endParaRPr>
          </a:p>
        </p:txBody>
      </p:sp>
      <p:sp>
        <p:nvSpPr>
          <p:cNvPr id="15379" name="TextBox 31">
            <a:extLst>
              <a:ext uri="{FF2B5EF4-FFF2-40B4-BE49-F238E27FC236}">
                <a16:creationId xmlns:a16="http://schemas.microsoft.com/office/drawing/2014/main" id="{A1FF0E2C-4131-4DB6-AB0D-5B9B7D802895}"/>
              </a:ext>
            </a:extLst>
          </p:cNvPr>
          <p:cNvSpPr txBox="1">
            <a:spLocks noChangeArrowheads="1"/>
          </p:cNvSpPr>
          <p:nvPr/>
        </p:nvSpPr>
        <p:spPr bwMode="auto">
          <a:xfrm>
            <a:off x="538163" y="879475"/>
            <a:ext cx="74183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r>
              <a:rPr lang="zh-CN" altLang="en-US" sz="2400">
                <a:solidFill>
                  <a:srgbClr val="0000CC"/>
                </a:solidFill>
                <a:latin typeface="微软雅黑" panose="020B0503020204020204" pitchFamily="34" charset="-122"/>
                <a:ea typeface="微软雅黑" panose="020B0503020204020204" pitchFamily="34" charset="-122"/>
              </a:rPr>
              <a:t>回归物理：利用量子信息技术研究量子物理</a:t>
            </a:r>
          </a:p>
        </p:txBody>
      </p:sp>
      <p:sp>
        <p:nvSpPr>
          <p:cNvPr id="15380" name="Rectangle 18">
            <a:extLst>
              <a:ext uri="{FF2B5EF4-FFF2-40B4-BE49-F238E27FC236}">
                <a16:creationId xmlns:a16="http://schemas.microsoft.com/office/drawing/2014/main" id="{BD36CC10-A953-40C3-884D-B600BCBF15D1}"/>
              </a:ext>
            </a:extLst>
          </p:cNvPr>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endParaRPr lang="zh-CN" altLang="en-US" sz="1800"/>
          </a:p>
        </p:txBody>
      </p:sp>
      <p:pic>
        <p:nvPicPr>
          <p:cNvPr id="15381" name="Picture 22">
            <a:extLst>
              <a:ext uri="{FF2B5EF4-FFF2-40B4-BE49-F238E27FC236}">
                <a16:creationId xmlns:a16="http://schemas.microsoft.com/office/drawing/2014/main" id="{79623214-5999-4CF1-8391-27529212EE6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74295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15382" name="Picture 20">
            <a:extLst>
              <a:ext uri="{FF2B5EF4-FFF2-40B4-BE49-F238E27FC236}">
                <a16:creationId xmlns:a16="http://schemas.microsoft.com/office/drawing/2014/main" id="{DE0E473C-9DAB-4735-A8DC-EF52F7C06453}"/>
              </a:ext>
            </a:extLst>
          </p:cNvPr>
          <p:cNvPicPr>
            <a:picLocks noChangeAspect="1" noChangeArrowheads="1"/>
          </p:cNvPicPr>
          <p:nvPr/>
        </p:nvPicPr>
        <p:blipFill>
          <a:blip r:embed="rId7">
            <a:lum bright="32000" contrast="-38000"/>
            <a:extLst>
              <a:ext uri="{28A0092B-C50C-407E-A947-70E740481C1C}">
                <a14:useLocalDpi xmlns:a14="http://schemas.microsoft.com/office/drawing/2010/main" val="0"/>
              </a:ext>
            </a:extLst>
          </a:blip>
          <a:srcRect/>
          <a:stretch>
            <a:fillRect/>
          </a:stretch>
        </p:blipFill>
        <p:spPr bwMode="auto">
          <a:xfrm>
            <a:off x="763588" y="0"/>
            <a:ext cx="8380412"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31" name="Rectangle 6">
            <a:extLst>
              <a:ext uri="{FF2B5EF4-FFF2-40B4-BE49-F238E27FC236}">
                <a16:creationId xmlns:a16="http://schemas.microsoft.com/office/drawing/2014/main" id="{571D77F4-EEE8-47FE-AE03-9F28C00FFF91}"/>
              </a:ext>
            </a:extLst>
          </p:cNvPr>
          <p:cNvSpPr txBox="1">
            <a:spLocks noChangeArrowheads="1"/>
          </p:cNvSpPr>
          <p:nvPr/>
        </p:nvSpPr>
        <p:spPr>
          <a:xfrm>
            <a:off x="1706563" y="44450"/>
            <a:ext cx="6537325" cy="792163"/>
          </a:xfrm>
          <a:prstGeom prst="rect">
            <a:avLst/>
          </a:prstGeom>
          <a:noFill/>
        </p:spPr>
        <p:txBody>
          <a:bodyPr/>
          <a:lstStyle/>
          <a:p>
            <a:pPr algn="ctr" eaLnBrk="1" hangingPunct="1">
              <a:defRPr/>
            </a:pPr>
            <a:r>
              <a:rPr lang="zh-CN" altLang="en-US" sz="3600" b="1">
                <a:latin typeface="微软雅黑" pitchFamily="34" charset="-122"/>
                <a:ea typeface="微软雅黑" pitchFamily="34" charset="-122"/>
                <a:cs typeface="+mj-cs"/>
              </a:rPr>
              <a:t>背景</a:t>
            </a:r>
            <a:r>
              <a:rPr lang="zh-CN" altLang="en-US" sz="3600" b="1" dirty="0">
                <a:latin typeface="微软雅黑" pitchFamily="34" charset="-122"/>
                <a:ea typeface="微软雅黑" pitchFamily="34" charset="-122"/>
                <a:cs typeface="+mj-cs"/>
              </a:rPr>
              <a:t>：量子信息到哪里去？</a:t>
            </a:r>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par>
                                <p:cTn id="16" presetID="1" presetClass="entr" presetSubtype="0" fill="hold" grpId="0" nodeType="withEffect">
                                  <p:stCondLst>
                                    <p:cond delay="0"/>
                                  </p:stCondLst>
                                  <p:childTnLst>
                                    <p:set>
                                      <p:cBhvr>
                                        <p:cTn id="17" dur="1" fill="hold">
                                          <p:stCondLst>
                                            <p:cond delay="0"/>
                                          </p:stCondLst>
                                        </p:cTn>
                                        <p:tgtEl>
                                          <p:spTgt spid="22"/>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21"/>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30"/>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1026"/>
                                        </p:tgtEl>
                                        <p:attrNameLst>
                                          <p:attrName>style.visibility</p:attrName>
                                        </p:attrNameLst>
                                      </p:cBhvr>
                                      <p:to>
                                        <p:strVal val="visible"/>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500"/>
                                        <p:tgtEl>
                                          <p:spTgt spid="11"/>
                                        </p:tgtEl>
                                      </p:cBhvr>
                                    </p:animEffect>
                                  </p:childTnLst>
                                </p:cTn>
                              </p:par>
                              <p:par>
                                <p:cTn id="29" presetID="1" presetClass="entr" presetSubtype="0" fill="hold" grpId="0" nodeType="withEffect">
                                  <p:stCondLst>
                                    <p:cond delay="0"/>
                                  </p:stCondLst>
                                  <p:childTnLst>
                                    <p:set>
                                      <p:cBhvr>
                                        <p:cTn id="30" dur="1" fill="hold">
                                          <p:stCondLst>
                                            <p:cond delay="0"/>
                                          </p:stCondLst>
                                        </p:cTn>
                                        <p:tgtEl>
                                          <p:spTgt spid="28"/>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fade">
                                      <p:cBhvr>
                                        <p:cTn id="39" dur="500"/>
                                        <p:tgtEl>
                                          <p:spTgt spid="2"/>
                                        </p:tgtEl>
                                      </p:cBhvr>
                                    </p:animEffect>
                                  </p:childTnLst>
                                </p:cTn>
                              </p:par>
                              <p:par>
                                <p:cTn id="40" presetID="1" presetClass="entr" presetSubtype="0" fill="hold" grpId="0" nodeType="withEffect">
                                  <p:stCondLst>
                                    <p:cond delay="0"/>
                                  </p:stCondLst>
                                  <p:childTnLst>
                                    <p:set>
                                      <p:cBhvr>
                                        <p:cTn id="41" dur="1" fill="hold">
                                          <p:stCondLst>
                                            <p:cond delay="0"/>
                                          </p:stCondLst>
                                        </p:cTn>
                                        <p:tgtEl>
                                          <p:spTgt spid="29"/>
                                        </p:tgtEl>
                                        <p:attrNameLst>
                                          <p:attrName>style.visibility</p:attrName>
                                        </p:attrNameLst>
                                      </p:cBhvr>
                                      <p:to>
                                        <p:strVal val="visible"/>
                                      </p:to>
                                    </p:set>
                                  </p:childTnLst>
                                </p:cTn>
                              </p:par>
                              <p:par>
                                <p:cTn id="42" presetID="1" presetClass="entr" presetSubtype="0" fill="hold" grpId="0" nodeType="withEffect">
                                  <p:stCondLst>
                                    <p:cond delay="0"/>
                                  </p:stCondLst>
                                  <p:childTnLst>
                                    <p:set>
                                      <p:cBhvr>
                                        <p:cTn id="43"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9" grpId="0"/>
      <p:bldP spid="2" grpId="0"/>
      <p:bldP spid="5" grpId="0" animBg="1"/>
      <p:bldP spid="18" grpId="0" animBg="1"/>
      <p:bldP spid="21" grpId="0" animBg="1"/>
      <p:bldP spid="22" grpId="0" animBg="1"/>
      <p:bldP spid="25" grpId="0" animBg="1"/>
      <p:bldP spid="27" grpId="0" animBg="1"/>
      <p:bldP spid="28" grpId="0" animBg="1"/>
      <p:bldP spid="29" grpId="0" animBg="1"/>
      <p:bldP spid="26" grpId="0" animBg="1"/>
      <p:bldP spid="30"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18">
            <a:extLst>
              <a:ext uri="{FF2B5EF4-FFF2-40B4-BE49-F238E27FC236}">
                <a16:creationId xmlns:a16="http://schemas.microsoft.com/office/drawing/2014/main" id="{F75D5073-8AA5-42EE-848C-61D2DAA13A37}"/>
              </a:ext>
            </a:extLst>
          </p:cNvPr>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endParaRPr lang="zh-CN" altLang="en-US" sz="1800"/>
          </a:p>
        </p:txBody>
      </p:sp>
      <p:pic>
        <p:nvPicPr>
          <p:cNvPr id="118787" name="Picture 22">
            <a:extLst>
              <a:ext uri="{FF2B5EF4-FFF2-40B4-BE49-F238E27FC236}">
                <a16:creationId xmlns:a16="http://schemas.microsoft.com/office/drawing/2014/main" id="{460DE740-CAC9-4248-B300-9F9B37C6A51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74295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118788" name="Picture 20">
            <a:extLst>
              <a:ext uri="{FF2B5EF4-FFF2-40B4-BE49-F238E27FC236}">
                <a16:creationId xmlns:a16="http://schemas.microsoft.com/office/drawing/2014/main" id="{D458D8D3-BA77-49B1-B9AE-60860FC7239F}"/>
              </a:ext>
            </a:extLst>
          </p:cNvPr>
          <p:cNvPicPr>
            <a:picLocks noChangeAspect="1" noChangeArrowheads="1"/>
          </p:cNvPicPr>
          <p:nvPr/>
        </p:nvPicPr>
        <p:blipFill>
          <a:blip r:embed="rId3">
            <a:lum bright="32000" contrast="-38000"/>
            <a:extLst>
              <a:ext uri="{28A0092B-C50C-407E-A947-70E740481C1C}">
                <a14:useLocalDpi xmlns:a14="http://schemas.microsoft.com/office/drawing/2010/main" val="0"/>
              </a:ext>
            </a:extLst>
          </a:blip>
          <a:srcRect/>
          <a:stretch>
            <a:fillRect/>
          </a:stretch>
        </p:blipFill>
        <p:spPr bwMode="auto">
          <a:xfrm>
            <a:off x="763588" y="0"/>
            <a:ext cx="8380412"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118790" name="Picture 2">
            <a:extLst>
              <a:ext uri="{FF2B5EF4-FFF2-40B4-BE49-F238E27FC236}">
                <a16:creationId xmlns:a16="http://schemas.microsoft.com/office/drawing/2014/main" id="{ECB1B6CC-4DE2-4B1F-A719-A6C3106B2DE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58888" y="1071563"/>
            <a:ext cx="6199187" cy="185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8791" name="图片 2">
            <a:extLst>
              <a:ext uri="{FF2B5EF4-FFF2-40B4-BE49-F238E27FC236}">
                <a16:creationId xmlns:a16="http://schemas.microsoft.com/office/drawing/2014/main" id="{79AA7B97-C83A-427A-AD1F-B58175CF4558}"/>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46100" y="3103563"/>
            <a:ext cx="1962150" cy="277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8792" name="TextBox 3">
            <a:extLst>
              <a:ext uri="{FF2B5EF4-FFF2-40B4-BE49-F238E27FC236}">
                <a16:creationId xmlns:a16="http://schemas.microsoft.com/office/drawing/2014/main" id="{A09640BC-13B8-4BB9-98F3-8B11725E2F49}"/>
              </a:ext>
            </a:extLst>
          </p:cNvPr>
          <p:cNvSpPr txBox="1">
            <a:spLocks noChangeArrowheads="1"/>
          </p:cNvSpPr>
          <p:nvPr/>
        </p:nvSpPr>
        <p:spPr bwMode="auto">
          <a:xfrm>
            <a:off x="2713038" y="3103563"/>
            <a:ext cx="5545137"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r>
              <a:rPr lang="en-US" altLang="zh-CN" sz="1800" b="1">
                <a:latin typeface="Arial" panose="020B0604020202020204" pitchFamily="34" charset="0"/>
              </a:rPr>
              <a:t>……I’m not happy with all the analyses that</a:t>
            </a:r>
          </a:p>
          <a:p>
            <a:pPr eaLnBrk="1" hangingPunct="1">
              <a:spcBef>
                <a:spcPct val="0"/>
              </a:spcBef>
              <a:buFontTx/>
              <a:buNone/>
            </a:pPr>
            <a:r>
              <a:rPr lang="en-US" altLang="zh-CN" sz="1800" b="1">
                <a:latin typeface="Arial" panose="020B0604020202020204" pitchFamily="34" charset="0"/>
              </a:rPr>
              <a:t>go with just the classical theory, because </a:t>
            </a:r>
          </a:p>
          <a:p>
            <a:pPr eaLnBrk="1" hangingPunct="1">
              <a:spcBef>
                <a:spcPct val="0"/>
              </a:spcBef>
              <a:buFontTx/>
              <a:buNone/>
            </a:pPr>
            <a:r>
              <a:rPr lang="en-US" altLang="zh-CN" sz="1800" b="1">
                <a:latin typeface="Arial" panose="020B0604020202020204" pitchFamily="34" charset="0"/>
              </a:rPr>
              <a:t>nature isn’t classical, dammit, and If you</a:t>
            </a:r>
          </a:p>
          <a:p>
            <a:pPr eaLnBrk="1" hangingPunct="1">
              <a:spcBef>
                <a:spcPct val="0"/>
              </a:spcBef>
              <a:buFontTx/>
              <a:buNone/>
            </a:pPr>
            <a:r>
              <a:rPr lang="en-US" altLang="zh-CN" sz="1800" b="1">
                <a:latin typeface="Arial" panose="020B0604020202020204" pitchFamily="34" charset="0"/>
              </a:rPr>
              <a:t> want to make a simulation of nature, you’d </a:t>
            </a:r>
          </a:p>
          <a:p>
            <a:pPr eaLnBrk="1" hangingPunct="1">
              <a:spcBef>
                <a:spcPct val="0"/>
              </a:spcBef>
              <a:buFontTx/>
              <a:buNone/>
            </a:pPr>
            <a:r>
              <a:rPr lang="en-US" altLang="zh-CN" sz="1800" b="1">
                <a:latin typeface="Arial" panose="020B0604020202020204" pitchFamily="34" charset="0"/>
              </a:rPr>
              <a:t>better </a:t>
            </a:r>
            <a:r>
              <a:rPr lang="en-US" altLang="zh-CN" sz="1800" b="1">
                <a:solidFill>
                  <a:srgbClr val="FF0000"/>
                </a:solidFill>
                <a:latin typeface="Arial" panose="020B0604020202020204" pitchFamily="34" charset="0"/>
              </a:rPr>
              <a:t>make it quantum mechanical </a:t>
            </a:r>
            <a:r>
              <a:rPr lang="en-US" altLang="zh-CN" sz="1800" b="1">
                <a:latin typeface="Arial" panose="020B0604020202020204" pitchFamily="34" charset="0"/>
              </a:rPr>
              <a:t>, and</a:t>
            </a:r>
          </a:p>
          <a:p>
            <a:pPr eaLnBrk="1" hangingPunct="1">
              <a:spcBef>
                <a:spcPct val="0"/>
              </a:spcBef>
              <a:buFontTx/>
              <a:buNone/>
            </a:pPr>
            <a:r>
              <a:rPr lang="en-US" altLang="zh-CN" sz="1800" b="1">
                <a:latin typeface="Arial" panose="020B0604020202020204" pitchFamily="34" charset="0"/>
              </a:rPr>
              <a:t>by golly it’s a wonderful problem, because</a:t>
            </a:r>
          </a:p>
          <a:p>
            <a:pPr eaLnBrk="1" hangingPunct="1">
              <a:spcBef>
                <a:spcPct val="0"/>
              </a:spcBef>
              <a:buFontTx/>
              <a:buNone/>
            </a:pPr>
            <a:r>
              <a:rPr lang="en-US" altLang="zh-CN" sz="1800" b="1">
                <a:solidFill>
                  <a:srgbClr val="FF0000"/>
                </a:solidFill>
                <a:latin typeface="Arial" panose="020B0604020202020204" pitchFamily="34" charset="0"/>
              </a:rPr>
              <a:t>it doesn’t look so easy</a:t>
            </a:r>
            <a:r>
              <a:rPr lang="en-US" altLang="zh-CN" sz="1800" b="1">
                <a:latin typeface="Arial" panose="020B0604020202020204" pitchFamily="34" charset="0"/>
              </a:rPr>
              <a:t>. </a:t>
            </a:r>
            <a:endParaRPr lang="zh-CN" altLang="en-US" sz="1800" b="1">
              <a:latin typeface="Arial" panose="020B0604020202020204" pitchFamily="34" charset="0"/>
            </a:endParaRPr>
          </a:p>
        </p:txBody>
      </p:sp>
      <p:sp>
        <p:nvSpPr>
          <p:cNvPr id="118793" name="TextBox 5">
            <a:extLst>
              <a:ext uri="{FF2B5EF4-FFF2-40B4-BE49-F238E27FC236}">
                <a16:creationId xmlns:a16="http://schemas.microsoft.com/office/drawing/2014/main" id="{3040AAF1-284E-4C92-A393-7CAEDB6A2AAD}"/>
              </a:ext>
            </a:extLst>
          </p:cNvPr>
          <p:cNvSpPr txBox="1">
            <a:spLocks noChangeArrowheads="1"/>
          </p:cNvSpPr>
          <p:nvPr/>
        </p:nvSpPr>
        <p:spPr bwMode="auto">
          <a:xfrm>
            <a:off x="2724150" y="5135563"/>
            <a:ext cx="5329238"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r>
              <a:rPr lang="en-US" altLang="zh-CN" sz="1800" b="1">
                <a:latin typeface="Arial" panose="020B0604020202020204" pitchFamily="34" charset="0"/>
              </a:rPr>
              <a:t>“a quantum machine that could imitate any quantum system, including the physical world.”</a:t>
            </a:r>
            <a:endParaRPr lang="zh-CN" altLang="en-US" sz="1800" b="1">
              <a:latin typeface="Arial" panose="020B0604020202020204" pitchFamily="34" charset="0"/>
            </a:endParaRPr>
          </a:p>
        </p:txBody>
      </p:sp>
      <p:sp>
        <p:nvSpPr>
          <p:cNvPr id="118794" name="灯片编号占位符 1">
            <a:extLst>
              <a:ext uri="{FF2B5EF4-FFF2-40B4-BE49-F238E27FC236}">
                <a16:creationId xmlns:a16="http://schemas.microsoft.com/office/drawing/2014/main" id="{E95BCFBF-9815-453F-9ECA-60F8D4E36F92}"/>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fld id="{9B9C98D3-A9A2-42F4-BAD3-0EEFC71F959E}" type="slidenum">
              <a:rPr lang="zh-CN" altLang="en-US" sz="1200" smtClean="0">
                <a:solidFill>
                  <a:srgbClr val="898989"/>
                </a:solidFill>
              </a:rPr>
              <a:pPr>
                <a:spcBef>
                  <a:spcPct val="0"/>
                </a:spcBef>
                <a:buFontTx/>
                <a:buNone/>
              </a:pPr>
              <a:t>100</a:t>
            </a:fld>
            <a:endParaRPr lang="zh-CN" altLang="en-US" sz="1200">
              <a:solidFill>
                <a:srgbClr val="898989"/>
              </a:solidFill>
            </a:endParaRPr>
          </a:p>
        </p:txBody>
      </p:sp>
      <p:sp>
        <p:nvSpPr>
          <p:cNvPr id="11" name="TextBox 6">
            <a:extLst>
              <a:ext uri="{FF2B5EF4-FFF2-40B4-BE49-F238E27FC236}">
                <a16:creationId xmlns:a16="http://schemas.microsoft.com/office/drawing/2014/main" id="{13243082-173F-4021-B579-9BB636F24B60}"/>
              </a:ext>
            </a:extLst>
          </p:cNvPr>
          <p:cNvSpPr txBox="1">
            <a:spLocks noChangeArrowheads="1"/>
          </p:cNvSpPr>
          <p:nvPr/>
        </p:nvSpPr>
        <p:spPr bwMode="auto">
          <a:xfrm>
            <a:off x="1547813" y="107950"/>
            <a:ext cx="669659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ts val="1200"/>
              </a:spcBef>
              <a:buFontTx/>
              <a:buNone/>
            </a:pPr>
            <a:r>
              <a:rPr lang="zh-CN" altLang="en-US" dirty="0">
                <a:latin typeface="微软雅黑" panose="020B0503020204020204" pitchFamily="34" charset="-122"/>
                <a:ea typeface="微软雅黑" panose="020B0503020204020204" pitchFamily="34" charset="-122"/>
              </a:rPr>
              <a:t>三、量子信息 </a:t>
            </a:r>
            <a:r>
              <a:rPr lang="en-US" altLang="zh-CN" dirty="0">
                <a:latin typeface="微软雅黑" panose="020B0503020204020204" pitchFamily="34" charset="-122"/>
                <a:ea typeface="微软雅黑" panose="020B0503020204020204" pitchFamily="34" charset="-122"/>
              </a:rPr>
              <a:t>3</a:t>
            </a:r>
            <a:r>
              <a:rPr lang="zh-CN" altLang="en-US" sz="2800" dirty="0">
                <a:latin typeface="微软雅黑" panose="020B0503020204020204" pitchFamily="34" charset="-122"/>
                <a:ea typeface="微软雅黑" panose="020B0503020204020204" pitchFamily="34" charset="-122"/>
              </a:rPr>
              <a:t>）量子计算与量子模拟</a:t>
            </a:r>
            <a:endParaRPr lang="en-US" altLang="zh-CN" dirty="0">
              <a:latin typeface="微软雅黑" panose="020B0503020204020204" pitchFamily="34" charset="-122"/>
              <a:ea typeface="微软雅黑" panose="020B0503020204020204" pitchFamily="34" charset="-122"/>
            </a:endParaRP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18">
            <a:extLst>
              <a:ext uri="{FF2B5EF4-FFF2-40B4-BE49-F238E27FC236}">
                <a16:creationId xmlns:a16="http://schemas.microsoft.com/office/drawing/2014/main" id="{A46AE6EB-6641-4391-B911-7DCED26B06E8}"/>
              </a:ext>
            </a:extLst>
          </p:cNvPr>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endParaRPr lang="zh-CN" altLang="en-US" sz="1800"/>
          </a:p>
        </p:txBody>
      </p:sp>
      <p:pic>
        <p:nvPicPr>
          <p:cNvPr id="119811" name="Picture 22">
            <a:extLst>
              <a:ext uri="{FF2B5EF4-FFF2-40B4-BE49-F238E27FC236}">
                <a16:creationId xmlns:a16="http://schemas.microsoft.com/office/drawing/2014/main" id="{BCD00E62-9287-4110-93C4-761196A3ACD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74295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119812" name="Picture 20">
            <a:extLst>
              <a:ext uri="{FF2B5EF4-FFF2-40B4-BE49-F238E27FC236}">
                <a16:creationId xmlns:a16="http://schemas.microsoft.com/office/drawing/2014/main" id="{E209E86F-76EC-49ED-BCCE-7B717508B9EA}"/>
              </a:ext>
            </a:extLst>
          </p:cNvPr>
          <p:cNvPicPr>
            <a:picLocks noChangeAspect="1" noChangeArrowheads="1"/>
          </p:cNvPicPr>
          <p:nvPr/>
        </p:nvPicPr>
        <p:blipFill>
          <a:blip r:embed="rId3">
            <a:lum bright="32000" contrast="-38000"/>
            <a:extLst>
              <a:ext uri="{28A0092B-C50C-407E-A947-70E740481C1C}">
                <a14:useLocalDpi xmlns:a14="http://schemas.microsoft.com/office/drawing/2010/main" val="0"/>
              </a:ext>
            </a:extLst>
          </a:blip>
          <a:srcRect/>
          <a:stretch>
            <a:fillRect/>
          </a:stretch>
        </p:blipFill>
        <p:spPr bwMode="auto">
          <a:xfrm>
            <a:off x="763588" y="0"/>
            <a:ext cx="8380412"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119813" name="Picture 2">
            <a:extLst>
              <a:ext uri="{FF2B5EF4-FFF2-40B4-BE49-F238E27FC236}">
                <a16:creationId xmlns:a16="http://schemas.microsoft.com/office/drawing/2014/main" id="{8C131242-F8E4-4825-9DC5-83C246D459F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27313" y="1773238"/>
            <a:ext cx="3457575" cy="285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9814" name="Picture 3">
            <a:extLst>
              <a:ext uri="{FF2B5EF4-FFF2-40B4-BE49-F238E27FC236}">
                <a16:creationId xmlns:a16="http://schemas.microsoft.com/office/drawing/2014/main" id="{A2EBE01F-A85A-47EE-BF37-24F550A3EA9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51013" y="4783138"/>
            <a:ext cx="5868987" cy="379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9815" name="Text Box 10">
            <a:extLst>
              <a:ext uri="{FF2B5EF4-FFF2-40B4-BE49-F238E27FC236}">
                <a16:creationId xmlns:a16="http://schemas.microsoft.com/office/drawing/2014/main" id="{1ADAD357-0677-40DC-BC91-BAA4235654A2}"/>
              </a:ext>
            </a:extLst>
          </p:cNvPr>
          <p:cNvSpPr txBox="1">
            <a:spLocks noChangeArrowheads="1"/>
          </p:cNvSpPr>
          <p:nvPr/>
        </p:nvSpPr>
        <p:spPr bwMode="auto">
          <a:xfrm>
            <a:off x="714375" y="6286500"/>
            <a:ext cx="55451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r>
              <a:rPr lang="en-US" altLang="zh-CN" sz="1800">
                <a:solidFill>
                  <a:srgbClr val="336600"/>
                </a:solidFill>
                <a:latin typeface="Times New Roman" panose="02020603050405020304" pitchFamily="18" charset="0"/>
              </a:rPr>
              <a:t>I. M. Georgescu, et al. Rev. Mod. Phys. 86, 153 (2014)</a:t>
            </a:r>
          </a:p>
        </p:txBody>
      </p:sp>
      <p:sp>
        <p:nvSpPr>
          <p:cNvPr id="19" name="文本框 18">
            <a:extLst>
              <a:ext uri="{FF2B5EF4-FFF2-40B4-BE49-F238E27FC236}">
                <a16:creationId xmlns:a16="http://schemas.microsoft.com/office/drawing/2014/main" id="{DEF06DC0-41B3-435D-B951-B98112A1CDAB}"/>
              </a:ext>
            </a:extLst>
          </p:cNvPr>
          <p:cNvSpPr txBox="1"/>
          <p:nvPr/>
        </p:nvSpPr>
        <p:spPr>
          <a:xfrm>
            <a:off x="509588" y="1012825"/>
            <a:ext cx="7802136" cy="430887"/>
          </a:xfrm>
          <a:prstGeom prst="rect">
            <a:avLst/>
          </a:prstGeom>
          <a:noFill/>
        </p:spPr>
        <p:txBody>
          <a:bodyPr wrap="none">
            <a:spAutoFit/>
          </a:bodyPr>
          <a:lstStyle/>
          <a:p>
            <a:pPr eaLnBrk="1" hangingPunct="1">
              <a:defRPr/>
            </a:pPr>
            <a:r>
              <a:rPr lang="zh-CN" altLang="en-US" sz="2200" dirty="0">
                <a:latin typeface="微软雅黑" pitchFamily="34" charset="-122"/>
                <a:ea typeface="微软雅黑" pitchFamily="34" charset="-122"/>
                <a:cs typeface="+mj-cs"/>
              </a:rPr>
              <a:t>用一个可控量子系统来模拟另一个复杂量子系统的性质和演化</a:t>
            </a:r>
          </a:p>
        </p:txBody>
      </p:sp>
      <p:sp>
        <p:nvSpPr>
          <p:cNvPr id="119817" name="文本框 17">
            <a:extLst>
              <a:ext uri="{FF2B5EF4-FFF2-40B4-BE49-F238E27FC236}">
                <a16:creationId xmlns:a16="http://schemas.microsoft.com/office/drawing/2014/main" id="{9E4E970E-2F98-4BA5-B374-ABEED34B0BF0}"/>
              </a:ext>
            </a:extLst>
          </p:cNvPr>
          <p:cNvSpPr txBox="1">
            <a:spLocks noChangeArrowheads="1"/>
          </p:cNvSpPr>
          <p:nvPr/>
        </p:nvSpPr>
        <p:spPr bwMode="auto">
          <a:xfrm>
            <a:off x="1287463" y="5440363"/>
            <a:ext cx="24923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r>
              <a:rPr lang="zh-CN" altLang="en-US" sz="2000">
                <a:solidFill>
                  <a:srgbClr val="FF0000"/>
                </a:solidFill>
                <a:latin typeface="微软雅黑" panose="020B0503020204020204" pitchFamily="34" charset="-122"/>
                <a:ea typeface="微软雅黑" panose="020B0503020204020204" pitchFamily="34" charset="-122"/>
              </a:rPr>
              <a:t>研究基本的物理原理</a:t>
            </a:r>
          </a:p>
        </p:txBody>
      </p:sp>
      <p:sp>
        <p:nvSpPr>
          <p:cNvPr id="119818" name="椭圆 9">
            <a:extLst>
              <a:ext uri="{FF2B5EF4-FFF2-40B4-BE49-F238E27FC236}">
                <a16:creationId xmlns:a16="http://schemas.microsoft.com/office/drawing/2014/main" id="{41A84411-68CF-4D49-938C-779C972A4850}"/>
              </a:ext>
            </a:extLst>
          </p:cNvPr>
          <p:cNvSpPr>
            <a:spLocks noChangeArrowheads="1"/>
          </p:cNvSpPr>
          <p:nvPr/>
        </p:nvSpPr>
        <p:spPr bwMode="auto">
          <a:xfrm>
            <a:off x="1143000" y="5595938"/>
            <a:ext cx="92075" cy="90487"/>
          </a:xfrm>
          <a:prstGeom prst="ellipse">
            <a:avLst/>
          </a:prstGeom>
          <a:solidFill>
            <a:srgbClr val="FF0000"/>
          </a:solidFill>
          <a:ln w="19050" algn="ctr">
            <a:solidFill>
              <a:srgbClr val="FF0000"/>
            </a:solidFill>
            <a:round/>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eaLnBrk="1" hangingPunct="1">
              <a:spcBef>
                <a:spcPct val="0"/>
              </a:spcBef>
              <a:buFontTx/>
              <a:buNone/>
            </a:pPr>
            <a:endParaRPr kumimoji="1" lang="en-US" altLang="zh-CN" sz="2800">
              <a:solidFill>
                <a:srgbClr val="003366"/>
              </a:solidFill>
              <a:latin typeface="Times New Roman" panose="02020603050405020304" pitchFamily="18" charset="0"/>
            </a:endParaRPr>
          </a:p>
        </p:txBody>
      </p:sp>
      <p:sp>
        <p:nvSpPr>
          <p:cNvPr id="119819" name="文本框 17">
            <a:extLst>
              <a:ext uri="{FF2B5EF4-FFF2-40B4-BE49-F238E27FC236}">
                <a16:creationId xmlns:a16="http://schemas.microsoft.com/office/drawing/2014/main" id="{20CA6FF2-F6CF-4D06-A2AF-0843C28C3B56}"/>
              </a:ext>
            </a:extLst>
          </p:cNvPr>
          <p:cNvSpPr txBox="1">
            <a:spLocks noChangeArrowheads="1"/>
          </p:cNvSpPr>
          <p:nvPr/>
        </p:nvSpPr>
        <p:spPr bwMode="auto">
          <a:xfrm>
            <a:off x="4787900" y="5440363"/>
            <a:ext cx="30067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r>
              <a:rPr lang="zh-CN" altLang="en-US" sz="2000">
                <a:solidFill>
                  <a:srgbClr val="FF0000"/>
                </a:solidFill>
                <a:latin typeface="微软雅黑" panose="020B0503020204020204" pitchFamily="34" charset="-122"/>
                <a:ea typeface="微软雅黑" panose="020B0503020204020204" pitchFamily="34" charset="-122"/>
              </a:rPr>
              <a:t>实现特定功能的量子计算</a:t>
            </a:r>
          </a:p>
        </p:txBody>
      </p:sp>
      <p:sp>
        <p:nvSpPr>
          <p:cNvPr id="119820" name="椭圆 11">
            <a:extLst>
              <a:ext uri="{FF2B5EF4-FFF2-40B4-BE49-F238E27FC236}">
                <a16:creationId xmlns:a16="http://schemas.microsoft.com/office/drawing/2014/main" id="{7F5076D6-ACC5-456D-9646-00F507BF5773}"/>
              </a:ext>
            </a:extLst>
          </p:cNvPr>
          <p:cNvSpPr>
            <a:spLocks noChangeArrowheads="1"/>
          </p:cNvSpPr>
          <p:nvPr/>
        </p:nvSpPr>
        <p:spPr bwMode="auto">
          <a:xfrm>
            <a:off x="4648200" y="5619750"/>
            <a:ext cx="92075" cy="90488"/>
          </a:xfrm>
          <a:prstGeom prst="ellipse">
            <a:avLst/>
          </a:prstGeom>
          <a:solidFill>
            <a:srgbClr val="FF0000"/>
          </a:solidFill>
          <a:ln w="19050" algn="ctr">
            <a:solidFill>
              <a:srgbClr val="FF0000"/>
            </a:solidFill>
            <a:round/>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eaLnBrk="1" hangingPunct="1">
              <a:spcBef>
                <a:spcPct val="0"/>
              </a:spcBef>
              <a:buFontTx/>
              <a:buNone/>
            </a:pPr>
            <a:endParaRPr kumimoji="1" lang="en-US" altLang="zh-CN" sz="2800">
              <a:solidFill>
                <a:srgbClr val="003366"/>
              </a:solidFill>
              <a:latin typeface="Times New Roman" panose="02020603050405020304" pitchFamily="18" charset="0"/>
            </a:endParaRPr>
          </a:p>
        </p:txBody>
      </p:sp>
      <p:sp>
        <p:nvSpPr>
          <p:cNvPr id="119822" name="灯片编号占位符 1">
            <a:extLst>
              <a:ext uri="{FF2B5EF4-FFF2-40B4-BE49-F238E27FC236}">
                <a16:creationId xmlns:a16="http://schemas.microsoft.com/office/drawing/2014/main" id="{93DE1565-5456-4880-801A-BD22BC54499A}"/>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fld id="{2D231D44-9E4F-4569-AE65-C4084853C9CF}" type="slidenum">
              <a:rPr lang="zh-CN" altLang="en-US" sz="1200" smtClean="0">
                <a:solidFill>
                  <a:srgbClr val="898989"/>
                </a:solidFill>
              </a:rPr>
              <a:pPr>
                <a:spcBef>
                  <a:spcPct val="0"/>
                </a:spcBef>
                <a:buFontTx/>
                <a:buNone/>
              </a:pPr>
              <a:t>101</a:t>
            </a:fld>
            <a:endParaRPr lang="zh-CN" altLang="en-US" sz="1200">
              <a:solidFill>
                <a:srgbClr val="898989"/>
              </a:solidFill>
            </a:endParaRPr>
          </a:p>
        </p:txBody>
      </p:sp>
      <p:sp>
        <p:nvSpPr>
          <p:cNvPr id="15" name="TextBox 6">
            <a:extLst>
              <a:ext uri="{FF2B5EF4-FFF2-40B4-BE49-F238E27FC236}">
                <a16:creationId xmlns:a16="http://schemas.microsoft.com/office/drawing/2014/main" id="{9C0EBD83-BAF6-4319-BB6F-A83909A545A3}"/>
              </a:ext>
            </a:extLst>
          </p:cNvPr>
          <p:cNvSpPr txBox="1">
            <a:spLocks noChangeArrowheads="1"/>
          </p:cNvSpPr>
          <p:nvPr/>
        </p:nvSpPr>
        <p:spPr bwMode="auto">
          <a:xfrm>
            <a:off x="1547813" y="107950"/>
            <a:ext cx="669659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ts val="1200"/>
              </a:spcBef>
              <a:buFontTx/>
              <a:buNone/>
            </a:pPr>
            <a:r>
              <a:rPr lang="zh-CN" altLang="en-US" dirty="0">
                <a:latin typeface="微软雅黑" panose="020B0503020204020204" pitchFamily="34" charset="-122"/>
                <a:ea typeface="微软雅黑" panose="020B0503020204020204" pitchFamily="34" charset="-122"/>
              </a:rPr>
              <a:t>三、量子信息 </a:t>
            </a:r>
            <a:r>
              <a:rPr lang="en-US" altLang="zh-CN" dirty="0">
                <a:latin typeface="微软雅黑" panose="020B0503020204020204" pitchFamily="34" charset="-122"/>
                <a:ea typeface="微软雅黑" panose="020B0503020204020204" pitchFamily="34" charset="-122"/>
              </a:rPr>
              <a:t>3</a:t>
            </a:r>
            <a:r>
              <a:rPr lang="zh-CN" altLang="en-US" sz="2800" dirty="0">
                <a:latin typeface="微软雅黑" panose="020B0503020204020204" pitchFamily="34" charset="-122"/>
                <a:ea typeface="微软雅黑" panose="020B0503020204020204" pitchFamily="34" charset="-122"/>
              </a:rPr>
              <a:t>）量子计算与量子模拟</a:t>
            </a:r>
            <a:endParaRPr lang="en-US" altLang="zh-CN"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74485000"/>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8" name="Picture 22">
            <a:extLst>
              <a:ext uri="{FF2B5EF4-FFF2-40B4-BE49-F238E27FC236}">
                <a16:creationId xmlns:a16="http://schemas.microsoft.com/office/drawing/2014/main" id="{88602654-C273-42DD-BE8B-1D54AF3CEE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74295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116739" name="Picture 20">
            <a:extLst>
              <a:ext uri="{FF2B5EF4-FFF2-40B4-BE49-F238E27FC236}">
                <a16:creationId xmlns:a16="http://schemas.microsoft.com/office/drawing/2014/main" id="{0CE5C14E-3C25-41A5-9C40-76F97C473DC5}"/>
              </a:ext>
            </a:extLst>
          </p:cNvPr>
          <p:cNvPicPr>
            <a:picLocks noChangeAspect="1" noChangeArrowheads="1"/>
          </p:cNvPicPr>
          <p:nvPr/>
        </p:nvPicPr>
        <p:blipFill>
          <a:blip r:embed="rId3">
            <a:lum bright="32000" contrast="-38000"/>
            <a:extLst>
              <a:ext uri="{28A0092B-C50C-407E-A947-70E740481C1C}">
                <a14:useLocalDpi xmlns:a14="http://schemas.microsoft.com/office/drawing/2010/main" val="0"/>
              </a:ext>
            </a:extLst>
          </a:blip>
          <a:srcRect/>
          <a:stretch>
            <a:fillRect/>
          </a:stretch>
        </p:blipFill>
        <p:spPr bwMode="auto">
          <a:xfrm>
            <a:off x="763588" y="0"/>
            <a:ext cx="8380412"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116743" name="灯片编号占位符 1">
            <a:extLst>
              <a:ext uri="{FF2B5EF4-FFF2-40B4-BE49-F238E27FC236}">
                <a16:creationId xmlns:a16="http://schemas.microsoft.com/office/drawing/2014/main" id="{E7DC5916-F196-46DB-B115-54497B22B7FC}"/>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fld id="{0DDB891E-CFEB-445E-8521-2CCE3B5F0106}" type="slidenum">
              <a:rPr lang="zh-CN" altLang="en-US" sz="1200" smtClean="0">
                <a:solidFill>
                  <a:srgbClr val="898989"/>
                </a:solidFill>
              </a:rPr>
              <a:pPr>
                <a:spcBef>
                  <a:spcPct val="0"/>
                </a:spcBef>
                <a:buFontTx/>
                <a:buNone/>
              </a:pPr>
              <a:t>102</a:t>
            </a:fld>
            <a:endParaRPr lang="zh-CN" altLang="en-US" sz="1200">
              <a:solidFill>
                <a:srgbClr val="898989"/>
              </a:solidFill>
            </a:endParaRPr>
          </a:p>
        </p:txBody>
      </p:sp>
      <p:sp>
        <p:nvSpPr>
          <p:cNvPr id="9" name="TextBox 6">
            <a:extLst>
              <a:ext uri="{FF2B5EF4-FFF2-40B4-BE49-F238E27FC236}">
                <a16:creationId xmlns:a16="http://schemas.microsoft.com/office/drawing/2014/main" id="{AB6A08DD-1118-4D99-A249-EACE5646C58B}"/>
              </a:ext>
            </a:extLst>
          </p:cNvPr>
          <p:cNvSpPr txBox="1">
            <a:spLocks noChangeArrowheads="1"/>
          </p:cNvSpPr>
          <p:nvPr/>
        </p:nvSpPr>
        <p:spPr bwMode="auto">
          <a:xfrm>
            <a:off x="1547813" y="107950"/>
            <a:ext cx="669659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ts val="1200"/>
              </a:spcBef>
              <a:buFontTx/>
              <a:buNone/>
            </a:pPr>
            <a:r>
              <a:rPr lang="zh-CN" altLang="en-US" dirty="0">
                <a:latin typeface="微软雅黑" panose="020B0503020204020204" pitchFamily="34" charset="-122"/>
                <a:ea typeface="微软雅黑" panose="020B0503020204020204" pitchFamily="34" charset="-122"/>
              </a:rPr>
              <a:t>三、量子信息 </a:t>
            </a:r>
            <a:r>
              <a:rPr lang="en-US" altLang="zh-CN" dirty="0">
                <a:latin typeface="微软雅黑" panose="020B0503020204020204" pitchFamily="34" charset="-122"/>
                <a:ea typeface="微软雅黑" panose="020B0503020204020204" pitchFamily="34" charset="-122"/>
              </a:rPr>
              <a:t>3</a:t>
            </a:r>
            <a:r>
              <a:rPr lang="zh-CN" altLang="en-US" sz="2800" dirty="0">
                <a:latin typeface="微软雅黑" panose="020B0503020204020204" pitchFamily="34" charset="-122"/>
                <a:ea typeface="微软雅黑" panose="020B0503020204020204" pitchFamily="34" charset="-122"/>
              </a:rPr>
              <a:t>）量子计算与量子模拟</a:t>
            </a:r>
            <a:endParaRPr lang="en-US" altLang="zh-CN" dirty="0">
              <a:latin typeface="微软雅黑" panose="020B0503020204020204" pitchFamily="34" charset="-122"/>
              <a:ea typeface="微软雅黑" panose="020B0503020204020204" pitchFamily="34" charset="-122"/>
            </a:endParaRPr>
          </a:p>
        </p:txBody>
      </p:sp>
      <p:grpSp>
        <p:nvGrpSpPr>
          <p:cNvPr id="10" name="组合 9">
            <a:extLst>
              <a:ext uri="{FF2B5EF4-FFF2-40B4-BE49-F238E27FC236}">
                <a16:creationId xmlns:a16="http://schemas.microsoft.com/office/drawing/2014/main" id="{196AE270-7FB5-448D-BE0F-DDB38D68273A}"/>
              </a:ext>
            </a:extLst>
          </p:cNvPr>
          <p:cNvGrpSpPr/>
          <p:nvPr/>
        </p:nvGrpSpPr>
        <p:grpSpPr>
          <a:xfrm>
            <a:off x="1403648" y="986228"/>
            <a:ext cx="6480720" cy="898381"/>
            <a:chOff x="1403648" y="986228"/>
            <a:chExt cx="6480720" cy="898381"/>
          </a:xfrm>
        </p:grpSpPr>
        <p:pic>
          <p:nvPicPr>
            <p:cNvPr id="11" name="图片 10">
              <a:extLst>
                <a:ext uri="{FF2B5EF4-FFF2-40B4-BE49-F238E27FC236}">
                  <a16:creationId xmlns:a16="http://schemas.microsoft.com/office/drawing/2014/main" id="{2DD4FF7F-E9A8-4B8B-B8FE-8467590B44D6}"/>
                </a:ext>
              </a:extLst>
            </p:cNvPr>
            <p:cNvPicPr>
              <a:picLocks noChangeAspect="1"/>
            </p:cNvPicPr>
            <p:nvPr/>
          </p:nvPicPr>
          <p:blipFill>
            <a:blip r:embed="rId4"/>
            <a:stretch>
              <a:fillRect/>
            </a:stretch>
          </p:blipFill>
          <p:spPr>
            <a:xfrm>
              <a:off x="1403648" y="1228771"/>
              <a:ext cx="6480720" cy="655838"/>
            </a:xfrm>
            <a:prstGeom prst="rect">
              <a:avLst/>
            </a:prstGeom>
          </p:spPr>
        </p:pic>
        <p:pic>
          <p:nvPicPr>
            <p:cNvPr id="12" name="图片 11">
              <a:extLst>
                <a:ext uri="{FF2B5EF4-FFF2-40B4-BE49-F238E27FC236}">
                  <a16:creationId xmlns:a16="http://schemas.microsoft.com/office/drawing/2014/main" id="{14C31270-D206-4807-BB48-A41D6466162B}"/>
                </a:ext>
              </a:extLst>
            </p:cNvPr>
            <p:cNvPicPr>
              <a:picLocks noChangeAspect="1"/>
            </p:cNvPicPr>
            <p:nvPr/>
          </p:nvPicPr>
          <p:blipFill>
            <a:blip r:embed="rId5"/>
            <a:stretch>
              <a:fillRect/>
            </a:stretch>
          </p:blipFill>
          <p:spPr>
            <a:xfrm>
              <a:off x="2663960" y="986228"/>
              <a:ext cx="4067600" cy="237607"/>
            </a:xfrm>
            <a:prstGeom prst="rect">
              <a:avLst/>
            </a:prstGeom>
          </p:spPr>
        </p:pic>
      </p:grpSp>
      <p:pic>
        <p:nvPicPr>
          <p:cNvPr id="13" name="图片 12">
            <a:extLst>
              <a:ext uri="{FF2B5EF4-FFF2-40B4-BE49-F238E27FC236}">
                <a16:creationId xmlns:a16="http://schemas.microsoft.com/office/drawing/2014/main" id="{CB4DDD0A-A65E-46ED-9921-54D7DF55A5EB}"/>
              </a:ext>
            </a:extLst>
          </p:cNvPr>
          <p:cNvPicPr>
            <a:picLocks noChangeAspect="1"/>
          </p:cNvPicPr>
          <p:nvPr/>
        </p:nvPicPr>
        <p:blipFill>
          <a:blip r:embed="rId6"/>
          <a:stretch>
            <a:fillRect/>
          </a:stretch>
        </p:blipFill>
        <p:spPr>
          <a:xfrm>
            <a:off x="276033" y="2367727"/>
            <a:ext cx="4583999" cy="3504045"/>
          </a:xfrm>
          <a:prstGeom prst="rect">
            <a:avLst/>
          </a:prstGeom>
          <a:effectLst>
            <a:outerShdw blurRad="63500" sx="102000" sy="102000" algn="ctr" rotWithShape="0">
              <a:prstClr val="black">
                <a:alpha val="40000"/>
              </a:prstClr>
            </a:outerShdw>
          </a:effectLst>
        </p:spPr>
      </p:pic>
      <p:sp>
        <p:nvSpPr>
          <p:cNvPr id="14" name="矩形 13">
            <a:extLst>
              <a:ext uri="{FF2B5EF4-FFF2-40B4-BE49-F238E27FC236}">
                <a16:creationId xmlns:a16="http://schemas.microsoft.com/office/drawing/2014/main" id="{EE659FC9-1470-4CC1-B969-9077B19599B2}"/>
              </a:ext>
            </a:extLst>
          </p:cNvPr>
          <p:cNvSpPr/>
          <p:nvPr/>
        </p:nvSpPr>
        <p:spPr>
          <a:xfrm>
            <a:off x="5040560" y="2277035"/>
            <a:ext cx="3779912" cy="1200329"/>
          </a:xfrm>
          <a:prstGeom prst="rect">
            <a:avLst/>
          </a:prstGeom>
        </p:spPr>
        <p:txBody>
          <a:bodyPr wrap="square">
            <a:spAutoFit/>
          </a:bodyPr>
          <a:lstStyle/>
          <a:p>
            <a:r>
              <a:rPr lang="en-US" altLang="zh-CN" b="1" dirty="0">
                <a:latin typeface="Times New Roman" panose="02020603050405020304" pitchFamily="18" charset="0"/>
                <a:cs typeface="Times New Roman" panose="02020603050405020304" pitchFamily="18" charset="0"/>
              </a:rPr>
              <a:t>Combination of two technologies: </a:t>
            </a:r>
            <a:br>
              <a:rPr lang="en-US" altLang="zh-CN" dirty="0">
                <a:latin typeface="Times New Roman" panose="02020603050405020304" pitchFamily="18" charset="0"/>
                <a:cs typeface="Times New Roman" panose="02020603050405020304" pitchFamily="18" charset="0"/>
              </a:rPr>
            </a:br>
            <a:r>
              <a:rPr lang="en-US" altLang="zh-CN" b="1" dirty="0">
                <a:solidFill>
                  <a:srgbClr val="1302EC"/>
                </a:solidFill>
                <a:latin typeface="Times New Roman" panose="02020603050405020304" pitchFamily="18" charset="0"/>
                <a:cs typeface="Times New Roman" panose="02020603050405020304" pitchFamily="18" charset="0"/>
              </a:rPr>
              <a:t>Ultracold atoms in optical lattices</a:t>
            </a:r>
          </a:p>
          <a:p>
            <a:r>
              <a:rPr lang="en-US" altLang="zh-CN" b="1" dirty="0">
                <a:solidFill>
                  <a:srgbClr val="1302EC"/>
                </a:solidFill>
                <a:latin typeface="Times New Roman" panose="02020603050405020304" pitchFamily="18" charset="0"/>
                <a:cs typeface="Times New Roman" panose="02020603050405020304" pitchFamily="18" charset="0"/>
              </a:rPr>
              <a:t>cavity quantum electrodynamics</a:t>
            </a:r>
            <a:r>
              <a:rPr lang="en-US" altLang="zh-CN" dirty="0">
                <a:solidFill>
                  <a:srgbClr val="1302EC"/>
                </a:solidFill>
                <a:latin typeface="Times New Roman" panose="02020603050405020304" pitchFamily="18" charset="0"/>
                <a:cs typeface="Times New Roman" panose="02020603050405020304" pitchFamily="18" charset="0"/>
              </a:rPr>
              <a:t> </a:t>
            </a:r>
            <a:br>
              <a:rPr lang="en-US" altLang="zh-CN" dirty="0"/>
            </a:br>
            <a:endParaRPr lang="zh-CN" altLang="en-US" dirty="0"/>
          </a:p>
        </p:txBody>
      </p:sp>
      <p:sp>
        <p:nvSpPr>
          <p:cNvPr id="15" name="矩形 14">
            <a:extLst>
              <a:ext uri="{FF2B5EF4-FFF2-40B4-BE49-F238E27FC236}">
                <a16:creationId xmlns:a16="http://schemas.microsoft.com/office/drawing/2014/main" id="{2A694D51-743E-48CF-BE7A-1EEB60752EE6}"/>
              </a:ext>
            </a:extLst>
          </p:cNvPr>
          <p:cNvSpPr/>
          <p:nvPr/>
        </p:nvSpPr>
        <p:spPr>
          <a:xfrm>
            <a:off x="5009586" y="3338115"/>
            <a:ext cx="4026910" cy="2539157"/>
          </a:xfrm>
          <a:prstGeom prst="rect">
            <a:avLst/>
          </a:prstGeom>
        </p:spPr>
        <p:txBody>
          <a:bodyPr wrap="square">
            <a:spAutoFit/>
          </a:bodyPr>
          <a:lstStyle/>
          <a:p>
            <a:r>
              <a:rPr lang="en-US" altLang="zh-CN" dirty="0">
                <a:solidFill>
                  <a:srgbClr val="000000"/>
                </a:solidFill>
                <a:latin typeface="Times New Roman" panose="02020603050405020304" pitchFamily="18" charset="0"/>
                <a:cs typeface="Times New Roman" panose="02020603050405020304" pitchFamily="18" charset="0"/>
              </a:rPr>
              <a:t>In the proposed simulator: </a:t>
            </a:r>
          </a:p>
          <a:p>
            <a:pPr marL="265113" indent="-265113">
              <a:spcBef>
                <a:spcPts val="600"/>
              </a:spcBef>
              <a:buAutoNum type="arabicParenR"/>
            </a:pPr>
            <a:r>
              <a:rPr lang="en-US" altLang="zh-CN" dirty="0">
                <a:solidFill>
                  <a:srgbClr val="1302EC"/>
                </a:solidFill>
                <a:latin typeface="Times New Roman" panose="02020603050405020304" pitchFamily="18" charset="0"/>
                <a:cs typeface="Times New Roman" panose="02020603050405020304" pitchFamily="18" charset="0"/>
              </a:rPr>
              <a:t>fermionic atoms </a:t>
            </a:r>
            <a:r>
              <a:rPr lang="en-US" altLang="zh-CN" dirty="0">
                <a:solidFill>
                  <a:srgbClr val="000000"/>
                </a:solidFill>
                <a:latin typeface="Times New Roman" panose="02020603050405020304" pitchFamily="18" charset="0"/>
                <a:cs typeface="Times New Roman" panose="02020603050405020304" pitchFamily="18" charset="0"/>
              </a:rPr>
              <a:t>hopping in an optical potential play the role of </a:t>
            </a:r>
            <a:r>
              <a:rPr lang="en-US" altLang="zh-CN" dirty="0">
                <a:solidFill>
                  <a:srgbClr val="1302EC"/>
                </a:solidFill>
                <a:latin typeface="Times New Roman" panose="02020603050405020304" pitchFamily="18" charset="0"/>
                <a:cs typeface="Times New Roman" panose="02020603050405020304" pitchFamily="18" charset="0"/>
              </a:rPr>
              <a:t>electrons</a:t>
            </a:r>
            <a:r>
              <a:rPr lang="en-US" altLang="zh-CN" dirty="0">
                <a:solidFill>
                  <a:srgbClr val="000000"/>
                </a:solidFill>
                <a:latin typeface="Times New Roman" panose="02020603050405020304" pitchFamily="18" charset="0"/>
                <a:cs typeface="Times New Roman" panose="02020603050405020304" pitchFamily="18" charset="0"/>
              </a:rPr>
              <a:t>, </a:t>
            </a:r>
          </a:p>
          <a:p>
            <a:pPr marL="265113" indent="-265113">
              <a:spcBef>
                <a:spcPts val="600"/>
              </a:spcBef>
              <a:buAutoNum type="arabicParenR"/>
            </a:pPr>
            <a:r>
              <a:rPr lang="en-US" altLang="zh-CN" dirty="0">
                <a:solidFill>
                  <a:srgbClr val="000000"/>
                </a:solidFill>
                <a:latin typeface="Times New Roman" panose="02020603050405020304" pitchFamily="18" charset="0"/>
                <a:cs typeface="Times New Roman" panose="02020603050405020304" pitchFamily="18" charset="0"/>
              </a:rPr>
              <a:t>additional </a:t>
            </a:r>
            <a:r>
              <a:rPr lang="en-US" altLang="zh-CN" dirty="0">
                <a:solidFill>
                  <a:srgbClr val="1302EC"/>
                </a:solidFill>
                <a:latin typeface="Times New Roman" panose="02020603050405020304" pitchFamily="18" charset="0"/>
                <a:cs typeface="Times New Roman" panose="02020603050405020304" pitchFamily="18" charset="0"/>
              </a:rPr>
              <a:t>optical potentials </a:t>
            </a:r>
            <a:r>
              <a:rPr lang="en-US" altLang="zh-CN" dirty="0">
                <a:solidFill>
                  <a:srgbClr val="000000"/>
                </a:solidFill>
                <a:latin typeface="Times New Roman" panose="02020603050405020304" pitchFamily="18" charset="0"/>
                <a:cs typeface="Times New Roman" panose="02020603050405020304" pitchFamily="18" charset="0"/>
              </a:rPr>
              <a:t>provide the </a:t>
            </a:r>
            <a:r>
              <a:rPr lang="en-US" altLang="zh-CN" dirty="0">
                <a:solidFill>
                  <a:srgbClr val="1302EC"/>
                </a:solidFill>
                <a:latin typeface="Times New Roman" panose="02020603050405020304" pitchFamily="18" charset="0"/>
                <a:cs typeface="Times New Roman" panose="02020603050405020304" pitchFamily="18" charset="0"/>
              </a:rPr>
              <a:t>nuclear attraction</a:t>
            </a:r>
            <a:r>
              <a:rPr lang="en-US" altLang="zh-CN" dirty="0">
                <a:solidFill>
                  <a:srgbClr val="000000"/>
                </a:solidFill>
                <a:latin typeface="Times New Roman" panose="02020603050405020304" pitchFamily="18" charset="0"/>
                <a:cs typeface="Times New Roman" panose="02020603050405020304" pitchFamily="18" charset="0"/>
              </a:rPr>
              <a:t>, </a:t>
            </a:r>
          </a:p>
          <a:p>
            <a:pPr marL="265113" indent="-265113">
              <a:spcBef>
                <a:spcPts val="600"/>
              </a:spcBef>
              <a:buAutoNum type="arabicParenR"/>
            </a:pPr>
            <a:r>
              <a:rPr lang="en-US" altLang="zh-CN" dirty="0">
                <a:solidFill>
                  <a:srgbClr val="000000"/>
                </a:solidFill>
                <a:latin typeface="Times New Roman" panose="02020603050405020304" pitchFamily="18" charset="0"/>
                <a:cs typeface="Times New Roman" panose="02020603050405020304" pitchFamily="18" charset="0"/>
              </a:rPr>
              <a:t>a </a:t>
            </a:r>
            <a:r>
              <a:rPr lang="en-US" altLang="zh-CN" dirty="0">
                <a:solidFill>
                  <a:srgbClr val="1302EC"/>
                </a:solidFill>
                <a:latin typeface="Times New Roman" panose="02020603050405020304" pitchFamily="18" charset="0"/>
                <a:cs typeface="Times New Roman" panose="02020603050405020304" pitchFamily="18" charset="0"/>
              </a:rPr>
              <a:t>single-spin Mott excitation </a:t>
            </a:r>
            <a:r>
              <a:rPr lang="en-US" altLang="zh-CN" dirty="0">
                <a:solidFill>
                  <a:srgbClr val="000000"/>
                </a:solidFill>
                <a:latin typeface="Times New Roman" panose="02020603050405020304" pitchFamily="18" charset="0"/>
                <a:cs typeface="Times New Roman" panose="02020603050405020304" pitchFamily="18" charset="0"/>
              </a:rPr>
              <a:t>mediates the </a:t>
            </a:r>
            <a:r>
              <a:rPr lang="en-US" altLang="zh-CN" dirty="0">
                <a:solidFill>
                  <a:srgbClr val="1302EC"/>
                </a:solidFill>
                <a:latin typeface="Times New Roman" panose="02020603050405020304" pitchFamily="18" charset="0"/>
                <a:cs typeface="Times New Roman" panose="02020603050405020304" pitchFamily="18" charset="0"/>
              </a:rPr>
              <a:t>electronic Coulomb repulsion </a:t>
            </a:r>
            <a:r>
              <a:rPr lang="en-US" altLang="zh-CN" dirty="0">
                <a:solidFill>
                  <a:srgbClr val="000000"/>
                </a:solidFill>
                <a:latin typeface="Times New Roman" panose="02020603050405020304" pitchFamily="18" charset="0"/>
                <a:cs typeface="Times New Roman" panose="02020603050405020304" pitchFamily="18" charset="0"/>
              </a:rPr>
              <a:t>with the help of a </a:t>
            </a:r>
            <a:r>
              <a:rPr lang="en-US" altLang="zh-CN" dirty="0">
                <a:solidFill>
                  <a:srgbClr val="1302EC"/>
                </a:solidFill>
                <a:latin typeface="Times New Roman" panose="02020603050405020304" pitchFamily="18" charset="0"/>
                <a:cs typeface="Times New Roman" panose="02020603050405020304" pitchFamily="18" charset="0"/>
              </a:rPr>
              <a:t>cavity mode</a:t>
            </a:r>
            <a:r>
              <a:rPr lang="en-US" altLang="zh-CN" dirty="0">
                <a:solidFill>
                  <a:srgbClr val="000000"/>
                </a:solidFill>
                <a:latin typeface="Times New Roman" panose="02020603050405020304" pitchFamily="18" charset="0"/>
                <a:cs typeface="Times New Roman" panose="02020603050405020304" pitchFamily="18" charset="0"/>
              </a:rPr>
              <a:t>. </a:t>
            </a:r>
            <a:endParaRPr lang="zh-CN" alt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88861985"/>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8" name="Picture 22">
            <a:extLst>
              <a:ext uri="{FF2B5EF4-FFF2-40B4-BE49-F238E27FC236}">
                <a16:creationId xmlns:a16="http://schemas.microsoft.com/office/drawing/2014/main" id="{88602654-C273-42DD-BE8B-1D54AF3CEE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74295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116739" name="Picture 20">
            <a:extLst>
              <a:ext uri="{FF2B5EF4-FFF2-40B4-BE49-F238E27FC236}">
                <a16:creationId xmlns:a16="http://schemas.microsoft.com/office/drawing/2014/main" id="{0CE5C14E-3C25-41A5-9C40-76F97C473DC5}"/>
              </a:ext>
            </a:extLst>
          </p:cNvPr>
          <p:cNvPicPr>
            <a:picLocks noChangeAspect="1" noChangeArrowheads="1"/>
          </p:cNvPicPr>
          <p:nvPr/>
        </p:nvPicPr>
        <p:blipFill>
          <a:blip r:embed="rId3">
            <a:lum bright="32000" contrast="-38000"/>
            <a:extLst>
              <a:ext uri="{28A0092B-C50C-407E-A947-70E740481C1C}">
                <a14:useLocalDpi xmlns:a14="http://schemas.microsoft.com/office/drawing/2010/main" val="0"/>
              </a:ext>
            </a:extLst>
          </a:blip>
          <a:srcRect/>
          <a:stretch>
            <a:fillRect/>
          </a:stretch>
        </p:blipFill>
        <p:spPr bwMode="auto">
          <a:xfrm>
            <a:off x="763588" y="0"/>
            <a:ext cx="8380412"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116743" name="灯片编号占位符 1">
            <a:extLst>
              <a:ext uri="{FF2B5EF4-FFF2-40B4-BE49-F238E27FC236}">
                <a16:creationId xmlns:a16="http://schemas.microsoft.com/office/drawing/2014/main" id="{E7DC5916-F196-46DB-B115-54497B22B7FC}"/>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fld id="{0DDB891E-CFEB-445E-8521-2CCE3B5F0106}" type="slidenum">
              <a:rPr lang="zh-CN" altLang="en-US" sz="1200" smtClean="0">
                <a:solidFill>
                  <a:srgbClr val="898989"/>
                </a:solidFill>
              </a:rPr>
              <a:pPr>
                <a:spcBef>
                  <a:spcPct val="0"/>
                </a:spcBef>
                <a:buFontTx/>
                <a:buNone/>
              </a:pPr>
              <a:t>103</a:t>
            </a:fld>
            <a:endParaRPr lang="zh-CN" altLang="en-US" sz="1200">
              <a:solidFill>
                <a:srgbClr val="898989"/>
              </a:solidFill>
            </a:endParaRPr>
          </a:p>
        </p:txBody>
      </p:sp>
      <p:sp>
        <p:nvSpPr>
          <p:cNvPr id="9" name="TextBox 6">
            <a:extLst>
              <a:ext uri="{FF2B5EF4-FFF2-40B4-BE49-F238E27FC236}">
                <a16:creationId xmlns:a16="http://schemas.microsoft.com/office/drawing/2014/main" id="{AB6A08DD-1118-4D99-A249-EACE5646C58B}"/>
              </a:ext>
            </a:extLst>
          </p:cNvPr>
          <p:cNvSpPr txBox="1">
            <a:spLocks noChangeArrowheads="1"/>
          </p:cNvSpPr>
          <p:nvPr/>
        </p:nvSpPr>
        <p:spPr bwMode="auto">
          <a:xfrm>
            <a:off x="1547813" y="107950"/>
            <a:ext cx="669659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ts val="1200"/>
              </a:spcBef>
              <a:buFontTx/>
              <a:buNone/>
            </a:pPr>
            <a:r>
              <a:rPr lang="zh-CN" altLang="en-US" dirty="0">
                <a:latin typeface="微软雅黑" panose="020B0503020204020204" pitchFamily="34" charset="-122"/>
                <a:ea typeface="微软雅黑" panose="020B0503020204020204" pitchFamily="34" charset="-122"/>
              </a:rPr>
              <a:t>三、量子信息 </a:t>
            </a:r>
            <a:r>
              <a:rPr lang="en-US" altLang="zh-CN" dirty="0">
                <a:latin typeface="微软雅黑" panose="020B0503020204020204" pitchFamily="34" charset="-122"/>
                <a:ea typeface="微软雅黑" panose="020B0503020204020204" pitchFamily="34" charset="-122"/>
              </a:rPr>
              <a:t>3</a:t>
            </a:r>
            <a:r>
              <a:rPr lang="zh-CN" altLang="en-US" sz="2800" dirty="0">
                <a:latin typeface="微软雅黑" panose="020B0503020204020204" pitchFamily="34" charset="-122"/>
                <a:ea typeface="微软雅黑" panose="020B0503020204020204" pitchFamily="34" charset="-122"/>
              </a:rPr>
              <a:t>）量子计算与量子模拟</a:t>
            </a:r>
            <a:endParaRPr lang="en-US" altLang="zh-CN" dirty="0">
              <a:latin typeface="微软雅黑" panose="020B0503020204020204" pitchFamily="34" charset="-122"/>
              <a:ea typeface="微软雅黑" panose="020B0503020204020204" pitchFamily="34" charset="-122"/>
            </a:endParaRPr>
          </a:p>
        </p:txBody>
      </p:sp>
      <p:sp>
        <p:nvSpPr>
          <p:cNvPr id="6" name="TextBox 3">
            <a:extLst>
              <a:ext uri="{FF2B5EF4-FFF2-40B4-BE49-F238E27FC236}">
                <a16:creationId xmlns:a16="http://schemas.microsoft.com/office/drawing/2014/main" id="{F1D5CA6D-5B5C-4F51-91C9-F158093380BD}"/>
              </a:ext>
            </a:extLst>
          </p:cNvPr>
          <p:cNvSpPr txBox="1"/>
          <p:nvPr/>
        </p:nvSpPr>
        <p:spPr>
          <a:xfrm>
            <a:off x="1357290" y="928670"/>
            <a:ext cx="4152099" cy="523220"/>
          </a:xfrm>
          <a:prstGeom prst="rect">
            <a:avLst/>
          </a:prstGeom>
          <a:noFill/>
        </p:spPr>
        <p:txBody>
          <a:bodyPr wrap="none">
            <a:spAutoFit/>
          </a:bodyPr>
          <a:lstStyle/>
          <a:p>
            <a:pPr>
              <a:defRPr/>
            </a:pPr>
            <a:r>
              <a:rPr lang="zh-CN" altLang="en-US" sz="2800" b="1" dirty="0">
                <a:latin typeface="黑体" pitchFamily="2" charset="-122"/>
                <a:ea typeface="黑体" pitchFamily="2" charset="-122"/>
                <a:cs typeface="Arial" pitchFamily="34" charset="0"/>
              </a:rPr>
              <a:t>量子计算中的摩尔定律？</a:t>
            </a:r>
            <a:endParaRPr lang="en-US" sz="2800" b="1" dirty="0">
              <a:latin typeface="黑体" pitchFamily="2" charset="-122"/>
              <a:ea typeface="黑体" pitchFamily="2" charset="-122"/>
              <a:cs typeface="Arial" pitchFamily="34" charset="0"/>
            </a:endParaRPr>
          </a:p>
        </p:txBody>
      </p:sp>
      <p:graphicFrame>
        <p:nvGraphicFramePr>
          <p:cNvPr id="7" name="Chart 8">
            <a:extLst>
              <a:ext uri="{FF2B5EF4-FFF2-40B4-BE49-F238E27FC236}">
                <a16:creationId xmlns:a16="http://schemas.microsoft.com/office/drawing/2014/main" id="{948BE178-083B-4CF5-9839-9BF9B79434A4}"/>
              </a:ext>
            </a:extLst>
          </p:cNvPr>
          <p:cNvGraphicFramePr/>
          <p:nvPr>
            <p:extLst/>
          </p:nvPr>
        </p:nvGraphicFramePr>
        <p:xfrm>
          <a:off x="914401" y="1707703"/>
          <a:ext cx="7162799" cy="4800600"/>
        </p:xfrm>
        <a:graphic>
          <a:graphicData uri="http://schemas.openxmlformats.org/drawingml/2006/chart">
            <c:chart xmlns:c="http://schemas.openxmlformats.org/drawingml/2006/chart" xmlns:r="http://schemas.openxmlformats.org/officeDocument/2006/relationships" r:id="rId4"/>
          </a:graphicData>
        </a:graphic>
      </p:graphicFrame>
      <p:cxnSp>
        <p:nvCxnSpPr>
          <p:cNvPr id="8" name="Straight Connector 10">
            <a:extLst>
              <a:ext uri="{FF2B5EF4-FFF2-40B4-BE49-F238E27FC236}">
                <a16:creationId xmlns:a16="http://schemas.microsoft.com/office/drawing/2014/main" id="{80C63FA1-3EC1-4CCE-BF97-8B32DA75CC49}"/>
              </a:ext>
            </a:extLst>
          </p:cNvPr>
          <p:cNvCxnSpPr/>
          <p:nvPr/>
        </p:nvCxnSpPr>
        <p:spPr>
          <a:xfrm flipV="1">
            <a:off x="1619250" y="1889125"/>
            <a:ext cx="5915025" cy="364331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8">
            <a:extLst>
              <a:ext uri="{FF2B5EF4-FFF2-40B4-BE49-F238E27FC236}">
                <a16:creationId xmlns:a16="http://schemas.microsoft.com/office/drawing/2014/main" id="{6B00BBF1-ABC2-477A-97DE-69D53D221664}"/>
              </a:ext>
            </a:extLst>
          </p:cNvPr>
          <p:cNvSpPr txBox="1">
            <a:spLocks noChangeArrowheads="1"/>
          </p:cNvSpPr>
          <p:nvPr/>
        </p:nvSpPr>
        <p:spPr bwMode="auto">
          <a:xfrm>
            <a:off x="4191000" y="6280150"/>
            <a:ext cx="1012825" cy="461963"/>
          </a:xfrm>
          <a:prstGeom prst="rect">
            <a:avLst/>
          </a:prstGeom>
          <a:noFill/>
          <a:ln w="9525">
            <a:noFill/>
            <a:miter lim="800000"/>
            <a:headEnd/>
            <a:tailEnd/>
          </a:ln>
        </p:spPr>
        <p:txBody>
          <a:bodyPr wrap="none">
            <a:spAutoFit/>
          </a:bodyPr>
          <a:lstStyle/>
          <a:p>
            <a:r>
              <a:rPr lang="en-US" altLang="zh-CN" sz="2400" b="1" i="1">
                <a:cs typeface="Arial" pitchFamily="34" charset="0"/>
              </a:rPr>
              <a:t>Years</a:t>
            </a:r>
          </a:p>
        </p:txBody>
      </p:sp>
      <p:sp>
        <p:nvSpPr>
          <p:cNvPr id="11" name="Straight Connector 15">
            <a:extLst>
              <a:ext uri="{FF2B5EF4-FFF2-40B4-BE49-F238E27FC236}">
                <a16:creationId xmlns:a16="http://schemas.microsoft.com/office/drawing/2014/main" id="{F7D5EF17-B1D4-4CA3-8685-0568913B0C5C}"/>
              </a:ext>
            </a:extLst>
          </p:cNvPr>
          <p:cNvSpPr/>
          <p:nvPr/>
        </p:nvSpPr>
        <p:spPr>
          <a:xfrm flipV="1">
            <a:off x="1611313" y="2470150"/>
            <a:ext cx="6053137" cy="228600"/>
          </a:xfrm>
          <a:prstGeom prst="line">
            <a:avLst/>
          </a:prstGeom>
          <a:ln w="1016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txBody>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defRPr/>
            </a:pPr>
            <a:endParaRPr lang="en-US"/>
          </a:p>
        </p:txBody>
      </p:sp>
      <p:sp>
        <p:nvSpPr>
          <p:cNvPr id="12" name="TextBox 10">
            <a:extLst>
              <a:ext uri="{FF2B5EF4-FFF2-40B4-BE49-F238E27FC236}">
                <a16:creationId xmlns:a16="http://schemas.microsoft.com/office/drawing/2014/main" id="{415DC1F7-4026-4B7D-B737-472097EC9103}"/>
              </a:ext>
            </a:extLst>
          </p:cNvPr>
          <p:cNvSpPr txBox="1">
            <a:spLocks noChangeArrowheads="1"/>
          </p:cNvSpPr>
          <p:nvPr/>
        </p:nvSpPr>
        <p:spPr bwMode="auto">
          <a:xfrm rot="16200000">
            <a:off x="-744537" y="3214687"/>
            <a:ext cx="2865438" cy="461963"/>
          </a:xfrm>
          <a:prstGeom prst="rect">
            <a:avLst/>
          </a:prstGeom>
          <a:noFill/>
          <a:ln w="9525">
            <a:noFill/>
            <a:miter lim="800000"/>
            <a:headEnd/>
            <a:tailEnd/>
          </a:ln>
        </p:spPr>
        <p:txBody>
          <a:bodyPr wrap="none">
            <a:spAutoFit/>
          </a:bodyPr>
          <a:lstStyle/>
          <a:p>
            <a:r>
              <a:rPr lang="en-US" altLang="zh-CN" sz="2400" b="1" i="1">
                <a:cs typeface="Arial" pitchFamily="34" charset="0"/>
              </a:rPr>
              <a:t>Number of Qubits</a:t>
            </a:r>
          </a:p>
        </p:txBody>
      </p:sp>
      <p:sp>
        <p:nvSpPr>
          <p:cNvPr id="13" name="Rectangle 22">
            <a:extLst>
              <a:ext uri="{FF2B5EF4-FFF2-40B4-BE49-F238E27FC236}">
                <a16:creationId xmlns:a16="http://schemas.microsoft.com/office/drawing/2014/main" id="{DAF05B67-E6BA-4549-AF30-FB4A76676315}"/>
              </a:ext>
            </a:extLst>
          </p:cNvPr>
          <p:cNvSpPr/>
          <p:nvPr/>
        </p:nvSpPr>
        <p:spPr>
          <a:xfrm>
            <a:off x="533400" y="5594350"/>
            <a:ext cx="990600"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 name="TextBox 10">
            <a:extLst>
              <a:ext uri="{FF2B5EF4-FFF2-40B4-BE49-F238E27FC236}">
                <a16:creationId xmlns:a16="http://schemas.microsoft.com/office/drawing/2014/main" id="{A417CBBD-2765-4B26-889E-B95A5BF703BA}"/>
              </a:ext>
            </a:extLst>
          </p:cNvPr>
          <p:cNvSpPr txBox="1">
            <a:spLocks noChangeArrowheads="1"/>
          </p:cNvSpPr>
          <p:nvPr/>
        </p:nvSpPr>
        <p:spPr bwMode="auto">
          <a:xfrm>
            <a:off x="7020272" y="1414735"/>
            <a:ext cx="1991816" cy="646113"/>
          </a:xfrm>
          <a:prstGeom prst="rect">
            <a:avLst/>
          </a:prstGeom>
          <a:solidFill>
            <a:schemeClr val="bg1"/>
          </a:solidFill>
          <a:ln w="9525">
            <a:noFill/>
            <a:miter lim="800000"/>
            <a:headEnd/>
            <a:tailEnd/>
          </a:ln>
        </p:spPr>
        <p:txBody>
          <a:bodyPr wrap="square">
            <a:spAutoFit/>
          </a:bodyPr>
          <a:lstStyle/>
          <a:p>
            <a:r>
              <a:rPr lang="en-US" altLang="zh-CN" dirty="0">
                <a:cs typeface="Arial" pitchFamily="34" charset="0"/>
              </a:rPr>
              <a:t>limit of Classical Computation</a:t>
            </a:r>
          </a:p>
        </p:txBody>
      </p:sp>
      <p:sp>
        <p:nvSpPr>
          <p:cNvPr id="15" name="Freeform 28">
            <a:extLst>
              <a:ext uri="{FF2B5EF4-FFF2-40B4-BE49-F238E27FC236}">
                <a16:creationId xmlns:a16="http://schemas.microsoft.com/office/drawing/2014/main" id="{41DBE63F-B511-42EF-8A9B-35593801D83F}"/>
              </a:ext>
            </a:extLst>
          </p:cNvPr>
          <p:cNvSpPr/>
          <p:nvPr/>
        </p:nvSpPr>
        <p:spPr>
          <a:xfrm>
            <a:off x="7715250" y="2012950"/>
            <a:ext cx="314325" cy="457200"/>
          </a:xfrm>
          <a:custGeom>
            <a:avLst/>
            <a:gdLst>
              <a:gd name="connsiteX0" fmla="*/ 314325 w 314325"/>
              <a:gd name="connsiteY0" fmla="*/ 0 h 457200"/>
              <a:gd name="connsiteX1" fmla="*/ 257175 w 314325"/>
              <a:gd name="connsiteY1" fmla="*/ 300038 h 457200"/>
              <a:gd name="connsiteX2" fmla="*/ 0 w 314325"/>
              <a:gd name="connsiteY2" fmla="*/ 457200 h 457200"/>
            </a:gdLst>
            <a:ahLst/>
            <a:cxnLst>
              <a:cxn ang="0">
                <a:pos x="connsiteX0" y="connsiteY0"/>
              </a:cxn>
              <a:cxn ang="0">
                <a:pos x="connsiteX1" y="connsiteY1"/>
              </a:cxn>
              <a:cxn ang="0">
                <a:pos x="connsiteX2" y="connsiteY2"/>
              </a:cxn>
            </a:cxnLst>
            <a:rect l="l" t="t" r="r" b="b"/>
            <a:pathLst>
              <a:path w="314325" h="457200">
                <a:moveTo>
                  <a:pt x="314325" y="0"/>
                </a:moveTo>
                <a:cubicBezTo>
                  <a:pt x="311943" y="111919"/>
                  <a:pt x="309562" y="223838"/>
                  <a:pt x="257175" y="300038"/>
                </a:cubicBezTo>
                <a:cubicBezTo>
                  <a:pt x="204788" y="376238"/>
                  <a:pt x="102394" y="416719"/>
                  <a:pt x="0" y="457200"/>
                </a:cubicBezTo>
              </a:path>
            </a:pathLst>
          </a:custGeom>
          <a:ln>
            <a:solidFill>
              <a:schemeClr val="tx1"/>
            </a:solidFill>
            <a:tailEnd type="stealth" w="lg" len="lg"/>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16" name="等腰三角形 15">
            <a:extLst>
              <a:ext uri="{FF2B5EF4-FFF2-40B4-BE49-F238E27FC236}">
                <a16:creationId xmlns:a16="http://schemas.microsoft.com/office/drawing/2014/main" id="{5294AAC3-79AC-430F-8879-F6B883ABC73E}"/>
              </a:ext>
            </a:extLst>
          </p:cNvPr>
          <p:cNvSpPr/>
          <p:nvPr/>
        </p:nvSpPr>
        <p:spPr>
          <a:xfrm>
            <a:off x="6503859" y="2380747"/>
            <a:ext cx="216024" cy="163562"/>
          </a:xfrm>
          <a:prstGeom prst="triangle">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等腰三角形 16">
            <a:extLst>
              <a:ext uri="{FF2B5EF4-FFF2-40B4-BE49-F238E27FC236}">
                <a16:creationId xmlns:a16="http://schemas.microsoft.com/office/drawing/2014/main" id="{17F561DB-98B5-48D4-9A9B-D83387425BE6}"/>
              </a:ext>
            </a:extLst>
          </p:cNvPr>
          <p:cNvSpPr/>
          <p:nvPr/>
        </p:nvSpPr>
        <p:spPr>
          <a:xfrm>
            <a:off x="7164288" y="1916832"/>
            <a:ext cx="216024" cy="163562"/>
          </a:xfrm>
          <a:prstGeom prst="triangle">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858741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8" name="Picture 22">
            <a:extLst>
              <a:ext uri="{FF2B5EF4-FFF2-40B4-BE49-F238E27FC236}">
                <a16:creationId xmlns:a16="http://schemas.microsoft.com/office/drawing/2014/main" id="{88602654-C273-42DD-BE8B-1D54AF3CEE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74295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116739" name="Picture 20">
            <a:extLst>
              <a:ext uri="{FF2B5EF4-FFF2-40B4-BE49-F238E27FC236}">
                <a16:creationId xmlns:a16="http://schemas.microsoft.com/office/drawing/2014/main" id="{0CE5C14E-3C25-41A5-9C40-76F97C473DC5}"/>
              </a:ext>
            </a:extLst>
          </p:cNvPr>
          <p:cNvPicPr>
            <a:picLocks noChangeAspect="1" noChangeArrowheads="1"/>
          </p:cNvPicPr>
          <p:nvPr/>
        </p:nvPicPr>
        <p:blipFill>
          <a:blip r:embed="rId3">
            <a:lum bright="32000" contrast="-38000"/>
            <a:extLst>
              <a:ext uri="{28A0092B-C50C-407E-A947-70E740481C1C}">
                <a14:useLocalDpi xmlns:a14="http://schemas.microsoft.com/office/drawing/2010/main" val="0"/>
              </a:ext>
            </a:extLst>
          </a:blip>
          <a:srcRect/>
          <a:stretch>
            <a:fillRect/>
          </a:stretch>
        </p:blipFill>
        <p:spPr bwMode="auto">
          <a:xfrm>
            <a:off x="763588" y="0"/>
            <a:ext cx="8380412"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116743" name="灯片编号占位符 1">
            <a:extLst>
              <a:ext uri="{FF2B5EF4-FFF2-40B4-BE49-F238E27FC236}">
                <a16:creationId xmlns:a16="http://schemas.microsoft.com/office/drawing/2014/main" id="{E7DC5916-F196-46DB-B115-54497B22B7FC}"/>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fld id="{0DDB891E-CFEB-445E-8521-2CCE3B5F0106}" type="slidenum">
              <a:rPr lang="zh-CN" altLang="en-US" sz="1200" smtClean="0">
                <a:solidFill>
                  <a:srgbClr val="898989"/>
                </a:solidFill>
              </a:rPr>
              <a:pPr>
                <a:spcBef>
                  <a:spcPct val="0"/>
                </a:spcBef>
                <a:buFontTx/>
                <a:buNone/>
              </a:pPr>
              <a:t>104</a:t>
            </a:fld>
            <a:endParaRPr lang="zh-CN" altLang="en-US" sz="1200">
              <a:solidFill>
                <a:srgbClr val="898989"/>
              </a:solidFill>
            </a:endParaRPr>
          </a:p>
        </p:txBody>
      </p:sp>
      <p:sp>
        <p:nvSpPr>
          <p:cNvPr id="9" name="TextBox 6">
            <a:extLst>
              <a:ext uri="{FF2B5EF4-FFF2-40B4-BE49-F238E27FC236}">
                <a16:creationId xmlns:a16="http://schemas.microsoft.com/office/drawing/2014/main" id="{AB6A08DD-1118-4D99-A249-EACE5646C58B}"/>
              </a:ext>
            </a:extLst>
          </p:cNvPr>
          <p:cNvSpPr txBox="1">
            <a:spLocks noChangeArrowheads="1"/>
          </p:cNvSpPr>
          <p:nvPr/>
        </p:nvSpPr>
        <p:spPr bwMode="auto">
          <a:xfrm>
            <a:off x="1547813" y="107950"/>
            <a:ext cx="669659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ts val="1200"/>
              </a:spcBef>
              <a:buFontTx/>
              <a:buNone/>
            </a:pPr>
            <a:r>
              <a:rPr lang="zh-CN" altLang="en-US" dirty="0">
                <a:latin typeface="微软雅黑" panose="020B0503020204020204" pitchFamily="34" charset="-122"/>
                <a:ea typeface="微软雅黑" panose="020B0503020204020204" pitchFamily="34" charset="-122"/>
              </a:rPr>
              <a:t>三、量子信息 </a:t>
            </a:r>
            <a:r>
              <a:rPr lang="en-US" altLang="zh-CN" dirty="0">
                <a:latin typeface="微软雅黑" panose="020B0503020204020204" pitchFamily="34" charset="-122"/>
                <a:ea typeface="微软雅黑" panose="020B0503020204020204" pitchFamily="34" charset="-122"/>
              </a:rPr>
              <a:t>3</a:t>
            </a:r>
            <a:r>
              <a:rPr lang="zh-CN" altLang="en-US" sz="2800" dirty="0">
                <a:latin typeface="微软雅黑" panose="020B0503020204020204" pitchFamily="34" charset="-122"/>
                <a:ea typeface="微软雅黑" panose="020B0503020204020204" pitchFamily="34" charset="-122"/>
              </a:rPr>
              <a:t>）量子计算与量子模拟</a:t>
            </a:r>
            <a:endParaRPr lang="en-US" altLang="zh-CN" dirty="0">
              <a:latin typeface="微软雅黑" panose="020B0503020204020204" pitchFamily="34" charset="-122"/>
              <a:ea typeface="微软雅黑" panose="020B0503020204020204" pitchFamily="34" charset="-122"/>
            </a:endParaRPr>
          </a:p>
        </p:txBody>
      </p:sp>
      <p:pic>
        <p:nvPicPr>
          <p:cNvPr id="18" name="图片 17">
            <a:extLst>
              <a:ext uri="{FF2B5EF4-FFF2-40B4-BE49-F238E27FC236}">
                <a16:creationId xmlns:a16="http://schemas.microsoft.com/office/drawing/2014/main" id="{B76F1985-D06E-4AE3-93FF-EF5F68355BBA}"/>
              </a:ext>
            </a:extLst>
          </p:cNvPr>
          <p:cNvPicPr>
            <a:picLocks noChangeAspect="1"/>
          </p:cNvPicPr>
          <p:nvPr/>
        </p:nvPicPr>
        <p:blipFill>
          <a:blip r:embed="rId4"/>
          <a:stretch>
            <a:fillRect/>
          </a:stretch>
        </p:blipFill>
        <p:spPr>
          <a:xfrm>
            <a:off x="300556" y="1846412"/>
            <a:ext cx="8407141" cy="3751424"/>
          </a:xfrm>
          <a:prstGeom prst="rect">
            <a:avLst/>
          </a:prstGeom>
        </p:spPr>
      </p:pic>
      <p:sp>
        <p:nvSpPr>
          <p:cNvPr id="19" name="TextBox 3">
            <a:extLst>
              <a:ext uri="{FF2B5EF4-FFF2-40B4-BE49-F238E27FC236}">
                <a16:creationId xmlns:a16="http://schemas.microsoft.com/office/drawing/2014/main" id="{4809688F-982B-46CF-B641-17D6BCA0212D}"/>
              </a:ext>
            </a:extLst>
          </p:cNvPr>
          <p:cNvSpPr txBox="1"/>
          <p:nvPr/>
        </p:nvSpPr>
        <p:spPr>
          <a:xfrm>
            <a:off x="500034" y="908720"/>
            <a:ext cx="3070071" cy="523220"/>
          </a:xfrm>
          <a:prstGeom prst="rect">
            <a:avLst/>
          </a:prstGeom>
          <a:noFill/>
        </p:spPr>
        <p:txBody>
          <a:bodyPr wrap="none">
            <a:spAutoFit/>
          </a:bodyPr>
          <a:lstStyle/>
          <a:p>
            <a:pPr>
              <a:defRPr/>
            </a:pPr>
            <a:r>
              <a:rPr lang="zh-CN" altLang="en-US" sz="2800" b="1" dirty="0">
                <a:latin typeface="微软雅黑" panose="020B0503020204020204" pitchFamily="34" charset="-122"/>
                <a:ea typeface="微软雅黑" panose="020B0503020204020204" pitchFamily="34" charset="-122"/>
                <a:cs typeface="Arial" pitchFamily="34" charset="0"/>
              </a:rPr>
              <a:t>量子计算的路线图</a:t>
            </a:r>
            <a:endParaRPr lang="en-US" sz="2800" b="1" dirty="0">
              <a:latin typeface="微软雅黑" panose="020B0503020204020204" pitchFamily="34" charset="-122"/>
              <a:ea typeface="微软雅黑" panose="020B0503020204020204" pitchFamily="34" charset="-122"/>
              <a:cs typeface="Arial" pitchFamily="34" charset="0"/>
            </a:endParaRPr>
          </a:p>
        </p:txBody>
      </p:sp>
    </p:spTree>
    <p:extLst>
      <p:ext uri="{BB962C8B-B14F-4D97-AF65-F5344CB8AC3E}">
        <p14:creationId xmlns:p14="http://schemas.microsoft.com/office/powerpoint/2010/main" val="1176291084"/>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4" name="Picture 22">
            <a:extLst>
              <a:ext uri="{FF2B5EF4-FFF2-40B4-BE49-F238E27FC236}">
                <a16:creationId xmlns:a16="http://schemas.microsoft.com/office/drawing/2014/main" id="{40F2ADFC-5FED-4DB2-A4EB-C5B1BC9534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74295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115715" name="Picture 20">
            <a:extLst>
              <a:ext uri="{FF2B5EF4-FFF2-40B4-BE49-F238E27FC236}">
                <a16:creationId xmlns:a16="http://schemas.microsoft.com/office/drawing/2014/main" id="{7535E7A2-9E85-40B0-BE5A-C3BB3B9BC6B4}"/>
              </a:ext>
            </a:extLst>
          </p:cNvPr>
          <p:cNvPicPr>
            <a:picLocks noChangeAspect="1" noChangeArrowheads="1"/>
          </p:cNvPicPr>
          <p:nvPr/>
        </p:nvPicPr>
        <p:blipFill>
          <a:blip r:embed="rId3">
            <a:lum bright="32000" contrast="-38000"/>
            <a:extLst>
              <a:ext uri="{28A0092B-C50C-407E-A947-70E740481C1C}">
                <a14:useLocalDpi xmlns:a14="http://schemas.microsoft.com/office/drawing/2010/main" val="0"/>
              </a:ext>
            </a:extLst>
          </a:blip>
          <a:srcRect/>
          <a:stretch>
            <a:fillRect/>
          </a:stretch>
        </p:blipFill>
        <p:spPr bwMode="auto">
          <a:xfrm>
            <a:off x="763588" y="0"/>
            <a:ext cx="8380412"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115717" name="TextBox 6">
            <a:extLst>
              <a:ext uri="{FF2B5EF4-FFF2-40B4-BE49-F238E27FC236}">
                <a16:creationId xmlns:a16="http://schemas.microsoft.com/office/drawing/2014/main" id="{78015F41-1A24-4B67-9FD7-295B958171D9}"/>
              </a:ext>
            </a:extLst>
          </p:cNvPr>
          <p:cNvSpPr txBox="1">
            <a:spLocks noChangeArrowheads="1"/>
          </p:cNvSpPr>
          <p:nvPr/>
        </p:nvSpPr>
        <p:spPr bwMode="auto">
          <a:xfrm>
            <a:off x="395288" y="908050"/>
            <a:ext cx="640873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r>
              <a:rPr lang="en-US" altLang="zh-CN" sz="2800">
                <a:solidFill>
                  <a:srgbClr val="0000CC"/>
                </a:solidFill>
                <a:latin typeface="微软雅黑" panose="020B0503020204020204" pitchFamily="34" charset="-122"/>
                <a:ea typeface="微软雅黑" panose="020B0503020204020204" pitchFamily="34" charset="-122"/>
              </a:rPr>
              <a:t>IBM</a:t>
            </a:r>
            <a:r>
              <a:rPr lang="zh-CN" altLang="en-US" sz="2800">
                <a:solidFill>
                  <a:srgbClr val="0000CC"/>
                </a:solidFill>
                <a:latin typeface="微软雅黑" panose="020B0503020204020204" pitchFamily="34" charset="-122"/>
                <a:ea typeface="微软雅黑" panose="020B0503020204020204" pitchFamily="34" charset="-122"/>
              </a:rPr>
              <a:t>的路线图：</a:t>
            </a:r>
          </a:p>
        </p:txBody>
      </p:sp>
      <p:sp>
        <p:nvSpPr>
          <p:cNvPr id="115718" name="TextBox 7">
            <a:extLst>
              <a:ext uri="{FF2B5EF4-FFF2-40B4-BE49-F238E27FC236}">
                <a16:creationId xmlns:a16="http://schemas.microsoft.com/office/drawing/2014/main" id="{1E23FB2D-EFA0-4244-9D5D-EBAE18B0364D}"/>
              </a:ext>
            </a:extLst>
          </p:cNvPr>
          <p:cNvSpPr txBox="1">
            <a:spLocks noChangeArrowheads="1"/>
          </p:cNvSpPr>
          <p:nvPr/>
        </p:nvSpPr>
        <p:spPr bwMode="auto">
          <a:xfrm>
            <a:off x="1116013" y="6224588"/>
            <a:ext cx="69834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r>
              <a:rPr lang="en-US" altLang="zh-CN" sz="2000">
                <a:latin typeface="微软雅黑" panose="020B0503020204020204" pitchFamily="34" charset="-122"/>
                <a:ea typeface="微软雅黑" panose="020B0503020204020204" pitchFamily="34" charset="-122"/>
              </a:rPr>
              <a:t>2023</a:t>
            </a:r>
            <a:r>
              <a:rPr lang="zh-CN" altLang="en-US" sz="2000">
                <a:latin typeface="微软雅黑" panose="020B0503020204020204" pitchFamily="34" charset="-122"/>
                <a:ea typeface="微软雅黑" panose="020B0503020204020204" pitchFamily="34" charset="-122"/>
              </a:rPr>
              <a:t>年</a:t>
            </a:r>
            <a:r>
              <a:rPr lang="en-US" altLang="zh-CN" sz="2000">
                <a:latin typeface="微软雅黑" panose="020B0503020204020204" pitchFamily="34" charset="-122"/>
                <a:ea typeface="微软雅黑" panose="020B0503020204020204" pitchFamily="34" charset="-122"/>
              </a:rPr>
              <a:t>1121</a:t>
            </a:r>
            <a:r>
              <a:rPr lang="zh-CN" altLang="en-US" sz="2000">
                <a:latin typeface="微软雅黑" panose="020B0503020204020204" pitchFamily="34" charset="-122"/>
                <a:ea typeface="微软雅黑" panose="020B0503020204020204" pitchFamily="34" charset="-122"/>
              </a:rPr>
              <a:t>量子比特的量子计算机，目标</a:t>
            </a:r>
            <a:r>
              <a:rPr lang="en-US" altLang="zh-CN" sz="2000">
                <a:latin typeface="微软雅黑" panose="020B0503020204020204" pitchFamily="34" charset="-122"/>
                <a:ea typeface="微软雅黑" panose="020B0503020204020204" pitchFamily="34" charset="-122"/>
              </a:rPr>
              <a:t>100</a:t>
            </a:r>
            <a:r>
              <a:rPr lang="zh-CN" altLang="en-US" sz="2000">
                <a:latin typeface="微软雅黑" panose="020B0503020204020204" pitchFamily="34" charset="-122"/>
                <a:ea typeface="微软雅黑" panose="020B0503020204020204" pitchFamily="34" charset="-122"/>
              </a:rPr>
              <a:t>万个量子比特</a:t>
            </a:r>
          </a:p>
        </p:txBody>
      </p:sp>
      <p:sp>
        <p:nvSpPr>
          <p:cNvPr id="115719" name="灯片编号占位符 1">
            <a:extLst>
              <a:ext uri="{FF2B5EF4-FFF2-40B4-BE49-F238E27FC236}">
                <a16:creationId xmlns:a16="http://schemas.microsoft.com/office/drawing/2014/main" id="{18F57EB5-07A0-4ADF-BC30-8E9244FC9E76}"/>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fld id="{47A3ACD1-F2A6-4571-901F-29713B8C49E5}" type="slidenum">
              <a:rPr lang="zh-CN" altLang="en-US" sz="1200" smtClean="0">
                <a:solidFill>
                  <a:srgbClr val="898989"/>
                </a:solidFill>
              </a:rPr>
              <a:pPr>
                <a:spcBef>
                  <a:spcPct val="0"/>
                </a:spcBef>
                <a:buFontTx/>
                <a:buNone/>
              </a:pPr>
              <a:t>105</a:t>
            </a:fld>
            <a:endParaRPr lang="zh-CN" altLang="en-US" sz="1200">
              <a:solidFill>
                <a:srgbClr val="898989"/>
              </a:solidFill>
            </a:endParaRPr>
          </a:p>
        </p:txBody>
      </p:sp>
      <p:pic>
        <p:nvPicPr>
          <p:cNvPr id="115720" name="Picture 9">
            <a:extLst>
              <a:ext uri="{FF2B5EF4-FFF2-40B4-BE49-F238E27FC236}">
                <a16:creationId xmlns:a16="http://schemas.microsoft.com/office/drawing/2014/main" id="{A3BD578F-FF24-4DCF-8023-27526AC581B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5025" y="1700213"/>
            <a:ext cx="7264400" cy="4087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6">
            <a:extLst>
              <a:ext uri="{FF2B5EF4-FFF2-40B4-BE49-F238E27FC236}">
                <a16:creationId xmlns:a16="http://schemas.microsoft.com/office/drawing/2014/main" id="{A2168085-3788-4C93-B43A-DC4EA49CE1BC}"/>
              </a:ext>
            </a:extLst>
          </p:cNvPr>
          <p:cNvSpPr txBox="1">
            <a:spLocks noChangeArrowheads="1"/>
          </p:cNvSpPr>
          <p:nvPr/>
        </p:nvSpPr>
        <p:spPr bwMode="auto">
          <a:xfrm>
            <a:off x="1547813" y="107950"/>
            <a:ext cx="669659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ts val="1200"/>
              </a:spcBef>
              <a:buFontTx/>
              <a:buNone/>
            </a:pPr>
            <a:r>
              <a:rPr lang="zh-CN" altLang="en-US" dirty="0">
                <a:latin typeface="微软雅黑" panose="020B0503020204020204" pitchFamily="34" charset="-122"/>
                <a:ea typeface="微软雅黑" panose="020B0503020204020204" pitchFamily="34" charset="-122"/>
              </a:rPr>
              <a:t>三、量子信息 </a:t>
            </a:r>
            <a:r>
              <a:rPr lang="en-US" altLang="zh-CN" dirty="0">
                <a:latin typeface="微软雅黑" panose="020B0503020204020204" pitchFamily="34" charset="-122"/>
                <a:ea typeface="微软雅黑" panose="020B0503020204020204" pitchFamily="34" charset="-122"/>
              </a:rPr>
              <a:t>3</a:t>
            </a:r>
            <a:r>
              <a:rPr lang="zh-CN" altLang="en-US" sz="2800" dirty="0">
                <a:latin typeface="微软雅黑" panose="020B0503020204020204" pitchFamily="34" charset="-122"/>
                <a:ea typeface="微软雅黑" panose="020B0503020204020204" pitchFamily="34" charset="-122"/>
              </a:rPr>
              <a:t>）量子计算与量子模拟</a:t>
            </a:r>
            <a:endParaRPr lang="en-US" altLang="zh-CN" dirty="0">
              <a:latin typeface="微软雅黑" panose="020B0503020204020204" pitchFamily="34" charset="-122"/>
              <a:ea typeface="微软雅黑" panose="020B0503020204020204" pitchFamily="34" charset="-122"/>
            </a:endParaRP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8" name="Picture 22">
            <a:extLst>
              <a:ext uri="{FF2B5EF4-FFF2-40B4-BE49-F238E27FC236}">
                <a16:creationId xmlns:a16="http://schemas.microsoft.com/office/drawing/2014/main" id="{88602654-C273-42DD-BE8B-1D54AF3CEE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74295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116739" name="Picture 20">
            <a:extLst>
              <a:ext uri="{FF2B5EF4-FFF2-40B4-BE49-F238E27FC236}">
                <a16:creationId xmlns:a16="http://schemas.microsoft.com/office/drawing/2014/main" id="{0CE5C14E-3C25-41A5-9C40-76F97C473DC5}"/>
              </a:ext>
            </a:extLst>
          </p:cNvPr>
          <p:cNvPicPr>
            <a:picLocks noChangeAspect="1" noChangeArrowheads="1"/>
          </p:cNvPicPr>
          <p:nvPr/>
        </p:nvPicPr>
        <p:blipFill>
          <a:blip r:embed="rId3">
            <a:lum bright="32000" contrast="-38000"/>
            <a:extLst>
              <a:ext uri="{28A0092B-C50C-407E-A947-70E740481C1C}">
                <a14:useLocalDpi xmlns:a14="http://schemas.microsoft.com/office/drawing/2010/main" val="0"/>
              </a:ext>
            </a:extLst>
          </a:blip>
          <a:srcRect/>
          <a:stretch>
            <a:fillRect/>
          </a:stretch>
        </p:blipFill>
        <p:spPr bwMode="auto">
          <a:xfrm>
            <a:off x="763588" y="0"/>
            <a:ext cx="8380412"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116741" name="TextBox 5">
            <a:extLst>
              <a:ext uri="{FF2B5EF4-FFF2-40B4-BE49-F238E27FC236}">
                <a16:creationId xmlns:a16="http://schemas.microsoft.com/office/drawing/2014/main" id="{1C4F4EF4-80BF-4DB9-8D44-D034EB5B1159}"/>
              </a:ext>
            </a:extLst>
          </p:cNvPr>
          <p:cNvSpPr txBox="1">
            <a:spLocks noChangeArrowheads="1"/>
          </p:cNvSpPr>
          <p:nvPr/>
        </p:nvSpPr>
        <p:spPr bwMode="auto">
          <a:xfrm>
            <a:off x="395288" y="908050"/>
            <a:ext cx="640873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r>
              <a:rPr lang="en-US" altLang="zh-CN" sz="2800">
                <a:solidFill>
                  <a:srgbClr val="0000CC"/>
                </a:solidFill>
                <a:latin typeface="微软雅黑" panose="020B0503020204020204" pitchFamily="34" charset="-122"/>
                <a:ea typeface="微软雅黑" panose="020B0503020204020204" pitchFamily="34" charset="-122"/>
              </a:rPr>
              <a:t>Google AI Quantum</a:t>
            </a:r>
            <a:r>
              <a:rPr lang="zh-CN" altLang="en-US" sz="2800">
                <a:solidFill>
                  <a:srgbClr val="0000CC"/>
                </a:solidFill>
                <a:latin typeface="微软雅黑" panose="020B0503020204020204" pitchFamily="34" charset="-122"/>
                <a:ea typeface="微软雅黑" panose="020B0503020204020204" pitchFamily="34" charset="-122"/>
              </a:rPr>
              <a:t>的路线图：</a:t>
            </a:r>
          </a:p>
        </p:txBody>
      </p:sp>
      <p:sp>
        <p:nvSpPr>
          <p:cNvPr id="116742" name="TextBox 7">
            <a:extLst>
              <a:ext uri="{FF2B5EF4-FFF2-40B4-BE49-F238E27FC236}">
                <a16:creationId xmlns:a16="http://schemas.microsoft.com/office/drawing/2014/main" id="{C435A353-E72C-4B6E-A77C-0E0CBA63DA51}"/>
              </a:ext>
            </a:extLst>
          </p:cNvPr>
          <p:cNvSpPr txBox="1">
            <a:spLocks noChangeArrowheads="1"/>
          </p:cNvSpPr>
          <p:nvPr/>
        </p:nvSpPr>
        <p:spPr bwMode="auto">
          <a:xfrm>
            <a:off x="1835150" y="5934075"/>
            <a:ext cx="58324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r>
              <a:rPr lang="en-US" altLang="zh-CN" sz="2400">
                <a:latin typeface="微软雅黑" panose="020B0503020204020204" pitchFamily="34" charset="-122"/>
                <a:ea typeface="微软雅黑" panose="020B0503020204020204" pitchFamily="34" charset="-122"/>
              </a:rPr>
              <a:t>2029</a:t>
            </a:r>
            <a:r>
              <a:rPr lang="zh-CN" altLang="en-US" sz="2400">
                <a:latin typeface="微软雅黑" panose="020B0503020204020204" pitchFamily="34" charset="-122"/>
                <a:ea typeface="微软雅黑" panose="020B0503020204020204" pitchFamily="34" charset="-122"/>
              </a:rPr>
              <a:t>年：</a:t>
            </a:r>
            <a:r>
              <a:rPr lang="en-US" altLang="zh-CN" sz="2400">
                <a:latin typeface="微软雅黑" panose="020B0503020204020204" pitchFamily="34" charset="-122"/>
                <a:ea typeface="微软雅黑" panose="020B0503020204020204" pitchFamily="34" charset="-122"/>
              </a:rPr>
              <a:t>100</a:t>
            </a:r>
            <a:r>
              <a:rPr lang="zh-CN" altLang="en-US" sz="2400">
                <a:latin typeface="微软雅黑" panose="020B0503020204020204" pitchFamily="34" charset="-122"/>
                <a:ea typeface="微软雅黑" panose="020B0503020204020204" pitchFamily="34" charset="-122"/>
              </a:rPr>
              <a:t>万个量子比特的量子计算机</a:t>
            </a:r>
          </a:p>
        </p:txBody>
      </p:sp>
      <p:sp>
        <p:nvSpPr>
          <p:cNvPr id="116743" name="灯片编号占位符 1">
            <a:extLst>
              <a:ext uri="{FF2B5EF4-FFF2-40B4-BE49-F238E27FC236}">
                <a16:creationId xmlns:a16="http://schemas.microsoft.com/office/drawing/2014/main" id="{E7DC5916-F196-46DB-B115-54497B22B7FC}"/>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fld id="{0DDB891E-CFEB-445E-8521-2CCE3B5F0106}" type="slidenum">
              <a:rPr lang="zh-CN" altLang="en-US" sz="1200" smtClean="0">
                <a:solidFill>
                  <a:srgbClr val="898989"/>
                </a:solidFill>
              </a:rPr>
              <a:pPr>
                <a:spcBef>
                  <a:spcPct val="0"/>
                </a:spcBef>
                <a:buFontTx/>
                <a:buNone/>
              </a:pPr>
              <a:t>106</a:t>
            </a:fld>
            <a:endParaRPr lang="zh-CN" altLang="en-US" sz="1200">
              <a:solidFill>
                <a:srgbClr val="898989"/>
              </a:solidFill>
            </a:endParaRPr>
          </a:p>
        </p:txBody>
      </p:sp>
      <p:pic>
        <p:nvPicPr>
          <p:cNvPr id="116744" name="图片 8">
            <a:extLst>
              <a:ext uri="{FF2B5EF4-FFF2-40B4-BE49-F238E27FC236}">
                <a16:creationId xmlns:a16="http://schemas.microsoft.com/office/drawing/2014/main" id="{CFA814FE-0B4E-4DAC-A432-88A112D0106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950" y="1550988"/>
            <a:ext cx="9036050" cy="3846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6">
            <a:extLst>
              <a:ext uri="{FF2B5EF4-FFF2-40B4-BE49-F238E27FC236}">
                <a16:creationId xmlns:a16="http://schemas.microsoft.com/office/drawing/2014/main" id="{AB6A08DD-1118-4D99-A249-EACE5646C58B}"/>
              </a:ext>
            </a:extLst>
          </p:cNvPr>
          <p:cNvSpPr txBox="1">
            <a:spLocks noChangeArrowheads="1"/>
          </p:cNvSpPr>
          <p:nvPr/>
        </p:nvSpPr>
        <p:spPr bwMode="auto">
          <a:xfrm>
            <a:off x="1547813" y="107950"/>
            <a:ext cx="669659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ts val="1200"/>
              </a:spcBef>
              <a:buFontTx/>
              <a:buNone/>
            </a:pPr>
            <a:r>
              <a:rPr lang="zh-CN" altLang="en-US" dirty="0">
                <a:latin typeface="微软雅黑" panose="020B0503020204020204" pitchFamily="34" charset="-122"/>
                <a:ea typeface="微软雅黑" panose="020B0503020204020204" pitchFamily="34" charset="-122"/>
              </a:rPr>
              <a:t>三、量子信息 </a:t>
            </a:r>
            <a:r>
              <a:rPr lang="en-US" altLang="zh-CN" dirty="0">
                <a:latin typeface="微软雅黑" panose="020B0503020204020204" pitchFamily="34" charset="-122"/>
                <a:ea typeface="微软雅黑" panose="020B0503020204020204" pitchFamily="34" charset="-122"/>
              </a:rPr>
              <a:t>3</a:t>
            </a:r>
            <a:r>
              <a:rPr lang="zh-CN" altLang="en-US" sz="2800" dirty="0">
                <a:latin typeface="微软雅黑" panose="020B0503020204020204" pitchFamily="34" charset="-122"/>
                <a:ea typeface="微软雅黑" panose="020B0503020204020204" pitchFamily="34" charset="-122"/>
              </a:rPr>
              <a:t>）量子计算与量子模拟</a:t>
            </a:r>
            <a:endParaRPr lang="en-US" altLang="zh-CN" dirty="0">
              <a:latin typeface="微软雅黑" panose="020B0503020204020204" pitchFamily="34" charset="-122"/>
              <a:ea typeface="微软雅黑" panose="020B0503020204020204" pitchFamily="34" charset="-122"/>
            </a:endParaRP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a:extLst>
              <a:ext uri="{FF2B5EF4-FFF2-40B4-BE49-F238E27FC236}">
                <a16:creationId xmlns:a16="http://schemas.microsoft.com/office/drawing/2014/main" id="{723A84FA-3CAE-477C-8F91-3130F5E53EFA}"/>
              </a:ext>
            </a:extLst>
          </p:cNvPr>
          <p:cNvSpPr>
            <a:spLocks noGrp="1"/>
          </p:cNvSpPr>
          <p:nvPr>
            <p:ph type="sldNum" sz="quarter" idx="12"/>
          </p:nvPr>
        </p:nvSpPr>
        <p:spPr/>
        <p:txBody>
          <a:bodyPr/>
          <a:lstStyle/>
          <a:p>
            <a:pPr>
              <a:defRPr/>
            </a:pPr>
            <a:fld id="{1C9493F9-71B4-45A0-91DF-AAB739529032}" type="slidenum">
              <a:rPr lang="zh-CN" altLang="en-US" smtClean="0"/>
              <a:pPr>
                <a:defRPr/>
              </a:pPr>
              <a:t>107</a:t>
            </a:fld>
            <a:endParaRPr lang="en-US" altLang="zh-CN"/>
          </a:p>
        </p:txBody>
      </p:sp>
      <p:sp>
        <p:nvSpPr>
          <p:cNvPr id="4" name="Rectangle 18">
            <a:extLst>
              <a:ext uri="{FF2B5EF4-FFF2-40B4-BE49-F238E27FC236}">
                <a16:creationId xmlns:a16="http://schemas.microsoft.com/office/drawing/2014/main" id="{2691C0FD-6528-4BA7-B990-1EF9CEFC3939}"/>
              </a:ext>
            </a:extLst>
          </p:cNvPr>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p>
            <a:pPr eaLnBrk="1" hangingPunct="1"/>
            <a:endParaRPr lang="zh-CN" altLang="en-US">
              <a:latin typeface="Calibri" pitchFamily="34" charset="0"/>
            </a:endParaRPr>
          </a:p>
        </p:txBody>
      </p:sp>
      <p:sp>
        <p:nvSpPr>
          <p:cNvPr id="7" name="文本框 6">
            <a:extLst>
              <a:ext uri="{FF2B5EF4-FFF2-40B4-BE49-F238E27FC236}">
                <a16:creationId xmlns:a16="http://schemas.microsoft.com/office/drawing/2014/main" id="{96849989-6441-4F1B-872A-4A8745829AC1}"/>
              </a:ext>
            </a:extLst>
          </p:cNvPr>
          <p:cNvSpPr txBox="1"/>
          <p:nvPr/>
        </p:nvSpPr>
        <p:spPr>
          <a:xfrm>
            <a:off x="2483768" y="1805061"/>
            <a:ext cx="4717504" cy="3247877"/>
          </a:xfrm>
          <a:prstGeom prst="rect">
            <a:avLst/>
          </a:prstGeom>
          <a:noFill/>
        </p:spPr>
        <p:txBody>
          <a:bodyPr wrap="square" rtlCol="0">
            <a:spAutoFit/>
          </a:bodyPr>
          <a:lstStyle/>
          <a:p>
            <a:pPr>
              <a:lnSpc>
                <a:spcPct val="150000"/>
              </a:lnSpc>
            </a:pPr>
            <a:r>
              <a:rPr lang="zh-CN" altLang="en-US" sz="2800" dirty="0">
                <a:latin typeface="微软雅黑" panose="020B0503020204020204" pitchFamily="34" charset="-122"/>
                <a:ea typeface="微软雅黑" panose="020B0503020204020204" pitchFamily="34" charset="-122"/>
              </a:rPr>
              <a:t>利用量子计算机可以完成：</a:t>
            </a:r>
            <a:endParaRPr lang="en-US" altLang="zh-CN" sz="2800" dirty="0">
              <a:latin typeface="微软雅黑" panose="020B0503020204020204" pitchFamily="34" charset="-122"/>
              <a:ea typeface="微软雅黑" panose="020B0503020204020204" pitchFamily="34" charset="-122"/>
            </a:endParaRPr>
          </a:p>
          <a:p>
            <a:pPr>
              <a:lnSpc>
                <a:spcPct val="150000"/>
              </a:lnSpc>
            </a:pPr>
            <a:r>
              <a:rPr lang="en-US" altLang="zh-CN" sz="2800" dirty="0">
                <a:latin typeface="微软雅黑" panose="020B0503020204020204" pitchFamily="34" charset="-122"/>
                <a:ea typeface="微软雅黑" panose="020B0503020204020204" pitchFamily="34" charset="-122"/>
              </a:rPr>
              <a:t>1</a:t>
            </a:r>
            <a:r>
              <a:rPr lang="zh-CN" altLang="en-US" sz="2800" dirty="0">
                <a:latin typeface="微软雅黑" panose="020B0503020204020204" pitchFamily="34" charset="-122"/>
                <a:ea typeface="微软雅黑" panose="020B0503020204020204" pitchFamily="34" charset="-122"/>
              </a:rPr>
              <a:t>）</a:t>
            </a:r>
            <a:r>
              <a:rPr lang="en-US" altLang="zh-CN" sz="2800" dirty="0">
                <a:latin typeface="微软雅黑" panose="020B0503020204020204" pitchFamily="34" charset="-122"/>
                <a:ea typeface="微软雅黑" panose="020B0503020204020204" pitchFamily="34" charset="-122"/>
              </a:rPr>
              <a:t>Shor</a:t>
            </a:r>
            <a:r>
              <a:rPr lang="zh-CN" altLang="en-US" sz="2800" dirty="0">
                <a:latin typeface="微软雅黑" panose="020B0503020204020204" pitchFamily="34" charset="-122"/>
                <a:ea typeface="微软雅黑" panose="020B0503020204020204" pitchFamily="34" charset="-122"/>
              </a:rPr>
              <a:t>大数分解算法</a:t>
            </a:r>
            <a:endParaRPr lang="en-US" altLang="zh-CN" sz="2800" dirty="0">
              <a:latin typeface="微软雅黑" panose="020B0503020204020204" pitchFamily="34" charset="-122"/>
              <a:ea typeface="微软雅黑" panose="020B0503020204020204" pitchFamily="34" charset="-122"/>
            </a:endParaRPr>
          </a:p>
          <a:p>
            <a:pPr>
              <a:lnSpc>
                <a:spcPct val="150000"/>
              </a:lnSpc>
            </a:pPr>
            <a:r>
              <a:rPr lang="en-US" altLang="zh-CN" sz="2800" dirty="0">
                <a:latin typeface="微软雅黑" panose="020B0503020204020204" pitchFamily="34" charset="-122"/>
                <a:ea typeface="微软雅黑" panose="020B0503020204020204" pitchFamily="34" charset="-122"/>
              </a:rPr>
              <a:t>2</a:t>
            </a:r>
            <a:r>
              <a:rPr lang="zh-CN" altLang="en-US" sz="2800" dirty="0">
                <a:latin typeface="微软雅黑" panose="020B0503020204020204" pitchFamily="34" charset="-122"/>
                <a:ea typeface="微软雅黑" panose="020B0503020204020204" pitchFamily="34" charset="-122"/>
              </a:rPr>
              <a:t>）</a:t>
            </a:r>
            <a:r>
              <a:rPr lang="en-US" altLang="zh-CN" sz="2800" dirty="0">
                <a:latin typeface="微软雅黑" panose="020B0503020204020204" pitchFamily="34" charset="-122"/>
                <a:ea typeface="微软雅黑" panose="020B0503020204020204" pitchFamily="34" charset="-122"/>
              </a:rPr>
              <a:t>Grover</a:t>
            </a:r>
            <a:r>
              <a:rPr lang="zh-CN" altLang="en-US" sz="2800" dirty="0">
                <a:latin typeface="微软雅黑" panose="020B0503020204020204" pitchFamily="34" charset="-122"/>
                <a:ea typeface="微软雅黑" panose="020B0503020204020204" pitchFamily="34" charset="-122"/>
              </a:rPr>
              <a:t>搜索算法</a:t>
            </a:r>
            <a:endParaRPr lang="en-US" altLang="zh-CN" sz="2800" dirty="0">
              <a:latin typeface="微软雅黑" panose="020B0503020204020204" pitchFamily="34" charset="-122"/>
              <a:ea typeface="微软雅黑" panose="020B0503020204020204" pitchFamily="34" charset="-122"/>
            </a:endParaRPr>
          </a:p>
          <a:p>
            <a:pPr>
              <a:lnSpc>
                <a:spcPct val="150000"/>
              </a:lnSpc>
            </a:pPr>
            <a:r>
              <a:rPr lang="en-US" altLang="zh-CN" sz="2800" dirty="0">
                <a:latin typeface="微软雅黑" panose="020B0503020204020204" pitchFamily="34" charset="-122"/>
                <a:ea typeface="微软雅黑" panose="020B0503020204020204" pitchFamily="34" charset="-122"/>
              </a:rPr>
              <a:t>3</a:t>
            </a:r>
            <a:r>
              <a:rPr lang="zh-CN" altLang="en-US" sz="2800" dirty="0">
                <a:latin typeface="微软雅黑" panose="020B0503020204020204" pitchFamily="34" charset="-122"/>
                <a:ea typeface="微软雅黑" panose="020B0503020204020204" pitchFamily="34" charset="-122"/>
              </a:rPr>
              <a:t>）量子多体问题的求解</a:t>
            </a:r>
            <a:endParaRPr lang="en-US" altLang="zh-CN" sz="2800" dirty="0">
              <a:latin typeface="微软雅黑" panose="020B0503020204020204" pitchFamily="34" charset="-122"/>
              <a:ea typeface="微软雅黑" panose="020B0503020204020204" pitchFamily="34" charset="-122"/>
            </a:endParaRPr>
          </a:p>
          <a:p>
            <a:pPr>
              <a:lnSpc>
                <a:spcPct val="150000"/>
              </a:lnSpc>
            </a:pPr>
            <a:r>
              <a:rPr lang="en-US" altLang="zh-CN" sz="2800" dirty="0">
                <a:latin typeface="微软雅黑" panose="020B0503020204020204" pitchFamily="34" charset="-122"/>
                <a:ea typeface="微软雅黑" panose="020B0503020204020204" pitchFamily="34" charset="-122"/>
              </a:rPr>
              <a:t>4</a:t>
            </a:r>
            <a:r>
              <a:rPr lang="zh-CN" altLang="en-US" sz="2800" dirty="0">
                <a:latin typeface="微软雅黑" panose="020B0503020204020204" pitchFamily="34" charset="-122"/>
                <a:ea typeface="微软雅黑" panose="020B0503020204020204" pitchFamily="34" charset="-122"/>
              </a:rPr>
              <a:t>）生物制药等</a:t>
            </a:r>
          </a:p>
        </p:txBody>
      </p:sp>
      <p:pic>
        <p:nvPicPr>
          <p:cNvPr id="10" name="Picture 22">
            <a:extLst>
              <a:ext uri="{FF2B5EF4-FFF2-40B4-BE49-F238E27FC236}">
                <a16:creationId xmlns:a16="http://schemas.microsoft.com/office/drawing/2014/main" id="{8201E1DE-5C9B-4AD5-8B69-E397C154A1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74295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11" name="Picture 20">
            <a:extLst>
              <a:ext uri="{FF2B5EF4-FFF2-40B4-BE49-F238E27FC236}">
                <a16:creationId xmlns:a16="http://schemas.microsoft.com/office/drawing/2014/main" id="{C7529769-238F-4B5F-A960-5E156CA287EE}"/>
              </a:ext>
            </a:extLst>
          </p:cNvPr>
          <p:cNvPicPr>
            <a:picLocks noChangeAspect="1" noChangeArrowheads="1"/>
          </p:cNvPicPr>
          <p:nvPr/>
        </p:nvPicPr>
        <p:blipFill>
          <a:blip r:embed="rId3">
            <a:lum bright="32000" contrast="-38000"/>
            <a:extLst>
              <a:ext uri="{28A0092B-C50C-407E-A947-70E740481C1C}">
                <a14:useLocalDpi xmlns:a14="http://schemas.microsoft.com/office/drawing/2010/main" val="0"/>
              </a:ext>
            </a:extLst>
          </a:blip>
          <a:srcRect/>
          <a:stretch>
            <a:fillRect/>
          </a:stretch>
        </p:blipFill>
        <p:spPr bwMode="auto">
          <a:xfrm>
            <a:off x="763588" y="0"/>
            <a:ext cx="8380412"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12" name="TextBox 6">
            <a:extLst>
              <a:ext uri="{FF2B5EF4-FFF2-40B4-BE49-F238E27FC236}">
                <a16:creationId xmlns:a16="http://schemas.microsoft.com/office/drawing/2014/main" id="{B659F8FA-3625-4F74-8184-ECDA8599AB80}"/>
              </a:ext>
            </a:extLst>
          </p:cNvPr>
          <p:cNvSpPr txBox="1">
            <a:spLocks noChangeArrowheads="1"/>
          </p:cNvSpPr>
          <p:nvPr/>
        </p:nvSpPr>
        <p:spPr bwMode="auto">
          <a:xfrm>
            <a:off x="1547813" y="107950"/>
            <a:ext cx="669659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ts val="1200"/>
              </a:spcBef>
              <a:buFontTx/>
              <a:buNone/>
            </a:pPr>
            <a:r>
              <a:rPr lang="zh-CN" altLang="en-US" dirty="0">
                <a:latin typeface="微软雅黑" panose="020B0503020204020204" pitchFamily="34" charset="-122"/>
                <a:ea typeface="微软雅黑" panose="020B0503020204020204" pitchFamily="34" charset="-122"/>
              </a:rPr>
              <a:t>三、量子信息 </a:t>
            </a:r>
            <a:r>
              <a:rPr lang="en-US" altLang="zh-CN" dirty="0">
                <a:latin typeface="微软雅黑" panose="020B0503020204020204" pitchFamily="34" charset="-122"/>
                <a:ea typeface="微软雅黑" panose="020B0503020204020204" pitchFamily="34" charset="-122"/>
              </a:rPr>
              <a:t>3</a:t>
            </a:r>
            <a:r>
              <a:rPr lang="zh-CN" altLang="en-US" sz="2800" dirty="0">
                <a:latin typeface="微软雅黑" panose="020B0503020204020204" pitchFamily="34" charset="-122"/>
                <a:ea typeface="微软雅黑" panose="020B0503020204020204" pitchFamily="34" charset="-122"/>
              </a:rPr>
              <a:t>）量子计算与量子模拟</a:t>
            </a:r>
            <a:endParaRPr lang="en-US" altLang="zh-CN"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030741608"/>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18">
            <a:extLst>
              <a:ext uri="{FF2B5EF4-FFF2-40B4-BE49-F238E27FC236}">
                <a16:creationId xmlns:a16="http://schemas.microsoft.com/office/drawing/2014/main" id="{8BA8A4A5-FF95-4C62-8651-97325BF711F4}"/>
              </a:ext>
            </a:extLst>
          </p:cNvPr>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endParaRPr lang="zh-CN" altLang="en-US" sz="1800"/>
          </a:p>
        </p:txBody>
      </p:sp>
      <p:pic>
        <p:nvPicPr>
          <p:cNvPr id="19459" name="Picture 22">
            <a:extLst>
              <a:ext uri="{FF2B5EF4-FFF2-40B4-BE49-F238E27FC236}">
                <a16:creationId xmlns:a16="http://schemas.microsoft.com/office/drawing/2014/main" id="{065E4BEF-8F0B-470B-B732-D5B96A7E71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74295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19460" name="Picture 20">
            <a:extLst>
              <a:ext uri="{FF2B5EF4-FFF2-40B4-BE49-F238E27FC236}">
                <a16:creationId xmlns:a16="http://schemas.microsoft.com/office/drawing/2014/main" id="{7F8702FE-C950-40BA-B4B1-25F85AA11F85}"/>
              </a:ext>
            </a:extLst>
          </p:cNvPr>
          <p:cNvPicPr>
            <a:picLocks noChangeAspect="1" noChangeArrowheads="1"/>
          </p:cNvPicPr>
          <p:nvPr/>
        </p:nvPicPr>
        <p:blipFill>
          <a:blip r:embed="rId3">
            <a:lum bright="32000" contrast="-38000"/>
            <a:extLst>
              <a:ext uri="{28A0092B-C50C-407E-A947-70E740481C1C}">
                <a14:useLocalDpi xmlns:a14="http://schemas.microsoft.com/office/drawing/2010/main" val="0"/>
              </a:ext>
            </a:extLst>
          </a:blip>
          <a:srcRect/>
          <a:stretch>
            <a:fillRect/>
          </a:stretch>
        </p:blipFill>
        <p:spPr bwMode="auto">
          <a:xfrm>
            <a:off x="763588" y="0"/>
            <a:ext cx="8380412"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19461" name="TextBox 6">
            <a:extLst>
              <a:ext uri="{FF2B5EF4-FFF2-40B4-BE49-F238E27FC236}">
                <a16:creationId xmlns:a16="http://schemas.microsoft.com/office/drawing/2014/main" id="{1849EEFE-121E-4813-90D0-418A026A84A5}"/>
              </a:ext>
            </a:extLst>
          </p:cNvPr>
          <p:cNvSpPr txBox="1">
            <a:spLocks noChangeArrowheads="1"/>
          </p:cNvSpPr>
          <p:nvPr/>
        </p:nvSpPr>
        <p:spPr bwMode="auto">
          <a:xfrm>
            <a:off x="2916238" y="188913"/>
            <a:ext cx="20161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eaLnBrk="1" hangingPunct="1">
              <a:spcBef>
                <a:spcPct val="0"/>
              </a:spcBef>
              <a:buFontTx/>
              <a:buNone/>
            </a:pPr>
            <a:r>
              <a:rPr lang="en-US" altLang="zh-CN">
                <a:solidFill>
                  <a:srgbClr val="008000"/>
                </a:solidFill>
              </a:rPr>
              <a:t>Contents</a:t>
            </a:r>
            <a:endParaRPr lang="zh-CN" altLang="en-US">
              <a:solidFill>
                <a:srgbClr val="008000"/>
              </a:solidFill>
            </a:endParaRPr>
          </a:p>
        </p:txBody>
      </p:sp>
      <p:sp>
        <p:nvSpPr>
          <p:cNvPr id="8" name="TextBox 7">
            <a:extLst>
              <a:ext uri="{FF2B5EF4-FFF2-40B4-BE49-F238E27FC236}">
                <a16:creationId xmlns:a16="http://schemas.microsoft.com/office/drawing/2014/main" id="{9396E316-1A9A-45CC-A94F-0320AD55973E}"/>
              </a:ext>
            </a:extLst>
          </p:cNvPr>
          <p:cNvSpPr txBox="1"/>
          <p:nvPr/>
        </p:nvSpPr>
        <p:spPr>
          <a:xfrm>
            <a:off x="684213" y="1341438"/>
            <a:ext cx="7991475" cy="4462760"/>
          </a:xfrm>
          <a:prstGeom prst="rect">
            <a:avLst/>
          </a:prstGeom>
          <a:noFill/>
        </p:spPr>
        <p:txBody>
          <a:bodyPr>
            <a:spAutoFit/>
          </a:bodyPr>
          <a:lstStyle/>
          <a:p>
            <a:pPr eaLnBrk="1" fontAlgn="auto" hangingPunct="1">
              <a:spcBef>
                <a:spcPts val="1200"/>
              </a:spcBef>
              <a:spcAft>
                <a:spcPts val="0"/>
              </a:spcAft>
              <a:defRPr/>
            </a:pPr>
            <a:r>
              <a:rPr lang="zh-CN" altLang="en-US" sz="3200" dirty="0">
                <a:solidFill>
                  <a:schemeClr val="bg1">
                    <a:lumMod val="85000"/>
                  </a:schemeClr>
                </a:solidFill>
                <a:latin typeface="微软雅黑" pitchFamily="34" charset="-122"/>
                <a:ea typeface="微软雅黑" pitchFamily="34" charset="-122"/>
              </a:rPr>
              <a:t>一、奇异的量子力学</a:t>
            </a:r>
            <a:endParaRPr lang="en-US" altLang="zh-CN" sz="3200" dirty="0">
              <a:solidFill>
                <a:schemeClr val="bg1">
                  <a:lumMod val="85000"/>
                </a:schemeClr>
              </a:solidFill>
              <a:latin typeface="微软雅黑" pitchFamily="34" charset="-122"/>
              <a:ea typeface="微软雅黑" pitchFamily="34" charset="-122"/>
            </a:endParaRPr>
          </a:p>
          <a:p>
            <a:pPr eaLnBrk="1" fontAlgn="auto" hangingPunct="1">
              <a:spcBef>
                <a:spcPts val="1200"/>
              </a:spcBef>
              <a:spcAft>
                <a:spcPts val="0"/>
              </a:spcAft>
              <a:defRPr/>
            </a:pPr>
            <a:r>
              <a:rPr lang="zh-CN" altLang="en-US" sz="3200" dirty="0">
                <a:solidFill>
                  <a:schemeClr val="bg1">
                    <a:lumMod val="85000"/>
                  </a:schemeClr>
                </a:solidFill>
                <a:latin typeface="微软雅黑" pitchFamily="34" charset="-122"/>
                <a:ea typeface="微软雅黑" pitchFamily="34" charset="-122"/>
              </a:rPr>
              <a:t>二、</a:t>
            </a:r>
            <a:r>
              <a:rPr lang="en-US" altLang="zh-CN" sz="3200" dirty="0">
                <a:solidFill>
                  <a:schemeClr val="bg1">
                    <a:lumMod val="85000"/>
                  </a:schemeClr>
                </a:solidFill>
                <a:latin typeface="微软雅黑" pitchFamily="34" charset="-122"/>
                <a:ea typeface="微软雅黑" pitchFamily="34" charset="-122"/>
              </a:rPr>
              <a:t>EPR</a:t>
            </a:r>
            <a:r>
              <a:rPr lang="zh-CN" altLang="en-US" sz="3200" dirty="0">
                <a:solidFill>
                  <a:schemeClr val="bg1">
                    <a:lumMod val="85000"/>
                  </a:schemeClr>
                </a:solidFill>
                <a:latin typeface="微软雅黑" pitchFamily="34" charset="-122"/>
                <a:ea typeface="微软雅黑" pitchFamily="34" charset="-122"/>
              </a:rPr>
              <a:t>佯谬、</a:t>
            </a:r>
            <a:r>
              <a:rPr lang="en-US" altLang="zh-CN" sz="3200" dirty="0">
                <a:solidFill>
                  <a:schemeClr val="bg1">
                    <a:lumMod val="85000"/>
                  </a:schemeClr>
                </a:solidFill>
                <a:latin typeface="微软雅黑" pitchFamily="34" charset="-122"/>
                <a:ea typeface="微软雅黑" pitchFamily="34" charset="-122"/>
              </a:rPr>
              <a:t>Bell</a:t>
            </a:r>
            <a:r>
              <a:rPr lang="zh-CN" altLang="en-US" sz="3200" dirty="0">
                <a:solidFill>
                  <a:schemeClr val="bg1">
                    <a:lumMod val="85000"/>
                  </a:schemeClr>
                </a:solidFill>
                <a:latin typeface="微软雅黑" pitchFamily="34" charset="-122"/>
                <a:ea typeface="微软雅黑" pitchFamily="34" charset="-122"/>
              </a:rPr>
              <a:t>不等式、量子纠缠</a:t>
            </a:r>
            <a:endParaRPr lang="en-US" altLang="zh-CN" sz="3200" dirty="0">
              <a:solidFill>
                <a:schemeClr val="bg1">
                  <a:lumMod val="85000"/>
                </a:schemeClr>
              </a:solidFill>
              <a:latin typeface="微软雅黑" pitchFamily="34" charset="-122"/>
              <a:ea typeface="微软雅黑" pitchFamily="34" charset="-122"/>
            </a:endParaRPr>
          </a:p>
          <a:p>
            <a:pPr eaLnBrk="1" fontAlgn="auto" hangingPunct="1">
              <a:spcBef>
                <a:spcPts val="1200"/>
              </a:spcBef>
              <a:spcAft>
                <a:spcPts val="0"/>
              </a:spcAft>
              <a:defRPr/>
            </a:pPr>
            <a:r>
              <a:rPr lang="zh-CN" altLang="en-US" sz="3200" dirty="0">
                <a:latin typeface="微软雅黑" pitchFamily="34" charset="-122"/>
                <a:ea typeface="微软雅黑" pitchFamily="34" charset="-122"/>
              </a:rPr>
              <a:t>三、量子信息</a:t>
            </a:r>
            <a:endParaRPr lang="en-US" altLang="zh-CN" sz="3200" dirty="0">
              <a:latin typeface="微软雅黑" pitchFamily="34" charset="-122"/>
              <a:ea typeface="微软雅黑" pitchFamily="34" charset="-122"/>
            </a:endParaRPr>
          </a:p>
          <a:p>
            <a:pPr indent="441325" eaLnBrk="1" fontAlgn="auto" hangingPunct="1">
              <a:spcBef>
                <a:spcPts val="1200"/>
              </a:spcBef>
              <a:spcAft>
                <a:spcPts val="0"/>
              </a:spcAft>
              <a:defRPr/>
            </a:pPr>
            <a:r>
              <a:rPr lang="en-US" altLang="zh-CN" sz="3200" dirty="0">
                <a:solidFill>
                  <a:schemeClr val="bg1">
                    <a:lumMod val="85000"/>
                  </a:schemeClr>
                </a:solidFill>
                <a:latin typeface="微软雅黑" pitchFamily="34" charset="-122"/>
                <a:ea typeface="微软雅黑" pitchFamily="34" charset="-122"/>
              </a:rPr>
              <a:t>1</a:t>
            </a:r>
            <a:r>
              <a:rPr lang="zh-CN" altLang="en-US" sz="3200" dirty="0">
                <a:solidFill>
                  <a:schemeClr val="bg1">
                    <a:lumMod val="85000"/>
                  </a:schemeClr>
                </a:solidFill>
                <a:latin typeface="微软雅黑" pitchFamily="34" charset="-122"/>
                <a:ea typeface="微软雅黑" pitchFamily="34" charset="-122"/>
              </a:rPr>
              <a:t>）不可克隆定理与量子密码</a:t>
            </a:r>
            <a:endParaRPr lang="en-US" altLang="zh-CN" sz="3200" dirty="0">
              <a:solidFill>
                <a:schemeClr val="bg1">
                  <a:lumMod val="85000"/>
                </a:schemeClr>
              </a:solidFill>
              <a:latin typeface="微软雅黑" pitchFamily="34" charset="-122"/>
              <a:ea typeface="微软雅黑" pitchFamily="34" charset="-122"/>
            </a:endParaRPr>
          </a:p>
          <a:p>
            <a:pPr indent="441325" eaLnBrk="1" fontAlgn="auto" hangingPunct="1">
              <a:spcBef>
                <a:spcPts val="1200"/>
              </a:spcBef>
              <a:spcAft>
                <a:spcPts val="0"/>
              </a:spcAft>
              <a:defRPr/>
            </a:pPr>
            <a:r>
              <a:rPr lang="en-US" altLang="zh-CN" sz="3200" dirty="0">
                <a:solidFill>
                  <a:schemeClr val="bg1">
                    <a:lumMod val="85000"/>
                  </a:schemeClr>
                </a:solidFill>
                <a:latin typeface="微软雅黑" pitchFamily="34" charset="-122"/>
                <a:ea typeface="微软雅黑" pitchFamily="34" charset="-122"/>
              </a:rPr>
              <a:t>2</a:t>
            </a:r>
            <a:r>
              <a:rPr lang="zh-CN" altLang="en-US" sz="3200" dirty="0">
                <a:solidFill>
                  <a:schemeClr val="bg1">
                    <a:lumMod val="85000"/>
                  </a:schemeClr>
                </a:solidFill>
                <a:latin typeface="微软雅黑" pitchFamily="34" charset="-122"/>
                <a:ea typeface="微软雅黑" pitchFamily="34" charset="-122"/>
              </a:rPr>
              <a:t>）量子通信</a:t>
            </a:r>
            <a:endParaRPr lang="en-US" altLang="zh-CN" sz="3200" dirty="0">
              <a:solidFill>
                <a:schemeClr val="bg1">
                  <a:lumMod val="85000"/>
                </a:schemeClr>
              </a:solidFill>
              <a:latin typeface="微软雅黑" pitchFamily="34" charset="-122"/>
              <a:ea typeface="微软雅黑" pitchFamily="34" charset="-122"/>
            </a:endParaRPr>
          </a:p>
          <a:p>
            <a:pPr indent="441325" eaLnBrk="1" fontAlgn="auto" hangingPunct="1">
              <a:spcBef>
                <a:spcPts val="1200"/>
              </a:spcBef>
              <a:spcAft>
                <a:spcPts val="0"/>
              </a:spcAft>
              <a:defRPr/>
            </a:pPr>
            <a:r>
              <a:rPr lang="en-US" altLang="zh-CN" sz="3200" dirty="0">
                <a:solidFill>
                  <a:schemeClr val="bg1">
                    <a:lumMod val="85000"/>
                  </a:schemeClr>
                </a:solidFill>
                <a:latin typeface="微软雅黑" pitchFamily="34" charset="-122"/>
                <a:ea typeface="微软雅黑" pitchFamily="34" charset="-122"/>
              </a:rPr>
              <a:t>3</a:t>
            </a:r>
            <a:r>
              <a:rPr lang="zh-CN" altLang="en-US" sz="3200" dirty="0">
                <a:solidFill>
                  <a:schemeClr val="bg1">
                    <a:lumMod val="85000"/>
                  </a:schemeClr>
                </a:solidFill>
                <a:latin typeface="微软雅黑" pitchFamily="34" charset="-122"/>
                <a:ea typeface="微软雅黑" pitchFamily="34" charset="-122"/>
              </a:rPr>
              <a:t>）量子计算与量子模拟</a:t>
            </a:r>
            <a:endParaRPr lang="en-US" altLang="zh-CN" sz="3200" dirty="0">
              <a:solidFill>
                <a:schemeClr val="bg1">
                  <a:lumMod val="85000"/>
                </a:schemeClr>
              </a:solidFill>
              <a:latin typeface="微软雅黑" pitchFamily="34" charset="-122"/>
              <a:ea typeface="微软雅黑" pitchFamily="34" charset="-122"/>
            </a:endParaRPr>
          </a:p>
          <a:p>
            <a:pPr indent="441325" eaLnBrk="1" fontAlgn="auto" hangingPunct="1">
              <a:spcBef>
                <a:spcPts val="1200"/>
              </a:spcBef>
              <a:spcAft>
                <a:spcPts val="0"/>
              </a:spcAft>
              <a:defRPr/>
            </a:pPr>
            <a:r>
              <a:rPr lang="en-US" altLang="zh-CN" sz="3200" dirty="0">
                <a:latin typeface="微软雅黑" pitchFamily="34" charset="-122"/>
                <a:ea typeface="微软雅黑" pitchFamily="34" charset="-122"/>
              </a:rPr>
              <a:t>4</a:t>
            </a:r>
            <a:r>
              <a:rPr lang="zh-CN" altLang="en-US" sz="3200" dirty="0">
                <a:latin typeface="微软雅黑" pitchFamily="34" charset="-122"/>
                <a:ea typeface="微软雅黑" pitchFamily="34" charset="-122"/>
              </a:rPr>
              <a:t>）量子精密测量</a:t>
            </a:r>
          </a:p>
        </p:txBody>
      </p:sp>
      <p:sp>
        <p:nvSpPr>
          <p:cNvPr id="19463" name="灯片编号占位符 1">
            <a:extLst>
              <a:ext uri="{FF2B5EF4-FFF2-40B4-BE49-F238E27FC236}">
                <a16:creationId xmlns:a16="http://schemas.microsoft.com/office/drawing/2014/main" id="{C21B7403-6C88-4502-AFD9-E198D6603D89}"/>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fld id="{3A704145-F160-4A4A-A5FC-C7128690611E}" type="slidenum">
              <a:rPr lang="zh-CN" altLang="en-US" sz="1200" smtClean="0">
                <a:solidFill>
                  <a:srgbClr val="898989"/>
                </a:solidFill>
              </a:rPr>
              <a:pPr>
                <a:spcBef>
                  <a:spcPct val="0"/>
                </a:spcBef>
                <a:buFontTx/>
                <a:buNone/>
              </a:pPr>
              <a:t>108</a:t>
            </a:fld>
            <a:endParaRPr lang="zh-CN" altLang="en-US" sz="1200">
              <a:solidFill>
                <a:srgbClr val="898989"/>
              </a:solidFill>
            </a:endParaRPr>
          </a:p>
        </p:txBody>
      </p:sp>
    </p:spTree>
    <p:extLst>
      <p:ext uri="{BB962C8B-B14F-4D97-AF65-F5344CB8AC3E}">
        <p14:creationId xmlns:p14="http://schemas.microsoft.com/office/powerpoint/2010/main" val="172372414"/>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6" name="Picture 22">
            <a:extLst>
              <a:ext uri="{FF2B5EF4-FFF2-40B4-BE49-F238E27FC236}">
                <a16:creationId xmlns:a16="http://schemas.microsoft.com/office/drawing/2014/main" id="{17F39B0B-F101-42AE-A330-466410F403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74295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134147" name="Picture 20">
            <a:extLst>
              <a:ext uri="{FF2B5EF4-FFF2-40B4-BE49-F238E27FC236}">
                <a16:creationId xmlns:a16="http://schemas.microsoft.com/office/drawing/2014/main" id="{C54C9906-DE59-4E6E-8E0B-65EDC6E50AFD}"/>
              </a:ext>
            </a:extLst>
          </p:cNvPr>
          <p:cNvPicPr>
            <a:picLocks noChangeAspect="1" noChangeArrowheads="1"/>
          </p:cNvPicPr>
          <p:nvPr/>
        </p:nvPicPr>
        <p:blipFill>
          <a:blip r:embed="rId3">
            <a:lum bright="32000" contrast="-38000"/>
            <a:extLst>
              <a:ext uri="{28A0092B-C50C-407E-A947-70E740481C1C}">
                <a14:useLocalDpi xmlns:a14="http://schemas.microsoft.com/office/drawing/2010/main" val="0"/>
              </a:ext>
            </a:extLst>
          </a:blip>
          <a:srcRect/>
          <a:stretch>
            <a:fillRect/>
          </a:stretch>
        </p:blipFill>
        <p:spPr bwMode="auto">
          <a:xfrm>
            <a:off x="763588" y="0"/>
            <a:ext cx="8380412"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134148" name="TextBox 6">
            <a:extLst>
              <a:ext uri="{FF2B5EF4-FFF2-40B4-BE49-F238E27FC236}">
                <a16:creationId xmlns:a16="http://schemas.microsoft.com/office/drawing/2014/main" id="{31294EA4-E4EC-46F5-9AB7-B6787AA31BFF}"/>
              </a:ext>
            </a:extLst>
          </p:cNvPr>
          <p:cNvSpPr txBox="1">
            <a:spLocks noChangeArrowheads="1"/>
          </p:cNvSpPr>
          <p:nvPr/>
        </p:nvSpPr>
        <p:spPr bwMode="auto">
          <a:xfrm>
            <a:off x="1547813" y="107950"/>
            <a:ext cx="56165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ts val="1200"/>
              </a:spcBef>
              <a:buFontTx/>
              <a:buNone/>
            </a:pPr>
            <a:r>
              <a:rPr lang="zh-CN" altLang="en-US" dirty="0">
                <a:latin typeface="微软雅黑" panose="020B0503020204020204" pitchFamily="34" charset="-122"/>
                <a:ea typeface="微软雅黑" panose="020B0503020204020204" pitchFamily="34" charset="-122"/>
              </a:rPr>
              <a:t>三、量子信息 </a:t>
            </a:r>
            <a:r>
              <a:rPr lang="en-US" altLang="zh-CN" dirty="0">
                <a:latin typeface="微软雅黑" panose="020B0503020204020204" pitchFamily="34" charset="-122"/>
                <a:ea typeface="微软雅黑" panose="020B0503020204020204" pitchFamily="34" charset="-122"/>
              </a:rPr>
              <a:t>4</a:t>
            </a:r>
            <a:r>
              <a:rPr lang="zh-CN" altLang="en-US" sz="2800" dirty="0">
                <a:latin typeface="微软雅黑" panose="020B0503020204020204" pitchFamily="34" charset="-122"/>
                <a:ea typeface="微软雅黑" panose="020B0503020204020204" pitchFamily="34" charset="-122"/>
              </a:rPr>
              <a:t>）量子精密测量</a:t>
            </a:r>
            <a:endParaRPr lang="en-US" altLang="zh-CN" dirty="0">
              <a:latin typeface="微软雅黑" panose="020B0503020204020204" pitchFamily="34" charset="-122"/>
              <a:ea typeface="微软雅黑" panose="020B0503020204020204" pitchFamily="34" charset="-122"/>
            </a:endParaRPr>
          </a:p>
        </p:txBody>
      </p:sp>
      <p:sp>
        <p:nvSpPr>
          <p:cNvPr id="134155" name="灯片编号占位符 3">
            <a:extLst>
              <a:ext uri="{FF2B5EF4-FFF2-40B4-BE49-F238E27FC236}">
                <a16:creationId xmlns:a16="http://schemas.microsoft.com/office/drawing/2014/main" id="{CB42FB01-49E2-461D-A6B2-95869C468CEF}"/>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fld id="{2483749D-B2ED-4506-9918-87253B13D255}" type="slidenum">
              <a:rPr lang="zh-CN" altLang="en-US" sz="1200" smtClean="0">
                <a:solidFill>
                  <a:srgbClr val="898989"/>
                </a:solidFill>
              </a:rPr>
              <a:pPr>
                <a:spcBef>
                  <a:spcPct val="0"/>
                </a:spcBef>
                <a:buFontTx/>
                <a:buNone/>
              </a:pPr>
              <a:t>109</a:t>
            </a:fld>
            <a:endParaRPr lang="zh-CN" altLang="en-US" sz="1200">
              <a:solidFill>
                <a:srgbClr val="898989"/>
              </a:solidFill>
            </a:endParaRPr>
          </a:p>
        </p:txBody>
      </p:sp>
      <p:sp>
        <p:nvSpPr>
          <p:cNvPr id="13" name="TextBox 6">
            <a:extLst>
              <a:ext uri="{FF2B5EF4-FFF2-40B4-BE49-F238E27FC236}">
                <a16:creationId xmlns:a16="http://schemas.microsoft.com/office/drawing/2014/main" id="{0E7A8BD2-E13B-4821-8B7B-21CFD2ED035C}"/>
              </a:ext>
            </a:extLst>
          </p:cNvPr>
          <p:cNvSpPr txBox="1">
            <a:spLocks noChangeArrowheads="1"/>
          </p:cNvSpPr>
          <p:nvPr/>
        </p:nvSpPr>
        <p:spPr bwMode="auto">
          <a:xfrm>
            <a:off x="627856" y="2442164"/>
            <a:ext cx="691276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sz="2000" dirty="0">
                <a:latin typeface="微软雅黑" panose="020B0503020204020204" pitchFamily="34" charset="-122"/>
                <a:ea typeface="微软雅黑" panose="020B0503020204020204" pitchFamily="34" charset="-122"/>
              </a:rPr>
              <a:t>利用量子叠加、量子纠缠等资源，量子传感器具有高灵敏度</a:t>
            </a:r>
          </a:p>
        </p:txBody>
      </p:sp>
      <p:sp>
        <p:nvSpPr>
          <p:cNvPr id="14" name="TextBox 7">
            <a:extLst>
              <a:ext uri="{FF2B5EF4-FFF2-40B4-BE49-F238E27FC236}">
                <a16:creationId xmlns:a16="http://schemas.microsoft.com/office/drawing/2014/main" id="{6DE2BC20-D636-4E25-8BA2-0956125F6021}"/>
              </a:ext>
            </a:extLst>
          </p:cNvPr>
          <p:cNvSpPr txBox="1">
            <a:spLocks noChangeArrowheads="1"/>
          </p:cNvSpPr>
          <p:nvPr/>
        </p:nvSpPr>
        <p:spPr bwMode="auto">
          <a:xfrm>
            <a:off x="639192" y="3729087"/>
            <a:ext cx="2447925" cy="1415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sz="2400" dirty="0">
                <a:latin typeface="微软雅黑" panose="020B0503020204020204" pitchFamily="34" charset="-122"/>
                <a:ea typeface="微软雅黑" panose="020B0503020204020204" pitchFamily="34" charset="-122"/>
              </a:rPr>
              <a:t>通常量子传感：</a:t>
            </a:r>
            <a:endParaRPr lang="en-US" altLang="zh-CN" sz="2400" dirty="0">
              <a:latin typeface="微软雅黑" panose="020B0503020204020204" pitchFamily="34" charset="-122"/>
              <a:ea typeface="微软雅黑" panose="020B0503020204020204" pitchFamily="34" charset="-122"/>
            </a:endParaRPr>
          </a:p>
          <a:p>
            <a:endParaRPr lang="en-US" altLang="zh-CN" sz="1400" dirty="0">
              <a:latin typeface="微软雅黑" panose="020B0503020204020204" pitchFamily="34" charset="-122"/>
              <a:ea typeface="微软雅黑" panose="020B0503020204020204" pitchFamily="34" charset="-122"/>
            </a:endParaRPr>
          </a:p>
          <a:p>
            <a:endParaRPr lang="en-US" altLang="zh-CN" sz="2400" dirty="0">
              <a:latin typeface="微软雅黑" panose="020B0503020204020204" pitchFamily="34" charset="-122"/>
              <a:ea typeface="微软雅黑" panose="020B0503020204020204" pitchFamily="34" charset="-122"/>
            </a:endParaRPr>
          </a:p>
          <a:p>
            <a:r>
              <a:rPr lang="zh-CN" altLang="en-US" sz="2400" dirty="0">
                <a:latin typeface="微软雅黑" panose="020B0503020204020204" pitchFamily="34" charset="-122"/>
                <a:ea typeface="微软雅黑" panose="020B0503020204020204" pitchFamily="34" charset="-122"/>
              </a:rPr>
              <a:t>量子纠缠传感：</a:t>
            </a:r>
          </a:p>
        </p:txBody>
      </p:sp>
      <p:sp>
        <p:nvSpPr>
          <p:cNvPr id="17" name="TextBox 13">
            <a:extLst>
              <a:ext uri="{FF2B5EF4-FFF2-40B4-BE49-F238E27FC236}">
                <a16:creationId xmlns:a16="http://schemas.microsoft.com/office/drawing/2014/main" id="{DF7365C4-AF18-4240-819C-8472ADF29239}"/>
              </a:ext>
            </a:extLst>
          </p:cNvPr>
          <p:cNvSpPr txBox="1">
            <a:spLocks noChangeArrowheads="1"/>
          </p:cNvSpPr>
          <p:nvPr/>
        </p:nvSpPr>
        <p:spPr bwMode="auto">
          <a:xfrm>
            <a:off x="705043" y="5482262"/>
            <a:ext cx="7345362" cy="826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ct val="125000"/>
              </a:lnSpc>
            </a:pPr>
            <a:r>
              <a:rPr lang="zh-CN" altLang="en-US" sz="2000" dirty="0">
                <a:latin typeface="微软雅黑" panose="020B0503020204020204" pitchFamily="34" charset="-122"/>
                <a:ea typeface="微软雅黑" panose="020B0503020204020204" pitchFamily="34" charset="-122"/>
              </a:rPr>
              <a:t>微弱信号被放大</a:t>
            </a:r>
            <a:r>
              <a:rPr lang="en-US" altLang="zh-CN" sz="2000" dirty="0">
                <a:latin typeface="微软雅黑" panose="020B0503020204020204" pitchFamily="34" charset="-122"/>
                <a:ea typeface="微软雅黑" panose="020B0503020204020204" pitchFamily="34" charset="-122"/>
              </a:rPr>
              <a:t>N</a:t>
            </a:r>
            <a:r>
              <a:rPr lang="zh-CN" altLang="en-US" sz="2000" dirty="0">
                <a:latin typeface="微软雅黑" panose="020B0503020204020204" pitchFamily="34" charset="-122"/>
                <a:ea typeface="微软雅黑" panose="020B0503020204020204" pitchFamily="34" charset="-122"/>
              </a:rPr>
              <a:t>倍，灵敏度与传统方法相比得到提升，</a:t>
            </a:r>
            <a:r>
              <a:rPr lang="en-US" altLang="zh-CN" sz="2000" dirty="0">
                <a:latin typeface="微软雅黑" panose="020B0503020204020204" pitchFamily="34" charset="-122"/>
                <a:ea typeface="微软雅黑" panose="020B0503020204020204" pitchFamily="34" charset="-122"/>
              </a:rPr>
              <a:t>N</a:t>
            </a:r>
            <a:r>
              <a:rPr lang="zh-CN" altLang="en-US" sz="2000" dirty="0">
                <a:latin typeface="微软雅黑" panose="020B0503020204020204" pitchFamily="34" charset="-122"/>
                <a:ea typeface="微软雅黑" panose="020B0503020204020204" pitchFamily="34" charset="-122"/>
              </a:rPr>
              <a:t>为纠缠粒子数目。</a:t>
            </a:r>
          </a:p>
        </p:txBody>
      </p:sp>
      <p:sp>
        <p:nvSpPr>
          <p:cNvPr id="18" name="TextBox 15">
            <a:extLst>
              <a:ext uri="{FF2B5EF4-FFF2-40B4-BE49-F238E27FC236}">
                <a16:creationId xmlns:a16="http://schemas.microsoft.com/office/drawing/2014/main" id="{B8A72721-FB74-4A17-9DD4-DCF3F27DB350}"/>
              </a:ext>
            </a:extLst>
          </p:cNvPr>
          <p:cNvSpPr txBox="1">
            <a:spLocks noChangeArrowheads="1"/>
          </p:cNvSpPr>
          <p:nvPr/>
        </p:nvSpPr>
        <p:spPr bwMode="auto">
          <a:xfrm>
            <a:off x="627856" y="2998295"/>
            <a:ext cx="819261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sz="2000" dirty="0">
                <a:latin typeface="微软雅黑" panose="020B0503020204020204" pitchFamily="34" charset="-122"/>
                <a:ea typeface="微软雅黑" panose="020B0503020204020204" pitchFamily="34" charset="-122"/>
              </a:rPr>
              <a:t>磁场等</a:t>
            </a:r>
            <a:r>
              <a:rPr lang="zh-CN" altLang="en-US" sz="2000" dirty="0">
                <a:solidFill>
                  <a:srgbClr val="0000FF"/>
                </a:solidFill>
                <a:latin typeface="微软雅黑" panose="020B0503020204020204" pitchFamily="34" charset="-122"/>
                <a:ea typeface="微软雅黑" panose="020B0503020204020204" pitchFamily="34" charset="-122"/>
              </a:rPr>
              <a:t>物理量</a:t>
            </a:r>
            <a:r>
              <a:rPr lang="zh-CN" altLang="en-US" sz="2000" dirty="0">
                <a:latin typeface="微软雅黑" panose="020B0503020204020204" pitchFamily="34" charset="-122"/>
                <a:ea typeface="微软雅黑" panose="020B0503020204020204" pitchFamily="34" charset="-122"/>
              </a:rPr>
              <a:t>引起相位差的微小变化，通过测定相位差即可传感磁场等</a:t>
            </a:r>
          </a:p>
        </p:txBody>
      </p:sp>
      <p:pic>
        <p:nvPicPr>
          <p:cNvPr id="19" name="图片 18">
            <a:extLst>
              <a:ext uri="{FF2B5EF4-FFF2-40B4-BE49-F238E27FC236}">
                <a16:creationId xmlns:a16="http://schemas.microsoft.com/office/drawing/2014/main" id="{69D5F758-0BAF-49F3-85EF-C4D27409221C}"/>
              </a:ext>
            </a:extLst>
          </p:cNvPr>
          <p:cNvPicPr>
            <a:picLocks noChangeAspect="1"/>
          </p:cNvPicPr>
          <p:nvPr/>
        </p:nvPicPr>
        <p:blipFill>
          <a:blip r:embed="rId4"/>
          <a:stretch>
            <a:fillRect/>
          </a:stretch>
        </p:blipFill>
        <p:spPr>
          <a:xfrm>
            <a:off x="3043652" y="3695177"/>
            <a:ext cx="3885431" cy="645748"/>
          </a:xfrm>
          <a:prstGeom prst="rect">
            <a:avLst/>
          </a:prstGeom>
        </p:spPr>
      </p:pic>
      <p:pic>
        <p:nvPicPr>
          <p:cNvPr id="20" name="图片 19">
            <a:extLst>
              <a:ext uri="{FF2B5EF4-FFF2-40B4-BE49-F238E27FC236}">
                <a16:creationId xmlns:a16="http://schemas.microsoft.com/office/drawing/2014/main" id="{36BA13EA-1EFB-44F3-B5EC-C536D766C4C0}"/>
              </a:ext>
            </a:extLst>
          </p:cNvPr>
          <p:cNvPicPr>
            <a:picLocks noChangeAspect="1"/>
          </p:cNvPicPr>
          <p:nvPr/>
        </p:nvPicPr>
        <p:blipFill>
          <a:blip r:embed="rId5"/>
          <a:stretch>
            <a:fillRect/>
          </a:stretch>
        </p:blipFill>
        <p:spPr>
          <a:xfrm>
            <a:off x="2999879" y="4621562"/>
            <a:ext cx="5373142" cy="523297"/>
          </a:xfrm>
          <a:prstGeom prst="rect">
            <a:avLst/>
          </a:prstGeom>
        </p:spPr>
      </p:pic>
      <p:pic>
        <p:nvPicPr>
          <p:cNvPr id="21" name="图片 20">
            <a:extLst>
              <a:ext uri="{FF2B5EF4-FFF2-40B4-BE49-F238E27FC236}">
                <a16:creationId xmlns:a16="http://schemas.microsoft.com/office/drawing/2014/main" id="{3F9C700B-CCA2-45FC-B2B3-224788E3E6D4}"/>
              </a:ext>
            </a:extLst>
          </p:cNvPr>
          <p:cNvPicPr>
            <a:picLocks noChangeAspect="1"/>
          </p:cNvPicPr>
          <p:nvPr/>
        </p:nvPicPr>
        <p:blipFill>
          <a:blip r:embed="rId6"/>
          <a:stretch>
            <a:fillRect/>
          </a:stretch>
        </p:blipFill>
        <p:spPr>
          <a:xfrm>
            <a:off x="7452320" y="3785350"/>
            <a:ext cx="629739" cy="235357"/>
          </a:xfrm>
          <a:prstGeom prst="rect">
            <a:avLst/>
          </a:prstGeom>
        </p:spPr>
      </p:pic>
      <p:pic>
        <p:nvPicPr>
          <p:cNvPr id="22" name="图片 21">
            <a:extLst>
              <a:ext uri="{FF2B5EF4-FFF2-40B4-BE49-F238E27FC236}">
                <a16:creationId xmlns:a16="http://schemas.microsoft.com/office/drawing/2014/main" id="{B3D98500-18C1-4CC9-96E7-1D4C8D10954F}"/>
              </a:ext>
            </a:extLst>
          </p:cNvPr>
          <p:cNvPicPr>
            <a:picLocks noChangeAspect="1"/>
          </p:cNvPicPr>
          <p:nvPr/>
        </p:nvPicPr>
        <p:blipFill>
          <a:blip r:embed="rId7"/>
          <a:stretch>
            <a:fillRect/>
          </a:stretch>
        </p:blipFill>
        <p:spPr>
          <a:xfrm>
            <a:off x="2771800" y="969510"/>
            <a:ext cx="3314570" cy="1307533"/>
          </a:xfrm>
          <a:prstGeom prst="rect">
            <a:avLst/>
          </a:prstGeom>
          <a:effectLst>
            <a:outerShdw blurRad="63500" sx="102000" sy="102000" algn="ctr" rotWithShape="0">
              <a:prstClr val="black">
                <a:alpha val="40000"/>
              </a:prstClr>
            </a:outerShdw>
          </a:effec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灯片编号占位符 2">
            <a:extLst>
              <a:ext uri="{FF2B5EF4-FFF2-40B4-BE49-F238E27FC236}">
                <a16:creationId xmlns:a16="http://schemas.microsoft.com/office/drawing/2014/main" id="{136B1D1D-B4DE-4A01-B21C-240A2E33EFCE}"/>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fld id="{A8EED079-39FC-4EC3-B95B-C224124332FD}" type="slidenum">
              <a:rPr lang="en-US" altLang="zh-CN" sz="1200" smtClean="0">
                <a:solidFill>
                  <a:srgbClr val="898989"/>
                </a:solidFill>
              </a:rPr>
              <a:pPr>
                <a:spcBef>
                  <a:spcPct val="0"/>
                </a:spcBef>
                <a:buFontTx/>
                <a:buNone/>
              </a:pPr>
              <a:t>11</a:t>
            </a:fld>
            <a:endParaRPr lang="en-US" altLang="zh-CN" sz="1200">
              <a:solidFill>
                <a:srgbClr val="898989"/>
              </a:solidFill>
            </a:endParaRPr>
          </a:p>
        </p:txBody>
      </p:sp>
      <p:sp>
        <p:nvSpPr>
          <p:cNvPr id="17411" name="Rectangle 18">
            <a:extLst>
              <a:ext uri="{FF2B5EF4-FFF2-40B4-BE49-F238E27FC236}">
                <a16:creationId xmlns:a16="http://schemas.microsoft.com/office/drawing/2014/main" id="{BEA61D8B-AC0D-416A-AFEE-094B8ED40D02}"/>
              </a:ext>
            </a:extLst>
          </p:cNvPr>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endParaRPr lang="zh-CN" altLang="en-US" sz="1800"/>
          </a:p>
        </p:txBody>
      </p:sp>
      <p:pic>
        <p:nvPicPr>
          <p:cNvPr id="17412" name="Picture 22">
            <a:extLst>
              <a:ext uri="{FF2B5EF4-FFF2-40B4-BE49-F238E27FC236}">
                <a16:creationId xmlns:a16="http://schemas.microsoft.com/office/drawing/2014/main" id="{9B6A2569-1B69-49C4-A62B-E65AF453BFC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74295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17413" name="Picture 20">
            <a:extLst>
              <a:ext uri="{FF2B5EF4-FFF2-40B4-BE49-F238E27FC236}">
                <a16:creationId xmlns:a16="http://schemas.microsoft.com/office/drawing/2014/main" id="{F9CCD769-CFDC-4D60-BD44-8093F185B416}"/>
              </a:ext>
            </a:extLst>
          </p:cNvPr>
          <p:cNvPicPr>
            <a:picLocks noChangeAspect="1" noChangeArrowheads="1"/>
          </p:cNvPicPr>
          <p:nvPr/>
        </p:nvPicPr>
        <p:blipFill>
          <a:blip r:embed="rId5">
            <a:lum bright="32000" contrast="-38000"/>
            <a:extLst>
              <a:ext uri="{28A0092B-C50C-407E-A947-70E740481C1C}">
                <a14:useLocalDpi xmlns:a14="http://schemas.microsoft.com/office/drawing/2010/main" val="0"/>
              </a:ext>
            </a:extLst>
          </a:blip>
          <a:srcRect/>
          <a:stretch>
            <a:fillRect/>
          </a:stretch>
        </p:blipFill>
        <p:spPr bwMode="auto">
          <a:xfrm>
            <a:off x="763588" y="0"/>
            <a:ext cx="8380412"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31" name="Rectangle 6">
            <a:extLst>
              <a:ext uri="{FF2B5EF4-FFF2-40B4-BE49-F238E27FC236}">
                <a16:creationId xmlns:a16="http://schemas.microsoft.com/office/drawing/2014/main" id="{839B4BEF-A4A2-49F4-8BC9-020F4937A935}"/>
              </a:ext>
            </a:extLst>
          </p:cNvPr>
          <p:cNvSpPr txBox="1">
            <a:spLocks noChangeArrowheads="1"/>
          </p:cNvSpPr>
          <p:nvPr/>
        </p:nvSpPr>
        <p:spPr>
          <a:xfrm>
            <a:off x="1706563" y="44450"/>
            <a:ext cx="6537325" cy="792163"/>
          </a:xfrm>
          <a:prstGeom prst="rect">
            <a:avLst/>
          </a:prstGeom>
          <a:noFill/>
        </p:spPr>
        <p:txBody>
          <a:bodyPr/>
          <a:lstStyle/>
          <a:p>
            <a:pPr algn="ctr" eaLnBrk="1" hangingPunct="1">
              <a:defRPr/>
            </a:pPr>
            <a:r>
              <a:rPr lang="zh-CN" altLang="en-US" sz="3600" b="1">
                <a:latin typeface="微软雅黑" pitchFamily="34" charset="-122"/>
                <a:ea typeface="微软雅黑" pitchFamily="34" charset="-122"/>
                <a:cs typeface="+mj-cs"/>
              </a:rPr>
              <a:t>背景</a:t>
            </a:r>
            <a:r>
              <a:rPr lang="zh-CN" altLang="en-US" sz="3600" b="1" dirty="0">
                <a:latin typeface="微软雅黑" pitchFamily="34" charset="-122"/>
                <a:ea typeface="微软雅黑" pitchFamily="34" charset="-122"/>
                <a:cs typeface="+mj-cs"/>
              </a:rPr>
              <a:t>：量子信息到哪里去？</a:t>
            </a:r>
          </a:p>
        </p:txBody>
      </p:sp>
      <p:sp>
        <p:nvSpPr>
          <p:cNvPr id="17415" name="文本框 31">
            <a:extLst>
              <a:ext uri="{FF2B5EF4-FFF2-40B4-BE49-F238E27FC236}">
                <a16:creationId xmlns:a16="http://schemas.microsoft.com/office/drawing/2014/main" id="{C4CD227F-BFA7-477F-BAB9-1C0AA1539446}"/>
              </a:ext>
            </a:extLst>
          </p:cNvPr>
          <p:cNvSpPr txBox="1">
            <a:spLocks noChangeArrowheads="1"/>
          </p:cNvSpPr>
          <p:nvPr/>
        </p:nvSpPr>
        <p:spPr bwMode="auto">
          <a:xfrm>
            <a:off x="828675" y="5116513"/>
            <a:ext cx="7272338" cy="142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just">
              <a:lnSpc>
                <a:spcPct val="150000"/>
              </a:lnSpc>
              <a:spcBef>
                <a:spcPct val="0"/>
              </a:spcBef>
              <a:buFontTx/>
              <a:buNone/>
            </a:pPr>
            <a:r>
              <a:rPr lang="zh-CN" altLang="zh-CN" sz="2000">
                <a:latin typeface="微软雅黑" panose="020B0503020204020204" pitchFamily="34" charset="-122"/>
                <a:ea typeface="微软雅黑" panose="020B0503020204020204" pitchFamily="34" charset="-122"/>
                <a:cs typeface="Times New Roman" panose="02020603050405020304" pitchFamily="18" charset="0"/>
              </a:rPr>
              <a:t>李传锋、许金时、黄运锋、柳必恒、郭光灿作为主要完成人的“</a:t>
            </a:r>
            <a:r>
              <a:rPr lang="zh-CN" altLang="zh-CN" sz="2000" b="1">
                <a:latin typeface="微软雅黑" panose="020B0503020204020204" pitchFamily="34" charset="-122"/>
                <a:ea typeface="微软雅黑" panose="020B0503020204020204" pitchFamily="34" charset="-122"/>
                <a:cs typeface="Times New Roman" panose="02020603050405020304" pitchFamily="18" charset="0"/>
              </a:rPr>
              <a:t>基于量子信息技术研究量子物理基本问题</a:t>
            </a:r>
            <a:r>
              <a:rPr lang="zh-CN" altLang="zh-CN" sz="2000">
                <a:latin typeface="微软雅黑" panose="020B0503020204020204" pitchFamily="34" charset="-122"/>
                <a:ea typeface="微软雅黑" panose="020B0503020204020204" pitchFamily="34" charset="-122"/>
                <a:cs typeface="Times New Roman" panose="02020603050405020304" pitchFamily="18" charset="0"/>
              </a:rPr>
              <a:t>”项目</a:t>
            </a:r>
            <a:r>
              <a:rPr lang="zh-CN" altLang="en-US" sz="2000">
                <a:latin typeface="微软雅黑" panose="020B0503020204020204" pitchFamily="34" charset="-122"/>
                <a:ea typeface="微软雅黑" panose="020B0503020204020204" pitchFamily="34" charset="-122"/>
                <a:cs typeface="Times New Roman" panose="02020603050405020304" pitchFamily="18" charset="0"/>
              </a:rPr>
              <a:t>荣</a:t>
            </a:r>
            <a:r>
              <a:rPr lang="zh-CN" altLang="zh-CN" sz="2000">
                <a:latin typeface="微软雅黑" panose="020B0503020204020204" pitchFamily="34" charset="-122"/>
                <a:ea typeface="微软雅黑" panose="020B0503020204020204" pitchFamily="34" charset="-122"/>
                <a:cs typeface="Times New Roman" panose="02020603050405020304" pitchFamily="18" charset="0"/>
              </a:rPr>
              <a:t>获</a:t>
            </a:r>
            <a:r>
              <a:rPr lang="en-US" altLang="zh-CN" sz="2000">
                <a:latin typeface="微软雅黑" panose="020B0503020204020204" pitchFamily="34" charset="-122"/>
                <a:ea typeface="微软雅黑" panose="020B0503020204020204" pitchFamily="34" charset="-122"/>
                <a:cs typeface="Times New Roman" panose="02020603050405020304" pitchFamily="18" charset="0"/>
              </a:rPr>
              <a:t>2020</a:t>
            </a:r>
            <a:r>
              <a:rPr lang="zh-CN" altLang="en-US" sz="2000">
                <a:latin typeface="微软雅黑" panose="020B0503020204020204" pitchFamily="34" charset="-122"/>
                <a:ea typeface="微软雅黑" panose="020B0503020204020204" pitchFamily="34" charset="-122"/>
                <a:cs typeface="Times New Roman" panose="02020603050405020304" pitchFamily="18" charset="0"/>
              </a:rPr>
              <a:t>年度</a:t>
            </a:r>
            <a:r>
              <a:rPr lang="zh-CN" altLang="zh-CN" sz="2000">
                <a:latin typeface="微软雅黑" panose="020B0503020204020204" pitchFamily="34" charset="-122"/>
                <a:ea typeface="微软雅黑" panose="020B0503020204020204" pitchFamily="34" charset="-122"/>
                <a:cs typeface="Times New Roman" panose="02020603050405020304" pitchFamily="18" charset="0"/>
              </a:rPr>
              <a:t>国家自然科学二等奖。</a:t>
            </a:r>
            <a:endParaRPr lang="zh-CN" altLang="en-US" sz="2000">
              <a:latin typeface="微软雅黑" panose="020B0503020204020204" pitchFamily="34" charset="-122"/>
              <a:ea typeface="微软雅黑" panose="020B0503020204020204" pitchFamily="34" charset="-122"/>
              <a:cs typeface="Times New Roman" panose="02020603050405020304" pitchFamily="18" charset="0"/>
            </a:endParaRPr>
          </a:p>
        </p:txBody>
      </p:sp>
      <p:pic>
        <p:nvPicPr>
          <p:cNvPr id="33" name="图片 32">
            <a:extLst>
              <a:ext uri="{FF2B5EF4-FFF2-40B4-BE49-F238E27FC236}">
                <a16:creationId xmlns:a16="http://schemas.microsoft.com/office/drawing/2014/main" id="{9092EBFE-D674-4F3B-8388-3B66E0F5A7D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411760" y="1844824"/>
            <a:ext cx="4483261" cy="2992290"/>
          </a:xfrm>
          <a:prstGeom prst="round2DiagRect">
            <a:avLst>
              <a:gd name="adj1" fmla="val 42605"/>
              <a:gd name="adj2" fmla="val 0"/>
            </a:avLst>
          </a:prstGeom>
          <a:ln w="88900" cap="sq">
            <a:solidFill>
              <a:srgbClr val="FFFFFF"/>
            </a:solidFill>
            <a:miter lim="800000"/>
          </a:ln>
          <a:effectLst>
            <a:outerShdw blurRad="254000" algn="tl" rotWithShape="0">
              <a:srgbClr val="000000">
                <a:alpha val="43000"/>
              </a:srgbClr>
            </a:outerShdw>
          </a:effectLst>
        </p:spPr>
      </p:pic>
      <p:sp>
        <p:nvSpPr>
          <p:cNvPr id="17417" name="TextBox 31">
            <a:extLst>
              <a:ext uri="{FF2B5EF4-FFF2-40B4-BE49-F238E27FC236}">
                <a16:creationId xmlns:a16="http://schemas.microsoft.com/office/drawing/2014/main" id="{5A6DC05C-7559-494A-98D3-A382993AB90A}"/>
              </a:ext>
            </a:extLst>
          </p:cNvPr>
          <p:cNvSpPr txBox="1">
            <a:spLocks noChangeArrowheads="1"/>
          </p:cNvSpPr>
          <p:nvPr/>
        </p:nvSpPr>
        <p:spPr bwMode="auto">
          <a:xfrm>
            <a:off x="538163" y="765175"/>
            <a:ext cx="72739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r>
              <a:rPr lang="zh-CN" altLang="en-US" sz="2400">
                <a:solidFill>
                  <a:srgbClr val="0000CC"/>
                </a:solidFill>
                <a:latin typeface="微软雅黑" panose="020B0503020204020204" pitchFamily="34" charset="-122"/>
                <a:ea typeface="微软雅黑" panose="020B0503020204020204" pitchFamily="34" charset="-122"/>
              </a:rPr>
              <a:t>回归物理：利用量子信息技术研究量子物理基本问题</a:t>
            </a:r>
          </a:p>
        </p:txBody>
      </p:sp>
    </p:spTree>
    <p:custDataLst>
      <p:tags r:id="rId1"/>
    </p:custDataLst>
  </p:cSld>
  <p:clrMapOvr>
    <a:masterClrMapping/>
  </p:clrMapOvr>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灯片编号占位符 3">
            <a:extLst>
              <a:ext uri="{FF2B5EF4-FFF2-40B4-BE49-F238E27FC236}">
                <a16:creationId xmlns:a16="http://schemas.microsoft.com/office/drawing/2014/main" id="{3730020E-3492-40EC-B3E3-06A95B81CA89}"/>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fld id="{C9862282-2B11-44D8-AF91-A0ECD8000928}" type="slidenum">
              <a:rPr lang="zh-CN" altLang="en-US" sz="1200" smtClean="0">
                <a:solidFill>
                  <a:srgbClr val="898989"/>
                </a:solidFill>
              </a:rPr>
              <a:pPr>
                <a:spcBef>
                  <a:spcPct val="0"/>
                </a:spcBef>
                <a:buFontTx/>
                <a:buNone/>
              </a:pPr>
              <a:t>110</a:t>
            </a:fld>
            <a:endParaRPr lang="zh-CN" altLang="en-US" sz="1200">
              <a:solidFill>
                <a:srgbClr val="898989"/>
              </a:solidFill>
            </a:endParaRPr>
          </a:p>
        </p:txBody>
      </p:sp>
      <p:pic>
        <p:nvPicPr>
          <p:cNvPr id="135171" name="Picture 22">
            <a:extLst>
              <a:ext uri="{FF2B5EF4-FFF2-40B4-BE49-F238E27FC236}">
                <a16:creationId xmlns:a16="http://schemas.microsoft.com/office/drawing/2014/main" id="{84691B56-1A9F-488A-9DC7-F48C522ED7F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74295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135172" name="Picture 20">
            <a:extLst>
              <a:ext uri="{FF2B5EF4-FFF2-40B4-BE49-F238E27FC236}">
                <a16:creationId xmlns:a16="http://schemas.microsoft.com/office/drawing/2014/main" id="{C1A57C57-E02F-49F4-8B47-AE4467441D16}"/>
              </a:ext>
            </a:extLst>
          </p:cNvPr>
          <p:cNvPicPr>
            <a:picLocks noChangeAspect="1" noChangeArrowheads="1"/>
          </p:cNvPicPr>
          <p:nvPr/>
        </p:nvPicPr>
        <p:blipFill>
          <a:blip r:embed="rId3">
            <a:lum bright="32000" contrast="-38000"/>
            <a:extLst>
              <a:ext uri="{28A0092B-C50C-407E-A947-70E740481C1C}">
                <a14:useLocalDpi xmlns:a14="http://schemas.microsoft.com/office/drawing/2010/main" val="0"/>
              </a:ext>
            </a:extLst>
          </a:blip>
          <a:srcRect/>
          <a:stretch>
            <a:fillRect/>
          </a:stretch>
        </p:blipFill>
        <p:spPr bwMode="auto">
          <a:xfrm>
            <a:off x="763588" y="0"/>
            <a:ext cx="8380412"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135173" name="TextBox 6">
            <a:extLst>
              <a:ext uri="{FF2B5EF4-FFF2-40B4-BE49-F238E27FC236}">
                <a16:creationId xmlns:a16="http://schemas.microsoft.com/office/drawing/2014/main" id="{055F248F-788E-4933-B1A6-8CD2EB65CCE5}"/>
              </a:ext>
            </a:extLst>
          </p:cNvPr>
          <p:cNvSpPr txBox="1">
            <a:spLocks noChangeArrowheads="1"/>
          </p:cNvSpPr>
          <p:nvPr/>
        </p:nvSpPr>
        <p:spPr bwMode="auto">
          <a:xfrm>
            <a:off x="1547813" y="107950"/>
            <a:ext cx="56165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ts val="1200"/>
              </a:spcBef>
              <a:buFontTx/>
              <a:buNone/>
            </a:pPr>
            <a:r>
              <a:rPr lang="zh-CN" altLang="en-US" dirty="0">
                <a:latin typeface="微软雅黑" panose="020B0503020204020204" pitchFamily="34" charset="-122"/>
                <a:ea typeface="微软雅黑" panose="020B0503020204020204" pitchFamily="34" charset="-122"/>
              </a:rPr>
              <a:t>三、量子信息 </a:t>
            </a:r>
            <a:r>
              <a:rPr lang="en-US" altLang="zh-CN" dirty="0">
                <a:latin typeface="微软雅黑" panose="020B0503020204020204" pitchFamily="34" charset="-122"/>
                <a:ea typeface="微软雅黑" panose="020B0503020204020204" pitchFamily="34" charset="-122"/>
              </a:rPr>
              <a:t>4</a:t>
            </a:r>
            <a:r>
              <a:rPr lang="zh-CN" altLang="en-US" sz="2800" dirty="0">
                <a:latin typeface="微软雅黑" panose="020B0503020204020204" pitchFamily="34" charset="-122"/>
                <a:ea typeface="微软雅黑" panose="020B0503020204020204" pitchFamily="34" charset="-122"/>
              </a:rPr>
              <a:t>）量子精密测量</a:t>
            </a:r>
            <a:endParaRPr lang="en-US" altLang="zh-CN" dirty="0">
              <a:latin typeface="微软雅黑" panose="020B0503020204020204" pitchFamily="34" charset="-122"/>
              <a:ea typeface="微软雅黑" panose="020B0503020204020204" pitchFamily="34" charset="-122"/>
            </a:endParaRPr>
          </a:p>
        </p:txBody>
      </p:sp>
      <p:sp>
        <p:nvSpPr>
          <p:cNvPr id="135174" name="TextBox 6">
            <a:extLst>
              <a:ext uri="{FF2B5EF4-FFF2-40B4-BE49-F238E27FC236}">
                <a16:creationId xmlns:a16="http://schemas.microsoft.com/office/drawing/2014/main" id="{60B93906-DB04-4E39-804C-7097239EEA2B}"/>
              </a:ext>
            </a:extLst>
          </p:cNvPr>
          <p:cNvSpPr txBox="1">
            <a:spLocks noChangeArrowheads="1"/>
          </p:cNvSpPr>
          <p:nvPr/>
        </p:nvSpPr>
        <p:spPr bwMode="auto">
          <a:xfrm>
            <a:off x="684213" y="908050"/>
            <a:ext cx="7591425" cy="1652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r>
              <a:rPr lang="zh-CN" altLang="en-US" sz="2400">
                <a:latin typeface="微软雅黑" panose="020B0503020204020204" pitchFamily="34" charset="-122"/>
                <a:ea typeface="微软雅黑" panose="020B0503020204020204" pitchFamily="34" charset="-122"/>
              </a:rPr>
              <a:t>例如：水下自主导航</a:t>
            </a:r>
            <a:endParaRPr lang="en-US" altLang="zh-CN" sz="2400">
              <a:latin typeface="微软雅黑" panose="020B0503020204020204" pitchFamily="34" charset="-122"/>
              <a:ea typeface="微软雅黑" panose="020B0503020204020204" pitchFamily="34" charset="-122"/>
            </a:endParaRPr>
          </a:p>
          <a:p>
            <a:pPr>
              <a:spcBef>
                <a:spcPct val="0"/>
              </a:spcBef>
              <a:buFontTx/>
              <a:buNone/>
            </a:pPr>
            <a:endParaRPr lang="en-US" altLang="zh-CN" sz="2400">
              <a:latin typeface="微软雅黑" panose="020B0503020204020204" pitchFamily="34" charset="-122"/>
              <a:ea typeface="微软雅黑" panose="020B0503020204020204" pitchFamily="34" charset="-122"/>
            </a:endParaRPr>
          </a:p>
          <a:p>
            <a:pPr>
              <a:lnSpc>
                <a:spcPts val="3200"/>
              </a:lnSpc>
              <a:spcBef>
                <a:spcPct val="0"/>
              </a:spcBef>
              <a:buFontTx/>
              <a:buNone/>
            </a:pPr>
            <a:r>
              <a:rPr lang="zh-CN" altLang="en-US" sz="2400">
                <a:latin typeface="微软雅黑" panose="020B0503020204020204" pitchFamily="34" charset="-122"/>
                <a:ea typeface="微软雅黑" panose="020B0503020204020204" pitchFamily="34" charset="-122"/>
              </a:rPr>
              <a:t>理论上，航行</a:t>
            </a:r>
            <a:r>
              <a:rPr lang="en-US" altLang="zh-CN" sz="2400">
                <a:latin typeface="微软雅黑" panose="020B0503020204020204" pitchFamily="34" charset="-122"/>
                <a:ea typeface="微软雅黑" panose="020B0503020204020204" pitchFamily="34" charset="-122"/>
              </a:rPr>
              <a:t>100</a:t>
            </a:r>
            <a:r>
              <a:rPr lang="zh-CN" altLang="en-US" sz="2400">
                <a:latin typeface="微软雅黑" panose="020B0503020204020204" pitchFamily="34" charset="-122"/>
                <a:ea typeface="微软雅黑" panose="020B0503020204020204" pitchFamily="34" charset="-122"/>
              </a:rPr>
              <a:t>天后，定位误差可以从传统导航技术的</a:t>
            </a:r>
            <a:r>
              <a:rPr lang="en-US" altLang="zh-CN" sz="2400">
                <a:latin typeface="微软雅黑" panose="020B0503020204020204" pitchFamily="34" charset="-122"/>
                <a:ea typeface="微软雅黑" panose="020B0503020204020204" pitchFamily="34" charset="-122"/>
              </a:rPr>
              <a:t>100</a:t>
            </a:r>
            <a:r>
              <a:rPr lang="zh-CN" altLang="en-US" sz="2400">
                <a:latin typeface="微软雅黑" panose="020B0503020204020204" pitchFamily="34" charset="-122"/>
                <a:ea typeface="微软雅黑" panose="020B0503020204020204" pitchFamily="34" charset="-122"/>
              </a:rPr>
              <a:t>公里减少到数百米。</a:t>
            </a:r>
          </a:p>
        </p:txBody>
      </p:sp>
      <p:pic>
        <p:nvPicPr>
          <p:cNvPr id="135175" name="Picture 2">
            <a:extLst>
              <a:ext uri="{FF2B5EF4-FFF2-40B4-BE49-F238E27FC236}">
                <a16:creationId xmlns:a16="http://schemas.microsoft.com/office/drawing/2014/main" id="{ED67089C-B649-4BE7-BD4D-DA3FC4F2732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76375" y="2708275"/>
            <a:ext cx="5399088" cy="287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5176" name="文本框 9">
            <a:extLst>
              <a:ext uri="{FF2B5EF4-FFF2-40B4-BE49-F238E27FC236}">
                <a16:creationId xmlns:a16="http://schemas.microsoft.com/office/drawing/2014/main" id="{61F41C9B-C061-4D09-A21C-8948E7DD233F}"/>
              </a:ext>
            </a:extLst>
          </p:cNvPr>
          <p:cNvSpPr txBox="1">
            <a:spLocks noChangeArrowheads="1"/>
          </p:cNvSpPr>
          <p:nvPr/>
        </p:nvSpPr>
        <p:spPr bwMode="auto">
          <a:xfrm>
            <a:off x="2195513" y="5805488"/>
            <a:ext cx="38893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r>
              <a:rPr lang="zh-CN" altLang="en-US" sz="2000">
                <a:latin typeface="微软雅黑" panose="020B0503020204020204" pitchFamily="34" charset="-122"/>
                <a:ea typeface="微软雅黑" panose="020B0503020204020204" pitchFamily="34" charset="-122"/>
              </a:rPr>
              <a:t>相关的实验还有很长的路要走。</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灯片编号占位符 3">
            <a:extLst>
              <a:ext uri="{FF2B5EF4-FFF2-40B4-BE49-F238E27FC236}">
                <a16:creationId xmlns:a16="http://schemas.microsoft.com/office/drawing/2014/main" id="{B63E0519-F8E9-44BB-8FA4-0A3BDD1866C7}"/>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fld id="{132FF649-0165-493C-B168-A5AA3B2A982F}" type="slidenum">
              <a:rPr lang="zh-CN" altLang="en-US" sz="1200" smtClean="0">
                <a:solidFill>
                  <a:srgbClr val="898989"/>
                </a:solidFill>
              </a:rPr>
              <a:pPr>
                <a:spcBef>
                  <a:spcPct val="0"/>
                </a:spcBef>
                <a:buFontTx/>
                <a:buNone/>
              </a:pPr>
              <a:t>111</a:t>
            </a:fld>
            <a:endParaRPr lang="zh-CN" altLang="en-US" sz="1200">
              <a:solidFill>
                <a:srgbClr val="898989"/>
              </a:solidFill>
            </a:endParaRPr>
          </a:p>
        </p:txBody>
      </p:sp>
      <p:pic>
        <p:nvPicPr>
          <p:cNvPr id="136195" name="Picture 22">
            <a:extLst>
              <a:ext uri="{FF2B5EF4-FFF2-40B4-BE49-F238E27FC236}">
                <a16:creationId xmlns:a16="http://schemas.microsoft.com/office/drawing/2014/main" id="{CB12E484-6BC1-43E6-B380-0C6D3152EE4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74295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136196" name="Picture 20">
            <a:extLst>
              <a:ext uri="{FF2B5EF4-FFF2-40B4-BE49-F238E27FC236}">
                <a16:creationId xmlns:a16="http://schemas.microsoft.com/office/drawing/2014/main" id="{57A4977E-DB69-406E-958F-66583C0CA38D}"/>
              </a:ext>
            </a:extLst>
          </p:cNvPr>
          <p:cNvPicPr>
            <a:picLocks noChangeAspect="1" noChangeArrowheads="1"/>
          </p:cNvPicPr>
          <p:nvPr/>
        </p:nvPicPr>
        <p:blipFill>
          <a:blip r:embed="rId3">
            <a:lum bright="32000" contrast="-38000"/>
            <a:extLst>
              <a:ext uri="{28A0092B-C50C-407E-A947-70E740481C1C}">
                <a14:useLocalDpi xmlns:a14="http://schemas.microsoft.com/office/drawing/2010/main" val="0"/>
              </a:ext>
            </a:extLst>
          </a:blip>
          <a:srcRect/>
          <a:stretch>
            <a:fillRect/>
          </a:stretch>
        </p:blipFill>
        <p:spPr bwMode="auto">
          <a:xfrm>
            <a:off x="763588" y="0"/>
            <a:ext cx="8380412"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136197" name="TextBox 6">
            <a:extLst>
              <a:ext uri="{FF2B5EF4-FFF2-40B4-BE49-F238E27FC236}">
                <a16:creationId xmlns:a16="http://schemas.microsoft.com/office/drawing/2014/main" id="{4CBA2446-DB10-4645-B60B-7A78BAF07005}"/>
              </a:ext>
            </a:extLst>
          </p:cNvPr>
          <p:cNvSpPr txBox="1">
            <a:spLocks noChangeArrowheads="1"/>
          </p:cNvSpPr>
          <p:nvPr/>
        </p:nvSpPr>
        <p:spPr bwMode="auto">
          <a:xfrm>
            <a:off x="1547813" y="107950"/>
            <a:ext cx="56165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ts val="1200"/>
              </a:spcBef>
              <a:buFontTx/>
              <a:buNone/>
            </a:pPr>
            <a:r>
              <a:rPr lang="zh-CN" altLang="en-US" dirty="0">
                <a:latin typeface="微软雅黑" panose="020B0503020204020204" pitchFamily="34" charset="-122"/>
                <a:ea typeface="微软雅黑" panose="020B0503020204020204" pitchFamily="34" charset="-122"/>
              </a:rPr>
              <a:t>三、量子信息 </a:t>
            </a:r>
            <a:r>
              <a:rPr lang="en-US" altLang="zh-CN" dirty="0">
                <a:latin typeface="微软雅黑" panose="020B0503020204020204" pitchFamily="34" charset="-122"/>
                <a:ea typeface="微软雅黑" panose="020B0503020204020204" pitchFamily="34" charset="-122"/>
              </a:rPr>
              <a:t>4</a:t>
            </a:r>
            <a:r>
              <a:rPr lang="zh-CN" altLang="en-US" sz="2800" dirty="0">
                <a:latin typeface="微软雅黑" panose="020B0503020204020204" pitchFamily="34" charset="-122"/>
                <a:ea typeface="微软雅黑" panose="020B0503020204020204" pitchFamily="34" charset="-122"/>
              </a:rPr>
              <a:t>）量子精密测量</a:t>
            </a:r>
            <a:endParaRPr lang="en-US" altLang="zh-CN" dirty="0">
              <a:latin typeface="微软雅黑" panose="020B0503020204020204" pitchFamily="34" charset="-122"/>
              <a:ea typeface="微软雅黑" panose="020B0503020204020204" pitchFamily="34" charset="-122"/>
            </a:endParaRPr>
          </a:p>
        </p:txBody>
      </p:sp>
      <p:pic>
        <p:nvPicPr>
          <p:cNvPr id="136198" name="Picture 2">
            <a:extLst>
              <a:ext uri="{FF2B5EF4-FFF2-40B4-BE49-F238E27FC236}">
                <a16:creationId xmlns:a16="http://schemas.microsoft.com/office/drawing/2014/main" id="{A079986D-641F-43B1-97D7-4E270651E43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87663" y="4365625"/>
            <a:ext cx="3262312" cy="2205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6200" name="矩形 9">
            <a:extLst>
              <a:ext uri="{FF2B5EF4-FFF2-40B4-BE49-F238E27FC236}">
                <a16:creationId xmlns:a16="http://schemas.microsoft.com/office/drawing/2014/main" id="{6CFBD01B-EFD7-453F-AB68-BAB9C6562CB4}"/>
              </a:ext>
            </a:extLst>
          </p:cNvPr>
          <p:cNvSpPr>
            <a:spLocks noChangeArrowheads="1"/>
          </p:cNvSpPr>
          <p:nvPr/>
        </p:nvSpPr>
        <p:spPr bwMode="auto">
          <a:xfrm>
            <a:off x="6454775" y="4292600"/>
            <a:ext cx="2287588" cy="191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lnSpc>
                <a:spcPct val="125000"/>
              </a:lnSpc>
              <a:spcBef>
                <a:spcPct val="0"/>
              </a:spcBef>
              <a:buFontTx/>
              <a:buNone/>
            </a:pPr>
            <a:r>
              <a:rPr lang="zh-CN" altLang="en-US" sz="1600">
                <a:latin typeface="微软雅黑" panose="020B0503020204020204" pitchFamily="34" charset="-122"/>
                <a:ea typeface="微软雅黑" panose="020B0503020204020204" pitchFamily="34" charset="-122"/>
              </a:rPr>
              <a:t>叶军表示，精确的原子钟将开启在</a:t>
            </a:r>
            <a:r>
              <a:rPr lang="zh-CN" altLang="en-US" sz="1600">
                <a:solidFill>
                  <a:srgbClr val="0000FF"/>
                </a:solidFill>
                <a:latin typeface="微软雅黑" panose="020B0503020204020204" pitchFamily="34" charset="-122"/>
                <a:ea typeface="微软雅黑" panose="020B0503020204020204" pitchFamily="34" charset="-122"/>
              </a:rPr>
              <a:t>弯曲时空中探索量子力学</a:t>
            </a:r>
            <a:r>
              <a:rPr lang="zh-CN" altLang="en-US" sz="1600">
                <a:latin typeface="微软雅黑" panose="020B0503020204020204" pitchFamily="34" charset="-122"/>
                <a:ea typeface="微软雅黑" panose="020B0503020204020204" pitchFamily="34" charset="-122"/>
              </a:rPr>
              <a:t>的可能，比如分布在弯曲时空中不同位置的粒子，是处于怎样的复杂物理状态。</a:t>
            </a:r>
          </a:p>
        </p:txBody>
      </p:sp>
      <p:pic>
        <p:nvPicPr>
          <p:cNvPr id="136201" name="图片 10">
            <a:extLst>
              <a:ext uri="{FF2B5EF4-FFF2-40B4-BE49-F238E27FC236}">
                <a16:creationId xmlns:a16="http://schemas.microsoft.com/office/drawing/2014/main" id="{D7F762D6-E1FF-4A10-A20F-59D28B45AF0C}"/>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93763" y="4351338"/>
            <a:ext cx="1690687" cy="2239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6203" name="图片 2">
            <a:extLst>
              <a:ext uri="{FF2B5EF4-FFF2-40B4-BE49-F238E27FC236}">
                <a16:creationId xmlns:a16="http://schemas.microsoft.com/office/drawing/2014/main" id="{2D80B02B-57DB-4E0C-9BB6-9FAA9BE88C6A}"/>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609725" y="1514475"/>
            <a:ext cx="2557463" cy="197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6204" name="图片 11">
            <a:extLst>
              <a:ext uri="{FF2B5EF4-FFF2-40B4-BE49-F238E27FC236}">
                <a16:creationId xmlns:a16="http://schemas.microsoft.com/office/drawing/2014/main" id="{8F6D6BDE-CF2F-45EB-96BE-C1F4D4A1F814}"/>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787900" y="1917700"/>
            <a:ext cx="3640138" cy="140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矩形 8">
            <a:extLst>
              <a:ext uri="{FF2B5EF4-FFF2-40B4-BE49-F238E27FC236}">
                <a16:creationId xmlns:a16="http://schemas.microsoft.com/office/drawing/2014/main" id="{F9E0E98B-159D-42CC-9B1F-36956FAC4EC0}"/>
              </a:ext>
            </a:extLst>
          </p:cNvPr>
          <p:cNvSpPr>
            <a:spLocks noChangeArrowheads="1"/>
          </p:cNvSpPr>
          <p:nvPr/>
        </p:nvSpPr>
        <p:spPr bwMode="auto">
          <a:xfrm>
            <a:off x="491481" y="3691078"/>
            <a:ext cx="7351414" cy="511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68288" indent="-268288">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lnSpc>
                <a:spcPct val="125000"/>
              </a:lnSpc>
            </a:pPr>
            <a:r>
              <a:rPr lang="zh-CN" altLang="en-US" sz="2400" dirty="0">
                <a:solidFill>
                  <a:srgbClr val="0000FF"/>
                </a:solidFill>
                <a:latin typeface="微软雅黑" pitchFamily="34" charset="-122"/>
                <a:ea typeface="微软雅黑" pitchFamily="34" charset="-122"/>
              </a:rPr>
              <a:t>超精准的光晶格钟，首次在毫米尺度验证广义相对论</a:t>
            </a:r>
          </a:p>
        </p:txBody>
      </p:sp>
      <p:sp>
        <p:nvSpPr>
          <p:cNvPr id="14" name="矩形 1">
            <a:extLst>
              <a:ext uri="{FF2B5EF4-FFF2-40B4-BE49-F238E27FC236}">
                <a16:creationId xmlns:a16="http://schemas.microsoft.com/office/drawing/2014/main" id="{8920E2E6-F02C-4FA1-84E7-B5EF49DC0FB7}"/>
              </a:ext>
            </a:extLst>
          </p:cNvPr>
          <p:cNvSpPr>
            <a:spLocks noChangeArrowheads="1"/>
          </p:cNvSpPr>
          <p:nvPr/>
        </p:nvSpPr>
        <p:spPr bwMode="auto">
          <a:xfrm>
            <a:off x="468313" y="1006475"/>
            <a:ext cx="676798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sz="2400" dirty="0">
                <a:solidFill>
                  <a:srgbClr val="0000FF"/>
                </a:solidFill>
                <a:latin typeface="微软雅黑" pitchFamily="34" charset="-122"/>
                <a:ea typeface="微软雅黑" pitchFamily="34" charset="-122"/>
              </a:rPr>
              <a:t>基于钻石传感器实现水溶液中的</a:t>
            </a:r>
            <a:r>
              <a:rPr lang="en-US" altLang="zh-CN" sz="2400" dirty="0">
                <a:solidFill>
                  <a:srgbClr val="0000FF"/>
                </a:solidFill>
                <a:latin typeface="微软雅黑" pitchFamily="34" charset="-122"/>
                <a:ea typeface="微软雅黑" pitchFamily="34" charset="-122"/>
              </a:rPr>
              <a:t>DNA</a:t>
            </a:r>
            <a:r>
              <a:rPr lang="zh-CN" altLang="en-US" sz="2400" dirty="0">
                <a:solidFill>
                  <a:srgbClr val="0000FF"/>
                </a:solidFill>
                <a:latin typeface="微软雅黑" pitchFamily="34" charset="-122"/>
                <a:ea typeface="微软雅黑" pitchFamily="34" charset="-122"/>
              </a:rPr>
              <a:t>分子探测</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灯片编号占位符 3">
            <a:extLst>
              <a:ext uri="{FF2B5EF4-FFF2-40B4-BE49-F238E27FC236}">
                <a16:creationId xmlns:a16="http://schemas.microsoft.com/office/drawing/2014/main" id="{B63E0519-F8E9-44BB-8FA4-0A3BDD1866C7}"/>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fld id="{132FF649-0165-493C-B168-A5AA3B2A982F}" type="slidenum">
              <a:rPr lang="zh-CN" altLang="en-US" sz="1200" smtClean="0">
                <a:solidFill>
                  <a:srgbClr val="898989"/>
                </a:solidFill>
              </a:rPr>
              <a:pPr>
                <a:spcBef>
                  <a:spcPct val="0"/>
                </a:spcBef>
                <a:buFontTx/>
                <a:buNone/>
              </a:pPr>
              <a:t>112</a:t>
            </a:fld>
            <a:endParaRPr lang="zh-CN" altLang="en-US" sz="1200">
              <a:solidFill>
                <a:srgbClr val="898989"/>
              </a:solidFill>
            </a:endParaRPr>
          </a:p>
        </p:txBody>
      </p:sp>
      <p:pic>
        <p:nvPicPr>
          <p:cNvPr id="136195" name="Picture 22">
            <a:extLst>
              <a:ext uri="{FF2B5EF4-FFF2-40B4-BE49-F238E27FC236}">
                <a16:creationId xmlns:a16="http://schemas.microsoft.com/office/drawing/2014/main" id="{CB12E484-6BC1-43E6-B380-0C6D3152EE4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74295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136196" name="Picture 20">
            <a:extLst>
              <a:ext uri="{FF2B5EF4-FFF2-40B4-BE49-F238E27FC236}">
                <a16:creationId xmlns:a16="http://schemas.microsoft.com/office/drawing/2014/main" id="{57A4977E-DB69-406E-958F-66583C0CA38D}"/>
              </a:ext>
            </a:extLst>
          </p:cNvPr>
          <p:cNvPicPr>
            <a:picLocks noChangeAspect="1" noChangeArrowheads="1"/>
          </p:cNvPicPr>
          <p:nvPr/>
        </p:nvPicPr>
        <p:blipFill>
          <a:blip r:embed="rId3">
            <a:lum bright="32000" contrast="-38000"/>
            <a:extLst>
              <a:ext uri="{28A0092B-C50C-407E-A947-70E740481C1C}">
                <a14:useLocalDpi xmlns:a14="http://schemas.microsoft.com/office/drawing/2010/main" val="0"/>
              </a:ext>
            </a:extLst>
          </a:blip>
          <a:srcRect/>
          <a:stretch>
            <a:fillRect/>
          </a:stretch>
        </p:blipFill>
        <p:spPr bwMode="auto">
          <a:xfrm>
            <a:off x="763588" y="0"/>
            <a:ext cx="8380412"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136197" name="TextBox 6">
            <a:extLst>
              <a:ext uri="{FF2B5EF4-FFF2-40B4-BE49-F238E27FC236}">
                <a16:creationId xmlns:a16="http://schemas.microsoft.com/office/drawing/2014/main" id="{4CBA2446-DB10-4645-B60B-7A78BAF07005}"/>
              </a:ext>
            </a:extLst>
          </p:cNvPr>
          <p:cNvSpPr txBox="1">
            <a:spLocks noChangeArrowheads="1"/>
          </p:cNvSpPr>
          <p:nvPr/>
        </p:nvSpPr>
        <p:spPr bwMode="auto">
          <a:xfrm>
            <a:off x="1547813" y="107950"/>
            <a:ext cx="56165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ts val="1200"/>
              </a:spcBef>
              <a:buFontTx/>
              <a:buNone/>
            </a:pPr>
            <a:r>
              <a:rPr lang="zh-CN" altLang="en-US" dirty="0">
                <a:latin typeface="微软雅黑" panose="020B0503020204020204" pitchFamily="34" charset="-122"/>
                <a:ea typeface="微软雅黑" panose="020B0503020204020204" pitchFamily="34" charset="-122"/>
              </a:rPr>
              <a:t>三、量子信息 </a:t>
            </a:r>
            <a:r>
              <a:rPr lang="en-US" altLang="zh-CN" dirty="0">
                <a:latin typeface="微软雅黑" panose="020B0503020204020204" pitchFamily="34" charset="-122"/>
                <a:ea typeface="微软雅黑" panose="020B0503020204020204" pitchFamily="34" charset="-122"/>
              </a:rPr>
              <a:t>4</a:t>
            </a:r>
            <a:r>
              <a:rPr lang="zh-CN" altLang="en-US" sz="2800" dirty="0">
                <a:latin typeface="微软雅黑" panose="020B0503020204020204" pitchFamily="34" charset="-122"/>
                <a:ea typeface="微软雅黑" panose="020B0503020204020204" pitchFamily="34" charset="-122"/>
              </a:rPr>
              <a:t>）量子精密测量</a:t>
            </a:r>
            <a:endParaRPr lang="en-US" altLang="zh-CN" dirty="0">
              <a:latin typeface="微软雅黑" panose="020B0503020204020204" pitchFamily="34" charset="-122"/>
              <a:ea typeface="微软雅黑" panose="020B0503020204020204" pitchFamily="34" charset="-122"/>
            </a:endParaRPr>
          </a:p>
        </p:txBody>
      </p:sp>
      <p:sp>
        <p:nvSpPr>
          <p:cNvPr id="15" name="矩形 14">
            <a:extLst>
              <a:ext uri="{FF2B5EF4-FFF2-40B4-BE49-F238E27FC236}">
                <a16:creationId xmlns:a16="http://schemas.microsoft.com/office/drawing/2014/main" id="{46AF020B-489C-41D8-8CCF-E433C6383D7E}"/>
              </a:ext>
            </a:extLst>
          </p:cNvPr>
          <p:cNvSpPr/>
          <p:nvPr/>
        </p:nvSpPr>
        <p:spPr>
          <a:xfrm>
            <a:off x="657222" y="947363"/>
            <a:ext cx="6647974" cy="461665"/>
          </a:xfrm>
          <a:prstGeom prst="rect">
            <a:avLst/>
          </a:prstGeom>
        </p:spPr>
        <p:txBody>
          <a:bodyPr wrap="none">
            <a:spAutoFit/>
          </a:bodyPr>
          <a:lstStyle/>
          <a:p>
            <a:r>
              <a:rPr lang="zh-CN" altLang="zh-CN" sz="2400" dirty="0">
                <a:solidFill>
                  <a:srgbClr val="0000FF"/>
                </a:solidFill>
                <a:latin typeface="微软雅黑" pitchFamily="34" charset="-122"/>
                <a:ea typeface="微软雅黑" pitchFamily="34" charset="-122"/>
              </a:rPr>
              <a:t>实现基于碳化硅中硅空位色心的高压原位磁探测</a:t>
            </a:r>
            <a:endParaRPr lang="zh-CN" altLang="en-US" sz="2400" dirty="0">
              <a:solidFill>
                <a:srgbClr val="0000FF"/>
              </a:solidFill>
              <a:latin typeface="微软雅黑" pitchFamily="34" charset="-122"/>
              <a:ea typeface="微软雅黑" pitchFamily="34" charset="-122"/>
            </a:endParaRPr>
          </a:p>
        </p:txBody>
      </p:sp>
      <p:sp>
        <p:nvSpPr>
          <p:cNvPr id="16" name="矩形 15">
            <a:extLst>
              <a:ext uri="{FF2B5EF4-FFF2-40B4-BE49-F238E27FC236}">
                <a16:creationId xmlns:a16="http://schemas.microsoft.com/office/drawing/2014/main" id="{8B61FD99-9422-480E-9C51-3085F671C9FD}"/>
              </a:ext>
            </a:extLst>
          </p:cNvPr>
          <p:cNvSpPr/>
          <p:nvPr/>
        </p:nvSpPr>
        <p:spPr>
          <a:xfrm>
            <a:off x="515155" y="6093472"/>
            <a:ext cx="7920880" cy="338554"/>
          </a:xfrm>
          <a:prstGeom prst="rect">
            <a:avLst/>
          </a:prstGeom>
        </p:spPr>
        <p:txBody>
          <a:bodyPr wrap="square">
            <a:spAutoFit/>
          </a:bodyPr>
          <a:lstStyle/>
          <a:p>
            <a:pPr algn="ctr"/>
            <a:r>
              <a:rPr lang="en-US" altLang="zh-CN" sz="1600" dirty="0">
                <a:solidFill>
                  <a:srgbClr val="008000"/>
                </a:solidFill>
                <a:latin typeface="Times New Roman" panose="02020603050405020304" pitchFamily="18" charset="0"/>
                <a:ea typeface="宋体" pitchFamily="2" charset="-122"/>
                <a:cs typeface="Times New Roman" panose="02020603050405020304" pitchFamily="18" charset="0"/>
              </a:rPr>
              <a:t>J.-F. Wang, et al., Nature </a:t>
            </a:r>
            <a:r>
              <a:rPr lang="en-US" altLang="zh-CN" sz="1600" dirty="0">
                <a:solidFill>
                  <a:srgbClr val="008000"/>
                </a:solidFill>
                <a:latin typeface="Times New Roman" panose="02020603050405020304" pitchFamily="18" charset="0"/>
                <a:cs typeface="Times New Roman" panose="02020603050405020304" pitchFamily="18" charset="0"/>
              </a:rPr>
              <a:t>Materials  22, 489-494 (2023)</a:t>
            </a:r>
            <a:endParaRPr lang="zh-CN" altLang="en-US" sz="1600" dirty="0">
              <a:solidFill>
                <a:srgbClr val="008000"/>
              </a:solidFill>
              <a:latin typeface="Times New Roman" panose="02020603050405020304" pitchFamily="18" charset="0"/>
              <a:ea typeface="宋体" pitchFamily="2" charset="-122"/>
              <a:cs typeface="Times New Roman" panose="02020603050405020304" pitchFamily="18" charset="0"/>
            </a:endParaRPr>
          </a:p>
        </p:txBody>
      </p:sp>
      <p:pic>
        <p:nvPicPr>
          <p:cNvPr id="17" name="图片 16">
            <a:extLst>
              <a:ext uri="{FF2B5EF4-FFF2-40B4-BE49-F238E27FC236}">
                <a16:creationId xmlns:a16="http://schemas.microsoft.com/office/drawing/2014/main" id="{0DB19AD7-3806-4305-B8D3-9AA37DBA67E8}"/>
              </a:ext>
            </a:extLst>
          </p:cNvPr>
          <p:cNvPicPr/>
          <p:nvPr/>
        </p:nvPicPr>
        <p:blipFill>
          <a:blip r:embed="rId4">
            <a:extLst>
              <a:ext uri="{28A0092B-C50C-407E-A947-70E740481C1C}">
                <a14:useLocalDpi xmlns:a14="http://schemas.microsoft.com/office/drawing/2010/main" val="0"/>
              </a:ext>
            </a:extLst>
          </a:blip>
          <a:stretch>
            <a:fillRect/>
          </a:stretch>
        </p:blipFill>
        <p:spPr>
          <a:xfrm>
            <a:off x="2195736" y="2996952"/>
            <a:ext cx="5535986" cy="2811388"/>
          </a:xfrm>
          <a:prstGeom prst="rect">
            <a:avLst/>
          </a:prstGeom>
        </p:spPr>
      </p:pic>
      <p:sp>
        <p:nvSpPr>
          <p:cNvPr id="18" name="矩形 17">
            <a:extLst>
              <a:ext uri="{FF2B5EF4-FFF2-40B4-BE49-F238E27FC236}">
                <a16:creationId xmlns:a16="http://schemas.microsoft.com/office/drawing/2014/main" id="{35EDA9C3-C897-4627-B412-E24C22B1629D}"/>
              </a:ext>
            </a:extLst>
          </p:cNvPr>
          <p:cNvSpPr/>
          <p:nvPr/>
        </p:nvSpPr>
        <p:spPr>
          <a:xfrm>
            <a:off x="683568" y="1452570"/>
            <a:ext cx="7671796" cy="1288623"/>
          </a:xfrm>
          <a:prstGeom prst="rect">
            <a:avLst/>
          </a:prstGeom>
        </p:spPr>
        <p:txBody>
          <a:bodyPr wrap="square">
            <a:spAutoFit/>
          </a:bodyPr>
          <a:lstStyle/>
          <a:p>
            <a:pPr marL="285750" indent="-285750">
              <a:lnSpc>
                <a:spcPts val="2800"/>
              </a:lnSpc>
              <a:spcBef>
                <a:spcPts val="1200"/>
              </a:spcBef>
              <a:buFont typeface="Wingdings" panose="05000000000000000000" pitchFamily="2" charset="2"/>
              <a:buChar char="ü"/>
            </a:pPr>
            <a:r>
              <a:rPr lang="zh-CN" altLang="zh-CN"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加工碳化硅（莫桑石）对顶砧</a:t>
            </a:r>
            <a:r>
              <a:rPr lang="zh-CN" altLang="en-US"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a:t>
            </a:r>
            <a:r>
              <a:rPr lang="zh-CN" altLang="zh-CN"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利用离子注入在碳化硅台面上产生浅层硅空位色心，并利用浅层色心实现高压下的原位磁性探测。</a:t>
            </a:r>
            <a:endParaRPr lang="en-US" altLang="zh-CN"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endParaRPr>
          </a:p>
          <a:p>
            <a:pPr marL="285750" indent="-285750">
              <a:lnSpc>
                <a:spcPts val="2800"/>
              </a:lnSpc>
              <a:spcBef>
                <a:spcPts val="1200"/>
              </a:spcBef>
              <a:buFont typeface="Wingdings" panose="05000000000000000000" pitchFamily="2" charset="2"/>
              <a:buChar char="ü"/>
            </a:pPr>
            <a:r>
              <a:rPr lang="zh-CN" altLang="zh-CN" dirty="0">
                <a:latin typeface="微软雅黑" panose="020B0503020204020204" pitchFamily="34" charset="-122"/>
                <a:ea typeface="微软雅黑" panose="020B0503020204020204" pitchFamily="34" charset="-122"/>
              </a:rPr>
              <a:t>为磁性材料</a:t>
            </a:r>
            <a:r>
              <a:rPr lang="zh-CN" altLang="en-US" dirty="0">
                <a:latin typeface="微软雅黑" panose="020B0503020204020204" pitchFamily="34" charset="-122"/>
                <a:ea typeface="微软雅黑" panose="020B0503020204020204" pitchFamily="34" charset="-122"/>
              </a:rPr>
              <a:t>，</a:t>
            </a:r>
            <a:r>
              <a:rPr lang="zh-CN" altLang="zh-CN" dirty="0">
                <a:latin typeface="微软雅黑" panose="020B0503020204020204" pitchFamily="34" charset="-122"/>
                <a:ea typeface="微软雅黑" panose="020B0503020204020204" pitchFamily="34" charset="-122"/>
              </a:rPr>
              <a:t>特别是室温超导体</a:t>
            </a:r>
            <a:r>
              <a:rPr lang="zh-CN" altLang="en-US" dirty="0">
                <a:latin typeface="微软雅黑" panose="020B0503020204020204" pitchFamily="34" charset="-122"/>
                <a:ea typeface="微软雅黑" panose="020B0503020204020204" pitchFamily="34" charset="-122"/>
              </a:rPr>
              <a:t>，</a:t>
            </a:r>
            <a:r>
              <a:rPr lang="zh-CN" altLang="zh-CN" dirty="0">
                <a:latin typeface="微软雅黑" panose="020B0503020204020204" pitchFamily="34" charset="-122"/>
                <a:ea typeface="微软雅黑" panose="020B0503020204020204" pitchFamily="34" charset="-122"/>
              </a:rPr>
              <a:t>高压性质</a:t>
            </a:r>
            <a:r>
              <a:rPr lang="zh-CN" altLang="en-US" dirty="0">
                <a:latin typeface="微软雅黑" panose="020B0503020204020204" pitchFamily="34" charset="-122"/>
                <a:ea typeface="微软雅黑" panose="020B0503020204020204" pitchFamily="34" charset="-122"/>
              </a:rPr>
              <a:t>研究</a:t>
            </a:r>
            <a:r>
              <a:rPr lang="zh-CN" altLang="zh-CN" dirty="0">
                <a:latin typeface="微软雅黑" panose="020B0503020204020204" pitchFamily="34" charset="-122"/>
                <a:ea typeface="微软雅黑" panose="020B0503020204020204" pitchFamily="34" charset="-122"/>
              </a:rPr>
              <a:t>提供优异的量子平台。</a:t>
            </a:r>
            <a:endParaRPr lang="zh-CN" altLang="en-US"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36421928"/>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灯片编号占位符 3">
            <a:extLst>
              <a:ext uri="{FF2B5EF4-FFF2-40B4-BE49-F238E27FC236}">
                <a16:creationId xmlns:a16="http://schemas.microsoft.com/office/drawing/2014/main" id="{B63E0519-F8E9-44BB-8FA4-0A3BDD1866C7}"/>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fld id="{132FF649-0165-493C-B168-A5AA3B2A982F}" type="slidenum">
              <a:rPr lang="zh-CN" altLang="en-US" sz="1200" smtClean="0">
                <a:solidFill>
                  <a:srgbClr val="898989"/>
                </a:solidFill>
              </a:rPr>
              <a:pPr>
                <a:spcBef>
                  <a:spcPct val="0"/>
                </a:spcBef>
                <a:buFontTx/>
                <a:buNone/>
              </a:pPr>
              <a:t>113</a:t>
            </a:fld>
            <a:endParaRPr lang="zh-CN" altLang="en-US" sz="1200">
              <a:solidFill>
                <a:srgbClr val="898989"/>
              </a:solidFill>
            </a:endParaRPr>
          </a:p>
        </p:txBody>
      </p:sp>
      <p:pic>
        <p:nvPicPr>
          <p:cNvPr id="136195" name="Picture 22">
            <a:extLst>
              <a:ext uri="{FF2B5EF4-FFF2-40B4-BE49-F238E27FC236}">
                <a16:creationId xmlns:a16="http://schemas.microsoft.com/office/drawing/2014/main" id="{CB12E484-6BC1-43E6-B380-0C6D3152EE4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74295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136196" name="Picture 20">
            <a:extLst>
              <a:ext uri="{FF2B5EF4-FFF2-40B4-BE49-F238E27FC236}">
                <a16:creationId xmlns:a16="http://schemas.microsoft.com/office/drawing/2014/main" id="{57A4977E-DB69-406E-958F-66583C0CA38D}"/>
              </a:ext>
            </a:extLst>
          </p:cNvPr>
          <p:cNvPicPr>
            <a:picLocks noChangeAspect="1" noChangeArrowheads="1"/>
          </p:cNvPicPr>
          <p:nvPr/>
        </p:nvPicPr>
        <p:blipFill>
          <a:blip r:embed="rId3">
            <a:lum bright="32000" contrast="-38000"/>
            <a:extLst>
              <a:ext uri="{28A0092B-C50C-407E-A947-70E740481C1C}">
                <a14:useLocalDpi xmlns:a14="http://schemas.microsoft.com/office/drawing/2010/main" val="0"/>
              </a:ext>
            </a:extLst>
          </a:blip>
          <a:srcRect/>
          <a:stretch>
            <a:fillRect/>
          </a:stretch>
        </p:blipFill>
        <p:spPr bwMode="auto">
          <a:xfrm>
            <a:off x="763588" y="0"/>
            <a:ext cx="8380412"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136197" name="TextBox 6">
            <a:extLst>
              <a:ext uri="{FF2B5EF4-FFF2-40B4-BE49-F238E27FC236}">
                <a16:creationId xmlns:a16="http://schemas.microsoft.com/office/drawing/2014/main" id="{4CBA2446-DB10-4645-B60B-7A78BAF07005}"/>
              </a:ext>
            </a:extLst>
          </p:cNvPr>
          <p:cNvSpPr txBox="1">
            <a:spLocks noChangeArrowheads="1"/>
          </p:cNvSpPr>
          <p:nvPr/>
        </p:nvSpPr>
        <p:spPr bwMode="auto">
          <a:xfrm>
            <a:off x="1547813" y="107950"/>
            <a:ext cx="56165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ts val="1200"/>
              </a:spcBef>
              <a:buFontTx/>
              <a:buNone/>
            </a:pPr>
            <a:r>
              <a:rPr lang="zh-CN" altLang="en-US" dirty="0">
                <a:latin typeface="微软雅黑" panose="020B0503020204020204" pitchFamily="34" charset="-122"/>
                <a:ea typeface="微软雅黑" panose="020B0503020204020204" pitchFamily="34" charset="-122"/>
              </a:rPr>
              <a:t>三、量子信息 </a:t>
            </a:r>
            <a:r>
              <a:rPr lang="en-US" altLang="zh-CN" dirty="0">
                <a:latin typeface="微软雅黑" panose="020B0503020204020204" pitchFamily="34" charset="-122"/>
                <a:ea typeface="微软雅黑" panose="020B0503020204020204" pitchFamily="34" charset="-122"/>
              </a:rPr>
              <a:t>4</a:t>
            </a:r>
            <a:r>
              <a:rPr lang="zh-CN" altLang="en-US" sz="2800" dirty="0">
                <a:latin typeface="微软雅黑" panose="020B0503020204020204" pitchFamily="34" charset="-122"/>
                <a:ea typeface="微软雅黑" panose="020B0503020204020204" pitchFamily="34" charset="-122"/>
              </a:rPr>
              <a:t>）量子精密测量</a:t>
            </a:r>
            <a:endParaRPr lang="en-US" altLang="zh-CN" dirty="0">
              <a:latin typeface="微软雅黑" panose="020B0503020204020204" pitchFamily="34" charset="-122"/>
              <a:ea typeface="微软雅黑" panose="020B0503020204020204" pitchFamily="34" charset="-122"/>
            </a:endParaRPr>
          </a:p>
        </p:txBody>
      </p:sp>
      <p:sp>
        <p:nvSpPr>
          <p:cNvPr id="6" name="Rectangle 6">
            <a:extLst>
              <a:ext uri="{FF2B5EF4-FFF2-40B4-BE49-F238E27FC236}">
                <a16:creationId xmlns:a16="http://schemas.microsoft.com/office/drawing/2014/main" id="{B722D223-E8D3-4849-B041-08408B4EA894}"/>
              </a:ext>
            </a:extLst>
          </p:cNvPr>
          <p:cNvSpPr txBox="1">
            <a:spLocks noChangeArrowheads="1"/>
          </p:cNvSpPr>
          <p:nvPr/>
        </p:nvSpPr>
        <p:spPr>
          <a:xfrm>
            <a:off x="538444" y="873365"/>
            <a:ext cx="7704856" cy="521744"/>
          </a:xfrm>
          <a:prstGeom prst="rect">
            <a:avLst/>
          </a:prstGeom>
          <a:noFill/>
        </p:spPr>
        <p:txBody>
          <a:bodyPr/>
          <a:lstStyle/>
          <a:p>
            <a:pPr eaLnBrk="1" hangingPunct="1">
              <a:defRPr/>
            </a:pPr>
            <a:r>
              <a:rPr lang="zh-CN" altLang="en-US" sz="2400" dirty="0">
                <a:solidFill>
                  <a:srgbClr val="0000FF"/>
                </a:solidFill>
                <a:latin typeface="微软雅黑" pitchFamily="34" charset="-122"/>
                <a:ea typeface="微软雅黑" pitchFamily="34" charset="-122"/>
              </a:rPr>
              <a:t>利用不确定因果实现超海森堡极限量子精密测量</a:t>
            </a:r>
          </a:p>
        </p:txBody>
      </p:sp>
      <p:pic>
        <p:nvPicPr>
          <p:cNvPr id="7" name="图片 6">
            <a:extLst>
              <a:ext uri="{FF2B5EF4-FFF2-40B4-BE49-F238E27FC236}">
                <a16:creationId xmlns:a16="http://schemas.microsoft.com/office/drawing/2014/main" id="{093522D5-322F-4BED-A1AF-818AC5D427BB}"/>
              </a:ext>
            </a:extLst>
          </p:cNvPr>
          <p:cNvPicPr>
            <a:picLocks noChangeAspect="1"/>
          </p:cNvPicPr>
          <p:nvPr/>
        </p:nvPicPr>
        <p:blipFill>
          <a:blip r:embed="rId4"/>
          <a:stretch>
            <a:fillRect/>
          </a:stretch>
        </p:blipFill>
        <p:spPr>
          <a:xfrm>
            <a:off x="3251976" y="2551765"/>
            <a:ext cx="1268706" cy="921694"/>
          </a:xfrm>
          <a:prstGeom prst="rect">
            <a:avLst/>
          </a:prstGeom>
        </p:spPr>
      </p:pic>
      <p:sp>
        <p:nvSpPr>
          <p:cNvPr id="8" name="箭头: 虚尾 29">
            <a:extLst>
              <a:ext uri="{FF2B5EF4-FFF2-40B4-BE49-F238E27FC236}">
                <a16:creationId xmlns:a16="http://schemas.microsoft.com/office/drawing/2014/main" id="{1514C760-5317-42BA-9465-5D104D658C39}"/>
              </a:ext>
            </a:extLst>
          </p:cNvPr>
          <p:cNvSpPr/>
          <p:nvPr/>
        </p:nvSpPr>
        <p:spPr>
          <a:xfrm>
            <a:off x="2979035" y="3451763"/>
            <a:ext cx="1936384" cy="273544"/>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文本框 8">
            <a:extLst>
              <a:ext uri="{FF2B5EF4-FFF2-40B4-BE49-F238E27FC236}">
                <a16:creationId xmlns:a16="http://schemas.microsoft.com/office/drawing/2014/main" id="{849C5D8D-D24D-4E3E-A614-4FB2733F3D2C}"/>
              </a:ext>
            </a:extLst>
          </p:cNvPr>
          <p:cNvSpPr txBox="1"/>
          <p:nvPr/>
        </p:nvSpPr>
        <p:spPr>
          <a:xfrm>
            <a:off x="3082614" y="3759134"/>
            <a:ext cx="1634140" cy="523220"/>
          </a:xfrm>
          <a:prstGeom prst="rect">
            <a:avLst/>
          </a:prstGeom>
          <a:noFill/>
        </p:spPr>
        <p:txBody>
          <a:bodyPr wrap="square" rtlCol="0">
            <a:spAutoFit/>
          </a:bodyPr>
          <a:lstStyle/>
          <a:p>
            <a:r>
              <a:rPr lang="zh-CN" altLang="en-US" sz="1400" dirty="0">
                <a:latin typeface="微软雅黑" panose="020B0503020204020204" pitchFamily="34" charset="-122"/>
                <a:ea typeface="微软雅黑" panose="020B0503020204020204" pitchFamily="34" charset="-122"/>
              </a:rPr>
              <a:t>一对变量的演化处于量子不定因果序</a:t>
            </a:r>
          </a:p>
        </p:txBody>
      </p:sp>
      <p:pic>
        <p:nvPicPr>
          <p:cNvPr id="10" name="图片 9">
            <a:extLst>
              <a:ext uri="{FF2B5EF4-FFF2-40B4-BE49-F238E27FC236}">
                <a16:creationId xmlns:a16="http://schemas.microsoft.com/office/drawing/2014/main" id="{C5A25D73-AC1D-4C83-9D09-B03CE433A5F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01299" y="4944397"/>
            <a:ext cx="1552801" cy="1026369"/>
          </a:xfrm>
          <a:prstGeom prst="rect">
            <a:avLst/>
          </a:prstGeom>
        </p:spPr>
      </p:pic>
      <p:pic>
        <p:nvPicPr>
          <p:cNvPr id="11" name="图片 10">
            <a:extLst>
              <a:ext uri="{FF2B5EF4-FFF2-40B4-BE49-F238E27FC236}">
                <a16:creationId xmlns:a16="http://schemas.microsoft.com/office/drawing/2014/main" id="{200AA4AB-97C9-4FA4-8A94-9978BE217C1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79912" y="4944397"/>
            <a:ext cx="1552801" cy="1026369"/>
          </a:xfrm>
          <a:prstGeom prst="rect">
            <a:avLst/>
          </a:prstGeom>
        </p:spPr>
      </p:pic>
      <p:sp>
        <p:nvSpPr>
          <p:cNvPr id="12" name="文本框 11">
            <a:extLst>
              <a:ext uri="{FF2B5EF4-FFF2-40B4-BE49-F238E27FC236}">
                <a16:creationId xmlns:a16="http://schemas.microsoft.com/office/drawing/2014/main" id="{72FD8B58-5202-48D9-937F-25C1932D4C6F}"/>
              </a:ext>
            </a:extLst>
          </p:cNvPr>
          <p:cNvSpPr txBox="1"/>
          <p:nvPr/>
        </p:nvSpPr>
        <p:spPr>
          <a:xfrm>
            <a:off x="547373" y="5131025"/>
            <a:ext cx="3105729" cy="730777"/>
          </a:xfrm>
          <a:prstGeom prst="rect">
            <a:avLst/>
          </a:prstGeom>
          <a:noFill/>
        </p:spPr>
        <p:txBody>
          <a:bodyPr wrap="square" rtlCol="0">
            <a:spAutoFit/>
          </a:bodyPr>
          <a:lstStyle/>
          <a:p>
            <a:pPr marL="342900" indent="-342900">
              <a:lnSpc>
                <a:spcPts val="2600"/>
              </a:lnSpc>
              <a:buFont typeface="Wingdings" panose="05000000000000000000" pitchFamily="2" charset="2"/>
              <a:buChar char="Ø"/>
            </a:pPr>
            <a:r>
              <a:rPr lang="zh-CN" altLang="en-US" dirty="0">
                <a:solidFill>
                  <a:srgbClr val="1302EC"/>
                </a:solidFill>
                <a:latin typeface="微软雅黑" panose="020B0503020204020204" pitchFamily="34" charset="-122"/>
                <a:ea typeface="微软雅黑" panose="020B0503020204020204" pitchFamily="34" charset="-122"/>
              </a:rPr>
              <a:t>量子因果序可以作为量子资源实现量子信息过程。</a:t>
            </a:r>
          </a:p>
        </p:txBody>
      </p:sp>
      <p:sp>
        <p:nvSpPr>
          <p:cNvPr id="13" name="文本框 12">
            <a:extLst>
              <a:ext uri="{FF2B5EF4-FFF2-40B4-BE49-F238E27FC236}">
                <a16:creationId xmlns:a16="http://schemas.microsoft.com/office/drawing/2014/main" id="{90916E0A-B3EB-402F-8F1B-C5C2B5286F45}"/>
              </a:ext>
            </a:extLst>
          </p:cNvPr>
          <p:cNvSpPr txBox="1"/>
          <p:nvPr/>
        </p:nvSpPr>
        <p:spPr>
          <a:xfrm>
            <a:off x="4132278" y="5933810"/>
            <a:ext cx="1005403" cy="338554"/>
          </a:xfrm>
          <a:prstGeom prst="rect">
            <a:avLst/>
          </a:prstGeom>
          <a:noFill/>
        </p:spPr>
        <p:txBody>
          <a:bodyPr wrap="none" rtlCol="0">
            <a:spAutoFit/>
          </a:bodyPr>
          <a:lstStyle/>
          <a:p>
            <a:r>
              <a:rPr lang="zh-CN" altLang="en-US" sz="1600" dirty="0">
                <a:latin typeface="微软雅黑" panose="020B0503020204020204" pitchFamily="34" charset="-122"/>
                <a:ea typeface="微软雅黑" panose="020B0503020204020204" pitchFamily="34" charset="-122"/>
              </a:rPr>
              <a:t>远程遥感</a:t>
            </a:r>
          </a:p>
        </p:txBody>
      </p:sp>
      <p:sp>
        <p:nvSpPr>
          <p:cNvPr id="14" name="文本框 13">
            <a:extLst>
              <a:ext uri="{FF2B5EF4-FFF2-40B4-BE49-F238E27FC236}">
                <a16:creationId xmlns:a16="http://schemas.microsoft.com/office/drawing/2014/main" id="{10A3E4E9-0E3C-432B-9FDE-ABED570F3278}"/>
              </a:ext>
            </a:extLst>
          </p:cNvPr>
          <p:cNvSpPr txBox="1"/>
          <p:nvPr/>
        </p:nvSpPr>
        <p:spPr>
          <a:xfrm>
            <a:off x="5648590" y="5943869"/>
            <a:ext cx="1210588" cy="338554"/>
          </a:xfrm>
          <a:prstGeom prst="rect">
            <a:avLst/>
          </a:prstGeom>
          <a:noFill/>
        </p:spPr>
        <p:txBody>
          <a:bodyPr wrap="none" rtlCol="0">
            <a:spAutoFit/>
          </a:bodyPr>
          <a:lstStyle/>
          <a:p>
            <a:r>
              <a:rPr lang="zh-CN" altLang="en-US" sz="1600" dirty="0">
                <a:latin typeface="微软雅黑" panose="020B0503020204020204" pitchFamily="34" charset="-122"/>
                <a:ea typeface="微软雅黑" panose="020B0503020204020204" pitchFamily="34" charset="-122"/>
              </a:rPr>
              <a:t>小行星防御</a:t>
            </a:r>
          </a:p>
        </p:txBody>
      </p:sp>
      <p:pic>
        <p:nvPicPr>
          <p:cNvPr id="15" name="图片 14">
            <a:extLst>
              <a:ext uri="{FF2B5EF4-FFF2-40B4-BE49-F238E27FC236}">
                <a16:creationId xmlns:a16="http://schemas.microsoft.com/office/drawing/2014/main" id="{ACD55D7B-4FAD-438F-840B-108CEA98C53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012325" y="4943416"/>
            <a:ext cx="1612803" cy="1027350"/>
          </a:xfrm>
          <a:prstGeom prst="rect">
            <a:avLst/>
          </a:prstGeom>
        </p:spPr>
      </p:pic>
      <p:sp>
        <p:nvSpPr>
          <p:cNvPr id="16" name="文本框 15">
            <a:extLst>
              <a:ext uri="{FF2B5EF4-FFF2-40B4-BE49-F238E27FC236}">
                <a16:creationId xmlns:a16="http://schemas.microsoft.com/office/drawing/2014/main" id="{DEA3E3E8-7101-4443-8577-5030A2EAA00C}"/>
              </a:ext>
            </a:extLst>
          </p:cNvPr>
          <p:cNvSpPr txBox="1"/>
          <p:nvPr/>
        </p:nvSpPr>
        <p:spPr>
          <a:xfrm>
            <a:off x="7253340" y="5970766"/>
            <a:ext cx="1208985" cy="338554"/>
          </a:xfrm>
          <a:prstGeom prst="rect">
            <a:avLst/>
          </a:prstGeom>
          <a:noFill/>
        </p:spPr>
        <p:txBody>
          <a:bodyPr wrap="none" rtlCol="0">
            <a:spAutoFit/>
          </a:bodyPr>
          <a:lstStyle/>
          <a:p>
            <a:r>
              <a:rPr lang="zh-CN" altLang="en-US" sz="1600" dirty="0">
                <a:latin typeface="微软雅黑" panose="020B0503020204020204" pitchFamily="34" charset="-122"/>
                <a:ea typeface="微软雅黑" panose="020B0503020204020204" pitchFamily="34" charset="-122"/>
              </a:rPr>
              <a:t>下一代</a:t>
            </a:r>
            <a:r>
              <a:rPr lang="en-US" altLang="zh-CN" sz="1600" dirty="0">
                <a:latin typeface="微软雅黑" panose="020B0503020204020204" pitchFamily="34" charset="-122"/>
                <a:ea typeface="微软雅黑" panose="020B0503020204020204" pitchFamily="34" charset="-122"/>
              </a:rPr>
              <a:t>PNT</a:t>
            </a:r>
            <a:endParaRPr lang="zh-CN" altLang="en-US" sz="1600" dirty="0">
              <a:latin typeface="微软雅黑" panose="020B0503020204020204" pitchFamily="34" charset="-122"/>
              <a:ea typeface="微软雅黑" panose="020B0503020204020204" pitchFamily="34" charset="-122"/>
            </a:endParaRPr>
          </a:p>
        </p:txBody>
      </p:sp>
      <p:sp>
        <p:nvSpPr>
          <p:cNvPr id="17" name="文本框 16">
            <a:extLst>
              <a:ext uri="{FF2B5EF4-FFF2-40B4-BE49-F238E27FC236}">
                <a16:creationId xmlns:a16="http://schemas.microsoft.com/office/drawing/2014/main" id="{D3E6DF92-C444-409F-A05E-026F5CD680DF}"/>
              </a:ext>
            </a:extLst>
          </p:cNvPr>
          <p:cNvSpPr txBox="1"/>
          <p:nvPr/>
        </p:nvSpPr>
        <p:spPr>
          <a:xfrm>
            <a:off x="1204354" y="6340180"/>
            <a:ext cx="4897495" cy="369332"/>
          </a:xfrm>
          <a:prstGeom prst="rect">
            <a:avLst/>
          </a:prstGeom>
          <a:noFill/>
        </p:spPr>
        <p:txBody>
          <a:bodyPr wrap="none" rtlCol="0">
            <a:spAutoFit/>
          </a:bodyPr>
          <a:lstStyle/>
          <a:p>
            <a:r>
              <a:rPr lang="en-US" altLang="zh-CN" b="0" dirty="0">
                <a:solidFill>
                  <a:srgbClr val="008000"/>
                </a:solidFill>
                <a:effectLst/>
                <a:latin typeface="Times New Roman" panose="02020603050405020304" pitchFamily="18" charset="0"/>
                <a:cs typeface="Times New Roman" panose="02020603050405020304" pitchFamily="18" charset="0"/>
              </a:rPr>
              <a:t>P</a:t>
            </a:r>
            <a:r>
              <a:rPr lang="en-US" altLang="zh-CN" dirty="0">
                <a:solidFill>
                  <a:srgbClr val="008000"/>
                </a:solidFill>
                <a:latin typeface="Times New Roman" panose="02020603050405020304" pitchFamily="18" charset="0"/>
                <a:cs typeface="Times New Roman" panose="02020603050405020304" pitchFamily="18" charset="0"/>
              </a:rPr>
              <a:t>.</a:t>
            </a:r>
            <a:r>
              <a:rPr lang="zh-CN" altLang="en-US" dirty="0">
                <a:solidFill>
                  <a:srgbClr val="008000"/>
                </a:solidFill>
                <a:latin typeface="Times New Roman" panose="02020603050405020304" pitchFamily="18" charset="0"/>
                <a:cs typeface="Times New Roman" panose="02020603050405020304" pitchFamily="18" charset="0"/>
              </a:rPr>
              <a:t> </a:t>
            </a:r>
            <a:r>
              <a:rPr lang="en-US" altLang="zh-CN" dirty="0">
                <a:solidFill>
                  <a:srgbClr val="008000"/>
                </a:solidFill>
                <a:latin typeface="Times New Roman" panose="02020603050405020304" pitchFamily="18" charset="0"/>
                <a:cs typeface="Times New Roman" panose="02020603050405020304" pitchFamily="18" charset="0"/>
              </a:rPr>
              <a:t>Yin,</a:t>
            </a:r>
            <a:r>
              <a:rPr lang="zh-CN" altLang="en-US" dirty="0">
                <a:solidFill>
                  <a:srgbClr val="008000"/>
                </a:solidFill>
                <a:latin typeface="Times New Roman" panose="02020603050405020304" pitchFamily="18" charset="0"/>
                <a:cs typeface="Times New Roman" panose="02020603050405020304" pitchFamily="18" charset="0"/>
              </a:rPr>
              <a:t> </a:t>
            </a:r>
            <a:r>
              <a:rPr lang="en-US" altLang="zh-CN" dirty="0">
                <a:solidFill>
                  <a:srgbClr val="008000"/>
                </a:solidFill>
                <a:latin typeface="Times New Roman" panose="02020603050405020304" pitchFamily="18" charset="0"/>
                <a:cs typeface="Times New Roman" panose="02020603050405020304" pitchFamily="18" charset="0"/>
              </a:rPr>
              <a:t>et.</a:t>
            </a:r>
            <a:r>
              <a:rPr lang="zh-CN" altLang="en-US" dirty="0">
                <a:solidFill>
                  <a:srgbClr val="008000"/>
                </a:solidFill>
                <a:latin typeface="Times New Roman" panose="02020603050405020304" pitchFamily="18" charset="0"/>
                <a:cs typeface="Times New Roman" panose="02020603050405020304" pitchFamily="18" charset="0"/>
              </a:rPr>
              <a:t> </a:t>
            </a:r>
            <a:r>
              <a:rPr lang="en-US" altLang="zh-CN" dirty="0">
                <a:solidFill>
                  <a:srgbClr val="008000"/>
                </a:solidFill>
                <a:latin typeface="Times New Roman" panose="02020603050405020304" pitchFamily="18" charset="0"/>
                <a:cs typeface="Times New Roman" panose="02020603050405020304" pitchFamily="18" charset="0"/>
              </a:rPr>
              <a:t>al. </a:t>
            </a:r>
            <a:r>
              <a:rPr lang="fr-FR" altLang="zh-CN" b="0" dirty="0">
                <a:solidFill>
                  <a:srgbClr val="008000"/>
                </a:solidFill>
                <a:effectLst/>
                <a:latin typeface="Times New Roman" panose="02020603050405020304" pitchFamily="18" charset="0"/>
                <a:cs typeface="Times New Roman" panose="02020603050405020304" pitchFamily="18" charset="0"/>
              </a:rPr>
              <a:t>Nature Physics </a:t>
            </a:r>
            <a:r>
              <a:rPr lang="fr-FR" altLang="zh-CN" dirty="0">
                <a:solidFill>
                  <a:srgbClr val="008000"/>
                </a:solidFill>
                <a:latin typeface="Times New Roman" panose="02020603050405020304" pitchFamily="18" charset="0"/>
                <a:cs typeface="Times New Roman" panose="02020603050405020304" pitchFamily="18" charset="0"/>
              </a:rPr>
              <a:t>19, 1122–1127 (2023)</a:t>
            </a:r>
            <a:endParaRPr lang="zh-CN" altLang="en-US" dirty="0">
              <a:solidFill>
                <a:srgbClr val="008000"/>
              </a:solidFill>
              <a:latin typeface="Times New Roman" panose="02020603050405020304" pitchFamily="18" charset="0"/>
              <a:cs typeface="Times New Roman" panose="02020603050405020304" pitchFamily="18" charset="0"/>
            </a:endParaRPr>
          </a:p>
        </p:txBody>
      </p:sp>
      <p:sp>
        <p:nvSpPr>
          <p:cNvPr id="18" name="文本框 17">
            <a:extLst>
              <a:ext uri="{FF2B5EF4-FFF2-40B4-BE49-F238E27FC236}">
                <a16:creationId xmlns:a16="http://schemas.microsoft.com/office/drawing/2014/main" id="{59384DBE-0EB2-47FF-9824-E7F63D572F7D}"/>
              </a:ext>
            </a:extLst>
          </p:cNvPr>
          <p:cNvSpPr txBox="1"/>
          <p:nvPr/>
        </p:nvSpPr>
        <p:spPr>
          <a:xfrm>
            <a:off x="500034" y="1434140"/>
            <a:ext cx="8215370" cy="903581"/>
          </a:xfrm>
          <a:prstGeom prst="rect">
            <a:avLst/>
          </a:prstGeom>
          <a:noFill/>
        </p:spPr>
        <p:txBody>
          <a:bodyPr wrap="square" rtlCol="0">
            <a:spAutoFit/>
          </a:bodyPr>
          <a:lstStyle/>
          <a:p>
            <a:pPr marL="285750" indent="-285750">
              <a:lnSpc>
                <a:spcPct val="125000"/>
              </a:lnSpc>
              <a:spcAft>
                <a:spcPts val="600"/>
              </a:spcAft>
              <a:buFont typeface="Wingdings" panose="05000000000000000000" pitchFamily="2" charset="2"/>
              <a:buChar char="ü"/>
            </a:pPr>
            <a:r>
              <a:rPr lang="zh-CN" altLang="en-US" sz="2000"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传统的量子精密测量，因果序是确定的，精度极限就是海森堡极限。</a:t>
            </a:r>
            <a:endParaRPr lang="en-US" altLang="zh-CN" sz="2000"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endParaRPr>
          </a:p>
          <a:p>
            <a:pPr marL="285750" indent="-285750">
              <a:lnSpc>
                <a:spcPct val="125000"/>
              </a:lnSpc>
              <a:spcAft>
                <a:spcPts val="600"/>
              </a:spcAft>
              <a:buFont typeface="Wingdings" panose="05000000000000000000" pitchFamily="2" charset="2"/>
              <a:buChar char="ü"/>
            </a:pPr>
            <a:r>
              <a:rPr lang="zh-CN" altLang="en-US" sz="2000"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利用量子不定因果序（</a:t>
            </a:r>
            <a:r>
              <a:rPr lang="en-US" altLang="zh-CN" sz="2000"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ICO</a:t>
            </a:r>
            <a:r>
              <a:rPr lang="zh-CN" altLang="en-US" sz="2000"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）实现了超海森堡极限的量子精密测量。</a:t>
            </a:r>
          </a:p>
        </p:txBody>
      </p:sp>
      <p:pic>
        <p:nvPicPr>
          <p:cNvPr id="19" name="图片 18">
            <a:extLst>
              <a:ext uri="{FF2B5EF4-FFF2-40B4-BE49-F238E27FC236}">
                <a16:creationId xmlns:a16="http://schemas.microsoft.com/office/drawing/2014/main" id="{84BC24E6-A4A8-42ED-9861-4DF3A37BF342}"/>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666403" y="2498134"/>
            <a:ext cx="2176162" cy="2114425"/>
          </a:xfrm>
          <a:prstGeom prst="rect">
            <a:avLst/>
          </a:prstGeom>
        </p:spPr>
      </p:pic>
      <p:pic>
        <p:nvPicPr>
          <p:cNvPr id="20" name="图片 19">
            <a:extLst>
              <a:ext uri="{FF2B5EF4-FFF2-40B4-BE49-F238E27FC236}">
                <a16:creationId xmlns:a16="http://schemas.microsoft.com/office/drawing/2014/main" id="{FC08F32F-F14E-4033-9CB2-6A04A6B0324D}"/>
              </a:ext>
            </a:extLst>
          </p:cNvPr>
          <p:cNvPicPr>
            <a:picLocks noChangeAspect="1"/>
          </p:cNvPicPr>
          <p:nvPr/>
        </p:nvPicPr>
        <p:blipFill>
          <a:blip r:embed="rId9"/>
          <a:stretch>
            <a:fillRect/>
          </a:stretch>
        </p:blipFill>
        <p:spPr>
          <a:xfrm>
            <a:off x="5126165" y="2498134"/>
            <a:ext cx="3330559" cy="2299018"/>
          </a:xfrm>
          <a:prstGeom prst="rect">
            <a:avLst/>
          </a:prstGeom>
        </p:spPr>
      </p:pic>
    </p:spTree>
    <p:extLst>
      <p:ext uri="{BB962C8B-B14F-4D97-AF65-F5344CB8AC3E}">
        <p14:creationId xmlns:p14="http://schemas.microsoft.com/office/powerpoint/2010/main" val="3703788402"/>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18">
            <a:extLst>
              <a:ext uri="{FF2B5EF4-FFF2-40B4-BE49-F238E27FC236}">
                <a16:creationId xmlns:a16="http://schemas.microsoft.com/office/drawing/2014/main" id="{FEFB0C03-BF0C-4790-AA3C-C9FAECAB39D9}"/>
              </a:ext>
            </a:extLst>
          </p:cNvPr>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endParaRPr lang="zh-CN" altLang="en-US" sz="1800"/>
          </a:p>
        </p:txBody>
      </p:sp>
      <p:pic>
        <p:nvPicPr>
          <p:cNvPr id="137219" name="Picture 22">
            <a:extLst>
              <a:ext uri="{FF2B5EF4-FFF2-40B4-BE49-F238E27FC236}">
                <a16:creationId xmlns:a16="http://schemas.microsoft.com/office/drawing/2014/main" id="{9C390F0A-2478-44F8-BE8C-457862F98B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74295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137220" name="Picture 20">
            <a:extLst>
              <a:ext uri="{FF2B5EF4-FFF2-40B4-BE49-F238E27FC236}">
                <a16:creationId xmlns:a16="http://schemas.microsoft.com/office/drawing/2014/main" id="{94039835-93FB-45AE-9FAA-F5EACEF69185}"/>
              </a:ext>
            </a:extLst>
          </p:cNvPr>
          <p:cNvPicPr>
            <a:picLocks noChangeAspect="1" noChangeArrowheads="1"/>
          </p:cNvPicPr>
          <p:nvPr/>
        </p:nvPicPr>
        <p:blipFill>
          <a:blip r:embed="rId3">
            <a:lum bright="32000" contrast="-38000"/>
            <a:extLst>
              <a:ext uri="{28A0092B-C50C-407E-A947-70E740481C1C}">
                <a14:useLocalDpi xmlns:a14="http://schemas.microsoft.com/office/drawing/2010/main" val="0"/>
              </a:ext>
            </a:extLst>
          </a:blip>
          <a:srcRect/>
          <a:stretch>
            <a:fillRect/>
          </a:stretch>
        </p:blipFill>
        <p:spPr bwMode="auto">
          <a:xfrm>
            <a:off x="763588" y="0"/>
            <a:ext cx="8380412"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137221" name="TextBox 7">
            <a:extLst>
              <a:ext uri="{FF2B5EF4-FFF2-40B4-BE49-F238E27FC236}">
                <a16:creationId xmlns:a16="http://schemas.microsoft.com/office/drawing/2014/main" id="{16696381-6656-4B71-B39F-121A97162D38}"/>
              </a:ext>
            </a:extLst>
          </p:cNvPr>
          <p:cNvSpPr txBox="1">
            <a:spLocks noChangeArrowheads="1"/>
          </p:cNvSpPr>
          <p:nvPr/>
        </p:nvSpPr>
        <p:spPr bwMode="auto">
          <a:xfrm>
            <a:off x="900113" y="107950"/>
            <a:ext cx="6985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ts val="1200"/>
              </a:spcBef>
              <a:buFontTx/>
              <a:buNone/>
            </a:pPr>
            <a:r>
              <a:rPr lang="zh-CN" altLang="en-US">
                <a:latin typeface="微软雅黑" panose="020B0503020204020204" pitchFamily="34" charset="-122"/>
                <a:ea typeface="微软雅黑" panose="020B0503020204020204" pitchFamily="34" charset="-122"/>
              </a:rPr>
              <a:t>展望</a:t>
            </a:r>
            <a:endParaRPr lang="en-US" altLang="zh-CN">
              <a:latin typeface="微软雅黑" panose="020B0503020204020204" pitchFamily="34" charset="-122"/>
              <a:ea typeface="微软雅黑" panose="020B0503020204020204" pitchFamily="34" charset="-122"/>
            </a:endParaRPr>
          </a:p>
        </p:txBody>
      </p:sp>
      <p:sp>
        <p:nvSpPr>
          <p:cNvPr id="6" name="TextBox 5">
            <a:extLst>
              <a:ext uri="{FF2B5EF4-FFF2-40B4-BE49-F238E27FC236}">
                <a16:creationId xmlns:a16="http://schemas.microsoft.com/office/drawing/2014/main" id="{F8208B31-B378-4670-B99B-EC57F7EBFBE4}"/>
              </a:ext>
            </a:extLst>
          </p:cNvPr>
          <p:cNvSpPr txBox="1"/>
          <p:nvPr/>
        </p:nvSpPr>
        <p:spPr>
          <a:xfrm>
            <a:off x="900113" y="1412875"/>
            <a:ext cx="7200900" cy="3324225"/>
          </a:xfrm>
          <a:prstGeom prst="rect">
            <a:avLst/>
          </a:prstGeom>
          <a:noFill/>
        </p:spPr>
        <p:txBody>
          <a:bodyPr>
            <a:spAutoFit/>
          </a:bodyPr>
          <a:lstStyle/>
          <a:p>
            <a:pPr>
              <a:lnSpc>
                <a:spcPct val="150000"/>
              </a:lnSpc>
              <a:defRPr/>
            </a:pPr>
            <a:r>
              <a:rPr lang="zh-CN" altLang="en-US" sz="2800" dirty="0">
                <a:latin typeface="微软雅黑" pitchFamily="34" charset="-122"/>
                <a:ea typeface="微软雅黑" pitchFamily="34" charset="-122"/>
              </a:rPr>
              <a:t>技术上：</a:t>
            </a:r>
            <a:endParaRPr lang="en-US" altLang="zh-CN" sz="2800" dirty="0">
              <a:latin typeface="微软雅黑" pitchFamily="34" charset="-122"/>
              <a:ea typeface="微软雅黑" pitchFamily="34" charset="-122"/>
            </a:endParaRPr>
          </a:p>
          <a:p>
            <a:pPr marL="342900" indent="-342900">
              <a:lnSpc>
                <a:spcPct val="150000"/>
              </a:lnSpc>
              <a:buFontTx/>
              <a:buAutoNum type="arabicPeriod"/>
              <a:defRPr/>
            </a:pPr>
            <a:r>
              <a:rPr lang="zh-CN" altLang="en-US" sz="2800" dirty="0">
                <a:latin typeface="微软雅黑" pitchFamily="34" charset="-122"/>
                <a:ea typeface="微软雅黑" pitchFamily="34" charset="-122"/>
              </a:rPr>
              <a:t>百公里量子密码技术已逐步走向实用化</a:t>
            </a:r>
            <a:endParaRPr lang="en-US" altLang="zh-CN" sz="2800" dirty="0">
              <a:latin typeface="微软雅黑" pitchFamily="34" charset="-122"/>
              <a:ea typeface="微软雅黑" pitchFamily="34" charset="-122"/>
            </a:endParaRPr>
          </a:p>
          <a:p>
            <a:pPr marL="342900" indent="-342900">
              <a:lnSpc>
                <a:spcPct val="150000"/>
              </a:lnSpc>
              <a:buFontTx/>
              <a:buAutoNum type="arabicPeriod"/>
              <a:defRPr/>
            </a:pPr>
            <a:r>
              <a:rPr lang="zh-CN" altLang="en-US" sz="2800" dirty="0">
                <a:latin typeface="微软雅黑" pitchFamily="34" charset="-122"/>
                <a:ea typeface="微软雅黑" pitchFamily="34" charset="-122"/>
              </a:rPr>
              <a:t>量子</a:t>
            </a:r>
            <a:r>
              <a:rPr lang="en-US" altLang="zh-CN" sz="2800" dirty="0">
                <a:latin typeface="微软雅黑" pitchFamily="34" charset="-122"/>
                <a:ea typeface="微软雅黑" pitchFamily="34" charset="-122"/>
              </a:rPr>
              <a:t>U</a:t>
            </a:r>
            <a:r>
              <a:rPr lang="zh-CN" altLang="en-US" sz="2800" dirty="0">
                <a:latin typeface="微软雅黑" pitchFamily="34" charset="-122"/>
                <a:ea typeface="微软雅黑" pitchFamily="34" charset="-122"/>
              </a:rPr>
              <a:t>盘和量子传感技术将是下一个突破口</a:t>
            </a:r>
            <a:endParaRPr lang="en-US" altLang="zh-CN" sz="2800" dirty="0">
              <a:latin typeface="微软雅黑" pitchFamily="34" charset="-122"/>
              <a:ea typeface="微软雅黑" pitchFamily="34" charset="-122"/>
            </a:endParaRPr>
          </a:p>
          <a:p>
            <a:pPr marL="342900" indent="-342900">
              <a:lnSpc>
                <a:spcPct val="150000"/>
              </a:lnSpc>
              <a:buFontTx/>
              <a:buAutoNum type="arabicPeriod"/>
              <a:defRPr/>
            </a:pPr>
            <a:r>
              <a:rPr lang="zh-CN" altLang="en-US" sz="2800" dirty="0">
                <a:latin typeface="微软雅黑" pitchFamily="34" charset="-122"/>
                <a:ea typeface="微软雅黑" pitchFamily="34" charset="-122"/>
              </a:rPr>
              <a:t>专用量子计算机将会解决各种具体难题</a:t>
            </a:r>
            <a:endParaRPr lang="en-US" altLang="zh-CN" sz="2800" dirty="0">
              <a:latin typeface="微软雅黑" pitchFamily="34" charset="-122"/>
              <a:ea typeface="微软雅黑" pitchFamily="34" charset="-122"/>
            </a:endParaRPr>
          </a:p>
          <a:p>
            <a:pPr marL="342900" indent="-342900">
              <a:lnSpc>
                <a:spcPct val="150000"/>
              </a:lnSpc>
              <a:buFontTx/>
              <a:buAutoNum type="arabicPeriod"/>
              <a:defRPr/>
            </a:pPr>
            <a:r>
              <a:rPr lang="zh-CN" altLang="en-US" sz="2800" dirty="0">
                <a:latin typeface="微软雅黑" pitchFamily="34" charset="-122"/>
                <a:ea typeface="微软雅黑" pitchFamily="34" charset="-122"/>
              </a:rPr>
              <a:t>长远目标：量子计算机和量子网络</a:t>
            </a:r>
          </a:p>
        </p:txBody>
      </p:sp>
      <p:sp>
        <p:nvSpPr>
          <p:cNvPr id="137223" name="灯片编号占位符 1">
            <a:extLst>
              <a:ext uri="{FF2B5EF4-FFF2-40B4-BE49-F238E27FC236}">
                <a16:creationId xmlns:a16="http://schemas.microsoft.com/office/drawing/2014/main" id="{DC42278B-1315-4C8A-AFF2-9BC10FC098EA}"/>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fld id="{63AA9393-192B-454F-B1D7-78C444AE771B}" type="slidenum">
              <a:rPr lang="zh-CN" altLang="en-US" sz="1200" smtClean="0">
                <a:solidFill>
                  <a:srgbClr val="898989"/>
                </a:solidFill>
              </a:rPr>
              <a:pPr>
                <a:spcBef>
                  <a:spcPct val="0"/>
                </a:spcBef>
                <a:buFontTx/>
                <a:buNone/>
              </a:pPr>
              <a:t>114</a:t>
            </a:fld>
            <a:endParaRPr lang="zh-CN" altLang="en-US" sz="1200">
              <a:solidFill>
                <a:srgbClr val="898989"/>
              </a:solidFill>
            </a:endParaRP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18">
            <a:extLst>
              <a:ext uri="{FF2B5EF4-FFF2-40B4-BE49-F238E27FC236}">
                <a16:creationId xmlns:a16="http://schemas.microsoft.com/office/drawing/2014/main" id="{7B310AA6-C1C2-45C8-9445-15F9C7EA333B}"/>
              </a:ext>
            </a:extLst>
          </p:cNvPr>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endParaRPr lang="zh-CN" altLang="en-US" sz="1800"/>
          </a:p>
        </p:txBody>
      </p:sp>
      <p:pic>
        <p:nvPicPr>
          <p:cNvPr id="138243" name="Picture 22">
            <a:extLst>
              <a:ext uri="{FF2B5EF4-FFF2-40B4-BE49-F238E27FC236}">
                <a16:creationId xmlns:a16="http://schemas.microsoft.com/office/drawing/2014/main" id="{FAF3776B-AE9B-4176-AF06-50D858F3E6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74295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138244" name="Picture 20">
            <a:extLst>
              <a:ext uri="{FF2B5EF4-FFF2-40B4-BE49-F238E27FC236}">
                <a16:creationId xmlns:a16="http://schemas.microsoft.com/office/drawing/2014/main" id="{FE17B58E-AC11-4C76-9547-31CAFEC9EC7E}"/>
              </a:ext>
            </a:extLst>
          </p:cNvPr>
          <p:cNvPicPr>
            <a:picLocks noChangeAspect="1" noChangeArrowheads="1"/>
          </p:cNvPicPr>
          <p:nvPr/>
        </p:nvPicPr>
        <p:blipFill>
          <a:blip r:embed="rId3">
            <a:lum bright="32000" contrast="-38000"/>
            <a:extLst>
              <a:ext uri="{28A0092B-C50C-407E-A947-70E740481C1C}">
                <a14:useLocalDpi xmlns:a14="http://schemas.microsoft.com/office/drawing/2010/main" val="0"/>
              </a:ext>
            </a:extLst>
          </a:blip>
          <a:srcRect/>
          <a:stretch>
            <a:fillRect/>
          </a:stretch>
        </p:blipFill>
        <p:spPr bwMode="auto">
          <a:xfrm>
            <a:off x="763588" y="0"/>
            <a:ext cx="8380412"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138245" name="TextBox 7">
            <a:extLst>
              <a:ext uri="{FF2B5EF4-FFF2-40B4-BE49-F238E27FC236}">
                <a16:creationId xmlns:a16="http://schemas.microsoft.com/office/drawing/2014/main" id="{EC33D9B8-47E7-41DB-8E2C-E2C19C524AFE}"/>
              </a:ext>
            </a:extLst>
          </p:cNvPr>
          <p:cNvSpPr txBox="1">
            <a:spLocks noChangeArrowheads="1"/>
          </p:cNvSpPr>
          <p:nvPr/>
        </p:nvSpPr>
        <p:spPr bwMode="auto">
          <a:xfrm>
            <a:off x="900113" y="107950"/>
            <a:ext cx="6985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ts val="1200"/>
              </a:spcBef>
              <a:buFontTx/>
              <a:buNone/>
            </a:pPr>
            <a:r>
              <a:rPr lang="zh-CN" altLang="en-US">
                <a:latin typeface="微软雅黑" panose="020B0503020204020204" pitchFamily="34" charset="-122"/>
                <a:ea typeface="微软雅黑" panose="020B0503020204020204" pitchFamily="34" charset="-122"/>
              </a:rPr>
              <a:t>展望</a:t>
            </a:r>
            <a:endParaRPr lang="en-US" altLang="zh-CN">
              <a:latin typeface="微软雅黑" panose="020B0503020204020204" pitchFamily="34" charset="-122"/>
              <a:ea typeface="微软雅黑" panose="020B0503020204020204" pitchFamily="34" charset="-122"/>
            </a:endParaRPr>
          </a:p>
        </p:txBody>
      </p:sp>
      <p:sp>
        <p:nvSpPr>
          <p:cNvPr id="7" name="TextBox 6">
            <a:extLst>
              <a:ext uri="{FF2B5EF4-FFF2-40B4-BE49-F238E27FC236}">
                <a16:creationId xmlns:a16="http://schemas.microsoft.com/office/drawing/2014/main" id="{36373970-45F7-4067-A9BC-6F396E22B261}"/>
              </a:ext>
            </a:extLst>
          </p:cNvPr>
          <p:cNvSpPr txBox="1"/>
          <p:nvPr/>
        </p:nvSpPr>
        <p:spPr>
          <a:xfrm>
            <a:off x="468313" y="836613"/>
            <a:ext cx="8027987" cy="5632450"/>
          </a:xfrm>
          <a:prstGeom prst="rect">
            <a:avLst/>
          </a:prstGeom>
          <a:noFill/>
        </p:spPr>
        <p:txBody>
          <a:bodyPr>
            <a:spAutoFit/>
          </a:bodyPr>
          <a:lstStyle/>
          <a:p>
            <a:pPr>
              <a:lnSpc>
                <a:spcPct val="150000"/>
              </a:lnSpc>
              <a:defRPr/>
            </a:pPr>
            <a:r>
              <a:rPr lang="zh-CN" altLang="en-US" sz="2400" dirty="0">
                <a:latin typeface="微软雅黑" pitchFamily="34" charset="-122"/>
                <a:ea typeface="微软雅黑" pitchFamily="34" charset="-122"/>
              </a:rPr>
              <a:t>科学上：</a:t>
            </a:r>
            <a:endParaRPr lang="en-US" altLang="zh-CN" sz="2400" dirty="0">
              <a:latin typeface="微软雅黑" pitchFamily="34" charset="-122"/>
              <a:ea typeface="微软雅黑" pitchFamily="34" charset="-122"/>
            </a:endParaRPr>
          </a:p>
          <a:p>
            <a:pPr marL="457200" indent="-457200">
              <a:lnSpc>
                <a:spcPct val="150000"/>
              </a:lnSpc>
              <a:buFontTx/>
              <a:buAutoNum type="arabicPeriod"/>
              <a:defRPr/>
            </a:pPr>
            <a:r>
              <a:rPr lang="zh-CN" altLang="en-US" sz="2400" dirty="0">
                <a:latin typeface="微软雅黑" pitchFamily="34" charset="-122"/>
                <a:ea typeface="微软雅黑" pitchFamily="34" charset="-122"/>
              </a:rPr>
              <a:t>用量子信息技术（量子模拟，高精密测量）探索自然</a:t>
            </a:r>
            <a:endParaRPr lang="en-US" altLang="zh-CN" sz="2400" dirty="0">
              <a:latin typeface="微软雅黑" pitchFamily="34" charset="-122"/>
              <a:ea typeface="微软雅黑" pitchFamily="34" charset="-122"/>
            </a:endParaRPr>
          </a:p>
          <a:p>
            <a:pPr marL="457200" indent="-457200">
              <a:lnSpc>
                <a:spcPct val="150000"/>
              </a:lnSpc>
              <a:buFontTx/>
              <a:buAutoNum type="arabicPeriod"/>
              <a:defRPr/>
            </a:pPr>
            <a:endParaRPr lang="en-US" altLang="zh-CN" sz="2400" dirty="0">
              <a:latin typeface="微软雅黑" pitchFamily="34" charset="-122"/>
              <a:ea typeface="微软雅黑" pitchFamily="34" charset="-122"/>
            </a:endParaRPr>
          </a:p>
          <a:p>
            <a:pPr marL="457200" indent="-457200">
              <a:lnSpc>
                <a:spcPct val="150000"/>
              </a:lnSpc>
              <a:buFontTx/>
              <a:buAutoNum type="arabicPeriod"/>
              <a:defRPr/>
            </a:pPr>
            <a:endParaRPr lang="en-US" altLang="zh-CN" sz="2400" dirty="0">
              <a:latin typeface="微软雅黑" pitchFamily="34" charset="-122"/>
              <a:ea typeface="微软雅黑" pitchFamily="34" charset="-122"/>
            </a:endParaRPr>
          </a:p>
          <a:p>
            <a:pPr marL="457200" indent="-457200">
              <a:lnSpc>
                <a:spcPct val="150000"/>
              </a:lnSpc>
              <a:buFontTx/>
              <a:buAutoNum type="arabicPeriod"/>
              <a:defRPr/>
            </a:pPr>
            <a:endParaRPr lang="en-US" altLang="zh-CN" sz="2400" dirty="0">
              <a:latin typeface="微软雅黑" pitchFamily="34" charset="-122"/>
              <a:ea typeface="微软雅黑" pitchFamily="34" charset="-122"/>
            </a:endParaRPr>
          </a:p>
          <a:p>
            <a:pPr marL="457200" indent="-457200">
              <a:lnSpc>
                <a:spcPct val="150000"/>
              </a:lnSpc>
              <a:buFontTx/>
              <a:buAutoNum type="arabicPeriod"/>
              <a:defRPr/>
            </a:pPr>
            <a:endParaRPr lang="en-US" altLang="zh-CN" sz="2400" dirty="0">
              <a:latin typeface="微软雅黑" pitchFamily="34" charset="-122"/>
              <a:ea typeface="微软雅黑" pitchFamily="34" charset="-122"/>
            </a:endParaRPr>
          </a:p>
          <a:p>
            <a:pPr marL="457200" indent="-457200">
              <a:lnSpc>
                <a:spcPct val="150000"/>
              </a:lnSpc>
              <a:buFontTx/>
              <a:buAutoNum type="arabicPeriod"/>
              <a:defRPr/>
            </a:pPr>
            <a:endParaRPr lang="en-US" altLang="zh-CN" sz="2400" dirty="0">
              <a:latin typeface="微软雅黑" pitchFamily="34" charset="-122"/>
              <a:ea typeface="微软雅黑" pitchFamily="34" charset="-122"/>
            </a:endParaRPr>
          </a:p>
          <a:p>
            <a:pPr marL="457200" indent="-457200">
              <a:lnSpc>
                <a:spcPct val="150000"/>
              </a:lnSpc>
              <a:buFontTx/>
              <a:buAutoNum type="arabicPeriod"/>
              <a:defRPr/>
            </a:pPr>
            <a:endParaRPr lang="en-US" altLang="zh-CN" sz="2400" dirty="0">
              <a:latin typeface="微软雅黑" pitchFamily="34" charset="-122"/>
              <a:ea typeface="微软雅黑" pitchFamily="34" charset="-122"/>
            </a:endParaRPr>
          </a:p>
          <a:p>
            <a:pPr marL="457200" indent="-457200">
              <a:lnSpc>
                <a:spcPct val="150000"/>
              </a:lnSpc>
              <a:buFontTx/>
              <a:buAutoNum type="arabicPeriod"/>
              <a:defRPr/>
            </a:pPr>
            <a:endParaRPr lang="zh-CN" altLang="en-US" sz="2400" dirty="0">
              <a:latin typeface="微软雅黑" pitchFamily="34" charset="-122"/>
              <a:ea typeface="微软雅黑" pitchFamily="34" charset="-122"/>
            </a:endParaRPr>
          </a:p>
          <a:p>
            <a:pPr marL="457200" indent="-457200">
              <a:lnSpc>
                <a:spcPct val="150000"/>
              </a:lnSpc>
              <a:buFontTx/>
              <a:buAutoNum type="arabicPeriod"/>
              <a:defRPr/>
            </a:pPr>
            <a:r>
              <a:rPr lang="zh-CN" altLang="en-US" sz="2400" dirty="0">
                <a:latin typeface="微软雅黑" pitchFamily="34" charset="-122"/>
                <a:ea typeface="微软雅黑" pitchFamily="34" charset="-122"/>
              </a:rPr>
              <a:t>用量子信息的观点（非局域性等）重新认识世界</a:t>
            </a:r>
            <a:endParaRPr lang="en-US" altLang="zh-CN" sz="2400" dirty="0">
              <a:latin typeface="微软雅黑" pitchFamily="34" charset="-122"/>
              <a:ea typeface="微软雅黑" pitchFamily="34" charset="-122"/>
            </a:endParaRPr>
          </a:p>
        </p:txBody>
      </p:sp>
      <p:pic>
        <p:nvPicPr>
          <p:cNvPr id="138247" name="Picture 2">
            <a:extLst>
              <a:ext uri="{FF2B5EF4-FFF2-40B4-BE49-F238E27FC236}">
                <a16:creationId xmlns:a16="http://schemas.microsoft.com/office/drawing/2014/main" id="{4A8F39E7-93DE-435E-A8E5-C38CB4BD441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0063" y="2759075"/>
            <a:ext cx="2801937" cy="1665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8248" name="TextBox 8">
            <a:extLst>
              <a:ext uri="{FF2B5EF4-FFF2-40B4-BE49-F238E27FC236}">
                <a16:creationId xmlns:a16="http://schemas.microsoft.com/office/drawing/2014/main" id="{D35E04AB-DC7F-429B-A387-6BDDE3942098}"/>
              </a:ext>
            </a:extLst>
          </p:cNvPr>
          <p:cNvSpPr txBox="1">
            <a:spLocks noChangeArrowheads="1"/>
          </p:cNvSpPr>
          <p:nvPr/>
        </p:nvSpPr>
        <p:spPr bwMode="auto">
          <a:xfrm>
            <a:off x="1009650" y="4589463"/>
            <a:ext cx="19065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r>
              <a:rPr lang="zh-CN" altLang="en-US" sz="1800">
                <a:latin typeface="微软雅黑" panose="020B0503020204020204" pitchFamily="34" charset="-122"/>
                <a:ea typeface="微软雅黑" panose="020B0503020204020204" pitchFamily="34" charset="-122"/>
              </a:rPr>
              <a:t>模拟高温超导等</a:t>
            </a:r>
          </a:p>
        </p:txBody>
      </p:sp>
      <p:pic>
        <p:nvPicPr>
          <p:cNvPr id="138249" name="Picture 4">
            <a:extLst>
              <a:ext uri="{FF2B5EF4-FFF2-40B4-BE49-F238E27FC236}">
                <a16:creationId xmlns:a16="http://schemas.microsoft.com/office/drawing/2014/main" id="{9AEF9B9C-2E91-4667-A63F-98604C9DBED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09975" y="3213100"/>
            <a:ext cx="2386013" cy="1562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8250" name="Picture 3">
            <a:extLst>
              <a:ext uri="{FF2B5EF4-FFF2-40B4-BE49-F238E27FC236}">
                <a16:creationId xmlns:a16="http://schemas.microsoft.com/office/drawing/2014/main" id="{1DBA3789-6213-4588-9CED-DC9D3110ACF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63938" y="2343150"/>
            <a:ext cx="2432050" cy="831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8251" name="TextBox 11">
            <a:extLst>
              <a:ext uri="{FF2B5EF4-FFF2-40B4-BE49-F238E27FC236}">
                <a16:creationId xmlns:a16="http://schemas.microsoft.com/office/drawing/2014/main" id="{F622EA0D-820E-4CFE-ADAC-5A2EA2DD98AB}"/>
              </a:ext>
            </a:extLst>
          </p:cNvPr>
          <p:cNvSpPr txBox="1">
            <a:spLocks noChangeArrowheads="1"/>
          </p:cNvSpPr>
          <p:nvPr/>
        </p:nvSpPr>
        <p:spPr bwMode="auto">
          <a:xfrm>
            <a:off x="4095750" y="4927600"/>
            <a:ext cx="16557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r>
              <a:rPr lang="zh-CN" altLang="en-US" sz="1800">
                <a:latin typeface="微软雅黑" panose="020B0503020204020204" pitchFamily="34" charset="-122"/>
                <a:ea typeface="微软雅黑" panose="020B0503020204020204" pitchFamily="34" charset="-122"/>
              </a:rPr>
              <a:t>探测引力波</a:t>
            </a:r>
          </a:p>
        </p:txBody>
      </p:sp>
      <p:sp>
        <p:nvSpPr>
          <p:cNvPr id="138252" name="TextBox 12">
            <a:extLst>
              <a:ext uri="{FF2B5EF4-FFF2-40B4-BE49-F238E27FC236}">
                <a16:creationId xmlns:a16="http://schemas.microsoft.com/office/drawing/2014/main" id="{D369873C-D608-4F0B-B2B1-63D2BAAFED67}"/>
              </a:ext>
            </a:extLst>
          </p:cNvPr>
          <p:cNvSpPr txBox="1">
            <a:spLocks noChangeArrowheads="1"/>
          </p:cNvSpPr>
          <p:nvPr/>
        </p:nvSpPr>
        <p:spPr bwMode="auto">
          <a:xfrm>
            <a:off x="6300788" y="4573588"/>
            <a:ext cx="2735262"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r>
              <a:rPr lang="zh-CN" altLang="en-US" sz="1800" dirty="0">
                <a:latin typeface="微软雅黑" panose="020B0503020204020204" pitchFamily="34" charset="-122"/>
                <a:ea typeface="微软雅黑" panose="020B0503020204020204" pitchFamily="34" charset="-122"/>
              </a:rPr>
              <a:t>探索超越基本粒子标准模型的新物理：暗物质；暗能量；</a:t>
            </a:r>
            <a:r>
              <a:rPr lang="en-US" altLang="zh-CN" sz="1800" dirty="0">
                <a:latin typeface="微软雅黑" panose="020B0503020204020204" pitchFamily="34" charset="-122"/>
                <a:ea typeface="微软雅黑" panose="020B0503020204020204" pitchFamily="34" charset="-122"/>
              </a:rPr>
              <a:t>EDM</a:t>
            </a:r>
            <a:r>
              <a:rPr lang="zh-CN" altLang="en-US" sz="1800" dirty="0">
                <a:latin typeface="微软雅黑" panose="020B0503020204020204" pitchFamily="34" charset="-122"/>
                <a:ea typeface="微软雅黑" panose="020B0503020204020204" pitchFamily="34" charset="-122"/>
              </a:rPr>
              <a:t>等。</a:t>
            </a:r>
          </a:p>
        </p:txBody>
      </p:sp>
      <p:pic>
        <p:nvPicPr>
          <p:cNvPr id="138253" name="Picture 2">
            <a:extLst>
              <a:ext uri="{FF2B5EF4-FFF2-40B4-BE49-F238E27FC236}">
                <a16:creationId xmlns:a16="http://schemas.microsoft.com/office/drawing/2014/main" id="{1177B9BC-2064-4326-9483-6256C549C4A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00788" y="2360613"/>
            <a:ext cx="2682875" cy="2074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8254" name="灯片编号占位符 1">
            <a:extLst>
              <a:ext uri="{FF2B5EF4-FFF2-40B4-BE49-F238E27FC236}">
                <a16:creationId xmlns:a16="http://schemas.microsoft.com/office/drawing/2014/main" id="{F03531B2-A09F-4745-A58C-4D87BD45CE9A}"/>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fld id="{CA19C817-CDC4-48C5-AEE4-4F3C42862B65}" type="slidenum">
              <a:rPr lang="zh-CN" altLang="en-US" sz="1200" smtClean="0">
                <a:solidFill>
                  <a:srgbClr val="898989"/>
                </a:solidFill>
              </a:rPr>
              <a:pPr>
                <a:spcBef>
                  <a:spcPct val="0"/>
                </a:spcBef>
                <a:buFontTx/>
                <a:buNone/>
              </a:pPr>
              <a:t>115</a:t>
            </a:fld>
            <a:endParaRPr lang="zh-CN" altLang="en-US" sz="1200">
              <a:solidFill>
                <a:srgbClr val="898989"/>
              </a:solidFill>
            </a:endParaRP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18">
            <a:extLst>
              <a:ext uri="{FF2B5EF4-FFF2-40B4-BE49-F238E27FC236}">
                <a16:creationId xmlns:a16="http://schemas.microsoft.com/office/drawing/2014/main" id="{B1A51057-E55A-493F-A09E-9BB61A63D14E}"/>
              </a:ext>
            </a:extLst>
          </p:cNvPr>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endParaRPr lang="zh-CN" altLang="en-US" sz="1800"/>
          </a:p>
        </p:txBody>
      </p:sp>
      <p:pic>
        <p:nvPicPr>
          <p:cNvPr id="139267" name="Picture 22">
            <a:extLst>
              <a:ext uri="{FF2B5EF4-FFF2-40B4-BE49-F238E27FC236}">
                <a16:creationId xmlns:a16="http://schemas.microsoft.com/office/drawing/2014/main" id="{7B07C095-A253-495D-86BF-1F9D0E81C1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74295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139268" name="Picture 20">
            <a:extLst>
              <a:ext uri="{FF2B5EF4-FFF2-40B4-BE49-F238E27FC236}">
                <a16:creationId xmlns:a16="http://schemas.microsoft.com/office/drawing/2014/main" id="{CEACE979-56C0-4447-85A4-2E5EFD06132D}"/>
              </a:ext>
            </a:extLst>
          </p:cNvPr>
          <p:cNvPicPr>
            <a:picLocks noChangeAspect="1" noChangeArrowheads="1"/>
          </p:cNvPicPr>
          <p:nvPr/>
        </p:nvPicPr>
        <p:blipFill>
          <a:blip r:embed="rId4">
            <a:lum bright="32000" contrast="-38000"/>
            <a:extLst>
              <a:ext uri="{28A0092B-C50C-407E-A947-70E740481C1C}">
                <a14:useLocalDpi xmlns:a14="http://schemas.microsoft.com/office/drawing/2010/main" val="0"/>
              </a:ext>
            </a:extLst>
          </a:blip>
          <a:srcRect/>
          <a:stretch>
            <a:fillRect/>
          </a:stretch>
        </p:blipFill>
        <p:spPr bwMode="auto">
          <a:xfrm>
            <a:off x="763588" y="0"/>
            <a:ext cx="8380412"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139270" name="TextBox 7">
            <a:extLst>
              <a:ext uri="{FF2B5EF4-FFF2-40B4-BE49-F238E27FC236}">
                <a16:creationId xmlns:a16="http://schemas.microsoft.com/office/drawing/2014/main" id="{E60ED6E9-B834-44DB-8F66-81CA819C198F}"/>
              </a:ext>
            </a:extLst>
          </p:cNvPr>
          <p:cNvSpPr txBox="1">
            <a:spLocks noChangeArrowheads="1"/>
          </p:cNvSpPr>
          <p:nvPr/>
        </p:nvSpPr>
        <p:spPr bwMode="auto">
          <a:xfrm>
            <a:off x="899592" y="179726"/>
            <a:ext cx="7632848"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ts val="1200"/>
              </a:spcBef>
              <a:buFontTx/>
              <a:buNone/>
            </a:pPr>
            <a:r>
              <a:rPr lang="en-US" altLang="zh-CN" sz="2600" dirty="0">
                <a:latin typeface="微软雅黑" panose="020B0503020204020204" pitchFamily="34" charset="-122"/>
                <a:ea typeface="微软雅黑" panose="020B0503020204020204" pitchFamily="34" charset="-122"/>
              </a:rPr>
              <a:t>Remarks</a:t>
            </a:r>
            <a:r>
              <a:rPr lang="zh-CN" altLang="en-US" sz="2600" dirty="0">
                <a:latin typeface="微软雅黑" panose="020B0503020204020204" pitchFamily="34" charset="-122"/>
                <a:ea typeface="微软雅黑" panose="020B0503020204020204" pitchFamily="34" charset="-122"/>
              </a:rPr>
              <a:t>：量子光学与量子信息领域近期所获大奖</a:t>
            </a:r>
            <a:endParaRPr lang="en-US" altLang="zh-CN" sz="2600" dirty="0">
              <a:latin typeface="微软雅黑" panose="020B0503020204020204" pitchFamily="34" charset="-122"/>
              <a:ea typeface="微软雅黑" panose="020B0503020204020204" pitchFamily="34" charset="-122"/>
            </a:endParaRPr>
          </a:p>
        </p:txBody>
      </p:sp>
      <p:sp>
        <p:nvSpPr>
          <p:cNvPr id="139272" name="灯片编号占位符 1">
            <a:extLst>
              <a:ext uri="{FF2B5EF4-FFF2-40B4-BE49-F238E27FC236}">
                <a16:creationId xmlns:a16="http://schemas.microsoft.com/office/drawing/2014/main" id="{07416292-81D9-4354-970C-7F6934779062}"/>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fld id="{4151427F-71EB-4F5A-969D-C3D715FB7922}" type="slidenum">
              <a:rPr lang="en-US" altLang="zh-CN" sz="1200" smtClean="0">
                <a:solidFill>
                  <a:srgbClr val="898989"/>
                </a:solidFill>
              </a:rPr>
              <a:pPr>
                <a:spcBef>
                  <a:spcPct val="0"/>
                </a:spcBef>
                <a:buFontTx/>
                <a:buNone/>
              </a:pPr>
              <a:t>116</a:t>
            </a:fld>
            <a:endParaRPr lang="en-US" altLang="zh-CN" sz="1200">
              <a:solidFill>
                <a:srgbClr val="898989"/>
              </a:solidFill>
            </a:endParaRPr>
          </a:p>
        </p:txBody>
      </p:sp>
      <p:sp>
        <p:nvSpPr>
          <p:cNvPr id="9" name="TextBox 8">
            <a:extLst>
              <a:ext uri="{FF2B5EF4-FFF2-40B4-BE49-F238E27FC236}">
                <a16:creationId xmlns:a16="http://schemas.microsoft.com/office/drawing/2014/main" id="{57B59B98-2786-4DAC-984A-56B0B6B739F8}"/>
              </a:ext>
            </a:extLst>
          </p:cNvPr>
          <p:cNvSpPr txBox="1">
            <a:spLocks noChangeArrowheads="1"/>
          </p:cNvSpPr>
          <p:nvPr/>
        </p:nvSpPr>
        <p:spPr bwMode="auto">
          <a:xfrm>
            <a:off x="767133" y="851894"/>
            <a:ext cx="7470651" cy="49398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spcBef>
                <a:spcPts val="600"/>
              </a:spcBef>
            </a:pPr>
            <a:r>
              <a:rPr lang="en-US" altLang="zh-CN" sz="2000" dirty="0">
                <a:latin typeface="Times New Roman" pitchFamily="18" charset="0"/>
                <a:ea typeface="微软雅黑" pitchFamily="34" charset="-122"/>
                <a:cs typeface="Times New Roman" pitchFamily="18" charset="0"/>
              </a:rPr>
              <a:t>1. 2005</a:t>
            </a:r>
            <a:r>
              <a:rPr lang="zh-CN" altLang="en-US" sz="2000" dirty="0">
                <a:latin typeface="Times New Roman" pitchFamily="18" charset="0"/>
                <a:ea typeface="微软雅黑" pitchFamily="34" charset="-122"/>
                <a:cs typeface="Times New Roman" pitchFamily="18" charset="0"/>
              </a:rPr>
              <a:t>年</a:t>
            </a:r>
            <a:r>
              <a:rPr lang="en-US" altLang="zh-CN" sz="2000" dirty="0">
                <a:latin typeface="Times New Roman" pitchFamily="18" charset="0"/>
                <a:ea typeface="微软雅黑" pitchFamily="34" charset="-122"/>
                <a:cs typeface="Times New Roman" pitchFamily="18" charset="0"/>
              </a:rPr>
              <a:t>Nobel</a:t>
            </a:r>
            <a:r>
              <a:rPr lang="zh-CN" altLang="en-US" sz="2000" dirty="0">
                <a:latin typeface="Times New Roman" pitchFamily="18" charset="0"/>
                <a:ea typeface="微软雅黑" pitchFamily="34" charset="-122"/>
                <a:cs typeface="Times New Roman" pitchFamily="18" charset="0"/>
              </a:rPr>
              <a:t>奖  </a:t>
            </a:r>
            <a:r>
              <a:rPr lang="en-US" altLang="zh-CN" sz="2000" dirty="0">
                <a:latin typeface="Times New Roman" pitchFamily="18" charset="0"/>
                <a:ea typeface="微软雅黑" pitchFamily="34" charset="-122"/>
                <a:cs typeface="Times New Roman" pitchFamily="18" charset="0"/>
              </a:rPr>
              <a:t>R. J. </a:t>
            </a:r>
            <a:r>
              <a:rPr lang="en-US" altLang="zh-CN" sz="2000" dirty="0" err="1">
                <a:latin typeface="Times New Roman" pitchFamily="18" charset="0"/>
                <a:ea typeface="微软雅黑" pitchFamily="34" charset="-122"/>
                <a:cs typeface="Times New Roman" pitchFamily="18" charset="0"/>
              </a:rPr>
              <a:t>Glauber</a:t>
            </a:r>
            <a:r>
              <a:rPr lang="en-US" altLang="zh-CN" sz="2000" dirty="0">
                <a:latin typeface="Times New Roman" pitchFamily="18" charset="0"/>
                <a:ea typeface="微软雅黑" pitchFamily="34" charset="-122"/>
                <a:cs typeface="Times New Roman" pitchFamily="18" charset="0"/>
              </a:rPr>
              <a:t>, J. L. Hall, T. W. </a:t>
            </a:r>
            <a:r>
              <a:rPr lang="en-US" altLang="zh-CN" sz="2000" dirty="0" err="1">
                <a:latin typeface="Times New Roman" pitchFamily="18" charset="0"/>
                <a:ea typeface="微软雅黑" pitchFamily="34" charset="-122"/>
                <a:cs typeface="Times New Roman" pitchFamily="18" charset="0"/>
              </a:rPr>
              <a:t>Hänsch</a:t>
            </a:r>
            <a:endParaRPr lang="en-US" altLang="zh-CN" sz="2000" dirty="0">
              <a:latin typeface="Times New Roman" pitchFamily="18" charset="0"/>
              <a:ea typeface="微软雅黑" pitchFamily="34" charset="-122"/>
              <a:cs typeface="Times New Roman" pitchFamily="18" charset="0"/>
            </a:endParaRPr>
          </a:p>
          <a:p>
            <a:pPr>
              <a:spcBef>
                <a:spcPts val="600"/>
              </a:spcBef>
            </a:pPr>
            <a:r>
              <a:rPr lang="en-US" altLang="zh-CN" sz="2000" dirty="0">
                <a:latin typeface="Times New Roman" pitchFamily="18" charset="0"/>
                <a:ea typeface="微软雅黑" pitchFamily="34" charset="-122"/>
                <a:cs typeface="Times New Roman" pitchFamily="18" charset="0"/>
              </a:rPr>
              <a:t>2. 2010</a:t>
            </a:r>
            <a:r>
              <a:rPr lang="zh-CN" altLang="en-US" sz="2000" dirty="0">
                <a:latin typeface="Times New Roman" pitchFamily="18" charset="0"/>
                <a:ea typeface="微软雅黑" pitchFamily="34" charset="-122"/>
                <a:cs typeface="Times New Roman" pitchFamily="18" charset="0"/>
              </a:rPr>
              <a:t>年</a:t>
            </a:r>
            <a:r>
              <a:rPr lang="en-US" altLang="zh-CN" sz="2000" dirty="0">
                <a:latin typeface="Times New Roman" pitchFamily="18" charset="0"/>
                <a:ea typeface="微软雅黑" pitchFamily="34" charset="-122"/>
                <a:cs typeface="Times New Roman" pitchFamily="18" charset="0"/>
              </a:rPr>
              <a:t>Wolf</a:t>
            </a:r>
            <a:r>
              <a:rPr lang="zh-CN" altLang="en-US" sz="2000" dirty="0">
                <a:latin typeface="Times New Roman" pitchFamily="18" charset="0"/>
                <a:ea typeface="微软雅黑" pitchFamily="34" charset="-122"/>
                <a:cs typeface="Times New Roman" pitchFamily="18" charset="0"/>
              </a:rPr>
              <a:t>奖  </a:t>
            </a:r>
            <a:r>
              <a:rPr lang="en-US" altLang="zh-CN" sz="2000" dirty="0">
                <a:latin typeface="Times New Roman" pitchFamily="18" charset="0"/>
                <a:ea typeface="微软雅黑" pitchFamily="34" charset="-122"/>
                <a:cs typeface="Times New Roman" pitchFamily="18" charset="0"/>
              </a:rPr>
              <a:t>J. </a:t>
            </a:r>
            <a:r>
              <a:rPr lang="en-US" altLang="zh-CN" sz="2000" dirty="0" err="1">
                <a:latin typeface="Times New Roman" pitchFamily="18" charset="0"/>
                <a:ea typeface="微软雅黑" pitchFamily="34" charset="-122"/>
                <a:cs typeface="Times New Roman" pitchFamily="18" charset="0"/>
              </a:rPr>
              <a:t>Clauser</a:t>
            </a:r>
            <a:r>
              <a:rPr lang="en-US" altLang="zh-CN" sz="2000" dirty="0">
                <a:latin typeface="Times New Roman" pitchFamily="18" charset="0"/>
                <a:ea typeface="微软雅黑" pitchFamily="34" charset="-122"/>
                <a:cs typeface="Times New Roman" pitchFamily="18" charset="0"/>
              </a:rPr>
              <a:t>, A. Aspect, A. </a:t>
            </a:r>
            <a:r>
              <a:rPr lang="en-US" altLang="zh-CN" sz="2000" dirty="0" err="1">
                <a:latin typeface="Times New Roman" pitchFamily="18" charset="0"/>
                <a:ea typeface="微软雅黑" pitchFamily="34" charset="-122"/>
                <a:cs typeface="Times New Roman" pitchFamily="18" charset="0"/>
              </a:rPr>
              <a:t>Zeilinger</a:t>
            </a:r>
            <a:endParaRPr lang="en-US" altLang="zh-CN" sz="2000" dirty="0">
              <a:latin typeface="Times New Roman" pitchFamily="18" charset="0"/>
              <a:ea typeface="微软雅黑" pitchFamily="34" charset="-122"/>
              <a:cs typeface="Times New Roman" pitchFamily="18" charset="0"/>
            </a:endParaRPr>
          </a:p>
          <a:p>
            <a:pPr>
              <a:spcBef>
                <a:spcPts val="600"/>
              </a:spcBef>
            </a:pPr>
            <a:r>
              <a:rPr lang="en-US" altLang="zh-CN" sz="2000" dirty="0">
                <a:latin typeface="Times New Roman" pitchFamily="18" charset="0"/>
                <a:ea typeface="微软雅黑" pitchFamily="34" charset="-122"/>
                <a:cs typeface="Times New Roman" pitchFamily="18" charset="0"/>
              </a:rPr>
              <a:t>3. 2012</a:t>
            </a:r>
            <a:r>
              <a:rPr lang="zh-CN" altLang="en-US" sz="2000" dirty="0">
                <a:latin typeface="Times New Roman" pitchFamily="18" charset="0"/>
                <a:ea typeface="微软雅黑" pitchFamily="34" charset="-122"/>
                <a:cs typeface="Times New Roman" pitchFamily="18" charset="0"/>
              </a:rPr>
              <a:t>年科学突破奖之基础物理奖 </a:t>
            </a:r>
            <a:r>
              <a:rPr lang="en-US" altLang="zh-CN" sz="2000" dirty="0">
                <a:latin typeface="Times New Roman" pitchFamily="18" charset="0"/>
                <a:ea typeface="微软雅黑" pitchFamily="34" charset="-122"/>
                <a:cs typeface="Times New Roman" pitchFamily="18" charset="0"/>
              </a:rPr>
              <a:t>A. </a:t>
            </a:r>
            <a:r>
              <a:rPr lang="en-US" altLang="zh-CN" sz="2000" dirty="0" err="1">
                <a:latin typeface="Times New Roman" pitchFamily="18" charset="0"/>
                <a:ea typeface="微软雅黑" pitchFamily="34" charset="-122"/>
                <a:cs typeface="Times New Roman" pitchFamily="18" charset="0"/>
              </a:rPr>
              <a:t>Kitaev</a:t>
            </a:r>
            <a:endParaRPr lang="en-US" altLang="zh-CN" sz="2000" dirty="0">
              <a:latin typeface="Times New Roman" pitchFamily="18" charset="0"/>
              <a:ea typeface="微软雅黑" pitchFamily="34" charset="-122"/>
              <a:cs typeface="Times New Roman" pitchFamily="18" charset="0"/>
            </a:endParaRPr>
          </a:p>
          <a:p>
            <a:pPr>
              <a:spcBef>
                <a:spcPts val="600"/>
              </a:spcBef>
            </a:pPr>
            <a:r>
              <a:rPr lang="en-US" altLang="zh-CN" sz="2000" dirty="0">
                <a:latin typeface="Times New Roman" pitchFamily="18" charset="0"/>
                <a:ea typeface="微软雅黑" pitchFamily="34" charset="-122"/>
                <a:cs typeface="Times New Roman" pitchFamily="18" charset="0"/>
              </a:rPr>
              <a:t>4. 2012</a:t>
            </a:r>
            <a:r>
              <a:rPr lang="zh-CN" altLang="en-US" sz="2000" dirty="0">
                <a:latin typeface="Times New Roman" pitchFamily="18" charset="0"/>
                <a:ea typeface="微软雅黑" pitchFamily="34" charset="-122"/>
                <a:cs typeface="Times New Roman" pitchFamily="18" charset="0"/>
              </a:rPr>
              <a:t>年</a:t>
            </a:r>
            <a:r>
              <a:rPr lang="en-US" altLang="zh-CN" sz="2000" dirty="0">
                <a:latin typeface="Times New Roman" pitchFamily="18" charset="0"/>
                <a:ea typeface="微软雅黑" pitchFamily="34" charset="-122"/>
                <a:cs typeface="Times New Roman" pitchFamily="18" charset="0"/>
              </a:rPr>
              <a:t>Nobel</a:t>
            </a:r>
            <a:r>
              <a:rPr lang="zh-CN" altLang="en-US" sz="2000" dirty="0">
                <a:latin typeface="Times New Roman" pitchFamily="18" charset="0"/>
                <a:ea typeface="微软雅黑" pitchFamily="34" charset="-122"/>
                <a:cs typeface="Times New Roman" pitchFamily="18" charset="0"/>
              </a:rPr>
              <a:t>奖  </a:t>
            </a:r>
            <a:r>
              <a:rPr lang="en-US" altLang="zh-CN" sz="2000" dirty="0">
                <a:latin typeface="Times New Roman" pitchFamily="18" charset="0"/>
                <a:ea typeface="微软雅黑" pitchFamily="34" charset="-122"/>
                <a:cs typeface="Times New Roman" pitchFamily="18" charset="0"/>
              </a:rPr>
              <a:t>D. J. </a:t>
            </a:r>
            <a:r>
              <a:rPr lang="en-US" altLang="zh-CN" sz="2000" dirty="0" err="1">
                <a:latin typeface="Times New Roman" pitchFamily="18" charset="0"/>
                <a:ea typeface="微软雅黑" pitchFamily="34" charset="-122"/>
                <a:cs typeface="Times New Roman" pitchFamily="18" charset="0"/>
              </a:rPr>
              <a:t>Wineland</a:t>
            </a:r>
            <a:r>
              <a:rPr lang="en-US" altLang="zh-CN" sz="2000" dirty="0">
                <a:latin typeface="Times New Roman" pitchFamily="18" charset="0"/>
                <a:ea typeface="微软雅黑" pitchFamily="34" charset="-122"/>
                <a:cs typeface="Times New Roman" pitchFamily="18" charset="0"/>
              </a:rPr>
              <a:t>, S. </a:t>
            </a:r>
            <a:r>
              <a:rPr lang="en-US" altLang="zh-CN" sz="2000" dirty="0" err="1">
                <a:latin typeface="Times New Roman" pitchFamily="18" charset="0"/>
                <a:ea typeface="微软雅黑" pitchFamily="34" charset="-122"/>
                <a:cs typeface="Times New Roman" pitchFamily="18" charset="0"/>
              </a:rPr>
              <a:t>Haroche</a:t>
            </a:r>
            <a:endParaRPr lang="en-US" altLang="zh-CN" sz="2000" dirty="0">
              <a:latin typeface="Times New Roman" pitchFamily="18" charset="0"/>
              <a:ea typeface="微软雅黑" pitchFamily="34" charset="-122"/>
              <a:cs typeface="Times New Roman" pitchFamily="18" charset="0"/>
            </a:endParaRPr>
          </a:p>
          <a:p>
            <a:pPr eaLnBrk="1" hangingPunct="1">
              <a:spcBef>
                <a:spcPts val="600"/>
              </a:spcBef>
            </a:pPr>
            <a:r>
              <a:rPr lang="en-US" altLang="zh-CN" sz="2000" dirty="0">
                <a:latin typeface="Times New Roman" pitchFamily="18" charset="0"/>
                <a:ea typeface="微软雅黑" pitchFamily="34" charset="-122"/>
                <a:cs typeface="Times New Roman" pitchFamily="18" charset="0"/>
              </a:rPr>
              <a:t>5. 2013</a:t>
            </a:r>
            <a:r>
              <a:rPr lang="zh-CN" altLang="en-US" sz="2000" dirty="0">
                <a:latin typeface="Times New Roman" pitchFamily="18" charset="0"/>
                <a:ea typeface="微软雅黑" pitchFamily="34" charset="-122"/>
                <a:cs typeface="Times New Roman" pitchFamily="18" charset="0"/>
              </a:rPr>
              <a:t>年</a:t>
            </a:r>
            <a:r>
              <a:rPr lang="en-US" altLang="zh-CN" sz="2000" dirty="0">
                <a:latin typeface="Times New Roman" pitchFamily="18" charset="0"/>
                <a:ea typeface="微软雅黑" pitchFamily="34" charset="-122"/>
                <a:cs typeface="Times New Roman" pitchFamily="18" charset="0"/>
              </a:rPr>
              <a:t>Wolf</a:t>
            </a:r>
            <a:r>
              <a:rPr lang="zh-CN" altLang="en-US" sz="2000" dirty="0">
                <a:latin typeface="Times New Roman" pitchFamily="18" charset="0"/>
                <a:ea typeface="微软雅黑" pitchFamily="34" charset="-122"/>
                <a:cs typeface="Times New Roman" pitchFamily="18" charset="0"/>
              </a:rPr>
              <a:t>奖  </a:t>
            </a:r>
            <a:r>
              <a:rPr lang="en-US" altLang="zh-CN" sz="2000" dirty="0">
                <a:latin typeface="Times New Roman" pitchFamily="18" charset="0"/>
                <a:ea typeface="微软雅黑" pitchFamily="34" charset="-122"/>
                <a:cs typeface="Times New Roman" pitchFamily="18" charset="0"/>
              </a:rPr>
              <a:t>P. </a:t>
            </a:r>
            <a:r>
              <a:rPr lang="en-US" altLang="zh-CN" sz="2000" dirty="0" err="1">
                <a:latin typeface="Times New Roman" pitchFamily="18" charset="0"/>
                <a:ea typeface="微软雅黑" pitchFamily="34" charset="-122"/>
                <a:cs typeface="Times New Roman" pitchFamily="18" charset="0"/>
              </a:rPr>
              <a:t>Zoller</a:t>
            </a:r>
            <a:r>
              <a:rPr lang="en-US" altLang="zh-CN" sz="2000" dirty="0">
                <a:latin typeface="Times New Roman" pitchFamily="18" charset="0"/>
                <a:ea typeface="微软雅黑" pitchFamily="34" charset="-122"/>
                <a:cs typeface="Times New Roman" pitchFamily="18" charset="0"/>
              </a:rPr>
              <a:t>, I. </a:t>
            </a:r>
            <a:r>
              <a:rPr lang="en-US" altLang="zh-CN" sz="2000" dirty="0" err="1">
                <a:latin typeface="Times New Roman" pitchFamily="18" charset="0"/>
                <a:ea typeface="微软雅黑" pitchFamily="34" charset="-122"/>
                <a:cs typeface="Times New Roman" pitchFamily="18" charset="0"/>
              </a:rPr>
              <a:t>Cirac</a:t>
            </a:r>
            <a:endParaRPr lang="en-US" altLang="zh-CN" sz="2000" dirty="0">
              <a:latin typeface="Times New Roman" pitchFamily="18" charset="0"/>
              <a:ea typeface="微软雅黑" pitchFamily="34" charset="-122"/>
              <a:cs typeface="Times New Roman" pitchFamily="18" charset="0"/>
            </a:endParaRPr>
          </a:p>
          <a:p>
            <a:pPr eaLnBrk="1" hangingPunct="1">
              <a:spcBef>
                <a:spcPts val="600"/>
              </a:spcBef>
            </a:pPr>
            <a:r>
              <a:rPr lang="en-US" altLang="zh-CN" sz="2000" dirty="0">
                <a:latin typeface="Times New Roman" pitchFamily="18" charset="0"/>
                <a:ea typeface="微软雅黑" pitchFamily="34" charset="-122"/>
                <a:cs typeface="Times New Roman" pitchFamily="18" charset="0"/>
              </a:rPr>
              <a:t>6. 2017</a:t>
            </a:r>
            <a:r>
              <a:rPr lang="zh-CN" altLang="en-US" sz="2000" dirty="0">
                <a:latin typeface="Times New Roman" pitchFamily="18" charset="0"/>
                <a:ea typeface="微软雅黑" pitchFamily="34" charset="-122"/>
                <a:cs typeface="Times New Roman" pitchFamily="18" charset="0"/>
              </a:rPr>
              <a:t>年</a:t>
            </a:r>
            <a:r>
              <a:rPr lang="en-US" altLang="zh-CN" sz="2000" dirty="0">
                <a:latin typeface="Times New Roman" pitchFamily="18" charset="0"/>
                <a:ea typeface="微软雅黑" pitchFamily="34" charset="-122"/>
                <a:cs typeface="Times New Roman" pitchFamily="18" charset="0"/>
              </a:rPr>
              <a:t>Dirac</a:t>
            </a:r>
            <a:r>
              <a:rPr lang="zh-CN" altLang="en-US" sz="2000" dirty="0">
                <a:latin typeface="Times New Roman" pitchFamily="18" charset="0"/>
                <a:ea typeface="微软雅黑" pitchFamily="34" charset="-122"/>
                <a:cs typeface="Times New Roman" pitchFamily="18" charset="0"/>
              </a:rPr>
              <a:t>奖 </a:t>
            </a:r>
            <a:r>
              <a:rPr lang="en-US" altLang="zh-CN" sz="2000" dirty="0">
                <a:latin typeface="Times New Roman" pitchFamily="18" charset="0"/>
                <a:ea typeface="微软雅黑" pitchFamily="34" charset="-122"/>
                <a:cs typeface="Times New Roman" pitchFamily="18" charset="0"/>
              </a:rPr>
              <a:t>C. H. Bennett, D. Deutsch, P. W. </a:t>
            </a:r>
            <a:r>
              <a:rPr lang="en-US" altLang="zh-CN" sz="2000" dirty="0" err="1">
                <a:latin typeface="Times New Roman" pitchFamily="18" charset="0"/>
                <a:ea typeface="微软雅黑" pitchFamily="34" charset="-122"/>
                <a:cs typeface="Times New Roman" pitchFamily="18" charset="0"/>
              </a:rPr>
              <a:t>Shor</a:t>
            </a:r>
            <a:endParaRPr lang="en-US" altLang="zh-CN" sz="2000" dirty="0">
              <a:latin typeface="Times New Roman" pitchFamily="18" charset="0"/>
              <a:ea typeface="微软雅黑" pitchFamily="34" charset="-122"/>
              <a:cs typeface="Times New Roman" pitchFamily="18" charset="0"/>
            </a:endParaRPr>
          </a:p>
          <a:p>
            <a:pPr eaLnBrk="1" hangingPunct="1">
              <a:spcBef>
                <a:spcPts val="600"/>
              </a:spcBef>
            </a:pPr>
            <a:r>
              <a:rPr lang="en-US" altLang="zh-CN" sz="2000" dirty="0">
                <a:latin typeface="Times New Roman" pitchFamily="18" charset="0"/>
                <a:ea typeface="微软雅黑" pitchFamily="34" charset="-122"/>
                <a:cs typeface="Times New Roman" pitchFamily="18" charset="0"/>
              </a:rPr>
              <a:t>7. 2018</a:t>
            </a:r>
            <a:r>
              <a:rPr lang="zh-CN" altLang="en-US" sz="2000" dirty="0">
                <a:latin typeface="Times New Roman" pitchFamily="18" charset="0"/>
                <a:ea typeface="微软雅黑" pitchFamily="34" charset="-122"/>
                <a:cs typeface="Times New Roman" pitchFamily="18" charset="0"/>
              </a:rPr>
              <a:t>年科学突破奖之基础物理奖 </a:t>
            </a:r>
            <a:r>
              <a:rPr lang="en-US" altLang="zh-CN" sz="2000" dirty="0">
                <a:latin typeface="Times New Roman" pitchFamily="18" charset="0"/>
                <a:ea typeface="微软雅黑" pitchFamily="34" charset="-122"/>
                <a:cs typeface="Times New Roman" pitchFamily="18" charset="0"/>
              </a:rPr>
              <a:t>C. H. Bennett</a:t>
            </a:r>
          </a:p>
          <a:p>
            <a:pPr eaLnBrk="1" hangingPunct="1">
              <a:spcBef>
                <a:spcPts val="600"/>
              </a:spcBef>
            </a:pPr>
            <a:r>
              <a:rPr lang="en-US" altLang="zh-CN" sz="2000" dirty="0">
                <a:latin typeface="Times New Roman" pitchFamily="18" charset="0"/>
                <a:ea typeface="微软雅黑" pitchFamily="34" charset="-122"/>
                <a:cs typeface="Times New Roman" pitchFamily="18" charset="0"/>
              </a:rPr>
              <a:t>8. 2018</a:t>
            </a:r>
            <a:r>
              <a:rPr lang="zh-CN" altLang="en-US" sz="2000" dirty="0">
                <a:latin typeface="Times New Roman" pitchFamily="18" charset="0"/>
                <a:ea typeface="微软雅黑" pitchFamily="34" charset="-122"/>
                <a:cs typeface="Times New Roman" pitchFamily="18" charset="0"/>
              </a:rPr>
              <a:t>年</a:t>
            </a:r>
            <a:r>
              <a:rPr lang="en-US" altLang="zh-CN" sz="2000" dirty="0">
                <a:latin typeface="Times New Roman" pitchFamily="18" charset="0"/>
                <a:ea typeface="微软雅黑" pitchFamily="34" charset="-122"/>
                <a:cs typeface="Times New Roman" pitchFamily="18" charset="0"/>
              </a:rPr>
              <a:t>Wolf</a:t>
            </a:r>
            <a:r>
              <a:rPr lang="zh-CN" altLang="en-US" sz="2000" dirty="0">
                <a:latin typeface="Times New Roman" pitchFamily="18" charset="0"/>
                <a:ea typeface="微软雅黑" pitchFamily="34" charset="-122"/>
                <a:cs typeface="Times New Roman" pitchFamily="18" charset="0"/>
              </a:rPr>
              <a:t>奖 </a:t>
            </a:r>
            <a:r>
              <a:rPr lang="en-US" altLang="zh-CN" sz="2000" dirty="0">
                <a:latin typeface="Times New Roman" pitchFamily="18" charset="0"/>
                <a:ea typeface="微软雅黑" pitchFamily="34" charset="-122"/>
                <a:cs typeface="Times New Roman" pitchFamily="18" charset="0"/>
              </a:rPr>
              <a:t>C. H. Bennett, G. Brassard</a:t>
            </a:r>
          </a:p>
          <a:p>
            <a:pPr>
              <a:spcBef>
                <a:spcPts val="600"/>
              </a:spcBef>
            </a:pPr>
            <a:r>
              <a:rPr lang="en-US" altLang="zh-CN" sz="2000" dirty="0">
                <a:latin typeface="Times New Roman" pitchFamily="18" charset="0"/>
                <a:ea typeface="微软雅黑" pitchFamily="34" charset="-122"/>
                <a:cs typeface="Times New Roman" pitchFamily="18" charset="0"/>
              </a:rPr>
              <a:t>9. 2018</a:t>
            </a:r>
            <a:r>
              <a:rPr lang="zh-CN" altLang="en-US" sz="2000" dirty="0">
                <a:latin typeface="Times New Roman" pitchFamily="18" charset="0"/>
                <a:ea typeface="微软雅黑" pitchFamily="34" charset="-122"/>
                <a:cs typeface="Times New Roman" pitchFamily="18" charset="0"/>
              </a:rPr>
              <a:t>年</a:t>
            </a:r>
            <a:r>
              <a:rPr lang="en-US" altLang="zh-CN" sz="2000" dirty="0">
                <a:latin typeface="Times New Roman" pitchFamily="18" charset="0"/>
                <a:ea typeface="微软雅黑" pitchFamily="34" charset="-122"/>
                <a:cs typeface="Times New Roman" pitchFamily="18" charset="0"/>
              </a:rPr>
              <a:t>Nobel</a:t>
            </a:r>
            <a:r>
              <a:rPr lang="zh-CN" altLang="en-US" sz="2000" dirty="0">
                <a:latin typeface="Times New Roman" pitchFamily="18" charset="0"/>
                <a:ea typeface="微软雅黑" pitchFamily="34" charset="-122"/>
                <a:cs typeface="Times New Roman" pitchFamily="18" charset="0"/>
              </a:rPr>
              <a:t>奖</a:t>
            </a:r>
            <a:r>
              <a:rPr lang="en-US" altLang="zh-CN" sz="2000" dirty="0" err="1">
                <a:latin typeface="Times New Roman" pitchFamily="18" charset="0"/>
                <a:ea typeface="微软雅黑" pitchFamily="34" charset="-122"/>
                <a:cs typeface="Times New Roman" pitchFamily="18" charset="0"/>
              </a:rPr>
              <a:t>Ashkin</a:t>
            </a:r>
            <a:r>
              <a:rPr lang="en-US" altLang="zh-CN" sz="2000" dirty="0">
                <a:latin typeface="Times New Roman" pitchFamily="18" charset="0"/>
                <a:ea typeface="微软雅黑" pitchFamily="34" charset="-122"/>
                <a:cs typeface="Times New Roman" pitchFamily="18" charset="0"/>
              </a:rPr>
              <a:t>, </a:t>
            </a:r>
            <a:r>
              <a:rPr lang="en-US" altLang="zh-CN" sz="2000" dirty="0" err="1">
                <a:latin typeface="Times New Roman" pitchFamily="18" charset="0"/>
                <a:ea typeface="微软雅黑" pitchFamily="34" charset="-122"/>
                <a:cs typeface="Times New Roman" pitchFamily="18" charset="0"/>
              </a:rPr>
              <a:t>Mourou</a:t>
            </a:r>
            <a:r>
              <a:rPr lang="en-US" altLang="zh-CN" sz="2000" dirty="0">
                <a:latin typeface="Times New Roman" pitchFamily="18" charset="0"/>
                <a:ea typeface="微软雅黑" pitchFamily="34" charset="-122"/>
                <a:cs typeface="Times New Roman" pitchFamily="18" charset="0"/>
              </a:rPr>
              <a:t>, Strickland</a:t>
            </a:r>
          </a:p>
          <a:p>
            <a:pPr>
              <a:spcBef>
                <a:spcPts val="600"/>
              </a:spcBef>
            </a:pPr>
            <a:r>
              <a:rPr lang="en-US" altLang="zh-CN" sz="2000" dirty="0">
                <a:latin typeface="Times New Roman" pitchFamily="18" charset="0"/>
                <a:ea typeface="微软雅黑" pitchFamily="34" charset="-122"/>
                <a:cs typeface="Times New Roman" pitchFamily="18" charset="0"/>
              </a:rPr>
              <a:t>10. 2022</a:t>
            </a:r>
            <a:r>
              <a:rPr lang="zh-CN" altLang="en-US" sz="2000" dirty="0">
                <a:latin typeface="Times New Roman" pitchFamily="18" charset="0"/>
                <a:ea typeface="微软雅黑" pitchFamily="34" charset="-122"/>
                <a:cs typeface="Times New Roman" pitchFamily="18" charset="0"/>
              </a:rPr>
              <a:t>年科学突破奖之基础物理奖 香取秀俊，叶军</a:t>
            </a:r>
            <a:endParaRPr lang="en-US" altLang="zh-CN" sz="2000" dirty="0">
              <a:latin typeface="Times New Roman" pitchFamily="18" charset="0"/>
              <a:ea typeface="微软雅黑" pitchFamily="34" charset="-122"/>
              <a:cs typeface="Times New Roman" pitchFamily="18" charset="0"/>
            </a:endParaRPr>
          </a:p>
          <a:p>
            <a:pPr marL="358775" indent="-358775">
              <a:spcBef>
                <a:spcPts val="600"/>
              </a:spcBef>
            </a:pPr>
            <a:r>
              <a:rPr lang="en-US" altLang="zh-CN" sz="2000" dirty="0">
                <a:latin typeface="Times New Roman" pitchFamily="18" charset="0"/>
                <a:ea typeface="微软雅黑" pitchFamily="34" charset="-122"/>
                <a:cs typeface="Times New Roman" pitchFamily="18" charset="0"/>
              </a:rPr>
              <a:t>11. 2023</a:t>
            </a:r>
            <a:r>
              <a:rPr lang="zh-CN" altLang="en-US" sz="2000" dirty="0">
                <a:latin typeface="Times New Roman" pitchFamily="18" charset="0"/>
                <a:ea typeface="微软雅黑" pitchFamily="34" charset="-122"/>
                <a:cs typeface="Times New Roman" pitchFamily="18" charset="0"/>
              </a:rPr>
              <a:t>年科学突破奖之基础物理奖 </a:t>
            </a:r>
            <a:r>
              <a:rPr lang="en-US" altLang="zh-CN" sz="2000" dirty="0">
                <a:latin typeface="Times New Roman" pitchFamily="18" charset="0"/>
                <a:ea typeface="微软雅黑" pitchFamily="34" charset="-122"/>
                <a:cs typeface="Times New Roman" pitchFamily="18" charset="0"/>
              </a:rPr>
              <a:t>C. H. Bennett , G. Brassard, D. Deutsch, P. W. Shor</a:t>
            </a:r>
          </a:p>
          <a:p>
            <a:pPr marL="358775" indent="-358775">
              <a:spcBef>
                <a:spcPts val="600"/>
              </a:spcBef>
            </a:pPr>
            <a:r>
              <a:rPr lang="en-US" altLang="zh-CN" sz="2000" dirty="0">
                <a:latin typeface="Times New Roman" pitchFamily="18" charset="0"/>
                <a:ea typeface="微软雅黑" pitchFamily="34" charset="-122"/>
                <a:cs typeface="Times New Roman" pitchFamily="18" charset="0"/>
              </a:rPr>
              <a:t>12. 2022</a:t>
            </a:r>
            <a:r>
              <a:rPr lang="zh-CN" altLang="en-US" sz="2000" dirty="0">
                <a:latin typeface="Times New Roman" pitchFamily="18" charset="0"/>
                <a:ea typeface="微软雅黑" pitchFamily="34" charset="-122"/>
                <a:cs typeface="Times New Roman" pitchFamily="18" charset="0"/>
              </a:rPr>
              <a:t>年</a:t>
            </a:r>
            <a:r>
              <a:rPr lang="en-US" altLang="zh-CN" sz="2000" dirty="0">
                <a:latin typeface="Times New Roman" pitchFamily="18" charset="0"/>
                <a:ea typeface="微软雅黑" pitchFamily="34" charset="-122"/>
                <a:cs typeface="Times New Roman" pitchFamily="18" charset="0"/>
              </a:rPr>
              <a:t>Nobel</a:t>
            </a:r>
            <a:r>
              <a:rPr lang="zh-CN" altLang="en-US" sz="2000" dirty="0">
                <a:latin typeface="Times New Roman" pitchFamily="18" charset="0"/>
                <a:ea typeface="微软雅黑" pitchFamily="34" charset="-122"/>
                <a:cs typeface="Times New Roman" pitchFamily="18" charset="0"/>
              </a:rPr>
              <a:t>奖 </a:t>
            </a:r>
            <a:r>
              <a:rPr lang="en-US" altLang="zh-CN" sz="2000" dirty="0">
                <a:latin typeface="Times New Roman" pitchFamily="18" charset="0"/>
                <a:ea typeface="微软雅黑" pitchFamily="34" charset="-122"/>
                <a:cs typeface="Times New Roman" pitchFamily="18" charset="0"/>
              </a:rPr>
              <a:t>A. Aspect, J. </a:t>
            </a:r>
            <a:r>
              <a:rPr lang="en-US" altLang="zh-CN" sz="2000" dirty="0" err="1">
                <a:latin typeface="Times New Roman" pitchFamily="18" charset="0"/>
                <a:ea typeface="微软雅黑" pitchFamily="34" charset="-122"/>
                <a:cs typeface="Times New Roman" pitchFamily="18" charset="0"/>
              </a:rPr>
              <a:t>Clauser</a:t>
            </a:r>
            <a:r>
              <a:rPr lang="en-US" altLang="zh-CN" sz="2000" dirty="0">
                <a:latin typeface="Times New Roman" pitchFamily="18" charset="0"/>
                <a:ea typeface="微软雅黑" pitchFamily="34" charset="-122"/>
                <a:cs typeface="Times New Roman" pitchFamily="18" charset="0"/>
              </a:rPr>
              <a:t>, A. </a:t>
            </a:r>
            <a:r>
              <a:rPr lang="en-US" altLang="zh-CN" sz="2000" dirty="0" err="1">
                <a:latin typeface="Times New Roman" pitchFamily="18" charset="0"/>
                <a:ea typeface="微软雅黑" pitchFamily="34" charset="-122"/>
                <a:cs typeface="Times New Roman" pitchFamily="18" charset="0"/>
              </a:rPr>
              <a:t>Zeilinger</a:t>
            </a:r>
            <a:endParaRPr lang="en-US" altLang="zh-CN" sz="2000" dirty="0">
              <a:latin typeface="Times New Roman" pitchFamily="18" charset="0"/>
              <a:ea typeface="微软雅黑" pitchFamily="34" charset="-122"/>
              <a:cs typeface="Times New Roman" pitchFamily="18" charset="0"/>
            </a:endParaRPr>
          </a:p>
        </p:txBody>
      </p:sp>
      <p:sp>
        <p:nvSpPr>
          <p:cNvPr id="10" name="TextBox 6">
            <a:extLst>
              <a:ext uri="{FF2B5EF4-FFF2-40B4-BE49-F238E27FC236}">
                <a16:creationId xmlns:a16="http://schemas.microsoft.com/office/drawing/2014/main" id="{66CFD8E1-C1AC-41FB-99F7-94D226C92C41}"/>
              </a:ext>
            </a:extLst>
          </p:cNvPr>
          <p:cNvSpPr txBox="1">
            <a:spLocks noChangeArrowheads="1"/>
          </p:cNvSpPr>
          <p:nvPr/>
        </p:nvSpPr>
        <p:spPr bwMode="auto">
          <a:xfrm>
            <a:off x="2627784" y="5805264"/>
            <a:ext cx="309562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eaLnBrk="1" hangingPunct="1">
              <a:spcBef>
                <a:spcPct val="0"/>
              </a:spcBef>
              <a:buFontTx/>
              <a:buNone/>
            </a:pPr>
            <a:r>
              <a:rPr lang="zh-CN" altLang="en-US" sz="4800" dirty="0">
                <a:latin typeface="微软雅黑" panose="020B0503020204020204" pitchFamily="34" charset="-122"/>
                <a:ea typeface="微软雅黑" panose="020B0503020204020204" pitchFamily="34" charset="-122"/>
              </a:rPr>
              <a:t>谢 谢！</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灯片编号占位符 2">
            <a:extLst>
              <a:ext uri="{FF2B5EF4-FFF2-40B4-BE49-F238E27FC236}">
                <a16:creationId xmlns:a16="http://schemas.microsoft.com/office/drawing/2014/main" id="{136B1D1D-B4DE-4A01-B21C-240A2E33EFCE}"/>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fld id="{A8EED079-39FC-4EC3-B95B-C224124332FD}" type="slidenum">
              <a:rPr lang="en-US" altLang="zh-CN" sz="1200" smtClean="0">
                <a:solidFill>
                  <a:srgbClr val="898989"/>
                </a:solidFill>
              </a:rPr>
              <a:pPr>
                <a:spcBef>
                  <a:spcPct val="0"/>
                </a:spcBef>
                <a:buFontTx/>
                <a:buNone/>
              </a:pPr>
              <a:t>12</a:t>
            </a:fld>
            <a:endParaRPr lang="en-US" altLang="zh-CN" sz="1200">
              <a:solidFill>
                <a:srgbClr val="898989"/>
              </a:solidFill>
            </a:endParaRPr>
          </a:p>
        </p:txBody>
      </p:sp>
      <p:sp>
        <p:nvSpPr>
          <p:cNvPr id="17411" name="Rectangle 18">
            <a:extLst>
              <a:ext uri="{FF2B5EF4-FFF2-40B4-BE49-F238E27FC236}">
                <a16:creationId xmlns:a16="http://schemas.microsoft.com/office/drawing/2014/main" id="{BEA61D8B-AC0D-416A-AFEE-094B8ED40D02}"/>
              </a:ext>
            </a:extLst>
          </p:cNvPr>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endParaRPr lang="zh-CN" altLang="en-US" sz="1800"/>
          </a:p>
        </p:txBody>
      </p:sp>
      <p:pic>
        <p:nvPicPr>
          <p:cNvPr id="17412" name="Picture 22">
            <a:extLst>
              <a:ext uri="{FF2B5EF4-FFF2-40B4-BE49-F238E27FC236}">
                <a16:creationId xmlns:a16="http://schemas.microsoft.com/office/drawing/2014/main" id="{9B6A2569-1B69-49C4-A62B-E65AF453BFC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74295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17413" name="Picture 20">
            <a:extLst>
              <a:ext uri="{FF2B5EF4-FFF2-40B4-BE49-F238E27FC236}">
                <a16:creationId xmlns:a16="http://schemas.microsoft.com/office/drawing/2014/main" id="{F9CCD769-CFDC-4D60-BD44-8093F185B416}"/>
              </a:ext>
            </a:extLst>
          </p:cNvPr>
          <p:cNvPicPr>
            <a:picLocks noChangeAspect="1" noChangeArrowheads="1"/>
          </p:cNvPicPr>
          <p:nvPr/>
        </p:nvPicPr>
        <p:blipFill>
          <a:blip r:embed="rId5">
            <a:lum bright="32000" contrast="-38000"/>
            <a:extLst>
              <a:ext uri="{28A0092B-C50C-407E-A947-70E740481C1C}">
                <a14:useLocalDpi xmlns:a14="http://schemas.microsoft.com/office/drawing/2010/main" val="0"/>
              </a:ext>
            </a:extLst>
          </a:blip>
          <a:srcRect/>
          <a:stretch>
            <a:fillRect/>
          </a:stretch>
        </p:blipFill>
        <p:spPr bwMode="auto">
          <a:xfrm>
            <a:off x="763588" y="0"/>
            <a:ext cx="8380412"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31" name="Rectangle 6">
            <a:extLst>
              <a:ext uri="{FF2B5EF4-FFF2-40B4-BE49-F238E27FC236}">
                <a16:creationId xmlns:a16="http://schemas.microsoft.com/office/drawing/2014/main" id="{839B4BEF-A4A2-49F4-8BC9-020F4937A935}"/>
              </a:ext>
            </a:extLst>
          </p:cNvPr>
          <p:cNvSpPr txBox="1">
            <a:spLocks noChangeArrowheads="1"/>
          </p:cNvSpPr>
          <p:nvPr/>
        </p:nvSpPr>
        <p:spPr>
          <a:xfrm>
            <a:off x="1706563" y="44450"/>
            <a:ext cx="6537325" cy="792163"/>
          </a:xfrm>
          <a:prstGeom prst="rect">
            <a:avLst/>
          </a:prstGeom>
          <a:noFill/>
        </p:spPr>
        <p:txBody>
          <a:bodyPr/>
          <a:lstStyle/>
          <a:p>
            <a:pPr algn="ctr" eaLnBrk="1" hangingPunct="1">
              <a:defRPr/>
            </a:pPr>
            <a:r>
              <a:rPr lang="zh-CN" altLang="en-US" sz="3600" b="1">
                <a:latin typeface="微软雅黑" pitchFamily="34" charset="-122"/>
                <a:ea typeface="微软雅黑" pitchFamily="34" charset="-122"/>
                <a:cs typeface="+mj-cs"/>
              </a:rPr>
              <a:t>背景</a:t>
            </a:r>
            <a:r>
              <a:rPr lang="zh-CN" altLang="en-US" sz="3600" b="1" dirty="0">
                <a:latin typeface="微软雅黑" pitchFamily="34" charset="-122"/>
                <a:ea typeface="微软雅黑" pitchFamily="34" charset="-122"/>
                <a:cs typeface="+mj-cs"/>
              </a:rPr>
              <a:t>：量子信息到哪里去？</a:t>
            </a:r>
          </a:p>
        </p:txBody>
      </p:sp>
      <p:pic>
        <p:nvPicPr>
          <p:cNvPr id="10" name="图片 9">
            <a:extLst>
              <a:ext uri="{FF2B5EF4-FFF2-40B4-BE49-F238E27FC236}">
                <a16:creationId xmlns:a16="http://schemas.microsoft.com/office/drawing/2014/main" id="{ED3952C9-3FB9-47CC-820B-0A6317E09832}"/>
              </a:ext>
            </a:extLst>
          </p:cNvPr>
          <p:cNvPicPr>
            <a:picLocks noChangeAspect="1"/>
          </p:cNvPicPr>
          <p:nvPr/>
        </p:nvPicPr>
        <p:blipFill>
          <a:blip r:embed="rId6"/>
          <a:stretch>
            <a:fillRect/>
          </a:stretch>
        </p:blipFill>
        <p:spPr>
          <a:xfrm>
            <a:off x="539552" y="1368152"/>
            <a:ext cx="3648625" cy="5157192"/>
          </a:xfrm>
          <a:prstGeom prst="rect">
            <a:avLst/>
          </a:prstGeom>
        </p:spPr>
      </p:pic>
      <p:sp>
        <p:nvSpPr>
          <p:cNvPr id="11" name="TextBox 31">
            <a:extLst>
              <a:ext uri="{FF2B5EF4-FFF2-40B4-BE49-F238E27FC236}">
                <a16:creationId xmlns:a16="http://schemas.microsoft.com/office/drawing/2014/main" id="{021A5779-3419-4925-A6AA-22CF1DE796A8}"/>
              </a:ext>
            </a:extLst>
          </p:cNvPr>
          <p:cNvSpPr txBox="1">
            <a:spLocks noChangeArrowheads="1"/>
          </p:cNvSpPr>
          <p:nvPr/>
        </p:nvSpPr>
        <p:spPr bwMode="auto">
          <a:xfrm>
            <a:off x="538163" y="879103"/>
            <a:ext cx="727419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sz="2400" b="1" dirty="0">
                <a:solidFill>
                  <a:srgbClr val="0000CC"/>
                </a:solidFill>
                <a:latin typeface="微软雅黑" panose="020B0503020204020204" pitchFamily="34" charset="-122"/>
                <a:ea typeface="微软雅黑" panose="020B0503020204020204" pitchFamily="34" charset="-122"/>
              </a:rPr>
              <a:t>回归物理：成为量子力学（下册）教材内容</a:t>
            </a:r>
          </a:p>
        </p:txBody>
      </p:sp>
      <p:pic>
        <p:nvPicPr>
          <p:cNvPr id="12" name="图片 11">
            <a:extLst>
              <a:ext uri="{FF2B5EF4-FFF2-40B4-BE49-F238E27FC236}">
                <a16:creationId xmlns:a16="http://schemas.microsoft.com/office/drawing/2014/main" id="{37535980-FEBE-498D-9B78-18114F01C894}"/>
              </a:ext>
            </a:extLst>
          </p:cNvPr>
          <p:cNvPicPr>
            <a:picLocks noChangeAspect="1"/>
          </p:cNvPicPr>
          <p:nvPr/>
        </p:nvPicPr>
        <p:blipFill>
          <a:blip r:embed="rId7"/>
          <a:stretch>
            <a:fillRect/>
          </a:stretch>
        </p:blipFill>
        <p:spPr>
          <a:xfrm>
            <a:off x="4550938" y="1438793"/>
            <a:ext cx="3495792" cy="5015910"/>
          </a:xfrm>
          <a:prstGeom prst="rect">
            <a:avLst/>
          </a:prstGeom>
        </p:spPr>
      </p:pic>
    </p:spTree>
    <p:custDataLst>
      <p:tags r:id="rId1"/>
    </p:custDataLst>
    <p:extLst>
      <p:ext uri="{BB962C8B-B14F-4D97-AF65-F5344CB8AC3E}">
        <p14:creationId xmlns:p14="http://schemas.microsoft.com/office/powerpoint/2010/main" val="472128827"/>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18">
            <a:extLst>
              <a:ext uri="{FF2B5EF4-FFF2-40B4-BE49-F238E27FC236}">
                <a16:creationId xmlns:a16="http://schemas.microsoft.com/office/drawing/2014/main" id="{BEA61D8B-AC0D-416A-AFEE-094B8ED40D02}"/>
              </a:ext>
            </a:extLst>
          </p:cNvPr>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endParaRPr lang="zh-CN" altLang="en-US" sz="1800"/>
          </a:p>
        </p:txBody>
      </p:sp>
      <p:pic>
        <p:nvPicPr>
          <p:cNvPr id="17412" name="Picture 22">
            <a:extLst>
              <a:ext uri="{FF2B5EF4-FFF2-40B4-BE49-F238E27FC236}">
                <a16:creationId xmlns:a16="http://schemas.microsoft.com/office/drawing/2014/main" id="{9B6A2569-1B69-49C4-A62B-E65AF453BFC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74295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17413" name="Picture 20">
            <a:extLst>
              <a:ext uri="{FF2B5EF4-FFF2-40B4-BE49-F238E27FC236}">
                <a16:creationId xmlns:a16="http://schemas.microsoft.com/office/drawing/2014/main" id="{F9CCD769-CFDC-4D60-BD44-8093F185B416}"/>
              </a:ext>
            </a:extLst>
          </p:cNvPr>
          <p:cNvPicPr>
            <a:picLocks noChangeAspect="1" noChangeArrowheads="1"/>
          </p:cNvPicPr>
          <p:nvPr/>
        </p:nvPicPr>
        <p:blipFill>
          <a:blip r:embed="rId5">
            <a:lum bright="32000" contrast="-38000"/>
            <a:extLst>
              <a:ext uri="{28A0092B-C50C-407E-A947-70E740481C1C}">
                <a14:useLocalDpi xmlns:a14="http://schemas.microsoft.com/office/drawing/2010/main" val="0"/>
              </a:ext>
            </a:extLst>
          </a:blip>
          <a:srcRect/>
          <a:stretch>
            <a:fillRect/>
          </a:stretch>
        </p:blipFill>
        <p:spPr bwMode="auto">
          <a:xfrm>
            <a:off x="763588" y="0"/>
            <a:ext cx="8380412"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31" name="Rectangle 6">
            <a:extLst>
              <a:ext uri="{FF2B5EF4-FFF2-40B4-BE49-F238E27FC236}">
                <a16:creationId xmlns:a16="http://schemas.microsoft.com/office/drawing/2014/main" id="{839B4BEF-A4A2-49F4-8BC9-020F4937A935}"/>
              </a:ext>
            </a:extLst>
          </p:cNvPr>
          <p:cNvSpPr txBox="1">
            <a:spLocks noChangeArrowheads="1"/>
          </p:cNvSpPr>
          <p:nvPr/>
        </p:nvSpPr>
        <p:spPr>
          <a:xfrm>
            <a:off x="1706563" y="44450"/>
            <a:ext cx="6537325" cy="792163"/>
          </a:xfrm>
          <a:prstGeom prst="rect">
            <a:avLst/>
          </a:prstGeom>
          <a:noFill/>
        </p:spPr>
        <p:txBody>
          <a:bodyPr/>
          <a:lstStyle/>
          <a:p>
            <a:pPr algn="ctr" eaLnBrk="1" hangingPunct="1">
              <a:defRPr/>
            </a:pPr>
            <a:r>
              <a:rPr lang="zh-CN" altLang="en-US" sz="3600" b="1">
                <a:latin typeface="微软雅黑" pitchFamily="34" charset="-122"/>
                <a:ea typeface="微软雅黑" pitchFamily="34" charset="-122"/>
                <a:cs typeface="+mj-cs"/>
              </a:rPr>
              <a:t>背景</a:t>
            </a:r>
            <a:r>
              <a:rPr lang="zh-CN" altLang="en-US" sz="3600" b="1" dirty="0">
                <a:latin typeface="微软雅黑" pitchFamily="34" charset="-122"/>
                <a:ea typeface="微软雅黑" pitchFamily="34" charset="-122"/>
                <a:cs typeface="+mj-cs"/>
              </a:rPr>
              <a:t>：量子信息到哪里去？</a:t>
            </a:r>
          </a:p>
        </p:txBody>
      </p:sp>
      <p:sp>
        <p:nvSpPr>
          <p:cNvPr id="10" name="TextBox 31">
            <a:extLst>
              <a:ext uri="{FF2B5EF4-FFF2-40B4-BE49-F238E27FC236}">
                <a16:creationId xmlns:a16="http://schemas.microsoft.com/office/drawing/2014/main" id="{E0EBAC09-42DD-4B4D-8FB4-653047FB8D3B}"/>
              </a:ext>
            </a:extLst>
          </p:cNvPr>
          <p:cNvSpPr txBox="1">
            <a:spLocks noChangeArrowheads="1"/>
          </p:cNvSpPr>
          <p:nvPr/>
        </p:nvSpPr>
        <p:spPr bwMode="auto">
          <a:xfrm>
            <a:off x="538163" y="879103"/>
            <a:ext cx="727419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sz="2400" b="1" dirty="0">
                <a:solidFill>
                  <a:srgbClr val="0000CC"/>
                </a:solidFill>
                <a:latin typeface="微软雅黑" panose="020B0503020204020204" pitchFamily="34" charset="-122"/>
                <a:ea typeface="微软雅黑" panose="020B0503020204020204" pitchFamily="34" charset="-122"/>
              </a:rPr>
              <a:t>回归物理：成为量子力学（下册）教材内容</a:t>
            </a:r>
          </a:p>
        </p:txBody>
      </p:sp>
      <p:pic>
        <p:nvPicPr>
          <p:cNvPr id="11" name="图片 10">
            <a:extLst>
              <a:ext uri="{FF2B5EF4-FFF2-40B4-BE49-F238E27FC236}">
                <a16:creationId xmlns:a16="http://schemas.microsoft.com/office/drawing/2014/main" id="{EC91AE77-ACB0-4D19-B340-9CA1FED70B79}"/>
              </a:ext>
            </a:extLst>
          </p:cNvPr>
          <p:cNvPicPr>
            <a:picLocks noChangeAspect="1"/>
          </p:cNvPicPr>
          <p:nvPr/>
        </p:nvPicPr>
        <p:blipFill>
          <a:blip r:embed="rId6"/>
          <a:stretch>
            <a:fillRect/>
          </a:stretch>
        </p:blipFill>
        <p:spPr>
          <a:xfrm>
            <a:off x="539552" y="1453755"/>
            <a:ext cx="3495792" cy="5015910"/>
          </a:xfrm>
          <a:prstGeom prst="rect">
            <a:avLst/>
          </a:prstGeom>
        </p:spPr>
      </p:pic>
      <p:pic>
        <p:nvPicPr>
          <p:cNvPr id="12" name="图片 11">
            <a:extLst>
              <a:ext uri="{FF2B5EF4-FFF2-40B4-BE49-F238E27FC236}">
                <a16:creationId xmlns:a16="http://schemas.microsoft.com/office/drawing/2014/main" id="{0E894456-071C-40A1-A707-1D043DEBF2CA}"/>
              </a:ext>
            </a:extLst>
          </p:cNvPr>
          <p:cNvPicPr>
            <a:picLocks noChangeAspect="1"/>
          </p:cNvPicPr>
          <p:nvPr/>
        </p:nvPicPr>
        <p:blipFill>
          <a:blip r:embed="rId7"/>
          <a:stretch>
            <a:fillRect/>
          </a:stretch>
        </p:blipFill>
        <p:spPr>
          <a:xfrm>
            <a:off x="4346741" y="1453755"/>
            <a:ext cx="4368663" cy="5085184"/>
          </a:xfrm>
          <a:prstGeom prst="rect">
            <a:avLst/>
          </a:prstGeom>
        </p:spPr>
      </p:pic>
    </p:spTree>
    <p:custDataLst>
      <p:tags r:id="rId1"/>
    </p:custDataLst>
    <p:extLst>
      <p:ext uri="{BB962C8B-B14F-4D97-AF65-F5344CB8AC3E}">
        <p14:creationId xmlns:p14="http://schemas.microsoft.com/office/powerpoint/2010/main" val="2163669326"/>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18">
            <a:extLst>
              <a:ext uri="{FF2B5EF4-FFF2-40B4-BE49-F238E27FC236}">
                <a16:creationId xmlns:a16="http://schemas.microsoft.com/office/drawing/2014/main" id="{BEA61D8B-AC0D-416A-AFEE-094B8ED40D02}"/>
              </a:ext>
            </a:extLst>
          </p:cNvPr>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endParaRPr lang="zh-CN" altLang="en-US" sz="1800"/>
          </a:p>
        </p:txBody>
      </p:sp>
      <p:pic>
        <p:nvPicPr>
          <p:cNvPr id="17412" name="Picture 22">
            <a:extLst>
              <a:ext uri="{FF2B5EF4-FFF2-40B4-BE49-F238E27FC236}">
                <a16:creationId xmlns:a16="http://schemas.microsoft.com/office/drawing/2014/main" id="{9B6A2569-1B69-49C4-A62B-E65AF453BFC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74295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17413" name="Picture 20">
            <a:extLst>
              <a:ext uri="{FF2B5EF4-FFF2-40B4-BE49-F238E27FC236}">
                <a16:creationId xmlns:a16="http://schemas.microsoft.com/office/drawing/2014/main" id="{F9CCD769-CFDC-4D60-BD44-8093F185B416}"/>
              </a:ext>
            </a:extLst>
          </p:cNvPr>
          <p:cNvPicPr>
            <a:picLocks noChangeAspect="1" noChangeArrowheads="1"/>
          </p:cNvPicPr>
          <p:nvPr/>
        </p:nvPicPr>
        <p:blipFill>
          <a:blip r:embed="rId5">
            <a:lum bright="32000" contrast="-38000"/>
            <a:extLst>
              <a:ext uri="{28A0092B-C50C-407E-A947-70E740481C1C}">
                <a14:useLocalDpi xmlns:a14="http://schemas.microsoft.com/office/drawing/2010/main" val="0"/>
              </a:ext>
            </a:extLst>
          </a:blip>
          <a:srcRect/>
          <a:stretch>
            <a:fillRect/>
          </a:stretch>
        </p:blipFill>
        <p:spPr bwMode="auto">
          <a:xfrm>
            <a:off x="763588" y="0"/>
            <a:ext cx="8380412"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31" name="Rectangle 6">
            <a:extLst>
              <a:ext uri="{FF2B5EF4-FFF2-40B4-BE49-F238E27FC236}">
                <a16:creationId xmlns:a16="http://schemas.microsoft.com/office/drawing/2014/main" id="{839B4BEF-A4A2-49F4-8BC9-020F4937A935}"/>
              </a:ext>
            </a:extLst>
          </p:cNvPr>
          <p:cNvSpPr txBox="1">
            <a:spLocks noChangeArrowheads="1"/>
          </p:cNvSpPr>
          <p:nvPr/>
        </p:nvSpPr>
        <p:spPr>
          <a:xfrm>
            <a:off x="1706563" y="44450"/>
            <a:ext cx="6537325" cy="792163"/>
          </a:xfrm>
          <a:prstGeom prst="rect">
            <a:avLst/>
          </a:prstGeom>
          <a:noFill/>
        </p:spPr>
        <p:txBody>
          <a:bodyPr/>
          <a:lstStyle/>
          <a:p>
            <a:pPr algn="ctr" eaLnBrk="1" hangingPunct="1">
              <a:defRPr/>
            </a:pPr>
            <a:r>
              <a:rPr lang="zh-CN" altLang="en-US" sz="3600" b="1">
                <a:latin typeface="微软雅黑" pitchFamily="34" charset="-122"/>
                <a:ea typeface="微软雅黑" pitchFamily="34" charset="-122"/>
                <a:cs typeface="+mj-cs"/>
              </a:rPr>
              <a:t>背景</a:t>
            </a:r>
            <a:r>
              <a:rPr lang="zh-CN" altLang="en-US" sz="3600" b="1" dirty="0">
                <a:latin typeface="微软雅黑" pitchFamily="34" charset="-122"/>
                <a:ea typeface="微软雅黑" pitchFamily="34" charset="-122"/>
                <a:cs typeface="+mj-cs"/>
              </a:rPr>
              <a:t>：量子信息到哪里去？</a:t>
            </a:r>
          </a:p>
        </p:txBody>
      </p:sp>
      <p:sp>
        <p:nvSpPr>
          <p:cNvPr id="10" name="TextBox 31">
            <a:extLst>
              <a:ext uri="{FF2B5EF4-FFF2-40B4-BE49-F238E27FC236}">
                <a16:creationId xmlns:a16="http://schemas.microsoft.com/office/drawing/2014/main" id="{E0EBAC09-42DD-4B4D-8FB4-653047FB8D3B}"/>
              </a:ext>
            </a:extLst>
          </p:cNvPr>
          <p:cNvSpPr txBox="1">
            <a:spLocks noChangeArrowheads="1"/>
          </p:cNvSpPr>
          <p:nvPr/>
        </p:nvSpPr>
        <p:spPr bwMode="auto">
          <a:xfrm>
            <a:off x="538163" y="879103"/>
            <a:ext cx="727419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sz="2400" b="1" dirty="0">
                <a:solidFill>
                  <a:srgbClr val="0000CC"/>
                </a:solidFill>
                <a:latin typeface="微软雅黑" panose="020B0503020204020204" pitchFamily="34" charset="-122"/>
                <a:ea typeface="微软雅黑" panose="020B0503020204020204" pitchFamily="34" charset="-122"/>
              </a:rPr>
              <a:t>回归物理：成为量子力学（下册）教材内容</a:t>
            </a:r>
          </a:p>
        </p:txBody>
      </p:sp>
      <p:pic>
        <p:nvPicPr>
          <p:cNvPr id="9" name="图片 8">
            <a:extLst>
              <a:ext uri="{FF2B5EF4-FFF2-40B4-BE49-F238E27FC236}">
                <a16:creationId xmlns:a16="http://schemas.microsoft.com/office/drawing/2014/main" id="{A2BF947C-E5F4-4E5C-B2A2-EC4385C89AC6}"/>
              </a:ext>
            </a:extLst>
          </p:cNvPr>
          <p:cNvPicPr>
            <a:picLocks noChangeAspect="1"/>
          </p:cNvPicPr>
          <p:nvPr/>
        </p:nvPicPr>
        <p:blipFill>
          <a:blip r:embed="rId6"/>
          <a:stretch>
            <a:fillRect/>
          </a:stretch>
        </p:blipFill>
        <p:spPr>
          <a:xfrm>
            <a:off x="260726" y="1671081"/>
            <a:ext cx="5693508" cy="4314538"/>
          </a:xfrm>
          <a:prstGeom prst="rect">
            <a:avLst/>
          </a:prstGeom>
        </p:spPr>
      </p:pic>
      <p:pic>
        <p:nvPicPr>
          <p:cNvPr id="13" name="图片 12">
            <a:extLst>
              <a:ext uri="{FF2B5EF4-FFF2-40B4-BE49-F238E27FC236}">
                <a16:creationId xmlns:a16="http://schemas.microsoft.com/office/drawing/2014/main" id="{AFD5218D-1648-46AF-8E98-B52FA67F97A3}"/>
              </a:ext>
            </a:extLst>
          </p:cNvPr>
          <p:cNvPicPr>
            <a:picLocks noChangeAspect="1"/>
          </p:cNvPicPr>
          <p:nvPr/>
        </p:nvPicPr>
        <p:blipFill>
          <a:blip r:embed="rId7"/>
          <a:stretch>
            <a:fillRect/>
          </a:stretch>
        </p:blipFill>
        <p:spPr>
          <a:xfrm>
            <a:off x="6453149" y="1671081"/>
            <a:ext cx="1866808" cy="5011874"/>
          </a:xfrm>
          <a:prstGeom prst="rect">
            <a:avLst/>
          </a:prstGeom>
        </p:spPr>
      </p:pic>
      <p:sp>
        <p:nvSpPr>
          <p:cNvPr id="14" name="矩形: 圆角 13">
            <a:extLst>
              <a:ext uri="{FF2B5EF4-FFF2-40B4-BE49-F238E27FC236}">
                <a16:creationId xmlns:a16="http://schemas.microsoft.com/office/drawing/2014/main" id="{63E1315E-562A-425B-A684-2A7FC64EEB96}"/>
              </a:ext>
            </a:extLst>
          </p:cNvPr>
          <p:cNvSpPr/>
          <p:nvPr/>
        </p:nvSpPr>
        <p:spPr>
          <a:xfrm>
            <a:off x="6453149" y="6093296"/>
            <a:ext cx="1866808" cy="648147"/>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圆角 14">
            <a:extLst>
              <a:ext uri="{FF2B5EF4-FFF2-40B4-BE49-F238E27FC236}">
                <a16:creationId xmlns:a16="http://schemas.microsoft.com/office/drawing/2014/main" id="{E2D2408A-9AFA-48B4-9A3F-DAF8E8F94313}"/>
              </a:ext>
            </a:extLst>
          </p:cNvPr>
          <p:cNvSpPr/>
          <p:nvPr/>
        </p:nvSpPr>
        <p:spPr>
          <a:xfrm>
            <a:off x="877434" y="5174219"/>
            <a:ext cx="1866808" cy="186297"/>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ustDataLst>
      <p:tags r:id="rId1"/>
    </p:custDataLst>
    <p:extLst>
      <p:ext uri="{BB962C8B-B14F-4D97-AF65-F5344CB8AC3E}">
        <p14:creationId xmlns:p14="http://schemas.microsoft.com/office/powerpoint/2010/main" val="129976139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18">
            <a:extLst>
              <a:ext uri="{FF2B5EF4-FFF2-40B4-BE49-F238E27FC236}">
                <a16:creationId xmlns:a16="http://schemas.microsoft.com/office/drawing/2014/main" id="{8BA8A4A5-FF95-4C62-8651-97325BF711F4}"/>
              </a:ext>
            </a:extLst>
          </p:cNvPr>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endParaRPr lang="zh-CN" altLang="en-US" sz="1800"/>
          </a:p>
        </p:txBody>
      </p:sp>
      <p:pic>
        <p:nvPicPr>
          <p:cNvPr id="19459" name="Picture 22">
            <a:extLst>
              <a:ext uri="{FF2B5EF4-FFF2-40B4-BE49-F238E27FC236}">
                <a16:creationId xmlns:a16="http://schemas.microsoft.com/office/drawing/2014/main" id="{065E4BEF-8F0B-470B-B732-D5B96A7E71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74295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19460" name="Picture 20">
            <a:extLst>
              <a:ext uri="{FF2B5EF4-FFF2-40B4-BE49-F238E27FC236}">
                <a16:creationId xmlns:a16="http://schemas.microsoft.com/office/drawing/2014/main" id="{7F8702FE-C950-40BA-B4B1-25F85AA11F85}"/>
              </a:ext>
            </a:extLst>
          </p:cNvPr>
          <p:cNvPicPr>
            <a:picLocks noChangeAspect="1" noChangeArrowheads="1"/>
          </p:cNvPicPr>
          <p:nvPr/>
        </p:nvPicPr>
        <p:blipFill>
          <a:blip r:embed="rId3">
            <a:lum bright="32000" contrast="-38000"/>
            <a:extLst>
              <a:ext uri="{28A0092B-C50C-407E-A947-70E740481C1C}">
                <a14:useLocalDpi xmlns:a14="http://schemas.microsoft.com/office/drawing/2010/main" val="0"/>
              </a:ext>
            </a:extLst>
          </a:blip>
          <a:srcRect/>
          <a:stretch>
            <a:fillRect/>
          </a:stretch>
        </p:blipFill>
        <p:spPr bwMode="auto">
          <a:xfrm>
            <a:off x="763588" y="0"/>
            <a:ext cx="8380412"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19461" name="TextBox 6">
            <a:extLst>
              <a:ext uri="{FF2B5EF4-FFF2-40B4-BE49-F238E27FC236}">
                <a16:creationId xmlns:a16="http://schemas.microsoft.com/office/drawing/2014/main" id="{1849EEFE-121E-4813-90D0-418A026A84A5}"/>
              </a:ext>
            </a:extLst>
          </p:cNvPr>
          <p:cNvSpPr txBox="1">
            <a:spLocks noChangeArrowheads="1"/>
          </p:cNvSpPr>
          <p:nvPr/>
        </p:nvSpPr>
        <p:spPr bwMode="auto">
          <a:xfrm>
            <a:off x="2916238" y="188913"/>
            <a:ext cx="20161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eaLnBrk="1" hangingPunct="1">
              <a:spcBef>
                <a:spcPct val="0"/>
              </a:spcBef>
              <a:buFontTx/>
              <a:buNone/>
            </a:pPr>
            <a:r>
              <a:rPr lang="en-US" altLang="zh-CN">
                <a:solidFill>
                  <a:srgbClr val="008000"/>
                </a:solidFill>
              </a:rPr>
              <a:t>Contents</a:t>
            </a:r>
            <a:endParaRPr lang="zh-CN" altLang="en-US">
              <a:solidFill>
                <a:srgbClr val="008000"/>
              </a:solidFill>
            </a:endParaRPr>
          </a:p>
        </p:txBody>
      </p:sp>
      <p:sp>
        <p:nvSpPr>
          <p:cNvPr id="8" name="TextBox 7">
            <a:extLst>
              <a:ext uri="{FF2B5EF4-FFF2-40B4-BE49-F238E27FC236}">
                <a16:creationId xmlns:a16="http://schemas.microsoft.com/office/drawing/2014/main" id="{9396E316-1A9A-45CC-A94F-0320AD55973E}"/>
              </a:ext>
            </a:extLst>
          </p:cNvPr>
          <p:cNvSpPr txBox="1"/>
          <p:nvPr/>
        </p:nvSpPr>
        <p:spPr>
          <a:xfrm>
            <a:off x="684213" y="1341438"/>
            <a:ext cx="7991475" cy="4462760"/>
          </a:xfrm>
          <a:prstGeom prst="rect">
            <a:avLst/>
          </a:prstGeom>
          <a:noFill/>
        </p:spPr>
        <p:txBody>
          <a:bodyPr>
            <a:spAutoFit/>
          </a:bodyPr>
          <a:lstStyle/>
          <a:p>
            <a:pPr eaLnBrk="1" fontAlgn="auto" hangingPunct="1">
              <a:spcBef>
                <a:spcPts val="1200"/>
              </a:spcBef>
              <a:spcAft>
                <a:spcPts val="0"/>
              </a:spcAft>
              <a:defRPr/>
            </a:pPr>
            <a:r>
              <a:rPr lang="zh-CN" altLang="en-US" sz="3200" dirty="0">
                <a:latin typeface="微软雅黑" pitchFamily="34" charset="-122"/>
                <a:ea typeface="微软雅黑" pitchFamily="34" charset="-122"/>
              </a:rPr>
              <a:t>一、奇异的量子力学</a:t>
            </a:r>
            <a:endParaRPr lang="en-US" altLang="zh-CN" sz="3200" dirty="0">
              <a:latin typeface="微软雅黑" pitchFamily="34" charset="-122"/>
              <a:ea typeface="微软雅黑" pitchFamily="34" charset="-122"/>
            </a:endParaRPr>
          </a:p>
          <a:p>
            <a:pPr eaLnBrk="1" fontAlgn="auto" hangingPunct="1">
              <a:spcBef>
                <a:spcPts val="1200"/>
              </a:spcBef>
              <a:spcAft>
                <a:spcPts val="0"/>
              </a:spcAft>
              <a:defRPr/>
            </a:pPr>
            <a:r>
              <a:rPr lang="zh-CN" altLang="en-US" sz="3200" dirty="0">
                <a:latin typeface="微软雅黑" pitchFamily="34" charset="-122"/>
                <a:ea typeface="微软雅黑" pitchFamily="34" charset="-122"/>
              </a:rPr>
              <a:t>二、</a:t>
            </a:r>
            <a:r>
              <a:rPr lang="en-US" altLang="zh-CN" sz="3200" dirty="0">
                <a:latin typeface="微软雅黑" pitchFamily="34" charset="-122"/>
                <a:ea typeface="微软雅黑" pitchFamily="34" charset="-122"/>
              </a:rPr>
              <a:t>EPR</a:t>
            </a:r>
            <a:r>
              <a:rPr lang="zh-CN" altLang="en-US" sz="3200" dirty="0">
                <a:latin typeface="微软雅黑" pitchFamily="34" charset="-122"/>
                <a:ea typeface="微软雅黑" pitchFamily="34" charset="-122"/>
              </a:rPr>
              <a:t>佯谬、</a:t>
            </a:r>
            <a:r>
              <a:rPr lang="en-US" altLang="zh-CN" sz="3200" dirty="0">
                <a:latin typeface="微软雅黑" pitchFamily="34" charset="-122"/>
                <a:ea typeface="微软雅黑" pitchFamily="34" charset="-122"/>
              </a:rPr>
              <a:t>Bell</a:t>
            </a:r>
            <a:r>
              <a:rPr lang="zh-CN" altLang="en-US" sz="3200" dirty="0">
                <a:latin typeface="微软雅黑" pitchFamily="34" charset="-122"/>
                <a:ea typeface="微软雅黑" pitchFamily="34" charset="-122"/>
              </a:rPr>
              <a:t>不等式、量子纠缠</a:t>
            </a:r>
            <a:endParaRPr lang="en-US" altLang="zh-CN" sz="3200" dirty="0">
              <a:latin typeface="微软雅黑" pitchFamily="34" charset="-122"/>
              <a:ea typeface="微软雅黑" pitchFamily="34" charset="-122"/>
            </a:endParaRPr>
          </a:p>
          <a:p>
            <a:pPr eaLnBrk="1" fontAlgn="auto" hangingPunct="1">
              <a:spcBef>
                <a:spcPts val="1200"/>
              </a:spcBef>
              <a:spcAft>
                <a:spcPts val="0"/>
              </a:spcAft>
              <a:defRPr/>
            </a:pPr>
            <a:r>
              <a:rPr lang="zh-CN" altLang="en-US" sz="3200" dirty="0">
                <a:latin typeface="微软雅黑" pitchFamily="34" charset="-122"/>
                <a:ea typeface="微软雅黑" pitchFamily="34" charset="-122"/>
              </a:rPr>
              <a:t>三、量子信息</a:t>
            </a:r>
            <a:endParaRPr lang="en-US" altLang="zh-CN" sz="3200" dirty="0">
              <a:latin typeface="微软雅黑" pitchFamily="34" charset="-122"/>
              <a:ea typeface="微软雅黑" pitchFamily="34" charset="-122"/>
            </a:endParaRPr>
          </a:p>
          <a:p>
            <a:pPr indent="441325" eaLnBrk="1" fontAlgn="auto" hangingPunct="1">
              <a:spcBef>
                <a:spcPts val="1200"/>
              </a:spcBef>
              <a:spcAft>
                <a:spcPts val="0"/>
              </a:spcAft>
              <a:defRPr/>
            </a:pPr>
            <a:r>
              <a:rPr lang="en-US" altLang="zh-CN" sz="3200" dirty="0">
                <a:latin typeface="微软雅黑" pitchFamily="34" charset="-122"/>
                <a:ea typeface="微软雅黑" pitchFamily="34" charset="-122"/>
              </a:rPr>
              <a:t>1</a:t>
            </a:r>
            <a:r>
              <a:rPr lang="zh-CN" altLang="en-US" sz="3200" dirty="0">
                <a:latin typeface="微软雅黑" pitchFamily="34" charset="-122"/>
                <a:ea typeface="微软雅黑" pitchFamily="34" charset="-122"/>
              </a:rPr>
              <a:t>）不可克隆定理与量子密码</a:t>
            </a:r>
            <a:endParaRPr lang="en-US" altLang="zh-CN" sz="3200" dirty="0">
              <a:latin typeface="微软雅黑" pitchFamily="34" charset="-122"/>
              <a:ea typeface="微软雅黑" pitchFamily="34" charset="-122"/>
            </a:endParaRPr>
          </a:p>
          <a:p>
            <a:pPr indent="441325" eaLnBrk="1" fontAlgn="auto" hangingPunct="1">
              <a:spcBef>
                <a:spcPts val="1200"/>
              </a:spcBef>
              <a:spcAft>
                <a:spcPts val="0"/>
              </a:spcAft>
              <a:defRPr/>
            </a:pPr>
            <a:r>
              <a:rPr lang="en-US" altLang="zh-CN" sz="3200" dirty="0">
                <a:latin typeface="微软雅黑" pitchFamily="34" charset="-122"/>
                <a:ea typeface="微软雅黑" pitchFamily="34" charset="-122"/>
              </a:rPr>
              <a:t>2</a:t>
            </a:r>
            <a:r>
              <a:rPr lang="zh-CN" altLang="en-US" sz="3200" dirty="0">
                <a:latin typeface="微软雅黑" pitchFamily="34" charset="-122"/>
                <a:ea typeface="微软雅黑" pitchFamily="34" charset="-122"/>
              </a:rPr>
              <a:t>）量子通信</a:t>
            </a:r>
            <a:endParaRPr lang="en-US" altLang="zh-CN" sz="3200" dirty="0">
              <a:latin typeface="微软雅黑" pitchFamily="34" charset="-122"/>
              <a:ea typeface="微软雅黑" pitchFamily="34" charset="-122"/>
            </a:endParaRPr>
          </a:p>
          <a:p>
            <a:pPr indent="441325" eaLnBrk="1" fontAlgn="auto" hangingPunct="1">
              <a:spcBef>
                <a:spcPts val="1200"/>
              </a:spcBef>
              <a:spcAft>
                <a:spcPts val="0"/>
              </a:spcAft>
              <a:defRPr/>
            </a:pPr>
            <a:r>
              <a:rPr lang="en-US" altLang="zh-CN" sz="3200" dirty="0">
                <a:latin typeface="微软雅黑" pitchFamily="34" charset="-122"/>
                <a:ea typeface="微软雅黑" pitchFamily="34" charset="-122"/>
              </a:rPr>
              <a:t>3</a:t>
            </a:r>
            <a:r>
              <a:rPr lang="zh-CN" altLang="en-US" sz="3200" dirty="0">
                <a:latin typeface="微软雅黑" pitchFamily="34" charset="-122"/>
                <a:ea typeface="微软雅黑" pitchFamily="34" charset="-122"/>
              </a:rPr>
              <a:t>）量子计算与量子模拟</a:t>
            </a:r>
            <a:endParaRPr lang="en-US" altLang="zh-CN" sz="3200" dirty="0">
              <a:latin typeface="微软雅黑" pitchFamily="34" charset="-122"/>
              <a:ea typeface="微软雅黑" pitchFamily="34" charset="-122"/>
            </a:endParaRPr>
          </a:p>
          <a:p>
            <a:pPr indent="441325" eaLnBrk="1" fontAlgn="auto" hangingPunct="1">
              <a:spcBef>
                <a:spcPts val="1200"/>
              </a:spcBef>
              <a:spcAft>
                <a:spcPts val="0"/>
              </a:spcAft>
              <a:defRPr/>
            </a:pPr>
            <a:r>
              <a:rPr lang="en-US" altLang="zh-CN" sz="3200" dirty="0">
                <a:latin typeface="微软雅黑" pitchFamily="34" charset="-122"/>
                <a:ea typeface="微软雅黑" pitchFamily="34" charset="-122"/>
              </a:rPr>
              <a:t>4</a:t>
            </a:r>
            <a:r>
              <a:rPr lang="zh-CN" altLang="en-US" sz="3200" dirty="0">
                <a:latin typeface="微软雅黑" pitchFamily="34" charset="-122"/>
                <a:ea typeface="微软雅黑" pitchFamily="34" charset="-122"/>
              </a:rPr>
              <a:t>）量子精密测量</a:t>
            </a:r>
          </a:p>
        </p:txBody>
      </p:sp>
      <p:sp>
        <p:nvSpPr>
          <p:cNvPr id="19463" name="灯片编号占位符 1">
            <a:extLst>
              <a:ext uri="{FF2B5EF4-FFF2-40B4-BE49-F238E27FC236}">
                <a16:creationId xmlns:a16="http://schemas.microsoft.com/office/drawing/2014/main" id="{C21B7403-6C88-4502-AFD9-E198D6603D89}"/>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fld id="{3A704145-F160-4A4A-A5FC-C7128690611E}" type="slidenum">
              <a:rPr lang="zh-CN" altLang="en-US" sz="1200" smtClean="0">
                <a:solidFill>
                  <a:srgbClr val="898989"/>
                </a:solidFill>
              </a:rPr>
              <a:pPr>
                <a:spcBef>
                  <a:spcPct val="0"/>
                </a:spcBef>
                <a:buFontTx/>
                <a:buNone/>
              </a:pPr>
              <a:t>15</a:t>
            </a:fld>
            <a:endParaRPr lang="zh-CN" altLang="en-US" sz="1200">
              <a:solidFill>
                <a:srgbClr val="898989"/>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18">
            <a:extLst>
              <a:ext uri="{FF2B5EF4-FFF2-40B4-BE49-F238E27FC236}">
                <a16:creationId xmlns:a16="http://schemas.microsoft.com/office/drawing/2014/main" id="{8BA8A4A5-FF95-4C62-8651-97325BF711F4}"/>
              </a:ext>
            </a:extLst>
          </p:cNvPr>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endParaRPr lang="zh-CN" altLang="en-US" sz="1800"/>
          </a:p>
        </p:txBody>
      </p:sp>
      <p:pic>
        <p:nvPicPr>
          <p:cNvPr id="19459" name="Picture 22">
            <a:extLst>
              <a:ext uri="{FF2B5EF4-FFF2-40B4-BE49-F238E27FC236}">
                <a16:creationId xmlns:a16="http://schemas.microsoft.com/office/drawing/2014/main" id="{065E4BEF-8F0B-470B-B732-D5B96A7E71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74295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19460" name="Picture 20">
            <a:extLst>
              <a:ext uri="{FF2B5EF4-FFF2-40B4-BE49-F238E27FC236}">
                <a16:creationId xmlns:a16="http://schemas.microsoft.com/office/drawing/2014/main" id="{7F8702FE-C950-40BA-B4B1-25F85AA11F85}"/>
              </a:ext>
            </a:extLst>
          </p:cNvPr>
          <p:cNvPicPr>
            <a:picLocks noChangeAspect="1" noChangeArrowheads="1"/>
          </p:cNvPicPr>
          <p:nvPr/>
        </p:nvPicPr>
        <p:blipFill>
          <a:blip r:embed="rId3">
            <a:lum bright="32000" contrast="-38000"/>
            <a:extLst>
              <a:ext uri="{28A0092B-C50C-407E-A947-70E740481C1C}">
                <a14:useLocalDpi xmlns:a14="http://schemas.microsoft.com/office/drawing/2010/main" val="0"/>
              </a:ext>
            </a:extLst>
          </a:blip>
          <a:srcRect/>
          <a:stretch>
            <a:fillRect/>
          </a:stretch>
        </p:blipFill>
        <p:spPr bwMode="auto">
          <a:xfrm>
            <a:off x="763588" y="0"/>
            <a:ext cx="8380412"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19461" name="TextBox 6">
            <a:extLst>
              <a:ext uri="{FF2B5EF4-FFF2-40B4-BE49-F238E27FC236}">
                <a16:creationId xmlns:a16="http://schemas.microsoft.com/office/drawing/2014/main" id="{1849EEFE-121E-4813-90D0-418A026A84A5}"/>
              </a:ext>
            </a:extLst>
          </p:cNvPr>
          <p:cNvSpPr txBox="1">
            <a:spLocks noChangeArrowheads="1"/>
          </p:cNvSpPr>
          <p:nvPr/>
        </p:nvSpPr>
        <p:spPr bwMode="auto">
          <a:xfrm>
            <a:off x="2916238" y="188913"/>
            <a:ext cx="20161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eaLnBrk="1" hangingPunct="1">
              <a:spcBef>
                <a:spcPct val="0"/>
              </a:spcBef>
              <a:buFontTx/>
              <a:buNone/>
            </a:pPr>
            <a:r>
              <a:rPr lang="en-US" altLang="zh-CN">
                <a:solidFill>
                  <a:srgbClr val="008000"/>
                </a:solidFill>
              </a:rPr>
              <a:t>Contents</a:t>
            </a:r>
            <a:endParaRPr lang="zh-CN" altLang="en-US">
              <a:solidFill>
                <a:srgbClr val="008000"/>
              </a:solidFill>
            </a:endParaRPr>
          </a:p>
        </p:txBody>
      </p:sp>
      <p:sp>
        <p:nvSpPr>
          <p:cNvPr id="8" name="TextBox 7">
            <a:extLst>
              <a:ext uri="{FF2B5EF4-FFF2-40B4-BE49-F238E27FC236}">
                <a16:creationId xmlns:a16="http://schemas.microsoft.com/office/drawing/2014/main" id="{9396E316-1A9A-45CC-A94F-0320AD55973E}"/>
              </a:ext>
            </a:extLst>
          </p:cNvPr>
          <p:cNvSpPr txBox="1"/>
          <p:nvPr/>
        </p:nvSpPr>
        <p:spPr>
          <a:xfrm>
            <a:off x="684213" y="1341438"/>
            <a:ext cx="7991475" cy="4462760"/>
          </a:xfrm>
          <a:prstGeom prst="rect">
            <a:avLst/>
          </a:prstGeom>
          <a:noFill/>
        </p:spPr>
        <p:txBody>
          <a:bodyPr>
            <a:spAutoFit/>
          </a:bodyPr>
          <a:lstStyle/>
          <a:p>
            <a:pPr eaLnBrk="1" fontAlgn="auto" hangingPunct="1">
              <a:spcBef>
                <a:spcPts val="1200"/>
              </a:spcBef>
              <a:spcAft>
                <a:spcPts val="0"/>
              </a:spcAft>
              <a:defRPr/>
            </a:pPr>
            <a:r>
              <a:rPr lang="zh-CN" altLang="en-US" sz="3200" dirty="0">
                <a:latin typeface="微软雅黑" pitchFamily="34" charset="-122"/>
                <a:ea typeface="微软雅黑" pitchFamily="34" charset="-122"/>
              </a:rPr>
              <a:t>一、奇异的量子力学</a:t>
            </a:r>
            <a:endParaRPr lang="en-US" altLang="zh-CN" sz="3200" dirty="0">
              <a:latin typeface="微软雅黑" pitchFamily="34" charset="-122"/>
              <a:ea typeface="微软雅黑" pitchFamily="34" charset="-122"/>
            </a:endParaRPr>
          </a:p>
          <a:p>
            <a:pPr eaLnBrk="1" fontAlgn="auto" hangingPunct="1">
              <a:spcBef>
                <a:spcPts val="1200"/>
              </a:spcBef>
              <a:spcAft>
                <a:spcPts val="0"/>
              </a:spcAft>
              <a:defRPr/>
            </a:pPr>
            <a:r>
              <a:rPr lang="zh-CN" altLang="en-US" sz="3200" dirty="0">
                <a:solidFill>
                  <a:schemeClr val="bg1">
                    <a:lumMod val="85000"/>
                  </a:schemeClr>
                </a:solidFill>
                <a:latin typeface="微软雅黑" pitchFamily="34" charset="-122"/>
                <a:ea typeface="微软雅黑" pitchFamily="34" charset="-122"/>
              </a:rPr>
              <a:t>二、</a:t>
            </a:r>
            <a:r>
              <a:rPr lang="en-US" altLang="zh-CN" sz="3200" dirty="0">
                <a:solidFill>
                  <a:schemeClr val="bg1">
                    <a:lumMod val="85000"/>
                  </a:schemeClr>
                </a:solidFill>
                <a:latin typeface="微软雅黑" pitchFamily="34" charset="-122"/>
                <a:ea typeface="微软雅黑" pitchFamily="34" charset="-122"/>
              </a:rPr>
              <a:t>EPR</a:t>
            </a:r>
            <a:r>
              <a:rPr lang="zh-CN" altLang="en-US" sz="3200" dirty="0">
                <a:solidFill>
                  <a:schemeClr val="bg1">
                    <a:lumMod val="85000"/>
                  </a:schemeClr>
                </a:solidFill>
                <a:latin typeface="微软雅黑" pitchFamily="34" charset="-122"/>
                <a:ea typeface="微软雅黑" pitchFamily="34" charset="-122"/>
              </a:rPr>
              <a:t>佯谬、</a:t>
            </a:r>
            <a:r>
              <a:rPr lang="en-US" altLang="zh-CN" sz="3200" dirty="0">
                <a:solidFill>
                  <a:schemeClr val="bg1">
                    <a:lumMod val="85000"/>
                  </a:schemeClr>
                </a:solidFill>
                <a:latin typeface="微软雅黑" pitchFamily="34" charset="-122"/>
                <a:ea typeface="微软雅黑" pitchFamily="34" charset="-122"/>
              </a:rPr>
              <a:t>Bell</a:t>
            </a:r>
            <a:r>
              <a:rPr lang="zh-CN" altLang="en-US" sz="3200" dirty="0">
                <a:solidFill>
                  <a:schemeClr val="bg1">
                    <a:lumMod val="85000"/>
                  </a:schemeClr>
                </a:solidFill>
                <a:latin typeface="微软雅黑" pitchFamily="34" charset="-122"/>
                <a:ea typeface="微软雅黑" pitchFamily="34" charset="-122"/>
              </a:rPr>
              <a:t>不等式、量子纠缠</a:t>
            </a:r>
            <a:endParaRPr lang="en-US" altLang="zh-CN" sz="3200" dirty="0">
              <a:solidFill>
                <a:schemeClr val="bg1">
                  <a:lumMod val="85000"/>
                </a:schemeClr>
              </a:solidFill>
              <a:latin typeface="微软雅黑" pitchFamily="34" charset="-122"/>
              <a:ea typeface="微软雅黑" pitchFamily="34" charset="-122"/>
            </a:endParaRPr>
          </a:p>
          <a:p>
            <a:pPr eaLnBrk="1" fontAlgn="auto" hangingPunct="1">
              <a:spcBef>
                <a:spcPts val="1200"/>
              </a:spcBef>
              <a:spcAft>
                <a:spcPts val="0"/>
              </a:spcAft>
              <a:defRPr/>
            </a:pPr>
            <a:r>
              <a:rPr lang="zh-CN" altLang="en-US" sz="3200" dirty="0">
                <a:solidFill>
                  <a:schemeClr val="bg1">
                    <a:lumMod val="85000"/>
                  </a:schemeClr>
                </a:solidFill>
                <a:latin typeface="微软雅黑" pitchFamily="34" charset="-122"/>
                <a:ea typeface="微软雅黑" pitchFamily="34" charset="-122"/>
              </a:rPr>
              <a:t>三、量子信息</a:t>
            </a:r>
            <a:endParaRPr lang="en-US" altLang="zh-CN" sz="3200" dirty="0">
              <a:solidFill>
                <a:schemeClr val="bg1">
                  <a:lumMod val="85000"/>
                </a:schemeClr>
              </a:solidFill>
              <a:latin typeface="微软雅黑" pitchFamily="34" charset="-122"/>
              <a:ea typeface="微软雅黑" pitchFamily="34" charset="-122"/>
            </a:endParaRPr>
          </a:p>
          <a:p>
            <a:pPr indent="441325" eaLnBrk="1" fontAlgn="auto" hangingPunct="1">
              <a:spcBef>
                <a:spcPts val="1200"/>
              </a:spcBef>
              <a:spcAft>
                <a:spcPts val="0"/>
              </a:spcAft>
              <a:defRPr/>
            </a:pPr>
            <a:r>
              <a:rPr lang="en-US" altLang="zh-CN" sz="3200" dirty="0">
                <a:solidFill>
                  <a:schemeClr val="bg1">
                    <a:lumMod val="85000"/>
                  </a:schemeClr>
                </a:solidFill>
                <a:latin typeface="微软雅黑" pitchFamily="34" charset="-122"/>
                <a:ea typeface="微软雅黑" pitchFamily="34" charset="-122"/>
              </a:rPr>
              <a:t>1</a:t>
            </a:r>
            <a:r>
              <a:rPr lang="zh-CN" altLang="en-US" sz="3200" dirty="0">
                <a:solidFill>
                  <a:schemeClr val="bg1">
                    <a:lumMod val="85000"/>
                  </a:schemeClr>
                </a:solidFill>
                <a:latin typeface="微软雅黑" pitchFamily="34" charset="-122"/>
                <a:ea typeface="微软雅黑" pitchFamily="34" charset="-122"/>
              </a:rPr>
              <a:t>）不可克隆定理与量子密码</a:t>
            </a:r>
            <a:endParaRPr lang="en-US" altLang="zh-CN" sz="3200" dirty="0">
              <a:solidFill>
                <a:schemeClr val="bg1">
                  <a:lumMod val="85000"/>
                </a:schemeClr>
              </a:solidFill>
              <a:latin typeface="微软雅黑" pitchFamily="34" charset="-122"/>
              <a:ea typeface="微软雅黑" pitchFamily="34" charset="-122"/>
            </a:endParaRPr>
          </a:p>
          <a:p>
            <a:pPr indent="441325" eaLnBrk="1" fontAlgn="auto" hangingPunct="1">
              <a:spcBef>
                <a:spcPts val="1200"/>
              </a:spcBef>
              <a:spcAft>
                <a:spcPts val="0"/>
              </a:spcAft>
              <a:defRPr/>
            </a:pPr>
            <a:r>
              <a:rPr lang="en-US" altLang="zh-CN" sz="3200" dirty="0">
                <a:solidFill>
                  <a:schemeClr val="bg1">
                    <a:lumMod val="85000"/>
                  </a:schemeClr>
                </a:solidFill>
                <a:latin typeface="微软雅黑" pitchFamily="34" charset="-122"/>
                <a:ea typeface="微软雅黑" pitchFamily="34" charset="-122"/>
              </a:rPr>
              <a:t>2</a:t>
            </a:r>
            <a:r>
              <a:rPr lang="zh-CN" altLang="en-US" sz="3200" dirty="0">
                <a:solidFill>
                  <a:schemeClr val="bg1">
                    <a:lumMod val="85000"/>
                  </a:schemeClr>
                </a:solidFill>
                <a:latin typeface="微软雅黑" pitchFamily="34" charset="-122"/>
                <a:ea typeface="微软雅黑" pitchFamily="34" charset="-122"/>
              </a:rPr>
              <a:t>）量子通信</a:t>
            </a:r>
            <a:endParaRPr lang="en-US" altLang="zh-CN" sz="3200" dirty="0">
              <a:solidFill>
                <a:schemeClr val="bg1">
                  <a:lumMod val="85000"/>
                </a:schemeClr>
              </a:solidFill>
              <a:latin typeface="微软雅黑" pitchFamily="34" charset="-122"/>
              <a:ea typeface="微软雅黑" pitchFamily="34" charset="-122"/>
            </a:endParaRPr>
          </a:p>
          <a:p>
            <a:pPr indent="441325" eaLnBrk="1" fontAlgn="auto" hangingPunct="1">
              <a:spcBef>
                <a:spcPts val="1200"/>
              </a:spcBef>
              <a:spcAft>
                <a:spcPts val="0"/>
              </a:spcAft>
              <a:defRPr/>
            </a:pPr>
            <a:r>
              <a:rPr lang="en-US" altLang="zh-CN" sz="3200" dirty="0">
                <a:solidFill>
                  <a:schemeClr val="bg1">
                    <a:lumMod val="85000"/>
                  </a:schemeClr>
                </a:solidFill>
                <a:latin typeface="微软雅黑" pitchFamily="34" charset="-122"/>
                <a:ea typeface="微软雅黑" pitchFamily="34" charset="-122"/>
              </a:rPr>
              <a:t>3</a:t>
            </a:r>
            <a:r>
              <a:rPr lang="zh-CN" altLang="en-US" sz="3200" dirty="0">
                <a:solidFill>
                  <a:schemeClr val="bg1">
                    <a:lumMod val="85000"/>
                  </a:schemeClr>
                </a:solidFill>
                <a:latin typeface="微软雅黑" pitchFamily="34" charset="-122"/>
                <a:ea typeface="微软雅黑" pitchFamily="34" charset="-122"/>
              </a:rPr>
              <a:t>）量子计算与量子模拟</a:t>
            </a:r>
            <a:endParaRPr lang="en-US" altLang="zh-CN" sz="3200" dirty="0">
              <a:solidFill>
                <a:schemeClr val="bg1">
                  <a:lumMod val="85000"/>
                </a:schemeClr>
              </a:solidFill>
              <a:latin typeface="微软雅黑" pitchFamily="34" charset="-122"/>
              <a:ea typeface="微软雅黑" pitchFamily="34" charset="-122"/>
            </a:endParaRPr>
          </a:p>
          <a:p>
            <a:pPr indent="441325" eaLnBrk="1" fontAlgn="auto" hangingPunct="1">
              <a:spcBef>
                <a:spcPts val="1200"/>
              </a:spcBef>
              <a:spcAft>
                <a:spcPts val="0"/>
              </a:spcAft>
              <a:defRPr/>
            </a:pPr>
            <a:r>
              <a:rPr lang="en-US" altLang="zh-CN" sz="3200" dirty="0">
                <a:solidFill>
                  <a:schemeClr val="bg1">
                    <a:lumMod val="85000"/>
                  </a:schemeClr>
                </a:solidFill>
                <a:latin typeface="微软雅黑" pitchFamily="34" charset="-122"/>
                <a:ea typeface="微软雅黑" pitchFamily="34" charset="-122"/>
              </a:rPr>
              <a:t>4</a:t>
            </a:r>
            <a:r>
              <a:rPr lang="zh-CN" altLang="en-US" sz="3200" dirty="0">
                <a:solidFill>
                  <a:schemeClr val="bg1">
                    <a:lumMod val="85000"/>
                  </a:schemeClr>
                </a:solidFill>
                <a:latin typeface="微软雅黑" pitchFamily="34" charset="-122"/>
                <a:ea typeface="微软雅黑" pitchFamily="34" charset="-122"/>
              </a:rPr>
              <a:t>）量子精密测量</a:t>
            </a:r>
          </a:p>
        </p:txBody>
      </p:sp>
      <p:sp>
        <p:nvSpPr>
          <p:cNvPr id="19463" name="灯片编号占位符 1">
            <a:extLst>
              <a:ext uri="{FF2B5EF4-FFF2-40B4-BE49-F238E27FC236}">
                <a16:creationId xmlns:a16="http://schemas.microsoft.com/office/drawing/2014/main" id="{C21B7403-6C88-4502-AFD9-E198D6603D89}"/>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fld id="{3A704145-F160-4A4A-A5FC-C7128690611E}" type="slidenum">
              <a:rPr lang="zh-CN" altLang="en-US" sz="1200" smtClean="0">
                <a:solidFill>
                  <a:srgbClr val="898989"/>
                </a:solidFill>
              </a:rPr>
              <a:pPr>
                <a:spcBef>
                  <a:spcPct val="0"/>
                </a:spcBef>
                <a:buFontTx/>
                <a:buNone/>
              </a:pPr>
              <a:t>16</a:t>
            </a:fld>
            <a:endParaRPr lang="zh-CN" altLang="en-US" sz="1200">
              <a:solidFill>
                <a:srgbClr val="898989"/>
              </a:solidFill>
            </a:endParaRPr>
          </a:p>
        </p:txBody>
      </p:sp>
    </p:spTree>
    <p:extLst>
      <p:ext uri="{BB962C8B-B14F-4D97-AF65-F5344CB8AC3E}">
        <p14:creationId xmlns:p14="http://schemas.microsoft.com/office/powerpoint/2010/main" val="7906039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18">
            <a:extLst>
              <a:ext uri="{FF2B5EF4-FFF2-40B4-BE49-F238E27FC236}">
                <a16:creationId xmlns:a16="http://schemas.microsoft.com/office/drawing/2014/main" id="{5C19411E-A855-4A38-9BB7-7FFB44808C83}"/>
              </a:ext>
            </a:extLst>
          </p:cNvPr>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endParaRPr lang="zh-CN" altLang="en-US" sz="1800"/>
          </a:p>
        </p:txBody>
      </p:sp>
      <p:pic>
        <p:nvPicPr>
          <p:cNvPr id="21507" name="Picture 22">
            <a:extLst>
              <a:ext uri="{FF2B5EF4-FFF2-40B4-BE49-F238E27FC236}">
                <a16:creationId xmlns:a16="http://schemas.microsoft.com/office/drawing/2014/main" id="{7202EDB3-332F-4F4A-998D-CB86159FC2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74295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21508" name="Picture 20">
            <a:extLst>
              <a:ext uri="{FF2B5EF4-FFF2-40B4-BE49-F238E27FC236}">
                <a16:creationId xmlns:a16="http://schemas.microsoft.com/office/drawing/2014/main" id="{AFA9CFE8-8383-4812-99BF-401AF8CAF33B}"/>
              </a:ext>
            </a:extLst>
          </p:cNvPr>
          <p:cNvPicPr>
            <a:picLocks noChangeAspect="1" noChangeArrowheads="1"/>
          </p:cNvPicPr>
          <p:nvPr/>
        </p:nvPicPr>
        <p:blipFill>
          <a:blip r:embed="rId3">
            <a:lum bright="32000" contrast="-38000"/>
            <a:extLst>
              <a:ext uri="{28A0092B-C50C-407E-A947-70E740481C1C}">
                <a14:useLocalDpi xmlns:a14="http://schemas.microsoft.com/office/drawing/2010/main" val="0"/>
              </a:ext>
            </a:extLst>
          </a:blip>
          <a:srcRect/>
          <a:stretch>
            <a:fillRect/>
          </a:stretch>
        </p:blipFill>
        <p:spPr bwMode="auto">
          <a:xfrm>
            <a:off x="763588" y="0"/>
            <a:ext cx="8380412"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21509" name="矩形 6">
            <a:extLst>
              <a:ext uri="{FF2B5EF4-FFF2-40B4-BE49-F238E27FC236}">
                <a16:creationId xmlns:a16="http://schemas.microsoft.com/office/drawing/2014/main" id="{7B049A06-421B-41CF-9CEB-352AB88959A5}"/>
              </a:ext>
            </a:extLst>
          </p:cNvPr>
          <p:cNvSpPr>
            <a:spLocks noChangeArrowheads="1"/>
          </p:cNvSpPr>
          <p:nvPr/>
        </p:nvSpPr>
        <p:spPr bwMode="auto">
          <a:xfrm>
            <a:off x="2411413" y="115888"/>
            <a:ext cx="3878262"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ts val="1200"/>
              </a:spcBef>
              <a:buFontTx/>
              <a:buNone/>
            </a:pPr>
            <a:r>
              <a:rPr lang="zh-CN" altLang="en-US">
                <a:latin typeface="微软雅黑" panose="020B0503020204020204" pitchFamily="34" charset="-122"/>
                <a:ea typeface="微软雅黑" panose="020B0503020204020204" pitchFamily="34" charset="-122"/>
              </a:rPr>
              <a:t>一、奇异的量子力学</a:t>
            </a:r>
            <a:endParaRPr lang="en-US" altLang="zh-CN">
              <a:latin typeface="微软雅黑" panose="020B0503020204020204" pitchFamily="34" charset="-122"/>
              <a:ea typeface="微软雅黑" panose="020B0503020204020204" pitchFamily="34" charset="-122"/>
            </a:endParaRPr>
          </a:p>
        </p:txBody>
      </p:sp>
      <p:sp>
        <p:nvSpPr>
          <p:cNvPr id="21510" name="TextBox 6">
            <a:extLst>
              <a:ext uri="{FF2B5EF4-FFF2-40B4-BE49-F238E27FC236}">
                <a16:creationId xmlns:a16="http://schemas.microsoft.com/office/drawing/2014/main" id="{DC411460-E7A1-450F-8010-767AE93484A1}"/>
              </a:ext>
            </a:extLst>
          </p:cNvPr>
          <p:cNvSpPr txBox="1">
            <a:spLocks noChangeArrowheads="1"/>
          </p:cNvSpPr>
          <p:nvPr/>
        </p:nvSpPr>
        <p:spPr bwMode="auto">
          <a:xfrm>
            <a:off x="611188" y="962025"/>
            <a:ext cx="4392612"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r>
              <a:rPr lang="zh-CN" altLang="en-US" sz="2800">
                <a:latin typeface="微软雅黑" panose="020B0503020204020204" pitchFamily="34" charset="-122"/>
                <a:ea typeface="微软雅黑" panose="020B0503020204020204" pitchFamily="34" charset="-122"/>
              </a:rPr>
              <a:t>量子力学的建立</a:t>
            </a:r>
          </a:p>
        </p:txBody>
      </p:sp>
      <p:sp>
        <p:nvSpPr>
          <p:cNvPr id="21511" name="矩形 7">
            <a:extLst>
              <a:ext uri="{FF2B5EF4-FFF2-40B4-BE49-F238E27FC236}">
                <a16:creationId xmlns:a16="http://schemas.microsoft.com/office/drawing/2014/main" id="{0F0A6981-09D0-4D7F-826A-8FEDC84CB197}"/>
              </a:ext>
            </a:extLst>
          </p:cNvPr>
          <p:cNvSpPr>
            <a:spLocks noChangeArrowheads="1"/>
          </p:cNvSpPr>
          <p:nvPr/>
        </p:nvSpPr>
        <p:spPr bwMode="auto">
          <a:xfrm>
            <a:off x="468313" y="4941888"/>
            <a:ext cx="1655762" cy="1246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latinLnBrk="1">
              <a:spcBef>
                <a:spcPct val="0"/>
              </a:spcBef>
              <a:buFontTx/>
              <a:buNone/>
            </a:pPr>
            <a:r>
              <a:rPr lang="zh-CN" altLang="en-US" sz="1600">
                <a:latin typeface="微软雅黑" panose="020B0503020204020204" pitchFamily="34" charset="-122"/>
                <a:ea typeface="微软雅黑" panose="020B0503020204020204" pitchFamily="34" charset="-122"/>
              </a:rPr>
              <a:t>德国标准局：</a:t>
            </a:r>
            <a:endParaRPr lang="en-US" altLang="zh-CN" sz="1600">
              <a:latin typeface="微软雅黑" panose="020B0503020204020204" pitchFamily="34" charset="-122"/>
              <a:ea typeface="微软雅黑" panose="020B0503020204020204" pitchFamily="34" charset="-122"/>
            </a:endParaRPr>
          </a:p>
          <a:p>
            <a:pPr latinLnBrk="1">
              <a:spcBef>
                <a:spcPct val="0"/>
              </a:spcBef>
              <a:buFontTx/>
              <a:buNone/>
            </a:pPr>
            <a:r>
              <a:rPr lang="zh-CN" altLang="en-US" sz="1600">
                <a:latin typeface="微软雅黑" panose="020B0503020204020204" pitchFamily="34" charset="-122"/>
                <a:ea typeface="微软雅黑" panose="020B0503020204020204" pitchFamily="34" charset="-122"/>
              </a:rPr>
              <a:t>如何使灯泡的发光效率更高？</a:t>
            </a:r>
            <a:endParaRPr lang="en-US" altLang="zh-CN" sz="1600">
              <a:latin typeface="微软雅黑" panose="020B0503020204020204" pitchFamily="34" charset="-122"/>
              <a:ea typeface="微软雅黑" panose="020B0503020204020204" pitchFamily="34" charset="-122"/>
            </a:endParaRPr>
          </a:p>
          <a:p>
            <a:pPr latinLnBrk="1">
              <a:lnSpc>
                <a:spcPct val="150000"/>
              </a:lnSpc>
              <a:spcBef>
                <a:spcPct val="0"/>
              </a:spcBef>
              <a:buFontTx/>
              <a:buNone/>
            </a:pPr>
            <a:r>
              <a:rPr lang="zh-CN" altLang="en-US" sz="1600">
                <a:latin typeface="微软雅黑" panose="020B0503020204020204" pitchFamily="34" charset="-122"/>
                <a:ea typeface="微软雅黑" panose="020B0503020204020204" pitchFamily="34" charset="-122"/>
              </a:rPr>
              <a:t>黑体辐射问题</a:t>
            </a:r>
          </a:p>
        </p:txBody>
      </p:sp>
      <p:pic>
        <p:nvPicPr>
          <p:cNvPr id="21512" name="Picture 3">
            <a:extLst>
              <a:ext uri="{FF2B5EF4-FFF2-40B4-BE49-F238E27FC236}">
                <a16:creationId xmlns:a16="http://schemas.microsoft.com/office/drawing/2014/main" id="{72BD1F05-7C6F-4CB5-8002-425C17A58D8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8350" y="2030413"/>
            <a:ext cx="1087438" cy="1393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513" name="TextBox 9">
            <a:extLst>
              <a:ext uri="{FF2B5EF4-FFF2-40B4-BE49-F238E27FC236}">
                <a16:creationId xmlns:a16="http://schemas.microsoft.com/office/drawing/2014/main" id="{01D2FC7A-C944-4B23-95D6-B3186300D50B}"/>
              </a:ext>
            </a:extLst>
          </p:cNvPr>
          <p:cNvSpPr txBox="1">
            <a:spLocks noChangeArrowheads="1"/>
          </p:cNvSpPr>
          <p:nvPr/>
        </p:nvSpPr>
        <p:spPr bwMode="auto">
          <a:xfrm>
            <a:off x="611188" y="3636963"/>
            <a:ext cx="12446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a:spcBef>
                <a:spcPct val="0"/>
              </a:spcBef>
              <a:buFontTx/>
              <a:buNone/>
            </a:pPr>
            <a:r>
              <a:rPr lang="en-US" altLang="zh-CN" sz="1800">
                <a:latin typeface="微软雅黑" panose="020B0503020204020204" pitchFamily="34" charset="-122"/>
                <a:ea typeface="微软雅黑" panose="020B0503020204020204" pitchFamily="34" charset="-122"/>
              </a:rPr>
              <a:t>1900</a:t>
            </a:r>
            <a:r>
              <a:rPr lang="zh-CN" altLang="en-US" sz="1800">
                <a:latin typeface="微软雅黑" panose="020B0503020204020204" pitchFamily="34" charset="-122"/>
                <a:ea typeface="微软雅黑" panose="020B0503020204020204" pitchFamily="34" charset="-122"/>
              </a:rPr>
              <a:t>年</a:t>
            </a:r>
            <a:endParaRPr lang="en-US" altLang="zh-CN" sz="1800">
              <a:latin typeface="微软雅黑" panose="020B0503020204020204" pitchFamily="34" charset="-122"/>
              <a:ea typeface="微软雅黑" panose="020B0503020204020204" pitchFamily="34" charset="-122"/>
            </a:endParaRPr>
          </a:p>
          <a:p>
            <a:pPr algn="ctr">
              <a:spcBef>
                <a:spcPct val="0"/>
              </a:spcBef>
              <a:buFontTx/>
              <a:buNone/>
            </a:pPr>
            <a:r>
              <a:rPr lang="zh-CN" altLang="en-US" sz="1800">
                <a:latin typeface="微软雅黑" panose="020B0503020204020204" pitchFamily="34" charset="-122"/>
                <a:ea typeface="微软雅黑" panose="020B0503020204020204" pitchFamily="34" charset="-122"/>
              </a:rPr>
              <a:t>普朗克</a:t>
            </a:r>
            <a:endParaRPr lang="en-US" altLang="zh-CN" sz="1800">
              <a:latin typeface="微软雅黑" panose="020B0503020204020204" pitchFamily="34" charset="-122"/>
              <a:ea typeface="微软雅黑" panose="020B0503020204020204" pitchFamily="34" charset="-122"/>
            </a:endParaRPr>
          </a:p>
          <a:p>
            <a:pPr algn="ctr">
              <a:spcBef>
                <a:spcPct val="0"/>
              </a:spcBef>
              <a:buFontTx/>
              <a:buNone/>
            </a:pPr>
            <a:r>
              <a:rPr lang="zh-CN" altLang="en-US" sz="1800">
                <a:latin typeface="微软雅黑" panose="020B0503020204020204" pitchFamily="34" charset="-122"/>
                <a:ea typeface="微软雅黑" panose="020B0503020204020204" pitchFamily="34" charset="-122"/>
              </a:rPr>
              <a:t>“量子”</a:t>
            </a:r>
          </a:p>
        </p:txBody>
      </p:sp>
      <p:pic>
        <p:nvPicPr>
          <p:cNvPr id="21514" name="Picture 2">
            <a:extLst>
              <a:ext uri="{FF2B5EF4-FFF2-40B4-BE49-F238E27FC236}">
                <a16:creationId xmlns:a16="http://schemas.microsoft.com/office/drawing/2014/main" id="{46B99F38-B445-4AE9-ABC4-34D7979CC8D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70100" y="1989138"/>
            <a:ext cx="1201738" cy="1352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515" name="TextBox 11">
            <a:extLst>
              <a:ext uri="{FF2B5EF4-FFF2-40B4-BE49-F238E27FC236}">
                <a16:creationId xmlns:a16="http://schemas.microsoft.com/office/drawing/2014/main" id="{FA8D3BF1-8D56-42B3-9D69-98368B0C43B7}"/>
              </a:ext>
            </a:extLst>
          </p:cNvPr>
          <p:cNvSpPr txBox="1">
            <a:spLocks noChangeArrowheads="1"/>
          </p:cNvSpPr>
          <p:nvPr/>
        </p:nvSpPr>
        <p:spPr bwMode="auto">
          <a:xfrm>
            <a:off x="2051050" y="3636963"/>
            <a:ext cx="12446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a:spcBef>
                <a:spcPct val="0"/>
              </a:spcBef>
              <a:buFontTx/>
              <a:buNone/>
            </a:pPr>
            <a:r>
              <a:rPr lang="en-US" altLang="zh-CN" sz="1800">
                <a:latin typeface="微软雅黑" panose="020B0503020204020204" pitchFamily="34" charset="-122"/>
                <a:ea typeface="微软雅黑" panose="020B0503020204020204" pitchFamily="34" charset="-122"/>
              </a:rPr>
              <a:t>1905</a:t>
            </a:r>
            <a:r>
              <a:rPr lang="zh-CN" altLang="en-US" sz="1800">
                <a:latin typeface="微软雅黑" panose="020B0503020204020204" pitchFamily="34" charset="-122"/>
                <a:ea typeface="微软雅黑" panose="020B0503020204020204" pitchFamily="34" charset="-122"/>
              </a:rPr>
              <a:t>年</a:t>
            </a:r>
            <a:endParaRPr lang="en-US" altLang="zh-CN" sz="1800">
              <a:latin typeface="微软雅黑" panose="020B0503020204020204" pitchFamily="34" charset="-122"/>
              <a:ea typeface="微软雅黑" panose="020B0503020204020204" pitchFamily="34" charset="-122"/>
            </a:endParaRPr>
          </a:p>
          <a:p>
            <a:pPr algn="ctr">
              <a:spcBef>
                <a:spcPct val="0"/>
              </a:spcBef>
              <a:buFontTx/>
              <a:buNone/>
            </a:pPr>
            <a:r>
              <a:rPr lang="zh-CN" altLang="en-US" sz="1800">
                <a:latin typeface="微软雅黑" panose="020B0503020204020204" pitchFamily="34" charset="-122"/>
                <a:ea typeface="微软雅黑" panose="020B0503020204020204" pitchFamily="34" charset="-122"/>
              </a:rPr>
              <a:t>爱因斯坦“光子”</a:t>
            </a:r>
          </a:p>
        </p:txBody>
      </p:sp>
      <p:sp>
        <p:nvSpPr>
          <p:cNvPr id="21516" name="矩形 12">
            <a:extLst>
              <a:ext uri="{FF2B5EF4-FFF2-40B4-BE49-F238E27FC236}">
                <a16:creationId xmlns:a16="http://schemas.microsoft.com/office/drawing/2014/main" id="{A49C0762-4EF2-4061-9E11-5FAA4F2038A1}"/>
              </a:ext>
            </a:extLst>
          </p:cNvPr>
          <p:cNvSpPr>
            <a:spLocks noChangeArrowheads="1"/>
          </p:cNvSpPr>
          <p:nvPr/>
        </p:nvSpPr>
        <p:spPr bwMode="auto">
          <a:xfrm>
            <a:off x="2159000" y="4932363"/>
            <a:ext cx="11906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latinLnBrk="1">
              <a:spcBef>
                <a:spcPct val="0"/>
              </a:spcBef>
              <a:buFontTx/>
              <a:buNone/>
            </a:pPr>
            <a:r>
              <a:rPr lang="zh-CN" altLang="en-US" sz="1600">
                <a:latin typeface="微软雅黑" panose="020B0503020204020204" pitchFamily="34" charset="-122"/>
                <a:ea typeface="微软雅黑" panose="020B0503020204020204" pitchFamily="34" charset="-122"/>
              </a:rPr>
              <a:t>光电效应</a:t>
            </a:r>
          </a:p>
        </p:txBody>
      </p:sp>
      <p:pic>
        <p:nvPicPr>
          <p:cNvPr id="21517" name="Picture 3">
            <a:extLst>
              <a:ext uri="{FF2B5EF4-FFF2-40B4-BE49-F238E27FC236}">
                <a16:creationId xmlns:a16="http://schemas.microsoft.com/office/drawing/2014/main" id="{089BDD08-CA46-4B8A-980E-90294587D5B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25838" y="1949450"/>
            <a:ext cx="1128712" cy="1449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518" name="TextBox 14">
            <a:extLst>
              <a:ext uri="{FF2B5EF4-FFF2-40B4-BE49-F238E27FC236}">
                <a16:creationId xmlns:a16="http://schemas.microsoft.com/office/drawing/2014/main" id="{787842CE-70EC-407E-AEFA-A6AD6E33AB4D}"/>
              </a:ext>
            </a:extLst>
          </p:cNvPr>
          <p:cNvSpPr txBox="1">
            <a:spLocks noChangeArrowheads="1"/>
          </p:cNvSpPr>
          <p:nvPr/>
        </p:nvSpPr>
        <p:spPr bwMode="auto">
          <a:xfrm>
            <a:off x="3468688" y="3619500"/>
            <a:ext cx="1243012"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a:spcBef>
                <a:spcPct val="0"/>
              </a:spcBef>
              <a:buFontTx/>
              <a:buNone/>
            </a:pPr>
            <a:r>
              <a:rPr lang="en-US" altLang="zh-CN" sz="1800">
                <a:latin typeface="微软雅黑" panose="020B0503020204020204" pitchFamily="34" charset="-122"/>
                <a:ea typeface="微软雅黑" panose="020B0503020204020204" pitchFamily="34" charset="-122"/>
              </a:rPr>
              <a:t>1913</a:t>
            </a:r>
            <a:r>
              <a:rPr lang="zh-CN" altLang="en-US" sz="1800">
                <a:latin typeface="微软雅黑" panose="020B0503020204020204" pitchFamily="34" charset="-122"/>
                <a:ea typeface="微软雅黑" panose="020B0503020204020204" pitchFamily="34" charset="-122"/>
              </a:rPr>
              <a:t>年</a:t>
            </a:r>
            <a:endParaRPr lang="en-US" altLang="zh-CN" sz="1800">
              <a:latin typeface="微软雅黑" panose="020B0503020204020204" pitchFamily="34" charset="-122"/>
              <a:ea typeface="微软雅黑" panose="020B0503020204020204" pitchFamily="34" charset="-122"/>
            </a:endParaRPr>
          </a:p>
          <a:p>
            <a:pPr algn="ctr">
              <a:spcBef>
                <a:spcPct val="0"/>
              </a:spcBef>
              <a:buFontTx/>
              <a:buNone/>
            </a:pPr>
            <a:r>
              <a:rPr lang="zh-CN" altLang="en-US" sz="1800">
                <a:latin typeface="微软雅黑" panose="020B0503020204020204" pitchFamily="34" charset="-122"/>
                <a:ea typeface="微软雅黑" panose="020B0503020204020204" pitchFamily="34" charset="-122"/>
              </a:rPr>
              <a:t>玻尔</a:t>
            </a:r>
            <a:endParaRPr lang="en-US" altLang="zh-CN" sz="1800">
              <a:latin typeface="微软雅黑" panose="020B0503020204020204" pitchFamily="34" charset="-122"/>
              <a:ea typeface="微软雅黑" panose="020B0503020204020204" pitchFamily="34" charset="-122"/>
            </a:endParaRPr>
          </a:p>
          <a:p>
            <a:pPr algn="ctr">
              <a:spcBef>
                <a:spcPct val="0"/>
              </a:spcBef>
              <a:buFontTx/>
              <a:buNone/>
            </a:pPr>
            <a:r>
              <a:rPr lang="zh-CN" altLang="en-US" sz="1800">
                <a:latin typeface="微软雅黑" panose="020B0503020204020204" pitchFamily="34" charset="-122"/>
                <a:ea typeface="微软雅黑" panose="020B0503020204020204" pitchFamily="34" charset="-122"/>
              </a:rPr>
              <a:t>原子模型</a:t>
            </a:r>
          </a:p>
        </p:txBody>
      </p:sp>
      <p:sp>
        <p:nvSpPr>
          <p:cNvPr id="21519" name="矩形 15">
            <a:extLst>
              <a:ext uri="{FF2B5EF4-FFF2-40B4-BE49-F238E27FC236}">
                <a16:creationId xmlns:a16="http://schemas.microsoft.com/office/drawing/2014/main" id="{C61D41B2-288B-40B1-9E5E-B82668D47339}"/>
              </a:ext>
            </a:extLst>
          </p:cNvPr>
          <p:cNvSpPr>
            <a:spLocks noChangeArrowheads="1"/>
          </p:cNvSpPr>
          <p:nvPr/>
        </p:nvSpPr>
        <p:spPr bwMode="auto">
          <a:xfrm>
            <a:off x="3573463" y="4941888"/>
            <a:ext cx="1430337"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latinLnBrk="1">
              <a:spcBef>
                <a:spcPct val="0"/>
              </a:spcBef>
              <a:buFontTx/>
              <a:buNone/>
            </a:pPr>
            <a:r>
              <a:rPr lang="zh-CN" altLang="en-US" sz="1600">
                <a:latin typeface="微软雅黑" panose="020B0503020204020204" pitchFamily="34" charset="-122"/>
                <a:ea typeface="微软雅黑" panose="020B0503020204020204" pitchFamily="34" charset="-122"/>
              </a:rPr>
              <a:t>氢原子光谱</a:t>
            </a:r>
          </a:p>
        </p:txBody>
      </p:sp>
      <p:pic>
        <p:nvPicPr>
          <p:cNvPr id="21520" name="Picture 4">
            <a:extLst>
              <a:ext uri="{FF2B5EF4-FFF2-40B4-BE49-F238E27FC236}">
                <a16:creationId xmlns:a16="http://schemas.microsoft.com/office/drawing/2014/main" id="{C06DA9E5-B4BE-4125-9ED8-69F90F148EC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40475" y="1935163"/>
            <a:ext cx="1095375" cy="1479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521" name="TextBox 17">
            <a:extLst>
              <a:ext uri="{FF2B5EF4-FFF2-40B4-BE49-F238E27FC236}">
                <a16:creationId xmlns:a16="http://schemas.microsoft.com/office/drawing/2014/main" id="{0B6FC67B-40AB-4873-83FC-79A10C1ADE50}"/>
              </a:ext>
            </a:extLst>
          </p:cNvPr>
          <p:cNvSpPr txBox="1">
            <a:spLocks noChangeArrowheads="1"/>
          </p:cNvSpPr>
          <p:nvPr/>
        </p:nvSpPr>
        <p:spPr bwMode="auto">
          <a:xfrm>
            <a:off x="6473825" y="3627438"/>
            <a:ext cx="2166938"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a:spcBef>
                <a:spcPct val="0"/>
              </a:spcBef>
              <a:buFontTx/>
              <a:buNone/>
            </a:pPr>
            <a:r>
              <a:rPr lang="en-US" altLang="zh-CN" sz="1800">
                <a:latin typeface="微软雅黑" panose="020B0503020204020204" pitchFamily="34" charset="-122"/>
                <a:ea typeface="微软雅黑" panose="020B0503020204020204" pitchFamily="34" charset="-122"/>
              </a:rPr>
              <a:t>1925-1926</a:t>
            </a:r>
            <a:r>
              <a:rPr lang="zh-CN" altLang="en-US" sz="1800">
                <a:latin typeface="微软雅黑" panose="020B0503020204020204" pitchFamily="34" charset="-122"/>
                <a:ea typeface="微软雅黑" panose="020B0503020204020204" pitchFamily="34" charset="-122"/>
              </a:rPr>
              <a:t>年</a:t>
            </a:r>
            <a:endParaRPr lang="en-US" altLang="zh-CN" sz="1800">
              <a:latin typeface="微软雅黑" panose="020B0503020204020204" pitchFamily="34" charset="-122"/>
              <a:ea typeface="微软雅黑" panose="020B0503020204020204" pitchFamily="34" charset="-122"/>
            </a:endParaRPr>
          </a:p>
          <a:p>
            <a:pPr algn="ctr">
              <a:spcBef>
                <a:spcPct val="0"/>
              </a:spcBef>
              <a:buFontTx/>
              <a:buNone/>
            </a:pPr>
            <a:r>
              <a:rPr lang="zh-CN" altLang="en-US" sz="1800">
                <a:latin typeface="微软雅黑" panose="020B0503020204020204" pitchFamily="34" charset="-122"/>
                <a:ea typeface="微软雅黑" panose="020B0503020204020204" pitchFamily="34" charset="-122"/>
              </a:rPr>
              <a:t>海森堡，薛定谔</a:t>
            </a:r>
            <a:endParaRPr lang="en-US" altLang="zh-CN" sz="1800">
              <a:latin typeface="微软雅黑" panose="020B0503020204020204" pitchFamily="34" charset="-122"/>
              <a:ea typeface="微软雅黑" panose="020B0503020204020204" pitchFamily="34" charset="-122"/>
            </a:endParaRPr>
          </a:p>
          <a:p>
            <a:pPr algn="ctr">
              <a:spcBef>
                <a:spcPct val="0"/>
              </a:spcBef>
              <a:buFontTx/>
              <a:buNone/>
            </a:pPr>
            <a:r>
              <a:rPr lang="zh-CN" altLang="en-US" sz="1800">
                <a:latin typeface="微软雅黑" panose="020B0503020204020204" pitchFamily="34" charset="-122"/>
                <a:ea typeface="微软雅黑" panose="020B0503020204020204" pitchFamily="34" charset="-122"/>
              </a:rPr>
              <a:t>量子力学</a:t>
            </a:r>
          </a:p>
        </p:txBody>
      </p:sp>
      <p:pic>
        <p:nvPicPr>
          <p:cNvPr id="21522" name="Picture 5">
            <a:extLst>
              <a:ext uri="{FF2B5EF4-FFF2-40B4-BE49-F238E27FC236}">
                <a16:creationId xmlns:a16="http://schemas.microsoft.com/office/drawing/2014/main" id="{32DF36D2-A4D4-47E0-8608-0536235EF13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629525" y="1935163"/>
            <a:ext cx="1011238" cy="1449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右箭头 19">
            <a:extLst>
              <a:ext uri="{FF2B5EF4-FFF2-40B4-BE49-F238E27FC236}">
                <a16:creationId xmlns:a16="http://schemas.microsoft.com/office/drawing/2014/main" id="{56B38ABE-E8D8-49A8-B8FF-17993A50C150}"/>
              </a:ext>
            </a:extLst>
          </p:cNvPr>
          <p:cNvSpPr/>
          <p:nvPr/>
        </p:nvSpPr>
        <p:spPr>
          <a:xfrm>
            <a:off x="757238" y="3440113"/>
            <a:ext cx="7918450" cy="204787"/>
          </a:xfrm>
          <a:prstGeom prst="rightArrow">
            <a:avLst/>
          </a:prstGeom>
          <a:solidFill>
            <a:srgbClr val="6699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pic>
        <p:nvPicPr>
          <p:cNvPr id="21524" name="Picture 2">
            <a:extLst>
              <a:ext uri="{FF2B5EF4-FFF2-40B4-BE49-F238E27FC236}">
                <a16:creationId xmlns:a16="http://schemas.microsoft.com/office/drawing/2014/main" id="{AE0FE6E8-EE02-43A8-B951-640F5245A44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919663" y="1925638"/>
            <a:ext cx="1068387" cy="1482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525" name="TextBox 21">
            <a:extLst>
              <a:ext uri="{FF2B5EF4-FFF2-40B4-BE49-F238E27FC236}">
                <a16:creationId xmlns:a16="http://schemas.microsoft.com/office/drawing/2014/main" id="{F4C6E9DB-B0E5-45B9-8632-ED79334D9CE4}"/>
              </a:ext>
            </a:extLst>
          </p:cNvPr>
          <p:cNvSpPr txBox="1">
            <a:spLocks noChangeArrowheads="1"/>
          </p:cNvSpPr>
          <p:nvPr/>
        </p:nvSpPr>
        <p:spPr bwMode="auto">
          <a:xfrm>
            <a:off x="4908550" y="3609975"/>
            <a:ext cx="1244600"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a:spcBef>
                <a:spcPct val="0"/>
              </a:spcBef>
              <a:buFontTx/>
              <a:buNone/>
            </a:pPr>
            <a:r>
              <a:rPr lang="en-US" altLang="zh-CN" sz="1800">
                <a:latin typeface="微软雅黑" panose="020B0503020204020204" pitchFamily="34" charset="-122"/>
                <a:ea typeface="微软雅黑" panose="020B0503020204020204" pitchFamily="34" charset="-122"/>
              </a:rPr>
              <a:t>1923</a:t>
            </a:r>
            <a:r>
              <a:rPr lang="zh-CN" altLang="en-US" sz="1800">
                <a:latin typeface="微软雅黑" panose="020B0503020204020204" pitchFamily="34" charset="-122"/>
                <a:ea typeface="微软雅黑" panose="020B0503020204020204" pitchFamily="34" charset="-122"/>
              </a:rPr>
              <a:t>年</a:t>
            </a:r>
            <a:endParaRPr lang="en-US" altLang="zh-CN" sz="1800">
              <a:latin typeface="微软雅黑" panose="020B0503020204020204" pitchFamily="34" charset="-122"/>
              <a:ea typeface="微软雅黑" panose="020B0503020204020204" pitchFamily="34" charset="-122"/>
            </a:endParaRPr>
          </a:p>
          <a:p>
            <a:pPr algn="ctr">
              <a:spcBef>
                <a:spcPct val="0"/>
              </a:spcBef>
              <a:buFontTx/>
              <a:buNone/>
            </a:pPr>
            <a:r>
              <a:rPr lang="zh-CN" altLang="en-US" sz="1800">
                <a:latin typeface="微软雅黑" panose="020B0503020204020204" pitchFamily="34" charset="-122"/>
                <a:ea typeface="微软雅黑" panose="020B0503020204020204" pitchFamily="34" charset="-122"/>
              </a:rPr>
              <a:t>德布罗意</a:t>
            </a:r>
            <a:endParaRPr lang="en-US" altLang="zh-CN" sz="1800">
              <a:latin typeface="微软雅黑" panose="020B0503020204020204" pitchFamily="34" charset="-122"/>
              <a:ea typeface="微软雅黑" panose="020B0503020204020204" pitchFamily="34" charset="-122"/>
            </a:endParaRPr>
          </a:p>
          <a:p>
            <a:pPr algn="ctr">
              <a:spcBef>
                <a:spcPct val="0"/>
              </a:spcBef>
              <a:buFontTx/>
              <a:buNone/>
            </a:pPr>
            <a:r>
              <a:rPr lang="zh-CN" altLang="en-US" sz="1800">
                <a:latin typeface="微软雅黑" panose="020B0503020204020204" pitchFamily="34" charset="-122"/>
                <a:ea typeface="微软雅黑" panose="020B0503020204020204" pitchFamily="34" charset="-122"/>
              </a:rPr>
              <a:t>物质波</a:t>
            </a:r>
          </a:p>
        </p:txBody>
      </p:sp>
      <p:sp>
        <p:nvSpPr>
          <p:cNvPr id="21526" name="灯片编号占位符 1">
            <a:extLst>
              <a:ext uri="{FF2B5EF4-FFF2-40B4-BE49-F238E27FC236}">
                <a16:creationId xmlns:a16="http://schemas.microsoft.com/office/drawing/2014/main" id="{D48E9808-3E96-434A-8E94-46543BD44478}"/>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fld id="{D0E534C8-AF43-417D-B155-27966611DFC2}" type="slidenum">
              <a:rPr lang="zh-CN" altLang="en-US" sz="1200" smtClean="0">
                <a:solidFill>
                  <a:srgbClr val="898989"/>
                </a:solidFill>
              </a:rPr>
              <a:pPr>
                <a:spcBef>
                  <a:spcPct val="0"/>
                </a:spcBef>
                <a:buFontTx/>
                <a:buNone/>
              </a:pPr>
              <a:t>17</a:t>
            </a:fld>
            <a:endParaRPr lang="zh-CN" altLang="en-US" sz="1200">
              <a:solidFill>
                <a:srgbClr val="898989"/>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18">
            <a:extLst>
              <a:ext uri="{FF2B5EF4-FFF2-40B4-BE49-F238E27FC236}">
                <a16:creationId xmlns:a16="http://schemas.microsoft.com/office/drawing/2014/main" id="{462A1791-4177-4F79-880E-D9F77EBC3636}"/>
              </a:ext>
            </a:extLst>
          </p:cNvPr>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endParaRPr lang="zh-CN" altLang="en-US" sz="1800"/>
          </a:p>
        </p:txBody>
      </p:sp>
      <p:pic>
        <p:nvPicPr>
          <p:cNvPr id="22531" name="Picture 22">
            <a:extLst>
              <a:ext uri="{FF2B5EF4-FFF2-40B4-BE49-F238E27FC236}">
                <a16:creationId xmlns:a16="http://schemas.microsoft.com/office/drawing/2014/main" id="{2A1D37EE-181E-41FC-855A-CF9F63E9CC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74295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22532" name="Picture 20">
            <a:extLst>
              <a:ext uri="{FF2B5EF4-FFF2-40B4-BE49-F238E27FC236}">
                <a16:creationId xmlns:a16="http://schemas.microsoft.com/office/drawing/2014/main" id="{4D37EF28-BC8C-4B67-B8AC-0258366E0A2D}"/>
              </a:ext>
            </a:extLst>
          </p:cNvPr>
          <p:cNvPicPr>
            <a:picLocks noChangeAspect="1" noChangeArrowheads="1"/>
          </p:cNvPicPr>
          <p:nvPr/>
        </p:nvPicPr>
        <p:blipFill>
          <a:blip r:embed="rId3">
            <a:lum bright="32000" contrast="-38000"/>
            <a:extLst>
              <a:ext uri="{28A0092B-C50C-407E-A947-70E740481C1C}">
                <a14:useLocalDpi xmlns:a14="http://schemas.microsoft.com/office/drawing/2010/main" val="0"/>
              </a:ext>
            </a:extLst>
          </a:blip>
          <a:srcRect/>
          <a:stretch>
            <a:fillRect/>
          </a:stretch>
        </p:blipFill>
        <p:spPr bwMode="auto">
          <a:xfrm>
            <a:off x="763588" y="0"/>
            <a:ext cx="8380412"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22533" name="矩形 6">
            <a:extLst>
              <a:ext uri="{FF2B5EF4-FFF2-40B4-BE49-F238E27FC236}">
                <a16:creationId xmlns:a16="http://schemas.microsoft.com/office/drawing/2014/main" id="{0FE27900-DA3B-4C57-83F2-39B47A213E9C}"/>
              </a:ext>
            </a:extLst>
          </p:cNvPr>
          <p:cNvSpPr>
            <a:spLocks noChangeArrowheads="1"/>
          </p:cNvSpPr>
          <p:nvPr/>
        </p:nvSpPr>
        <p:spPr bwMode="auto">
          <a:xfrm>
            <a:off x="2411413" y="115888"/>
            <a:ext cx="3878262"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ts val="1200"/>
              </a:spcBef>
              <a:buFontTx/>
              <a:buNone/>
            </a:pPr>
            <a:r>
              <a:rPr lang="zh-CN" altLang="en-US">
                <a:latin typeface="微软雅黑" panose="020B0503020204020204" pitchFamily="34" charset="-122"/>
                <a:ea typeface="微软雅黑" panose="020B0503020204020204" pitchFamily="34" charset="-122"/>
              </a:rPr>
              <a:t>一、奇异的量子力学</a:t>
            </a:r>
            <a:endParaRPr lang="en-US" altLang="zh-CN">
              <a:latin typeface="微软雅黑" panose="020B0503020204020204" pitchFamily="34" charset="-122"/>
              <a:ea typeface="微软雅黑" panose="020B0503020204020204" pitchFamily="34" charset="-122"/>
            </a:endParaRPr>
          </a:p>
        </p:txBody>
      </p:sp>
      <p:sp>
        <p:nvSpPr>
          <p:cNvPr id="22534" name="TextBox 7">
            <a:extLst>
              <a:ext uri="{FF2B5EF4-FFF2-40B4-BE49-F238E27FC236}">
                <a16:creationId xmlns:a16="http://schemas.microsoft.com/office/drawing/2014/main" id="{B58FC564-112F-47FE-8471-A1D2CA4014F5}"/>
              </a:ext>
            </a:extLst>
          </p:cNvPr>
          <p:cNvSpPr txBox="1">
            <a:spLocks noChangeArrowheads="1"/>
          </p:cNvSpPr>
          <p:nvPr/>
        </p:nvSpPr>
        <p:spPr bwMode="auto">
          <a:xfrm>
            <a:off x="900113" y="1004888"/>
            <a:ext cx="7200900" cy="563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lnSpc>
                <a:spcPct val="150000"/>
              </a:lnSpc>
              <a:spcBef>
                <a:spcPct val="0"/>
              </a:spcBef>
              <a:buFontTx/>
              <a:buNone/>
            </a:pPr>
            <a:r>
              <a:rPr lang="zh-CN" altLang="en-US" sz="2400">
                <a:latin typeface="微软雅黑" panose="020B0503020204020204" pitchFamily="34" charset="-122"/>
                <a:ea typeface="微软雅黑" panose="020B0503020204020204" pitchFamily="34" charset="-122"/>
              </a:rPr>
              <a:t>任何一门学科，首先有</a:t>
            </a:r>
            <a:r>
              <a:rPr lang="zh-CN" altLang="en-US" sz="2400">
                <a:solidFill>
                  <a:srgbClr val="0000FF"/>
                </a:solidFill>
                <a:latin typeface="微软雅黑" panose="020B0503020204020204" pitchFamily="34" charset="-122"/>
                <a:ea typeface="微软雅黑" panose="020B0503020204020204" pitchFamily="34" charset="-122"/>
              </a:rPr>
              <a:t>第一性原理</a:t>
            </a:r>
            <a:r>
              <a:rPr lang="zh-CN" altLang="en-US" sz="2400">
                <a:latin typeface="微软雅黑" panose="020B0503020204020204" pitchFamily="34" charset="-122"/>
                <a:ea typeface="微软雅黑" panose="020B0503020204020204" pitchFamily="34" charset="-122"/>
              </a:rPr>
              <a:t>，然后回答：</a:t>
            </a:r>
            <a:endParaRPr lang="en-US" altLang="zh-CN" sz="2400">
              <a:latin typeface="微软雅黑" panose="020B0503020204020204" pitchFamily="34" charset="-122"/>
              <a:ea typeface="微软雅黑" panose="020B0503020204020204" pitchFamily="34" charset="-122"/>
            </a:endParaRPr>
          </a:p>
          <a:p>
            <a:pPr eaLnBrk="1" hangingPunct="1">
              <a:lnSpc>
                <a:spcPct val="150000"/>
              </a:lnSpc>
              <a:spcBef>
                <a:spcPct val="0"/>
              </a:spcBef>
              <a:buFontTx/>
              <a:buNone/>
            </a:pPr>
            <a:r>
              <a:rPr kumimoji="1" lang="zh-CN" altLang="en-US" sz="2400">
                <a:solidFill>
                  <a:srgbClr val="0000FF"/>
                </a:solidFill>
                <a:latin typeface="微软雅黑" panose="020B0503020204020204" pitchFamily="34" charset="-122"/>
                <a:ea typeface="微软雅黑" panose="020B0503020204020204" pitchFamily="34" charset="-122"/>
              </a:rPr>
              <a:t>1）组成物？ 2）怎么相互作用？  3）怎么运动？</a:t>
            </a:r>
            <a:endParaRPr kumimoji="1" lang="en-US" altLang="zh-CN" sz="2400">
              <a:solidFill>
                <a:srgbClr val="0000FF"/>
              </a:solidFill>
              <a:latin typeface="微软雅黑" panose="020B0503020204020204" pitchFamily="34" charset="-122"/>
              <a:ea typeface="微软雅黑" panose="020B0503020204020204" pitchFamily="34" charset="-122"/>
            </a:endParaRPr>
          </a:p>
          <a:p>
            <a:pPr eaLnBrk="1" hangingPunct="1">
              <a:lnSpc>
                <a:spcPct val="150000"/>
              </a:lnSpc>
              <a:spcBef>
                <a:spcPct val="0"/>
              </a:spcBef>
              <a:buFontTx/>
              <a:buNone/>
            </a:pPr>
            <a:r>
              <a:rPr kumimoji="1" lang="en-US" altLang="zh-CN" sz="2400">
                <a:solidFill>
                  <a:srgbClr val="0000FF"/>
                </a:solidFill>
                <a:latin typeface="微软雅黑" panose="020B0503020204020204" pitchFamily="34" charset="-122"/>
                <a:ea typeface="微软雅黑" panose="020B0503020204020204" pitchFamily="34" charset="-122"/>
              </a:rPr>
              <a:t>+</a:t>
            </a:r>
            <a:r>
              <a:rPr kumimoji="1" lang="zh-CN" altLang="en-US" sz="2400">
                <a:solidFill>
                  <a:srgbClr val="0000FF"/>
                </a:solidFill>
                <a:latin typeface="微软雅黑" panose="020B0503020204020204" pitchFamily="34" charset="-122"/>
                <a:ea typeface="微软雅黑" panose="020B0503020204020204" pitchFamily="34" charset="-122"/>
              </a:rPr>
              <a:t>数学</a:t>
            </a:r>
            <a:endParaRPr kumimoji="1" lang="en-US" altLang="zh-CN" sz="2400">
              <a:solidFill>
                <a:srgbClr val="0000FF"/>
              </a:solidFill>
              <a:latin typeface="微软雅黑" panose="020B0503020204020204" pitchFamily="34" charset="-122"/>
              <a:ea typeface="微软雅黑" panose="020B0503020204020204" pitchFamily="34" charset="-122"/>
            </a:endParaRPr>
          </a:p>
          <a:p>
            <a:pPr eaLnBrk="1" hangingPunct="1">
              <a:lnSpc>
                <a:spcPct val="150000"/>
              </a:lnSpc>
              <a:spcBef>
                <a:spcPct val="0"/>
              </a:spcBef>
              <a:buFontTx/>
              <a:buNone/>
            </a:pPr>
            <a:endParaRPr kumimoji="1" lang="en-US" altLang="zh-CN" sz="2400">
              <a:latin typeface="微软雅黑" panose="020B0503020204020204" pitchFamily="34" charset="-122"/>
              <a:ea typeface="微软雅黑" panose="020B0503020204020204" pitchFamily="34" charset="-122"/>
            </a:endParaRPr>
          </a:p>
          <a:p>
            <a:pPr eaLnBrk="1" hangingPunct="1">
              <a:lnSpc>
                <a:spcPct val="150000"/>
              </a:lnSpc>
              <a:spcBef>
                <a:spcPct val="0"/>
              </a:spcBef>
              <a:buFontTx/>
              <a:buNone/>
            </a:pPr>
            <a:r>
              <a:rPr kumimoji="1" lang="zh-CN" altLang="en-US" sz="2400">
                <a:latin typeface="微软雅黑" panose="020B0503020204020204" pitchFamily="34" charset="-122"/>
                <a:ea typeface="微软雅黑" panose="020B0503020204020204" pitchFamily="34" charset="-122"/>
              </a:rPr>
              <a:t>如几何光学：</a:t>
            </a:r>
            <a:endParaRPr kumimoji="1" lang="en-US" altLang="zh-CN" sz="2400">
              <a:latin typeface="微软雅黑" panose="020B0503020204020204" pitchFamily="34" charset="-122"/>
              <a:ea typeface="微软雅黑" panose="020B0503020204020204" pitchFamily="34" charset="-122"/>
            </a:endParaRPr>
          </a:p>
          <a:p>
            <a:pPr eaLnBrk="1" hangingPunct="1">
              <a:lnSpc>
                <a:spcPct val="150000"/>
              </a:lnSpc>
              <a:spcBef>
                <a:spcPct val="0"/>
              </a:spcBef>
              <a:buFontTx/>
              <a:buNone/>
            </a:pPr>
            <a:r>
              <a:rPr kumimoji="1" lang="zh-CN" altLang="en-US" sz="2400">
                <a:latin typeface="微软雅黑" panose="020B0503020204020204" pitchFamily="34" charset="-122"/>
                <a:ea typeface="微软雅黑" panose="020B0503020204020204" pitchFamily="34" charset="-122"/>
              </a:rPr>
              <a:t>第一性原理：直线传播、独立传播、费马原理</a:t>
            </a:r>
            <a:endParaRPr kumimoji="1" lang="en-US" altLang="zh-CN" sz="2400">
              <a:latin typeface="微软雅黑" panose="020B0503020204020204" pitchFamily="34" charset="-122"/>
              <a:ea typeface="微软雅黑" panose="020B0503020204020204" pitchFamily="34" charset="-122"/>
            </a:endParaRPr>
          </a:p>
          <a:p>
            <a:pPr eaLnBrk="1" hangingPunct="1">
              <a:lnSpc>
                <a:spcPct val="150000"/>
              </a:lnSpc>
              <a:spcBef>
                <a:spcPct val="0"/>
              </a:spcBef>
              <a:buFontTx/>
              <a:buNone/>
            </a:pPr>
            <a:r>
              <a:rPr kumimoji="1" lang="en-US" altLang="zh-CN" sz="2400">
                <a:latin typeface="微软雅黑" panose="020B0503020204020204" pitchFamily="34" charset="-122"/>
                <a:ea typeface="微软雅黑" panose="020B0503020204020204" pitchFamily="34" charset="-122"/>
              </a:rPr>
              <a:t>1</a:t>
            </a:r>
            <a:r>
              <a:rPr kumimoji="1" lang="zh-CN" altLang="en-US" sz="2400">
                <a:latin typeface="微软雅黑" panose="020B0503020204020204" pitchFamily="34" charset="-122"/>
                <a:ea typeface="微软雅黑" panose="020B0503020204020204" pitchFamily="34" charset="-122"/>
              </a:rPr>
              <a:t>）组成物：光、界面</a:t>
            </a:r>
            <a:endParaRPr kumimoji="1" lang="en-US" altLang="zh-CN" sz="2400">
              <a:latin typeface="微软雅黑" panose="020B0503020204020204" pitchFamily="34" charset="-122"/>
              <a:ea typeface="微软雅黑" panose="020B0503020204020204" pitchFamily="34" charset="-122"/>
            </a:endParaRPr>
          </a:p>
          <a:p>
            <a:pPr eaLnBrk="1" hangingPunct="1">
              <a:lnSpc>
                <a:spcPct val="150000"/>
              </a:lnSpc>
              <a:spcBef>
                <a:spcPct val="0"/>
              </a:spcBef>
              <a:buFontTx/>
              <a:buNone/>
            </a:pPr>
            <a:r>
              <a:rPr kumimoji="1" lang="en-US" altLang="zh-CN" sz="2400">
                <a:latin typeface="微软雅黑" panose="020B0503020204020204" pitchFamily="34" charset="-122"/>
                <a:ea typeface="微软雅黑" panose="020B0503020204020204" pitchFamily="34" charset="-122"/>
              </a:rPr>
              <a:t>2</a:t>
            </a:r>
            <a:r>
              <a:rPr kumimoji="1" lang="zh-CN" altLang="en-US" sz="2400">
                <a:latin typeface="微软雅黑" panose="020B0503020204020204" pitchFamily="34" charset="-122"/>
                <a:ea typeface="微软雅黑" panose="020B0503020204020204" pitchFamily="34" charset="-122"/>
              </a:rPr>
              <a:t>）相互作用：反射、折射</a:t>
            </a:r>
            <a:endParaRPr kumimoji="1" lang="en-US" altLang="zh-CN" sz="2400">
              <a:latin typeface="微软雅黑" panose="020B0503020204020204" pitchFamily="34" charset="-122"/>
              <a:ea typeface="微软雅黑" panose="020B0503020204020204" pitchFamily="34" charset="-122"/>
            </a:endParaRPr>
          </a:p>
          <a:p>
            <a:pPr eaLnBrk="1" hangingPunct="1">
              <a:lnSpc>
                <a:spcPct val="150000"/>
              </a:lnSpc>
              <a:spcBef>
                <a:spcPct val="0"/>
              </a:spcBef>
              <a:buFontTx/>
              <a:buNone/>
            </a:pPr>
            <a:r>
              <a:rPr kumimoji="1" lang="en-US" altLang="zh-CN" sz="2400">
                <a:latin typeface="微软雅黑" panose="020B0503020204020204" pitchFamily="34" charset="-122"/>
                <a:ea typeface="微软雅黑" panose="020B0503020204020204" pitchFamily="34" charset="-122"/>
              </a:rPr>
              <a:t>3</a:t>
            </a:r>
            <a:r>
              <a:rPr kumimoji="1" lang="zh-CN" altLang="en-US" sz="2400">
                <a:latin typeface="微软雅黑" panose="020B0503020204020204" pitchFamily="34" charset="-122"/>
                <a:ea typeface="微软雅黑" panose="020B0503020204020204" pitchFamily="34" charset="-122"/>
              </a:rPr>
              <a:t>）怎么运动：直线传播、成像</a:t>
            </a:r>
            <a:endParaRPr kumimoji="1" lang="en-US" altLang="zh-CN" sz="2400">
              <a:latin typeface="微软雅黑" panose="020B0503020204020204" pitchFamily="34" charset="-122"/>
              <a:ea typeface="微软雅黑" panose="020B0503020204020204" pitchFamily="34" charset="-122"/>
            </a:endParaRPr>
          </a:p>
          <a:p>
            <a:pPr eaLnBrk="1" hangingPunct="1">
              <a:lnSpc>
                <a:spcPct val="150000"/>
              </a:lnSpc>
              <a:spcBef>
                <a:spcPct val="0"/>
              </a:spcBef>
              <a:buFontTx/>
              <a:buNone/>
            </a:pPr>
            <a:r>
              <a:rPr kumimoji="1" lang="en-US" altLang="zh-CN" sz="2400">
                <a:latin typeface="微软雅黑" panose="020B0503020204020204" pitchFamily="34" charset="-122"/>
                <a:ea typeface="微软雅黑" panose="020B0503020204020204" pitchFamily="34" charset="-122"/>
              </a:rPr>
              <a:t>+</a:t>
            </a:r>
            <a:r>
              <a:rPr kumimoji="1" lang="zh-CN" altLang="en-US" sz="2400">
                <a:latin typeface="微软雅黑" panose="020B0503020204020204" pitchFamily="34" charset="-122"/>
                <a:ea typeface="微软雅黑" panose="020B0503020204020204" pitchFamily="34" charset="-122"/>
              </a:rPr>
              <a:t>几何</a:t>
            </a:r>
            <a:endParaRPr lang="zh-CN" altLang="en-US" sz="1800"/>
          </a:p>
        </p:txBody>
      </p:sp>
      <p:sp>
        <p:nvSpPr>
          <p:cNvPr id="22535" name="灯片编号占位符 1">
            <a:extLst>
              <a:ext uri="{FF2B5EF4-FFF2-40B4-BE49-F238E27FC236}">
                <a16:creationId xmlns:a16="http://schemas.microsoft.com/office/drawing/2014/main" id="{3F72FE35-DA52-4AE2-9244-87101C5B13DB}"/>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fld id="{5B70F32E-E2ED-4610-9E3C-83C2BDF79C67}" type="slidenum">
              <a:rPr lang="zh-CN" altLang="en-US" sz="1200" smtClean="0">
                <a:solidFill>
                  <a:srgbClr val="898989"/>
                </a:solidFill>
              </a:rPr>
              <a:pPr>
                <a:spcBef>
                  <a:spcPct val="0"/>
                </a:spcBef>
                <a:buFontTx/>
                <a:buNone/>
              </a:pPr>
              <a:t>18</a:t>
            </a:fld>
            <a:endParaRPr lang="zh-CN" altLang="en-US" sz="1200">
              <a:solidFill>
                <a:srgbClr val="898989"/>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18">
            <a:extLst>
              <a:ext uri="{FF2B5EF4-FFF2-40B4-BE49-F238E27FC236}">
                <a16:creationId xmlns:a16="http://schemas.microsoft.com/office/drawing/2014/main" id="{86A2A201-02FA-4262-B697-FF56652EBAA4}"/>
              </a:ext>
            </a:extLst>
          </p:cNvPr>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endParaRPr lang="zh-CN" altLang="en-US" sz="1800"/>
          </a:p>
        </p:txBody>
      </p:sp>
      <p:pic>
        <p:nvPicPr>
          <p:cNvPr id="23555" name="Picture 22">
            <a:extLst>
              <a:ext uri="{FF2B5EF4-FFF2-40B4-BE49-F238E27FC236}">
                <a16:creationId xmlns:a16="http://schemas.microsoft.com/office/drawing/2014/main" id="{1248D1CC-EBE7-4BDF-A129-833033F32F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74295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23556" name="Picture 20">
            <a:extLst>
              <a:ext uri="{FF2B5EF4-FFF2-40B4-BE49-F238E27FC236}">
                <a16:creationId xmlns:a16="http://schemas.microsoft.com/office/drawing/2014/main" id="{163008DE-29DE-43CD-B389-8D364F3B9868}"/>
              </a:ext>
            </a:extLst>
          </p:cNvPr>
          <p:cNvPicPr>
            <a:picLocks noChangeAspect="1" noChangeArrowheads="1"/>
          </p:cNvPicPr>
          <p:nvPr/>
        </p:nvPicPr>
        <p:blipFill>
          <a:blip r:embed="rId4">
            <a:lum bright="32000" contrast="-38000"/>
            <a:extLst>
              <a:ext uri="{28A0092B-C50C-407E-A947-70E740481C1C}">
                <a14:useLocalDpi xmlns:a14="http://schemas.microsoft.com/office/drawing/2010/main" val="0"/>
              </a:ext>
            </a:extLst>
          </a:blip>
          <a:srcRect/>
          <a:stretch>
            <a:fillRect/>
          </a:stretch>
        </p:blipFill>
        <p:spPr bwMode="auto">
          <a:xfrm>
            <a:off x="763588" y="0"/>
            <a:ext cx="8380412"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23557" name="矩形 6">
            <a:extLst>
              <a:ext uri="{FF2B5EF4-FFF2-40B4-BE49-F238E27FC236}">
                <a16:creationId xmlns:a16="http://schemas.microsoft.com/office/drawing/2014/main" id="{C85CD1A8-9BE9-4D39-8ECD-0985BFAFE9B1}"/>
              </a:ext>
            </a:extLst>
          </p:cNvPr>
          <p:cNvSpPr>
            <a:spLocks noChangeArrowheads="1"/>
          </p:cNvSpPr>
          <p:nvPr/>
        </p:nvSpPr>
        <p:spPr bwMode="auto">
          <a:xfrm>
            <a:off x="2411413" y="115888"/>
            <a:ext cx="3878262"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ts val="1200"/>
              </a:spcBef>
              <a:buFontTx/>
              <a:buNone/>
            </a:pPr>
            <a:r>
              <a:rPr lang="zh-CN" altLang="en-US">
                <a:latin typeface="微软雅黑" panose="020B0503020204020204" pitchFamily="34" charset="-122"/>
                <a:ea typeface="微软雅黑" panose="020B0503020204020204" pitchFamily="34" charset="-122"/>
              </a:rPr>
              <a:t>一、奇异的量子力学</a:t>
            </a:r>
            <a:endParaRPr lang="en-US" altLang="zh-CN">
              <a:latin typeface="微软雅黑" panose="020B0503020204020204" pitchFamily="34" charset="-122"/>
              <a:ea typeface="微软雅黑" panose="020B0503020204020204" pitchFamily="34" charset="-122"/>
            </a:endParaRPr>
          </a:p>
        </p:txBody>
      </p:sp>
      <p:sp>
        <p:nvSpPr>
          <p:cNvPr id="23558" name="TextBox 7">
            <a:extLst>
              <a:ext uri="{FF2B5EF4-FFF2-40B4-BE49-F238E27FC236}">
                <a16:creationId xmlns:a16="http://schemas.microsoft.com/office/drawing/2014/main" id="{9B0FC429-1566-4B9E-9020-3C9E74223EDC}"/>
              </a:ext>
            </a:extLst>
          </p:cNvPr>
          <p:cNvSpPr txBox="1">
            <a:spLocks noChangeArrowheads="1"/>
          </p:cNvSpPr>
          <p:nvPr/>
        </p:nvSpPr>
        <p:spPr bwMode="auto">
          <a:xfrm>
            <a:off x="900113" y="1196975"/>
            <a:ext cx="7200900" cy="369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lnSpc>
                <a:spcPct val="150000"/>
              </a:lnSpc>
              <a:spcBef>
                <a:spcPct val="0"/>
              </a:spcBef>
              <a:buFontTx/>
              <a:buNone/>
            </a:pPr>
            <a:r>
              <a:rPr lang="zh-CN" altLang="en-US">
                <a:solidFill>
                  <a:srgbClr val="008000"/>
                </a:solidFill>
                <a:latin typeface="微软雅黑" panose="020B0503020204020204" pitchFamily="34" charset="-122"/>
                <a:ea typeface="微软雅黑" panose="020B0503020204020204" pitchFamily="34" charset="-122"/>
              </a:rPr>
              <a:t>量子力学？</a:t>
            </a:r>
            <a:endParaRPr lang="en-US" altLang="zh-CN">
              <a:solidFill>
                <a:srgbClr val="008000"/>
              </a:solidFill>
              <a:latin typeface="微软雅黑" panose="020B0503020204020204" pitchFamily="34" charset="-122"/>
              <a:ea typeface="微软雅黑" panose="020B0503020204020204" pitchFamily="34" charset="-122"/>
            </a:endParaRPr>
          </a:p>
          <a:p>
            <a:pPr eaLnBrk="1" hangingPunct="1">
              <a:lnSpc>
                <a:spcPct val="150000"/>
              </a:lnSpc>
              <a:spcBef>
                <a:spcPct val="0"/>
              </a:spcBef>
              <a:buFontTx/>
              <a:buNone/>
            </a:pPr>
            <a:r>
              <a:rPr lang="en-US" altLang="zh-CN" sz="2800">
                <a:latin typeface="微软雅黑" panose="020B0503020204020204" pitchFamily="34" charset="-122"/>
                <a:ea typeface="微软雅黑" panose="020B0503020204020204" pitchFamily="34" charset="-122"/>
              </a:rPr>
              <a:t>N</a:t>
            </a:r>
            <a:r>
              <a:rPr lang="zh-CN" altLang="en-US" sz="2800">
                <a:latin typeface="微软雅黑" panose="020B0503020204020204" pitchFamily="34" charset="-122"/>
                <a:ea typeface="微软雅黑" panose="020B0503020204020204" pitchFamily="34" charset="-122"/>
              </a:rPr>
              <a:t>条假定（第一性原理），然后回答：</a:t>
            </a:r>
            <a:endParaRPr lang="en-US" altLang="zh-CN" sz="2800">
              <a:latin typeface="微软雅黑" panose="020B0503020204020204" pitchFamily="34" charset="-122"/>
              <a:ea typeface="微软雅黑" panose="020B0503020204020204" pitchFamily="34" charset="-122"/>
            </a:endParaRPr>
          </a:p>
          <a:p>
            <a:pPr eaLnBrk="1" hangingPunct="1">
              <a:lnSpc>
                <a:spcPct val="150000"/>
              </a:lnSpc>
              <a:spcBef>
                <a:spcPct val="0"/>
              </a:spcBef>
              <a:buFontTx/>
              <a:buNone/>
            </a:pPr>
            <a:r>
              <a:rPr kumimoji="1" lang="zh-CN" altLang="en-US" sz="2800">
                <a:latin typeface="微软雅黑" panose="020B0503020204020204" pitchFamily="34" charset="-122"/>
                <a:ea typeface="微软雅黑" panose="020B0503020204020204" pitchFamily="34" charset="-122"/>
              </a:rPr>
              <a:t>1）组成物？    </a:t>
            </a:r>
            <a:r>
              <a:rPr kumimoji="1" lang="zh-CN" altLang="en-US" sz="2800">
                <a:solidFill>
                  <a:srgbClr val="008000"/>
                </a:solidFill>
                <a:latin typeface="微软雅黑" panose="020B0503020204020204" pitchFamily="34" charset="-122"/>
                <a:ea typeface="微软雅黑" panose="020B0503020204020204" pitchFamily="34" charset="-122"/>
              </a:rPr>
              <a:t>波函数（线性叠加）</a:t>
            </a:r>
            <a:endParaRPr kumimoji="1" lang="en-US" altLang="zh-CN" sz="2800">
              <a:solidFill>
                <a:srgbClr val="008000"/>
              </a:solidFill>
              <a:latin typeface="微软雅黑" panose="020B0503020204020204" pitchFamily="34" charset="-122"/>
              <a:ea typeface="微软雅黑" panose="020B0503020204020204" pitchFamily="34" charset="-122"/>
            </a:endParaRPr>
          </a:p>
          <a:p>
            <a:pPr eaLnBrk="1" hangingPunct="1">
              <a:lnSpc>
                <a:spcPct val="150000"/>
              </a:lnSpc>
              <a:spcBef>
                <a:spcPct val="0"/>
              </a:spcBef>
              <a:buFontTx/>
              <a:buNone/>
            </a:pPr>
            <a:r>
              <a:rPr kumimoji="1" lang="zh-CN" altLang="en-US" sz="2800">
                <a:latin typeface="微软雅黑" panose="020B0503020204020204" pitchFamily="34" charset="-122"/>
                <a:ea typeface="微软雅黑" panose="020B0503020204020204" pitchFamily="34" charset="-122"/>
              </a:rPr>
              <a:t>2）怎么相互作用？  </a:t>
            </a:r>
            <a:r>
              <a:rPr kumimoji="1" lang="zh-CN" altLang="en-US" sz="2800">
                <a:solidFill>
                  <a:srgbClr val="008000"/>
                </a:solidFill>
                <a:latin typeface="微软雅黑" panose="020B0503020204020204" pitchFamily="34" charset="-122"/>
                <a:ea typeface="微软雅黑" panose="020B0503020204020204" pitchFamily="34" charset="-122"/>
              </a:rPr>
              <a:t>哈密顿量</a:t>
            </a:r>
            <a:endParaRPr kumimoji="1" lang="en-US" altLang="zh-CN" sz="2800">
              <a:solidFill>
                <a:srgbClr val="008000"/>
              </a:solidFill>
              <a:latin typeface="微软雅黑" panose="020B0503020204020204" pitchFamily="34" charset="-122"/>
              <a:ea typeface="微软雅黑" panose="020B0503020204020204" pitchFamily="34" charset="-122"/>
            </a:endParaRPr>
          </a:p>
          <a:p>
            <a:pPr eaLnBrk="1" hangingPunct="1">
              <a:lnSpc>
                <a:spcPct val="150000"/>
              </a:lnSpc>
              <a:spcBef>
                <a:spcPct val="0"/>
              </a:spcBef>
              <a:buFontTx/>
              <a:buNone/>
            </a:pPr>
            <a:r>
              <a:rPr kumimoji="1" lang="zh-CN" altLang="en-US" sz="2800">
                <a:latin typeface="微软雅黑" panose="020B0503020204020204" pitchFamily="34" charset="-122"/>
                <a:ea typeface="微软雅黑" panose="020B0503020204020204" pitchFamily="34" charset="-122"/>
              </a:rPr>
              <a:t>3）怎么运动？ </a:t>
            </a:r>
            <a:r>
              <a:rPr kumimoji="1" lang="zh-CN" altLang="en-US" sz="2800">
                <a:solidFill>
                  <a:srgbClr val="008000"/>
                </a:solidFill>
                <a:latin typeface="微软雅黑" panose="020B0503020204020204" pitchFamily="34" charset="-122"/>
                <a:ea typeface="微软雅黑" panose="020B0503020204020204" pitchFamily="34" charset="-122"/>
              </a:rPr>
              <a:t> 薛定谔方程、量子测量</a:t>
            </a:r>
            <a:endParaRPr kumimoji="1" lang="en-US" altLang="zh-CN" sz="2400">
              <a:latin typeface="微软雅黑" panose="020B0503020204020204" pitchFamily="34" charset="-122"/>
              <a:ea typeface="微软雅黑" panose="020B0503020204020204" pitchFamily="34" charset="-122"/>
            </a:endParaRPr>
          </a:p>
          <a:p>
            <a:pPr eaLnBrk="1" hangingPunct="1">
              <a:spcBef>
                <a:spcPct val="0"/>
              </a:spcBef>
              <a:buFontTx/>
              <a:buNone/>
            </a:pPr>
            <a:endParaRPr lang="zh-CN" altLang="en-US" sz="1800"/>
          </a:p>
        </p:txBody>
      </p:sp>
      <p:graphicFrame>
        <p:nvGraphicFramePr>
          <p:cNvPr id="23559" name="Object 2">
            <a:extLst>
              <a:ext uri="{FF2B5EF4-FFF2-40B4-BE49-F238E27FC236}">
                <a16:creationId xmlns:a16="http://schemas.microsoft.com/office/drawing/2014/main" id="{3371ED69-9AFA-4ABF-AD9E-9A75FE43D35C}"/>
              </a:ext>
            </a:extLst>
          </p:cNvPr>
          <p:cNvGraphicFramePr>
            <a:graphicFrameLocks noChangeAspect="1"/>
          </p:cNvGraphicFramePr>
          <p:nvPr>
            <p:extLst>
              <p:ext uri="{D42A27DB-BD31-4B8C-83A1-F6EECF244321}">
                <p14:modId xmlns:p14="http://schemas.microsoft.com/office/powerpoint/2010/main" val="3418652139"/>
              </p:ext>
            </p:extLst>
          </p:nvPr>
        </p:nvGraphicFramePr>
        <p:xfrm>
          <a:off x="3454004" y="4544174"/>
          <a:ext cx="2198687" cy="1141413"/>
        </p:xfrm>
        <a:graphic>
          <a:graphicData uri="http://schemas.openxmlformats.org/presentationml/2006/ole">
            <mc:AlternateContent xmlns:mc="http://schemas.openxmlformats.org/markup-compatibility/2006">
              <mc:Choice xmlns:v="urn:schemas-microsoft-com:vml" Requires="v">
                <p:oleObj spid="_x0000_s23583" name="Equation" r:id="rId5" imgW="736280" imgH="393529" progId="Equation.3">
                  <p:embed/>
                </p:oleObj>
              </mc:Choice>
              <mc:Fallback>
                <p:oleObj name="Equation" r:id="rId5" imgW="736280" imgH="393529" progId="Equation.3">
                  <p:embed/>
                  <p:pic>
                    <p:nvPicPr>
                      <p:cNvPr id="0"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54004" y="4544174"/>
                        <a:ext cx="2198687" cy="11414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3560" name="矩形 1">
            <a:extLst>
              <a:ext uri="{FF2B5EF4-FFF2-40B4-BE49-F238E27FC236}">
                <a16:creationId xmlns:a16="http://schemas.microsoft.com/office/drawing/2014/main" id="{590AE643-7198-40F2-B9F4-6C848CF702C1}"/>
              </a:ext>
            </a:extLst>
          </p:cNvPr>
          <p:cNvSpPr>
            <a:spLocks noChangeArrowheads="1"/>
          </p:cNvSpPr>
          <p:nvPr/>
        </p:nvSpPr>
        <p:spPr bwMode="auto">
          <a:xfrm>
            <a:off x="1116013" y="5949950"/>
            <a:ext cx="4506912"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nSpc>
                <a:spcPct val="150000"/>
              </a:lnSpc>
              <a:spcBef>
                <a:spcPct val="0"/>
              </a:spcBef>
              <a:buFontTx/>
              <a:buNone/>
            </a:pPr>
            <a:r>
              <a:rPr lang="en-US" altLang="zh-CN" sz="2800">
                <a:latin typeface="微软雅黑" panose="020B0503020204020204" pitchFamily="34" charset="-122"/>
                <a:ea typeface="微软雅黑" panose="020B0503020204020204" pitchFamily="34" charset="-122"/>
              </a:rPr>
              <a:t>+Hilbert</a:t>
            </a:r>
            <a:r>
              <a:rPr lang="zh-CN" altLang="en-US" sz="2800">
                <a:latin typeface="微软雅黑" panose="020B0503020204020204" pitchFamily="34" charset="-122"/>
                <a:ea typeface="微软雅黑" panose="020B0503020204020204" pitchFamily="34" charset="-122"/>
              </a:rPr>
              <a:t>空间（线性代数）</a:t>
            </a:r>
          </a:p>
        </p:txBody>
      </p:sp>
      <p:sp>
        <p:nvSpPr>
          <p:cNvPr id="23561" name="灯片编号占位符 1">
            <a:extLst>
              <a:ext uri="{FF2B5EF4-FFF2-40B4-BE49-F238E27FC236}">
                <a16:creationId xmlns:a16="http://schemas.microsoft.com/office/drawing/2014/main" id="{4EBE6020-B048-450F-A4FE-A916FC1B2695}"/>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fld id="{E46C18C6-609E-4C72-9510-6B2C55B5603A}" type="slidenum">
              <a:rPr lang="zh-CN" altLang="en-US" sz="1200" smtClean="0">
                <a:solidFill>
                  <a:srgbClr val="898989"/>
                </a:solidFill>
              </a:rPr>
              <a:pPr>
                <a:spcBef>
                  <a:spcPct val="0"/>
                </a:spcBef>
                <a:buFontTx/>
                <a:buNone/>
              </a:pPr>
              <a:t>19</a:t>
            </a:fld>
            <a:endParaRPr lang="zh-CN" altLang="en-US" sz="1200">
              <a:solidFill>
                <a:srgbClr val="898989"/>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18">
            <a:extLst>
              <a:ext uri="{FF2B5EF4-FFF2-40B4-BE49-F238E27FC236}">
                <a16:creationId xmlns:a16="http://schemas.microsoft.com/office/drawing/2014/main" id="{E7A34613-C885-40DD-88EA-0FCCE52E8B80}"/>
              </a:ext>
            </a:extLst>
          </p:cNvPr>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endParaRPr lang="zh-CN" altLang="en-US" sz="1800"/>
          </a:p>
        </p:txBody>
      </p:sp>
      <p:pic>
        <p:nvPicPr>
          <p:cNvPr id="6147" name="Picture 22">
            <a:extLst>
              <a:ext uri="{FF2B5EF4-FFF2-40B4-BE49-F238E27FC236}">
                <a16:creationId xmlns:a16="http://schemas.microsoft.com/office/drawing/2014/main" id="{29EC8BCE-D3FD-4316-8F46-3AAEC601F3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74295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6148" name="Picture 20">
            <a:extLst>
              <a:ext uri="{FF2B5EF4-FFF2-40B4-BE49-F238E27FC236}">
                <a16:creationId xmlns:a16="http://schemas.microsoft.com/office/drawing/2014/main" id="{395BF0DA-471F-4B74-9AB7-6FE85DBF9E82}"/>
              </a:ext>
            </a:extLst>
          </p:cNvPr>
          <p:cNvPicPr>
            <a:picLocks noChangeAspect="1" noChangeArrowheads="1"/>
          </p:cNvPicPr>
          <p:nvPr/>
        </p:nvPicPr>
        <p:blipFill>
          <a:blip r:embed="rId3">
            <a:lum bright="32000" contrast="-38000"/>
            <a:extLst>
              <a:ext uri="{28A0092B-C50C-407E-A947-70E740481C1C}">
                <a14:useLocalDpi xmlns:a14="http://schemas.microsoft.com/office/drawing/2010/main" val="0"/>
              </a:ext>
            </a:extLst>
          </a:blip>
          <a:srcRect/>
          <a:stretch>
            <a:fillRect/>
          </a:stretch>
        </p:blipFill>
        <p:spPr bwMode="auto">
          <a:xfrm>
            <a:off x="763588" y="0"/>
            <a:ext cx="8380412"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13317" name="TextBox 6">
            <a:extLst>
              <a:ext uri="{FF2B5EF4-FFF2-40B4-BE49-F238E27FC236}">
                <a16:creationId xmlns:a16="http://schemas.microsoft.com/office/drawing/2014/main" id="{C2B7E418-D6ED-4D85-A97C-82D011B26E20}"/>
              </a:ext>
            </a:extLst>
          </p:cNvPr>
          <p:cNvSpPr txBox="1">
            <a:spLocks noChangeArrowheads="1"/>
          </p:cNvSpPr>
          <p:nvPr/>
        </p:nvSpPr>
        <p:spPr bwMode="auto">
          <a:xfrm>
            <a:off x="684213" y="930275"/>
            <a:ext cx="7670800" cy="3570288"/>
          </a:xfrm>
          <a:prstGeom prst="rect">
            <a:avLst/>
          </a:prstGeom>
          <a:noFill/>
          <a:ln w="9525">
            <a:noFill/>
            <a:miter lim="800000"/>
            <a:headEnd/>
            <a:tailEnd/>
          </a:ln>
        </p:spPr>
        <p:txBody>
          <a:bodyPr>
            <a:spAutoFit/>
          </a:bodyPr>
          <a:lstStyle/>
          <a:p>
            <a:pPr eaLnBrk="1" hangingPunct="1">
              <a:defRPr/>
            </a:pPr>
            <a:r>
              <a:rPr lang="zh-CN" altLang="en-US" sz="2400" dirty="0">
                <a:solidFill>
                  <a:srgbClr val="008000"/>
                </a:solidFill>
                <a:latin typeface="微软雅黑" pitchFamily="34" charset="-122"/>
                <a:ea typeface="微软雅黑" pitchFamily="34" charset="-122"/>
              </a:rPr>
              <a:t>人类探索宇宙规律的知识结构图</a:t>
            </a:r>
            <a:endParaRPr lang="en-US" altLang="zh-CN" sz="2400" dirty="0">
              <a:solidFill>
                <a:srgbClr val="008000"/>
              </a:solidFill>
              <a:latin typeface="微软雅黑" pitchFamily="34" charset="-122"/>
              <a:ea typeface="微软雅黑" pitchFamily="34" charset="-122"/>
            </a:endParaRPr>
          </a:p>
          <a:p>
            <a:pPr eaLnBrk="1" hangingPunct="1">
              <a:spcBef>
                <a:spcPts val="600"/>
              </a:spcBef>
              <a:defRPr/>
            </a:pPr>
            <a:r>
              <a:rPr lang="zh-CN" altLang="en-US" sz="2400" dirty="0">
                <a:solidFill>
                  <a:srgbClr val="008000"/>
                </a:solidFill>
                <a:latin typeface="微软雅黑" pitchFamily="34" charset="-122"/>
                <a:ea typeface="微软雅黑" pitchFamily="34" charset="-122"/>
              </a:rPr>
              <a:t>一、神学</a:t>
            </a:r>
            <a:r>
              <a:rPr lang="zh-CN" altLang="en-US" sz="2000" dirty="0">
                <a:latin typeface="微软雅黑" pitchFamily="34" charset="-122"/>
                <a:ea typeface="微软雅黑" pitchFamily="34" charset="-122"/>
              </a:rPr>
              <a:t>（内修体验，难于验证）</a:t>
            </a:r>
            <a:endParaRPr lang="en-US" altLang="zh-CN" sz="2000" dirty="0">
              <a:latin typeface="微软雅黑" pitchFamily="34" charset="-122"/>
              <a:ea typeface="微软雅黑" pitchFamily="34" charset="-122"/>
            </a:endParaRPr>
          </a:p>
          <a:p>
            <a:pPr marL="1166813" eaLnBrk="1" hangingPunct="1">
              <a:spcBef>
                <a:spcPts val="600"/>
              </a:spcBef>
              <a:defRPr/>
            </a:pPr>
            <a:r>
              <a:rPr lang="zh-CN" altLang="en-US" sz="2000" dirty="0">
                <a:latin typeface="微软雅黑" pitchFamily="34" charset="-122"/>
                <a:ea typeface="微软雅黑" pitchFamily="34" charset="-122"/>
              </a:rPr>
              <a:t>古埃及、古希腊、古罗马、玛雅、犹太、印度、中国。二千多年前达到顶峰，逐步没落。</a:t>
            </a:r>
            <a:endParaRPr lang="en-US" altLang="zh-CN" sz="2000" dirty="0">
              <a:latin typeface="微软雅黑" pitchFamily="34" charset="-122"/>
              <a:ea typeface="微软雅黑" pitchFamily="34" charset="-122"/>
            </a:endParaRPr>
          </a:p>
          <a:p>
            <a:pPr marL="1166813" eaLnBrk="1" hangingPunct="1">
              <a:spcBef>
                <a:spcPts val="600"/>
              </a:spcBef>
              <a:defRPr/>
            </a:pPr>
            <a:r>
              <a:rPr lang="zh-CN" altLang="en-US" sz="2000" dirty="0">
                <a:latin typeface="微软雅黑" pitchFamily="34" charset="-122"/>
                <a:ea typeface="微软雅黑" pitchFamily="34" charset="-122"/>
              </a:rPr>
              <a:t>比较成体系的是一些宗教经典：</a:t>
            </a:r>
            <a:r>
              <a:rPr lang="en-US" altLang="zh-CN" sz="2000" dirty="0">
                <a:latin typeface="微软雅黑" pitchFamily="34" charset="-122"/>
                <a:ea typeface="微软雅黑" pitchFamily="34" charset="-122"/>
              </a:rPr>
              <a:t>《</a:t>
            </a:r>
            <a:r>
              <a:rPr lang="zh-CN" altLang="en-US" sz="2000" dirty="0">
                <a:latin typeface="微软雅黑" pitchFamily="34" charset="-122"/>
                <a:ea typeface="微软雅黑" pitchFamily="34" charset="-122"/>
              </a:rPr>
              <a:t>金刚经</a:t>
            </a:r>
            <a:r>
              <a:rPr lang="en-US" altLang="zh-CN" sz="2000" dirty="0">
                <a:latin typeface="微软雅黑" pitchFamily="34" charset="-122"/>
                <a:ea typeface="微软雅黑" pitchFamily="34" charset="-122"/>
              </a:rPr>
              <a:t>》《</a:t>
            </a:r>
            <a:r>
              <a:rPr lang="zh-CN" altLang="en-US" sz="2000" dirty="0">
                <a:latin typeface="微软雅黑" pitchFamily="34" charset="-122"/>
                <a:ea typeface="微软雅黑" pitchFamily="34" charset="-122"/>
              </a:rPr>
              <a:t>道德经</a:t>
            </a:r>
            <a:r>
              <a:rPr lang="en-US" altLang="zh-CN" sz="2000" dirty="0">
                <a:latin typeface="微软雅黑" pitchFamily="34" charset="-122"/>
                <a:ea typeface="微软雅黑" pitchFamily="34" charset="-122"/>
              </a:rPr>
              <a:t>》《</a:t>
            </a:r>
            <a:r>
              <a:rPr lang="zh-CN" altLang="en-US" sz="2000" dirty="0">
                <a:latin typeface="微软雅黑" pitchFamily="34" charset="-122"/>
                <a:ea typeface="微软雅黑" pitchFamily="34" charset="-122"/>
              </a:rPr>
              <a:t>圣经</a:t>
            </a:r>
            <a:r>
              <a:rPr lang="en-US" altLang="zh-CN" sz="2000" dirty="0">
                <a:latin typeface="微软雅黑" pitchFamily="34" charset="-122"/>
                <a:ea typeface="微软雅黑" pitchFamily="34" charset="-122"/>
              </a:rPr>
              <a:t>》《</a:t>
            </a:r>
            <a:r>
              <a:rPr lang="zh-CN" altLang="en-US" sz="2000" dirty="0">
                <a:latin typeface="微软雅黑" pitchFamily="34" charset="-122"/>
                <a:ea typeface="微软雅黑" pitchFamily="34" charset="-122"/>
              </a:rPr>
              <a:t>薄伽梵歌</a:t>
            </a:r>
            <a:r>
              <a:rPr lang="en-US" altLang="zh-CN" sz="2000" dirty="0">
                <a:latin typeface="微软雅黑" pitchFamily="34" charset="-122"/>
                <a:ea typeface="微软雅黑" pitchFamily="34" charset="-122"/>
              </a:rPr>
              <a:t>》《</a:t>
            </a:r>
            <a:r>
              <a:rPr lang="zh-CN" altLang="en-US" sz="2000" dirty="0">
                <a:latin typeface="微软雅黑" pitchFamily="34" charset="-122"/>
                <a:ea typeface="微软雅黑" pitchFamily="34" charset="-122"/>
              </a:rPr>
              <a:t>周易</a:t>
            </a:r>
            <a:r>
              <a:rPr lang="en-US" altLang="zh-CN" sz="2000" dirty="0">
                <a:latin typeface="微软雅黑" pitchFamily="34" charset="-122"/>
                <a:ea typeface="微软雅黑" pitchFamily="34" charset="-122"/>
              </a:rPr>
              <a:t>》</a:t>
            </a:r>
          </a:p>
          <a:p>
            <a:pPr eaLnBrk="1" hangingPunct="1">
              <a:spcBef>
                <a:spcPts val="600"/>
              </a:spcBef>
              <a:defRPr/>
            </a:pPr>
            <a:r>
              <a:rPr lang="zh-CN" altLang="en-US" sz="2400" dirty="0">
                <a:solidFill>
                  <a:srgbClr val="008000"/>
                </a:solidFill>
                <a:latin typeface="微软雅黑" pitchFamily="34" charset="-122"/>
                <a:ea typeface="微软雅黑" pitchFamily="34" charset="-122"/>
              </a:rPr>
              <a:t>二、哲学</a:t>
            </a:r>
            <a:r>
              <a:rPr lang="zh-CN" altLang="en-US" sz="2000" dirty="0">
                <a:latin typeface="微软雅黑" pitchFamily="34" charset="-122"/>
                <a:ea typeface="微软雅黑" pitchFamily="34" charset="-122"/>
              </a:rPr>
              <a:t>（逐步偏向外部世界）</a:t>
            </a:r>
            <a:endParaRPr lang="en-US" altLang="zh-CN" sz="2000" dirty="0">
              <a:latin typeface="微软雅黑" pitchFamily="34" charset="-122"/>
              <a:ea typeface="微软雅黑" pitchFamily="34" charset="-122"/>
            </a:endParaRPr>
          </a:p>
          <a:p>
            <a:pPr indent="1166813" eaLnBrk="1" hangingPunct="1">
              <a:spcBef>
                <a:spcPts val="600"/>
              </a:spcBef>
              <a:defRPr/>
            </a:pPr>
            <a:r>
              <a:rPr lang="zh-CN" altLang="en-US" sz="2000" dirty="0">
                <a:latin typeface="微软雅黑" pitchFamily="34" charset="-122"/>
                <a:ea typeface="微软雅黑" pitchFamily="34" charset="-122"/>
              </a:rPr>
              <a:t>希腊三杰：苏格拉底、柏拉图、亚里士多德</a:t>
            </a:r>
            <a:endParaRPr lang="en-US" altLang="zh-CN" sz="2000" dirty="0">
              <a:latin typeface="微软雅黑" pitchFamily="34" charset="-122"/>
              <a:ea typeface="微软雅黑" pitchFamily="34" charset="-122"/>
            </a:endParaRPr>
          </a:p>
          <a:p>
            <a:pPr eaLnBrk="1" hangingPunct="1">
              <a:spcBef>
                <a:spcPts val="600"/>
              </a:spcBef>
              <a:defRPr/>
            </a:pPr>
            <a:r>
              <a:rPr lang="zh-CN" altLang="en-US" sz="2400" dirty="0">
                <a:solidFill>
                  <a:srgbClr val="008000"/>
                </a:solidFill>
                <a:latin typeface="微软雅黑" pitchFamily="34" charset="-122"/>
                <a:ea typeface="微软雅黑" pitchFamily="34" charset="-122"/>
              </a:rPr>
              <a:t>三、实证科学</a:t>
            </a:r>
            <a:r>
              <a:rPr lang="zh-CN" altLang="en-US" sz="2000" dirty="0">
                <a:latin typeface="微软雅黑" pitchFamily="34" charset="-122"/>
                <a:ea typeface="微软雅黑" pitchFamily="34" charset="-122"/>
              </a:rPr>
              <a:t>（外部世界的规律、实证性、可重复）</a:t>
            </a:r>
            <a:endParaRPr lang="en-US" altLang="zh-CN" sz="2000" dirty="0">
              <a:latin typeface="微软雅黑" pitchFamily="34" charset="-122"/>
              <a:ea typeface="微软雅黑" pitchFamily="34" charset="-122"/>
            </a:endParaRPr>
          </a:p>
        </p:txBody>
      </p:sp>
      <p:sp>
        <p:nvSpPr>
          <p:cNvPr id="6150" name="TextBox 6">
            <a:extLst>
              <a:ext uri="{FF2B5EF4-FFF2-40B4-BE49-F238E27FC236}">
                <a16:creationId xmlns:a16="http://schemas.microsoft.com/office/drawing/2014/main" id="{A4D35749-9B67-48B7-9ECC-A437B90D7340}"/>
              </a:ext>
            </a:extLst>
          </p:cNvPr>
          <p:cNvSpPr txBox="1">
            <a:spLocks noChangeArrowheads="1"/>
          </p:cNvSpPr>
          <p:nvPr/>
        </p:nvSpPr>
        <p:spPr bwMode="auto">
          <a:xfrm>
            <a:off x="2825750" y="4786313"/>
            <a:ext cx="2032000" cy="147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r>
              <a:rPr lang="zh-CN" altLang="en-US" sz="1800">
                <a:latin typeface="微软雅黑" panose="020B0503020204020204" pitchFamily="34" charset="-122"/>
                <a:ea typeface="微软雅黑" panose="020B0503020204020204" pitchFamily="34" charset="-122"/>
              </a:rPr>
              <a:t>社会科学</a:t>
            </a:r>
            <a:endParaRPr lang="en-US" altLang="zh-CN" sz="1800">
              <a:latin typeface="微软雅黑" panose="020B0503020204020204" pitchFamily="34" charset="-122"/>
              <a:ea typeface="微软雅黑" panose="020B0503020204020204" pitchFamily="34" charset="-122"/>
            </a:endParaRPr>
          </a:p>
          <a:p>
            <a:pPr eaLnBrk="1" hangingPunct="1">
              <a:spcBef>
                <a:spcPct val="0"/>
              </a:spcBef>
              <a:buFontTx/>
              <a:buNone/>
            </a:pPr>
            <a:r>
              <a:rPr lang="zh-CN" altLang="en-US" sz="1800">
                <a:latin typeface="微软雅黑" panose="020B0503020204020204" pitchFamily="34" charset="-122"/>
                <a:ea typeface="微软雅黑" panose="020B0503020204020204" pitchFamily="34" charset="-122"/>
              </a:rPr>
              <a:t>（研究人类活动）</a:t>
            </a:r>
            <a:endParaRPr lang="en-US" altLang="zh-CN" sz="1800">
              <a:latin typeface="微软雅黑" panose="020B0503020204020204" pitchFamily="34" charset="-122"/>
              <a:ea typeface="微软雅黑" panose="020B0503020204020204" pitchFamily="34" charset="-122"/>
            </a:endParaRPr>
          </a:p>
          <a:p>
            <a:pPr eaLnBrk="1" hangingPunct="1">
              <a:spcBef>
                <a:spcPct val="0"/>
              </a:spcBef>
              <a:buFontTx/>
              <a:buNone/>
            </a:pPr>
            <a:endParaRPr lang="en-US" altLang="zh-CN" sz="1800">
              <a:latin typeface="微软雅黑" panose="020B0503020204020204" pitchFamily="34" charset="-122"/>
              <a:ea typeface="微软雅黑" panose="020B0503020204020204" pitchFamily="34" charset="-122"/>
            </a:endParaRPr>
          </a:p>
          <a:p>
            <a:pPr eaLnBrk="1" hangingPunct="1">
              <a:spcBef>
                <a:spcPct val="0"/>
              </a:spcBef>
              <a:buFontTx/>
              <a:buNone/>
            </a:pPr>
            <a:r>
              <a:rPr lang="zh-CN" altLang="en-US" sz="1800">
                <a:latin typeface="微软雅黑" panose="020B0503020204020204" pitchFamily="34" charset="-122"/>
                <a:ea typeface="微软雅黑" panose="020B0503020204020204" pitchFamily="34" charset="-122"/>
              </a:rPr>
              <a:t>自然科学</a:t>
            </a:r>
            <a:endParaRPr lang="en-US" altLang="zh-CN" sz="1800">
              <a:latin typeface="微软雅黑" panose="020B0503020204020204" pitchFamily="34" charset="-122"/>
              <a:ea typeface="微软雅黑" panose="020B0503020204020204" pitchFamily="34" charset="-122"/>
            </a:endParaRPr>
          </a:p>
          <a:p>
            <a:pPr eaLnBrk="1" hangingPunct="1">
              <a:spcBef>
                <a:spcPct val="0"/>
              </a:spcBef>
              <a:buFontTx/>
              <a:buNone/>
            </a:pPr>
            <a:r>
              <a:rPr lang="zh-CN" altLang="en-US" sz="1800">
                <a:latin typeface="微软雅黑" panose="020B0503020204020204" pitchFamily="34" charset="-122"/>
                <a:ea typeface="微软雅黑" panose="020B0503020204020204" pitchFamily="34" charset="-122"/>
              </a:rPr>
              <a:t>（研究自然界）</a:t>
            </a:r>
            <a:endParaRPr lang="zh-CN" altLang="en-US" sz="1800">
              <a:latin typeface="Arial" panose="020B0604020202020204" pitchFamily="34" charset="0"/>
            </a:endParaRPr>
          </a:p>
        </p:txBody>
      </p:sp>
      <p:sp>
        <p:nvSpPr>
          <p:cNvPr id="8" name="左大括号 7">
            <a:extLst>
              <a:ext uri="{FF2B5EF4-FFF2-40B4-BE49-F238E27FC236}">
                <a16:creationId xmlns:a16="http://schemas.microsoft.com/office/drawing/2014/main" id="{78B75108-D6A2-44E5-8739-D55207548B7E}"/>
              </a:ext>
            </a:extLst>
          </p:cNvPr>
          <p:cNvSpPr/>
          <p:nvPr/>
        </p:nvSpPr>
        <p:spPr>
          <a:xfrm>
            <a:off x="2540000" y="4929188"/>
            <a:ext cx="214313" cy="928687"/>
          </a:xfrm>
          <a:prstGeom prst="leftBrace">
            <a:avLst/>
          </a:prstGeom>
          <a:ln w="254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zh-CN" altLang="en-US"/>
          </a:p>
        </p:txBody>
      </p:sp>
      <p:sp>
        <p:nvSpPr>
          <p:cNvPr id="9" name="左大括号 8">
            <a:extLst>
              <a:ext uri="{FF2B5EF4-FFF2-40B4-BE49-F238E27FC236}">
                <a16:creationId xmlns:a16="http://schemas.microsoft.com/office/drawing/2014/main" id="{AF6E18CE-2CAB-454A-8B26-8F4CF831C69E}"/>
              </a:ext>
            </a:extLst>
          </p:cNvPr>
          <p:cNvSpPr/>
          <p:nvPr/>
        </p:nvSpPr>
        <p:spPr>
          <a:xfrm>
            <a:off x="4786313" y="5121275"/>
            <a:ext cx="285750" cy="1357313"/>
          </a:xfrm>
          <a:prstGeom prst="leftBrace">
            <a:avLst/>
          </a:prstGeom>
          <a:ln w="254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zh-CN" altLang="en-US"/>
          </a:p>
        </p:txBody>
      </p:sp>
      <p:sp>
        <p:nvSpPr>
          <p:cNvPr id="6153" name="TextBox 9">
            <a:extLst>
              <a:ext uri="{FF2B5EF4-FFF2-40B4-BE49-F238E27FC236}">
                <a16:creationId xmlns:a16="http://schemas.microsoft.com/office/drawing/2014/main" id="{8C0FBC97-7E5C-4C7A-BC86-0B858DE0D1A5}"/>
              </a:ext>
            </a:extLst>
          </p:cNvPr>
          <p:cNvSpPr txBox="1">
            <a:spLocks noChangeArrowheads="1"/>
          </p:cNvSpPr>
          <p:nvPr/>
        </p:nvSpPr>
        <p:spPr bwMode="auto">
          <a:xfrm>
            <a:off x="5214938" y="4906963"/>
            <a:ext cx="1214437" cy="170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lnSpc>
                <a:spcPct val="150000"/>
              </a:lnSpc>
              <a:spcBef>
                <a:spcPct val="0"/>
              </a:spcBef>
              <a:buFontTx/>
              <a:buNone/>
            </a:pPr>
            <a:r>
              <a:rPr lang="zh-CN" altLang="en-US" sz="1800">
                <a:latin typeface="微软雅黑" panose="020B0503020204020204" pitchFamily="34" charset="-122"/>
                <a:ea typeface="微软雅黑" panose="020B0503020204020204" pitchFamily="34" charset="-122"/>
              </a:rPr>
              <a:t>物理</a:t>
            </a:r>
            <a:endParaRPr lang="en-US" altLang="zh-CN" sz="1800">
              <a:latin typeface="微软雅黑" panose="020B0503020204020204" pitchFamily="34" charset="-122"/>
              <a:ea typeface="微软雅黑" panose="020B0503020204020204" pitchFamily="34" charset="-122"/>
            </a:endParaRPr>
          </a:p>
          <a:p>
            <a:pPr eaLnBrk="1" hangingPunct="1">
              <a:lnSpc>
                <a:spcPct val="150000"/>
              </a:lnSpc>
              <a:spcBef>
                <a:spcPct val="0"/>
              </a:spcBef>
              <a:buFontTx/>
              <a:buNone/>
            </a:pPr>
            <a:r>
              <a:rPr lang="zh-CN" altLang="en-US" sz="1800">
                <a:latin typeface="微软雅黑" panose="020B0503020204020204" pitchFamily="34" charset="-122"/>
                <a:ea typeface="微软雅黑" panose="020B0503020204020204" pitchFamily="34" charset="-122"/>
              </a:rPr>
              <a:t>化学</a:t>
            </a:r>
            <a:endParaRPr lang="en-US" altLang="zh-CN" sz="1800">
              <a:latin typeface="微软雅黑" panose="020B0503020204020204" pitchFamily="34" charset="-122"/>
              <a:ea typeface="微软雅黑" panose="020B0503020204020204" pitchFamily="34" charset="-122"/>
            </a:endParaRPr>
          </a:p>
          <a:p>
            <a:pPr eaLnBrk="1" hangingPunct="1">
              <a:lnSpc>
                <a:spcPct val="150000"/>
              </a:lnSpc>
              <a:spcBef>
                <a:spcPct val="0"/>
              </a:spcBef>
              <a:buFontTx/>
              <a:buNone/>
            </a:pPr>
            <a:r>
              <a:rPr lang="zh-CN" altLang="en-US" sz="1800">
                <a:latin typeface="微软雅黑" panose="020B0503020204020204" pitchFamily="34" charset="-122"/>
                <a:ea typeface="微软雅黑" panose="020B0503020204020204" pitchFamily="34" charset="-122"/>
              </a:rPr>
              <a:t>生物</a:t>
            </a:r>
            <a:endParaRPr lang="en-US" altLang="zh-CN" sz="1800">
              <a:latin typeface="微软雅黑" panose="020B0503020204020204" pitchFamily="34" charset="-122"/>
              <a:ea typeface="微软雅黑" panose="020B0503020204020204" pitchFamily="34" charset="-122"/>
            </a:endParaRPr>
          </a:p>
          <a:p>
            <a:pPr eaLnBrk="1" hangingPunct="1">
              <a:lnSpc>
                <a:spcPct val="150000"/>
              </a:lnSpc>
              <a:spcBef>
                <a:spcPct val="0"/>
              </a:spcBef>
              <a:buFontTx/>
              <a:buNone/>
            </a:pPr>
            <a:r>
              <a:rPr lang="en-US" altLang="zh-CN" sz="1800">
                <a:latin typeface="微软雅黑" panose="020B0503020204020204" pitchFamily="34" charset="-122"/>
                <a:ea typeface="微软雅黑" panose="020B0503020204020204" pitchFamily="34" charset="-122"/>
              </a:rPr>
              <a:t>……</a:t>
            </a:r>
            <a:endParaRPr lang="zh-CN" altLang="en-US" sz="1800">
              <a:latin typeface="微软雅黑" panose="020B0503020204020204" pitchFamily="34" charset="-122"/>
              <a:ea typeface="微软雅黑" panose="020B0503020204020204" pitchFamily="34" charset="-122"/>
            </a:endParaRPr>
          </a:p>
        </p:txBody>
      </p:sp>
      <p:sp>
        <p:nvSpPr>
          <p:cNvPr id="11" name="左大括号 10">
            <a:extLst>
              <a:ext uri="{FF2B5EF4-FFF2-40B4-BE49-F238E27FC236}">
                <a16:creationId xmlns:a16="http://schemas.microsoft.com/office/drawing/2014/main" id="{3C707F00-FFD7-4243-9A3C-FA2CC979DADA}"/>
              </a:ext>
            </a:extLst>
          </p:cNvPr>
          <p:cNvSpPr/>
          <p:nvPr/>
        </p:nvSpPr>
        <p:spPr>
          <a:xfrm>
            <a:off x="5929313" y="4621213"/>
            <a:ext cx="214312" cy="1214437"/>
          </a:xfrm>
          <a:prstGeom prst="leftBrace">
            <a:avLst/>
          </a:prstGeom>
          <a:ln w="254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zh-CN" altLang="en-US"/>
          </a:p>
        </p:txBody>
      </p:sp>
      <p:sp>
        <p:nvSpPr>
          <p:cNvPr id="6155" name="TextBox 11">
            <a:extLst>
              <a:ext uri="{FF2B5EF4-FFF2-40B4-BE49-F238E27FC236}">
                <a16:creationId xmlns:a16="http://schemas.microsoft.com/office/drawing/2014/main" id="{E768D577-E278-4A0F-BABD-0ADBFC59336A}"/>
              </a:ext>
            </a:extLst>
          </p:cNvPr>
          <p:cNvSpPr txBox="1">
            <a:spLocks noChangeArrowheads="1"/>
          </p:cNvSpPr>
          <p:nvPr/>
        </p:nvSpPr>
        <p:spPr bwMode="auto">
          <a:xfrm>
            <a:off x="6286500" y="4500563"/>
            <a:ext cx="1214438" cy="147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r>
              <a:rPr lang="zh-CN" altLang="en-US" sz="1800">
                <a:latin typeface="微软雅黑" panose="020B0503020204020204" pitchFamily="34" charset="-122"/>
                <a:ea typeface="微软雅黑" panose="020B0503020204020204" pitchFamily="34" charset="-122"/>
              </a:rPr>
              <a:t>光学</a:t>
            </a:r>
            <a:endParaRPr lang="en-US" altLang="zh-CN" sz="1800">
              <a:latin typeface="微软雅黑" panose="020B0503020204020204" pitchFamily="34" charset="-122"/>
              <a:ea typeface="微软雅黑" panose="020B0503020204020204" pitchFamily="34" charset="-122"/>
            </a:endParaRPr>
          </a:p>
          <a:p>
            <a:pPr eaLnBrk="1" hangingPunct="1">
              <a:spcBef>
                <a:spcPct val="0"/>
              </a:spcBef>
              <a:buFontTx/>
              <a:buNone/>
            </a:pPr>
            <a:r>
              <a:rPr lang="zh-CN" altLang="en-US" sz="1800">
                <a:latin typeface="微软雅黑" panose="020B0503020204020204" pitchFamily="34" charset="-122"/>
                <a:ea typeface="微软雅黑" panose="020B0503020204020204" pitchFamily="34" charset="-122"/>
              </a:rPr>
              <a:t>原子物理</a:t>
            </a:r>
            <a:endParaRPr lang="en-US" altLang="zh-CN" sz="1800">
              <a:latin typeface="微软雅黑" panose="020B0503020204020204" pitchFamily="34" charset="-122"/>
              <a:ea typeface="微软雅黑" panose="020B0503020204020204" pitchFamily="34" charset="-122"/>
            </a:endParaRPr>
          </a:p>
          <a:p>
            <a:pPr eaLnBrk="1" hangingPunct="1">
              <a:spcBef>
                <a:spcPct val="0"/>
              </a:spcBef>
              <a:buFontTx/>
              <a:buNone/>
            </a:pPr>
            <a:r>
              <a:rPr lang="zh-CN" altLang="en-US" sz="1800">
                <a:latin typeface="微软雅黑" panose="020B0503020204020204" pitchFamily="34" charset="-122"/>
                <a:ea typeface="微软雅黑" panose="020B0503020204020204" pitchFamily="34" charset="-122"/>
              </a:rPr>
              <a:t>热学</a:t>
            </a:r>
            <a:endParaRPr lang="en-US" altLang="zh-CN" sz="1800">
              <a:latin typeface="微软雅黑" panose="020B0503020204020204" pitchFamily="34" charset="-122"/>
              <a:ea typeface="微软雅黑" panose="020B0503020204020204" pitchFamily="34" charset="-122"/>
            </a:endParaRPr>
          </a:p>
          <a:p>
            <a:pPr eaLnBrk="1" hangingPunct="1">
              <a:spcBef>
                <a:spcPct val="0"/>
              </a:spcBef>
              <a:buFontTx/>
              <a:buNone/>
            </a:pPr>
            <a:r>
              <a:rPr lang="zh-CN" altLang="en-US" sz="1800">
                <a:latin typeface="微软雅黑" panose="020B0503020204020204" pitchFamily="34" charset="-122"/>
                <a:ea typeface="微软雅黑" panose="020B0503020204020204" pitchFamily="34" charset="-122"/>
              </a:rPr>
              <a:t>力学</a:t>
            </a:r>
            <a:endParaRPr lang="en-US" altLang="zh-CN" sz="1800">
              <a:latin typeface="微软雅黑" panose="020B0503020204020204" pitchFamily="34" charset="-122"/>
              <a:ea typeface="微软雅黑" panose="020B0503020204020204" pitchFamily="34" charset="-122"/>
            </a:endParaRPr>
          </a:p>
          <a:p>
            <a:pPr eaLnBrk="1" hangingPunct="1">
              <a:spcBef>
                <a:spcPct val="0"/>
              </a:spcBef>
              <a:buFontTx/>
              <a:buNone/>
            </a:pPr>
            <a:r>
              <a:rPr lang="en-US" altLang="zh-CN" sz="1800">
                <a:latin typeface="微软雅黑" panose="020B0503020204020204" pitchFamily="34" charset="-122"/>
                <a:ea typeface="微软雅黑" panose="020B0503020204020204" pitchFamily="34" charset="-122"/>
              </a:rPr>
              <a:t>……</a:t>
            </a:r>
            <a:endParaRPr lang="zh-CN" altLang="en-US" sz="1800">
              <a:latin typeface="微软雅黑" panose="020B0503020204020204" pitchFamily="34" charset="-122"/>
              <a:ea typeface="微软雅黑" panose="020B0503020204020204" pitchFamily="34" charset="-122"/>
            </a:endParaRPr>
          </a:p>
        </p:txBody>
      </p:sp>
      <p:sp>
        <p:nvSpPr>
          <p:cNvPr id="6156" name="灯片编号占位符 2">
            <a:extLst>
              <a:ext uri="{FF2B5EF4-FFF2-40B4-BE49-F238E27FC236}">
                <a16:creationId xmlns:a16="http://schemas.microsoft.com/office/drawing/2014/main" id="{93AD043D-CBF7-410D-B510-5AE051B50409}"/>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fld id="{254B22BE-5831-49DD-92D6-1C30D24C438A}" type="slidenum">
              <a:rPr lang="zh-CN" altLang="en-US" sz="1200" smtClean="0">
                <a:solidFill>
                  <a:srgbClr val="898989"/>
                </a:solidFill>
              </a:rPr>
              <a:pPr>
                <a:spcBef>
                  <a:spcPct val="0"/>
                </a:spcBef>
                <a:buFontTx/>
                <a:buNone/>
              </a:pPr>
              <a:t>2</a:t>
            </a:fld>
            <a:endParaRPr lang="zh-CN" altLang="en-US" sz="1200">
              <a:solidFill>
                <a:srgbClr val="898989"/>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18">
            <a:extLst>
              <a:ext uri="{FF2B5EF4-FFF2-40B4-BE49-F238E27FC236}">
                <a16:creationId xmlns:a16="http://schemas.microsoft.com/office/drawing/2014/main" id="{40B8493E-20C4-4F8D-80A9-35D6B846E67E}"/>
              </a:ext>
            </a:extLst>
          </p:cNvPr>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endParaRPr lang="zh-CN" altLang="en-US" sz="1800"/>
          </a:p>
        </p:txBody>
      </p:sp>
      <p:pic>
        <p:nvPicPr>
          <p:cNvPr id="24579" name="Picture 22">
            <a:extLst>
              <a:ext uri="{FF2B5EF4-FFF2-40B4-BE49-F238E27FC236}">
                <a16:creationId xmlns:a16="http://schemas.microsoft.com/office/drawing/2014/main" id="{3F04BD2E-86AD-494D-BAE5-57D07763D5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74295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24580" name="Picture 20">
            <a:extLst>
              <a:ext uri="{FF2B5EF4-FFF2-40B4-BE49-F238E27FC236}">
                <a16:creationId xmlns:a16="http://schemas.microsoft.com/office/drawing/2014/main" id="{34560524-985B-471A-9D31-4442660C517C}"/>
              </a:ext>
            </a:extLst>
          </p:cNvPr>
          <p:cNvPicPr>
            <a:picLocks noChangeAspect="1" noChangeArrowheads="1"/>
          </p:cNvPicPr>
          <p:nvPr/>
        </p:nvPicPr>
        <p:blipFill>
          <a:blip r:embed="rId4">
            <a:lum bright="32000" contrast="-38000"/>
            <a:extLst>
              <a:ext uri="{28A0092B-C50C-407E-A947-70E740481C1C}">
                <a14:useLocalDpi xmlns:a14="http://schemas.microsoft.com/office/drawing/2010/main" val="0"/>
              </a:ext>
            </a:extLst>
          </a:blip>
          <a:srcRect/>
          <a:stretch>
            <a:fillRect/>
          </a:stretch>
        </p:blipFill>
        <p:spPr bwMode="auto">
          <a:xfrm>
            <a:off x="763588" y="0"/>
            <a:ext cx="8380412"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24581" name="Picture 2">
            <a:extLst>
              <a:ext uri="{FF2B5EF4-FFF2-40B4-BE49-F238E27FC236}">
                <a16:creationId xmlns:a16="http://schemas.microsoft.com/office/drawing/2014/main" id="{ABB745A9-AC18-4752-8806-7BE22FAB936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58888" y="3357563"/>
            <a:ext cx="2359025" cy="235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pic>
      <p:sp>
        <p:nvSpPr>
          <p:cNvPr id="24582" name="Text Box 3">
            <a:extLst>
              <a:ext uri="{FF2B5EF4-FFF2-40B4-BE49-F238E27FC236}">
                <a16:creationId xmlns:a16="http://schemas.microsoft.com/office/drawing/2014/main" id="{9D68A65C-B2F3-45A8-BEC7-18AD72E45C84}"/>
              </a:ext>
            </a:extLst>
          </p:cNvPr>
          <p:cNvSpPr txBox="1">
            <a:spLocks noChangeArrowheads="1"/>
          </p:cNvSpPr>
          <p:nvPr/>
        </p:nvSpPr>
        <p:spPr bwMode="auto">
          <a:xfrm>
            <a:off x="684213" y="2565400"/>
            <a:ext cx="748823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50000"/>
              </a:spcBef>
              <a:buFontTx/>
              <a:buNone/>
            </a:pPr>
            <a:r>
              <a:rPr lang="zh-CN" altLang="en-US" sz="2800">
                <a:latin typeface="微软雅黑" panose="020B0503020204020204" pitchFamily="34" charset="-122"/>
                <a:ea typeface="微软雅黑" panose="020B0503020204020204" pitchFamily="34" charset="-122"/>
              </a:rPr>
              <a:t>如原子物理：原子的物理图象和量子力学描述</a:t>
            </a:r>
          </a:p>
        </p:txBody>
      </p:sp>
      <p:graphicFrame>
        <p:nvGraphicFramePr>
          <p:cNvPr id="24583" name="Object 2">
            <a:extLst>
              <a:ext uri="{FF2B5EF4-FFF2-40B4-BE49-F238E27FC236}">
                <a16:creationId xmlns:a16="http://schemas.microsoft.com/office/drawing/2014/main" id="{FADB0ACD-077E-46D8-A9EC-2427F5FAA6A6}"/>
              </a:ext>
            </a:extLst>
          </p:cNvPr>
          <p:cNvGraphicFramePr>
            <a:graphicFrameLocks noChangeAspect="1"/>
          </p:cNvGraphicFramePr>
          <p:nvPr/>
        </p:nvGraphicFramePr>
        <p:xfrm>
          <a:off x="5364163" y="4337050"/>
          <a:ext cx="1982787" cy="1060450"/>
        </p:xfrm>
        <a:graphic>
          <a:graphicData uri="http://schemas.openxmlformats.org/presentationml/2006/ole">
            <mc:AlternateContent xmlns:mc="http://schemas.openxmlformats.org/markup-compatibility/2006">
              <mc:Choice xmlns:v="urn:schemas-microsoft-com:vml" Requires="v">
                <p:oleObj spid="_x0000_s24609" name="Equation" r:id="rId6" imgW="736280" imgH="393529" progId="Equation.3">
                  <p:embed/>
                </p:oleObj>
              </mc:Choice>
              <mc:Fallback>
                <p:oleObj name="Equation" r:id="rId6" imgW="736280" imgH="393529" progId="Equation.3">
                  <p:embed/>
                  <p:pic>
                    <p:nvPicPr>
                      <p:cNvPr id="0" name="Object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64163" y="4337050"/>
                        <a:ext cx="1982787" cy="10604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4584" name="Text Box 5">
            <a:extLst>
              <a:ext uri="{FF2B5EF4-FFF2-40B4-BE49-F238E27FC236}">
                <a16:creationId xmlns:a16="http://schemas.microsoft.com/office/drawing/2014/main" id="{A3918C3A-4337-45EF-ADA5-A46AD3289D5C}"/>
              </a:ext>
            </a:extLst>
          </p:cNvPr>
          <p:cNvSpPr txBox="1">
            <a:spLocks noChangeArrowheads="1"/>
          </p:cNvSpPr>
          <p:nvPr/>
        </p:nvSpPr>
        <p:spPr bwMode="auto">
          <a:xfrm>
            <a:off x="4643438" y="3502025"/>
            <a:ext cx="31686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50000"/>
              </a:spcBef>
              <a:buFontTx/>
              <a:buNone/>
            </a:pPr>
            <a:r>
              <a:rPr lang="en-US" altLang="zh-CN" sz="2800">
                <a:solidFill>
                  <a:srgbClr val="008000"/>
                </a:solidFill>
              </a:rPr>
              <a:t>Schrodinger</a:t>
            </a:r>
            <a:r>
              <a:rPr lang="zh-CN" altLang="en-US" sz="2800">
                <a:solidFill>
                  <a:srgbClr val="008000"/>
                </a:solidFill>
                <a:latin typeface="微软雅黑" panose="020B0503020204020204" pitchFamily="34" charset="-122"/>
                <a:ea typeface="微软雅黑" panose="020B0503020204020204" pitchFamily="34" charset="-122"/>
              </a:rPr>
              <a:t>方程</a:t>
            </a:r>
          </a:p>
        </p:txBody>
      </p:sp>
      <p:sp>
        <p:nvSpPr>
          <p:cNvPr id="24585" name="矩形 10">
            <a:extLst>
              <a:ext uri="{FF2B5EF4-FFF2-40B4-BE49-F238E27FC236}">
                <a16:creationId xmlns:a16="http://schemas.microsoft.com/office/drawing/2014/main" id="{4F74F5BB-2C3E-487B-B365-99F3B8D8C08F}"/>
              </a:ext>
            </a:extLst>
          </p:cNvPr>
          <p:cNvSpPr>
            <a:spLocks noChangeArrowheads="1"/>
          </p:cNvSpPr>
          <p:nvPr/>
        </p:nvSpPr>
        <p:spPr bwMode="auto">
          <a:xfrm>
            <a:off x="2411413" y="115888"/>
            <a:ext cx="3878262"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ts val="1200"/>
              </a:spcBef>
              <a:buFontTx/>
              <a:buNone/>
            </a:pPr>
            <a:r>
              <a:rPr lang="zh-CN" altLang="en-US">
                <a:latin typeface="微软雅黑" panose="020B0503020204020204" pitchFamily="34" charset="-122"/>
                <a:ea typeface="微软雅黑" panose="020B0503020204020204" pitchFamily="34" charset="-122"/>
              </a:rPr>
              <a:t>一、奇异的量子力学</a:t>
            </a:r>
            <a:endParaRPr lang="en-US" altLang="zh-CN">
              <a:latin typeface="微软雅黑" panose="020B0503020204020204" pitchFamily="34" charset="-122"/>
              <a:ea typeface="微软雅黑" panose="020B0503020204020204" pitchFamily="34" charset="-122"/>
            </a:endParaRPr>
          </a:p>
        </p:txBody>
      </p:sp>
      <p:sp>
        <p:nvSpPr>
          <p:cNvPr id="24586" name="TextBox 11">
            <a:extLst>
              <a:ext uri="{FF2B5EF4-FFF2-40B4-BE49-F238E27FC236}">
                <a16:creationId xmlns:a16="http://schemas.microsoft.com/office/drawing/2014/main" id="{5D6C926B-0FE8-470C-8DD8-C8AFB2D68307}"/>
              </a:ext>
            </a:extLst>
          </p:cNvPr>
          <p:cNvSpPr txBox="1">
            <a:spLocks noChangeArrowheads="1"/>
          </p:cNvSpPr>
          <p:nvPr/>
        </p:nvSpPr>
        <p:spPr bwMode="auto">
          <a:xfrm>
            <a:off x="684213" y="1052513"/>
            <a:ext cx="7704137" cy="1338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r>
              <a:rPr lang="zh-CN" altLang="en-US" sz="2800">
                <a:latin typeface="微软雅黑" panose="020B0503020204020204" pitchFamily="34" charset="-122"/>
                <a:ea typeface="微软雅黑" panose="020B0503020204020204" pitchFamily="34" charset="-122"/>
              </a:rPr>
              <a:t>量子力学与其他物理学分支的关系类似操作系统和软件的关系 </a:t>
            </a:r>
            <a:endParaRPr lang="en-US" altLang="zh-CN" sz="2800">
              <a:latin typeface="微软雅黑" panose="020B0503020204020204" pitchFamily="34" charset="-122"/>
              <a:ea typeface="微软雅黑" panose="020B0503020204020204" pitchFamily="34" charset="-122"/>
            </a:endParaRPr>
          </a:p>
          <a:p>
            <a:pPr eaLnBrk="1" hangingPunct="1">
              <a:spcBef>
                <a:spcPts val="600"/>
              </a:spcBef>
              <a:buFontTx/>
              <a:buNone/>
            </a:pPr>
            <a:r>
              <a:rPr lang="en-US" altLang="zh-CN" sz="2000">
                <a:solidFill>
                  <a:srgbClr val="008000"/>
                </a:solidFill>
              </a:rPr>
              <a:t>Nielsen, Chuang, Quantum computation and Quantum Information</a:t>
            </a:r>
            <a:endParaRPr lang="zh-CN" altLang="en-US" sz="2000">
              <a:solidFill>
                <a:srgbClr val="008000"/>
              </a:solidFill>
            </a:endParaRPr>
          </a:p>
        </p:txBody>
      </p:sp>
      <p:sp>
        <p:nvSpPr>
          <p:cNvPr id="24587" name="灯片编号占位符 1">
            <a:extLst>
              <a:ext uri="{FF2B5EF4-FFF2-40B4-BE49-F238E27FC236}">
                <a16:creationId xmlns:a16="http://schemas.microsoft.com/office/drawing/2014/main" id="{117E6400-976E-4ADE-87DC-B216A7F0E831}"/>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fld id="{261CEF21-7ECB-4318-9E40-A549D0970032}" type="slidenum">
              <a:rPr lang="zh-CN" altLang="en-US" sz="1200" smtClean="0">
                <a:solidFill>
                  <a:srgbClr val="898989"/>
                </a:solidFill>
              </a:rPr>
              <a:pPr>
                <a:spcBef>
                  <a:spcPct val="0"/>
                </a:spcBef>
                <a:buFontTx/>
                <a:buNone/>
              </a:pPr>
              <a:t>20</a:t>
            </a:fld>
            <a:endParaRPr lang="zh-CN" altLang="en-US" sz="1200">
              <a:solidFill>
                <a:srgbClr val="898989"/>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18">
            <a:extLst>
              <a:ext uri="{FF2B5EF4-FFF2-40B4-BE49-F238E27FC236}">
                <a16:creationId xmlns:a16="http://schemas.microsoft.com/office/drawing/2014/main" id="{8BA8A4A5-FF95-4C62-8651-97325BF711F4}"/>
              </a:ext>
            </a:extLst>
          </p:cNvPr>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endParaRPr lang="zh-CN" altLang="en-US" sz="1800"/>
          </a:p>
        </p:txBody>
      </p:sp>
      <p:pic>
        <p:nvPicPr>
          <p:cNvPr id="19459" name="Picture 22">
            <a:extLst>
              <a:ext uri="{FF2B5EF4-FFF2-40B4-BE49-F238E27FC236}">
                <a16:creationId xmlns:a16="http://schemas.microsoft.com/office/drawing/2014/main" id="{065E4BEF-8F0B-470B-B732-D5B96A7E71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74295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19460" name="Picture 20">
            <a:extLst>
              <a:ext uri="{FF2B5EF4-FFF2-40B4-BE49-F238E27FC236}">
                <a16:creationId xmlns:a16="http://schemas.microsoft.com/office/drawing/2014/main" id="{7F8702FE-C950-40BA-B4B1-25F85AA11F85}"/>
              </a:ext>
            </a:extLst>
          </p:cNvPr>
          <p:cNvPicPr>
            <a:picLocks noChangeAspect="1" noChangeArrowheads="1"/>
          </p:cNvPicPr>
          <p:nvPr/>
        </p:nvPicPr>
        <p:blipFill>
          <a:blip r:embed="rId3">
            <a:lum bright="32000" contrast="-38000"/>
            <a:extLst>
              <a:ext uri="{28A0092B-C50C-407E-A947-70E740481C1C}">
                <a14:useLocalDpi xmlns:a14="http://schemas.microsoft.com/office/drawing/2010/main" val="0"/>
              </a:ext>
            </a:extLst>
          </a:blip>
          <a:srcRect/>
          <a:stretch>
            <a:fillRect/>
          </a:stretch>
        </p:blipFill>
        <p:spPr bwMode="auto">
          <a:xfrm>
            <a:off x="763588" y="0"/>
            <a:ext cx="8380412"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19461" name="TextBox 6">
            <a:extLst>
              <a:ext uri="{FF2B5EF4-FFF2-40B4-BE49-F238E27FC236}">
                <a16:creationId xmlns:a16="http://schemas.microsoft.com/office/drawing/2014/main" id="{1849EEFE-121E-4813-90D0-418A026A84A5}"/>
              </a:ext>
            </a:extLst>
          </p:cNvPr>
          <p:cNvSpPr txBox="1">
            <a:spLocks noChangeArrowheads="1"/>
          </p:cNvSpPr>
          <p:nvPr/>
        </p:nvSpPr>
        <p:spPr bwMode="auto">
          <a:xfrm>
            <a:off x="2916238" y="188913"/>
            <a:ext cx="20161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eaLnBrk="1" hangingPunct="1">
              <a:spcBef>
                <a:spcPct val="0"/>
              </a:spcBef>
              <a:buFontTx/>
              <a:buNone/>
            </a:pPr>
            <a:r>
              <a:rPr lang="en-US" altLang="zh-CN">
                <a:solidFill>
                  <a:srgbClr val="008000"/>
                </a:solidFill>
              </a:rPr>
              <a:t>Contents</a:t>
            </a:r>
            <a:endParaRPr lang="zh-CN" altLang="en-US">
              <a:solidFill>
                <a:srgbClr val="008000"/>
              </a:solidFill>
            </a:endParaRPr>
          </a:p>
        </p:txBody>
      </p:sp>
      <p:sp>
        <p:nvSpPr>
          <p:cNvPr id="8" name="TextBox 7">
            <a:extLst>
              <a:ext uri="{FF2B5EF4-FFF2-40B4-BE49-F238E27FC236}">
                <a16:creationId xmlns:a16="http://schemas.microsoft.com/office/drawing/2014/main" id="{9396E316-1A9A-45CC-A94F-0320AD55973E}"/>
              </a:ext>
            </a:extLst>
          </p:cNvPr>
          <p:cNvSpPr txBox="1"/>
          <p:nvPr/>
        </p:nvSpPr>
        <p:spPr>
          <a:xfrm>
            <a:off x="684213" y="1341438"/>
            <a:ext cx="7991475" cy="4462760"/>
          </a:xfrm>
          <a:prstGeom prst="rect">
            <a:avLst/>
          </a:prstGeom>
          <a:noFill/>
        </p:spPr>
        <p:txBody>
          <a:bodyPr>
            <a:spAutoFit/>
          </a:bodyPr>
          <a:lstStyle/>
          <a:p>
            <a:pPr eaLnBrk="1" fontAlgn="auto" hangingPunct="1">
              <a:spcBef>
                <a:spcPts val="1200"/>
              </a:spcBef>
              <a:spcAft>
                <a:spcPts val="0"/>
              </a:spcAft>
              <a:defRPr/>
            </a:pPr>
            <a:r>
              <a:rPr lang="zh-CN" altLang="en-US" sz="3200" dirty="0">
                <a:solidFill>
                  <a:schemeClr val="bg1">
                    <a:lumMod val="85000"/>
                  </a:schemeClr>
                </a:solidFill>
                <a:latin typeface="微软雅黑" pitchFamily="34" charset="-122"/>
                <a:ea typeface="微软雅黑" pitchFamily="34" charset="-122"/>
              </a:rPr>
              <a:t>一、奇异的量子力学</a:t>
            </a:r>
            <a:endParaRPr lang="en-US" altLang="zh-CN" sz="3200" dirty="0">
              <a:solidFill>
                <a:schemeClr val="bg1">
                  <a:lumMod val="85000"/>
                </a:schemeClr>
              </a:solidFill>
              <a:latin typeface="微软雅黑" pitchFamily="34" charset="-122"/>
              <a:ea typeface="微软雅黑" pitchFamily="34" charset="-122"/>
            </a:endParaRPr>
          </a:p>
          <a:p>
            <a:pPr eaLnBrk="1" fontAlgn="auto" hangingPunct="1">
              <a:spcBef>
                <a:spcPts val="1200"/>
              </a:spcBef>
              <a:spcAft>
                <a:spcPts val="0"/>
              </a:spcAft>
              <a:defRPr/>
            </a:pPr>
            <a:r>
              <a:rPr lang="zh-CN" altLang="en-US" sz="3200" dirty="0">
                <a:latin typeface="微软雅黑" pitchFamily="34" charset="-122"/>
                <a:ea typeface="微软雅黑" pitchFamily="34" charset="-122"/>
              </a:rPr>
              <a:t>二、</a:t>
            </a:r>
            <a:r>
              <a:rPr lang="en-US" altLang="zh-CN" sz="3200" dirty="0">
                <a:latin typeface="微软雅黑" pitchFamily="34" charset="-122"/>
                <a:ea typeface="微软雅黑" pitchFamily="34" charset="-122"/>
              </a:rPr>
              <a:t>EPR</a:t>
            </a:r>
            <a:r>
              <a:rPr lang="zh-CN" altLang="en-US" sz="3200" dirty="0">
                <a:latin typeface="微软雅黑" pitchFamily="34" charset="-122"/>
                <a:ea typeface="微软雅黑" pitchFamily="34" charset="-122"/>
              </a:rPr>
              <a:t>佯谬、</a:t>
            </a:r>
            <a:r>
              <a:rPr lang="en-US" altLang="zh-CN" sz="3200" dirty="0">
                <a:latin typeface="微软雅黑" pitchFamily="34" charset="-122"/>
                <a:ea typeface="微软雅黑" pitchFamily="34" charset="-122"/>
              </a:rPr>
              <a:t>Bell</a:t>
            </a:r>
            <a:r>
              <a:rPr lang="zh-CN" altLang="en-US" sz="3200" dirty="0">
                <a:latin typeface="微软雅黑" pitchFamily="34" charset="-122"/>
                <a:ea typeface="微软雅黑" pitchFamily="34" charset="-122"/>
              </a:rPr>
              <a:t>不等式、量子纠缠</a:t>
            </a:r>
            <a:endParaRPr lang="en-US" altLang="zh-CN" sz="3200" dirty="0">
              <a:latin typeface="微软雅黑" pitchFamily="34" charset="-122"/>
              <a:ea typeface="微软雅黑" pitchFamily="34" charset="-122"/>
            </a:endParaRPr>
          </a:p>
          <a:p>
            <a:pPr eaLnBrk="1" fontAlgn="auto" hangingPunct="1">
              <a:spcBef>
                <a:spcPts val="1200"/>
              </a:spcBef>
              <a:spcAft>
                <a:spcPts val="0"/>
              </a:spcAft>
              <a:defRPr/>
            </a:pPr>
            <a:r>
              <a:rPr lang="zh-CN" altLang="en-US" sz="3200" dirty="0">
                <a:solidFill>
                  <a:schemeClr val="bg1">
                    <a:lumMod val="85000"/>
                  </a:schemeClr>
                </a:solidFill>
                <a:latin typeface="微软雅黑" pitchFamily="34" charset="-122"/>
                <a:ea typeface="微软雅黑" pitchFamily="34" charset="-122"/>
              </a:rPr>
              <a:t>三、量子信息</a:t>
            </a:r>
            <a:endParaRPr lang="en-US" altLang="zh-CN" sz="3200" dirty="0">
              <a:solidFill>
                <a:schemeClr val="bg1">
                  <a:lumMod val="85000"/>
                </a:schemeClr>
              </a:solidFill>
              <a:latin typeface="微软雅黑" pitchFamily="34" charset="-122"/>
              <a:ea typeface="微软雅黑" pitchFamily="34" charset="-122"/>
            </a:endParaRPr>
          </a:p>
          <a:p>
            <a:pPr indent="441325" eaLnBrk="1" fontAlgn="auto" hangingPunct="1">
              <a:spcBef>
                <a:spcPts val="1200"/>
              </a:spcBef>
              <a:spcAft>
                <a:spcPts val="0"/>
              </a:spcAft>
              <a:defRPr/>
            </a:pPr>
            <a:r>
              <a:rPr lang="en-US" altLang="zh-CN" sz="3200" dirty="0">
                <a:solidFill>
                  <a:schemeClr val="bg1">
                    <a:lumMod val="85000"/>
                  </a:schemeClr>
                </a:solidFill>
                <a:latin typeface="微软雅黑" pitchFamily="34" charset="-122"/>
                <a:ea typeface="微软雅黑" pitchFamily="34" charset="-122"/>
              </a:rPr>
              <a:t>1</a:t>
            </a:r>
            <a:r>
              <a:rPr lang="zh-CN" altLang="en-US" sz="3200" dirty="0">
                <a:solidFill>
                  <a:schemeClr val="bg1">
                    <a:lumMod val="85000"/>
                  </a:schemeClr>
                </a:solidFill>
                <a:latin typeface="微软雅黑" pitchFamily="34" charset="-122"/>
                <a:ea typeface="微软雅黑" pitchFamily="34" charset="-122"/>
              </a:rPr>
              <a:t>）不可克隆定理与量子密码</a:t>
            </a:r>
            <a:endParaRPr lang="en-US" altLang="zh-CN" sz="3200" dirty="0">
              <a:solidFill>
                <a:schemeClr val="bg1">
                  <a:lumMod val="85000"/>
                </a:schemeClr>
              </a:solidFill>
              <a:latin typeface="微软雅黑" pitchFamily="34" charset="-122"/>
              <a:ea typeface="微软雅黑" pitchFamily="34" charset="-122"/>
            </a:endParaRPr>
          </a:p>
          <a:p>
            <a:pPr indent="441325" eaLnBrk="1" fontAlgn="auto" hangingPunct="1">
              <a:spcBef>
                <a:spcPts val="1200"/>
              </a:spcBef>
              <a:spcAft>
                <a:spcPts val="0"/>
              </a:spcAft>
              <a:defRPr/>
            </a:pPr>
            <a:r>
              <a:rPr lang="en-US" altLang="zh-CN" sz="3200" dirty="0">
                <a:solidFill>
                  <a:schemeClr val="bg1">
                    <a:lumMod val="85000"/>
                  </a:schemeClr>
                </a:solidFill>
                <a:latin typeface="微软雅黑" pitchFamily="34" charset="-122"/>
                <a:ea typeface="微软雅黑" pitchFamily="34" charset="-122"/>
              </a:rPr>
              <a:t>2</a:t>
            </a:r>
            <a:r>
              <a:rPr lang="zh-CN" altLang="en-US" sz="3200" dirty="0">
                <a:solidFill>
                  <a:schemeClr val="bg1">
                    <a:lumMod val="85000"/>
                  </a:schemeClr>
                </a:solidFill>
                <a:latin typeface="微软雅黑" pitchFamily="34" charset="-122"/>
                <a:ea typeface="微软雅黑" pitchFamily="34" charset="-122"/>
              </a:rPr>
              <a:t>）量子通信</a:t>
            </a:r>
            <a:endParaRPr lang="en-US" altLang="zh-CN" sz="3200" dirty="0">
              <a:solidFill>
                <a:schemeClr val="bg1">
                  <a:lumMod val="85000"/>
                </a:schemeClr>
              </a:solidFill>
              <a:latin typeface="微软雅黑" pitchFamily="34" charset="-122"/>
              <a:ea typeface="微软雅黑" pitchFamily="34" charset="-122"/>
            </a:endParaRPr>
          </a:p>
          <a:p>
            <a:pPr indent="441325" eaLnBrk="1" fontAlgn="auto" hangingPunct="1">
              <a:spcBef>
                <a:spcPts val="1200"/>
              </a:spcBef>
              <a:spcAft>
                <a:spcPts val="0"/>
              </a:spcAft>
              <a:defRPr/>
            </a:pPr>
            <a:r>
              <a:rPr lang="en-US" altLang="zh-CN" sz="3200" dirty="0">
                <a:solidFill>
                  <a:schemeClr val="bg1">
                    <a:lumMod val="85000"/>
                  </a:schemeClr>
                </a:solidFill>
                <a:latin typeface="微软雅黑" pitchFamily="34" charset="-122"/>
                <a:ea typeface="微软雅黑" pitchFamily="34" charset="-122"/>
              </a:rPr>
              <a:t>3</a:t>
            </a:r>
            <a:r>
              <a:rPr lang="zh-CN" altLang="en-US" sz="3200" dirty="0">
                <a:solidFill>
                  <a:schemeClr val="bg1">
                    <a:lumMod val="85000"/>
                  </a:schemeClr>
                </a:solidFill>
                <a:latin typeface="微软雅黑" pitchFamily="34" charset="-122"/>
                <a:ea typeface="微软雅黑" pitchFamily="34" charset="-122"/>
              </a:rPr>
              <a:t>）量子计算与量子模拟</a:t>
            </a:r>
            <a:endParaRPr lang="en-US" altLang="zh-CN" sz="3200" dirty="0">
              <a:solidFill>
                <a:schemeClr val="bg1">
                  <a:lumMod val="85000"/>
                </a:schemeClr>
              </a:solidFill>
              <a:latin typeface="微软雅黑" pitchFamily="34" charset="-122"/>
              <a:ea typeface="微软雅黑" pitchFamily="34" charset="-122"/>
            </a:endParaRPr>
          </a:p>
          <a:p>
            <a:pPr indent="441325" eaLnBrk="1" fontAlgn="auto" hangingPunct="1">
              <a:spcBef>
                <a:spcPts val="1200"/>
              </a:spcBef>
              <a:spcAft>
                <a:spcPts val="0"/>
              </a:spcAft>
              <a:defRPr/>
            </a:pPr>
            <a:r>
              <a:rPr lang="en-US" altLang="zh-CN" sz="3200" dirty="0">
                <a:solidFill>
                  <a:schemeClr val="bg1">
                    <a:lumMod val="85000"/>
                  </a:schemeClr>
                </a:solidFill>
                <a:latin typeface="微软雅黑" pitchFamily="34" charset="-122"/>
                <a:ea typeface="微软雅黑" pitchFamily="34" charset="-122"/>
              </a:rPr>
              <a:t>4</a:t>
            </a:r>
            <a:r>
              <a:rPr lang="zh-CN" altLang="en-US" sz="3200" dirty="0">
                <a:solidFill>
                  <a:schemeClr val="bg1">
                    <a:lumMod val="85000"/>
                  </a:schemeClr>
                </a:solidFill>
                <a:latin typeface="微软雅黑" pitchFamily="34" charset="-122"/>
                <a:ea typeface="微软雅黑" pitchFamily="34" charset="-122"/>
              </a:rPr>
              <a:t>）量子精密测量</a:t>
            </a:r>
          </a:p>
        </p:txBody>
      </p:sp>
      <p:sp>
        <p:nvSpPr>
          <p:cNvPr id="19463" name="灯片编号占位符 1">
            <a:extLst>
              <a:ext uri="{FF2B5EF4-FFF2-40B4-BE49-F238E27FC236}">
                <a16:creationId xmlns:a16="http://schemas.microsoft.com/office/drawing/2014/main" id="{C21B7403-6C88-4502-AFD9-E198D6603D89}"/>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fld id="{3A704145-F160-4A4A-A5FC-C7128690611E}" type="slidenum">
              <a:rPr lang="zh-CN" altLang="en-US" sz="1200" smtClean="0">
                <a:solidFill>
                  <a:srgbClr val="898989"/>
                </a:solidFill>
              </a:rPr>
              <a:pPr>
                <a:spcBef>
                  <a:spcPct val="0"/>
                </a:spcBef>
                <a:buFontTx/>
                <a:buNone/>
              </a:pPr>
              <a:t>21</a:t>
            </a:fld>
            <a:endParaRPr lang="zh-CN" altLang="en-US" sz="1200">
              <a:solidFill>
                <a:srgbClr val="898989"/>
              </a:solidFill>
            </a:endParaRPr>
          </a:p>
        </p:txBody>
      </p:sp>
    </p:spTree>
    <p:extLst>
      <p:ext uri="{BB962C8B-B14F-4D97-AF65-F5344CB8AC3E}">
        <p14:creationId xmlns:p14="http://schemas.microsoft.com/office/powerpoint/2010/main" val="7319087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3">
            <a:extLst>
              <a:ext uri="{FF2B5EF4-FFF2-40B4-BE49-F238E27FC236}">
                <a16:creationId xmlns:a16="http://schemas.microsoft.com/office/drawing/2014/main" id="{C2CC88BD-FCB5-4AA8-BF8C-69790792F7D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43388" y="2928938"/>
            <a:ext cx="4900612" cy="3071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7" name="TextBox 7">
            <a:extLst>
              <a:ext uri="{FF2B5EF4-FFF2-40B4-BE49-F238E27FC236}">
                <a16:creationId xmlns:a16="http://schemas.microsoft.com/office/drawing/2014/main" id="{60078DA3-B688-4695-8D42-A6570FFE8FBE}"/>
              </a:ext>
            </a:extLst>
          </p:cNvPr>
          <p:cNvSpPr txBox="1">
            <a:spLocks noChangeArrowheads="1"/>
          </p:cNvSpPr>
          <p:nvPr/>
        </p:nvSpPr>
        <p:spPr bwMode="auto">
          <a:xfrm>
            <a:off x="357188" y="6143625"/>
            <a:ext cx="60150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r>
              <a:rPr lang="zh-CN" altLang="en-US" sz="2400">
                <a:latin typeface="微软雅黑" panose="020B0503020204020204" pitchFamily="34" charset="-122"/>
                <a:ea typeface="微软雅黑" panose="020B0503020204020204" pitchFamily="34" charset="-122"/>
              </a:rPr>
              <a:t>在经典世界里，系统的态和演化都是确定的。</a:t>
            </a:r>
          </a:p>
        </p:txBody>
      </p:sp>
      <p:pic>
        <p:nvPicPr>
          <p:cNvPr id="26628" name="Picture 4">
            <a:extLst>
              <a:ext uri="{FF2B5EF4-FFF2-40B4-BE49-F238E27FC236}">
                <a16:creationId xmlns:a16="http://schemas.microsoft.com/office/drawing/2014/main" id="{A9BEBBDC-D96C-4EB1-92B5-988046434D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28688"/>
            <a:ext cx="5099050" cy="300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9" name="Rectangle 18">
            <a:extLst>
              <a:ext uri="{FF2B5EF4-FFF2-40B4-BE49-F238E27FC236}">
                <a16:creationId xmlns:a16="http://schemas.microsoft.com/office/drawing/2014/main" id="{EA3B3E1D-05A8-4F53-9962-96A85BA4F18D}"/>
              </a:ext>
            </a:extLst>
          </p:cNvPr>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endParaRPr lang="zh-CN" altLang="en-US" sz="1800"/>
          </a:p>
        </p:txBody>
      </p:sp>
      <p:pic>
        <p:nvPicPr>
          <p:cNvPr id="26630" name="Picture 22">
            <a:extLst>
              <a:ext uri="{FF2B5EF4-FFF2-40B4-BE49-F238E27FC236}">
                <a16:creationId xmlns:a16="http://schemas.microsoft.com/office/drawing/2014/main" id="{ED320735-9DB5-4C04-AF87-7704C2B9A07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74295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26631" name="Picture 20">
            <a:extLst>
              <a:ext uri="{FF2B5EF4-FFF2-40B4-BE49-F238E27FC236}">
                <a16:creationId xmlns:a16="http://schemas.microsoft.com/office/drawing/2014/main" id="{4C693F6C-00E4-42B9-B24F-86FE0C7EA743}"/>
              </a:ext>
            </a:extLst>
          </p:cNvPr>
          <p:cNvPicPr>
            <a:picLocks noChangeAspect="1" noChangeArrowheads="1"/>
          </p:cNvPicPr>
          <p:nvPr/>
        </p:nvPicPr>
        <p:blipFill>
          <a:blip r:embed="rId5">
            <a:lum bright="32000" contrast="-38000"/>
            <a:extLst>
              <a:ext uri="{28A0092B-C50C-407E-A947-70E740481C1C}">
                <a14:useLocalDpi xmlns:a14="http://schemas.microsoft.com/office/drawing/2010/main" val="0"/>
              </a:ext>
            </a:extLst>
          </a:blip>
          <a:srcRect/>
          <a:stretch>
            <a:fillRect/>
          </a:stretch>
        </p:blipFill>
        <p:spPr bwMode="auto">
          <a:xfrm>
            <a:off x="763588" y="0"/>
            <a:ext cx="8380412"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26632" name="TextBox 7">
            <a:extLst>
              <a:ext uri="{FF2B5EF4-FFF2-40B4-BE49-F238E27FC236}">
                <a16:creationId xmlns:a16="http://schemas.microsoft.com/office/drawing/2014/main" id="{B4F5B715-1475-4841-9556-2DFD37C131E0}"/>
              </a:ext>
            </a:extLst>
          </p:cNvPr>
          <p:cNvSpPr txBox="1">
            <a:spLocks noChangeArrowheads="1"/>
          </p:cNvSpPr>
          <p:nvPr/>
        </p:nvSpPr>
        <p:spPr bwMode="auto">
          <a:xfrm>
            <a:off x="971550" y="107950"/>
            <a:ext cx="756126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ts val="1200"/>
              </a:spcBef>
              <a:buFontTx/>
              <a:buNone/>
            </a:pPr>
            <a:r>
              <a:rPr lang="zh-CN" altLang="en-US">
                <a:latin typeface="微软雅黑" panose="020B0503020204020204" pitchFamily="34" charset="-122"/>
                <a:ea typeface="微软雅黑" panose="020B0503020204020204" pitchFamily="34" charset="-122"/>
              </a:rPr>
              <a:t>二、</a:t>
            </a:r>
            <a:r>
              <a:rPr lang="en-US" altLang="zh-CN">
                <a:latin typeface="微软雅黑" panose="020B0503020204020204" pitchFamily="34" charset="-122"/>
                <a:ea typeface="微软雅黑" panose="020B0503020204020204" pitchFamily="34" charset="-122"/>
              </a:rPr>
              <a:t>EPR</a:t>
            </a:r>
            <a:r>
              <a:rPr lang="zh-CN" altLang="en-US">
                <a:latin typeface="微软雅黑" panose="020B0503020204020204" pitchFamily="34" charset="-122"/>
                <a:ea typeface="微软雅黑" panose="020B0503020204020204" pitchFamily="34" charset="-122"/>
              </a:rPr>
              <a:t>佯谬、</a:t>
            </a:r>
            <a:r>
              <a:rPr lang="en-US" altLang="zh-CN">
                <a:latin typeface="微软雅黑" panose="020B0503020204020204" pitchFamily="34" charset="-122"/>
                <a:ea typeface="微软雅黑" panose="020B0503020204020204" pitchFamily="34" charset="-122"/>
              </a:rPr>
              <a:t>Bell</a:t>
            </a:r>
            <a:r>
              <a:rPr lang="zh-CN" altLang="en-US">
                <a:latin typeface="微软雅黑" panose="020B0503020204020204" pitchFamily="34" charset="-122"/>
                <a:ea typeface="微软雅黑" panose="020B0503020204020204" pitchFamily="34" charset="-122"/>
              </a:rPr>
              <a:t>不等式、量子纠缠</a:t>
            </a:r>
            <a:endParaRPr lang="en-US" altLang="zh-CN">
              <a:latin typeface="微软雅黑" panose="020B0503020204020204" pitchFamily="34" charset="-122"/>
              <a:ea typeface="微软雅黑" panose="020B0503020204020204" pitchFamily="34" charset="-122"/>
            </a:endParaRPr>
          </a:p>
        </p:txBody>
      </p:sp>
      <p:sp>
        <p:nvSpPr>
          <p:cNvPr id="26633" name="灯片编号占位符 1">
            <a:extLst>
              <a:ext uri="{FF2B5EF4-FFF2-40B4-BE49-F238E27FC236}">
                <a16:creationId xmlns:a16="http://schemas.microsoft.com/office/drawing/2014/main" id="{D021228C-2352-424D-87DB-E5509115D41A}"/>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fld id="{939B4660-F8BC-4060-ABFF-0DE750B70326}" type="slidenum">
              <a:rPr lang="zh-CN" altLang="en-US" sz="1200" smtClean="0">
                <a:solidFill>
                  <a:srgbClr val="898989"/>
                </a:solidFill>
              </a:rPr>
              <a:pPr>
                <a:spcBef>
                  <a:spcPct val="0"/>
                </a:spcBef>
                <a:buFontTx/>
                <a:buNone/>
              </a:pPr>
              <a:t>22</a:t>
            </a:fld>
            <a:endParaRPr lang="zh-CN" altLang="en-US" sz="1200">
              <a:solidFill>
                <a:srgbClr val="898989"/>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18">
            <a:extLst>
              <a:ext uri="{FF2B5EF4-FFF2-40B4-BE49-F238E27FC236}">
                <a16:creationId xmlns:a16="http://schemas.microsoft.com/office/drawing/2014/main" id="{6C8C1076-85CB-4CDB-AA5E-425F2BB1577F}"/>
              </a:ext>
            </a:extLst>
          </p:cNvPr>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endParaRPr lang="zh-CN" altLang="en-US" sz="1800"/>
          </a:p>
        </p:txBody>
      </p:sp>
      <p:pic>
        <p:nvPicPr>
          <p:cNvPr id="27651" name="Picture 22">
            <a:extLst>
              <a:ext uri="{FF2B5EF4-FFF2-40B4-BE49-F238E27FC236}">
                <a16:creationId xmlns:a16="http://schemas.microsoft.com/office/drawing/2014/main" id="{CD2FD4E6-B19E-45F3-AE07-39132A46F33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74295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27652" name="Picture 20">
            <a:extLst>
              <a:ext uri="{FF2B5EF4-FFF2-40B4-BE49-F238E27FC236}">
                <a16:creationId xmlns:a16="http://schemas.microsoft.com/office/drawing/2014/main" id="{E62184B1-BC3C-4BBB-96E1-76770FC71EC2}"/>
              </a:ext>
            </a:extLst>
          </p:cNvPr>
          <p:cNvPicPr>
            <a:picLocks noChangeAspect="1" noChangeArrowheads="1"/>
          </p:cNvPicPr>
          <p:nvPr/>
        </p:nvPicPr>
        <p:blipFill>
          <a:blip r:embed="rId3">
            <a:lum bright="32000" contrast="-38000"/>
            <a:extLst>
              <a:ext uri="{28A0092B-C50C-407E-A947-70E740481C1C}">
                <a14:useLocalDpi xmlns:a14="http://schemas.microsoft.com/office/drawing/2010/main" val="0"/>
              </a:ext>
            </a:extLst>
          </a:blip>
          <a:srcRect/>
          <a:stretch>
            <a:fillRect/>
          </a:stretch>
        </p:blipFill>
        <p:spPr bwMode="auto">
          <a:xfrm>
            <a:off x="763588" y="0"/>
            <a:ext cx="8380412"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27653" name="TextBox 7">
            <a:extLst>
              <a:ext uri="{FF2B5EF4-FFF2-40B4-BE49-F238E27FC236}">
                <a16:creationId xmlns:a16="http://schemas.microsoft.com/office/drawing/2014/main" id="{003A778D-7702-4847-8C3D-3EDB13F10213}"/>
              </a:ext>
            </a:extLst>
          </p:cNvPr>
          <p:cNvSpPr txBox="1">
            <a:spLocks noChangeArrowheads="1"/>
          </p:cNvSpPr>
          <p:nvPr/>
        </p:nvSpPr>
        <p:spPr bwMode="auto">
          <a:xfrm>
            <a:off x="971550" y="107950"/>
            <a:ext cx="756126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ts val="1200"/>
              </a:spcBef>
              <a:buFontTx/>
              <a:buNone/>
            </a:pPr>
            <a:r>
              <a:rPr lang="zh-CN" altLang="en-US">
                <a:latin typeface="微软雅黑" panose="020B0503020204020204" pitchFamily="34" charset="-122"/>
                <a:ea typeface="微软雅黑" panose="020B0503020204020204" pitchFamily="34" charset="-122"/>
              </a:rPr>
              <a:t>二、</a:t>
            </a:r>
            <a:r>
              <a:rPr lang="en-US" altLang="zh-CN">
                <a:latin typeface="微软雅黑" panose="020B0503020204020204" pitchFamily="34" charset="-122"/>
                <a:ea typeface="微软雅黑" panose="020B0503020204020204" pitchFamily="34" charset="-122"/>
              </a:rPr>
              <a:t>EPR</a:t>
            </a:r>
            <a:r>
              <a:rPr lang="zh-CN" altLang="en-US">
                <a:latin typeface="微软雅黑" panose="020B0503020204020204" pitchFamily="34" charset="-122"/>
                <a:ea typeface="微软雅黑" panose="020B0503020204020204" pitchFamily="34" charset="-122"/>
              </a:rPr>
              <a:t>佯谬、</a:t>
            </a:r>
            <a:r>
              <a:rPr lang="en-US" altLang="zh-CN">
                <a:latin typeface="微软雅黑" panose="020B0503020204020204" pitchFamily="34" charset="-122"/>
                <a:ea typeface="微软雅黑" panose="020B0503020204020204" pitchFamily="34" charset="-122"/>
              </a:rPr>
              <a:t>Bell</a:t>
            </a:r>
            <a:r>
              <a:rPr lang="zh-CN" altLang="en-US">
                <a:latin typeface="微软雅黑" panose="020B0503020204020204" pitchFamily="34" charset="-122"/>
                <a:ea typeface="微软雅黑" panose="020B0503020204020204" pitchFamily="34" charset="-122"/>
              </a:rPr>
              <a:t>不等式、量子纠缠</a:t>
            </a:r>
            <a:endParaRPr lang="en-US" altLang="zh-CN">
              <a:latin typeface="微软雅黑" panose="020B0503020204020204" pitchFamily="34" charset="-122"/>
              <a:ea typeface="微软雅黑" panose="020B0503020204020204" pitchFamily="34" charset="-122"/>
            </a:endParaRPr>
          </a:p>
        </p:txBody>
      </p:sp>
      <p:pic>
        <p:nvPicPr>
          <p:cNvPr id="9" name="图片 8" descr="008ah.gif">
            <a:extLst>
              <a:ext uri="{FF2B5EF4-FFF2-40B4-BE49-F238E27FC236}">
                <a16:creationId xmlns:a16="http://schemas.microsoft.com/office/drawing/2014/main" id="{A38E8CEB-5B45-444E-AD2A-F518C87F5A9A}"/>
              </a:ext>
            </a:extLst>
          </p:cNvPr>
          <p:cNvPicPr>
            <a:picLocks noChangeAspect="1"/>
          </p:cNvPicPr>
          <p:nvPr/>
        </p:nvPicPr>
        <p:blipFill>
          <a:blip r:embed="rId4"/>
          <a:stretch>
            <a:fillRect/>
          </a:stretch>
        </p:blipFill>
        <p:spPr>
          <a:xfrm>
            <a:off x="5397500" y="2116138"/>
            <a:ext cx="2876550" cy="2352675"/>
          </a:xfrm>
          <a:prstGeom prst="rect">
            <a:avLst/>
          </a:prstGeom>
          <a:ln>
            <a:noFill/>
          </a:ln>
          <a:effectLst>
            <a:outerShdw blurRad="292100" dist="139700" dir="2700000" algn="tl" rotWithShape="0">
              <a:srgbClr val="333333">
                <a:alpha val="65000"/>
              </a:srgbClr>
            </a:outerShdw>
          </a:effectLst>
        </p:spPr>
      </p:pic>
      <p:sp>
        <p:nvSpPr>
          <p:cNvPr id="10" name="圆角矩形 9">
            <a:extLst>
              <a:ext uri="{FF2B5EF4-FFF2-40B4-BE49-F238E27FC236}">
                <a16:creationId xmlns:a16="http://schemas.microsoft.com/office/drawing/2014/main" id="{59E309D9-882B-49A3-91E4-220CD0583D26}"/>
              </a:ext>
            </a:extLst>
          </p:cNvPr>
          <p:cNvSpPr/>
          <p:nvPr/>
        </p:nvSpPr>
        <p:spPr>
          <a:xfrm>
            <a:off x="539750" y="1116013"/>
            <a:ext cx="2389188" cy="571500"/>
          </a:xfrm>
          <a:prstGeom prst="roundRect">
            <a:avLst/>
          </a:prstGeom>
          <a:ln/>
        </p:spPr>
        <p:style>
          <a:lnRef idx="1">
            <a:schemeClr val="accent1"/>
          </a:lnRef>
          <a:fillRef idx="2">
            <a:schemeClr val="accent1"/>
          </a:fillRef>
          <a:effectRef idx="1">
            <a:schemeClr val="accent1"/>
          </a:effectRef>
          <a:fontRef idx="minor">
            <a:schemeClr val="dk1"/>
          </a:fontRef>
        </p:style>
        <p:txBody>
          <a:bodyPr anchor="ctr"/>
          <a:lstStyle/>
          <a:p>
            <a:pPr algn="ctr" fontAlgn="auto">
              <a:spcBef>
                <a:spcPts val="0"/>
              </a:spcBef>
              <a:spcAft>
                <a:spcPts val="0"/>
              </a:spcAft>
              <a:defRPr/>
            </a:pPr>
            <a:r>
              <a:rPr lang="zh-CN" altLang="en-US" sz="2800" b="1" dirty="0">
                <a:solidFill>
                  <a:srgbClr val="FF0000"/>
                </a:solidFill>
                <a:latin typeface="微软雅黑" panose="020B0503020204020204" pitchFamily="34" charset="-122"/>
                <a:ea typeface="微软雅黑" panose="020B0503020204020204" pitchFamily="34" charset="-122"/>
              </a:rPr>
              <a:t>经典的物质</a:t>
            </a:r>
            <a:endParaRPr lang="zh-CN" altLang="en-US" b="1" dirty="0">
              <a:latin typeface="微软雅黑" panose="020B0503020204020204" pitchFamily="34" charset="-122"/>
              <a:ea typeface="微软雅黑" panose="020B0503020204020204" pitchFamily="34" charset="-122"/>
            </a:endParaRPr>
          </a:p>
        </p:txBody>
      </p:sp>
      <p:sp>
        <p:nvSpPr>
          <p:cNvPr id="27656" name="TextBox 8">
            <a:extLst>
              <a:ext uri="{FF2B5EF4-FFF2-40B4-BE49-F238E27FC236}">
                <a16:creationId xmlns:a16="http://schemas.microsoft.com/office/drawing/2014/main" id="{86F91474-2D0A-4191-A758-E84EABB58CA0}"/>
              </a:ext>
            </a:extLst>
          </p:cNvPr>
          <p:cNvSpPr txBox="1">
            <a:spLocks noChangeArrowheads="1"/>
          </p:cNvSpPr>
          <p:nvPr/>
        </p:nvSpPr>
        <p:spPr bwMode="auto">
          <a:xfrm>
            <a:off x="539750" y="2054225"/>
            <a:ext cx="4714875" cy="175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lnSpc>
                <a:spcPct val="130000"/>
              </a:lnSpc>
              <a:spcBef>
                <a:spcPct val="0"/>
              </a:spcBef>
              <a:buFontTx/>
              <a:buNone/>
            </a:pPr>
            <a:r>
              <a:rPr lang="zh-CN" altLang="en-US" sz="2800" b="1">
                <a:solidFill>
                  <a:srgbClr val="006600"/>
                </a:solidFill>
                <a:latin typeface="微软雅黑" panose="020B0503020204020204" pitchFamily="34" charset="-122"/>
                <a:ea typeface="微软雅黑" panose="020B0503020204020204" pitchFamily="34" charset="-122"/>
              </a:rPr>
              <a:t>特性：每时刻的位置、速度完全确定，有确定的运行轨迹，遵从牛顿力学。</a:t>
            </a:r>
          </a:p>
        </p:txBody>
      </p:sp>
      <p:pic>
        <p:nvPicPr>
          <p:cNvPr id="27657" name="Picture 8" descr="5">
            <a:extLst>
              <a:ext uri="{FF2B5EF4-FFF2-40B4-BE49-F238E27FC236}">
                <a16:creationId xmlns:a16="http://schemas.microsoft.com/office/drawing/2014/main" id="{5C7DB710-B65D-4A47-98AA-8762FA2A3007}"/>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155700" y="4873625"/>
            <a:ext cx="6848475" cy="95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8" name="灯片编号占位符 1">
            <a:extLst>
              <a:ext uri="{FF2B5EF4-FFF2-40B4-BE49-F238E27FC236}">
                <a16:creationId xmlns:a16="http://schemas.microsoft.com/office/drawing/2014/main" id="{4DE02BBF-9D5F-4D06-917B-268219F369F6}"/>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fld id="{8C49661F-A102-4559-8477-615764750167}" type="slidenum">
              <a:rPr lang="zh-CN" altLang="en-US" sz="1200" smtClean="0">
                <a:solidFill>
                  <a:srgbClr val="898989"/>
                </a:solidFill>
              </a:rPr>
              <a:pPr>
                <a:spcBef>
                  <a:spcPct val="0"/>
                </a:spcBef>
                <a:buFontTx/>
                <a:buNone/>
              </a:pPr>
              <a:t>23</a:t>
            </a:fld>
            <a:endParaRPr lang="zh-CN" altLang="en-US" sz="1200">
              <a:solidFill>
                <a:srgbClr val="898989"/>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18">
            <a:extLst>
              <a:ext uri="{FF2B5EF4-FFF2-40B4-BE49-F238E27FC236}">
                <a16:creationId xmlns:a16="http://schemas.microsoft.com/office/drawing/2014/main" id="{3F8F7A07-4BE7-4605-B8FA-57B3B807CC68}"/>
              </a:ext>
            </a:extLst>
          </p:cNvPr>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endParaRPr lang="zh-CN" altLang="en-US" sz="1800"/>
          </a:p>
        </p:txBody>
      </p:sp>
      <p:pic>
        <p:nvPicPr>
          <p:cNvPr id="28675" name="Picture 22">
            <a:extLst>
              <a:ext uri="{FF2B5EF4-FFF2-40B4-BE49-F238E27FC236}">
                <a16:creationId xmlns:a16="http://schemas.microsoft.com/office/drawing/2014/main" id="{B08F5630-A3F8-44AD-8B77-2799B58056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74295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28676" name="Picture 20">
            <a:extLst>
              <a:ext uri="{FF2B5EF4-FFF2-40B4-BE49-F238E27FC236}">
                <a16:creationId xmlns:a16="http://schemas.microsoft.com/office/drawing/2014/main" id="{37C57E99-0CDC-4966-AD25-366648F15511}"/>
              </a:ext>
            </a:extLst>
          </p:cNvPr>
          <p:cNvPicPr>
            <a:picLocks noChangeAspect="1" noChangeArrowheads="1"/>
          </p:cNvPicPr>
          <p:nvPr/>
        </p:nvPicPr>
        <p:blipFill>
          <a:blip r:embed="rId3">
            <a:lum bright="32000" contrast="-38000"/>
            <a:extLst>
              <a:ext uri="{28A0092B-C50C-407E-A947-70E740481C1C}">
                <a14:useLocalDpi xmlns:a14="http://schemas.microsoft.com/office/drawing/2010/main" val="0"/>
              </a:ext>
            </a:extLst>
          </a:blip>
          <a:srcRect/>
          <a:stretch>
            <a:fillRect/>
          </a:stretch>
        </p:blipFill>
        <p:spPr bwMode="auto">
          <a:xfrm>
            <a:off x="763588" y="0"/>
            <a:ext cx="8380412"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28677" name="TextBox 7">
            <a:extLst>
              <a:ext uri="{FF2B5EF4-FFF2-40B4-BE49-F238E27FC236}">
                <a16:creationId xmlns:a16="http://schemas.microsoft.com/office/drawing/2014/main" id="{43EDCDCE-54E3-4004-B2FC-1F7553F1B559}"/>
              </a:ext>
            </a:extLst>
          </p:cNvPr>
          <p:cNvSpPr txBox="1">
            <a:spLocks noChangeArrowheads="1"/>
          </p:cNvSpPr>
          <p:nvPr/>
        </p:nvSpPr>
        <p:spPr bwMode="auto">
          <a:xfrm>
            <a:off x="971550" y="107950"/>
            <a:ext cx="756126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ts val="1200"/>
              </a:spcBef>
              <a:buFontTx/>
              <a:buNone/>
            </a:pPr>
            <a:r>
              <a:rPr lang="zh-CN" altLang="en-US">
                <a:latin typeface="微软雅黑" panose="020B0503020204020204" pitchFamily="34" charset="-122"/>
                <a:ea typeface="微软雅黑" panose="020B0503020204020204" pitchFamily="34" charset="-122"/>
              </a:rPr>
              <a:t>二、</a:t>
            </a:r>
            <a:r>
              <a:rPr lang="en-US" altLang="zh-CN">
                <a:latin typeface="微软雅黑" panose="020B0503020204020204" pitchFamily="34" charset="-122"/>
                <a:ea typeface="微软雅黑" panose="020B0503020204020204" pitchFamily="34" charset="-122"/>
              </a:rPr>
              <a:t>EPR</a:t>
            </a:r>
            <a:r>
              <a:rPr lang="zh-CN" altLang="en-US">
                <a:latin typeface="微软雅黑" panose="020B0503020204020204" pitchFamily="34" charset="-122"/>
                <a:ea typeface="微软雅黑" panose="020B0503020204020204" pitchFamily="34" charset="-122"/>
              </a:rPr>
              <a:t>佯谬、</a:t>
            </a:r>
            <a:r>
              <a:rPr lang="en-US" altLang="zh-CN">
                <a:latin typeface="微软雅黑" panose="020B0503020204020204" pitchFamily="34" charset="-122"/>
                <a:ea typeface="微软雅黑" panose="020B0503020204020204" pitchFamily="34" charset="-122"/>
              </a:rPr>
              <a:t>Bell</a:t>
            </a:r>
            <a:r>
              <a:rPr lang="zh-CN" altLang="en-US">
                <a:latin typeface="微软雅黑" panose="020B0503020204020204" pitchFamily="34" charset="-122"/>
                <a:ea typeface="微软雅黑" panose="020B0503020204020204" pitchFamily="34" charset="-122"/>
              </a:rPr>
              <a:t>不等式、量子纠缠</a:t>
            </a:r>
            <a:endParaRPr lang="en-US" altLang="zh-CN">
              <a:latin typeface="微软雅黑" panose="020B0503020204020204" pitchFamily="34" charset="-122"/>
              <a:ea typeface="微软雅黑" panose="020B0503020204020204" pitchFamily="34" charset="-122"/>
            </a:endParaRPr>
          </a:p>
        </p:txBody>
      </p:sp>
      <p:sp>
        <p:nvSpPr>
          <p:cNvPr id="6" name="圆角矩形 5">
            <a:extLst>
              <a:ext uri="{FF2B5EF4-FFF2-40B4-BE49-F238E27FC236}">
                <a16:creationId xmlns:a16="http://schemas.microsoft.com/office/drawing/2014/main" id="{3A4150EC-F55C-4BAE-9E04-AB8EBF3FC87D}"/>
              </a:ext>
            </a:extLst>
          </p:cNvPr>
          <p:cNvSpPr/>
          <p:nvPr/>
        </p:nvSpPr>
        <p:spPr>
          <a:xfrm>
            <a:off x="539750" y="1033463"/>
            <a:ext cx="2000250" cy="571500"/>
          </a:xfrm>
          <a:prstGeom prst="roundRect">
            <a:avLst/>
          </a:prstGeom>
          <a:ln/>
        </p:spPr>
        <p:style>
          <a:lnRef idx="1">
            <a:schemeClr val="accent1"/>
          </a:lnRef>
          <a:fillRef idx="2">
            <a:schemeClr val="accent1"/>
          </a:fillRef>
          <a:effectRef idx="1">
            <a:schemeClr val="accent1"/>
          </a:effectRef>
          <a:fontRef idx="minor">
            <a:schemeClr val="dk1"/>
          </a:fontRef>
        </p:style>
        <p:txBody>
          <a:bodyPr anchor="ctr"/>
          <a:lstStyle/>
          <a:p>
            <a:pPr algn="ctr" fontAlgn="auto">
              <a:spcBef>
                <a:spcPts val="0"/>
              </a:spcBef>
              <a:spcAft>
                <a:spcPts val="0"/>
              </a:spcAft>
              <a:defRPr/>
            </a:pPr>
            <a:r>
              <a:rPr lang="zh-CN" altLang="en-US" sz="2800" b="1" dirty="0">
                <a:solidFill>
                  <a:srgbClr val="FF0000"/>
                </a:solidFill>
                <a:latin typeface="微软雅黑" panose="020B0503020204020204" pitchFamily="34" charset="-122"/>
                <a:ea typeface="微软雅黑" panose="020B0503020204020204" pitchFamily="34" charset="-122"/>
              </a:rPr>
              <a:t>经典的波</a:t>
            </a:r>
            <a:endParaRPr lang="zh-CN" altLang="en-US" b="1" dirty="0">
              <a:latin typeface="微软雅黑" panose="020B0503020204020204" pitchFamily="34" charset="-122"/>
              <a:ea typeface="微软雅黑" panose="020B0503020204020204" pitchFamily="34" charset="-122"/>
            </a:endParaRPr>
          </a:p>
        </p:txBody>
      </p:sp>
      <p:sp>
        <p:nvSpPr>
          <p:cNvPr id="28679" name="TextBox 6">
            <a:extLst>
              <a:ext uri="{FF2B5EF4-FFF2-40B4-BE49-F238E27FC236}">
                <a16:creationId xmlns:a16="http://schemas.microsoft.com/office/drawing/2014/main" id="{8E433C95-1A19-473A-9D3A-18CED7D890EF}"/>
              </a:ext>
            </a:extLst>
          </p:cNvPr>
          <p:cNvSpPr txBox="1">
            <a:spLocks noChangeArrowheads="1"/>
          </p:cNvSpPr>
          <p:nvPr/>
        </p:nvSpPr>
        <p:spPr bwMode="auto">
          <a:xfrm>
            <a:off x="428625" y="2643188"/>
            <a:ext cx="3389313" cy="233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lnSpc>
                <a:spcPct val="130000"/>
              </a:lnSpc>
              <a:spcBef>
                <a:spcPct val="0"/>
              </a:spcBef>
              <a:buFontTx/>
              <a:buNone/>
            </a:pPr>
            <a:r>
              <a:rPr lang="zh-CN" altLang="en-US" sz="2800" b="1">
                <a:solidFill>
                  <a:srgbClr val="006600"/>
                </a:solidFill>
                <a:latin typeface="微软雅黑" panose="020B0503020204020204" pitchFamily="34" charset="-122"/>
                <a:ea typeface="微软雅黑" panose="020B0503020204020204" pitchFamily="34" charset="-122"/>
              </a:rPr>
              <a:t>特性：每个时刻波的形状，速度是确定的。波充满整个空间，遵从经典波动理论。</a:t>
            </a:r>
          </a:p>
        </p:txBody>
      </p:sp>
      <p:pic>
        <p:nvPicPr>
          <p:cNvPr id="28680" name="Picture 1" descr="C:\Users\QuantumLi\Desktop\u=3577270380,2775253538&amp;fm=27&amp;gp=0.jpg">
            <a:extLst>
              <a:ext uri="{FF2B5EF4-FFF2-40B4-BE49-F238E27FC236}">
                <a16:creationId xmlns:a16="http://schemas.microsoft.com/office/drawing/2014/main" id="{0671CCA7-E928-40F2-A57C-F76526B7F49C}"/>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857750" y="2000250"/>
            <a:ext cx="3357563" cy="335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81" name="灯片编号占位符 1">
            <a:extLst>
              <a:ext uri="{FF2B5EF4-FFF2-40B4-BE49-F238E27FC236}">
                <a16:creationId xmlns:a16="http://schemas.microsoft.com/office/drawing/2014/main" id="{A166882C-9561-4112-B76B-33657BA88BAA}"/>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fld id="{221676B6-A2C8-42E4-A36E-6661812DAC97}" type="slidenum">
              <a:rPr lang="zh-CN" altLang="en-US" sz="1200" smtClean="0">
                <a:solidFill>
                  <a:srgbClr val="898989"/>
                </a:solidFill>
              </a:rPr>
              <a:pPr>
                <a:spcBef>
                  <a:spcPct val="0"/>
                </a:spcBef>
                <a:buFontTx/>
                <a:buNone/>
              </a:pPr>
              <a:t>24</a:t>
            </a:fld>
            <a:endParaRPr lang="zh-CN" altLang="en-US" sz="1200">
              <a:solidFill>
                <a:srgbClr val="898989"/>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18">
            <a:extLst>
              <a:ext uri="{FF2B5EF4-FFF2-40B4-BE49-F238E27FC236}">
                <a16:creationId xmlns:a16="http://schemas.microsoft.com/office/drawing/2014/main" id="{D0D76B66-7E91-446A-8E4D-D7613990A8BC}"/>
              </a:ext>
            </a:extLst>
          </p:cNvPr>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endParaRPr lang="zh-CN" altLang="en-US" sz="1800"/>
          </a:p>
        </p:txBody>
      </p:sp>
      <p:pic>
        <p:nvPicPr>
          <p:cNvPr id="29699" name="Picture 22">
            <a:extLst>
              <a:ext uri="{FF2B5EF4-FFF2-40B4-BE49-F238E27FC236}">
                <a16:creationId xmlns:a16="http://schemas.microsoft.com/office/drawing/2014/main" id="{B56A1C68-A3A2-4A31-B892-D888FF6080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74295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29700" name="Picture 20">
            <a:extLst>
              <a:ext uri="{FF2B5EF4-FFF2-40B4-BE49-F238E27FC236}">
                <a16:creationId xmlns:a16="http://schemas.microsoft.com/office/drawing/2014/main" id="{6B3BE987-A83D-4147-95BC-5FBF197E1B9C}"/>
              </a:ext>
            </a:extLst>
          </p:cNvPr>
          <p:cNvPicPr>
            <a:picLocks noChangeAspect="1" noChangeArrowheads="1"/>
          </p:cNvPicPr>
          <p:nvPr/>
        </p:nvPicPr>
        <p:blipFill>
          <a:blip r:embed="rId3">
            <a:lum bright="32000" contrast="-38000"/>
            <a:extLst>
              <a:ext uri="{28A0092B-C50C-407E-A947-70E740481C1C}">
                <a14:useLocalDpi xmlns:a14="http://schemas.microsoft.com/office/drawing/2010/main" val="0"/>
              </a:ext>
            </a:extLst>
          </a:blip>
          <a:srcRect/>
          <a:stretch>
            <a:fillRect/>
          </a:stretch>
        </p:blipFill>
        <p:spPr bwMode="auto">
          <a:xfrm>
            <a:off x="763588" y="0"/>
            <a:ext cx="8380412"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29701" name="TextBox 7">
            <a:extLst>
              <a:ext uri="{FF2B5EF4-FFF2-40B4-BE49-F238E27FC236}">
                <a16:creationId xmlns:a16="http://schemas.microsoft.com/office/drawing/2014/main" id="{7F6C04DD-46B0-4783-9D99-50E3EA21E288}"/>
              </a:ext>
            </a:extLst>
          </p:cNvPr>
          <p:cNvSpPr txBox="1">
            <a:spLocks noChangeArrowheads="1"/>
          </p:cNvSpPr>
          <p:nvPr/>
        </p:nvSpPr>
        <p:spPr bwMode="auto">
          <a:xfrm>
            <a:off x="971550" y="107950"/>
            <a:ext cx="756126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ts val="1200"/>
              </a:spcBef>
              <a:buFontTx/>
              <a:buNone/>
            </a:pPr>
            <a:r>
              <a:rPr lang="zh-CN" altLang="en-US">
                <a:latin typeface="微软雅黑" panose="020B0503020204020204" pitchFamily="34" charset="-122"/>
                <a:ea typeface="微软雅黑" panose="020B0503020204020204" pitchFamily="34" charset="-122"/>
              </a:rPr>
              <a:t>二、</a:t>
            </a:r>
            <a:r>
              <a:rPr lang="en-US" altLang="zh-CN">
                <a:latin typeface="微软雅黑" panose="020B0503020204020204" pitchFamily="34" charset="-122"/>
                <a:ea typeface="微软雅黑" panose="020B0503020204020204" pitchFamily="34" charset="-122"/>
              </a:rPr>
              <a:t>EPR</a:t>
            </a:r>
            <a:r>
              <a:rPr lang="zh-CN" altLang="en-US">
                <a:latin typeface="微软雅黑" panose="020B0503020204020204" pitchFamily="34" charset="-122"/>
                <a:ea typeface="微软雅黑" panose="020B0503020204020204" pitchFamily="34" charset="-122"/>
              </a:rPr>
              <a:t>佯谬、</a:t>
            </a:r>
            <a:r>
              <a:rPr lang="en-US" altLang="zh-CN">
                <a:latin typeface="微软雅黑" panose="020B0503020204020204" pitchFamily="34" charset="-122"/>
                <a:ea typeface="微软雅黑" panose="020B0503020204020204" pitchFamily="34" charset="-122"/>
              </a:rPr>
              <a:t>Bell</a:t>
            </a:r>
            <a:r>
              <a:rPr lang="zh-CN" altLang="en-US">
                <a:latin typeface="微软雅黑" panose="020B0503020204020204" pitchFamily="34" charset="-122"/>
                <a:ea typeface="微软雅黑" panose="020B0503020204020204" pitchFamily="34" charset="-122"/>
              </a:rPr>
              <a:t>不等式、量子纠缠</a:t>
            </a:r>
            <a:endParaRPr lang="en-US" altLang="zh-CN">
              <a:latin typeface="微软雅黑" panose="020B0503020204020204" pitchFamily="34" charset="-122"/>
              <a:ea typeface="微软雅黑" panose="020B0503020204020204" pitchFamily="34" charset="-122"/>
            </a:endParaRPr>
          </a:p>
        </p:txBody>
      </p:sp>
      <p:sp>
        <p:nvSpPr>
          <p:cNvPr id="29702" name="TextBox 7">
            <a:extLst>
              <a:ext uri="{FF2B5EF4-FFF2-40B4-BE49-F238E27FC236}">
                <a16:creationId xmlns:a16="http://schemas.microsoft.com/office/drawing/2014/main" id="{631FDAA3-0A7E-4DD1-8C73-38106B4BA8E5}"/>
              </a:ext>
            </a:extLst>
          </p:cNvPr>
          <p:cNvSpPr txBox="1">
            <a:spLocks noChangeArrowheads="1"/>
          </p:cNvSpPr>
          <p:nvPr/>
        </p:nvSpPr>
        <p:spPr bwMode="auto">
          <a:xfrm>
            <a:off x="500063" y="1900238"/>
            <a:ext cx="8215312" cy="912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lnSpc>
                <a:spcPts val="3200"/>
              </a:lnSpc>
              <a:spcBef>
                <a:spcPct val="0"/>
              </a:spcBef>
              <a:buFontTx/>
              <a:buNone/>
            </a:pPr>
            <a:r>
              <a:rPr lang="zh-CN" altLang="en-US" sz="2400">
                <a:latin typeface="微软雅黑" panose="020B0503020204020204" pitchFamily="34" charset="-122"/>
                <a:ea typeface="微软雅黑" panose="020B0503020204020204" pitchFamily="34" charset="-122"/>
              </a:rPr>
              <a:t>量子粒子的状态由</a:t>
            </a:r>
            <a:r>
              <a:rPr lang="zh-CN" altLang="en-US" sz="2400">
                <a:solidFill>
                  <a:srgbClr val="0000CC"/>
                </a:solidFill>
                <a:latin typeface="微软雅黑" panose="020B0503020204020204" pitchFamily="34" charset="-122"/>
                <a:ea typeface="微软雅黑" panose="020B0503020204020204" pitchFamily="34" charset="-122"/>
              </a:rPr>
              <a:t>波函数（量子态）</a:t>
            </a:r>
            <a:r>
              <a:rPr lang="zh-CN" altLang="en-US" sz="2400">
                <a:latin typeface="微软雅黑" panose="020B0503020204020204" pitchFamily="34" charset="-122"/>
                <a:ea typeface="微软雅黑" panose="020B0503020204020204" pitchFamily="34" charset="-122"/>
              </a:rPr>
              <a:t>描述，可以处于叠加状态。波函数代表了粒子出现的几率幅。</a:t>
            </a:r>
          </a:p>
        </p:txBody>
      </p:sp>
      <p:sp>
        <p:nvSpPr>
          <p:cNvPr id="10" name="圆角矩形 9">
            <a:extLst>
              <a:ext uri="{FF2B5EF4-FFF2-40B4-BE49-F238E27FC236}">
                <a16:creationId xmlns:a16="http://schemas.microsoft.com/office/drawing/2014/main" id="{39F8D613-ACE7-4C44-8838-64716C52D2E9}"/>
              </a:ext>
            </a:extLst>
          </p:cNvPr>
          <p:cNvSpPr/>
          <p:nvPr/>
        </p:nvSpPr>
        <p:spPr>
          <a:xfrm>
            <a:off x="539750" y="1033463"/>
            <a:ext cx="4537075" cy="571500"/>
          </a:xfrm>
          <a:prstGeom prst="roundRect">
            <a:avLst/>
          </a:prstGeom>
          <a:ln/>
        </p:spPr>
        <p:style>
          <a:lnRef idx="1">
            <a:schemeClr val="accent1"/>
          </a:lnRef>
          <a:fillRef idx="2">
            <a:schemeClr val="accent1"/>
          </a:fillRef>
          <a:effectRef idx="1">
            <a:schemeClr val="accent1"/>
          </a:effectRef>
          <a:fontRef idx="minor">
            <a:schemeClr val="dk1"/>
          </a:fontRef>
        </p:style>
        <p:txBody>
          <a:bodyPr anchor="ctr"/>
          <a:lstStyle/>
          <a:p>
            <a:pPr algn="ctr" fontAlgn="auto">
              <a:spcBef>
                <a:spcPts val="0"/>
              </a:spcBef>
              <a:spcAft>
                <a:spcPts val="0"/>
              </a:spcAft>
              <a:defRPr/>
            </a:pPr>
            <a:r>
              <a:rPr lang="zh-CN" altLang="en-US" sz="2800" b="1" dirty="0">
                <a:solidFill>
                  <a:srgbClr val="FF0000"/>
                </a:solidFill>
                <a:latin typeface="微软雅黑" panose="020B0503020204020204" pitchFamily="34" charset="-122"/>
                <a:ea typeface="微软雅黑" panose="020B0503020204020204" pitchFamily="34" charset="-122"/>
              </a:rPr>
              <a:t>量子粒子具有波粒二象性</a:t>
            </a:r>
            <a:endParaRPr lang="zh-CN" altLang="en-US" b="1" dirty="0">
              <a:latin typeface="微软雅黑" panose="020B0503020204020204" pitchFamily="34" charset="-122"/>
              <a:ea typeface="微软雅黑" panose="020B0503020204020204" pitchFamily="34" charset="-122"/>
            </a:endParaRPr>
          </a:p>
        </p:txBody>
      </p:sp>
      <p:pic>
        <p:nvPicPr>
          <p:cNvPr id="29704" name="图片 10">
            <a:extLst>
              <a:ext uri="{FF2B5EF4-FFF2-40B4-BE49-F238E27FC236}">
                <a16:creationId xmlns:a16="http://schemas.microsoft.com/office/drawing/2014/main" id="{C1E9D9AF-5E64-4A87-AF0A-F38BAFE0C983}"/>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39750" y="3068638"/>
            <a:ext cx="7667625" cy="229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5" name="文本框 2">
            <a:extLst>
              <a:ext uri="{FF2B5EF4-FFF2-40B4-BE49-F238E27FC236}">
                <a16:creationId xmlns:a16="http://schemas.microsoft.com/office/drawing/2014/main" id="{4416A908-24FD-4E12-89DF-BCF15108486D}"/>
              </a:ext>
            </a:extLst>
          </p:cNvPr>
          <p:cNvSpPr txBox="1">
            <a:spLocks noChangeArrowheads="1"/>
          </p:cNvSpPr>
          <p:nvPr/>
        </p:nvSpPr>
        <p:spPr bwMode="auto">
          <a:xfrm>
            <a:off x="738188" y="5491163"/>
            <a:ext cx="180022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r>
              <a:rPr lang="zh-CN" altLang="en-US" sz="2400">
                <a:latin typeface="微软雅黑" panose="020B0503020204020204" pitchFamily="34" charset="-122"/>
                <a:ea typeface="微软雅黑" panose="020B0503020204020204" pitchFamily="34" charset="-122"/>
              </a:rPr>
              <a:t>经典的粒子</a:t>
            </a:r>
          </a:p>
        </p:txBody>
      </p:sp>
      <p:sp>
        <p:nvSpPr>
          <p:cNvPr id="29706" name="文本框 15">
            <a:extLst>
              <a:ext uri="{FF2B5EF4-FFF2-40B4-BE49-F238E27FC236}">
                <a16:creationId xmlns:a16="http://schemas.microsoft.com/office/drawing/2014/main" id="{154DAF79-4AFC-4347-B2FE-59F1D4C37429}"/>
              </a:ext>
            </a:extLst>
          </p:cNvPr>
          <p:cNvSpPr txBox="1">
            <a:spLocks noChangeArrowheads="1"/>
          </p:cNvSpPr>
          <p:nvPr/>
        </p:nvSpPr>
        <p:spPr bwMode="auto">
          <a:xfrm>
            <a:off x="3330575" y="5491163"/>
            <a:ext cx="180022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r>
              <a:rPr lang="zh-CN" altLang="en-US" sz="2400">
                <a:latin typeface="微软雅黑" panose="020B0503020204020204" pitchFamily="34" charset="-122"/>
                <a:ea typeface="微软雅黑" panose="020B0503020204020204" pitchFamily="34" charset="-122"/>
              </a:rPr>
              <a:t>经典的波</a:t>
            </a:r>
          </a:p>
        </p:txBody>
      </p:sp>
      <p:sp>
        <p:nvSpPr>
          <p:cNvPr id="29707" name="文本框 16">
            <a:extLst>
              <a:ext uri="{FF2B5EF4-FFF2-40B4-BE49-F238E27FC236}">
                <a16:creationId xmlns:a16="http://schemas.microsoft.com/office/drawing/2014/main" id="{6D0C333B-9E18-448C-BA8E-0C6D222E1F97}"/>
              </a:ext>
            </a:extLst>
          </p:cNvPr>
          <p:cNvSpPr txBox="1">
            <a:spLocks noChangeArrowheads="1"/>
          </p:cNvSpPr>
          <p:nvPr/>
        </p:nvSpPr>
        <p:spPr bwMode="auto">
          <a:xfrm>
            <a:off x="6402388" y="5491163"/>
            <a:ext cx="180022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r>
              <a:rPr lang="zh-CN" altLang="en-US" sz="2400">
                <a:latin typeface="微软雅黑" panose="020B0503020204020204" pitchFamily="34" charset="-122"/>
                <a:ea typeface="微软雅黑" panose="020B0503020204020204" pitchFamily="34" charset="-122"/>
              </a:rPr>
              <a:t>量子粒子</a:t>
            </a:r>
          </a:p>
        </p:txBody>
      </p:sp>
      <p:sp>
        <p:nvSpPr>
          <p:cNvPr id="29708" name="灯片编号占位符 1">
            <a:extLst>
              <a:ext uri="{FF2B5EF4-FFF2-40B4-BE49-F238E27FC236}">
                <a16:creationId xmlns:a16="http://schemas.microsoft.com/office/drawing/2014/main" id="{65AA9E6C-3C59-40CC-96A7-919B5B92E210}"/>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fld id="{B601EEAD-B328-4865-A0EE-F3BEAFD6516D}" type="slidenum">
              <a:rPr lang="zh-CN" altLang="en-US" sz="1200" smtClean="0">
                <a:solidFill>
                  <a:srgbClr val="898989"/>
                </a:solidFill>
              </a:rPr>
              <a:pPr>
                <a:spcBef>
                  <a:spcPct val="0"/>
                </a:spcBef>
                <a:buFontTx/>
                <a:buNone/>
              </a:pPr>
              <a:t>25</a:t>
            </a:fld>
            <a:endParaRPr lang="zh-CN" altLang="en-US" sz="1200">
              <a:solidFill>
                <a:srgbClr val="898989"/>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18">
            <a:extLst>
              <a:ext uri="{FF2B5EF4-FFF2-40B4-BE49-F238E27FC236}">
                <a16:creationId xmlns:a16="http://schemas.microsoft.com/office/drawing/2014/main" id="{0B63BEC4-ED18-4300-AD11-7E22A9B146E0}"/>
              </a:ext>
            </a:extLst>
          </p:cNvPr>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endParaRPr lang="zh-CN" altLang="en-US" sz="1800"/>
          </a:p>
        </p:txBody>
      </p:sp>
      <p:pic>
        <p:nvPicPr>
          <p:cNvPr id="30723" name="Picture 22">
            <a:extLst>
              <a:ext uri="{FF2B5EF4-FFF2-40B4-BE49-F238E27FC236}">
                <a16:creationId xmlns:a16="http://schemas.microsoft.com/office/drawing/2014/main" id="{61497BB4-5615-4301-8651-92BDE0D2DE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74295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30724" name="Picture 20">
            <a:extLst>
              <a:ext uri="{FF2B5EF4-FFF2-40B4-BE49-F238E27FC236}">
                <a16:creationId xmlns:a16="http://schemas.microsoft.com/office/drawing/2014/main" id="{F249337F-9843-43BE-8160-D01ABA8C17FB}"/>
              </a:ext>
            </a:extLst>
          </p:cNvPr>
          <p:cNvPicPr>
            <a:picLocks noChangeAspect="1" noChangeArrowheads="1"/>
          </p:cNvPicPr>
          <p:nvPr/>
        </p:nvPicPr>
        <p:blipFill>
          <a:blip r:embed="rId4">
            <a:lum bright="32000" contrast="-38000"/>
            <a:extLst>
              <a:ext uri="{28A0092B-C50C-407E-A947-70E740481C1C}">
                <a14:useLocalDpi xmlns:a14="http://schemas.microsoft.com/office/drawing/2010/main" val="0"/>
              </a:ext>
            </a:extLst>
          </a:blip>
          <a:srcRect/>
          <a:stretch>
            <a:fillRect/>
          </a:stretch>
        </p:blipFill>
        <p:spPr bwMode="auto">
          <a:xfrm>
            <a:off x="763588" y="0"/>
            <a:ext cx="8380412"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30725" name="TextBox 7">
            <a:extLst>
              <a:ext uri="{FF2B5EF4-FFF2-40B4-BE49-F238E27FC236}">
                <a16:creationId xmlns:a16="http://schemas.microsoft.com/office/drawing/2014/main" id="{0DD56AA0-2DF1-424D-AD08-8B7A033FFAFE}"/>
              </a:ext>
            </a:extLst>
          </p:cNvPr>
          <p:cNvSpPr txBox="1">
            <a:spLocks noChangeArrowheads="1"/>
          </p:cNvSpPr>
          <p:nvPr/>
        </p:nvSpPr>
        <p:spPr bwMode="auto">
          <a:xfrm>
            <a:off x="971550" y="107950"/>
            <a:ext cx="756126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ts val="1200"/>
              </a:spcBef>
              <a:buFontTx/>
              <a:buNone/>
            </a:pPr>
            <a:r>
              <a:rPr lang="zh-CN" altLang="en-US">
                <a:latin typeface="微软雅黑" panose="020B0503020204020204" pitchFamily="34" charset="-122"/>
                <a:ea typeface="微软雅黑" panose="020B0503020204020204" pitchFamily="34" charset="-122"/>
              </a:rPr>
              <a:t>二、</a:t>
            </a:r>
            <a:r>
              <a:rPr lang="en-US" altLang="zh-CN">
                <a:latin typeface="微软雅黑" panose="020B0503020204020204" pitchFamily="34" charset="-122"/>
                <a:ea typeface="微软雅黑" panose="020B0503020204020204" pitchFamily="34" charset="-122"/>
              </a:rPr>
              <a:t>EPR</a:t>
            </a:r>
            <a:r>
              <a:rPr lang="zh-CN" altLang="en-US">
                <a:latin typeface="微软雅黑" panose="020B0503020204020204" pitchFamily="34" charset="-122"/>
                <a:ea typeface="微软雅黑" panose="020B0503020204020204" pitchFamily="34" charset="-122"/>
              </a:rPr>
              <a:t>佯谬、</a:t>
            </a:r>
            <a:r>
              <a:rPr lang="en-US" altLang="zh-CN">
                <a:latin typeface="微软雅黑" panose="020B0503020204020204" pitchFamily="34" charset="-122"/>
                <a:ea typeface="微软雅黑" panose="020B0503020204020204" pitchFamily="34" charset="-122"/>
              </a:rPr>
              <a:t>Bell</a:t>
            </a:r>
            <a:r>
              <a:rPr lang="zh-CN" altLang="en-US">
                <a:latin typeface="微软雅黑" panose="020B0503020204020204" pitchFamily="34" charset="-122"/>
                <a:ea typeface="微软雅黑" panose="020B0503020204020204" pitchFamily="34" charset="-122"/>
              </a:rPr>
              <a:t>不等式、量子纠缠</a:t>
            </a:r>
            <a:endParaRPr lang="en-US" altLang="zh-CN">
              <a:latin typeface="微软雅黑" panose="020B0503020204020204" pitchFamily="34" charset="-122"/>
              <a:ea typeface="微软雅黑" panose="020B0503020204020204" pitchFamily="34" charset="-122"/>
            </a:endParaRPr>
          </a:p>
        </p:txBody>
      </p:sp>
      <p:sp>
        <p:nvSpPr>
          <p:cNvPr id="30726" name="TextBox 7">
            <a:extLst>
              <a:ext uri="{FF2B5EF4-FFF2-40B4-BE49-F238E27FC236}">
                <a16:creationId xmlns:a16="http://schemas.microsoft.com/office/drawing/2014/main" id="{A7026D78-6A00-4E8D-9B81-8E3D3E18DD4D}"/>
              </a:ext>
            </a:extLst>
          </p:cNvPr>
          <p:cNvSpPr txBox="1">
            <a:spLocks noChangeArrowheads="1"/>
          </p:cNvSpPr>
          <p:nvPr/>
        </p:nvSpPr>
        <p:spPr bwMode="auto">
          <a:xfrm>
            <a:off x="500063" y="1014413"/>
            <a:ext cx="48641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r>
              <a:rPr lang="zh-CN" altLang="en-US" sz="2400">
                <a:latin typeface="微软雅黑" panose="020B0503020204020204" pitchFamily="34" charset="-122"/>
                <a:ea typeface="微软雅黑" panose="020B0503020204020204" pitchFamily="34" charset="-122"/>
              </a:rPr>
              <a:t>例如：光子</a:t>
            </a:r>
            <a:r>
              <a:rPr lang="en-US" altLang="zh-CN" sz="2400">
                <a:latin typeface="微软雅黑" panose="020B0503020204020204" pitchFamily="34" charset="-122"/>
                <a:ea typeface="微软雅黑" panose="020B0503020204020204" pitchFamily="34" charset="-122"/>
              </a:rPr>
              <a:t>/</a:t>
            </a:r>
            <a:r>
              <a:rPr lang="zh-CN" altLang="en-US" sz="2400">
                <a:latin typeface="微软雅黑" panose="020B0503020204020204" pitchFamily="34" charset="-122"/>
                <a:ea typeface="微软雅黑" panose="020B0503020204020204" pitchFamily="34" charset="-122"/>
              </a:rPr>
              <a:t>单个光子的双缝干涉</a:t>
            </a:r>
          </a:p>
        </p:txBody>
      </p:sp>
      <p:sp>
        <p:nvSpPr>
          <p:cNvPr id="30727" name="TextBox 7">
            <a:extLst>
              <a:ext uri="{FF2B5EF4-FFF2-40B4-BE49-F238E27FC236}">
                <a16:creationId xmlns:a16="http://schemas.microsoft.com/office/drawing/2014/main" id="{032449FD-E318-4B57-866F-90B53813438E}"/>
              </a:ext>
            </a:extLst>
          </p:cNvPr>
          <p:cNvSpPr txBox="1">
            <a:spLocks noChangeArrowheads="1"/>
          </p:cNvSpPr>
          <p:nvPr/>
        </p:nvSpPr>
        <p:spPr bwMode="auto">
          <a:xfrm>
            <a:off x="611188" y="4868863"/>
            <a:ext cx="8167687"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lnSpc>
                <a:spcPts val="3200"/>
              </a:lnSpc>
              <a:spcBef>
                <a:spcPct val="0"/>
              </a:spcBef>
              <a:buFontTx/>
              <a:buNone/>
            </a:pPr>
            <a:r>
              <a:rPr lang="zh-CN" altLang="en-US" sz="2400">
                <a:latin typeface="微软雅黑" panose="020B0503020204020204" pitchFamily="34" charset="-122"/>
                <a:ea typeface="微软雅黑" panose="020B0503020204020204" pitchFamily="34" charset="-122"/>
              </a:rPr>
              <a:t>光子不能被进一步分割，作为</a:t>
            </a:r>
            <a:r>
              <a:rPr lang="zh-CN" altLang="en-US" sz="2400">
                <a:solidFill>
                  <a:srgbClr val="0000CC"/>
                </a:solidFill>
                <a:latin typeface="微软雅黑" panose="020B0503020204020204" pitchFamily="34" charset="-122"/>
                <a:ea typeface="微软雅黑" panose="020B0503020204020204" pitchFamily="34" charset="-122"/>
              </a:rPr>
              <a:t>一个整体被发射、传播、吸收</a:t>
            </a:r>
            <a:r>
              <a:rPr lang="zh-CN" altLang="en-US" sz="2400">
                <a:latin typeface="微软雅黑" panose="020B0503020204020204" pitchFamily="34" charset="-122"/>
                <a:ea typeface="微软雅黑" panose="020B0503020204020204" pitchFamily="34" charset="-122"/>
              </a:rPr>
              <a:t>。</a:t>
            </a:r>
            <a:endParaRPr lang="en-US" altLang="zh-CN" sz="2400">
              <a:latin typeface="微软雅黑" panose="020B0503020204020204" pitchFamily="34" charset="-122"/>
              <a:ea typeface="微软雅黑" panose="020B0503020204020204" pitchFamily="34" charset="-122"/>
            </a:endParaRPr>
          </a:p>
          <a:p>
            <a:pPr eaLnBrk="1" hangingPunct="1">
              <a:lnSpc>
                <a:spcPts val="3200"/>
              </a:lnSpc>
              <a:spcBef>
                <a:spcPct val="0"/>
              </a:spcBef>
              <a:buFontTx/>
              <a:buNone/>
            </a:pPr>
            <a:r>
              <a:rPr lang="zh-CN" altLang="en-US" sz="2400">
                <a:latin typeface="微软雅黑" panose="020B0503020204020204" pitchFamily="34" charset="-122"/>
                <a:ea typeface="微软雅黑" panose="020B0503020204020204" pitchFamily="34" charset="-122"/>
              </a:rPr>
              <a:t>光子在</a:t>
            </a:r>
            <a:r>
              <a:rPr lang="zh-CN" altLang="en-US" sz="2400">
                <a:solidFill>
                  <a:srgbClr val="0000CC"/>
                </a:solidFill>
                <a:latin typeface="微软雅黑" panose="020B0503020204020204" pitchFamily="34" charset="-122"/>
                <a:ea typeface="微软雅黑" panose="020B0503020204020204" pitchFamily="34" charset="-122"/>
              </a:rPr>
              <a:t>空间中出现的几率幅用波函数（量子态）</a:t>
            </a:r>
            <a:r>
              <a:rPr lang="zh-CN" altLang="en-US" sz="2400">
                <a:latin typeface="微软雅黑" panose="020B0503020204020204" pitchFamily="34" charset="-122"/>
                <a:ea typeface="微软雅黑" panose="020B0503020204020204" pitchFamily="34" charset="-122"/>
              </a:rPr>
              <a:t>描述。过双缝时处于叠加态：</a:t>
            </a:r>
          </a:p>
        </p:txBody>
      </p:sp>
      <p:graphicFrame>
        <p:nvGraphicFramePr>
          <p:cNvPr id="30728" name="对象 8">
            <a:extLst>
              <a:ext uri="{FF2B5EF4-FFF2-40B4-BE49-F238E27FC236}">
                <a16:creationId xmlns:a16="http://schemas.microsoft.com/office/drawing/2014/main" id="{3AC0F2FA-3D1B-4899-8A77-04368770B48E}"/>
              </a:ext>
            </a:extLst>
          </p:cNvPr>
          <p:cNvGraphicFramePr>
            <a:graphicFrameLocks noChangeAspect="1"/>
          </p:cNvGraphicFramePr>
          <p:nvPr/>
        </p:nvGraphicFramePr>
        <p:xfrm>
          <a:off x="4376738" y="5876925"/>
          <a:ext cx="2098675" cy="631825"/>
        </p:xfrm>
        <a:graphic>
          <a:graphicData uri="http://schemas.openxmlformats.org/presentationml/2006/ole">
            <mc:AlternateContent xmlns:mc="http://schemas.openxmlformats.org/markup-compatibility/2006">
              <mc:Choice xmlns:v="urn:schemas-microsoft-com:vml" Requires="v">
                <p:oleObj spid="_x0000_s30801" name="公式" r:id="rId5" imgW="927100" imgH="279400" progId="Equation.3">
                  <p:embed/>
                </p:oleObj>
              </mc:Choice>
              <mc:Fallback>
                <p:oleObj name="公式" r:id="rId5" imgW="927100" imgH="279400" progId="Equation.3">
                  <p:embed/>
                  <p:pic>
                    <p:nvPicPr>
                      <p:cNvPr id="0" name="对象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76738" y="5876925"/>
                        <a:ext cx="2098675"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30729" name="Picture 36">
            <a:extLst>
              <a:ext uri="{FF2B5EF4-FFF2-40B4-BE49-F238E27FC236}">
                <a16:creationId xmlns:a16="http://schemas.microsoft.com/office/drawing/2014/main" id="{14208BF0-47F8-4A76-A472-10BBA2F21B1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79950" y="1541463"/>
            <a:ext cx="4213225" cy="2103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30730" name="对象 10">
            <a:extLst>
              <a:ext uri="{FF2B5EF4-FFF2-40B4-BE49-F238E27FC236}">
                <a16:creationId xmlns:a16="http://schemas.microsoft.com/office/drawing/2014/main" id="{9B957FDD-7FA1-4048-BD0F-FBBCE803F99D}"/>
              </a:ext>
            </a:extLst>
          </p:cNvPr>
          <p:cNvGraphicFramePr>
            <a:graphicFrameLocks noChangeAspect="1"/>
          </p:cNvGraphicFramePr>
          <p:nvPr/>
        </p:nvGraphicFramePr>
        <p:xfrm>
          <a:off x="5899150" y="3414713"/>
          <a:ext cx="360363" cy="415925"/>
        </p:xfrm>
        <a:graphic>
          <a:graphicData uri="http://schemas.openxmlformats.org/presentationml/2006/ole">
            <mc:AlternateContent xmlns:mc="http://schemas.openxmlformats.org/markup-compatibility/2006">
              <mc:Choice xmlns:v="urn:schemas-microsoft-com:vml" Requires="v">
                <p:oleObj spid="_x0000_s30802" name="公式" r:id="rId8" imgW="241195" imgH="279279" progId="Equation.3">
                  <p:embed/>
                </p:oleObj>
              </mc:Choice>
              <mc:Fallback>
                <p:oleObj name="公式" r:id="rId8" imgW="241195" imgH="279279" progId="Equation.3">
                  <p:embed/>
                  <p:pic>
                    <p:nvPicPr>
                      <p:cNvPr id="0" name="对象 1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899150" y="3414713"/>
                        <a:ext cx="360363"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0731" name="对象 11">
            <a:extLst>
              <a:ext uri="{FF2B5EF4-FFF2-40B4-BE49-F238E27FC236}">
                <a16:creationId xmlns:a16="http://schemas.microsoft.com/office/drawing/2014/main" id="{E0CD57DA-5388-4DAF-A744-111C631F98BB}"/>
              </a:ext>
            </a:extLst>
          </p:cNvPr>
          <p:cNvGraphicFramePr>
            <a:graphicFrameLocks noChangeAspect="1"/>
          </p:cNvGraphicFramePr>
          <p:nvPr/>
        </p:nvGraphicFramePr>
        <p:xfrm>
          <a:off x="6804025" y="3440113"/>
          <a:ext cx="322263" cy="417512"/>
        </p:xfrm>
        <a:graphic>
          <a:graphicData uri="http://schemas.openxmlformats.org/presentationml/2006/ole">
            <mc:AlternateContent xmlns:mc="http://schemas.openxmlformats.org/markup-compatibility/2006">
              <mc:Choice xmlns:v="urn:schemas-microsoft-com:vml" Requires="v">
                <p:oleObj spid="_x0000_s30803" name="公式" r:id="rId10" imgW="215806" imgH="279279" progId="Equation.3">
                  <p:embed/>
                </p:oleObj>
              </mc:Choice>
              <mc:Fallback>
                <p:oleObj name="公式" r:id="rId10" imgW="215806" imgH="279279" progId="Equation.3">
                  <p:embed/>
                  <p:pic>
                    <p:nvPicPr>
                      <p:cNvPr id="0" name="对象 1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804025" y="3440113"/>
                        <a:ext cx="322263"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0732" name="TextBox 12">
            <a:extLst>
              <a:ext uri="{FF2B5EF4-FFF2-40B4-BE49-F238E27FC236}">
                <a16:creationId xmlns:a16="http://schemas.microsoft.com/office/drawing/2014/main" id="{360A5149-C582-4E16-A67D-D4AC14456519}"/>
              </a:ext>
            </a:extLst>
          </p:cNvPr>
          <p:cNvSpPr txBox="1">
            <a:spLocks noChangeArrowheads="1"/>
          </p:cNvSpPr>
          <p:nvPr/>
        </p:nvSpPr>
        <p:spPr bwMode="auto">
          <a:xfrm>
            <a:off x="5180013" y="3803650"/>
            <a:ext cx="12239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r">
              <a:spcBef>
                <a:spcPct val="0"/>
              </a:spcBef>
              <a:buFontTx/>
              <a:buNone/>
            </a:pPr>
            <a:r>
              <a:rPr lang="zh-CN" altLang="en-US" sz="1800">
                <a:latin typeface="微软雅黑" panose="020B0503020204020204" pitchFamily="34" charset="-122"/>
                <a:ea typeface="微软雅黑" panose="020B0503020204020204" pitchFamily="34" charset="-122"/>
              </a:rPr>
              <a:t>左缝</a:t>
            </a:r>
          </a:p>
        </p:txBody>
      </p:sp>
      <p:sp>
        <p:nvSpPr>
          <p:cNvPr id="30733" name="TextBox 13">
            <a:extLst>
              <a:ext uri="{FF2B5EF4-FFF2-40B4-BE49-F238E27FC236}">
                <a16:creationId xmlns:a16="http://schemas.microsoft.com/office/drawing/2014/main" id="{1D7E5DE7-8442-4FB8-81C8-518470424538}"/>
              </a:ext>
            </a:extLst>
          </p:cNvPr>
          <p:cNvSpPr txBox="1">
            <a:spLocks noChangeArrowheads="1"/>
          </p:cNvSpPr>
          <p:nvPr/>
        </p:nvSpPr>
        <p:spPr bwMode="auto">
          <a:xfrm>
            <a:off x="6626225" y="3806825"/>
            <a:ext cx="12239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r>
              <a:rPr lang="zh-CN" altLang="en-US" sz="1800">
                <a:latin typeface="微软雅黑" panose="020B0503020204020204" pitchFamily="34" charset="-122"/>
                <a:ea typeface="微软雅黑" panose="020B0503020204020204" pitchFamily="34" charset="-122"/>
              </a:rPr>
              <a:t>右缝</a:t>
            </a:r>
          </a:p>
        </p:txBody>
      </p:sp>
      <p:sp>
        <p:nvSpPr>
          <p:cNvPr id="15" name="圆角矩形标注 14">
            <a:extLst>
              <a:ext uri="{FF2B5EF4-FFF2-40B4-BE49-F238E27FC236}">
                <a16:creationId xmlns:a16="http://schemas.microsoft.com/office/drawing/2014/main" id="{65BFD059-1D2A-4818-8D90-89EF270BAE65}"/>
              </a:ext>
            </a:extLst>
          </p:cNvPr>
          <p:cNvSpPr/>
          <p:nvPr/>
        </p:nvSpPr>
        <p:spPr>
          <a:xfrm>
            <a:off x="5683250" y="3352800"/>
            <a:ext cx="792163" cy="865188"/>
          </a:xfrm>
          <a:prstGeom prst="wedgeRoundRectCallout">
            <a:avLst>
              <a:gd name="adj1" fmla="val 17073"/>
              <a:gd name="adj2" fmla="val -71750"/>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6" name="圆角矩形标注 15">
            <a:extLst>
              <a:ext uri="{FF2B5EF4-FFF2-40B4-BE49-F238E27FC236}">
                <a16:creationId xmlns:a16="http://schemas.microsoft.com/office/drawing/2014/main" id="{0AF04D0B-29C6-42AB-85CA-1DAAD0B4A9E3}"/>
              </a:ext>
            </a:extLst>
          </p:cNvPr>
          <p:cNvSpPr/>
          <p:nvPr/>
        </p:nvSpPr>
        <p:spPr>
          <a:xfrm>
            <a:off x="6577013" y="3357563"/>
            <a:ext cx="792162" cy="863600"/>
          </a:xfrm>
          <a:prstGeom prst="wedgeRoundRectCallout">
            <a:avLst>
              <a:gd name="adj1" fmla="val -31171"/>
              <a:gd name="adj2" fmla="val -70171"/>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pic>
        <p:nvPicPr>
          <p:cNvPr id="30736" name="Picture 620">
            <a:extLst>
              <a:ext uri="{FF2B5EF4-FFF2-40B4-BE49-F238E27FC236}">
                <a16:creationId xmlns:a16="http://schemas.microsoft.com/office/drawing/2014/main" id="{8F14F823-447B-45E2-A132-4B934BFEB98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50825" y="1700213"/>
            <a:ext cx="4105275" cy="2881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737" name="灯片编号占位符 1">
            <a:extLst>
              <a:ext uri="{FF2B5EF4-FFF2-40B4-BE49-F238E27FC236}">
                <a16:creationId xmlns:a16="http://schemas.microsoft.com/office/drawing/2014/main" id="{32A9D1DE-B5C2-48A5-A0F5-E071AF3CA412}"/>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fld id="{FD657E59-FFBA-41E9-9E79-90E0363E82E2}" type="slidenum">
              <a:rPr lang="zh-CN" altLang="en-US" sz="1200" smtClean="0">
                <a:solidFill>
                  <a:srgbClr val="898989"/>
                </a:solidFill>
              </a:rPr>
              <a:pPr>
                <a:spcBef>
                  <a:spcPct val="0"/>
                </a:spcBef>
                <a:buFontTx/>
                <a:buNone/>
              </a:pPr>
              <a:t>26</a:t>
            </a:fld>
            <a:endParaRPr lang="zh-CN" altLang="en-US" sz="1200">
              <a:solidFill>
                <a:srgbClr val="898989"/>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18">
            <a:extLst>
              <a:ext uri="{FF2B5EF4-FFF2-40B4-BE49-F238E27FC236}">
                <a16:creationId xmlns:a16="http://schemas.microsoft.com/office/drawing/2014/main" id="{D700CB99-E6E1-4B84-BA7B-525FD5D356A3}"/>
              </a:ext>
            </a:extLst>
          </p:cNvPr>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endParaRPr lang="zh-CN" altLang="en-US" sz="1800"/>
          </a:p>
        </p:txBody>
      </p:sp>
      <p:pic>
        <p:nvPicPr>
          <p:cNvPr id="31747" name="Picture 22">
            <a:extLst>
              <a:ext uri="{FF2B5EF4-FFF2-40B4-BE49-F238E27FC236}">
                <a16:creationId xmlns:a16="http://schemas.microsoft.com/office/drawing/2014/main" id="{0484CC0B-B7B4-4CB0-A749-8302E22406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74295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31748" name="Picture 20">
            <a:extLst>
              <a:ext uri="{FF2B5EF4-FFF2-40B4-BE49-F238E27FC236}">
                <a16:creationId xmlns:a16="http://schemas.microsoft.com/office/drawing/2014/main" id="{E30E5F85-5106-4304-A800-65F5D666DDC0}"/>
              </a:ext>
            </a:extLst>
          </p:cNvPr>
          <p:cNvPicPr>
            <a:picLocks noChangeAspect="1" noChangeArrowheads="1"/>
          </p:cNvPicPr>
          <p:nvPr/>
        </p:nvPicPr>
        <p:blipFill>
          <a:blip r:embed="rId4">
            <a:lum bright="32000" contrast="-38000"/>
            <a:extLst>
              <a:ext uri="{28A0092B-C50C-407E-A947-70E740481C1C}">
                <a14:useLocalDpi xmlns:a14="http://schemas.microsoft.com/office/drawing/2010/main" val="0"/>
              </a:ext>
            </a:extLst>
          </a:blip>
          <a:srcRect/>
          <a:stretch>
            <a:fillRect/>
          </a:stretch>
        </p:blipFill>
        <p:spPr bwMode="auto">
          <a:xfrm>
            <a:off x="763588" y="0"/>
            <a:ext cx="8380412"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31749" name="TextBox 7">
            <a:extLst>
              <a:ext uri="{FF2B5EF4-FFF2-40B4-BE49-F238E27FC236}">
                <a16:creationId xmlns:a16="http://schemas.microsoft.com/office/drawing/2014/main" id="{E0663B9C-EAB1-4B4B-BCFA-85CC63343AB8}"/>
              </a:ext>
            </a:extLst>
          </p:cNvPr>
          <p:cNvSpPr txBox="1">
            <a:spLocks noChangeArrowheads="1"/>
          </p:cNvSpPr>
          <p:nvPr/>
        </p:nvSpPr>
        <p:spPr bwMode="auto">
          <a:xfrm>
            <a:off x="971550" y="107950"/>
            <a:ext cx="756126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ts val="1200"/>
              </a:spcBef>
              <a:buFontTx/>
              <a:buNone/>
            </a:pPr>
            <a:r>
              <a:rPr lang="zh-CN" altLang="en-US">
                <a:latin typeface="微软雅黑" panose="020B0503020204020204" pitchFamily="34" charset="-122"/>
                <a:ea typeface="微软雅黑" panose="020B0503020204020204" pitchFamily="34" charset="-122"/>
              </a:rPr>
              <a:t>二、</a:t>
            </a:r>
            <a:r>
              <a:rPr lang="en-US" altLang="zh-CN">
                <a:latin typeface="微软雅黑" panose="020B0503020204020204" pitchFamily="34" charset="-122"/>
                <a:ea typeface="微软雅黑" panose="020B0503020204020204" pitchFamily="34" charset="-122"/>
              </a:rPr>
              <a:t>EPR</a:t>
            </a:r>
            <a:r>
              <a:rPr lang="zh-CN" altLang="en-US">
                <a:latin typeface="微软雅黑" panose="020B0503020204020204" pitchFamily="34" charset="-122"/>
                <a:ea typeface="微软雅黑" panose="020B0503020204020204" pitchFamily="34" charset="-122"/>
              </a:rPr>
              <a:t>佯谬、</a:t>
            </a:r>
            <a:r>
              <a:rPr lang="en-US" altLang="zh-CN">
                <a:latin typeface="微软雅黑" panose="020B0503020204020204" pitchFamily="34" charset="-122"/>
                <a:ea typeface="微软雅黑" panose="020B0503020204020204" pitchFamily="34" charset="-122"/>
              </a:rPr>
              <a:t>Bell</a:t>
            </a:r>
            <a:r>
              <a:rPr lang="zh-CN" altLang="en-US">
                <a:latin typeface="微软雅黑" panose="020B0503020204020204" pitchFamily="34" charset="-122"/>
                <a:ea typeface="微软雅黑" panose="020B0503020204020204" pitchFamily="34" charset="-122"/>
              </a:rPr>
              <a:t>不等式、量子纠缠</a:t>
            </a:r>
            <a:endParaRPr lang="en-US" altLang="zh-CN">
              <a:latin typeface="微软雅黑" panose="020B0503020204020204" pitchFamily="34" charset="-122"/>
              <a:ea typeface="微软雅黑" panose="020B0503020204020204" pitchFamily="34" charset="-122"/>
            </a:endParaRPr>
          </a:p>
        </p:txBody>
      </p:sp>
      <p:sp>
        <p:nvSpPr>
          <p:cNvPr id="31750" name="TextBox 7">
            <a:extLst>
              <a:ext uri="{FF2B5EF4-FFF2-40B4-BE49-F238E27FC236}">
                <a16:creationId xmlns:a16="http://schemas.microsoft.com/office/drawing/2014/main" id="{E67CAF77-2387-45D2-92E5-EAFE5EEEA7BD}"/>
              </a:ext>
            </a:extLst>
          </p:cNvPr>
          <p:cNvSpPr txBox="1">
            <a:spLocks noChangeArrowheads="1"/>
          </p:cNvSpPr>
          <p:nvPr/>
        </p:nvSpPr>
        <p:spPr bwMode="auto">
          <a:xfrm>
            <a:off x="611188" y="998538"/>
            <a:ext cx="8104187"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r>
              <a:rPr lang="zh-CN" altLang="en-US" sz="2400">
                <a:latin typeface="微软雅黑" panose="020B0503020204020204" pitchFamily="34" charset="-122"/>
                <a:ea typeface="微软雅黑" panose="020B0503020204020204" pitchFamily="34" charset="-122"/>
              </a:rPr>
              <a:t>和经典世界的测量过程有本质不同，波函数（量子态）在测量时会发生改变（坍缩</a:t>
            </a:r>
            <a:r>
              <a:rPr lang="en-US" altLang="zh-CN" sz="2400">
                <a:latin typeface="微软雅黑" panose="020B0503020204020204" pitchFamily="34" charset="-122"/>
                <a:ea typeface="微软雅黑" panose="020B0503020204020204" pitchFamily="34" charset="-122"/>
              </a:rPr>
              <a:t>, collapse</a:t>
            </a:r>
            <a:r>
              <a:rPr lang="zh-CN" altLang="en-US" sz="2400">
                <a:latin typeface="微软雅黑" panose="020B0503020204020204" pitchFamily="34" charset="-122"/>
                <a:ea typeface="微软雅黑" panose="020B0503020204020204" pitchFamily="34" charset="-122"/>
              </a:rPr>
              <a:t>）。</a:t>
            </a:r>
          </a:p>
        </p:txBody>
      </p:sp>
      <p:sp>
        <p:nvSpPr>
          <p:cNvPr id="31751" name="TextBox 7">
            <a:extLst>
              <a:ext uri="{FF2B5EF4-FFF2-40B4-BE49-F238E27FC236}">
                <a16:creationId xmlns:a16="http://schemas.microsoft.com/office/drawing/2014/main" id="{46B8AA41-1DA5-4B45-BD63-6A97C84A59FA}"/>
              </a:ext>
            </a:extLst>
          </p:cNvPr>
          <p:cNvSpPr txBox="1">
            <a:spLocks noChangeArrowheads="1"/>
          </p:cNvSpPr>
          <p:nvPr/>
        </p:nvSpPr>
        <p:spPr bwMode="auto">
          <a:xfrm>
            <a:off x="723900" y="4789488"/>
            <a:ext cx="5792788"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lnSpc>
                <a:spcPts val="3200"/>
              </a:lnSpc>
              <a:spcBef>
                <a:spcPct val="0"/>
              </a:spcBef>
              <a:buFontTx/>
              <a:buNone/>
            </a:pPr>
            <a:r>
              <a:rPr lang="zh-CN" altLang="en-US" sz="2400">
                <a:latin typeface="微软雅黑" panose="020B0503020204020204" pitchFamily="34" charset="-122"/>
                <a:ea typeface="微软雅黑" panose="020B0503020204020204" pitchFamily="34" charset="-122"/>
              </a:rPr>
              <a:t>过双缝时处于叠加态：</a:t>
            </a:r>
          </a:p>
        </p:txBody>
      </p:sp>
      <p:graphicFrame>
        <p:nvGraphicFramePr>
          <p:cNvPr id="31752" name="对象 8">
            <a:extLst>
              <a:ext uri="{FF2B5EF4-FFF2-40B4-BE49-F238E27FC236}">
                <a16:creationId xmlns:a16="http://schemas.microsoft.com/office/drawing/2014/main" id="{F9931394-41F5-4558-BFB2-C797F6B084B1}"/>
              </a:ext>
            </a:extLst>
          </p:cNvPr>
          <p:cNvGraphicFramePr>
            <a:graphicFrameLocks noChangeAspect="1"/>
          </p:cNvGraphicFramePr>
          <p:nvPr/>
        </p:nvGraphicFramePr>
        <p:xfrm>
          <a:off x="3906838" y="4724400"/>
          <a:ext cx="2097087" cy="633413"/>
        </p:xfrm>
        <a:graphic>
          <a:graphicData uri="http://schemas.openxmlformats.org/presentationml/2006/ole">
            <mc:AlternateContent xmlns:mc="http://schemas.openxmlformats.org/markup-compatibility/2006">
              <mc:Choice xmlns:v="urn:schemas-microsoft-com:vml" Requires="v">
                <p:oleObj spid="_x0000_s31872" name="公式" r:id="rId5" imgW="927100" imgH="279400" progId="Equation.3">
                  <p:embed/>
                </p:oleObj>
              </mc:Choice>
              <mc:Fallback>
                <p:oleObj name="公式" r:id="rId5" imgW="927100" imgH="279400" progId="Equation.3">
                  <p:embed/>
                  <p:pic>
                    <p:nvPicPr>
                      <p:cNvPr id="0" name="对象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06838" y="4724400"/>
                        <a:ext cx="2097087" cy="633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31753" name="Picture 36">
            <a:extLst>
              <a:ext uri="{FF2B5EF4-FFF2-40B4-BE49-F238E27FC236}">
                <a16:creationId xmlns:a16="http://schemas.microsoft.com/office/drawing/2014/main" id="{F9F560F9-4891-4FBA-9CB7-954B6DA51B9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63788" y="1830388"/>
            <a:ext cx="4213225" cy="2103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31754" name="对象 10">
            <a:extLst>
              <a:ext uri="{FF2B5EF4-FFF2-40B4-BE49-F238E27FC236}">
                <a16:creationId xmlns:a16="http://schemas.microsoft.com/office/drawing/2014/main" id="{1863BED4-FABB-4A9A-93C2-7E63876FE455}"/>
              </a:ext>
            </a:extLst>
          </p:cNvPr>
          <p:cNvGraphicFramePr>
            <a:graphicFrameLocks noChangeAspect="1"/>
          </p:cNvGraphicFramePr>
          <p:nvPr/>
        </p:nvGraphicFramePr>
        <p:xfrm>
          <a:off x="3582988" y="3709988"/>
          <a:ext cx="360362" cy="417512"/>
        </p:xfrm>
        <a:graphic>
          <a:graphicData uri="http://schemas.openxmlformats.org/presentationml/2006/ole">
            <mc:AlternateContent xmlns:mc="http://schemas.openxmlformats.org/markup-compatibility/2006">
              <mc:Choice xmlns:v="urn:schemas-microsoft-com:vml" Requires="v">
                <p:oleObj spid="_x0000_s31873" name="公式" r:id="rId8" imgW="241195" imgH="279279" progId="Equation.3">
                  <p:embed/>
                </p:oleObj>
              </mc:Choice>
              <mc:Fallback>
                <p:oleObj name="公式" r:id="rId8" imgW="241195" imgH="279279" progId="Equation.3">
                  <p:embed/>
                  <p:pic>
                    <p:nvPicPr>
                      <p:cNvPr id="0" name="对象 1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582988" y="3709988"/>
                        <a:ext cx="360362"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1755" name="对象 11">
            <a:extLst>
              <a:ext uri="{FF2B5EF4-FFF2-40B4-BE49-F238E27FC236}">
                <a16:creationId xmlns:a16="http://schemas.microsoft.com/office/drawing/2014/main" id="{62B066E1-79C5-4906-BAE0-B2FBFFBC710A}"/>
              </a:ext>
            </a:extLst>
          </p:cNvPr>
          <p:cNvGraphicFramePr>
            <a:graphicFrameLocks noChangeAspect="1"/>
          </p:cNvGraphicFramePr>
          <p:nvPr/>
        </p:nvGraphicFramePr>
        <p:xfrm>
          <a:off x="4489450" y="3736975"/>
          <a:ext cx="322263" cy="417513"/>
        </p:xfrm>
        <a:graphic>
          <a:graphicData uri="http://schemas.openxmlformats.org/presentationml/2006/ole">
            <mc:AlternateContent xmlns:mc="http://schemas.openxmlformats.org/markup-compatibility/2006">
              <mc:Choice xmlns:v="urn:schemas-microsoft-com:vml" Requires="v">
                <p:oleObj spid="_x0000_s31874" name="公式" r:id="rId10" imgW="215806" imgH="279279" progId="Equation.3">
                  <p:embed/>
                </p:oleObj>
              </mc:Choice>
              <mc:Fallback>
                <p:oleObj name="公式" r:id="rId10" imgW="215806" imgH="279279" progId="Equation.3">
                  <p:embed/>
                  <p:pic>
                    <p:nvPicPr>
                      <p:cNvPr id="0" name="对象 1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489450" y="3736975"/>
                        <a:ext cx="322263" cy="41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1756" name="TextBox 12">
            <a:extLst>
              <a:ext uri="{FF2B5EF4-FFF2-40B4-BE49-F238E27FC236}">
                <a16:creationId xmlns:a16="http://schemas.microsoft.com/office/drawing/2014/main" id="{94C58ACC-D5AD-4FC9-B8BB-C6ADBC45BC1E}"/>
              </a:ext>
            </a:extLst>
          </p:cNvPr>
          <p:cNvSpPr txBox="1">
            <a:spLocks noChangeArrowheads="1"/>
          </p:cNvSpPr>
          <p:nvPr/>
        </p:nvSpPr>
        <p:spPr bwMode="auto">
          <a:xfrm>
            <a:off x="2976563" y="4100513"/>
            <a:ext cx="12239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r">
              <a:spcBef>
                <a:spcPct val="0"/>
              </a:spcBef>
              <a:buFontTx/>
              <a:buNone/>
            </a:pPr>
            <a:r>
              <a:rPr lang="zh-CN" altLang="en-US" sz="1800">
                <a:latin typeface="微软雅黑" panose="020B0503020204020204" pitchFamily="34" charset="-122"/>
                <a:ea typeface="微软雅黑" panose="020B0503020204020204" pitchFamily="34" charset="-122"/>
              </a:rPr>
              <a:t>过左缝</a:t>
            </a:r>
          </a:p>
        </p:txBody>
      </p:sp>
      <p:sp>
        <p:nvSpPr>
          <p:cNvPr id="31757" name="TextBox 13">
            <a:extLst>
              <a:ext uri="{FF2B5EF4-FFF2-40B4-BE49-F238E27FC236}">
                <a16:creationId xmlns:a16="http://schemas.microsoft.com/office/drawing/2014/main" id="{D8D9BB7D-6394-414B-99DB-F41613328A84}"/>
              </a:ext>
            </a:extLst>
          </p:cNvPr>
          <p:cNvSpPr txBox="1">
            <a:spLocks noChangeArrowheads="1"/>
          </p:cNvSpPr>
          <p:nvPr/>
        </p:nvSpPr>
        <p:spPr bwMode="auto">
          <a:xfrm>
            <a:off x="4232275" y="4095750"/>
            <a:ext cx="12239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r>
              <a:rPr lang="zh-CN" altLang="en-US" sz="1800">
                <a:latin typeface="微软雅黑" panose="020B0503020204020204" pitchFamily="34" charset="-122"/>
                <a:ea typeface="微软雅黑" panose="020B0503020204020204" pitchFamily="34" charset="-122"/>
              </a:rPr>
              <a:t>过右缝</a:t>
            </a:r>
          </a:p>
        </p:txBody>
      </p:sp>
      <p:sp>
        <p:nvSpPr>
          <p:cNvPr id="15" name="圆角矩形标注 14">
            <a:extLst>
              <a:ext uri="{FF2B5EF4-FFF2-40B4-BE49-F238E27FC236}">
                <a16:creationId xmlns:a16="http://schemas.microsoft.com/office/drawing/2014/main" id="{B3CE67F2-7A78-4429-A459-42DD26892FEB}"/>
              </a:ext>
            </a:extLst>
          </p:cNvPr>
          <p:cNvSpPr/>
          <p:nvPr/>
        </p:nvSpPr>
        <p:spPr>
          <a:xfrm>
            <a:off x="3367088" y="3649663"/>
            <a:ext cx="792162" cy="863600"/>
          </a:xfrm>
          <a:prstGeom prst="wedgeRoundRectCallout">
            <a:avLst>
              <a:gd name="adj1" fmla="val 17073"/>
              <a:gd name="adj2" fmla="val -71750"/>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6" name="圆角矩形标注 15">
            <a:extLst>
              <a:ext uri="{FF2B5EF4-FFF2-40B4-BE49-F238E27FC236}">
                <a16:creationId xmlns:a16="http://schemas.microsoft.com/office/drawing/2014/main" id="{CA413A18-48DE-4B12-970C-D8D5E1BC70A8}"/>
              </a:ext>
            </a:extLst>
          </p:cNvPr>
          <p:cNvSpPr/>
          <p:nvPr/>
        </p:nvSpPr>
        <p:spPr>
          <a:xfrm>
            <a:off x="4260850" y="3652838"/>
            <a:ext cx="792163" cy="865187"/>
          </a:xfrm>
          <a:prstGeom prst="wedgeRoundRectCallout">
            <a:avLst>
              <a:gd name="adj1" fmla="val -31171"/>
              <a:gd name="adj2" fmla="val -70171"/>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pic>
        <p:nvPicPr>
          <p:cNvPr id="17" name="Picture 2">
            <a:extLst>
              <a:ext uri="{FF2B5EF4-FFF2-40B4-BE49-F238E27FC236}">
                <a16:creationId xmlns:a16="http://schemas.microsoft.com/office/drawing/2014/main" id="{9673A43C-6EA9-4077-AD79-E271A59D46A3}"/>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613275" y="2608263"/>
            <a:ext cx="26987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665" name="TextBox 7">
            <a:extLst>
              <a:ext uri="{FF2B5EF4-FFF2-40B4-BE49-F238E27FC236}">
                <a16:creationId xmlns:a16="http://schemas.microsoft.com/office/drawing/2014/main" id="{761B5A8D-D4C9-4AE9-81FD-0907CAC7E2C6}"/>
              </a:ext>
            </a:extLst>
          </p:cNvPr>
          <p:cNvSpPr txBox="1">
            <a:spLocks noChangeArrowheads="1"/>
          </p:cNvSpPr>
          <p:nvPr/>
        </p:nvSpPr>
        <p:spPr bwMode="auto">
          <a:xfrm>
            <a:off x="763588" y="5589588"/>
            <a:ext cx="6935787" cy="912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lnSpc>
                <a:spcPts val="3200"/>
              </a:lnSpc>
              <a:spcBef>
                <a:spcPct val="0"/>
              </a:spcBef>
              <a:buFontTx/>
              <a:buNone/>
            </a:pPr>
            <a:r>
              <a:rPr lang="en-US" altLang="zh-CN" sz="2400">
                <a:latin typeface="微软雅黑" panose="020B0503020204020204" pitchFamily="34" charset="-122"/>
                <a:ea typeface="微软雅黑" panose="020B0503020204020204" pitchFamily="34" charset="-122"/>
              </a:rPr>
              <a:t> </a:t>
            </a:r>
          </a:p>
          <a:p>
            <a:pPr eaLnBrk="1" hangingPunct="1">
              <a:lnSpc>
                <a:spcPts val="3200"/>
              </a:lnSpc>
              <a:spcBef>
                <a:spcPct val="0"/>
              </a:spcBef>
              <a:buFontTx/>
              <a:buNone/>
            </a:pPr>
            <a:r>
              <a:rPr lang="zh-CN" altLang="en-US" sz="2400">
                <a:latin typeface="微软雅黑" panose="020B0503020204020204" pitchFamily="34" charset="-122"/>
                <a:ea typeface="微软雅黑" panose="020B0503020204020204" pitchFamily="34" charset="-122"/>
              </a:rPr>
              <a:t>则光子的状态就会坍缩到    或    。干涉条纹消失。</a:t>
            </a:r>
          </a:p>
        </p:txBody>
      </p:sp>
      <p:graphicFrame>
        <p:nvGraphicFramePr>
          <p:cNvPr id="27666" name="对象 18">
            <a:extLst>
              <a:ext uri="{FF2B5EF4-FFF2-40B4-BE49-F238E27FC236}">
                <a16:creationId xmlns:a16="http://schemas.microsoft.com/office/drawing/2014/main" id="{0B0E4DE2-7E6B-4B04-9185-8EE93C7FF50E}"/>
              </a:ext>
            </a:extLst>
          </p:cNvPr>
          <p:cNvGraphicFramePr>
            <a:graphicFrameLocks noChangeAspect="1"/>
          </p:cNvGraphicFramePr>
          <p:nvPr/>
        </p:nvGraphicFramePr>
        <p:xfrm>
          <a:off x="4176713" y="6045200"/>
          <a:ext cx="360362" cy="417513"/>
        </p:xfrm>
        <a:graphic>
          <a:graphicData uri="http://schemas.openxmlformats.org/presentationml/2006/ole">
            <mc:AlternateContent xmlns:mc="http://schemas.openxmlformats.org/markup-compatibility/2006">
              <mc:Choice xmlns:v="urn:schemas-microsoft-com:vml" Requires="v">
                <p:oleObj spid="_x0000_s31875" name="公式" r:id="rId13" imgW="241195" imgH="279279" progId="Equation.3">
                  <p:embed/>
                </p:oleObj>
              </mc:Choice>
              <mc:Fallback>
                <p:oleObj name="公式" r:id="rId13" imgW="241195" imgH="279279" progId="Equation.3">
                  <p:embed/>
                  <p:pic>
                    <p:nvPicPr>
                      <p:cNvPr id="0" name="对象 1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176713" y="6045200"/>
                        <a:ext cx="360362" cy="41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7667" name="对象 19">
            <a:extLst>
              <a:ext uri="{FF2B5EF4-FFF2-40B4-BE49-F238E27FC236}">
                <a16:creationId xmlns:a16="http://schemas.microsoft.com/office/drawing/2014/main" id="{DF0923FC-3E5D-4779-80AE-F173CC5B6BAA}"/>
              </a:ext>
            </a:extLst>
          </p:cNvPr>
          <p:cNvGraphicFramePr>
            <a:graphicFrameLocks noChangeAspect="1"/>
          </p:cNvGraphicFramePr>
          <p:nvPr/>
        </p:nvGraphicFramePr>
        <p:xfrm>
          <a:off x="4941888" y="6045200"/>
          <a:ext cx="320675" cy="417513"/>
        </p:xfrm>
        <a:graphic>
          <a:graphicData uri="http://schemas.openxmlformats.org/presentationml/2006/ole">
            <mc:AlternateContent xmlns:mc="http://schemas.openxmlformats.org/markup-compatibility/2006">
              <mc:Choice xmlns:v="urn:schemas-microsoft-com:vml" Requires="v">
                <p:oleObj spid="_x0000_s31876" name="公式" r:id="rId14" imgW="215806" imgH="279279" progId="Equation.3">
                  <p:embed/>
                </p:oleObj>
              </mc:Choice>
              <mc:Fallback>
                <p:oleObj name="公式" r:id="rId14" imgW="215806" imgH="279279" progId="Equation.3">
                  <p:embed/>
                  <p:pic>
                    <p:nvPicPr>
                      <p:cNvPr id="0" name="对象 19"/>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941888" y="6045200"/>
                        <a:ext cx="320675" cy="41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21" name="Picture 296">
            <a:extLst>
              <a:ext uri="{FF2B5EF4-FFF2-40B4-BE49-F238E27FC236}">
                <a16:creationId xmlns:a16="http://schemas.microsoft.com/office/drawing/2014/main" id="{52FE64EA-89B0-44D0-8597-C2AC8609AE54}"/>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862513" y="2063750"/>
            <a:ext cx="1714500" cy="1581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1765" name="灯片编号占位符 1">
            <a:extLst>
              <a:ext uri="{FF2B5EF4-FFF2-40B4-BE49-F238E27FC236}">
                <a16:creationId xmlns:a16="http://schemas.microsoft.com/office/drawing/2014/main" id="{FDB76A4D-2BC2-4E77-980D-811954E8ABFB}"/>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fld id="{E5718E69-88AB-43FC-9B8C-3FE7282A0134}" type="slidenum">
              <a:rPr lang="zh-CN" altLang="en-US" sz="1200" smtClean="0">
                <a:solidFill>
                  <a:srgbClr val="898989"/>
                </a:solidFill>
              </a:rPr>
              <a:pPr>
                <a:spcBef>
                  <a:spcPct val="0"/>
                </a:spcBef>
                <a:buFontTx/>
                <a:buNone/>
              </a:pPr>
              <a:t>27</a:t>
            </a:fld>
            <a:endParaRPr lang="zh-CN" altLang="en-US" sz="1200">
              <a:solidFill>
                <a:srgbClr val="898989"/>
              </a:solidFill>
            </a:endParaRPr>
          </a:p>
        </p:txBody>
      </p:sp>
      <p:sp>
        <p:nvSpPr>
          <p:cNvPr id="22" name="TextBox 7">
            <a:extLst>
              <a:ext uri="{FF2B5EF4-FFF2-40B4-BE49-F238E27FC236}">
                <a16:creationId xmlns:a16="http://schemas.microsoft.com/office/drawing/2014/main" id="{B9DA2B18-280E-4DB2-ADB1-B41A76E450A0}"/>
              </a:ext>
            </a:extLst>
          </p:cNvPr>
          <p:cNvSpPr txBox="1">
            <a:spLocks noChangeArrowheads="1"/>
          </p:cNvSpPr>
          <p:nvPr/>
        </p:nvSpPr>
        <p:spPr bwMode="auto">
          <a:xfrm>
            <a:off x="827088" y="5445125"/>
            <a:ext cx="6935787"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lnSpc>
                <a:spcPts val="3200"/>
              </a:lnSpc>
              <a:spcBef>
                <a:spcPct val="0"/>
              </a:spcBef>
              <a:buFontTx/>
              <a:buNone/>
            </a:pPr>
            <a:r>
              <a:rPr lang="zh-CN" altLang="en-US" sz="2400">
                <a:latin typeface="微软雅黑" panose="020B0503020204020204" pitchFamily="34" charset="-122"/>
                <a:ea typeface="微软雅黑" panose="020B0503020204020204" pitchFamily="34" charset="-122"/>
              </a:rPr>
              <a:t>如果测量光子是从哪个狭缝通过。</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766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766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76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65" grpId="0"/>
      <p:bldP spid="2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18">
            <a:extLst>
              <a:ext uri="{FF2B5EF4-FFF2-40B4-BE49-F238E27FC236}">
                <a16:creationId xmlns:a16="http://schemas.microsoft.com/office/drawing/2014/main" id="{4C99263E-1C97-4524-8FEA-84611B92E2E6}"/>
              </a:ext>
            </a:extLst>
          </p:cNvPr>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endParaRPr lang="zh-CN" altLang="en-US" sz="1800"/>
          </a:p>
        </p:txBody>
      </p:sp>
      <p:pic>
        <p:nvPicPr>
          <p:cNvPr id="32771" name="Picture 22">
            <a:extLst>
              <a:ext uri="{FF2B5EF4-FFF2-40B4-BE49-F238E27FC236}">
                <a16:creationId xmlns:a16="http://schemas.microsoft.com/office/drawing/2014/main" id="{0A6FA29A-EA2E-4095-BB68-C2F405DC2C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74295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32772" name="Picture 20">
            <a:extLst>
              <a:ext uri="{FF2B5EF4-FFF2-40B4-BE49-F238E27FC236}">
                <a16:creationId xmlns:a16="http://schemas.microsoft.com/office/drawing/2014/main" id="{E1E27258-0D1D-4D4D-AB87-70B91CFE7585}"/>
              </a:ext>
            </a:extLst>
          </p:cNvPr>
          <p:cNvPicPr>
            <a:picLocks noChangeAspect="1" noChangeArrowheads="1"/>
          </p:cNvPicPr>
          <p:nvPr/>
        </p:nvPicPr>
        <p:blipFill>
          <a:blip r:embed="rId3">
            <a:lum bright="32000" contrast="-38000"/>
            <a:extLst>
              <a:ext uri="{28A0092B-C50C-407E-A947-70E740481C1C}">
                <a14:useLocalDpi xmlns:a14="http://schemas.microsoft.com/office/drawing/2010/main" val="0"/>
              </a:ext>
            </a:extLst>
          </a:blip>
          <a:srcRect/>
          <a:stretch>
            <a:fillRect/>
          </a:stretch>
        </p:blipFill>
        <p:spPr bwMode="auto">
          <a:xfrm>
            <a:off x="763588" y="0"/>
            <a:ext cx="8380412"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32773" name="TextBox 7">
            <a:extLst>
              <a:ext uri="{FF2B5EF4-FFF2-40B4-BE49-F238E27FC236}">
                <a16:creationId xmlns:a16="http://schemas.microsoft.com/office/drawing/2014/main" id="{B606271D-161C-4F88-9391-41F58042BB2C}"/>
              </a:ext>
            </a:extLst>
          </p:cNvPr>
          <p:cNvSpPr txBox="1">
            <a:spLocks noChangeArrowheads="1"/>
          </p:cNvSpPr>
          <p:nvPr/>
        </p:nvSpPr>
        <p:spPr bwMode="auto">
          <a:xfrm>
            <a:off x="971550" y="107950"/>
            <a:ext cx="756126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ts val="1200"/>
              </a:spcBef>
              <a:buFontTx/>
              <a:buNone/>
            </a:pPr>
            <a:r>
              <a:rPr lang="zh-CN" altLang="en-US">
                <a:latin typeface="微软雅黑" panose="020B0503020204020204" pitchFamily="34" charset="-122"/>
                <a:ea typeface="微软雅黑" panose="020B0503020204020204" pitchFamily="34" charset="-122"/>
              </a:rPr>
              <a:t>二、</a:t>
            </a:r>
            <a:r>
              <a:rPr lang="en-US" altLang="zh-CN">
                <a:latin typeface="微软雅黑" panose="020B0503020204020204" pitchFamily="34" charset="-122"/>
                <a:ea typeface="微软雅黑" panose="020B0503020204020204" pitchFamily="34" charset="-122"/>
              </a:rPr>
              <a:t>EPR</a:t>
            </a:r>
            <a:r>
              <a:rPr lang="zh-CN" altLang="en-US">
                <a:latin typeface="微软雅黑" panose="020B0503020204020204" pitchFamily="34" charset="-122"/>
                <a:ea typeface="微软雅黑" panose="020B0503020204020204" pitchFamily="34" charset="-122"/>
              </a:rPr>
              <a:t>佯谬、</a:t>
            </a:r>
            <a:r>
              <a:rPr lang="en-US" altLang="zh-CN">
                <a:latin typeface="微软雅黑" panose="020B0503020204020204" pitchFamily="34" charset="-122"/>
                <a:ea typeface="微软雅黑" panose="020B0503020204020204" pitchFamily="34" charset="-122"/>
              </a:rPr>
              <a:t>Bell</a:t>
            </a:r>
            <a:r>
              <a:rPr lang="zh-CN" altLang="en-US">
                <a:latin typeface="微软雅黑" panose="020B0503020204020204" pitchFamily="34" charset="-122"/>
                <a:ea typeface="微软雅黑" panose="020B0503020204020204" pitchFamily="34" charset="-122"/>
              </a:rPr>
              <a:t>不等式、量子纠缠</a:t>
            </a:r>
            <a:endParaRPr lang="en-US" altLang="zh-CN">
              <a:latin typeface="微软雅黑" panose="020B0503020204020204" pitchFamily="34" charset="-122"/>
              <a:ea typeface="微软雅黑" panose="020B0503020204020204" pitchFamily="34" charset="-122"/>
            </a:endParaRPr>
          </a:p>
        </p:txBody>
      </p:sp>
      <p:sp>
        <p:nvSpPr>
          <p:cNvPr id="32774" name="灯片编号占位符 3">
            <a:extLst>
              <a:ext uri="{FF2B5EF4-FFF2-40B4-BE49-F238E27FC236}">
                <a16:creationId xmlns:a16="http://schemas.microsoft.com/office/drawing/2014/main" id="{B7E33B36-5081-4785-AE23-E497F0CEE121}"/>
              </a:ext>
            </a:extLst>
          </p:cNvPr>
          <p:cNvSpPr>
            <a:spLocks noGrp="1"/>
          </p:cNvSpPr>
          <p:nvPr>
            <p:ph type="sldNum" sz="quarter" idx="12"/>
          </p:nvPr>
        </p:nvSpPr>
        <p:spPr bwMode="auto">
          <a:xfrm>
            <a:off x="6553200" y="6245225"/>
            <a:ext cx="2133600" cy="476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fld id="{0DE8C64F-B4D5-4D31-9D89-E7FC221856FA}" type="slidenum">
              <a:rPr lang="zh-CN" altLang="en-US" sz="1200" smtClean="0">
                <a:solidFill>
                  <a:srgbClr val="898989"/>
                </a:solidFill>
              </a:rPr>
              <a:pPr>
                <a:spcBef>
                  <a:spcPct val="0"/>
                </a:spcBef>
                <a:buFontTx/>
                <a:buNone/>
              </a:pPr>
              <a:t>28</a:t>
            </a:fld>
            <a:endParaRPr lang="en-US" altLang="zh-CN" sz="1200">
              <a:solidFill>
                <a:srgbClr val="898989"/>
              </a:solidFill>
            </a:endParaRPr>
          </a:p>
        </p:txBody>
      </p:sp>
      <p:pic>
        <p:nvPicPr>
          <p:cNvPr id="32775" name="Picture 2">
            <a:extLst>
              <a:ext uri="{FF2B5EF4-FFF2-40B4-BE49-F238E27FC236}">
                <a16:creationId xmlns:a16="http://schemas.microsoft.com/office/drawing/2014/main" id="{66594B98-3178-4C93-9E79-70106DA1FFF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89675" y="1106488"/>
            <a:ext cx="1795463" cy="2017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776" name="TextBox 7">
            <a:extLst>
              <a:ext uri="{FF2B5EF4-FFF2-40B4-BE49-F238E27FC236}">
                <a16:creationId xmlns:a16="http://schemas.microsoft.com/office/drawing/2014/main" id="{72E4A259-5D58-49B6-9C4E-24FB4F9EB5C5}"/>
              </a:ext>
            </a:extLst>
          </p:cNvPr>
          <p:cNvSpPr txBox="1">
            <a:spLocks noChangeArrowheads="1"/>
          </p:cNvSpPr>
          <p:nvPr/>
        </p:nvSpPr>
        <p:spPr bwMode="auto">
          <a:xfrm>
            <a:off x="642938" y="1052513"/>
            <a:ext cx="47212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r>
              <a:rPr lang="zh-CN" altLang="en-US" sz="2800">
                <a:latin typeface="微软雅黑" panose="020B0503020204020204" pitchFamily="34" charset="-122"/>
                <a:ea typeface="微软雅黑" panose="020B0503020204020204" pitchFamily="34" charset="-122"/>
              </a:rPr>
              <a:t>爱因斯坦后半生的深刻思考</a:t>
            </a:r>
          </a:p>
        </p:txBody>
      </p:sp>
      <p:sp>
        <p:nvSpPr>
          <p:cNvPr id="32777" name="TextBox 8">
            <a:extLst>
              <a:ext uri="{FF2B5EF4-FFF2-40B4-BE49-F238E27FC236}">
                <a16:creationId xmlns:a16="http://schemas.microsoft.com/office/drawing/2014/main" id="{6B8C8DB3-5EA6-4D6B-ACA5-74C4B00AE98E}"/>
              </a:ext>
            </a:extLst>
          </p:cNvPr>
          <p:cNvSpPr txBox="1">
            <a:spLocks noChangeArrowheads="1"/>
          </p:cNvSpPr>
          <p:nvPr/>
        </p:nvSpPr>
        <p:spPr bwMode="auto">
          <a:xfrm>
            <a:off x="914400" y="1719263"/>
            <a:ext cx="4392613" cy="1385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nSpc>
                <a:spcPct val="150000"/>
              </a:lnSpc>
              <a:spcBef>
                <a:spcPct val="0"/>
              </a:spcBef>
              <a:buFontTx/>
              <a:buNone/>
            </a:pPr>
            <a:r>
              <a:rPr lang="zh-CN" altLang="en-US" sz="2800">
                <a:latin typeface="微软雅黑" panose="020B0503020204020204" pitchFamily="34" charset="-122"/>
                <a:ea typeface="微软雅黑" panose="020B0503020204020204" pitchFamily="34" charset="-122"/>
              </a:rPr>
              <a:t>一、大统一理论</a:t>
            </a:r>
            <a:endParaRPr lang="en-US" altLang="zh-CN" sz="2800">
              <a:latin typeface="微软雅黑" panose="020B0503020204020204" pitchFamily="34" charset="-122"/>
              <a:ea typeface="微软雅黑" panose="020B0503020204020204" pitchFamily="34" charset="-122"/>
            </a:endParaRPr>
          </a:p>
          <a:p>
            <a:pPr>
              <a:lnSpc>
                <a:spcPct val="150000"/>
              </a:lnSpc>
              <a:spcBef>
                <a:spcPct val="0"/>
              </a:spcBef>
              <a:buFontTx/>
              <a:buNone/>
            </a:pPr>
            <a:r>
              <a:rPr lang="zh-CN" altLang="en-US" sz="2800">
                <a:latin typeface="微软雅黑" panose="020B0503020204020204" pitchFamily="34" charset="-122"/>
                <a:ea typeface="微软雅黑" panose="020B0503020204020204" pitchFamily="34" charset="-122"/>
              </a:rPr>
              <a:t>二、量子力学不完善</a:t>
            </a:r>
          </a:p>
        </p:txBody>
      </p:sp>
      <p:pic>
        <p:nvPicPr>
          <p:cNvPr id="32778" name="Picture 2">
            <a:extLst>
              <a:ext uri="{FF2B5EF4-FFF2-40B4-BE49-F238E27FC236}">
                <a16:creationId xmlns:a16="http://schemas.microsoft.com/office/drawing/2014/main" id="{DD777AE4-407F-4ED7-8ADD-A30923C3F6B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9588" y="3357563"/>
            <a:ext cx="8280400" cy="325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18">
            <a:extLst>
              <a:ext uri="{FF2B5EF4-FFF2-40B4-BE49-F238E27FC236}">
                <a16:creationId xmlns:a16="http://schemas.microsoft.com/office/drawing/2014/main" id="{F6E24F8E-E8F1-45A1-A976-BD68C002601A}"/>
              </a:ext>
            </a:extLst>
          </p:cNvPr>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endParaRPr lang="zh-CN" altLang="en-US" sz="1800"/>
          </a:p>
        </p:txBody>
      </p:sp>
      <p:pic>
        <p:nvPicPr>
          <p:cNvPr id="33795" name="Picture 22">
            <a:extLst>
              <a:ext uri="{FF2B5EF4-FFF2-40B4-BE49-F238E27FC236}">
                <a16:creationId xmlns:a16="http://schemas.microsoft.com/office/drawing/2014/main" id="{5F465909-9EAF-49B3-9ACF-52597C420A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74295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33796" name="Picture 20">
            <a:extLst>
              <a:ext uri="{FF2B5EF4-FFF2-40B4-BE49-F238E27FC236}">
                <a16:creationId xmlns:a16="http://schemas.microsoft.com/office/drawing/2014/main" id="{F8FDD774-3159-41AF-A74F-088720795948}"/>
              </a:ext>
            </a:extLst>
          </p:cNvPr>
          <p:cNvPicPr>
            <a:picLocks noChangeAspect="1" noChangeArrowheads="1"/>
          </p:cNvPicPr>
          <p:nvPr/>
        </p:nvPicPr>
        <p:blipFill>
          <a:blip r:embed="rId4">
            <a:lum bright="32000" contrast="-38000"/>
            <a:extLst>
              <a:ext uri="{28A0092B-C50C-407E-A947-70E740481C1C}">
                <a14:useLocalDpi xmlns:a14="http://schemas.microsoft.com/office/drawing/2010/main" val="0"/>
              </a:ext>
            </a:extLst>
          </a:blip>
          <a:srcRect/>
          <a:stretch>
            <a:fillRect/>
          </a:stretch>
        </p:blipFill>
        <p:spPr bwMode="auto">
          <a:xfrm>
            <a:off x="763588" y="0"/>
            <a:ext cx="8380412"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33797" name="TextBox 7">
            <a:extLst>
              <a:ext uri="{FF2B5EF4-FFF2-40B4-BE49-F238E27FC236}">
                <a16:creationId xmlns:a16="http://schemas.microsoft.com/office/drawing/2014/main" id="{1DB18F48-8A86-4CE9-B3E8-8559665CF5FD}"/>
              </a:ext>
            </a:extLst>
          </p:cNvPr>
          <p:cNvSpPr txBox="1">
            <a:spLocks noChangeArrowheads="1"/>
          </p:cNvSpPr>
          <p:nvPr/>
        </p:nvSpPr>
        <p:spPr bwMode="auto">
          <a:xfrm>
            <a:off x="971550" y="107950"/>
            <a:ext cx="756126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ts val="1200"/>
              </a:spcBef>
              <a:buFontTx/>
              <a:buNone/>
            </a:pPr>
            <a:r>
              <a:rPr lang="zh-CN" altLang="en-US">
                <a:latin typeface="微软雅黑" panose="020B0503020204020204" pitchFamily="34" charset="-122"/>
                <a:ea typeface="微软雅黑" panose="020B0503020204020204" pitchFamily="34" charset="-122"/>
              </a:rPr>
              <a:t>二、</a:t>
            </a:r>
            <a:r>
              <a:rPr lang="en-US" altLang="zh-CN">
                <a:latin typeface="微软雅黑" panose="020B0503020204020204" pitchFamily="34" charset="-122"/>
                <a:ea typeface="微软雅黑" panose="020B0503020204020204" pitchFamily="34" charset="-122"/>
              </a:rPr>
              <a:t>EPR</a:t>
            </a:r>
            <a:r>
              <a:rPr lang="zh-CN" altLang="en-US">
                <a:latin typeface="微软雅黑" panose="020B0503020204020204" pitchFamily="34" charset="-122"/>
                <a:ea typeface="微软雅黑" panose="020B0503020204020204" pitchFamily="34" charset="-122"/>
              </a:rPr>
              <a:t>佯谬、</a:t>
            </a:r>
            <a:r>
              <a:rPr lang="en-US" altLang="zh-CN">
                <a:latin typeface="微软雅黑" panose="020B0503020204020204" pitchFamily="34" charset="-122"/>
                <a:ea typeface="微软雅黑" panose="020B0503020204020204" pitchFamily="34" charset="-122"/>
              </a:rPr>
              <a:t>Bell</a:t>
            </a:r>
            <a:r>
              <a:rPr lang="zh-CN" altLang="en-US">
                <a:latin typeface="微软雅黑" panose="020B0503020204020204" pitchFamily="34" charset="-122"/>
                <a:ea typeface="微软雅黑" panose="020B0503020204020204" pitchFamily="34" charset="-122"/>
              </a:rPr>
              <a:t>不等式、量子纠缠</a:t>
            </a:r>
            <a:endParaRPr lang="en-US" altLang="zh-CN">
              <a:latin typeface="微软雅黑" panose="020B0503020204020204" pitchFamily="34" charset="-122"/>
              <a:ea typeface="微软雅黑" panose="020B0503020204020204" pitchFamily="34" charset="-122"/>
            </a:endParaRPr>
          </a:p>
        </p:txBody>
      </p:sp>
      <p:graphicFrame>
        <p:nvGraphicFramePr>
          <p:cNvPr id="33798" name="对象 8">
            <a:extLst>
              <a:ext uri="{FF2B5EF4-FFF2-40B4-BE49-F238E27FC236}">
                <a16:creationId xmlns:a16="http://schemas.microsoft.com/office/drawing/2014/main" id="{75E1E5D8-3CD9-4E70-8284-E885B6373FE2}"/>
              </a:ext>
            </a:extLst>
          </p:cNvPr>
          <p:cNvGraphicFramePr>
            <a:graphicFrameLocks noChangeAspect="1"/>
          </p:cNvGraphicFramePr>
          <p:nvPr/>
        </p:nvGraphicFramePr>
        <p:xfrm>
          <a:off x="4559300" y="4237038"/>
          <a:ext cx="3230563" cy="847725"/>
        </p:xfrm>
        <a:graphic>
          <a:graphicData uri="http://schemas.openxmlformats.org/presentationml/2006/ole">
            <mc:AlternateContent xmlns:mc="http://schemas.openxmlformats.org/markup-compatibility/2006">
              <mc:Choice xmlns:v="urn:schemas-microsoft-com:vml" Requires="v">
                <p:oleObj spid="_x0000_s33845" name="公式" r:id="rId5" imgW="1066800" imgH="279400" progId="Equation.3">
                  <p:embed/>
                </p:oleObj>
              </mc:Choice>
              <mc:Fallback>
                <p:oleObj name="公式" r:id="rId5" imgW="1066800" imgH="279400" progId="Equation.3">
                  <p:embed/>
                  <p:pic>
                    <p:nvPicPr>
                      <p:cNvPr id="0" name="对象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59300" y="4237038"/>
                        <a:ext cx="3230563" cy="84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3799" name="TextBox 9">
            <a:extLst>
              <a:ext uri="{FF2B5EF4-FFF2-40B4-BE49-F238E27FC236}">
                <a16:creationId xmlns:a16="http://schemas.microsoft.com/office/drawing/2014/main" id="{6DA5F880-CD6F-4EE5-929A-52297E34158A}"/>
              </a:ext>
            </a:extLst>
          </p:cNvPr>
          <p:cNvSpPr txBox="1">
            <a:spLocks noChangeArrowheads="1"/>
          </p:cNvSpPr>
          <p:nvPr/>
        </p:nvSpPr>
        <p:spPr bwMode="auto">
          <a:xfrm>
            <a:off x="4468813" y="5605463"/>
            <a:ext cx="5048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r>
              <a:rPr lang="en-US" altLang="zh-CN" sz="3600">
                <a:latin typeface="微软雅黑" panose="020B0503020204020204" pitchFamily="34" charset="-122"/>
                <a:ea typeface="微软雅黑" panose="020B0503020204020204" pitchFamily="34" charset="-122"/>
              </a:rPr>
              <a:t>-</a:t>
            </a:r>
            <a:endParaRPr lang="zh-CN" altLang="en-US" sz="3600">
              <a:latin typeface="微软雅黑" panose="020B0503020204020204" pitchFamily="34" charset="-122"/>
              <a:ea typeface="微软雅黑" panose="020B0503020204020204" pitchFamily="34" charset="-122"/>
            </a:endParaRPr>
          </a:p>
        </p:txBody>
      </p:sp>
      <p:pic>
        <p:nvPicPr>
          <p:cNvPr id="33800" name="Picture 64">
            <a:extLst>
              <a:ext uri="{FF2B5EF4-FFF2-40B4-BE49-F238E27FC236}">
                <a16:creationId xmlns:a16="http://schemas.microsoft.com/office/drawing/2014/main" id="{7A13383C-E433-4DA5-9ADC-6357D751758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19663" y="5445125"/>
            <a:ext cx="665162" cy="966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801" name="Picture 64">
            <a:extLst>
              <a:ext uri="{FF2B5EF4-FFF2-40B4-BE49-F238E27FC236}">
                <a16:creationId xmlns:a16="http://schemas.microsoft.com/office/drawing/2014/main" id="{08BE70DC-640E-4965-81DF-13D7DC7887B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689600" y="5445125"/>
            <a:ext cx="665163" cy="966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802" name="Picture 64">
            <a:extLst>
              <a:ext uri="{FF2B5EF4-FFF2-40B4-BE49-F238E27FC236}">
                <a16:creationId xmlns:a16="http://schemas.microsoft.com/office/drawing/2014/main" id="{E84EE711-E03F-4A4F-B037-FF5DD3FE278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22688" y="5445125"/>
            <a:ext cx="663575" cy="966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803" name="Picture 64">
            <a:extLst>
              <a:ext uri="{FF2B5EF4-FFF2-40B4-BE49-F238E27FC236}">
                <a16:creationId xmlns:a16="http://schemas.microsoft.com/office/drawing/2014/main" id="{55111592-21B4-4A00-8194-F5F39541F07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16238" y="5445125"/>
            <a:ext cx="665162" cy="966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3804" name="组合 14">
            <a:extLst>
              <a:ext uri="{FF2B5EF4-FFF2-40B4-BE49-F238E27FC236}">
                <a16:creationId xmlns:a16="http://schemas.microsoft.com/office/drawing/2014/main" id="{52592138-382C-43A9-ACC9-C03647148B0C}"/>
              </a:ext>
            </a:extLst>
          </p:cNvPr>
          <p:cNvGrpSpPr>
            <a:grpSpLocks/>
          </p:cNvGrpSpPr>
          <p:nvPr/>
        </p:nvGrpSpPr>
        <p:grpSpPr bwMode="auto">
          <a:xfrm>
            <a:off x="1731963" y="1916113"/>
            <a:ext cx="5354637" cy="1544637"/>
            <a:chOff x="1732220" y="1916832"/>
            <a:chExt cx="5354174" cy="1544638"/>
          </a:xfrm>
        </p:grpSpPr>
        <p:grpSp>
          <p:nvGrpSpPr>
            <p:cNvPr id="33808" name="组合 15">
              <a:extLst>
                <a:ext uri="{FF2B5EF4-FFF2-40B4-BE49-F238E27FC236}">
                  <a16:creationId xmlns:a16="http://schemas.microsoft.com/office/drawing/2014/main" id="{2A9C40F4-DAEF-468E-A2E4-752A9A76FB8D}"/>
                </a:ext>
              </a:extLst>
            </p:cNvPr>
            <p:cNvGrpSpPr>
              <a:grpSpLocks/>
            </p:cNvGrpSpPr>
            <p:nvPr/>
          </p:nvGrpSpPr>
          <p:grpSpPr bwMode="auto">
            <a:xfrm>
              <a:off x="1732220" y="1916832"/>
              <a:ext cx="1655763" cy="1539875"/>
              <a:chOff x="1732220" y="1916832"/>
              <a:chExt cx="1655763" cy="1539875"/>
            </a:xfrm>
          </p:grpSpPr>
          <p:pic>
            <p:nvPicPr>
              <p:cNvPr id="33819" name="Picture 58" descr="qspins4">
                <a:extLst>
                  <a:ext uri="{FF2B5EF4-FFF2-40B4-BE49-F238E27FC236}">
                    <a16:creationId xmlns:a16="http://schemas.microsoft.com/office/drawing/2014/main" id="{687A9CAC-5F27-491E-A191-92CBFAE8DA95}"/>
                  </a:ext>
                </a:extLst>
              </p:cNvPr>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2081470" y="1945407"/>
                <a:ext cx="1147763" cy="151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820" name="Rectangle 63">
                <a:extLst>
                  <a:ext uri="{FF2B5EF4-FFF2-40B4-BE49-F238E27FC236}">
                    <a16:creationId xmlns:a16="http://schemas.microsoft.com/office/drawing/2014/main" id="{53F2EA85-6564-4B74-A05E-7528156F5347}"/>
                  </a:ext>
                </a:extLst>
              </p:cNvPr>
              <p:cNvSpPr>
                <a:spLocks noChangeArrowheads="1"/>
              </p:cNvSpPr>
              <p:nvPr/>
            </p:nvSpPr>
            <p:spPr bwMode="auto">
              <a:xfrm>
                <a:off x="1732220" y="1946995"/>
                <a:ext cx="576263" cy="3587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endParaRPr lang="zh-CN" altLang="en-US" sz="1600">
                  <a:latin typeface="Arial" panose="020B0604020202020204" pitchFamily="34" charset="0"/>
                </a:endParaRPr>
              </a:p>
            </p:txBody>
          </p:sp>
          <p:sp>
            <p:nvSpPr>
              <p:cNvPr id="33821" name="Rectangle 64">
                <a:extLst>
                  <a:ext uri="{FF2B5EF4-FFF2-40B4-BE49-F238E27FC236}">
                    <a16:creationId xmlns:a16="http://schemas.microsoft.com/office/drawing/2014/main" id="{DB82B3A0-C1DD-4573-BBA8-A38BE1E5D48F}"/>
                  </a:ext>
                </a:extLst>
              </p:cNvPr>
              <p:cNvSpPr>
                <a:spLocks noChangeArrowheads="1"/>
              </p:cNvSpPr>
              <p:nvPr/>
            </p:nvSpPr>
            <p:spPr bwMode="auto">
              <a:xfrm>
                <a:off x="2956183" y="3024907"/>
                <a:ext cx="431800" cy="3603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endParaRPr lang="zh-CN" altLang="en-US" sz="1600">
                  <a:latin typeface="Arial" panose="020B0604020202020204" pitchFamily="34" charset="0"/>
                </a:endParaRPr>
              </a:p>
            </p:txBody>
          </p:sp>
          <p:sp>
            <p:nvSpPr>
              <p:cNvPr id="33822" name="Oval 76">
                <a:extLst>
                  <a:ext uri="{FF2B5EF4-FFF2-40B4-BE49-F238E27FC236}">
                    <a16:creationId xmlns:a16="http://schemas.microsoft.com/office/drawing/2014/main" id="{0971CFF5-A1E4-4642-80A5-DD2C5CE6EE1C}"/>
                  </a:ext>
                </a:extLst>
              </p:cNvPr>
              <p:cNvSpPr>
                <a:spLocks noChangeArrowheads="1"/>
              </p:cNvSpPr>
              <p:nvPr/>
            </p:nvSpPr>
            <p:spPr bwMode="auto">
              <a:xfrm>
                <a:off x="1919545" y="1916832"/>
                <a:ext cx="1395413" cy="1395413"/>
              </a:xfrm>
              <a:prstGeom prst="ellipse">
                <a:avLst/>
              </a:prstGeom>
              <a:noFill/>
              <a:ln w="25400">
                <a:solidFill>
                  <a:srgbClr val="FF66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endParaRPr lang="zh-CN" altLang="en-US" sz="1600">
                  <a:latin typeface="Arial" panose="020B0604020202020204" pitchFamily="34" charset="0"/>
                </a:endParaRPr>
              </a:p>
            </p:txBody>
          </p:sp>
          <p:sp>
            <p:nvSpPr>
              <p:cNvPr id="33823" name="Line 110">
                <a:extLst>
                  <a:ext uri="{FF2B5EF4-FFF2-40B4-BE49-F238E27FC236}">
                    <a16:creationId xmlns:a16="http://schemas.microsoft.com/office/drawing/2014/main" id="{5A152545-D950-4D4C-9130-FAD72A4DDD66}"/>
                  </a:ext>
                </a:extLst>
              </p:cNvPr>
              <p:cNvSpPr>
                <a:spLocks noChangeShapeType="1"/>
              </p:cNvSpPr>
              <p:nvPr/>
            </p:nvSpPr>
            <p:spPr bwMode="auto">
              <a:xfrm>
                <a:off x="2633921" y="2882032"/>
                <a:ext cx="0" cy="360363"/>
              </a:xfrm>
              <a:prstGeom prst="line">
                <a:avLst/>
              </a:prstGeom>
              <a:noFill/>
              <a:ln w="26670">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a:p>
            </p:txBody>
          </p:sp>
        </p:grpSp>
        <p:grpSp>
          <p:nvGrpSpPr>
            <p:cNvPr id="33809" name="组合 16">
              <a:extLst>
                <a:ext uri="{FF2B5EF4-FFF2-40B4-BE49-F238E27FC236}">
                  <a16:creationId xmlns:a16="http://schemas.microsoft.com/office/drawing/2014/main" id="{661605ED-9C8A-4DEA-80FA-D79EFE981B1D}"/>
                </a:ext>
              </a:extLst>
            </p:cNvPr>
            <p:cNvGrpSpPr>
              <a:grpSpLocks/>
            </p:cNvGrpSpPr>
            <p:nvPr/>
          </p:nvGrpSpPr>
          <p:grpSpPr bwMode="auto">
            <a:xfrm>
              <a:off x="5575094" y="1921595"/>
              <a:ext cx="1511300" cy="1539875"/>
              <a:chOff x="5665591" y="1916832"/>
              <a:chExt cx="1511300" cy="1539875"/>
            </a:xfrm>
          </p:grpSpPr>
          <p:sp>
            <p:nvSpPr>
              <p:cNvPr id="33812" name="Rectangle 65">
                <a:extLst>
                  <a:ext uri="{FF2B5EF4-FFF2-40B4-BE49-F238E27FC236}">
                    <a16:creationId xmlns:a16="http://schemas.microsoft.com/office/drawing/2014/main" id="{9696E6C2-C84E-4C7D-82F5-F07BCDC44AAE}"/>
                  </a:ext>
                </a:extLst>
              </p:cNvPr>
              <p:cNvSpPr>
                <a:spLocks noChangeArrowheads="1"/>
              </p:cNvSpPr>
              <p:nvPr/>
            </p:nvSpPr>
            <p:spPr bwMode="auto">
              <a:xfrm>
                <a:off x="6818116" y="3096344"/>
                <a:ext cx="287338" cy="3603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endParaRPr lang="zh-CN" altLang="en-US" sz="1600">
                  <a:latin typeface="Arial" panose="020B0604020202020204" pitchFamily="34" charset="0"/>
                </a:endParaRPr>
              </a:p>
            </p:txBody>
          </p:sp>
          <p:sp>
            <p:nvSpPr>
              <p:cNvPr id="33813" name="Rectangle 66">
                <a:extLst>
                  <a:ext uri="{FF2B5EF4-FFF2-40B4-BE49-F238E27FC236}">
                    <a16:creationId xmlns:a16="http://schemas.microsoft.com/office/drawing/2014/main" id="{DC3765EF-ABCD-467C-A17B-65BA7E6B3748}"/>
                  </a:ext>
                </a:extLst>
              </p:cNvPr>
              <p:cNvSpPr>
                <a:spLocks noChangeArrowheads="1"/>
              </p:cNvSpPr>
              <p:nvPr/>
            </p:nvSpPr>
            <p:spPr bwMode="auto">
              <a:xfrm>
                <a:off x="5735441" y="1943819"/>
                <a:ext cx="433388" cy="3603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endParaRPr lang="zh-CN" altLang="en-US" sz="1600">
                  <a:latin typeface="Arial" panose="020B0604020202020204" pitchFamily="34" charset="0"/>
                </a:endParaRPr>
              </a:p>
            </p:txBody>
          </p:sp>
          <p:pic>
            <p:nvPicPr>
              <p:cNvPr id="33814" name="Picture 79" descr="qspins4">
                <a:extLst>
                  <a:ext uri="{FF2B5EF4-FFF2-40B4-BE49-F238E27FC236}">
                    <a16:creationId xmlns:a16="http://schemas.microsoft.com/office/drawing/2014/main" id="{B7577762-5E4C-4037-8639-5AA648881B0B}"/>
                  </a:ext>
                </a:extLst>
              </p:cNvPr>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rot="10800000">
                <a:off x="5898954" y="1945407"/>
                <a:ext cx="1147762" cy="151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815" name="Rectangle 80">
                <a:extLst>
                  <a:ext uri="{FF2B5EF4-FFF2-40B4-BE49-F238E27FC236}">
                    <a16:creationId xmlns:a16="http://schemas.microsoft.com/office/drawing/2014/main" id="{85E8453F-9180-4F34-86D4-87E2C0612664}"/>
                  </a:ext>
                </a:extLst>
              </p:cNvPr>
              <p:cNvSpPr>
                <a:spLocks noChangeArrowheads="1"/>
              </p:cNvSpPr>
              <p:nvPr/>
            </p:nvSpPr>
            <p:spPr bwMode="auto">
              <a:xfrm>
                <a:off x="5665591" y="2016844"/>
                <a:ext cx="576263" cy="3587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endParaRPr lang="zh-CN" altLang="en-US" sz="1600">
                  <a:latin typeface="Arial" panose="020B0604020202020204" pitchFamily="34" charset="0"/>
                </a:endParaRPr>
              </a:p>
            </p:txBody>
          </p:sp>
          <p:sp>
            <p:nvSpPr>
              <p:cNvPr id="33816" name="Rectangle 81">
                <a:extLst>
                  <a:ext uri="{FF2B5EF4-FFF2-40B4-BE49-F238E27FC236}">
                    <a16:creationId xmlns:a16="http://schemas.microsoft.com/office/drawing/2014/main" id="{5FAE5FF4-4A0A-4A6B-AF75-9BD5BE1F89FD}"/>
                  </a:ext>
                </a:extLst>
              </p:cNvPr>
              <p:cNvSpPr>
                <a:spLocks noChangeArrowheads="1"/>
              </p:cNvSpPr>
              <p:nvPr/>
            </p:nvSpPr>
            <p:spPr bwMode="auto">
              <a:xfrm>
                <a:off x="6745091" y="3024907"/>
                <a:ext cx="431800" cy="3603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endParaRPr lang="zh-CN" altLang="en-US" sz="1600">
                  <a:latin typeface="Arial" panose="020B0604020202020204" pitchFamily="34" charset="0"/>
                </a:endParaRPr>
              </a:p>
            </p:txBody>
          </p:sp>
          <p:sp>
            <p:nvSpPr>
              <p:cNvPr id="33817" name="Oval 102">
                <a:extLst>
                  <a:ext uri="{FF2B5EF4-FFF2-40B4-BE49-F238E27FC236}">
                    <a16:creationId xmlns:a16="http://schemas.microsoft.com/office/drawing/2014/main" id="{4EB5CA0F-4061-4E26-A754-79187317EBDA}"/>
                  </a:ext>
                </a:extLst>
              </p:cNvPr>
              <p:cNvSpPr>
                <a:spLocks noChangeArrowheads="1"/>
              </p:cNvSpPr>
              <p:nvPr/>
            </p:nvSpPr>
            <p:spPr bwMode="auto">
              <a:xfrm>
                <a:off x="5781479" y="1916832"/>
                <a:ext cx="1395412" cy="1395412"/>
              </a:xfrm>
              <a:prstGeom prst="ellipse">
                <a:avLst/>
              </a:prstGeom>
              <a:noFill/>
              <a:ln w="25400">
                <a:solidFill>
                  <a:srgbClr val="00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endParaRPr lang="zh-CN" altLang="en-US" sz="1600">
                  <a:latin typeface="Arial" panose="020B0604020202020204" pitchFamily="34" charset="0"/>
                </a:endParaRPr>
              </a:p>
            </p:txBody>
          </p:sp>
          <p:sp>
            <p:nvSpPr>
              <p:cNvPr id="33818" name="Line 112">
                <a:extLst>
                  <a:ext uri="{FF2B5EF4-FFF2-40B4-BE49-F238E27FC236}">
                    <a16:creationId xmlns:a16="http://schemas.microsoft.com/office/drawing/2014/main" id="{BF311A8D-1EC5-455C-9073-EABD98C1F00A}"/>
                  </a:ext>
                </a:extLst>
              </p:cNvPr>
              <p:cNvSpPr>
                <a:spLocks noChangeShapeType="1"/>
              </p:cNvSpPr>
              <p:nvPr/>
            </p:nvSpPr>
            <p:spPr bwMode="auto">
              <a:xfrm flipV="1">
                <a:off x="6500617" y="2159719"/>
                <a:ext cx="0" cy="371475"/>
              </a:xfrm>
              <a:prstGeom prst="line">
                <a:avLst/>
              </a:prstGeom>
              <a:noFill/>
              <a:ln w="27940">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a:p>
            </p:txBody>
          </p:sp>
        </p:grpSp>
        <p:sp>
          <p:nvSpPr>
            <p:cNvPr id="33810" name="Line 83">
              <a:extLst>
                <a:ext uri="{FF2B5EF4-FFF2-40B4-BE49-F238E27FC236}">
                  <a16:creationId xmlns:a16="http://schemas.microsoft.com/office/drawing/2014/main" id="{8E0841AD-C995-4106-8EB5-B9ADB5EAB81F}"/>
                </a:ext>
              </a:extLst>
            </p:cNvPr>
            <p:cNvSpPr>
              <a:spLocks noChangeShapeType="1"/>
            </p:cNvSpPr>
            <p:nvPr/>
          </p:nvSpPr>
          <p:spPr bwMode="auto">
            <a:xfrm>
              <a:off x="2811720" y="1945407"/>
              <a:ext cx="3455988" cy="1368425"/>
            </a:xfrm>
            <a:prstGeom prst="line">
              <a:avLst/>
            </a:prstGeom>
            <a:noFill/>
            <a:ln w="25400">
              <a:solidFill>
                <a:srgbClr val="00CC00"/>
              </a:solidFill>
              <a:prstDash val="dash"/>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33811" name="Line 85">
              <a:extLst>
                <a:ext uri="{FF2B5EF4-FFF2-40B4-BE49-F238E27FC236}">
                  <a16:creationId xmlns:a16="http://schemas.microsoft.com/office/drawing/2014/main" id="{05FD14BB-6646-4DEE-A5BA-288098B0F2A9}"/>
                </a:ext>
              </a:extLst>
            </p:cNvPr>
            <p:cNvSpPr>
              <a:spLocks noChangeShapeType="1"/>
            </p:cNvSpPr>
            <p:nvPr/>
          </p:nvSpPr>
          <p:spPr bwMode="auto">
            <a:xfrm flipV="1">
              <a:off x="2884745" y="1945407"/>
              <a:ext cx="3311525" cy="1309688"/>
            </a:xfrm>
            <a:prstGeom prst="line">
              <a:avLst/>
            </a:prstGeom>
            <a:noFill/>
            <a:ln w="25400">
              <a:solidFill>
                <a:srgbClr val="00CC00"/>
              </a:solidFill>
              <a:prstDash val="dash"/>
              <a:round/>
              <a:headEnd/>
              <a:tailEnd/>
            </a:ln>
            <a:extLst>
              <a:ext uri="{909E8E84-426E-40DD-AFC4-6F175D3DCCD1}">
                <a14:hiddenFill xmlns:a14="http://schemas.microsoft.com/office/drawing/2010/main">
                  <a:noFill/>
                </a14:hiddenFill>
              </a:ext>
            </a:extLst>
          </p:spPr>
          <p:txBody>
            <a:bodyPr/>
            <a:lstStyle/>
            <a:p>
              <a:endParaRPr lang="zh-CN" altLang="en-US"/>
            </a:p>
          </p:txBody>
        </p:sp>
      </p:grpSp>
      <p:sp>
        <p:nvSpPr>
          <p:cNvPr id="33805" name="TextBox 7">
            <a:extLst>
              <a:ext uri="{FF2B5EF4-FFF2-40B4-BE49-F238E27FC236}">
                <a16:creationId xmlns:a16="http://schemas.microsoft.com/office/drawing/2014/main" id="{6955965D-4DBC-466D-BA07-AE0568AF0708}"/>
              </a:ext>
            </a:extLst>
          </p:cNvPr>
          <p:cNvSpPr txBox="1">
            <a:spLocks noChangeArrowheads="1"/>
          </p:cNvSpPr>
          <p:nvPr/>
        </p:nvSpPr>
        <p:spPr bwMode="auto">
          <a:xfrm>
            <a:off x="758825" y="3621088"/>
            <a:ext cx="7254875"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r>
              <a:rPr lang="zh-CN" altLang="en-US" sz="2400">
                <a:latin typeface="微软雅黑" panose="020B0503020204020204" pitchFamily="34" charset="-122"/>
                <a:ea typeface="微软雅黑" panose="020B0503020204020204" pitchFamily="34" charset="-122"/>
              </a:rPr>
              <a:t>对于两个粒子组成的系统，根据量子力学叠加原理，存在总体的叠加状态，如：</a:t>
            </a:r>
          </a:p>
        </p:txBody>
      </p:sp>
      <p:sp>
        <p:nvSpPr>
          <p:cNvPr id="33806" name="TextBox 6">
            <a:extLst>
              <a:ext uri="{FF2B5EF4-FFF2-40B4-BE49-F238E27FC236}">
                <a16:creationId xmlns:a16="http://schemas.microsoft.com/office/drawing/2014/main" id="{9639A951-29AA-481E-9A33-EAFA1F493217}"/>
              </a:ext>
            </a:extLst>
          </p:cNvPr>
          <p:cNvSpPr txBox="1">
            <a:spLocks noChangeArrowheads="1"/>
          </p:cNvSpPr>
          <p:nvPr/>
        </p:nvSpPr>
        <p:spPr bwMode="auto">
          <a:xfrm>
            <a:off x="642938" y="1052513"/>
            <a:ext cx="439261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r>
              <a:rPr lang="zh-CN" altLang="en-US" sz="2800">
                <a:latin typeface="微软雅黑" panose="020B0503020204020204" pitchFamily="34" charset="-122"/>
                <a:ea typeface="微软雅黑" panose="020B0503020204020204" pitchFamily="34" charset="-122"/>
              </a:rPr>
              <a:t>爱因斯坦的深刻思考</a:t>
            </a:r>
          </a:p>
        </p:txBody>
      </p:sp>
      <p:sp>
        <p:nvSpPr>
          <p:cNvPr id="33807" name="灯片编号占位符 1">
            <a:extLst>
              <a:ext uri="{FF2B5EF4-FFF2-40B4-BE49-F238E27FC236}">
                <a16:creationId xmlns:a16="http://schemas.microsoft.com/office/drawing/2014/main" id="{FCBE4A76-B99B-4FC0-A9C4-FAD9EF3CBB7C}"/>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fld id="{830C3C44-5D95-446F-8C66-CBB1B667F874}" type="slidenum">
              <a:rPr lang="zh-CN" altLang="en-US" sz="1200" smtClean="0">
                <a:solidFill>
                  <a:srgbClr val="898989"/>
                </a:solidFill>
              </a:rPr>
              <a:pPr>
                <a:spcBef>
                  <a:spcPct val="0"/>
                </a:spcBef>
                <a:buFontTx/>
                <a:buNone/>
              </a:pPr>
              <a:t>29</a:t>
            </a:fld>
            <a:endParaRPr lang="zh-CN" altLang="en-US" sz="1200">
              <a:solidFill>
                <a:srgbClr val="898989"/>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2">
            <a:extLst>
              <a:ext uri="{FF2B5EF4-FFF2-40B4-BE49-F238E27FC236}">
                <a16:creationId xmlns:a16="http://schemas.microsoft.com/office/drawing/2014/main" id="{21A3F246-78AB-458C-AF94-AC5A988A94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74295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7171" name="Picture 20">
            <a:extLst>
              <a:ext uri="{FF2B5EF4-FFF2-40B4-BE49-F238E27FC236}">
                <a16:creationId xmlns:a16="http://schemas.microsoft.com/office/drawing/2014/main" id="{B4B21F95-4529-4219-8513-ABB6F86860D7}"/>
              </a:ext>
            </a:extLst>
          </p:cNvPr>
          <p:cNvPicPr>
            <a:picLocks noChangeAspect="1" noChangeArrowheads="1"/>
          </p:cNvPicPr>
          <p:nvPr/>
        </p:nvPicPr>
        <p:blipFill>
          <a:blip r:embed="rId3">
            <a:lum bright="32000" contrast="-38000"/>
            <a:extLst>
              <a:ext uri="{28A0092B-C50C-407E-A947-70E740481C1C}">
                <a14:useLocalDpi xmlns:a14="http://schemas.microsoft.com/office/drawing/2010/main" val="0"/>
              </a:ext>
            </a:extLst>
          </a:blip>
          <a:srcRect/>
          <a:stretch>
            <a:fillRect/>
          </a:stretch>
        </p:blipFill>
        <p:spPr bwMode="auto">
          <a:xfrm>
            <a:off x="763588" y="0"/>
            <a:ext cx="8380412"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6" name="TextBox 5">
            <a:extLst>
              <a:ext uri="{FF2B5EF4-FFF2-40B4-BE49-F238E27FC236}">
                <a16:creationId xmlns:a16="http://schemas.microsoft.com/office/drawing/2014/main" id="{7B685CD6-100A-4FA5-BBB0-59C1EC90057B}"/>
              </a:ext>
            </a:extLst>
          </p:cNvPr>
          <p:cNvSpPr txBox="1"/>
          <p:nvPr/>
        </p:nvSpPr>
        <p:spPr>
          <a:xfrm>
            <a:off x="899592" y="1268760"/>
            <a:ext cx="7704137" cy="4167359"/>
          </a:xfrm>
          <a:prstGeom prst="rect">
            <a:avLst/>
          </a:prstGeom>
          <a:noFill/>
        </p:spPr>
        <p:txBody>
          <a:bodyPr>
            <a:spAutoFit/>
          </a:bodyPr>
          <a:lstStyle/>
          <a:p>
            <a:pPr>
              <a:defRPr/>
            </a:pPr>
            <a:r>
              <a:rPr lang="zh-CN" altLang="en-US" sz="2800" dirty="0">
                <a:latin typeface="微软雅黑" pitchFamily="34" charset="-122"/>
                <a:ea typeface="微软雅黑" pitchFamily="34" charset="-122"/>
              </a:rPr>
              <a:t>三堂讲座内容：</a:t>
            </a:r>
            <a:endParaRPr lang="en-US" altLang="zh-CN" sz="2800" dirty="0">
              <a:latin typeface="微软雅黑" pitchFamily="34" charset="-122"/>
              <a:ea typeface="微软雅黑" pitchFamily="34" charset="-122"/>
            </a:endParaRPr>
          </a:p>
          <a:p>
            <a:pPr marL="542925" indent="-542925">
              <a:lnSpc>
                <a:spcPct val="125000"/>
              </a:lnSpc>
              <a:spcBef>
                <a:spcPts val="1200"/>
              </a:spcBef>
              <a:defRPr/>
            </a:pPr>
            <a:r>
              <a:rPr lang="en-US" altLang="zh-CN" sz="2800" dirty="0">
                <a:latin typeface="微软雅黑" pitchFamily="34" charset="-122"/>
                <a:ea typeface="微软雅黑" pitchFamily="34" charset="-122"/>
              </a:rPr>
              <a:t>1</a:t>
            </a:r>
            <a:r>
              <a:rPr lang="zh-CN" altLang="en-US" sz="2800" dirty="0">
                <a:latin typeface="微软雅黑" pitchFamily="34" charset="-122"/>
                <a:ea typeface="微软雅黑" pitchFamily="34" charset="-122"/>
              </a:rPr>
              <a:t>）从量子力学到量子信息（量子密码、量子通信、量子计算与量子模拟、量子精密测量）</a:t>
            </a:r>
            <a:endParaRPr lang="en-US" altLang="zh-CN" sz="2800" dirty="0">
              <a:latin typeface="微软雅黑" pitchFamily="34" charset="-122"/>
              <a:ea typeface="微软雅黑" pitchFamily="34" charset="-122"/>
            </a:endParaRPr>
          </a:p>
          <a:p>
            <a:pPr>
              <a:lnSpc>
                <a:spcPct val="125000"/>
              </a:lnSpc>
              <a:spcBef>
                <a:spcPts val="1200"/>
              </a:spcBef>
              <a:defRPr/>
            </a:pPr>
            <a:r>
              <a:rPr lang="en-US" altLang="zh-CN" sz="2800" dirty="0">
                <a:latin typeface="微软雅黑" pitchFamily="34" charset="-122"/>
                <a:ea typeface="微软雅黑" pitchFamily="34" charset="-122"/>
              </a:rPr>
              <a:t>2</a:t>
            </a:r>
            <a:r>
              <a:rPr lang="zh-CN" altLang="en-US" sz="2800" dirty="0">
                <a:latin typeface="微软雅黑" pitchFamily="34" charset="-122"/>
                <a:ea typeface="微软雅黑" pitchFamily="34" charset="-122"/>
              </a:rPr>
              <a:t>）构建量子网络</a:t>
            </a:r>
            <a:endParaRPr lang="en-US" altLang="zh-CN" sz="2800" dirty="0">
              <a:latin typeface="微软雅黑" pitchFamily="34" charset="-122"/>
              <a:ea typeface="微软雅黑" pitchFamily="34" charset="-122"/>
            </a:endParaRPr>
          </a:p>
          <a:p>
            <a:pPr>
              <a:lnSpc>
                <a:spcPct val="125000"/>
              </a:lnSpc>
              <a:defRPr/>
            </a:pPr>
            <a:r>
              <a:rPr lang="en-US" altLang="zh-CN" sz="2800" dirty="0">
                <a:latin typeface="微软雅黑" pitchFamily="34" charset="-122"/>
                <a:ea typeface="微软雅黑" pitchFamily="34" charset="-122"/>
              </a:rPr>
              <a:t>     </a:t>
            </a:r>
            <a:r>
              <a:rPr lang="zh-CN" altLang="en-US" sz="2800" dirty="0">
                <a:latin typeface="微软雅黑" pitchFamily="34" charset="-122"/>
                <a:ea typeface="微软雅黑" pitchFamily="34" charset="-122"/>
              </a:rPr>
              <a:t>量子与经典的界限</a:t>
            </a:r>
            <a:endParaRPr lang="en-US" altLang="zh-CN" sz="2800" dirty="0">
              <a:latin typeface="微软雅黑" pitchFamily="34" charset="-122"/>
              <a:ea typeface="微软雅黑" pitchFamily="34" charset="-122"/>
            </a:endParaRPr>
          </a:p>
          <a:p>
            <a:pPr>
              <a:lnSpc>
                <a:spcPct val="125000"/>
              </a:lnSpc>
              <a:defRPr/>
            </a:pPr>
            <a:r>
              <a:rPr lang="en-US" altLang="zh-CN" sz="2800" dirty="0">
                <a:latin typeface="微软雅黑" pitchFamily="34" charset="-122"/>
                <a:ea typeface="微软雅黑" pitchFamily="34" charset="-122"/>
              </a:rPr>
              <a:t>     </a:t>
            </a:r>
            <a:r>
              <a:rPr lang="zh-CN" altLang="en-US" sz="2800" dirty="0">
                <a:latin typeface="微软雅黑" pitchFamily="34" charset="-122"/>
                <a:ea typeface="微软雅黑" pitchFamily="34" charset="-122"/>
              </a:rPr>
              <a:t>光是什么？</a:t>
            </a:r>
            <a:r>
              <a:rPr lang="en-US" altLang="zh-CN" sz="2800" dirty="0">
                <a:latin typeface="微软雅黑" pitchFamily="34" charset="-122"/>
                <a:ea typeface="微软雅黑" pitchFamily="34" charset="-122"/>
              </a:rPr>
              <a:t>(</a:t>
            </a:r>
            <a:r>
              <a:rPr lang="zh-CN" altLang="en-US" sz="2800" dirty="0">
                <a:latin typeface="微软雅黑" pitchFamily="34" charset="-122"/>
                <a:ea typeface="微软雅黑" pitchFamily="34" charset="-122"/>
              </a:rPr>
              <a:t>量子信息技术研究量子物理）</a:t>
            </a:r>
            <a:endParaRPr lang="en-US" altLang="zh-CN" sz="2800" dirty="0">
              <a:latin typeface="微软雅黑" pitchFamily="34" charset="-122"/>
              <a:ea typeface="微软雅黑" pitchFamily="34" charset="-122"/>
            </a:endParaRPr>
          </a:p>
          <a:p>
            <a:pPr>
              <a:lnSpc>
                <a:spcPct val="125000"/>
              </a:lnSpc>
              <a:spcBef>
                <a:spcPts val="1200"/>
              </a:spcBef>
              <a:defRPr/>
            </a:pPr>
            <a:r>
              <a:rPr lang="en-US" altLang="zh-CN" sz="2800" dirty="0">
                <a:latin typeface="微软雅黑" pitchFamily="34" charset="-122"/>
                <a:ea typeface="微软雅黑" pitchFamily="34" charset="-122"/>
              </a:rPr>
              <a:t>3</a:t>
            </a:r>
            <a:r>
              <a:rPr lang="zh-CN" altLang="en-US" sz="2800" dirty="0">
                <a:latin typeface="微软雅黑" pitchFamily="34" charset="-122"/>
                <a:ea typeface="微软雅黑" pitchFamily="34" charset="-122"/>
              </a:rPr>
              <a:t>）观念与思维</a:t>
            </a:r>
          </a:p>
        </p:txBody>
      </p:sp>
      <p:sp>
        <p:nvSpPr>
          <p:cNvPr id="7173" name="灯片编号占位符 1">
            <a:extLst>
              <a:ext uri="{FF2B5EF4-FFF2-40B4-BE49-F238E27FC236}">
                <a16:creationId xmlns:a16="http://schemas.microsoft.com/office/drawing/2014/main" id="{23F36AA9-A9D7-4C13-A469-E4F74BC6BADB}"/>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fld id="{CBC70EAF-7092-402E-8D31-698AF70C131F}" type="slidenum">
              <a:rPr lang="en-US" altLang="zh-CN" sz="1200" smtClean="0">
                <a:solidFill>
                  <a:srgbClr val="898989"/>
                </a:solidFill>
              </a:rPr>
              <a:pPr>
                <a:spcBef>
                  <a:spcPct val="0"/>
                </a:spcBef>
                <a:buFontTx/>
                <a:buNone/>
              </a:pPr>
              <a:t>3</a:t>
            </a:fld>
            <a:endParaRPr lang="en-US" altLang="zh-CN" sz="1200">
              <a:solidFill>
                <a:srgbClr val="898989"/>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3">
            <a:extLst>
              <a:ext uri="{FF2B5EF4-FFF2-40B4-BE49-F238E27FC236}">
                <a16:creationId xmlns:a16="http://schemas.microsoft.com/office/drawing/2014/main" id="{B81003AD-3A46-431A-B799-97919630CD2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6013" y="2311400"/>
            <a:ext cx="6569075" cy="370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19" name="TextBox 7">
            <a:extLst>
              <a:ext uri="{FF2B5EF4-FFF2-40B4-BE49-F238E27FC236}">
                <a16:creationId xmlns:a16="http://schemas.microsoft.com/office/drawing/2014/main" id="{5443F2A3-FFF2-4F09-BB22-356A497B1412}"/>
              </a:ext>
            </a:extLst>
          </p:cNvPr>
          <p:cNvSpPr txBox="1">
            <a:spLocks noChangeArrowheads="1"/>
          </p:cNvSpPr>
          <p:nvPr/>
        </p:nvSpPr>
        <p:spPr bwMode="auto">
          <a:xfrm>
            <a:off x="250825" y="6237288"/>
            <a:ext cx="84788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eaLnBrk="1" hangingPunct="1">
              <a:spcBef>
                <a:spcPct val="0"/>
              </a:spcBef>
              <a:buFontTx/>
              <a:buNone/>
            </a:pPr>
            <a:r>
              <a:rPr lang="zh-CN" altLang="en-US" sz="2000">
                <a:latin typeface="微软雅黑" panose="020B0503020204020204" pitchFamily="34" charset="-122"/>
                <a:ea typeface="微软雅黑" panose="020B0503020204020204" pitchFamily="34" charset="-122"/>
              </a:rPr>
              <a:t>当探测其中一个粒子的时候，两粒子系统就会展现出奇异的特性。</a:t>
            </a:r>
          </a:p>
        </p:txBody>
      </p:sp>
      <p:sp>
        <p:nvSpPr>
          <p:cNvPr id="34820" name="Rectangle 18">
            <a:extLst>
              <a:ext uri="{FF2B5EF4-FFF2-40B4-BE49-F238E27FC236}">
                <a16:creationId xmlns:a16="http://schemas.microsoft.com/office/drawing/2014/main" id="{911002C5-500D-4748-957E-25F6A7A5B834}"/>
              </a:ext>
            </a:extLst>
          </p:cNvPr>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endParaRPr lang="zh-CN" altLang="en-US" sz="1800"/>
          </a:p>
        </p:txBody>
      </p:sp>
      <p:pic>
        <p:nvPicPr>
          <p:cNvPr id="34821" name="Picture 22">
            <a:extLst>
              <a:ext uri="{FF2B5EF4-FFF2-40B4-BE49-F238E27FC236}">
                <a16:creationId xmlns:a16="http://schemas.microsoft.com/office/drawing/2014/main" id="{663EB18F-CBCC-454D-ACE0-ABFAC74FFE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74295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34822" name="Picture 20">
            <a:extLst>
              <a:ext uri="{FF2B5EF4-FFF2-40B4-BE49-F238E27FC236}">
                <a16:creationId xmlns:a16="http://schemas.microsoft.com/office/drawing/2014/main" id="{7E274423-44AD-47F3-B310-B3D1644511D5}"/>
              </a:ext>
            </a:extLst>
          </p:cNvPr>
          <p:cNvPicPr>
            <a:picLocks noChangeAspect="1" noChangeArrowheads="1"/>
          </p:cNvPicPr>
          <p:nvPr/>
        </p:nvPicPr>
        <p:blipFill>
          <a:blip r:embed="rId4">
            <a:lum bright="32000" contrast="-38000"/>
            <a:extLst>
              <a:ext uri="{28A0092B-C50C-407E-A947-70E740481C1C}">
                <a14:useLocalDpi xmlns:a14="http://schemas.microsoft.com/office/drawing/2010/main" val="0"/>
              </a:ext>
            </a:extLst>
          </a:blip>
          <a:srcRect/>
          <a:stretch>
            <a:fillRect/>
          </a:stretch>
        </p:blipFill>
        <p:spPr bwMode="auto">
          <a:xfrm>
            <a:off x="763588" y="0"/>
            <a:ext cx="8380412"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34823" name="TextBox 7">
            <a:extLst>
              <a:ext uri="{FF2B5EF4-FFF2-40B4-BE49-F238E27FC236}">
                <a16:creationId xmlns:a16="http://schemas.microsoft.com/office/drawing/2014/main" id="{D7F97AF2-5B52-4B96-8781-B7B1927CA611}"/>
              </a:ext>
            </a:extLst>
          </p:cNvPr>
          <p:cNvSpPr txBox="1">
            <a:spLocks noChangeArrowheads="1"/>
          </p:cNvSpPr>
          <p:nvPr/>
        </p:nvSpPr>
        <p:spPr bwMode="auto">
          <a:xfrm>
            <a:off x="971550" y="107950"/>
            <a:ext cx="756126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ts val="1200"/>
              </a:spcBef>
              <a:buFontTx/>
              <a:buNone/>
            </a:pPr>
            <a:r>
              <a:rPr lang="zh-CN" altLang="en-US">
                <a:latin typeface="微软雅黑" panose="020B0503020204020204" pitchFamily="34" charset="-122"/>
                <a:ea typeface="微软雅黑" panose="020B0503020204020204" pitchFamily="34" charset="-122"/>
              </a:rPr>
              <a:t>二、</a:t>
            </a:r>
            <a:r>
              <a:rPr lang="en-US" altLang="zh-CN">
                <a:latin typeface="微软雅黑" panose="020B0503020204020204" pitchFamily="34" charset="-122"/>
                <a:ea typeface="微软雅黑" panose="020B0503020204020204" pitchFamily="34" charset="-122"/>
              </a:rPr>
              <a:t>EPR</a:t>
            </a:r>
            <a:r>
              <a:rPr lang="zh-CN" altLang="en-US">
                <a:latin typeface="微软雅黑" panose="020B0503020204020204" pitchFamily="34" charset="-122"/>
                <a:ea typeface="微软雅黑" panose="020B0503020204020204" pitchFamily="34" charset="-122"/>
              </a:rPr>
              <a:t>佯谬、</a:t>
            </a:r>
            <a:r>
              <a:rPr lang="en-US" altLang="zh-CN">
                <a:latin typeface="微软雅黑" panose="020B0503020204020204" pitchFamily="34" charset="-122"/>
                <a:ea typeface="微软雅黑" panose="020B0503020204020204" pitchFamily="34" charset="-122"/>
              </a:rPr>
              <a:t>Bell</a:t>
            </a:r>
            <a:r>
              <a:rPr lang="zh-CN" altLang="en-US">
                <a:latin typeface="微软雅黑" panose="020B0503020204020204" pitchFamily="34" charset="-122"/>
                <a:ea typeface="微软雅黑" panose="020B0503020204020204" pitchFamily="34" charset="-122"/>
              </a:rPr>
              <a:t>不等式、量子纠缠</a:t>
            </a:r>
            <a:endParaRPr lang="en-US" altLang="zh-CN">
              <a:latin typeface="微软雅黑" panose="020B0503020204020204" pitchFamily="34" charset="-122"/>
              <a:ea typeface="微软雅黑" panose="020B0503020204020204" pitchFamily="34" charset="-122"/>
            </a:endParaRPr>
          </a:p>
        </p:txBody>
      </p:sp>
      <p:sp>
        <p:nvSpPr>
          <p:cNvPr id="34824" name="灯片编号占位符 1">
            <a:extLst>
              <a:ext uri="{FF2B5EF4-FFF2-40B4-BE49-F238E27FC236}">
                <a16:creationId xmlns:a16="http://schemas.microsoft.com/office/drawing/2014/main" id="{D34C7AEB-2E17-465A-83FF-24DC3863E83D}"/>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fld id="{4B537313-2A31-450D-AE2A-9BDF5E5E54E0}" type="slidenum">
              <a:rPr lang="zh-CN" altLang="en-US" sz="1200" smtClean="0">
                <a:solidFill>
                  <a:srgbClr val="898989"/>
                </a:solidFill>
              </a:rPr>
              <a:pPr>
                <a:spcBef>
                  <a:spcPct val="0"/>
                </a:spcBef>
                <a:buFontTx/>
                <a:buNone/>
              </a:pPr>
              <a:t>30</a:t>
            </a:fld>
            <a:endParaRPr lang="zh-CN" altLang="en-US" sz="1200">
              <a:solidFill>
                <a:srgbClr val="898989"/>
              </a:solidFill>
            </a:endParaRPr>
          </a:p>
        </p:txBody>
      </p:sp>
      <p:grpSp>
        <p:nvGrpSpPr>
          <p:cNvPr id="34825" name="组合 14">
            <a:extLst>
              <a:ext uri="{FF2B5EF4-FFF2-40B4-BE49-F238E27FC236}">
                <a16:creationId xmlns:a16="http://schemas.microsoft.com/office/drawing/2014/main" id="{46146ABC-E3B1-4F7F-8157-59BC157CBAB1}"/>
              </a:ext>
            </a:extLst>
          </p:cNvPr>
          <p:cNvGrpSpPr>
            <a:grpSpLocks/>
          </p:cNvGrpSpPr>
          <p:nvPr/>
        </p:nvGrpSpPr>
        <p:grpSpPr bwMode="auto">
          <a:xfrm>
            <a:off x="1812925" y="765175"/>
            <a:ext cx="5354638" cy="1544638"/>
            <a:chOff x="1732220" y="1916832"/>
            <a:chExt cx="5354174" cy="1544638"/>
          </a:xfrm>
        </p:grpSpPr>
        <p:grpSp>
          <p:nvGrpSpPr>
            <p:cNvPr id="34826" name="组合 15">
              <a:extLst>
                <a:ext uri="{FF2B5EF4-FFF2-40B4-BE49-F238E27FC236}">
                  <a16:creationId xmlns:a16="http://schemas.microsoft.com/office/drawing/2014/main" id="{7BDAB507-75D8-490B-8722-73A1053BE50B}"/>
                </a:ext>
              </a:extLst>
            </p:cNvPr>
            <p:cNvGrpSpPr>
              <a:grpSpLocks/>
            </p:cNvGrpSpPr>
            <p:nvPr/>
          </p:nvGrpSpPr>
          <p:grpSpPr bwMode="auto">
            <a:xfrm>
              <a:off x="1732220" y="1916832"/>
              <a:ext cx="1655763" cy="1539875"/>
              <a:chOff x="1732220" y="1916832"/>
              <a:chExt cx="1655763" cy="1539875"/>
            </a:xfrm>
          </p:grpSpPr>
          <p:pic>
            <p:nvPicPr>
              <p:cNvPr id="34837" name="Picture 58" descr="qspins4">
                <a:extLst>
                  <a:ext uri="{FF2B5EF4-FFF2-40B4-BE49-F238E27FC236}">
                    <a16:creationId xmlns:a16="http://schemas.microsoft.com/office/drawing/2014/main" id="{5CDAD3D8-C5A3-4BC6-8AEA-5269E61E4169}"/>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081470" y="1945407"/>
                <a:ext cx="1147763" cy="151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38" name="Rectangle 63">
                <a:extLst>
                  <a:ext uri="{FF2B5EF4-FFF2-40B4-BE49-F238E27FC236}">
                    <a16:creationId xmlns:a16="http://schemas.microsoft.com/office/drawing/2014/main" id="{8F879A46-D2AA-4E52-943D-45C11EB0381C}"/>
                  </a:ext>
                </a:extLst>
              </p:cNvPr>
              <p:cNvSpPr>
                <a:spLocks noChangeArrowheads="1"/>
              </p:cNvSpPr>
              <p:nvPr/>
            </p:nvSpPr>
            <p:spPr bwMode="auto">
              <a:xfrm>
                <a:off x="1732220" y="1946995"/>
                <a:ext cx="576263" cy="3587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endParaRPr lang="zh-CN" altLang="en-US" sz="1600">
                  <a:latin typeface="Arial" panose="020B0604020202020204" pitchFamily="34" charset="0"/>
                </a:endParaRPr>
              </a:p>
            </p:txBody>
          </p:sp>
          <p:sp>
            <p:nvSpPr>
              <p:cNvPr id="34839" name="Rectangle 64">
                <a:extLst>
                  <a:ext uri="{FF2B5EF4-FFF2-40B4-BE49-F238E27FC236}">
                    <a16:creationId xmlns:a16="http://schemas.microsoft.com/office/drawing/2014/main" id="{504308CA-1D7B-4F37-A6EB-256E087CB00E}"/>
                  </a:ext>
                </a:extLst>
              </p:cNvPr>
              <p:cNvSpPr>
                <a:spLocks noChangeArrowheads="1"/>
              </p:cNvSpPr>
              <p:nvPr/>
            </p:nvSpPr>
            <p:spPr bwMode="auto">
              <a:xfrm>
                <a:off x="2956183" y="3024907"/>
                <a:ext cx="431800" cy="3603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endParaRPr lang="zh-CN" altLang="en-US" sz="1600">
                  <a:latin typeface="Arial" panose="020B0604020202020204" pitchFamily="34" charset="0"/>
                </a:endParaRPr>
              </a:p>
            </p:txBody>
          </p:sp>
          <p:sp>
            <p:nvSpPr>
              <p:cNvPr id="34840" name="Oval 76">
                <a:extLst>
                  <a:ext uri="{FF2B5EF4-FFF2-40B4-BE49-F238E27FC236}">
                    <a16:creationId xmlns:a16="http://schemas.microsoft.com/office/drawing/2014/main" id="{66B92E25-000A-40E9-91F4-21F3E6345421}"/>
                  </a:ext>
                </a:extLst>
              </p:cNvPr>
              <p:cNvSpPr>
                <a:spLocks noChangeArrowheads="1"/>
              </p:cNvSpPr>
              <p:nvPr/>
            </p:nvSpPr>
            <p:spPr bwMode="auto">
              <a:xfrm>
                <a:off x="1919545" y="1916832"/>
                <a:ext cx="1395413" cy="1395413"/>
              </a:xfrm>
              <a:prstGeom prst="ellipse">
                <a:avLst/>
              </a:prstGeom>
              <a:noFill/>
              <a:ln w="25400">
                <a:solidFill>
                  <a:srgbClr val="FF66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endParaRPr lang="zh-CN" altLang="en-US" sz="1600">
                  <a:latin typeface="Arial" panose="020B0604020202020204" pitchFamily="34" charset="0"/>
                </a:endParaRPr>
              </a:p>
            </p:txBody>
          </p:sp>
          <p:sp>
            <p:nvSpPr>
              <p:cNvPr id="34841" name="Line 110">
                <a:extLst>
                  <a:ext uri="{FF2B5EF4-FFF2-40B4-BE49-F238E27FC236}">
                    <a16:creationId xmlns:a16="http://schemas.microsoft.com/office/drawing/2014/main" id="{7D5D6410-3932-4EEC-B707-E22A0E5D5BA0}"/>
                  </a:ext>
                </a:extLst>
              </p:cNvPr>
              <p:cNvSpPr>
                <a:spLocks noChangeShapeType="1"/>
              </p:cNvSpPr>
              <p:nvPr/>
            </p:nvSpPr>
            <p:spPr bwMode="auto">
              <a:xfrm>
                <a:off x="2633921" y="2882032"/>
                <a:ext cx="0" cy="360363"/>
              </a:xfrm>
              <a:prstGeom prst="line">
                <a:avLst/>
              </a:prstGeom>
              <a:noFill/>
              <a:ln w="26670">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a:p>
            </p:txBody>
          </p:sp>
        </p:grpSp>
        <p:grpSp>
          <p:nvGrpSpPr>
            <p:cNvPr id="34827" name="组合 16">
              <a:extLst>
                <a:ext uri="{FF2B5EF4-FFF2-40B4-BE49-F238E27FC236}">
                  <a16:creationId xmlns:a16="http://schemas.microsoft.com/office/drawing/2014/main" id="{CE9F65EC-34FD-4419-BBB2-5BFD7D0A20E8}"/>
                </a:ext>
              </a:extLst>
            </p:cNvPr>
            <p:cNvGrpSpPr>
              <a:grpSpLocks/>
            </p:cNvGrpSpPr>
            <p:nvPr/>
          </p:nvGrpSpPr>
          <p:grpSpPr bwMode="auto">
            <a:xfrm>
              <a:off x="5575094" y="1921595"/>
              <a:ext cx="1511300" cy="1539875"/>
              <a:chOff x="5665591" y="1916832"/>
              <a:chExt cx="1511300" cy="1539875"/>
            </a:xfrm>
          </p:grpSpPr>
          <p:sp>
            <p:nvSpPr>
              <p:cNvPr id="34830" name="Rectangle 65">
                <a:extLst>
                  <a:ext uri="{FF2B5EF4-FFF2-40B4-BE49-F238E27FC236}">
                    <a16:creationId xmlns:a16="http://schemas.microsoft.com/office/drawing/2014/main" id="{5DFAC63B-91FB-433F-BCE3-82DF91C7C0B6}"/>
                  </a:ext>
                </a:extLst>
              </p:cNvPr>
              <p:cNvSpPr>
                <a:spLocks noChangeArrowheads="1"/>
              </p:cNvSpPr>
              <p:nvPr/>
            </p:nvSpPr>
            <p:spPr bwMode="auto">
              <a:xfrm>
                <a:off x="6818116" y="3096344"/>
                <a:ext cx="287338" cy="3603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endParaRPr lang="zh-CN" altLang="en-US" sz="1600">
                  <a:latin typeface="Arial" panose="020B0604020202020204" pitchFamily="34" charset="0"/>
                </a:endParaRPr>
              </a:p>
            </p:txBody>
          </p:sp>
          <p:sp>
            <p:nvSpPr>
              <p:cNvPr id="34831" name="Rectangle 66">
                <a:extLst>
                  <a:ext uri="{FF2B5EF4-FFF2-40B4-BE49-F238E27FC236}">
                    <a16:creationId xmlns:a16="http://schemas.microsoft.com/office/drawing/2014/main" id="{92219063-73EF-4DEF-B55D-BE648E66CD67}"/>
                  </a:ext>
                </a:extLst>
              </p:cNvPr>
              <p:cNvSpPr>
                <a:spLocks noChangeArrowheads="1"/>
              </p:cNvSpPr>
              <p:nvPr/>
            </p:nvSpPr>
            <p:spPr bwMode="auto">
              <a:xfrm>
                <a:off x="5735441" y="1943819"/>
                <a:ext cx="433388" cy="3603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endParaRPr lang="zh-CN" altLang="en-US" sz="1600">
                  <a:latin typeface="Arial" panose="020B0604020202020204" pitchFamily="34" charset="0"/>
                </a:endParaRPr>
              </a:p>
            </p:txBody>
          </p:sp>
          <p:pic>
            <p:nvPicPr>
              <p:cNvPr id="34832" name="Picture 79" descr="qspins4">
                <a:extLst>
                  <a:ext uri="{FF2B5EF4-FFF2-40B4-BE49-F238E27FC236}">
                    <a16:creationId xmlns:a16="http://schemas.microsoft.com/office/drawing/2014/main" id="{C1E4D96E-6418-41ED-9DE5-08F85E08231B}"/>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10800000">
                <a:off x="5898954" y="1945407"/>
                <a:ext cx="1147762" cy="151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33" name="Rectangle 80">
                <a:extLst>
                  <a:ext uri="{FF2B5EF4-FFF2-40B4-BE49-F238E27FC236}">
                    <a16:creationId xmlns:a16="http://schemas.microsoft.com/office/drawing/2014/main" id="{9EFAAF2D-6FBA-4A6A-A79F-B7EAFBE8FBBA}"/>
                  </a:ext>
                </a:extLst>
              </p:cNvPr>
              <p:cNvSpPr>
                <a:spLocks noChangeArrowheads="1"/>
              </p:cNvSpPr>
              <p:nvPr/>
            </p:nvSpPr>
            <p:spPr bwMode="auto">
              <a:xfrm>
                <a:off x="5665591" y="2016844"/>
                <a:ext cx="576263" cy="3587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endParaRPr lang="zh-CN" altLang="en-US" sz="1600">
                  <a:latin typeface="Arial" panose="020B0604020202020204" pitchFamily="34" charset="0"/>
                </a:endParaRPr>
              </a:p>
            </p:txBody>
          </p:sp>
          <p:sp>
            <p:nvSpPr>
              <p:cNvPr id="34834" name="Rectangle 81">
                <a:extLst>
                  <a:ext uri="{FF2B5EF4-FFF2-40B4-BE49-F238E27FC236}">
                    <a16:creationId xmlns:a16="http://schemas.microsoft.com/office/drawing/2014/main" id="{C3239C40-1911-447B-9E6C-4F802CEE97F2}"/>
                  </a:ext>
                </a:extLst>
              </p:cNvPr>
              <p:cNvSpPr>
                <a:spLocks noChangeArrowheads="1"/>
              </p:cNvSpPr>
              <p:nvPr/>
            </p:nvSpPr>
            <p:spPr bwMode="auto">
              <a:xfrm>
                <a:off x="6745091" y="3024907"/>
                <a:ext cx="431800" cy="3603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endParaRPr lang="zh-CN" altLang="en-US" sz="1600">
                  <a:latin typeface="Arial" panose="020B0604020202020204" pitchFamily="34" charset="0"/>
                </a:endParaRPr>
              </a:p>
            </p:txBody>
          </p:sp>
          <p:sp>
            <p:nvSpPr>
              <p:cNvPr id="34835" name="Oval 102">
                <a:extLst>
                  <a:ext uri="{FF2B5EF4-FFF2-40B4-BE49-F238E27FC236}">
                    <a16:creationId xmlns:a16="http://schemas.microsoft.com/office/drawing/2014/main" id="{658F4B1C-4B3A-4011-BDCC-19E3F8D45496}"/>
                  </a:ext>
                </a:extLst>
              </p:cNvPr>
              <p:cNvSpPr>
                <a:spLocks noChangeArrowheads="1"/>
              </p:cNvSpPr>
              <p:nvPr/>
            </p:nvSpPr>
            <p:spPr bwMode="auto">
              <a:xfrm>
                <a:off x="5781479" y="1916832"/>
                <a:ext cx="1395412" cy="1395412"/>
              </a:xfrm>
              <a:prstGeom prst="ellipse">
                <a:avLst/>
              </a:prstGeom>
              <a:noFill/>
              <a:ln w="25400">
                <a:solidFill>
                  <a:srgbClr val="00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endParaRPr lang="zh-CN" altLang="en-US" sz="1600">
                  <a:latin typeface="Arial" panose="020B0604020202020204" pitchFamily="34" charset="0"/>
                </a:endParaRPr>
              </a:p>
            </p:txBody>
          </p:sp>
          <p:sp>
            <p:nvSpPr>
              <p:cNvPr id="34836" name="Line 112">
                <a:extLst>
                  <a:ext uri="{FF2B5EF4-FFF2-40B4-BE49-F238E27FC236}">
                    <a16:creationId xmlns:a16="http://schemas.microsoft.com/office/drawing/2014/main" id="{A5DAB5A9-09E8-4323-9604-019E3BB455B2}"/>
                  </a:ext>
                </a:extLst>
              </p:cNvPr>
              <p:cNvSpPr>
                <a:spLocks noChangeShapeType="1"/>
              </p:cNvSpPr>
              <p:nvPr/>
            </p:nvSpPr>
            <p:spPr bwMode="auto">
              <a:xfrm flipV="1">
                <a:off x="6500617" y="2159719"/>
                <a:ext cx="0" cy="371475"/>
              </a:xfrm>
              <a:prstGeom prst="line">
                <a:avLst/>
              </a:prstGeom>
              <a:noFill/>
              <a:ln w="27940">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a:p>
            </p:txBody>
          </p:sp>
        </p:grpSp>
        <p:sp>
          <p:nvSpPr>
            <p:cNvPr id="34828" name="Line 83">
              <a:extLst>
                <a:ext uri="{FF2B5EF4-FFF2-40B4-BE49-F238E27FC236}">
                  <a16:creationId xmlns:a16="http://schemas.microsoft.com/office/drawing/2014/main" id="{C2E93330-1A8D-4623-9DC9-A208FCD3A39E}"/>
                </a:ext>
              </a:extLst>
            </p:cNvPr>
            <p:cNvSpPr>
              <a:spLocks noChangeShapeType="1"/>
            </p:cNvSpPr>
            <p:nvPr/>
          </p:nvSpPr>
          <p:spPr bwMode="auto">
            <a:xfrm>
              <a:off x="2811720" y="1945407"/>
              <a:ext cx="3455988" cy="1368425"/>
            </a:xfrm>
            <a:prstGeom prst="line">
              <a:avLst/>
            </a:prstGeom>
            <a:noFill/>
            <a:ln w="25400">
              <a:solidFill>
                <a:srgbClr val="00CC00"/>
              </a:solidFill>
              <a:prstDash val="dash"/>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34829" name="Line 85">
              <a:extLst>
                <a:ext uri="{FF2B5EF4-FFF2-40B4-BE49-F238E27FC236}">
                  <a16:creationId xmlns:a16="http://schemas.microsoft.com/office/drawing/2014/main" id="{BDD4719D-C492-47B5-9DB9-270A479D06A3}"/>
                </a:ext>
              </a:extLst>
            </p:cNvPr>
            <p:cNvSpPr>
              <a:spLocks noChangeShapeType="1"/>
            </p:cNvSpPr>
            <p:nvPr/>
          </p:nvSpPr>
          <p:spPr bwMode="auto">
            <a:xfrm flipV="1">
              <a:off x="2884745" y="1945407"/>
              <a:ext cx="3311525" cy="1309688"/>
            </a:xfrm>
            <a:prstGeom prst="line">
              <a:avLst/>
            </a:prstGeom>
            <a:noFill/>
            <a:ln w="25400">
              <a:solidFill>
                <a:srgbClr val="00CC00"/>
              </a:solidFill>
              <a:prstDash val="dash"/>
              <a:round/>
              <a:headEnd/>
              <a:tailEnd/>
            </a:ln>
            <a:extLst>
              <a:ext uri="{909E8E84-426E-40DD-AFC4-6F175D3DCCD1}">
                <a14:hiddenFill xmlns:a14="http://schemas.microsoft.com/office/drawing/2010/main">
                  <a:noFill/>
                </a14:hiddenFill>
              </a:ext>
            </a:extLst>
          </p:spPr>
          <p:txBody>
            <a:bodyPr/>
            <a:lstStyle/>
            <a:p>
              <a:endParaRPr lang="zh-CN" altLang="en-US"/>
            </a:p>
          </p:txBody>
        </p:sp>
      </p:gr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a:extLst>
              <a:ext uri="{FF2B5EF4-FFF2-40B4-BE49-F238E27FC236}">
                <a16:creationId xmlns:a16="http://schemas.microsoft.com/office/drawing/2014/main" id="{175E8562-25BF-46AB-9791-A4B95589CE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4375" y="1500188"/>
            <a:ext cx="8012113" cy="442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3" name="TextBox 6">
            <a:extLst>
              <a:ext uri="{FF2B5EF4-FFF2-40B4-BE49-F238E27FC236}">
                <a16:creationId xmlns:a16="http://schemas.microsoft.com/office/drawing/2014/main" id="{10274F41-939B-4A74-87DD-C5890BBB65A8}"/>
              </a:ext>
            </a:extLst>
          </p:cNvPr>
          <p:cNvSpPr txBox="1">
            <a:spLocks noChangeArrowheads="1"/>
          </p:cNvSpPr>
          <p:nvPr/>
        </p:nvSpPr>
        <p:spPr bwMode="auto">
          <a:xfrm>
            <a:off x="1187450" y="6092825"/>
            <a:ext cx="72009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r>
              <a:rPr lang="zh-CN" altLang="en-US" sz="2400">
                <a:latin typeface="微软雅黑" panose="020B0503020204020204" pitchFamily="34" charset="-122"/>
                <a:ea typeface="微软雅黑" panose="020B0503020204020204" pitchFamily="34" charset="-122"/>
              </a:rPr>
              <a:t>即便不测量，我们也可以推测出另一个粒子的状态。</a:t>
            </a:r>
          </a:p>
        </p:txBody>
      </p:sp>
      <p:sp>
        <p:nvSpPr>
          <p:cNvPr id="35844" name="Rectangle 18">
            <a:extLst>
              <a:ext uri="{FF2B5EF4-FFF2-40B4-BE49-F238E27FC236}">
                <a16:creationId xmlns:a16="http://schemas.microsoft.com/office/drawing/2014/main" id="{1D49C462-31E7-4DE0-843F-9CEDF6B9A6C9}"/>
              </a:ext>
            </a:extLst>
          </p:cNvPr>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endParaRPr lang="zh-CN" altLang="en-US" sz="1800"/>
          </a:p>
        </p:txBody>
      </p:sp>
      <p:pic>
        <p:nvPicPr>
          <p:cNvPr id="35845" name="Picture 22">
            <a:extLst>
              <a:ext uri="{FF2B5EF4-FFF2-40B4-BE49-F238E27FC236}">
                <a16:creationId xmlns:a16="http://schemas.microsoft.com/office/drawing/2014/main" id="{918EA981-8DE7-421B-80B5-A9F8EF5096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74295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35846" name="Picture 20">
            <a:extLst>
              <a:ext uri="{FF2B5EF4-FFF2-40B4-BE49-F238E27FC236}">
                <a16:creationId xmlns:a16="http://schemas.microsoft.com/office/drawing/2014/main" id="{D6451413-2AD3-4CE4-A283-3AD749EC64FD}"/>
              </a:ext>
            </a:extLst>
          </p:cNvPr>
          <p:cNvPicPr>
            <a:picLocks noChangeAspect="1" noChangeArrowheads="1"/>
          </p:cNvPicPr>
          <p:nvPr/>
        </p:nvPicPr>
        <p:blipFill>
          <a:blip r:embed="rId4">
            <a:lum bright="32000" contrast="-38000"/>
            <a:extLst>
              <a:ext uri="{28A0092B-C50C-407E-A947-70E740481C1C}">
                <a14:useLocalDpi xmlns:a14="http://schemas.microsoft.com/office/drawing/2010/main" val="0"/>
              </a:ext>
            </a:extLst>
          </a:blip>
          <a:srcRect/>
          <a:stretch>
            <a:fillRect/>
          </a:stretch>
        </p:blipFill>
        <p:spPr bwMode="auto">
          <a:xfrm>
            <a:off x="763588" y="0"/>
            <a:ext cx="8380412"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35847" name="TextBox 7">
            <a:extLst>
              <a:ext uri="{FF2B5EF4-FFF2-40B4-BE49-F238E27FC236}">
                <a16:creationId xmlns:a16="http://schemas.microsoft.com/office/drawing/2014/main" id="{0CA5C923-8344-4C7A-8477-10247CE6E800}"/>
              </a:ext>
            </a:extLst>
          </p:cNvPr>
          <p:cNvSpPr txBox="1">
            <a:spLocks noChangeArrowheads="1"/>
          </p:cNvSpPr>
          <p:nvPr/>
        </p:nvSpPr>
        <p:spPr bwMode="auto">
          <a:xfrm>
            <a:off x="971550" y="107950"/>
            <a:ext cx="756126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ts val="1200"/>
              </a:spcBef>
              <a:buFontTx/>
              <a:buNone/>
            </a:pPr>
            <a:r>
              <a:rPr lang="zh-CN" altLang="en-US">
                <a:latin typeface="微软雅黑" panose="020B0503020204020204" pitchFamily="34" charset="-122"/>
                <a:ea typeface="微软雅黑" panose="020B0503020204020204" pitchFamily="34" charset="-122"/>
              </a:rPr>
              <a:t>二、</a:t>
            </a:r>
            <a:r>
              <a:rPr lang="en-US" altLang="zh-CN">
                <a:latin typeface="微软雅黑" panose="020B0503020204020204" pitchFamily="34" charset="-122"/>
                <a:ea typeface="微软雅黑" panose="020B0503020204020204" pitchFamily="34" charset="-122"/>
              </a:rPr>
              <a:t>EPR</a:t>
            </a:r>
            <a:r>
              <a:rPr lang="zh-CN" altLang="en-US">
                <a:latin typeface="微软雅黑" panose="020B0503020204020204" pitchFamily="34" charset="-122"/>
                <a:ea typeface="微软雅黑" panose="020B0503020204020204" pitchFamily="34" charset="-122"/>
              </a:rPr>
              <a:t>佯谬、</a:t>
            </a:r>
            <a:r>
              <a:rPr lang="en-US" altLang="zh-CN">
                <a:latin typeface="微软雅黑" panose="020B0503020204020204" pitchFamily="34" charset="-122"/>
                <a:ea typeface="微软雅黑" panose="020B0503020204020204" pitchFamily="34" charset="-122"/>
              </a:rPr>
              <a:t>Bell</a:t>
            </a:r>
            <a:r>
              <a:rPr lang="zh-CN" altLang="en-US">
                <a:latin typeface="微软雅黑" panose="020B0503020204020204" pitchFamily="34" charset="-122"/>
                <a:ea typeface="微软雅黑" panose="020B0503020204020204" pitchFamily="34" charset="-122"/>
              </a:rPr>
              <a:t>不等式、量子纠缠</a:t>
            </a:r>
            <a:endParaRPr lang="en-US" altLang="zh-CN">
              <a:latin typeface="微软雅黑" panose="020B0503020204020204" pitchFamily="34" charset="-122"/>
              <a:ea typeface="微软雅黑" panose="020B0503020204020204" pitchFamily="34" charset="-122"/>
            </a:endParaRPr>
          </a:p>
        </p:txBody>
      </p:sp>
      <p:sp>
        <p:nvSpPr>
          <p:cNvPr id="35848" name="灯片编号占位符 1">
            <a:extLst>
              <a:ext uri="{FF2B5EF4-FFF2-40B4-BE49-F238E27FC236}">
                <a16:creationId xmlns:a16="http://schemas.microsoft.com/office/drawing/2014/main" id="{446F41F7-4FD5-4E18-9882-5F95AAB4C656}"/>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fld id="{AA89B73A-0B24-43D4-8084-8A57AA606ED2}" type="slidenum">
              <a:rPr lang="zh-CN" altLang="en-US" sz="1200" smtClean="0">
                <a:solidFill>
                  <a:srgbClr val="898989"/>
                </a:solidFill>
              </a:rPr>
              <a:pPr>
                <a:spcBef>
                  <a:spcPct val="0"/>
                </a:spcBef>
                <a:buFontTx/>
                <a:buNone/>
              </a:pPr>
              <a:t>31</a:t>
            </a:fld>
            <a:endParaRPr lang="zh-CN" altLang="en-US" sz="1200">
              <a:solidFill>
                <a:srgbClr val="898989"/>
              </a:solidFil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3">
            <a:extLst>
              <a:ext uri="{FF2B5EF4-FFF2-40B4-BE49-F238E27FC236}">
                <a16:creationId xmlns:a16="http://schemas.microsoft.com/office/drawing/2014/main" id="{764EBCA4-D6D4-4379-AC99-31D7B797A2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4375" y="1285875"/>
            <a:ext cx="7929563" cy="447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7" name="Rectangle 18">
            <a:extLst>
              <a:ext uri="{FF2B5EF4-FFF2-40B4-BE49-F238E27FC236}">
                <a16:creationId xmlns:a16="http://schemas.microsoft.com/office/drawing/2014/main" id="{AED6F6E7-6073-40B0-8764-350595BF6A08}"/>
              </a:ext>
            </a:extLst>
          </p:cNvPr>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endParaRPr lang="zh-CN" altLang="en-US" sz="1800"/>
          </a:p>
        </p:txBody>
      </p:sp>
      <p:pic>
        <p:nvPicPr>
          <p:cNvPr id="36868" name="Picture 22">
            <a:extLst>
              <a:ext uri="{FF2B5EF4-FFF2-40B4-BE49-F238E27FC236}">
                <a16:creationId xmlns:a16="http://schemas.microsoft.com/office/drawing/2014/main" id="{1B47EA80-BD54-4E1E-8478-30F9C822CA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74295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36869" name="Picture 20">
            <a:extLst>
              <a:ext uri="{FF2B5EF4-FFF2-40B4-BE49-F238E27FC236}">
                <a16:creationId xmlns:a16="http://schemas.microsoft.com/office/drawing/2014/main" id="{AA8B8D8C-A120-4E7F-A824-C7EA37F51E56}"/>
              </a:ext>
            </a:extLst>
          </p:cNvPr>
          <p:cNvPicPr>
            <a:picLocks noChangeAspect="1" noChangeArrowheads="1"/>
          </p:cNvPicPr>
          <p:nvPr/>
        </p:nvPicPr>
        <p:blipFill>
          <a:blip r:embed="rId4">
            <a:lum bright="32000" contrast="-38000"/>
            <a:extLst>
              <a:ext uri="{28A0092B-C50C-407E-A947-70E740481C1C}">
                <a14:useLocalDpi xmlns:a14="http://schemas.microsoft.com/office/drawing/2010/main" val="0"/>
              </a:ext>
            </a:extLst>
          </a:blip>
          <a:srcRect/>
          <a:stretch>
            <a:fillRect/>
          </a:stretch>
        </p:blipFill>
        <p:spPr bwMode="auto">
          <a:xfrm>
            <a:off x="763588" y="0"/>
            <a:ext cx="8380412"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36870" name="TextBox 7">
            <a:extLst>
              <a:ext uri="{FF2B5EF4-FFF2-40B4-BE49-F238E27FC236}">
                <a16:creationId xmlns:a16="http://schemas.microsoft.com/office/drawing/2014/main" id="{BA2D9F62-22F8-4002-A87C-0EA16565BBCF}"/>
              </a:ext>
            </a:extLst>
          </p:cNvPr>
          <p:cNvSpPr txBox="1">
            <a:spLocks noChangeArrowheads="1"/>
          </p:cNvSpPr>
          <p:nvPr/>
        </p:nvSpPr>
        <p:spPr bwMode="auto">
          <a:xfrm>
            <a:off x="971550" y="107950"/>
            <a:ext cx="756126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ts val="1200"/>
              </a:spcBef>
              <a:buFontTx/>
              <a:buNone/>
            </a:pPr>
            <a:r>
              <a:rPr lang="zh-CN" altLang="en-US">
                <a:latin typeface="微软雅黑" panose="020B0503020204020204" pitchFamily="34" charset="-122"/>
                <a:ea typeface="微软雅黑" panose="020B0503020204020204" pitchFamily="34" charset="-122"/>
              </a:rPr>
              <a:t>二、</a:t>
            </a:r>
            <a:r>
              <a:rPr lang="en-US" altLang="zh-CN">
                <a:latin typeface="微软雅黑" panose="020B0503020204020204" pitchFamily="34" charset="-122"/>
                <a:ea typeface="微软雅黑" panose="020B0503020204020204" pitchFamily="34" charset="-122"/>
              </a:rPr>
              <a:t>EPR</a:t>
            </a:r>
            <a:r>
              <a:rPr lang="zh-CN" altLang="en-US">
                <a:latin typeface="微软雅黑" panose="020B0503020204020204" pitchFamily="34" charset="-122"/>
                <a:ea typeface="微软雅黑" panose="020B0503020204020204" pitchFamily="34" charset="-122"/>
              </a:rPr>
              <a:t>佯谬、</a:t>
            </a:r>
            <a:r>
              <a:rPr lang="en-US" altLang="zh-CN">
                <a:latin typeface="微软雅黑" panose="020B0503020204020204" pitchFamily="34" charset="-122"/>
                <a:ea typeface="微软雅黑" panose="020B0503020204020204" pitchFamily="34" charset="-122"/>
              </a:rPr>
              <a:t>Bell</a:t>
            </a:r>
            <a:r>
              <a:rPr lang="zh-CN" altLang="en-US">
                <a:latin typeface="微软雅黑" panose="020B0503020204020204" pitchFamily="34" charset="-122"/>
                <a:ea typeface="微软雅黑" panose="020B0503020204020204" pitchFamily="34" charset="-122"/>
              </a:rPr>
              <a:t>不等式、量子纠缠</a:t>
            </a:r>
            <a:endParaRPr lang="en-US" altLang="zh-CN">
              <a:latin typeface="微软雅黑" panose="020B0503020204020204" pitchFamily="34" charset="-122"/>
              <a:ea typeface="微软雅黑" panose="020B0503020204020204" pitchFamily="34" charset="-122"/>
            </a:endParaRPr>
          </a:p>
        </p:txBody>
      </p:sp>
      <p:sp>
        <p:nvSpPr>
          <p:cNvPr id="36871" name="TextBox 8">
            <a:extLst>
              <a:ext uri="{FF2B5EF4-FFF2-40B4-BE49-F238E27FC236}">
                <a16:creationId xmlns:a16="http://schemas.microsoft.com/office/drawing/2014/main" id="{3758F6D2-53A6-46CF-9481-48F4237C8928}"/>
              </a:ext>
            </a:extLst>
          </p:cNvPr>
          <p:cNvSpPr txBox="1">
            <a:spLocks noChangeArrowheads="1"/>
          </p:cNvSpPr>
          <p:nvPr/>
        </p:nvSpPr>
        <p:spPr bwMode="auto">
          <a:xfrm>
            <a:off x="879475" y="5857875"/>
            <a:ext cx="7599363"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r>
              <a:rPr lang="zh-CN" altLang="en-US" sz="2400">
                <a:latin typeface="微软雅黑" panose="020B0503020204020204" pitchFamily="34" charset="-122"/>
                <a:ea typeface="微软雅黑" panose="020B0503020204020204" pitchFamily="34" charset="-122"/>
              </a:rPr>
              <a:t>看起来测量其中一个粒子，会影响另一个粒子的状态</a:t>
            </a:r>
            <a:endParaRPr lang="en-US" altLang="zh-CN" sz="2400">
              <a:latin typeface="微软雅黑" panose="020B0503020204020204" pitchFamily="34" charset="-122"/>
              <a:ea typeface="微软雅黑" panose="020B0503020204020204" pitchFamily="34" charset="-122"/>
            </a:endParaRPr>
          </a:p>
          <a:p>
            <a:pPr eaLnBrk="1" hangingPunct="1">
              <a:spcBef>
                <a:spcPct val="0"/>
              </a:spcBef>
              <a:buFontTx/>
              <a:buNone/>
            </a:pPr>
            <a:r>
              <a:rPr lang="zh-CN" altLang="en-US" sz="2000">
                <a:latin typeface="微软雅黑" panose="020B0503020204020204" pitchFamily="34" charset="-122"/>
                <a:ea typeface="微软雅黑" panose="020B0503020204020204" pitchFamily="34" charset="-122"/>
              </a:rPr>
              <a:t>（</a:t>
            </a:r>
            <a:r>
              <a:rPr lang="zh-CN" altLang="en-US" sz="2000">
                <a:solidFill>
                  <a:srgbClr val="0000FF"/>
                </a:solidFill>
                <a:latin typeface="微软雅黑" panose="020B0503020204020204" pitchFamily="34" charset="-122"/>
                <a:ea typeface="微软雅黑" panose="020B0503020204020204" pitchFamily="34" charset="-122"/>
              </a:rPr>
              <a:t>这种影响甚至超过光速，但是测量结果随机，不传输信息！</a:t>
            </a:r>
            <a:r>
              <a:rPr lang="zh-CN" altLang="en-US" sz="2000">
                <a:latin typeface="微软雅黑" panose="020B0503020204020204" pitchFamily="34" charset="-122"/>
                <a:ea typeface="微软雅黑" panose="020B0503020204020204" pitchFamily="34" charset="-122"/>
              </a:rPr>
              <a:t>）</a:t>
            </a:r>
          </a:p>
        </p:txBody>
      </p:sp>
      <p:sp>
        <p:nvSpPr>
          <p:cNvPr id="36872" name="灯片编号占位符 1">
            <a:extLst>
              <a:ext uri="{FF2B5EF4-FFF2-40B4-BE49-F238E27FC236}">
                <a16:creationId xmlns:a16="http://schemas.microsoft.com/office/drawing/2014/main" id="{547DFD22-A0A7-434A-BFB7-87E7AFAE9491}"/>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fld id="{7A6B67DB-91A5-4913-87EE-18C22649A2A4}" type="slidenum">
              <a:rPr lang="zh-CN" altLang="en-US" sz="1200" smtClean="0">
                <a:solidFill>
                  <a:srgbClr val="898989"/>
                </a:solidFill>
              </a:rPr>
              <a:pPr>
                <a:spcBef>
                  <a:spcPct val="0"/>
                </a:spcBef>
                <a:buFontTx/>
                <a:buNone/>
              </a:pPr>
              <a:t>32</a:t>
            </a:fld>
            <a:endParaRPr lang="zh-CN" altLang="en-US" sz="1200">
              <a:solidFill>
                <a:srgbClr val="898989"/>
              </a:solidFil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a:extLst>
              <a:ext uri="{FF2B5EF4-FFF2-40B4-BE49-F238E27FC236}">
                <a16:creationId xmlns:a16="http://schemas.microsoft.com/office/drawing/2014/main" id="{2C4EBEE4-C7FC-4FED-B8A1-0F05EC1154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8175" y="1000125"/>
            <a:ext cx="8077200" cy="420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1" name="Rectangle 18">
            <a:extLst>
              <a:ext uri="{FF2B5EF4-FFF2-40B4-BE49-F238E27FC236}">
                <a16:creationId xmlns:a16="http://schemas.microsoft.com/office/drawing/2014/main" id="{FB5082FB-F68E-4CEB-8B6A-46FC3B8467FA}"/>
              </a:ext>
            </a:extLst>
          </p:cNvPr>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endParaRPr lang="zh-CN" altLang="en-US" sz="1800"/>
          </a:p>
        </p:txBody>
      </p:sp>
      <p:pic>
        <p:nvPicPr>
          <p:cNvPr id="37892" name="Picture 22">
            <a:extLst>
              <a:ext uri="{FF2B5EF4-FFF2-40B4-BE49-F238E27FC236}">
                <a16:creationId xmlns:a16="http://schemas.microsoft.com/office/drawing/2014/main" id="{263E758C-430F-4915-BF3C-F47E893330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74295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37893" name="Picture 20">
            <a:extLst>
              <a:ext uri="{FF2B5EF4-FFF2-40B4-BE49-F238E27FC236}">
                <a16:creationId xmlns:a16="http://schemas.microsoft.com/office/drawing/2014/main" id="{DE01226B-E5C8-4208-9164-626D6ED4689A}"/>
              </a:ext>
            </a:extLst>
          </p:cNvPr>
          <p:cNvPicPr>
            <a:picLocks noChangeAspect="1" noChangeArrowheads="1"/>
          </p:cNvPicPr>
          <p:nvPr/>
        </p:nvPicPr>
        <p:blipFill>
          <a:blip r:embed="rId4">
            <a:lum bright="32000" contrast="-38000"/>
            <a:extLst>
              <a:ext uri="{28A0092B-C50C-407E-A947-70E740481C1C}">
                <a14:useLocalDpi xmlns:a14="http://schemas.microsoft.com/office/drawing/2010/main" val="0"/>
              </a:ext>
            </a:extLst>
          </a:blip>
          <a:srcRect/>
          <a:stretch>
            <a:fillRect/>
          </a:stretch>
        </p:blipFill>
        <p:spPr bwMode="auto">
          <a:xfrm>
            <a:off x="763588" y="0"/>
            <a:ext cx="8380412"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37894" name="TextBox 7">
            <a:extLst>
              <a:ext uri="{FF2B5EF4-FFF2-40B4-BE49-F238E27FC236}">
                <a16:creationId xmlns:a16="http://schemas.microsoft.com/office/drawing/2014/main" id="{8B348354-FB34-4532-A98C-C05889F042DD}"/>
              </a:ext>
            </a:extLst>
          </p:cNvPr>
          <p:cNvSpPr txBox="1">
            <a:spLocks noChangeArrowheads="1"/>
          </p:cNvSpPr>
          <p:nvPr/>
        </p:nvSpPr>
        <p:spPr bwMode="auto">
          <a:xfrm>
            <a:off x="971550" y="107950"/>
            <a:ext cx="756126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ts val="1200"/>
              </a:spcBef>
              <a:buFontTx/>
              <a:buNone/>
            </a:pPr>
            <a:r>
              <a:rPr lang="zh-CN" altLang="en-US">
                <a:latin typeface="微软雅黑" panose="020B0503020204020204" pitchFamily="34" charset="-122"/>
                <a:ea typeface="微软雅黑" panose="020B0503020204020204" pitchFamily="34" charset="-122"/>
              </a:rPr>
              <a:t>二、</a:t>
            </a:r>
            <a:r>
              <a:rPr lang="en-US" altLang="zh-CN">
                <a:latin typeface="微软雅黑" panose="020B0503020204020204" pitchFamily="34" charset="-122"/>
                <a:ea typeface="微软雅黑" panose="020B0503020204020204" pitchFamily="34" charset="-122"/>
              </a:rPr>
              <a:t>EPR</a:t>
            </a:r>
            <a:r>
              <a:rPr lang="zh-CN" altLang="en-US">
                <a:latin typeface="微软雅黑" panose="020B0503020204020204" pitchFamily="34" charset="-122"/>
                <a:ea typeface="微软雅黑" panose="020B0503020204020204" pitchFamily="34" charset="-122"/>
              </a:rPr>
              <a:t>佯谬、</a:t>
            </a:r>
            <a:r>
              <a:rPr lang="en-US" altLang="zh-CN">
                <a:latin typeface="微软雅黑" panose="020B0503020204020204" pitchFamily="34" charset="-122"/>
                <a:ea typeface="微软雅黑" panose="020B0503020204020204" pitchFamily="34" charset="-122"/>
              </a:rPr>
              <a:t>Bell</a:t>
            </a:r>
            <a:r>
              <a:rPr lang="zh-CN" altLang="en-US">
                <a:latin typeface="微软雅黑" panose="020B0503020204020204" pitchFamily="34" charset="-122"/>
                <a:ea typeface="微软雅黑" panose="020B0503020204020204" pitchFamily="34" charset="-122"/>
              </a:rPr>
              <a:t>不等式、量子纠缠</a:t>
            </a:r>
            <a:endParaRPr lang="en-US" altLang="zh-CN">
              <a:latin typeface="微软雅黑" panose="020B0503020204020204" pitchFamily="34" charset="-122"/>
              <a:ea typeface="微软雅黑" panose="020B0503020204020204" pitchFamily="34" charset="-122"/>
            </a:endParaRPr>
          </a:p>
        </p:txBody>
      </p:sp>
      <p:sp>
        <p:nvSpPr>
          <p:cNvPr id="37895" name="TextBox 6">
            <a:extLst>
              <a:ext uri="{FF2B5EF4-FFF2-40B4-BE49-F238E27FC236}">
                <a16:creationId xmlns:a16="http://schemas.microsoft.com/office/drawing/2014/main" id="{2EAC3481-4AD2-4D16-A6AC-F4A2CB545775}"/>
              </a:ext>
            </a:extLst>
          </p:cNvPr>
          <p:cNvSpPr txBox="1">
            <a:spLocks noChangeArrowheads="1"/>
          </p:cNvSpPr>
          <p:nvPr/>
        </p:nvSpPr>
        <p:spPr bwMode="auto">
          <a:xfrm>
            <a:off x="611188" y="5273675"/>
            <a:ext cx="7993062"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r>
              <a:rPr lang="zh-CN" altLang="en-US" sz="2000" dirty="0">
                <a:latin typeface="微软雅黑" panose="020B0503020204020204" pitchFamily="34" charset="-122"/>
                <a:ea typeface="微软雅黑" panose="020B0503020204020204" pitchFamily="34" charset="-122"/>
              </a:rPr>
              <a:t>关于这一特性，爱因斯坦和玻尔进行了长时间的争论。玻尔认为，只有看了才能确定状态。爱因斯坦认为世界应该是确定的，量子力学对世界的描述不完善，存在我们不知道的量（隐变量），利用它可以确定的描述这个世界。</a:t>
            </a:r>
            <a:r>
              <a:rPr lang="en-US" altLang="zh-CN" sz="2000" dirty="0">
                <a:latin typeface="微软雅黑" panose="020B0503020204020204" pitchFamily="34" charset="-122"/>
                <a:ea typeface="微软雅黑" panose="020B0503020204020204" pitchFamily="34" charset="-122"/>
              </a:rPr>
              <a:t>1935</a:t>
            </a:r>
            <a:r>
              <a:rPr lang="zh-CN" altLang="en-US" sz="2000" dirty="0">
                <a:latin typeface="微软雅黑" panose="020B0503020204020204" pitchFamily="34" charset="-122"/>
                <a:ea typeface="微软雅黑" panose="020B0503020204020204" pitchFamily="34" charset="-122"/>
              </a:rPr>
              <a:t>年提出了</a:t>
            </a:r>
            <a:r>
              <a:rPr lang="en-US" altLang="zh-CN" sz="2000" dirty="0">
                <a:latin typeface="微软雅黑" panose="020B0503020204020204" pitchFamily="34" charset="-122"/>
                <a:ea typeface="微软雅黑" panose="020B0503020204020204" pitchFamily="34" charset="-122"/>
              </a:rPr>
              <a:t>EPR</a:t>
            </a:r>
            <a:r>
              <a:rPr lang="zh-CN" altLang="en-US" sz="2000" dirty="0">
                <a:latin typeface="微软雅黑" panose="020B0503020204020204" pitchFamily="34" charset="-122"/>
                <a:ea typeface="微软雅黑" panose="020B0503020204020204" pitchFamily="34" charset="-122"/>
              </a:rPr>
              <a:t>佯谬。</a:t>
            </a:r>
          </a:p>
        </p:txBody>
      </p:sp>
      <p:sp>
        <p:nvSpPr>
          <p:cNvPr id="37896" name="灯片编号占位符 1">
            <a:extLst>
              <a:ext uri="{FF2B5EF4-FFF2-40B4-BE49-F238E27FC236}">
                <a16:creationId xmlns:a16="http://schemas.microsoft.com/office/drawing/2014/main" id="{F9F5EFD9-A3F3-420E-8ED9-D59F1E544A97}"/>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fld id="{D6C08A55-CE2F-4B0E-BEDB-290316985758}" type="slidenum">
              <a:rPr lang="zh-CN" altLang="en-US" sz="1200" smtClean="0">
                <a:solidFill>
                  <a:srgbClr val="898989"/>
                </a:solidFill>
              </a:rPr>
              <a:pPr>
                <a:spcBef>
                  <a:spcPct val="0"/>
                </a:spcBef>
                <a:buFontTx/>
                <a:buNone/>
              </a:pPr>
              <a:t>33</a:t>
            </a:fld>
            <a:endParaRPr lang="zh-CN" altLang="en-US" sz="1200">
              <a:solidFill>
                <a:srgbClr val="898989"/>
              </a:solidFil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18">
            <a:extLst>
              <a:ext uri="{FF2B5EF4-FFF2-40B4-BE49-F238E27FC236}">
                <a16:creationId xmlns:a16="http://schemas.microsoft.com/office/drawing/2014/main" id="{82553E23-8439-49C1-8168-3DC58F0E7536}"/>
              </a:ext>
            </a:extLst>
          </p:cNvPr>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endParaRPr lang="zh-CN" altLang="en-US" sz="1800"/>
          </a:p>
        </p:txBody>
      </p:sp>
      <p:pic>
        <p:nvPicPr>
          <p:cNvPr id="38915" name="Picture 22">
            <a:extLst>
              <a:ext uri="{FF2B5EF4-FFF2-40B4-BE49-F238E27FC236}">
                <a16:creationId xmlns:a16="http://schemas.microsoft.com/office/drawing/2014/main" id="{D0221A90-1D7A-4A6C-95A7-2BAA449690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74295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38916" name="Picture 20">
            <a:extLst>
              <a:ext uri="{FF2B5EF4-FFF2-40B4-BE49-F238E27FC236}">
                <a16:creationId xmlns:a16="http://schemas.microsoft.com/office/drawing/2014/main" id="{C420FEE9-EC41-4E56-A75D-ABF683C57A93}"/>
              </a:ext>
            </a:extLst>
          </p:cNvPr>
          <p:cNvPicPr>
            <a:picLocks noChangeAspect="1" noChangeArrowheads="1"/>
          </p:cNvPicPr>
          <p:nvPr/>
        </p:nvPicPr>
        <p:blipFill>
          <a:blip r:embed="rId4">
            <a:lum bright="32000" contrast="-38000"/>
            <a:extLst>
              <a:ext uri="{28A0092B-C50C-407E-A947-70E740481C1C}">
                <a14:useLocalDpi xmlns:a14="http://schemas.microsoft.com/office/drawing/2010/main" val="0"/>
              </a:ext>
            </a:extLst>
          </a:blip>
          <a:srcRect/>
          <a:stretch>
            <a:fillRect/>
          </a:stretch>
        </p:blipFill>
        <p:spPr bwMode="auto">
          <a:xfrm>
            <a:off x="763588" y="0"/>
            <a:ext cx="8380412"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38917" name="TextBox 7">
            <a:extLst>
              <a:ext uri="{FF2B5EF4-FFF2-40B4-BE49-F238E27FC236}">
                <a16:creationId xmlns:a16="http://schemas.microsoft.com/office/drawing/2014/main" id="{FB39D5B4-1555-48A5-93FE-3D70ECF62009}"/>
              </a:ext>
            </a:extLst>
          </p:cNvPr>
          <p:cNvSpPr txBox="1">
            <a:spLocks noChangeArrowheads="1"/>
          </p:cNvSpPr>
          <p:nvPr/>
        </p:nvSpPr>
        <p:spPr bwMode="auto">
          <a:xfrm>
            <a:off x="971550" y="107950"/>
            <a:ext cx="756126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ts val="1200"/>
              </a:spcBef>
              <a:buFontTx/>
              <a:buNone/>
            </a:pPr>
            <a:r>
              <a:rPr lang="zh-CN" altLang="en-US">
                <a:latin typeface="微软雅黑" panose="020B0503020204020204" pitchFamily="34" charset="-122"/>
                <a:ea typeface="微软雅黑" panose="020B0503020204020204" pitchFamily="34" charset="-122"/>
              </a:rPr>
              <a:t>二、</a:t>
            </a:r>
            <a:r>
              <a:rPr lang="en-US" altLang="zh-CN">
                <a:latin typeface="微软雅黑" panose="020B0503020204020204" pitchFamily="34" charset="-122"/>
                <a:ea typeface="微软雅黑" panose="020B0503020204020204" pitchFamily="34" charset="-122"/>
              </a:rPr>
              <a:t>EPR</a:t>
            </a:r>
            <a:r>
              <a:rPr lang="zh-CN" altLang="en-US">
                <a:latin typeface="微软雅黑" panose="020B0503020204020204" pitchFamily="34" charset="-122"/>
                <a:ea typeface="微软雅黑" panose="020B0503020204020204" pitchFamily="34" charset="-122"/>
              </a:rPr>
              <a:t>佯谬、</a:t>
            </a:r>
            <a:r>
              <a:rPr lang="en-US" altLang="zh-CN">
                <a:latin typeface="微软雅黑" panose="020B0503020204020204" pitchFamily="34" charset="-122"/>
                <a:ea typeface="微软雅黑" panose="020B0503020204020204" pitchFamily="34" charset="-122"/>
              </a:rPr>
              <a:t>Bell</a:t>
            </a:r>
            <a:r>
              <a:rPr lang="zh-CN" altLang="en-US">
                <a:latin typeface="微软雅黑" panose="020B0503020204020204" pitchFamily="34" charset="-122"/>
                <a:ea typeface="微软雅黑" panose="020B0503020204020204" pitchFamily="34" charset="-122"/>
              </a:rPr>
              <a:t>不等式、量子纠缠</a:t>
            </a:r>
            <a:endParaRPr lang="en-US" altLang="zh-CN">
              <a:latin typeface="微软雅黑" panose="020B0503020204020204" pitchFamily="34" charset="-122"/>
              <a:ea typeface="微软雅黑" panose="020B0503020204020204" pitchFamily="34" charset="-122"/>
            </a:endParaRPr>
          </a:p>
        </p:txBody>
      </p:sp>
      <p:sp>
        <p:nvSpPr>
          <p:cNvPr id="34822" name="Text Box 4">
            <a:extLst>
              <a:ext uri="{FF2B5EF4-FFF2-40B4-BE49-F238E27FC236}">
                <a16:creationId xmlns:a16="http://schemas.microsoft.com/office/drawing/2014/main" id="{8DA0814E-E0D9-4C70-9D60-1BAF7ACEF01B}"/>
              </a:ext>
            </a:extLst>
          </p:cNvPr>
          <p:cNvSpPr txBox="1">
            <a:spLocks noChangeArrowheads="1"/>
          </p:cNvSpPr>
          <p:nvPr/>
        </p:nvSpPr>
        <p:spPr bwMode="auto">
          <a:xfrm>
            <a:off x="539750" y="3651250"/>
            <a:ext cx="7920038"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50000"/>
              </a:spcBef>
              <a:buFontTx/>
              <a:buNone/>
            </a:pPr>
            <a:r>
              <a:rPr lang="zh-CN" altLang="en-US" sz="2400">
                <a:solidFill>
                  <a:srgbClr val="000000"/>
                </a:solidFill>
                <a:latin typeface="黑体" panose="02010609060101010101" pitchFamily="49" charset="-122"/>
                <a:ea typeface="黑体" panose="02010609060101010101" pitchFamily="49" charset="-122"/>
              </a:rPr>
              <a:t>在</a:t>
            </a:r>
            <a:r>
              <a:rPr lang="en-US" altLang="zh-CN" sz="2400">
                <a:solidFill>
                  <a:srgbClr val="000000"/>
                </a:solidFill>
                <a:latin typeface="黑体" panose="02010609060101010101" pitchFamily="49" charset="-122"/>
                <a:ea typeface="黑体" panose="02010609060101010101" pitchFamily="49" charset="-122"/>
              </a:rPr>
              <a:t>A</a:t>
            </a:r>
            <a:r>
              <a:rPr lang="zh-CN" altLang="en-US" sz="2400">
                <a:solidFill>
                  <a:srgbClr val="000000"/>
                </a:solidFill>
                <a:latin typeface="黑体" panose="02010609060101010101" pitchFamily="49" charset="-122"/>
                <a:ea typeface="黑体" panose="02010609060101010101" pitchFamily="49" charset="-122"/>
              </a:rPr>
              <a:t>处沿着   和   基矢测则能确定知道</a:t>
            </a:r>
            <a:r>
              <a:rPr lang="en-US" altLang="zh-CN" sz="2400">
                <a:solidFill>
                  <a:srgbClr val="000000"/>
                </a:solidFill>
                <a:latin typeface="黑体" panose="02010609060101010101" pitchFamily="49" charset="-122"/>
                <a:ea typeface="黑体" panose="02010609060101010101" pitchFamily="49" charset="-122"/>
              </a:rPr>
              <a:t>B</a:t>
            </a:r>
            <a:r>
              <a:rPr lang="zh-CN" altLang="en-US" sz="2400">
                <a:solidFill>
                  <a:srgbClr val="000000"/>
                </a:solidFill>
                <a:latin typeface="黑体" panose="02010609060101010101" pitchFamily="49" charset="-122"/>
                <a:ea typeface="黑体" panose="02010609060101010101" pitchFamily="49" charset="-122"/>
              </a:rPr>
              <a:t>处于   或</a:t>
            </a:r>
          </a:p>
          <a:p>
            <a:pPr eaLnBrk="1" hangingPunct="1">
              <a:spcBef>
                <a:spcPct val="50000"/>
              </a:spcBef>
              <a:buFontTx/>
              <a:buNone/>
            </a:pPr>
            <a:r>
              <a:rPr lang="zh-CN" altLang="en-US" sz="2400">
                <a:solidFill>
                  <a:srgbClr val="000000"/>
                </a:solidFill>
                <a:latin typeface="黑体" panose="02010609060101010101" pitchFamily="49" charset="-122"/>
                <a:ea typeface="黑体" panose="02010609060101010101" pitchFamily="49" charset="-122"/>
              </a:rPr>
              <a:t>在</a:t>
            </a:r>
            <a:r>
              <a:rPr lang="en-US" altLang="zh-CN" sz="2400">
                <a:solidFill>
                  <a:srgbClr val="000000"/>
                </a:solidFill>
                <a:latin typeface="黑体" panose="02010609060101010101" pitchFamily="49" charset="-122"/>
                <a:ea typeface="黑体" panose="02010609060101010101" pitchFamily="49" charset="-122"/>
              </a:rPr>
              <a:t>A</a:t>
            </a:r>
            <a:r>
              <a:rPr lang="zh-CN" altLang="en-US" sz="2400">
                <a:solidFill>
                  <a:srgbClr val="000000"/>
                </a:solidFill>
                <a:latin typeface="黑体" panose="02010609060101010101" pitchFamily="49" charset="-122"/>
                <a:ea typeface="黑体" panose="02010609060101010101" pitchFamily="49" charset="-122"/>
              </a:rPr>
              <a:t>处沿着   和   基矢测则能确定知道</a:t>
            </a:r>
            <a:r>
              <a:rPr lang="en-US" altLang="zh-CN" sz="2400">
                <a:solidFill>
                  <a:srgbClr val="000000"/>
                </a:solidFill>
                <a:latin typeface="黑体" panose="02010609060101010101" pitchFamily="49" charset="-122"/>
                <a:ea typeface="黑体" panose="02010609060101010101" pitchFamily="49" charset="-122"/>
              </a:rPr>
              <a:t>B</a:t>
            </a:r>
            <a:r>
              <a:rPr lang="zh-CN" altLang="en-US" sz="2400">
                <a:solidFill>
                  <a:srgbClr val="000000"/>
                </a:solidFill>
                <a:latin typeface="黑体" panose="02010609060101010101" pitchFamily="49" charset="-122"/>
                <a:ea typeface="黑体" panose="02010609060101010101" pitchFamily="49" charset="-122"/>
              </a:rPr>
              <a:t>处于   或</a:t>
            </a:r>
          </a:p>
        </p:txBody>
      </p:sp>
      <p:graphicFrame>
        <p:nvGraphicFramePr>
          <p:cNvPr id="38919" name="Object 2">
            <a:extLst>
              <a:ext uri="{FF2B5EF4-FFF2-40B4-BE49-F238E27FC236}">
                <a16:creationId xmlns:a16="http://schemas.microsoft.com/office/drawing/2014/main" id="{070969E4-0DFC-4EB2-AE56-52D8C333A06D}"/>
              </a:ext>
            </a:extLst>
          </p:cNvPr>
          <p:cNvGraphicFramePr>
            <a:graphicFrameLocks noChangeAspect="1"/>
          </p:cNvGraphicFramePr>
          <p:nvPr/>
        </p:nvGraphicFramePr>
        <p:xfrm>
          <a:off x="1763713" y="1912938"/>
          <a:ext cx="4608512" cy="1620837"/>
        </p:xfrm>
        <a:graphic>
          <a:graphicData uri="http://schemas.openxmlformats.org/presentationml/2006/ole">
            <mc:AlternateContent xmlns:mc="http://schemas.openxmlformats.org/markup-compatibility/2006">
              <mc:Choice xmlns:v="urn:schemas-microsoft-com:vml" Requires="v">
                <p:oleObj spid="_x0000_s39215" name="公式" r:id="rId5" imgW="2578100" imgH="838200" progId="Equation.3">
                  <p:embed/>
                </p:oleObj>
              </mc:Choice>
              <mc:Fallback>
                <p:oleObj name="公式" r:id="rId5" imgW="2578100" imgH="838200" progId="Equation.3">
                  <p:embed/>
                  <p:pic>
                    <p:nvPicPr>
                      <p:cNvPr id="0"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63713" y="1912938"/>
                        <a:ext cx="4608512" cy="16208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4824" name="Object 3">
            <a:extLst>
              <a:ext uri="{FF2B5EF4-FFF2-40B4-BE49-F238E27FC236}">
                <a16:creationId xmlns:a16="http://schemas.microsoft.com/office/drawing/2014/main" id="{891F8072-71FB-492F-973F-F7B8A70750A7}"/>
              </a:ext>
            </a:extLst>
          </p:cNvPr>
          <p:cNvGraphicFramePr>
            <a:graphicFrameLocks noChangeAspect="1"/>
          </p:cNvGraphicFramePr>
          <p:nvPr/>
        </p:nvGraphicFramePr>
        <p:xfrm>
          <a:off x="1979613" y="3656013"/>
          <a:ext cx="431800" cy="508000"/>
        </p:xfrm>
        <a:graphic>
          <a:graphicData uri="http://schemas.openxmlformats.org/presentationml/2006/ole">
            <mc:AlternateContent xmlns:mc="http://schemas.openxmlformats.org/markup-compatibility/2006">
              <mc:Choice xmlns:v="urn:schemas-microsoft-com:vml" Requires="v">
                <p:oleObj spid="_x0000_s39216" name="公式" r:id="rId7" imgW="215713" imgH="253780" progId="Equation.3">
                  <p:embed/>
                </p:oleObj>
              </mc:Choice>
              <mc:Fallback>
                <p:oleObj name="公式" r:id="rId7" imgW="215713" imgH="253780" progId="Equation.3">
                  <p:embed/>
                  <p:pic>
                    <p:nvPicPr>
                      <p:cNvPr id="0"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79613" y="3656013"/>
                        <a:ext cx="431800" cy="50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4825" name="Object 4">
            <a:extLst>
              <a:ext uri="{FF2B5EF4-FFF2-40B4-BE49-F238E27FC236}">
                <a16:creationId xmlns:a16="http://schemas.microsoft.com/office/drawing/2014/main" id="{3628C400-D53E-42D3-894B-4990F02B3FF0}"/>
              </a:ext>
            </a:extLst>
          </p:cNvPr>
          <p:cNvGraphicFramePr>
            <a:graphicFrameLocks noChangeAspect="1"/>
          </p:cNvGraphicFramePr>
          <p:nvPr/>
        </p:nvGraphicFramePr>
        <p:xfrm>
          <a:off x="2771775" y="3640138"/>
          <a:ext cx="431800" cy="576262"/>
        </p:xfrm>
        <a:graphic>
          <a:graphicData uri="http://schemas.openxmlformats.org/presentationml/2006/ole">
            <mc:AlternateContent xmlns:mc="http://schemas.openxmlformats.org/markup-compatibility/2006">
              <mc:Choice xmlns:v="urn:schemas-microsoft-com:vml" Requires="v">
                <p:oleObj spid="_x0000_s39217" name="公式" r:id="rId9" imgW="190417" imgH="253890" progId="Equation.3">
                  <p:embed/>
                </p:oleObj>
              </mc:Choice>
              <mc:Fallback>
                <p:oleObj name="公式" r:id="rId9" imgW="190417" imgH="253890" progId="Equation.3">
                  <p:embed/>
                  <p:pic>
                    <p:nvPicPr>
                      <p:cNvPr id="0" name="Object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771775" y="3640138"/>
                        <a:ext cx="431800" cy="5762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4826" name="Object 5">
            <a:extLst>
              <a:ext uri="{FF2B5EF4-FFF2-40B4-BE49-F238E27FC236}">
                <a16:creationId xmlns:a16="http://schemas.microsoft.com/office/drawing/2014/main" id="{200002F5-4BED-461B-9554-4422F8357D9E}"/>
              </a:ext>
            </a:extLst>
          </p:cNvPr>
          <p:cNvGraphicFramePr>
            <a:graphicFrameLocks noChangeAspect="1"/>
          </p:cNvGraphicFramePr>
          <p:nvPr/>
        </p:nvGraphicFramePr>
        <p:xfrm>
          <a:off x="7524750" y="3640138"/>
          <a:ext cx="465138" cy="549275"/>
        </p:xfrm>
        <a:graphic>
          <a:graphicData uri="http://schemas.openxmlformats.org/presentationml/2006/ole">
            <mc:AlternateContent xmlns:mc="http://schemas.openxmlformats.org/markup-compatibility/2006">
              <mc:Choice xmlns:v="urn:schemas-microsoft-com:vml" Requires="v">
                <p:oleObj spid="_x0000_s39218" name="公式" r:id="rId11" imgW="215713" imgH="253780" progId="Equation.3">
                  <p:embed/>
                </p:oleObj>
              </mc:Choice>
              <mc:Fallback>
                <p:oleObj name="公式" r:id="rId11" imgW="215713" imgH="253780" progId="Equation.3">
                  <p:embed/>
                  <p:pic>
                    <p:nvPicPr>
                      <p:cNvPr id="0"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524750" y="3640138"/>
                        <a:ext cx="465138" cy="549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4827" name="Object 7">
            <a:extLst>
              <a:ext uri="{FF2B5EF4-FFF2-40B4-BE49-F238E27FC236}">
                <a16:creationId xmlns:a16="http://schemas.microsoft.com/office/drawing/2014/main" id="{9AD931EE-2932-484C-A6D3-CC45F669F3D5}"/>
              </a:ext>
            </a:extLst>
          </p:cNvPr>
          <p:cNvGraphicFramePr>
            <a:graphicFrameLocks noChangeAspect="1"/>
          </p:cNvGraphicFramePr>
          <p:nvPr/>
        </p:nvGraphicFramePr>
        <p:xfrm>
          <a:off x="2020888" y="4205288"/>
          <a:ext cx="468312" cy="519112"/>
        </p:xfrm>
        <a:graphic>
          <a:graphicData uri="http://schemas.openxmlformats.org/presentationml/2006/ole">
            <mc:AlternateContent xmlns:mc="http://schemas.openxmlformats.org/markup-compatibility/2006">
              <mc:Choice xmlns:v="urn:schemas-microsoft-com:vml" Requires="v">
                <p:oleObj spid="_x0000_s39219" name="公式" r:id="rId12" imgW="228501" imgH="253890" progId="Equation.3">
                  <p:embed/>
                </p:oleObj>
              </mc:Choice>
              <mc:Fallback>
                <p:oleObj name="公式" r:id="rId12" imgW="228501" imgH="253890" progId="Equation.3">
                  <p:embed/>
                  <p:pic>
                    <p:nvPicPr>
                      <p:cNvPr id="0" name="Object 7"/>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020888" y="4205288"/>
                        <a:ext cx="468312" cy="5191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4828" name="Object 8">
            <a:extLst>
              <a:ext uri="{FF2B5EF4-FFF2-40B4-BE49-F238E27FC236}">
                <a16:creationId xmlns:a16="http://schemas.microsoft.com/office/drawing/2014/main" id="{CFD0BB92-A231-441E-8B5A-A535CD48C7F6}"/>
              </a:ext>
            </a:extLst>
          </p:cNvPr>
          <p:cNvGraphicFramePr>
            <a:graphicFrameLocks noChangeAspect="1"/>
          </p:cNvGraphicFramePr>
          <p:nvPr/>
        </p:nvGraphicFramePr>
        <p:xfrm>
          <a:off x="7524750" y="4195763"/>
          <a:ext cx="471488" cy="525462"/>
        </p:xfrm>
        <a:graphic>
          <a:graphicData uri="http://schemas.openxmlformats.org/presentationml/2006/ole">
            <mc:AlternateContent xmlns:mc="http://schemas.openxmlformats.org/markup-compatibility/2006">
              <mc:Choice xmlns:v="urn:schemas-microsoft-com:vml" Requires="v">
                <p:oleObj spid="_x0000_s39220" name="公式" r:id="rId14" imgW="228501" imgH="253890" progId="Equation.3">
                  <p:embed/>
                </p:oleObj>
              </mc:Choice>
              <mc:Fallback>
                <p:oleObj name="公式" r:id="rId14" imgW="228501" imgH="253890" progId="Equation.3">
                  <p:embed/>
                  <p:pic>
                    <p:nvPicPr>
                      <p:cNvPr id="0" name="Object 8"/>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524750" y="4195763"/>
                        <a:ext cx="471488" cy="5254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4829" name="Object 9">
            <a:extLst>
              <a:ext uri="{FF2B5EF4-FFF2-40B4-BE49-F238E27FC236}">
                <a16:creationId xmlns:a16="http://schemas.microsoft.com/office/drawing/2014/main" id="{57A0F173-4B80-467D-BC31-2D7B9DD9EC09}"/>
              </a:ext>
            </a:extLst>
          </p:cNvPr>
          <p:cNvGraphicFramePr>
            <a:graphicFrameLocks noChangeAspect="1"/>
          </p:cNvGraphicFramePr>
          <p:nvPr/>
        </p:nvGraphicFramePr>
        <p:xfrm>
          <a:off x="2728913" y="4237038"/>
          <a:ext cx="422275" cy="468312"/>
        </p:xfrm>
        <a:graphic>
          <a:graphicData uri="http://schemas.openxmlformats.org/presentationml/2006/ole">
            <mc:AlternateContent xmlns:mc="http://schemas.openxmlformats.org/markup-compatibility/2006">
              <mc:Choice xmlns:v="urn:schemas-microsoft-com:vml" Requires="v">
                <p:oleObj spid="_x0000_s39221" name="公式" r:id="rId16" imgW="228501" imgH="253890" progId="Equation.3">
                  <p:embed/>
                </p:oleObj>
              </mc:Choice>
              <mc:Fallback>
                <p:oleObj name="公式" r:id="rId16" imgW="228501" imgH="253890" progId="Equation.3">
                  <p:embed/>
                  <p:pic>
                    <p:nvPicPr>
                      <p:cNvPr id="0" name="Object 9"/>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728913" y="4237038"/>
                        <a:ext cx="422275" cy="4683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4830" name="Object 10">
            <a:extLst>
              <a:ext uri="{FF2B5EF4-FFF2-40B4-BE49-F238E27FC236}">
                <a16:creationId xmlns:a16="http://schemas.microsoft.com/office/drawing/2014/main" id="{BE24E6BE-0C52-4619-BE33-DEA260D8E4E0}"/>
              </a:ext>
            </a:extLst>
          </p:cNvPr>
          <p:cNvGraphicFramePr>
            <a:graphicFrameLocks noChangeAspect="1"/>
          </p:cNvGraphicFramePr>
          <p:nvPr/>
        </p:nvGraphicFramePr>
        <p:xfrm>
          <a:off x="6742113" y="4173538"/>
          <a:ext cx="493712" cy="547687"/>
        </p:xfrm>
        <a:graphic>
          <a:graphicData uri="http://schemas.openxmlformats.org/presentationml/2006/ole">
            <mc:AlternateContent xmlns:mc="http://schemas.openxmlformats.org/markup-compatibility/2006">
              <mc:Choice xmlns:v="urn:schemas-microsoft-com:vml" Requires="v">
                <p:oleObj spid="_x0000_s39222" name="公式" r:id="rId18" imgW="228501" imgH="253890" progId="Equation.3">
                  <p:embed/>
                </p:oleObj>
              </mc:Choice>
              <mc:Fallback>
                <p:oleObj name="公式" r:id="rId18" imgW="228501" imgH="253890" progId="Equation.3">
                  <p:embed/>
                  <p:pic>
                    <p:nvPicPr>
                      <p:cNvPr id="0" name="Object 10"/>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6742113" y="4173538"/>
                        <a:ext cx="493712" cy="5476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8927" name="TextBox 19">
            <a:extLst>
              <a:ext uri="{FF2B5EF4-FFF2-40B4-BE49-F238E27FC236}">
                <a16:creationId xmlns:a16="http://schemas.microsoft.com/office/drawing/2014/main" id="{169B2606-820D-49F7-A0C6-AC97DE69D25F}"/>
              </a:ext>
            </a:extLst>
          </p:cNvPr>
          <p:cNvSpPr txBox="1">
            <a:spLocks noChangeArrowheads="1"/>
          </p:cNvSpPr>
          <p:nvPr/>
        </p:nvSpPr>
        <p:spPr bwMode="auto">
          <a:xfrm>
            <a:off x="539750" y="819150"/>
            <a:ext cx="67691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r>
              <a:rPr lang="en-US" altLang="zh-CN" sz="2800">
                <a:latin typeface="微软雅黑" panose="020B0503020204020204" pitchFamily="34" charset="-122"/>
                <a:ea typeface="微软雅黑" panose="020B0503020204020204" pitchFamily="34" charset="-122"/>
              </a:rPr>
              <a:t>EPR</a:t>
            </a:r>
            <a:r>
              <a:rPr lang="zh-CN" altLang="en-US" sz="2800">
                <a:latin typeface="微软雅黑" panose="020B0503020204020204" pitchFamily="34" charset="-122"/>
                <a:ea typeface="微软雅黑" panose="020B0503020204020204" pitchFamily="34" charset="-122"/>
              </a:rPr>
              <a:t>佯谬</a:t>
            </a:r>
            <a:r>
              <a:rPr lang="en-US" altLang="zh-CN" sz="2400">
                <a:latin typeface="微软雅黑" panose="020B0503020204020204" pitchFamily="34" charset="-122"/>
                <a:ea typeface="微软雅黑" panose="020B0503020204020204" pitchFamily="34" charset="-122"/>
              </a:rPr>
              <a:t>[Einstein, Podolsky, Rosen, 1935]</a:t>
            </a:r>
          </a:p>
          <a:p>
            <a:pPr eaLnBrk="1" hangingPunct="1">
              <a:spcBef>
                <a:spcPct val="0"/>
              </a:spcBef>
              <a:buFontTx/>
              <a:buNone/>
            </a:pPr>
            <a:r>
              <a:rPr lang="en-US" altLang="zh-CN" sz="2800">
                <a:latin typeface="微软雅黑" panose="020B0503020204020204" pitchFamily="34" charset="-122"/>
                <a:ea typeface="微软雅黑" panose="020B0503020204020204" pitchFamily="34" charset="-122"/>
              </a:rPr>
              <a:t>(Bohm version)</a:t>
            </a:r>
            <a:endParaRPr lang="zh-CN" altLang="en-US" sz="2800">
              <a:latin typeface="微软雅黑" panose="020B0503020204020204" pitchFamily="34" charset="-122"/>
              <a:ea typeface="微软雅黑" panose="020B0503020204020204" pitchFamily="34" charset="-122"/>
            </a:endParaRPr>
          </a:p>
        </p:txBody>
      </p:sp>
      <p:sp>
        <p:nvSpPr>
          <p:cNvPr id="38928" name="矩形 21">
            <a:extLst>
              <a:ext uri="{FF2B5EF4-FFF2-40B4-BE49-F238E27FC236}">
                <a16:creationId xmlns:a16="http://schemas.microsoft.com/office/drawing/2014/main" id="{EC8B8F8F-7699-46E1-A17F-F3F4D18D2421}"/>
              </a:ext>
            </a:extLst>
          </p:cNvPr>
          <p:cNvSpPr>
            <a:spLocks noChangeArrowheads="1"/>
          </p:cNvSpPr>
          <p:nvPr/>
        </p:nvSpPr>
        <p:spPr bwMode="auto">
          <a:xfrm>
            <a:off x="584200" y="2027238"/>
            <a:ext cx="12080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50000"/>
              </a:spcBef>
              <a:buFontTx/>
              <a:buNone/>
            </a:pPr>
            <a:r>
              <a:rPr lang="en-US" altLang="zh-CN" sz="2400">
                <a:latin typeface="微软雅黑" panose="020B0503020204020204" pitchFamily="34" charset="-122"/>
                <a:ea typeface="微软雅黑" panose="020B0503020204020204" pitchFamily="34" charset="-122"/>
              </a:rPr>
              <a:t>AB</a:t>
            </a:r>
            <a:r>
              <a:rPr lang="zh-CN" altLang="en-US" sz="2400">
                <a:latin typeface="微软雅黑" panose="020B0503020204020204" pitchFamily="34" charset="-122"/>
                <a:ea typeface="微软雅黑" panose="020B0503020204020204" pitchFamily="34" charset="-122"/>
              </a:rPr>
              <a:t>处于</a:t>
            </a:r>
          </a:p>
        </p:txBody>
      </p:sp>
      <p:graphicFrame>
        <p:nvGraphicFramePr>
          <p:cNvPr id="34834" name="Object 15">
            <a:extLst>
              <a:ext uri="{FF2B5EF4-FFF2-40B4-BE49-F238E27FC236}">
                <a16:creationId xmlns:a16="http://schemas.microsoft.com/office/drawing/2014/main" id="{9AA19B95-3DB6-4E2F-8B84-FFFD9B0147C7}"/>
              </a:ext>
            </a:extLst>
          </p:cNvPr>
          <p:cNvGraphicFramePr>
            <a:graphicFrameLocks noChangeAspect="1"/>
          </p:cNvGraphicFramePr>
          <p:nvPr/>
        </p:nvGraphicFramePr>
        <p:xfrm>
          <a:off x="6732588" y="3640138"/>
          <a:ext cx="431800" cy="576262"/>
        </p:xfrm>
        <a:graphic>
          <a:graphicData uri="http://schemas.openxmlformats.org/presentationml/2006/ole">
            <mc:AlternateContent xmlns:mc="http://schemas.openxmlformats.org/markup-compatibility/2006">
              <mc:Choice xmlns:v="urn:schemas-microsoft-com:vml" Requires="v">
                <p:oleObj spid="_x0000_s39223" name="公式" r:id="rId20" imgW="190417" imgH="253890" progId="Equation.3">
                  <p:embed/>
                </p:oleObj>
              </mc:Choice>
              <mc:Fallback>
                <p:oleObj name="公式" r:id="rId20" imgW="190417" imgH="253890" progId="Equation.3">
                  <p:embed/>
                  <p:pic>
                    <p:nvPicPr>
                      <p:cNvPr id="0" name="Object 1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732588" y="3640138"/>
                        <a:ext cx="431800" cy="5762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4835" name="TextBox 31">
            <a:extLst>
              <a:ext uri="{FF2B5EF4-FFF2-40B4-BE49-F238E27FC236}">
                <a16:creationId xmlns:a16="http://schemas.microsoft.com/office/drawing/2014/main" id="{2A8C3669-B89D-4993-82FC-4F171FE712D9}"/>
              </a:ext>
            </a:extLst>
          </p:cNvPr>
          <p:cNvSpPr txBox="1">
            <a:spLocks noChangeArrowheads="1"/>
          </p:cNvSpPr>
          <p:nvPr/>
        </p:nvSpPr>
        <p:spPr bwMode="auto">
          <a:xfrm>
            <a:off x="539750" y="4821238"/>
            <a:ext cx="80645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r>
              <a:rPr lang="en-US" altLang="zh-CN" sz="2400">
                <a:solidFill>
                  <a:srgbClr val="FF0000"/>
                </a:solidFill>
                <a:latin typeface="微软雅黑" panose="020B0503020204020204" pitchFamily="34" charset="-122"/>
                <a:ea typeface="微软雅黑" panose="020B0503020204020204" pitchFamily="34" charset="-122"/>
              </a:rPr>
              <a:t>EPR</a:t>
            </a:r>
            <a:r>
              <a:rPr lang="zh-CN" altLang="en-US" sz="2400">
                <a:solidFill>
                  <a:srgbClr val="FF0000"/>
                </a:solidFill>
                <a:latin typeface="微软雅黑" panose="020B0503020204020204" pitchFamily="34" charset="-122"/>
                <a:ea typeface="微软雅黑" panose="020B0503020204020204" pitchFamily="34" charset="-122"/>
              </a:rPr>
              <a:t>问：</a:t>
            </a:r>
            <a:r>
              <a:rPr lang="en-US" altLang="zh-CN" sz="2400">
                <a:solidFill>
                  <a:srgbClr val="FF0000"/>
                </a:solidFill>
                <a:latin typeface="微软雅黑" panose="020B0503020204020204" pitchFamily="34" charset="-122"/>
                <a:ea typeface="微软雅黑" panose="020B0503020204020204" pitchFamily="34" charset="-122"/>
              </a:rPr>
              <a:t>B</a:t>
            </a:r>
            <a:r>
              <a:rPr lang="zh-CN" altLang="en-US" sz="2400">
                <a:solidFill>
                  <a:srgbClr val="FF0000"/>
                </a:solidFill>
                <a:latin typeface="微软雅黑" panose="020B0503020204020204" pitchFamily="34" charset="-122"/>
                <a:ea typeface="微软雅黑" panose="020B0503020204020204" pitchFamily="34" charset="-122"/>
              </a:rPr>
              <a:t>到底处于什么状态？物理实在出问题了！</a:t>
            </a:r>
            <a:endParaRPr lang="en-US" altLang="zh-CN" sz="2400">
              <a:solidFill>
                <a:srgbClr val="FF0000"/>
              </a:solidFill>
              <a:latin typeface="微软雅黑" panose="020B0503020204020204" pitchFamily="34" charset="-122"/>
              <a:ea typeface="微软雅黑" panose="020B0503020204020204" pitchFamily="34" charset="-122"/>
            </a:endParaRPr>
          </a:p>
          <a:p>
            <a:pPr eaLnBrk="1" hangingPunct="1">
              <a:spcBef>
                <a:spcPct val="0"/>
              </a:spcBef>
              <a:buFontTx/>
              <a:buNone/>
            </a:pPr>
            <a:r>
              <a:rPr lang="en-US" altLang="zh-CN" sz="2400">
                <a:latin typeface="微软雅黑" panose="020B0503020204020204" pitchFamily="34" charset="-122"/>
                <a:ea typeface="微软雅黑" panose="020B0503020204020204" pitchFamily="34" charset="-122"/>
              </a:rPr>
              <a:t>Bohr</a:t>
            </a:r>
            <a:r>
              <a:rPr lang="zh-CN" altLang="en-US" sz="2400">
                <a:latin typeface="微软雅黑" panose="020B0503020204020204" pitchFamily="34" charset="-122"/>
                <a:ea typeface="微软雅黑" panose="020B0503020204020204" pitchFamily="34" charset="-122"/>
              </a:rPr>
              <a:t>：测了才能知道。</a:t>
            </a:r>
            <a:endParaRPr lang="en-US" altLang="zh-CN" sz="2400">
              <a:latin typeface="微软雅黑" panose="020B0503020204020204" pitchFamily="34" charset="-122"/>
              <a:ea typeface="微软雅黑" panose="020B0503020204020204" pitchFamily="34" charset="-122"/>
            </a:endParaRPr>
          </a:p>
        </p:txBody>
      </p:sp>
      <p:sp>
        <p:nvSpPr>
          <p:cNvPr id="38932" name="灯片编号占位符 1">
            <a:extLst>
              <a:ext uri="{FF2B5EF4-FFF2-40B4-BE49-F238E27FC236}">
                <a16:creationId xmlns:a16="http://schemas.microsoft.com/office/drawing/2014/main" id="{95981CD0-D445-46B1-A855-DE8BD33B8D6D}"/>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fld id="{F04A87EE-4582-47B7-B489-5DE21B7D9979}" type="slidenum">
              <a:rPr lang="zh-CN" altLang="en-US" sz="1200" smtClean="0">
                <a:solidFill>
                  <a:srgbClr val="898989"/>
                </a:solidFill>
              </a:rPr>
              <a:pPr>
                <a:spcBef>
                  <a:spcPct val="0"/>
                </a:spcBef>
                <a:buFontTx/>
                <a:buNone/>
              </a:pPr>
              <a:t>34</a:t>
            </a:fld>
            <a:endParaRPr lang="zh-CN" altLang="en-US" sz="1200">
              <a:solidFill>
                <a:srgbClr val="898989"/>
              </a:solidFill>
            </a:endParaRPr>
          </a:p>
        </p:txBody>
      </p:sp>
      <p:sp>
        <p:nvSpPr>
          <p:cNvPr id="2" name="矩形 1">
            <a:extLst>
              <a:ext uri="{FF2B5EF4-FFF2-40B4-BE49-F238E27FC236}">
                <a16:creationId xmlns:a16="http://schemas.microsoft.com/office/drawing/2014/main" id="{FB3CFE0F-D42C-4C66-AA8C-888E0B3EECBA}"/>
              </a:ext>
            </a:extLst>
          </p:cNvPr>
          <p:cNvSpPr>
            <a:spLocks noChangeArrowheads="1"/>
          </p:cNvSpPr>
          <p:nvPr/>
        </p:nvSpPr>
        <p:spPr bwMode="auto">
          <a:xfrm>
            <a:off x="617538" y="5805488"/>
            <a:ext cx="7300912"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r>
              <a:rPr lang="en-US" altLang="zh-CN" sz="2400">
                <a:latin typeface="微软雅黑" panose="020B0503020204020204" pitchFamily="34" charset="-122"/>
                <a:ea typeface="微软雅黑" panose="020B0503020204020204" pitchFamily="34" charset="-122"/>
              </a:rPr>
              <a:t>Einstein: </a:t>
            </a:r>
            <a:r>
              <a:rPr lang="zh-CN" altLang="en-US" sz="2400">
                <a:latin typeface="微软雅黑" panose="020B0503020204020204" pitchFamily="34" charset="-122"/>
                <a:ea typeface="微软雅黑" panose="020B0503020204020204" pitchFamily="34" charset="-122"/>
              </a:rPr>
              <a:t>我们不看它，月亮就不存在吗？量子力学不完备，存在隐变量。</a:t>
            </a:r>
            <a:endParaRPr lang="en-US" altLang="zh-CN" sz="2400">
              <a:latin typeface="微软雅黑" panose="020B0503020204020204" pitchFamily="34" charset="-122"/>
              <a:ea typeface="微软雅黑" panose="020B0503020204020204" pitchFamily="34" charset="-122"/>
            </a:endParaRPr>
          </a:p>
        </p:txBody>
      </p:sp>
      <p:grpSp>
        <p:nvGrpSpPr>
          <p:cNvPr id="30" name="Group 18">
            <a:extLst>
              <a:ext uri="{FF2B5EF4-FFF2-40B4-BE49-F238E27FC236}">
                <a16:creationId xmlns:a16="http://schemas.microsoft.com/office/drawing/2014/main" id="{96E0DD44-C839-4455-9E06-CEC239107099}"/>
              </a:ext>
            </a:extLst>
          </p:cNvPr>
          <p:cNvGrpSpPr>
            <a:grpSpLocks/>
          </p:cNvGrpSpPr>
          <p:nvPr/>
        </p:nvGrpSpPr>
        <p:grpSpPr bwMode="auto">
          <a:xfrm>
            <a:off x="7235825" y="1628775"/>
            <a:ext cx="1692275" cy="1981200"/>
            <a:chOff x="4620" y="482"/>
            <a:chExt cx="1066" cy="1248"/>
          </a:xfrm>
        </p:grpSpPr>
        <p:sp>
          <p:nvSpPr>
            <p:cNvPr id="31" name="Line 19">
              <a:extLst>
                <a:ext uri="{FF2B5EF4-FFF2-40B4-BE49-F238E27FC236}">
                  <a16:creationId xmlns:a16="http://schemas.microsoft.com/office/drawing/2014/main" id="{F467A4D7-89B0-46B7-A164-91A895305AD7}"/>
                </a:ext>
              </a:extLst>
            </p:cNvPr>
            <p:cNvSpPr>
              <a:spLocks noChangeShapeType="1"/>
            </p:cNvSpPr>
            <p:nvPr/>
          </p:nvSpPr>
          <p:spPr bwMode="auto">
            <a:xfrm>
              <a:off x="4620" y="1207"/>
              <a:ext cx="862"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32" name="Line 20">
              <a:extLst>
                <a:ext uri="{FF2B5EF4-FFF2-40B4-BE49-F238E27FC236}">
                  <a16:creationId xmlns:a16="http://schemas.microsoft.com/office/drawing/2014/main" id="{FF63070F-1930-4C51-B3B4-BEE44F776134}"/>
                </a:ext>
              </a:extLst>
            </p:cNvPr>
            <p:cNvSpPr>
              <a:spLocks noChangeShapeType="1"/>
            </p:cNvSpPr>
            <p:nvPr/>
          </p:nvSpPr>
          <p:spPr bwMode="auto">
            <a:xfrm>
              <a:off x="5073" y="709"/>
              <a:ext cx="0" cy="952"/>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33" name="Line 21">
              <a:extLst>
                <a:ext uri="{FF2B5EF4-FFF2-40B4-BE49-F238E27FC236}">
                  <a16:creationId xmlns:a16="http://schemas.microsoft.com/office/drawing/2014/main" id="{A0BFB334-A94B-4F7E-A9C5-8E032BC025D7}"/>
                </a:ext>
              </a:extLst>
            </p:cNvPr>
            <p:cNvSpPr>
              <a:spLocks noChangeShapeType="1"/>
            </p:cNvSpPr>
            <p:nvPr/>
          </p:nvSpPr>
          <p:spPr bwMode="auto">
            <a:xfrm flipH="1">
              <a:off x="4710" y="845"/>
              <a:ext cx="681" cy="771"/>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34" name="Line 22">
              <a:extLst>
                <a:ext uri="{FF2B5EF4-FFF2-40B4-BE49-F238E27FC236}">
                  <a16:creationId xmlns:a16="http://schemas.microsoft.com/office/drawing/2014/main" id="{FD5007FB-36CF-447E-A349-2B0FF63D349D}"/>
                </a:ext>
              </a:extLst>
            </p:cNvPr>
            <p:cNvSpPr>
              <a:spLocks noChangeShapeType="1"/>
            </p:cNvSpPr>
            <p:nvPr/>
          </p:nvSpPr>
          <p:spPr bwMode="auto">
            <a:xfrm>
              <a:off x="4756" y="799"/>
              <a:ext cx="635" cy="817"/>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endParaRPr lang="zh-CN" altLang="en-US"/>
            </a:p>
          </p:txBody>
        </p:sp>
        <p:graphicFrame>
          <p:nvGraphicFramePr>
            <p:cNvPr id="35" name="Object 11">
              <a:extLst>
                <a:ext uri="{FF2B5EF4-FFF2-40B4-BE49-F238E27FC236}">
                  <a16:creationId xmlns:a16="http://schemas.microsoft.com/office/drawing/2014/main" id="{80294FFB-8771-4756-BC2B-E413FE685734}"/>
                </a:ext>
              </a:extLst>
            </p:cNvPr>
            <p:cNvGraphicFramePr>
              <a:graphicFrameLocks noChangeAspect="1"/>
            </p:cNvGraphicFramePr>
            <p:nvPr>
              <p:extLst>
                <p:ext uri="{D42A27DB-BD31-4B8C-83A1-F6EECF244321}">
                  <p14:modId xmlns:p14="http://schemas.microsoft.com/office/powerpoint/2010/main" val="3427699171"/>
                </p:ext>
              </p:extLst>
            </p:nvPr>
          </p:nvGraphicFramePr>
          <p:xfrm>
            <a:off x="5504" y="1117"/>
            <a:ext cx="182" cy="214"/>
          </p:xfrm>
          <a:graphic>
            <a:graphicData uri="http://schemas.openxmlformats.org/presentationml/2006/ole">
              <mc:AlternateContent xmlns:mc="http://schemas.openxmlformats.org/markup-compatibility/2006">
                <mc:Choice xmlns:v="urn:schemas-microsoft-com:vml" Requires="v">
                  <p:oleObj spid="_x0000_s39224" name="公式" r:id="rId21" imgW="215713" imgH="253780" progId="Equation.3">
                    <p:embed/>
                  </p:oleObj>
                </mc:Choice>
                <mc:Fallback>
                  <p:oleObj name="公式" r:id="rId21" imgW="215713" imgH="253780" progId="Equation.3">
                    <p:embed/>
                    <p:pic>
                      <p:nvPicPr>
                        <p:cNvPr id="32" name="Object 11">
                          <a:extLst>
                            <a:ext uri="{FF2B5EF4-FFF2-40B4-BE49-F238E27FC236}">
                              <a16:creationId xmlns:a16="http://schemas.microsoft.com/office/drawing/2014/main" id="{ADAE4E81-0D5B-4035-8B75-539FB0907B9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504" y="1117"/>
                          <a:ext cx="182" cy="214"/>
                        </a:xfrm>
                        <a:prstGeom prst="rect">
                          <a:avLst/>
                        </a:prstGeom>
                        <a:noFill/>
                        <a:ln>
                          <a:noFill/>
                        </a:ln>
                        <a:effectLst/>
                      </p:spPr>
                    </p:pic>
                  </p:oleObj>
                </mc:Fallback>
              </mc:AlternateContent>
            </a:graphicData>
          </a:graphic>
        </p:graphicFrame>
        <p:graphicFrame>
          <p:nvGraphicFramePr>
            <p:cNvPr id="36" name="Object 12">
              <a:extLst>
                <a:ext uri="{FF2B5EF4-FFF2-40B4-BE49-F238E27FC236}">
                  <a16:creationId xmlns:a16="http://schemas.microsoft.com/office/drawing/2014/main" id="{180EC62A-0D14-4208-AA1E-9CBD6AAD6633}"/>
                </a:ext>
              </a:extLst>
            </p:cNvPr>
            <p:cNvGraphicFramePr>
              <a:graphicFrameLocks noChangeAspect="1"/>
            </p:cNvGraphicFramePr>
            <p:nvPr>
              <p:extLst>
                <p:ext uri="{D42A27DB-BD31-4B8C-83A1-F6EECF244321}">
                  <p14:modId xmlns:p14="http://schemas.microsoft.com/office/powerpoint/2010/main" val="3791934650"/>
                </p:ext>
              </p:extLst>
            </p:nvPr>
          </p:nvGraphicFramePr>
          <p:xfrm>
            <a:off x="5028" y="482"/>
            <a:ext cx="144" cy="192"/>
          </p:xfrm>
          <a:graphic>
            <a:graphicData uri="http://schemas.openxmlformats.org/presentationml/2006/ole">
              <mc:AlternateContent xmlns:mc="http://schemas.openxmlformats.org/markup-compatibility/2006">
                <mc:Choice xmlns:v="urn:schemas-microsoft-com:vml" Requires="v">
                  <p:oleObj spid="_x0000_s39225" name="公式" r:id="rId22" imgW="190417" imgH="253890" progId="Equation.3">
                    <p:embed/>
                  </p:oleObj>
                </mc:Choice>
                <mc:Fallback>
                  <p:oleObj name="公式" r:id="rId22" imgW="190417" imgH="253890" progId="Equation.3">
                    <p:embed/>
                    <p:pic>
                      <p:nvPicPr>
                        <p:cNvPr id="33" name="Object 12">
                          <a:extLst>
                            <a:ext uri="{FF2B5EF4-FFF2-40B4-BE49-F238E27FC236}">
                              <a16:creationId xmlns:a16="http://schemas.microsoft.com/office/drawing/2014/main" id="{D9633379-CB9E-47EC-9AF4-1354482425F6}"/>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5028" y="482"/>
                          <a:ext cx="144" cy="192"/>
                        </a:xfrm>
                        <a:prstGeom prst="rect">
                          <a:avLst/>
                        </a:prstGeom>
                        <a:noFill/>
                        <a:ln>
                          <a:noFill/>
                        </a:ln>
                        <a:effectLst/>
                      </p:spPr>
                    </p:pic>
                  </p:oleObj>
                </mc:Fallback>
              </mc:AlternateContent>
            </a:graphicData>
          </a:graphic>
        </p:graphicFrame>
        <p:graphicFrame>
          <p:nvGraphicFramePr>
            <p:cNvPr id="37" name="Object 13">
              <a:extLst>
                <a:ext uri="{FF2B5EF4-FFF2-40B4-BE49-F238E27FC236}">
                  <a16:creationId xmlns:a16="http://schemas.microsoft.com/office/drawing/2014/main" id="{C08D8E4C-A10B-4B9A-94FF-33307536AA91}"/>
                </a:ext>
              </a:extLst>
            </p:cNvPr>
            <p:cNvGraphicFramePr>
              <a:graphicFrameLocks noChangeAspect="1"/>
            </p:cNvGraphicFramePr>
            <p:nvPr>
              <p:extLst>
                <p:ext uri="{D42A27DB-BD31-4B8C-83A1-F6EECF244321}">
                  <p14:modId xmlns:p14="http://schemas.microsoft.com/office/powerpoint/2010/main" val="2694861477"/>
                </p:ext>
              </p:extLst>
            </p:nvPr>
          </p:nvGraphicFramePr>
          <p:xfrm>
            <a:off x="5391" y="618"/>
            <a:ext cx="182" cy="202"/>
          </p:xfrm>
          <a:graphic>
            <a:graphicData uri="http://schemas.openxmlformats.org/presentationml/2006/ole">
              <mc:AlternateContent xmlns:mc="http://schemas.openxmlformats.org/markup-compatibility/2006">
                <mc:Choice xmlns:v="urn:schemas-microsoft-com:vml" Requires="v">
                  <p:oleObj spid="_x0000_s39226" name="公式" r:id="rId24" imgW="228501" imgH="253890" progId="Equation.3">
                    <p:embed/>
                  </p:oleObj>
                </mc:Choice>
                <mc:Fallback>
                  <p:oleObj name="公式" r:id="rId24" imgW="228501" imgH="253890" progId="Equation.3">
                    <p:embed/>
                    <p:pic>
                      <p:nvPicPr>
                        <p:cNvPr id="34" name="Object 13">
                          <a:extLst>
                            <a:ext uri="{FF2B5EF4-FFF2-40B4-BE49-F238E27FC236}">
                              <a16:creationId xmlns:a16="http://schemas.microsoft.com/office/drawing/2014/main" id="{503FBBAA-3E10-4F11-9AB6-4340D77B7FEB}"/>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391" y="618"/>
                          <a:ext cx="182" cy="202"/>
                        </a:xfrm>
                        <a:prstGeom prst="rect">
                          <a:avLst/>
                        </a:prstGeom>
                        <a:noFill/>
                        <a:ln>
                          <a:noFill/>
                        </a:ln>
                        <a:effectLst/>
                      </p:spPr>
                    </p:pic>
                  </p:oleObj>
                </mc:Fallback>
              </mc:AlternateContent>
            </a:graphicData>
          </a:graphic>
        </p:graphicFrame>
        <p:graphicFrame>
          <p:nvGraphicFramePr>
            <p:cNvPr id="38" name="Object 14">
              <a:extLst>
                <a:ext uri="{FF2B5EF4-FFF2-40B4-BE49-F238E27FC236}">
                  <a16:creationId xmlns:a16="http://schemas.microsoft.com/office/drawing/2014/main" id="{9C3A1A8D-37FA-4B6E-BFF1-3C4FBE9A6CB5}"/>
                </a:ext>
              </a:extLst>
            </p:cNvPr>
            <p:cNvGraphicFramePr>
              <a:graphicFrameLocks noChangeAspect="1"/>
            </p:cNvGraphicFramePr>
            <p:nvPr>
              <p:extLst>
                <p:ext uri="{D42A27DB-BD31-4B8C-83A1-F6EECF244321}">
                  <p14:modId xmlns:p14="http://schemas.microsoft.com/office/powerpoint/2010/main" val="1626359082"/>
                </p:ext>
              </p:extLst>
            </p:nvPr>
          </p:nvGraphicFramePr>
          <p:xfrm>
            <a:off x="5391" y="1516"/>
            <a:ext cx="193" cy="214"/>
          </p:xfrm>
          <a:graphic>
            <a:graphicData uri="http://schemas.openxmlformats.org/presentationml/2006/ole">
              <mc:AlternateContent xmlns:mc="http://schemas.openxmlformats.org/markup-compatibility/2006">
                <mc:Choice xmlns:v="urn:schemas-microsoft-com:vml" Requires="v">
                  <p:oleObj spid="_x0000_s39227" name="公式" r:id="rId25" imgW="228501" imgH="253890" progId="Equation.3">
                    <p:embed/>
                  </p:oleObj>
                </mc:Choice>
                <mc:Fallback>
                  <p:oleObj name="公式" r:id="rId25" imgW="228501" imgH="253890" progId="Equation.3">
                    <p:embed/>
                    <p:pic>
                      <p:nvPicPr>
                        <p:cNvPr id="35" name="Object 14">
                          <a:extLst>
                            <a:ext uri="{FF2B5EF4-FFF2-40B4-BE49-F238E27FC236}">
                              <a16:creationId xmlns:a16="http://schemas.microsoft.com/office/drawing/2014/main" id="{89FAA82D-8C3A-4312-B81F-4A33E6BA90DB}"/>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5391" y="1516"/>
                          <a:ext cx="193" cy="214"/>
                        </a:xfrm>
                        <a:prstGeom prst="rect">
                          <a:avLst/>
                        </a:prstGeom>
                        <a:noFill/>
                        <a:ln>
                          <a:noFill/>
                        </a:ln>
                        <a:effectLst/>
                      </p:spPr>
                    </p:pic>
                  </p:oleObj>
                </mc:Fallback>
              </mc:AlternateContent>
            </a:graphicData>
          </a:graphic>
        </p:graphicFrame>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82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482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482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482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482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482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482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483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4834"/>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4835"/>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22" grpId="0"/>
      <p:bldP spid="34835" grpId="0"/>
      <p:bldP spid="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a:extLst>
              <a:ext uri="{FF2B5EF4-FFF2-40B4-BE49-F238E27FC236}">
                <a16:creationId xmlns:a16="http://schemas.microsoft.com/office/drawing/2014/main" id="{663B5D5F-37B6-46BC-8AAD-C4EA94B55A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875" y="1500188"/>
            <a:ext cx="8939213" cy="379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39" name="TextBox 6">
            <a:extLst>
              <a:ext uri="{FF2B5EF4-FFF2-40B4-BE49-F238E27FC236}">
                <a16:creationId xmlns:a16="http://schemas.microsoft.com/office/drawing/2014/main" id="{47C3A836-8B5D-439E-9D11-10934B16518F}"/>
              </a:ext>
            </a:extLst>
          </p:cNvPr>
          <p:cNvSpPr txBox="1">
            <a:spLocks noChangeArrowheads="1"/>
          </p:cNvSpPr>
          <p:nvPr/>
        </p:nvSpPr>
        <p:spPr bwMode="auto">
          <a:xfrm>
            <a:off x="642938" y="6072188"/>
            <a:ext cx="76438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r>
              <a:rPr lang="en-US" altLang="zh-CN" sz="2000">
                <a:latin typeface="微软雅黑" panose="020B0503020204020204" pitchFamily="34" charset="-122"/>
                <a:ea typeface="微软雅黑" panose="020B0503020204020204" pitchFamily="34" charset="-122"/>
              </a:rPr>
              <a:t>1960</a:t>
            </a:r>
            <a:r>
              <a:rPr lang="zh-CN" altLang="en-US" sz="2000">
                <a:latin typeface="微软雅黑" panose="020B0503020204020204" pitchFamily="34" charset="-122"/>
                <a:ea typeface="微软雅黑" panose="020B0503020204020204" pitchFamily="34" charset="-122"/>
              </a:rPr>
              <a:t>年代，</a:t>
            </a:r>
            <a:r>
              <a:rPr lang="en-US" altLang="zh-CN" sz="2000">
                <a:latin typeface="微软雅黑" panose="020B0503020204020204" pitchFamily="34" charset="-122"/>
                <a:ea typeface="微软雅黑" panose="020B0503020204020204" pitchFamily="34" charset="-122"/>
              </a:rPr>
              <a:t>Bell</a:t>
            </a:r>
            <a:r>
              <a:rPr lang="zh-CN" altLang="en-US" sz="2000">
                <a:latin typeface="微软雅黑" panose="020B0503020204020204" pitchFamily="34" charset="-122"/>
                <a:ea typeface="微软雅黑" panose="020B0503020204020204" pitchFamily="34" charset="-122"/>
              </a:rPr>
              <a:t>提出一个不等式判断爱因斯坦和量子力学孰是孰非。</a:t>
            </a:r>
          </a:p>
        </p:txBody>
      </p:sp>
      <p:sp>
        <p:nvSpPr>
          <p:cNvPr id="39940" name="Rectangle 18">
            <a:extLst>
              <a:ext uri="{FF2B5EF4-FFF2-40B4-BE49-F238E27FC236}">
                <a16:creationId xmlns:a16="http://schemas.microsoft.com/office/drawing/2014/main" id="{A9A93A55-089C-4565-8B24-6D0560C75F87}"/>
              </a:ext>
            </a:extLst>
          </p:cNvPr>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endParaRPr lang="zh-CN" altLang="en-US" sz="1800"/>
          </a:p>
        </p:txBody>
      </p:sp>
      <p:pic>
        <p:nvPicPr>
          <p:cNvPr id="39941" name="Picture 22">
            <a:extLst>
              <a:ext uri="{FF2B5EF4-FFF2-40B4-BE49-F238E27FC236}">
                <a16:creationId xmlns:a16="http://schemas.microsoft.com/office/drawing/2014/main" id="{9B61DA43-5BF3-4CF5-9106-AE033D3E87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74295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39942" name="Picture 20">
            <a:extLst>
              <a:ext uri="{FF2B5EF4-FFF2-40B4-BE49-F238E27FC236}">
                <a16:creationId xmlns:a16="http://schemas.microsoft.com/office/drawing/2014/main" id="{AAA869EB-057E-4804-B6B8-660C7A13C8E9}"/>
              </a:ext>
            </a:extLst>
          </p:cNvPr>
          <p:cNvPicPr>
            <a:picLocks noChangeAspect="1" noChangeArrowheads="1"/>
          </p:cNvPicPr>
          <p:nvPr/>
        </p:nvPicPr>
        <p:blipFill>
          <a:blip r:embed="rId4">
            <a:lum bright="32000" contrast="-38000"/>
            <a:extLst>
              <a:ext uri="{28A0092B-C50C-407E-A947-70E740481C1C}">
                <a14:useLocalDpi xmlns:a14="http://schemas.microsoft.com/office/drawing/2010/main" val="0"/>
              </a:ext>
            </a:extLst>
          </a:blip>
          <a:srcRect/>
          <a:stretch>
            <a:fillRect/>
          </a:stretch>
        </p:blipFill>
        <p:spPr bwMode="auto">
          <a:xfrm>
            <a:off x="763588" y="0"/>
            <a:ext cx="8380412"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39943" name="TextBox 7">
            <a:extLst>
              <a:ext uri="{FF2B5EF4-FFF2-40B4-BE49-F238E27FC236}">
                <a16:creationId xmlns:a16="http://schemas.microsoft.com/office/drawing/2014/main" id="{2D412BBD-851A-4A90-90B7-9EAA1B3322C6}"/>
              </a:ext>
            </a:extLst>
          </p:cNvPr>
          <p:cNvSpPr txBox="1">
            <a:spLocks noChangeArrowheads="1"/>
          </p:cNvSpPr>
          <p:nvPr/>
        </p:nvSpPr>
        <p:spPr bwMode="auto">
          <a:xfrm>
            <a:off x="971550" y="107950"/>
            <a:ext cx="756126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ts val="1200"/>
              </a:spcBef>
              <a:buFontTx/>
              <a:buNone/>
            </a:pPr>
            <a:r>
              <a:rPr lang="zh-CN" altLang="en-US">
                <a:latin typeface="微软雅黑" panose="020B0503020204020204" pitchFamily="34" charset="-122"/>
                <a:ea typeface="微软雅黑" panose="020B0503020204020204" pitchFamily="34" charset="-122"/>
              </a:rPr>
              <a:t>二、</a:t>
            </a:r>
            <a:r>
              <a:rPr lang="en-US" altLang="zh-CN">
                <a:latin typeface="微软雅黑" panose="020B0503020204020204" pitchFamily="34" charset="-122"/>
                <a:ea typeface="微软雅黑" panose="020B0503020204020204" pitchFamily="34" charset="-122"/>
              </a:rPr>
              <a:t>EPR</a:t>
            </a:r>
            <a:r>
              <a:rPr lang="zh-CN" altLang="en-US">
                <a:latin typeface="微软雅黑" panose="020B0503020204020204" pitchFamily="34" charset="-122"/>
                <a:ea typeface="微软雅黑" panose="020B0503020204020204" pitchFamily="34" charset="-122"/>
              </a:rPr>
              <a:t>佯谬、</a:t>
            </a:r>
            <a:r>
              <a:rPr lang="en-US" altLang="zh-CN">
                <a:latin typeface="微软雅黑" panose="020B0503020204020204" pitchFamily="34" charset="-122"/>
                <a:ea typeface="微软雅黑" panose="020B0503020204020204" pitchFamily="34" charset="-122"/>
              </a:rPr>
              <a:t>Bell</a:t>
            </a:r>
            <a:r>
              <a:rPr lang="zh-CN" altLang="en-US">
                <a:latin typeface="微软雅黑" panose="020B0503020204020204" pitchFamily="34" charset="-122"/>
                <a:ea typeface="微软雅黑" panose="020B0503020204020204" pitchFamily="34" charset="-122"/>
              </a:rPr>
              <a:t>不等式、量子纠缠</a:t>
            </a:r>
            <a:endParaRPr lang="en-US" altLang="zh-CN">
              <a:latin typeface="微软雅黑" panose="020B0503020204020204" pitchFamily="34" charset="-122"/>
              <a:ea typeface="微软雅黑" panose="020B0503020204020204" pitchFamily="34" charset="-122"/>
            </a:endParaRPr>
          </a:p>
        </p:txBody>
      </p:sp>
      <p:sp>
        <p:nvSpPr>
          <p:cNvPr id="39944" name="灯片编号占位符 1">
            <a:extLst>
              <a:ext uri="{FF2B5EF4-FFF2-40B4-BE49-F238E27FC236}">
                <a16:creationId xmlns:a16="http://schemas.microsoft.com/office/drawing/2014/main" id="{CADF3146-7153-4EB3-9EE4-5B63458E4CE9}"/>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fld id="{9574538C-27E4-43E8-8CA8-41023047A9FB}" type="slidenum">
              <a:rPr lang="zh-CN" altLang="en-US" sz="1200" smtClean="0">
                <a:solidFill>
                  <a:srgbClr val="898989"/>
                </a:solidFill>
              </a:rPr>
              <a:pPr>
                <a:spcBef>
                  <a:spcPct val="0"/>
                </a:spcBef>
                <a:buFontTx/>
                <a:buNone/>
              </a:pPr>
              <a:t>35</a:t>
            </a:fld>
            <a:endParaRPr lang="zh-CN" altLang="en-US" sz="1200">
              <a:solidFill>
                <a:srgbClr val="898989"/>
              </a:solidFil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18">
            <a:extLst>
              <a:ext uri="{FF2B5EF4-FFF2-40B4-BE49-F238E27FC236}">
                <a16:creationId xmlns:a16="http://schemas.microsoft.com/office/drawing/2014/main" id="{5500A370-EC28-4D0D-A96D-690262937B89}"/>
              </a:ext>
            </a:extLst>
          </p:cNvPr>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endParaRPr lang="zh-CN" altLang="en-US" sz="1800"/>
          </a:p>
        </p:txBody>
      </p:sp>
      <p:pic>
        <p:nvPicPr>
          <p:cNvPr id="40963" name="Picture 22">
            <a:extLst>
              <a:ext uri="{FF2B5EF4-FFF2-40B4-BE49-F238E27FC236}">
                <a16:creationId xmlns:a16="http://schemas.microsoft.com/office/drawing/2014/main" id="{048C50D5-D826-42E6-ABCE-D53F595DEE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74295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40964" name="Picture 20">
            <a:extLst>
              <a:ext uri="{FF2B5EF4-FFF2-40B4-BE49-F238E27FC236}">
                <a16:creationId xmlns:a16="http://schemas.microsoft.com/office/drawing/2014/main" id="{05394E36-6D35-4F70-87B2-CB0EF995DAB3}"/>
              </a:ext>
            </a:extLst>
          </p:cNvPr>
          <p:cNvPicPr>
            <a:picLocks noChangeAspect="1" noChangeArrowheads="1"/>
          </p:cNvPicPr>
          <p:nvPr/>
        </p:nvPicPr>
        <p:blipFill>
          <a:blip r:embed="rId4">
            <a:lum bright="32000" contrast="-38000"/>
            <a:extLst>
              <a:ext uri="{28A0092B-C50C-407E-A947-70E740481C1C}">
                <a14:useLocalDpi xmlns:a14="http://schemas.microsoft.com/office/drawing/2010/main" val="0"/>
              </a:ext>
            </a:extLst>
          </a:blip>
          <a:srcRect/>
          <a:stretch>
            <a:fillRect/>
          </a:stretch>
        </p:blipFill>
        <p:spPr bwMode="auto">
          <a:xfrm>
            <a:off x="763588" y="0"/>
            <a:ext cx="8380412"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40965" name="Picture 3">
            <a:extLst>
              <a:ext uri="{FF2B5EF4-FFF2-40B4-BE49-F238E27FC236}">
                <a16:creationId xmlns:a16="http://schemas.microsoft.com/office/drawing/2014/main" id="{CCF6DB45-6166-46A7-8C2F-40FFF8D0BA2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1550" y="2667025"/>
            <a:ext cx="4094163"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6" name="Picture 4">
            <a:extLst>
              <a:ext uri="{FF2B5EF4-FFF2-40B4-BE49-F238E27FC236}">
                <a16:creationId xmlns:a16="http://schemas.microsoft.com/office/drawing/2014/main" id="{C9260801-7209-45FB-86B6-B69C138B995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2188" y="2068537"/>
            <a:ext cx="2603500"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1" name="Picture 6">
            <a:extLst>
              <a:ext uri="{FF2B5EF4-FFF2-40B4-BE49-F238E27FC236}">
                <a16:creationId xmlns:a16="http://schemas.microsoft.com/office/drawing/2014/main" id="{EC3B4FA4-789D-45C3-91F0-7BB0CF45666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76375" y="5511800"/>
            <a:ext cx="1223963"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72" name="TextBox 10">
            <a:extLst>
              <a:ext uri="{FF2B5EF4-FFF2-40B4-BE49-F238E27FC236}">
                <a16:creationId xmlns:a16="http://schemas.microsoft.com/office/drawing/2014/main" id="{DCA08874-3AAD-4A6E-BF1B-327F1C29495C}"/>
              </a:ext>
            </a:extLst>
          </p:cNvPr>
          <p:cNvSpPr txBox="1">
            <a:spLocks noChangeArrowheads="1"/>
          </p:cNvSpPr>
          <p:nvPr/>
        </p:nvSpPr>
        <p:spPr bwMode="auto">
          <a:xfrm>
            <a:off x="827088" y="5099050"/>
            <a:ext cx="280828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r>
              <a:rPr lang="zh-CN" altLang="en-US" sz="2800">
                <a:solidFill>
                  <a:srgbClr val="C00000"/>
                </a:solidFill>
                <a:latin typeface="微软雅黑" panose="020B0503020204020204" pitchFamily="34" charset="-122"/>
                <a:ea typeface="微软雅黑" panose="020B0503020204020204" pitchFamily="34" charset="-122"/>
              </a:rPr>
              <a:t>量子力学结果</a:t>
            </a:r>
          </a:p>
        </p:txBody>
      </p:sp>
      <p:sp>
        <p:nvSpPr>
          <p:cNvPr id="40969" name="TextBox 12">
            <a:extLst>
              <a:ext uri="{FF2B5EF4-FFF2-40B4-BE49-F238E27FC236}">
                <a16:creationId xmlns:a16="http://schemas.microsoft.com/office/drawing/2014/main" id="{03D5785E-775D-4D3B-ADC8-7AD08928C70C}"/>
              </a:ext>
            </a:extLst>
          </p:cNvPr>
          <p:cNvSpPr txBox="1">
            <a:spLocks noChangeArrowheads="1"/>
          </p:cNvSpPr>
          <p:nvPr/>
        </p:nvSpPr>
        <p:spPr bwMode="auto">
          <a:xfrm>
            <a:off x="971550" y="107950"/>
            <a:ext cx="756126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ts val="1200"/>
              </a:spcBef>
              <a:buFontTx/>
              <a:buNone/>
            </a:pPr>
            <a:r>
              <a:rPr lang="zh-CN" altLang="en-US">
                <a:latin typeface="微软雅黑" panose="020B0503020204020204" pitchFamily="34" charset="-122"/>
                <a:ea typeface="微软雅黑" panose="020B0503020204020204" pitchFamily="34" charset="-122"/>
              </a:rPr>
              <a:t>二、</a:t>
            </a:r>
            <a:r>
              <a:rPr lang="en-US" altLang="zh-CN">
                <a:latin typeface="微软雅黑" panose="020B0503020204020204" pitchFamily="34" charset="-122"/>
                <a:ea typeface="微软雅黑" panose="020B0503020204020204" pitchFamily="34" charset="-122"/>
              </a:rPr>
              <a:t>EPR</a:t>
            </a:r>
            <a:r>
              <a:rPr lang="zh-CN" altLang="en-US">
                <a:latin typeface="微软雅黑" panose="020B0503020204020204" pitchFamily="34" charset="-122"/>
                <a:ea typeface="微软雅黑" panose="020B0503020204020204" pitchFamily="34" charset="-122"/>
              </a:rPr>
              <a:t>佯谬、</a:t>
            </a:r>
            <a:r>
              <a:rPr lang="en-US" altLang="zh-CN">
                <a:latin typeface="微软雅黑" panose="020B0503020204020204" pitchFamily="34" charset="-122"/>
                <a:ea typeface="微软雅黑" panose="020B0503020204020204" pitchFamily="34" charset="-122"/>
              </a:rPr>
              <a:t>Bell</a:t>
            </a:r>
            <a:r>
              <a:rPr lang="zh-CN" altLang="en-US">
                <a:latin typeface="微软雅黑" panose="020B0503020204020204" pitchFamily="34" charset="-122"/>
                <a:ea typeface="微软雅黑" panose="020B0503020204020204" pitchFamily="34" charset="-122"/>
              </a:rPr>
              <a:t>不等式、量子纠缠</a:t>
            </a:r>
            <a:endParaRPr lang="en-US" altLang="zh-CN">
              <a:latin typeface="微软雅黑" panose="020B0503020204020204" pitchFamily="34" charset="-122"/>
              <a:ea typeface="微软雅黑" panose="020B0503020204020204" pitchFamily="34" charset="-122"/>
            </a:endParaRPr>
          </a:p>
        </p:txBody>
      </p:sp>
      <p:sp>
        <p:nvSpPr>
          <p:cNvPr id="40970" name="TextBox 13">
            <a:extLst>
              <a:ext uri="{FF2B5EF4-FFF2-40B4-BE49-F238E27FC236}">
                <a16:creationId xmlns:a16="http://schemas.microsoft.com/office/drawing/2014/main" id="{E2ECC94F-E97D-4ADD-8D4F-6A7067A74AD3}"/>
              </a:ext>
            </a:extLst>
          </p:cNvPr>
          <p:cNvSpPr txBox="1">
            <a:spLocks noChangeArrowheads="1"/>
          </p:cNvSpPr>
          <p:nvPr/>
        </p:nvSpPr>
        <p:spPr bwMode="auto">
          <a:xfrm>
            <a:off x="900113" y="836613"/>
            <a:ext cx="518477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r>
              <a:rPr lang="en-US" altLang="zh-CN" sz="2800" dirty="0">
                <a:latin typeface="微软雅黑" panose="020B0503020204020204" pitchFamily="34" charset="-122"/>
                <a:ea typeface="微软雅黑" panose="020B0503020204020204" pitchFamily="34" charset="-122"/>
              </a:rPr>
              <a:t>Bell</a:t>
            </a:r>
            <a:r>
              <a:rPr lang="zh-CN" altLang="en-US" sz="2800" dirty="0">
                <a:latin typeface="微软雅黑" panose="020B0503020204020204" pitchFamily="34" charset="-122"/>
                <a:ea typeface="微软雅黑" panose="020B0503020204020204" pitchFamily="34" charset="-122"/>
              </a:rPr>
              <a:t>不等式</a:t>
            </a:r>
            <a:r>
              <a:rPr lang="en-US" altLang="zh-CN" sz="2800" dirty="0">
                <a:latin typeface="微软雅黑" panose="020B0503020204020204" pitchFamily="34" charset="-122"/>
                <a:ea typeface="微软雅黑" panose="020B0503020204020204" pitchFamily="34" charset="-122"/>
              </a:rPr>
              <a:t>[Bell, 1964]</a:t>
            </a:r>
            <a:endParaRPr lang="zh-CN" altLang="en-US" sz="2800" dirty="0">
              <a:latin typeface="微软雅黑" panose="020B0503020204020204" pitchFamily="34" charset="-122"/>
              <a:ea typeface="微软雅黑" panose="020B0503020204020204" pitchFamily="34" charset="-122"/>
            </a:endParaRPr>
          </a:p>
        </p:txBody>
      </p:sp>
      <p:sp>
        <p:nvSpPr>
          <p:cNvPr id="40971" name="TextBox 14">
            <a:extLst>
              <a:ext uri="{FF2B5EF4-FFF2-40B4-BE49-F238E27FC236}">
                <a16:creationId xmlns:a16="http://schemas.microsoft.com/office/drawing/2014/main" id="{CD675D5E-9185-4FB7-8B86-50EA56584833}"/>
              </a:ext>
            </a:extLst>
          </p:cNvPr>
          <p:cNvSpPr txBox="1">
            <a:spLocks noChangeArrowheads="1"/>
          </p:cNvSpPr>
          <p:nvPr/>
        </p:nvSpPr>
        <p:spPr bwMode="auto">
          <a:xfrm>
            <a:off x="900113" y="1628800"/>
            <a:ext cx="633571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r>
              <a:rPr lang="zh-CN" altLang="en-US" sz="2400" dirty="0">
                <a:solidFill>
                  <a:srgbClr val="008000"/>
                </a:solidFill>
                <a:latin typeface="微软雅黑" panose="020B0503020204020204" pitchFamily="34" charset="-122"/>
                <a:ea typeface="微软雅黑" panose="020B0503020204020204" pitchFamily="34" charset="-122"/>
              </a:rPr>
              <a:t>四个两输出测量算符（光子偏振，电子自旋）</a:t>
            </a:r>
          </a:p>
        </p:txBody>
      </p:sp>
      <p:pic>
        <p:nvPicPr>
          <p:cNvPr id="40972" name="Picture 7">
            <a:extLst>
              <a:ext uri="{FF2B5EF4-FFF2-40B4-BE49-F238E27FC236}">
                <a16:creationId xmlns:a16="http://schemas.microsoft.com/office/drawing/2014/main" id="{85DCDE1E-0068-4C2A-A3B7-88F805A00B2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451725" y="765175"/>
            <a:ext cx="1600200" cy="209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73" name="TextBox 16">
            <a:extLst>
              <a:ext uri="{FF2B5EF4-FFF2-40B4-BE49-F238E27FC236}">
                <a16:creationId xmlns:a16="http://schemas.microsoft.com/office/drawing/2014/main" id="{8ADDC64B-57CD-4278-9DB2-FCB9B2CDD4A0}"/>
              </a:ext>
            </a:extLst>
          </p:cNvPr>
          <p:cNvSpPr txBox="1">
            <a:spLocks noChangeArrowheads="1"/>
          </p:cNvSpPr>
          <p:nvPr/>
        </p:nvSpPr>
        <p:spPr bwMode="auto">
          <a:xfrm>
            <a:off x="8101013" y="2997200"/>
            <a:ext cx="6477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r>
              <a:rPr lang="en-US" altLang="zh-CN" sz="2000"/>
              <a:t>Bell</a:t>
            </a:r>
            <a:endParaRPr lang="zh-CN" altLang="en-US" sz="2000"/>
          </a:p>
        </p:txBody>
      </p:sp>
      <p:pic>
        <p:nvPicPr>
          <p:cNvPr id="40974" name="Picture 8">
            <a:extLst>
              <a:ext uri="{FF2B5EF4-FFF2-40B4-BE49-F238E27FC236}">
                <a16:creationId xmlns:a16="http://schemas.microsoft.com/office/drawing/2014/main" id="{17F5954F-11F7-4F9B-8FCD-57D27FF41BB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419475" y="4575175"/>
            <a:ext cx="5376863" cy="151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75" name="Picture 10">
            <a:extLst>
              <a:ext uri="{FF2B5EF4-FFF2-40B4-BE49-F238E27FC236}">
                <a16:creationId xmlns:a16="http://schemas.microsoft.com/office/drawing/2014/main" id="{5035C1A3-414A-4D41-B795-67235C2E314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995738" y="5926138"/>
            <a:ext cx="5524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76" name="Picture 11">
            <a:extLst>
              <a:ext uri="{FF2B5EF4-FFF2-40B4-BE49-F238E27FC236}">
                <a16:creationId xmlns:a16="http://schemas.microsoft.com/office/drawing/2014/main" id="{235A0730-0849-4B9E-9A13-287406B5A80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605713" y="5935663"/>
            <a:ext cx="495300"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81" name="Picture 5">
            <a:extLst>
              <a:ext uri="{FF2B5EF4-FFF2-40B4-BE49-F238E27FC236}">
                <a16:creationId xmlns:a16="http://schemas.microsoft.com/office/drawing/2014/main" id="{BD03E968-DF02-4425-AF12-1AB054AA797F}"/>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00113" y="3943350"/>
            <a:ext cx="4897437"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82" name="TextBox 8">
            <a:extLst>
              <a:ext uri="{FF2B5EF4-FFF2-40B4-BE49-F238E27FC236}">
                <a16:creationId xmlns:a16="http://schemas.microsoft.com/office/drawing/2014/main" id="{BD9AD90A-E32C-42DB-AA04-BE126198974B}"/>
              </a:ext>
            </a:extLst>
          </p:cNvPr>
          <p:cNvSpPr txBox="1">
            <a:spLocks noChangeArrowheads="1"/>
          </p:cNvSpPr>
          <p:nvPr/>
        </p:nvSpPr>
        <p:spPr bwMode="auto">
          <a:xfrm>
            <a:off x="973138" y="3398838"/>
            <a:ext cx="45354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r>
              <a:rPr lang="zh-CN" altLang="en-US" sz="2400">
                <a:solidFill>
                  <a:srgbClr val="008000"/>
                </a:solidFill>
                <a:latin typeface="微软雅黑" panose="020B0503020204020204" pitchFamily="34" charset="-122"/>
                <a:ea typeface="微软雅黑" panose="020B0503020204020204" pitchFamily="34" charset="-122"/>
              </a:rPr>
              <a:t>根据爱因斯坦的隐变量设想</a:t>
            </a:r>
          </a:p>
        </p:txBody>
      </p:sp>
      <p:sp>
        <p:nvSpPr>
          <p:cNvPr id="23" name="圆角矩形 22">
            <a:extLst>
              <a:ext uri="{FF2B5EF4-FFF2-40B4-BE49-F238E27FC236}">
                <a16:creationId xmlns:a16="http://schemas.microsoft.com/office/drawing/2014/main" id="{C4A1A34E-6B6A-45E2-91A0-48793A7CCAF4}"/>
              </a:ext>
            </a:extLst>
          </p:cNvPr>
          <p:cNvSpPr/>
          <p:nvPr/>
        </p:nvSpPr>
        <p:spPr>
          <a:xfrm>
            <a:off x="757238" y="3279775"/>
            <a:ext cx="5184775" cy="1228725"/>
          </a:xfrm>
          <a:prstGeom prst="round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24" name="圆角矩形 23">
            <a:extLst>
              <a:ext uri="{FF2B5EF4-FFF2-40B4-BE49-F238E27FC236}">
                <a16:creationId xmlns:a16="http://schemas.microsoft.com/office/drawing/2014/main" id="{282DEBC0-C398-4100-88AB-03BD437835B2}"/>
              </a:ext>
            </a:extLst>
          </p:cNvPr>
          <p:cNvSpPr/>
          <p:nvPr/>
        </p:nvSpPr>
        <p:spPr>
          <a:xfrm>
            <a:off x="679450" y="5006975"/>
            <a:ext cx="2714625" cy="1230313"/>
          </a:xfrm>
          <a:prstGeom prst="round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graphicFrame>
        <p:nvGraphicFramePr>
          <p:cNvPr id="36885" name="对象 1">
            <a:extLst>
              <a:ext uri="{FF2B5EF4-FFF2-40B4-BE49-F238E27FC236}">
                <a16:creationId xmlns:a16="http://schemas.microsoft.com/office/drawing/2014/main" id="{C8737BAA-E2CC-4BFD-8D27-AE349607B633}"/>
              </a:ext>
            </a:extLst>
          </p:cNvPr>
          <p:cNvGraphicFramePr>
            <a:graphicFrameLocks noChangeAspect="1"/>
          </p:cNvGraphicFramePr>
          <p:nvPr/>
        </p:nvGraphicFramePr>
        <p:xfrm>
          <a:off x="5230813" y="5970588"/>
          <a:ext cx="1922462" cy="504825"/>
        </p:xfrm>
        <a:graphic>
          <a:graphicData uri="http://schemas.openxmlformats.org/presentationml/2006/ole">
            <mc:AlternateContent xmlns:mc="http://schemas.openxmlformats.org/markup-compatibility/2006">
              <mc:Choice xmlns:v="urn:schemas-microsoft-com:vml" Requires="v">
                <p:oleObj spid="_x0000_s41004" name="公式" r:id="rId13" imgW="1066800" imgH="279400" progId="Equation.3">
                  <p:embed/>
                </p:oleObj>
              </mc:Choice>
              <mc:Fallback>
                <p:oleObj name="公式" r:id="rId13" imgW="1066800" imgH="279400" progId="Equation.3">
                  <p:embed/>
                  <p:pic>
                    <p:nvPicPr>
                      <p:cNvPr id="0" name="对象 1"/>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230813" y="5970588"/>
                        <a:ext cx="1922462"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0982" name="灯片编号占位符 1">
            <a:extLst>
              <a:ext uri="{FF2B5EF4-FFF2-40B4-BE49-F238E27FC236}">
                <a16:creationId xmlns:a16="http://schemas.microsoft.com/office/drawing/2014/main" id="{AB3C777D-D827-4AF6-BB0A-213D626D0A3A}"/>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fld id="{D22478AD-C26A-4B14-9223-4CB3166F2D46}" type="slidenum">
              <a:rPr lang="zh-CN" altLang="en-US" sz="1200" smtClean="0">
                <a:solidFill>
                  <a:srgbClr val="898989"/>
                </a:solidFill>
              </a:rPr>
              <a:pPr>
                <a:spcBef>
                  <a:spcPct val="0"/>
                </a:spcBef>
                <a:buFontTx/>
                <a:buNone/>
              </a:pPr>
              <a:t>36</a:t>
            </a:fld>
            <a:endParaRPr lang="zh-CN" altLang="en-US" sz="1200">
              <a:solidFill>
                <a:srgbClr val="898989"/>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688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688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687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688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68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72" grpId="0"/>
      <p:bldP spid="36882" grpId="0"/>
      <p:bldP spid="23" grpId="0" animBg="1"/>
      <p:bldP spid="2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90" name="Rectangle 18">
            <a:extLst>
              <a:ext uri="{FF2B5EF4-FFF2-40B4-BE49-F238E27FC236}">
                <a16:creationId xmlns:a16="http://schemas.microsoft.com/office/drawing/2014/main" id="{3CA5DD91-BF17-4647-AF79-0FB6CDEE07FA}"/>
              </a:ext>
            </a:extLst>
          </p:cNvPr>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endParaRPr lang="zh-CN" altLang="en-US" sz="1800"/>
          </a:p>
        </p:txBody>
      </p:sp>
      <p:pic>
        <p:nvPicPr>
          <p:cNvPr id="41991" name="Picture 22">
            <a:extLst>
              <a:ext uri="{FF2B5EF4-FFF2-40B4-BE49-F238E27FC236}">
                <a16:creationId xmlns:a16="http://schemas.microsoft.com/office/drawing/2014/main" id="{6CADB5AA-9BF7-4DA1-B377-0BDE1671A6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74295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41992" name="Picture 20">
            <a:extLst>
              <a:ext uri="{FF2B5EF4-FFF2-40B4-BE49-F238E27FC236}">
                <a16:creationId xmlns:a16="http://schemas.microsoft.com/office/drawing/2014/main" id="{4790F6E2-2DD7-4D57-A246-3D6C0DBA976E}"/>
              </a:ext>
            </a:extLst>
          </p:cNvPr>
          <p:cNvPicPr>
            <a:picLocks noChangeAspect="1" noChangeArrowheads="1"/>
          </p:cNvPicPr>
          <p:nvPr/>
        </p:nvPicPr>
        <p:blipFill>
          <a:blip r:embed="rId3">
            <a:lum bright="32000" contrast="-38000"/>
            <a:extLst>
              <a:ext uri="{28A0092B-C50C-407E-A947-70E740481C1C}">
                <a14:useLocalDpi xmlns:a14="http://schemas.microsoft.com/office/drawing/2010/main" val="0"/>
              </a:ext>
            </a:extLst>
          </a:blip>
          <a:srcRect/>
          <a:stretch>
            <a:fillRect/>
          </a:stretch>
        </p:blipFill>
        <p:spPr bwMode="auto">
          <a:xfrm>
            <a:off x="763588" y="0"/>
            <a:ext cx="8380412"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41993" name="TextBox 7">
            <a:extLst>
              <a:ext uri="{FF2B5EF4-FFF2-40B4-BE49-F238E27FC236}">
                <a16:creationId xmlns:a16="http://schemas.microsoft.com/office/drawing/2014/main" id="{A15F4C74-CCE3-451A-82C3-2DD3F1E2BF7E}"/>
              </a:ext>
            </a:extLst>
          </p:cNvPr>
          <p:cNvSpPr txBox="1">
            <a:spLocks noChangeArrowheads="1"/>
          </p:cNvSpPr>
          <p:nvPr/>
        </p:nvSpPr>
        <p:spPr bwMode="auto">
          <a:xfrm>
            <a:off x="971550" y="107950"/>
            <a:ext cx="756126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ts val="1200"/>
              </a:spcBef>
              <a:buFontTx/>
              <a:buNone/>
            </a:pPr>
            <a:r>
              <a:rPr lang="zh-CN" altLang="en-US">
                <a:latin typeface="微软雅黑" panose="020B0503020204020204" pitchFamily="34" charset="-122"/>
                <a:ea typeface="微软雅黑" panose="020B0503020204020204" pitchFamily="34" charset="-122"/>
              </a:rPr>
              <a:t>二、</a:t>
            </a:r>
            <a:r>
              <a:rPr lang="en-US" altLang="zh-CN">
                <a:latin typeface="微软雅黑" panose="020B0503020204020204" pitchFamily="34" charset="-122"/>
                <a:ea typeface="微软雅黑" panose="020B0503020204020204" pitchFamily="34" charset="-122"/>
              </a:rPr>
              <a:t>EPR</a:t>
            </a:r>
            <a:r>
              <a:rPr lang="zh-CN" altLang="en-US">
                <a:latin typeface="微软雅黑" panose="020B0503020204020204" pitchFamily="34" charset="-122"/>
                <a:ea typeface="微软雅黑" panose="020B0503020204020204" pitchFamily="34" charset="-122"/>
              </a:rPr>
              <a:t>佯谬、</a:t>
            </a:r>
            <a:r>
              <a:rPr lang="en-US" altLang="zh-CN">
                <a:latin typeface="微软雅黑" panose="020B0503020204020204" pitchFamily="34" charset="-122"/>
                <a:ea typeface="微软雅黑" panose="020B0503020204020204" pitchFamily="34" charset="-122"/>
              </a:rPr>
              <a:t>Bell</a:t>
            </a:r>
            <a:r>
              <a:rPr lang="zh-CN" altLang="en-US">
                <a:latin typeface="微软雅黑" panose="020B0503020204020204" pitchFamily="34" charset="-122"/>
                <a:ea typeface="微软雅黑" panose="020B0503020204020204" pitchFamily="34" charset="-122"/>
              </a:rPr>
              <a:t>不等式、量子纠缠</a:t>
            </a:r>
            <a:endParaRPr lang="en-US" altLang="zh-CN">
              <a:latin typeface="微软雅黑" panose="020B0503020204020204" pitchFamily="34" charset="-122"/>
              <a:ea typeface="微软雅黑" panose="020B0503020204020204" pitchFamily="34" charset="-122"/>
            </a:endParaRPr>
          </a:p>
        </p:txBody>
      </p:sp>
      <p:sp>
        <p:nvSpPr>
          <p:cNvPr id="41995" name="灯片编号占位符 1">
            <a:extLst>
              <a:ext uri="{FF2B5EF4-FFF2-40B4-BE49-F238E27FC236}">
                <a16:creationId xmlns:a16="http://schemas.microsoft.com/office/drawing/2014/main" id="{45132593-F068-4F9B-BDCE-76DAA204A127}"/>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fld id="{98174BD3-A6FE-4C96-91D3-17CBF02D1D19}" type="slidenum">
              <a:rPr lang="zh-CN" altLang="en-US" sz="1200" smtClean="0">
                <a:solidFill>
                  <a:srgbClr val="898989"/>
                </a:solidFill>
              </a:rPr>
              <a:pPr>
                <a:spcBef>
                  <a:spcPct val="0"/>
                </a:spcBef>
                <a:buFontTx/>
                <a:buNone/>
              </a:pPr>
              <a:t>37</a:t>
            </a:fld>
            <a:endParaRPr lang="zh-CN" altLang="en-US" sz="1200">
              <a:solidFill>
                <a:srgbClr val="898989"/>
              </a:solidFill>
            </a:endParaRPr>
          </a:p>
        </p:txBody>
      </p:sp>
      <p:sp>
        <p:nvSpPr>
          <p:cNvPr id="12" name="矩形 14">
            <a:extLst>
              <a:ext uri="{FF2B5EF4-FFF2-40B4-BE49-F238E27FC236}">
                <a16:creationId xmlns:a16="http://schemas.microsoft.com/office/drawing/2014/main" id="{054DE288-8AA1-4CF7-9848-25B2E62A1147}"/>
              </a:ext>
            </a:extLst>
          </p:cNvPr>
          <p:cNvSpPr>
            <a:spLocks noChangeArrowheads="1"/>
          </p:cNvSpPr>
          <p:nvPr/>
        </p:nvSpPr>
        <p:spPr bwMode="auto">
          <a:xfrm>
            <a:off x="1281449" y="902766"/>
            <a:ext cx="66960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r>
              <a:rPr lang="en-US" altLang="zh-CN" sz="2000" b="1" dirty="0">
                <a:solidFill>
                  <a:srgbClr val="008000"/>
                </a:solidFill>
                <a:latin typeface="微软雅黑" pitchFamily="34" charset="-122"/>
                <a:ea typeface="微软雅黑" pitchFamily="34" charset="-122"/>
              </a:rPr>
              <a:t>2022 </a:t>
            </a:r>
            <a:r>
              <a:rPr lang="zh-CN" altLang="en-US" sz="2000" b="1" dirty="0">
                <a:solidFill>
                  <a:srgbClr val="008000"/>
                </a:solidFill>
                <a:latin typeface="微软雅黑" pitchFamily="34" charset="-122"/>
                <a:ea typeface="微软雅黑" pitchFamily="34" charset="-122"/>
              </a:rPr>
              <a:t>诺贝尔奖</a:t>
            </a:r>
            <a:r>
              <a:rPr lang="en-US" altLang="zh-CN" sz="2000" b="1" dirty="0">
                <a:solidFill>
                  <a:srgbClr val="008000"/>
                </a:solidFill>
                <a:latin typeface="微软雅黑" pitchFamily="34" charset="-122"/>
                <a:ea typeface="微软雅黑" pitchFamily="34" charset="-122"/>
              </a:rPr>
              <a:t>, A. Aspect, J. </a:t>
            </a:r>
            <a:r>
              <a:rPr lang="en-US" altLang="zh-CN" sz="2000" b="1" dirty="0" err="1">
                <a:solidFill>
                  <a:srgbClr val="008000"/>
                </a:solidFill>
                <a:latin typeface="微软雅黑" pitchFamily="34" charset="-122"/>
                <a:ea typeface="微软雅黑" pitchFamily="34" charset="-122"/>
              </a:rPr>
              <a:t>Clauser</a:t>
            </a:r>
            <a:r>
              <a:rPr lang="en-US" altLang="zh-CN" sz="2000" b="1" dirty="0">
                <a:solidFill>
                  <a:srgbClr val="008000"/>
                </a:solidFill>
                <a:latin typeface="微软雅黑" pitchFamily="34" charset="-122"/>
                <a:ea typeface="微软雅黑" pitchFamily="34" charset="-122"/>
              </a:rPr>
              <a:t>, A. </a:t>
            </a:r>
            <a:r>
              <a:rPr lang="en-US" altLang="zh-CN" sz="2000" b="1" dirty="0" err="1">
                <a:solidFill>
                  <a:srgbClr val="008000"/>
                </a:solidFill>
                <a:latin typeface="微软雅黑" pitchFamily="34" charset="-122"/>
                <a:ea typeface="微软雅黑" pitchFamily="34" charset="-122"/>
              </a:rPr>
              <a:t>Zeilinger</a:t>
            </a:r>
            <a:endParaRPr lang="zh-CN" altLang="en-US" sz="2000" b="1" dirty="0">
              <a:solidFill>
                <a:srgbClr val="008000"/>
              </a:solidFill>
            </a:endParaRPr>
          </a:p>
        </p:txBody>
      </p:sp>
      <p:pic>
        <p:nvPicPr>
          <p:cNvPr id="13" name="Picture 2">
            <a:extLst>
              <a:ext uri="{FF2B5EF4-FFF2-40B4-BE49-F238E27FC236}">
                <a16:creationId xmlns:a16="http://schemas.microsoft.com/office/drawing/2014/main" id="{5D37266C-8CA9-4744-B088-1925530CE75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53200" y="3463523"/>
            <a:ext cx="1897280" cy="13776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3">
            <a:extLst>
              <a:ext uri="{FF2B5EF4-FFF2-40B4-BE49-F238E27FC236}">
                <a16:creationId xmlns:a16="http://schemas.microsoft.com/office/drawing/2014/main" id="{C259C6A2-594A-4DDA-8940-E7F0052919A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53200" y="1937139"/>
            <a:ext cx="1870745" cy="1348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4">
            <a:extLst>
              <a:ext uri="{FF2B5EF4-FFF2-40B4-BE49-F238E27FC236}">
                <a16:creationId xmlns:a16="http://schemas.microsoft.com/office/drawing/2014/main" id="{820EEF73-8480-421C-877A-F32799467D9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45716" y="4977802"/>
            <a:ext cx="1871851" cy="134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图片 15">
            <a:extLst>
              <a:ext uri="{FF2B5EF4-FFF2-40B4-BE49-F238E27FC236}">
                <a16:creationId xmlns:a16="http://schemas.microsoft.com/office/drawing/2014/main" id="{29E6A6A7-D550-4352-9FF3-BCC734886BCD}"/>
              </a:ext>
            </a:extLst>
          </p:cNvPr>
          <p:cNvPicPr>
            <a:picLocks noChangeAspect="1"/>
          </p:cNvPicPr>
          <p:nvPr/>
        </p:nvPicPr>
        <p:blipFill>
          <a:blip r:embed="rId7"/>
          <a:stretch>
            <a:fillRect/>
          </a:stretch>
        </p:blipFill>
        <p:spPr>
          <a:xfrm>
            <a:off x="1043608" y="1615174"/>
            <a:ext cx="4896544" cy="4896544"/>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18">
            <a:extLst>
              <a:ext uri="{FF2B5EF4-FFF2-40B4-BE49-F238E27FC236}">
                <a16:creationId xmlns:a16="http://schemas.microsoft.com/office/drawing/2014/main" id="{6B562CEE-A758-4486-9827-5CFDCBFA3241}"/>
              </a:ext>
            </a:extLst>
          </p:cNvPr>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endParaRPr lang="zh-CN" altLang="en-US" sz="1800"/>
          </a:p>
        </p:txBody>
      </p:sp>
      <p:pic>
        <p:nvPicPr>
          <p:cNvPr id="44035" name="Picture 22">
            <a:extLst>
              <a:ext uri="{FF2B5EF4-FFF2-40B4-BE49-F238E27FC236}">
                <a16:creationId xmlns:a16="http://schemas.microsoft.com/office/drawing/2014/main" id="{7143E70E-F15A-4E59-AF9E-A839428CA57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74295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44036" name="Picture 20">
            <a:extLst>
              <a:ext uri="{FF2B5EF4-FFF2-40B4-BE49-F238E27FC236}">
                <a16:creationId xmlns:a16="http://schemas.microsoft.com/office/drawing/2014/main" id="{1D073CA8-4B6D-4FE6-95F9-97B9A0D3ECEF}"/>
              </a:ext>
            </a:extLst>
          </p:cNvPr>
          <p:cNvPicPr>
            <a:picLocks noChangeAspect="1" noChangeArrowheads="1"/>
          </p:cNvPicPr>
          <p:nvPr/>
        </p:nvPicPr>
        <p:blipFill>
          <a:blip r:embed="rId3">
            <a:lum bright="32000" contrast="-38000"/>
            <a:extLst>
              <a:ext uri="{28A0092B-C50C-407E-A947-70E740481C1C}">
                <a14:useLocalDpi xmlns:a14="http://schemas.microsoft.com/office/drawing/2010/main" val="0"/>
              </a:ext>
            </a:extLst>
          </a:blip>
          <a:srcRect/>
          <a:stretch>
            <a:fillRect/>
          </a:stretch>
        </p:blipFill>
        <p:spPr bwMode="auto">
          <a:xfrm>
            <a:off x="763588" y="0"/>
            <a:ext cx="8380412"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44037" name="TextBox 7">
            <a:extLst>
              <a:ext uri="{FF2B5EF4-FFF2-40B4-BE49-F238E27FC236}">
                <a16:creationId xmlns:a16="http://schemas.microsoft.com/office/drawing/2014/main" id="{CF938F5C-638F-4174-B24C-0C0177DB74D2}"/>
              </a:ext>
            </a:extLst>
          </p:cNvPr>
          <p:cNvSpPr txBox="1">
            <a:spLocks noChangeArrowheads="1"/>
          </p:cNvSpPr>
          <p:nvPr/>
        </p:nvSpPr>
        <p:spPr bwMode="auto">
          <a:xfrm>
            <a:off x="971550" y="107950"/>
            <a:ext cx="756126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ts val="1200"/>
              </a:spcBef>
              <a:buFontTx/>
              <a:buNone/>
            </a:pPr>
            <a:r>
              <a:rPr lang="zh-CN" altLang="en-US">
                <a:latin typeface="微软雅黑" panose="020B0503020204020204" pitchFamily="34" charset="-122"/>
                <a:ea typeface="微软雅黑" panose="020B0503020204020204" pitchFamily="34" charset="-122"/>
              </a:rPr>
              <a:t>二、</a:t>
            </a:r>
            <a:r>
              <a:rPr lang="en-US" altLang="zh-CN">
                <a:latin typeface="微软雅黑" panose="020B0503020204020204" pitchFamily="34" charset="-122"/>
                <a:ea typeface="微软雅黑" panose="020B0503020204020204" pitchFamily="34" charset="-122"/>
              </a:rPr>
              <a:t>EPR</a:t>
            </a:r>
            <a:r>
              <a:rPr lang="zh-CN" altLang="en-US">
                <a:latin typeface="微软雅黑" panose="020B0503020204020204" pitchFamily="34" charset="-122"/>
                <a:ea typeface="微软雅黑" panose="020B0503020204020204" pitchFamily="34" charset="-122"/>
              </a:rPr>
              <a:t>佯谬、</a:t>
            </a:r>
            <a:r>
              <a:rPr lang="en-US" altLang="zh-CN">
                <a:latin typeface="微软雅黑" panose="020B0503020204020204" pitchFamily="34" charset="-122"/>
                <a:ea typeface="微软雅黑" panose="020B0503020204020204" pitchFamily="34" charset="-122"/>
              </a:rPr>
              <a:t>Bell</a:t>
            </a:r>
            <a:r>
              <a:rPr lang="zh-CN" altLang="en-US">
                <a:latin typeface="微软雅黑" panose="020B0503020204020204" pitchFamily="34" charset="-122"/>
                <a:ea typeface="微软雅黑" panose="020B0503020204020204" pitchFamily="34" charset="-122"/>
              </a:rPr>
              <a:t>不等式、量子纠缠</a:t>
            </a:r>
            <a:endParaRPr lang="en-US" altLang="zh-CN">
              <a:latin typeface="微软雅黑" panose="020B0503020204020204" pitchFamily="34" charset="-122"/>
              <a:ea typeface="微软雅黑" panose="020B0503020204020204" pitchFamily="34" charset="-122"/>
            </a:endParaRPr>
          </a:p>
        </p:txBody>
      </p:sp>
      <p:sp>
        <p:nvSpPr>
          <p:cNvPr id="6" name="内容占位符 2">
            <a:extLst>
              <a:ext uri="{FF2B5EF4-FFF2-40B4-BE49-F238E27FC236}">
                <a16:creationId xmlns:a16="http://schemas.microsoft.com/office/drawing/2014/main" id="{F27C7709-0ADB-4BDE-9BD4-92E45A6DB7C3}"/>
              </a:ext>
            </a:extLst>
          </p:cNvPr>
          <p:cNvSpPr txBox="1">
            <a:spLocks/>
          </p:cNvSpPr>
          <p:nvPr/>
        </p:nvSpPr>
        <p:spPr>
          <a:xfrm>
            <a:off x="681038" y="1338263"/>
            <a:ext cx="7781925" cy="2514600"/>
          </a:xfrm>
          <a:prstGeom prst="rect">
            <a:avLst/>
          </a:prstGeom>
        </p:spPr>
        <p:txBody>
          <a:bodyPr/>
          <a:lst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150000"/>
              </a:lnSpc>
              <a:defRPr/>
            </a:pPr>
            <a:r>
              <a:rPr lang="zh-CN" altLang="en-US" dirty="0">
                <a:latin typeface="微软雅黑" panose="020B0503020204020204" pitchFamily="34" charset="-122"/>
                <a:ea typeface="微软雅黑" panose="020B0503020204020204" pitchFamily="34" charset="-122"/>
              </a:rPr>
              <a:t>关于</a:t>
            </a:r>
            <a:r>
              <a:rPr lang="en-US" altLang="zh-CN" dirty="0">
                <a:latin typeface="微软雅黑" panose="020B0503020204020204" pitchFamily="34" charset="-122"/>
                <a:ea typeface="微软雅黑" panose="020B0503020204020204" pitchFamily="34" charset="-122"/>
              </a:rPr>
              <a:t>EPR</a:t>
            </a:r>
            <a:r>
              <a:rPr lang="zh-CN" altLang="en-US" dirty="0">
                <a:latin typeface="微软雅黑" panose="020B0503020204020204" pitchFamily="34" charset="-122"/>
                <a:ea typeface="微软雅黑" panose="020B0503020204020204" pitchFamily="34" charset="-122"/>
              </a:rPr>
              <a:t>佯谬的争论基本结束，结论：</a:t>
            </a:r>
            <a:endParaRPr lang="en-US" altLang="zh-CN" dirty="0">
              <a:latin typeface="微软雅黑" panose="020B0503020204020204" pitchFamily="34" charset="-122"/>
              <a:ea typeface="微软雅黑" panose="020B0503020204020204" pitchFamily="34" charset="-122"/>
            </a:endParaRPr>
          </a:p>
          <a:p>
            <a:pPr marL="0" indent="0">
              <a:lnSpc>
                <a:spcPct val="150000"/>
              </a:lnSpc>
              <a:buFont typeface="Arial" pitchFamily="34" charset="0"/>
              <a:buNone/>
              <a:defRPr/>
            </a:pPr>
            <a:r>
              <a:rPr lang="zh-CN" altLang="en-US" dirty="0">
                <a:latin typeface="微软雅黑" panose="020B0503020204020204" pitchFamily="34" charset="-122"/>
                <a:ea typeface="微软雅黑" panose="020B0503020204020204" pitchFamily="34" charset="-122"/>
              </a:rPr>
              <a:t>局域实在论是错误的；非局域性是量子世界最基本的特性。</a:t>
            </a:r>
          </a:p>
        </p:txBody>
      </p:sp>
      <p:pic>
        <p:nvPicPr>
          <p:cNvPr id="7" name="图片 6">
            <a:extLst>
              <a:ext uri="{FF2B5EF4-FFF2-40B4-BE49-F238E27FC236}">
                <a16:creationId xmlns:a16="http://schemas.microsoft.com/office/drawing/2014/main" id="{3BC1C591-E7B8-4CFA-B611-F18D4312E082}"/>
              </a:ext>
            </a:extLst>
          </p:cNvPr>
          <p:cNvPicPr>
            <a:picLocks noChangeAspect="1"/>
          </p:cNvPicPr>
          <p:nvPr/>
        </p:nvPicPr>
        <p:blipFill>
          <a:blip r:embed="rId4">
            <a:extLst/>
          </a:blip>
          <a:stretch>
            <a:fillRect/>
          </a:stretch>
        </p:blipFill>
        <p:spPr>
          <a:xfrm>
            <a:off x="2628952" y="3852361"/>
            <a:ext cx="3962296" cy="2971723"/>
          </a:xfrm>
          <a:prstGeom prst="ellipse">
            <a:avLst/>
          </a:prstGeom>
          <a:ln>
            <a:noFill/>
          </a:ln>
          <a:effectLst>
            <a:softEdge rad="112500"/>
          </a:effectLst>
        </p:spPr>
      </p:pic>
      <p:sp>
        <p:nvSpPr>
          <p:cNvPr id="44040" name="灯片编号占位符 1">
            <a:extLst>
              <a:ext uri="{FF2B5EF4-FFF2-40B4-BE49-F238E27FC236}">
                <a16:creationId xmlns:a16="http://schemas.microsoft.com/office/drawing/2014/main" id="{71C41B23-70AC-45DA-A809-18E73BD19DC6}"/>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fld id="{A42909D0-5078-4965-9DC4-365D5EC8A522}" type="slidenum">
              <a:rPr lang="zh-CN" altLang="en-US" sz="1200" smtClean="0">
                <a:solidFill>
                  <a:srgbClr val="898989"/>
                </a:solidFill>
              </a:rPr>
              <a:pPr>
                <a:spcBef>
                  <a:spcPct val="0"/>
                </a:spcBef>
                <a:buFontTx/>
                <a:buNone/>
              </a:pPr>
              <a:t>38</a:t>
            </a:fld>
            <a:endParaRPr lang="zh-CN" altLang="en-US" sz="1200">
              <a:solidFill>
                <a:srgbClr val="898989"/>
              </a:solidFil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18">
            <a:extLst>
              <a:ext uri="{FF2B5EF4-FFF2-40B4-BE49-F238E27FC236}">
                <a16:creationId xmlns:a16="http://schemas.microsoft.com/office/drawing/2014/main" id="{BECE463B-9514-400F-8EC3-89DD4D88B234}"/>
              </a:ext>
            </a:extLst>
          </p:cNvPr>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endParaRPr lang="zh-CN" altLang="en-US" sz="1800"/>
          </a:p>
        </p:txBody>
      </p:sp>
      <p:pic>
        <p:nvPicPr>
          <p:cNvPr id="45059" name="Picture 22">
            <a:extLst>
              <a:ext uri="{FF2B5EF4-FFF2-40B4-BE49-F238E27FC236}">
                <a16:creationId xmlns:a16="http://schemas.microsoft.com/office/drawing/2014/main" id="{DDA8DED5-C1C2-4073-A165-D65B652F74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74295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45060" name="Picture 20">
            <a:extLst>
              <a:ext uri="{FF2B5EF4-FFF2-40B4-BE49-F238E27FC236}">
                <a16:creationId xmlns:a16="http://schemas.microsoft.com/office/drawing/2014/main" id="{90AA91D2-E266-4A74-BCEB-0D36B50A19B4}"/>
              </a:ext>
            </a:extLst>
          </p:cNvPr>
          <p:cNvPicPr>
            <a:picLocks noChangeAspect="1" noChangeArrowheads="1"/>
          </p:cNvPicPr>
          <p:nvPr/>
        </p:nvPicPr>
        <p:blipFill>
          <a:blip r:embed="rId3">
            <a:lum bright="32000" contrast="-38000"/>
            <a:extLst>
              <a:ext uri="{28A0092B-C50C-407E-A947-70E740481C1C}">
                <a14:useLocalDpi xmlns:a14="http://schemas.microsoft.com/office/drawing/2010/main" val="0"/>
              </a:ext>
            </a:extLst>
          </a:blip>
          <a:srcRect/>
          <a:stretch>
            <a:fillRect/>
          </a:stretch>
        </p:blipFill>
        <p:spPr bwMode="auto">
          <a:xfrm>
            <a:off x="763588" y="0"/>
            <a:ext cx="8380412"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45061" name="TextBox 7">
            <a:extLst>
              <a:ext uri="{FF2B5EF4-FFF2-40B4-BE49-F238E27FC236}">
                <a16:creationId xmlns:a16="http://schemas.microsoft.com/office/drawing/2014/main" id="{872A6E3B-B357-4983-B0F5-F5B4FF1B0A0A}"/>
              </a:ext>
            </a:extLst>
          </p:cNvPr>
          <p:cNvSpPr txBox="1">
            <a:spLocks noChangeArrowheads="1"/>
          </p:cNvSpPr>
          <p:nvPr/>
        </p:nvSpPr>
        <p:spPr bwMode="auto">
          <a:xfrm>
            <a:off x="971550" y="107950"/>
            <a:ext cx="756126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ts val="1200"/>
              </a:spcBef>
              <a:buFontTx/>
              <a:buNone/>
            </a:pPr>
            <a:r>
              <a:rPr lang="zh-CN" altLang="en-US">
                <a:latin typeface="微软雅黑" panose="020B0503020204020204" pitchFamily="34" charset="-122"/>
                <a:ea typeface="微软雅黑" panose="020B0503020204020204" pitchFamily="34" charset="-122"/>
              </a:rPr>
              <a:t>二、</a:t>
            </a:r>
            <a:r>
              <a:rPr lang="en-US" altLang="zh-CN">
                <a:latin typeface="微软雅黑" panose="020B0503020204020204" pitchFamily="34" charset="-122"/>
                <a:ea typeface="微软雅黑" panose="020B0503020204020204" pitchFamily="34" charset="-122"/>
              </a:rPr>
              <a:t>EPR</a:t>
            </a:r>
            <a:r>
              <a:rPr lang="zh-CN" altLang="en-US">
                <a:latin typeface="微软雅黑" panose="020B0503020204020204" pitchFamily="34" charset="-122"/>
                <a:ea typeface="微软雅黑" panose="020B0503020204020204" pitchFamily="34" charset="-122"/>
              </a:rPr>
              <a:t>佯谬、</a:t>
            </a:r>
            <a:r>
              <a:rPr lang="en-US" altLang="zh-CN">
                <a:latin typeface="微软雅黑" panose="020B0503020204020204" pitchFamily="34" charset="-122"/>
                <a:ea typeface="微软雅黑" panose="020B0503020204020204" pitchFamily="34" charset="-122"/>
              </a:rPr>
              <a:t>Bell</a:t>
            </a:r>
            <a:r>
              <a:rPr lang="zh-CN" altLang="en-US">
                <a:latin typeface="微软雅黑" panose="020B0503020204020204" pitchFamily="34" charset="-122"/>
                <a:ea typeface="微软雅黑" panose="020B0503020204020204" pitchFamily="34" charset="-122"/>
              </a:rPr>
              <a:t>不等式、量子纠缠</a:t>
            </a:r>
            <a:endParaRPr lang="en-US" altLang="zh-CN">
              <a:latin typeface="微软雅黑" panose="020B0503020204020204" pitchFamily="34" charset="-122"/>
              <a:ea typeface="微软雅黑" panose="020B0503020204020204" pitchFamily="34" charset="-122"/>
            </a:endParaRPr>
          </a:p>
        </p:txBody>
      </p:sp>
      <p:sp>
        <p:nvSpPr>
          <p:cNvPr id="45062" name="内容占位符 2">
            <a:extLst>
              <a:ext uri="{FF2B5EF4-FFF2-40B4-BE49-F238E27FC236}">
                <a16:creationId xmlns:a16="http://schemas.microsoft.com/office/drawing/2014/main" id="{088DEEBC-16DC-428C-B6D2-719F4C8118C8}"/>
              </a:ext>
            </a:extLst>
          </p:cNvPr>
          <p:cNvSpPr>
            <a:spLocks/>
          </p:cNvSpPr>
          <p:nvPr/>
        </p:nvSpPr>
        <p:spPr bwMode="auto">
          <a:xfrm>
            <a:off x="107950" y="998538"/>
            <a:ext cx="4248150" cy="871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73050" indent="-273050">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buFontTx/>
              <a:buNone/>
            </a:pPr>
            <a:r>
              <a:rPr lang="zh-CN" altLang="en-US" dirty="0">
                <a:solidFill>
                  <a:srgbClr val="FF0000"/>
                </a:solidFill>
              </a:rPr>
              <a:t>	</a:t>
            </a:r>
            <a:r>
              <a:rPr lang="zh-CN" altLang="en-US" dirty="0">
                <a:solidFill>
                  <a:srgbClr val="FF0000"/>
                </a:solidFill>
                <a:ea typeface="黑体" panose="02010609060101010101" pitchFamily="49" charset="-122"/>
              </a:rPr>
              <a:t>量子纠缠态</a:t>
            </a:r>
            <a:endParaRPr lang="zh-CN" altLang="en-US" dirty="0"/>
          </a:p>
        </p:txBody>
      </p:sp>
      <p:sp>
        <p:nvSpPr>
          <p:cNvPr id="45064" name="Text Box 65">
            <a:extLst>
              <a:ext uri="{FF2B5EF4-FFF2-40B4-BE49-F238E27FC236}">
                <a16:creationId xmlns:a16="http://schemas.microsoft.com/office/drawing/2014/main" id="{C12EF51A-CCD0-46AB-A671-4B8DF953B8D9}"/>
              </a:ext>
            </a:extLst>
          </p:cNvPr>
          <p:cNvSpPr txBox="1">
            <a:spLocks noChangeArrowheads="1"/>
          </p:cNvSpPr>
          <p:nvPr/>
        </p:nvSpPr>
        <p:spPr bwMode="auto">
          <a:xfrm>
            <a:off x="795338" y="5559425"/>
            <a:ext cx="141446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r>
              <a:rPr lang="zh-CN" altLang="en-US" sz="2400">
                <a:latin typeface="微软雅黑" panose="020B0503020204020204" pitchFamily="34" charset="-122"/>
                <a:ea typeface="微软雅黑" panose="020B0503020204020204" pitchFamily="34" charset="-122"/>
              </a:rPr>
              <a:t>量子通信</a:t>
            </a:r>
          </a:p>
        </p:txBody>
      </p:sp>
      <p:sp>
        <p:nvSpPr>
          <p:cNvPr id="45065" name="Text Box 67">
            <a:extLst>
              <a:ext uri="{FF2B5EF4-FFF2-40B4-BE49-F238E27FC236}">
                <a16:creationId xmlns:a16="http://schemas.microsoft.com/office/drawing/2014/main" id="{5C94D8EF-FFE2-4C82-9A56-06FF4DBF1C4F}"/>
              </a:ext>
            </a:extLst>
          </p:cNvPr>
          <p:cNvSpPr txBox="1">
            <a:spLocks noChangeArrowheads="1"/>
          </p:cNvSpPr>
          <p:nvPr/>
        </p:nvSpPr>
        <p:spPr bwMode="auto">
          <a:xfrm>
            <a:off x="3844925" y="5546725"/>
            <a:ext cx="14160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r>
              <a:rPr lang="zh-CN" altLang="en-US" sz="2400">
                <a:latin typeface="微软雅黑" panose="020B0503020204020204" pitchFamily="34" charset="-122"/>
                <a:ea typeface="微软雅黑" panose="020B0503020204020204" pitchFamily="34" charset="-122"/>
              </a:rPr>
              <a:t>量子计算</a:t>
            </a:r>
          </a:p>
        </p:txBody>
      </p:sp>
      <p:sp>
        <p:nvSpPr>
          <p:cNvPr id="45066" name="Text Box 68">
            <a:extLst>
              <a:ext uri="{FF2B5EF4-FFF2-40B4-BE49-F238E27FC236}">
                <a16:creationId xmlns:a16="http://schemas.microsoft.com/office/drawing/2014/main" id="{23E72BB4-51D5-42D2-8EE2-BEBF29CC03CB}"/>
              </a:ext>
            </a:extLst>
          </p:cNvPr>
          <p:cNvSpPr txBox="1">
            <a:spLocks noChangeArrowheads="1"/>
          </p:cNvSpPr>
          <p:nvPr/>
        </p:nvSpPr>
        <p:spPr bwMode="auto">
          <a:xfrm>
            <a:off x="2476500" y="5183188"/>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latinLnBrk="1" hangingPunct="1">
              <a:spcBef>
                <a:spcPct val="0"/>
              </a:spcBef>
              <a:buFontTx/>
              <a:buNone/>
            </a:pPr>
            <a:endParaRPr kumimoji="1" lang="zh-CN" altLang="zh-CN" sz="2400" b="1">
              <a:latin typeface="Gulim" panose="020B0600000101010101" pitchFamily="34" charset="-127"/>
              <a:ea typeface="Gulim" panose="020B0600000101010101" pitchFamily="34" charset="-127"/>
            </a:endParaRPr>
          </a:p>
        </p:txBody>
      </p:sp>
      <p:sp>
        <p:nvSpPr>
          <p:cNvPr id="45067" name="Text Box 72">
            <a:extLst>
              <a:ext uri="{FF2B5EF4-FFF2-40B4-BE49-F238E27FC236}">
                <a16:creationId xmlns:a16="http://schemas.microsoft.com/office/drawing/2014/main" id="{D05EB4B2-C8BC-4C77-935E-BDA20840B891}"/>
              </a:ext>
            </a:extLst>
          </p:cNvPr>
          <p:cNvSpPr txBox="1">
            <a:spLocks noChangeArrowheads="1"/>
          </p:cNvSpPr>
          <p:nvPr/>
        </p:nvSpPr>
        <p:spPr bwMode="auto">
          <a:xfrm>
            <a:off x="468313" y="2400300"/>
            <a:ext cx="54737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r>
              <a:rPr lang="zh-CN" altLang="en-US" sz="2400">
                <a:latin typeface="微软雅黑" panose="020B0503020204020204" pitchFamily="34" charset="-122"/>
                <a:ea typeface="微软雅黑" panose="020B0503020204020204" pitchFamily="34" charset="-122"/>
              </a:rPr>
              <a:t>量子纠缠态是量子信息领域的重要资源</a:t>
            </a:r>
          </a:p>
        </p:txBody>
      </p:sp>
      <p:sp>
        <p:nvSpPr>
          <p:cNvPr id="45069" name="Text Box 67">
            <a:extLst>
              <a:ext uri="{FF2B5EF4-FFF2-40B4-BE49-F238E27FC236}">
                <a16:creationId xmlns:a16="http://schemas.microsoft.com/office/drawing/2014/main" id="{270EC984-96B6-4538-AB8A-4038B941E979}"/>
              </a:ext>
            </a:extLst>
          </p:cNvPr>
          <p:cNvSpPr txBox="1">
            <a:spLocks noChangeArrowheads="1"/>
          </p:cNvSpPr>
          <p:nvPr/>
        </p:nvSpPr>
        <p:spPr bwMode="auto">
          <a:xfrm>
            <a:off x="6405563" y="5507038"/>
            <a:ext cx="20320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r>
              <a:rPr lang="zh-CN" altLang="en-US" sz="2400">
                <a:latin typeface="微软雅黑" panose="020B0503020204020204" pitchFamily="34" charset="-122"/>
                <a:ea typeface="微软雅黑" panose="020B0503020204020204" pitchFamily="34" charset="-122"/>
              </a:rPr>
              <a:t>量子精密测量</a:t>
            </a:r>
          </a:p>
        </p:txBody>
      </p:sp>
      <p:sp>
        <p:nvSpPr>
          <p:cNvPr id="45072" name="灯片编号占位符 1">
            <a:extLst>
              <a:ext uri="{FF2B5EF4-FFF2-40B4-BE49-F238E27FC236}">
                <a16:creationId xmlns:a16="http://schemas.microsoft.com/office/drawing/2014/main" id="{51EF65FB-D9AA-4D0C-9E7F-29714C28DEDE}"/>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fld id="{3B492E5E-0103-47DD-BFA0-7787FE0AD80C}" type="slidenum">
              <a:rPr lang="zh-CN" altLang="en-US" sz="1200" smtClean="0">
                <a:solidFill>
                  <a:srgbClr val="898989"/>
                </a:solidFill>
              </a:rPr>
              <a:pPr>
                <a:spcBef>
                  <a:spcPct val="0"/>
                </a:spcBef>
                <a:buFontTx/>
                <a:buNone/>
              </a:pPr>
              <a:t>39</a:t>
            </a:fld>
            <a:endParaRPr lang="zh-CN" altLang="en-US" sz="1200">
              <a:solidFill>
                <a:srgbClr val="898989"/>
              </a:solidFill>
            </a:endParaRPr>
          </a:p>
        </p:txBody>
      </p:sp>
      <p:pic>
        <p:nvPicPr>
          <p:cNvPr id="2" name="图片 1">
            <a:extLst>
              <a:ext uri="{FF2B5EF4-FFF2-40B4-BE49-F238E27FC236}">
                <a16:creationId xmlns:a16="http://schemas.microsoft.com/office/drawing/2014/main" id="{DC94EF1D-50D6-4819-BBB7-73196F125835}"/>
              </a:ext>
            </a:extLst>
          </p:cNvPr>
          <p:cNvPicPr>
            <a:picLocks noChangeAspect="1"/>
          </p:cNvPicPr>
          <p:nvPr/>
        </p:nvPicPr>
        <p:blipFill>
          <a:blip r:embed="rId4"/>
          <a:stretch>
            <a:fillRect/>
          </a:stretch>
        </p:blipFill>
        <p:spPr>
          <a:xfrm>
            <a:off x="468313" y="3514565"/>
            <a:ext cx="8263643" cy="1819595"/>
          </a:xfrm>
          <a:prstGeom prst="rect">
            <a:avLst/>
          </a:prstGeom>
        </p:spPr>
      </p:pic>
      <p:pic>
        <p:nvPicPr>
          <p:cNvPr id="3" name="图片 2">
            <a:extLst>
              <a:ext uri="{FF2B5EF4-FFF2-40B4-BE49-F238E27FC236}">
                <a16:creationId xmlns:a16="http://schemas.microsoft.com/office/drawing/2014/main" id="{69250D92-8D5A-4512-96ED-A6DFB9C53C07}"/>
              </a:ext>
            </a:extLst>
          </p:cNvPr>
          <p:cNvPicPr>
            <a:picLocks noChangeAspect="1"/>
          </p:cNvPicPr>
          <p:nvPr/>
        </p:nvPicPr>
        <p:blipFill>
          <a:blip r:embed="rId5"/>
          <a:stretch>
            <a:fillRect/>
          </a:stretch>
        </p:blipFill>
        <p:spPr>
          <a:xfrm>
            <a:off x="2796858" y="912100"/>
            <a:ext cx="4313871" cy="808851"/>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2">
            <a:extLst>
              <a:ext uri="{FF2B5EF4-FFF2-40B4-BE49-F238E27FC236}">
                <a16:creationId xmlns:a16="http://schemas.microsoft.com/office/drawing/2014/main" id="{21A3F246-78AB-458C-AF94-AC5A988A94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74295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7171" name="Picture 20">
            <a:extLst>
              <a:ext uri="{FF2B5EF4-FFF2-40B4-BE49-F238E27FC236}">
                <a16:creationId xmlns:a16="http://schemas.microsoft.com/office/drawing/2014/main" id="{B4B21F95-4529-4219-8513-ABB6F86860D7}"/>
              </a:ext>
            </a:extLst>
          </p:cNvPr>
          <p:cNvPicPr>
            <a:picLocks noChangeAspect="1" noChangeArrowheads="1"/>
          </p:cNvPicPr>
          <p:nvPr/>
        </p:nvPicPr>
        <p:blipFill>
          <a:blip r:embed="rId3">
            <a:lum bright="32000" contrast="-38000"/>
            <a:extLst>
              <a:ext uri="{28A0092B-C50C-407E-A947-70E740481C1C}">
                <a14:useLocalDpi xmlns:a14="http://schemas.microsoft.com/office/drawing/2010/main" val="0"/>
              </a:ext>
            </a:extLst>
          </a:blip>
          <a:srcRect/>
          <a:stretch>
            <a:fillRect/>
          </a:stretch>
        </p:blipFill>
        <p:spPr bwMode="auto">
          <a:xfrm>
            <a:off x="763588" y="0"/>
            <a:ext cx="8380412"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6" name="TextBox 5">
            <a:extLst>
              <a:ext uri="{FF2B5EF4-FFF2-40B4-BE49-F238E27FC236}">
                <a16:creationId xmlns:a16="http://schemas.microsoft.com/office/drawing/2014/main" id="{7B685CD6-100A-4FA5-BBB0-59C1EC90057B}"/>
              </a:ext>
            </a:extLst>
          </p:cNvPr>
          <p:cNvSpPr txBox="1"/>
          <p:nvPr/>
        </p:nvSpPr>
        <p:spPr>
          <a:xfrm>
            <a:off x="899592" y="1268760"/>
            <a:ext cx="7704137" cy="4167359"/>
          </a:xfrm>
          <a:prstGeom prst="rect">
            <a:avLst/>
          </a:prstGeom>
          <a:noFill/>
        </p:spPr>
        <p:txBody>
          <a:bodyPr>
            <a:spAutoFit/>
          </a:bodyPr>
          <a:lstStyle/>
          <a:p>
            <a:pPr>
              <a:defRPr/>
            </a:pPr>
            <a:r>
              <a:rPr lang="zh-CN" altLang="en-US" sz="2800" dirty="0">
                <a:latin typeface="微软雅黑" pitchFamily="34" charset="-122"/>
                <a:ea typeface="微软雅黑" pitchFamily="34" charset="-122"/>
              </a:rPr>
              <a:t>三堂讲座内容：</a:t>
            </a:r>
            <a:endParaRPr lang="en-US" altLang="zh-CN" sz="2800" dirty="0">
              <a:latin typeface="微软雅黑" pitchFamily="34" charset="-122"/>
              <a:ea typeface="微软雅黑" pitchFamily="34" charset="-122"/>
            </a:endParaRPr>
          </a:p>
          <a:p>
            <a:pPr marL="542925" indent="-542925">
              <a:lnSpc>
                <a:spcPct val="125000"/>
              </a:lnSpc>
              <a:spcBef>
                <a:spcPts val="1200"/>
              </a:spcBef>
              <a:defRPr/>
            </a:pPr>
            <a:r>
              <a:rPr lang="en-US" altLang="zh-CN" sz="2800" dirty="0">
                <a:latin typeface="微软雅黑" pitchFamily="34" charset="-122"/>
                <a:ea typeface="微软雅黑" pitchFamily="34" charset="-122"/>
              </a:rPr>
              <a:t>1</a:t>
            </a:r>
            <a:r>
              <a:rPr lang="zh-CN" altLang="en-US" sz="2800" dirty="0">
                <a:latin typeface="微软雅黑" pitchFamily="34" charset="-122"/>
                <a:ea typeface="微软雅黑" pitchFamily="34" charset="-122"/>
              </a:rPr>
              <a:t>）从量子力学到量子信息（量子密码、量子通信、量子计算与量子模拟、量子精密测量）</a:t>
            </a:r>
            <a:endParaRPr lang="en-US" altLang="zh-CN" sz="2800" dirty="0">
              <a:latin typeface="微软雅黑" pitchFamily="34" charset="-122"/>
              <a:ea typeface="微软雅黑" pitchFamily="34" charset="-122"/>
            </a:endParaRPr>
          </a:p>
          <a:p>
            <a:pPr>
              <a:lnSpc>
                <a:spcPct val="125000"/>
              </a:lnSpc>
              <a:spcBef>
                <a:spcPts val="1200"/>
              </a:spcBef>
              <a:defRPr/>
            </a:pPr>
            <a:r>
              <a:rPr lang="en-US" altLang="zh-CN" sz="2800" dirty="0">
                <a:solidFill>
                  <a:schemeClr val="bg1">
                    <a:lumMod val="85000"/>
                  </a:schemeClr>
                </a:solidFill>
                <a:latin typeface="微软雅黑" pitchFamily="34" charset="-122"/>
                <a:ea typeface="微软雅黑" pitchFamily="34" charset="-122"/>
              </a:rPr>
              <a:t>2</a:t>
            </a:r>
            <a:r>
              <a:rPr lang="zh-CN" altLang="en-US" sz="2800" dirty="0">
                <a:solidFill>
                  <a:schemeClr val="bg1">
                    <a:lumMod val="85000"/>
                  </a:schemeClr>
                </a:solidFill>
                <a:latin typeface="微软雅黑" pitchFamily="34" charset="-122"/>
                <a:ea typeface="微软雅黑" pitchFamily="34" charset="-122"/>
              </a:rPr>
              <a:t>）量子网络</a:t>
            </a:r>
            <a:endParaRPr lang="en-US" altLang="zh-CN" sz="2800" dirty="0">
              <a:solidFill>
                <a:schemeClr val="bg1">
                  <a:lumMod val="85000"/>
                </a:schemeClr>
              </a:solidFill>
              <a:latin typeface="微软雅黑" pitchFamily="34" charset="-122"/>
              <a:ea typeface="微软雅黑" pitchFamily="34" charset="-122"/>
            </a:endParaRPr>
          </a:p>
          <a:p>
            <a:pPr>
              <a:lnSpc>
                <a:spcPct val="125000"/>
              </a:lnSpc>
              <a:defRPr/>
            </a:pPr>
            <a:r>
              <a:rPr lang="en-US" altLang="zh-CN" sz="2800" dirty="0">
                <a:solidFill>
                  <a:schemeClr val="bg1">
                    <a:lumMod val="85000"/>
                  </a:schemeClr>
                </a:solidFill>
                <a:latin typeface="微软雅黑" pitchFamily="34" charset="-122"/>
                <a:ea typeface="微软雅黑" pitchFamily="34" charset="-122"/>
              </a:rPr>
              <a:t>     </a:t>
            </a:r>
            <a:r>
              <a:rPr lang="zh-CN" altLang="en-US" sz="2800" dirty="0">
                <a:solidFill>
                  <a:schemeClr val="bg1">
                    <a:lumMod val="85000"/>
                  </a:schemeClr>
                </a:solidFill>
                <a:latin typeface="微软雅黑" pitchFamily="34" charset="-122"/>
                <a:ea typeface="微软雅黑" pitchFamily="34" charset="-122"/>
              </a:rPr>
              <a:t>量子与经典的界限</a:t>
            </a:r>
            <a:endParaRPr lang="en-US" altLang="zh-CN" sz="2800" dirty="0">
              <a:solidFill>
                <a:schemeClr val="bg1">
                  <a:lumMod val="85000"/>
                </a:schemeClr>
              </a:solidFill>
              <a:latin typeface="微软雅黑" pitchFamily="34" charset="-122"/>
              <a:ea typeface="微软雅黑" pitchFamily="34" charset="-122"/>
            </a:endParaRPr>
          </a:p>
          <a:p>
            <a:pPr>
              <a:lnSpc>
                <a:spcPct val="125000"/>
              </a:lnSpc>
              <a:defRPr/>
            </a:pPr>
            <a:r>
              <a:rPr lang="en-US" altLang="zh-CN" sz="2800" dirty="0">
                <a:solidFill>
                  <a:schemeClr val="bg1">
                    <a:lumMod val="85000"/>
                  </a:schemeClr>
                </a:solidFill>
                <a:latin typeface="微软雅黑" pitchFamily="34" charset="-122"/>
                <a:ea typeface="微软雅黑" pitchFamily="34" charset="-122"/>
              </a:rPr>
              <a:t>     </a:t>
            </a:r>
            <a:r>
              <a:rPr lang="zh-CN" altLang="en-US" sz="2800" dirty="0">
                <a:solidFill>
                  <a:schemeClr val="bg1">
                    <a:lumMod val="85000"/>
                  </a:schemeClr>
                </a:solidFill>
                <a:latin typeface="微软雅黑" pitchFamily="34" charset="-122"/>
                <a:ea typeface="微软雅黑" pitchFamily="34" charset="-122"/>
              </a:rPr>
              <a:t>光是什么？</a:t>
            </a:r>
            <a:r>
              <a:rPr lang="en-US" altLang="zh-CN" sz="2800" dirty="0">
                <a:solidFill>
                  <a:schemeClr val="bg1">
                    <a:lumMod val="85000"/>
                  </a:schemeClr>
                </a:solidFill>
                <a:latin typeface="微软雅黑" pitchFamily="34" charset="-122"/>
                <a:ea typeface="微软雅黑" pitchFamily="34" charset="-122"/>
              </a:rPr>
              <a:t>(</a:t>
            </a:r>
            <a:r>
              <a:rPr lang="zh-CN" altLang="en-US" sz="2800" dirty="0">
                <a:solidFill>
                  <a:schemeClr val="bg1">
                    <a:lumMod val="85000"/>
                  </a:schemeClr>
                </a:solidFill>
                <a:latin typeface="微软雅黑" pitchFamily="34" charset="-122"/>
                <a:ea typeface="微软雅黑" pitchFamily="34" charset="-122"/>
              </a:rPr>
              <a:t>量子信息技术研究量子物理）</a:t>
            </a:r>
            <a:endParaRPr lang="en-US" altLang="zh-CN" sz="2800" dirty="0">
              <a:solidFill>
                <a:schemeClr val="bg1">
                  <a:lumMod val="85000"/>
                </a:schemeClr>
              </a:solidFill>
              <a:latin typeface="微软雅黑" pitchFamily="34" charset="-122"/>
              <a:ea typeface="微软雅黑" pitchFamily="34" charset="-122"/>
            </a:endParaRPr>
          </a:p>
          <a:p>
            <a:pPr>
              <a:lnSpc>
                <a:spcPct val="125000"/>
              </a:lnSpc>
              <a:spcBef>
                <a:spcPts val="1200"/>
              </a:spcBef>
              <a:defRPr/>
            </a:pPr>
            <a:r>
              <a:rPr lang="en-US" altLang="zh-CN" sz="2800" dirty="0">
                <a:solidFill>
                  <a:schemeClr val="bg1">
                    <a:lumMod val="85000"/>
                  </a:schemeClr>
                </a:solidFill>
                <a:latin typeface="微软雅黑" pitchFamily="34" charset="-122"/>
                <a:ea typeface="微软雅黑" pitchFamily="34" charset="-122"/>
              </a:rPr>
              <a:t>3</a:t>
            </a:r>
            <a:r>
              <a:rPr lang="zh-CN" altLang="en-US" sz="2800" dirty="0">
                <a:solidFill>
                  <a:schemeClr val="bg1">
                    <a:lumMod val="85000"/>
                  </a:schemeClr>
                </a:solidFill>
                <a:latin typeface="微软雅黑" pitchFamily="34" charset="-122"/>
                <a:ea typeface="微软雅黑" pitchFamily="34" charset="-122"/>
              </a:rPr>
              <a:t>）观念与思维</a:t>
            </a:r>
          </a:p>
        </p:txBody>
      </p:sp>
      <p:sp>
        <p:nvSpPr>
          <p:cNvPr id="7173" name="灯片编号占位符 1">
            <a:extLst>
              <a:ext uri="{FF2B5EF4-FFF2-40B4-BE49-F238E27FC236}">
                <a16:creationId xmlns:a16="http://schemas.microsoft.com/office/drawing/2014/main" id="{23F36AA9-A9D7-4C13-A469-E4F74BC6BADB}"/>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fld id="{CBC70EAF-7092-402E-8D31-698AF70C131F}" type="slidenum">
              <a:rPr lang="en-US" altLang="zh-CN" sz="1200" smtClean="0">
                <a:solidFill>
                  <a:srgbClr val="898989"/>
                </a:solidFill>
              </a:rPr>
              <a:pPr>
                <a:spcBef>
                  <a:spcPct val="0"/>
                </a:spcBef>
                <a:buFontTx/>
                <a:buNone/>
              </a:pPr>
              <a:t>4</a:t>
            </a:fld>
            <a:endParaRPr lang="en-US" altLang="zh-CN" sz="1200">
              <a:solidFill>
                <a:srgbClr val="898989"/>
              </a:solidFill>
            </a:endParaRPr>
          </a:p>
        </p:txBody>
      </p:sp>
    </p:spTree>
    <p:extLst>
      <p:ext uri="{BB962C8B-B14F-4D97-AF65-F5344CB8AC3E}">
        <p14:creationId xmlns:p14="http://schemas.microsoft.com/office/powerpoint/2010/main" val="48460505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18">
            <a:extLst>
              <a:ext uri="{FF2B5EF4-FFF2-40B4-BE49-F238E27FC236}">
                <a16:creationId xmlns:a16="http://schemas.microsoft.com/office/drawing/2014/main" id="{8BA8A4A5-FF95-4C62-8651-97325BF711F4}"/>
              </a:ext>
            </a:extLst>
          </p:cNvPr>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endParaRPr lang="zh-CN" altLang="en-US" sz="1800"/>
          </a:p>
        </p:txBody>
      </p:sp>
      <p:pic>
        <p:nvPicPr>
          <p:cNvPr id="19459" name="Picture 22">
            <a:extLst>
              <a:ext uri="{FF2B5EF4-FFF2-40B4-BE49-F238E27FC236}">
                <a16:creationId xmlns:a16="http://schemas.microsoft.com/office/drawing/2014/main" id="{065E4BEF-8F0B-470B-B732-D5B96A7E71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74295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19460" name="Picture 20">
            <a:extLst>
              <a:ext uri="{FF2B5EF4-FFF2-40B4-BE49-F238E27FC236}">
                <a16:creationId xmlns:a16="http://schemas.microsoft.com/office/drawing/2014/main" id="{7F8702FE-C950-40BA-B4B1-25F85AA11F85}"/>
              </a:ext>
            </a:extLst>
          </p:cNvPr>
          <p:cNvPicPr>
            <a:picLocks noChangeAspect="1" noChangeArrowheads="1"/>
          </p:cNvPicPr>
          <p:nvPr/>
        </p:nvPicPr>
        <p:blipFill>
          <a:blip r:embed="rId3">
            <a:lum bright="32000" contrast="-38000"/>
            <a:extLst>
              <a:ext uri="{28A0092B-C50C-407E-A947-70E740481C1C}">
                <a14:useLocalDpi xmlns:a14="http://schemas.microsoft.com/office/drawing/2010/main" val="0"/>
              </a:ext>
            </a:extLst>
          </a:blip>
          <a:srcRect/>
          <a:stretch>
            <a:fillRect/>
          </a:stretch>
        </p:blipFill>
        <p:spPr bwMode="auto">
          <a:xfrm>
            <a:off x="763588" y="0"/>
            <a:ext cx="8380412"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19461" name="TextBox 6">
            <a:extLst>
              <a:ext uri="{FF2B5EF4-FFF2-40B4-BE49-F238E27FC236}">
                <a16:creationId xmlns:a16="http://schemas.microsoft.com/office/drawing/2014/main" id="{1849EEFE-121E-4813-90D0-418A026A84A5}"/>
              </a:ext>
            </a:extLst>
          </p:cNvPr>
          <p:cNvSpPr txBox="1">
            <a:spLocks noChangeArrowheads="1"/>
          </p:cNvSpPr>
          <p:nvPr/>
        </p:nvSpPr>
        <p:spPr bwMode="auto">
          <a:xfrm>
            <a:off x="2916238" y="188913"/>
            <a:ext cx="20161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eaLnBrk="1" hangingPunct="1">
              <a:spcBef>
                <a:spcPct val="0"/>
              </a:spcBef>
              <a:buFontTx/>
              <a:buNone/>
            </a:pPr>
            <a:r>
              <a:rPr lang="en-US" altLang="zh-CN">
                <a:solidFill>
                  <a:srgbClr val="008000"/>
                </a:solidFill>
              </a:rPr>
              <a:t>Contents</a:t>
            </a:r>
            <a:endParaRPr lang="zh-CN" altLang="en-US">
              <a:solidFill>
                <a:srgbClr val="008000"/>
              </a:solidFill>
            </a:endParaRPr>
          </a:p>
        </p:txBody>
      </p:sp>
      <p:sp>
        <p:nvSpPr>
          <p:cNvPr id="8" name="TextBox 7">
            <a:extLst>
              <a:ext uri="{FF2B5EF4-FFF2-40B4-BE49-F238E27FC236}">
                <a16:creationId xmlns:a16="http://schemas.microsoft.com/office/drawing/2014/main" id="{9396E316-1A9A-45CC-A94F-0320AD55973E}"/>
              </a:ext>
            </a:extLst>
          </p:cNvPr>
          <p:cNvSpPr txBox="1"/>
          <p:nvPr/>
        </p:nvSpPr>
        <p:spPr>
          <a:xfrm>
            <a:off x="684213" y="1341438"/>
            <a:ext cx="7991475" cy="4462760"/>
          </a:xfrm>
          <a:prstGeom prst="rect">
            <a:avLst/>
          </a:prstGeom>
          <a:noFill/>
        </p:spPr>
        <p:txBody>
          <a:bodyPr>
            <a:spAutoFit/>
          </a:bodyPr>
          <a:lstStyle/>
          <a:p>
            <a:pPr eaLnBrk="1" fontAlgn="auto" hangingPunct="1">
              <a:spcBef>
                <a:spcPts val="1200"/>
              </a:spcBef>
              <a:spcAft>
                <a:spcPts val="0"/>
              </a:spcAft>
              <a:defRPr/>
            </a:pPr>
            <a:r>
              <a:rPr lang="zh-CN" altLang="en-US" sz="3200" dirty="0">
                <a:solidFill>
                  <a:schemeClr val="bg1">
                    <a:lumMod val="85000"/>
                  </a:schemeClr>
                </a:solidFill>
                <a:latin typeface="微软雅黑" pitchFamily="34" charset="-122"/>
                <a:ea typeface="微软雅黑" pitchFamily="34" charset="-122"/>
              </a:rPr>
              <a:t>一、奇异的量子力学</a:t>
            </a:r>
            <a:endParaRPr lang="en-US" altLang="zh-CN" sz="3200" dirty="0">
              <a:solidFill>
                <a:schemeClr val="bg1">
                  <a:lumMod val="85000"/>
                </a:schemeClr>
              </a:solidFill>
              <a:latin typeface="微软雅黑" pitchFamily="34" charset="-122"/>
              <a:ea typeface="微软雅黑" pitchFamily="34" charset="-122"/>
            </a:endParaRPr>
          </a:p>
          <a:p>
            <a:pPr eaLnBrk="1" fontAlgn="auto" hangingPunct="1">
              <a:spcBef>
                <a:spcPts val="1200"/>
              </a:spcBef>
              <a:spcAft>
                <a:spcPts val="0"/>
              </a:spcAft>
              <a:defRPr/>
            </a:pPr>
            <a:r>
              <a:rPr lang="zh-CN" altLang="en-US" sz="3200" dirty="0">
                <a:solidFill>
                  <a:schemeClr val="bg1">
                    <a:lumMod val="85000"/>
                  </a:schemeClr>
                </a:solidFill>
                <a:latin typeface="微软雅黑" pitchFamily="34" charset="-122"/>
                <a:ea typeface="微软雅黑" pitchFamily="34" charset="-122"/>
              </a:rPr>
              <a:t>二、</a:t>
            </a:r>
            <a:r>
              <a:rPr lang="en-US" altLang="zh-CN" sz="3200" dirty="0">
                <a:solidFill>
                  <a:schemeClr val="bg1">
                    <a:lumMod val="85000"/>
                  </a:schemeClr>
                </a:solidFill>
                <a:latin typeface="微软雅黑" pitchFamily="34" charset="-122"/>
                <a:ea typeface="微软雅黑" pitchFamily="34" charset="-122"/>
              </a:rPr>
              <a:t>EPR</a:t>
            </a:r>
            <a:r>
              <a:rPr lang="zh-CN" altLang="en-US" sz="3200" dirty="0">
                <a:solidFill>
                  <a:schemeClr val="bg1">
                    <a:lumMod val="85000"/>
                  </a:schemeClr>
                </a:solidFill>
                <a:latin typeface="微软雅黑" pitchFamily="34" charset="-122"/>
                <a:ea typeface="微软雅黑" pitchFamily="34" charset="-122"/>
              </a:rPr>
              <a:t>佯谬、</a:t>
            </a:r>
            <a:r>
              <a:rPr lang="en-US" altLang="zh-CN" sz="3200" dirty="0">
                <a:solidFill>
                  <a:schemeClr val="bg1">
                    <a:lumMod val="85000"/>
                  </a:schemeClr>
                </a:solidFill>
                <a:latin typeface="微软雅黑" pitchFamily="34" charset="-122"/>
                <a:ea typeface="微软雅黑" pitchFamily="34" charset="-122"/>
              </a:rPr>
              <a:t>Bell</a:t>
            </a:r>
            <a:r>
              <a:rPr lang="zh-CN" altLang="en-US" sz="3200" dirty="0">
                <a:solidFill>
                  <a:schemeClr val="bg1">
                    <a:lumMod val="85000"/>
                  </a:schemeClr>
                </a:solidFill>
                <a:latin typeface="微软雅黑" pitchFamily="34" charset="-122"/>
                <a:ea typeface="微软雅黑" pitchFamily="34" charset="-122"/>
              </a:rPr>
              <a:t>不等式、量子纠缠</a:t>
            </a:r>
            <a:endParaRPr lang="en-US" altLang="zh-CN" sz="3200" dirty="0">
              <a:solidFill>
                <a:schemeClr val="bg1">
                  <a:lumMod val="85000"/>
                </a:schemeClr>
              </a:solidFill>
              <a:latin typeface="微软雅黑" pitchFamily="34" charset="-122"/>
              <a:ea typeface="微软雅黑" pitchFamily="34" charset="-122"/>
            </a:endParaRPr>
          </a:p>
          <a:p>
            <a:pPr eaLnBrk="1" fontAlgn="auto" hangingPunct="1">
              <a:spcBef>
                <a:spcPts val="1200"/>
              </a:spcBef>
              <a:spcAft>
                <a:spcPts val="0"/>
              </a:spcAft>
              <a:defRPr/>
            </a:pPr>
            <a:r>
              <a:rPr lang="zh-CN" altLang="en-US" sz="3200" dirty="0">
                <a:latin typeface="微软雅黑" pitchFamily="34" charset="-122"/>
                <a:ea typeface="微软雅黑" pitchFamily="34" charset="-122"/>
              </a:rPr>
              <a:t>三、量子信息</a:t>
            </a:r>
            <a:endParaRPr lang="en-US" altLang="zh-CN" sz="3200" dirty="0">
              <a:latin typeface="微软雅黑" pitchFamily="34" charset="-122"/>
              <a:ea typeface="微软雅黑" pitchFamily="34" charset="-122"/>
            </a:endParaRPr>
          </a:p>
          <a:p>
            <a:pPr indent="441325" eaLnBrk="1" fontAlgn="auto" hangingPunct="1">
              <a:spcBef>
                <a:spcPts val="1200"/>
              </a:spcBef>
              <a:spcAft>
                <a:spcPts val="0"/>
              </a:spcAft>
              <a:defRPr/>
            </a:pPr>
            <a:r>
              <a:rPr lang="en-US" altLang="zh-CN" sz="3200" dirty="0">
                <a:latin typeface="微软雅黑" pitchFamily="34" charset="-122"/>
                <a:ea typeface="微软雅黑" pitchFamily="34" charset="-122"/>
              </a:rPr>
              <a:t>1</a:t>
            </a:r>
            <a:r>
              <a:rPr lang="zh-CN" altLang="en-US" sz="3200" dirty="0">
                <a:latin typeface="微软雅黑" pitchFamily="34" charset="-122"/>
                <a:ea typeface="微软雅黑" pitchFamily="34" charset="-122"/>
              </a:rPr>
              <a:t>）不可克隆定理与量子密码</a:t>
            </a:r>
            <a:endParaRPr lang="en-US" altLang="zh-CN" sz="3200" dirty="0">
              <a:latin typeface="微软雅黑" pitchFamily="34" charset="-122"/>
              <a:ea typeface="微软雅黑" pitchFamily="34" charset="-122"/>
            </a:endParaRPr>
          </a:p>
          <a:p>
            <a:pPr indent="441325" eaLnBrk="1" fontAlgn="auto" hangingPunct="1">
              <a:spcBef>
                <a:spcPts val="1200"/>
              </a:spcBef>
              <a:spcAft>
                <a:spcPts val="0"/>
              </a:spcAft>
              <a:defRPr/>
            </a:pPr>
            <a:r>
              <a:rPr lang="en-US" altLang="zh-CN" sz="3200" dirty="0">
                <a:solidFill>
                  <a:schemeClr val="bg1">
                    <a:lumMod val="85000"/>
                  </a:schemeClr>
                </a:solidFill>
                <a:latin typeface="微软雅黑" pitchFamily="34" charset="-122"/>
                <a:ea typeface="微软雅黑" pitchFamily="34" charset="-122"/>
              </a:rPr>
              <a:t>2</a:t>
            </a:r>
            <a:r>
              <a:rPr lang="zh-CN" altLang="en-US" sz="3200" dirty="0">
                <a:solidFill>
                  <a:schemeClr val="bg1">
                    <a:lumMod val="85000"/>
                  </a:schemeClr>
                </a:solidFill>
                <a:latin typeface="微软雅黑" pitchFamily="34" charset="-122"/>
                <a:ea typeface="微软雅黑" pitchFamily="34" charset="-122"/>
              </a:rPr>
              <a:t>）量子通信</a:t>
            </a:r>
            <a:endParaRPr lang="en-US" altLang="zh-CN" sz="3200" dirty="0">
              <a:solidFill>
                <a:schemeClr val="bg1">
                  <a:lumMod val="85000"/>
                </a:schemeClr>
              </a:solidFill>
              <a:latin typeface="微软雅黑" pitchFamily="34" charset="-122"/>
              <a:ea typeface="微软雅黑" pitchFamily="34" charset="-122"/>
            </a:endParaRPr>
          </a:p>
          <a:p>
            <a:pPr indent="441325" eaLnBrk="1" fontAlgn="auto" hangingPunct="1">
              <a:spcBef>
                <a:spcPts val="1200"/>
              </a:spcBef>
              <a:spcAft>
                <a:spcPts val="0"/>
              </a:spcAft>
              <a:defRPr/>
            </a:pPr>
            <a:r>
              <a:rPr lang="en-US" altLang="zh-CN" sz="3200" dirty="0">
                <a:solidFill>
                  <a:schemeClr val="bg1">
                    <a:lumMod val="85000"/>
                  </a:schemeClr>
                </a:solidFill>
                <a:latin typeface="微软雅黑" pitchFamily="34" charset="-122"/>
                <a:ea typeface="微软雅黑" pitchFamily="34" charset="-122"/>
              </a:rPr>
              <a:t>3</a:t>
            </a:r>
            <a:r>
              <a:rPr lang="zh-CN" altLang="en-US" sz="3200" dirty="0">
                <a:solidFill>
                  <a:schemeClr val="bg1">
                    <a:lumMod val="85000"/>
                  </a:schemeClr>
                </a:solidFill>
                <a:latin typeface="微软雅黑" pitchFamily="34" charset="-122"/>
                <a:ea typeface="微软雅黑" pitchFamily="34" charset="-122"/>
              </a:rPr>
              <a:t>）量子计算与量子模拟</a:t>
            </a:r>
            <a:endParaRPr lang="en-US" altLang="zh-CN" sz="3200" dirty="0">
              <a:solidFill>
                <a:schemeClr val="bg1">
                  <a:lumMod val="85000"/>
                </a:schemeClr>
              </a:solidFill>
              <a:latin typeface="微软雅黑" pitchFamily="34" charset="-122"/>
              <a:ea typeface="微软雅黑" pitchFamily="34" charset="-122"/>
            </a:endParaRPr>
          </a:p>
          <a:p>
            <a:pPr indent="441325" eaLnBrk="1" fontAlgn="auto" hangingPunct="1">
              <a:spcBef>
                <a:spcPts val="1200"/>
              </a:spcBef>
              <a:spcAft>
                <a:spcPts val="0"/>
              </a:spcAft>
              <a:defRPr/>
            </a:pPr>
            <a:r>
              <a:rPr lang="en-US" altLang="zh-CN" sz="3200" dirty="0">
                <a:solidFill>
                  <a:schemeClr val="bg1">
                    <a:lumMod val="85000"/>
                  </a:schemeClr>
                </a:solidFill>
                <a:latin typeface="微软雅黑" pitchFamily="34" charset="-122"/>
                <a:ea typeface="微软雅黑" pitchFamily="34" charset="-122"/>
              </a:rPr>
              <a:t>4</a:t>
            </a:r>
            <a:r>
              <a:rPr lang="zh-CN" altLang="en-US" sz="3200" dirty="0">
                <a:solidFill>
                  <a:schemeClr val="bg1">
                    <a:lumMod val="85000"/>
                  </a:schemeClr>
                </a:solidFill>
                <a:latin typeface="微软雅黑" pitchFamily="34" charset="-122"/>
                <a:ea typeface="微软雅黑" pitchFamily="34" charset="-122"/>
              </a:rPr>
              <a:t>）量子精密测量</a:t>
            </a:r>
          </a:p>
        </p:txBody>
      </p:sp>
      <p:sp>
        <p:nvSpPr>
          <p:cNvPr id="19463" name="灯片编号占位符 1">
            <a:extLst>
              <a:ext uri="{FF2B5EF4-FFF2-40B4-BE49-F238E27FC236}">
                <a16:creationId xmlns:a16="http://schemas.microsoft.com/office/drawing/2014/main" id="{C21B7403-6C88-4502-AFD9-E198D6603D89}"/>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fld id="{3A704145-F160-4A4A-A5FC-C7128690611E}" type="slidenum">
              <a:rPr lang="zh-CN" altLang="en-US" sz="1200" smtClean="0">
                <a:solidFill>
                  <a:srgbClr val="898989"/>
                </a:solidFill>
              </a:rPr>
              <a:pPr>
                <a:spcBef>
                  <a:spcPct val="0"/>
                </a:spcBef>
                <a:buFontTx/>
                <a:buNone/>
              </a:pPr>
              <a:t>40</a:t>
            </a:fld>
            <a:endParaRPr lang="zh-CN" altLang="en-US" sz="1200">
              <a:solidFill>
                <a:srgbClr val="898989"/>
              </a:solidFill>
            </a:endParaRPr>
          </a:p>
        </p:txBody>
      </p:sp>
    </p:spTree>
    <p:extLst>
      <p:ext uri="{BB962C8B-B14F-4D97-AF65-F5344CB8AC3E}">
        <p14:creationId xmlns:p14="http://schemas.microsoft.com/office/powerpoint/2010/main" val="411752264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18">
            <a:extLst>
              <a:ext uri="{FF2B5EF4-FFF2-40B4-BE49-F238E27FC236}">
                <a16:creationId xmlns:a16="http://schemas.microsoft.com/office/drawing/2014/main" id="{9462F391-C319-42D3-8B0E-410073A8848B}"/>
              </a:ext>
            </a:extLst>
          </p:cNvPr>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endParaRPr lang="zh-CN" altLang="en-US" sz="1800"/>
          </a:p>
        </p:txBody>
      </p:sp>
      <p:pic>
        <p:nvPicPr>
          <p:cNvPr id="49155" name="Picture 22">
            <a:extLst>
              <a:ext uri="{FF2B5EF4-FFF2-40B4-BE49-F238E27FC236}">
                <a16:creationId xmlns:a16="http://schemas.microsoft.com/office/drawing/2014/main" id="{9D6080CF-14CE-4CBC-8C68-DFE9A76C03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74295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49156" name="Picture 20">
            <a:extLst>
              <a:ext uri="{FF2B5EF4-FFF2-40B4-BE49-F238E27FC236}">
                <a16:creationId xmlns:a16="http://schemas.microsoft.com/office/drawing/2014/main" id="{397373FF-4F1A-43D7-B940-1CEDD9B9579F}"/>
              </a:ext>
            </a:extLst>
          </p:cNvPr>
          <p:cNvPicPr>
            <a:picLocks noChangeAspect="1" noChangeArrowheads="1"/>
          </p:cNvPicPr>
          <p:nvPr/>
        </p:nvPicPr>
        <p:blipFill>
          <a:blip r:embed="rId4">
            <a:lum bright="32000" contrast="-38000"/>
            <a:extLst>
              <a:ext uri="{28A0092B-C50C-407E-A947-70E740481C1C}">
                <a14:useLocalDpi xmlns:a14="http://schemas.microsoft.com/office/drawing/2010/main" val="0"/>
              </a:ext>
            </a:extLst>
          </a:blip>
          <a:srcRect/>
          <a:stretch>
            <a:fillRect/>
          </a:stretch>
        </p:blipFill>
        <p:spPr bwMode="auto">
          <a:xfrm>
            <a:off x="763588" y="0"/>
            <a:ext cx="8380412"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49157" name="TextBox 6">
            <a:extLst>
              <a:ext uri="{FF2B5EF4-FFF2-40B4-BE49-F238E27FC236}">
                <a16:creationId xmlns:a16="http://schemas.microsoft.com/office/drawing/2014/main" id="{756288E5-F540-4DA6-AFA5-023F42B3A09B}"/>
              </a:ext>
            </a:extLst>
          </p:cNvPr>
          <p:cNvSpPr txBox="1">
            <a:spLocks noChangeArrowheads="1"/>
          </p:cNvSpPr>
          <p:nvPr/>
        </p:nvSpPr>
        <p:spPr bwMode="auto">
          <a:xfrm>
            <a:off x="971550" y="107950"/>
            <a:ext cx="727233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ts val="1200"/>
              </a:spcBef>
              <a:buFontTx/>
              <a:buNone/>
            </a:pPr>
            <a:r>
              <a:rPr lang="zh-CN" altLang="en-US">
                <a:latin typeface="微软雅黑" panose="020B0503020204020204" pitchFamily="34" charset="-122"/>
                <a:ea typeface="微软雅黑" panose="020B0503020204020204" pitchFamily="34" charset="-122"/>
              </a:rPr>
              <a:t>三、量子信息 </a:t>
            </a:r>
            <a:r>
              <a:rPr lang="en-US" altLang="zh-CN" sz="2800">
                <a:latin typeface="微软雅黑" panose="020B0503020204020204" pitchFamily="34" charset="-122"/>
                <a:ea typeface="微软雅黑" panose="020B0503020204020204" pitchFamily="34" charset="-122"/>
              </a:rPr>
              <a:t>1</a:t>
            </a:r>
            <a:r>
              <a:rPr lang="zh-CN" altLang="en-US" sz="2800">
                <a:latin typeface="微软雅黑" panose="020B0503020204020204" pitchFamily="34" charset="-122"/>
                <a:ea typeface="微软雅黑" panose="020B0503020204020204" pitchFamily="34" charset="-122"/>
              </a:rPr>
              <a:t>）不可克隆定理与量子密码</a:t>
            </a:r>
            <a:endParaRPr lang="en-US" altLang="zh-CN">
              <a:latin typeface="微软雅黑" panose="020B0503020204020204" pitchFamily="34" charset="-122"/>
              <a:ea typeface="微软雅黑" panose="020B0503020204020204" pitchFamily="34" charset="-122"/>
            </a:endParaRPr>
          </a:p>
        </p:txBody>
      </p:sp>
      <p:sp>
        <p:nvSpPr>
          <p:cNvPr id="49158" name="TextBox 6">
            <a:extLst>
              <a:ext uri="{FF2B5EF4-FFF2-40B4-BE49-F238E27FC236}">
                <a16:creationId xmlns:a16="http://schemas.microsoft.com/office/drawing/2014/main" id="{D185B8BB-D27F-414B-8B0D-E01B7E7B125A}"/>
              </a:ext>
            </a:extLst>
          </p:cNvPr>
          <p:cNvSpPr txBox="1">
            <a:spLocks noChangeArrowheads="1"/>
          </p:cNvSpPr>
          <p:nvPr/>
        </p:nvSpPr>
        <p:spPr bwMode="auto">
          <a:xfrm>
            <a:off x="900113" y="908050"/>
            <a:ext cx="30956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ts val="1200"/>
              </a:spcBef>
              <a:buFontTx/>
              <a:buNone/>
            </a:pPr>
            <a:r>
              <a:rPr lang="zh-CN" altLang="en-US">
                <a:solidFill>
                  <a:srgbClr val="008000"/>
                </a:solidFill>
                <a:latin typeface="微软雅黑" panose="020B0503020204020204" pitchFamily="34" charset="-122"/>
                <a:ea typeface="微软雅黑" panose="020B0503020204020204" pitchFamily="34" charset="-122"/>
              </a:rPr>
              <a:t>不可克隆定理</a:t>
            </a:r>
            <a:endParaRPr lang="en-US" altLang="zh-CN" sz="3600">
              <a:solidFill>
                <a:srgbClr val="008000"/>
              </a:solidFill>
              <a:latin typeface="微软雅黑" panose="020B0503020204020204" pitchFamily="34" charset="-122"/>
              <a:ea typeface="微软雅黑" panose="020B0503020204020204" pitchFamily="34" charset="-122"/>
            </a:endParaRPr>
          </a:p>
        </p:txBody>
      </p:sp>
      <p:pic>
        <p:nvPicPr>
          <p:cNvPr id="49159" name="Picture 2">
            <a:extLst>
              <a:ext uri="{FF2B5EF4-FFF2-40B4-BE49-F238E27FC236}">
                <a16:creationId xmlns:a16="http://schemas.microsoft.com/office/drawing/2014/main" id="{B13C65EF-4757-432B-A6EF-555635A773E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32475" y="1484313"/>
            <a:ext cx="3276600" cy="2195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49160" name="Object 6">
            <a:extLst>
              <a:ext uri="{FF2B5EF4-FFF2-40B4-BE49-F238E27FC236}">
                <a16:creationId xmlns:a16="http://schemas.microsoft.com/office/drawing/2014/main" id="{E4F4176F-90AB-4F30-86FE-F3F45BA7A08B}"/>
              </a:ext>
            </a:extLst>
          </p:cNvPr>
          <p:cNvGraphicFramePr>
            <a:graphicFrameLocks noChangeAspect="1"/>
          </p:cNvGraphicFramePr>
          <p:nvPr/>
        </p:nvGraphicFramePr>
        <p:xfrm>
          <a:off x="3213100" y="2852738"/>
          <a:ext cx="1524000" cy="555625"/>
        </p:xfrm>
        <a:graphic>
          <a:graphicData uri="http://schemas.openxmlformats.org/presentationml/2006/ole">
            <mc:AlternateContent xmlns:mc="http://schemas.openxmlformats.org/markup-compatibility/2006">
              <mc:Choice xmlns:v="urn:schemas-microsoft-com:vml" Requires="v">
                <p:oleObj spid="_x0000_s49231" name="公式" r:id="rId6" imgW="698197" imgH="253890" progId="Equation.3">
                  <p:embed/>
                </p:oleObj>
              </mc:Choice>
              <mc:Fallback>
                <p:oleObj name="公式" r:id="rId6" imgW="698197" imgH="253890" progId="Equation.3">
                  <p:embed/>
                  <p:pic>
                    <p:nvPicPr>
                      <p:cNvPr id="0" name="Object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13100" y="2852738"/>
                        <a:ext cx="1524000" cy="5556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49161" name="矩形 6">
            <a:extLst>
              <a:ext uri="{FF2B5EF4-FFF2-40B4-BE49-F238E27FC236}">
                <a16:creationId xmlns:a16="http://schemas.microsoft.com/office/drawing/2014/main" id="{9340DD89-46F3-47E5-9C7A-760C65CE8FDD}"/>
              </a:ext>
            </a:extLst>
          </p:cNvPr>
          <p:cNvSpPr>
            <a:spLocks noChangeArrowheads="1"/>
          </p:cNvSpPr>
          <p:nvPr/>
        </p:nvSpPr>
        <p:spPr bwMode="auto">
          <a:xfrm>
            <a:off x="179388" y="2841625"/>
            <a:ext cx="2857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r>
              <a:rPr lang="en-US" altLang="zh-CN" sz="2400">
                <a:latin typeface="Times New Roman" panose="02020603050405020304" pitchFamily="18" charset="0"/>
                <a:ea typeface="微软雅黑" panose="020B0503020204020204" pitchFamily="34" charset="-122"/>
                <a:cs typeface="Times New Roman" panose="02020603050405020304" pitchFamily="18" charset="0"/>
              </a:rPr>
              <a:t>Initial unknown state</a:t>
            </a:r>
            <a:r>
              <a:rPr lang="zh-CN" altLang="en-US" sz="2400">
                <a:latin typeface="Times New Roman" panose="02020603050405020304" pitchFamily="18" charset="0"/>
                <a:ea typeface="微软雅黑" panose="020B0503020204020204" pitchFamily="34" charset="-122"/>
                <a:cs typeface="Times New Roman" panose="02020603050405020304" pitchFamily="18" charset="0"/>
              </a:rPr>
              <a:t> </a:t>
            </a:r>
          </a:p>
        </p:txBody>
      </p:sp>
      <p:graphicFrame>
        <p:nvGraphicFramePr>
          <p:cNvPr id="49162" name="Object 7">
            <a:extLst>
              <a:ext uri="{FF2B5EF4-FFF2-40B4-BE49-F238E27FC236}">
                <a16:creationId xmlns:a16="http://schemas.microsoft.com/office/drawing/2014/main" id="{7FD6C6D4-0A51-4F78-8137-87093101F4AD}"/>
              </a:ext>
            </a:extLst>
          </p:cNvPr>
          <p:cNvGraphicFramePr>
            <a:graphicFrameLocks noGrp="1" noChangeAspect="1"/>
          </p:cNvGraphicFramePr>
          <p:nvPr>
            <p:ph sz="quarter" idx="4294967295"/>
          </p:nvPr>
        </p:nvGraphicFramePr>
        <p:xfrm>
          <a:off x="2916238" y="3600450"/>
          <a:ext cx="2168525" cy="476250"/>
        </p:xfrm>
        <a:graphic>
          <a:graphicData uri="http://schemas.openxmlformats.org/presentationml/2006/ole">
            <mc:AlternateContent xmlns:mc="http://schemas.openxmlformats.org/markup-compatibility/2006">
              <mc:Choice xmlns:v="urn:schemas-microsoft-com:vml" Requires="v">
                <p:oleObj spid="_x0000_s49232" name="公式" r:id="rId8" imgW="1295400" imgH="254000" progId="Equation.3">
                  <p:embed/>
                </p:oleObj>
              </mc:Choice>
              <mc:Fallback>
                <p:oleObj name="公式" r:id="rId8" imgW="1295400" imgH="254000" progId="Equation.3">
                  <p:embed/>
                  <p:pic>
                    <p:nvPicPr>
                      <p:cNvPr id="0" name="Object 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16238" y="3600450"/>
                        <a:ext cx="2168525" cy="476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49163" name="Object 8">
            <a:extLst>
              <a:ext uri="{FF2B5EF4-FFF2-40B4-BE49-F238E27FC236}">
                <a16:creationId xmlns:a16="http://schemas.microsoft.com/office/drawing/2014/main" id="{5AF9689A-D3E6-4433-BE9A-CCC57C15792E}"/>
              </a:ext>
            </a:extLst>
          </p:cNvPr>
          <p:cNvGraphicFramePr>
            <a:graphicFrameLocks noGrp="1" noChangeAspect="1"/>
          </p:cNvGraphicFramePr>
          <p:nvPr>
            <p:ph sz="quarter" idx="4294967295"/>
          </p:nvPr>
        </p:nvGraphicFramePr>
        <p:xfrm>
          <a:off x="2909888" y="4198938"/>
          <a:ext cx="4038600" cy="598487"/>
        </p:xfrm>
        <a:graphic>
          <a:graphicData uri="http://schemas.openxmlformats.org/presentationml/2006/ole">
            <mc:AlternateContent xmlns:mc="http://schemas.openxmlformats.org/markup-compatibility/2006">
              <mc:Choice xmlns:v="urn:schemas-microsoft-com:vml" Requires="v">
                <p:oleObj spid="_x0000_s49233" name="公式" r:id="rId10" imgW="1714500" imgH="254000" progId="Equation.3">
                  <p:embed/>
                </p:oleObj>
              </mc:Choice>
              <mc:Fallback>
                <p:oleObj name="公式" r:id="rId10" imgW="1714500" imgH="254000" progId="Equation.3">
                  <p:embed/>
                  <p:pic>
                    <p:nvPicPr>
                      <p:cNvPr id="0" name="Object 8"/>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909888" y="4198938"/>
                        <a:ext cx="4038600" cy="5984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49164" name="TextBox 12">
            <a:extLst>
              <a:ext uri="{FF2B5EF4-FFF2-40B4-BE49-F238E27FC236}">
                <a16:creationId xmlns:a16="http://schemas.microsoft.com/office/drawing/2014/main" id="{237BAC6D-2C3A-421F-AE1B-37A34610800D}"/>
              </a:ext>
            </a:extLst>
          </p:cNvPr>
          <p:cNvSpPr txBox="1">
            <a:spLocks noChangeArrowheads="1"/>
          </p:cNvSpPr>
          <p:nvPr/>
        </p:nvSpPr>
        <p:spPr bwMode="auto">
          <a:xfrm>
            <a:off x="5651500" y="6484938"/>
            <a:ext cx="33845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r>
              <a:rPr lang="en-US" altLang="zh-CN" sz="2000">
                <a:solidFill>
                  <a:srgbClr val="008000"/>
                </a:solidFill>
                <a:latin typeface="Times New Roman" panose="02020603050405020304" pitchFamily="18" charset="0"/>
                <a:cs typeface="Times New Roman" panose="02020603050405020304" pitchFamily="18" charset="0"/>
              </a:rPr>
              <a:t>Wooters, Zurek, Nature 1982.</a:t>
            </a:r>
            <a:endParaRPr lang="zh-CN" altLang="en-US" sz="2000">
              <a:solidFill>
                <a:srgbClr val="008000"/>
              </a:solidFill>
              <a:latin typeface="Times New Roman" panose="02020603050405020304" pitchFamily="18" charset="0"/>
              <a:cs typeface="Times New Roman" panose="02020603050405020304" pitchFamily="18" charset="0"/>
            </a:endParaRPr>
          </a:p>
        </p:txBody>
      </p:sp>
      <p:sp>
        <p:nvSpPr>
          <p:cNvPr id="49165" name="矩形 6">
            <a:extLst>
              <a:ext uri="{FF2B5EF4-FFF2-40B4-BE49-F238E27FC236}">
                <a16:creationId xmlns:a16="http://schemas.microsoft.com/office/drawing/2014/main" id="{16360382-EEE3-4302-832E-C9A96B08592F}"/>
              </a:ext>
            </a:extLst>
          </p:cNvPr>
          <p:cNvSpPr>
            <a:spLocks noChangeArrowheads="1"/>
          </p:cNvSpPr>
          <p:nvPr/>
        </p:nvSpPr>
        <p:spPr bwMode="auto">
          <a:xfrm>
            <a:off x="179388" y="3573463"/>
            <a:ext cx="261778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r>
              <a:rPr lang="en-US" altLang="zh-CN" sz="2400">
                <a:latin typeface="Times New Roman" panose="02020603050405020304" pitchFamily="18" charset="0"/>
                <a:ea typeface="微软雅黑" panose="020B0503020204020204" pitchFamily="34" charset="-122"/>
                <a:cs typeface="Times New Roman" panose="02020603050405020304" pitchFamily="18" charset="0"/>
              </a:rPr>
              <a:t>If we have a cloner</a:t>
            </a:r>
            <a:r>
              <a:rPr lang="zh-CN" altLang="en-US" sz="2400">
                <a:latin typeface="Times New Roman" panose="02020603050405020304" pitchFamily="18" charset="0"/>
                <a:ea typeface="微软雅黑" panose="020B0503020204020204" pitchFamily="34" charset="-122"/>
                <a:cs typeface="Times New Roman" panose="02020603050405020304" pitchFamily="18" charset="0"/>
              </a:rPr>
              <a:t> </a:t>
            </a:r>
          </a:p>
        </p:txBody>
      </p:sp>
      <p:sp>
        <p:nvSpPr>
          <p:cNvPr id="49166" name="矩形 6">
            <a:extLst>
              <a:ext uri="{FF2B5EF4-FFF2-40B4-BE49-F238E27FC236}">
                <a16:creationId xmlns:a16="http://schemas.microsoft.com/office/drawing/2014/main" id="{1747DC67-3910-4A52-92F5-CE605C61088F}"/>
              </a:ext>
            </a:extLst>
          </p:cNvPr>
          <p:cNvSpPr>
            <a:spLocks noChangeArrowheads="1"/>
          </p:cNvSpPr>
          <p:nvPr/>
        </p:nvSpPr>
        <p:spPr bwMode="auto">
          <a:xfrm>
            <a:off x="179388" y="4264025"/>
            <a:ext cx="287178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r>
              <a:rPr lang="en-US" altLang="zh-CN" sz="2400">
                <a:latin typeface="Times New Roman" panose="02020603050405020304" pitchFamily="18" charset="0"/>
                <a:ea typeface="微软雅黑" panose="020B0503020204020204" pitchFamily="34" charset="-122"/>
                <a:cs typeface="Times New Roman" panose="02020603050405020304" pitchFamily="18" charset="0"/>
              </a:rPr>
              <a:t>Input the initial state</a:t>
            </a:r>
            <a:r>
              <a:rPr lang="zh-CN" altLang="en-US" sz="2400">
                <a:latin typeface="Times New Roman" panose="02020603050405020304" pitchFamily="18" charset="0"/>
                <a:ea typeface="微软雅黑" panose="020B0503020204020204" pitchFamily="34" charset="-122"/>
                <a:cs typeface="Times New Roman" panose="02020603050405020304" pitchFamily="18" charset="0"/>
              </a:rPr>
              <a:t> </a:t>
            </a:r>
          </a:p>
        </p:txBody>
      </p:sp>
      <p:sp>
        <p:nvSpPr>
          <p:cNvPr id="49167" name="灯片编号占位符 1">
            <a:extLst>
              <a:ext uri="{FF2B5EF4-FFF2-40B4-BE49-F238E27FC236}">
                <a16:creationId xmlns:a16="http://schemas.microsoft.com/office/drawing/2014/main" id="{66C73AC9-65B1-4785-9CA7-59504CCCB376}"/>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fld id="{E767B737-313A-43DF-B01C-24BBD087CBCA}" type="slidenum">
              <a:rPr lang="zh-CN" altLang="en-US" sz="1200" smtClean="0">
                <a:solidFill>
                  <a:srgbClr val="898989"/>
                </a:solidFill>
              </a:rPr>
              <a:pPr>
                <a:spcBef>
                  <a:spcPct val="0"/>
                </a:spcBef>
                <a:buFontTx/>
                <a:buNone/>
              </a:pPr>
              <a:t>41</a:t>
            </a:fld>
            <a:endParaRPr lang="zh-CN" altLang="en-US" sz="1200">
              <a:solidFill>
                <a:srgbClr val="898989"/>
              </a:solidFill>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18">
            <a:extLst>
              <a:ext uri="{FF2B5EF4-FFF2-40B4-BE49-F238E27FC236}">
                <a16:creationId xmlns:a16="http://schemas.microsoft.com/office/drawing/2014/main" id="{C9F715F0-8732-4717-B55F-7D10665993AE}"/>
              </a:ext>
            </a:extLst>
          </p:cNvPr>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endParaRPr lang="zh-CN" altLang="en-US" sz="1800"/>
          </a:p>
        </p:txBody>
      </p:sp>
      <p:pic>
        <p:nvPicPr>
          <p:cNvPr id="50179" name="Picture 22">
            <a:extLst>
              <a:ext uri="{FF2B5EF4-FFF2-40B4-BE49-F238E27FC236}">
                <a16:creationId xmlns:a16="http://schemas.microsoft.com/office/drawing/2014/main" id="{410EE084-D2F7-4054-B1AC-CF6E35F3A0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74295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50180" name="Picture 20">
            <a:extLst>
              <a:ext uri="{FF2B5EF4-FFF2-40B4-BE49-F238E27FC236}">
                <a16:creationId xmlns:a16="http://schemas.microsoft.com/office/drawing/2014/main" id="{59FE8328-655E-4747-AD5F-810D4BC85D30}"/>
              </a:ext>
            </a:extLst>
          </p:cNvPr>
          <p:cNvPicPr>
            <a:picLocks noChangeAspect="1" noChangeArrowheads="1"/>
          </p:cNvPicPr>
          <p:nvPr/>
        </p:nvPicPr>
        <p:blipFill>
          <a:blip r:embed="rId4">
            <a:lum bright="32000" contrast="-38000"/>
            <a:extLst>
              <a:ext uri="{28A0092B-C50C-407E-A947-70E740481C1C}">
                <a14:useLocalDpi xmlns:a14="http://schemas.microsoft.com/office/drawing/2010/main" val="0"/>
              </a:ext>
            </a:extLst>
          </a:blip>
          <a:srcRect/>
          <a:stretch>
            <a:fillRect/>
          </a:stretch>
        </p:blipFill>
        <p:spPr bwMode="auto">
          <a:xfrm>
            <a:off x="763588" y="0"/>
            <a:ext cx="8380412"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50181" name="TextBox 6">
            <a:extLst>
              <a:ext uri="{FF2B5EF4-FFF2-40B4-BE49-F238E27FC236}">
                <a16:creationId xmlns:a16="http://schemas.microsoft.com/office/drawing/2014/main" id="{4B1B8D9F-F291-47DE-83F1-F97AB26F23A1}"/>
              </a:ext>
            </a:extLst>
          </p:cNvPr>
          <p:cNvSpPr txBox="1">
            <a:spLocks noChangeArrowheads="1"/>
          </p:cNvSpPr>
          <p:nvPr/>
        </p:nvSpPr>
        <p:spPr bwMode="auto">
          <a:xfrm>
            <a:off x="971550" y="107950"/>
            <a:ext cx="727233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ts val="1200"/>
              </a:spcBef>
              <a:buFontTx/>
              <a:buNone/>
            </a:pPr>
            <a:r>
              <a:rPr lang="zh-CN" altLang="en-US">
                <a:latin typeface="微软雅黑" panose="020B0503020204020204" pitchFamily="34" charset="-122"/>
                <a:ea typeface="微软雅黑" panose="020B0503020204020204" pitchFamily="34" charset="-122"/>
              </a:rPr>
              <a:t>三、量子信息 </a:t>
            </a:r>
            <a:r>
              <a:rPr lang="en-US" altLang="zh-CN" sz="2800">
                <a:latin typeface="微软雅黑" panose="020B0503020204020204" pitchFamily="34" charset="-122"/>
                <a:ea typeface="微软雅黑" panose="020B0503020204020204" pitchFamily="34" charset="-122"/>
              </a:rPr>
              <a:t>1</a:t>
            </a:r>
            <a:r>
              <a:rPr lang="zh-CN" altLang="en-US" sz="2800">
                <a:latin typeface="微软雅黑" panose="020B0503020204020204" pitchFamily="34" charset="-122"/>
                <a:ea typeface="微软雅黑" panose="020B0503020204020204" pitchFamily="34" charset="-122"/>
              </a:rPr>
              <a:t>）不可克隆定理与量子密码</a:t>
            </a:r>
            <a:endParaRPr lang="en-US" altLang="zh-CN">
              <a:latin typeface="微软雅黑" panose="020B0503020204020204" pitchFamily="34" charset="-122"/>
              <a:ea typeface="微软雅黑" panose="020B0503020204020204" pitchFamily="34" charset="-122"/>
            </a:endParaRPr>
          </a:p>
        </p:txBody>
      </p:sp>
      <p:sp>
        <p:nvSpPr>
          <p:cNvPr id="50182" name="TextBox 6">
            <a:extLst>
              <a:ext uri="{FF2B5EF4-FFF2-40B4-BE49-F238E27FC236}">
                <a16:creationId xmlns:a16="http://schemas.microsoft.com/office/drawing/2014/main" id="{F5997717-68EC-4CC2-A72E-9F0699059307}"/>
              </a:ext>
            </a:extLst>
          </p:cNvPr>
          <p:cNvSpPr txBox="1">
            <a:spLocks noChangeArrowheads="1"/>
          </p:cNvSpPr>
          <p:nvPr/>
        </p:nvSpPr>
        <p:spPr bwMode="auto">
          <a:xfrm>
            <a:off x="900113" y="908050"/>
            <a:ext cx="30956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ts val="1200"/>
              </a:spcBef>
              <a:buFontTx/>
              <a:buNone/>
            </a:pPr>
            <a:r>
              <a:rPr lang="zh-CN" altLang="en-US">
                <a:solidFill>
                  <a:srgbClr val="008000"/>
                </a:solidFill>
                <a:latin typeface="微软雅黑" panose="020B0503020204020204" pitchFamily="34" charset="-122"/>
                <a:ea typeface="微软雅黑" panose="020B0503020204020204" pitchFamily="34" charset="-122"/>
              </a:rPr>
              <a:t>不可克隆定理</a:t>
            </a:r>
            <a:endParaRPr lang="en-US" altLang="zh-CN" sz="3600">
              <a:solidFill>
                <a:srgbClr val="008000"/>
              </a:solidFill>
              <a:latin typeface="微软雅黑" panose="020B0503020204020204" pitchFamily="34" charset="-122"/>
              <a:ea typeface="微软雅黑" panose="020B0503020204020204" pitchFamily="34" charset="-122"/>
            </a:endParaRPr>
          </a:p>
        </p:txBody>
      </p:sp>
      <p:pic>
        <p:nvPicPr>
          <p:cNvPr id="50183" name="Picture 2">
            <a:extLst>
              <a:ext uri="{FF2B5EF4-FFF2-40B4-BE49-F238E27FC236}">
                <a16:creationId xmlns:a16="http://schemas.microsoft.com/office/drawing/2014/main" id="{2A44B7E7-1301-4952-8564-EE886E67C28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32475" y="1484313"/>
            <a:ext cx="3276600" cy="2195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0184" name="Object 6">
            <a:extLst>
              <a:ext uri="{FF2B5EF4-FFF2-40B4-BE49-F238E27FC236}">
                <a16:creationId xmlns:a16="http://schemas.microsoft.com/office/drawing/2014/main" id="{C46C9E97-1A3E-4D0A-B05A-BA0F10E4C360}"/>
              </a:ext>
            </a:extLst>
          </p:cNvPr>
          <p:cNvGraphicFramePr>
            <a:graphicFrameLocks noChangeAspect="1"/>
          </p:cNvGraphicFramePr>
          <p:nvPr/>
        </p:nvGraphicFramePr>
        <p:xfrm>
          <a:off x="3213100" y="2852738"/>
          <a:ext cx="1524000" cy="555625"/>
        </p:xfrm>
        <a:graphic>
          <a:graphicData uri="http://schemas.openxmlformats.org/presentationml/2006/ole">
            <mc:AlternateContent xmlns:mc="http://schemas.openxmlformats.org/markup-compatibility/2006">
              <mc:Choice xmlns:v="urn:schemas-microsoft-com:vml" Requires="v">
                <p:oleObj spid="_x0000_s50280" name="公式" r:id="rId6" imgW="698197" imgH="253890" progId="Equation.3">
                  <p:embed/>
                </p:oleObj>
              </mc:Choice>
              <mc:Fallback>
                <p:oleObj name="公式" r:id="rId6" imgW="698197" imgH="253890" progId="Equation.3">
                  <p:embed/>
                  <p:pic>
                    <p:nvPicPr>
                      <p:cNvPr id="0" name="Object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13100" y="2852738"/>
                        <a:ext cx="1524000" cy="5556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50185" name="矩形 6">
            <a:extLst>
              <a:ext uri="{FF2B5EF4-FFF2-40B4-BE49-F238E27FC236}">
                <a16:creationId xmlns:a16="http://schemas.microsoft.com/office/drawing/2014/main" id="{CF90C1D7-C56D-42E7-82CD-D27527D864CB}"/>
              </a:ext>
            </a:extLst>
          </p:cNvPr>
          <p:cNvSpPr>
            <a:spLocks noChangeArrowheads="1"/>
          </p:cNvSpPr>
          <p:nvPr/>
        </p:nvSpPr>
        <p:spPr bwMode="auto">
          <a:xfrm>
            <a:off x="179388" y="2841625"/>
            <a:ext cx="2857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r>
              <a:rPr lang="en-US" altLang="zh-CN" sz="2400">
                <a:latin typeface="Times New Roman" panose="02020603050405020304" pitchFamily="18" charset="0"/>
                <a:ea typeface="微软雅黑" panose="020B0503020204020204" pitchFamily="34" charset="-122"/>
                <a:cs typeface="Times New Roman" panose="02020603050405020304" pitchFamily="18" charset="0"/>
              </a:rPr>
              <a:t>Initial unknown state</a:t>
            </a:r>
            <a:r>
              <a:rPr lang="zh-CN" altLang="en-US" sz="2400">
                <a:latin typeface="Times New Roman" panose="02020603050405020304" pitchFamily="18" charset="0"/>
                <a:ea typeface="微软雅黑" panose="020B0503020204020204" pitchFamily="34" charset="-122"/>
                <a:cs typeface="Times New Roman" panose="02020603050405020304" pitchFamily="18" charset="0"/>
              </a:rPr>
              <a:t> </a:t>
            </a:r>
          </a:p>
        </p:txBody>
      </p:sp>
      <p:graphicFrame>
        <p:nvGraphicFramePr>
          <p:cNvPr id="50186" name="Object 7">
            <a:extLst>
              <a:ext uri="{FF2B5EF4-FFF2-40B4-BE49-F238E27FC236}">
                <a16:creationId xmlns:a16="http://schemas.microsoft.com/office/drawing/2014/main" id="{58549B0C-CC9A-46E6-8F75-908865E35354}"/>
              </a:ext>
            </a:extLst>
          </p:cNvPr>
          <p:cNvGraphicFramePr>
            <a:graphicFrameLocks noGrp="1" noChangeAspect="1"/>
          </p:cNvGraphicFramePr>
          <p:nvPr>
            <p:ph sz="quarter" idx="4294967295"/>
          </p:nvPr>
        </p:nvGraphicFramePr>
        <p:xfrm>
          <a:off x="2916238" y="3600450"/>
          <a:ext cx="2168525" cy="476250"/>
        </p:xfrm>
        <a:graphic>
          <a:graphicData uri="http://schemas.openxmlformats.org/presentationml/2006/ole">
            <mc:AlternateContent xmlns:mc="http://schemas.openxmlformats.org/markup-compatibility/2006">
              <mc:Choice xmlns:v="urn:schemas-microsoft-com:vml" Requires="v">
                <p:oleObj spid="_x0000_s50281" name="公式" r:id="rId8" imgW="1295400" imgH="254000" progId="Equation.3">
                  <p:embed/>
                </p:oleObj>
              </mc:Choice>
              <mc:Fallback>
                <p:oleObj name="公式" r:id="rId8" imgW="1295400" imgH="254000" progId="Equation.3">
                  <p:embed/>
                  <p:pic>
                    <p:nvPicPr>
                      <p:cNvPr id="0" name="Object 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16238" y="3600450"/>
                        <a:ext cx="2168525" cy="476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50187" name="Object 8">
            <a:extLst>
              <a:ext uri="{FF2B5EF4-FFF2-40B4-BE49-F238E27FC236}">
                <a16:creationId xmlns:a16="http://schemas.microsoft.com/office/drawing/2014/main" id="{6DCA33DF-F5E2-4849-987C-9F6EC9BA8CF4}"/>
              </a:ext>
            </a:extLst>
          </p:cNvPr>
          <p:cNvGraphicFramePr>
            <a:graphicFrameLocks noGrp="1" noChangeAspect="1"/>
          </p:cNvGraphicFramePr>
          <p:nvPr>
            <p:ph sz="quarter" idx="4294967295"/>
          </p:nvPr>
        </p:nvGraphicFramePr>
        <p:xfrm>
          <a:off x="2909888" y="4198938"/>
          <a:ext cx="4038600" cy="598487"/>
        </p:xfrm>
        <a:graphic>
          <a:graphicData uri="http://schemas.openxmlformats.org/presentationml/2006/ole">
            <mc:AlternateContent xmlns:mc="http://schemas.openxmlformats.org/markup-compatibility/2006">
              <mc:Choice xmlns:v="urn:schemas-microsoft-com:vml" Requires="v">
                <p:oleObj spid="_x0000_s50282" name="公式" r:id="rId10" imgW="1714500" imgH="254000" progId="Equation.3">
                  <p:embed/>
                </p:oleObj>
              </mc:Choice>
              <mc:Fallback>
                <p:oleObj name="公式" r:id="rId10" imgW="1714500" imgH="254000" progId="Equation.3">
                  <p:embed/>
                  <p:pic>
                    <p:nvPicPr>
                      <p:cNvPr id="0" name="Object 8"/>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909888" y="4198938"/>
                        <a:ext cx="4038600" cy="5984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50188" name="TextBox 12">
            <a:extLst>
              <a:ext uri="{FF2B5EF4-FFF2-40B4-BE49-F238E27FC236}">
                <a16:creationId xmlns:a16="http://schemas.microsoft.com/office/drawing/2014/main" id="{3A36EDB9-38E1-4A82-BDB5-52E78BE6D987}"/>
              </a:ext>
            </a:extLst>
          </p:cNvPr>
          <p:cNvSpPr txBox="1">
            <a:spLocks noChangeArrowheads="1"/>
          </p:cNvSpPr>
          <p:nvPr/>
        </p:nvSpPr>
        <p:spPr bwMode="auto">
          <a:xfrm>
            <a:off x="5651500" y="6484938"/>
            <a:ext cx="33845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r>
              <a:rPr lang="en-US" altLang="zh-CN" sz="2000">
                <a:solidFill>
                  <a:srgbClr val="008000"/>
                </a:solidFill>
                <a:latin typeface="Times New Roman" panose="02020603050405020304" pitchFamily="18" charset="0"/>
                <a:cs typeface="Times New Roman" panose="02020603050405020304" pitchFamily="18" charset="0"/>
              </a:rPr>
              <a:t>Wooters, Zurek, Nature 1982.</a:t>
            </a:r>
            <a:endParaRPr lang="zh-CN" altLang="en-US" sz="2000">
              <a:solidFill>
                <a:srgbClr val="008000"/>
              </a:solidFill>
              <a:latin typeface="Times New Roman" panose="02020603050405020304" pitchFamily="18" charset="0"/>
              <a:cs typeface="Times New Roman" panose="02020603050405020304" pitchFamily="18" charset="0"/>
            </a:endParaRPr>
          </a:p>
        </p:txBody>
      </p:sp>
      <p:sp>
        <p:nvSpPr>
          <p:cNvPr id="50189" name="矩形 6">
            <a:extLst>
              <a:ext uri="{FF2B5EF4-FFF2-40B4-BE49-F238E27FC236}">
                <a16:creationId xmlns:a16="http://schemas.microsoft.com/office/drawing/2014/main" id="{99B7D89B-F235-4BA6-B102-8B769CF51830}"/>
              </a:ext>
            </a:extLst>
          </p:cNvPr>
          <p:cNvSpPr>
            <a:spLocks noChangeArrowheads="1"/>
          </p:cNvSpPr>
          <p:nvPr/>
        </p:nvSpPr>
        <p:spPr bwMode="auto">
          <a:xfrm>
            <a:off x="179388" y="3573463"/>
            <a:ext cx="261778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r>
              <a:rPr lang="en-US" altLang="zh-CN" sz="2400">
                <a:latin typeface="Times New Roman" panose="02020603050405020304" pitchFamily="18" charset="0"/>
                <a:ea typeface="微软雅黑" panose="020B0503020204020204" pitchFamily="34" charset="-122"/>
                <a:cs typeface="Times New Roman" panose="02020603050405020304" pitchFamily="18" charset="0"/>
              </a:rPr>
              <a:t>If we have a cloner</a:t>
            </a:r>
            <a:r>
              <a:rPr lang="zh-CN" altLang="en-US" sz="2400">
                <a:latin typeface="Times New Roman" panose="02020603050405020304" pitchFamily="18" charset="0"/>
                <a:ea typeface="微软雅黑" panose="020B0503020204020204" pitchFamily="34" charset="-122"/>
                <a:cs typeface="Times New Roman" panose="02020603050405020304" pitchFamily="18" charset="0"/>
              </a:rPr>
              <a:t> </a:t>
            </a:r>
          </a:p>
        </p:txBody>
      </p:sp>
      <p:sp>
        <p:nvSpPr>
          <p:cNvPr id="50190" name="矩形 6">
            <a:extLst>
              <a:ext uri="{FF2B5EF4-FFF2-40B4-BE49-F238E27FC236}">
                <a16:creationId xmlns:a16="http://schemas.microsoft.com/office/drawing/2014/main" id="{7BDB19BB-1D82-4E14-B21A-3F0D30AF07D1}"/>
              </a:ext>
            </a:extLst>
          </p:cNvPr>
          <p:cNvSpPr>
            <a:spLocks noChangeArrowheads="1"/>
          </p:cNvSpPr>
          <p:nvPr/>
        </p:nvSpPr>
        <p:spPr bwMode="auto">
          <a:xfrm>
            <a:off x="179388" y="4264025"/>
            <a:ext cx="287178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r>
              <a:rPr lang="en-US" altLang="zh-CN" sz="2400">
                <a:latin typeface="Times New Roman" panose="02020603050405020304" pitchFamily="18" charset="0"/>
                <a:ea typeface="微软雅黑" panose="020B0503020204020204" pitchFamily="34" charset="-122"/>
                <a:cs typeface="Times New Roman" panose="02020603050405020304" pitchFamily="18" charset="0"/>
              </a:rPr>
              <a:t>Input the initial state</a:t>
            </a:r>
            <a:r>
              <a:rPr lang="zh-CN" altLang="en-US" sz="2400">
                <a:latin typeface="Times New Roman" panose="02020603050405020304" pitchFamily="18" charset="0"/>
                <a:ea typeface="微软雅黑" panose="020B0503020204020204" pitchFamily="34" charset="-122"/>
                <a:cs typeface="Times New Roman" panose="02020603050405020304" pitchFamily="18" charset="0"/>
              </a:rPr>
              <a:t> </a:t>
            </a:r>
          </a:p>
        </p:txBody>
      </p:sp>
      <p:graphicFrame>
        <p:nvGraphicFramePr>
          <p:cNvPr id="50191" name="Object 9">
            <a:extLst>
              <a:ext uri="{FF2B5EF4-FFF2-40B4-BE49-F238E27FC236}">
                <a16:creationId xmlns:a16="http://schemas.microsoft.com/office/drawing/2014/main" id="{C8C67AD7-0902-4885-BCA2-3D2655461E68}"/>
              </a:ext>
            </a:extLst>
          </p:cNvPr>
          <p:cNvGraphicFramePr>
            <a:graphicFrameLocks noGrp="1" noChangeAspect="1"/>
          </p:cNvGraphicFramePr>
          <p:nvPr>
            <p:ph sz="quarter" idx="4294967295"/>
          </p:nvPr>
        </p:nvGraphicFramePr>
        <p:xfrm>
          <a:off x="2916238" y="4846638"/>
          <a:ext cx="4921250" cy="527050"/>
        </p:xfrm>
        <a:graphic>
          <a:graphicData uri="http://schemas.openxmlformats.org/presentationml/2006/ole">
            <mc:AlternateContent xmlns:mc="http://schemas.openxmlformats.org/markup-compatibility/2006">
              <mc:Choice xmlns:v="urn:schemas-microsoft-com:vml" Requires="v">
                <p:oleObj spid="_x0000_s50283" name="公式" r:id="rId12" imgW="2374900" imgH="254000" progId="Equation.3">
                  <p:embed/>
                </p:oleObj>
              </mc:Choice>
              <mc:Fallback>
                <p:oleObj name="公式" r:id="rId12" imgW="2374900" imgH="254000" progId="Equation.3">
                  <p:embed/>
                  <p:pic>
                    <p:nvPicPr>
                      <p:cNvPr id="0" name="Object 9"/>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916238" y="4846638"/>
                        <a:ext cx="4921250" cy="5270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cxnSp>
        <p:nvCxnSpPr>
          <p:cNvPr id="34" name="直接连接符 33">
            <a:extLst>
              <a:ext uri="{FF2B5EF4-FFF2-40B4-BE49-F238E27FC236}">
                <a16:creationId xmlns:a16="http://schemas.microsoft.com/office/drawing/2014/main" id="{7B39AE9B-E305-4A5B-9865-1A910FF1C8CE}"/>
              </a:ext>
            </a:extLst>
          </p:cNvPr>
          <p:cNvCxnSpPr/>
          <p:nvPr/>
        </p:nvCxnSpPr>
        <p:spPr>
          <a:xfrm flipH="1">
            <a:off x="4427538" y="4941888"/>
            <a:ext cx="215900" cy="35877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直接连接符 34">
            <a:extLst>
              <a:ext uri="{FF2B5EF4-FFF2-40B4-BE49-F238E27FC236}">
                <a16:creationId xmlns:a16="http://schemas.microsoft.com/office/drawing/2014/main" id="{DADFA7D7-E359-4C32-9783-4F1AC8994DD0}"/>
              </a:ext>
            </a:extLst>
          </p:cNvPr>
          <p:cNvCxnSpPr/>
          <p:nvPr/>
        </p:nvCxnSpPr>
        <p:spPr>
          <a:xfrm>
            <a:off x="4459288" y="4932363"/>
            <a:ext cx="152400" cy="36830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50194" name="TextBox 27">
            <a:extLst>
              <a:ext uri="{FF2B5EF4-FFF2-40B4-BE49-F238E27FC236}">
                <a16:creationId xmlns:a16="http://schemas.microsoft.com/office/drawing/2014/main" id="{B4156F77-4999-4C04-A9BA-6F0782CD503B}"/>
              </a:ext>
            </a:extLst>
          </p:cNvPr>
          <p:cNvSpPr txBox="1">
            <a:spLocks noChangeArrowheads="1"/>
          </p:cNvSpPr>
          <p:nvPr/>
        </p:nvSpPr>
        <p:spPr bwMode="auto">
          <a:xfrm>
            <a:off x="1692275" y="5732463"/>
            <a:ext cx="619283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r>
              <a:rPr lang="en-US" altLang="zh-CN" sz="2400">
                <a:solidFill>
                  <a:srgbClr val="FF0000"/>
                </a:solidFill>
                <a:latin typeface="Arial" panose="020B0604020202020204" pitchFamily="34" charset="0"/>
              </a:rPr>
              <a:t>Unknown quantum  state cannot be cloned</a:t>
            </a:r>
            <a:endParaRPr lang="zh-CN" altLang="en-US" sz="2400">
              <a:solidFill>
                <a:srgbClr val="FF0000"/>
              </a:solidFill>
              <a:latin typeface="Arial" panose="020B0604020202020204" pitchFamily="34" charset="0"/>
            </a:endParaRPr>
          </a:p>
        </p:txBody>
      </p:sp>
      <p:sp>
        <p:nvSpPr>
          <p:cNvPr id="50195" name="灯片编号占位符 1">
            <a:extLst>
              <a:ext uri="{FF2B5EF4-FFF2-40B4-BE49-F238E27FC236}">
                <a16:creationId xmlns:a16="http://schemas.microsoft.com/office/drawing/2014/main" id="{0F8C7931-90C5-415A-A641-8D7B1FCE9CB3}"/>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fld id="{FCFF43E2-8E13-4DD8-AC5D-019ED65714F3}" type="slidenum">
              <a:rPr lang="zh-CN" altLang="en-US" sz="1200" smtClean="0">
                <a:solidFill>
                  <a:srgbClr val="898989"/>
                </a:solidFill>
              </a:rPr>
              <a:pPr>
                <a:spcBef>
                  <a:spcPct val="0"/>
                </a:spcBef>
                <a:buFontTx/>
                <a:buNone/>
              </a:pPr>
              <a:t>42</a:t>
            </a:fld>
            <a:endParaRPr lang="zh-CN" altLang="en-US" sz="1200">
              <a:solidFill>
                <a:srgbClr val="898989"/>
              </a:solidFill>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18">
            <a:extLst>
              <a:ext uri="{FF2B5EF4-FFF2-40B4-BE49-F238E27FC236}">
                <a16:creationId xmlns:a16="http://schemas.microsoft.com/office/drawing/2014/main" id="{796FBDAA-D942-4D29-B7E2-BAFF0C210044}"/>
              </a:ext>
            </a:extLst>
          </p:cNvPr>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endParaRPr lang="zh-CN" altLang="en-US" sz="1800"/>
          </a:p>
        </p:txBody>
      </p:sp>
      <p:pic>
        <p:nvPicPr>
          <p:cNvPr id="51203" name="Picture 22">
            <a:extLst>
              <a:ext uri="{FF2B5EF4-FFF2-40B4-BE49-F238E27FC236}">
                <a16:creationId xmlns:a16="http://schemas.microsoft.com/office/drawing/2014/main" id="{3C50FB9C-0CD2-4838-BC05-D399680E135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74295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51204" name="Picture 20">
            <a:extLst>
              <a:ext uri="{FF2B5EF4-FFF2-40B4-BE49-F238E27FC236}">
                <a16:creationId xmlns:a16="http://schemas.microsoft.com/office/drawing/2014/main" id="{DC8141B8-D710-4300-BC03-CF26A7A70FE7}"/>
              </a:ext>
            </a:extLst>
          </p:cNvPr>
          <p:cNvPicPr>
            <a:picLocks noChangeAspect="1" noChangeArrowheads="1"/>
          </p:cNvPicPr>
          <p:nvPr/>
        </p:nvPicPr>
        <p:blipFill>
          <a:blip r:embed="rId3">
            <a:lum bright="32000" contrast="-38000"/>
            <a:extLst>
              <a:ext uri="{28A0092B-C50C-407E-A947-70E740481C1C}">
                <a14:useLocalDpi xmlns:a14="http://schemas.microsoft.com/office/drawing/2010/main" val="0"/>
              </a:ext>
            </a:extLst>
          </a:blip>
          <a:srcRect/>
          <a:stretch>
            <a:fillRect/>
          </a:stretch>
        </p:blipFill>
        <p:spPr bwMode="auto">
          <a:xfrm>
            <a:off x="763588" y="0"/>
            <a:ext cx="8380412"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51205" name="TextBox 6">
            <a:extLst>
              <a:ext uri="{FF2B5EF4-FFF2-40B4-BE49-F238E27FC236}">
                <a16:creationId xmlns:a16="http://schemas.microsoft.com/office/drawing/2014/main" id="{F55EF74D-5FC1-4B2B-9A46-C58597F6684D}"/>
              </a:ext>
            </a:extLst>
          </p:cNvPr>
          <p:cNvSpPr txBox="1">
            <a:spLocks noChangeArrowheads="1"/>
          </p:cNvSpPr>
          <p:nvPr/>
        </p:nvSpPr>
        <p:spPr bwMode="auto">
          <a:xfrm>
            <a:off x="971550" y="107950"/>
            <a:ext cx="727233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ts val="1200"/>
              </a:spcBef>
              <a:buFontTx/>
              <a:buNone/>
            </a:pPr>
            <a:r>
              <a:rPr lang="zh-CN" altLang="en-US">
                <a:latin typeface="微软雅黑" panose="020B0503020204020204" pitchFamily="34" charset="-122"/>
                <a:ea typeface="微软雅黑" panose="020B0503020204020204" pitchFamily="34" charset="-122"/>
              </a:rPr>
              <a:t>三、量子信息 </a:t>
            </a:r>
            <a:r>
              <a:rPr lang="en-US" altLang="zh-CN" sz="2800">
                <a:latin typeface="微软雅黑" panose="020B0503020204020204" pitchFamily="34" charset="-122"/>
                <a:ea typeface="微软雅黑" panose="020B0503020204020204" pitchFamily="34" charset="-122"/>
              </a:rPr>
              <a:t>1</a:t>
            </a:r>
            <a:r>
              <a:rPr lang="zh-CN" altLang="en-US" sz="2800">
                <a:latin typeface="微软雅黑" panose="020B0503020204020204" pitchFamily="34" charset="-122"/>
                <a:ea typeface="微软雅黑" panose="020B0503020204020204" pitchFamily="34" charset="-122"/>
              </a:rPr>
              <a:t>）不可克隆定理与量子密码</a:t>
            </a:r>
            <a:endParaRPr lang="en-US" altLang="zh-CN">
              <a:latin typeface="微软雅黑" panose="020B0503020204020204" pitchFamily="34" charset="-122"/>
              <a:ea typeface="微软雅黑" panose="020B0503020204020204" pitchFamily="34" charset="-122"/>
            </a:endParaRPr>
          </a:p>
        </p:txBody>
      </p:sp>
      <p:sp>
        <p:nvSpPr>
          <p:cNvPr id="51206" name="TextBox 5">
            <a:extLst>
              <a:ext uri="{FF2B5EF4-FFF2-40B4-BE49-F238E27FC236}">
                <a16:creationId xmlns:a16="http://schemas.microsoft.com/office/drawing/2014/main" id="{89D9CF5F-28F3-4A0D-B6E2-93D581E985D4}"/>
              </a:ext>
            </a:extLst>
          </p:cNvPr>
          <p:cNvSpPr txBox="1">
            <a:spLocks noChangeArrowheads="1"/>
          </p:cNvSpPr>
          <p:nvPr/>
        </p:nvSpPr>
        <p:spPr bwMode="auto">
          <a:xfrm>
            <a:off x="971550" y="1125538"/>
            <a:ext cx="7488238"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r>
              <a:rPr lang="zh-CN" altLang="en-US" sz="2400">
                <a:latin typeface="微软雅黑" panose="020B0503020204020204" pitchFamily="34" charset="-122"/>
                <a:ea typeface="微软雅黑" panose="020B0503020204020204" pitchFamily="34" charset="-122"/>
              </a:rPr>
              <a:t>目前广泛采用的密码体系（如</a:t>
            </a:r>
            <a:r>
              <a:rPr lang="en-US" altLang="zh-CN" sz="2400">
                <a:latin typeface="微软雅黑" panose="020B0503020204020204" pitchFamily="34" charset="-122"/>
                <a:ea typeface="微软雅黑" panose="020B0503020204020204" pitchFamily="34" charset="-122"/>
              </a:rPr>
              <a:t>RSA</a:t>
            </a:r>
            <a:r>
              <a:rPr lang="zh-CN" altLang="en-US" sz="2400">
                <a:latin typeface="微软雅黑" panose="020B0503020204020204" pitchFamily="34" charset="-122"/>
                <a:ea typeface="微软雅黑" panose="020B0503020204020204" pitchFamily="34" charset="-122"/>
              </a:rPr>
              <a:t>）基于难解的单向数学问题（如大数因式分解）。不是物理原理上安全的。</a:t>
            </a:r>
          </a:p>
        </p:txBody>
      </p:sp>
      <p:pic>
        <p:nvPicPr>
          <p:cNvPr id="51207" name="Picture 5">
            <a:extLst>
              <a:ext uri="{FF2B5EF4-FFF2-40B4-BE49-F238E27FC236}">
                <a16:creationId xmlns:a16="http://schemas.microsoft.com/office/drawing/2014/main" id="{46FDAEC0-49C7-48A7-8F54-150EDFE95E0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6013" y="2349500"/>
            <a:ext cx="6543675" cy="325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8" name="TextBox 7">
            <a:extLst>
              <a:ext uri="{FF2B5EF4-FFF2-40B4-BE49-F238E27FC236}">
                <a16:creationId xmlns:a16="http://schemas.microsoft.com/office/drawing/2014/main" id="{E09C63D1-AC34-4DD5-8472-AD6C03C12F3B}"/>
              </a:ext>
            </a:extLst>
          </p:cNvPr>
          <p:cNvSpPr txBox="1">
            <a:spLocks noChangeArrowheads="1"/>
          </p:cNvSpPr>
          <p:nvPr/>
        </p:nvSpPr>
        <p:spPr bwMode="auto">
          <a:xfrm>
            <a:off x="1071563" y="5786438"/>
            <a:ext cx="7286625"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r>
              <a:rPr lang="en-US" altLang="zh-CN" sz="2400">
                <a:latin typeface="微软雅黑" panose="020B0503020204020204" pitchFamily="34" charset="-122"/>
                <a:ea typeface="微软雅黑" panose="020B0503020204020204" pitchFamily="34" charset="-122"/>
              </a:rPr>
              <a:t>Shor</a:t>
            </a:r>
            <a:r>
              <a:rPr lang="zh-CN" altLang="en-US" sz="2400">
                <a:latin typeface="微软雅黑" panose="020B0503020204020204" pitchFamily="34" charset="-122"/>
                <a:ea typeface="微软雅黑" panose="020B0503020204020204" pitchFamily="34" charset="-122"/>
              </a:rPr>
              <a:t>算法（</a:t>
            </a:r>
            <a:r>
              <a:rPr lang="en-US" altLang="zh-CN" sz="2400">
                <a:latin typeface="微软雅黑" panose="020B0503020204020204" pitchFamily="34" charset="-122"/>
                <a:ea typeface="微软雅黑" panose="020B0503020204020204" pitchFamily="34" charset="-122"/>
              </a:rPr>
              <a:t>Shor, 1995</a:t>
            </a:r>
            <a:r>
              <a:rPr lang="zh-CN" altLang="en-US" sz="2400">
                <a:latin typeface="微软雅黑" panose="020B0503020204020204" pitchFamily="34" charset="-122"/>
                <a:ea typeface="微软雅黑" panose="020B0503020204020204" pitchFamily="34" charset="-122"/>
              </a:rPr>
              <a:t>）：利用量子计算机可有效进行大数分解。</a:t>
            </a:r>
          </a:p>
        </p:txBody>
      </p:sp>
      <p:sp>
        <p:nvSpPr>
          <p:cNvPr id="51209" name="灯片编号占位符 1">
            <a:extLst>
              <a:ext uri="{FF2B5EF4-FFF2-40B4-BE49-F238E27FC236}">
                <a16:creationId xmlns:a16="http://schemas.microsoft.com/office/drawing/2014/main" id="{40CE2F57-2275-4D9C-9F15-50EE5C2B17E5}"/>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fld id="{FC90471F-91DA-4086-BA9D-973C4DE42B3C}" type="slidenum">
              <a:rPr lang="zh-CN" altLang="en-US" sz="1200" smtClean="0">
                <a:solidFill>
                  <a:srgbClr val="898989"/>
                </a:solidFill>
              </a:rPr>
              <a:pPr>
                <a:spcBef>
                  <a:spcPct val="0"/>
                </a:spcBef>
                <a:buFontTx/>
                <a:buNone/>
              </a:pPr>
              <a:t>43</a:t>
            </a:fld>
            <a:endParaRPr lang="zh-CN" altLang="en-US" sz="1200">
              <a:solidFill>
                <a:srgbClr val="898989"/>
              </a:solidFill>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18">
            <a:extLst>
              <a:ext uri="{FF2B5EF4-FFF2-40B4-BE49-F238E27FC236}">
                <a16:creationId xmlns:a16="http://schemas.microsoft.com/office/drawing/2014/main" id="{F3EEDBDD-C314-4629-8888-5BB19B7BE5DC}"/>
              </a:ext>
            </a:extLst>
          </p:cNvPr>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endParaRPr lang="zh-CN" altLang="en-US" sz="1800"/>
          </a:p>
        </p:txBody>
      </p:sp>
      <p:pic>
        <p:nvPicPr>
          <p:cNvPr id="52227" name="Picture 22">
            <a:extLst>
              <a:ext uri="{FF2B5EF4-FFF2-40B4-BE49-F238E27FC236}">
                <a16:creationId xmlns:a16="http://schemas.microsoft.com/office/drawing/2014/main" id="{3825017E-9416-4C46-A4F0-8F644EB19B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74295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52228" name="Picture 20">
            <a:extLst>
              <a:ext uri="{FF2B5EF4-FFF2-40B4-BE49-F238E27FC236}">
                <a16:creationId xmlns:a16="http://schemas.microsoft.com/office/drawing/2014/main" id="{9FE27760-5DA6-46D1-A810-D6EB9B6EFC7C}"/>
              </a:ext>
            </a:extLst>
          </p:cNvPr>
          <p:cNvPicPr>
            <a:picLocks noChangeAspect="1" noChangeArrowheads="1"/>
          </p:cNvPicPr>
          <p:nvPr/>
        </p:nvPicPr>
        <p:blipFill>
          <a:blip r:embed="rId3">
            <a:lum bright="32000" contrast="-38000"/>
            <a:extLst>
              <a:ext uri="{28A0092B-C50C-407E-A947-70E740481C1C}">
                <a14:useLocalDpi xmlns:a14="http://schemas.microsoft.com/office/drawing/2010/main" val="0"/>
              </a:ext>
            </a:extLst>
          </a:blip>
          <a:srcRect/>
          <a:stretch>
            <a:fillRect/>
          </a:stretch>
        </p:blipFill>
        <p:spPr bwMode="auto">
          <a:xfrm>
            <a:off x="763588" y="0"/>
            <a:ext cx="8380412"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52229" name="TextBox 6">
            <a:extLst>
              <a:ext uri="{FF2B5EF4-FFF2-40B4-BE49-F238E27FC236}">
                <a16:creationId xmlns:a16="http://schemas.microsoft.com/office/drawing/2014/main" id="{A0D76462-55AB-47BB-A4AA-2CAFC1A833CE}"/>
              </a:ext>
            </a:extLst>
          </p:cNvPr>
          <p:cNvSpPr txBox="1">
            <a:spLocks noChangeArrowheads="1"/>
          </p:cNvSpPr>
          <p:nvPr/>
        </p:nvSpPr>
        <p:spPr bwMode="auto">
          <a:xfrm>
            <a:off x="971550" y="107950"/>
            <a:ext cx="727233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ts val="1200"/>
              </a:spcBef>
              <a:buFontTx/>
              <a:buNone/>
            </a:pPr>
            <a:r>
              <a:rPr lang="zh-CN" altLang="en-US">
                <a:latin typeface="微软雅黑" panose="020B0503020204020204" pitchFamily="34" charset="-122"/>
                <a:ea typeface="微软雅黑" panose="020B0503020204020204" pitchFamily="34" charset="-122"/>
              </a:rPr>
              <a:t>三、量子信息 </a:t>
            </a:r>
            <a:r>
              <a:rPr lang="en-US" altLang="zh-CN" sz="2800">
                <a:latin typeface="微软雅黑" panose="020B0503020204020204" pitchFamily="34" charset="-122"/>
                <a:ea typeface="微软雅黑" panose="020B0503020204020204" pitchFamily="34" charset="-122"/>
              </a:rPr>
              <a:t>1</a:t>
            </a:r>
            <a:r>
              <a:rPr lang="zh-CN" altLang="en-US" sz="2800">
                <a:latin typeface="微软雅黑" panose="020B0503020204020204" pitchFamily="34" charset="-122"/>
                <a:ea typeface="微软雅黑" panose="020B0503020204020204" pitchFamily="34" charset="-122"/>
              </a:rPr>
              <a:t>）不可克隆定理与量子密码</a:t>
            </a:r>
            <a:endParaRPr lang="en-US" altLang="zh-CN">
              <a:latin typeface="微软雅黑" panose="020B0503020204020204" pitchFamily="34" charset="-122"/>
              <a:ea typeface="微软雅黑" panose="020B0503020204020204" pitchFamily="34" charset="-122"/>
            </a:endParaRPr>
          </a:p>
        </p:txBody>
      </p:sp>
      <p:pic>
        <p:nvPicPr>
          <p:cNvPr id="52230" name="Picture 3">
            <a:extLst>
              <a:ext uri="{FF2B5EF4-FFF2-40B4-BE49-F238E27FC236}">
                <a16:creationId xmlns:a16="http://schemas.microsoft.com/office/drawing/2014/main" id="{58E53285-3E6F-46F6-B4F3-71368AE5951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7088" y="3860800"/>
            <a:ext cx="176212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31" name="TextBox 13">
            <a:extLst>
              <a:ext uri="{FF2B5EF4-FFF2-40B4-BE49-F238E27FC236}">
                <a16:creationId xmlns:a16="http://schemas.microsoft.com/office/drawing/2014/main" id="{6A5AC412-406D-4787-BD1B-BC61A191CFCF}"/>
              </a:ext>
            </a:extLst>
          </p:cNvPr>
          <p:cNvSpPr txBox="1">
            <a:spLocks noChangeArrowheads="1"/>
          </p:cNvSpPr>
          <p:nvPr/>
        </p:nvSpPr>
        <p:spPr bwMode="auto">
          <a:xfrm>
            <a:off x="1116013" y="5157788"/>
            <a:ext cx="10795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r>
              <a:rPr lang="en-US" altLang="zh-CN" sz="2000">
                <a:latin typeface="微软雅黑" panose="020B0503020204020204" pitchFamily="34" charset="-122"/>
                <a:ea typeface="微软雅黑" panose="020B0503020204020204" pitchFamily="34" charset="-122"/>
              </a:rPr>
              <a:t>A</a:t>
            </a:r>
            <a:r>
              <a:rPr lang="zh-CN" altLang="en-US" sz="2000">
                <a:latin typeface="微软雅黑" panose="020B0503020204020204" pitchFamily="34" charset="-122"/>
                <a:ea typeface="微软雅黑" panose="020B0503020204020204" pitchFamily="34" charset="-122"/>
              </a:rPr>
              <a:t>明文</a:t>
            </a:r>
          </a:p>
        </p:txBody>
      </p:sp>
      <p:cxnSp>
        <p:nvCxnSpPr>
          <p:cNvPr id="16" name="直接箭头连接符 15">
            <a:extLst>
              <a:ext uri="{FF2B5EF4-FFF2-40B4-BE49-F238E27FC236}">
                <a16:creationId xmlns:a16="http://schemas.microsoft.com/office/drawing/2014/main" id="{1F4762C5-C8ED-4DCB-83AB-CDEBE89737AE}"/>
              </a:ext>
            </a:extLst>
          </p:cNvPr>
          <p:cNvCxnSpPr/>
          <p:nvPr/>
        </p:nvCxnSpPr>
        <p:spPr>
          <a:xfrm flipV="1">
            <a:off x="2589213" y="4437063"/>
            <a:ext cx="1335087" cy="23812"/>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pic>
        <p:nvPicPr>
          <p:cNvPr id="52233" name="Picture 3">
            <a:extLst>
              <a:ext uri="{FF2B5EF4-FFF2-40B4-BE49-F238E27FC236}">
                <a16:creationId xmlns:a16="http://schemas.microsoft.com/office/drawing/2014/main" id="{48605903-C415-4F2A-B0DA-F3F134964DA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48488" y="3830638"/>
            <a:ext cx="1690687"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4" name="Picture 4">
            <a:extLst>
              <a:ext uri="{FF2B5EF4-FFF2-40B4-BE49-F238E27FC236}">
                <a16:creationId xmlns:a16="http://schemas.microsoft.com/office/drawing/2014/main" id="{63541870-60DD-428A-B4F9-DAB559EE5C8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24300" y="3860800"/>
            <a:ext cx="1685925"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1" name="直接箭头连接符 20">
            <a:extLst>
              <a:ext uri="{FF2B5EF4-FFF2-40B4-BE49-F238E27FC236}">
                <a16:creationId xmlns:a16="http://schemas.microsoft.com/office/drawing/2014/main" id="{A7D1B083-C927-4349-BB7F-64874E21AB39}"/>
              </a:ext>
            </a:extLst>
          </p:cNvPr>
          <p:cNvCxnSpPr/>
          <p:nvPr/>
        </p:nvCxnSpPr>
        <p:spPr>
          <a:xfrm flipV="1">
            <a:off x="5613400" y="4413250"/>
            <a:ext cx="1335088" cy="23813"/>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sp>
        <p:nvSpPr>
          <p:cNvPr id="52236" name="TextBox 22">
            <a:extLst>
              <a:ext uri="{FF2B5EF4-FFF2-40B4-BE49-F238E27FC236}">
                <a16:creationId xmlns:a16="http://schemas.microsoft.com/office/drawing/2014/main" id="{7A5E9D9D-83E5-48D4-BF7A-0E303D443463}"/>
              </a:ext>
            </a:extLst>
          </p:cNvPr>
          <p:cNvSpPr txBox="1">
            <a:spLocks noChangeArrowheads="1"/>
          </p:cNvSpPr>
          <p:nvPr/>
        </p:nvSpPr>
        <p:spPr bwMode="auto">
          <a:xfrm>
            <a:off x="3851275" y="5116513"/>
            <a:ext cx="18002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r>
              <a:rPr lang="zh-CN" altLang="en-US" sz="2000">
                <a:latin typeface="微软雅黑" panose="020B0503020204020204" pitchFamily="34" charset="-122"/>
                <a:ea typeface="微软雅黑" panose="020B0503020204020204" pitchFamily="34" charset="-122"/>
              </a:rPr>
              <a:t>密文公开传输</a:t>
            </a:r>
          </a:p>
        </p:txBody>
      </p:sp>
      <p:sp>
        <p:nvSpPr>
          <p:cNvPr id="52237" name="TextBox 23">
            <a:extLst>
              <a:ext uri="{FF2B5EF4-FFF2-40B4-BE49-F238E27FC236}">
                <a16:creationId xmlns:a16="http://schemas.microsoft.com/office/drawing/2014/main" id="{625F2170-B30E-4081-9231-4605E0D0DA03}"/>
              </a:ext>
            </a:extLst>
          </p:cNvPr>
          <p:cNvSpPr txBox="1">
            <a:spLocks noChangeArrowheads="1"/>
          </p:cNvSpPr>
          <p:nvPr/>
        </p:nvSpPr>
        <p:spPr bwMode="auto">
          <a:xfrm>
            <a:off x="7308850" y="5084763"/>
            <a:ext cx="10795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r>
              <a:rPr lang="en-US" altLang="zh-CN" sz="2000">
                <a:latin typeface="微软雅黑" panose="020B0503020204020204" pitchFamily="34" charset="-122"/>
                <a:ea typeface="微软雅黑" panose="020B0503020204020204" pitchFamily="34" charset="-122"/>
              </a:rPr>
              <a:t>B</a:t>
            </a:r>
            <a:r>
              <a:rPr lang="zh-CN" altLang="en-US" sz="2000">
                <a:latin typeface="微软雅黑" panose="020B0503020204020204" pitchFamily="34" charset="-122"/>
                <a:ea typeface="微软雅黑" panose="020B0503020204020204" pitchFamily="34" charset="-122"/>
              </a:rPr>
              <a:t>明文</a:t>
            </a:r>
          </a:p>
        </p:txBody>
      </p:sp>
      <p:sp>
        <p:nvSpPr>
          <p:cNvPr id="52238" name="矩形 24">
            <a:extLst>
              <a:ext uri="{FF2B5EF4-FFF2-40B4-BE49-F238E27FC236}">
                <a16:creationId xmlns:a16="http://schemas.microsoft.com/office/drawing/2014/main" id="{FE75A2AD-6E95-49B1-B61F-99A5199F6D7D}"/>
              </a:ext>
            </a:extLst>
          </p:cNvPr>
          <p:cNvSpPr>
            <a:spLocks noChangeArrowheads="1"/>
          </p:cNvSpPr>
          <p:nvPr/>
        </p:nvSpPr>
        <p:spPr bwMode="auto">
          <a:xfrm>
            <a:off x="2843213" y="4005263"/>
            <a:ext cx="7810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r>
              <a:rPr lang="zh-CN" altLang="en-US" sz="1800">
                <a:latin typeface="微软雅黑" panose="020B0503020204020204" pitchFamily="34" charset="-122"/>
                <a:ea typeface="微软雅黑" panose="020B0503020204020204" pitchFamily="34" charset="-122"/>
              </a:rPr>
              <a:t>模</a:t>
            </a:r>
            <a:r>
              <a:rPr lang="en-US" altLang="zh-CN" sz="1800">
                <a:latin typeface="微软雅黑" panose="020B0503020204020204" pitchFamily="34" charset="-122"/>
                <a:ea typeface="微软雅黑" panose="020B0503020204020204" pitchFamily="34" charset="-122"/>
              </a:rPr>
              <a:t>2</a:t>
            </a:r>
            <a:r>
              <a:rPr lang="zh-CN" altLang="en-US" sz="1800">
                <a:latin typeface="微软雅黑" panose="020B0503020204020204" pitchFamily="34" charset="-122"/>
                <a:ea typeface="微软雅黑" panose="020B0503020204020204" pitchFamily="34" charset="-122"/>
              </a:rPr>
              <a:t>加</a:t>
            </a:r>
            <a:endParaRPr lang="zh-CN" altLang="en-US" sz="1800">
              <a:latin typeface="Arial" panose="020B0604020202020204" pitchFamily="34" charset="0"/>
            </a:endParaRPr>
          </a:p>
        </p:txBody>
      </p:sp>
      <p:sp>
        <p:nvSpPr>
          <p:cNvPr id="52239" name="矩形 25">
            <a:extLst>
              <a:ext uri="{FF2B5EF4-FFF2-40B4-BE49-F238E27FC236}">
                <a16:creationId xmlns:a16="http://schemas.microsoft.com/office/drawing/2014/main" id="{4FD904F0-2521-4BF9-8D13-F2F4D16DA454}"/>
              </a:ext>
            </a:extLst>
          </p:cNvPr>
          <p:cNvSpPr>
            <a:spLocks noChangeArrowheads="1"/>
          </p:cNvSpPr>
          <p:nvPr/>
        </p:nvSpPr>
        <p:spPr bwMode="auto">
          <a:xfrm>
            <a:off x="5867400" y="3995738"/>
            <a:ext cx="7810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r>
              <a:rPr lang="zh-CN" altLang="en-US" sz="1800">
                <a:latin typeface="微软雅黑" panose="020B0503020204020204" pitchFamily="34" charset="-122"/>
                <a:ea typeface="微软雅黑" panose="020B0503020204020204" pitchFamily="34" charset="-122"/>
              </a:rPr>
              <a:t>模</a:t>
            </a:r>
            <a:r>
              <a:rPr lang="en-US" altLang="zh-CN" sz="1800">
                <a:latin typeface="微软雅黑" panose="020B0503020204020204" pitchFamily="34" charset="-122"/>
                <a:ea typeface="微软雅黑" panose="020B0503020204020204" pitchFamily="34" charset="-122"/>
              </a:rPr>
              <a:t>2</a:t>
            </a:r>
            <a:r>
              <a:rPr lang="zh-CN" altLang="en-US" sz="1800">
                <a:latin typeface="微软雅黑" panose="020B0503020204020204" pitchFamily="34" charset="-122"/>
                <a:ea typeface="微软雅黑" panose="020B0503020204020204" pitchFamily="34" charset="-122"/>
              </a:rPr>
              <a:t>加</a:t>
            </a:r>
            <a:endParaRPr lang="zh-CN" altLang="en-US" sz="1800">
              <a:latin typeface="Arial" panose="020B0604020202020204" pitchFamily="34" charset="0"/>
            </a:endParaRPr>
          </a:p>
        </p:txBody>
      </p:sp>
      <p:sp>
        <p:nvSpPr>
          <p:cNvPr id="52240" name="TextBox 26">
            <a:extLst>
              <a:ext uri="{FF2B5EF4-FFF2-40B4-BE49-F238E27FC236}">
                <a16:creationId xmlns:a16="http://schemas.microsoft.com/office/drawing/2014/main" id="{DE485A97-F9E6-4833-B2ED-6D6CFD083A55}"/>
              </a:ext>
            </a:extLst>
          </p:cNvPr>
          <p:cNvSpPr txBox="1">
            <a:spLocks noChangeArrowheads="1"/>
          </p:cNvSpPr>
          <p:nvPr/>
        </p:nvSpPr>
        <p:spPr bwMode="auto">
          <a:xfrm>
            <a:off x="2700338" y="3141663"/>
            <a:ext cx="1079500" cy="646112"/>
          </a:xfrm>
          <a:prstGeom prst="rect">
            <a:avLst/>
          </a:prstGeom>
          <a:noFill/>
          <a:ln w="31750">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r>
              <a:rPr lang="en-US" altLang="zh-CN" sz="1800">
                <a:latin typeface="Arial" panose="020B0604020202020204" pitchFamily="34" charset="0"/>
              </a:rPr>
              <a:t>1001011…</a:t>
            </a:r>
            <a:endParaRPr lang="zh-CN" altLang="en-US" sz="1800">
              <a:latin typeface="Arial" panose="020B0604020202020204" pitchFamily="34" charset="0"/>
            </a:endParaRPr>
          </a:p>
        </p:txBody>
      </p:sp>
      <p:sp>
        <p:nvSpPr>
          <p:cNvPr id="52241" name="TextBox 27">
            <a:extLst>
              <a:ext uri="{FF2B5EF4-FFF2-40B4-BE49-F238E27FC236}">
                <a16:creationId xmlns:a16="http://schemas.microsoft.com/office/drawing/2014/main" id="{7AD09247-FCFE-4AD5-B439-E95ACFE07B14}"/>
              </a:ext>
            </a:extLst>
          </p:cNvPr>
          <p:cNvSpPr txBox="1">
            <a:spLocks noChangeArrowheads="1"/>
          </p:cNvSpPr>
          <p:nvPr/>
        </p:nvSpPr>
        <p:spPr bwMode="auto">
          <a:xfrm>
            <a:off x="5724525" y="3141663"/>
            <a:ext cx="1079500" cy="646112"/>
          </a:xfrm>
          <a:prstGeom prst="rect">
            <a:avLst/>
          </a:prstGeom>
          <a:noFill/>
          <a:ln w="31750">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r>
              <a:rPr lang="en-US" altLang="zh-CN" sz="1800">
                <a:latin typeface="Arial" panose="020B0604020202020204" pitchFamily="34" charset="0"/>
              </a:rPr>
              <a:t>1001011…</a:t>
            </a:r>
            <a:endParaRPr lang="zh-CN" altLang="en-US" sz="1800">
              <a:latin typeface="Arial" panose="020B0604020202020204" pitchFamily="34" charset="0"/>
            </a:endParaRPr>
          </a:p>
        </p:txBody>
      </p:sp>
      <p:sp>
        <p:nvSpPr>
          <p:cNvPr id="52242" name="TextBox 28">
            <a:extLst>
              <a:ext uri="{FF2B5EF4-FFF2-40B4-BE49-F238E27FC236}">
                <a16:creationId xmlns:a16="http://schemas.microsoft.com/office/drawing/2014/main" id="{EFDDD78E-7C6F-4006-8A13-FAD8C349E5AF}"/>
              </a:ext>
            </a:extLst>
          </p:cNvPr>
          <p:cNvSpPr txBox="1">
            <a:spLocks noChangeArrowheads="1"/>
          </p:cNvSpPr>
          <p:nvPr/>
        </p:nvSpPr>
        <p:spPr bwMode="auto">
          <a:xfrm>
            <a:off x="2700338" y="2781300"/>
            <a:ext cx="13668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r>
              <a:rPr lang="en-US" altLang="zh-CN" sz="2000">
                <a:latin typeface="微软雅黑" panose="020B0503020204020204" pitchFamily="34" charset="-122"/>
                <a:ea typeface="微软雅黑" panose="020B0503020204020204" pitchFamily="34" charset="-122"/>
              </a:rPr>
              <a:t>A</a:t>
            </a:r>
            <a:r>
              <a:rPr lang="zh-CN" altLang="en-US" sz="2000">
                <a:latin typeface="微软雅黑" panose="020B0503020204020204" pitchFamily="34" charset="-122"/>
                <a:ea typeface="微软雅黑" panose="020B0503020204020204" pitchFamily="34" charset="-122"/>
              </a:rPr>
              <a:t>密码本</a:t>
            </a:r>
          </a:p>
        </p:txBody>
      </p:sp>
      <p:sp>
        <p:nvSpPr>
          <p:cNvPr id="52243" name="TextBox 29">
            <a:extLst>
              <a:ext uri="{FF2B5EF4-FFF2-40B4-BE49-F238E27FC236}">
                <a16:creationId xmlns:a16="http://schemas.microsoft.com/office/drawing/2014/main" id="{80154E3F-156E-4734-B120-4F7D288A4B9B}"/>
              </a:ext>
            </a:extLst>
          </p:cNvPr>
          <p:cNvSpPr txBox="1">
            <a:spLocks noChangeArrowheads="1"/>
          </p:cNvSpPr>
          <p:nvPr/>
        </p:nvSpPr>
        <p:spPr bwMode="auto">
          <a:xfrm>
            <a:off x="5651500" y="2781300"/>
            <a:ext cx="13684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r>
              <a:rPr lang="en-US" altLang="zh-CN" sz="2000">
                <a:latin typeface="微软雅黑" panose="020B0503020204020204" pitchFamily="34" charset="-122"/>
                <a:ea typeface="微软雅黑" panose="020B0503020204020204" pitchFamily="34" charset="-122"/>
              </a:rPr>
              <a:t>B</a:t>
            </a:r>
            <a:r>
              <a:rPr lang="zh-CN" altLang="en-US" sz="2000">
                <a:latin typeface="微软雅黑" panose="020B0503020204020204" pitchFamily="34" charset="-122"/>
                <a:ea typeface="微软雅黑" panose="020B0503020204020204" pitchFamily="34" charset="-122"/>
              </a:rPr>
              <a:t>密码本</a:t>
            </a:r>
          </a:p>
        </p:txBody>
      </p:sp>
      <p:sp>
        <p:nvSpPr>
          <p:cNvPr id="52244" name="TextBox 30">
            <a:extLst>
              <a:ext uri="{FF2B5EF4-FFF2-40B4-BE49-F238E27FC236}">
                <a16:creationId xmlns:a16="http://schemas.microsoft.com/office/drawing/2014/main" id="{623BCE5D-86CB-40A9-A65B-4BB8F30E7CE1}"/>
              </a:ext>
            </a:extLst>
          </p:cNvPr>
          <p:cNvSpPr txBox="1">
            <a:spLocks noChangeArrowheads="1"/>
          </p:cNvSpPr>
          <p:nvPr/>
        </p:nvSpPr>
        <p:spPr bwMode="auto">
          <a:xfrm>
            <a:off x="714375" y="5857875"/>
            <a:ext cx="7920038"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r>
              <a:rPr lang="zh-CN" altLang="en-US" sz="2800">
                <a:solidFill>
                  <a:srgbClr val="008000"/>
                </a:solidFill>
                <a:latin typeface="微软雅黑" panose="020B0503020204020204" pitchFamily="34" charset="-122"/>
                <a:ea typeface="微软雅黑" panose="020B0503020204020204" pitchFamily="34" charset="-122"/>
              </a:rPr>
              <a:t>量子密码：量子密钥传输，安全地生成密码本。</a:t>
            </a:r>
            <a:endParaRPr lang="en-US" altLang="zh-CN" sz="2800">
              <a:solidFill>
                <a:srgbClr val="008000"/>
              </a:solidFill>
              <a:latin typeface="微软雅黑" panose="020B0503020204020204" pitchFamily="34" charset="-122"/>
              <a:ea typeface="微软雅黑" panose="020B0503020204020204" pitchFamily="34" charset="-122"/>
            </a:endParaRPr>
          </a:p>
          <a:p>
            <a:pPr eaLnBrk="1" hangingPunct="1">
              <a:spcBef>
                <a:spcPct val="0"/>
              </a:spcBef>
              <a:buFontTx/>
              <a:buNone/>
            </a:pPr>
            <a:r>
              <a:rPr lang="en-US" altLang="zh-CN" sz="2800">
                <a:solidFill>
                  <a:srgbClr val="008000"/>
                </a:solidFill>
                <a:latin typeface="微软雅黑" panose="020B0503020204020204" pitchFamily="34" charset="-122"/>
                <a:ea typeface="微软雅黑" panose="020B0503020204020204" pitchFamily="34" charset="-122"/>
              </a:rPr>
              <a:t>QKD</a:t>
            </a:r>
            <a:r>
              <a:rPr lang="zh-CN" altLang="en-US" sz="2800">
                <a:solidFill>
                  <a:srgbClr val="008000"/>
                </a:solidFill>
                <a:latin typeface="微软雅黑" panose="020B0503020204020204" pitchFamily="34" charset="-122"/>
                <a:ea typeface="微软雅黑" panose="020B0503020204020204" pitchFamily="34" charset="-122"/>
              </a:rPr>
              <a:t> </a:t>
            </a:r>
            <a:r>
              <a:rPr lang="en-US" altLang="zh-CN" sz="2800">
                <a:solidFill>
                  <a:srgbClr val="008000"/>
                </a:solidFill>
                <a:latin typeface="微软雅黑" panose="020B0503020204020204" pitchFamily="34" charset="-122"/>
                <a:ea typeface="微软雅黑" panose="020B0503020204020204" pitchFamily="34" charset="-122"/>
              </a:rPr>
              <a:t> (Quantum Key Distribution)</a:t>
            </a:r>
            <a:endParaRPr lang="zh-CN" altLang="en-US" sz="2800">
              <a:solidFill>
                <a:srgbClr val="008000"/>
              </a:solidFill>
              <a:latin typeface="微软雅黑" panose="020B0503020204020204" pitchFamily="34" charset="-122"/>
              <a:ea typeface="微软雅黑" panose="020B0503020204020204" pitchFamily="34" charset="-122"/>
            </a:endParaRPr>
          </a:p>
        </p:txBody>
      </p:sp>
      <p:sp>
        <p:nvSpPr>
          <p:cNvPr id="52245" name="TextBox 8">
            <a:extLst>
              <a:ext uri="{FF2B5EF4-FFF2-40B4-BE49-F238E27FC236}">
                <a16:creationId xmlns:a16="http://schemas.microsoft.com/office/drawing/2014/main" id="{59CBE368-D992-4709-BC74-937F33CEE0AA}"/>
              </a:ext>
            </a:extLst>
          </p:cNvPr>
          <p:cNvSpPr txBox="1">
            <a:spLocks noChangeArrowheads="1"/>
          </p:cNvSpPr>
          <p:nvPr/>
        </p:nvSpPr>
        <p:spPr bwMode="auto">
          <a:xfrm>
            <a:off x="754063" y="908050"/>
            <a:ext cx="7705725"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r>
              <a:rPr lang="zh-CN" altLang="en-US" sz="2200">
                <a:latin typeface="微软雅黑" panose="020B0503020204020204" pitchFamily="34" charset="-122"/>
                <a:ea typeface="微软雅黑" panose="020B0503020204020204" pitchFamily="34" charset="-122"/>
              </a:rPr>
              <a:t>理论上一次一密（密钥只用一次）且密码本足够长则加密传输是安全的。</a:t>
            </a:r>
          </a:p>
        </p:txBody>
      </p:sp>
      <p:sp>
        <p:nvSpPr>
          <p:cNvPr id="52246" name="TextBox 10">
            <a:extLst>
              <a:ext uri="{FF2B5EF4-FFF2-40B4-BE49-F238E27FC236}">
                <a16:creationId xmlns:a16="http://schemas.microsoft.com/office/drawing/2014/main" id="{88CF7F05-9867-41B5-9C7F-AF3A023C660E}"/>
              </a:ext>
            </a:extLst>
          </p:cNvPr>
          <p:cNvSpPr txBox="1">
            <a:spLocks noChangeArrowheads="1"/>
          </p:cNvSpPr>
          <p:nvPr/>
        </p:nvSpPr>
        <p:spPr bwMode="auto">
          <a:xfrm>
            <a:off x="755650" y="1700213"/>
            <a:ext cx="7993063"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r>
              <a:rPr lang="zh-CN" altLang="en-US" sz="2200">
                <a:latin typeface="微软雅黑" panose="020B0503020204020204" pitchFamily="34" charset="-122"/>
                <a:ea typeface="微软雅黑" panose="020B0503020204020204" pitchFamily="34" charset="-122"/>
              </a:rPr>
              <a:t>例如：</a:t>
            </a:r>
            <a:r>
              <a:rPr lang="en-US" altLang="zh-CN" sz="2200">
                <a:latin typeface="微软雅黑" panose="020B0503020204020204" pitchFamily="34" charset="-122"/>
                <a:ea typeface="微软雅黑" panose="020B0503020204020204" pitchFamily="34" charset="-122"/>
              </a:rPr>
              <a:t>A</a:t>
            </a:r>
            <a:r>
              <a:rPr lang="zh-CN" altLang="en-US" sz="2200">
                <a:latin typeface="微软雅黑" panose="020B0503020204020204" pitchFamily="34" charset="-122"/>
                <a:ea typeface="微软雅黑" panose="020B0503020204020204" pitchFamily="34" charset="-122"/>
              </a:rPr>
              <a:t>和</a:t>
            </a:r>
            <a:r>
              <a:rPr lang="en-US" altLang="zh-CN" sz="2200">
                <a:latin typeface="微软雅黑" panose="020B0503020204020204" pitchFamily="34" charset="-122"/>
                <a:ea typeface="微软雅黑" panose="020B0503020204020204" pitchFamily="34" charset="-122"/>
              </a:rPr>
              <a:t>B</a:t>
            </a:r>
            <a:r>
              <a:rPr lang="zh-CN" altLang="en-US" sz="2200">
                <a:latin typeface="微软雅黑" panose="020B0503020204020204" pitchFamily="34" charset="-122"/>
                <a:ea typeface="微软雅黑" panose="020B0503020204020204" pitchFamily="34" charset="-122"/>
              </a:rPr>
              <a:t>的密码本（密钥）是相同的二进制随机数；</a:t>
            </a:r>
            <a:endParaRPr lang="en-US" altLang="zh-CN" sz="2200">
              <a:latin typeface="微软雅黑" panose="020B0503020204020204" pitchFamily="34" charset="-122"/>
              <a:ea typeface="微软雅黑" panose="020B0503020204020204" pitchFamily="34" charset="-122"/>
            </a:endParaRPr>
          </a:p>
          <a:p>
            <a:pPr eaLnBrk="1" hangingPunct="1">
              <a:spcBef>
                <a:spcPct val="0"/>
              </a:spcBef>
              <a:buFontTx/>
              <a:buNone/>
            </a:pPr>
            <a:r>
              <a:rPr lang="zh-CN" altLang="en-US" sz="2200">
                <a:latin typeface="微软雅黑" panose="020B0503020204020204" pitchFamily="34" charset="-122"/>
                <a:ea typeface="微软雅黑" panose="020B0503020204020204" pitchFamily="34" charset="-122"/>
              </a:rPr>
              <a:t>加密和解密过程都是取</a:t>
            </a:r>
            <a:r>
              <a:rPr lang="zh-CN" altLang="en-US" sz="2200">
                <a:latin typeface="Times New Roman" panose="02020603050405020304" pitchFamily="18" charset="0"/>
                <a:ea typeface="微软雅黑" panose="020B0503020204020204" pitchFamily="34" charset="-122"/>
                <a:cs typeface="Times New Roman" panose="02020603050405020304" pitchFamily="18" charset="0"/>
              </a:rPr>
              <a:t>模</a:t>
            </a:r>
            <a:r>
              <a:rPr lang="en-US" altLang="zh-CN" sz="2200">
                <a:latin typeface="Times New Roman" panose="02020603050405020304" pitchFamily="18" charset="0"/>
                <a:ea typeface="微软雅黑" panose="020B0503020204020204" pitchFamily="34" charset="-122"/>
                <a:cs typeface="Times New Roman" panose="02020603050405020304" pitchFamily="18" charset="0"/>
              </a:rPr>
              <a:t>2</a:t>
            </a:r>
            <a:r>
              <a:rPr lang="zh-CN" altLang="en-US" sz="2200">
                <a:latin typeface="Times New Roman" panose="02020603050405020304" pitchFamily="18" charset="0"/>
                <a:ea typeface="微软雅黑" panose="020B0503020204020204" pitchFamily="34" charset="-122"/>
                <a:cs typeface="Times New Roman" panose="02020603050405020304" pitchFamily="18" charset="0"/>
              </a:rPr>
              <a:t>加（</a:t>
            </a:r>
            <a:r>
              <a:rPr lang="en-US" altLang="zh-CN" sz="2200">
                <a:latin typeface="Times New Roman" panose="02020603050405020304" pitchFamily="18" charset="0"/>
                <a:ea typeface="微软雅黑" panose="020B0503020204020204" pitchFamily="34" charset="-122"/>
                <a:cs typeface="Times New Roman" panose="02020603050405020304" pitchFamily="18" charset="0"/>
              </a:rPr>
              <a:t>0+0=0, 0+1=1+0=1, 1+1=0</a:t>
            </a:r>
            <a:r>
              <a:rPr lang="zh-CN" altLang="en-US" sz="2200">
                <a:latin typeface="Times New Roman" panose="02020603050405020304" pitchFamily="18" charset="0"/>
                <a:ea typeface="微软雅黑" panose="020B0503020204020204" pitchFamily="34" charset="-122"/>
                <a:cs typeface="Times New Roman" panose="02020603050405020304" pitchFamily="18" charset="0"/>
              </a:rPr>
              <a:t>）。</a:t>
            </a:r>
          </a:p>
        </p:txBody>
      </p:sp>
      <p:sp>
        <p:nvSpPr>
          <p:cNvPr id="52247" name="灯片编号占位符 1">
            <a:extLst>
              <a:ext uri="{FF2B5EF4-FFF2-40B4-BE49-F238E27FC236}">
                <a16:creationId xmlns:a16="http://schemas.microsoft.com/office/drawing/2014/main" id="{7305D27A-B711-45E0-BF7F-F3C43EAD7174}"/>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fld id="{A7F73FAC-3DFA-4F81-AFAB-B3E50FB7EF43}" type="slidenum">
              <a:rPr lang="zh-CN" altLang="en-US" sz="1200" smtClean="0">
                <a:solidFill>
                  <a:srgbClr val="898989"/>
                </a:solidFill>
              </a:rPr>
              <a:pPr>
                <a:spcBef>
                  <a:spcPct val="0"/>
                </a:spcBef>
                <a:buFontTx/>
                <a:buNone/>
              </a:pPr>
              <a:t>44</a:t>
            </a:fld>
            <a:endParaRPr lang="zh-CN" altLang="en-US" sz="1200">
              <a:solidFill>
                <a:srgbClr val="898989"/>
              </a:solidFill>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18">
            <a:extLst>
              <a:ext uri="{FF2B5EF4-FFF2-40B4-BE49-F238E27FC236}">
                <a16:creationId xmlns:a16="http://schemas.microsoft.com/office/drawing/2014/main" id="{A39E7CE9-2166-433A-B86C-AA390E67192F}"/>
              </a:ext>
            </a:extLst>
          </p:cNvPr>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endParaRPr lang="zh-CN" altLang="en-US" sz="1800"/>
          </a:p>
        </p:txBody>
      </p:sp>
      <p:pic>
        <p:nvPicPr>
          <p:cNvPr id="53251" name="Picture 22">
            <a:extLst>
              <a:ext uri="{FF2B5EF4-FFF2-40B4-BE49-F238E27FC236}">
                <a16:creationId xmlns:a16="http://schemas.microsoft.com/office/drawing/2014/main" id="{828B9EBB-1FE2-4DC3-BC8C-88B2408F42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74295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53252" name="Picture 20">
            <a:extLst>
              <a:ext uri="{FF2B5EF4-FFF2-40B4-BE49-F238E27FC236}">
                <a16:creationId xmlns:a16="http://schemas.microsoft.com/office/drawing/2014/main" id="{24FA7F31-2B50-45E8-B7A4-EAED8F207AF0}"/>
              </a:ext>
            </a:extLst>
          </p:cNvPr>
          <p:cNvPicPr>
            <a:picLocks noChangeAspect="1" noChangeArrowheads="1"/>
          </p:cNvPicPr>
          <p:nvPr/>
        </p:nvPicPr>
        <p:blipFill>
          <a:blip r:embed="rId3">
            <a:lum bright="32000" contrast="-38000"/>
            <a:extLst>
              <a:ext uri="{28A0092B-C50C-407E-A947-70E740481C1C}">
                <a14:useLocalDpi xmlns:a14="http://schemas.microsoft.com/office/drawing/2010/main" val="0"/>
              </a:ext>
            </a:extLst>
          </a:blip>
          <a:srcRect/>
          <a:stretch>
            <a:fillRect/>
          </a:stretch>
        </p:blipFill>
        <p:spPr bwMode="auto">
          <a:xfrm>
            <a:off x="763588" y="0"/>
            <a:ext cx="8380412"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53253" name="TextBox 6">
            <a:extLst>
              <a:ext uri="{FF2B5EF4-FFF2-40B4-BE49-F238E27FC236}">
                <a16:creationId xmlns:a16="http://schemas.microsoft.com/office/drawing/2014/main" id="{2D3AB9FA-B99B-41DA-A865-CA9436627AB2}"/>
              </a:ext>
            </a:extLst>
          </p:cNvPr>
          <p:cNvSpPr txBox="1">
            <a:spLocks noChangeArrowheads="1"/>
          </p:cNvSpPr>
          <p:nvPr/>
        </p:nvSpPr>
        <p:spPr bwMode="auto">
          <a:xfrm>
            <a:off x="971550" y="107950"/>
            <a:ext cx="727233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ts val="1200"/>
              </a:spcBef>
              <a:buFontTx/>
              <a:buNone/>
            </a:pPr>
            <a:r>
              <a:rPr lang="zh-CN" altLang="en-US">
                <a:latin typeface="微软雅黑" panose="020B0503020204020204" pitchFamily="34" charset="-122"/>
                <a:ea typeface="微软雅黑" panose="020B0503020204020204" pitchFamily="34" charset="-122"/>
              </a:rPr>
              <a:t>三、量子信息 </a:t>
            </a:r>
            <a:r>
              <a:rPr lang="en-US" altLang="zh-CN" sz="2800">
                <a:latin typeface="微软雅黑" panose="020B0503020204020204" pitchFamily="34" charset="-122"/>
                <a:ea typeface="微软雅黑" panose="020B0503020204020204" pitchFamily="34" charset="-122"/>
              </a:rPr>
              <a:t>1</a:t>
            </a:r>
            <a:r>
              <a:rPr lang="zh-CN" altLang="en-US" sz="2800">
                <a:latin typeface="微软雅黑" panose="020B0503020204020204" pitchFamily="34" charset="-122"/>
                <a:ea typeface="微软雅黑" panose="020B0503020204020204" pitchFamily="34" charset="-122"/>
              </a:rPr>
              <a:t>）不可克隆定理与量子密码</a:t>
            </a:r>
            <a:endParaRPr lang="en-US" altLang="zh-CN">
              <a:latin typeface="微软雅黑" panose="020B0503020204020204" pitchFamily="34" charset="-122"/>
              <a:ea typeface="微软雅黑" panose="020B0503020204020204" pitchFamily="34" charset="-122"/>
            </a:endParaRPr>
          </a:p>
        </p:txBody>
      </p:sp>
      <p:sp>
        <p:nvSpPr>
          <p:cNvPr id="8" name="TextBox 6">
            <a:extLst>
              <a:ext uri="{FF2B5EF4-FFF2-40B4-BE49-F238E27FC236}">
                <a16:creationId xmlns:a16="http://schemas.microsoft.com/office/drawing/2014/main" id="{3A266768-D09D-4148-A931-679E69CB8EBC}"/>
              </a:ext>
            </a:extLst>
          </p:cNvPr>
          <p:cNvSpPr txBox="1">
            <a:spLocks noChangeArrowheads="1"/>
          </p:cNvSpPr>
          <p:nvPr/>
        </p:nvSpPr>
        <p:spPr bwMode="auto">
          <a:xfrm>
            <a:off x="2573338" y="4040188"/>
            <a:ext cx="378301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ts val="1200"/>
              </a:spcBef>
              <a:buFontTx/>
              <a:buNone/>
            </a:pPr>
            <a:r>
              <a:rPr lang="zh-CN" altLang="en-US" sz="2800">
                <a:solidFill>
                  <a:srgbClr val="008000"/>
                </a:solidFill>
                <a:latin typeface="微软雅黑" panose="020B0503020204020204" pitchFamily="34" charset="-122"/>
                <a:ea typeface="微软雅黑" panose="020B0503020204020204" pitchFamily="34" charset="-122"/>
              </a:rPr>
              <a:t>未知的量子态不可克隆</a:t>
            </a:r>
            <a:endParaRPr lang="en-US" altLang="zh-CN">
              <a:solidFill>
                <a:srgbClr val="008000"/>
              </a:solidFill>
              <a:latin typeface="微软雅黑" panose="020B0503020204020204" pitchFamily="34" charset="-122"/>
              <a:ea typeface="微软雅黑" panose="020B0503020204020204" pitchFamily="34" charset="-122"/>
            </a:endParaRPr>
          </a:p>
        </p:txBody>
      </p:sp>
      <p:sp>
        <p:nvSpPr>
          <p:cNvPr id="53255" name="矩形 8">
            <a:extLst>
              <a:ext uri="{FF2B5EF4-FFF2-40B4-BE49-F238E27FC236}">
                <a16:creationId xmlns:a16="http://schemas.microsoft.com/office/drawing/2014/main" id="{C36008B3-3094-4B2E-A4CF-5A4279E82C40}"/>
              </a:ext>
            </a:extLst>
          </p:cNvPr>
          <p:cNvSpPr>
            <a:spLocks noChangeArrowheads="1"/>
          </p:cNvSpPr>
          <p:nvPr/>
        </p:nvSpPr>
        <p:spPr bwMode="auto">
          <a:xfrm>
            <a:off x="323850" y="981075"/>
            <a:ext cx="8148638"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r>
              <a:rPr lang="en-US" altLang="zh-CN" sz="2800">
                <a:latin typeface="Times New Roman" panose="02020603050405020304" pitchFamily="18" charset="0"/>
                <a:ea typeface="微软雅黑" panose="020B0503020204020204" pitchFamily="34" charset="-122"/>
                <a:cs typeface="Times New Roman" panose="02020603050405020304" pitchFamily="18" charset="0"/>
              </a:rPr>
              <a:t>BB84</a:t>
            </a:r>
            <a:r>
              <a:rPr lang="zh-CN" altLang="en-US" sz="2800">
                <a:latin typeface="Times New Roman" panose="02020603050405020304" pitchFamily="18" charset="0"/>
                <a:ea typeface="微软雅黑" panose="020B0503020204020204" pitchFamily="34" charset="-122"/>
                <a:cs typeface="Times New Roman" panose="02020603050405020304" pitchFamily="18" charset="0"/>
              </a:rPr>
              <a:t>方案（</a:t>
            </a:r>
            <a:r>
              <a:rPr lang="en-US" altLang="zh-CN" sz="2800">
                <a:latin typeface="Times New Roman" panose="02020603050405020304" pitchFamily="18" charset="0"/>
                <a:ea typeface="微软雅黑" panose="020B0503020204020204" pitchFamily="34" charset="-122"/>
                <a:cs typeface="Times New Roman" panose="02020603050405020304" pitchFamily="18" charset="0"/>
              </a:rPr>
              <a:t>Bennett, Brassard, 2018</a:t>
            </a:r>
            <a:r>
              <a:rPr lang="zh-CN" altLang="en-US" sz="2800">
                <a:latin typeface="Times New Roman" panose="02020603050405020304" pitchFamily="18" charset="0"/>
                <a:ea typeface="微软雅黑" panose="020B0503020204020204" pitchFamily="34" charset="-122"/>
                <a:cs typeface="Times New Roman" panose="02020603050405020304" pitchFamily="18" charset="0"/>
              </a:rPr>
              <a:t>年沃尔夫奖 ）等</a:t>
            </a:r>
          </a:p>
        </p:txBody>
      </p:sp>
      <p:sp>
        <p:nvSpPr>
          <p:cNvPr id="53256" name="TextBox 9">
            <a:extLst>
              <a:ext uri="{FF2B5EF4-FFF2-40B4-BE49-F238E27FC236}">
                <a16:creationId xmlns:a16="http://schemas.microsoft.com/office/drawing/2014/main" id="{67638A57-F905-48ED-950F-F6598634065D}"/>
              </a:ext>
            </a:extLst>
          </p:cNvPr>
          <p:cNvSpPr txBox="1">
            <a:spLocks noChangeArrowheads="1"/>
          </p:cNvSpPr>
          <p:nvPr/>
        </p:nvSpPr>
        <p:spPr bwMode="auto">
          <a:xfrm>
            <a:off x="179388" y="2690813"/>
            <a:ext cx="1728787" cy="1169987"/>
          </a:xfrm>
          <a:prstGeom prst="rect">
            <a:avLst/>
          </a:prstGeom>
          <a:noFill/>
          <a:ln w="31750">
            <a:solidFill>
              <a:srgbClr val="0000CC"/>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nSpc>
                <a:spcPct val="125000"/>
              </a:lnSpc>
              <a:spcBef>
                <a:spcPct val="0"/>
              </a:spcBef>
              <a:buFontTx/>
              <a:buNone/>
            </a:pPr>
            <a:r>
              <a:rPr lang="zh-CN" altLang="en-US" sz="2800">
                <a:solidFill>
                  <a:srgbClr val="008000"/>
                </a:solidFill>
                <a:latin typeface="微软雅黑" panose="020B0503020204020204" pitchFamily="34" charset="-122"/>
                <a:ea typeface="微软雅黑" panose="020B0503020204020204" pitchFamily="34" charset="-122"/>
              </a:rPr>
              <a:t>单个光子携带信息</a:t>
            </a:r>
          </a:p>
        </p:txBody>
      </p:sp>
      <p:sp>
        <p:nvSpPr>
          <p:cNvPr id="11" name="TextBox 10">
            <a:extLst>
              <a:ext uri="{FF2B5EF4-FFF2-40B4-BE49-F238E27FC236}">
                <a16:creationId xmlns:a16="http://schemas.microsoft.com/office/drawing/2014/main" id="{724D6A3F-B4BB-461B-9E6E-825FF3E52A05}"/>
              </a:ext>
            </a:extLst>
          </p:cNvPr>
          <p:cNvSpPr txBox="1">
            <a:spLocks noChangeArrowheads="1"/>
          </p:cNvSpPr>
          <p:nvPr/>
        </p:nvSpPr>
        <p:spPr bwMode="auto">
          <a:xfrm>
            <a:off x="1000125" y="5551488"/>
            <a:ext cx="7308850"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r>
              <a:rPr lang="zh-CN" altLang="en-US" sz="2800">
                <a:latin typeface="微软雅黑" panose="020B0503020204020204" pitchFamily="34" charset="-122"/>
                <a:ea typeface="微软雅黑" panose="020B0503020204020204" pitchFamily="34" charset="-122"/>
              </a:rPr>
              <a:t>有人窃听就会被发现，安全性基于量子力学。</a:t>
            </a:r>
          </a:p>
        </p:txBody>
      </p:sp>
      <p:sp>
        <p:nvSpPr>
          <p:cNvPr id="12" name="左大括号 11">
            <a:extLst>
              <a:ext uri="{FF2B5EF4-FFF2-40B4-BE49-F238E27FC236}">
                <a16:creationId xmlns:a16="http://schemas.microsoft.com/office/drawing/2014/main" id="{CA65C1B5-7521-4F96-85E9-52596E035E61}"/>
              </a:ext>
            </a:extLst>
          </p:cNvPr>
          <p:cNvSpPr/>
          <p:nvPr/>
        </p:nvSpPr>
        <p:spPr>
          <a:xfrm>
            <a:off x="1979613" y="2243138"/>
            <a:ext cx="576262" cy="2063750"/>
          </a:xfrm>
          <a:prstGeom prst="leftBrace">
            <a:avLst/>
          </a:prstGeom>
          <a:noFill/>
          <a:ln w="31750">
            <a:solidFill>
              <a:srgbClr val="0000CC"/>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zh-CN" altLang="en-US"/>
          </a:p>
        </p:txBody>
      </p:sp>
      <p:sp>
        <p:nvSpPr>
          <p:cNvPr id="13" name="TextBox 6">
            <a:extLst>
              <a:ext uri="{FF2B5EF4-FFF2-40B4-BE49-F238E27FC236}">
                <a16:creationId xmlns:a16="http://schemas.microsoft.com/office/drawing/2014/main" id="{470CD758-173D-4AB8-B305-1A9202834728}"/>
              </a:ext>
            </a:extLst>
          </p:cNvPr>
          <p:cNvSpPr txBox="1">
            <a:spLocks noChangeArrowheads="1"/>
          </p:cNvSpPr>
          <p:nvPr/>
        </p:nvSpPr>
        <p:spPr bwMode="auto">
          <a:xfrm>
            <a:off x="2555875" y="1989138"/>
            <a:ext cx="3816350"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ts val="1200"/>
              </a:spcBef>
              <a:buFontTx/>
              <a:buNone/>
            </a:pPr>
            <a:r>
              <a:rPr lang="zh-CN" altLang="en-US" sz="2800">
                <a:solidFill>
                  <a:srgbClr val="008000"/>
                </a:solidFill>
                <a:latin typeface="微软雅黑" panose="020B0503020204020204" pitchFamily="34" charset="-122"/>
                <a:ea typeface="微软雅黑" panose="020B0503020204020204" pitchFamily="34" charset="-122"/>
              </a:rPr>
              <a:t>单个光子不可分割</a:t>
            </a:r>
            <a:endParaRPr lang="en-US" altLang="zh-CN">
              <a:solidFill>
                <a:srgbClr val="008000"/>
              </a:solidFill>
              <a:latin typeface="微软雅黑" panose="020B0503020204020204" pitchFamily="34" charset="-122"/>
              <a:ea typeface="微软雅黑" panose="020B0503020204020204" pitchFamily="34" charset="-122"/>
            </a:endParaRPr>
          </a:p>
        </p:txBody>
      </p:sp>
      <p:sp>
        <p:nvSpPr>
          <p:cNvPr id="14" name="TextBox 6">
            <a:extLst>
              <a:ext uri="{FF2B5EF4-FFF2-40B4-BE49-F238E27FC236}">
                <a16:creationId xmlns:a16="http://schemas.microsoft.com/office/drawing/2014/main" id="{E293D845-4B7C-4EEC-AB77-48A3EA1B50F6}"/>
              </a:ext>
            </a:extLst>
          </p:cNvPr>
          <p:cNvSpPr txBox="1">
            <a:spLocks noChangeArrowheads="1"/>
          </p:cNvSpPr>
          <p:nvPr/>
        </p:nvSpPr>
        <p:spPr bwMode="auto">
          <a:xfrm>
            <a:off x="2573338" y="2997200"/>
            <a:ext cx="39909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ts val="1200"/>
              </a:spcBef>
              <a:buFontTx/>
              <a:buNone/>
            </a:pPr>
            <a:r>
              <a:rPr lang="zh-CN" altLang="en-US" sz="2800">
                <a:solidFill>
                  <a:srgbClr val="008000"/>
                </a:solidFill>
                <a:latin typeface="微软雅黑" panose="020B0503020204020204" pitchFamily="34" charset="-122"/>
                <a:ea typeface="微软雅黑" panose="020B0503020204020204" pitchFamily="34" charset="-122"/>
              </a:rPr>
              <a:t>测量会引起量子态坍缩</a:t>
            </a:r>
            <a:endParaRPr lang="en-US" altLang="zh-CN" sz="2800">
              <a:solidFill>
                <a:srgbClr val="008000"/>
              </a:solidFill>
              <a:latin typeface="微软雅黑" panose="020B0503020204020204" pitchFamily="34" charset="-122"/>
              <a:ea typeface="微软雅黑" panose="020B0503020204020204" pitchFamily="34" charset="-122"/>
            </a:endParaRPr>
          </a:p>
        </p:txBody>
      </p:sp>
      <p:sp>
        <p:nvSpPr>
          <p:cNvPr id="15" name="TextBox 14">
            <a:extLst>
              <a:ext uri="{FF2B5EF4-FFF2-40B4-BE49-F238E27FC236}">
                <a16:creationId xmlns:a16="http://schemas.microsoft.com/office/drawing/2014/main" id="{00EBB357-1F6A-4F81-8143-80F8C648637A}"/>
              </a:ext>
            </a:extLst>
          </p:cNvPr>
          <p:cNvSpPr txBox="1">
            <a:spLocks noChangeArrowheads="1"/>
          </p:cNvSpPr>
          <p:nvPr/>
        </p:nvSpPr>
        <p:spPr bwMode="auto">
          <a:xfrm>
            <a:off x="6832600" y="1989138"/>
            <a:ext cx="1089025"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r>
              <a:rPr lang="zh-CN" altLang="en-US" sz="2800">
                <a:latin typeface="微软雅黑" panose="020B0503020204020204" pitchFamily="34" charset="-122"/>
                <a:ea typeface="微软雅黑" panose="020B0503020204020204" pitchFamily="34" charset="-122"/>
              </a:rPr>
              <a:t>拦截</a:t>
            </a:r>
          </a:p>
        </p:txBody>
      </p:sp>
      <p:pic>
        <p:nvPicPr>
          <p:cNvPr id="16" name="Picture 23">
            <a:extLst>
              <a:ext uri="{FF2B5EF4-FFF2-40B4-BE49-F238E27FC236}">
                <a16:creationId xmlns:a16="http://schemas.microsoft.com/office/drawing/2014/main" id="{74E985C6-7318-49F3-8C89-F613220BD6D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32788" y="2020888"/>
            <a:ext cx="631825"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23">
            <a:extLst>
              <a:ext uri="{FF2B5EF4-FFF2-40B4-BE49-F238E27FC236}">
                <a16:creationId xmlns:a16="http://schemas.microsoft.com/office/drawing/2014/main" id="{5B826D40-5E88-4598-A091-16704E319CD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23263" y="4043363"/>
            <a:ext cx="631825"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23">
            <a:extLst>
              <a:ext uri="{FF2B5EF4-FFF2-40B4-BE49-F238E27FC236}">
                <a16:creationId xmlns:a16="http://schemas.microsoft.com/office/drawing/2014/main" id="{0ED617C9-48EA-4E28-93D8-9B2CBFF2AB5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08975" y="3013075"/>
            <a:ext cx="631825"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Box 18">
            <a:extLst>
              <a:ext uri="{FF2B5EF4-FFF2-40B4-BE49-F238E27FC236}">
                <a16:creationId xmlns:a16="http://schemas.microsoft.com/office/drawing/2014/main" id="{77CEBE44-BBCA-4C3B-9CEF-7909528F0560}"/>
              </a:ext>
            </a:extLst>
          </p:cNvPr>
          <p:cNvSpPr txBox="1">
            <a:spLocks noChangeArrowheads="1"/>
          </p:cNvSpPr>
          <p:nvPr/>
        </p:nvSpPr>
        <p:spPr bwMode="auto">
          <a:xfrm>
            <a:off x="6580188" y="3016250"/>
            <a:ext cx="17954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r>
              <a:rPr lang="zh-CN" altLang="en-US" sz="2800">
                <a:latin typeface="微软雅黑" panose="020B0503020204020204" pitchFamily="34" charset="-122"/>
                <a:ea typeface="微软雅黑" panose="020B0503020204020204" pitchFamily="34" charset="-122"/>
              </a:rPr>
              <a:t>测量重发</a:t>
            </a:r>
          </a:p>
        </p:txBody>
      </p:sp>
      <p:sp>
        <p:nvSpPr>
          <p:cNvPr id="20" name="TextBox 19">
            <a:extLst>
              <a:ext uri="{FF2B5EF4-FFF2-40B4-BE49-F238E27FC236}">
                <a16:creationId xmlns:a16="http://schemas.microsoft.com/office/drawing/2014/main" id="{B8D96E11-9573-4EE6-A054-800ADFE222C4}"/>
              </a:ext>
            </a:extLst>
          </p:cNvPr>
          <p:cNvSpPr txBox="1">
            <a:spLocks noChangeArrowheads="1"/>
          </p:cNvSpPr>
          <p:nvPr/>
        </p:nvSpPr>
        <p:spPr bwMode="auto">
          <a:xfrm>
            <a:off x="6597650" y="4027488"/>
            <a:ext cx="2006600"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r>
              <a:rPr lang="zh-CN" altLang="en-US" sz="2800">
                <a:latin typeface="微软雅黑" panose="020B0503020204020204" pitchFamily="34" charset="-122"/>
                <a:ea typeface="微软雅黑" panose="020B0503020204020204" pitchFamily="34" charset="-122"/>
              </a:rPr>
              <a:t>克隆</a:t>
            </a:r>
            <a:r>
              <a:rPr lang="en-US" altLang="zh-CN" sz="2800">
                <a:latin typeface="微软雅黑" panose="020B0503020204020204" pitchFamily="34" charset="-122"/>
                <a:ea typeface="微软雅黑" panose="020B0503020204020204" pitchFamily="34" charset="-122"/>
              </a:rPr>
              <a:t>/</a:t>
            </a:r>
            <a:r>
              <a:rPr lang="zh-CN" altLang="en-US" sz="2800">
                <a:latin typeface="微软雅黑" panose="020B0503020204020204" pitchFamily="34" charset="-122"/>
                <a:ea typeface="微软雅黑" panose="020B0503020204020204" pitchFamily="34" charset="-122"/>
              </a:rPr>
              <a:t>拷贝</a:t>
            </a:r>
          </a:p>
        </p:txBody>
      </p:sp>
      <p:sp>
        <p:nvSpPr>
          <p:cNvPr id="53267" name="灯片编号占位符 1">
            <a:extLst>
              <a:ext uri="{FF2B5EF4-FFF2-40B4-BE49-F238E27FC236}">
                <a16:creationId xmlns:a16="http://schemas.microsoft.com/office/drawing/2014/main" id="{7862D23A-8129-4C3E-B73E-6F4FF483EF21}"/>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fld id="{36FBA20E-321A-4004-9F00-D87EE6D2E2F2}" type="slidenum">
              <a:rPr lang="zh-CN" altLang="en-US" sz="1200" smtClean="0">
                <a:solidFill>
                  <a:srgbClr val="898989"/>
                </a:solidFill>
              </a:rPr>
              <a:pPr>
                <a:spcBef>
                  <a:spcPct val="0"/>
                </a:spcBef>
                <a:buFontTx/>
                <a:buNone/>
              </a:pPr>
              <a:t>45</a:t>
            </a:fld>
            <a:endParaRPr lang="zh-CN" altLang="en-US" sz="1200">
              <a:solidFill>
                <a:srgbClr val="898989"/>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13" grpId="0"/>
      <p:bldP spid="14" grpId="0"/>
      <p:bldP spid="15" grpId="0"/>
      <p:bldP spid="19" grpId="0"/>
      <p:bldP spid="20"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18">
            <a:extLst>
              <a:ext uri="{FF2B5EF4-FFF2-40B4-BE49-F238E27FC236}">
                <a16:creationId xmlns:a16="http://schemas.microsoft.com/office/drawing/2014/main" id="{EFBFE0DC-260E-4D91-855F-62B3CCC1F288}"/>
              </a:ext>
            </a:extLst>
          </p:cNvPr>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endParaRPr lang="zh-CN" altLang="en-US" sz="1800"/>
          </a:p>
        </p:txBody>
      </p:sp>
      <p:pic>
        <p:nvPicPr>
          <p:cNvPr id="54275" name="Picture 22">
            <a:extLst>
              <a:ext uri="{FF2B5EF4-FFF2-40B4-BE49-F238E27FC236}">
                <a16:creationId xmlns:a16="http://schemas.microsoft.com/office/drawing/2014/main" id="{5551EE6E-3D7F-42BD-B952-382B7352BD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74295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54276" name="Picture 20">
            <a:extLst>
              <a:ext uri="{FF2B5EF4-FFF2-40B4-BE49-F238E27FC236}">
                <a16:creationId xmlns:a16="http://schemas.microsoft.com/office/drawing/2014/main" id="{A4EAB7BF-5851-46CB-B4A1-F4D4F1AFAEC1}"/>
              </a:ext>
            </a:extLst>
          </p:cNvPr>
          <p:cNvPicPr>
            <a:picLocks noChangeAspect="1" noChangeArrowheads="1"/>
          </p:cNvPicPr>
          <p:nvPr/>
        </p:nvPicPr>
        <p:blipFill>
          <a:blip r:embed="rId3">
            <a:lum bright="32000" contrast="-38000"/>
            <a:extLst>
              <a:ext uri="{28A0092B-C50C-407E-A947-70E740481C1C}">
                <a14:useLocalDpi xmlns:a14="http://schemas.microsoft.com/office/drawing/2010/main" val="0"/>
              </a:ext>
            </a:extLst>
          </a:blip>
          <a:srcRect/>
          <a:stretch>
            <a:fillRect/>
          </a:stretch>
        </p:blipFill>
        <p:spPr bwMode="auto">
          <a:xfrm>
            <a:off x="763588" y="0"/>
            <a:ext cx="8380412"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54277" name="TextBox 6">
            <a:extLst>
              <a:ext uri="{FF2B5EF4-FFF2-40B4-BE49-F238E27FC236}">
                <a16:creationId xmlns:a16="http://schemas.microsoft.com/office/drawing/2014/main" id="{C3456BC7-4556-4009-AC09-CDC0179812BD}"/>
              </a:ext>
            </a:extLst>
          </p:cNvPr>
          <p:cNvSpPr txBox="1">
            <a:spLocks noChangeArrowheads="1"/>
          </p:cNvSpPr>
          <p:nvPr/>
        </p:nvSpPr>
        <p:spPr bwMode="auto">
          <a:xfrm>
            <a:off x="971550" y="107950"/>
            <a:ext cx="727233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ts val="1200"/>
              </a:spcBef>
              <a:buFontTx/>
              <a:buNone/>
            </a:pPr>
            <a:r>
              <a:rPr lang="zh-CN" altLang="en-US">
                <a:latin typeface="微软雅黑" panose="020B0503020204020204" pitchFamily="34" charset="-122"/>
                <a:ea typeface="微软雅黑" panose="020B0503020204020204" pitchFamily="34" charset="-122"/>
              </a:rPr>
              <a:t>三、量子信息 </a:t>
            </a:r>
            <a:r>
              <a:rPr lang="en-US" altLang="zh-CN" sz="2800">
                <a:latin typeface="微软雅黑" panose="020B0503020204020204" pitchFamily="34" charset="-122"/>
                <a:ea typeface="微软雅黑" panose="020B0503020204020204" pitchFamily="34" charset="-122"/>
              </a:rPr>
              <a:t>1</a:t>
            </a:r>
            <a:r>
              <a:rPr lang="zh-CN" altLang="en-US" sz="2800">
                <a:latin typeface="微软雅黑" panose="020B0503020204020204" pitchFamily="34" charset="-122"/>
                <a:ea typeface="微软雅黑" panose="020B0503020204020204" pitchFamily="34" charset="-122"/>
              </a:rPr>
              <a:t>）不可克隆定理与量子密码</a:t>
            </a:r>
            <a:endParaRPr lang="en-US" altLang="zh-CN">
              <a:latin typeface="微软雅黑" panose="020B0503020204020204" pitchFamily="34" charset="-122"/>
              <a:ea typeface="微软雅黑" panose="020B0503020204020204" pitchFamily="34" charset="-122"/>
            </a:endParaRPr>
          </a:p>
        </p:txBody>
      </p:sp>
      <p:sp>
        <p:nvSpPr>
          <p:cNvPr id="54278" name="TextBox 12">
            <a:extLst>
              <a:ext uri="{FF2B5EF4-FFF2-40B4-BE49-F238E27FC236}">
                <a16:creationId xmlns:a16="http://schemas.microsoft.com/office/drawing/2014/main" id="{F91E565E-C5DB-4BC9-BE1C-5E3D8B63C73D}"/>
              </a:ext>
            </a:extLst>
          </p:cNvPr>
          <p:cNvSpPr txBox="1">
            <a:spLocks noChangeArrowheads="1"/>
          </p:cNvSpPr>
          <p:nvPr/>
        </p:nvSpPr>
        <p:spPr bwMode="auto">
          <a:xfrm>
            <a:off x="539750" y="1052513"/>
            <a:ext cx="52562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r>
              <a:rPr lang="en-US" altLang="zh-CN">
                <a:latin typeface="微软雅黑" panose="020B0503020204020204" pitchFamily="34" charset="-122"/>
                <a:ea typeface="微软雅黑" panose="020B0503020204020204" pitchFamily="34" charset="-122"/>
              </a:rPr>
              <a:t>BB84</a:t>
            </a:r>
            <a:r>
              <a:rPr lang="zh-CN" altLang="en-US">
                <a:latin typeface="微软雅黑" panose="020B0503020204020204" pitchFamily="34" charset="-122"/>
                <a:ea typeface="微软雅黑" panose="020B0503020204020204" pitchFamily="34" charset="-122"/>
              </a:rPr>
              <a:t>码（</a:t>
            </a:r>
            <a:r>
              <a:rPr lang="en-US" altLang="zh-CN">
                <a:latin typeface="微软雅黑" panose="020B0503020204020204" pitchFamily="34" charset="-122"/>
                <a:ea typeface="微软雅黑" panose="020B0503020204020204" pitchFamily="34" charset="-122"/>
              </a:rPr>
              <a:t>2018</a:t>
            </a:r>
            <a:r>
              <a:rPr lang="zh-CN" altLang="en-US">
                <a:latin typeface="微软雅黑" panose="020B0503020204020204" pitchFamily="34" charset="-122"/>
                <a:ea typeface="微软雅黑" panose="020B0503020204020204" pitchFamily="34" charset="-122"/>
              </a:rPr>
              <a:t>年</a:t>
            </a:r>
            <a:r>
              <a:rPr lang="en-US" altLang="zh-CN">
                <a:latin typeface="微软雅黑" panose="020B0503020204020204" pitchFamily="34" charset="-122"/>
                <a:ea typeface="微软雅黑" panose="020B0503020204020204" pitchFamily="34" charset="-122"/>
              </a:rPr>
              <a:t>Wolf</a:t>
            </a:r>
            <a:r>
              <a:rPr lang="zh-CN" altLang="en-US">
                <a:latin typeface="微软雅黑" panose="020B0503020204020204" pitchFamily="34" charset="-122"/>
                <a:ea typeface="微软雅黑" panose="020B0503020204020204" pitchFamily="34" charset="-122"/>
              </a:rPr>
              <a:t>奖）</a:t>
            </a:r>
          </a:p>
        </p:txBody>
      </p:sp>
      <p:sp>
        <p:nvSpPr>
          <p:cNvPr id="54279" name="TextBox 13">
            <a:extLst>
              <a:ext uri="{FF2B5EF4-FFF2-40B4-BE49-F238E27FC236}">
                <a16:creationId xmlns:a16="http://schemas.microsoft.com/office/drawing/2014/main" id="{B5C5F891-D40A-4D2E-8AB4-5757C3DA0313}"/>
              </a:ext>
            </a:extLst>
          </p:cNvPr>
          <p:cNvSpPr txBox="1">
            <a:spLocks noChangeArrowheads="1"/>
          </p:cNvSpPr>
          <p:nvPr/>
        </p:nvSpPr>
        <p:spPr bwMode="auto">
          <a:xfrm>
            <a:off x="6335713" y="6445250"/>
            <a:ext cx="28082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r>
              <a:rPr lang="en-US" altLang="zh-CN" sz="1800">
                <a:solidFill>
                  <a:srgbClr val="008000"/>
                </a:solidFill>
                <a:latin typeface="Arial" panose="020B0604020202020204" pitchFamily="34" charset="0"/>
              </a:rPr>
              <a:t>Bennett, Brassard, 1984</a:t>
            </a:r>
            <a:endParaRPr lang="zh-CN" altLang="en-US" sz="1800">
              <a:solidFill>
                <a:srgbClr val="008000"/>
              </a:solidFill>
              <a:latin typeface="Arial" panose="020B0604020202020204" pitchFamily="34" charset="0"/>
            </a:endParaRPr>
          </a:p>
        </p:txBody>
      </p:sp>
      <p:sp>
        <p:nvSpPr>
          <p:cNvPr id="54280" name="TextBox 11">
            <a:extLst>
              <a:ext uri="{FF2B5EF4-FFF2-40B4-BE49-F238E27FC236}">
                <a16:creationId xmlns:a16="http://schemas.microsoft.com/office/drawing/2014/main" id="{950CB1E1-186C-4423-BBF9-7DFCA097CC93}"/>
              </a:ext>
            </a:extLst>
          </p:cNvPr>
          <p:cNvSpPr txBox="1">
            <a:spLocks noChangeArrowheads="1"/>
          </p:cNvSpPr>
          <p:nvPr/>
        </p:nvSpPr>
        <p:spPr bwMode="auto">
          <a:xfrm>
            <a:off x="1403350" y="3679825"/>
            <a:ext cx="68405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ts val="1200"/>
              </a:spcBef>
              <a:buFontTx/>
              <a:buNone/>
            </a:pPr>
            <a:r>
              <a:rPr lang="en-US" altLang="zh-CN" sz="2400">
                <a:solidFill>
                  <a:srgbClr val="FF0000"/>
                </a:solidFill>
                <a:latin typeface="Arial" panose="020B0604020202020204" pitchFamily="34" charset="0"/>
              </a:rPr>
              <a:t>0                1                                0                1</a:t>
            </a:r>
            <a:endParaRPr lang="zh-CN" altLang="en-US" sz="2400">
              <a:solidFill>
                <a:srgbClr val="FF0000"/>
              </a:solidFill>
              <a:latin typeface="Arial" panose="020B0604020202020204" pitchFamily="34" charset="0"/>
            </a:endParaRPr>
          </a:p>
        </p:txBody>
      </p:sp>
      <p:pic>
        <p:nvPicPr>
          <p:cNvPr id="54281" name="Picture 29">
            <a:extLst>
              <a:ext uri="{FF2B5EF4-FFF2-40B4-BE49-F238E27FC236}">
                <a16:creationId xmlns:a16="http://schemas.microsoft.com/office/drawing/2014/main" id="{87FFF7C2-B5BA-4858-A163-ADDE6030C5D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3763" y="2889250"/>
            <a:ext cx="1309687"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82" name="Picture 29">
            <a:extLst>
              <a:ext uri="{FF2B5EF4-FFF2-40B4-BE49-F238E27FC236}">
                <a16:creationId xmlns:a16="http://schemas.microsoft.com/office/drawing/2014/main" id="{A03ACD74-F21D-4CC8-AA14-CAC41D1C1AA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574118">
            <a:off x="5299075" y="2889250"/>
            <a:ext cx="1309688"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83" name="Picture 29">
            <a:extLst>
              <a:ext uri="{FF2B5EF4-FFF2-40B4-BE49-F238E27FC236}">
                <a16:creationId xmlns:a16="http://schemas.microsoft.com/office/drawing/2014/main" id="{F912CC58-BB80-4A00-B8A5-D1C1D44D8CC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528910">
            <a:off x="6869113" y="2828925"/>
            <a:ext cx="1309687"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84" name="Picture 29">
            <a:extLst>
              <a:ext uri="{FF2B5EF4-FFF2-40B4-BE49-F238E27FC236}">
                <a16:creationId xmlns:a16="http://schemas.microsoft.com/office/drawing/2014/main" id="{C93F6C40-ECDE-4C83-B266-7DB772F3E11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81313" y="2428875"/>
            <a:ext cx="452437" cy="1309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TextBox 6">
            <a:extLst>
              <a:ext uri="{FF2B5EF4-FFF2-40B4-BE49-F238E27FC236}">
                <a16:creationId xmlns:a16="http://schemas.microsoft.com/office/drawing/2014/main" id="{392D04FC-29DD-45B1-BA70-1C5AB4F59140}"/>
              </a:ext>
            </a:extLst>
          </p:cNvPr>
          <p:cNvSpPr txBox="1">
            <a:spLocks noChangeArrowheads="1"/>
          </p:cNvSpPr>
          <p:nvPr/>
        </p:nvSpPr>
        <p:spPr bwMode="auto">
          <a:xfrm>
            <a:off x="2552700" y="4735513"/>
            <a:ext cx="3783013"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ts val="1200"/>
              </a:spcBef>
              <a:buFontTx/>
              <a:buNone/>
            </a:pPr>
            <a:r>
              <a:rPr lang="zh-CN" altLang="en-US" sz="2800">
                <a:solidFill>
                  <a:srgbClr val="008000"/>
                </a:solidFill>
                <a:latin typeface="微软雅黑" panose="020B0503020204020204" pitchFamily="34" charset="-122"/>
                <a:ea typeface="微软雅黑" panose="020B0503020204020204" pitchFamily="34" charset="-122"/>
              </a:rPr>
              <a:t>未知的量子态不可克隆</a:t>
            </a:r>
            <a:endParaRPr lang="en-US" altLang="zh-CN">
              <a:solidFill>
                <a:srgbClr val="008000"/>
              </a:solidFill>
              <a:latin typeface="微软雅黑" panose="020B0503020204020204" pitchFamily="34" charset="-122"/>
              <a:ea typeface="微软雅黑" panose="020B0503020204020204" pitchFamily="34" charset="-122"/>
            </a:endParaRPr>
          </a:p>
        </p:txBody>
      </p:sp>
      <p:sp>
        <p:nvSpPr>
          <p:cNvPr id="54286" name="灯片编号占位符 1">
            <a:extLst>
              <a:ext uri="{FF2B5EF4-FFF2-40B4-BE49-F238E27FC236}">
                <a16:creationId xmlns:a16="http://schemas.microsoft.com/office/drawing/2014/main" id="{3B16A474-8D34-4E48-96DB-A8417203DCC9}"/>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fld id="{C82858E0-1DE3-46C0-BAC1-F1D0CE45C360}" type="slidenum">
              <a:rPr lang="zh-CN" altLang="en-US" sz="1200" smtClean="0">
                <a:solidFill>
                  <a:srgbClr val="898989"/>
                </a:solidFill>
              </a:rPr>
              <a:pPr>
                <a:spcBef>
                  <a:spcPct val="0"/>
                </a:spcBef>
                <a:buFontTx/>
                <a:buNone/>
              </a:pPr>
              <a:t>46</a:t>
            </a:fld>
            <a:endParaRPr lang="zh-CN" altLang="en-US" sz="1200">
              <a:solidFill>
                <a:srgbClr val="898989"/>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18">
            <a:extLst>
              <a:ext uri="{FF2B5EF4-FFF2-40B4-BE49-F238E27FC236}">
                <a16:creationId xmlns:a16="http://schemas.microsoft.com/office/drawing/2014/main" id="{492CBFA1-B4E5-4CCE-8339-C1AFCC5DE4B6}"/>
              </a:ext>
            </a:extLst>
          </p:cNvPr>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endParaRPr lang="zh-CN" altLang="en-US" sz="1800"/>
          </a:p>
        </p:txBody>
      </p:sp>
      <p:pic>
        <p:nvPicPr>
          <p:cNvPr id="55299" name="Picture 22">
            <a:extLst>
              <a:ext uri="{FF2B5EF4-FFF2-40B4-BE49-F238E27FC236}">
                <a16:creationId xmlns:a16="http://schemas.microsoft.com/office/drawing/2014/main" id="{F818E7AC-772D-4212-AD08-9478FE2AAB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74295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55300" name="Picture 20">
            <a:extLst>
              <a:ext uri="{FF2B5EF4-FFF2-40B4-BE49-F238E27FC236}">
                <a16:creationId xmlns:a16="http://schemas.microsoft.com/office/drawing/2014/main" id="{F08DFE4F-FB65-426D-8A08-5954CBFE93F8}"/>
              </a:ext>
            </a:extLst>
          </p:cNvPr>
          <p:cNvPicPr>
            <a:picLocks noChangeAspect="1" noChangeArrowheads="1"/>
          </p:cNvPicPr>
          <p:nvPr/>
        </p:nvPicPr>
        <p:blipFill>
          <a:blip r:embed="rId3">
            <a:lum bright="32000" contrast="-38000"/>
            <a:extLst>
              <a:ext uri="{28A0092B-C50C-407E-A947-70E740481C1C}">
                <a14:useLocalDpi xmlns:a14="http://schemas.microsoft.com/office/drawing/2010/main" val="0"/>
              </a:ext>
            </a:extLst>
          </a:blip>
          <a:srcRect/>
          <a:stretch>
            <a:fillRect/>
          </a:stretch>
        </p:blipFill>
        <p:spPr bwMode="auto">
          <a:xfrm>
            <a:off x="763588" y="0"/>
            <a:ext cx="8380412"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55301" name="TextBox 6">
            <a:extLst>
              <a:ext uri="{FF2B5EF4-FFF2-40B4-BE49-F238E27FC236}">
                <a16:creationId xmlns:a16="http://schemas.microsoft.com/office/drawing/2014/main" id="{6CA93C1A-30BB-46CB-B2A1-5CF20B56A5F3}"/>
              </a:ext>
            </a:extLst>
          </p:cNvPr>
          <p:cNvSpPr txBox="1">
            <a:spLocks noChangeArrowheads="1"/>
          </p:cNvSpPr>
          <p:nvPr/>
        </p:nvSpPr>
        <p:spPr bwMode="auto">
          <a:xfrm>
            <a:off x="971550" y="107950"/>
            <a:ext cx="80645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ts val="1200"/>
              </a:spcBef>
              <a:buFontTx/>
              <a:buNone/>
            </a:pPr>
            <a:r>
              <a:rPr lang="zh-CN" altLang="en-US" dirty="0">
                <a:latin typeface="微软雅黑" panose="020B0503020204020204" pitchFamily="34" charset="-122"/>
                <a:ea typeface="微软雅黑" panose="020B0503020204020204" pitchFamily="34" charset="-122"/>
              </a:rPr>
              <a:t>三、量子信息 </a:t>
            </a:r>
            <a:r>
              <a:rPr lang="en-US" altLang="zh-CN" sz="2800" dirty="0">
                <a:latin typeface="微软雅黑" panose="020B0503020204020204" pitchFamily="34" charset="-122"/>
                <a:ea typeface="微软雅黑" panose="020B0503020204020204" pitchFamily="34" charset="-122"/>
              </a:rPr>
              <a:t>1</a:t>
            </a:r>
            <a:r>
              <a:rPr lang="zh-CN" altLang="en-US" sz="2800" dirty="0">
                <a:latin typeface="微软雅黑" panose="020B0503020204020204" pitchFamily="34" charset="-122"/>
                <a:ea typeface="微软雅黑" panose="020B0503020204020204" pitchFamily="34" charset="-122"/>
              </a:rPr>
              <a:t>）不可克隆定理与量子密码</a:t>
            </a:r>
            <a:endParaRPr lang="en-US" altLang="zh-CN" dirty="0">
              <a:latin typeface="微软雅黑" panose="020B0503020204020204" pitchFamily="34" charset="-122"/>
              <a:ea typeface="微软雅黑" panose="020B0503020204020204" pitchFamily="34" charset="-122"/>
            </a:endParaRPr>
          </a:p>
        </p:txBody>
      </p:sp>
      <p:sp>
        <p:nvSpPr>
          <p:cNvPr id="55302" name="TextBox 12">
            <a:extLst>
              <a:ext uri="{FF2B5EF4-FFF2-40B4-BE49-F238E27FC236}">
                <a16:creationId xmlns:a16="http://schemas.microsoft.com/office/drawing/2014/main" id="{0A0C8428-8E10-4938-B47A-36FDEC083A9A}"/>
              </a:ext>
            </a:extLst>
          </p:cNvPr>
          <p:cNvSpPr txBox="1">
            <a:spLocks noChangeArrowheads="1"/>
          </p:cNvSpPr>
          <p:nvPr/>
        </p:nvSpPr>
        <p:spPr bwMode="auto">
          <a:xfrm>
            <a:off x="250825" y="1033463"/>
            <a:ext cx="84740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r>
              <a:rPr lang="en-US" altLang="zh-CN" sz="2800">
                <a:latin typeface="微软雅黑" panose="020B0503020204020204" pitchFamily="34" charset="-122"/>
                <a:ea typeface="微软雅黑" panose="020B0503020204020204" pitchFamily="34" charset="-122"/>
              </a:rPr>
              <a:t>BB84</a:t>
            </a:r>
            <a:r>
              <a:rPr lang="zh-CN" altLang="en-US" sz="2800">
                <a:latin typeface="微软雅黑" panose="020B0503020204020204" pitchFamily="34" charset="-122"/>
                <a:ea typeface="微软雅黑" panose="020B0503020204020204" pitchFamily="34" charset="-122"/>
              </a:rPr>
              <a:t>码：</a:t>
            </a:r>
            <a:r>
              <a:rPr lang="en-US" altLang="zh-CN" sz="2400">
                <a:latin typeface="微软雅黑" panose="020B0503020204020204" pitchFamily="34" charset="-122"/>
                <a:ea typeface="微软雅黑" panose="020B0503020204020204" pitchFamily="34" charset="-122"/>
              </a:rPr>
              <a:t>1. </a:t>
            </a:r>
            <a:r>
              <a:rPr lang="zh-CN" altLang="en-US" sz="2400">
                <a:latin typeface="微软雅黑" panose="020B0503020204020204" pitchFamily="34" charset="-122"/>
                <a:ea typeface="微软雅黑" panose="020B0503020204020204" pitchFamily="34" charset="-122"/>
              </a:rPr>
              <a:t>随机选基，发送</a:t>
            </a:r>
            <a:r>
              <a:rPr lang="en-US" altLang="zh-CN" sz="2400">
                <a:latin typeface="微软雅黑" panose="020B0503020204020204" pitchFamily="34" charset="-122"/>
                <a:ea typeface="微软雅黑" panose="020B0503020204020204" pitchFamily="34" charset="-122"/>
              </a:rPr>
              <a:t>&amp;</a:t>
            </a:r>
            <a:r>
              <a:rPr lang="zh-CN" altLang="en-US" sz="2400">
                <a:latin typeface="微软雅黑" panose="020B0503020204020204" pitchFamily="34" charset="-122"/>
                <a:ea typeface="微软雅黑" panose="020B0503020204020204" pitchFamily="34" charset="-122"/>
              </a:rPr>
              <a:t>探测光子，对基（相同的保留）</a:t>
            </a:r>
          </a:p>
        </p:txBody>
      </p:sp>
      <p:sp>
        <p:nvSpPr>
          <p:cNvPr id="55303" name="TextBox 32">
            <a:extLst>
              <a:ext uri="{FF2B5EF4-FFF2-40B4-BE49-F238E27FC236}">
                <a16:creationId xmlns:a16="http://schemas.microsoft.com/office/drawing/2014/main" id="{C87AEECF-6437-432F-A281-120958C82F39}"/>
              </a:ext>
            </a:extLst>
          </p:cNvPr>
          <p:cNvSpPr txBox="1">
            <a:spLocks noChangeArrowheads="1"/>
          </p:cNvSpPr>
          <p:nvPr/>
        </p:nvSpPr>
        <p:spPr bwMode="auto">
          <a:xfrm>
            <a:off x="107950" y="5300663"/>
            <a:ext cx="10795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r>
              <a:rPr lang="en-US" altLang="zh-CN" sz="2000">
                <a:solidFill>
                  <a:srgbClr val="008000"/>
                </a:solidFill>
                <a:latin typeface="Arial" panose="020B0604020202020204" pitchFamily="34" charset="0"/>
              </a:rPr>
              <a:t>Bob</a:t>
            </a:r>
            <a:r>
              <a:rPr lang="zh-CN" altLang="en-US" sz="2000">
                <a:solidFill>
                  <a:srgbClr val="008000"/>
                </a:solidFill>
                <a:latin typeface="黑体" panose="02010609060101010101" pitchFamily="49" charset="-122"/>
                <a:ea typeface="黑体" panose="02010609060101010101" pitchFamily="49" charset="-122"/>
              </a:rPr>
              <a:t>基</a:t>
            </a:r>
            <a:r>
              <a:rPr lang="en-US" altLang="zh-CN" sz="2000">
                <a:solidFill>
                  <a:srgbClr val="008000"/>
                </a:solidFill>
                <a:latin typeface="Arial" panose="020B0604020202020204" pitchFamily="34" charset="0"/>
              </a:rPr>
              <a:t>:</a:t>
            </a:r>
            <a:endParaRPr lang="zh-CN" altLang="en-US" sz="2000">
              <a:solidFill>
                <a:srgbClr val="008000"/>
              </a:solidFill>
              <a:latin typeface="Arial" panose="020B0604020202020204" pitchFamily="34" charset="0"/>
            </a:endParaRPr>
          </a:p>
        </p:txBody>
      </p:sp>
      <p:pic>
        <p:nvPicPr>
          <p:cNvPr id="55304" name="Picture 22">
            <a:extLst>
              <a:ext uri="{FF2B5EF4-FFF2-40B4-BE49-F238E27FC236}">
                <a16:creationId xmlns:a16="http://schemas.microsoft.com/office/drawing/2014/main" id="{8D89963E-3E5D-4B2F-93B4-BA46B035DE6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97000" y="6032500"/>
            <a:ext cx="633413"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5" name="Picture 23">
            <a:extLst>
              <a:ext uri="{FF2B5EF4-FFF2-40B4-BE49-F238E27FC236}">
                <a16:creationId xmlns:a16="http://schemas.microsoft.com/office/drawing/2014/main" id="{EBB54DF0-F8A5-4AE6-9128-5F77821B37C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88038" y="6038850"/>
            <a:ext cx="631825" cy="52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下箭头 36">
            <a:extLst>
              <a:ext uri="{FF2B5EF4-FFF2-40B4-BE49-F238E27FC236}">
                <a16:creationId xmlns:a16="http://schemas.microsoft.com/office/drawing/2014/main" id="{6E844AA3-EB36-43CC-95A8-860A9C5D0A34}"/>
              </a:ext>
            </a:extLst>
          </p:cNvPr>
          <p:cNvSpPr/>
          <p:nvPr/>
        </p:nvSpPr>
        <p:spPr>
          <a:xfrm>
            <a:off x="4187825" y="4149725"/>
            <a:ext cx="1031875" cy="935038"/>
          </a:xfrm>
          <a:prstGeom prst="downArrow">
            <a:avLst>
              <a:gd name="adj1" fmla="val 50000"/>
              <a:gd name="adj2" fmla="val 44406"/>
            </a:avLst>
          </a:prstGeom>
          <a:no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p>
        </p:txBody>
      </p:sp>
      <p:sp>
        <p:nvSpPr>
          <p:cNvPr id="55307" name="TextBox 31">
            <a:extLst>
              <a:ext uri="{FF2B5EF4-FFF2-40B4-BE49-F238E27FC236}">
                <a16:creationId xmlns:a16="http://schemas.microsoft.com/office/drawing/2014/main" id="{C55DE4D6-4A26-4E1E-BF95-5AE42C5363BE}"/>
              </a:ext>
            </a:extLst>
          </p:cNvPr>
          <p:cNvSpPr txBox="1">
            <a:spLocks noChangeArrowheads="1"/>
          </p:cNvSpPr>
          <p:nvPr/>
        </p:nvSpPr>
        <p:spPr bwMode="auto">
          <a:xfrm>
            <a:off x="-36513" y="3332163"/>
            <a:ext cx="1323976"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r>
              <a:rPr lang="en-US" altLang="zh-CN" sz="2000">
                <a:solidFill>
                  <a:srgbClr val="008000"/>
                </a:solidFill>
                <a:latin typeface="Arial" panose="020B0604020202020204" pitchFamily="34" charset="0"/>
              </a:rPr>
              <a:t>Alice</a:t>
            </a:r>
            <a:r>
              <a:rPr lang="zh-CN" altLang="en-US" sz="2000">
                <a:solidFill>
                  <a:srgbClr val="008000"/>
                </a:solidFill>
                <a:latin typeface="黑体" panose="02010609060101010101" pitchFamily="49" charset="-122"/>
                <a:ea typeface="黑体" panose="02010609060101010101" pitchFamily="49" charset="-122"/>
              </a:rPr>
              <a:t>基</a:t>
            </a:r>
            <a:r>
              <a:rPr lang="en-US" altLang="zh-CN" sz="2000">
                <a:solidFill>
                  <a:srgbClr val="008000"/>
                </a:solidFill>
                <a:latin typeface="Arial" panose="020B0604020202020204" pitchFamily="34" charset="0"/>
              </a:rPr>
              <a:t>:</a:t>
            </a:r>
            <a:endParaRPr lang="zh-CN" altLang="en-US" sz="2000">
              <a:solidFill>
                <a:srgbClr val="008000"/>
              </a:solidFill>
              <a:latin typeface="Arial" panose="020B0604020202020204" pitchFamily="34" charset="0"/>
            </a:endParaRPr>
          </a:p>
        </p:txBody>
      </p:sp>
      <p:pic>
        <p:nvPicPr>
          <p:cNvPr id="55308" name="Picture 22">
            <a:extLst>
              <a:ext uri="{FF2B5EF4-FFF2-40B4-BE49-F238E27FC236}">
                <a16:creationId xmlns:a16="http://schemas.microsoft.com/office/drawing/2014/main" id="{1FBE0791-6F49-4F56-9459-B2258B1B1E7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33788" y="6051550"/>
            <a:ext cx="633412"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9" name="Picture 22">
            <a:extLst>
              <a:ext uri="{FF2B5EF4-FFF2-40B4-BE49-F238E27FC236}">
                <a16:creationId xmlns:a16="http://schemas.microsoft.com/office/drawing/2014/main" id="{DF9C6C57-D49B-4767-8B4E-6B015CAD58D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86313" y="6051550"/>
            <a:ext cx="633412"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10" name="Picture 22">
            <a:extLst>
              <a:ext uri="{FF2B5EF4-FFF2-40B4-BE49-F238E27FC236}">
                <a16:creationId xmlns:a16="http://schemas.microsoft.com/office/drawing/2014/main" id="{EF02A3F9-AB65-442E-86C9-B37F20C0910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46900" y="6051550"/>
            <a:ext cx="633413"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11" name="Picture 23">
            <a:extLst>
              <a:ext uri="{FF2B5EF4-FFF2-40B4-BE49-F238E27FC236}">
                <a16:creationId xmlns:a16="http://schemas.microsoft.com/office/drawing/2014/main" id="{D0B38998-B7D7-4584-931E-67A0D7DCC8F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06663" y="6021388"/>
            <a:ext cx="631825"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12" name="Picture 23">
            <a:extLst>
              <a:ext uri="{FF2B5EF4-FFF2-40B4-BE49-F238E27FC236}">
                <a16:creationId xmlns:a16="http://schemas.microsoft.com/office/drawing/2014/main" id="{C9B6FA8E-6730-4278-8E31-B18513592F1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88325" y="6038850"/>
            <a:ext cx="631825" cy="52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13" name="TextBox 43">
            <a:extLst>
              <a:ext uri="{FF2B5EF4-FFF2-40B4-BE49-F238E27FC236}">
                <a16:creationId xmlns:a16="http://schemas.microsoft.com/office/drawing/2014/main" id="{30319B3C-62E1-421E-BA1B-8AEE24E62257}"/>
              </a:ext>
            </a:extLst>
          </p:cNvPr>
          <p:cNvSpPr txBox="1">
            <a:spLocks noChangeArrowheads="1"/>
          </p:cNvSpPr>
          <p:nvPr/>
        </p:nvSpPr>
        <p:spPr bwMode="auto">
          <a:xfrm>
            <a:off x="8288338" y="4429125"/>
            <a:ext cx="7302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r>
              <a:rPr lang="en-US" altLang="zh-CN" sz="2000">
                <a:solidFill>
                  <a:srgbClr val="0000CC"/>
                </a:solidFill>
                <a:latin typeface="Arial" panose="020B0604020202020204" pitchFamily="34" charset="0"/>
              </a:rPr>
              <a:t>50%</a:t>
            </a:r>
            <a:endParaRPr lang="zh-CN" altLang="en-US" sz="2000">
              <a:solidFill>
                <a:srgbClr val="0000CC"/>
              </a:solidFill>
              <a:latin typeface="Arial" panose="020B0604020202020204" pitchFamily="34" charset="0"/>
            </a:endParaRPr>
          </a:p>
        </p:txBody>
      </p:sp>
      <p:pic>
        <p:nvPicPr>
          <p:cNvPr id="55314" name="图片 44">
            <a:extLst>
              <a:ext uri="{FF2B5EF4-FFF2-40B4-BE49-F238E27FC236}">
                <a16:creationId xmlns:a16="http://schemas.microsoft.com/office/drawing/2014/main" id="{8E53BFA8-A092-475A-9F9F-0E5AD204FE21}"/>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171575" y="3060700"/>
            <a:ext cx="1096963" cy="108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15" name="图片 45">
            <a:extLst>
              <a:ext uri="{FF2B5EF4-FFF2-40B4-BE49-F238E27FC236}">
                <a16:creationId xmlns:a16="http://schemas.microsoft.com/office/drawing/2014/main" id="{AE900105-7EF7-44F6-81F6-9902CF51ECBE}"/>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440113" y="3051175"/>
            <a:ext cx="1096962" cy="108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16" name="图片 46">
            <a:extLst>
              <a:ext uri="{FF2B5EF4-FFF2-40B4-BE49-F238E27FC236}">
                <a16:creationId xmlns:a16="http://schemas.microsoft.com/office/drawing/2014/main" id="{93A46D5B-91BE-451C-8173-2F6CDFB467E0}"/>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724525" y="3052763"/>
            <a:ext cx="1096963" cy="108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17" name="图片 47">
            <a:extLst>
              <a:ext uri="{FF2B5EF4-FFF2-40B4-BE49-F238E27FC236}">
                <a16:creationId xmlns:a16="http://schemas.microsoft.com/office/drawing/2014/main" id="{4A09D7C6-086E-431F-B5C0-E7FAEB741F73}"/>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948488" y="3052763"/>
            <a:ext cx="1096962" cy="108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18" name="图片 48">
            <a:extLst>
              <a:ext uri="{FF2B5EF4-FFF2-40B4-BE49-F238E27FC236}">
                <a16:creationId xmlns:a16="http://schemas.microsoft.com/office/drawing/2014/main" id="{6BE86514-B88A-4D50-816A-93F9A8CDA9E4}"/>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935913" y="4953000"/>
            <a:ext cx="1096962" cy="108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19" name="图片 49">
            <a:extLst>
              <a:ext uri="{FF2B5EF4-FFF2-40B4-BE49-F238E27FC236}">
                <a16:creationId xmlns:a16="http://schemas.microsoft.com/office/drawing/2014/main" id="{838CF067-D21D-4AE3-A04D-055570BC5ED5}"/>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777038" y="4953000"/>
            <a:ext cx="1096962" cy="108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20" name="图片 50">
            <a:extLst>
              <a:ext uri="{FF2B5EF4-FFF2-40B4-BE49-F238E27FC236}">
                <a16:creationId xmlns:a16="http://schemas.microsoft.com/office/drawing/2014/main" id="{F5BF4979-4958-4CF5-81FA-96C70F5D19E5}"/>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416300" y="5003800"/>
            <a:ext cx="1096963" cy="108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21" name="图片 51">
            <a:extLst>
              <a:ext uri="{FF2B5EF4-FFF2-40B4-BE49-F238E27FC236}">
                <a16:creationId xmlns:a16="http://schemas.microsoft.com/office/drawing/2014/main" id="{503A7986-6067-4454-86C8-04661372959B}"/>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281238" y="5003800"/>
            <a:ext cx="1095375" cy="108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22" name="图片 52">
            <a:extLst>
              <a:ext uri="{FF2B5EF4-FFF2-40B4-BE49-F238E27FC236}">
                <a16:creationId xmlns:a16="http://schemas.microsoft.com/office/drawing/2014/main" id="{B02000D0-59B0-490B-BB63-240F1C102224}"/>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171575" y="5003800"/>
            <a:ext cx="1096963" cy="108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23" name="图片 53">
            <a:extLst>
              <a:ext uri="{FF2B5EF4-FFF2-40B4-BE49-F238E27FC236}">
                <a16:creationId xmlns:a16="http://schemas.microsoft.com/office/drawing/2014/main" id="{5495D412-51C4-49BA-9D56-FC8087CC94F4}"/>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746750" y="5053013"/>
            <a:ext cx="928688" cy="88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24" name="图片 54">
            <a:extLst>
              <a:ext uri="{FF2B5EF4-FFF2-40B4-BE49-F238E27FC236}">
                <a16:creationId xmlns:a16="http://schemas.microsoft.com/office/drawing/2014/main" id="{D4B01B60-BE53-4CF4-A62F-069790631D07}"/>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614863" y="5103813"/>
            <a:ext cx="930275" cy="88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25" name="图片 55">
            <a:extLst>
              <a:ext uri="{FF2B5EF4-FFF2-40B4-BE49-F238E27FC236}">
                <a16:creationId xmlns:a16="http://schemas.microsoft.com/office/drawing/2014/main" id="{9084D813-061E-4DCC-BE21-7D9217BDA1F9}"/>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681538" y="3108325"/>
            <a:ext cx="928687" cy="88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26" name="图片 56">
            <a:extLst>
              <a:ext uri="{FF2B5EF4-FFF2-40B4-BE49-F238E27FC236}">
                <a16:creationId xmlns:a16="http://schemas.microsoft.com/office/drawing/2014/main" id="{C9F9B810-1366-4FE7-8FC4-AAF5A21B0954}"/>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354263" y="3135313"/>
            <a:ext cx="928687" cy="88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27" name="图片 57">
            <a:extLst>
              <a:ext uri="{FF2B5EF4-FFF2-40B4-BE49-F238E27FC236}">
                <a16:creationId xmlns:a16="http://schemas.microsoft.com/office/drawing/2014/main" id="{D589C572-DC87-436E-88B9-356446BEFE7D}"/>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074025" y="3119438"/>
            <a:ext cx="928688" cy="88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28" name="灯片编号占位符 1">
            <a:extLst>
              <a:ext uri="{FF2B5EF4-FFF2-40B4-BE49-F238E27FC236}">
                <a16:creationId xmlns:a16="http://schemas.microsoft.com/office/drawing/2014/main" id="{D87E576C-0D32-46FC-A22E-393A5AA99DBB}"/>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fld id="{7F57841C-32B1-40BA-9E03-674FEDF44558}" type="slidenum">
              <a:rPr lang="zh-CN" altLang="en-US" sz="1200" smtClean="0">
                <a:solidFill>
                  <a:srgbClr val="898989"/>
                </a:solidFill>
              </a:rPr>
              <a:pPr>
                <a:spcBef>
                  <a:spcPct val="0"/>
                </a:spcBef>
                <a:buFontTx/>
                <a:buNone/>
              </a:pPr>
              <a:t>47</a:t>
            </a:fld>
            <a:endParaRPr lang="zh-CN" altLang="en-US" sz="1200">
              <a:solidFill>
                <a:srgbClr val="898989"/>
              </a:solidFill>
            </a:endParaRPr>
          </a:p>
        </p:txBody>
      </p:sp>
      <p:sp>
        <p:nvSpPr>
          <p:cNvPr id="55329" name="TextBox 31">
            <a:extLst>
              <a:ext uri="{FF2B5EF4-FFF2-40B4-BE49-F238E27FC236}">
                <a16:creationId xmlns:a16="http://schemas.microsoft.com/office/drawing/2014/main" id="{57011433-49AA-4211-A771-9FBEC86DE3EF}"/>
              </a:ext>
            </a:extLst>
          </p:cNvPr>
          <p:cNvSpPr txBox="1">
            <a:spLocks noChangeArrowheads="1"/>
          </p:cNvSpPr>
          <p:nvPr/>
        </p:nvSpPr>
        <p:spPr bwMode="auto">
          <a:xfrm>
            <a:off x="-36513" y="1989138"/>
            <a:ext cx="1323976"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r>
              <a:rPr lang="en-US" altLang="zh-CN" sz="2000">
                <a:solidFill>
                  <a:srgbClr val="008000"/>
                </a:solidFill>
                <a:latin typeface="Arial" panose="020B0604020202020204" pitchFamily="34" charset="0"/>
              </a:rPr>
              <a:t>Alice</a:t>
            </a:r>
            <a:r>
              <a:rPr lang="zh-CN" altLang="en-US" sz="2000">
                <a:solidFill>
                  <a:srgbClr val="008000"/>
                </a:solidFill>
                <a:latin typeface="黑体" panose="02010609060101010101" pitchFamily="49" charset="-122"/>
                <a:ea typeface="黑体" panose="02010609060101010101" pitchFamily="49" charset="-122"/>
              </a:rPr>
              <a:t>发</a:t>
            </a:r>
            <a:r>
              <a:rPr lang="en-US" altLang="zh-CN" sz="2000">
                <a:solidFill>
                  <a:srgbClr val="008000"/>
                </a:solidFill>
                <a:latin typeface="Arial" panose="020B0604020202020204" pitchFamily="34" charset="0"/>
              </a:rPr>
              <a:t>:</a:t>
            </a:r>
            <a:endParaRPr lang="zh-CN" altLang="en-US" sz="2000">
              <a:solidFill>
                <a:srgbClr val="008000"/>
              </a:solidFill>
              <a:latin typeface="Arial" panose="020B0604020202020204" pitchFamily="34" charset="0"/>
            </a:endParaRPr>
          </a:p>
        </p:txBody>
      </p:sp>
      <p:pic>
        <p:nvPicPr>
          <p:cNvPr id="55330" name="Picture 29">
            <a:extLst>
              <a:ext uri="{FF2B5EF4-FFF2-40B4-BE49-F238E27FC236}">
                <a16:creationId xmlns:a16="http://schemas.microsoft.com/office/drawing/2014/main" id="{70032B57-BE8F-4CFE-B033-DD00A9A416A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58863" y="2044700"/>
            <a:ext cx="1309687"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31" name="Picture 29">
            <a:extLst>
              <a:ext uri="{FF2B5EF4-FFF2-40B4-BE49-F238E27FC236}">
                <a16:creationId xmlns:a16="http://schemas.microsoft.com/office/drawing/2014/main" id="{0410EFF0-A6C6-44F4-BD7F-21DDCC7CE22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653088" y="2014538"/>
            <a:ext cx="1309687"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32" name="Picture 29">
            <a:extLst>
              <a:ext uri="{FF2B5EF4-FFF2-40B4-BE49-F238E27FC236}">
                <a16:creationId xmlns:a16="http://schemas.microsoft.com/office/drawing/2014/main" id="{30961412-8DB4-4110-AFBE-57217BD3147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736975" y="1600200"/>
            <a:ext cx="450850" cy="130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33" name="Picture 29">
            <a:extLst>
              <a:ext uri="{FF2B5EF4-FFF2-40B4-BE49-F238E27FC236}">
                <a16:creationId xmlns:a16="http://schemas.microsoft.com/office/drawing/2014/main" id="{161C8766-EE32-4640-9EBB-B0FEAC7BEE5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154863" y="1585913"/>
            <a:ext cx="450850" cy="130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34" name="Picture 29">
            <a:extLst>
              <a:ext uri="{FF2B5EF4-FFF2-40B4-BE49-F238E27FC236}">
                <a16:creationId xmlns:a16="http://schemas.microsoft.com/office/drawing/2014/main" id="{7B63CF10-FD33-4031-8139-5CEE332D7D1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2574118">
            <a:off x="7850188" y="1989138"/>
            <a:ext cx="1308100"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35" name="Picture 29">
            <a:extLst>
              <a:ext uri="{FF2B5EF4-FFF2-40B4-BE49-F238E27FC236}">
                <a16:creationId xmlns:a16="http://schemas.microsoft.com/office/drawing/2014/main" id="{FF6CDEC6-ACA1-45C7-B21D-D7DBCFF4906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2528910">
            <a:off x="2187575" y="2014538"/>
            <a:ext cx="1309688"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36" name="Picture 29">
            <a:extLst>
              <a:ext uri="{FF2B5EF4-FFF2-40B4-BE49-F238E27FC236}">
                <a16:creationId xmlns:a16="http://schemas.microsoft.com/office/drawing/2014/main" id="{53C04D8E-1A45-484C-B758-319E8F6DC0B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2528910">
            <a:off x="4364038" y="2030413"/>
            <a:ext cx="1309687"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矩形 41">
            <a:extLst>
              <a:ext uri="{FF2B5EF4-FFF2-40B4-BE49-F238E27FC236}">
                <a16:creationId xmlns:a16="http://schemas.microsoft.com/office/drawing/2014/main" id="{D669A78F-7A68-46BA-BCEB-BC2C4224C960}"/>
              </a:ext>
            </a:extLst>
          </p:cNvPr>
          <p:cNvSpPr/>
          <p:nvPr/>
        </p:nvSpPr>
        <p:spPr>
          <a:xfrm>
            <a:off x="1171575" y="1628775"/>
            <a:ext cx="7864475" cy="1160463"/>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18">
            <a:extLst>
              <a:ext uri="{FF2B5EF4-FFF2-40B4-BE49-F238E27FC236}">
                <a16:creationId xmlns:a16="http://schemas.microsoft.com/office/drawing/2014/main" id="{7D3E4478-997F-460E-83AE-507F584353DA}"/>
              </a:ext>
            </a:extLst>
          </p:cNvPr>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endParaRPr lang="zh-CN" altLang="en-US" sz="1800"/>
          </a:p>
        </p:txBody>
      </p:sp>
      <p:pic>
        <p:nvPicPr>
          <p:cNvPr id="56323" name="Picture 22">
            <a:extLst>
              <a:ext uri="{FF2B5EF4-FFF2-40B4-BE49-F238E27FC236}">
                <a16:creationId xmlns:a16="http://schemas.microsoft.com/office/drawing/2014/main" id="{1044EFCD-B78C-470E-B2CF-ECD068721B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74295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56324" name="Picture 20">
            <a:extLst>
              <a:ext uri="{FF2B5EF4-FFF2-40B4-BE49-F238E27FC236}">
                <a16:creationId xmlns:a16="http://schemas.microsoft.com/office/drawing/2014/main" id="{21CA90EF-252D-4228-AA34-094293E763FA}"/>
              </a:ext>
            </a:extLst>
          </p:cNvPr>
          <p:cNvPicPr>
            <a:picLocks noChangeAspect="1" noChangeArrowheads="1"/>
          </p:cNvPicPr>
          <p:nvPr/>
        </p:nvPicPr>
        <p:blipFill>
          <a:blip r:embed="rId3">
            <a:lum bright="32000" contrast="-38000"/>
            <a:extLst>
              <a:ext uri="{28A0092B-C50C-407E-A947-70E740481C1C}">
                <a14:useLocalDpi xmlns:a14="http://schemas.microsoft.com/office/drawing/2010/main" val="0"/>
              </a:ext>
            </a:extLst>
          </a:blip>
          <a:srcRect/>
          <a:stretch>
            <a:fillRect/>
          </a:stretch>
        </p:blipFill>
        <p:spPr bwMode="auto">
          <a:xfrm>
            <a:off x="763588" y="0"/>
            <a:ext cx="8380412"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56325" name="TextBox 6">
            <a:extLst>
              <a:ext uri="{FF2B5EF4-FFF2-40B4-BE49-F238E27FC236}">
                <a16:creationId xmlns:a16="http://schemas.microsoft.com/office/drawing/2014/main" id="{8B19404A-DA19-4F16-8628-7C43CB544EE2}"/>
              </a:ext>
            </a:extLst>
          </p:cNvPr>
          <p:cNvSpPr txBox="1">
            <a:spLocks noChangeArrowheads="1"/>
          </p:cNvSpPr>
          <p:nvPr/>
        </p:nvSpPr>
        <p:spPr bwMode="auto">
          <a:xfrm>
            <a:off x="971550" y="107950"/>
            <a:ext cx="80645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ts val="1200"/>
              </a:spcBef>
              <a:buFontTx/>
              <a:buNone/>
            </a:pPr>
            <a:r>
              <a:rPr lang="zh-CN" altLang="en-US" dirty="0">
                <a:latin typeface="微软雅黑" panose="020B0503020204020204" pitchFamily="34" charset="-122"/>
                <a:ea typeface="微软雅黑" panose="020B0503020204020204" pitchFamily="34" charset="-122"/>
              </a:rPr>
              <a:t>三、量子信息 </a:t>
            </a:r>
            <a:r>
              <a:rPr lang="en-US" altLang="zh-CN" sz="2800" dirty="0">
                <a:latin typeface="微软雅黑" panose="020B0503020204020204" pitchFamily="34" charset="-122"/>
                <a:ea typeface="微软雅黑" panose="020B0503020204020204" pitchFamily="34" charset="-122"/>
              </a:rPr>
              <a:t>1</a:t>
            </a:r>
            <a:r>
              <a:rPr lang="zh-CN" altLang="en-US" sz="2800" dirty="0">
                <a:latin typeface="微软雅黑" panose="020B0503020204020204" pitchFamily="34" charset="-122"/>
                <a:ea typeface="微软雅黑" panose="020B0503020204020204" pitchFamily="34" charset="-122"/>
              </a:rPr>
              <a:t>）不可克隆定理与量子密码</a:t>
            </a:r>
            <a:endParaRPr lang="en-US" altLang="zh-CN" dirty="0">
              <a:latin typeface="微软雅黑" panose="020B0503020204020204" pitchFamily="34" charset="-122"/>
              <a:ea typeface="微软雅黑" panose="020B0503020204020204" pitchFamily="34" charset="-122"/>
            </a:endParaRPr>
          </a:p>
        </p:txBody>
      </p:sp>
      <p:sp>
        <p:nvSpPr>
          <p:cNvPr id="56326" name="TextBox 12">
            <a:extLst>
              <a:ext uri="{FF2B5EF4-FFF2-40B4-BE49-F238E27FC236}">
                <a16:creationId xmlns:a16="http://schemas.microsoft.com/office/drawing/2014/main" id="{9371EA73-5202-4EE6-9373-A25B55CCC53C}"/>
              </a:ext>
            </a:extLst>
          </p:cNvPr>
          <p:cNvSpPr txBox="1">
            <a:spLocks noChangeArrowheads="1"/>
          </p:cNvSpPr>
          <p:nvPr/>
        </p:nvSpPr>
        <p:spPr bwMode="auto">
          <a:xfrm>
            <a:off x="539750" y="1052513"/>
            <a:ext cx="71755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r>
              <a:rPr lang="en-US" altLang="zh-CN" sz="2800">
                <a:latin typeface="微软雅黑" panose="020B0503020204020204" pitchFamily="34" charset="-122"/>
                <a:ea typeface="微软雅黑" panose="020B0503020204020204" pitchFamily="34" charset="-122"/>
              </a:rPr>
              <a:t>BB84</a:t>
            </a:r>
            <a:r>
              <a:rPr lang="zh-CN" altLang="en-US" sz="2800">
                <a:latin typeface="微软雅黑" panose="020B0503020204020204" pitchFamily="34" charset="-122"/>
                <a:ea typeface="微软雅黑" panose="020B0503020204020204" pitchFamily="34" charset="-122"/>
              </a:rPr>
              <a:t>码：</a:t>
            </a:r>
            <a:r>
              <a:rPr lang="en-US" altLang="zh-CN" sz="2400">
                <a:latin typeface="微软雅黑" panose="020B0503020204020204" pitchFamily="34" charset="-122"/>
                <a:ea typeface="微软雅黑" panose="020B0503020204020204" pitchFamily="34" charset="-122"/>
              </a:rPr>
              <a:t>2. </a:t>
            </a:r>
            <a:r>
              <a:rPr lang="zh-CN" altLang="en-US" sz="2400">
                <a:latin typeface="微软雅黑" panose="020B0503020204020204" pitchFamily="34" charset="-122"/>
                <a:ea typeface="微软雅黑" panose="020B0503020204020204" pitchFamily="34" charset="-122"/>
              </a:rPr>
              <a:t>基矢相同的再随机选一半探测窃听者</a:t>
            </a:r>
          </a:p>
        </p:txBody>
      </p:sp>
      <p:sp>
        <p:nvSpPr>
          <p:cNvPr id="56327" name="TextBox 32">
            <a:extLst>
              <a:ext uri="{FF2B5EF4-FFF2-40B4-BE49-F238E27FC236}">
                <a16:creationId xmlns:a16="http://schemas.microsoft.com/office/drawing/2014/main" id="{AC47988D-48D0-452F-BBB2-6B8386D0BE22}"/>
              </a:ext>
            </a:extLst>
          </p:cNvPr>
          <p:cNvSpPr txBox="1">
            <a:spLocks noChangeArrowheads="1"/>
          </p:cNvSpPr>
          <p:nvPr/>
        </p:nvSpPr>
        <p:spPr bwMode="auto">
          <a:xfrm>
            <a:off x="179388" y="5157788"/>
            <a:ext cx="9366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r>
              <a:rPr lang="en-US" altLang="zh-CN" sz="2400">
                <a:solidFill>
                  <a:srgbClr val="008000"/>
                </a:solidFill>
                <a:latin typeface="Arial" panose="020B0604020202020204" pitchFamily="34" charset="0"/>
              </a:rPr>
              <a:t>Bob:</a:t>
            </a:r>
            <a:endParaRPr lang="zh-CN" altLang="en-US" sz="2400">
              <a:solidFill>
                <a:srgbClr val="008000"/>
              </a:solidFill>
              <a:latin typeface="Arial" panose="020B0604020202020204" pitchFamily="34" charset="0"/>
            </a:endParaRPr>
          </a:p>
        </p:txBody>
      </p:sp>
      <p:pic>
        <p:nvPicPr>
          <p:cNvPr id="56328" name="Picture 22">
            <a:extLst>
              <a:ext uri="{FF2B5EF4-FFF2-40B4-BE49-F238E27FC236}">
                <a16:creationId xmlns:a16="http://schemas.microsoft.com/office/drawing/2014/main" id="{751B8EAB-DCC7-4859-A0CD-56F11108523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37550" y="4271963"/>
            <a:ext cx="795338" cy="62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9" name="Picture 23">
            <a:extLst>
              <a:ext uri="{FF2B5EF4-FFF2-40B4-BE49-F238E27FC236}">
                <a16:creationId xmlns:a16="http://schemas.microsoft.com/office/drawing/2014/main" id="{52ED5154-D0AB-43CA-B604-561091F556E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20088" y="5619750"/>
            <a:ext cx="823912" cy="68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 name="下箭头 47">
            <a:extLst>
              <a:ext uri="{FF2B5EF4-FFF2-40B4-BE49-F238E27FC236}">
                <a16:creationId xmlns:a16="http://schemas.microsoft.com/office/drawing/2014/main" id="{2B3AA4AA-0E79-40DC-A691-B0D0D669C3FF}"/>
              </a:ext>
            </a:extLst>
          </p:cNvPr>
          <p:cNvSpPr/>
          <p:nvPr/>
        </p:nvSpPr>
        <p:spPr>
          <a:xfrm>
            <a:off x="4232275" y="2924175"/>
            <a:ext cx="523875" cy="1081088"/>
          </a:xfrm>
          <a:prstGeom prst="downArrow">
            <a:avLst/>
          </a:prstGeom>
          <a:no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p>
        </p:txBody>
      </p:sp>
      <p:sp>
        <p:nvSpPr>
          <p:cNvPr id="56331" name="TextBox 32">
            <a:extLst>
              <a:ext uri="{FF2B5EF4-FFF2-40B4-BE49-F238E27FC236}">
                <a16:creationId xmlns:a16="http://schemas.microsoft.com/office/drawing/2014/main" id="{9EAB29A3-FC92-4918-8029-35670DA4D8D9}"/>
              </a:ext>
            </a:extLst>
          </p:cNvPr>
          <p:cNvSpPr txBox="1">
            <a:spLocks noChangeArrowheads="1"/>
          </p:cNvSpPr>
          <p:nvPr/>
        </p:nvSpPr>
        <p:spPr bwMode="auto">
          <a:xfrm>
            <a:off x="2327275" y="3028950"/>
            <a:ext cx="180022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r>
              <a:rPr lang="zh-CN" altLang="en-US" sz="2400">
                <a:solidFill>
                  <a:srgbClr val="FF0000"/>
                </a:solidFill>
                <a:latin typeface="Arial" panose="020B0604020202020204" pitchFamily="34" charset="0"/>
              </a:rPr>
              <a:t>有人窃听</a:t>
            </a:r>
            <a:r>
              <a:rPr lang="en-US" altLang="zh-CN" sz="2400">
                <a:solidFill>
                  <a:srgbClr val="FF0000"/>
                </a:solidFill>
                <a:latin typeface="Arial" panose="020B0604020202020204" pitchFamily="34" charset="0"/>
              </a:rPr>
              <a:t>?</a:t>
            </a:r>
          </a:p>
          <a:p>
            <a:pPr eaLnBrk="1" hangingPunct="1">
              <a:spcBef>
                <a:spcPct val="0"/>
              </a:spcBef>
              <a:buFontTx/>
              <a:buNone/>
            </a:pPr>
            <a:r>
              <a:rPr lang="zh-CN" altLang="en-US" sz="2400">
                <a:solidFill>
                  <a:srgbClr val="FF0000"/>
                </a:solidFill>
                <a:latin typeface="Arial" panose="020B0604020202020204" pitchFamily="34" charset="0"/>
              </a:rPr>
              <a:t>则会出错。</a:t>
            </a:r>
          </a:p>
        </p:txBody>
      </p:sp>
      <p:sp>
        <p:nvSpPr>
          <p:cNvPr id="56332" name="TextBox 32">
            <a:extLst>
              <a:ext uri="{FF2B5EF4-FFF2-40B4-BE49-F238E27FC236}">
                <a16:creationId xmlns:a16="http://schemas.microsoft.com/office/drawing/2014/main" id="{1B9A4001-E4F5-4FD4-8381-4FE3B0189A03}"/>
              </a:ext>
            </a:extLst>
          </p:cNvPr>
          <p:cNvSpPr txBox="1">
            <a:spLocks noChangeArrowheads="1"/>
          </p:cNvSpPr>
          <p:nvPr/>
        </p:nvSpPr>
        <p:spPr bwMode="auto">
          <a:xfrm>
            <a:off x="3419475" y="6362700"/>
            <a:ext cx="64770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r>
              <a:rPr lang="en-US" altLang="zh-CN" sz="2800">
                <a:solidFill>
                  <a:srgbClr val="FF0000"/>
                </a:solidFill>
                <a:latin typeface="华文新魏" panose="02010800040101010101" pitchFamily="2" charset="-122"/>
                <a:ea typeface="华文新魏" panose="02010800040101010101" pitchFamily="2" charset="-122"/>
              </a:rPr>
              <a:t>!</a:t>
            </a:r>
            <a:endParaRPr lang="zh-CN" altLang="en-US" sz="2800">
              <a:solidFill>
                <a:srgbClr val="FF0000"/>
              </a:solidFill>
              <a:latin typeface="华文新魏" panose="02010800040101010101" pitchFamily="2" charset="-122"/>
              <a:ea typeface="华文新魏" panose="02010800040101010101" pitchFamily="2" charset="-122"/>
            </a:endParaRPr>
          </a:p>
        </p:txBody>
      </p:sp>
      <p:sp>
        <p:nvSpPr>
          <p:cNvPr id="56333" name="TextBox 31">
            <a:extLst>
              <a:ext uri="{FF2B5EF4-FFF2-40B4-BE49-F238E27FC236}">
                <a16:creationId xmlns:a16="http://schemas.microsoft.com/office/drawing/2014/main" id="{7C4BEFDE-C353-4C9F-AD23-2E2BF918309F}"/>
              </a:ext>
            </a:extLst>
          </p:cNvPr>
          <p:cNvSpPr txBox="1">
            <a:spLocks noChangeArrowheads="1"/>
          </p:cNvSpPr>
          <p:nvPr/>
        </p:nvSpPr>
        <p:spPr bwMode="auto">
          <a:xfrm>
            <a:off x="179388" y="1917700"/>
            <a:ext cx="93503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r>
              <a:rPr lang="en-US" altLang="zh-CN" sz="2400">
                <a:solidFill>
                  <a:srgbClr val="008000"/>
                </a:solidFill>
                <a:latin typeface="Arial" panose="020B0604020202020204" pitchFamily="34" charset="0"/>
              </a:rPr>
              <a:t>Alice:</a:t>
            </a:r>
            <a:endParaRPr lang="zh-CN" altLang="en-US" sz="2400">
              <a:solidFill>
                <a:srgbClr val="008000"/>
              </a:solidFill>
              <a:latin typeface="Arial" panose="020B0604020202020204" pitchFamily="34" charset="0"/>
            </a:endParaRPr>
          </a:p>
        </p:txBody>
      </p:sp>
      <p:sp>
        <p:nvSpPr>
          <p:cNvPr id="56334" name="TextBox 63">
            <a:extLst>
              <a:ext uri="{FF2B5EF4-FFF2-40B4-BE49-F238E27FC236}">
                <a16:creationId xmlns:a16="http://schemas.microsoft.com/office/drawing/2014/main" id="{62552092-890A-48DC-B293-8CB62963F71A}"/>
              </a:ext>
            </a:extLst>
          </p:cNvPr>
          <p:cNvSpPr txBox="1">
            <a:spLocks noChangeArrowheads="1"/>
          </p:cNvSpPr>
          <p:nvPr/>
        </p:nvSpPr>
        <p:spPr bwMode="auto">
          <a:xfrm>
            <a:off x="4792663" y="2835275"/>
            <a:ext cx="4033837"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ts val="600"/>
              </a:spcBef>
              <a:buFontTx/>
              <a:buNone/>
            </a:pPr>
            <a:r>
              <a:rPr lang="zh-CN" altLang="en-US" sz="1800">
                <a:solidFill>
                  <a:srgbClr val="0000FF"/>
                </a:solidFill>
                <a:latin typeface="微软雅黑" panose="020B0503020204020204" pitchFamily="34" charset="-122"/>
                <a:ea typeface="微软雅黑" panose="020B0503020204020204" pitchFamily="34" charset="-122"/>
              </a:rPr>
              <a:t>如果信道安全，则剩余的为</a:t>
            </a:r>
            <a:r>
              <a:rPr lang="en-US" altLang="zh-CN" sz="1800">
                <a:solidFill>
                  <a:srgbClr val="0000FF"/>
                </a:solidFill>
                <a:latin typeface="微软雅黑" panose="020B0503020204020204" pitchFamily="34" charset="-122"/>
                <a:ea typeface="微软雅黑" panose="020B0503020204020204" pitchFamily="34" charset="-122"/>
              </a:rPr>
              <a:t>Key</a:t>
            </a:r>
            <a:r>
              <a:rPr lang="zh-CN" altLang="en-US" sz="1800">
                <a:solidFill>
                  <a:srgbClr val="0000FF"/>
                </a:solidFill>
                <a:latin typeface="微软雅黑" panose="020B0503020204020204" pitchFamily="34" charset="-122"/>
                <a:ea typeface="微软雅黑" panose="020B0503020204020204" pitchFamily="34" charset="-122"/>
              </a:rPr>
              <a:t>；</a:t>
            </a:r>
            <a:endParaRPr lang="en-US" altLang="zh-CN" sz="1800">
              <a:solidFill>
                <a:srgbClr val="0000FF"/>
              </a:solidFill>
              <a:latin typeface="微软雅黑" panose="020B0503020204020204" pitchFamily="34" charset="-122"/>
              <a:ea typeface="微软雅黑" panose="020B0503020204020204" pitchFamily="34" charset="-122"/>
            </a:endParaRPr>
          </a:p>
          <a:p>
            <a:pPr>
              <a:spcBef>
                <a:spcPts val="600"/>
              </a:spcBef>
              <a:buFontTx/>
              <a:buNone/>
            </a:pPr>
            <a:r>
              <a:rPr lang="zh-CN" altLang="en-US" sz="1800">
                <a:solidFill>
                  <a:srgbClr val="0000FF"/>
                </a:solidFill>
                <a:latin typeface="微软雅黑" panose="020B0503020204020204" pitchFamily="34" charset="-122"/>
                <a:ea typeface="微软雅黑" panose="020B0503020204020204" pitchFamily="34" charset="-122"/>
              </a:rPr>
              <a:t>如果信道不安全，则放弃；</a:t>
            </a:r>
            <a:endParaRPr lang="en-US" altLang="zh-CN" sz="1800">
              <a:solidFill>
                <a:srgbClr val="0000FF"/>
              </a:solidFill>
              <a:latin typeface="微软雅黑" panose="020B0503020204020204" pitchFamily="34" charset="-122"/>
              <a:ea typeface="微软雅黑" panose="020B0503020204020204" pitchFamily="34" charset="-122"/>
            </a:endParaRPr>
          </a:p>
          <a:p>
            <a:pPr>
              <a:spcBef>
                <a:spcPts val="600"/>
              </a:spcBef>
              <a:buFontTx/>
              <a:buNone/>
            </a:pPr>
            <a:r>
              <a:rPr lang="zh-CN" altLang="en-US" sz="1800">
                <a:solidFill>
                  <a:srgbClr val="0000FF"/>
                </a:solidFill>
                <a:latin typeface="微软雅黑" panose="020B0503020204020204" pitchFamily="34" charset="-122"/>
                <a:ea typeface="微软雅黑" panose="020B0503020204020204" pitchFamily="34" charset="-122"/>
              </a:rPr>
              <a:t>量子密码</a:t>
            </a:r>
            <a:r>
              <a:rPr lang="zh-CN" altLang="en-US" sz="1800">
                <a:solidFill>
                  <a:srgbClr val="FF0000"/>
                </a:solidFill>
                <a:latin typeface="微软雅黑" panose="020B0503020204020204" pitchFamily="34" charset="-122"/>
                <a:ea typeface="微软雅黑" panose="020B0503020204020204" pitchFamily="34" charset="-122"/>
              </a:rPr>
              <a:t>安全但不高效</a:t>
            </a:r>
            <a:r>
              <a:rPr lang="zh-CN" altLang="en-US" sz="1800">
                <a:solidFill>
                  <a:srgbClr val="0000FF"/>
                </a:solidFill>
                <a:latin typeface="微软雅黑" panose="020B0503020204020204" pitchFamily="34" charset="-122"/>
                <a:ea typeface="微软雅黑" panose="020B0503020204020204" pitchFamily="34" charset="-122"/>
              </a:rPr>
              <a:t>，也不抗干扰</a:t>
            </a:r>
          </a:p>
        </p:txBody>
      </p:sp>
      <p:pic>
        <p:nvPicPr>
          <p:cNvPr id="56335" name="Picture 29">
            <a:extLst>
              <a:ext uri="{FF2B5EF4-FFF2-40B4-BE49-F238E27FC236}">
                <a16:creationId xmlns:a16="http://schemas.microsoft.com/office/drawing/2014/main" id="{B4D6712A-63F2-4340-8D08-04B76003242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31875" y="1927225"/>
            <a:ext cx="1309688"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36" name="Picture 29">
            <a:extLst>
              <a:ext uri="{FF2B5EF4-FFF2-40B4-BE49-F238E27FC236}">
                <a16:creationId xmlns:a16="http://schemas.microsoft.com/office/drawing/2014/main" id="{E6AC22F0-664D-44C9-A2ED-6445FB84708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75475" y="2044700"/>
            <a:ext cx="1309688"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37" name="Picture 29">
            <a:extLst>
              <a:ext uri="{FF2B5EF4-FFF2-40B4-BE49-F238E27FC236}">
                <a16:creationId xmlns:a16="http://schemas.microsoft.com/office/drawing/2014/main" id="{CD051D1A-D978-4519-B410-A71267C4A35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47913" y="1616075"/>
            <a:ext cx="450850" cy="130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38" name="Picture 29">
            <a:extLst>
              <a:ext uri="{FF2B5EF4-FFF2-40B4-BE49-F238E27FC236}">
                <a16:creationId xmlns:a16="http://schemas.microsoft.com/office/drawing/2014/main" id="{04EE3ADA-5F05-400A-BCED-2A8499CE6AA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92600" y="1574800"/>
            <a:ext cx="450850" cy="130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39" name="Picture 29">
            <a:extLst>
              <a:ext uri="{FF2B5EF4-FFF2-40B4-BE49-F238E27FC236}">
                <a16:creationId xmlns:a16="http://schemas.microsoft.com/office/drawing/2014/main" id="{A1A30936-7535-49A8-82CB-C6F013AD9E3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574118">
            <a:off x="4751388" y="2014538"/>
            <a:ext cx="1309687"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40" name="Picture 29">
            <a:extLst>
              <a:ext uri="{FF2B5EF4-FFF2-40B4-BE49-F238E27FC236}">
                <a16:creationId xmlns:a16="http://schemas.microsoft.com/office/drawing/2014/main" id="{C5015FDB-AC87-40D0-806D-C484E5D934A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528910">
            <a:off x="2817813" y="1957388"/>
            <a:ext cx="1309687"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41" name="Picture 29">
            <a:extLst>
              <a:ext uri="{FF2B5EF4-FFF2-40B4-BE49-F238E27FC236}">
                <a16:creationId xmlns:a16="http://schemas.microsoft.com/office/drawing/2014/main" id="{CF1D8EFE-46BC-42A7-B975-6C7C77B0A28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528910">
            <a:off x="5805488" y="1997075"/>
            <a:ext cx="1309687"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42" name="Picture 29">
            <a:extLst>
              <a:ext uri="{FF2B5EF4-FFF2-40B4-BE49-F238E27FC236}">
                <a16:creationId xmlns:a16="http://schemas.microsoft.com/office/drawing/2014/main" id="{B70C9244-065D-4F14-9BF8-046FD39ED0A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84263" y="4357688"/>
            <a:ext cx="1309687"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43" name="Picture 29">
            <a:extLst>
              <a:ext uri="{FF2B5EF4-FFF2-40B4-BE49-F238E27FC236}">
                <a16:creationId xmlns:a16="http://schemas.microsoft.com/office/drawing/2014/main" id="{CD2B2CF9-C868-4D75-8D8E-49E2CA99758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27863" y="4475163"/>
            <a:ext cx="1309687"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44" name="Picture 29">
            <a:extLst>
              <a:ext uri="{FF2B5EF4-FFF2-40B4-BE49-F238E27FC236}">
                <a16:creationId xmlns:a16="http://schemas.microsoft.com/office/drawing/2014/main" id="{FA782E66-8419-4E5C-B520-AF7D02E50BB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00300" y="4046538"/>
            <a:ext cx="452438" cy="1309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45" name="Picture 29">
            <a:extLst>
              <a:ext uri="{FF2B5EF4-FFF2-40B4-BE49-F238E27FC236}">
                <a16:creationId xmlns:a16="http://schemas.microsoft.com/office/drawing/2014/main" id="{CCE272DB-54CF-483F-97BE-28DE203E310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44988" y="4005263"/>
            <a:ext cx="450850" cy="1309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46" name="Picture 29">
            <a:extLst>
              <a:ext uri="{FF2B5EF4-FFF2-40B4-BE49-F238E27FC236}">
                <a16:creationId xmlns:a16="http://schemas.microsoft.com/office/drawing/2014/main" id="{53A60737-49A3-4FB8-92E6-DA120F43AE9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574118">
            <a:off x="4803775" y="4445000"/>
            <a:ext cx="1309688"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47" name="Picture 29">
            <a:extLst>
              <a:ext uri="{FF2B5EF4-FFF2-40B4-BE49-F238E27FC236}">
                <a16:creationId xmlns:a16="http://schemas.microsoft.com/office/drawing/2014/main" id="{EE4FA3AE-53D4-4145-BEAE-33ABE83CBBD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528910">
            <a:off x="2871788" y="4387850"/>
            <a:ext cx="1309687" cy="45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48" name="Picture 29">
            <a:extLst>
              <a:ext uri="{FF2B5EF4-FFF2-40B4-BE49-F238E27FC236}">
                <a16:creationId xmlns:a16="http://schemas.microsoft.com/office/drawing/2014/main" id="{9E1291CE-1AD4-4294-B373-E7B6BBB9B6B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528910">
            <a:off x="5857875" y="4427538"/>
            <a:ext cx="1309688"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49" name="Picture 29">
            <a:extLst>
              <a:ext uri="{FF2B5EF4-FFF2-40B4-BE49-F238E27FC236}">
                <a16:creationId xmlns:a16="http://schemas.microsoft.com/office/drawing/2014/main" id="{8C0D0A3D-B520-443C-8B2E-D1F823D9EA5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95375" y="5705475"/>
            <a:ext cx="1309688" cy="45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50" name="Picture 29">
            <a:extLst>
              <a:ext uri="{FF2B5EF4-FFF2-40B4-BE49-F238E27FC236}">
                <a16:creationId xmlns:a16="http://schemas.microsoft.com/office/drawing/2014/main" id="{2C79CFAC-DB70-4967-B11E-C071755A2F6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38975" y="5822950"/>
            <a:ext cx="1309688" cy="45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51" name="Picture 29">
            <a:extLst>
              <a:ext uri="{FF2B5EF4-FFF2-40B4-BE49-F238E27FC236}">
                <a16:creationId xmlns:a16="http://schemas.microsoft.com/office/drawing/2014/main" id="{7ECF8854-A666-44F7-8851-EEE5A0F9338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11413" y="5394325"/>
            <a:ext cx="450850" cy="1309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52" name="Picture 29">
            <a:extLst>
              <a:ext uri="{FF2B5EF4-FFF2-40B4-BE49-F238E27FC236}">
                <a16:creationId xmlns:a16="http://schemas.microsoft.com/office/drawing/2014/main" id="{1F4E3F82-21C6-4248-BB4B-1458F2F3EC0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56100" y="5353050"/>
            <a:ext cx="450850" cy="1309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53" name="Picture 29">
            <a:extLst>
              <a:ext uri="{FF2B5EF4-FFF2-40B4-BE49-F238E27FC236}">
                <a16:creationId xmlns:a16="http://schemas.microsoft.com/office/drawing/2014/main" id="{36710058-5DF1-46A7-9238-783928EA22A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574118">
            <a:off x="4814888" y="5792788"/>
            <a:ext cx="1309687" cy="452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54" name="Picture 29">
            <a:extLst>
              <a:ext uri="{FF2B5EF4-FFF2-40B4-BE49-F238E27FC236}">
                <a16:creationId xmlns:a16="http://schemas.microsoft.com/office/drawing/2014/main" id="{8D120A01-B068-4796-A776-BE36F364183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528910">
            <a:off x="5868988" y="5775325"/>
            <a:ext cx="1309687"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55" name="Picture 29">
            <a:extLst>
              <a:ext uri="{FF2B5EF4-FFF2-40B4-BE49-F238E27FC236}">
                <a16:creationId xmlns:a16="http://schemas.microsoft.com/office/drawing/2014/main" id="{2615B8FD-6F9D-490C-8522-EC17DE705CC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574118">
            <a:off x="2906713" y="5781675"/>
            <a:ext cx="1309687" cy="45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矩形 2">
            <a:extLst>
              <a:ext uri="{FF2B5EF4-FFF2-40B4-BE49-F238E27FC236}">
                <a16:creationId xmlns:a16="http://schemas.microsoft.com/office/drawing/2014/main" id="{5182F3E8-31D3-46BD-8FD2-295828C21FD6}"/>
              </a:ext>
            </a:extLst>
          </p:cNvPr>
          <p:cNvSpPr/>
          <p:nvPr/>
        </p:nvSpPr>
        <p:spPr>
          <a:xfrm>
            <a:off x="1084263" y="1628775"/>
            <a:ext cx="7200900" cy="1160463"/>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60" name="矩形 59">
            <a:extLst>
              <a:ext uri="{FF2B5EF4-FFF2-40B4-BE49-F238E27FC236}">
                <a16:creationId xmlns:a16="http://schemas.microsoft.com/office/drawing/2014/main" id="{98CC7460-FE91-4543-97D2-DDD87BAD6390}"/>
              </a:ext>
            </a:extLst>
          </p:cNvPr>
          <p:cNvSpPr/>
          <p:nvPr/>
        </p:nvSpPr>
        <p:spPr>
          <a:xfrm>
            <a:off x="1119188" y="4090988"/>
            <a:ext cx="7200900" cy="1160462"/>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61" name="矩形 60">
            <a:extLst>
              <a:ext uri="{FF2B5EF4-FFF2-40B4-BE49-F238E27FC236}">
                <a16:creationId xmlns:a16="http://schemas.microsoft.com/office/drawing/2014/main" id="{D5A75826-4632-4476-92CE-B69C442FBD15}"/>
              </a:ext>
            </a:extLst>
          </p:cNvPr>
          <p:cNvSpPr/>
          <p:nvPr/>
        </p:nvSpPr>
        <p:spPr>
          <a:xfrm>
            <a:off x="1103313" y="5408613"/>
            <a:ext cx="7200900" cy="1160462"/>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56359" name="灯片编号占位符 3">
            <a:extLst>
              <a:ext uri="{FF2B5EF4-FFF2-40B4-BE49-F238E27FC236}">
                <a16:creationId xmlns:a16="http://schemas.microsoft.com/office/drawing/2014/main" id="{9AFE67BD-F4A1-4429-9B67-BB1B4A386027}"/>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fld id="{165BDBA0-EC49-47C7-A15E-A92D4571B93D}" type="slidenum">
              <a:rPr lang="zh-CN" altLang="en-US" sz="1200" smtClean="0">
                <a:solidFill>
                  <a:srgbClr val="898989"/>
                </a:solidFill>
              </a:rPr>
              <a:pPr>
                <a:spcBef>
                  <a:spcPct val="0"/>
                </a:spcBef>
                <a:buFontTx/>
                <a:buNone/>
              </a:pPr>
              <a:t>48</a:t>
            </a:fld>
            <a:endParaRPr lang="zh-CN" altLang="en-US" sz="1200">
              <a:solidFill>
                <a:srgbClr val="898989"/>
              </a:solidFill>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7346" name="组合 3">
            <a:extLst>
              <a:ext uri="{FF2B5EF4-FFF2-40B4-BE49-F238E27FC236}">
                <a16:creationId xmlns:a16="http://schemas.microsoft.com/office/drawing/2014/main" id="{479B8A1B-7CE4-4701-846A-873CA21FFC05}"/>
              </a:ext>
            </a:extLst>
          </p:cNvPr>
          <p:cNvGrpSpPr>
            <a:grpSpLocks/>
          </p:cNvGrpSpPr>
          <p:nvPr/>
        </p:nvGrpSpPr>
        <p:grpSpPr bwMode="auto">
          <a:xfrm>
            <a:off x="-9525" y="1554163"/>
            <a:ext cx="9051925" cy="5187950"/>
            <a:chOff x="-35388" y="1277449"/>
            <a:chExt cx="9050914" cy="5187501"/>
          </a:xfrm>
        </p:grpSpPr>
        <p:sp>
          <p:nvSpPr>
            <p:cNvPr id="5" name="右箭头 1">
              <a:extLst>
                <a:ext uri="{FF2B5EF4-FFF2-40B4-BE49-F238E27FC236}">
                  <a16:creationId xmlns:a16="http://schemas.microsoft.com/office/drawing/2014/main" id="{829E2982-8059-414A-A5B7-EC3CE2A9B9C1}"/>
                </a:ext>
              </a:extLst>
            </p:cNvPr>
            <p:cNvSpPr/>
            <p:nvPr/>
          </p:nvSpPr>
          <p:spPr>
            <a:xfrm>
              <a:off x="183663" y="3668017"/>
              <a:ext cx="8831863" cy="642881"/>
            </a:xfrm>
            <a:prstGeom prst="rightArrow">
              <a:avLst>
                <a:gd name="adj1" fmla="val 50000"/>
                <a:gd name="adj2" fmla="val 58978"/>
              </a:avLst>
            </a:prstGeom>
            <a:solidFill>
              <a:schemeClr val="tx2">
                <a:lumMod val="25000"/>
                <a:lumOff val="75000"/>
              </a:schemeClr>
            </a:solidFill>
            <a:ln w="9525">
              <a:solidFill>
                <a:schemeClr val="tx2">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6" name="矩形标注 70">
              <a:extLst>
                <a:ext uri="{FF2B5EF4-FFF2-40B4-BE49-F238E27FC236}">
                  <a16:creationId xmlns:a16="http://schemas.microsoft.com/office/drawing/2014/main" id="{260E92D7-216F-4299-B3CB-2190A5F5826A}"/>
                </a:ext>
              </a:extLst>
            </p:cNvPr>
            <p:cNvSpPr/>
            <p:nvPr/>
          </p:nvSpPr>
          <p:spPr>
            <a:xfrm>
              <a:off x="143980" y="4252167"/>
              <a:ext cx="1552402" cy="1079407"/>
            </a:xfrm>
            <a:prstGeom prst="wedgeRectCallout">
              <a:avLst>
                <a:gd name="adj1" fmla="val -9684"/>
                <a:gd name="adj2" fmla="val -63061"/>
              </a:avLst>
            </a:prstGeom>
            <a:solidFill>
              <a:schemeClr val="tx1"/>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57355" name="文本框 5">
              <a:extLst>
                <a:ext uri="{FF2B5EF4-FFF2-40B4-BE49-F238E27FC236}">
                  <a16:creationId xmlns:a16="http://schemas.microsoft.com/office/drawing/2014/main" id="{3B21FF8D-C439-4357-97E8-76CD6008CE26}"/>
                </a:ext>
              </a:extLst>
            </p:cNvPr>
            <p:cNvSpPr txBox="1">
              <a:spLocks noChangeArrowheads="1"/>
            </p:cNvSpPr>
            <p:nvPr/>
          </p:nvSpPr>
          <p:spPr bwMode="auto">
            <a:xfrm>
              <a:off x="287898" y="3794215"/>
              <a:ext cx="100811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r>
                <a:rPr lang="en-US" altLang="zh-CN" sz="1800" b="1">
                  <a:latin typeface="Arial Unicode MS" panose="020B0604020202020204" pitchFamily="34" charset="-122"/>
                  <a:ea typeface="Arial Unicode MS" panose="020B0604020202020204" pitchFamily="34" charset="-122"/>
                  <a:cs typeface="Arial Unicode MS" panose="020B0604020202020204" pitchFamily="34" charset="-122"/>
                </a:rPr>
                <a:t>2004</a:t>
              </a:r>
              <a:endParaRPr lang="zh-CN" altLang="en-US" sz="1800" b="1">
                <a:latin typeface="Arial Unicode MS" panose="020B0604020202020204" pitchFamily="34" charset="-122"/>
                <a:ea typeface="Arial Unicode MS" panose="020B0604020202020204" pitchFamily="34" charset="-122"/>
                <a:cs typeface="Arial Unicode MS" panose="020B0604020202020204" pitchFamily="34" charset="-122"/>
              </a:endParaRPr>
            </a:p>
          </p:txBody>
        </p:sp>
        <p:sp>
          <p:nvSpPr>
            <p:cNvPr id="57356" name="文本框 6">
              <a:extLst>
                <a:ext uri="{FF2B5EF4-FFF2-40B4-BE49-F238E27FC236}">
                  <a16:creationId xmlns:a16="http://schemas.microsoft.com/office/drawing/2014/main" id="{102F73A1-E060-43DF-A8ED-6FB03DCFF6C0}"/>
                </a:ext>
              </a:extLst>
            </p:cNvPr>
            <p:cNvSpPr txBox="1">
              <a:spLocks noChangeArrowheads="1"/>
            </p:cNvSpPr>
            <p:nvPr/>
          </p:nvSpPr>
          <p:spPr bwMode="auto">
            <a:xfrm>
              <a:off x="7488698" y="3794215"/>
              <a:ext cx="100811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r>
                <a:rPr lang="en-US" altLang="zh-CN" sz="1800" b="1">
                  <a:latin typeface="Arial Unicode MS" panose="020B0604020202020204" pitchFamily="34" charset="-122"/>
                  <a:ea typeface="Arial Unicode MS" panose="020B0604020202020204" pitchFamily="34" charset="-122"/>
                  <a:cs typeface="Arial Unicode MS" panose="020B0604020202020204" pitchFamily="34" charset="-122"/>
                </a:rPr>
                <a:t>2014</a:t>
              </a:r>
              <a:endParaRPr lang="zh-CN" altLang="en-US" sz="1800" b="1">
                <a:latin typeface="Arial Unicode MS" panose="020B0604020202020204" pitchFamily="34" charset="-122"/>
                <a:ea typeface="Arial Unicode MS" panose="020B0604020202020204" pitchFamily="34" charset="-122"/>
                <a:cs typeface="Arial Unicode MS" panose="020B0604020202020204" pitchFamily="34" charset="-122"/>
              </a:endParaRPr>
            </a:p>
          </p:txBody>
        </p:sp>
        <p:sp>
          <p:nvSpPr>
            <p:cNvPr id="57357" name="文本框 7">
              <a:extLst>
                <a:ext uri="{FF2B5EF4-FFF2-40B4-BE49-F238E27FC236}">
                  <a16:creationId xmlns:a16="http://schemas.microsoft.com/office/drawing/2014/main" id="{5183208B-1C66-46CA-ABEC-F4F33F897914}"/>
                </a:ext>
              </a:extLst>
            </p:cNvPr>
            <p:cNvSpPr txBox="1">
              <a:spLocks noChangeArrowheads="1"/>
            </p:cNvSpPr>
            <p:nvPr/>
          </p:nvSpPr>
          <p:spPr bwMode="auto">
            <a:xfrm>
              <a:off x="4948539" y="3794215"/>
              <a:ext cx="13880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r>
                <a:rPr lang="en-US" altLang="zh-CN" sz="1800" b="1">
                  <a:latin typeface="Arial Unicode MS" panose="020B0604020202020204" pitchFamily="34" charset="-122"/>
                  <a:ea typeface="Arial Unicode MS" panose="020B0604020202020204" pitchFamily="34" charset="-122"/>
                  <a:cs typeface="Arial Unicode MS" panose="020B0604020202020204" pitchFamily="34" charset="-122"/>
                </a:rPr>
                <a:t>2010</a:t>
              </a:r>
              <a:endParaRPr lang="zh-CN" altLang="en-US" sz="1800" b="1">
                <a:latin typeface="Arial Unicode MS" panose="020B0604020202020204" pitchFamily="34" charset="-122"/>
                <a:ea typeface="Arial Unicode MS" panose="020B0604020202020204" pitchFamily="34" charset="-122"/>
                <a:cs typeface="Arial Unicode MS" panose="020B0604020202020204" pitchFamily="34" charset="-122"/>
              </a:endParaRPr>
            </a:p>
          </p:txBody>
        </p:sp>
        <p:sp>
          <p:nvSpPr>
            <p:cNvPr id="57358" name="文本框 8">
              <a:extLst>
                <a:ext uri="{FF2B5EF4-FFF2-40B4-BE49-F238E27FC236}">
                  <a16:creationId xmlns:a16="http://schemas.microsoft.com/office/drawing/2014/main" id="{04E960EC-6524-47DB-9516-EC7A1B34CCAF}"/>
                </a:ext>
              </a:extLst>
            </p:cNvPr>
            <p:cNvSpPr txBox="1">
              <a:spLocks noChangeArrowheads="1"/>
            </p:cNvSpPr>
            <p:nvPr/>
          </p:nvSpPr>
          <p:spPr bwMode="auto">
            <a:xfrm>
              <a:off x="1368018" y="3794215"/>
              <a:ext cx="100811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r>
                <a:rPr lang="en-US" altLang="zh-CN" sz="1800" b="1">
                  <a:latin typeface="Arial Unicode MS" panose="020B0604020202020204" pitchFamily="34" charset="-122"/>
                  <a:ea typeface="Arial Unicode MS" panose="020B0604020202020204" pitchFamily="34" charset="-122"/>
                  <a:cs typeface="Arial Unicode MS" panose="020B0604020202020204" pitchFamily="34" charset="-122"/>
                </a:rPr>
                <a:t>2007</a:t>
              </a:r>
              <a:endParaRPr lang="zh-CN" altLang="en-US" sz="1800" b="1">
                <a:latin typeface="Arial Unicode MS" panose="020B0604020202020204" pitchFamily="34" charset="-122"/>
                <a:ea typeface="Arial Unicode MS" panose="020B0604020202020204" pitchFamily="34" charset="-122"/>
                <a:cs typeface="Arial Unicode MS" panose="020B0604020202020204" pitchFamily="34" charset="-122"/>
              </a:endParaRPr>
            </a:p>
          </p:txBody>
        </p:sp>
        <p:grpSp>
          <p:nvGrpSpPr>
            <p:cNvPr id="57359" name="组合 10">
              <a:extLst>
                <a:ext uri="{FF2B5EF4-FFF2-40B4-BE49-F238E27FC236}">
                  <a16:creationId xmlns:a16="http://schemas.microsoft.com/office/drawing/2014/main" id="{5CE04737-2DCD-48EC-B7A4-4A0C9CDB81E9}"/>
                </a:ext>
              </a:extLst>
            </p:cNvPr>
            <p:cNvGrpSpPr>
              <a:grpSpLocks/>
            </p:cNvGrpSpPr>
            <p:nvPr/>
          </p:nvGrpSpPr>
          <p:grpSpPr bwMode="auto">
            <a:xfrm>
              <a:off x="4659768" y="1662533"/>
              <a:ext cx="1769203" cy="1915658"/>
              <a:chOff x="4623390" y="1081294"/>
              <a:chExt cx="1769203" cy="1915658"/>
            </a:xfrm>
          </p:grpSpPr>
          <p:sp>
            <p:nvSpPr>
              <p:cNvPr id="57" name="矩形标注 62">
                <a:extLst>
                  <a:ext uri="{FF2B5EF4-FFF2-40B4-BE49-F238E27FC236}">
                    <a16:creationId xmlns:a16="http://schemas.microsoft.com/office/drawing/2014/main" id="{38A2A23A-6F46-46F5-9606-98C12BD7ADCF}"/>
                  </a:ext>
                </a:extLst>
              </p:cNvPr>
              <p:cNvSpPr/>
              <p:nvPr/>
            </p:nvSpPr>
            <p:spPr>
              <a:xfrm>
                <a:off x="4623535" y="1081939"/>
                <a:ext cx="1768277" cy="1914359"/>
              </a:xfrm>
              <a:prstGeom prst="wedgeRectCallout">
                <a:avLst>
                  <a:gd name="adj1" fmla="val -5385"/>
                  <a:gd name="adj2" fmla="val 61556"/>
                </a:avLst>
              </a:prstGeom>
              <a:solidFill>
                <a:schemeClr val="tx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grpSp>
            <p:nvGrpSpPr>
              <p:cNvPr id="57406" name="组合 57">
                <a:extLst>
                  <a:ext uri="{FF2B5EF4-FFF2-40B4-BE49-F238E27FC236}">
                    <a16:creationId xmlns:a16="http://schemas.microsoft.com/office/drawing/2014/main" id="{FCFF29D5-27BE-4FC6-AE93-C24F7ADE6C01}"/>
                  </a:ext>
                </a:extLst>
              </p:cNvPr>
              <p:cNvGrpSpPr>
                <a:grpSpLocks/>
              </p:cNvGrpSpPr>
              <p:nvPr/>
            </p:nvGrpSpPr>
            <p:grpSpPr bwMode="auto">
              <a:xfrm>
                <a:off x="4688714" y="1124744"/>
                <a:ext cx="1620000" cy="1821015"/>
                <a:chOff x="5004048" y="1124744"/>
                <a:chExt cx="1620000" cy="1821015"/>
              </a:xfrm>
            </p:grpSpPr>
            <p:pic>
              <p:nvPicPr>
                <p:cNvPr id="57407" name="图片 58" descr="37.png">
                  <a:extLst>
                    <a:ext uri="{FF2B5EF4-FFF2-40B4-BE49-F238E27FC236}">
                      <a16:creationId xmlns:a16="http://schemas.microsoft.com/office/drawing/2014/main" id="{1A638C05-AFA2-4896-93E8-10DDD6AD02C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004048" y="2132856"/>
                  <a:ext cx="1620000" cy="8129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408" name="图片 59" descr="28.png">
                  <a:extLst>
                    <a:ext uri="{FF2B5EF4-FFF2-40B4-BE49-F238E27FC236}">
                      <a16:creationId xmlns:a16="http://schemas.microsoft.com/office/drawing/2014/main" id="{A772B5A5-CBD3-4B13-BD0B-227F16E8EA4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34188" y="1124744"/>
                  <a:ext cx="1159720" cy="10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nvGrpSpPr>
            <p:cNvPr id="57360" name="组合 11">
              <a:extLst>
                <a:ext uri="{FF2B5EF4-FFF2-40B4-BE49-F238E27FC236}">
                  <a16:creationId xmlns:a16="http://schemas.microsoft.com/office/drawing/2014/main" id="{5FA85BD5-1623-4D18-8533-4EBABE9AFE2D}"/>
                </a:ext>
              </a:extLst>
            </p:cNvPr>
            <p:cNvGrpSpPr>
              <a:grpSpLocks/>
            </p:cNvGrpSpPr>
            <p:nvPr/>
          </p:nvGrpSpPr>
          <p:grpSpPr bwMode="auto">
            <a:xfrm>
              <a:off x="6192554" y="1656825"/>
              <a:ext cx="2304255" cy="2513513"/>
              <a:chOff x="6213687" y="1386240"/>
              <a:chExt cx="2304255" cy="2513513"/>
            </a:xfrm>
          </p:grpSpPr>
          <p:sp>
            <p:nvSpPr>
              <p:cNvPr id="52" name="矩形标注 76">
                <a:extLst>
                  <a:ext uri="{FF2B5EF4-FFF2-40B4-BE49-F238E27FC236}">
                    <a16:creationId xmlns:a16="http://schemas.microsoft.com/office/drawing/2014/main" id="{9E1E4F31-BC46-47D3-B346-3E23F43477FE}"/>
                  </a:ext>
                </a:extLst>
              </p:cNvPr>
              <p:cNvSpPr/>
              <p:nvPr/>
            </p:nvSpPr>
            <p:spPr>
              <a:xfrm>
                <a:off x="6644564" y="1386243"/>
                <a:ext cx="1873041" cy="1849278"/>
              </a:xfrm>
              <a:prstGeom prst="wedgeRectCallout">
                <a:avLst>
                  <a:gd name="adj1" fmla="val -35534"/>
                  <a:gd name="adj2" fmla="val 66760"/>
                </a:avLst>
              </a:prstGeom>
              <a:solidFill>
                <a:schemeClr val="tx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57401" name="文本框 16">
                <a:extLst>
                  <a:ext uri="{FF2B5EF4-FFF2-40B4-BE49-F238E27FC236}">
                    <a16:creationId xmlns:a16="http://schemas.microsoft.com/office/drawing/2014/main" id="{C08249DD-645A-4567-A229-C7200ADC4D0A}"/>
                  </a:ext>
                </a:extLst>
              </p:cNvPr>
              <p:cNvSpPr txBox="1">
                <a:spLocks noChangeArrowheads="1"/>
              </p:cNvSpPr>
              <p:nvPr/>
            </p:nvSpPr>
            <p:spPr bwMode="auto">
              <a:xfrm>
                <a:off x="6213687" y="3530421"/>
                <a:ext cx="100563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r>
                  <a:rPr lang="en-US" altLang="zh-CN" sz="1800" b="1">
                    <a:latin typeface="Arial Unicode MS" panose="020B0604020202020204" pitchFamily="34" charset="-122"/>
                    <a:ea typeface="Arial Unicode MS" panose="020B0604020202020204" pitchFamily="34" charset="-122"/>
                    <a:cs typeface="Arial Unicode MS" panose="020B0604020202020204" pitchFamily="34" charset="-122"/>
                  </a:rPr>
                  <a:t>2011</a:t>
                </a:r>
                <a:endParaRPr lang="zh-CN" altLang="en-US" sz="1800" b="1">
                  <a:latin typeface="Arial Unicode MS" panose="020B0604020202020204" pitchFamily="34" charset="-122"/>
                  <a:ea typeface="Arial Unicode MS" panose="020B0604020202020204" pitchFamily="34" charset="-122"/>
                  <a:cs typeface="Arial Unicode MS" panose="020B0604020202020204" pitchFamily="34" charset="-122"/>
                </a:endParaRPr>
              </a:p>
            </p:txBody>
          </p:sp>
          <p:grpSp>
            <p:nvGrpSpPr>
              <p:cNvPr id="57402" name="组合 53">
                <a:extLst>
                  <a:ext uri="{FF2B5EF4-FFF2-40B4-BE49-F238E27FC236}">
                    <a16:creationId xmlns:a16="http://schemas.microsoft.com/office/drawing/2014/main" id="{37754CB9-7DF5-4FB5-A073-E3A136057AB8}"/>
                  </a:ext>
                </a:extLst>
              </p:cNvPr>
              <p:cNvGrpSpPr>
                <a:grpSpLocks/>
              </p:cNvGrpSpPr>
              <p:nvPr/>
            </p:nvGrpSpPr>
            <p:grpSpPr bwMode="auto">
              <a:xfrm>
                <a:off x="6680244" y="1411286"/>
                <a:ext cx="1800000" cy="1820399"/>
                <a:chOff x="6778624" y="1377689"/>
                <a:chExt cx="1800000" cy="1820399"/>
              </a:xfrm>
            </p:grpSpPr>
            <p:pic>
              <p:nvPicPr>
                <p:cNvPr id="57403" name="图片 54">
                  <a:extLst>
                    <a:ext uri="{FF2B5EF4-FFF2-40B4-BE49-F238E27FC236}">
                      <a16:creationId xmlns:a16="http://schemas.microsoft.com/office/drawing/2014/main" id="{7BC87A85-416B-425B-8A2C-6D3AB5FF969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778624" y="2268633"/>
                  <a:ext cx="1800000" cy="929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404" name="图片 55">
                  <a:extLst>
                    <a:ext uri="{FF2B5EF4-FFF2-40B4-BE49-F238E27FC236}">
                      <a16:creationId xmlns:a16="http://schemas.microsoft.com/office/drawing/2014/main" id="{BDFA7DB0-E864-400A-BFA3-EE2841246673}"/>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778624" y="1377689"/>
                  <a:ext cx="1800000" cy="899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nvGrpSpPr>
            <p:cNvPr id="57361" name="组合 12">
              <a:extLst>
                <a:ext uri="{FF2B5EF4-FFF2-40B4-BE49-F238E27FC236}">
                  <a16:creationId xmlns:a16="http://schemas.microsoft.com/office/drawing/2014/main" id="{DD9A1EB5-2F0D-43BD-9F8F-42309102671D}"/>
                </a:ext>
              </a:extLst>
            </p:cNvPr>
            <p:cNvGrpSpPr>
              <a:grpSpLocks/>
            </p:cNvGrpSpPr>
            <p:nvPr/>
          </p:nvGrpSpPr>
          <p:grpSpPr bwMode="auto">
            <a:xfrm>
              <a:off x="-35388" y="1328112"/>
              <a:ext cx="2947908" cy="1964256"/>
              <a:chOff x="-14255" y="1057527"/>
              <a:chExt cx="2947908" cy="1964256"/>
            </a:xfrm>
          </p:grpSpPr>
          <p:sp>
            <p:nvSpPr>
              <p:cNvPr id="47" name="矩形标注 41">
                <a:extLst>
                  <a:ext uri="{FF2B5EF4-FFF2-40B4-BE49-F238E27FC236}">
                    <a16:creationId xmlns:a16="http://schemas.microsoft.com/office/drawing/2014/main" id="{FD831B2F-B544-4774-B17F-C9FAE087ED31}"/>
                  </a:ext>
                </a:extLst>
              </p:cNvPr>
              <p:cNvSpPr/>
              <p:nvPr/>
            </p:nvSpPr>
            <p:spPr>
              <a:xfrm>
                <a:off x="165113" y="1579902"/>
                <a:ext cx="2534954" cy="1441325"/>
              </a:xfrm>
              <a:prstGeom prst="wedgeRectCallout">
                <a:avLst>
                  <a:gd name="adj1" fmla="val 17841"/>
                  <a:gd name="adj2" fmla="val 85947"/>
                </a:avLst>
              </a:prstGeom>
              <a:solidFill>
                <a:schemeClr val="tx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b="1"/>
              </a:p>
            </p:txBody>
          </p:sp>
          <p:sp>
            <p:nvSpPr>
              <p:cNvPr id="57396" name="文本框 22">
                <a:extLst>
                  <a:ext uri="{FF2B5EF4-FFF2-40B4-BE49-F238E27FC236}">
                    <a16:creationId xmlns:a16="http://schemas.microsoft.com/office/drawing/2014/main" id="{B9CA9746-3D3D-4BE5-BA2C-04829DAB18AB}"/>
                  </a:ext>
                </a:extLst>
              </p:cNvPr>
              <p:cNvSpPr txBox="1">
                <a:spLocks noChangeArrowheads="1"/>
              </p:cNvSpPr>
              <p:nvPr/>
            </p:nvSpPr>
            <p:spPr bwMode="auto">
              <a:xfrm>
                <a:off x="-14255" y="1057527"/>
                <a:ext cx="294790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a:spcBef>
                    <a:spcPct val="0"/>
                  </a:spcBef>
                  <a:buFontTx/>
                  <a:buNone/>
                </a:pPr>
                <a:r>
                  <a:rPr lang="zh-CN" altLang="en-US" sz="1800">
                    <a:solidFill>
                      <a:srgbClr val="0000CC"/>
                    </a:solidFill>
                    <a:latin typeface="微软雅黑" panose="020B0503020204020204" pitchFamily="34" charset="-122"/>
                    <a:ea typeface="微软雅黑" panose="020B0503020204020204" pitchFamily="34" charset="-122"/>
                    <a:cs typeface="Arial Unicode MS" panose="020B0604020202020204" pitchFamily="34" charset="-122"/>
                  </a:rPr>
                  <a:t>北京量子全通网</a:t>
                </a:r>
              </a:p>
            </p:txBody>
          </p:sp>
          <p:grpSp>
            <p:nvGrpSpPr>
              <p:cNvPr id="57397" name="组合 48">
                <a:extLst>
                  <a:ext uri="{FF2B5EF4-FFF2-40B4-BE49-F238E27FC236}">
                    <a16:creationId xmlns:a16="http://schemas.microsoft.com/office/drawing/2014/main" id="{7433163D-7CD4-4740-8DAA-5FB7501084F3}"/>
                  </a:ext>
                </a:extLst>
              </p:cNvPr>
              <p:cNvGrpSpPr>
                <a:grpSpLocks/>
              </p:cNvGrpSpPr>
              <p:nvPr/>
            </p:nvGrpSpPr>
            <p:grpSpPr bwMode="auto">
              <a:xfrm>
                <a:off x="204958" y="1723430"/>
                <a:ext cx="2462117" cy="1133475"/>
                <a:chOff x="307244" y="1714531"/>
                <a:chExt cx="2462117" cy="1133475"/>
              </a:xfrm>
            </p:grpSpPr>
            <p:pic>
              <p:nvPicPr>
                <p:cNvPr id="57398" name="Picture 5" descr="四端口分布图成品">
                  <a:extLst>
                    <a:ext uri="{FF2B5EF4-FFF2-40B4-BE49-F238E27FC236}">
                      <a16:creationId xmlns:a16="http://schemas.microsoft.com/office/drawing/2014/main" id="{119F5D07-202E-4D45-83A9-CEBA0F97367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33600" y="1718626"/>
                  <a:ext cx="1135761" cy="1125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99" name="图片 50" descr="Router.jpg">
                  <a:extLst>
                    <a:ext uri="{FF2B5EF4-FFF2-40B4-BE49-F238E27FC236}">
                      <a16:creationId xmlns:a16="http://schemas.microsoft.com/office/drawing/2014/main" id="{1E40CBD0-9946-4238-B5BD-55F2B2280EB8}"/>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07244" y="1714531"/>
                  <a:ext cx="1326356" cy="113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pic>
          <p:nvPicPr>
            <p:cNvPr id="57362" name="Picture 3" descr="照片 106">
              <a:extLst>
                <a:ext uri="{FF2B5EF4-FFF2-40B4-BE49-F238E27FC236}">
                  <a16:creationId xmlns:a16="http://schemas.microsoft.com/office/drawing/2014/main" id="{0F89D7D0-BBB0-4637-B0BC-53303DB9E19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14081" y="4259471"/>
              <a:ext cx="1429709" cy="10725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63" name="文本框 27">
              <a:extLst>
                <a:ext uri="{FF2B5EF4-FFF2-40B4-BE49-F238E27FC236}">
                  <a16:creationId xmlns:a16="http://schemas.microsoft.com/office/drawing/2014/main" id="{630A6687-BFF7-4050-A2D9-185FB8B32432}"/>
                </a:ext>
              </a:extLst>
            </p:cNvPr>
            <p:cNvSpPr txBox="1">
              <a:spLocks noChangeArrowheads="1"/>
            </p:cNvSpPr>
            <p:nvPr/>
          </p:nvSpPr>
          <p:spPr bwMode="auto">
            <a:xfrm>
              <a:off x="124542" y="4954816"/>
              <a:ext cx="98582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r>
                <a:rPr lang="en-US" altLang="zh-CN" sz="1800">
                  <a:solidFill>
                    <a:srgbClr val="FFFF00"/>
                  </a:solidFill>
                  <a:latin typeface="微软雅黑" panose="020B0503020204020204" pitchFamily="34" charset="-122"/>
                  <a:ea typeface="微软雅黑" panose="020B0503020204020204" pitchFamily="34" charset="-122"/>
                  <a:cs typeface="Arial Unicode MS" panose="020B0604020202020204" pitchFamily="34" charset="-122"/>
                </a:rPr>
                <a:t>1MHz</a:t>
              </a:r>
              <a:endParaRPr lang="zh-CN" altLang="en-US" sz="1800">
                <a:solidFill>
                  <a:srgbClr val="FFFF00"/>
                </a:solidFill>
                <a:latin typeface="微软雅黑" panose="020B0503020204020204" pitchFamily="34" charset="-122"/>
                <a:ea typeface="微软雅黑" panose="020B0503020204020204" pitchFamily="34" charset="-122"/>
                <a:cs typeface="Arial Unicode MS" panose="020B0604020202020204" pitchFamily="34" charset="-122"/>
              </a:endParaRPr>
            </a:p>
          </p:txBody>
        </p:sp>
        <p:grpSp>
          <p:nvGrpSpPr>
            <p:cNvPr id="57364" name="组合 15">
              <a:extLst>
                <a:ext uri="{FF2B5EF4-FFF2-40B4-BE49-F238E27FC236}">
                  <a16:creationId xmlns:a16="http://schemas.microsoft.com/office/drawing/2014/main" id="{A6995C23-C3C0-4CE9-886D-8FF5BAFFA418}"/>
                </a:ext>
              </a:extLst>
            </p:cNvPr>
            <p:cNvGrpSpPr>
              <a:grpSpLocks/>
            </p:cNvGrpSpPr>
            <p:nvPr/>
          </p:nvGrpSpPr>
          <p:grpSpPr bwMode="auto">
            <a:xfrm>
              <a:off x="1269815" y="5434464"/>
              <a:ext cx="1591481" cy="1030486"/>
              <a:chOff x="1290948" y="5517232"/>
              <a:chExt cx="1740919" cy="1285165"/>
            </a:xfrm>
          </p:grpSpPr>
          <p:sp>
            <p:nvSpPr>
              <p:cNvPr id="44" name="矩形标注 71">
                <a:extLst>
                  <a:ext uri="{FF2B5EF4-FFF2-40B4-BE49-F238E27FC236}">
                    <a16:creationId xmlns:a16="http://schemas.microsoft.com/office/drawing/2014/main" id="{E9DE33F3-0FF6-4962-A8D7-E5D0E3E954B7}"/>
                  </a:ext>
                </a:extLst>
              </p:cNvPr>
              <p:cNvSpPr/>
              <p:nvPr/>
            </p:nvSpPr>
            <p:spPr>
              <a:xfrm>
                <a:off x="1290484" y="5517590"/>
                <a:ext cx="1741580" cy="1259071"/>
              </a:xfrm>
              <a:prstGeom prst="wedgeRectCallout">
                <a:avLst>
                  <a:gd name="adj1" fmla="val 11827"/>
                  <a:gd name="adj2" fmla="val -166042"/>
                </a:avLst>
              </a:prstGeom>
              <a:solidFill>
                <a:schemeClr val="tx1"/>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pic>
            <p:nvPicPr>
              <p:cNvPr id="57393" name="图片 44" descr="7.png">
                <a:extLst>
                  <a:ext uri="{FF2B5EF4-FFF2-40B4-BE49-F238E27FC236}">
                    <a16:creationId xmlns:a16="http://schemas.microsoft.com/office/drawing/2014/main" id="{2CE1C623-879D-4F5E-82D0-CC4C9DE94A3D}"/>
                  </a:ext>
                </a:extLst>
              </p:cNvPr>
              <p:cNvPicPr>
                <a:picLocks noChangeAspect="1"/>
              </p:cNvPicPr>
              <p:nvPr/>
            </p:nvPicPr>
            <p:blipFill>
              <a:blip r:embed="rId9">
                <a:extLst>
                  <a:ext uri="{28A0092B-C50C-407E-A947-70E740481C1C}">
                    <a14:useLocalDpi xmlns:a14="http://schemas.microsoft.com/office/drawing/2010/main" val="0"/>
                  </a:ext>
                </a:extLst>
              </a:blip>
              <a:srcRect t="4559"/>
              <a:stretch>
                <a:fillRect/>
              </a:stretch>
            </p:blipFill>
            <p:spPr bwMode="auto">
              <a:xfrm>
                <a:off x="1312931" y="5531897"/>
                <a:ext cx="1696951" cy="1224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94" name="文本框 31">
                <a:extLst>
                  <a:ext uri="{FF2B5EF4-FFF2-40B4-BE49-F238E27FC236}">
                    <a16:creationId xmlns:a16="http://schemas.microsoft.com/office/drawing/2014/main" id="{D62C27B0-341D-4970-8DC3-22F902393E9E}"/>
                  </a:ext>
                </a:extLst>
              </p:cNvPr>
              <p:cNvSpPr txBox="1">
                <a:spLocks noChangeArrowheads="1"/>
              </p:cNvSpPr>
              <p:nvPr/>
            </p:nvSpPr>
            <p:spPr bwMode="auto">
              <a:xfrm>
                <a:off x="1667054" y="6412312"/>
                <a:ext cx="1078388" cy="390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a:spcBef>
                    <a:spcPct val="0"/>
                  </a:spcBef>
                  <a:buFontTx/>
                  <a:buNone/>
                </a:pPr>
                <a:r>
                  <a:rPr lang="en-US" altLang="zh-CN" sz="1800">
                    <a:solidFill>
                      <a:srgbClr val="FFFF00"/>
                    </a:solidFill>
                    <a:latin typeface="微软雅黑" panose="020B0503020204020204" pitchFamily="34" charset="-122"/>
                    <a:ea typeface="微软雅黑" panose="020B0503020204020204" pitchFamily="34" charset="-122"/>
                    <a:cs typeface="Arial Unicode MS" panose="020B0604020202020204" pitchFamily="34" charset="-122"/>
                  </a:rPr>
                  <a:t>5MHz</a:t>
                </a:r>
                <a:endParaRPr lang="zh-CN" altLang="en-US" sz="1800">
                  <a:solidFill>
                    <a:srgbClr val="FFFF00"/>
                  </a:solidFill>
                  <a:latin typeface="微软雅黑" panose="020B0503020204020204" pitchFamily="34" charset="-122"/>
                  <a:ea typeface="微软雅黑" panose="020B0503020204020204" pitchFamily="34" charset="-122"/>
                  <a:cs typeface="Arial Unicode MS" panose="020B0604020202020204" pitchFamily="34" charset="-122"/>
                </a:endParaRPr>
              </a:p>
            </p:txBody>
          </p:sp>
        </p:grpSp>
        <p:grpSp>
          <p:nvGrpSpPr>
            <p:cNvPr id="57365" name="组合 16">
              <a:extLst>
                <a:ext uri="{FF2B5EF4-FFF2-40B4-BE49-F238E27FC236}">
                  <a16:creationId xmlns:a16="http://schemas.microsoft.com/office/drawing/2014/main" id="{B770BD48-858A-466D-8DA6-3BA1A16F15FC}"/>
                </a:ext>
              </a:extLst>
            </p:cNvPr>
            <p:cNvGrpSpPr>
              <a:grpSpLocks/>
            </p:cNvGrpSpPr>
            <p:nvPr/>
          </p:nvGrpSpPr>
          <p:grpSpPr bwMode="auto">
            <a:xfrm>
              <a:off x="2761719" y="4224765"/>
              <a:ext cx="1568233" cy="1096471"/>
              <a:chOff x="2782852" y="4163584"/>
              <a:chExt cx="1715488" cy="1294706"/>
            </a:xfrm>
          </p:grpSpPr>
          <p:sp>
            <p:nvSpPr>
              <p:cNvPr id="41" name="矩形标注 73">
                <a:extLst>
                  <a:ext uri="{FF2B5EF4-FFF2-40B4-BE49-F238E27FC236}">
                    <a16:creationId xmlns:a16="http://schemas.microsoft.com/office/drawing/2014/main" id="{911D1A4A-B8C7-48E4-9989-703C052EADBC}"/>
                  </a:ext>
                </a:extLst>
              </p:cNvPr>
              <p:cNvSpPr/>
              <p:nvPr/>
            </p:nvSpPr>
            <p:spPr>
              <a:xfrm>
                <a:off x="2782585" y="4164075"/>
                <a:ext cx="1715534" cy="1293300"/>
              </a:xfrm>
              <a:prstGeom prst="wedgeRectCallout">
                <a:avLst>
                  <a:gd name="adj1" fmla="val 9538"/>
                  <a:gd name="adj2" fmla="val -62678"/>
                </a:avLst>
              </a:prstGeom>
              <a:solidFill>
                <a:schemeClr val="tx1"/>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pic>
            <p:nvPicPr>
              <p:cNvPr id="57390" name="Picture 5" descr="E:\Lab Work 2011\文档\ppt\2011年9月水上报告厅报告\201105270111296060.jpg">
                <a:extLst>
                  <a:ext uri="{FF2B5EF4-FFF2-40B4-BE49-F238E27FC236}">
                    <a16:creationId xmlns:a16="http://schemas.microsoft.com/office/drawing/2014/main" id="{819EDE07-1F4D-408D-81A2-B4887C8F661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800597" y="4184092"/>
                <a:ext cx="1679999" cy="126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91" name="文本框 35">
                <a:extLst>
                  <a:ext uri="{FF2B5EF4-FFF2-40B4-BE49-F238E27FC236}">
                    <a16:creationId xmlns:a16="http://schemas.microsoft.com/office/drawing/2014/main" id="{23117902-C980-4FF6-8851-111C97A1B976}"/>
                  </a:ext>
                </a:extLst>
              </p:cNvPr>
              <p:cNvSpPr txBox="1">
                <a:spLocks noChangeArrowheads="1"/>
              </p:cNvSpPr>
              <p:nvPr/>
            </p:nvSpPr>
            <p:spPr bwMode="auto">
              <a:xfrm>
                <a:off x="3154213" y="5069272"/>
                <a:ext cx="107838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a:spcBef>
                    <a:spcPct val="0"/>
                  </a:spcBef>
                  <a:buFontTx/>
                  <a:buNone/>
                </a:pPr>
                <a:r>
                  <a:rPr lang="en-US" altLang="zh-CN" sz="1800">
                    <a:solidFill>
                      <a:srgbClr val="FFFF00"/>
                    </a:solidFill>
                    <a:latin typeface="微软雅黑" panose="020B0503020204020204" pitchFamily="34" charset="-122"/>
                    <a:ea typeface="微软雅黑" panose="020B0503020204020204" pitchFamily="34" charset="-122"/>
                    <a:cs typeface="Arial Unicode MS" panose="020B0604020202020204" pitchFamily="34" charset="-122"/>
                  </a:rPr>
                  <a:t>5MHz</a:t>
                </a:r>
                <a:endParaRPr lang="zh-CN" altLang="en-US" sz="1800">
                  <a:solidFill>
                    <a:srgbClr val="FFFF00"/>
                  </a:solidFill>
                  <a:latin typeface="微软雅黑" panose="020B0503020204020204" pitchFamily="34" charset="-122"/>
                  <a:ea typeface="微软雅黑" panose="020B0503020204020204" pitchFamily="34" charset="-122"/>
                  <a:cs typeface="Arial Unicode MS" panose="020B0604020202020204" pitchFamily="34" charset="-122"/>
                </a:endParaRPr>
              </a:p>
            </p:txBody>
          </p:sp>
        </p:grpSp>
        <p:sp>
          <p:nvSpPr>
            <p:cNvPr id="57366" name="文本框 37">
              <a:extLst>
                <a:ext uri="{FF2B5EF4-FFF2-40B4-BE49-F238E27FC236}">
                  <a16:creationId xmlns:a16="http://schemas.microsoft.com/office/drawing/2014/main" id="{2D2D8DB9-10AC-49A5-944A-3C96BC85DEC2}"/>
                </a:ext>
              </a:extLst>
            </p:cNvPr>
            <p:cNvSpPr txBox="1">
              <a:spLocks noChangeArrowheads="1"/>
            </p:cNvSpPr>
            <p:nvPr/>
          </p:nvSpPr>
          <p:spPr bwMode="auto">
            <a:xfrm>
              <a:off x="3672274" y="3789040"/>
              <a:ext cx="1563265" cy="343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r>
                <a:rPr lang="en-US" altLang="zh-CN" sz="1800" b="1">
                  <a:latin typeface="Arial Unicode MS" panose="020B0604020202020204" pitchFamily="34" charset="-122"/>
                  <a:ea typeface="Arial Unicode MS" panose="020B0604020202020204" pitchFamily="34" charset="-122"/>
                  <a:cs typeface="Arial Unicode MS" panose="020B0604020202020204" pitchFamily="34" charset="-122"/>
                </a:rPr>
                <a:t>2009.9</a:t>
              </a:r>
              <a:endParaRPr lang="zh-CN" altLang="en-US" sz="1800" b="1">
                <a:latin typeface="Arial Unicode MS" panose="020B0604020202020204" pitchFamily="34" charset="-122"/>
                <a:ea typeface="Arial Unicode MS" panose="020B0604020202020204" pitchFamily="34" charset="-122"/>
                <a:cs typeface="Arial Unicode MS" panose="020B0604020202020204" pitchFamily="34" charset="-122"/>
              </a:endParaRPr>
            </a:p>
          </p:txBody>
        </p:sp>
        <p:grpSp>
          <p:nvGrpSpPr>
            <p:cNvPr id="57367" name="组合 18">
              <a:extLst>
                <a:ext uri="{FF2B5EF4-FFF2-40B4-BE49-F238E27FC236}">
                  <a16:creationId xmlns:a16="http://schemas.microsoft.com/office/drawing/2014/main" id="{499FAF97-2E7D-4C5D-9236-513940B05EE7}"/>
                </a:ext>
              </a:extLst>
            </p:cNvPr>
            <p:cNvGrpSpPr>
              <a:grpSpLocks/>
            </p:cNvGrpSpPr>
            <p:nvPr/>
          </p:nvGrpSpPr>
          <p:grpSpPr bwMode="auto">
            <a:xfrm>
              <a:off x="3894883" y="5386864"/>
              <a:ext cx="1523240" cy="1047382"/>
              <a:chOff x="3928664" y="5277865"/>
              <a:chExt cx="1609785" cy="1222930"/>
            </a:xfrm>
          </p:grpSpPr>
          <p:sp>
            <p:nvSpPr>
              <p:cNvPr id="38" name="矩形标注 74">
                <a:extLst>
                  <a:ext uri="{FF2B5EF4-FFF2-40B4-BE49-F238E27FC236}">
                    <a16:creationId xmlns:a16="http://schemas.microsoft.com/office/drawing/2014/main" id="{8BCCA603-D96D-44F3-90A1-E3708E936447}"/>
                  </a:ext>
                </a:extLst>
              </p:cNvPr>
              <p:cNvSpPr/>
              <p:nvPr/>
            </p:nvSpPr>
            <p:spPr>
              <a:xfrm>
                <a:off x="3928601" y="5278176"/>
                <a:ext cx="1610408" cy="1223253"/>
              </a:xfrm>
              <a:prstGeom prst="wedgeRectCallout">
                <a:avLst>
                  <a:gd name="adj1" fmla="val 693"/>
                  <a:gd name="adj2" fmla="val -158828"/>
                </a:avLst>
              </a:prstGeom>
              <a:solidFill>
                <a:schemeClr val="tx1"/>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pic>
            <p:nvPicPr>
              <p:cNvPr id="57387" name="Picture 4" descr="19">
                <a:extLst>
                  <a:ext uri="{FF2B5EF4-FFF2-40B4-BE49-F238E27FC236}">
                    <a16:creationId xmlns:a16="http://schemas.microsoft.com/office/drawing/2014/main" id="{9CF40599-EAE8-4570-9B1E-D53B780EB593}"/>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l="359" t="12125" r="-359" b="6853"/>
              <a:stretch>
                <a:fillRect/>
              </a:stretch>
            </p:blipFill>
            <p:spPr bwMode="auto">
              <a:xfrm>
                <a:off x="3975120" y="5324279"/>
                <a:ext cx="1548906" cy="1127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88" name="文本框 41">
                <a:extLst>
                  <a:ext uri="{FF2B5EF4-FFF2-40B4-BE49-F238E27FC236}">
                    <a16:creationId xmlns:a16="http://schemas.microsoft.com/office/drawing/2014/main" id="{B87DB92C-9565-40E2-99E2-D15C81674B23}"/>
                  </a:ext>
                </a:extLst>
              </p:cNvPr>
              <p:cNvSpPr txBox="1">
                <a:spLocks noChangeArrowheads="1"/>
              </p:cNvSpPr>
              <p:nvPr/>
            </p:nvSpPr>
            <p:spPr bwMode="auto">
              <a:xfrm>
                <a:off x="4213031" y="6001017"/>
                <a:ext cx="12262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a:spcBef>
                    <a:spcPct val="0"/>
                  </a:spcBef>
                  <a:buFontTx/>
                  <a:buNone/>
                </a:pPr>
                <a:r>
                  <a:rPr lang="en-US" altLang="zh-CN" sz="1800">
                    <a:solidFill>
                      <a:srgbClr val="FFFF00"/>
                    </a:solidFill>
                    <a:latin typeface="微软雅黑" panose="020B0503020204020204" pitchFamily="34" charset="-122"/>
                    <a:ea typeface="微软雅黑" panose="020B0503020204020204" pitchFamily="34" charset="-122"/>
                    <a:cs typeface="Arial Unicode MS" panose="020B0604020202020204" pitchFamily="34" charset="-122"/>
                  </a:rPr>
                  <a:t>20MHz</a:t>
                </a:r>
                <a:endParaRPr lang="zh-CN" altLang="en-US" sz="1800">
                  <a:solidFill>
                    <a:srgbClr val="FFFF00"/>
                  </a:solidFill>
                  <a:latin typeface="微软雅黑" panose="020B0503020204020204" pitchFamily="34" charset="-122"/>
                  <a:ea typeface="微软雅黑" panose="020B0503020204020204" pitchFamily="34" charset="-122"/>
                  <a:cs typeface="Arial Unicode MS" panose="020B0604020202020204" pitchFamily="34" charset="-122"/>
                </a:endParaRPr>
              </a:p>
            </p:txBody>
          </p:sp>
        </p:grpSp>
        <p:grpSp>
          <p:nvGrpSpPr>
            <p:cNvPr id="57368" name="组合 19">
              <a:extLst>
                <a:ext uri="{FF2B5EF4-FFF2-40B4-BE49-F238E27FC236}">
                  <a16:creationId xmlns:a16="http://schemas.microsoft.com/office/drawing/2014/main" id="{EF597142-B203-4578-A5FF-BDEBE147D7C8}"/>
                </a:ext>
              </a:extLst>
            </p:cNvPr>
            <p:cNvGrpSpPr>
              <a:grpSpLocks/>
            </p:cNvGrpSpPr>
            <p:nvPr/>
          </p:nvGrpSpPr>
          <p:grpSpPr bwMode="auto">
            <a:xfrm>
              <a:off x="5323311" y="4203641"/>
              <a:ext cx="1568233" cy="1117687"/>
              <a:chOff x="5344444" y="4142460"/>
              <a:chExt cx="1715488" cy="1319758"/>
            </a:xfrm>
          </p:grpSpPr>
          <p:sp>
            <p:nvSpPr>
              <p:cNvPr id="35" name="矩形标注 75">
                <a:extLst>
                  <a:ext uri="{FF2B5EF4-FFF2-40B4-BE49-F238E27FC236}">
                    <a16:creationId xmlns:a16="http://schemas.microsoft.com/office/drawing/2014/main" id="{9ED86DD3-0A5C-461B-879B-1FDE23EBD6F5}"/>
                  </a:ext>
                </a:extLst>
              </p:cNvPr>
              <p:cNvSpPr/>
              <p:nvPr/>
            </p:nvSpPr>
            <p:spPr>
              <a:xfrm>
                <a:off x="5344556" y="4141654"/>
                <a:ext cx="1715534" cy="1297049"/>
              </a:xfrm>
              <a:prstGeom prst="wedgeRectCallout">
                <a:avLst>
                  <a:gd name="adj1" fmla="val -4782"/>
                  <a:gd name="adj2" fmla="val -62151"/>
                </a:avLst>
              </a:prstGeom>
              <a:solidFill>
                <a:schemeClr val="tx1"/>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pic>
            <p:nvPicPr>
              <p:cNvPr id="57384" name="Picture 1" descr="E:\Lab Work 2011\文档\2011年年终总结\素材\设备1.JPG">
                <a:extLst>
                  <a:ext uri="{FF2B5EF4-FFF2-40B4-BE49-F238E27FC236}">
                    <a16:creationId xmlns:a16="http://schemas.microsoft.com/office/drawing/2014/main" id="{2EA9302F-028E-4A78-849E-79718E3D1414}"/>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362763" y="4163584"/>
                <a:ext cx="1678849" cy="126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85" name="文本框 45">
                <a:extLst>
                  <a:ext uri="{FF2B5EF4-FFF2-40B4-BE49-F238E27FC236}">
                    <a16:creationId xmlns:a16="http://schemas.microsoft.com/office/drawing/2014/main" id="{6884CAD2-CAF1-4D89-A47E-0BBC71EAF782}"/>
                  </a:ext>
                </a:extLst>
              </p:cNvPr>
              <p:cNvSpPr txBox="1">
                <a:spLocks noChangeArrowheads="1"/>
              </p:cNvSpPr>
              <p:nvPr/>
            </p:nvSpPr>
            <p:spPr bwMode="auto">
              <a:xfrm>
                <a:off x="5723217" y="5092886"/>
                <a:ext cx="12262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r>
                  <a:rPr lang="en-US" altLang="zh-CN" sz="1800">
                    <a:solidFill>
                      <a:srgbClr val="FFFF00"/>
                    </a:solidFill>
                    <a:latin typeface="微软雅黑" panose="020B0503020204020204" pitchFamily="34" charset="-122"/>
                    <a:ea typeface="微软雅黑" panose="020B0503020204020204" pitchFamily="34" charset="-122"/>
                    <a:cs typeface="Arial Unicode MS" panose="020B0604020202020204" pitchFamily="34" charset="-122"/>
                  </a:rPr>
                  <a:t>20MHz</a:t>
                </a:r>
                <a:endParaRPr lang="zh-CN" altLang="en-US" sz="1800">
                  <a:solidFill>
                    <a:srgbClr val="FFFF00"/>
                  </a:solidFill>
                  <a:latin typeface="微软雅黑" panose="020B0503020204020204" pitchFamily="34" charset="-122"/>
                  <a:ea typeface="微软雅黑" panose="020B0503020204020204" pitchFamily="34" charset="-122"/>
                  <a:cs typeface="Arial Unicode MS" panose="020B0604020202020204" pitchFamily="34" charset="-122"/>
                </a:endParaRPr>
              </a:p>
            </p:txBody>
          </p:sp>
        </p:grpSp>
        <p:grpSp>
          <p:nvGrpSpPr>
            <p:cNvPr id="57369" name="组合 20">
              <a:extLst>
                <a:ext uri="{FF2B5EF4-FFF2-40B4-BE49-F238E27FC236}">
                  <a16:creationId xmlns:a16="http://schemas.microsoft.com/office/drawing/2014/main" id="{7F9AE8CA-938E-44D5-B375-AA1753A47E83}"/>
                </a:ext>
              </a:extLst>
            </p:cNvPr>
            <p:cNvGrpSpPr>
              <a:grpSpLocks/>
            </p:cNvGrpSpPr>
            <p:nvPr/>
          </p:nvGrpSpPr>
          <p:grpSpPr bwMode="auto">
            <a:xfrm>
              <a:off x="6927307" y="5359912"/>
              <a:ext cx="2007257" cy="1021416"/>
              <a:chOff x="6629117" y="5481367"/>
              <a:chExt cx="2452883" cy="1304027"/>
            </a:xfrm>
          </p:grpSpPr>
          <p:sp>
            <p:nvSpPr>
              <p:cNvPr id="32" name="矩形标注 72">
                <a:extLst>
                  <a:ext uri="{FF2B5EF4-FFF2-40B4-BE49-F238E27FC236}">
                    <a16:creationId xmlns:a16="http://schemas.microsoft.com/office/drawing/2014/main" id="{90AF48BE-56AB-48A8-B651-5C10A78BD273}"/>
                  </a:ext>
                </a:extLst>
              </p:cNvPr>
              <p:cNvSpPr/>
              <p:nvPr/>
            </p:nvSpPr>
            <p:spPr>
              <a:xfrm>
                <a:off x="6628264" y="5481666"/>
                <a:ext cx="2234558" cy="1258495"/>
              </a:xfrm>
              <a:prstGeom prst="wedgeRectCallout">
                <a:avLst>
                  <a:gd name="adj1" fmla="val 11550"/>
                  <a:gd name="adj2" fmla="val -166042"/>
                </a:avLst>
              </a:prstGeom>
              <a:solidFill>
                <a:schemeClr val="tx1"/>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pic>
            <p:nvPicPr>
              <p:cNvPr id="33" name="图片 32">
                <a:extLst>
                  <a:ext uri="{FF2B5EF4-FFF2-40B4-BE49-F238E27FC236}">
                    <a16:creationId xmlns:a16="http://schemas.microsoft.com/office/drawing/2014/main" id="{8F670337-2C73-4737-BD92-FAB35B20D3BE}"/>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2893" t="1983" r="5420" b="1983"/>
              <a:stretch/>
            </p:blipFill>
            <p:spPr>
              <a:xfrm>
                <a:off x="6629117" y="5481367"/>
                <a:ext cx="2233455" cy="1260000"/>
              </a:xfrm>
              <a:prstGeom prst="rect">
                <a:avLst/>
              </a:prstGeom>
              <a:solidFill>
                <a:schemeClr val="tx1">
                  <a:lumMod val="95000"/>
                  <a:alpha val="86000"/>
                </a:schemeClr>
              </a:solidFill>
              <a:effectLst>
                <a:softEdge rad="12700"/>
              </a:effectLst>
            </p:spPr>
          </p:pic>
          <p:sp>
            <p:nvSpPr>
              <p:cNvPr id="57382" name="文本框 49">
                <a:extLst>
                  <a:ext uri="{FF2B5EF4-FFF2-40B4-BE49-F238E27FC236}">
                    <a16:creationId xmlns:a16="http://schemas.microsoft.com/office/drawing/2014/main" id="{543CF406-0F50-4CE5-90B0-BAF6F7FF4016}"/>
                  </a:ext>
                </a:extLst>
              </p:cNvPr>
              <p:cNvSpPr txBox="1">
                <a:spLocks noChangeArrowheads="1"/>
              </p:cNvSpPr>
              <p:nvPr/>
            </p:nvSpPr>
            <p:spPr bwMode="auto">
              <a:xfrm>
                <a:off x="7855775" y="6386069"/>
                <a:ext cx="1226225" cy="39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a:spcBef>
                    <a:spcPct val="0"/>
                  </a:spcBef>
                  <a:buFontTx/>
                  <a:buNone/>
                </a:pPr>
                <a:r>
                  <a:rPr lang="en-US" altLang="zh-CN" sz="1800">
                    <a:solidFill>
                      <a:srgbClr val="FFFF00"/>
                    </a:solidFill>
                    <a:latin typeface="微软雅黑" panose="020B0503020204020204" pitchFamily="34" charset="-122"/>
                    <a:ea typeface="微软雅黑" panose="020B0503020204020204" pitchFamily="34" charset="-122"/>
                    <a:cs typeface="Arial Unicode MS" panose="020B0604020202020204" pitchFamily="34" charset="-122"/>
                  </a:rPr>
                  <a:t>1GHz</a:t>
                </a:r>
                <a:endParaRPr lang="zh-CN" altLang="en-US" sz="1800">
                  <a:solidFill>
                    <a:srgbClr val="FFFF00"/>
                  </a:solidFill>
                  <a:latin typeface="微软雅黑" panose="020B0503020204020204" pitchFamily="34" charset="-122"/>
                  <a:ea typeface="微软雅黑" panose="020B0503020204020204" pitchFamily="34" charset="-122"/>
                  <a:cs typeface="Arial Unicode MS" panose="020B0604020202020204" pitchFamily="34" charset="-122"/>
                </a:endParaRPr>
              </a:p>
            </p:txBody>
          </p:sp>
        </p:grpSp>
        <p:sp>
          <p:nvSpPr>
            <p:cNvPr id="57370" name="文本框 50">
              <a:extLst>
                <a:ext uri="{FF2B5EF4-FFF2-40B4-BE49-F238E27FC236}">
                  <a16:creationId xmlns:a16="http://schemas.microsoft.com/office/drawing/2014/main" id="{EE58E8D1-EDE6-49FB-B96D-06D2570AA4A3}"/>
                </a:ext>
              </a:extLst>
            </p:cNvPr>
            <p:cNvSpPr txBox="1">
              <a:spLocks noChangeArrowheads="1"/>
            </p:cNvSpPr>
            <p:nvPr/>
          </p:nvSpPr>
          <p:spPr bwMode="auto">
            <a:xfrm>
              <a:off x="6246563" y="1298890"/>
              <a:ext cx="259228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a:spcBef>
                  <a:spcPct val="0"/>
                </a:spcBef>
                <a:buFontTx/>
                <a:buNone/>
              </a:pPr>
              <a:r>
                <a:rPr lang="zh-CN" altLang="en-US" sz="1800">
                  <a:solidFill>
                    <a:srgbClr val="0000CC"/>
                  </a:solidFill>
                  <a:latin typeface="微软雅黑" panose="020B0503020204020204" pitchFamily="34" charset="-122"/>
                  <a:ea typeface="微软雅黑" panose="020B0503020204020204" pitchFamily="34" charset="-122"/>
                  <a:cs typeface="Arial Unicode MS" panose="020B0604020202020204" pitchFamily="34" charset="-122"/>
                </a:rPr>
                <a:t>量子广域网</a:t>
              </a:r>
            </a:p>
          </p:txBody>
        </p:sp>
        <p:grpSp>
          <p:nvGrpSpPr>
            <p:cNvPr id="57371" name="组合 22">
              <a:extLst>
                <a:ext uri="{FF2B5EF4-FFF2-40B4-BE49-F238E27FC236}">
                  <a16:creationId xmlns:a16="http://schemas.microsoft.com/office/drawing/2014/main" id="{A9816549-1DA8-469F-8DC2-67EF5F2E3765}"/>
                </a:ext>
              </a:extLst>
            </p:cNvPr>
            <p:cNvGrpSpPr>
              <a:grpSpLocks/>
            </p:cNvGrpSpPr>
            <p:nvPr/>
          </p:nvGrpSpPr>
          <p:grpSpPr bwMode="auto">
            <a:xfrm>
              <a:off x="2376130" y="1277449"/>
              <a:ext cx="4150756" cy="2886098"/>
              <a:chOff x="2397263" y="1006864"/>
              <a:chExt cx="4150756" cy="2886098"/>
            </a:xfrm>
          </p:grpSpPr>
          <p:grpSp>
            <p:nvGrpSpPr>
              <p:cNvPr id="57372" name="组合 23">
                <a:extLst>
                  <a:ext uri="{FF2B5EF4-FFF2-40B4-BE49-F238E27FC236}">
                    <a16:creationId xmlns:a16="http://schemas.microsoft.com/office/drawing/2014/main" id="{14A8A049-1188-40CE-B211-419702F2CA29}"/>
                  </a:ext>
                </a:extLst>
              </p:cNvPr>
              <p:cNvGrpSpPr>
                <a:grpSpLocks/>
              </p:cNvGrpSpPr>
              <p:nvPr/>
            </p:nvGrpSpPr>
            <p:grpSpPr bwMode="auto">
              <a:xfrm>
                <a:off x="2397263" y="1391948"/>
                <a:ext cx="2118822" cy="2501014"/>
                <a:chOff x="2397263" y="1391948"/>
                <a:chExt cx="2118822" cy="2501014"/>
              </a:xfrm>
            </p:grpSpPr>
            <p:sp>
              <p:nvSpPr>
                <p:cNvPr id="57375" name="文本框 55">
                  <a:extLst>
                    <a:ext uri="{FF2B5EF4-FFF2-40B4-BE49-F238E27FC236}">
                      <a16:creationId xmlns:a16="http://schemas.microsoft.com/office/drawing/2014/main" id="{B201896C-700B-4019-B7FF-FB675C5489A2}"/>
                    </a:ext>
                  </a:extLst>
                </p:cNvPr>
                <p:cNvSpPr txBox="1">
                  <a:spLocks noChangeArrowheads="1"/>
                </p:cNvSpPr>
                <p:nvPr/>
              </p:nvSpPr>
              <p:spPr bwMode="auto">
                <a:xfrm>
                  <a:off x="2397263" y="3523630"/>
                  <a:ext cx="136815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r>
                    <a:rPr lang="en-US" altLang="zh-CN" sz="1800" b="1">
                      <a:latin typeface="Arial Unicode MS" panose="020B0604020202020204" pitchFamily="34" charset="-122"/>
                      <a:ea typeface="Arial Unicode MS" panose="020B0604020202020204" pitchFamily="34" charset="-122"/>
                      <a:cs typeface="Arial Unicode MS" panose="020B0604020202020204" pitchFamily="34" charset="-122"/>
                    </a:rPr>
                    <a:t>2009.4</a:t>
                  </a:r>
                  <a:endParaRPr lang="zh-CN" altLang="en-US" sz="1800" b="1">
                    <a:latin typeface="Arial Unicode MS" panose="020B0604020202020204" pitchFamily="34" charset="-122"/>
                    <a:ea typeface="Arial Unicode MS" panose="020B0604020202020204" pitchFamily="34" charset="-122"/>
                    <a:cs typeface="Arial Unicode MS" panose="020B0604020202020204" pitchFamily="34" charset="-122"/>
                  </a:endParaRPr>
                </a:p>
              </p:txBody>
            </p:sp>
            <p:grpSp>
              <p:nvGrpSpPr>
                <p:cNvPr id="57376" name="组合 27">
                  <a:extLst>
                    <a:ext uri="{FF2B5EF4-FFF2-40B4-BE49-F238E27FC236}">
                      <a16:creationId xmlns:a16="http://schemas.microsoft.com/office/drawing/2014/main" id="{32898A0E-7F3E-44D4-98B7-146943CF109D}"/>
                    </a:ext>
                  </a:extLst>
                </p:cNvPr>
                <p:cNvGrpSpPr>
                  <a:grpSpLocks/>
                </p:cNvGrpSpPr>
                <p:nvPr/>
              </p:nvGrpSpPr>
              <p:grpSpPr bwMode="auto">
                <a:xfrm>
                  <a:off x="2910062" y="1391948"/>
                  <a:ext cx="1606023" cy="1915658"/>
                  <a:chOff x="2852551" y="1081294"/>
                  <a:chExt cx="1606023" cy="1915658"/>
                </a:xfrm>
              </p:grpSpPr>
              <p:sp>
                <p:nvSpPr>
                  <p:cNvPr id="29" name="矩形标注 61">
                    <a:extLst>
                      <a:ext uri="{FF2B5EF4-FFF2-40B4-BE49-F238E27FC236}">
                        <a16:creationId xmlns:a16="http://schemas.microsoft.com/office/drawing/2014/main" id="{C8E40BCD-ACB4-4251-A15C-54EB806FDB42}"/>
                      </a:ext>
                    </a:extLst>
                  </p:cNvPr>
                  <p:cNvSpPr/>
                  <p:nvPr/>
                </p:nvSpPr>
                <p:spPr>
                  <a:xfrm>
                    <a:off x="2852083" y="1081939"/>
                    <a:ext cx="1606370" cy="1914359"/>
                  </a:xfrm>
                  <a:prstGeom prst="wedgeRectCallout">
                    <a:avLst>
                      <a:gd name="adj1" fmla="val -37408"/>
                      <a:gd name="adj2" fmla="val 60859"/>
                    </a:avLst>
                  </a:prstGeom>
                  <a:solidFill>
                    <a:schemeClr val="tx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b="1"/>
                  </a:p>
                </p:txBody>
              </p:sp>
              <p:pic>
                <p:nvPicPr>
                  <p:cNvPr id="57378" name="图片 29">
                    <a:extLst>
                      <a:ext uri="{FF2B5EF4-FFF2-40B4-BE49-F238E27FC236}">
                        <a16:creationId xmlns:a16="http://schemas.microsoft.com/office/drawing/2014/main" id="{2DAAA000-95B0-457D-B3B5-F71A1BB9F205}"/>
                      </a:ext>
                    </a:extLst>
                  </p:cNvPr>
                  <p:cNvPicPr>
                    <a:picLocks noChangeAspect="1"/>
                  </p:cNvPicPr>
                  <p:nvPr/>
                </p:nvPicPr>
                <p:blipFill>
                  <a:blip r:embed="rId14">
                    <a:extLst>
                      <a:ext uri="{28A0092B-C50C-407E-A947-70E740481C1C}">
                        <a14:useLocalDpi xmlns:a14="http://schemas.microsoft.com/office/drawing/2010/main" val="0"/>
                      </a:ext>
                    </a:extLst>
                  </a:blip>
                  <a:srcRect t="2560" b="4024"/>
                  <a:stretch>
                    <a:fillRect/>
                  </a:stretch>
                </p:blipFill>
                <p:spPr bwMode="auto">
                  <a:xfrm>
                    <a:off x="2958624" y="1873574"/>
                    <a:ext cx="1429253" cy="10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79" name="图片 30" descr="结构示意图.jpg">
                    <a:extLst>
                      <a:ext uri="{FF2B5EF4-FFF2-40B4-BE49-F238E27FC236}">
                        <a16:creationId xmlns:a16="http://schemas.microsoft.com/office/drawing/2014/main" id="{F187B912-12D2-4E9F-97A7-0125F6DF44A6}"/>
                      </a:ext>
                    </a:extLst>
                  </p:cNvPr>
                  <p:cNvPicPr>
                    <a:picLocks noChangeAspect="1"/>
                  </p:cNvPicPr>
                  <p:nvPr/>
                </p:nvPicPr>
                <p:blipFill>
                  <a:blip r:embed="rId15">
                    <a:extLst>
                      <a:ext uri="{28A0092B-C50C-407E-A947-70E740481C1C}">
                        <a14:useLocalDpi xmlns:a14="http://schemas.microsoft.com/office/drawing/2010/main" val="0"/>
                      </a:ext>
                    </a:extLst>
                  </a:blip>
                  <a:srcRect t="17645" b="2264"/>
                  <a:stretch>
                    <a:fillRect/>
                  </a:stretch>
                </p:blipFill>
                <p:spPr bwMode="auto">
                  <a:xfrm>
                    <a:off x="2953250" y="1186042"/>
                    <a:ext cx="1440000" cy="748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25" name="矩形 24">
                <a:extLst>
                  <a:ext uri="{FF2B5EF4-FFF2-40B4-BE49-F238E27FC236}">
                    <a16:creationId xmlns:a16="http://schemas.microsoft.com/office/drawing/2014/main" id="{57BC903A-E70E-481E-AF9C-CDA7D0FCE0E5}"/>
                  </a:ext>
                </a:extLst>
              </p:cNvPr>
              <p:cNvSpPr/>
              <p:nvPr/>
            </p:nvSpPr>
            <p:spPr>
              <a:xfrm>
                <a:off x="2806418" y="1352909"/>
                <a:ext cx="3741319" cy="2034999"/>
              </a:xfrm>
              <a:prstGeom prst="rect">
                <a:avLst/>
              </a:prstGeom>
              <a:noFill/>
              <a:ln w="190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b="1"/>
              </a:p>
            </p:txBody>
          </p:sp>
          <p:sp>
            <p:nvSpPr>
              <p:cNvPr id="57374" name="文本框 54">
                <a:extLst>
                  <a:ext uri="{FF2B5EF4-FFF2-40B4-BE49-F238E27FC236}">
                    <a16:creationId xmlns:a16="http://schemas.microsoft.com/office/drawing/2014/main" id="{DBDCBBBD-AAFE-44FA-AA41-4140AAC96C90}"/>
                  </a:ext>
                </a:extLst>
              </p:cNvPr>
              <p:cNvSpPr txBox="1">
                <a:spLocks noChangeArrowheads="1"/>
              </p:cNvSpPr>
              <p:nvPr/>
            </p:nvSpPr>
            <p:spPr bwMode="auto">
              <a:xfrm>
                <a:off x="3250795" y="1006864"/>
                <a:ext cx="259228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a:spcBef>
                    <a:spcPct val="0"/>
                  </a:spcBef>
                  <a:buFontTx/>
                  <a:buNone/>
                </a:pPr>
                <a:r>
                  <a:rPr lang="zh-CN" altLang="en-US" sz="1800">
                    <a:solidFill>
                      <a:srgbClr val="0000CC"/>
                    </a:solidFill>
                    <a:latin typeface="微软雅黑" panose="020B0503020204020204" pitchFamily="34" charset="-122"/>
                    <a:ea typeface="微软雅黑" panose="020B0503020204020204" pitchFamily="34" charset="-122"/>
                    <a:cs typeface="Arial Unicode MS" panose="020B0604020202020204" pitchFamily="34" charset="-122"/>
                  </a:rPr>
                  <a:t>量子政务网</a:t>
                </a:r>
              </a:p>
            </p:txBody>
          </p:sp>
        </p:grpSp>
      </p:grpSp>
      <p:sp>
        <p:nvSpPr>
          <p:cNvPr id="57347" name="TextBox 60">
            <a:extLst>
              <a:ext uri="{FF2B5EF4-FFF2-40B4-BE49-F238E27FC236}">
                <a16:creationId xmlns:a16="http://schemas.microsoft.com/office/drawing/2014/main" id="{D738F2EC-F332-4A2A-BF39-B8B69612CCF1}"/>
              </a:ext>
            </a:extLst>
          </p:cNvPr>
          <p:cNvSpPr txBox="1">
            <a:spLocks noChangeArrowheads="1"/>
          </p:cNvSpPr>
          <p:nvPr/>
        </p:nvSpPr>
        <p:spPr bwMode="auto">
          <a:xfrm>
            <a:off x="500063" y="981075"/>
            <a:ext cx="80232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r>
              <a:rPr lang="zh-CN" altLang="en-US" sz="2400">
                <a:latin typeface="微软雅黑" panose="020B0503020204020204" pitchFamily="34" charset="-122"/>
                <a:ea typeface="微软雅黑" panose="020B0503020204020204" pitchFamily="34" charset="-122"/>
              </a:rPr>
              <a:t>中科院量子信息重点实验室量子密码组及问天量子公司：</a:t>
            </a:r>
          </a:p>
        </p:txBody>
      </p:sp>
      <p:sp>
        <p:nvSpPr>
          <p:cNvPr id="57348" name="Rectangle 18">
            <a:extLst>
              <a:ext uri="{FF2B5EF4-FFF2-40B4-BE49-F238E27FC236}">
                <a16:creationId xmlns:a16="http://schemas.microsoft.com/office/drawing/2014/main" id="{8BD49BF2-AE43-4B29-B0AB-E4C36377F394}"/>
              </a:ext>
            </a:extLst>
          </p:cNvPr>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endParaRPr lang="zh-CN" altLang="en-US" sz="1800"/>
          </a:p>
        </p:txBody>
      </p:sp>
      <p:pic>
        <p:nvPicPr>
          <p:cNvPr id="57349" name="Picture 22">
            <a:extLst>
              <a:ext uri="{FF2B5EF4-FFF2-40B4-BE49-F238E27FC236}">
                <a16:creationId xmlns:a16="http://schemas.microsoft.com/office/drawing/2014/main" id="{DB1B2D19-7E54-45BB-BC77-0497E430E602}"/>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0" y="0"/>
            <a:ext cx="74295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57350" name="Picture 20">
            <a:extLst>
              <a:ext uri="{FF2B5EF4-FFF2-40B4-BE49-F238E27FC236}">
                <a16:creationId xmlns:a16="http://schemas.microsoft.com/office/drawing/2014/main" id="{5CFFA08E-2C6E-4685-A6EB-07B34B3FD2BD}"/>
              </a:ext>
            </a:extLst>
          </p:cNvPr>
          <p:cNvPicPr>
            <a:picLocks noChangeAspect="1" noChangeArrowheads="1"/>
          </p:cNvPicPr>
          <p:nvPr/>
        </p:nvPicPr>
        <p:blipFill>
          <a:blip r:embed="rId17">
            <a:lum bright="32000" contrast="-38000"/>
            <a:extLst>
              <a:ext uri="{28A0092B-C50C-407E-A947-70E740481C1C}">
                <a14:useLocalDpi xmlns:a14="http://schemas.microsoft.com/office/drawing/2010/main" val="0"/>
              </a:ext>
            </a:extLst>
          </a:blip>
          <a:srcRect/>
          <a:stretch>
            <a:fillRect/>
          </a:stretch>
        </p:blipFill>
        <p:spPr bwMode="auto">
          <a:xfrm>
            <a:off x="763588" y="0"/>
            <a:ext cx="8380412"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57351" name="TextBox 6">
            <a:extLst>
              <a:ext uri="{FF2B5EF4-FFF2-40B4-BE49-F238E27FC236}">
                <a16:creationId xmlns:a16="http://schemas.microsoft.com/office/drawing/2014/main" id="{23779951-5B7A-4CCA-85AB-4A5774EFC134}"/>
              </a:ext>
            </a:extLst>
          </p:cNvPr>
          <p:cNvSpPr txBox="1">
            <a:spLocks noChangeArrowheads="1"/>
          </p:cNvSpPr>
          <p:nvPr/>
        </p:nvSpPr>
        <p:spPr bwMode="auto">
          <a:xfrm>
            <a:off x="971550" y="107950"/>
            <a:ext cx="80645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ts val="1200"/>
              </a:spcBef>
              <a:buFontTx/>
              <a:buNone/>
            </a:pPr>
            <a:r>
              <a:rPr lang="zh-CN" altLang="en-US" dirty="0">
                <a:latin typeface="微软雅黑" panose="020B0503020204020204" pitchFamily="34" charset="-122"/>
                <a:ea typeface="微软雅黑" panose="020B0503020204020204" pitchFamily="34" charset="-122"/>
              </a:rPr>
              <a:t>三、量子信息 </a:t>
            </a:r>
            <a:r>
              <a:rPr lang="en-US" altLang="zh-CN" sz="2800" dirty="0">
                <a:latin typeface="微软雅黑" panose="020B0503020204020204" pitchFamily="34" charset="-122"/>
                <a:ea typeface="微软雅黑" panose="020B0503020204020204" pitchFamily="34" charset="-122"/>
              </a:rPr>
              <a:t>1</a:t>
            </a:r>
            <a:r>
              <a:rPr lang="zh-CN" altLang="en-US" sz="2800" dirty="0">
                <a:latin typeface="微软雅黑" panose="020B0503020204020204" pitchFamily="34" charset="-122"/>
                <a:ea typeface="微软雅黑" panose="020B0503020204020204" pitchFamily="34" charset="-122"/>
              </a:rPr>
              <a:t>）不可克隆定理与量子密码</a:t>
            </a:r>
            <a:endParaRPr lang="en-US" altLang="zh-CN" dirty="0">
              <a:latin typeface="微软雅黑" panose="020B0503020204020204" pitchFamily="34" charset="-122"/>
              <a:ea typeface="微软雅黑" panose="020B0503020204020204" pitchFamily="34" charset="-122"/>
            </a:endParaRPr>
          </a:p>
        </p:txBody>
      </p:sp>
      <p:sp>
        <p:nvSpPr>
          <p:cNvPr id="57352" name="灯片编号占位符 1">
            <a:extLst>
              <a:ext uri="{FF2B5EF4-FFF2-40B4-BE49-F238E27FC236}">
                <a16:creationId xmlns:a16="http://schemas.microsoft.com/office/drawing/2014/main" id="{EA6FDFFE-39A7-4595-884B-8B2B9F865EB9}"/>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fld id="{8B9724E4-9A38-49A0-81A9-9BDD1681DFF5}" type="slidenum">
              <a:rPr lang="zh-CN" altLang="en-US" sz="1200" smtClean="0">
                <a:solidFill>
                  <a:srgbClr val="898989"/>
                </a:solidFill>
              </a:rPr>
              <a:pPr>
                <a:spcBef>
                  <a:spcPct val="0"/>
                </a:spcBef>
                <a:buFontTx/>
                <a:buNone/>
              </a:pPr>
              <a:t>49</a:t>
            </a:fld>
            <a:endParaRPr lang="zh-CN" altLang="en-US" sz="1200">
              <a:solidFill>
                <a:srgbClr val="898989"/>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2">
            <a:extLst>
              <a:ext uri="{FF2B5EF4-FFF2-40B4-BE49-F238E27FC236}">
                <a16:creationId xmlns:a16="http://schemas.microsoft.com/office/drawing/2014/main" id="{5358D492-C466-4AC3-97B0-CF514A0502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74295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9219" name="Picture 20">
            <a:extLst>
              <a:ext uri="{FF2B5EF4-FFF2-40B4-BE49-F238E27FC236}">
                <a16:creationId xmlns:a16="http://schemas.microsoft.com/office/drawing/2014/main" id="{B184CC0E-AA47-419C-AD1C-EB858092DCA1}"/>
              </a:ext>
            </a:extLst>
          </p:cNvPr>
          <p:cNvPicPr>
            <a:picLocks noChangeAspect="1" noChangeArrowheads="1"/>
          </p:cNvPicPr>
          <p:nvPr/>
        </p:nvPicPr>
        <p:blipFill>
          <a:blip r:embed="rId3">
            <a:lum bright="32000" contrast="-38000"/>
            <a:extLst>
              <a:ext uri="{28A0092B-C50C-407E-A947-70E740481C1C}">
                <a14:useLocalDpi xmlns:a14="http://schemas.microsoft.com/office/drawing/2010/main" val="0"/>
              </a:ext>
            </a:extLst>
          </a:blip>
          <a:srcRect/>
          <a:stretch>
            <a:fillRect/>
          </a:stretch>
        </p:blipFill>
        <p:spPr bwMode="auto">
          <a:xfrm>
            <a:off x="763588" y="0"/>
            <a:ext cx="8380412"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9220" name="TextBox 8">
            <a:extLst>
              <a:ext uri="{FF2B5EF4-FFF2-40B4-BE49-F238E27FC236}">
                <a16:creationId xmlns:a16="http://schemas.microsoft.com/office/drawing/2014/main" id="{AC7B624E-7C94-430D-83B0-EA80C12C484E}"/>
              </a:ext>
            </a:extLst>
          </p:cNvPr>
          <p:cNvSpPr txBox="1">
            <a:spLocks noChangeArrowheads="1"/>
          </p:cNvSpPr>
          <p:nvPr/>
        </p:nvSpPr>
        <p:spPr bwMode="auto">
          <a:xfrm>
            <a:off x="611188" y="738188"/>
            <a:ext cx="7715250" cy="153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r>
              <a:rPr lang="zh-CN" altLang="en-US">
                <a:solidFill>
                  <a:srgbClr val="0000FF"/>
                </a:solidFill>
                <a:latin typeface="微软雅黑" panose="020B0503020204020204" pitchFamily="34" charset="-122"/>
                <a:ea typeface="微软雅黑" panose="020B0503020204020204" pitchFamily="34" charset="-122"/>
              </a:rPr>
              <a:t>什么是量子（特性）？</a:t>
            </a:r>
            <a:endParaRPr lang="en-US" altLang="zh-CN">
              <a:solidFill>
                <a:srgbClr val="0000FF"/>
              </a:solidFill>
              <a:latin typeface="微软雅黑" panose="020B0503020204020204" pitchFamily="34" charset="-122"/>
              <a:ea typeface="微软雅黑" panose="020B0503020204020204" pitchFamily="34" charset="-122"/>
            </a:endParaRPr>
          </a:p>
          <a:p>
            <a:pPr eaLnBrk="1" hangingPunct="1">
              <a:spcBef>
                <a:spcPts val="1200"/>
              </a:spcBef>
              <a:buFontTx/>
              <a:buNone/>
            </a:pPr>
            <a:r>
              <a:rPr lang="zh-CN" altLang="en-US" sz="2600">
                <a:solidFill>
                  <a:srgbClr val="006600"/>
                </a:solidFill>
                <a:latin typeface="微软雅黑" panose="020B0503020204020204" pitchFamily="34" charset="-122"/>
                <a:ea typeface="微软雅黑" panose="020B0503020204020204" pitchFamily="34" charset="-122"/>
              </a:rPr>
              <a:t>不能再分成“半个” 的微观粒子，具有量子特性。只能一个个的数。</a:t>
            </a:r>
          </a:p>
        </p:txBody>
      </p:sp>
      <p:pic>
        <p:nvPicPr>
          <p:cNvPr id="9" name="Picture 2">
            <a:extLst>
              <a:ext uri="{FF2B5EF4-FFF2-40B4-BE49-F238E27FC236}">
                <a16:creationId xmlns:a16="http://schemas.microsoft.com/office/drawing/2014/main" id="{37D9A005-9594-4CB9-8805-5CEBCB37B79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0063" y="2420938"/>
            <a:ext cx="1857375" cy="185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3">
            <a:extLst>
              <a:ext uri="{FF2B5EF4-FFF2-40B4-BE49-F238E27FC236}">
                <a16:creationId xmlns:a16="http://schemas.microsoft.com/office/drawing/2014/main" id="{FF66A1B3-6E74-4A98-A8FD-AB951E45D81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71750" y="2420938"/>
            <a:ext cx="2049463" cy="1643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
            <a:extLst>
              <a:ext uri="{FF2B5EF4-FFF2-40B4-BE49-F238E27FC236}">
                <a16:creationId xmlns:a16="http://schemas.microsoft.com/office/drawing/2014/main" id="{1F1868C1-85FB-453E-B8BE-3E52CC8F389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57750" y="2420938"/>
            <a:ext cx="2090738" cy="178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a:extLst>
              <a:ext uri="{FF2B5EF4-FFF2-40B4-BE49-F238E27FC236}">
                <a16:creationId xmlns:a16="http://schemas.microsoft.com/office/drawing/2014/main" id="{B29716A2-FCE3-4736-BD6A-0C0F06D1A340}"/>
              </a:ext>
            </a:extLst>
          </p:cNvPr>
          <p:cNvSpPr txBox="1">
            <a:spLocks noChangeArrowheads="1"/>
          </p:cNvSpPr>
          <p:nvPr/>
        </p:nvSpPr>
        <p:spPr bwMode="auto">
          <a:xfrm>
            <a:off x="7358063" y="2657475"/>
            <a:ext cx="1643062"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r>
              <a:rPr lang="zh-CN" altLang="en-US" sz="1800">
                <a:solidFill>
                  <a:srgbClr val="0000FF"/>
                </a:solidFill>
                <a:latin typeface="微软雅黑" panose="020B0503020204020204" pitchFamily="34" charset="-122"/>
                <a:ea typeface="微软雅黑" panose="020B0503020204020204" pitchFamily="34" charset="-122"/>
              </a:rPr>
              <a:t>分子；原子；电子；质子；光子等等都是量子的，遵循量子力学。</a:t>
            </a:r>
            <a:endParaRPr lang="en-US" altLang="zh-CN" sz="1800">
              <a:solidFill>
                <a:srgbClr val="0000FF"/>
              </a:solidFill>
              <a:latin typeface="微软雅黑" panose="020B0503020204020204" pitchFamily="34" charset="-122"/>
              <a:ea typeface="微软雅黑" panose="020B0503020204020204" pitchFamily="34" charset="-122"/>
            </a:endParaRPr>
          </a:p>
        </p:txBody>
      </p:sp>
      <p:sp>
        <p:nvSpPr>
          <p:cNvPr id="13" name="TextBox 12">
            <a:extLst>
              <a:ext uri="{FF2B5EF4-FFF2-40B4-BE49-F238E27FC236}">
                <a16:creationId xmlns:a16="http://schemas.microsoft.com/office/drawing/2014/main" id="{158628A6-A2C9-49C7-BE86-8327EFD76BC6}"/>
              </a:ext>
            </a:extLst>
          </p:cNvPr>
          <p:cNvSpPr txBox="1">
            <a:spLocks noChangeArrowheads="1"/>
          </p:cNvSpPr>
          <p:nvPr/>
        </p:nvSpPr>
        <p:spPr bwMode="auto">
          <a:xfrm>
            <a:off x="403225" y="4459288"/>
            <a:ext cx="1504950"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r>
              <a:rPr lang="zh-CN" altLang="en-US" sz="1600">
                <a:latin typeface="微软雅黑" panose="020B0503020204020204" pitchFamily="34" charset="-122"/>
                <a:ea typeface="微软雅黑" panose="020B0503020204020204" pitchFamily="34" charset="-122"/>
              </a:rPr>
              <a:t>一个苹果和半个苹果</a:t>
            </a:r>
          </a:p>
        </p:txBody>
      </p:sp>
      <p:sp>
        <p:nvSpPr>
          <p:cNvPr id="14" name="TextBox 13">
            <a:extLst>
              <a:ext uri="{FF2B5EF4-FFF2-40B4-BE49-F238E27FC236}">
                <a16:creationId xmlns:a16="http://schemas.microsoft.com/office/drawing/2014/main" id="{BC53226B-3778-45FE-BD0C-83D6B678B0EB}"/>
              </a:ext>
            </a:extLst>
          </p:cNvPr>
          <p:cNvSpPr txBox="1">
            <a:spLocks noChangeArrowheads="1"/>
          </p:cNvSpPr>
          <p:nvPr/>
        </p:nvSpPr>
        <p:spPr bwMode="auto">
          <a:xfrm>
            <a:off x="2774950" y="4476750"/>
            <a:ext cx="17653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r>
              <a:rPr lang="zh-CN" altLang="en-US" sz="1600">
                <a:latin typeface="微软雅黑" panose="020B0503020204020204" pitchFamily="34" charset="-122"/>
                <a:ea typeface="微软雅黑" panose="020B0503020204020204" pitchFamily="34" charset="-122"/>
              </a:rPr>
              <a:t>四分之三个细胞</a:t>
            </a:r>
          </a:p>
        </p:txBody>
      </p:sp>
      <p:sp>
        <p:nvSpPr>
          <p:cNvPr id="15" name="TextBox 14">
            <a:extLst>
              <a:ext uri="{FF2B5EF4-FFF2-40B4-BE49-F238E27FC236}">
                <a16:creationId xmlns:a16="http://schemas.microsoft.com/office/drawing/2014/main" id="{1AB49686-0E17-479C-B9D1-F1B031C98F5A}"/>
              </a:ext>
            </a:extLst>
          </p:cNvPr>
          <p:cNvSpPr txBox="1">
            <a:spLocks noChangeArrowheads="1"/>
          </p:cNvSpPr>
          <p:nvPr/>
        </p:nvSpPr>
        <p:spPr bwMode="auto">
          <a:xfrm>
            <a:off x="5021263" y="4413250"/>
            <a:ext cx="2071687"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r>
              <a:rPr lang="zh-CN" altLang="en-US" sz="1600">
                <a:latin typeface="微软雅黑" panose="020B0503020204020204" pitchFamily="34" charset="-122"/>
                <a:ea typeface="微软雅黑" panose="020B0503020204020204" pitchFamily="34" charset="-122"/>
                <a:cs typeface="Times New Roman" panose="02020603050405020304" pitchFamily="18" charset="0"/>
              </a:rPr>
              <a:t>一个水分子，可以拆解成</a:t>
            </a:r>
            <a:r>
              <a:rPr lang="en-US" altLang="zh-CN" sz="1600">
                <a:latin typeface="微软雅黑" panose="020B0503020204020204" pitchFamily="34" charset="-122"/>
                <a:ea typeface="微软雅黑" panose="020B0503020204020204" pitchFamily="34" charset="-122"/>
                <a:cs typeface="Times New Roman" panose="02020603050405020304" pitchFamily="18" charset="0"/>
              </a:rPr>
              <a:t>H</a:t>
            </a:r>
            <a:r>
              <a:rPr lang="en-US" altLang="zh-CN" sz="1600" baseline="30000">
                <a:latin typeface="微软雅黑" panose="020B0503020204020204" pitchFamily="34" charset="-122"/>
                <a:ea typeface="微软雅黑" panose="020B0503020204020204" pitchFamily="34" charset="-122"/>
                <a:cs typeface="Times New Roman" panose="02020603050405020304" pitchFamily="18" charset="0"/>
              </a:rPr>
              <a:t>+</a:t>
            </a:r>
            <a:r>
              <a:rPr lang="zh-CN" altLang="en-US" sz="1600">
                <a:latin typeface="微软雅黑" panose="020B0503020204020204" pitchFamily="34" charset="-122"/>
                <a:ea typeface="微软雅黑" panose="020B0503020204020204" pitchFamily="34" charset="-122"/>
                <a:cs typeface="Times New Roman" panose="02020603050405020304" pitchFamily="18" charset="0"/>
              </a:rPr>
              <a:t>和</a:t>
            </a:r>
            <a:r>
              <a:rPr lang="en-US" altLang="zh-CN" sz="1600">
                <a:latin typeface="微软雅黑" panose="020B0503020204020204" pitchFamily="34" charset="-122"/>
                <a:ea typeface="微软雅黑" panose="020B0503020204020204" pitchFamily="34" charset="-122"/>
                <a:cs typeface="Times New Roman" panose="02020603050405020304" pitchFamily="18" charset="0"/>
              </a:rPr>
              <a:t>OH</a:t>
            </a:r>
            <a:r>
              <a:rPr lang="en-US" altLang="zh-CN" sz="1600" baseline="30000">
                <a:latin typeface="微软雅黑" panose="020B0503020204020204" pitchFamily="34" charset="-122"/>
                <a:ea typeface="微软雅黑" panose="020B0503020204020204" pitchFamily="34" charset="-122"/>
                <a:cs typeface="Times New Roman" panose="02020603050405020304" pitchFamily="18" charset="0"/>
              </a:rPr>
              <a:t>-</a:t>
            </a:r>
            <a:r>
              <a:rPr lang="zh-CN" altLang="en-US" sz="1600">
                <a:latin typeface="微软雅黑" panose="020B0503020204020204" pitchFamily="34" charset="-122"/>
                <a:ea typeface="微软雅黑" panose="020B0503020204020204" pitchFamily="34" charset="-122"/>
                <a:cs typeface="Times New Roman" panose="02020603050405020304" pitchFamily="18" charset="0"/>
              </a:rPr>
              <a:t>，但没有半个水分子。</a:t>
            </a:r>
          </a:p>
        </p:txBody>
      </p:sp>
      <p:sp>
        <p:nvSpPr>
          <p:cNvPr id="16" name="Rectangle 6">
            <a:extLst>
              <a:ext uri="{FF2B5EF4-FFF2-40B4-BE49-F238E27FC236}">
                <a16:creationId xmlns:a16="http://schemas.microsoft.com/office/drawing/2014/main" id="{C346FBD9-288D-4F22-B0B4-251DFD008269}"/>
              </a:ext>
            </a:extLst>
          </p:cNvPr>
          <p:cNvSpPr txBox="1">
            <a:spLocks noChangeArrowheads="1"/>
          </p:cNvSpPr>
          <p:nvPr/>
        </p:nvSpPr>
        <p:spPr>
          <a:xfrm>
            <a:off x="1847850" y="1588"/>
            <a:ext cx="6537325" cy="792162"/>
          </a:xfrm>
          <a:prstGeom prst="rect">
            <a:avLst/>
          </a:prstGeom>
          <a:noFill/>
        </p:spPr>
        <p:txBody>
          <a:bodyPr/>
          <a:lstStyle/>
          <a:p>
            <a:pPr algn="ctr" eaLnBrk="1" hangingPunct="1">
              <a:defRPr/>
            </a:pPr>
            <a:r>
              <a:rPr lang="zh-CN" altLang="en-US" sz="3600" b="1" dirty="0">
                <a:latin typeface="微软雅黑" pitchFamily="34" charset="-122"/>
                <a:ea typeface="微软雅黑" pitchFamily="34" charset="-122"/>
                <a:cs typeface="+mj-cs"/>
              </a:rPr>
              <a:t>背景：什么是量子？</a:t>
            </a:r>
          </a:p>
        </p:txBody>
      </p:sp>
      <p:sp>
        <p:nvSpPr>
          <p:cNvPr id="17" name="矩形 16">
            <a:extLst>
              <a:ext uri="{FF2B5EF4-FFF2-40B4-BE49-F238E27FC236}">
                <a16:creationId xmlns:a16="http://schemas.microsoft.com/office/drawing/2014/main" id="{28EFF2E0-BB7C-45F5-9159-67394063747C}"/>
              </a:ext>
            </a:extLst>
          </p:cNvPr>
          <p:cNvSpPr>
            <a:spLocks noChangeArrowheads="1"/>
          </p:cNvSpPr>
          <p:nvPr/>
        </p:nvSpPr>
        <p:spPr bwMode="auto">
          <a:xfrm>
            <a:off x="468313" y="6034088"/>
            <a:ext cx="792003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r>
              <a:rPr lang="zh-CN" altLang="en-US" sz="2000">
                <a:latin typeface="微软雅黑" panose="020B0503020204020204" pitchFamily="34" charset="-122"/>
                <a:ea typeface="微软雅黑" panose="020B0503020204020204" pitchFamily="34" charset="-122"/>
              </a:rPr>
              <a:t>我国冠名“量子”的公司已超过</a:t>
            </a:r>
            <a:r>
              <a:rPr lang="en-US" altLang="zh-CN" sz="2000">
                <a:latin typeface="微软雅黑" panose="020B0503020204020204" pitchFamily="34" charset="-122"/>
                <a:ea typeface="微软雅黑" panose="020B0503020204020204" pitchFamily="34" charset="-122"/>
              </a:rPr>
              <a:t>1</a:t>
            </a:r>
            <a:r>
              <a:rPr lang="zh-CN" altLang="en-US" sz="2000">
                <a:latin typeface="微软雅黑" panose="020B0503020204020204" pitchFamily="34" charset="-122"/>
                <a:ea typeface="微软雅黑" panose="020B0503020204020204" pitchFamily="34" charset="-122"/>
              </a:rPr>
              <a:t>万家。很显然，量子鞋垫、量子按摩、量子投资，量子装饰等都和“量子”不沾边。</a:t>
            </a:r>
          </a:p>
        </p:txBody>
      </p:sp>
      <p:sp>
        <p:nvSpPr>
          <p:cNvPr id="9230" name="灯片编号占位符 1">
            <a:extLst>
              <a:ext uri="{FF2B5EF4-FFF2-40B4-BE49-F238E27FC236}">
                <a16:creationId xmlns:a16="http://schemas.microsoft.com/office/drawing/2014/main" id="{5E7CBB0C-4989-495B-BFE4-0B4B93B119E8}"/>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fld id="{96A5640A-A40C-481C-9AEC-759E179D0341}" type="slidenum">
              <a:rPr lang="zh-CN" altLang="en-US" sz="1200" smtClean="0">
                <a:solidFill>
                  <a:srgbClr val="898989"/>
                </a:solidFill>
              </a:rPr>
              <a:pPr>
                <a:spcBef>
                  <a:spcPct val="0"/>
                </a:spcBef>
                <a:buFontTx/>
                <a:buNone/>
              </a:pPr>
              <a:t>5</a:t>
            </a:fld>
            <a:endParaRPr lang="zh-CN" altLang="en-US" sz="1200">
              <a:solidFill>
                <a:srgbClr val="898989"/>
              </a:solidFill>
            </a:endParaRPr>
          </a:p>
        </p:txBody>
      </p:sp>
      <p:sp>
        <p:nvSpPr>
          <p:cNvPr id="2" name="文本框 1">
            <a:extLst>
              <a:ext uri="{FF2B5EF4-FFF2-40B4-BE49-F238E27FC236}">
                <a16:creationId xmlns:a16="http://schemas.microsoft.com/office/drawing/2014/main" id="{72CAE302-EE96-4B0A-84D4-5E42ECAA4523}"/>
              </a:ext>
            </a:extLst>
          </p:cNvPr>
          <p:cNvSpPr txBox="1">
            <a:spLocks noChangeArrowheads="1"/>
          </p:cNvSpPr>
          <p:nvPr/>
        </p:nvSpPr>
        <p:spPr bwMode="auto">
          <a:xfrm>
            <a:off x="3997325" y="5300663"/>
            <a:ext cx="403066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r>
              <a:rPr lang="en-US" altLang="zh-CN" sz="1800">
                <a:solidFill>
                  <a:srgbClr val="008000"/>
                </a:solidFill>
                <a:latin typeface="微软雅黑" panose="020B0503020204020204" pitchFamily="34" charset="-122"/>
                <a:ea typeface="微软雅黑" panose="020B0503020204020204" pitchFamily="34" charset="-122"/>
              </a:rPr>
              <a:t>Open question: </a:t>
            </a:r>
            <a:r>
              <a:rPr lang="zh-CN" altLang="en-US" sz="1800">
                <a:solidFill>
                  <a:srgbClr val="008000"/>
                </a:solidFill>
                <a:latin typeface="微软雅黑" panose="020B0503020204020204" pitchFamily="34" charset="-122"/>
                <a:ea typeface="微软雅黑" panose="020B0503020204020204" pitchFamily="34" charset="-122"/>
              </a:rPr>
              <a:t>薛定谔猫可以多大？量子与经典的界限。</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nodeType="clickEffect">
                                  <p:stCondLst>
                                    <p:cond delay="0"/>
                                  </p:stCondLst>
                                  <p:childTnLst>
                                    <p:set>
                                      <p:cBhvr>
                                        <p:cTn id="32"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P spid="2"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18">
            <a:extLst>
              <a:ext uri="{FF2B5EF4-FFF2-40B4-BE49-F238E27FC236}">
                <a16:creationId xmlns:a16="http://schemas.microsoft.com/office/drawing/2014/main" id="{3C1DF027-EB31-4186-9B5D-F6299D5DBE42}"/>
              </a:ext>
            </a:extLst>
          </p:cNvPr>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endParaRPr lang="zh-CN" altLang="en-US" sz="1800"/>
          </a:p>
        </p:txBody>
      </p:sp>
      <p:pic>
        <p:nvPicPr>
          <p:cNvPr id="58371" name="Picture 22">
            <a:extLst>
              <a:ext uri="{FF2B5EF4-FFF2-40B4-BE49-F238E27FC236}">
                <a16:creationId xmlns:a16="http://schemas.microsoft.com/office/drawing/2014/main" id="{F5D0919E-FCFF-4E10-B9AE-187BAB0EF7E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74295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58372" name="Picture 20">
            <a:extLst>
              <a:ext uri="{FF2B5EF4-FFF2-40B4-BE49-F238E27FC236}">
                <a16:creationId xmlns:a16="http://schemas.microsoft.com/office/drawing/2014/main" id="{09B8470B-6C1F-4DB9-8BB3-6F8E3B33DF60}"/>
              </a:ext>
            </a:extLst>
          </p:cNvPr>
          <p:cNvPicPr>
            <a:picLocks noChangeAspect="1" noChangeArrowheads="1"/>
          </p:cNvPicPr>
          <p:nvPr/>
        </p:nvPicPr>
        <p:blipFill>
          <a:blip r:embed="rId3">
            <a:lum bright="32000" contrast="-38000"/>
            <a:extLst>
              <a:ext uri="{28A0092B-C50C-407E-A947-70E740481C1C}">
                <a14:useLocalDpi xmlns:a14="http://schemas.microsoft.com/office/drawing/2010/main" val="0"/>
              </a:ext>
            </a:extLst>
          </a:blip>
          <a:srcRect/>
          <a:stretch>
            <a:fillRect/>
          </a:stretch>
        </p:blipFill>
        <p:spPr bwMode="auto">
          <a:xfrm>
            <a:off x="763588" y="0"/>
            <a:ext cx="8380412"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58373" name="TextBox 6">
            <a:extLst>
              <a:ext uri="{FF2B5EF4-FFF2-40B4-BE49-F238E27FC236}">
                <a16:creationId xmlns:a16="http://schemas.microsoft.com/office/drawing/2014/main" id="{0CF9AC8E-2FFA-4904-8D52-D308A2E3DBD6}"/>
              </a:ext>
            </a:extLst>
          </p:cNvPr>
          <p:cNvSpPr txBox="1">
            <a:spLocks noChangeArrowheads="1"/>
          </p:cNvSpPr>
          <p:nvPr/>
        </p:nvSpPr>
        <p:spPr bwMode="auto">
          <a:xfrm>
            <a:off x="971550" y="107950"/>
            <a:ext cx="727233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ts val="1200"/>
              </a:spcBef>
              <a:buFontTx/>
              <a:buNone/>
            </a:pPr>
            <a:r>
              <a:rPr lang="zh-CN" altLang="en-US">
                <a:latin typeface="微软雅黑" panose="020B0503020204020204" pitchFamily="34" charset="-122"/>
                <a:ea typeface="微软雅黑" panose="020B0503020204020204" pitchFamily="34" charset="-122"/>
              </a:rPr>
              <a:t>三、量子信息 </a:t>
            </a:r>
            <a:r>
              <a:rPr lang="en-US" altLang="zh-CN" sz="2800">
                <a:latin typeface="微软雅黑" panose="020B0503020204020204" pitchFamily="34" charset="-122"/>
                <a:ea typeface="微软雅黑" panose="020B0503020204020204" pitchFamily="34" charset="-122"/>
              </a:rPr>
              <a:t>1</a:t>
            </a:r>
            <a:r>
              <a:rPr lang="zh-CN" altLang="en-US" sz="2800">
                <a:latin typeface="微软雅黑" panose="020B0503020204020204" pitchFamily="34" charset="-122"/>
                <a:ea typeface="微软雅黑" panose="020B0503020204020204" pitchFamily="34" charset="-122"/>
              </a:rPr>
              <a:t>）不可克隆定理与量子密码</a:t>
            </a:r>
            <a:endParaRPr lang="en-US" altLang="zh-CN">
              <a:latin typeface="微软雅黑" panose="020B0503020204020204" pitchFamily="34" charset="-122"/>
              <a:ea typeface="微软雅黑" panose="020B0503020204020204" pitchFamily="34" charset="-122"/>
            </a:endParaRPr>
          </a:p>
        </p:txBody>
      </p:sp>
      <p:sp>
        <p:nvSpPr>
          <p:cNvPr id="58374" name="TextBox 12">
            <a:extLst>
              <a:ext uri="{FF2B5EF4-FFF2-40B4-BE49-F238E27FC236}">
                <a16:creationId xmlns:a16="http://schemas.microsoft.com/office/drawing/2014/main" id="{2ADC3CC5-CC28-4FFC-A9C9-87F80F65CA26}"/>
              </a:ext>
            </a:extLst>
          </p:cNvPr>
          <p:cNvSpPr txBox="1">
            <a:spLocks noChangeArrowheads="1"/>
          </p:cNvSpPr>
          <p:nvPr/>
        </p:nvSpPr>
        <p:spPr bwMode="auto">
          <a:xfrm>
            <a:off x="500063" y="1000125"/>
            <a:ext cx="83185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ts val="600"/>
              </a:spcBef>
              <a:buFontTx/>
              <a:buNone/>
            </a:pPr>
            <a:r>
              <a:rPr lang="zh-CN" altLang="en-US">
                <a:solidFill>
                  <a:srgbClr val="008000"/>
                </a:solidFill>
                <a:latin typeface="微软雅黑" panose="020B0503020204020204" pitchFamily="34" charset="-122"/>
                <a:ea typeface="微软雅黑" panose="020B0503020204020204" pitchFamily="34" charset="-122"/>
              </a:rPr>
              <a:t>量子密码进展状况：</a:t>
            </a:r>
            <a:endParaRPr lang="en-US" altLang="zh-CN">
              <a:solidFill>
                <a:srgbClr val="008000"/>
              </a:solidFill>
              <a:latin typeface="微软雅黑" panose="020B0503020204020204" pitchFamily="34" charset="-122"/>
              <a:ea typeface="微软雅黑" panose="020B0503020204020204" pitchFamily="34" charset="-122"/>
            </a:endParaRPr>
          </a:p>
          <a:p>
            <a:pPr eaLnBrk="1" hangingPunct="1">
              <a:spcBef>
                <a:spcPts val="600"/>
              </a:spcBef>
              <a:buFontTx/>
              <a:buNone/>
            </a:pPr>
            <a:r>
              <a:rPr lang="zh-CN" altLang="en-US" sz="2800">
                <a:latin typeface="微软雅黑" panose="020B0503020204020204" pitchFamily="34" charset="-122"/>
                <a:ea typeface="微软雅黑" panose="020B0503020204020204" pitchFamily="34" charset="-122"/>
              </a:rPr>
              <a:t>逐步走向实用化</a:t>
            </a:r>
            <a:endParaRPr lang="en-US" altLang="zh-CN" sz="2800">
              <a:latin typeface="微软雅黑" panose="020B0503020204020204" pitchFamily="34" charset="-122"/>
              <a:ea typeface="微软雅黑" panose="020B0503020204020204" pitchFamily="34" charset="-122"/>
            </a:endParaRPr>
          </a:p>
          <a:p>
            <a:pPr eaLnBrk="1" hangingPunct="1">
              <a:spcBef>
                <a:spcPts val="600"/>
              </a:spcBef>
              <a:buFontTx/>
              <a:buNone/>
            </a:pPr>
            <a:r>
              <a:rPr lang="zh-CN" altLang="en-US" sz="2800">
                <a:latin typeface="微软雅黑" panose="020B0503020204020204" pitchFamily="34" charset="-122"/>
                <a:ea typeface="微软雅黑" panose="020B0503020204020204" pitchFamily="34" charset="-122"/>
              </a:rPr>
              <a:t>目前关注的焦点是实际</a:t>
            </a:r>
            <a:r>
              <a:rPr lang="en-US" altLang="zh-CN" sz="2800">
                <a:latin typeface="微软雅黑" panose="020B0503020204020204" pitchFamily="34" charset="-122"/>
                <a:ea typeface="微软雅黑" panose="020B0503020204020204" pitchFamily="34" charset="-122"/>
              </a:rPr>
              <a:t>QKD</a:t>
            </a:r>
            <a:r>
              <a:rPr lang="zh-CN" altLang="en-US" sz="2800">
                <a:latin typeface="微软雅黑" panose="020B0503020204020204" pitchFamily="34" charset="-122"/>
                <a:ea typeface="微软雅黑" panose="020B0503020204020204" pitchFamily="34" charset="-122"/>
              </a:rPr>
              <a:t>系统的安全性。</a:t>
            </a:r>
          </a:p>
        </p:txBody>
      </p:sp>
      <p:pic>
        <p:nvPicPr>
          <p:cNvPr id="58375" name="Picture 2">
            <a:extLst>
              <a:ext uri="{FF2B5EF4-FFF2-40B4-BE49-F238E27FC236}">
                <a16:creationId xmlns:a16="http://schemas.microsoft.com/office/drawing/2014/main" id="{085E187F-A8FA-4A4D-BA47-6E0A95B0F1D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7188" y="2857500"/>
            <a:ext cx="8526462"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6" name="灯片编号占位符 1">
            <a:extLst>
              <a:ext uri="{FF2B5EF4-FFF2-40B4-BE49-F238E27FC236}">
                <a16:creationId xmlns:a16="http://schemas.microsoft.com/office/drawing/2014/main" id="{4AAEBB82-006F-4BA1-BEFC-ACC6642935BA}"/>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fld id="{7E6EC978-E759-4C81-93A6-F5E1AF293A7F}" type="slidenum">
              <a:rPr lang="zh-CN" altLang="en-US" sz="1200" smtClean="0">
                <a:solidFill>
                  <a:srgbClr val="898989"/>
                </a:solidFill>
              </a:rPr>
              <a:pPr>
                <a:spcBef>
                  <a:spcPct val="0"/>
                </a:spcBef>
                <a:buFontTx/>
                <a:buNone/>
              </a:pPr>
              <a:t>50</a:t>
            </a:fld>
            <a:endParaRPr lang="zh-CN" altLang="en-US" sz="1200">
              <a:solidFill>
                <a:srgbClr val="898989"/>
              </a:solidFill>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18">
            <a:extLst>
              <a:ext uri="{FF2B5EF4-FFF2-40B4-BE49-F238E27FC236}">
                <a16:creationId xmlns:a16="http://schemas.microsoft.com/office/drawing/2014/main" id="{8BA8A4A5-FF95-4C62-8651-97325BF711F4}"/>
              </a:ext>
            </a:extLst>
          </p:cNvPr>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endParaRPr lang="zh-CN" altLang="en-US" sz="1800"/>
          </a:p>
        </p:txBody>
      </p:sp>
      <p:pic>
        <p:nvPicPr>
          <p:cNvPr id="19459" name="Picture 22">
            <a:extLst>
              <a:ext uri="{FF2B5EF4-FFF2-40B4-BE49-F238E27FC236}">
                <a16:creationId xmlns:a16="http://schemas.microsoft.com/office/drawing/2014/main" id="{065E4BEF-8F0B-470B-B732-D5B96A7E71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74295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19460" name="Picture 20">
            <a:extLst>
              <a:ext uri="{FF2B5EF4-FFF2-40B4-BE49-F238E27FC236}">
                <a16:creationId xmlns:a16="http://schemas.microsoft.com/office/drawing/2014/main" id="{7F8702FE-C950-40BA-B4B1-25F85AA11F85}"/>
              </a:ext>
            </a:extLst>
          </p:cNvPr>
          <p:cNvPicPr>
            <a:picLocks noChangeAspect="1" noChangeArrowheads="1"/>
          </p:cNvPicPr>
          <p:nvPr/>
        </p:nvPicPr>
        <p:blipFill>
          <a:blip r:embed="rId3">
            <a:lum bright="32000" contrast="-38000"/>
            <a:extLst>
              <a:ext uri="{28A0092B-C50C-407E-A947-70E740481C1C}">
                <a14:useLocalDpi xmlns:a14="http://schemas.microsoft.com/office/drawing/2010/main" val="0"/>
              </a:ext>
            </a:extLst>
          </a:blip>
          <a:srcRect/>
          <a:stretch>
            <a:fillRect/>
          </a:stretch>
        </p:blipFill>
        <p:spPr bwMode="auto">
          <a:xfrm>
            <a:off x="763588" y="0"/>
            <a:ext cx="8380412"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19461" name="TextBox 6">
            <a:extLst>
              <a:ext uri="{FF2B5EF4-FFF2-40B4-BE49-F238E27FC236}">
                <a16:creationId xmlns:a16="http://schemas.microsoft.com/office/drawing/2014/main" id="{1849EEFE-121E-4813-90D0-418A026A84A5}"/>
              </a:ext>
            </a:extLst>
          </p:cNvPr>
          <p:cNvSpPr txBox="1">
            <a:spLocks noChangeArrowheads="1"/>
          </p:cNvSpPr>
          <p:nvPr/>
        </p:nvSpPr>
        <p:spPr bwMode="auto">
          <a:xfrm>
            <a:off x="2916238" y="188913"/>
            <a:ext cx="20161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eaLnBrk="1" hangingPunct="1">
              <a:spcBef>
                <a:spcPct val="0"/>
              </a:spcBef>
              <a:buFontTx/>
              <a:buNone/>
            </a:pPr>
            <a:r>
              <a:rPr lang="en-US" altLang="zh-CN">
                <a:solidFill>
                  <a:srgbClr val="008000"/>
                </a:solidFill>
              </a:rPr>
              <a:t>Contents</a:t>
            </a:r>
            <a:endParaRPr lang="zh-CN" altLang="en-US">
              <a:solidFill>
                <a:srgbClr val="008000"/>
              </a:solidFill>
            </a:endParaRPr>
          </a:p>
        </p:txBody>
      </p:sp>
      <p:sp>
        <p:nvSpPr>
          <p:cNvPr id="8" name="TextBox 7">
            <a:extLst>
              <a:ext uri="{FF2B5EF4-FFF2-40B4-BE49-F238E27FC236}">
                <a16:creationId xmlns:a16="http://schemas.microsoft.com/office/drawing/2014/main" id="{9396E316-1A9A-45CC-A94F-0320AD55973E}"/>
              </a:ext>
            </a:extLst>
          </p:cNvPr>
          <p:cNvSpPr txBox="1"/>
          <p:nvPr/>
        </p:nvSpPr>
        <p:spPr>
          <a:xfrm>
            <a:off x="684213" y="1341438"/>
            <a:ext cx="7991475" cy="4462760"/>
          </a:xfrm>
          <a:prstGeom prst="rect">
            <a:avLst/>
          </a:prstGeom>
          <a:noFill/>
        </p:spPr>
        <p:txBody>
          <a:bodyPr>
            <a:spAutoFit/>
          </a:bodyPr>
          <a:lstStyle/>
          <a:p>
            <a:pPr eaLnBrk="1" fontAlgn="auto" hangingPunct="1">
              <a:spcBef>
                <a:spcPts val="1200"/>
              </a:spcBef>
              <a:spcAft>
                <a:spcPts val="0"/>
              </a:spcAft>
              <a:defRPr/>
            </a:pPr>
            <a:r>
              <a:rPr lang="zh-CN" altLang="en-US" sz="3200" dirty="0">
                <a:solidFill>
                  <a:schemeClr val="bg1">
                    <a:lumMod val="85000"/>
                  </a:schemeClr>
                </a:solidFill>
                <a:latin typeface="微软雅黑" pitchFamily="34" charset="-122"/>
                <a:ea typeface="微软雅黑" pitchFamily="34" charset="-122"/>
              </a:rPr>
              <a:t>一、奇异的量子力学</a:t>
            </a:r>
            <a:endParaRPr lang="en-US" altLang="zh-CN" sz="3200" dirty="0">
              <a:solidFill>
                <a:schemeClr val="bg1">
                  <a:lumMod val="85000"/>
                </a:schemeClr>
              </a:solidFill>
              <a:latin typeface="微软雅黑" pitchFamily="34" charset="-122"/>
              <a:ea typeface="微软雅黑" pitchFamily="34" charset="-122"/>
            </a:endParaRPr>
          </a:p>
          <a:p>
            <a:pPr eaLnBrk="1" fontAlgn="auto" hangingPunct="1">
              <a:spcBef>
                <a:spcPts val="1200"/>
              </a:spcBef>
              <a:spcAft>
                <a:spcPts val="0"/>
              </a:spcAft>
              <a:defRPr/>
            </a:pPr>
            <a:r>
              <a:rPr lang="zh-CN" altLang="en-US" sz="3200" dirty="0">
                <a:solidFill>
                  <a:schemeClr val="bg1">
                    <a:lumMod val="85000"/>
                  </a:schemeClr>
                </a:solidFill>
                <a:latin typeface="微软雅黑" pitchFamily="34" charset="-122"/>
                <a:ea typeface="微软雅黑" pitchFamily="34" charset="-122"/>
              </a:rPr>
              <a:t>二、</a:t>
            </a:r>
            <a:r>
              <a:rPr lang="en-US" altLang="zh-CN" sz="3200" dirty="0">
                <a:solidFill>
                  <a:schemeClr val="bg1">
                    <a:lumMod val="85000"/>
                  </a:schemeClr>
                </a:solidFill>
                <a:latin typeface="微软雅黑" pitchFamily="34" charset="-122"/>
                <a:ea typeface="微软雅黑" pitchFamily="34" charset="-122"/>
              </a:rPr>
              <a:t>EPR</a:t>
            </a:r>
            <a:r>
              <a:rPr lang="zh-CN" altLang="en-US" sz="3200" dirty="0">
                <a:solidFill>
                  <a:schemeClr val="bg1">
                    <a:lumMod val="85000"/>
                  </a:schemeClr>
                </a:solidFill>
                <a:latin typeface="微软雅黑" pitchFamily="34" charset="-122"/>
                <a:ea typeface="微软雅黑" pitchFamily="34" charset="-122"/>
              </a:rPr>
              <a:t>佯谬、</a:t>
            </a:r>
            <a:r>
              <a:rPr lang="en-US" altLang="zh-CN" sz="3200" dirty="0">
                <a:solidFill>
                  <a:schemeClr val="bg1">
                    <a:lumMod val="85000"/>
                  </a:schemeClr>
                </a:solidFill>
                <a:latin typeface="微软雅黑" pitchFamily="34" charset="-122"/>
                <a:ea typeface="微软雅黑" pitchFamily="34" charset="-122"/>
              </a:rPr>
              <a:t>Bell</a:t>
            </a:r>
            <a:r>
              <a:rPr lang="zh-CN" altLang="en-US" sz="3200" dirty="0">
                <a:solidFill>
                  <a:schemeClr val="bg1">
                    <a:lumMod val="85000"/>
                  </a:schemeClr>
                </a:solidFill>
                <a:latin typeface="微软雅黑" pitchFamily="34" charset="-122"/>
                <a:ea typeface="微软雅黑" pitchFamily="34" charset="-122"/>
              </a:rPr>
              <a:t>不等式、量子纠缠</a:t>
            </a:r>
            <a:endParaRPr lang="en-US" altLang="zh-CN" sz="3200" dirty="0">
              <a:solidFill>
                <a:schemeClr val="bg1">
                  <a:lumMod val="85000"/>
                </a:schemeClr>
              </a:solidFill>
              <a:latin typeface="微软雅黑" pitchFamily="34" charset="-122"/>
              <a:ea typeface="微软雅黑" pitchFamily="34" charset="-122"/>
            </a:endParaRPr>
          </a:p>
          <a:p>
            <a:pPr eaLnBrk="1" fontAlgn="auto" hangingPunct="1">
              <a:spcBef>
                <a:spcPts val="1200"/>
              </a:spcBef>
              <a:spcAft>
                <a:spcPts val="0"/>
              </a:spcAft>
              <a:defRPr/>
            </a:pPr>
            <a:r>
              <a:rPr lang="zh-CN" altLang="en-US" sz="3200" dirty="0">
                <a:latin typeface="微软雅黑" pitchFamily="34" charset="-122"/>
                <a:ea typeface="微软雅黑" pitchFamily="34" charset="-122"/>
              </a:rPr>
              <a:t>三、量子信息</a:t>
            </a:r>
            <a:endParaRPr lang="en-US" altLang="zh-CN" sz="3200" dirty="0">
              <a:latin typeface="微软雅黑" pitchFamily="34" charset="-122"/>
              <a:ea typeface="微软雅黑" pitchFamily="34" charset="-122"/>
            </a:endParaRPr>
          </a:p>
          <a:p>
            <a:pPr indent="441325" eaLnBrk="1" fontAlgn="auto" hangingPunct="1">
              <a:spcBef>
                <a:spcPts val="1200"/>
              </a:spcBef>
              <a:spcAft>
                <a:spcPts val="0"/>
              </a:spcAft>
              <a:defRPr/>
            </a:pPr>
            <a:r>
              <a:rPr lang="en-US" altLang="zh-CN" sz="3200" dirty="0">
                <a:solidFill>
                  <a:schemeClr val="bg1">
                    <a:lumMod val="85000"/>
                  </a:schemeClr>
                </a:solidFill>
                <a:latin typeface="微软雅黑" pitchFamily="34" charset="-122"/>
                <a:ea typeface="微软雅黑" pitchFamily="34" charset="-122"/>
              </a:rPr>
              <a:t>1</a:t>
            </a:r>
            <a:r>
              <a:rPr lang="zh-CN" altLang="en-US" sz="3200" dirty="0">
                <a:solidFill>
                  <a:schemeClr val="bg1">
                    <a:lumMod val="85000"/>
                  </a:schemeClr>
                </a:solidFill>
                <a:latin typeface="微软雅黑" pitchFamily="34" charset="-122"/>
                <a:ea typeface="微软雅黑" pitchFamily="34" charset="-122"/>
              </a:rPr>
              <a:t>）不可克隆定理与量子密码</a:t>
            </a:r>
            <a:endParaRPr lang="en-US" altLang="zh-CN" sz="3200" dirty="0">
              <a:solidFill>
                <a:schemeClr val="bg1">
                  <a:lumMod val="85000"/>
                </a:schemeClr>
              </a:solidFill>
              <a:latin typeface="微软雅黑" pitchFamily="34" charset="-122"/>
              <a:ea typeface="微软雅黑" pitchFamily="34" charset="-122"/>
            </a:endParaRPr>
          </a:p>
          <a:p>
            <a:pPr indent="441325" eaLnBrk="1" fontAlgn="auto" hangingPunct="1">
              <a:spcBef>
                <a:spcPts val="1200"/>
              </a:spcBef>
              <a:spcAft>
                <a:spcPts val="0"/>
              </a:spcAft>
              <a:defRPr/>
            </a:pPr>
            <a:r>
              <a:rPr lang="en-US" altLang="zh-CN" sz="3200" dirty="0">
                <a:latin typeface="微软雅黑" pitchFamily="34" charset="-122"/>
                <a:ea typeface="微软雅黑" pitchFamily="34" charset="-122"/>
              </a:rPr>
              <a:t>2</a:t>
            </a:r>
            <a:r>
              <a:rPr lang="zh-CN" altLang="en-US" sz="3200" dirty="0">
                <a:latin typeface="微软雅黑" pitchFamily="34" charset="-122"/>
                <a:ea typeface="微软雅黑" pitchFamily="34" charset="-122"/>
              </a:rPr>
              <a:t>）量子通信</a:t>
            </a:r>
            <a:endParaRPr lang="en-US" altLang="zh-CN" sz="3200" dirty="0">
              <a:latin typeface="微软雅黑" pitchFamily="34" charset="-122"/>
              <a:ea typeface="微软雅黑" pitchFamily="34" charset="-122"/>
            </a:endParaRPr>
          </a:p>
          <a:p>
            <a:pPr indent="441325" eaLnBrk="1" fontAlgn="auto" hangingPunct="1">
              <a:spcBef>
                <a:spcPts val="1200"/>
              </a:spcBef>
              <a:spcAft>
                <a:spcPts val="0"/>
              </a:spcAft>
              <a:defRPr/>
            </a:pPr>
            <a:r>
              <a:rPr lang="en-US" altLang="zh-CN" sz="3200" dirty="0">
                <a:solidFill>
                  <a:schemeClr val="bg1">
                    <a:lumMod val="85000"/>
                  </a:schemeClr>
                </a:solidFill>
                <a:latin typeface="微软雅黑" pitchFamily="34" charset="-122"/>
                <a:ea typeface="微软雅黑" pitchFamily="34" charset="-122"/>
              </a:rPr>
              <a:t>3</a:t>
            </a:r>
            <a:r>
              <a:rPr lang="zh-CN" altLang="en-US" sz="3200" dirty="0">
                <a:solidFill>
                  <a:schemeClr val="bg1">
                    <a:lumMod val="85000"/>
                  </a:schemeClr>
                </a:solidFill>
                <a:latin typeface="微软雅黑" pitchFamily="34" charset="-122"/>
                <a:ea typeface="微软雅黑" pitchFamily="34" charset="-122"/>
              </a:rPr>
              <a:t>）量子计算与量子模拟</a:t>
            </a:r>
            <a:endParaRPr lang="en-US" altLang="zh-CN" sz="3200" dirty="0">
              <a:solidFill>
                <a:schemeClr val="bg1">
                  <a:lumMod val="85000"/>
                </a:schemeClr>
              </a:solidFill>
              <a:latin typeface="微软雅黑" pitchFamily="34" charset="-122"/>
              <a:ea typeface="微软雅黑" pitchFamily="34" charset="-122"/>
            </a:endParaRPr>
          </a:p>
          <a:p>
            <a:pPr indent="441325" eaLnBrk="1" fontAlgn="auto" hangingPunct="1">
              <a:spcBef>
                <a:spcPts val="1200"/>
              </a:spcBef>
              <a:spcAft>
                <a:spcPts val="0"/>
              </a:spcAft>
              <a:defRPr/>
            </a:pPr>
            <a:r>
              <a:rPr lang="en-US" altLang="zh-CN" sz="3200" dirty="0">
                <a:solidFill>
                  <a:schemeClr val="bg1">
                    <a:lumMod val="85000"/>
                  </a:schemeClr>
                </a:solidFill>
                <a:latin typeface="微软雅黑" pitchFamily="34" charset="-122"/>
                <a:ea typeface="微软雅黑" pitchFamily="34" charset="-122"/>
              </a:rPr>
              <a:t>4</a:t>
            </a:r>
            <a:r>
              <a:rPr lang="zh-CN" altLang="en-US" sz="3200" dirty="0">
                <a:solidFill>
                  <a:schemeClr val="bg1">
                    <a:lumMod val="85000"/>
                  </a:schemeClr>
                </a:solidFill>
                <a:latin typeface="微软雅黑" pitchFamily="34" charset="-122"/>
                <a:ea typeface="微软雅黑" pitchFamily="34" charset="-122"/>
              </a:rPr>
              <a:t>）量子精密测量</a:t>
            </a:r>
          </a:p>
        </p:txBody>
      </p:sp>
      <p:sp>
        <p:nvSpPr>
          <p:cNvPr id="19463" name="灯片编号占位符 1">
            <a:extLst>
              <a:ext uri="{FF2B5EF4-FFF2-40B4-BE49-F238E27FC236}">
                <a16:creationId xmlns:a16="http://schemas.microsoft.com/office/drawing/2014/main" id="{C21B7403-6C88-4502-AFD9-E198D6603D89}"/>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fld id="{3A704145-F160-4A4A-A5FC-C7128690611E}" type="slidenum">
              <a:rPr lang="zh-CN" altLang="en-US" sz="1200" smtClean="0">
                <a:solidFill>
                  <a:srgbClr val="898989"/>
                </a:solidFill>
              </a:rPr>
              <a:pPr>
                <a:spcBef>
                  <a:spcPct val="0"/>
                </a:spcBef>
                <a:buFontTx/>
                <a:buNone/>
              </a:pPr>
              <a:t>51</a:t>
            </a:fld>
            <a:endParaRPr lang="zh-CN" altLang="en-US" sz="1200">
              <a:solidFill>
                <a:srgbClr val="898989"/>
              </a:solidFill>
            </a:endParaRPr>
          </a:p>
        </p:txBody>
      </p:sp>
    </p:spTree>
    <p:extLst>
      <p:ext uri="{BB962C8B-B14F-4D97-AF65-F5344CB8AC3E}">
        <p14:creationId xmlns:p14="http://schemas.microsoft.com/office/powerpoint/2010/main" val="358357484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18">
            <a:extLst>
              <a:ext uri="{FF2B5EF4-FFF2-40B4-BE49-F238E27FC236}">
                <a16:creationId xmlns:a16="http://schemas.microsoft.com/office/drawing/2014/main" id="{6D83746A-E897-4F9E-BA8B-948A8B33D7D4}"/>
              </a:ext>
            </a:extLst>
          </p:cNvPr>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endParaRPr lang="zh-CN" altLang="en-US" sz="1800"/>
          </a:p>
        </p:txBody>
      </p:sp>
      <p:pic>
        <p:nvPicPr>
          <p:cNvPr id="60419" name="Picture 22">
            <a:extLst>
              <a:ext uri="{FF2B5EF4-FFF2-40B4-BE49-F238E27FC236}">
                <a16:creationId xmlns:a16="http://schemas.microsoft.com/office/drawing/2014/main" id="{BF9F04FF-BB22-41A6-9F31-842ACAEF52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74295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60420" name="Picture 20">
            <a:extLst>
              <a:ext uri="{FF2B5EF4-FFF2-40B4-BE49-F238E27FC236}">
                <a16:creationId xmlns:a16="http://schemas.microsoft.com/office/drawing/2014/main" id="{BFE92871-EF88-4B01-84CB-BD44FB2C2217}"/>
              </a:ext>
            </a:extLst>
          </p:cNvPr>
          <p:cNvPicPr>
            <a:picLocks noChangeAspect="1" noChangeArrowheads="1"/>
          </p:cNvPicPr>
          <p:nvPr/>
        </p:nvPicPr>
        <p:blipFill>
          <a:blip r:embed="rId3">
            <a:lum bright="32000" contrast="-38000"/>
            <a:extLst>
              <a:ext uri="{28A0092B-C50C-407E-A947-70E740481C1C}">
                <a14:useLocalDpi xmlns:a14="http://schemas.microsoft.com/office/drawing/2010/main" val="0"/>
              </a:ext>
            </a:extLst>
          </a:blip>
          <a:srcRect/>
          <a:stretch>
            <a:fillRect/>
          </a:stretch>
        </p:blipFill>
        <p:spPr bwMode="auto">
          <a:xfrm>
            <a:off x="763588" y="0"/>
            <a:ext cx="8380412"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60421" name="TextBox 6">
            <a:extLst>
              <a:ext uri="{FF2B5EF4-FFF2-40B4-BE49-F238E27FC236}">
                <a16:creationId xmlns:a16="http://schemas.microsoft.com/office/drawing/2014/main" id="{27CBBFF4-DFC5-40CE-998B-BE17AAF0834B}"/>
              </a:ext>
            </a:extLst>
          </p:cNvPr>
          <p:cNvSpPr txBox="1">
            <a:spLocks noChangeArrowheads="1"/>
          </p:cNvSpPr>
          <p:nvPr/>
        </p:nvSpPr>
        <p:spPr bwMode="auto">
          <a:xfrm>
            <a:off x="1547813" y="107950"/>
            <a:ext cx="759618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ts val="1200"/>
              </a:spcBef>
              <a:buFontTx/>
              <a:buNone/>
            </a:pPr>
            <a:r>
              <a:rPr lang="zh-CN" altLang="en-US">
                <a:latin typeface="微软雅黑" panose="020B0503020204020204" pitchFamily="34" charset="-122"/>
                <a:ea typeface="微软雅黑" panose="020B0503020204020204" pitchFamily="34" charset="-122"/>
              </a:rPr>
              <a:t>三、量子信息 </a:t>
            </a:r>
            <a:r>
              <a:rPr lang="en-US" altLang="zh-CN">
                <a:latin typeface="微软雅黑" panose="020B0503020204020204" pitchFamily="34" charset="-122"/>
                <a:ea typeface="微软雅黑" panose="020B0503020204020204" pitchFamily="34" charset="-122"/>
              </a:rPr>
              <a:t>2</a:t>
            </a:r>
            <a:r>
              <a:rPr lang="zh-CN" altLang="en-US" sz="2800">
                <a:latin typeface="微软雅黑" panose="020B0503020204020204" pitchFamily="34" charset="-122"/>
                <a:ea typeface="微软雅黑" panose="020B0503020204020204" pitchFamily="34" charset="-122"/>
              </a:rPr>
              <a:t>）量子通信</a:t>
            </a:r>
            <a:endParaRPr lang="en-US" altLang="zh-CN">
              <a:latin typeface="微软雅黑" panose="020B0503020204020204" pitchFamily="34" charset="-122"/>
              <a:ea typeface="微软雅黑" panose="020B0503020204020204" pitchFamily="34" charset="-122"/>
            </a:endParaRPr>
          </a:p>
        </p:txBody>
      </p:sp>
      <p:pic>
        <p:nvPicPr>
          <p:cNvPr id="60422" name="Picture 2">
            <a:extLst>
              <a:ext uri="{FF2B5EF4-FFF2-40B4-BE49-F238E27FC236}">
                <a16:creationId xmlns:a16="http://schemas.microsoft.com/office/drawing/2014/main" id="{59B1D7E6-D03D-4FF4-BAC8-1CFF9E25CE6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2938" y="1571625"/>
            <a:ext cx="7515225" cy="423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23" name="TextBox 10">
            <a:extLst>
              <a:ext uri="{FF2B5EF4-FFF2-40B4-BE49-F238E27FC236}">
                <a16:creationId xmlns:a16="http://schemas.microsoft.com/office/drawing/2014/main" id="{2A9E0635-67CA-4667-9040-4F489AC3DE7D}"/>
              </a:ext>
            </a:extLst>
          </p:cNvPr>
          <p:cNvSpPr txBox="1">
            <a:spLocks noChangeArrowheads="1"/>
          </p:cNvSpPr>
          <p:nvPr/>
        </p:nvSpPr>
        <p:spPr bwMode="auto">
          <a:xfrm>
            <a:off x="971550" y="6000750"/>
            <a:ext cx="76327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r>
              <a:rPr lang="en-US" altLang="zh-CN" sz="2000">
                <a:latin typeface="Arial" panose="020B0604020202020204" pitchFamily="34" charset="0"/>
              </a:rPr>
              <a:t>In Star Trek（</a:t>
            </a:r>
            <a:r>
              <a:rPr lang="zh-CN" altLang="en-US" sz="2000">
                <a:latin typeface="黑体" panose="02010609060101010101" pitchFamily="49" charset="-122"/>
                <a:ea typeface="黑体" panose="02010609060101010101" pitchFamily="49" charset="-122"/>
              </a:rPr>
              <a:t>星际迷航</a:t>
            </a:r>
            <a:r>
              <a:rPr lang="zh-CN" altLang="en-US" sz="2000">
                <a:latin typeface="Arial" panose="020B0604020202020204" pitchFamily="34" charset="0"/>
              </a:rPr>
              <a:t>）</a:t>
            </a:r>
            <a:r>
              <a:rPr lang="en-US" altLang="zh-CN" sz="2000">
                <a:latin typeface="Arial" panose="020B0604020202020204" pitchFamily="34" charset="0"/>
              </a:rPr>
              <a:t>, transport people or things from one place to another without crossing the space, that is teleportation.</a:t>
            </a:r>
            <a:endParaRPr lang="zh-CN" altLang="en-US" sz="2000">
              <a:latin typeface="Arial" panose="020B0604020202020204" pitchFamily="34" charset="0"/>
            </a:endParaRPr>
          </a:p>
        </p:txBody>
      </p:sp>
      <p:sp>
        <p:nvSpPr>
          <p:cNvPr id="60424" name="Text Box 18">
            <a:extLst>
              <a:ext uri="{FF2B5EF4-FFF2-40B4-BE49-F238E27FC236}">
                <a16:creationId xmlns:a16="http://schemas.microsoft.com/office/drawing/2014/main" id="{D0424810-7554-4789-87AE-A7B1EA36E979}"/>
              </a:ext>
            </a:extLst>
          </p:cNvPr>
          <p:cNvSpPr txBox="1">
            <a:spLocks noChangeArrowheads="1"/>
          </p:cNvSpPr>
          <p:nvPr/>
        </p:nvSpPr>
        <p:spPr bwMode="auto">
          <a:xfrm>
            <a:off x="785813" y="620713"/>
            <a:ext cx="6929437" cy="66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lnSpc>
                <a:spcPct val="150000"/>
              </a:lnSpc>
              <a:spcBef>
                <a:spcPts val="600"/>
              </a:spcBef>
              <a:buFontTx/>
              <a:buNone/>
            </a:pPr>
            <a:r>
              <a:rPr lang="en-US" altLang="zh-CN" sz="2800">
                <a:latin typeface="微软雅黑" panose="020B0503020204020204" pitchFamily="34" charset="-122"/>
                <a:ea typeface="微软雅黑" panose="020B0503020204020204" pitchFamily="34" charset="-122"/>
              </a:rPr>
              <a:t>A</a:t>
            </a:r>
            <a:r>
              <a:rPr lang="zh-CN" altLang="en-US" sz="2800">
                <a:latin typeface="微软雅黑" panose="020B0503020204020204" pitchFamily="34" charset="-122"/>
                <a:ea typeface="微软雅黑" panose="020B0503020204020204" pitchFamily="34" charset="-122"/>
              </a:rPr>
              <a:t>）</a:t>
            </a:r>
            <a:r>
              <a:rPr lang="en-US" altLang="zh-CN" sz="2800">
                <a:latin typeface="微软雅黑" panose="020B0503020204020204" pitchFamily="34" charset="-122"/>
                <a:ea typeface="微软雅黑" panose="020B0503020204020204" pitchFamily="34" charset="-122"/>
              </a:rPr>
              <a:t> </a:t>
            </a:r>
            <a:r>
              <a:rPr lang="zh-CN" altLang="en-US" sz="2800">
                <a:latin typeface="微软雅黑" panose="020B0503020204020204" pitchFamily="34" charset="-122"/>
                <a:ea typeface="微软雅黑" panose="020B0503020204020204" pitchFamily="34" charset="-122"/>
              </a:rPr>
              <a:t>量子隐形传态</a:t>
            </a:r>
            <a:r>
              <a:rPr lang="en-US" altLang="zh-CN" sz="2800">
                <a:latin typeface="微软雅黑" panose="020B0503020204020204" pitchFamily="34" charset="-122"/>
                <a:ea typeface="微软雅黑" panose="020B0503020204020204" pitchFamily="34" charset="-122"/>
              </a:rPr>
              <a:t> (teleportation)</a:t>
            </a:r>
            <a:endParaRPr lang="zh-CN" altLang="en-US" sz="2800">
              <a:latin typeface="微软雅黑" panose="020B0503020204020204" pitchFamily="34" charset="-122"/>
              <a:ea typeface="微软雅黑" panose="020B0503020204020204" pitchFamily="34" charset="-122"/>
            </a:endParaRPr>
          </a:p>
        </p:txBody>
      </p:sp>
      <p:sp>
        <p:nvSpPr>
          <p:cNvPr id="60425" name="灯片编号占位符 1">
            <a:extLst>
              <a:ext uri="{FF2B5EF4-FFF2-40B4-BE49-F238E27FC236}">
                <a16:creationId xmlns:a16="http://schemas.microsoft.com/office/drawing/2014/main" id="{92F98F7B-D7BB-451F-AC9A-3F4EBE3D28F2}"/>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fld id="{DCAD9ACA-4673-485B-B2BB-19DB5D0D8EDC}" type="slidenum">
              <a:rPr lang="zh-CN" altLang="en-US" sz="1200" smtClean="0">
                <a:solidFill>
                  <a:srgbClr val="898989"/>
                </a:solidFill>
              </a:rPr>
              <a:pPr>
                <a:spcBef>
                  <a:spcPct val="0"/>
                </a:spcBef>
                <a:buFontTx/>
                <a:buNone/>
              </a:pPr>
              <a:t>52</a:t>
            </a:fld>
            <a:endParaRPr lang="zh-CN" altLang="en-US" sz="1200">
              <a:solidFill>
                <a:srgbClr val="898989"/>
              </a:solidFill>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18">
            <a:extLst>
              <a:ext uri="{FF2B5EF4-FFF2-40B4-BE49-F238E27FC236}">
                <a16:creationId xmlns:a16="http://schemas.microsoft.com/office/drawing/2014/main" id="{1EE733C4-89C9-43E4-B4C0-3D247FE16A82}"/>
              </a:ext>
            </a:extLst>
          </p:cNvPr>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endParaRPr lang="zh-CN" altLang="en-US" sz="1800"/>
          </a:p>
        </p:txBody>
      </p:sp>
      <p:pic>
        <p:nvPicPr>
          <p:cNvPr id="61443" name="Picture 22">
            <a:extLst>
              <a:ext uri="{FF2B5EF4-FFF2-40B4-BE49-F238E27FC236}">
                <a16:creationId xmlns:a16="http://schemas.microsoft.com/office/drawing/2014/main" id="{37F92BD9-8C80-407E-B201-360C9FE4AF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74295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61444" name="Picture 20">
            <a:extLst>
              <a:ext uri="{FF2B5EF4-FFF2-40B4-BE49-F238E27FC236}">
                <a16:creationId xmlns:a16="http://schemas.microsoft.com/office/drawing/2014/main" id="{7A0295D5-55CC-442B-8804-8258268C1D73}"/>
              </a:ext>
            </a:extLst>
          </p:cNvPr>
          <p:cNvPicPr>
            <a:picLocks noChangeAspect="1" noChangeArrowheads="1"/>
          </p:cNvPicPr>
          <p:nvPr/>
        </p:nvPicPr>
        <p:blipFill>
          <a:blip r:embed="rId3">
            <a:lum bright="32000" contrast="-38000"/>
            <a:extLst>
              <a:ext uri="{28A0092B-C50C-407E-A947-70E740481C1C}">
                <a14:useLocalDpi xmlns:a14="http://schemas.microsoft.com/office/drawing/2010/main" val="0"/>
              </a:ext>
            </a:extLst>
          </a:blip>
          <a:srcRect/>
          <a:stretch>
            <a:fillRect/>
          </a:stretch>
        </p:blipFill>
        <p:spPr bwMode="auto">
          <a:xfrm>
            <a:off x="763588" y="0"/>
            <a:ext cx="8380412"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61445" name="TextBox 6">
            <a:extLst>
              <a:ext uri="{FF2B5EF4-FFF2-40B4-BE49-F238E27FC236}">
                <a16:creationId xmlns:a16="http://schemas.microsoft.com/office/drawing/2014/main" id="{36257105-E089-4196-9EFB-28FEF31D2BFD}"/>
              </a:ext>
            </a:extLst>
          </p:cNvPr>
          <p:cNvSpPr txBox="1">
            <a:spLocks noChangeArrowheads="1"/>
          </p:cNvSpPr>
          <p:nvPr/>
        </p:nvSpPr>
        <p:spPr bwMode="auto">
          <a:xfrm>
            <a:off x="1547813" y="107950"/>
            <a:ext cx="759618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ts val="1200"/>
              </a:spcBef>
              <a:buFontTx/>
              <a:buNone/>
            </a:pPr>
            <a:r>
              <a:rPr lang="zh-CN" altLang="en-US">
                <a:latin typeface="微软雅黑" panose="020B0503020204020204" pitchFamily="34" charset="-122"/>
                <a:ea typeface="微软雅黑" panose="020B0503020204020204" pitchFamily="34" charset="-122"/>
              </a:rPr>
              <a:t>三、量子信息 </a:t>
            </a:r>
            <a:r>
              <a:rPr lang="en-US" altLang="zh-CN">
                <a:latin typeface="微软雅黑" panose="020B0503020204020204" pitchFamily="34" charset="-122"/>
                <a:ea typeface="微软雅黑" panose="020B0503020204020204" pitchFamily="34" charset="-122"/>
              </a:rPr>
              <a:t>2</a:t>
            </a:r>
            <a:r>
              <a:rPr lang="zh-CN" altLang="en-US" sz="2800">
                <a:latin typeface="微软雅黑" panose="020B0503020204020204" pitchFamily="34" charset="-122"/>
                <a:ea typeface="微软雅黑" panose="020B0503020204020204" pitchFamily="34" charset="-122"/>
              </a:rPr>
              <a:t>）量子通信</a:t>
            </a:r>
            <a:endParaRPr lang="en-US" altLang="zh-CN">
              <a:latin typeface="微软雅黑" panose="020B0503020204020204" pitchFamily="34" charset="-122"/>
              <a:ea typeface="微软雅黑" panose="020B0503020204020204" pitchFamily="34" charset="-122"/>
            </a:endParaRPr>
          </a:p>
        </p:txBody>
      </p:sp>
      <p:sp>
        <p:nvSpPr>
          <p:cNvPr id="61446" name="Text Box 18">
            <a:extLst>
              <a:ext uri="{FF2B5EF4-FFF2-40B4-BE49-F238E27FC236}">
                <a16:creationId xmlns:a16="http://schemas.microsoft.com/office/drawing/2014/main" id="{9A0B1216-80A7-450E-9250-97C921080493}"/>
              </a:ext>
            </a:extLst>
          </p:cNvPr>
          <p:cNvSpPr txBox="1">
            <a:spLocks noChangeArrowheads="1"/>
          </p:cNvSpPr>
          <p:nvPr/>
        </p:nvSpPr>
        <p:spPr bwMode="auto">
          <a:xfrm>
            <a:off x="785813" y="620713"/>
            <a:ext cx="6929437" cy="66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lnSpc>
                <a:spcPct val="150000"/>
              </a:lnSpc>
              <a:spcBef>
                <a:spcPts val="600"/>
              </a:spcBef>
              <a:buFontTx/>
              <a:buNone/>
            </a:pPr>
            <a:r>
              <a:rPr lang="en-US" altLang="zh-CN" sz="2800">
                <a:latin typeface="微软雅黑" panose="020B0503020204020204" pitchFamily="34" charset="-122"/>
                <a:ea typeface="微软雅黑" panose="020B0503020204020204" pitchFamily="34" charset="-122"/>
              </a:rPr>
              <a:t>A</a:t>
            </a:r>
            <a:r>
              <a:rPr lang="zh-CN" altLang="en-US" sz="2800">
                <a:latin typeface="微软雅黑" panose="020B0503020204020204" pitchFamily="34" charset="-122"/>
                <a:ea typeface="微软雅黑" panose="020B0503020204020204" pitchFamily="34" charset="-122"/>
              </a:rPr>
              <a:t>）</a:t>
            </a:r>
            <a:r>
              <a:rPr lang="en-US" altLang="zh-CN" sz="2800">
                <a:latin typeface="微软雅黑" panose="020B0503020204020204" pitchFamily="34" charset="-122"/>
                <a:ea typeface="微软雅黑" panose="020B0503020204020204" pitchFamily="34" charset="-122"/>
              </a:rPr>
              <a:t> </a:t>
            </a:r>
            <a:r>
              <a:rPr lang="zh-CN" altLang="en-US" sz="2800">
                <a:latin typeface="微软雅黑" panose="020B0503020204020204" pitchFamily="34" charset="-122"/>
                <a:ea typeface="微软雅黑" panose="020B0503020204020204" pitchFamily="34" charset="-122"/>
              </a:rPr>
              <a:t>量子隐形传态</a:t>
            </a:r>
            <a:r>
              <a:rPr lang="en-US" altLang="zh-CN" sz="2800">
                <a:latin typeface="微软雅黑" panose="020B0503020204020204" pitchFamily="34" charset="-122"/>
                <a:ea typeface="微软雅黑" panose="020B0503020204020204" pitchFamily="34" charset="-122"/>
              </a:rPr>
              <a:t> (teleportation)</a:t>
            </a:r>
            <a:endParaRPr lang="zh-CN" altLang="en-US" sz="2800">
              <a:latin typeface="微软雅黑" panose="020B0503020204020204" pitchFamily="34" charset="-122"/>
              <a:ea typeface="微软雅黑" panose="020B0503020204020204" pitchFamily="34" charset="-122"/>
            </a:endParaRPr>
          </a:p>
        </p:txBody>
      </p:sp>
      <p:sp>
        <p:nvSpPr>
          <p:cNvPr id="9" name="椭圆 8">
            <a:extLst>
              <a:ext uri="{FF2B5EF4-FFF2-40B4-BE49-F238E27FC236}">
                <a16:creationId xmlns:a16="http://schemas.microsoft.com/office/drawing/2014/main" id="{080EF6E8-2E29-4DF8-A0AC-EA395B5D5DC9}"/>
              </a:ext>
            </a:extLst>
          </p:cNvPr>
          <p:cNvSpPr/>
          <p:nvPr/>
        </p:nvSpPr>
        <p:spPr>
          <a:xfrm>
            <a:off x="3429000" y="5019675"/>
            <a:ext cx="2214563" cy="857250"/>
          </a:xfrm>
          <a:prstGeom prst="ellipse">
            <a:avLst/>
          </a:prstGeom>
        </p:spPr>
        <p:style>
          <a:lnRef idx="1">
            <a:schemeClr val="accent4"/>
          </a:lnRef>
          <a:fillRef idx="2">
            <a:schemeClr val="accent4"/>
          </a:fillRef>
          <a:effectRef idx="1">
            <a:schemeClr val="accent4"/>
          </a:effectRef>
          <a:fontRef idx="minor">
            <a:schemeClr val="dk1"/>
          </a:fontRef>
        </p:style>
        <p:txBody>
          <a:bodyPr anchor="ctr"/>
          <a:lstStyle/>
          <a:p>
            <a:pPr algn="ctr" fontAlgn="auto">
              <a:spcBef>
                <a:spcPts val="0"/>
              </a:spcBef>
              <a:spcAft>
                <a:spcPts val="0"/>
              </a:spcAft>
              <a:defRPr/>
            </a:pPr>
            <a:r>
              <a:rPr lang="zh-CN" altLang="en-US" sz="2800" dirty="0">
                <a:latin typeface="微软雅黑" pitchFamily="34" charset="-122"/>
                <a:ea typeface="微软雅黑" pitchFamily="34" charset="-122"/>
              </a:rPr>
              <a:t>纠缠源</a:t>
            </a:r>
          </a:p>
        </p:txBody>
      </p:sp>
      <p:sp>
        <p:nvSpPr>
          <p:cNvPr id="10" name="椭圆 9">
            <a:extLst>
              <a:ext uri="{FF2B5EF4-FFF2-40B4-BE49-F238E27FC236}">
                <a16:creationId xmlns:a16="http://schemas.microsoft.com/office/drawing/2014/main" id="{62EBD739-AD74-4803-9E8B-B1FCFD291D2C}"/>
              </a:ext>
            </a:extLst>
          </p:cNvPr>
          <p:cNvSpPr/>
          <p:nvPr/>
        </p:nvSpPr>
        <p:spPr>
          <a:xfrm>
            <a:off x="3857620" y="3972683"/>
            <a:ext cx="576000" cy="768000"/>
          </a:xfrm>
          <a:prstGeom prst="ellipse">
            <a:avLst/>
          </a:prstGeom>
        </p:spPr>
        <p:style>
          <a:lnRef idx="0">
            <a:schemeClr val="dk1"/>
          </a:lnRef>
          <a:fillRef idx="3">
            <a:schemeClr val="dk1"/>
          </a:fillRef>
          <a:effectRef idx="3">
            <a:schemeClr val="dk1"/>
          </a:effectRef>
          <a:fontRef idx="minor">
            <a:schemeClr val="lt1"/>
          </a:fontRef>
        </p:style>
        <p:txBody>
          <a:bodyPr anchor="ctr"/>
          <a:lstStyle/>
          <a:p>
            <a:pPr algn="ctr" fontAlgn="auto">
              <a:spcBef>
                <a:spcPts val="0"/>
              </a:spcBef>
              <a:spcAft>
                <a:spcPts val="0"/>
              </a:spcAft>
              <a:defRPr/>
            </a:pPr>
            <a:r>
              <a:rPr lang="en-US" altLang="zh-CN" sz="3200" dirty="0">
                <a:latin typeface="Times New Roman" pitchFamily="18" charset="0"/>
                <a:ea typeface="文鼎书宋简" pitchFamily="49" charset="-122"/>
              </a:rPr>
              <a:t>A</a:t>
            </a:r>
            <a:endParaRPr lang="zh-CN" altLang="en-US" sz="3200" dirty="0">
              <a:latin typeface="Times New Roman" pitchFamily="18" charset="0"/>
              <a:ea typeface="文鼎书宋简" pitchFamily="49" charset="-122"/>
            </a:endParaRPr>
          </a:p>
        </p:txBody>
      </p:sp>
      <p:sp>
        <p:nvSpPr>
          <p:cNvPr id="11" name="椭圆 10">
            <a:extLst>
              <a:ext uri="{FF2B5EF4-FFF2-40B4-BE49-F238E27FC236}">
                <a16:creationId xmlns:a16="http://schemas.microsoft.com/office/drawing/2014/main" id="{6E135270-CE2D-4FBD-B819-8447D088D2C5}"/>
              </a:ext>
            </a:extLst>
          </p:cNvPr>
          <p:cNvSpPr/>
          <p:nvPr/>
        </p:nvSpPr>
        <p:spPr>
          <a:xfrm>
            <a:off x="4572000" y="3972683"/>
            <a:ext cx="576000" cy="768000"/>
          </a:xfrm>
          <a:prstGeom prst="ellipse">
            <a:avLst/>
          </a:prstGeom>
        </p:spPr>
        <p:style>
          <a:lnRef idx="0">
            <a:schemeClr val="dk1"/>
          </a:lnRef>
          <a:fillRef idx="3">
            <a:schemeClr val="dk1"/>
          </a:fillRef>
          <a:effectRef idx="3">
            <a:schemeClr val="dk1"/>
          </a:effectRef>
          <a:fontRef idx="minor">
            <a:schemeClr val="lt1"/>
          </a:fontRef>
        </p:style>
        <p:txBody>
          <a:bodyPr anchor="ctr"/>
          <a:lstStyle/>
          <a:p>
            <a:pPr algn="ctr" fontAlgn="auto">
              <a:spcBef>
                <a:spcPts val="0"/>
              </a:spcBef>
              <a:spcAft>
                <a:spcPts val="0"/>
              </a:spcAft>
              <a:defRPr/>
            </a:pPr>
            <a:r>
              <a:rPr lang="en-US" altLang="zh-CN" sz="3200" dirty="0">
                <a:latin typeface="Times New Roman" pitchFamily="18" charset="0"/>
                <a:ea typeface="文鼎书宋简" pitchFamily="49" charset="-122"/>
              </a:rPr>
              <a:t>B</a:t>
            </a:r>
            <a:endParaRPr lang="zh-CN" altLang="en-US" sz="3200" dirty="0">
              <a:latin typeface="Times New Roman" pitchFamily="18" charset="0"/>
              <a:ea typeface="文鼎书宋简" pitchFamily="49" charset="-122"/>
            </a:endParaRPr>
          </a:p>
        </p:txBody>
      </p:sp>
      <p:cxnSp>
        <p:nvCxnSpPr>
          <p:cNvPr id="12" name="直接箭头连接符 11">
            <a:extLst>
              <a:ext uri="{FF2B5EF4-FFF2-40B4-BE49-F238E27FC236}">
                <a16:creationId xmlns:a16="http://schemas.microsoft.com/office/drawing/2014/main" id="{0121E26E-8E3A-4DE3-B5EF-A157E6CD630F}"/>
              </a:ext>
            </a:extLst>
          </p:cNvPr>
          <p:cNvCxnSpPr>
            <a:endCxn id="10" idx="5"/>
          </p:cNvCxnSpPr>
          <p:nvPr/>
        </p:nvCxnSpPr>
        <p:spPr>
          <a:xfrm rot="16200000" flipV="1">
            <a:off x="4246563" y="4679950"/>
            <a:ext cx="390525" cy="187325"/>
          </a:xfrm>
          <a:prstGeom prst="straightConnector1">
            <a:avLst/>
          </a:prstGeom>
          <a:ln>
            <a:prstDash val="sysDot"/>
            <a:tailEnd type="arrow"/>
          </a:ln>
        </p:spPr>
        <p:style>
          <a:lnRef idx="3">
            <a:schemeClr val="accent1"/>
          </a:lnRef>
          <a:fillRef idx="0">
            <a:schemeClr val="accent1"/>
          </a:fillRef>
          <a:effectRef idx="2">
            <a:schemeClr val="accent1"/>
          </a:effectRef>
          <a:fontRef idx="minor">
            <a:schemeClr val="tx1"/>
          </a:fontRef>
        </p:style>
      </p:cxnSp>
      <p:cxnSp>
        <p:nvCxnSpPr>
          <p:cNvPr id="13" name="直接箭头连接符 16">
            <a:extLst>
              <a:ext uri="{FF2B5EF4-FFF2-40B4-BE49-F238E27FC236}">
                <a16:creationId xmlns:a16="http://schemas.microsoft.com/office/drawing/2014/main" id="{D5C409AE-D7CD-4293-A0B9-E814B57BFD19}"/>
              </a:ext>
            </a:extLst>
          </p:cNvPr>
          <p:cNvCxnSpPr>
            <a:cxnSpLocks noChangeShapeType="1"/>
            <a:stCxn id="9" idx="0"/>
            <a:endCxn id="11" idx="4"/>
          </p:cNvCxnSpPr>
          <p:nvPr/>
        </p:nvCxnSpPr>
        <p:spPr bwMode="auto">
          <a:xfrm flipV="1">
            <a:off x="4537075" y="4740275"/>
            <a:ext cx="322263" cy="279400"/>
          </a:xfrm>
          <a:prstGeom prst="straightConnector1">
            <a:avLst/>
          </a:prstGeom>
          <a:ln>
            <a:prstDash val="sysDot"/>
            <a:headEnd/>
            <a:tailEnd type="arrow" w="med" len="med"/>
          </a:ln>
        </p:spPr>
        <p:style>
          <a:lnRef idx="3">
            <a:schemeClr val="accent1"/>
          </a:lnRef>
          <a:fillRef idx="0">
            <a:schemeClr val="accent1"/>
          </a:fillRef>
          <a:effectRef idx="2">
            <a:schemeClr val="accent1"/>
          </a:effectRef>
          <a:fontRef idx="minor">
            <a:schemeClr val="tx1"/>
          </a:fontRef>
        </p:style>
      </p:cxnSp>
      <p:sp>
        <p:nvSpPr>
          <p:cNvPr id="61456" name="TextBox 28">
            <a:extLst>
              <a:ext uri="{FF2B5EF4-FFF2-40B4-BE49-F238E27FC236}">
                <a16:creationId xmlns:a16="http://schemas.microsoft.com/office/drawing/2014/main" id="{E47164B5-A3F8-4CB9-A315-89913A436A6D}"/>
              </a:ext>
            </a:extLst>
          </p:cNvPr>
          <p:cNvSpPr txBox="1">
            <a:spLocks noChangeArrowheads="1"/>
          </p:cNvSpPr>
          <p:nvPr/>
        </p:nvSpPr>
        <p:spPr bwMode="auto">
          <a:xfrm>
            <a:off x="2276475" y="2319338"/>
            <a:ext cx="1000125"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r>
              <a:rPr lang="en-US" altLang="zh-CN" sz="2800">
                <a:solidFill>
                  <a:srgbClr val="000099"/>
                </a:solidFill>
                <a:latin typeface="Times New Roman" panose="02020603050405020304" pitchFamily="18" charset="0"/>
                <a:ea typeface="文鼎书宋简"/>
                <a:cs typeface="文鼎书宋简"/>
              </a:rPr>
              <a:t>Alice</a:t>
            </a:r>
          </a:p>
        </p:txBody>
      </p:sp>
      <p:sp>
        <p:nvSpPr>
          <p:cNvPr id="61457" name="TextBox 29">
            <a:extLst>
              <a:ext uri="{FF2B5EF4-FFF2-40B4-BE49-F238E27FC236}">
                <a16:creationId xmlns:a16="http://schemas.microsoft.com/office/drawing/2014/main" id="{1529957A-F4E8-4FA1-AEC0-917A8CC60262}"/>
              </a:ext>
            </a:extLst>
          </p:cNvPr>
          <p:cNvSpPr txBox="1">
            <a:spLocks noChangeArrowheads="1"/>
          </p:cNvSpPr>
          <p:nvPr/>
        </p:nvSpPr>
        <p:spPr bwMode="auto">
          <a:xfrm>
            <a:off x="6777038" y="2414588"/>
            <a:ext cx="10001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r>
              <a:rPr lang="en-US" altLang="zh-CN" sz="2800">
                <a:solidFill>
                  <a:srgbClr val="000099"/>
                </a:solidFill>
                <a:latin typeface="Times New Roman" panose="02020603050405020304" pitchFamily="18" charset="0"/>
                <a:ea typeface="文鼎书宋简"/>
                <a:cs typeface="文鼎书宋简"/>
              </a:rPr>
              <a:t>Bob</a:t>
            </a:r>
          </a:p>
        </p:txBody>
      </p:sp>
      <p:sp>
        <p:nvSpPr>
          <p:cNvPr id="16" name="椭圆 15">
            <a:extLst>
              <a:ext uri="{FF2B5EF4-FFF2-40B4-BE49-F238E27FC236}">
                <a16:creationId xmlns:a16="http://schemas.microsoft.com/office/drawing/2014/main" id="{4EB15B53-3909-4D07-86B7-1EEA3833D8CE}"/>
              </a:ext>
            </a:extLst>
          </p:cNvPr>
          <p:cNvSpPr/>
          <p:nvPr/>
        </p:nvSpPr>
        <p:spPr>
          <a:xfrm>
            <a:off x="755576" y="3157224"/>
            <a:ext cx="576000" cy="768000"/>
          </a:xfrm>
          <a:prstGeom prst="ellipse">
            <a:avLst/>
          </a:prstGeom>
        </p:spPr>
        <p:style>
          <a:lnRef idx="0">
            <a:schemeClr val="dk1"/>
          </a:lnRef>
          <a:fillRef idx="3">
            <a:schemeClr val="dk1"/>
          </a:fillRef>
          <a:effectRef idx="3">
            <a:schemeClr val="dk1"/>
          </a:effectRef>
          <a:fontRef idx="minor">
            <a:schemeClr val="lt1"/>
          </a:fontRef>
        </p:style>
        <p:txBody>
          <a:bodyPr anchor="ctr"/>
          <a:lstStyle/>
          <a:p>
            <a:pPr algn="ctr" fontAlgn="auto">
              <a:spcBef>
                <a:spcPts val="0"/>
              </a:spcBef>
              <a:spcAft>
                <a:spcPts val="0"/>
              </a:spcAft>
              <a:defRPr/>
            </a:pPr>
            <a:r>
              <a:rPr lang="en-US" altLang="zh-CN" sz="3200" dirty="0">
                <a:latin typeface="Times New Roman" pitchFamily="18" charset="0"/>
                <a:ea typeface="文鼎书宋简" pitchFamily="49" charset="-122"/>
              </a:rPr>
              <a:t>C</a:t>
            </a:r>
            <a:endParaRPr lang="zh-CN" altLang="en-US" sz="3200" dirty="0">
              <a:latin typeface="Times New Roman" pitchFamily="18" charset="0"/>
              <a:ea typeface="文鼎书宋简" pitchFamily="49" charset="-122"/>
            </a:endParaRPr>
          </a:p>
        </p:txBody>
      </p:sp>
      <p:pic>
        <p:nvPicPr>
          <p:cNvPr id="61461" name="图片 15" descr="1.png">
            <a:extLst>
              <a:ext uri="{FF2B5EF4-FFF2-40B4-BE49-F238E27FC236}">
                <a16:creationId xmlns:a16="http://schemas.microsoft.com/office/drawing/2014/main" id="{2004DD3B-1C90-44DE-910D-11E76C80B0A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364163" y="4149725"/>
            <a:ext cx="720725"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62" name="图片 17" descr="monroe.png">
            <a:extLst>
              <a:ext uri="{FF2B5EF4-FFF2-40B4-BE49-F238E27FC236}">
                <a16:creationId xmlns:a16="http://schemas.microsoft.com/office/drawing/2014/main" id="{2C747733-3752-4655-B4B7-D87BF2764E32}"/>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331913" y="2205038"/>
            <a:ext cx="12192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63" name="图片 18" descr="potter.png">
            <a:extLst>
              <a:ext uri="{FF2B5EF4-FFF2-40B4-BE49-F238E27FC236}">
                <a16:creationId xmlns:a16="http://schemas.microsoft.com/office/drawing/2014/main" id="{0AA46D2F-29A6-4E8C-A7A0-95D370EC1672}"/>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235825" y="2205038"/>
            <a:ext cx="12192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64" name="图片 16" descr="1.png">
            <a:extLst>
              <a:ext uri="{FF2B5EF4-FFF2-40B4-BE49-F238E27FC236}">
                <a16:creationId xmlns:a16="http://schemas.microsoft.com/office/drawing/2014/main" id="{6E7641F6-54A7-429A-9E13-C8D99D546F99}"/>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28675" y="2708275"/>
            <a:ext cx="5746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65" name="矩形 20">
            <a:extLst>
              <a:ext uri="{FF2B5EF4-FFF2-40B4-BE49-F238E27FC236}">
                <a16:creationId xmlns:a16="http://schemas.microsoft.com/office/drawing/2014/main" id="{12976B22-5335-4C84-AE3E-9BBAA15CEE6B}"/>
              </a:ext>
            </a:extLst>
          </p:cNvPr>
          <p:cNvSpPr>
            <a:spLocks noChangeArrowheads="1"/>
          </p:cNvSpPr>
          <p:nvPr/>
        </p:nvSpPr>
        <p:spPr bwMode="auto">
          <a:xfrm>
            <a:off x="468313" y="1436688"/>
            <a:ext cx="82470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r>
              <a:rPr lang="zh-CN" altLang="en-US" sz="2000" dirty="0">
                <a:latin typeface="微软雅黑" panose="020B0503020204020204" pitchFamily="34" charset="-122"/>
                <a:ea typeface="微软雅黑" panose="020B0503020204020204" pitchFamily="34" charset="-122"/>
              </a:rPr>
              <a:t>利用量子纠缠态把量子态传输到远处，而不用传输携带量子态的粒子。</a:t>
            </a:r>
          </a:p>
        </p:txBody>
      </p:sp>
      <p:sp>
        <p:nvSpPr>
          <p:cNvPr id="61466" name="灯片编号占位符 1">
            <a:extLst>
              <a:ext uri="{FF2B5EF4-FFF2-40B4-BE49-F238E27FC236}">
                <a16:creationId xmlns:a16="http://schemas.microsoft.com/office/drawing/2014/main" id="{9734144C-804D-4A9B-AAD2-0A4BA91BC3F9}"/>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fld id="{A1EDDB0B-51EE-4723-82E2-F74D7B8E50CA}" type="slidenum">
              <a:rPr lang="zh-CN" altLang="en-US" sz="1200" smtClean="0">
                <a:solidFill>
                  <a:srgbClr val="898989"/>
                </a:solidFill>
              </a:rPr>
              <a:pPr>
                <a:spcBef>
                  <a:spcPct val="0"/>
                </a:spcBef>
                <a:buFontTx/>
                <a:buNone/>
              </a:pPr>
              <a:t>53</a:t>
            </a:fld>
            <a:endParaRPr lang="zh-CN" altLang="en-US" sz="1200">
              <a:solidFill>
                <a:srgbClr val="898989"/>
              </a:solidFill>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18">
            <a:extLst>
              <a:ext uri="{FF2B5EF4-FFF2-40B4-BE49-F238E27FC236}">
                <a16:creationId xmlns:a16="http://schemas.microsoft.com/office/drawing/2014/main" id="{D71A07BE-BB87-4660-8686-0335381F838D}"/>
              </a:ext>
            </a:extLst>
          </p:cNvPr>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endParaRPr lang="zh-CN" altLang="en-US" sz="1800"/>
          </a:p>
        </p:txBody>
      </p:sp>
      <p:pic>
        <p:nvPicPr>
          <p:cNvPr id="62467" name="Picture 22">
            <a:extLst>
              <a:ext uri="{FF2B5EF4-FFF2-40B4-BE49-F238E27FC236}">
                <a16:creationId xmlns:a16="http://schemas.microsoft.com/office/drawing/2014/main" id="{5199DCFC-4735-475D-8F91-C19287E1E4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74295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62468" name="Picture 20">
            <a:extLst>
              <a:ext uri="{FF2B5EF4-FFF2-40B4-BE49-F238E27FC236}">
                <a16:creationId xmlns:a16="http://schemas.microsoft.com/office/drawing/2014/main" id="{B20EE5BC-F1DE-443B-832A-2E1960587961}"/>
              </a:ext>
            </a:extLst>
          </p:cNvPr>
          <p:cNvPicPr>
            <a:picLocks noChangeAspect="1" noChangeArrowheads="1"/>
          </p:cNvPicPr>
          <p:nvPr/>
        </p:nvPicPr>
        <p:blipFill>
          <a:blip r:embed="rId3">
            <a:lum bright="32000" contrast="-38000"/>
            <a:extLst>
              <a:ext uri="{28A0092B-C50C-407E-A947-70E740481C1C}">
                <a14:useLocalDpi xmlns:a14="http://schemas.microsoft.com/office/drawing/2010/main" val="0"/>
              </a:ext>
            </a:extLst>
          </a:blip>
          <a:srcRect/>
          <a:stretch>
            <a:fillRect/>
          </a:stretch>
        </p:blipFill>
        <p:spPr bwMode="auto">
          <a:xfrm>
            <a:off x="763588" y="0"/>
            <a:ext cx="8380412"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62469" name="TextBox 6">
            <a:extLst>
              <a:ext uri="{FF2B5EF4-FFF2-40B4-BE49-F238E27FC236}">
                <a16:creationId xmlns:a16="http://schemas.microsoft.com/office/drawing/2014/main" id="{62FED016-2533-4EF6-AC0A-36CF27B5D99E}"/>
              </a:ext>
            </a:extLst>
          </p:cNvPr>
          <p:cNvSpPr txBox="1">
            <a:spLocks noChangeArrowheads="1"/>
          </p:cNvSpPr>
          <p:nvPr/>
        </p:nvSpPr>
        <p:spPr bwMode="auto">
          <a:xfrm>
            <a:off x="1547813" y="107950"/>
            <a:ext cx="759618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ts val="1200"/>
              </a:spcBef>
              <a:buFontTx/>
              <a:buNone/>
            </a:pPr>
            <a:r>
              <a:rPr lang="zh-CN" altLang="en-US">
                <a:latin typeface="微软雅黑" panose="020B0503020204020204" pitchFamily="34" charset="-122"/>
                <a:ea typeface="微软雅黑" panose="020B0503020204020204" pitchFamily="34" charset="-122"/>
              </a:rPr>
              <a:t>三、量子信息 </a:t>
            </a:r>
            <a:r>
              <a:rPr lang="en-US" altLang="zh-CN">
                <a:latin typeface="微软雅黑" panose="020B0503020204020204" pitchFamily="34" charset="-122"/>
                <a:ea typeface="微软雅黑" panose="020B0503020204020204" pitchFamily="34" charset="-122"/>
              </a:rPr>
              <a:t>2</a:t>
            </a:r>
            <a:r>
              <a:rPr lang="zh-CN" altLang="en-US" sz="2800">
                <a:latin typeface="微软雅黑" panose="020B0503020204020204" pitchFamily="34" charset="-122"/>
                <a:ea typeface="微软雅黑" panose="020B0503020204020204" pitchFamily="34" charset="-122"/>
              </a:rPr>
              <a:t>）量子通信</a:t>
            </a:r>
            <a:endParaRPr lang="en-US" altLang="zh-CN">
              <a:latin typeface="微软雅黑" panose="020B0503020204020204" pitchFamily="34" charset="-122"/>
              <a:ea typeface="微软雅黑" panose="020B0503020204020204" pitchFamily="34" charset="-122"/>
            </a:endParaRPr>
          </a:p>
        </p:txBody>
      </p:sp>
      <p:sp>
        <p:nvSpPr>
          <p:cNvPr id="62470" name="Text Box 18">
            <a:extLst>
              <a:ext uri="{FF2B5EF4-FFF2-40B4-BE49-F238E27FC236}">
                <a16:creationId xmlns:a16="http://schemas.microsoft.com/office/drawing/2014/main" id="{010F30A0-05D9-4E3D-8EFF-10166566D3B1}"/>
              </a:ext>
            </a:extLst>
          </p:cNvPr>
          <p:cNvSpPr txBox="1">
            <a:spLocks noChangeArrowheads="1"/>
          </p:cNvSpPr>
          <p:nvPr/>
        </p:nvSpPr>
        <p:spPr bwMode="auto">
          <a:xfrm>
            <a:off x="785813" y="620713"/>
            <a:ext cx="6929437" cy="66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lnSpc>
                <a:spcPct val="150000"/>
              </a:lnSpc>
              <a:spcBef>
                <a:spcPts val="600"/>
              </a:spcBef>
              <a:buFontTx/>
              <a:buNone/>
            </a:pPr>
            <a:r>
              <a:rPr lang="en-US" altLang="zh-CN" sz="2800">
                <a:latin typeface="微软雅黑" panose="020B0503020204020204" pitchFamily="34" charset="-122"/>
                <a:ea typeface="微软雅黑" panose="020B0503020204020204" pitchFamily="34" charset="-122"/>
              </a:rPr>
              <a:t>A</a:t>
            </a:r>
            <a:r>
              <a:rPr lang="zh-CN" altLang="en-US" sz="2800">
                <a:latin typeface="微软雅黑" panose="020B0503020204020204" pitchFamily="34" charset="-122"/>
                <a:ea typeface="微软雅黑" panose="020B0503020204020204" pitchFamily="34" charset="-122"/>
              </a:rPr>
              <a:t>）</a:t>
            </a:r>
            <a:r>
              <a:rPr lang="en-US" altLang="zh-CN" sz="2800">
                <a:latin typeface="微软雅黑" panose="020B0503020204020204" pitchFamily="34" charset="-122"/>
                <a:ea typeface="微软雅黑" panose="020B0503020204020204" pitchFamily="34" charset="-122"/>
              </a:rPr>
              <a:t> </a:t>
            </a:r>
            <a:r>
              <a:rPr lang="zh-CN" altLang="en-US" sz="2800">
                <a:latin typeface="微软雅黑" panose="020B0503020204020204" pitchFamily="34" charset="-122"/>
                <a:ea typeface="微软雅黑" panose="020B0503020204020204" pitchFamily="34" charset="-122"/>
              </a:rPr>
              <a:t>量子隐形传态</a:t>
            </a:r>
            <a:r>
              <a:rPr lang="en-US" altLang="zh-CN" sz="2800">
                <a:latin typeface="微软雅黑" panose="020B0503020204020204" pitchFamily="34" charset="-122"/>
                <a:ea typeface="微软雅黑" panose="020B0503020204020204" pitchFamily="34" charset="-122"/>
              </a:rPr>
              <a:t> (teleportation)</a:t>
            </a:r>
            <a:endParaRPr lang="zh-CN" altLang="en-US" sz="2800">
              <a:latin typeface="微软雅黑" panose="020B0503020204020204" pitchFamily="34" charset="-122"/>
              <a:ea typeface="微软雅黑" panose="020B0503020204020204" pitchFamily="34" charset="-122"/>
            </a:endParaRPr>
          </a:p>
        </p:txBody>
      </p:sp>
      <p:sp>
        <p:nvSpPr>
          <p:cNvPr id="22" name="椭圆 21">
            <a:extLst>
              <a:ext uri="{FF2B5EF4-FFF2-40B4-BE49-F238E27FC236}">
                <a16:creationId xmlns:a16="http://schemas.microsoft.com/office/drawing/2014/main" id="{515CF857-AEDC-4C96-806C-2A6EEF8C0AEC}"/>
              </a:ext>
            </a:extLst>
          </p:cNvPr>
          <p:cNvSpPr/>
          <p:nvPr/>
        </p:nvSpPr>
        <p:spPr>
          <a:xfrm>
            <a:off x="3429000" y="5019675"/>
            <a:ext cx="2214563" cy="857250"/>
          </a:xfrm>
          <a:prstGeom prst="ellipse">
            <a:avLst/>
          </a:prstGeom>
        </p:spPr>
        <p:style>
          <a:lnRef idx="1">
            <a:schemeClr val="accent4"/>
          </a:lnRef>
          <a:fillRef idx="2">
            <a:schemeClr val="accent4"/>
          </a:fillRef>
          <a:effectRef idx="1">
            <a:schemeClr val="accent4"/>
          </a:effectRef>
          <a:fontRef idx="minor">
            <a:schemeClr val="dk1"/>
          </a:fontRef>
        </p:style>
        <p:txBody>
          <a:bodyPr anchor="ctr"/>
          <a:lstStyle/>
          <a:p>
            <a:pPr algn="ctr" fontAlgn="auto">
              <a:spcBef>
                <a:spcPts val="0"/>
              </a:spcBef>
              <a:spcAft>
                <a:spcPts val="0"/>
              </a:spcAft>
              <a:defRPr/>
            </a:pPr>
            <a:r>
              <a:rPr lang="zh-CN" altLang="en-US" sz="2800" dirty="0">
                <a:latin typeface="微软雅黑" pitchFamily="34" charset="-122"/>
                <a:ea typeface="微软雅黑" pitchFamily="34" charset="-122"/>
              </a:rPr>
              <a:t>纠缠源</a:t>
            </a:r>
          </a:p>
        </p:txBody>
      </p:sp>
      <p:sp>
        <p:nvSpPr>
          <p:cNvPr id="23" name="椭圆 22">
            <a:extLst>
              <a:ext uri="{FF2B5EF4-FFF2-40B4-BE49-F238E27FC236}">
                <a16:creationId xmlns:a16="http://schemas.microsoft.com/office/drawing/2014/main" id="{A3D0108F-CB63-45D9-B48A-B2F1A55F3C9B}"/>
              </a:ext>
            </a:extLst>
          </p:cNvPr>
          <p:cNvSpPr/>
          <p:nvPr/>
        </p:nvSpPr>
        <p:spPr>
          <a:xfrm>
            <a:off x="2339752" y="3150383"/>
            <a:ext cx="576000" cy="768000"/>
          </a:xfrm>
          <a:prstGeom prst="ellipse">
            <a:avLst/>
          </a:prstGeom>
        </p:spPr>
        <p:style>
          <a:lnRef idx="0">
            <a:schemeClr val="dk1"/>
          </a:lnRef>
          <a:fillRef idx="3">
            <a:schemeClr val="dk1"/>
          </a:fillRef>
          <a:effectRef idx="3">
            <a:schemeClr val="dk1"/>
          </a:effectRef>
          <a:fontRef idx="minor">
            <a:schemeClr val="lt1"/>
          </a:fontRef>
        </p:style>
        <p:txBody>
          <a:bodyPr anchor="ctr"/>
          <a:lstStyle/>
          <a:p>
            <a:pPr algn="ctr" fontAlgn="auto">
              <a:spcBef>
                <a:spcPts val="0"/>
              </a:spcBef>
              <a:spcAft>
                <a:spcPts val="0"/>
              </a:spcAft>
              <a:defRPr/>
            </a:pPr>
            <a:r>
              <a:rPr lang="en-US" altLang="zh-CN" sz="3200" dirty="0">
                <a:latin typeface="Times New Roman" pitchFamily="18" charset="0"/>
                <a:ea typeface="文鼎书宋简" pitchFamily="49" charset="-122"/>
              </a:rPr>
              <a:t>A</a:t>
            </a:r>
            <a:endParaRPr lang="zh-CN" altLang="en-US" sz="3200" dirty="0">
              <a:latin typeface="Times New Roman" pitchFamily="18" charset="0"/>
              <a:ea typeface="文鼎书宋简" pitchFamily="49" charset="-122"/>
            </a:endParaRPr>
          </a:p>
        </p:txBody>
      </p:sp>
      <p:sp>
        <p:nvSpPr>
          <p:cNvPr id="24" name="椭圆 23">
            <a:extLst>
              <a:ext uri="{FF2B5EF4-FFF2-40B4-BE49-F238E27FC236}">
                <a16:creationId xmlns:a16="http://schemas.microsoft.com/office/drawing/2014/main" id="{6E014485-5993-4B58-A07E-06ED8B3270E8}"/>
              </a:ext>
            </a:extLst>
          </p:cNvPr>
          <p:cNvSpPr/>
          <p:nvPr/>
        </p:nvSpPr>
        <p:spPr>
          <a:xfrm>
            <a:off x="6804248" y="3112368"/>
            <a:ext cx="576000" cy="768000"/>
          </a:xfrm>
          <a:prstGeom prst="ellipse">
            <a:avLst/>
          </a:prstGeom>
        </p:spPr>
        <p:style>
          <a:lnRef idx="0">
            <a:schemeClr val="dk1"/>
          </a:lnRef>
          <a:fillRef idx="3">
            <a:schemeClr val="dk1"/>
          </a:fillRef>
          <a:effectRef idx="3">
            <a:schemeClr val="dk1"/>
          </a:effectRef>
          <a:fontRef idx="minor">
            <a:schemeClr val="lt1"/>
          </a:fontRef>
        </p:style>
        <p:txBody>
          <a:bodyPr anchor="ctr"/>
          <a:lstStyle/>
          <a:p>
            <a:pPr algn="ctr" fontAlgn="auto">
              <a:spcBef>
                <a:spcPts val="0"/>
              </a:spcBef>
              <a:spcAft>
                <a:spcPts val="0"/>
              </a:spcAft>
              <a:defRPr/>
            </a:pPr>
            <a:r>
              <a:rPr lang="en-US" altLang="zh-CN" sz="3200" dirty="0">
                <a:latin typeface="Times New Roman" pitchFamily="18" charset="0"/>
                <a:ea typeface="文鼎书宋简" pitchFamily="49" charset="-122"/>
              </a:rPr>
              <a:t>B</a:t>
            </a:r>
            <a:endParaRPr lang="zh-CN" altLang="en-US" sz="3200" dirty="0">
              <a:latin typeface="Times New Roman" pitchFamily="18" charset="0"/>
              <a:ea typeface="文鼎书宋简" pitchFamily="49" charset="-122"/>
            </a:endParaRPr>
          </a:p>
        </p:txBody>
      </p:sp>
      <p:cxnSp>
        <p:nvCxnSpPr>
          <p:cNvPr id="25" name="直接箭头连接符 24">
            <a:extLst>
              <a:ext uri="{FF2B5EF4-FFF2-40B4-BE49-F238E27FC236}">
                <a16:creationId xmlns:a16="http://schemas.microsoft.com/office/drawing/2014/main" id="{0DE625B1-6863-414F-B5B9-371D081A0C7B}"/>
              </a:ext>
            </a:extLst>
          </p:cNvPr>
          <p:cNvCxnSpPr>
            <a:stCxn id="22" idx="0"/>
            <a:endCxn id="23" idx="5"/>
          </p:cNvCxnSpPr>
          <p:nvPr/>
        </p:nvCxnSpPr>
        <p:spPr>
          <a:xfrm flipH="1" flipV="1">
            <a:off x="2832100" y="3805238"/>
            <a:ext cx="1704975" cy="1214437"/>
          </a:xfrm>
          <a:prstGeom prst="straightConnector1">
            <a:avLst/>
          </a:prstGeom>
          <a:ln>
            <a:prstDash val="dash"/>
            <a:tailEnd type="arrow"/>
          </a:ln>
        </p:spPr>
        <p:style>
          <a:lnRef idx="3">
            <a:schemeClr val="accent1"/>
          </a:lnRef>
          <a:fillRef idx="0">
            <a:schemeClr val="accent1"/>
          </a:fillRef>
          <a:effectRef idx="2">
            <a:schemeClr val="accent1"/>
          </a:effectRef>
          <a:fontRef idx="minor">
            <a:schemeClr val="tx1"/>
          </a:fontRef>
        </p:style>
      </p:cxnSp>
      <p:cxnSp>
        <p:nvCxnSpPr>
          <p:cNvPr id="26" name="直接箭头连接符 16">
            <a:extLst>
              <a:ext uri="{FF2B5EF4-FFF2-40B4-BE49-F238E27FC236}">
                <a16:creationId xmlns:a16="http://schemas.microsoft.com/office/drawing/2014/main" id="{8C44D85F-71AE-48CA-A26E-1CB0EF80DCF6}"/>
              </a:ext>
            </a:extLst>
          </p:cNvPr>
          <p:cNvCxnSpPr>
            <a:cxnSpLocks noChangeShapeType="1"/>
            <a:stCxn id="22" idx="0"/>
          </p:cNvCxnSpPr>
          <p:nvPr/>
        </p:nvCxnSpPr>
        <p:spPr bwMode="auto">
          <a:xfrm flipV="1">
            <a:off x="4537075" y="3759200"/>
            <a:ext cx="2338388" cy="1260475"/>
          </a:xfrm>
          <a:prstGeom prst="straightConnector1">
            <a:avLst/>
          </a:prstGeom>
          <a:ln>
            <a:prstDash val="dash"/>
            <a:headEnd/>
            <a:tailEnd type="arrow" w="med" len="med"/>
          </a:ln>
        </p:spPr>
        <p:style>
          <a:lnRef idx="3">
            <a:schemeClr val="accent1"/>
          </a:lnRef>
          <a:fillRef idx="0">
            <a:schemeClr val="accent1"/>
          </a:fillRef>
          <a:effectRef idx="2">
            <a:schemeClr val="accent1"/>
          </a:effectRef>
          <a:fontRef idx="minor">
            <a:schemeClr val="tx1"/>
          </a:fontRef>
        </p:style>
      </p:cxnSp>
      <p:sp>
        <p:nvSpPr>
          <p:cNvPr id="62480" name="TextBox 28">
            <a:extLst>
              <a:ext uri="{FF2B5EF4-FFF2-40B4-BE49-F238E27FC236}">
                <a16:creationId xmlns:a16="http://schemas.microsoft.com/office/drawing/2014/main" id="{072B69EE-DC78-4123-8209-9EE61EBAFB1B}"/>
              </a:ext>
            </a:extLst>
          </p:cNvPr>
          <p:cNvSpPr txBox="1">
            <a:spLocks noChangeArrowheads="1"/>
          </p:cNvSpPr>
          <p:nvPr/>
        </p:nvSpPr>
        <p:spPr bwMode="auto">
          <a:xfrm>
            <a:off x="2276475" y="2319338"/>
            <a:ext cx="1000125"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r>
              <a:rPr lang="en-US" altLang="zh-CN" sz="2800">
                <a:solidFill>
                  <a:srgbClr val="000099"/>
                </a:solidFill>
                <a:latin typeface="Times New Roman" panose="02020603050405020304" pitchFamily="18" charset="0"/>
                <a:ea typeface="文鼎书宋简"/>
                <a:cs typeface="文鼎书宋简"/>
              </a:rPr>
              <a:t>Alice</a:t>
            </a:r>
          </a:p>
        </p:txBody>
      </p:sp>
      <p:sp>
        <p:nvSpPr>
          <p:cNvPr id="62481" name="TextBox 29">
            <a:extLst>
              <a:ext uri="{FF2B5EF4-FFF2-40B4-BE49-F238E27FC236}">
                <a16:creationId xmlns:a16="http://schemas.microsoft.com/office/drawing/2014/main" id="{0882F02F-DF8C-40C0-B2F0-D3808DF251F0}"/>
              </a:ext>
            </a:extLst>
          </p:cNvPr>
          <p:cNvSpPr txBox="1">
            <a:spLocks noChangeArrowheads="1"/>
          </p:cNvSpPr>
          <p:nvPr/>
        </p:nvSpPr>
        <p:spPr bwMode="auto">
          <a:xfrm>
            <a:off x="6777038" y="2414588"/>
            <a:ext cx="10001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r>
              <a:rPr lang="en-US" altLang="zh-CN" sz="2800">
                <a:solidFill>
                  <a:srgbClr val="000099"/>
                </a:solidFill>
                <a:latin typeface="Times New Roman" panose="02020603050405020304" pitchFamily="18" charset="0"/>
                <a:ea typeface="文鼎书宋简"/>
                <a:cs typeface="文鼎书宋简"/>
              </a:rPr>
              <a:t>Bob</a:t>
            </a:r>
          </a:p>
        </p:txBody>
      </p:sp>
      <p:sp>
        <p:nvSpPr>
          <p:cNvPr id="29" name="椭圆 28">
            <a:extLst>
              <a:ext uri="{FF2B5EF4-FFF2-40B4-BE49-F238E27FC236}">
                <a16:creationId xmlns:a16="http://schemas.microsoft.com/office/drawing/2014/main" id="{089E5F37-5106-4E12-8C9C-37DD76261DC5}"/>
              </a:ext>
            </a:extLst>
          </p:cNvPr>
          <p:cNvSpPr/>
          <p:nvPr/>
        </p:nvSpPr>
        <p:spPr>
          <a:xfrm>
            <a:off x="755576" y="3157224"/>
            <a:ext cx="576000" cy="768000"/>
          </a:xfrm>
          <a:prstGeom prst="ellipse">
            <a:avLst/>
          </a:prstGeom>
        </p:spPr>
        <p:style>
          <a:lnRef idx="0">
            <a:schemeClr val="dk1"/>
          </a:lnRef>
          <a:fillRef idx="3">
            <a:schemeClr val="dk1"/>
          </a:fillRef>
          <a:effectRef idx="3">
            <a:schemeClr val="dk1"/>
          </a:effectRef>
          <a:fontRef idx="minor">
            <a:schemeClr val="lt1"/>
          </a:fontRef>
        </p:style>
        <p:txBody>
          <a:bodyPr anchor="ctr"/>
          <a:lstStyle/>
          <a:p>
            <a:pPr algn="ctr" fontAlgn="auto">
              <a:spcBef>
                <a:spcPts val="0"/>
              </a:spcBef>
              <a:spcAft>
                <a:spcPts val="0"/>
              </a:spcAft>
              <a:defRPr/>
            </a:pPr>
            <a:r>
              <a:rPr lang="en-US" altLang="zh-CN" sz="3200" dirty="0">
                <a:latin typeface="Times New Roman" pitchFamily="18" charset="0"/>
                <a:ea typeface="文鼎书宋简" pitchFamily="49" charset="-122"/>
              </a:rPr>
              <a:t>C</a:t>
            </a:r>
            <a:endParaRPr lang="zh-CN" altLang="en-US" sz="3200" dirty="0">
              <a:latin typeface="Times New Roman" pitchFamily="18" charset="0"/>
              <a:ea typeface="文鼎书宋简" pitchFamily="49" charset="-122"/>
            </a:endParaRPr>
          </a:p>
        </p:txBody>
      </p:sp>
      <p:pic>
        <p:nvPicPr>
          <p:cNvPr id="62485" name="图片 15" descr="1.png">
            <a:extLst>
              <a:ext uri="{FF2B5EF4-FFF2-40B4-BE49-F238E27FC236}">
                <a16:creationId xmlns:a16="http://schemas.microsoft.com/office/drawing/2014/main" id="{80645CA2-BA20-4BE8-8027-96A3F277E31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211638" y="4292600"/>
            <a:ext cx="793750" cy="41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86" name="图片 16" descr="1.png">
            <a:extLst>
              <a:ext uri="{FF2B5EF4-FFF2-40B4-BE49-F238E27FC236}">
                <a16:creationId xmlns:a16="http://schemas.microsoft.com/office/drawing/2014/main" id="{DA710CD9-3169-4749-9ED3-B2B0CB9DAAC7}"/>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28675" y="2708275"/>
            <a:ext cx="5746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87" name="图片 31" descr="monroe.png">
            <a:extLst>
              <a:ext uri="{FF2B5EF4-FFF2-40B4-BE49-F238E27FC236}">
                <a16:creationId xmlns:a16="http://schemas.microsoft.com/office/drawing/2014/main" id="{C34421F9-DAAA-4226-ACCB-54668F4337A8}"/>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331913" y="2205038"/>
            <a:ext cx="12192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88" name="图片 32" descr="potter.png">
            <a:extLst>
              <a:ext uri="{FF2B5EF4-FFF2-40B4-BE49-F238E27FC236}">
                <a16:creationId xmlns:a16="http://schemas.microsoft.com/office/drawing/2014/main" id="{1D072450-DDA1-4EE1-B6EB-8E2D705F37A1}"/>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235825" y="2205038"/>
            <a:ext cx="12192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89" name="灯片编号占位符 1">
            <a:extLst>
              <a:ext uri="{FF2B5EF4-FFF2-40B4-BE49-F238E27FC236}">
                <a16:creationId xmlns:a16="http://schemas.microsoft.com/office/drawing/2014/main" id="{A6B93D61-BE06-4797-A5E5-A90B28ED3CD5}"/>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fld id="{A18DFA70-0A1E-45D4-8498-E74E95702296}" type="slidenum">
              <a:rPr lang="zh-CN" altLang="en-US" sz="1200" smtClean="0">
                <a:solidFill>
                  <a:srgbClr val="898989"/>
                </a:solidFill>
              </a:rPr>
              <a:pPr>
                <a:spcBef>
                  <a:spcPct val="0"/>
                </a:spcBef>
                <a:buFontTx/>
                <a:buNone/>
              </a:pPr>
              <a:t>54</a:t>
            </a:fld>
            <a:endParaRPr lang="zh-CN" altLang="en-US" sz="1200">
              <a:solidFill>
                <a:srgbClr val="898989"/>
              </a:solidFill>
            </a:endParaRPr>
          </a:p>
        </p:txBody>
      </p:sp>
      <p:sp>
        <p:nvSpPr>
          <p:cNvPr id="20" name="矩形 20">
            <a:extLst>
              <a:ext uri="{FF2B5EF4-FFF2-40B4-BE49-F238E27FC236}">
                <a16:creationId xmlns:a16="http://schemas.microsoft.com/office/drawing/2014/main" id="{879EDC0C-F0DF-49B5-B4CF-F310565BE266}"/>
              </a:ext>
            </a:extLst>
          </p:cNvPr>
          <p:cNvSpPr>
            <a:spLocks noChangeArrowheads="1"/>
          </p:cNvSpPr>
          <p:nvPr/>
        </p:nvSpPr>
        <p:spPr bwMode="auto">
          <a:xfrm>
            <a:off x="468313" y="1436688"/>
            <a:ext cx="82470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r>
              <a:rPr lang="zh-CN" altLang="en-US" sz="2000" dirty="0">
                <a:latin typeface="微软雅黑" panose="020B0503020204020204" pitchFamily="34" charset="-122"/>
                <a:ea typeface="微软雅黑" panose="020B0503020204020204" pitchFamily="34" charset="-122"/>
              </a:rPr>
              <a:t>利用量子纠缠态把量子态传输到远处，而不用传输携带量子态的粒子。</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18">
            <a:extLst>
              <a:ext uri="{FF2B5EF4-FFF2-40B4-BE49-F238E27FC236}">
                <a16:creationId xmlns:a16="http://schemas.microsoft.com/office/drawing/2014/main" id="{139670D5-C860-43D2-81C0-0F40044D9FE5}"/>
              </a:ext>
            </a:extLst>
          </p:cNvPr>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endParaRPr lang="zh-CN" altLang="en-US" sz="1800"/>
          </a:p>
        </p:txBody>
      </p:sp>
      <p:pic>
        <p:nvPicPr>
          <p:cNvPr id="63491" name="Picture 22">
            <a:extLst>
              <a:ext uri="{FF2B5EF4-FFF2-40B4-BE49-F238E27FC236}">
                <a16:creationId xmlns:a16="http://schemas.microsoft.com/office/drawing/2014/main" id="{AE7D007D-1DE5-471B-A884-0E947D29A45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74295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63492" name="Picture 20">
            <a:extLst>
              <a:ext uri="{FF2B5EF4-FFF2-40B4-BE49-F238E27FC236}">
                <a16:creationId xmlns:a16="http://schemas.microsoft.com/office/drawing/2014/main" id="{5C90F379-C058-4A32-8B41-BECB7DB0F6F6}"/>
              </a:ext>
            </a:extLst>
          </p:cNvPr>
          <p:cNvPicPr>
            <a:picLocks noChangeAspect="1" noChangeArrowheads="1"/>
          </p:cNvPicPr>
          <p:nvPr/>
        </p:nvPicPr>
        <p:blipFill>
          <a:blip r:embed="rId3">
            <a:lum bright="32000" contrast="-38000"/>
            <a:extLst>
              <a:ext uri="{28A0092B-C50C-407E-A947-70E740481C1C}">
                <a14:useLocalDpi xmlns:a14="http://schemas.microsoft.com/office/drawing/2010/main" val="0"/>
              </a:ext>
            </a:extLst>
          </a:blip>
          <a:srcRect/>
          <a:stretch>
            <a:fillRect/>
          </a:stretch>
        </p:blipFill>
        <p:spPr bwMode="auto">
          <a:xfrm>
            <a:off x="763588" y="0"/>
            <a:ext cx="8380412"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63493" name="TextBox 6">
            <a:extLst>
              <a:ext uri="{FF2B5EF4-FFF2-40B4-BE49-F238E27FC236}">
                <a16:creationId xmlns:a16="http://schemas.microsoft.com/office/drawing/2014/main" id="{A17F64E7-6D12-459F-8CFC-20C2D941D19A}"/>
              </a:ext>
            </a:extLst>
          </p:cNvPr>
          <p:cNvSpPr txBox="1">
            <a:spLocks noChangeArrowheads="1"/>
          </p:cNvSpPr>
          <p:nvPr/>
        </p:nvSpPr>
        <p:spPr bwMode="auto">
          <a:xfrm>
            <a:off x="1547813" y="107950"/>
            <a:ext cx="759618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ts val="1200"/>
              </a:spcBef>
              <a:buFontTx/>
              <a:buNone/>
            </a:pPr>
            <a:r>
              <a:rPr lang="zh-CN" altLang="en-US">
                <a:latin typeface="微软雅黑" panose="020B0503020204020204" pitchFamily="34" charset="-122"/>
                <a:ea typeface="微软雅黑" panose="020B0503020204020204" pitchFamily="34" charset="-122"/>
              </a:rPr>
              <a:t>三、量子信息 </a:t>
            </a:r>
            <a:r>
              <a:rPr lang="en-US" altLang="zh-CN">
                <a:latin typeface="微软雅黑" panose="020B0503020204020204" pitchFamily="34" charset="-122"/>
                <a:ea typeface="微软雅黑" panose="020B0503020204020204" pitchFamily="34" charset="-122"/>
              </a:rPr>
              <a:t>2</a:t>
            </a:r>
            <a:r>
              <a:rPr lang="zh-CN" altLang="en-US" sz="2800">
                <a:latin typeface="微软雅黑" panose="020B0503020204020204" pitchFamily="34" charset="-122"/>
                <a:ea typeface="微软雅黑" panose="020B0503020204020204" pitchFamily="34" charset="-122"/>
              </a:rPr>
              <a:t>）量子通信</a:t>
            </a:r>
            <a:endParaRPr lang="en-US" altLang="zh-CN">
              <a:latin typeface="微软雅黑" panose="020B0503020204020204" pitchFamily="34" charset="-122"/>
              <a:ea typeface="微软雅黑" panose="020B0503020204020204" pitchFamily="34" charset="-122"/>
            </a:endParaRPr>
          </a:p>
        </p:txBody>
      </p:sp>
      <p:sp>
        <p:nvSpPr>
          <p:cNvPr id="63494" name="Text Box 18">
            <a:extLst>
              <a:ext uri="{FF2B5EF4-FFF2-40B4-BE49-F238E27FC236}">
                <a16:creationId xmlns:a16="http://schemas.microsoft.com/office/drawing/2014/main" id="{6DEC658E-8597-4429-8B98-952AAD472846}"/>
              </a:ext>
            </a:extLst>
          </p:cNvPr>
          <p:cNvSpPr txBox="1">
            <a:spLocks noChangeArrowheads="1"/>
          </p:cNvSpPr>
          <p:nvPr/>
        </p:nvSpPr>
        <p:spPr bwMode="auto">
          <a:xfrm>
            <a:off x="785813" y="620713"/>
            <a:ext cx="6929437" cy="66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lnSpc>
                <a:spcPct val="150000"/>
              </a:lnSpc>
              <a:spcBef>
                <a:spcPts val="600"/>
              </a:spcBef>
              <a:buFontTx/>
              <a:buNone/>
            </a:pPr>
            <a:r>
              <a:rPr lang="en-US" altLang="zh-CN" sz="2800">
                <a:latin typeface="微软雅黑" panose="020B0503020204020204" pitchFamily="34" charset="-122"/>
                <a:ea typeface="微软雅黑" panose="020B0503020204020204" pitchFamily="34" charset="-122"/>
              </a:rPr>
              <a:t>A</a:t>
            </a:r>
            <a:r>
              <a:rPr lang="zh-CN" altLang="en-US" sz="2800">
                <a:latin typeface="微软雅黑" panose="020B0503020204020204" pitchFamily="34" charset="-122"/>
                <a:ea typeface="微软雅黑" panose="020B0503020204020204" pitchFamily="34" charset="-122"/>
              </a:rPr>
              <a:t>）</a:t>
            </a:r>
            <a:r>
              <a:rPr lang="en-US" altLang="zh-CN" sz="2800">
                <a:latin typeface="微软雅黑" panose="020B0503020204020204" pitchFamily="34" charset="-122"/>
                <a:ea typeface="微软雅黑" panose="020B0503020204020204" pitchFamily="34" charset="-122"/>
              </a:rPr>
              <a:t> </a:t>
            </a:r>
            <a:r>
              <a:rPr lang="zh-CN" altLang="en-US" sz="2800">
                <a:latin typeface="微软雅黑" panose="020B0503020204020204" pitchFamily="34" charset="-122"/>
                <a:ea typeface="微软雅黑" panose="020B0503020204020204" pitchFamily="34" charset="-122"/>
              </a:rPr>
              <a:t>量子隐形传态</a:t>
            </a:r>
            <a:r>
              <a:rPr lang="en-US" altLang="zh-CN" sz="2800">
                <a:latin typeface="微软雅黑" panose="020B0503020204020204" pitchFamily="34" charset="-122"/>
                <a:ea typeface="微软雅黑" panose="020B0503020204020204" pitchFamily="34" charset="-122"/>
              </a:rPr>
              <a:t> (teleportation)</a:t>
            </a:r>
            <a:endParaRPr lang="zh-CN" altLang="en-US" sz="2800">
              <a:latin typeface="微软雅黑" panose="020B0503020204020204" pitchFamily="34" charset="-122"/>
              <a:ea typeface="微软雅黑" panose="020B0503020204020204" pitchFamily="34" charset="-122"/>
            </a:endParaRPr>
          </a:p>
        </p:txBody>
      </p:sp>
      <p:sp>
        <p:nvSpPr>
          <p:cNvPr id="9" name="圆角矩形 8">
            <a:extLst>
              <a:ext uri="{FF2B5EF4-FFF2-40B4-BE49-F238E27FC236}">
                <a16:creationId xmlns:a16="http://schemas.microsoft.com/office/drawing/2014/main" id="{98E80175-C987-4F2B-9FD7-D8069A22637B}"/>
              </a:ext>
            </a:extLst>
          </p:cNvPr>
          <p:cNvSpPr/>
          <p:nvPr/>
        </p:nvSpPr>
        <p:spPr>
          <a:xfrm>
            <a:off x="539750" y="3095625"/>
            <a:ext cx="2592388" cy="960438"/>
          </a:xfrm>
          <a:prstGeom prst="roundRect">
            <a:avLst/>
          </a:prstGeom>
        </p:spPr>
        <p:style>
          <a:lnRef idx="1">
            <a:schemeClr val="accent3"/>
          </a:lnRef>
          <a:fillRef idx="2">
            <a:schemeClr val="accent3"/>
          </a:fillRef>
          <a:effectRef idx="1">
            <a:schemeClr val="accent3"/>
          </a:effectRef>
          <a:fontRef idx="minor">
            <a:schemeClr val="dk1"/>
          </a:fontRef>
        </p:style>
        <p:txBody>
          <a:bodyPr anchor="ctr"/>
          <a:lstStyle/>
          <a:p>
            <a:pPr algn="ctr">
              <a:defRPr/>
            </a:pPr>
            <a:endParaRPr lang="zh-CN" altLang="en-US" dirty="0">
              <a:latin typeface="Times New Roman" panose="02020603050405020304" pitchFamily="18" charset="0"/>
              <a:ea typeface="微软雅黑" panose="020B0503020204020204" pitchFamily="34" charset="-122"/>
            </a:endParaRPr>
          </a:p>
        </p:txBody>
      </p:sp>
      <p:sp>
        <p:nvSpPr>
          <p:cNvPr id="10" name="椭圆 9">
            <a:extLst>
              <a:ext uri="{FF2B5EF4-FFF2-40B4-BE49-F238E27FC236}">
                <a16:creationId xmlns:a16="http://schemas.microsoft.com/office/drawing/2014/main" id="{2B6CA1A9-31B8-4747-8B99-182062AF6E9B}"/>
              </a:ext>
            </a:extLst>
          </p:cNvPr>
          <p:cNvSpPr/>
          <p:nvPr/>
        </p:nvSpPr>
        <p:spPr>
          <a:xfrm>
            <a:off x="2339752" y="3159141"/>
            <a:ext cx="576000" cy="768000"/>
          </a:xfrm>
          <a:prstGeom prst="ellipse">
            <a:avLst/>
          </a:prstGeom>
        </p:spPr>
        <p:style>
          <a:lnRef idx="0">
            <a:schemeClr val="dk1"/>
          </a:lnRef>
          <a:fillRef idx="3">
            <a:schemeClr val="dk1"/>
          </a:fillRef>
          <a:effectRef idx="3">
            <a:schemeClr val="dk1"/>
          </a:effectRef>
          <a:fontRef idx="minor">
            <a:schemeClr val="lt1"/>
          </a:fontRef>
        </p:style>
        <p:txBody>
          <a:bodyPr anchor="ctr"/>
          <a:lstStyle/>
          <a:p>
            <a:pPr algn="ctr" fontAlgn="auto">
              <a:spcBef>
                <a:spcPts val="0"/>
              </a:spcBef>
              <a:spcAft>
                <a:spcPts val="0"/>
              </a:spcAft>
              <a:defRPr/>
            </a:pPr>
            <a:r>
              <a:rPr lang="en-US" altLang="zh-CN" sz="3200" dirty="0">
                <a:latin typeface="Times New Roman" pitchFamily="18" charset="0"/>
                <a:ea typeface="文鼎书宋简" pitchFamily="49" charset="-122"/>
              </a:rPr>
              <a:t>A</a:t>
            </a:r>
            <a:endParaRPr lang="zh-CN" altLang="en-US" sz="3200" dirty="0">
              <a:latin typeface="Times New Roman" pitchFamily="18" charset="0"/>
              <a:ea typeface="文鼎书宋简" pitchFamily="49" charset="-122"/>
            </a:endParaRPr>
          </a:p>
        </p:txBody>
      </p:sp>
      <p:sp>
        <p:nvSpPr>
          <p:cNvPr id="11" name="椭圆 10">
            <a:extLst>
              <a:ext uri="{FF2B5EF4-FFF2-40B4-BE49-F238E27FC236}">
                <a16:creationId xmlns:a16="http://schemas.microsoft.com/office/drawing/2014/main" id="{A319939C-7D72-4CC5-B688-09516BB7B633}"/>
              </a:ext>
            </a:extLst>
          </p:cNvPr>
          <p:cNvSpPr/>
          <p:nvPr/>
        </p:nvSpPr>
        <p:spPr>
          <a:xfrm>
            <a:off x="6804248" y="3121126"/>
            <a:ext cx="576000" cy="768000"/>
          </a:xfrm>
          <a:prstGeom prst="ellipse">
            <a:avLst/>
          </a:prstGeom>
        </p:spPr>
        <p:style>
          <a:lnRef idx="0">
            <a:schemeClr val="dk1"/>
          </a:lnRef>
          <a:fillRef idx="3">
            <a:schemeClr val="dk1"/>
          </a:fillRef>
          <a:effectRef idx="3">
            <a:schemeClr val="dk1"/>
          </a:effectRef>
          <a:fontRef idx="minor">
            <a:schemeClr val="lt1"/>
          </a:fontRef>
        </p:style>
        <p:txBody>
          <a:bodyPr anchor="ctr"/>
          <a:lstStyle/>
          <a:p>
            <a:pPr algn="ctr" fontAlgn="auto">
              <a:spcBef>
                <a:spcPts val="0"/>
              </a:spcBef>
              <a:spcAft>
                <a:spcPts val="0"/>
              </a:spcAft>
              <a:defRPr/>
            </a:pPr>
            <a:r>
              <a:rPr lang="en-US" altLang="zh-CN" sz="3200" dirty="0">
                <a:latin typeface="Times New Roman" pitchFamily="18" charset="0"/>
                <a:ea typeface="文鼎书宋简" pitchFamily="49" charset="-122"/>
              </a:rPr>
              <a:t>B</a:t>
            </a:r>
            <a:endParaRPr lang="zh-CN" altLang="en-US" sz="3200" dirty="0">
              <a:latin typeface="Times New Roman" pitchFamily="18" charset="0"/>
              <a:ea typeface="文鼎书宋简" pitchFamily="49" charset="-122"/>
            </a:endParaRPr>
          </a:p>
        </p:txBody>
      </p:sp>
      <p:sp>
        <p:nvSpPr>
          <p:cNvPr id="63502" name="TextBox 28">
            <a:extLst>
              <a:ext uri="{FF2B5EF4-FFF2-40B4-BE49-F238E27FC236}">
                <a16:creationId xmlns:a16="http://schemas.microsoft.com/office/drawing/2014/main" id="{115A98CA-E4D9-46EE-B7FB-358B98092EF6}"/>
              </a:ext>
            </a:extLst>
          </p:cNvPr>
          <p:cNvSpPr txBox="1">
            <a:spLocks noChangeArrowheads="1"/>
          </p:cNvSpPr>
          <p:nvPr/>
        </p:nvSpPr>
        <p:spPr bwMode="auto">
          <a:xfrm>
            <a:off x="2276475" y="2327275"/>
            <a:ext cx="1000125"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r>
              <a:rPr lang="en-US" altLang="zh-CN" sz="2800">
                <a:solidFill>
                  <a:srgbClr val="000099"/>
                </a:solidFill>
                <a:latin typeface="Times New Roman" panose="02020603050405020304" pitchFamily="18" charset="0"/>
                <a:ea typeface="文鼎书宋简"/>
                <a:cs typeface="文鼎书宋简"/>
              </a:rPr>
              <a:t>Alice</a:t>
            </a:r>
          </a:p>
        </p:txBody>
      </p:sp>
      <p:sp>
        <p:nvSpPr>
          <p:cNvPr id="63503" name="TextBox 29">
            <a:extLst>
              <a:ext uri="{FF2B5EF4-FFF2-40B4-BE49-F238E27FC236}">
                <a16:creationId xmlns:a16="http://schemas.microsoft.com/office/drawing/2014/main" id="{2FB11921-D304-48E9-8B20-42C20B2ED044}"/>
              </a:ext>
            </a:extLst>
          </p:cNvPr>
          <p:cNvSpPr txBox="1">
            <a:spLocks noChangeArrowheads="1"/>
          </p:cNvSpPr>
          <p:nvPr/>
        </p:nvSpPr>
        <p:spPr bwMode="auto">
          <a:xfrm>
            <a:off x="6777038" y="2422525"/>
            <a:ext cx="10001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r>
              <a:rPr lang="en-US" altLang="zh-CN" sz="2800">
                <a:solidFill>
                  <a:srgbClr val="000099"/>
                </a:solidFill>
                <a:latin typeface="Times New Roman" panose="02020603050405020304" pitchFamily="18" charset="0"/>
                <a:ea typeface="文鼎书宋简"/>
                <a:cs typeface="文鼎书宋简"/>
              </a:rPr>
              <a:t>Bob</a:t>
            </a:r>
          </a:p>
        </p:txBody>
      </p:sp>
      <p:sp>
        <p:nvSpPr>
          <p:cNvPr id="14" name="椭圆 13">
            <a:extLst>
              <a:ext uri="{FF2B5EF4-FFF2-40B4-BE49-F238E27FC236}">
                <a16:creationId xmlns:a16="http://schemas.microsoft.com/office/drawing/2014/main" id="{5CECA077-BF38-4F49-9210-AFC397F75743}"/>
              </a:ext>
            </a:extLst>
          </p:cNvPr>
          <p:cNvSpPr/>
          <p:nvPr/>
        </p:nvSpPr>
        <p:spPr>
          <a:xfrm>
            <a:off x="755576" y="3165982"/>
            <a:ext cx="576000" cy="768000"/>
          </a:xfrm>
          <a:prstGeom prst="ellipse">
            <a:avLst/>
          </a:prstGeom>
        </p:spPr>
        <p:style>
          <a:lnRef idx="0">
            <a:schemeClr val="dk1"/>
          </a:lnRef>
          <a:fillRef idx="3">
            <a:schemeClr val="dk1"/>
          </a:fillRef>
          <a:effectRef idx="3">
            <a:schemeClr val="dk1"/>
          </a:effectRef>
          <a:fontRef idx="minor">
            <a:schemeClr val="lt1"/>
          </a:fontRef>
        </p:style>
        <p:txBody>
          <a:bodyPr anchor="ctr"/>
          <a:lstStyle/>
          <a:p>
            <a:pPr algn="ctr" fontAlgn="auto">
              <a:spcBef>
                <a:spcPts val="0"/>
              </a:spcBef>
              <a:spcAft>
                <a:spcPts val="0"/>
              </a:spcAft>
              <a:defRPr/>
            </a:pPr>
            <a:r>
              <a:rPr lang="en-US" altLang="zh-CN" sz="3200" dirty="0">
                <a:latin typeface="Times New Roman" pitchFamily="18" charset="0"/>
                <a:ea typeface="文鼎书宋简" pitchFamily="49" charset="-122"/>
              </a:rPr>
              <a:t>C</a:t>
            </a:r>
            <a:endParaRPr lang="zh-CN" altLang="en-US" sz="3200" dirty="0">
              <a:latin typeface="Times New Roman" pitchFamily="18" charset="0"/>
              <a:ea typeface="文鼎书宋简" pitchFamily="49" charset="-122"/>
            </a:endParaRPr>
          </a:p>
        </p:txBody>
      </p:sp>
      <p:sp>
        <p:nvSpPr>
          <p:cNvPr id="15" name="TextBox 12">
            <a:extLst>
              <a:ext uri="{FF2B5EF4-FFF2-40B4-BE49-F238E27FC236}">
                <a16:creationId xmlns:a16="http://schemas.microsoft.com/office/drawing/2014/main" id="{BE28BB91-CCFC-4199-8D87-211118539CD3}"/>
              </a:ext>
            </a:extLst>
          </p:cNvPr>
          <p:cNvSpPr txBox="1">
            <a:spLocks noChangeArrowheads="1"/>
          </p:cNvSpPr>
          <p:nvPr/>
        </p:nvSpPr>
        <p:spPr bwMode="auto">
          <a:xfrm>
            <a:off x="971550" y="4056063"/>
            <a:ext cx="172402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r>
              <a:rPr lang="zh-CN" altLang="en-US" sz="2400">
                <a:solidFill>
                  <a:srgbClr val="C00000"/>
                </a:solidFill>
                <a:latin typeface="微软雅黑" panose="020B0503020204020204" pitchFamily="34" charset="-122"/>
                <a:ea typeface="微软雅黑" panose="020B0503020204020204" pitchFamily="34" charset="-122"/>
              </a:rPr>
              <a:t>贝尔态测量</a:t>
            </a:r>
          </a:p>
        </p:txBody>
      </p:sp>
      <p:pic>
        <p:nvPicPr>
          <p:cNvPr id="63508" name="图片 15" descr="monroe.png">
            <a:extLst>
              <a:ext uri="{FF2B5EF4-FFF2-40B4-BE49-F238E27FC236}">
                <a16:creationId xmlns:a16="http://schemas.microsoft.com/office/drawing/2014/main" id="{82AFB0E9-64A0-49B8-8C34-597E6277943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331913" y="2211388"/>
            <a:ext cx="12192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509" name="图片 16" descr="potter.png">
            <a:extLst>
              <a:ext uri="{FF2B5EF4-FFF2-40B4-BE49-F238E27FC236}">
                <a16:creationId xmlns:a16="http://schemas.microsoft.com/office/drawing/2014/main" id="{B22142B2-B06D-4329-BDCE-70FCC0441451}"/>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235825" y="2211388"/>
            <a:ext cx="12192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510" name="图片 16" descr="1.png">
            <a:extLst>
              <a:ext uri="{FF2B5EF4-FFF2-40B4-BE49-F238E27FC236}">
                <a16:creationId xmlns:a16="http://schemas.microsoft.com/office/drawing/2014/main" id="{A8DE11CC-F80B-4D70-8834-9ADD8267E93E}"/>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28675" y="2716213"/>
            <a:ext cx="57467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511" name="矩形 18">
            <a:extLst>
              <a:ext uri="{FF2B5EF4-FFF2-40B4-BE49-F238E27FC236}">
                <a16:creationId xmlns:a16="http://schemas.microsoft.com/office/drawing/2014/main" id="{4C7D112D-5EAF-4F29-B67B-9CECA8AF68A3}"/>
              </a:ext>
            </a:extLst>
          </p:cNvPr>
          <p:cNvSpPr>
            <a:spLocks noChangeArrowheads="1"/>
          </p:cNvSpPr>
          <p:nvPr/>
        </p:nvSpPr>
        <p:spPr bwMode="auto">
          <a:xfrm>
            <a:off x="468313" y="1436688"/>
            <a:ext cx="82470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r>
              <a:rPr lang="zh-CN" altLang="en-US" sz="2000">
                <a:latin typeface="微软雅黑" panose="020B0503020204020204" pitchFamily="34" charset="-122"/>
                <a:ea typeface="微软雅黑" panose="020B0503020204020204" pitchFamily="34" charset="-122"/>
              </a:rPr>
              <a:t>利用量子纠缠态把量子态传输到远处，而不用传输携带量子态的粒子。</a:t>
            </a:r>
          </a:p>
        </p:txBody>
      </p:sp>
      <p:sp>
        <p:nvSpPr>
          <p:cNvPr id="63512" name="灯片编号占位符 1">
            <a:extLst>
              <a:ext uri="{FF2B5EF4-FFF2-40B4-BE49-F238E27FC236}">
                <a16:creationId xmlns:a16="http://schemas.microsoft.com/office/drawing/2014/main" id="{346321E5-9A89-4EA9-87D5-1B2CAF0408CE}"/>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fld id="{6FBB7991-39F5-4634-AC89-41F81EF3C970}" type="slidenum">
              <a:rPr lang="zh-CN" altLang="en-US" sz="1200" smtClean="0">
                <a:solidFill>
                  <a:srgbClr val="898989"/>
                </a:solidFill>
              </a:rPr>
              <a:pPr>
                <a:spcBef>
                  <a:spcPct val="0"/>
                </a:spcBef>
                <a:buFontTx/>
                <a:buNone/>
              </a:pPr>
              <a:t>55</a:t>
            </a:fld>
            <a:endParaRPr lang="zh-CN" altLang="en-US" sz="1200">
              <a:solidFill>
                <a:srgbClr val="898989"/>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strVal val="#ppt_h"/>
                                          </p:val>
                                        </p:tav>
                                        <p:tav tm="100000">
                                          <p:val>
                                            <p:strVal val="#ppt_h"/>
                                          </p:val>
                                        </p:tav>
                                      </p:tavLst>
                                    </p:anim>
                                  </p:childTnLst>
                                </p:cTn>
                              </p:par>
                            </p:childTnLst>
                          </p:cTn>
                        </p:par>
                        <p:par>
                          <p:cTn id="9" fill="hold" nodeType="afterGroup">
                            <p:stCondLst>
                              <p:cond delay="500"/>
                            </p:stCondLst>
                            <p:childTnLst>
                              <p:par>
                                <p:cTn id="10" presetID="17" presetClass="entr" presetSubtype="10" fill="hold" grpId="0" nodeType="after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5"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18">
            <a:extLst>
              <a:ext uri="{FF2B5EF4-FFF2-40B4-BE49-F238E27FC236}">
                <a16:creationId xmlns:a16="http://schemas.microsoft.com/office/drawing/2014/main" id="{AB86E7C8-1CAF-43C0-8DFC-D10820B5852B}"/>
              </a:ext>
            </a:extLst>
          </p:cNvPr>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endParaRPr lang="zh-CN" altLang="en-US" sz="1800"/>
          </a:p>
        </p:txBody>
      </p:sp>
      <p:pic>
        <p:nvPicPr>
          <p:cNvPr id="64515" name="Picture 22">
            <a:extLst>
              <a:ext uri="{FF2B5EF4-FFF2-40B4-BE49-F238E27FC236}">
                <a16:creationId xmlns:a16="http://schemas.microsoft.com/office/drawing/2014/main" id="{1912B18A-FD06-403B-8614-39FFEC5258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74295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64516" name="Picture 20">
            <a:extLst>
              <a:ext uri="{FF2B5EF4-FFF2-40B4-BE49-F238E27FC236}">
                <a16:creationId xmlns:a16="http://schemas.microsoft.com/office/drawing/2014/main" id="{D66A38D3-04ED-435D-A675-E37702DE55A7}"/>
              </a:ext>
            </a:extLst>
          </p:cNvPr>
          <p:cNvPicPr>
            <a:picLocks noChangeAspect="1" noChangeArrowheads="1"/>
          </p:cNvPicPr>
          <p:nvPr/>
        </p:nvPicPr>
        <p:blipFill>
          <a:blip r:embed="rId3">
            <a:lum bright="32000" contrast="-38000"/>
            <a:extLst>
              <a:ext uri="{28A0092B-C50C-407E-A947-70E740481C1C}">
                <a14:useLocalDpi xmlns:a14="http://schemas.microsoft.com/office/drawing/2010/main" val="0"/>
              </a:ext>
            </a:extLst>
          </a:blip>
          <a:srcRect/>
          <a:stretch>
            <a:fillRect/>
          </a:stretch>
        </p:blipFill>
        <p:spPr bwMode="auto">
          <a:xfrm>
            <a:off x="763588" y="0"/>
            <a:ext cx="8380412"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64517" name="TextBox 6">
            <a:extLst>
              <a:ext uri="{FF2B5EF4-FFF2-40B4-BE49-F238E27FC236}">
                <a16:creationId xmlns:a16="http://schemas.microsoft.com/office/drawing/2014/main" id="{A982A97E-61DF-47E3-B685-9681241459CD}"/>
              </a:ext>
            </a:extLst>
          </p:cNvPr>
          <p:cNvSpPr txBox="1">
            <a:spLocks noChangeArrowheads="1"/>
          </p:cNvSpPr>
          <p:nvPr/>
        </p:nvSpPr>
        <p:spPr bwMode="auto">
          <a:xfrm>
            <a:off x="1547813" y="107950"/>
            <a:ext cx="759618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ts val="1200"/>
              </a:spcBef>
              <a:buFontTx/>
              <a:buNone/>
            </a:pPr>
            <a:r>
              <a:rPr lang="zh-CN" altLang="en-US">
                <a:latin typeface="微软雅黑" panose="020B0503020204020204" pitchFamily="34" charset="-122"/>
                <a:ea typeface="微软雅黑" panose="020B0503020204020204" pitchFamily="34" charset="-122"/>
              </a:rPr>
              <a:t>三、量子信息 </a:t>
            </a:r>
            <a:r>
              <a:rPr lang="en-US" altLang="zh-CN">
                <a:latin typeface="微软雅黑" panose="020B0503020204020204" pitchFamily="34" charset="-122"/>
                <a:ea typeface="微软雅黑" panose="020B0503020204020204" pitchFamily="34" charset="-122"/>
              </a:rPr>
              <a:t>2</a:t>
            </a:r>
            <a:r>
              <a:rPr lang="zh-CN" altLang="en-US" sz="2800">
                <a:latin typeface="微软雅黑" panose="020B0503020204020204" pitchFamily="34" charset="-122"/>
                <a:ea typeface="微软雅黑" panose="020B0503020204020204" pitchFamily="34" charset="-122"/>
              </a:rPr>
              <a:t>）量子通信</a:t>
            </a:r>
            <a:endParaRPr lang="en-US" altLang="zh-CN">
              <a:latin typeface="微软雅黑" panose="020B0503020204020204" pitchFamily="34" charset="-122"/>
              <a:ea typeface="微软雅黑" panose="020B0503020204020204" pitchFamily="34" charset="-122"/>
            </a:endParaRPr>
          </a:p>
        </p:txBody>
      </p:sp>
      <p:sp>
        <p:nvSpPr>
          <p:cNvPr id="64518" name="Text Box 18">
            <a:extLst>
              <a:ext uri="{FF2B5EF4-FFF2-40B4-BE49-F238E27FC236}">
                <a16:creationId xmlns:a16="http://schemas.microsoft.com/office/drawing/2014/main" id="{A15693ED-C8BD-42B8-A55E-4D50A33B9FB2}"/>
              </a:ext>
            </a:extLst>
          </p:cNvPr>
          <p:cNvSpPr txBox="1">
            <a:spLocks noChangeArrowheads="1"/>
          </p:cNvSpPr>
          <p:nvPr/>
        </p:nvSpPr>
        <p:spPr bwMode="auto">
          <a:xfrm>
            <a:off x="785813" y="620713"/>
            <a:ext cx="6929437" cy="66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lnSpc>
                <a:spcPct val="150000"/>
              </a:lnSpc>
              <a:spcBef>
                <a:spcPts val="600"/>
              </a:spcBef>
              <a:buFontTx/>
              <a:buNone/>
            </a:pPr>
            <a:r>
              <a:rPr lang="en-US" altLang="zh-CN" sz="2800">
                <a:latin typeface="微软雅黑" panose="020B0503020204020204" pitchFamily="34" charset="-122"/>
                <a:ea typeface="微软雅黑" panose="020B0503020204020204" pitchFamily="34" charset="-122"/>
              </a:rPr>
              <a:t>A</a:t>
            </a:r>
            <a:r>
              <a:rPr lang="zh-CN" altLang="en-US" sz="2800">
                <a:latin typeface="微软雅黑" panose="020B0503020204020204" pitchFamily="34" charset="-122"/>
                <a:ea typeface="微软雅黑" panose="020B0503020204020204" pitchFamily="34" charset="-122"/>
              </a:rPr>
              <a:t>）</a:t>
            </a:r>
            <a:r>
              <a:rPr lang="en-US" altLang="zh-CN" sz="2800">
                <a:latin typeface="微软雅黑" panose="020B0503020204020204" pitchFamily="34" charset="-122"/>
                <a:ea typeface="微软雅黑" panose="020B0503020204020204" pitchFamily="34" charset="-122"/>
              </a:rPr>
              <a:t> </a:t>
            </a:r>
            <a:r>
              <a:rPr lang="zh-CN" altLang="en-US" sz="2800">
                <a:latin typeface="微软雅黑" panose="020B0503020204020204" pitchFamily="34" charset="-122"/>
                <a:ea typeface="微软雅黑" panose="020B0503020204020204" pitchFamily="34" charset="-122"/>
              </a:rPr>
              <a:t>量子隐形传态</a:t>
            </a:r>
            <a:r>
              <a:rPr lang="en-US" altLang="zh-CN" sz="2800">
                <a:latin typeface="微软雅黑" panose="020B0503020204020204" pitchFamily="34" charset="-122"/>
                <a:ea typeface="微软雅黑" panose="020B0503020204020204" pitchFamily="34" charset="-122"/>
              </a:rPr>
              <a:t> (teleportation)</a:t>
            </a:r>
            <a:endParaRPr lang="zh-CN" altLang="en-US" sz="2800">
              <a:latin typeface="微软雅黑" panose="020B0503020204020204" pitchFamily="34" charset="-122"/>
              <a:ea typeface="微软雅黑" panose="020B0503020204020204" pitchFamily="34" charset="-122"/>
            </a:endParaRPr>
          </a:p>
        </p:txBody>
      </p:sp>
      <p:sp>
        <p:nvSpPr>
          <p:cNvPr id="64519" name="矩形 8">
            <a:extLst>
              <a:ext uri="{FF2B5EF4-FFF2-40B4-BE49-F238E27FC236}">
                <a16:creationId xmlns:a16="http://schemas.microsoft.com/office/drawing/2014/main" id="{2E5C1D7D-C921-4D95-84FD-CE250B29DCA8}"/>
              </a:ext>
            </a:extLst>
          </p:cNvPr>
          <p:cNvSpPr>
            <a:spLocks noChangeArrowheads="1"/>
          </p:cNvSpPr>
          <p:nvPr/>
        </p:nvSpPr>
        <p:spPr bwMode="auto">
          <a:xfrm>
            <a:off x="468313" y="1436688"/>
            <a:ext cx="82470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r>
              <a:rPr lang="zh-CN" altLang="en-US" sz="2000">
                <a:latin typeface="微软雅黑" panose="020B0503020204020204" pitchFamily="34" charset="-122"/>
                <a:ea typeface="微软雅黑" panose="020B0503020204020204" pitchFamily="34" charset="-122"/>
              </a:rPr>
              <a:t>利用量子纠缠态把量子态传输到远处，而不用传输携带量子态的粒子。</a:t>
            </a:r>
          </a:p>
        </p:txBody>
      </p:sp>
      <p:sp>
        <p:nvSpPr>
          <p:cNvPr id="10" name="椭圆 9">
            <a:extLst>
              <a:ext uri="{FF2B5EF4-FFF2-40B4-BE49-F238E27FC236}">
                <a16:creationId xmlns:a16="http://schemas.microsoft.com/office/drawing/2014/main" id="{3F550167-6CD2-45FD-A9D6-DA7F6F842BBD}"/>
              </a:ext>
            </a:extLst>
          </p:cNvPr>
          <p:cNvSpPr/>
          <p:nvPr/>
        </p:nvSpPr>
        <p:spPr>
          <a:xfrm>
            <a:off x="2339752" y="3159141"/>
            <a:ext cx="576000" cy="768000"/>
          </a:xfrm>
          <a:prstGeom prst="ellipse">
            <a:avLst/>
          </a:prstGeom>
        </p:spPr>
        <p:style>
          <a:lnRef idx="0">
            <a:schemeClr val="dk1"/>
          </a:lnRef>
          <a:fillRef idx="3">
            <a:schemeClr val="dk1"/>
          </a:fillRef>
          <a:effectRef idx="3">
            <a:schemeClr val="dk1"/>
          </a:effectRef>
          <a:fontRef idx="minor">
            <a:schemeClr val="lt1"/>
          </a:fontRef>
        </p:style>
        <p:txBody>
          <a:bodyPr anchor="ctr"/>
          <a:lstStyle/>
          <a:p>
            <a:pPr algn="ctr" fontAlgn="auto">
              <a:spcBef>
                <a:spcPts val="0"/>
              </a:spcBef>
              <a:spcAft>
                <a:spcPts val="0"/>
              </a:spcAft>
              <a:defRPr/>
            </a:pPr>
            <a:r>
              <a:rPr lang="en-US" altLang="zh-CN" sz="3200" dirty="0">
                <a:latin typeface="Times New Roman" pitchFamily="18" charset="0"/>
                <a:ea typeface="文鼎书宋简" pitchFamily="49" charset="-122"/>
              </a:rPr>
              <a:t>A</a:t>
            </a:r>
            <a:endParaRPr lang="zh-CN" altLang="en-US" sz="3200" dirty="0">
              <a:latin typeface="Times New Roman" pitchFamily="18" charset="0"/>
              <a:ea typeface="文鼎书宋简" pitchFamily="49" charset="-122"/>
            </a:endParaRPr>
          </a:p>
        </p:txBody>
      </p:sp>
      <p:sp>
        <p:nvSpPr>
          <p:cNvPr id="11" name="椭圆 10">
            <a:extLst>
              <a:ext uri="{FF2B5EF4-FFF2-40B4-BE49-F238E27FC236}">
                <a16:creationId xmlns:a16="http://schemas.microsoft.com/office/drawing/2014/main" id="{7A96D5E0-B7F1-4433-83B8-75BE6559CCB7}"/>
              </a:ext>
            </a:extLst>
          </p:cNvPr>
          <p:cNvSpPr/>
          <p:nvPr/>
        </p:nvSpPr>
        <p:spPr>
          <a:xfrm>
            <a:off x="6804248" y="3121126"/>
            <a:ext cx="576000" cy="768000"/>
          </a:xfrm>
          <a:prstGeom prst="ellipse">
            <a:avLst/>
          </a:prstGeom>
        </p:spPr>
        <p:style>
          <a:lnRef idx="0">
            <a:schemeClr val="dk1"/>
          </a:lnRef>
          <a:fillRef idx="3">
            <a:schemeClr val="dk1"/>
          </a:fillRef>
          <a:effectRef idx="3">
            <a:schemeClr val="dk1"/>
          </a:effectRef>
          <a:fontRef idx="minor">
            <a:schemeClr val="lt1"/>
          </a:fontRef>
        </p:style>
        <p:txBody>
          <a:bodyPr anchor="ctr"/>
          <a:lstStyle/>
          <a:p>
            <a:pPr algn="ctr" fontAlgn="auto">
              <a:spcBef>
                <a:spcPts val="0"/>
              </a:spcBef>
              <a:spcAft>
                <a:spcPts val="0"/>
              </a:spcAft>
              <a:defRPr/>
            </a:pPr>
            <a:r>
              <a:rPr lang="en-US" altLang="zh-CN" sz="3200" dirty="0">
                <a:latin typeface="Times New Roman" pitchFamily="18" charset="0"/>
                <a:ea typeface="文鼎书宋简" pitchFamily="49" charset="-122"/>
              </a:rPr>
              <a:t>B</a:t>
            </a:r>
            <a:endParaRPr lang="zh-CN" altLang="en-US" sz="3200" dirty="0">
              <a:latin typeface="Times New Roman" pitchFamily="18" charset="0"/>
              <a:ea typeface="文鼎书宋简" pitchFamily="49" charset="-122"/>
            </a:endParaRPr>
          </a:p>
        </p:txBody>
      </p:sp>
      <p:sp>
        <p:nvSpPr>
          <p:cNvPr id="64526" name="TextBox 28">
            <a:extLst>
              <a:ext uri="{FF2B5EF4-FFF2-40B4-BE49-F238E27FC236}">
                <a16:creationId xmlns:a16="http://schemas.microsoft.com/office/drawing/2014/main" id="{5ECB8FAF-534C-49DC-8D8C-872231EDA198}"/>
              </a:ext>
            </a:extLst>
          </p:cNvPr>
          <p:cNvSpPr txBox="1">
            <a:spLocks noChangeArrowheads="1"/>
          </p:cNvSpPr>
          <p:nvPr/>
        </p:nvSpPr>
        <p:spPr bwMode="auto">
          <a:xfrm>
            <a:off x="2276475" y="2327275"/>
            <a:ext cx="1000125"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r>
              <a:rPr lang="en-US" altLang="zh-CN" sz="2800">
                <a:solidFill>
                  <a:srgbClr val="000099"/>
                </a:solidFill>
                <a:latin typeface="Times New Roman" panose="02020603050405020304" pitchFamily="18" charset="0"/>
                <a:ea typeface="文鼎书宋简"/>
                <a:cs typeface="文鼎书宋简"/>
              </a:rPr>
              <a:t>Alice</a:t>
            </a:r>
          </a:p>
        </p:txBody>
      </p:sp>
      <p:sp>
        <p:nvSpPr>
          <p:cNvPr id="64527" name="TextBox 29">
            <a:extLst>
              <a:ext uri="{FF2B5EF4-FFF2-40B4-BE49-F238E27FC236}">
                <a16:creationId xmlns:a16="http://schemas.microsoft.com/office/drawing/2014/main" id="{69F661BA-4C30-4471-B8D5-C6CC2F238648}"/>
              </a:ext>
            </a:extLst>
          </p:cNvPr>
          <p:cNvSpPr txBox="1">
            <a:spLocks noChangeArrowheads="1"/>
          </p:cNvSpPr>
          <p:nvPr/>
        </p:nvSpPr>
        <p:spPr bwMode="auto">
          <a:xfrm>
            <a:off x="6777038" y="2422525"/>
            <a:ext cx="10001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r>
              <a:rPr lang="en-US" altLang="zh-CN" sz="2800">
                <a:solidFill>
                  <a:srgbClr val="000099"/>
                </a:solidFill>
                <a:latin typeface="Times New Roman" panose="02020603050405020304" pitchFamily="18" charset="0"/>
                <a:ea typeface="文鼎书宋简"/>
                <a:cs typeface="文鼎书宋简"/>
              </a:rPr>
              <a:t>Bob</a:t>
            </a:r>
          </a:p>
        </p:txBody>
      </p:sp>
      <p:sp>
        <p:nvSpPr>
          <p:cNvPr id="14" name="椭圆 13">
            <a:extLst>
              <a:ext uri="{FF2B5EF4-FFF2-40B4-BE49-F238E27FC236}">
                <a16:creationId xmlns:a16="http://schemas.microsoft.com/office/drawing/2014/main" id="{29FA72A0-414C-4815-910F-5D32FBD620F1}"/>
              </a:ext>
            </a:extLst>
          </p:cNvPr>
          <p:cNvSpPr/>
          <p:nvPr/>
        </p:nvSpPr>
        <p:spPr>
          <a:xfrm>
            <a:off x="755576" y="3165982"/>
            <a:ext cx="576000" cy="768000"/>
          </a:xfrm>
          <a:prstGeom prst="ellipse">
            <a:avLst/>
          </a:prstGeom>
        </p:spPr>
        <p:style>
          <a:lnRef idx="0">
            <a:schemeClr val="dk1"/>
          </a:lnRef>
          <a:fillRef idx="3">
            <a:schemeClr val="dk1"/>
          </a:fillRef>
          <a:effectRef idx="3">
            <a:schemeClr val="dk1"/>
          </a:effectRef>
          <a:fontRef idx="minor">
            <a:schemeClr val="lt1"/>
          </a:fontRef>
        </p:style>
        <p:txBody>
          <a:bodyPr anchor="ctr"/>
          <a:lstStyle/>
          <a:p>
            <a:pPr algn="ctr" fontAlgn="auto">
              <a:spcBef>
                <a:spcPts val="0"/>
              </a:spcBef>
              <a:spcAft>
                <a:spcPts val="0"/>
              </a:spcAft>
              <a:defRPr/>
            </a:pPr>
            <a:r>
              <a:rPr lang="en-US" altLang="zh-CN" sz="3200" dirty="0">
                <a:latin typeface="Times New Roman" pitchFamily="18" charset="0"/>
                <a:ea typeface="文鼎书宋简" pitchFamily="49" charset="-122"/>
              </a:rPr>
              <a:t>C</a:t>
            </a:r>
            <a:endParaRPr lang="zh-CN" altLang="en-US" sz="3200" dirty="0">
              <a:latin typeface="Times New Roman" pitchFamily="18" charset="0"/>
              <a:ea typeface="文鼎书宋简" pitchFamily="49" charset="-122"/>
            </a:endParaRPr>
          </a:p>
        </p:txBody>
      </p:sp>
      <p:cxnSp>
        <p:nvCxnSpPr>
          <p:cNvPr id="15" name="直接箭头连接符 14">
            <a:extLst>
              <a:ext uri="{FF2B5EF4-FFF2-40B4-BE49-F238E27FC236}">
                <a16:creationId xmlns:a16="http://schemas.microsoft.com/office/drawing/2014/main" id="{49075739-11D5-4E63-A156-2204B8E7A78E}"/>
              </a:ext>
            </a:extLst>
          </p:cNvPr>
          <p:cNvCxnSpPr/>
          <p:nvPr/>
        </p:nvCxnSpPr>
        <p:spPr>
          <a:xfrm>
            <a:off x="3348038" y="3549650"/>
            <a:ext cx="3024187" cy="0"/>
          </a:xfrm>
          <a:prstGeom prst="straightConnector1">
            <a:avLst/>
          </a:prstGeom>
          <a:ln>
            <a:prstDash val="lgDash"/>
            <a:tailEnd type="arrow"/>
          </a:ln>
        </p:spPr>
        <p:style>
          <a:lnRef idx="3">
            <a:schemeClr val="dk1"/>
          </a:lnRef>
          <a:fillRef idx="0">
            <a:schemeClr val="dk1"/>
          </a:fillRef>
          <a:effectRef idx="2">
            <a:schemeClr val="dk1"/>
          </a:effectRef>
          <a:fontRef idx="minor">
            <a:schemeClr val="tx1"/>
          </a:fontRef>
        </p:style>
      </p:cxnSp>
      <p:sp>
        <p:nvSpPr>
          <p:cNvPr id="64532" name="TextBox 23">
            <a:extLst>
              <a:ext uri="{FF2B5EF4-FFF2-40B4-BE49-F238E27FC236}">
                <a16:creationId xmlns:a16="http://schemas.microsoft.com/office/drawing/2014/main" id="{27F83837-41BE-460D-A9BA-7A27D3095D0B}"/>
              </a:ext>
            </a:extLst>
          </p:cNvPr>
          <p:cNvSpPr txBox="1">
            <a:spLocks noChangeArrowheads="1"/>
          </p:cNvSpPr>
          <p:nvPr/>
        </p:nvSpPr>
        <p:spPr bwMode="auto">
          <a:xfrm>
            <a:off x="3851275" y="2781300"/>
            <a:ext cx="14160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r>
              <a:rPr lang="zh-CN" altLang="en-US" sz="2400">
                <a:solidFill>
                  <a:srgbClr val="C00000"/>
                </a:solidFill>
                <a:latin typeface="微软雅黑" panose="020B0503020204020204" pitchFamily="34" charset="-122"/>
                <a:ea typeface="微软雅黑" panose="020B0503020204020204" pitchFamily="34" charset="-122"/>
              </a:rPr>
              <a:t>经典信道</a:t>
            </a:r>
          </a:p>
        </p:txBody>
      </p:sp>
      <p:sp>
        <p:nvSpPr>
          <p:cNvPr id="64533" name="TextBox 24">
            <a:extLst>
              <a:ext uri="{FF2B5EF4-FFF2-40B4-BE49-F238E27FC236}">
                <a16:creationId xmlns:a16="http://schemas.microsoft.com/office/drawing/2014/main" id="{F1061BF7-846C-4EC3-956F-FB69167FD58A}"/>
              </a:ext>
            </a:extLst>
          </p:cNvPr>
          <p:cNvSpPr txBox="1">
            <a:spLocks noChangeArrowheads="1"/>
          </p:cNvSpPr>
          <p:nvPr/>
        </p:nvSpPr>
        <p:spPr bwMode="auto">
          <a:xfrm>
            <a:off x="3851275" y="3702050"/>
            <a:ext cx="14160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r>
              <a:rPr lang="zh-CN" altLang="en-US" sz="2400">
                <a:solidFill>
                  <a:srgbClr val="1B0D7F"/>
                </a:solidFill>
                <a:latin typeface="微软雅黑" panose="020B0503020204020204" pitchFamily="34" charset="-122"/>
                <a:ea typeface="微软雅黑" panose="020B0503020204020204" pitchFamily="34" charset="-122"/>
              </a:rPr>
              <a:t>测量结果</a:t>
            </a:r>
          </a:p>
        </p:txBody>
      </p:sp>
      <p:pic>
        <p:nvPicPr>
          <p:cNvPr id="64534" name="图片 17" descr="monroe.png">
            <a:extLst>
              <a:ext uri="{FF2B5EF4-FFF2-40B4-BE49-F238E27FC236}">
                <a16:creationId xmlns:a16="http://schemas.microsoft.com/office/drawing/2014/main" id="{FF0C4C3F-5EAE-470C-A436-755C675A5DC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331913" y="2211388"/>
            <a:ext cx="12192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35" name="图片 18" descr="potter.png">
            <a:extLst>
              <a:ext uri="{FF2B5EF4-FFF2-40B4-BE49-F238E27FC236}">
                <a16:creationId xmlns:a16="http://schemas.microsoft.com/office/drawing/2014/main" id="{51F4ACF0-7EA0-4ACF-BFBA-8E7F71717099}"/>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235825" y="2211388"/>
            <a:ext cx="12192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0" name="直接连接符 19">
            <a:extLst>
              <a:ext uri="{FF2B5EF4-FFF2-40B4-BE49-F238E27FC236}">
                <a16:creationId xmlns:a16="http://schemas.microsoft.com/office/drawing/2014/main" id="{AD9FB890-A0A1-484B-8FF5-EE30FEEBCBAA}"/>
              </a:ext>
            </a:extLst>
          </p:cNvPr>
          <p:cNvCxnSpPr/>
          <p:nvPr/>
        </p:nvCxnSpPr>
        <p:spPr>
          <a:xfrm rot="5400000">
            <a:off x="704850" y="3338513"/>
            <a:ext cx="642938" cy="519112"/>
          </a:xfrm>
          <a:prstGeom prst="line">
            <a:avLst/>
          </a:prstGeom>
          <a:ln w="25400" cap="rnd">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直接连接符 20">
            <a:extLst>
              <a:ext uri="{FF2B5EF4-FFF2-40B4-BE49-F238E27FC236}">
                <a16:creationId xmlns:a16="http://schemas.microsoft.com/office/drawing/2014/main" id="{2BB6B279-4503-416A-A4FE-AD095BD96E54}"/>
              </a:ext>
            </a:extLst>
          </p:cNvPr>
          <p:cNvCxnSpPr/>
          <p:nvPr/>
        </p:nvCxnSpPr>
        <p:spPr>
          <a:xfrm rot="16200000" flipH="1">
            <a:off x="683419" y="3388519"/>
            <a:ext cx="642938" cy="43815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直接连接符 21">
            <a:extLst>
              <a:ext uri="{FF2B5EF4-FFF2-40B4-BE49-F238E27FC236}">
                <a16:creationId xmlns:a16="http://schemas.microsoft.com/office/drawing/2014/main" id="{3469B4F8-A83F-4BB3-BABD-C610E09B432D}"/>
              </a:ext>
            </a:extLst>
          </p:cNvPr>
          <p:cNvCxnSpPr/>
          <p:nvPr/>
        </p:nvCxnSpPr>
        <p:spPr>
          <a:xfrm rot="5400000">
            <a:off x="2295525" y="3328988"/>
            <a:ext cx="642938" cy="519112"/>
          </a:xfrm>
          <a:prstGeom prst="line">
            <a:avLst/>
          </a:prstGeom>
          <a:ln w="25400" cap="rnd">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直接连接符 22">
            <a:extLst>
              <a:ext uri="{FF2B5EF4-FFF2-40B4-BE49-F238E27FC236}">
                <a16:creationId xmlns:a16="http://schemas.microsoft.com/office/drawing/2014/main" id="{1A722930-4863-4368-B97B-2DEAEAA110C1}"/>
              </a:ext>
            </a:extLst>
          </p:cNvPr>
          <p:cNvCxnSpPr/>
          <p:nvPr/>
        </p:nvCxnSpPr>
        <p:spPr>
          <a:xfrm rot="16200000" flipH="1">
            <a:off x="2274094" y="3378994"/>
            <a:ext cx="642938" cy="43815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64540" name="灯片编号占位符 1">
            <a:extLst>
              <a:ext uri="{FF2B5EF4-FFF2-40B4-BE49-F238E27FC236}">
                <a16:creationId xmlns:a16="http://schemas.microsoft.com/office/drawing/2014/main" id="{A5FED58E-CDD9-43EC-BF24-CAE296DD58B5}"/>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fld id="{E490E0AF-1FEA-472F-92D7-2748EEF5D591}" type="slidenum">
              <a:rPr lang="zh-CN" altLang="en-US" sz="1200" smtClean="0">
                <a:solidFill>
                  <a:srgbClr val="898989"/>
                </a:solidFill>
              </a:rPr>
              <a:pPr>
                <a:spcBef>
                  <a:spcPct val="0"/>
                </a:spcBef>
                <a:buFontTx/>
                <a:buNone/>
              </a:pPr>
              <a:t>56</a:t>
            </a:fld>
            <a:endParaRPr lang="zh-CN" altLang="en-US" sz="1200">
              <a:solidFill>
                <a:srgbClr val="898989"/>
              </a:solidFill>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18">
            <a:extLst>
              <a:ext uri="{FF2B5EF4-FFF2-40B4-BE49-F238E27FC236}">
                <a16:creationId xmlns:a16="http://schemas.microsoft.com/office/drawing/2014/main" id="{BCA52035-DBAB-47E7-8FBF-24C6977991BB}"/>
              </a:ext>
            </a:extLst>
          </p:cNvPr>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endParaRPr lang="zh-CN" altLang="en-US" sz="1800"/>
          </a:p>
        </p:txBody>
      </p:sp>
      <p:pic>
        <p:nvPicPr>
          <p:cNvPr id="65539" name="Picture 22">
            <a:extLst>
              <a:ext uri="{FF2B5EF4-FFF2-40B4-BE49-F238E27FC236}">
                <a16:creationId xmlns:a16="http://schemas.microsoft.com/office/drawing/2014/main" id="{7607D5FF-C18C-4DAF-AC28-114E2DA08C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74295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65540" name="Picture 20">
            <a:extLst>
              <a:ext uri="{FF2B5EF4-FFF2-40B4-BE49-F238E27FC236}">
                <a16:creationId xmlns:a16="http://schemas.microsoft.com/office/drawing/2014/main" id="{34BAE1D2-0F7B-4D45-BE0A-EB78E6138F86}"/>
              </a:ext>
            </a:extLst>
          </p:cNvPr>
          <p:cNvPicPr>
            <a:picLocks noChangeAspect="1" noChangeArrowheads="1"/>
          </p:cNvPicPr>
          <p:nvPr/>
        </p:nvPicPr>
        <p:blipFill>
          <a:blip r:embed="rId3">
            <a:lum bright="32000" contrast="-38000"/>
            <a:extLst>
              <a:ext uri="{28A0092B-C50C-407E-A947-70E740481C1C}">
                <a14:useLocalDpi xmlns:a14="http://schemas.microsoft.com/office/drawing/2010/main" val="0"/>
              </a:ext>
            </a:extLst>
          </a:blip>
          <a:srcRect/>
          <a:stretch>
            <a:fillRect/>
          </a:stretch>
        </p:blipFill>
        <p:spPr bwMode="auto">
          <a:xfrm>
            <a:off x="763588" y="0"/>
            <a:ext cx="8380412"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65541" name="TextBox 6">
            <a:extLst>
              <a:ext uri="{FF2B5EF4-FFF2-40B4-BE49-F238E27FC236}">
                <a16:creationId xmlns:a16="http://schemas.microsoft.com/office/drawing/2014/main" id="{300C236C-97B4-4D9D-A1A6-7EDD8D00822D}"/>
              </a:ext>
            </a:extLst>
          </p:cNvPr>
          <p:cNvSpPr txBox="1">
            <a:spLocks noChangeArrowheads="1"/>
          </p:cNvSpPr>
          <p:nvPr/>
        </p:nvSpPr>
        <p:spPr bwMode="auto">
          <a:xfrm>
            <a:off x="1547813" y="107950"/>
            <a:ext cx="759618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ts val="1200"/>
              </a:spcBef>
              <a:buFontTx/>
              <a:buNone/>
            </a:pPr>
            <a:r>
              <a:rPr lang="zh-CN" altLang="en-US">
                <a:latin typeface="微软雅黑" panose="020B0503020204020204" pitchFamily="34" charset="-122"/>
                <a:ea typeface="微软雅黑" panose="020B0503020204020204" pitchFamily="34" charset="-122"/>
              </a:rPr>
              <a:t>三、量子信息 </a:t>
            </a:r>
            <a:r>
              <a:rPr lang="en-US" altLang="zh-CN">
                <a:latin typeface="微软雅黑" panose="020B0503020204020204" pitchFamily="34" charset="-122"/>
                <a:ea typeface="微软雅黑" panose="020B0503020204020204" pitchFamily="34" charset="-122"/>
              </a:rPr>
              <a:t>2</a:t>
            </a:r>
            <a:r>
              <a:rPr lang="zh-CN" altLang="en-US" sz="2800">
                <a:latin typeface="微软雅黑" panose="020B0503020204020204" pitchFamily="34" charset="-122"/>
                <a:ea typeface="微软雅黑" panose="020B0503020204020204" pitchFamily="34" charset="-122"/>
              </a:rPr>
              <a:t>）量子通信</a:t>
            </a:r>
            <a:endParaRPr lang="en-US" altLang="zh-CN">
              <a:latin typeface="微软雅黑" panose="020B0503020204020204" pitchFamily="34" charset="-122"/>
              <a:ea typeface="微软雅黑" panose="020B0503020204020204" pitchFamily="34" charset="-122"/>
            </a:endParaRPr>
          </a:p>
        </p:txBody>
      </p:sp>
      <p:sp>
        <p:nvSpPr>
          <p:cNvPr id="65542" name="Text Box 18">
            <a:extLst>
              <a:ext uri="{FF2B5EF4-FFF2-40B4-BE49-F238E27FC236}">
                <a16:creationId xmlns:a16="http://schemas.microsoft.com/office/drawing/2014/main" id="{734CF365-7472-4083-95CF-3553C23D71E1}"/>
              </a:ext>
            </a:extLst>
          </p:cNvPr>
          <p:cNvSpPr txBox="1">
            <a:spLocks noChangeArrowheads="1"/>
          </p:cNvSpPr>
          <p:nvPr/>
        </p:nvSpPr>
        <p:spPr bwMode="auto">
          <a:xfrm>
            <a:off x="785813" y="620713"/>
            <a:ext cx="6929437" cy="66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lnSpc>
                <a:spcPct val="150000"/>
              </a:lnSpc>
              <a:spcBef>
                <a:spcPts val="600"/>
              </a:spcBef>
              <a:buFontTx/>
              <a:buNone/>
            </a:pPr>
            <a:r>
              <a:rPr lang="en-US" altLang="zh-CN" sz="2800" dirty="0">
                <a:latin typeface="微软雅黑" panose="020B0503020204020204" pitchFamily="34" charset="-122"/>
                <a:ea typeface="微软雅黑" panose="020B0503020204020204" pitchFamily="34" charset="-122"/>
              </a:rPr>
              <a:t>A</a:t>
            </a:r>
            <a:r>
              <a:rPr lang="zh-CN" altLang="en-US" sz="2800" dirty="0">
                <a:latin typeface="微软雅黑" panose="020B0503020204020204" pitchFamily="34" charset="-122"/>
                <a:ea typeface="微软雅黑" panose="020B0503020204020204" pitchFamily="34" charset="-122"/>
              </a:rPr>
              <a:t>）</a:t>
            </a:r>
            <a:r>
              <a:rPr lang="en-US" altLang="zh-CN" sz="2800" dirty="0">
                <a:latin typeface="微软雅黑" panose="020B0503020204020204" pitchFamily="34" charset="-122"/>
                <a:ea typeface="微软雅黑" panose="020B0503020204020204" pitchFamily="34" charset="-122"/>
              </a:rPr>
              <a:t> </a:t>
            </a:r>
            <a:r>
              <a:rPr lang="zh-CN" altLang="en-US" sz="2800" dirty="0">
                <a:latin typeface="微软雅黑" panose="020B0503020204020204" pitchFamily="34" charset="-122"/>
                <a:ea typeface="微软雅黑" panose="020B0503020204020204" pitchFamily="34" charset="-122"/>
              </a:rPr>
              <a:t>量子隐形传态</a:t>
            </a:r>
            <a:r>
              <a:rPr lang="en-US" altLang="zh-CN" sz="2800" dirty="0">
                <a:latin typeface="微软雅黑" panose="020B0503020204020204" pitchFamily="34" charset="-122"/>
                <a:ea typeface="微软雅黑" panose="020B0503020204020204" pitchFamily="34" charset="-122"/>
              </a:rPr>
              <a:t> (teleportation)</a:t>
            </a:r>
            <a:endParaRPr lang="zh-CN" altLang="en-US" sz="2800" dirty="0">
              <a:latin typeface="微软雅黑" panose="020B0503020204020204" pitchFamily="34" charset="-122"/>
              <a:ea typeface="微软雅黑" panose="020B0503020204020204" pitchFamily="34" charset="-122"/>
            </a:endParaRPr>
          </a:p>
        </p:txBody>
      </p:sp>
      <p:sp>
        <p:nvSpPr>
          <p:cNvPr id="65543" name="矩形 8">
            <a:extLst>
              <a:ext uri="{FF2B5EF4-FFF2-40B4-BE49-F238E27FC236}">
                <a16:creationId xmlns:a16="http://schemas.microsoft.com/office/drawing/2014/main" id="{EFDFB69D-80B7-466D-AFEB-8E570D0785D9}"/>
              </a:ext>
            </a:extLst>
          </p:cNvPr>
          <p:cNvSpPr>
            <a:spLocks noChangeArrowheads="1"/>
          </p:cNvSpPr>
          <p:nvPr/>
        </p:nvSpPr>
        <p:spPr bwMode="auto">
          <a:xfrm>
            <a:off x="468313" y="1436688"/>
            <a:ext cx="82470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r>
              <a:rPr lang="zh-CN" altLang="en-US" sz="2000">
                <a:latin typeface="微软雅黑" panose="020B0503020204020204" pitchFamily="34" charset="-122"/>
                <a:ea typeface="微软雅黑" panose="020B0503020204020204" pitchFamily="34" charset="-122"/>
              </a:rPr>
              <a:t>利用量子纠缠态把量子态传输到远处，而不用传输携带量子态的粒子。</a:t>
            </a:r>
          </a:p>
        </p:txBody>
      </p:sp>
      <p:sp>
        <p:nvSpPr>
          <p:cNvPr id="10" name="圆角矩形 9">
            <a:extLst>
              <a:ext uri="{FF2B5EF4-FFF2-40B4-BE49-F238E27FC236}">
                <a16:creationId xmlns:a16="http://schemas.microsoft.com/office/drawing/2014/main" id="{712BDC12-20DA-4297-A841-E10739D58BE9}"/>
              </a:ext>
            </a:extLst>
          </p:cNvPr>
          <p:cNvSpPr/>
          <p:nvPr/>
        </p:nvSpPr>
        <p:spPr>
          <a:xfrm>
            <a:off x="6372225" y="3003550"/>
            <a:ext cx="2592388" cy="960438"/>
          </a:xfrm>
          <a:prstGeom prst="roundRect">
            <a:avLst/>
          </a:prstGeom>
        </p:spPr>
        <p:style>
          <a:lnRef idx="1">
            <a:schemeClr val="accent3"/>
          </a:lnRef>
          <a:fillRef idx="2">
            <a:schemeClr val="accent3"/>
          </a:fillRef>
          <a:effectRef idx="1">
            <a:schemeClr val="accent3"/>
          </a:effectRef>
          <a:fontRef idx="minor">
            <a:schemeClr val="dk1"/>
          </a:fontRef>
        </p:style>
        <p:txBody>
          <a:bodyPr anchor="ctr"/>
          <a:lstStyle/>
          <a:p>
            <a:pPr algn="ctr">
              <a:defRPr/>
            </a:pPr>
            <a:endParaRPr lang="zh-CN" altLang="en-US" dirty="0">
              <a:latin typeface="Times New Roman" panose="02020603050405020304" pitchFamily="18" charset="0"/>
              <a:ea typeface="微软雅黑" panose="020B0503020204020204" pitchFamily="34" charset="-122"/>
            </a:endParaRPr>
          </a:p>
        </p:txBody>
      </p:sp>
      <p:sp>
        <p:nvSpPr>
          <p:cNvPr id="11" name="椭圆 10">
            <a:extLst>
              <a:ext uri="{FF2B5EF4-FFF2-40B4-BE49-F238E27FC236}">
                <a16:creationId xmlns:a16="http://schemas.microsoft.com/office/drawing/2014/main" id="{93558013-D639-4D38-9FC2-FBEF520B8330}"/>
              </a:ext>
            </a:extLst>
          </p:cNvPr>
          <p:cNvSpPr/>
          <p:nvPr/>
        </p:nvSpPr>
        <p:spPr>
          <a:xfrm>
            <a:off x="2339752" y="3157229"/>
            <a:ext cx="576000" cy="768000"/>
          </a:xfrm>
          <a:prstGeom prst="ellipse">
            <a:avLst/>
          </a:prstGeom>
        </p:spPr>
        <p:style>
          <a:lnRef idx="0">
            <a:schemeClr val="dk1"/>
          </a:lnRef>
          <a:fillRef idx="3">
            <a:schemeClr val="dk1"/>
          </a:fillRef>
          <a:effectRef idx="3">
            <a:schemeClr val="dk1"/>
          </a:effectRef>
          <a:fontRef idx="minor">
            <a:schemeClr val="lt1"/>
          </a:fontRef>
        </p:style>
        <p:txBody>
          <a:bodyPr anchor="ctr"/>
          <a:lstStyle/>
          <a:p>
            <a:pPr algn="ctr" fontAlgn="auto">
              <a:spcBef>
                <a:spcPts val="0"/>
              </a:spcBef>
              <a:spcAft>
                <a:spcPts val="0"/>
              </a:spcAft>
              <a:defRPr/>
            </a:pPr>
            <a:r>
              <a:rPr lang="en-US" altLang="zh-CN" sz="3200" dirty="0">
                <a:latin typeface="Times New Roman" pitchFamily="18" charset="0"/>
                <a:ea typeface="文鼎书宋简" pitchFamily="49" charset="-122"/>
              </a:rPr>
              <a:t>A</a:t>
            </a:r>
            <a:endParaRPr lang="zh-CN" altLang="en-US" sz="3200" dirty="0">
              <a:latin typeface="Times New Roman" pitchFamily="18" charset="0"/>
              <a:ea typeface="文鼎书宋简" pitchFamily="49" charset="-122"/>
            </a:endParaRPr>
          </a:p>
        </p:txBody>
      </p:sp>
      <p:sp>
        <p:nvSpPr>
          <p:cNvPr id="12" name="椭圆 11">
            <a:extLst>
              <a:ext uri="{FF2B5EF4-FFF2-40B4-BE49-F238E27FC236}">
                <a16:creationId xmlns:a16="http://schemas.microsoft.com/office/drawing/2014/main" id="{3A896A13-3FFF-4049-8F35-E88075253F4A}"/>
              </a:ext>
            </a:extLst>
          </p:cNvPr>
          <p:cNvSpPr/>
          <p:nvPr/>
        </p:nvSpPr>
        <p:spPr>
          <a:xfrm>
            <a:off x="6804248" y="3119214"/>
            <a:ext cx="576000" cy="768000"/>
          </a:xfrm>
          <a:prstGeom prst="ellipse">
            <a:avLst/>
          </a:prstGeom>
        </p:spPr>
        <p:style>
          <a:lnRef idx="0">
            <a:schemeClr val="dk1"/>
          </a:lnRef>
          <a:fillRef idx="3">
            <a:schemeClr val="dk1"/>
          </a:fillRef>
          <a:effectRef idx="3">
            <a:schemeClr val="dk1"/>
          </a:effectRef>
          <a:fontRef idx="minor">
            <a:schemeClr val="lt1"/>
          </a:fontRef>
        </p:style>
        <p:txBody>
          <a:bodyPr anchor="ctr"/>
          <a:lstStyle/>
          <a:p>
            <a:pPr algn="ctr" fontAlgn="auto">
              <a:spcBef>
                <a:spcPts val="0"/>
              </a:spcBef>
              <a:spcAft>
                <a:spcPts val="0"/>
              </a:spcAft>
              <a:defRPr/>
            </a:pPr>
            <a:r>
              <a:rPr lang="en-US" altLang="zh-CN" sz="3200" dirty="0">
                <a:latin typeface="Times New Roman" pitchFamily="18" charset="0"/>
                <a:ea typeface="文鼎书宋简" pitchFamily="49" charset="-122"/>
              </a:rPr>
              <a:t>B</a:t>
            </a:r>
            <a:endParaRPr lang="zh-CN" altLang="en-US" sz="3200" dirty="0">
              <a:latin typeface="Times New Roman" pitchFamily="18" charset="0"/>
              <a:ea typeface="文鼎书宋简" pitchFamily="49" charset="-122"/>
            </a:endParaRPr>
          </a:p>
        </p:txBody>
      </p:sp>
      <p:sp>
        <p:nvSpPr>
          <p:cNvPr id="65551" name="TextBox 28">
            <a:extLst>
              <a:ext uri="{FF2B5EF4-FFF2-40B4-BE49-F238E27FC236}">
                <a16:creationId xmlns:a16="http://schemas.microsoft.com/office/drawing/2014/main" id="{C3CC7C22-3E89-4C3B-9443-67875E213776}"/>
              </a:ext>
            </a:extLst>
          </p:cNvPr>
          <p:cNvSpPr txBox="1">
            <a:spLocks noChangeArrowheads="1"/>
          </p:cNvSpPr>
          <p:nvPr/>
        </p:nvSpPr>
        <p:spPr bwMode="auto">
          <a:xfrm>
            <a:off x="2276475" y="2325688"/>
            <a:ext cx="1000125"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r>
              <a:rPr lang="en-US" altLang="zh-CN" sz="2800">
                <a:solidFill>
                  <a:srgbClr val="000099"/>
                </a:solidFill>
                <a:latin typeface="Times New Roman" panose="02020603050405020304" pitchFamily="18" charset="0"/>
                <a:ea typeface="文鼎书宋简"/>
                <a:cs typeface="文鼎书宋简"/>
              </a:rPr>
              <a:t>Alice</a:t>
            </a:r>
          </a:p>
        </p:txBody>
      </p:sp>
      <p:sp>
        <p:nvSpPr>
          <p:cNvPr id="65552" name="TextBox 29">
            <a:extLst>
              <a:ext uri="{FF2B5EF4-FFF2-40B4-BE49-F238E27FC236}">
                <a16:creationId xmlns:a16="http://schemas.microsoft.com/office/drawing/2014/main" id="{38228B54-B83F-4F32-A881-AC279974D197}"/>
              </a:ext>
            </a:extLst>
          </p:cNvPr>
          <p:cNvSpPr txBox="1">
            <a:spLocks noChangeArrowheads="1"/>
          </p:cNvSpPr>
          <p:nvPr/>
        </p:nvSpPr>
        <p:spPr bwMode="auto">
          <a:xfrm>
            <a:off x="6777038" y="2420938"/>
            <a:ext cx="10001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r>
              <a:rPr lang="en-US" altLang="zh-CN" sz="2800">
                <a:solidFill>
                  <a:srgbClr val="000099"/>
                </a:solidFill>
                <a:latin typeface="Times New Roman" panose="02020603050405020304" pitchFamily="18" charset="0"/>
                <a:ea typeface="文鼎书宋简"/>
                <a:cs typeface="文鼎书宋简"/>
              </a:rPr>
              <a:t>Bob</a:t>
            </a:r>
          </a:p>
        </p:txBody>
      </p:sp>
      <p:sp>
        <p:nvSpPr>
          <p:cNvPr id="15" name="椭圆 14">
            <a:extLst>
              <a:ext uri="{FF2B5EF4-FFF2-40B4-BE49-F238E27FC236}">
                <a16:creationId xmlns:a16="http://schemas.microsoft.com/office/drawing/2014/main" id="{52BE09AA-324C-4221-B8D0-9C4370D7AC52}"/>
              </a:ext>
            </a:extLst>
          </p:cNvPr>
          <p:cNvSpPr/>
          <p:nvPr/>
        </p:nvSpPr>
        <p:spPr>
          <a:xfrm>
            <a:off x="755576" y="3164070"/>
            <a:ext cx="576000" cy="768000"/>
          </a:xfrm>
          <a:prstGeom prst="ellipse">
            <a:avLst/>
          </a:prstGeom>
        </p:spPr>
        <p:style>
          <a:lnRef idx="0">
            <a:schemeClr val="dk1"/>
          </a:lnRef>
          <a:fillRef idx="3">
            <a:schemeClr val="dk1"/>
          </a:fillRef>
          <a:effectRef idx="3">
            <a:schemeClr val="dk1"/>
          </a:effectRef>
          <a:fontRef idx="minor">
            <a:schemeClr val="lt1"/>
          </a:fontRef>
        </p:style>
        <p:txBody>
          <a:bodyPr anchor="ctr"/>
          <a:lstStyle/>
          <a:p>
            <a:pPr algn="ctr" fontAlgn="auto">
              <a:spcBef>
                <a:spcPts val="0"/>
              </a:spcBef>
              <a:spcAft>
                <a:spcPts val="0"/>
              </a:spcAft>
              <a:defRPr/>
            </a:pPr>
            <a:r>
              <a:rPr lang="en-US" altLang="zh-CN" sz="3200" dirty="0">
                <a:latin typeface="Times New Roman" pitchFamily="18" charset="0"/>
                <a:ea typeface="文鼎书宋简" pitchFamily="49" charset="-122"/>
              </a:rPr>
              <a:t>C</a:t>
            </a:r>
            <a:endParaRPr lang="zh-CN" altLang="en-US" sz="3200" dirty="0">
              <a:latin typeface="Times New Roman" pitchFamily="18" charset="0"/>
              <a:ea typeface="文鼎书宋简" pitchFamily="49" charset="-122"/>
            </a:endParaRPr>
          </a:p>
        </p:txBody>
      </p:sp>
      <p:pic>
        <p:nvPicPr>
          <p:cNvPr id="65556" name="图片 16" descr="1.png">
            <a:extLst>
              <a:ext uri="{FF2B5EF4-FFF2-40B4-BE49-F238E27FC236}">
                <a16:creationId xmlns:a16="http://schemas.microsoft.com/office/drawing/2014/main" id="{DDB18450-2526-43A1-9494-9204B86452E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186738" y="3333750"/>
            <a:ext cx="688975"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12">
            <a:extLst>
              <a:ext uri="{FF2B5EF4-FFF2-40B4-BE49-F238E27FC236}">
                <a16:creationId xmlns:a16="http://schemas.microsoft.com/office/drawing/2014/main" id="{F94DC68A-328E-410F-AEF8-3341D8A40C69}"/>
              </a:ext>
            </a:extLst>
          </p:cNvPr>
          <p:cNvSpPr txBox="1">
            <a:spLocks noChangeArrowheads="1"/>
          </p:cNvSpPr>
          <p:nvPr/>
        </p:nvSpPr>
        <p:spPr bwMode="auto">
          <a:xfrm>
            <a:off x="6900863" y="4054475"/>
            <a:ext cx="14160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r>
              <a:rPr lang="zh-CN" altLang="en-US" sz="2400">
                <a:solidFill>
                  <a:srgbClr val="C00000"/>
                </a:solidFill>
                <a:latin typeface="微软雅黑" panose="020B0503020204020204" pitchFamily="34" charset="-122"/>
                <a:ea typeface="微软雅黑" panose="020B0503020204020204" pitchFamily="34" charset="-122"/>
              </a:rPr>
              <a:t>幺正变换</a:t>
            </a:r>
          </a:p>
        </p:txBody>
      </p:sp>
      <p:pic>
        <p:nvPicPr>
          <p:cNvPr id="65558" name="图片 17" descr="monroe.png">
            <a:extLst>
              <a:ext uri="{FF2B5EF4-FFF2-40B4-BE49-F238E27FC236}">
                <a16:creationId xmlns:a16="http://schemas.microsoft.com/office/drawing/2014/main" id="{47FB9BDD-397B-4A81-9F16-469D4041A3FB}"/>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331913" y="2211388"/>
            <a:ext cx="12192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59" name="图片 18" descr="potter.png">
            <a:extLst>
              <a:ext uri="{FF2B5EF4-FFF2-40B4-BE49-F238E27FC236}">
                <a16:creationId xmlns:a16="http://schemas.microsoft.com/office/drawing/2014/main" id="{C1D197CD-FCD7-47D0-BEDA-DAE7885C4AA9}"/>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235825" y="2211388"/>
            <a:ext cx="12192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0" name="直接连接符 19">
            <a:extLst>
              <a:ext uri="{FF2B5EF4-FFF2-40B4-BE49-F238E27FC236}">
                <a16:creationId xmlns:a16="http://schemas.microsoft.com/office/drawing/2014/main" id="{222A36EB-9FED-4A98-AD1D-3A53B54216BF}"/>
              </a:ext>
            </a:extLst>
          </p:cNvPr>
          <p:cNvCxnSpPr/>
          <p:nvPr/>
        </p:nvCxnSpPr>
        <p:spPr>
          <a:xfrm rot="5400000">
            <a:off x="704850" y="3338513"/>
            <a:ext cx="642938" cy="519112"/>
          </a:xfrm>
          <a:prstGeom prst="line">
            <a:avLst/>
          </a:prstGeom>
          <a:ln w="25400" cap="rnd">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直接连接符 20">
            <a:extLst>
              <a:ext uri="{FF2B5EF4-FFF2-40B4-BE49-F238E27FC236}">
                <a16:creationId xmlns:a16="http://schemas.microsoft.com/office/drawing/2014/main" id="{78AB2AF0-984C-447F-A619-37F4BB48ADE3}"/>
              </a:ext>
            </a:extLst>
          </p:cNvPr>
          <p:cNvCxnSpPr/>
          <p:nvPr/>
        </p:nvCxnSpPr>
        <p:spPr>
          <a:xfrm rot="16200000" flipH="1">
            <a:off x="683419" y="3388519"/>
            <a:ext cx="642938" cy="43815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直接连接符 21">
            <a:extLst>
              <a:ext uri="{FF2B5EF4-FFF2-40B4-BE49-F238E27FC236}">
                <a16:creationId xmlns:a16="http://schemas.microsoft.com/office/drawing/2014/main" id="{233D3A1B-AEDF-43E2-A07C-1CEE0DB34D9C}"/>
              </a:ext>
            </a:extLst>
          </p:cNvPr>
          <p:cNvCxnSpPr/>
          <p:nvPr/>
        </p:nvCxnSpPr>
        <p:spPr>
          <a:xfrm rot="5400000">
            <a:off x="2295525" y="3328988"/>
            <a:ext cx="642938" cy="519112"/>
          </a:xfrm>
          <a:prstGeom prst="line">
            <a:avLst/>
          </a:prstGeom>
          <a:ln w="25400" cap="rnd">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直接连接符 22">
            <a:extLst>
              <a:ext uri="{FF2B5EF4-FFF2-40B4-BE49-F238E27FC236}">
                <a16:creationId xmlns:a16="http://schemas.microsoft.com/office/drawing/2014/main" id="{71903F31-C803-4094-9700-D3816337DD6F}"/>
              </a:ext>
            </a:extLst>
          </p:cNvPr>
          <p:cNvCxnSpPr/>
          <p:nvPr/>
        </p:nvCxnSpPr>
        <p:spPr>
          <a:xfrm rot="16200000" flipH="1">
            <a:off x="2274094" y="3378994"/>
            <a:ext cx="642938" cy="43815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65564" name="灯片编号占位符 1">
            <a:extLst>
              <a:ext uri="{FF2B5EF4-FFF2-40B4-BE49-F238E27FC236}">
                <a16:creationId xmlns:a16="http://schemas.microsoft.com/office/drawing/2014/main" id="{604BD52E-EE6C-4DF0-B3D9-E32EB400C956}"/>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fld id="{412783EB-B5EC-432A-8A1A-2496F1F43AEE}" type="slidenum">
              <a:rPr lang="zh-CN" altLang="en-US" sz="1200" smtClean="0">
                <a:solidFill>
                  <a:srgbClr val="898989"/>
                </a:solidFill>
              </a:rPr>
              <a:pPr>
                <a:spcBef>
                  <a:spcPct val="0"/>
                </a:spcBef>
                <a:buFontTx/>
                <a:buNone/>
              </a:pPr>
              <a:t>57</a:t>
            </a:fld>
            <a:endParaRPr lang="zh-CN" altLang="en-US" sz="1200">
              <a:solidFill>
                <a:srgbClr val="898989"/>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strVal val="#ppt_h"/>
                                          </p:val>
                                        </p:tav>
                                        <p:tav tm="100000">
                                          <p:val>
                                            <p:strVal val="#ppt_h"/>
                                          </p:val>
                                        </p:tav>
                                      </p:tavLst>
                                    </p:anim>
                                  </p:childTnLst>
                                </p:cTn>
                              </p:par>
                            </p:childTnLst>
                          </p:cTn>
                        </p:par>
                        <p:par>
                          <p:cTn id="9" fill="hold" nodeType="afterGroup">
                            <p:stCondLst>
                              <p:cond delay="500"/>
                            </p:stCondLst>
                            <p:childTnLst>
                              <p:par>
                                <p:cTn id="10" presetID="17" presetClass="entr" presetSubtype="10" fill="hold" grpId="0" nodeType="after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p:cTn id="12" dur="500" fill="hold"/>
                                        <p:tgtEl>
                                          <p:spTgt spid="17"/>
                                        </p:tgtEl>
                                        <p:attrNameLst>
                                          <p:attrName>ppt_w</p:attrName>
                                        </p:attrNameLst>
                                      </p:cBhvr>
                                      <p:tavLst>
                                        <p:tav tm="0">
                                          <p:val>
                                            <p:fltVal val="0"/>
                                          </p:val>
                                        </p:tav>
                                        <p:tav tm="100000">
                                          <p:val>
                                            <p:strVal val="#ppt_w"/>
                                          </p:val>
                                        </p:tav>
                                      </p:tavLst>
                                    </p:anim>
                                    <p:anim calcmode="lin" valueType="num">
                                      <p:cBhvr>
                                        <p:cTn id="13" dur="500" fill="hold"/>
                                        <p:tgtEl>
                                          <p:spTgt spid="1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7"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18">
            <a:extLst>
              <a:ext uri="{FF2B5EF4-FFF2-40B4-BE49-F238E27FC236}">
                <a16:creationId xmlns:a16="http://schemas.microsoft.com/office/drawing/2014/main" id="{75DA28D3-CFE6-4087-BFE9-A12F997F01FC}"/>
              </a:ext>
            </a:extLst>
          </p:cNvPr>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endParaRPr lang="zh-CN" altLang="en-US" sz="1800"/>
          </a:p>
        </p:txBody>
      </p:sp>
      <p:pic>
        <p:nvPicPr>
          <p:cNvPr id="66563" name="Picture 22">
            <a:extLst>
              <a:ext uri="{FF2B5EF4-FFF2-40B4-BE49-F238E27FC236}">
                <a16:creationId xmlns:a16="http://schemas.microsoft.com/office/drawing/2014/main" id="{C6EC4B48-D96B-4882-B474-3DAC259A75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74295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66564" name="Picture 20">
            <a:extLst>
              <a:ext uri="{FF2B5EF4-FFF2-40B4-BE49-F238E27FC236}">
                <a16:creationId xmlns:a16="http://schemas.microsoft.com/office/drawing/2014/main" id="{EAD59869-D56D-454D-84B5-F99C9336DF3A}"/>
              </a:ext>
            </a:extLst>
          </p:cNvPr>
          <p:cNvPicPr>
            <a:picLocks noChangeAspect="1" noChangeArrowheads="1"/>
          </p:cNvPicPr>
          <p:nvPr/>
        </p:nvPicPr>
        <p:blipFill>
          <a:blip r:embed="rId4">
            <a:lum bright="32000" contrast="-38000"/>
            <a:extLst>
              <a:ext uri="{28A0092B-C50C-407E-A947-70E740481C1C}">
                <a14:useLocalDpi xmlns:a14="http://schemas.microsoft.com/office/drawing/2010/main" val="0"/>
              </a:ext>
            </a:extLst>
          </a:blip>
          <a:srcRect/>
          <a:stretch>
            <a:fillRect/>
          </a:stretch>
        </p:blipFill>
        <p:spPr bwMode="auto">
          <a:xfrm>
            <a:off x="763588" y="0"/>
            <a:ext cx="8380412"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66565" name="TextBox 6">
            <a:extLst>
              <a:ext uri="{FF2B5EF4-FFF2-40B4-BE49-F238E27FC236}">
                <a16:creationId xmlns:a16="http://schemas.microsoft.com/office/drawing/2014/main" id="{ADB8567C-B9D8-47E4-BF00-90CD5FC55A33}"/>
              </a:ext>
            </a:extLst>
          </p:cNvPr>
          <p:cNvSpPr txBox="1">
            <a:spLocks noChangeArrowheads="1"/>
          </p:cNvSpPr>
          <p:nvPr/>
        </p:nvSpPr>
        <p:spPr bwMode="auto">
          <a:xfrm>
            <a:off x="1547813" y="107950"/>
            <a:ext cx="759618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ts val="1200"/>
              </a:spcBef>
              <a:buFontTx/>
              <a:buNone/>
            </a:pPr>
            <a:r>
              <a:rPr lang="zh-CN" altLang="en-US">
                <a:latin typeface="微软雅黑" panose="020B0503020204020204" pitchFamily="34" charset="-122"/>
                <a:ea typeface="微软雅黑" panose="020B0503020204020204" pitchFamily="34" charset="-122"/>
              </a:rPr>
              <a:t>三、量子信息 </a:t>
            </a:r>
            <a:r>
              <a:rPr lang="en-US" altLang="zh-CN">
                <a:latin typeface="微软雅黑" panose="020B0503020204020204" pitchFamily="34" charset="-122"/>
                <a:ea typeface="微软雅黑" panose="020B0503020204020204" pitchFamily="34" charset="-122"/>
              </a:rPr>
              <a:t>2</a:t>
            </a:r>
            <a:r>
              <a:rPr lang="zh-CN" altLang="en-US" sz="2800">
                <a:latin typeface="微软雅黑" panose="020B0503020204020204" pitchFamily="34" charset="-122"/>
                <a:ea typeface="微软雅黑" panose="020B0503020204020204" pitchFamily="34" charset="-122"/>
              </a:rPr>
              <a:t>）量子通信</a:t>
            </a:r>
            <a:endParaRPr lang="en-US" altLang="zh-CN">
              <a:latin typeface="微软雅黑" panose="020B0503020204020204" pitchFamily="34" charset="-122"/>
              <a:ea typeface="微软雅黑" panose="020B0503020204020204" pitchFamily="34" charset="-122"/>
            </a:endParaRPr>
          </a:p>
        </p:txBody>
      </p:sp>
      <p:pic>
        <p:nvPicPr>
          <p:cNvPr id="66567" name="Picture 25">
            <a:extLst>
              <a:ext uri="{FF2B5EF4-FFF2-40B4-BE49-F238E27FC236}">
                <a16:creationId xmlns:a16="http://schemas.microsoft.com/office/drawing/2014/main" id="{76FEC28D-AF32-40CA-9596-510A5FD5144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138" y="1688221"/>
            <a:ext cx="5311652" cy="3324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8" name="矩形 25">
            <a:extLst>
              <a:ext uri="{FF2B5EF4-FFF2-40B4-BE49-F238E27FC236}">
                <a16:creationId xmlns:a16="http://schemas.microsoft.com/office/drawing/2014/main" id="{88D48439-11DD-47A5-A195-1ECE3B21F0D6}"/>
              </a:ext>
            </a:extLst>
          </p:cNvPr>
          <p:cNvSpPr>
            <a:spLocks noChangeArrowheads="1"/>
          </p:cNvSpPr>
          <p:nvPr/>
        </p:nvSpPr>
        <p:spPr bwMode="auto">
          <a:xfrm>
            <a:off x="3275856" y="5942282"/>
            <a:ext cx="38052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r>
              <a:rPr lang="en-US" altLang="zh-CN" sz="1800" dirty="0">
                <a:solidFill>
                  <a:srgbClr val="008000"/>
                </a:solidFill>
                <a:latin typeface="Arial" panose="020B0604020202020204" pitchFamily="34" charset="0"/>
              </a:rPr>
              <a:t>Bennett, et al. PRL 70, 1895 (1993)</a:t>
            </a:r>
            <a:endParaRPr lang="zh-CN" altLang="en-US" sz="1800" dirty="0">
              <a:solidFill>
                <a:srgbClr val="008000"/>
              </a:solidFill>
              <a:latin typeface="Arial" panose="020B0604020202020204" pitchFamily="34" charset="0"/>
            </a:endParaRPr>
          </a:p>
        </p:txBody>
      </p:sp>
      <p:sp>
        <p:nvSpPr>
          <p:cNvPr id="66569" name="TextBox 10">
            <a:extLst>
              <a:ext uri="{FF2B5EF4-FFF2-40B4-BE49-F238E27FC236}">
                <a16:creationId xmlns:a16="http://schemas.microsoft.com/office/drawing/2014/main" id="{E7D02095-ECEA-481F-AEB2-48F6EA5126BE}"/>
              </a:ext>
            </a:extLst>
          </p:cNvPr>
          <p:cNvSpPr txBox="1">
            <a:spLocks noChangeArrowheads="1"/>
          </p:cNvSpPr>
          <p:nvPr/>
        </p:nvSpPr>
        <p:spPr bwMode="auto">
          <a:xfrm>
            <a:off x="5882422" y="1726407"/>
            <a:ext cx="30241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r>
              <a:rPr lang="en-US" altLang="zh-CN" sz="1800">
                <a:solidFill>
                  <a:srgbClr val="008000"/>
                </a:solidFill>
                <a:latin typeface="Arial" panose="020B0604020202020204" pitchFamily="34" charset="0"/>
              </a:rPr>
              <a:t>Four Bell States (EPR pair):</a:t>
            </a:r>
            <a:endParaRPr lang="zh-CN" altLang="en-US" sz="1800">
              <a:solidFill>
                <a:srgbClr val="008000"/>
              </a:solidFill>
              <a:latin typeface="Arial" panose="020B0604020202020204" pitchFamily="34" charset="0"/>
            </a:endParaRPr>
          </a:p>
        </p:txBody>
      </p:sp>
      <p:graphicFrame>
        <p:nvGraphicFramePr>
          <p:cNvPr id="66570" name="Object 9">
            <a:extLst>
              <a:ext uri="{FF2B5EF4-FFF2-40B4-BE49-F238E27FC236}">
                <a16:creationId xmlns:a16="http://schemas.microsoft.com/office/drawing/2014/main" id="{DA1E0818-0F8A-45CA-B8F3-E5D631CF0FFE}"/>
              </a:ext>
            </a:extLst>
          </p:cNvPr>
          <p:cNvGraphicFramePr>
            <a:graphicFrameLocks noChangeAspect="1"/>
          </p:cNvGraphicFramePr>
          <p:nvPr>
            <p:extLst>
              <p:ext uri="{D42A27DB-BD31-4B8C-83A1-F6EECF244321}">
                <p14:modId xmlns:p14="http://schemas.microsoft.com/office/powerpoint/2010/main" val="4126643556"/>
              </p:ext>
            </p:extLst>
          </p:nvPr>
        </p:nvGraphicFramePr>
        <p:xfrm>
          <a:off x="5771297" y="2277270"/>
          <a:ext cx="3176588" cy="2805112"/>
        </p:xfrm>
        <a:graphic>
          <a:graphicData uri="http://schemas.openxmlformats.org/presentationml/2006/ole">
            <mc:AlternateContent xmlns:mc="http://schemas.openxmlformats.org/markup-compatibility/2006">
              <mc:Choice xmlns:v="urn:schemas-microsoft-com:vml" Requires="v">
                <p:oleObj spid="_x0000_s66593" name="公式" r:id="rId6" imgW="1739900" imgH="1828800" progId="Equation.3">
                  <p:embed/>
                </p:oleObj>
              </mc:Choice>
              <mc:Fallback>
                <p:oleObj name="公式" r:id="rId6" imgW="1739900" imgH="1828800" progId="Equation.3">
                  <p:embed/>
                  <p:pic>
                    <p:nvPicPr>
                      <p:cNvPr id="0" name="Object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71297" y="2277270"/>
                        <a:ext cx="3176588" cy="28051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66571" name="灯片编号占位符 1">
            <a:extLst>
              <a:ext uri="{FF2B5EF4-FFF2-40B4-BE49-F238E27FC236}">
                <a16:creationId xmlns:a16="http://schemas.microsoft.com/office/drawing/2014/main" id="{79630DED-B54B-420A-BF2F-FF8261BC18FB}"/>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fld id="{1C7C949D-61D8-437F-A4E1-457B11373DFC}" type="slidenum">
              <a:rPr lang="zh-CN" altLang="en-US" sz="1200" smtClean="0">
                <a:solidFill>
                  <a:srgbClr val="898989"/>
                </a:solidFill>
              </a:rPr>
              <a:pPr>
                <a:spcBef>
                  <a:spcPct val="0"/>
                </a:spcBef>
                <a:buFontTx/>
                <a:buNone/>
              </a:pPr>
              <a:t>58</a:t>
            </a:fld>
            <a:endParaRPr lang="zh-CN" altLang="en-US" sz="1200">
              <a:solidFill>
                <a:srgbClr val="898989"/>
              </a:solidFill>
            </a:endParaRPr>
          </a:p>
        </p:txBody>
      </p:sp>
      <p:sp>
        <p:nvSpPr>
          <p:cNvPr id="12" name="Text Box 18">
            <a:extLst>
              <a:ext uri="{FF2B5EF4-FFF2-40B4-BE49-F238E27FC236}">
                <a16:creationId xmlns:a16="http://schemas.microsoft.com/office/drawing/2014/main" id="{3760F5B6-FAA5-4AEE-BDEF-4F8A32143088}"/>
              </a:ext>
            </a:extLst>
          </p:cNvPr>
          <p:cNvSpPr txBox="1">
            <a:spLocks noChangeArrowheads="1"/>
          </p:cNvSpPr>
          <p:nvPr/>
        </p:nvSpPr>
        <p:spPr bwMode="auto">
          <a:xfrm>
            <a:off x="785813" y="620713"/>
            <a:ext cx="6929437" cy="66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lnSpc>
                <a:spcPct val="150000"/>
              </a:lnSpc>
              <a:spcBef>
                <a:spcPts val="600"/>
              </a:spcBef>
              <a:buFontTx/>
              <a:buNone/>
            </a:pPr>
            <a:r>
              <a:rPr lang="en-US" altLang="zh-CN" sz="2800" dirty="0">
                <a:latin typeface="微软雅黑" panose="020B0503020204020204" pitchFamily="34" charset="-122"/>
                <a:ea typeface="微软雅黑" panose="020B0503020204020204" pitchFamily="34" charset="-122"/>
              </a:rPr>
              <a:t>A</a:t>
            </a:r>
            <a:r>
              <a:rPr lang="zh-CN" altLang="en-US" sz="2800" dirty="0">
                <a:latin typeface="微软雅黑" panose="020B0503020204020204" pitchFamily="34" charset="-122"/>
                <a:ea typeface="微软雅黑" panose="020B0503020204020204" pitchFamily="34" charset="-122"/>
              </a:rPr>
              <a:t>）</a:t>
            </a:r>
            <a:r>
              <a:rPr lang="en-US" altLang="zh-CN" sz="2800" dirty="0">
                <a:latin typeface="微软雅黑" panose="020B0503020204020204" pitchFamily="34" charset="-122"/>
                <a:ea typeface="微软雅黑" panose="020B0503020204020204" pitchFamily="34" charset="-122"/>
              </a:rPr>
              <a:t> </a:t>
            </a:r>
            <a:r>
              <a:rPr lang="zh-CN" altLang="en-US" sz="2800" dirty="0">
                <a:latin typeface="微软雅黑" panose="020B0503020204020204" pitchFamily="34" charset="-122"/>
                <a:ea typeface="微软雅黑" panose="020B0503020204020204" pitchFamily="34" charset="-122"/>
              </a:rPr>
              <a:t>量子隐形传态</a:t>
            </a:r>
            <a:r>
              <a:rPr lang="en-US" altLang="zh-CN" sz="2800" dirty="0">
                <a:latin typeface="微软雅黑" panose="020B0503020204020204" pitchFamily="34" charset="-122"/>
                <a:ea typeface="微软雅黑" panose="020B0503020204020204" pitchFamily="34" charset="-122"/>
              </a:rPr>
              <a:t> (teleportation)</a:t>
            </a:r>
            <a:endParaRPr lang="zh-CN" altLang="en-US" sz="2800" dirty="0">
              <a:latin typeface="微软雅黑" panose="020B0503020204020204" pitchFamily="34" charset="-122"/>
              <a:ea typeface="微软雅黑" panose="020B0503020204020204" pitchFamily="34" charset="-122"/>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18">
            <a:extLst>
              <a:ext uri="{FF2B5EF4-FFF2-40B4-BE49-F238E27FC236}">
                <a16:creationId xmlns:a16="http://schemas.microsoft.com/office/drawing/2014/main" id="{2FDFBB63-9D10-4DAD-96BC-06D442E2B1FB}"/>
              </a:ext>
            </a:extLst>
          </p:cNvPr>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endParaRPr lang="zh-CN" altLang="en-US" sz="1800"/>
          </a:p>
        </p:txBody>
      </p:sp>
      <p:pic>
        <p:nvPicPr>
          <p:cNvPr id="67587" name="Picture 22">
            <a:extLst>
              <a:ext uri="{FF2B5EF4-FFF2-40B4-BE49-F238E27FC236}">
                <a16:creationId xmlns:a16="http://schemas.microsoft.com/office/drawing/2014/main" id="{8F1A7849-D384-4284-8634-DD9D69EC43A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74295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67588" name="Picture 20">
            <a:extLst>
              <a:ext uri="{FF2B5EF4-FFF2-40B4-BE49-F238E27FC236}">
                <a16:creationId xmlns:a16="http://schemas.microsoft.com/office/drawing/2014/main" id="{4F0EC3C9-A3C7-403D-87BE-0D6E502700B7}"/>
              </a:ext>
            </a:extLst>
          </p:cNvPr>
          <p:cNvPicPr>
            <a:picLocks noChangeAspect="1" noChangeArrowheads="1"/>
          </p:cNvPicPr>
          <p:nvPr/>
        </p:nvPicPr>
        <p:blipFill>
          <a:blip r:embed="rId3">
            <a:lum bright="32000" contrast="-38000"/>
            <a:extLst>
              <a:ext uri="{28A0092B-C50C-407E-A947-70E740481C1C}">
                <a14:useLocalDpi xmlns:a14="http://schemas.microsoft.com/office/drawing/2010/main" val="0"/>
              </a:ext>
            </a:extLst>
          </a:blip>
          <a:srcRect/>
          <a:stretch>
            <a:fillRect/>
          </a:stretch>
        </p:blipFill>
        <p:spPr bwMode="auto">
          <a:xfrm>
            <a:off x="763588" y="0"/>
            <a:ext cx="8380412"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67589" name="Picture 2">
            <a:extLst>
              <a:ext uri="{FF2B5EF4-FFF2-40B4-BE49-F238E27FC236}">
                <a16:creationId xmlns:a16="http://schemas.microsoft.com/office/drawing/2014/main" id="{2B40352F-796C-4D3C-A06C-28B5FDA0C00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5813" y="1714500"/>
            <a:ext cx="3071812" cy="4684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90" name="Picture 3">
            <a:extLst>
              <a:ext uri="{FF2B5EF4-FFF2-40B4-BE49-F238E27FC236}">
                <a16:creationId xmlns:a16="http://schemas.microsoft.com/office/drawing/2014/main" id="{7ECB2B95-1911-4548-B805-A43F4266353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43375" y="2357438"/>
            <a:ext cx="4945063"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91" name="矩形 9">
            <a:extLst>
              <a:ext uri="{FF2B5EF4-FFF2-40B4-BE49-F238E27FC236}">
                <a16:creationId xmlns:a16="http://schemas.microsoft.com/office/drawing/2014/main" id="{3BAEC0EC-C4EE-441D-A850-1518F1CE000D}"/>
              </a:ext>
            </a:extLst>
          </p:cNvPr>
          <p:cNvSpPr>
            <a:spLocks noChangeArrowheads="1"/>
          </p:cNvSpPr>
          <p:nvPr/>
        </p:nvSpPr>
        <p:spPr bwMode="auto">
          <a:xfrm>
            <a:off x="3687763" y="6429375"/>
            <a:ext cx="46593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r>
              <a:rPr lang="en-US" altLang="zh-CN" sz="1800">
                <a:solidFill>
                  <a:srgbClr val="008000"/>
                </a:solidFill>
                <a:latin typeface="Arial" panose="020B0604020202020204" pitchFamily="34" charset="0"/>
              </a:rPr>
              <a:t>Bouwmeester, et al. Nature 390, 575 (1997)</a:t>
            </a:r>
            <a:endParaRPr lang="zh-CN" altLang="en-US" sz="1800">
              <a:solidFill>
                <a:srgbClr val="008000"/>
              </a:solidFill>
              <a:latin typeface="Arial" panose="020B0604020202020204" pitchFamily="34" charset="0"/>
            </a:endParaRPr>
          </a:p>
        </p:txBody>
      </p:sp>
      <p:sp>
        <p:nvSpPr>
          <p:cNvPr id="67592" name="Text Box 18">
            <a:extLst>
              <a:ext uri="{FF2B5EF4-FFF2-40B4-BE49-F238E27FC236}">
                <a16:creationId xmlns:a16="http://schemas.microsoft.com/office/drawing/2014/main" id="{A119B5D7-6583-4779-A7E6-3A124E2CCE9D}"/>
              </a:ext>
            </a:extLst>
          </p:cNvPr>
          <p:cNvSpPr txBox="1">
            <a:spLocks noChangeArrowheads="1"/>
          </p:cNvSpPr>
          <p:nvPr/>
        </p:nvSpPr>
        <p:spPr bwMode="auto">
          <a:xfrm>
            <a:off x="571500" y="752475"/>
            <a:ext cx="6929438" cy="146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lnSpc>
                <a:spcPct val="150000"/>
              </a:lnSpc>
              <a:spcBef>
                <a:spcPts val="600"/>
              </a:spcBef>
              <a:buFontTx/>
              <a:buNone/>
            </a:pPr>
            <a:r>
              <a:rPr lang="zh-CN" altLang="en-US" sz="2800">
                <a:latin typeface="微软雅黑" panose="020B0503020204020204" pitchFamily="34" charset="-122"/>
                <a:ea typeface="微软雅黑" panose="020B0503020204020204" pitchFamily="34" charset="-122"/>
              </a:rPr>
              <a:t>实验实现量子隐形传态</a:t>
            </a:r>
            <a:endParaRPr lang="en-US" altLang="zh-CN" sz="2800">
              <a:latin typeface="微软雅黑" panose="020B0503020204020204" pitchFamily="34" charset="-122"/>
              <a:ea typeface="微软雅黑" panose="020B0503020204020204" pitchFamily="34" charset="-122"/>
            </a:endParaRPr>
          </a:p>
          <a:p>
            <a:pPr eaLnBrk="1" hangingPunct="1">
              <a:lnSpc>
                <a:spcPct val="150000"/>
              </a:lnSpc>
              <a:spcBef>
                <a:spcPts val="600"/>
              </a:spcBef>
              <a:buFontTx/>
              <a:buNone/>
            </a:pPr>
            <a:endParaRPr lang="zh-CN" altLang="en-US" sz="2800">
              <a:latin typeface="微软雅黑" panose="020B0503020204020204" pitchFamily="34" charset="-122"/>
              <a:ea typeface="微软雅黑" panose="020B0503020204020204" pitchFamily="34" charset="-122"/>
            </a:endParaRPr>
          </a:p>
        </p:txBody>
      </p:sp>
      <p:sp>
        <p:nvSpPr>
          <p:cNvPr id="67593" name="TextBox 6">
            <a:extLst>
              <a:ext uri="{FF2B5EF4-FFF2-40B4-BE49-F238E27FC236}">
                <a16:creationId xmlns:a16="http://schemas.microsoft.com/office/drawing/2014/main" id="{B60FF712-9854-4748-B62E-B90305354D60}"/>
              </a:ext>
            </a:extLst>
          </p:cNvPr>
          <p:cNvSpPr txBox="1">
            <a:spLocks noChangeArrowheads="1"/>
          </p:cNvSpPr>
          <p:nvPr/>
        </p:nvSpPr>
        <p:spPr bwMode="auto">
          <a:xfrm>
            <a:off x="1547813" y="107950"/>
            <a:ext cx="759618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ts val="1200"/>
              </a:spcBef>
              <a:buFontTx/>
              <a:buNone/>
            </a:pPr>
            <a:r>
              <a:rPr lang="zh-CN" altLang="en-US">
                <a:latin typeface="微软雅黑" panose="020B0503020204020204" pitchFamily="34" charset="-122"/>
                <a:ea typeface="微软雅黑" panose="020B0503020204020204" pitchFamily="34" charset="-122"/>
              </a:rPr>
              <a:t>三、量子信息 </a:t>
            </a:r>
            <a:r>
              <a:rPr lang="en-US" altLang="zh-CN">
                <a:latin typeface="微软雅黑" panose="020B0503020204020204" pitchFamily="34" charset="-122"/>
                <a:ea typeface="微软雅黑" panose="020B0503020204020204" pitchFamily="34" charset="-122"/>
              </a:rPr>
              <a:t>2</a:t>
            </a:r>
            <a:r>
              <a:rPr lang="zh-CN" altLang="en-US" sz="2800">
                <a:latin typeface="微软雅黑" panose="020B0503020204020204" pitchFamily="34" charset="-122"/>
                <a:ea typeface="微软雅黑" panose="020B0503020204020204" pitchFamily="34" charset="-122"/>
              </a:rPr>
              <a:t>）量子通信</a:t>
            </a:r>
            <a:endParaRPr lang="en-US" altLang="zh-CN">
              <a:latin typeface="微软雅黑" panose="020B0503020204020204" pitchFamily="34" charset="-122"/>
              <a:ea typeface="微软雅黑" panose="020B0503020204020204" pitchFamily="34" charset="-122"/>
            </a:endParaRPr>
          </a:p>
        </p:txBody>
      </p:sp>
      <p:sp>
        <p:nvSpPr>
          <p:cNvPr id="67594" name="TextBox 9">
            <a:extLst>
              <a:ext uri="{FF2B5EF4-FFF2-40B4-BE49-F238E27FC236}">
                <a16:creationId xmlns:a16="http://schemas.microsoft.com/office/drawing/2014/main" id="{9A3F8D0F-28EF-4D54-9BAC-069EFCF973B8}"/>
              </a:ext>
            </a:extLst>
          </p:cNvPr>
          <p:cNvSpPr txBox="1">
            <a:spLocks noChangeArrowheads="1"/>
          </p:cNvSpPr>
          <p:nvPr/>
        </p:nvSpPr>
        <p:spPr bwMode="auto">
          <a:xfrm>
            <a:off x="4013200" y="5478463"/>
            <a:ext cx="49450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r>
              <a:rPr lang="en-US" altLang="zh-CN" sz="2000">
                <a:latin typeface="微软雅黑" panose="020B0503020204020204" pitchFamily="34" charset="-122"/>
                <a:ea typeface="微软雅黑" panose="020B0503020204020204" pitchFamily="34" charset="-122"/>
              </a:rPr>
              <a:t>《</a:t>
            </a:r>
            <a:r>
              <a:rPr lang="zh-CN" altLang="en-US" sz="2000">
                <a:latin typeface="微软雅黑" panose="020B0503020204020204" pitchFamily="34" charset="-122"/>
                <a:ea typeface="微软雅黑" panose="020B0503020204020204" pitchFamily="34" charset="-122"/>
              </a:rPr>
              <a:t>自然</a:t>
            </a:r>
            <a:r>
              <a:rPr lang="en-US" altLang="zh-CN" sz="2000">
                <a:latin typeface="微软雅黑" panose="020B0503020204020204" pitchFamily="34" charset="-122"/>
                <a:ea typeface="微软雅黑" panose="020B0503020204020204" pitchFamily="34" charset="-122"/>
              </a:rPr>
              <a:t>》</a:t>
            </a:r>
            <a:r>
              <a:rPr lang="zh-CN" altLang="en-US" sz="2000">
                <a:latin typeface="微软雅黑" panose="020B0503020204020204" pitchFamily="34" charset="-122"/>
                <a:ea typeface="微软雅黑" panose="020B0503020204020204" pitchFamily="34" charset="-122"/>
              </a:rPr>
              <a:t>杂志的百年经典论文</a:t>
            </a:r>
            <a:r>
              <a:rPr lang="en-US" altLang="zh-CN" sz="2000">
                <a:latin typeface="微软雅黑" panose="020B0503020204020204" pitchFamily="34" charset="-122"/>
                <a:ea typeface="微软雅黑" panose="020B0503020204020204" pitchFamily="34" charset="-122"/>
              </a:rPr>
              <a:t>(</a:t>
            </a:r>
            <a:r>
              <a:rPr lang="zh-CN" altLang="en-US" sz="2000">
                <a:latin typeface="微软雅黑" panose="020B0503020204020204" pitchFamily="34" charset="-122"/>
                <a:ea typeface="微软雅黑" panose="020B0503020204020204" pitchFamily="34" charset="-122"/>
              </a:rPr>
              <a:t>百篇</a:t>
            </a:r>
            <a:r>
              <a:rPr lang="en-US" altLang="zh-CN" sz="2000">
                <a:latin typeface="微软雅黑" panose="020B0503020204020204" pitchFamily="34" charset="-122"/>
                <a:ea typeface="微软雅黑" panose="020B0503020204020204" pitchFamily="34" charset="-122"/>
              </a:rPr>
              <a:t>)</a:t>
            </a:r>
            <a:r>
              <a:rPr lang="zh-CN" altLang="en-US" sz="2000">
                <a:latin typeface="微软雅黑" panose="020B0503020204020204" pitchFamily="34" charset="-122"/>
                <a:ea typeface="微软雅黑" panose="020B0503020204020204" pitchFamily="34" charset="-122"/>
              </a:rPr>
              <a:t>之一。</a:t>
            </a:r>
          </a:p>
        </p:txBody>
      </p:sp>
      <p:sp>
        <p:nvSpPr>
          <p:cNvPr id="67595" name="灯片编号占位符 1">
            <a:extLst>
              <a:ext uri="{FF2B5EF4-FFF2-40B4-BE49-F238E27FC236}">
                <a16:creationId xmlns:a16="http://schemas.microsoft.com/office/drawing/2014/main" id="{88ADB455-16E7-47BF-97E1-88B435E74128}"/>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fld id="{35225AD0-9851-4DFD-9590-A55EC865B09E}" type="slidenum">
              <a:rPr lang="zh-CN" altLang="en-US" sz="1200" smtClean="0">
                <a:solidFill>
                  <a:srgbClr val="898989"/>
                </a:solidFill>
              </a:rPr>
              <a:pPr>
                <a:spcBef>
                  <a:spcPct val="0"/>
                </a:spcBef>
                <a:buFontTx/>
                <a:buNone/>
              </a:pPr>
              <a:t>59</a:t>
            </a:fld>
            <a:endParaRPr lang="zh-CN" altLang="en-US" sz="1200">
              <a:solidFill>
                <a:srgbClr val="898989"/>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18">
            <a:extLst>
              <a:ext uri="{FF2B5EF4-FFF2-40B4-BE49-F238E27FC236}">
                <a16:creationId xmlns:a16="http://schemas.microsoft.com/office/drawing/2014/main" id="{FA255FC8-9F92-428B-9996-C674EC6C9A7D}"/>
              </a:ext>
            </a:extLst>
          </p:cNvPr>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endParaRPr lang="zh-CN" altLang="en-US" sz="1800"/>
          </a:p>
        </p:txBody>
      </p:sp>
      <p:sp>
        <p:nvSpPr>
          <p:cNvPr id="10251" name="灯片编号占位符 1">
            <a:extLst>
              <a:ext uri="{FF2B5EF4-FFF2-40B4-BE49-F238E27FC236}">
                <a16:creationId xmlns:a16="http://schemas.microsoft.com/office/drawing/2014/main" id="{C7B81717-0A6F-474B-A5D0-28621B0E0313}"/>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fld id="{F69262FB-9EE9-4075-ADD5-7B65C55ED24A}" type="slidenum">
              <a:rPr lang="zh-CN" altLang="en-US" sz="1200" smtClean="0">
                <a:solidFill>
                  <a:srgbClr val="898989"/>
                </a:solidFill>
              </a:rPr>
              <a:pPr>
                <a:spcBef>
                  <a:spcPct val="0"/>
                </a:spcBef>
                <a:buFontTx/>
                <a:buNone/>
              </a:pPr>
              <a:t>6</a:t>
            </a:fld>
            <a:endParaRPr lang="en-US" altLang="zh-CN" sz="1200">
              <a:solidFill>
                <a:srgbClr val="898989"/>
              </a:solidFill>
            </a:endParaRPr>
          </a:p>
        </p:txBody>
      </p:sp>
      <p:sp>
        <p:nvSpPr>
          <p:cNvPr id="10252" name="Rectangle 18">
            <a:extLst>
              <a:ext uri="{FF2B5EF4-FFF2-40B4-BE49-F238E27FC236}">
                <a16:creationId xmlns:a16="http://schemas.microsoft.com/office/drawing/2014/main" id="{4A247A4A-8A68-4A54-A173-1129374CC847}"/>
              </a:ext>
            </a:extLst>
          </p:cNvPr>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endParaRPr lang="zh-CN" altLang="en-US" sz="1800"/>
          </a:p>
        </p:txBody>
      </p:sp>
      <p:pic>
        <p:nvPicPr>
          <p:cNvPr id="10253" name="Picture 22">
            <a:extLst>
              <a:ext uri="{FF2B5EF4-FFF2-40B4-BE49-F238E27FC236}">
                <a16:creationId xmlns:a16="http://schemas.microsoft.com/office/drawing/2014/main" id="{455B0EE9-8E1C-4BA0-AD0F-1EECCA9A4E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74295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10254" name="Picture 20">
            <a:extLst>
              <a:ext uri="{FF2B5EF4-FFF2-40B4-BE49-F238E27FC236}">
                <a16:creationId xmlns:a16="http://schemas.microsoft.com/office/drawing/2014/main" id="{5B7D4301-6452-42DE-85FD-99FC64080426}"/>
              </a:ext>
            </a:extLst>
          </p:cNvPr>
          <p:cNvPicPr>
            <a:picLocks noChangeAspect="1" noChangeArrowheads="1"/>
          </p:cNvPicPr>
          <p:nvPr/>
        </p:nvPicPr>
        <p:blipFill>
          <a:blip r:embed="rId3">
            <a:lum bright="32000" contrast="-38000"/>
            <a:extLst>
              <a:ext uri="{28A0092B-C50C-407E-A947-70E740481C1C}">
                <a14:useLocalDpi xmlns:a14="http://schemas.microsoft.com/office/drawing/2010/main" val="0"/>
              </a:ext>
            </a:extLst>
          </a:blip>
          <a:srcRect/>
          <a:stretch>
            <a:fillRect/>
          </a:stretch>
        </p:blipFill>
        <p:spPr bwMode="auto">
          <a:xfrm>
            <a:off x="763588" y="0"/>
            <a:ext cx="8380412"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6" name="Rectangle 6">
            <a:extLst>
              <a:ext uri="{FF2B5EF4-FFF2-40B4-BE49-F238E27FC236}">
                <a16:creationId xmlns:a16="http://schemas.microsoft.com/office/drawing/2014/main" id="{DB36006C-4BCF-4080-846A-C0F73B6FA181}"/>
              </a:ext>
            </a:extLst>
          </p:cNvPr>
          <p:cNvSpPr txBox="1">
            <a:spLocks noChangeArrowheads="1"/>
          </p:cNvSpPr>
          <p:nvPr/>
        </p:nvSpPr>
        <p:spPr>
          <a:xfrm>
            <a:off x="1847850" y="1588"/>
            <a:ext cx="6537325" cy="792162"/>
          </a:xfrm>
          <a:prstGeom prst="rect">
            <a:avLst/>
          </a:prstGeom>
          <a:noFill/>
        </p:spPr>
        <p:txBody>
          <a:bodyPr/>
          <a:lstStyle/>
          <a:p>
            <a:pPr algn="ctr" eaLnBrk="1" hangingPunct="1">
              <a:defRPr/>
            </a:pPr>
            <a:r>
              <a:rPr lang="zh-CN" altLang="en-US" sz="3600" b="1">
                <a:latin typeface="微软雅黑" pitchFamily="34" charset="-122"/>
                <a:ea typeface="微软雅黑" pitchFamily="34" charset="-122"/>
                <a:cs typeface="+mj-cs"/>
              </a:rPr>
              <a:t>背景</a:t>
            </a:r>
            <a:r>
              <a:rPr lang="zh-CN" altLang="en-US" sz="3600" b="1" dirty="0">
                <a:latin typeface="微软雅黑" pitchFamily="34" charset="-122"/>
                <a:ea typeface="微软雅黑" pitchFamily="34" charset="-122"/>
                <a:cs typeface="+mj-cs"/>
              </a:rPr>
              <a:t>：量子信息从哪里来？</a:t>
            </a:r>
          </a:p>
        </p:txBody>
      </p:sp>
      <p:sp>
        <p:nvSpPr>
          <p:cNvPr id="16" name="Text Box 2">
            <a:extLst>
              <a:ext uri="{FF2B5EF4-FFF2-40B4-BE49-F238E27FC236}">
                <a16:creationId xmlns:a16="http://schemas.microsoft.com/office/drawing/2014/main" id="{89DBA184-D3EF-48BC-A6AA-17683298EAE5}"/>
              </a:ext>
            </a:extLst>
          </p:cNvPr>
          <p:cNvSpPr txBox="1">
            <a:spLocks noChangeArrowheads="1"/>
          </p:cNvSpPr>
          <p:nvPr/>
        </p:nvSpPr>
        <p:spPr bwMode="auto">
          <a:xfrm>
            <a:off x="500034" y="935760"/>
            <a:ext cx="803513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eaLnBrk="1" hangingPunct="1">
              <a:spcBef>
                <a:spcPct val="50000"/>
              </a:spcBef>
            </a:pPr>
            <a:r>
              <a:rPr lang="zh-CN" altLang="en-US" sz="2800" dirty="0">
                <a:solidFill>
                  <a:srgbClr val="0000CC"/>
                </a:solidFill>
                <a:latin typeface="微软雅黑" pitchFamily="34" charset="-122"/>
                <a:ea typeface="微软雅黑" pitchFamily="34" charset="-122"/>
              </a:rPr>
              <a:t>量子信息是量子力学与信息论相结合的产物</a:t>
            </a:r>
          </a:p>
        </p:txBody>
      </p:sp>
      <p:sp>
        <p:nvSpPr>
          <p:cNvPr id="18" name="TextBox 8">
            <a:extLst>
              <a:ext uri="{FF2B5EF4-FFF2-40B4-BE49-F238E27FC236}">
                <a16:creationId xmlns:a16="http://schemas.microsoft.com/office/drawing/2014/main" id="{A20E8DDF-E2D2-41B2-B485-6A165B9F393A}"/>
              </a:ext>
            </a:extLst>
          </p:cNvPr>
          <p:cNvSpPr txBox="1">
            <a:spLocks noChangeArrowheads="1"/>
          </p:cNvSpPr>
          <p:nvPr/>
        </p:nvSpPr>
        <p:spPr bwMode="auto">
          <a:xfrm>
            <a:off x="1951162" y="1919488"/>
            <a:ext cx="2116782" cy="523220"/>
          </a:xfrm>
          <a:prstGeom prst="rect">
            <a:avLst/>
          </a:prstGeom>
          <a:noFill/>
          <a:ln w="19050">
            <a:solidFill>
              <a:srgbClr val="63B1AD"/>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algn="ctr" eaLnBrk="1" hangingPunct="1"/>
            <a:r>
              <a:rPr lang="zh-CN" altLang="en-US" sz="2800">
                <a:latin typeface="微软雅黑" pitchFamily="34" charset="-122"/>
                <a:ea typeface="微软雅黑" pitchFamily="34" charset="-122"/>
              </a:rPr>
              <a:t>量子力学</a:t>
            </a:r>
          </a:p>
        </p:txBody>
      </p:sp>
      <p:sp>
        <p:nvSpPr>
          <p:cNvPr id="19" name="TextBox 9">
            <a:extLst>
              <a:ext uri="{FF2B5EF4-FFF2-40B4-BE49-F238E27FC236}">
                <a16:creationId xmlns:a16="http://schemas.microsoft.com/office/drawing/2014/main" id="{9B20ABEF-078E-4EDD-B689-AACE7D769460}"/>
              </a:ext>
            </a:extLst>
          </p:cNvPr>
          <p:cNvSpPr txBox="1">
            <a:spLocks noChangeArrowheads="1"/>
          </p:cNvSpPr>
          <p:nvPr/>
        </p:nvSpPr>
        <p:spPr bwMode="auto">
          <a:xfrm>
            <a:off x="1951162" y="3649499"/>
            <a:ext cx="2116782" cy="523220"/>
          </a:xfrm>
          <a:prstGeom prst="rect">
            <a:avLst/>
          </a:prstGeom>
          <a:noFill/>
          <a:ln w="19050">
            <a:solidFill>
              <a:srgbClr val="63B1AD"/>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algn="ctr" eaLnBrk="1" hangingPunct="1"/>
            <a:r>
              <a:rPr lang="zh-CN" altLang="en-US" sz="2800">
                <a:latin typeface="微软雅黑" pitchFamily="34" charset="-122"/>
                <a:ea typeface="微软雅黑" pitchFamily="34" charset="-122"/>
              </a:rPr>
              <a:t>信息论</a:t>
            </a:r>
          </a:p>
        </p:txBody>
      </p:sp>
      <p:sp>
        <p:nvSpPr>
          <p:cNvPr id="20" name="TextBox 10">
            <a:extLst>
              <a:ext uri="{FF2B5EF4-FFF2-40B4-BE49-F238E27FC236}">
                <a16:creationId xmlns:a16="http://schemas.microsoft.com/office/drawing/2014/main" id="{2DBC6326-DB81-4D2E-8474-3FEEE6E7BE69}"/>
              </a:ext>
            </a:extLst>
          </p:cNvPr>
          <p:cNvSpPr txBox="1">
            <a:spLocks noChangeArrowheads="1"/>
          </p:cNvSpPr>
          <p:nvPr/>
        </p:nvSpPr>
        <p:spPr bwMode="auto">
          <a:xfrm>
            <a:off x="6441483" y="2879976"/>
            <a:ext cx="2090957" cy="523220"/>
          </a:xfrm>
          <a:prstGeom prst="rect">
            <a:avLst/>
          </a:prstGeom>
          <a:noFill/>
          <a:ln w="19050">
            <a:solidFill>
              <a:srgbClr val="63B1AD"/>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algn="ctr" eaLnBrk="1" hangingPunct="1"/>
            <a:r>
              <a:rPr lang="zh-CN" altLang="en-US" sz="2800">
                <a:latin typeface="微软雅黑" pitchFamily="34" charset="-122"/>
                <a:ea typeface="微软雅黑" pitchFamily="34" charset="-122"/>
              </a:rPr>
              <a:t>量子信息</a:t>
            </a:r>
          </a:p>
        </p:txBody>
      </p:sp>
      <p:sp>
        <p:nvSpPr>
          <p:cNvPr id="21" name="右箭头 11">
            <a:extLst>
              <a:ext uri="{FF2B5EF4-FFF2-40B4-BE49-F238E27FC236}">
                <a16:creationId xmlns:a16="http://schemas.microsoft.com/office/drawing/2014/main" id="{D0E0163A-17E4-4A54-8A50-54EB216587BE}"/>
              </a:ext>
            </a:extLst>
          </p:cNvPr>
          <p:cNvSpPr>
            <a:spLocks noChangeArrowheads="1"/>
          </p:cNvSpPr>
          <p:nvPr/>
        </p:nvSpPr>
        <p:spPr bwMode="auto">
          <a:xfrm rot="947465">
            <a:off x="4163354" y="2423833"/>
            <a:ext cx="2241405" cy="334962"/>
          </a:xfrm>
          <a:prstGeom prst="rightArrow">
            <a:avLst>
              <a:gd name="adj1" fmla="val 50000"/>
              <a:gd name="adj2" fmla="val 50105"/>
            </a:avLst>
          </a:prstGeom>
          <a:solidFill>
            <a:schemeClr val="accent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zh-CN" altLang="en-US"/>
          </a:p>
        </p:txBody>
      </p:sp>
      <p:pic>
        <p:nvPicPr>
          <p:cNvPr id="22" name="Picture 2">
            <a:extLst>
              <a:ext uri="{FF2B5EF4-FFF2-40B4-BE49-F238E27FC236}">
                <a16:creationId xmlns:a16="http://schemas.microsoft.com/office/drawing/2014/main" id="{5B630473-19D1-4C83-968D-3AEA865BD3B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51808" y="3203743"/>
            <a:ext cx="895780" cy="12333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3">
            <a:extLst>
              <a:ext uri="{FF2B5EF4-FFF2-40B4-BE49-F238E27FC236}">
                <a16:creationId xmlns:a16="http://schemas.microsoft.com/office/drawing/2014/main" id="{897096FA-C36F-4F67-9A2A-9B6C254FC61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51808" y="1583832"/>
            <a:ext cx="931735" cy="11945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右箭头 16">
            <a:extLst>
              <a:ext uri="{FF2B5EF4-FFF2-40B4-BE49-F238E27FC236}">
                <a16:creationId xmlns:a16="http://schemas.microsoft.com/office/drawing/2014/main" id="{9F6A8499-EEA5-4C06-844D-E8465C02AE73}"/>
              </a:ext>
            </a:extLst>
          </p:cNvPr>
          <p:cNvSpPr>
            <a:spLocks noChangeArrowheads="1"/>
          </p:cNvSpPr>
          <p:nvPr/>
        </p:nvSpPr>
        <p:spPr bwMode="auto">
          <a:xfrm rot="20774633">
            <a:off x="4132253" y="3429696"/>
            <a:ext cx="2241405" cy="334962"/>
          </a:xfrm>
          <a:prstGeom prst="rightArrow">
            <a:avLst>
              <a:gd name="adj1" fmla="val 50000"/>
              <a:gd name="adj2" fmla="val 50105"/>
            </a:avLst>
          </a:prstGeom>
          <a:solidFill>
            <a:schemeClr val="accent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zh-CN" altLang="en-US"/>
          </a:p>
        </p:txBody>
      </p:sp>
      <p:sp>
        <p:nvSpPr>
          <p:cNvPr id="25" name="文本框 24">
            <a:extLst>
              <a:ext uri="{FF2B5EF4-FFF2-40B4-BE49-F238E27FC236}">
                <a16:creationId xmlns:a16="http://schemas.microsoft.com/office/drawing/2014/main" id="{D5E811E9-E6B4-4CD6-B872-8269D51C14E5}"/>
              </a:ext>
            </a:extLst>
          </p:cNvPr>
          <p:cNvSpPr txBox="1"/>
          <p:nvPr/>
        </p:nvSpPr>
        <p:spPr>
          <a:xfrm>
            <a:off x="497311" y="4581128"/>
            <a:ext cx="8035129" cy="1884618"/>
          </a:xfrm>
          <a:prstGeom prst="rect">
            <a:avLst/>
          </a:prstGeom>
          <a:noFill/>
        </p:spPr>
        <p:txBody>
          <a:bodyPr wrap="square" rtlCol="0">
            <a:spAutoFit/>
          </a:bodyPr>
          <a:lstStyle/>
          <a:p>
            <a:pPr>
              <a:lnSpc>
                <a:spcPct val="150000"/>
              </a:lnSpc>
            </a:pPr>
            <a:r>
              <a:rPr lang="en-US" altLang="zh-CN" sz="2000" dirty="0">
                <a:latin typeface="Times New Roman" panose="02020603050405020304" pitchFamily="18" charset="0"/>
                <a:ea typeface="微软雅黑" panose="020B0503020204020204" pitchFamily="34" charset="-122"/>
                <a:cs typeface="Times New Roman" panose="02020603050405020304" pitchFamily="18" charset="0"/>
              </a:rPr>
              <a:t>1981</a:t>
            </a:r>
            <a:r>
              <a:rPr lang="zh-CN" altLang="en-US" sz="2000" dirty="0">
                <a:latin typeface="Times New Roman" panose="02020603050405020304" pitchFamily="18" charset="0"/>
                <a:ea typeface="微软雅黑" panose="020B0503020204020204" pitchFamily="34" charset="-122"/>
                <a:cs typeface="Times New Roman" panose="02020603050405020304" pitchFamily="18" charset="0"/>
              </a:rPr>
              <a:t>年，费曼提出量子模拟的思想；</a:t>
            </a:r>
            <a:endParaRPr lang="en-US" altLang="zh-CN" sz="2000" dirty="0">
              <a:latin typeface="Times New Roman" panose="02020603050405020304" pitchFamily="18" charset="0"/>
              <a:ea typeface="微软雅黑" panose="020B0503020204020204" pitchFamily="34" charset="-122"/>
              <a:cs typeface="Times New Roman" panose="02020603050405020304" pitchFamily="18" charset="0"/>
            </a:endParaRPr>
          </a:p>
          <a:p>
            <a:pPr>
              <a:lnSpc>
                <a:spcPct val="150000"/>
              </a:lnSpc>
            </a:pPr>
            <a:r>
              <a:rPr lang="en-US" altLang="zh-CN" sz="2000" dirty="0">
                <a:latin typeface="Times New Roman" panose="02020603050405020304" pitchFamily="18" charset="0"/>
                <a:ea typeface="微软雅黑" panose="020B0503020204020204" pitchFamily="34" charset="-122"/>
                <a:cs typeface="Times New Roman" panose="02020603050405020304" pitchFamily="18" charset="0"/>
              </a:rPr>
              <a:t>1984</a:t>
            </a:r>
            <a:r>
              <a:rPr lang="zh-CN" altLang="en-US" sz="2000" dirty="0">
                <a:latin typeface="Times New Roman" panose="02020603050405020304" pitchFamily="18" charset="0"/>
                <a:ea typeface="微软雅黑" panose="020B0503020204020204" pitchFamily="34" charset="-122"/>
                <a:cs typeface="Times New Roman" panose="02020603050405020304" pitchFamily="18" charset="0"/>
              </a:rPr>
              <a:t>年，</a:t>
            </a:r>
            <a:r>
              <a:rPr lang="en-US" altLang="zh-CN" sz="2000" dirty="0">
                <a:latin typeface="Times New Roman" panose="02020603050405020304" pitchFamily="18" charset="0"/>
                <a:ea typeface="微软雅黑" panose="020B0503020204020204" pitchFamily="34" charset="-122"/>
                <a:cs typeface="Times New Roman" panose="02020603050405020304" pitchFamily="18" charset="0"/>
              </a:rPr>
              <a:t>BB84</a:t>
            </a:r>
            <a:r>
              <a:rPr lang="zh-CN" altLang="en-US" sz="2000" dirty="0">
                <a:latin typeface="Times New Roman" panose="02020603050405020304" pitchFamily="18" charset="0"/>
                <a:ea typeface="微软雅黑" panose="020B0503020204020204" pitchFamily="34" charset="-122"/>
                <a:cs typeface="Times New Roman" panose="02020603050405020304" pitchFamily="18" charset="0"/>
              </a:rPr>
              <a:t>码量子密码；</a:t>
            </a:r>
            <a:endParaRPr lang="en-US" altLang="zh-CN" sz="2000" dirty="0">
              <a:latin typeface="Times New Roman" panose="02020603050405020304" pitchFamily="18" charset="0"/>
              <a:ea typeface="微软雅黑" panose="020B0503020204020204" pitchFamily="34" charset="-122"/>
              <a:cs typeface="Times New Roman" panose="02020603050405020304" pitchFamily="18" charset="0"/>
            </a:endParaRPr>
          </a:p>
          <a:p>
            <a:pPr>
              <a:lnSpc>
                <a:spcPct val="150000"/>
              </a:lnSpc>
            </a:pPr>
            <a:r>
              <a:rPr lang="en-US" altLang="zh-CN" sz="2000" dirty="0">
                <a:latin typeface="Times New Roman" panose="02020603050405020304" pitchFamily="18" charset="0"/>
                <a:ea typeface="微软雅黑" panose="020B0503020204020204" pitchFamily="34" charset="-122"/>
                <a:cs typeface="Times New Roman" panose="02020603050405020304" pitchFamily="18" charset="0"/>
              </a:rPr>
              <a:t>1985</a:t>
            </a:r>
            <a:r>
              <a:rPr lang="zh-CN" altLang="en-US" sz="2000" dirty="0">
                <a:latin typeface="Times New Roman" panose="02020603050405020304" pitchFamily="18" charset="0"/>
                <a:ea typeface="微软雅黑" panose="020B0503020204020204" pitchFamily="34" charset="-122"/>
                <a:cs typeface="Times New Roman" panose="02020603050405020304" pitchFamily="18" charset="0"/>
              </a:rPr>
              <a:t>年，</a:t>
            </a:r>
            <a:r>
              <a:rPr lang="en-US" altLang="zh-CN" sz="2000" dirty="0">
                <a:latin typeface="Times New Roman" panose="02020603050405020304" pitchFamily="18" charset="0"/>
                <a:ea typeface="微软雅黑" panose="020B0503020204020204" pitchFamily="34" charset="-122"/>
                <a:cs typeface="Times New Roman" panose="02020603050405020304" pitchFamily="18" charset="0"/>
              </a:rPr>
              <a:t>D. Deutsch</a:t>
            </a:r>
            <a:r>
              <a:rPr lang="zh-CN" altLang="en-US" sz="2000"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000" dirty="0">
                <a:latin typeface="Times New Roman" panose="02020603050405020304" pitchFamily="18" charset="0"/>
                <a:ea typeface="微软雅黑" panose="020B0503020204020204" pitchFamily="34" charset="-122"/>
                <a:cs typeface="Times New Roman" panose="02020603050405020304" pitchFamily="18" charset="0"/>
              </a:rPr>
              <a:t>《</a:t>
            </a:r>
            <a:r>
              <a:rPr lang="zh-CN" altLang="en-US" sz="2000" dirty="0">
                <a:latin typeface="Times New Roman" panose="02020603050405020304" pitchFamily="18" charset="0"/>
                <a:ea typeface="微软雅黑" panose="020B0503020204020204" pitchFamily="34" charset="-122"/>
                <a:cs typeface="Times New Roman" panose="02020603050405020304" pitchFamily="18" charset="0"/>
              </a:rPr>
              <a:t>量子理论，丘奇</a:t>
            </a:r>
            <a:r>
              <a:rPr lang="en-US" altLang="zh-CN" sz="2000" dirty="0">
                <a:latin typeface="Times New Roman" panose="02020603050405020304" pitchFamily="18" charset="0"/>
                <a:ea typeface="微软雅黑" panose="020B0503020204020204" pitchFamily="34" charset="-122"/>
                <a:cs typeface="Times New Roman" panose="02020603050405020304" pitchFamily="18" charset="0"/>
              </a:rPr>
              <a:t>-</a:t>
            </a:r>
            <a:r>
              <a:rPr lang="zh-CN" altLang="en-US" sz="2000" dirty="0">
                <a:latin typeface="Times New Roman" panose="02020603050405020304" pitchFamily="18" charset="0"/>
                <a:ea typeface="微软雅黑" panose="020B0503020204020204" pitchFamily="34" charset="-122"/>
                <a:cs typeface="Times New Roman" panose="02020603050405020304" pitchFamily="18" charset="0"/>
              </a:rPr>
              <a:t>图灵法则和通用量子计算机</a:t>
            </a:r>
            <a:r>
              <a:rPr lang="en-US" altLang="zh-CN" sz="2000" dirty="0">
                <a:latin typeface="Times New Roman" panose="02020603050405020304" pitchFamily="18" charset="0"/>
                <a:ea typeface="微软雅黑" panose="020B0503020204020204" pitchFamily="34" charset="-122"/>
                <a:cs typeface="Times New Roman" panose="02020603050405020304" pitchFamily="18" charset="0"/>
              </a:rPr>
              <a:t>》</a:t>
            </a:r>
          </a:p>
          <a:p>
            <a:pPr>
              <a:lnSpc>
                <a:spcPct val="150000"/>
              </a:lnSpc>
            </a:pPr>
            <a:r>
              <a:rPr lang="en-US" altLang="zh-CN" sz="2000" dirty="0">
                <a:latin typeface="Times New Roman" panose="02020603050405020304" pitchFamily="18" charset="0"/>
                <a:ea typeface="微软雅黑" panose="020B0503020204020204" pitchFamily="34" charset="-122"/>
                <a:cs typeface="Times New Roman" panose="02020603050405020304"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18">
            <a:extLst>
              <a:ext uri="{FF2B5EF4-FFF2-40B4-BE49-F238E27FC236}">
                <a16:creationId xmlns:a16="http://schemas.microsoft.com/office/drawing/2014/main" id="{0716E8E8-AAB8-482B-AD8A-D992343E52C3}"/>
              </a:ext>
            </a:extLst>
          </p:cNvPr>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endParaRPr lang="zh-CN" altLang="en-US" sz="1800"/>
          </a:p>
        </p:txBody>
      </p:sp>
      <p:pic>
        <p:nvPicPr>
          <p:cNvPr id="68611" name="Picture 22">
            <a:extLst>
              <a:ext uri="{FF2B5EF4-FFF2-40B4-BE49-F238E27FC236}">
                <a16:creationId xmlns:a16="http://schemas.microsoft.com/office/drawing/2014/main" id="{851D7BBA-93EA-4E45-943C-4FB1F1F932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74295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68612" name="Picture 20">
            <a:extLst>
              <a:ext uri="{FF2B5EF4-FFF2-40B4-BE49-F238E27FC236}">
                <a16:creationId xmlns:a16="http://schemas.microsoft.com/office/drawing/2014/main" id="{1C195A10-7C03-4A46-95D4-5A8DE06B7CD0}"/>
              </a:ext>
            </a:extLst>
          </p:cNvPr>
          <p:cNvPicPr>
            <a:picLocks noChangeAspect="1" noChangeArrowheads="1"/>
          </p:cNvPicPr>
          <p:nvPr/>
        </p:nvPicPr>
        <p:blipFill>
          <a:blip r:embed="rId3">
            <a:lum bright="32000" contrast="-38000"/>
            <a:extLst>
              <a:ext uri="{28A0092B-C50C-407E-A947-70E740481C1C}">
                <a14:useLocalDpi xmlns:a14="http://schemas.microsoft.com/office/drawing/2010/main" val="0"/>
              </a:ext>
            </a:extLst>
          </a:blip>
          <a:srcRect/>
          <a:stretch>
            <a:fillRect/>
          </a:stretch>
        </p:blipFill>
        <p:spPr bwMode="auto">
          <a:xfrm>
            <a:off x="763588" y="0"/>
            <a:ext cx="8380412"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68613" name="Picture 2">
            <a:extLst>
              <a:ext uri="{FF2B5EF4-FFF2-40B4-BE49-F238E27FC236}">
                <a16:creationId xmlns:a16="http://schemas.microsoft.com/office/drawing/2014/main" id="{8A49595D-1015-46E5-BFFD-1A73BB565B0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500" y="1928813"/>
            <a:ext cx="4611688" cy="300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4" name="Text Box 18">
            <a:extLst>
              <a:ext uri="{FF2B5EF4-FFF2-40B4-BE49-F238E27FC236}">
                <a16:creationId xmlns:a16="http://schemas.microsoft.com/office/drawing/2014/main" id="{88B2E130-BFE9-40C9-8849-3A9CFDE20505}"/>
              </a:ext>
            </a:extLst>
          </p:cNvPr>
          <p:cNvSpPr txBox="1">
            <a:spLocks noChangeArrowheads="1"/>
          </p:cNvSpPr>
          <p:nvPr/>
        </p:nvSpPr>
        <p:spPr bwMode="auto">
          <a:xfrm>
            <a:off x="357188" y="785813"/>
            <a:ext cx="6929437" cy="66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lnSpc>
                <a:spcPct val="150000"/>
              </a:lnSpc>
              <a:spcBef>
                <a:spcPts val="600"/>
              </a:spcBef>
              <a:buFontTx/>
              <a:buNone/>
            </a:pPr>
            <a:r>
              <a:rPr lang="zh-CN" altLang="en-US" sz="2800">
                <a:latin typeface="微软雅黑" panose="020B0503020204020204" pitchFamily="34" charset="-122"/>
                <a:ea typeface="微软雅黑" panose="020B0503020204020204" pitchFamily="34" charset="-122"/>
              </a:rPr>
              <a:t>目前已实现超过</a:t>
            </a:r>
            <a:r>
              <a:rPr lang="en-US" altLang="zh-CN" sz="2800">
                <a:latin typeface="微软雅黑" panose="020B0503020204020204" pitchFamily="34" charset="-122"/>
                <a:ea typeface="微软雅黑" panose="020B0503020204020204" pitchFamily="34" charset="-122"/>
              </a:rPr>
              <a:t>100</a:t>
            </a:r>
            <a:r>
              <a:rPr lang="zh-CN" altLang="en-US" sz="2800">
                <a:latin typeface="微软雅黑" panose="020B0503020204020204" pitchFamily="34" charset="-122"/>
                <a:ea typeface="微软雅黑" panose="020B0503020204020204" pitchFamily="34" charset="-122"/>
              </a:rPr>
              <a:t>公里量子隐形传态</a:t>
            </a:r>
          </a:p>
        </p:txBody>
      </p:sp>
      <p:sp>
        <p:nvSpPr>
          <p:cNvPr id="68615" name="矩形 8">
            <a:extLst>
              <a:ext uri="{FF2B5EF4-FFF2-40B4-BE49-F238E27FC236}">
                <a16:creationId xmlns:a16="http://schemas.microsoft.com/office/drawing/2014/main" id="{F9914457-3485-461B-B410-0B621108A501}"/>
              </a:ext>
            </a:extLst>
          </p:cNvPr>
          <p:cNvSpPr>
            <a:spLocks noChangeArrowheads="1"/>
          </p:cNvSpPr>
          <p:nvPr/>
        </p:nvSpPr>
        <p:spPr bwMode="auto">
          <a:xfrm>
            <a:off x="357188" y="5929313"/>
            <a:ext cx="38274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r>
              <a:rPr lang="en-US" altLang="zh-CN" sz="1800">
                <a:solidFill>
                  <a:srgbClr val="008000"/>
                </a:solidFill>
                <a:latin typeface="Arial" panose="020B0604020202020204" pitchFamily="34" charset="0"/>
              </a:rPr>
              <a:t>J. Yin, et al. Nature 488, 185 (2012)</a:t>
            </a:r>
            <a:endParaRPr lang="zh-CN" altLang="en-US" sz="1800">
              <a:solidFill>
                <a:srgbClr val="008000"/>
              </a:solidFill>
              <a:latin typeface="Arial" panose="020B0604020202020204" pitchFamily="34" charset="0"/>
            </a:endParaRPr>
          </a:p>
        </p:txBody>
      </p:sp>
      <p:pic>
        <p:nvPicPr>
          <p:cNvPr id="68616" name="Picture 3">
            <a:extLst>
              <a:ext uri="{FF2B5EF4-FFF2-40B4-BE49-F238E27FC236}">
                <a16:creationId xmlns:a16="http://schemas.microsoft.com/office/drawing/2014/main" id="{0425EBE4-F682-4800-B6E9-C32AF781176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81588" y="1714500"/>
            <a:ext cx="4062412"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7" name="矩形 9">
            <a:extLst>
              <a:ext uri="{FF2B5EF4-FFF2-40B4-BE49-F238E27FC236}">
                <a16:creationId xmlns:a16="http://schemas.microsoft.com/office/drawing/2014/main" id="{D4238A1C-786D-43B7-9556-1BA099E009B6}"/>
              </a:ext>
            </a:extLst>
          </p:cNvPr>
          <p:cNvSpPr>
            <a:spLocks noChangeArrowheads="1"/>
          </p:cNvSpPr>
          <p:nvPr/>
        </p:nvSpPr>
        <p:spPr bwMode="auto">
          <a:xfrm>
            <a:off x="5072063" y="5929313"/>
            <a:ext cx="41608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r>
              <a:rPr lang="en-US" altLang="zh-CN" sz="1800">
                <a:solidFill>
                  <a:srgbClr val="008000"/>
                </a:solidFill>
                <a:latin typeface="Arial" panose="020B0604020202020204" pitchFamily="34" charset="0"/>
              </a:rPr>
              <a:t>X.-S. Ma, et al. Nature 489, 269 (2012)</a:t>
            </a:r>
            <a:endParaRPr lang="zh-CN" altLang="en-US" sz="1800">
              <a:solidFill>
                <a:srgbClr val="008000"/>
              </a:solidFill>
              <a:latin typeface="Arial" panose="020B0604020202020204" pitchFamily="34" charset="0"/>
            </a:endParaRPr>
          </a:p>
        </p:txBody>
      </p:sp>
      <p:sp>
        <p:nvSpPr>
          <p:cNvPr id="68618" name="TextBox 6">
            <a:extLst>
              <a:ext uri="{FF2B5EF4-FFF2-40B4-BE49-F238E27FC236}">
                <a16:creationId xmlns:a16="http://schemas.microsoft.com/office/drawing/2014/main" id="{775FFB3D-E321-4388-9C5B-FB644757F7EF}"/>
              </a:ext>
            </a:extLst>
          </p:cNvPr>
          <p:cNvSpPr txBox="1">
            <a:spLocks noChangeArrowheads="1"/>
          </p:cNvSpPr>
          <p:nvPr/>
        </p:nvSpPr>
        <p:spPr bwMode="auto">
          <a:xfrm>
            <a:off x="1547813" y="107950"/>
            <a:ext cx="759618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ts val="1200"/>
              </a:spcBef>
              <a:buFontTx/>
              <a:buNone/>
            </a:pPr>
            <a:r>
              <a:rPr lang="zh-CN" altLang="en-US">
                <a:latin typeface="微软雅黑" panose="020B0503020204020204" pitchFamily="34" charset="-122"/>
                <a:ea typeface="微软雅黑" panose="020B0503020204020204" pitchFamily="34" charset="-122"/>
              </a:rPr>
              <a:t>三、量子信息 </a:t>
            </a:r>
            <a:r>
              <a:rPr lang="en-US" altLang="zh-CN">
                <a:latin typeface="微软雅黑" panose="020B0503020204020204" pitchFamily="34" charset="-122"/>
                <a:ea typeface="微软雅黑" panose="020B0503020204020204" pitchFamily="34" charset="-122"/>
              </a:rPr>
              <a:t>2</a:t>
            </a:r>
            <a:r>
              <a:rPr lang="zh-CN" altLang="en-US" sz="2800">
                <a:latin typeface="微软雅黑" panose="020B0503020204020204" pitchFamily="34" charset="-122"/>
                <a:ea typeface="微软雅黑" panose="020B0503020204020204" pitchFamily="34" charset="-122"/>
              </a:rPr>
              <a:t>）量子通信</a:t>
            </a:r>
            <a:endParaRPr lang="en-US" altLang="zh-CN">
              <a:latin typeface="微软雅黑" panose="020B0503020204020204" pitchFamily="34" charset="-122"/>
              <a:ea typeface="微软雅黑" panose="020B0503020204020204" pitchFamily="34" charset="-122"/>
            </a:endParaRPr>
          </a:p>
        </p:txBody>
      </p:sp>
      <p:sp>
        <p:nvSpPr>
          <p:cNvPr id="68619" name="灯片编号占位符 1">
            <a:extLst>
              <a:ext uri="{FF2B5EF4-FFF2-40B4-BE49-F238E27FC236}">
                <a16:creationId xmlns:a16="http://schemas.microsoft.com/office/drawing/2014/main" id="{9FC5773A-5ABE-4C74-8D11-4AC2FAAF2110}"/>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fld id="{1CC33593-BF9B-4178-AA37-7D6DA11E91D1}" type="slidenum">
              <a:rPr lang="zh-CN" altLang="en-US" sz="1200" smtClean="0">
                <a:solidFill>
                  <a:srgbClr val="898989"/>
                </a:solidFill>
              </a:rPr>
              <a:pPr>
                <a:spcBef>
                  <a:spcPct val="0"/>
                </a:spcBef>
                <a:buFontTx/>
                <a:buNone/>
              </a:pPr>
              <a:t>60</a:t>
            </a:fld>
            <a:endParaRPr lang="zh-CN" altLang="en-US" sz="1200">
              <a:solidFill>
                <a:srgbClr val="898989"/>
              </a:solidFill>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18">
            <a:extLst>
              <a:ext uri="{FF2B5EF4-FFF2-40B4-BE49-F238E27FC236}">
                <a16:creationId xmlns:a16="http://schemas.microsoft.com/office/drawing/2014/main" id="{A87A2FCA-308A-4492-84D9-62C3555FF336}"/>
              </a:ext>
            </a:extLst>
          </p:cNvPr>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endParaRPr lang="zh-CN" altLang="en-US" sz="1800"/>
          </a:p>
        </p:txBody>
      </p:sp>
      <p:pic>
        <p:nvPicPr>
          <p:cNvPr id="69635" name="Picture 22">
            <a:extLst>
              <a:ext uri="{FF2B5EF4-FFF2-40B4-BE49-F238E27FC236}">
                <a16:creationId xmlns:a16="http://schemas.microsoft.com/office/drawing/2014/main" id="{1287FF36-C662-41C8-9F0C-1C8ACAF226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74295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69636" name="Picture 20">
            <a:extLst>
              <a:ext uri="{FF2B5EF4-FFF2-40B4-BE49-F238E27FC236}">
                <a16:creationId xmlns:a16="http://schemas.microsoft.com/office/drawing/2014/main" id="{ED15DA89-EBB3-4F7A-855A-6A3E36FEC4DE}"/>
              </a:ext>
            </a:extLst>
          </p:cNvPr>
          <p:cNvPicPr>
            <a:picLocks noChangeAspect="1" noChangeArrowheads="1"/>
          </p:cNvPicPr>
          <p:nvPr/>
        </p:nvPicPr>
        <p:blipFill>
          <a:blip r:embed="rId3">
            <a:lum bright="32000" contrast="-38000"/>
            <a:extLst>
              <a:ext uri="{28A0092B-C50C-407E-A947-70E740481C1C}">
                <a14:useLocalDpi xmlns:a14="http://schemas.microsoft.com/office/drawing/2010/main" val="0"/>
              </a:ext>
            </a:extLst>
          </a:blip>
          <a:srcRect/>
          <a:stretch>
            <a:fillRect/>
          </a:stretch>
        </p:blipFill>
        <p:spPr bwMode="auto">
          <a:xfrm>
            <a:off x="763588" y="0"/>
            <a:ext cx="8380412"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69637" name="TextBox 6">
            <a:extLst>
              <a:ext uri="{FF2B5EF4-FFF2-40B4-BE49-F238E27FC236}">
                <a16:creationId xmlns:a16="http://schemas.microsoft.com/office/drawing/2014/main" id="{2EC8206C-7E10-440D-8F29-D7262CE127FE}"/>
              </a:ext>
            </a:extLst>
          </p:cNvPr>
          <p:cNvSpPr txBox="1">
            <a:spLocks noChangeArrowheads="1"/>
          </p:cNvSpPr>
          <p:nvPr/>
        </p:nvSpPr>
        <p:spPr bwMode="auto">
          <a:xfrm>
            <a:off x="1547813" y="107950"/>
            <a:ext cx="759618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ts val="1200"/>
              </a:spcBef>
              <a:buFontTx/>
              <a:buNone/>
            </a:pPr>
            <a:r>
              <a:rPr lang="zh-CN" altLang="en-US">
                <a:latin typeface="微软雅黑" panose="020B0503020204020204" pitchFamily="34" charset="-122"/>
                <a:ea typeface="微软雅黑" panose="020B0503020204020204" pitchFamily="34" charset="-122"/>
              </a:rPr>
              <a:t>三、量子信息 </a:t>
            </a:r>
            <a:r>
              <a:rPr lang="en-US" altLang="zh-CN">
                <a:latin typeface="微软雅黑" panose="020B0503020204020204" pitchFamily="34" charset="-122"/>
                <a:ea typeface="微软雅黑" panose="020B0503020204020204" pitchFamily="34" charset="-122"/>
              </a:rPr>
              <a:t>2</a:t>
            </a:r>
            <a:r>
              <a:rPr lang="zh-CN" altLang="en-US" sz="2800">
                <a:latin typeface="微软雅黑" panose="020B0503020204020204" pitchFamily="34" charset="-122"/>
                <a:ea typeface="微软雅黑" panose="020B0503020204020204" pitchFamily="34" charset="-122"/>
              </a:rPr>
              <a:t>）量子通信</a:t>
            </a:r>
            <a:endParaRPr lang="en-US" altLang="zh-CN">
              <a:latin typeface="微软雅黑" panose="020B0503020204020204" pitchFamily="34" charset="-122"/>
              <a:ea typeface="微软雅黑" panose="020B0503020204020204" pitchFamily="34" charset="-122"/>
            </a:endParaRPr>
          </a:p>
        </p:txBody>
      </p:sp>
      <p:sp>
        <p:nvSpPr>
          <p:cNvPr id="69638" name="TextBox 15">
            <a:extLst>
              <a:ext uri="{FF2B5EF4-FFF2-40B4-BE49-F238E27FC236}">
                <a16:creationId xmlns:a16="http://schemas.microsoft.com/office/drawing/2014/main" id="{4677BBCA-9CDB-4A05-96DE-DD984832E0C6}"/>
              </a:ext>
            </a:extLst>
          </p:cNvPr>
          <p:cNvSpPr txBox="1">
            <a:spLocks noChangeArrowheads="1"/>
          </p:cNvSpPr>
          <p:nvPr/>
        </p:nvSpPr>
        <p:spPr bwMode="auto">
          <a:xfrm>
            <a:off x="681038" y="1408113"/>
            <a:ext cx="7204075" cy="409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nSpc>
                <a:spcPts val="4600"/>
              </a:lnSpc>
              <a:spcBef>
                <a:spcPts val="1800"/>
              </a:spcBef>
              <a:buFont typeface="Wingdings" panose="05000000000000000000" pitchFamily="2" charset="2"/>
              <a:buChar char="Ø"/>
            </a:pPr>
            <a:r>
              <a:rPr lang="zh-CN" altLang="en-US" sz="2800">
                <a:latin typeface="微软雅黑" panose="020B0503020204020204" pitchFamily="34" charset="-122"/>
                <a:ea typeface="微软雅黑" panose="020B0503020204020204" pitchFamily="34" charset="-122"/>
              </a:rPr>
              <a:t>量子隐形传态是量子通信和量子网络的最基本和最重要的过程。</a:t>
            </a:r>
            <a:endParaRPr lang="en-US" altLang="zh-CN" sz="2800">
              <a:latin typeface="微软雅黑" panose="020B0503020204020204" pitchFamily="34" charset="-122"/>
              <a:ea typeface="微软雅黑" panose="020B0503020204020204" pitchFamily="34" charset="-122"/>
            </a:endParaRPr>
          </a:p>
          <a:p>
            <a:pPr>
              <a:lnSpc>
                <a:spcPts val="4600"/>
              </a:lnSpc>
              <a:spcBef>
                <a:spcPts val="1800"/>
              </a:spcBef>
              <a:buFont typeface="Wingdings" panose="05000000000000000000" pitchFamily="2" charset="2"/>
              <a:buChar char="Ø"/>
            </a:pPr>
            <a:r>
              <a:rPr lang="zh-CN" altLang="en-US" sz="2800">
                <a:latin typeface="微软雅黑" panose="020B0503020204020204" pitchFamily="34" charset="-122"/>
                <a:ea typeface="微软雅黑" panose="020B0503020204020204" pitchFamily="34" charset="-122"/>
              </a:rPr>
              <a:t>目前能够实现单个粒子或者两个纠缠粒子的量子隐形传态。</a:t>
            </a:r>
            <a:endParaRPr lang="en-US" altLang="zh-CN" sz="2800">
              <a:latin typeface="微软雅黑" panose="020B0503020204020204" pitchFamily="34" charset="-122"/>
              <a:ea typeface="微软雅黑" panose="020B0503020204020204" pitchFamily="34" charset="-122"/>
            </a:endParaRPr>
          </a:p>
          <a:p>
            <a:pPr>
              <a:lnSpc>
                <a:spcPts val="4600"/>
              </a:lnSpc>
              <a:spcBef>
                <a:spcPts val="1800"/>
              </a:spcBef>
              <a:buFont typeface="Wingdings" panose="05000000000000000000" pitchFamily="2" charset="2"/>
              <a:buChar char="Ø"/>
            </a:pPr>
            <a:r>
              <a:rPr lang="zh-CN" altLang="en-US" sz="2800">
                <a:latin typeface="微软雅黑" panose="020B0503020204020204" pitchFamily="34" charset="-122"/>
                <a:ea typeface="微软雅黑" panose="020B0503020204020204" pitchFamily="34" charset="-122"/>
              </a:rPr>
              <a:t>能否把大一些的物理系统甚至生命体进行量子隐形传态仍然是巨大挑战。</a:t>
            </a:r>
          </a:p>
        </p:txBody>
      </p:sp>
      <p:sp>
        <p:nvSpPr>
          <p:cNvPr id="69639" name="灯片编号占位符 1">
            <a:extLst>
              <a:ext uri="{FF2B5EF4-FFF2-40B4-BE49-F238E27FC236}">
                <a16:creationId xmlns:a16="http://schemas.microsoft.com/office/drawing/2014/main" id="{DF5989DE-846F-4139-BE9B-54E6C5A1BD7B}"/>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fld id="{0D7DE1A1-2084-44B7-9385-9559288AAFF5}" type="slidenum">
              <a:rPr lang="zh-CN" altLang="en-US" sz="1200" smtClean="0">
                <a:solidFill>
                  <a:srgbClr val="898989"/>
                </a:solidFill>
              </a:rPr>
              <a:pPr>
                <a:spcBef>
                  <a:spcPct val="0"/>
                </a:spcBef>
                <a:buFontTx/>
                <a:buNone/>
              </a:pPr>
              <a:t>61</a:t>
            </a:fld>
            <a:endParaRPr lang="zh-CN" altLang="en-US" sz="1200">
              <a:solidFill>
                <a:srgbClr val="898989"/>
              </a:solidFill>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18">
            <a:extLst>
              <a:ext uri="{FF2B5EF4-FFF2-40B4-BE49-F238E27FC236}">
                <a16:creationId xmlns:a16="http://schemas.microsoft.com/office/drawing/2014/main" id="{AA651498-B146-445F-96B7-DB78ABF12836}"/>
              </a:ext>
            </a:extLst>
          </p:cNvPr>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endParaRPr lang="zh-CN" altLang="en-US" sz="1800"/>
          </a:p>
        </p:txBody>
      </p:sp>
      <p:pic>
        <p:nvPicPr>
          <p:cNvPr id="70659" name="Picture 22">
            <a:extLst>
              <a:ext uri="{FF2B5EF4-FFF2-40B4-BE49-F238E27FC236}">
                <a16:creationId xmlns:a16="http://schemas.microsoft.com/office/drawing/2014/main" id="{59A057E3-24F5-45F8-83AB-91CCFFF001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74295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70660" name="Picture 20">
            <a:extLst>
              <a:ext uri="{FF2B5EF4-FFF2-40B4-BE49-F238E27FC236}">
                <a16:creationId xmlns:a16="http://schemas.microsoft.com/office/drawing/2014/main" id="{CD128B18-4BF5-4BDF-83DF-5E09AA28FCB5}"/>
              </a:ext>
            </a:extLst>
          </p:cNvPr>
          <p:cNvPicPr>
            <a:picLocks noChangeAspect="1" noChangeArrowheads="1"/>
          </p:cNvPicPr>
          <p:nvPr/>
        </p:nvPicPr>
        <p:blipFill>
          <a:blip r:embed="rId3">
            <a:lum bright="32000" contrast="-38000"/>
            <a:extLst>
              <a:ext uri="{28A0092B-C50C-407E-A947-70E740481C1C}">
                <a14:useLocalDpi xmlns:a14="http://schemas.microsoft.com/office/drawing/2010/main" val="0"/>
              </a:ext>
            </a:extLst>
          </a:blip>
          <a:srcRect/>
          <a:stretch>
            <a:fillRect/>
          </a:stretch>
        </p:blipFill>
        <p:spPr bwMode="auto">
          <a:xfrm>
            <a:off x="763588" y="0"/>
            <a:ext cx="8380412"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70661" name="TextBox 6">
            <a:extLst>
              <a:ext uri="{FF2B5EF4-FFF2-40B4-BE49-F238E27FC236}">
                <a16:creationId xmlns:a16="http://schemas.microsoft.com/office/drawing/2014/main" id="{A410B27C-A597-443A-8903-FD3211DB166D}"/>
              </a:ext>
            </a:extLst>
          </p:cNvPr>
          <p:cNvSpPr txBox="1">
            <a:spLocks noChangeArrowheads="1"/>
          </p:cNvSpPr>
          <p:nvPr/>
        </p:nvSpPr>
        <p:spPr bwMode="auto">
          <a:xfrm>
            <a:off x="1547813" y="107950"/>
            <a:ext cx="759618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ts val="1200"/>
              </a:spcBef>
              <a:buFontTx/>
              <a:buNone/>
            </a:pPr>
            <a:r>
              <a:rPr lang="zh-CN" altLang="en-US">
                <a:latin typeface="微软雅黑" panose="020B0503020204020204" pitchFamily="34" charset="-122"/>
                <a:ea typeface="微软雅黑" panose="020B0503020204020204" pitchFamily="34" charset="-122"/>
              </a:rPr>
              <a:t>三、量子信息 </a:t>
            </a:r>
            <a:r>
              <a:rPr lang="en-US" altLang="zh-CN">
                <a:latin typeface="微软雅黑" panose="020B0503020204020204" pitchFamily="34" charset="-122"/>
                <a:ea typeface="微软雅黑" panose="020B0503020204020204" pitchFamily="34" charset="-122"/>
              </a:rPr>
              <a:t>2</a:t>
            </a:r>
            <a:r>
              <a:rPr lang="zh-CN" altLang="en-US" sz="2800">
                <a:latin typeface="微软雅黑" panose="020B0503020204020204" pitchFamily="34" charset="-122"/>
                <a:ea typeface="微软雅黑" panose="020B0503020204020204" pitchFamily="34" charset="-122"/>
              </a:rPr>
              <a:t>）量子通信</a:t>
            </a:r>
            <a:endParaRPr lang="en-US" altLang="zh-CN">
              <a:latin typeface="微软雅黑" panose="020B0503020204020204" pitchFamily="34" charset="-122"/>
              <a:ea typeface="微软雅黑" panose="020B0503020204020204" pitchFamily="34" charset="-122"/>
            </a:endParaRPr>
          </a:p>
        </p:txBody>
      </p:sp>
      <p:sp>
        <p:nvSpPr>
          <p:cNvPr id="70662" name="Text Box 18">
            <a:extLst>
              <a:ext uri="{FF2B5EF4-FFF2-40B4-BE49-F238E27FC236}">
                <a16:creationId xmlns:a16="http://schemas.microsoft.com/office/drawing/2014/main" id="{ABE3E3CE-D722-44B1-B976-5DCB119B16CD}"/>
              </a:ext>
            </a:extLst>
          </p:cNvPr>
          <p:cNvSpPr txBox="1">
            <a:spLocks noChangeArrowheads="1"/>
          </p:cNvSpPr>
          <p:nvPr/>
        </p:nvSpPr>
        <p:spPr bwMode="auto">
          <a:xfrm>
            <a:off x="571500" y="746125"/>
            <a:ext cx="4792663"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lnSpc>
                <a:spcPct val="150000"/>
              </a:lnSpc>
              <a:spcBef>
                <a:spcPts val="600"/>
              </a:spcBef>
              <a:buFontTx/>
              <a:buNone/>
            </a:pPr>
            <a:r>
              <a:rPr lang="en-US" altLang="zh-CN" sz="2800">
                <a:latin typeface="微软雅黑" panose="020B0503020204020204" pitchFamily="34" charset="-122"/>
                <a:ea typeface="微软雅黑" panose="020B0503020204020204" pitchFamily="34" charset="-122"/>
              </a:rPr>
              <a:t>B</a:t>
            </a:r>
            <a:r>
              <a:rPr lang="zh-CN" altLang="en-US" sz="2800">
                <a:latin typeface="微软雅黑" panose="020B0503020204020204" pitchFamily="34" charset="-122"/>
                <a:ea typeface="微软雅黑" panose="020B0503020204020204" pitchFamily="34" charset="-122"/>
              </a:rPr>
              <a:t>）纠缠分发和量子中继</a:t>
            </a:r>
          </a:p>
        </p:txBody>
      </p:sp>
      <p:sp>
        <p:nvSpPr>
          <p:cNvPr id="70670" name="灯片编号占位符 1">
            <a:extLst>
              <a:ext uri="{FF2B5EF4-FFF2-40B4-BE49-F238E27FC236}">
                <a16:creationId xmlns:a16="http://schemas.microsoft.com/office/drawing/2014/main" id="{08358661-6E1E-4D0E-B89D-93E5202C9FCA}"/>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fld id="{3478C57E-EABB-47FD-8E4B-6D57D851E8CF}" type="slidenum">
              <a:rPr lang="zh-CN" altLang="en-US" sz="1200" smtClean="0">
                <a:solidFill>
                  <a:srgbClr val="898989"/>
                </a:solidFill>
              </a:rPr>
              <a:pPr>
                <a:spcBef>
                  <a:spcPct val="0"/>
                </a:spcBef>
                <a:buFontTx/>
                <a:buNone/>
              </a:pPr>
              <a:t>62</a:t>
            </a:fld>
            <a:endParaRPr lang="zh-CN" altLang="en-US" sz="1200">
              <a:solidFill>
                <a:srgbClr val="898989"/>
              </a:solidFill>
            </a:endParaRPr>
          </a:p>
        </p:txBody>
      </p:sp>
      <p:sp>
        <p:nvSpPr>
          <p:cNvPr id="8" name="矩形 7">
            <a:extLst>
              <a:ext uri="{FF2B5EF4-FFF2-40B4-BE49-F238E27FC236}">
                <a16:creationId xmlns:a16="http://schemas.microsoft.com/office/drawing/2014/main" id="{D56AF3EE-F031-4E82-8676-63F635EE22E0}"/>
              </a:ext>
            </a:extLst>
          </p:cNvPr>
          <p:cNvSpPr/>
          <p:nvPr/>
        </p:nvSpPr>
        <p:spPr>
          <a:xfrm>
            <a:off x="539750" y="4029472"/>
            <a:ext cx="7777163" cy="125253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p>
        </p:txBody>
      </p:sp>
      <p:sp>
        <p:nvSpPr>
          <p:cNvPr id="9" name="文本框 2">
            <a:extLst>
              <a:ext uri="{FF2B5EF4-FFF2-40B4-BE49-F238E27FC236}">
                <a16:creationId xmlns:a16="http://schemas.microsoft.com/office/drawing/2014/main" id="{47E4C347-6C41-42B3-B7D8-451502AAC466}"/>
              </a:ext>
            </a:extLst>
          </p:cNvPr>
          <p:cNvSpPr>
            <a:spLocks noChangeArrowheads="1"/>
          </p:cNvSpPr>
          <p:nvPr/>
        </p:nvSpPr>
        <p:spPr bwMode="auto">
          <a:xfrm>
            <a:off x="684213" y="3142060"/>
            <a:ext cx="46799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buSzPct val="60000"/>
            </a:pPr>
            <a:r>
              <a:rPr lang="zh-CN" altLang="en-US" sz="2400" dirty="0">
                <a:solidFill>
                  <a:srgbClr val="000000"/>
                </a:solidFill>
                <a:latin typeface="微软雅黑" pitchFamily="34" charset="-122"/>
                <a:ea typeface="微软雅黑" pitchFamily="34" charset="-122"/>
                <a:cs typeface="Calibri" pitchFamily="34" charset="0"/>
                <a:sym typeface="Calibri" pitchFamily="34" charset="0"/>
              </a:rPr>
              <a:t>例如：光纤损耗</a:t>
            </a:r>
            <a:r>
              <a:rPr lang="en-US" altLang="zh-CN" sz="2400" dirty="0">
                <a:solidFill>
                  <a:srgbClr val="000000"/>
                </a:solidFill>
                <a:latin typeface="Calibri" pitchFamily="34" charset="0"/>
                <a:ea typeface="微软雅黑" pitchFamily="34" charset="-122"/>
                <a:cs typeface="Calibri" pitchFamily="34" charset="0"/>
                <a:sym typeface="Calibri" pitchFamily="34" charset="0"/>
              </a:rPr>
              <a:t>0.2dB/km </a:t>
            </a:r>
          </a:p>
        </p:txBody>
      </p:sp>
      <p:sp>
        <p:nvSpPr>
          <p:cNvPr id="10" name="内容占位符 2">
            <a:extLst>
              <a:ext uri="{FF2B5EF4-FFF2-40B4-BE49-F238E27FC236}">
                <a16:creationId xmlns:a16="http://schemas.microsoft.com/office/drawing/2014/main" id="{56F28DD5-A979-4B8C-828E-0F21CCD4094F}"/>
              </a:ext>
            </a:extLst>
          </p:cNvPr>
          <p:cNvSpPr>
            <a:spLocks noGrp="1"/>
          </p:cNvSpPr>
          <p:nvPr/>
        </p:nvSpPr>
        <p:spPr bwMode="auto">
          <a:xfrm>
            <a:off x="870564" y="4130770"/>
            <a:ext cx="752475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20000"/>
              </a:spcBef>
            </a:pPr>
            <a:r>
              <a:rPr lang="en-US" altLang="zh-CN" sz="3200" dirty="0">
                <a:latin typeface="Calibri" pitchFamily="34" charset="0"/>
                <a:sym typeface="Calibri" pitchFamily="34" charset="0"/>
              </a:rPr>
              <a:t>10 GHz         9.5 G/s           1 /s         10</a:t>
            </a:r>
            <a:r>
              <a:rPr lang="en-US" altLang="zh-CN" sz="3200" baseline="30000" dirty="0">
                <a:latin typeface="Calibri" pitchFamily="34" charset="0"/>
                <a:sym typeface="Calibri" pitchFamily="34" charset="0"/>
              </a:rPr>
              <a:t>-10 </a:t>
            </a:r>
            <a:r>
              <a:rPr lang="en-US" altLang="zh-CN" sz="3200" dirty="0">
                <a:latin typeface="Calibri" pitchFamily="34" charset="0"/>
                <a:sym typeface="Calibri" pitchFamily="34" charset="0"/>
              </a:rPr>
              <a:t>/s</a:t>
            </a:r>
          </a:p>
        </p:txBody>
      </p:sp>
      <p:grpSp>
        <p:nvGrpSpPr>
          <p:cNvPr id="11" name="组合 10">
            <a:extLst>
              <a:ext uri="{FF2B5EF4-FFF2-40B4-BE49-F238E27FC236}">
                <a16:creationId xmlns:a16="http://schemas.microsoft.com/office/drawing/2014/main" id="{BF729BE3-9544-4C63-93BD-0A3B15990F86}"/>
              </a:ext>
            </a:extLst>
          </p:cNvPr>
          <p:cNvGrpSpPr/>
          <p:nvPr/>
        </p:nvGrpSpPr>
        <p:grpSpPr>
          <a:xfrm>
            <a:off x="2195513" y="4337447"/>
            <a:ext cx="4289425" cy="203200"/>
            <a:chOff x="2195513" y="4337447"/>
            <a:chExt cx="4289425" cy="203200"/>
          </a:xfrm>
        </p:grpSpPr>
        <p:sp>
          <p:nvSpPr>
            <p:cNvPr id="12" name="右箭头 17">
              <a:extLst>
                <a:ext uri="{FF2B5EF4-FFF2-40B4-BE49-F238E27FC236}">
                  <a16:creationId xmlns:a16="http://schemas.microsoft.com/office/drawing/2014/main" id="{BC581925-5FC2-459C-911E-E66793B05206}"/>
                </a:ext>
              </a:extLst>
            </p:cNvPr>
            <p:cNvSpPr>
              <a:spLocks noChangeArrowheads="1"/>
            </p:cNvSpPr>
            <p:nvPr/>
          </p:nvSpPr>
          <p:spPr bwMode="auto">
            <a:xfrm>
              <a:off x="2195513" y="4337447"/>
              <a:ext cx="673100" cy="201613"/>
            </a:xfrm>
            <a:prstGeom prst="rightArrow">
              <a:avLst>
                <a:gd name="adj1" fmla="val 50000"/>
                <a:gd name="adj2" fmla="val 50079"/>
              </a:avLst>
            </a:prstGeom>
            <a:solidFill>
              <a:schemeClr val="bg1"/>
            </a:solidFill>
            <a:ln w="9525" algn="ctr">
              <a:solidFill>
                <a:schemeClr val="tx1"/>
              </a:solidFill>
              <a:round/>
              <a:headEnd/>
              <a:tailEnd/>
            </a:ln>
          </p:spPr>
          <p:txBody>
            <a:bodyPr/>
            <a:lstStyle/>
            <a:p>
              <a:pPr eaLnBrk="1" hangingPunct="1"/>
              <a:r>
                <a:rPr lang="en-US" altLang="zh-CN"/>
                <a:t>  </a:t>
              </a:r>
              <a:endParaRPr lang="zh-CN" altLang="en-US"/>
            </a:p>
          </p:txBody>
        </p:sp>
        <p:sp>
          <p:nvSpPr>
            <p:cNvPr id="13" name="右箭头 18">
              <a:extLst>
                <a:ext uri="{FF2B5EF4-FFF2-40B4-BE49-F238E27FC236}">
                  <a16:creationId xmlns:a16="http://schemas.microsoft.com/office/drawing/2014/main" id="{4FDA8B0A-F695-44FF-9785-371DC2E84AAC}"/>
                </a:ext>
              </a:extLst>
            </p:cNvPr>
            <p:cNvSpPr>
              <a:spLocks noChangeArrowheads="1"/>
            </p:cNvSpPr>
            <p:nvPr/>
          </p:nvSpPr>
          <p:spPr bwMode="auto">
            <a:xfrm>
              <a:off x="5810250" y="4337447"/>
              <a:ext cx="674688" cy="201613"/>
            </a:xfrm>
            <a:prstGeom prst="rightArrow">
              <a:avLst>
                <a:gd name="adj1" fmla="val 50000"/>
                <a:gd name="adj2" fmla="val 50197"/>
              </a:avLst>
            </a:prstGeom>
            <a:solidFill>
              <a:schemeClr val="bg1"/>
            </a:solidFill>
            <a:ln w="9525" algn="ctr">
              <a:solidFill>
                <a:schemeClr val="tx1"/>
              </a:solidFill>
              <a:round/>
              <a:headEnd/>
              <a:tailEnd/>
            </a:ln>
          </p:spPr>
          <p:txBody>
            <a:bodyPr/>
            <a:lstStyle/>
            <a:p>
              <a:pPr eaLnBrk="1" hangingPunct="1"/>
              <a:r>
                <a:rPr lang="en-US" altLang="zh-CN"/>
                <a:t>  </a:t>
              </a:r>
              <a:endParaRPr lang="zh-CN" altLang="en-US"/>
            </a:p>
          </p:txBody>
        </p:sp>
        <p:sp>
          <p:nvSpPr>
            <p:cNvPr id="14" name="右箭头 19">
              <a:extLst>
                <a:ext uri="{FF2B5EF4-FFF2-40B4-BE49-F238E27FC236}">
                  <a16:creationId xmlns:a16="http://schemas.microsoft.com/office/drawing/2014/main" id="{A3CD5A3E-0157-44DB-BF5D-ABB1D24C7BB0}"/>
                </a:ext>
              </a:extLst>
            </p:cNvPr>
            <p:cNvSpPr>
              <a:spLocks noChangeArrowheads="1"/>
            </p:cNvSpPr>
            <p:nvPr/>
          </p:nvSpPr>
          <p:spPr bwMode="auto">
            <a:xfrm>
              <a:off x="4257675" y="4339035"/>
              <a:ext cx="674688" cy="201612"/>
            </a:xfrm>
            <a:prstGeom prst="rightArrow">
              <a:avLst>
                <a:gd name="adj1" fmla="val 50000"/>
                <a:gd name="adj2" fmla="val 50197"/>
              </a:avLst>
            </a:prstGeom>
            <a:solidFill>
              <a:schemeClr val="bg1"/>
            </a:solidFill>
            <a:ln w="9525" algn="ctr">
              <a:solidFill>
                <a:schemeClr val="tx1"/>
              </a:solidFill>
              <a:round/>
              <a:headEnd/>
              <a:tailEnd/>
            </a:ln>
          </p:spPr>
          <p:txBody>
            <a:bodyPr/>
            <a:lstStyle/>
            <a:p>
              <a:pPr eaLnBrk="1" hangingPunct="1"/>
              <a:r>
                <a:rPr lang="en-US" altLang="zh-CN"/>
                <a:t>  </a:t>
              </a:r>
              <a:endParaRPr lang="zh-CN" altLang="en-US"/>
            </a:p>
          </p:txBody>
        </p:sp>
      </p:grpSp>
      <p:grpSp>
        <p:nvGrpSpPr>
          <p:cNvPr id="15" name="组合 14">
            <a:extLst>
              <a:ext uri="{FF2B5EF4-FFF2-40B4-BE49-F238E27FC236}">
                <a16:creationId xmlns:a16="http://schemas.microsoft.com/office/drawing/2014/main" id="{2D120B8E-D7FC-474E-A030-264CF50207F9}"/>
              </a:ext>
            </a:extLst>
          </p:cNvPr>
          <p:cNvGrpSpPr/>
          <p:nvPr/>
        </p:nvGrpSpPr>
        <p:grpSpPr>
          <a:xfrm>
            <a:off x="3059113" y="4681935"/>
            <a:ext cx="5172075" cy="461962"/>
            <a:chOff x="3059113" y="4681935"/>
            <a:chExt cx="5172075" cy="461962"/>
          </a:xfrm>
        </p:grpSpPr>
        <p:sp>
          <p:nvSpPr>
            <p:cNvPr id="16" name="文本框 14">
              <a:extLst>
                <a:ext uri="{FF2B5EF4-FFF2-40B4-BE49-F238E27FC236}">
                  <a16:creationId xmlns:a16="http://schemas.microsoft.com/office/drawing/2014/main" id="{A6EB894C-08DE-4B15-9BAB-C5CBB8B4E428}"/>
                </a:ext>
              </a:extLst>
            </p:cNvPr>
            <p:cNvSpPr txBox="1">
              <a:spLocks noChangeArrowheads="1"/>
            </p:cNvSpPr>
            <p:nvPr/>
          </p:nvSpPr>
          <p:spPr bwMode="auto">
            <a:xfrm>
              <a:off x="3059113" y="4681935"/>
              <a:ext cx="81756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r>
                <a:rPr lang="en-US" altLang="zh-CN" sz="2400" dirty="0">
                  <a:latin typeface="Calibri" pitchFamily="34" charset="0"/>
                </a:rPr>
                <a:t>1km </a:t>
              </a:r>
              <a:r>
                <a:rPr lang="en-US" altLang="zh-CN" dirty="0">
                  <a:latin typeface="Calibri" pitchFamily="34" charset="0"/>
                </a:rPr>
                <a:t>                        </a:t>
              </a:r>
              <a:endParaRPr lang="zh-CN" altLang="en-US" dirty="0">
                <a:latin typeface="Calibri" pitchFamily="34" charset="0"/>
              </a:endParaRPr>
            </a:p>
          </p:txBody>
        </p:sp>
        <p:sp>
          <p:nvSpPr>
            <p:cNvPr id="17" name="文本框 15">
              <a:extLst>
                <a:ext uri="{FF2B5EF4-FFF2-40B4-BE49-F238E27FC236}">
                  <a16:creationId xmlns:a16="http://schemas.microsoft.com/office/drawing/2014/main" id="{8D942BF5-C664-471F-BED7-877A85B9A1DE}"/>
                </a:ext>
              </a:extLst>
            </p:cNvPr>
            <p:cNvSpPr txBox="1">
              <a:spLocks noChangeArrowheads="1"/>
            </p:cNvSpPr>
            <p:nvPr/>
          </p:nvSpPr>
          <p:spPr bwMode="auto">
            <a:xfrm>
              <a:off x="4775200" y="4681935"/>
              <a:ext cx="11604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r>
                <a:rPr lang="en-US" altLang="zh-CN" sz="2400" dirty="0">
                  <a:latin typeface="Calibri" pitchFamily="34" charset="0"/>
                </a:rPr>
                <a:t>500km</a:t>
              </a:r>
              <a:r>
                <a:rPr lang="en-US" altLang="zh-CN" dirty="0">
                  <a:latin typeface="Calibri" pitchFamily="34" charset="0"/>
                </a:rPr>
                <a:t>                         </a:t>
              </a:r>
              <a:endParaRPr lang="zh-CN" altLang="en-US" dirty="0">
                <a:latin typeface="Calibri" pitchFamily="34" charset="0"/>
              </a:endParaRPr>
            </a:p>
          </p:txBody>
        </p:sp>
        <p:sp>
          <p:nvSpPr>
            <p:cNvPr id="18" name="文本框 16">
              <a:extLst>
                <a:ext uri="{FF2B5EF4-FFF2-40B4-BE49-F238E27FC236}">
                  <a16:creationId xmlns:a16="http://schemas.microsoft.com/office/drawing/2014/main" id="{7BB719CD-4DE2-4C0D-AB01-EDE404A0D448}"/>
                </a:ext>
              </a:extLst>
            </p:cNvPr>
            <p:cNvSpPr txBox="1">
              <a:spLocks noChangeArrowheads="1"/>
            </p:cNvSpPr>
            <p:nvPr/>
          </p:nvSpPr>
          <p:spPr bwMode="auto">
            <a:xfrm>
              <a:off x="6618288" y="4681935"/>
              <a:ext cx="16129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r>
                <a:rPr lang="en-US" altLang="zh-CN" sz="2400" dirty="0">
                  <a:latin typeface="Calibri" pitchFamily="34" charset="0"/>
                </a:rPr>
                <a:t>1000km   </a:t>
              </a:r>
              <a:r>
                <a:rPr lang="en-US" altLang="zh-CN" dirty="0">
                  <a:latin typeface="Calibri" pitchFamily="34" charset="0"/>
                </a:rPr>
                <a:t>                      </a:t>
              </a:r>
              <a:endParaRPr lang="zh-CN" altLang="en-US" dirty="0">
                <a:latin typeface="Calibri" pitchFamily="34" charset="0"/>
              </a:endParaRPr>
            </a:p>
          </p:txBody>
        </p:sp>
      </p:grpSp>
      <p:grpSp>
        <p:nvGrpSpPr>
          <p:cNvPr id="19" name="组合 18">
            <a:extLst>
              <a:ext uri="{FF2B5EF4-FFF2-40B4-BE49-F238E27FC236}">
                <a16:creationId xmlns:a16="http://schemas.microsoft.com/office/drawing/2014/main" id="{3127265D-EE21-4EA4-8557-946977561806}"/>
              </a:ext>
            </a:extLst>
          </p:cNvPr>
          <p:cNvGrpSpPr/>
          <p:nvPr/>
        </p:nvGrpSpPr>
        <p:grpSpPr>
          <a:xfrm>
            <a:off x="5364088" y="5143897"/>
            <a:ext cx="3096344" cy="1051321"/>
            <a:chOff x="5364088" y="5143897"/>
            <a:chExt cx="3096344" cy="1051321"/>
          </a:xfrm>
        </p:grpSpPr>
        <p:sp>
          <p:nvSpPr>
            <p:cNvPr id="20" name="下箭头 10">
              <a:extLst>
                <a:ext uri="{FF2B5EF4-FFF2-40B4-BE49-F238E27FC236}">
                  <a16:creationId xmlns:a16="http://schemas.microsoft.com/office/drawing/2014/main" id="{039766AB-29CE-479E-85C9-AA61CEAF1C55}"/>
                </a:ext>
              </a:extLst>
            </p:cNvPr>
            <p:cNvSpPr/>
            <p:nvPr/>
          </p:nvSpPr>
          <p:spPr>
            <a:xfrm>
              <a:off x="7100888" y="5143897"/>
              <a:ext cx="254000" cy="590550"/>
            </a:xfrm>
            <a:prstGeom prst="downArrow">
              <a:avLst/>
            </a:prstGeom>
          </p:spPr>
          <p:style>
            <a:lnRef idx="2">
              <a:schemeClr val="dk1"/>
            </a:lnRef>
            <a:fillRef idx="1">
              <a:schemeClr val="lt1"/>
            </a:fillRef>
            <a:effectRef idx="0">
              <a:schemeClr val="dk1"/>
            </a:effectRef>
            <a:fontRef idx="minor">
              <a:schemeClr val="dk1"/>
            </a:fontRef>
          </p:style>
          <p:txBody>
            <a:bodyPr anchor="ctr"/>
            <a:lstStyle/>
            <a:p>
              <a:pPr algn="ctr" eaLnBrk="1" hangingPunct="1">
                <a:defRPr/>
              </a:pPr>
              <a:endParaRPr lang="zh-CN" altLang="en-US"/>
            </a:p>
          </p:txBody>
        </p:sp>
        <p:sp>
          <p:nvSpPr>
            <p:cNvPr id="21" name="文本框 2">
              <a:extLst>
                <a:ext uri="{FF2B5EF4-FFF2-40B4-BE49-F238E27FC236}">
                  <a16:creationId xmlns:a16="http://schemas.microsoft.com/office/drawing/2014/main" id="{07679E6A-7490-4723-8C29-5B7E03708C23}"/>
                </a:ext>
              </a:extLst>
            </p:cNvPr>
            <p:cNvSpPr txBox="1">
              <a:spLocks noChangeArrowheads="1"/>
            </p:cNvSpPr>
            <p:nvPr/>
          </p:nvSpPr>
          <p:spPr bwMode="auto">
            <a:xfrm>
              <a:off x="5364088" y="5733256"/>
              <a:ext cx="3096344"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r>
                <a:rPr lang="en-US" altLang="zh-CN" sz="2400" dirty="0">
                  <a:latin typeface="微软雅黑" pitchFamily="34" charset="-122"/>
                  <a:ea typeface="微软雅黑" pitchFamily="34" charset="-122"/>
                </a:rPr>
                <a:t>300</a:t>
              </a:r>
              <a:r>
                <a:rPr lang="zh-CN" altLang="en-US" sz="2400" dirty="0">
                  <a:latin typeface="微软雅黑" pitchFamily="34" charset="-122"/>
                  <a:ea typeface="微软雅黑" pitchFamily="34" charset="-122"/>
                </a:rPr>
                <a:t>年接收一个光子！</a:t>
              </a:r>
              <a:endParaRPr lang="zh-CN" altLang="en-US" sz="2000" dirty="0">
                <a:latin typeface="微软雅黑" pitchFamily="34" charset="-122"/>
                <a:ea typeface="微软雅黑" pitchFamily="34" charset="-122"/>
              </a:endParaRPr>
            </a:p>
          </p:txBody>
        </p:sp>
      </p:grpSp>
      <p:sp>
        <p:nvSpPr>
          <p:cNvPr id="22" name="TextBox 11">
            <a:extLst>
              <a:ext uri="{FF2B5EF4-FFF2-40B4-BE49-F238E27FC236}">
                <a16:creationId xmlns:a16="http://schemas.microsoft.com/office/drawing/2014/main" id="{3511C624-CD57-4141-8D0E-648CC58B479A}"/>
              </a:ext>
            </a:extLst>
          </p:cNvPr>
          <p:cNvSpPr txBox="1">
            <a:spLocks noChangeArrowheads="1"/>
          </p:cNvSpPr>
          <p:nvPr/>
        </p:nvSpPr>
        <p:spPr bwMode="auto">
          <a:xfrm>
            <a:off x="693738" y="1412875"/>
            <a:ext cx="71913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r>
              <a:rPr lang="zh-CN" altLang="en-US" sz="2800">
                <a:solidFill>
                  <a:srgbClr val="0000CC"/>
                </a:solidFill>
                <a:latin typeface="微软雅黑" pitchFamily="34" charset="-122"/>
                <a:ea typeface="微软雅黑" pitchFamily="34" charset="-122"/>
                <a:cs typeface="Times New Roman" pitchFamily="18" charset="0"/>
              </a:rPr>
              <a:t>能否实现长程量子通信（远大于</a:t>
            </a:r>
            <a:r>
              <a:rPr lang="en-US" altLang="zh-CN" sz="2800">
                <a:solidFill>
                  <a:srgbClr val="0000CC"/>
                </a:solidFill>
                <a:latin typeface="微软雅黑" pitchFamily="34" charset="-122"/>
                <a:ea typeface="微软雅黑" pitchFamily="34" charset="-122"/>
                <a:cs typeface="Times New Roman" pitchFamily="18" charset="0"/>
              </a:rPr>
              <a:t>100</a:t>
            </a:r>
            <a:r>
              <a:rPr lang="zh-CN" altLang="en-US" sz="2800">
                <a:solidFill>
                  <a:srgbClr val="0000CC"/>
                </a:solidFill>
                <a:latin typeface="微软雅黑" pitchFamily="34" charset="-122"/>
                <a:ea typeface="微软雅黑" pitchFamily="34" charset="-122"/>
                <a:cs typeface="Times New Roman" pitchFamily="18" charset="0"/>
              </a:rPr>
              <a:t>公里）？</a:t>
            </a:r>
          </a:p>
        </p:txBody>
      </p:sp>
      <p:sp>
        <p:nvSpPr>
          <p:cNvPr id="23" name="TextBox 16">
            <a:extLst>
              <a:ext uri="{FF2B5EF4-FFF2-40B4-BE49-F238E27FC236}">
                <a16:creationId xmlns:a16="http://schemas.microsoft.com/office/drawing/2014/main" id="{209AC83D-96CE-462C-A695-BD59F9CF98B5}"/>
              </a:ext>
            </a:extLst>
          </p:cNvPr>
          <p:cNvSpPr txBox="1">
            <a:spLocks noChangeArrowheads="1"/>
          </p:cNvSpPr>
          <p:nvPr/>
        </p:nvSpPr>
        <p:spPr bwMode="auto">
          <a:xfrm>
            <a:off x="693738" y="2276872"/>
            <a:ext cx="770157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buFont typeface="Wingdings" pitchFamily="2" charset="2"/>
              <a:buChar char="Ø"/>
            </a:pPr>
            <a:r>
              <a:rPr lang="zh-CN" altLang="en-US" sz="2800" dirty="0">
                <a:solidFill>
                  <a:srgbClr val="FF0000"/>
                </a:solidFill>
                <a:latin typeface="微软雅黑" pitchFamily="34" charset="-122"/>
                <a:ea typeface="微软雅黑" pitchFamily="34" charset="-122"/>
              </a:rPr>
              <a:t>由于信道损耗，量子信息不能直接长程传输</a:t>
            </a:r>
          </a:p>
        </p:txBody>
      </p:sp>
    </p:spTree>
    <p:extLst>
      <p:ext uri="{BB962C8B-B14F-4D97-AF65-F5344CB8AC3E}">
        <p14:creationId xmlns:p14="http://schemas.microsoft.com/office/powerpoint/2010/main" val="146492832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18">
            <a:extLst>
              <a:ext uri="{FF2B5EF4-FFF2-40B4-BE49-F238E27FC236}">
                <a16:creationId xmlns:a16="http://schemas.microsoft.com/office/drawing/2014/main" id="{AA651498-B146-445F-96B7-DB78ABF12836}"/>
              </a:ext>
            </a:extLst>
          </p:cNvPr>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endParaRPr lang="zh-CN" altLang="en-US" sz="1800"/>
          </a:p>
        </p:txBody>
      </p:sp>
      <p:pic>
        <p:nvPicPr>
          <p:cNvPr id="70659" name="Picture 22">
            <a:extLst>
              <a:ext uri="{FF2B5EF4-FFF2-40B4-BE49-F238E27FC236}">
                <a16:creationId xmlns:a16="http://schemas.microsoft.com/office/drawing/2014/main" id="{59A057E3-24F5-45F8-83AB-91CCFFF001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74295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70660" name="Picture 20">
            <a:extLst>
              <a:ext uri="{FF2B5EF4-FFF2-40B4-BE49-F238E27FC236}">
                <a16:creationId xmlns:a16="http://schemas.microsoft.com/office/drawing/2014/main" id="{CD128B18-4BF5-4BDF-83DF-5E09AA28FCB5}"/>
              </a:ext>
            </a:extLst>
          </p:cNvPr>
          <p:cNvPicPr>
            <a:picLocks noChangeAspect="1" noChangeArrowheads="1"/>
          </p:cNvPicPr>
          <p:nvPr/>
        </p:nvPicPr>
        <p:blipFill>
          <a:blip r:embed="rId3">
            <a:lum bright="32000" contrast="-38000"/>
            <a:extLst>
              <a:ext uri="{28A0092B-C50C-407E-A947-70E740481C1C}">
                <a14:useLocalDpi xmlns:a14="http://schemas.microsoft.com/office/drawing/2010/main" val="0"/>
              </a:ext>
            </a:extLst>
          </a:blip>
          <a:srcRect/>
          <a:stretch>
            <a:fillRect/>
          </a:stretch>
        </p:blipFill>
        <p:spPr bwMode="auto">
          <a:xfrm>
            <a:off x="763588" y="0"/>
            <a:ext cx="8380412"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70661" name="TextBox 6">
            <a:extLst>
              <a:ext uri="{FF2B5EF4-FFF2-40B4-BE49-F238E27FC236}">
                <a16:creationId xmlns:a16="http://schemas.microsoft.com/office/drawing/2014/main" id="{A410B27C-A597-443A-8903-FD3211DB166D}"/>
              </a:ext>
            </a:extLst>
          </p:cNvPr>
          <p:cNvSpPr txBox="1">
            <a:spLocks noChangeArrowheads="1"/>
          </p:cNvSpPr>
          <p:nvPr/>
        </p:nvSpPr>
        <p:spPr bwMode="auto">
          <a:xfrm>
            <a:off x="1547813" y="107950"/>
            <a:ext cx="759618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ts val="1200"/>
              </a:spcBef>
              <a:buFontTx/>
              <a:buNone/>
            </a:pPr>
            <a:r>
              <a:rPr lang="zh-CN" altLang="en-US">
                <a:latin typeface="微软雅黑" panose="020B0503020204020204" pitchFamily="34" charset="-122"/>
                <a:ea typeface="微软雅黑" panose="020B0503020204020204" pitchFamily="34" charset="-122"/>
              </a:rPr>
              <a:t>三、量子信息 </a:t>
            </a:r>
            <a:r>
              <a:rPr lang="en-US" altLang="zh-CN">
                <a:latin typeface="微软雅黑" panose="020B0503020204020204" pitchFamily="34" charset="-122"/>
                <a:ea typeface="微软雅黑" panose="020B0503020204020204" pitchFamily="34" charset="-122"/>
              </a:rPr>
              <a:t>2</a:t>
            </a:r>
            <a:r>
              <a:rPr lang="zh-CN" altLang="en-US" sz="2800">
                <a:latin typeface="微软雅黑" panose="020B0503020204020204" pitchFamily="34" charset="-122"/>
                <a:ea typeface="微软雅黑" panose="020B0503020204020204" pitchFamily="34" charset="-122"/>
              </a:rPr>
              <a:t>）量子通信</a:t>
            </a:r>
            <a:endParaRPr lang="en-US" altLang="zh-CN">
              <a:latin typeface="微软雅黑" panose="020B0503020204020204" pitchFamily="34" charset="-122"/>
              <a:ea typeface="微软雅黑" panose="020B0503020204020204" pitchFamily="34" charset="-122"/>
            </a:endParaRPr>
          </a:p>
        </p:txBody>
      </p:sp>
      <p:sp>
        <p:nvSpPr>
          <p:cNvPr id="70662" name="Text Box 18">
            <a:extLst>
              <a:ext uri="{FF2B5EF4-FFF2-40B4-BE49-F238E27FC236}">
                <a16:creationId xmlns:a16="http://schemas.microsoft.com/office/drawing/2014/main" id="{ABE3E3CE-D722-44B1-B976-5DCB119B16CD}"/>
              </a:ext>
            </a:extLst>
          </p:cNvPr>
          <p:cNvSpPr txBox="1">
            <a:spLocks noChangeArrowheads="1"/>
          </p:cNvSpPr>
          <p:nvPr/>
        </p:nvSpPr>
        <p:spPr bwMode="auto">
          <a:xfrm>
            <a:off x="571500" y="746125"/>
            <a:ext cx="4792663"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lnSpc>
                <a:spcPct val="150000"/>
              </a:lnSpc>
              <a:spcBef>
                <a:spcPts val="600"/>
              </a:spcBef>
              <a:buFontTx/>
              <a:buNone/>
            </a:pPr>
            <a:r>
              <a:rPr lang="en-US" altLang="zh-CN" sz="2800">
                <a:latin typeface="微软雅黑" panose="020B0503020204020204" pitchFamily="34" charset="-122"/>
                <a:ea typeface="微软雅黑" panose="020B0503020204020204" pitchFamily="34" charset="-122"/>
              </a:rPr>
              <a:t>B</a:t>
            </a:r>
            <a:r>
              <a:rPr lang="zh-CN" altLang="en-US" sz="2800">
                <a:latin typeface="微软雅黑" panose="020B0503020204020204" pitchFamily="34" charset="-122"/>
                <a:ea typeface="微软雅黑" panose="020B0503020204020204" pitchFamily="34" charset="-122"/>
              </a:rPr>
              <a:t>）纠缠分发和量子中继</a:t>
            </a:r>
          </a:p>
        </p:txBody>
      </p:sp>
      <p:sp>
        <p:nvSpPr>
          <p:cNvPr id="70670" name="灯片编号占位符 1">
            <a:extLst>
              <a:ext uri="{FF2B5EF4-FFF2-40B4-BE49-F238E27FC236}">
                <a16:creationId xmlns:a16="http://schemas.microsoft.com/office/drawing/2014/main" id="{08358661-6E1E-4D0E-B89D-93E5202C9FCA}"/>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fld id="{3478C57E-EABB-47FD-8E4B-6D57D851E8CF}" type="slidenum">
              <a:rPr lang="zh-CN" altLang="en-US" sz="1200" smtClean="0">
                <a:solidFill>
                  <a:srgbClr val="898989"/>
                </a:solidFill>
              </a:rPr>
              <a:pPr>
                <a:spcBef>
                  <a:spcPct val="0"/>
                </a:spcBef>
                <a:buFontTx/>
                <a:buNone/>
              </a:pPr>
              <a:t>63</a:t>
            </a:fld>
            <a:endParaRPr lang="zh-CN" altLang="en-US" sz="1200">
              <a:solidFill>
                <a:srgbClr val="898989"/>
              </a:solidFill>
            </a:endParaRPr>
          </a:p>
        </p:txBody>
      </p:sp>
      <p:pic>
        <p:nvPicPr>
          <p:cNvPr id="15" name="Picture 2">
            <a:extLst>
              <a:ext uri="{FF2B5EF4-FFF2-40B4-BE49-F238E27FC236}">
                <a16:creationId xmlns:a16="http://schemas.microsoft.com/office/drawing/2014/main" id="{5D113303-5B8B-474A-B9F0-824B6FBC3C6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48263" y="2185988"/>
            <a:ext cx="3024187" cy="218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2">
            <a:extLst>
              <a:ext uri="{FF2B5EF4-FFF2-40B4-BE49-F238E27FC236}">
                <a16:creationId xmlns:a16="http://schemas.microsoft.com/office/drawing/2014/main" id="{02344DEC-3A98-4624-B82C-91E4125A53C7}"/>
              </a:ext>
            </a:extLst>
          </p:cNvPr>
          <p:cNvSpPr txBox="1">
            <a:spLocks noChangeArrowheads="1"/>
          </p:cNvSpPr>
          <p:nvPr/>
        </p:nvSpPr>
        <p:spPr bwMode="auto">
          <a:xfrm>
            <a:off x="730250" y="2276475"/>
            <a:ext cx="5786438" cy="116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spcBef>
                <a:spcPts val="1200"/>
              </a:spcBef>
            </a:pPr>
            <a:r>
              <a:rPr lang="zh-CN" altLang="en-US" sz="3200">
                <a:solidFill>
                  <a:srgbClr val="0000CC"/>
                </a:solidFill>
                <a:latin typeface="微软雅黑" pitchFamily="34" charset="-122"/>
                <a:ea typeface="微软雅黑" pitchFamily="34" charset="-122"/>
                <a:cs typeface="Times New Roman" pitchFamily="18" charset="0"/>
              </a:rPr>
              <a:t>经典通信</a:t>
            </a:r>
            <a:r>
              <a:rPr lang="en-US" altLang="zh-CN" sz="3200">
                <a:solidFill>
                  <a:srgbClr val="0000CC"/>
                </a:solidFill>
                <a:latin typeface="微软雅黑" pitchFamily="34" charset="-122"/>
                <a:ea typeface="微软雅黑" pitchFamily="34" charset="-122"/>
                <a:cs typeface="Times New Roman" pitchFamily="18" charset="0"/>
              </a:rPr>
              <a:t>:</a:t>
            </a:r>
          </a:p>
          <a:p>
            <a:pPr eaLnBrk="1" hangingPunct="1">
              <a:spcBef>
                <a:spcPts val="1200"/>
              </a:spcBef>
            </a:pPr>
            <a:r>
              <a:rPr lang="zh-CN" altLang="en-US" sz="2800">
                <a:latin typeface="微软雅黑" pitchFamily="34" charset="-122"/>
                <a:ea typeface="微软雅黑" pitchFamily="34" charset="-122"/>
                <a:cs typeface="Times New Roman" pitchFamily="18" charset="0"/>
              </a:rPr>
              <a:t>信号可以利用中继站放大</a:t>
            </a:r>
          </a:p>
        </p:txBody>
      </p:sp>
      <p:sp>
        <p:nvSpPr>
          <p:cNvPr id="19" name="TextBox 13">
            <a:extLst>
              <a:ext uri="{FF2B5EF4-FFF2-40B4-BE49-F238E27FC236}">
                <a16:creationId xmlns:a16="http://schemas.microsoft.com/office/drawing/2014/main" id="{0039EE4C-6835-40D6-B62C-040223997EEC}"/>
              </a:ext>
            </a:extLst>
          </p:cNvPr>
          <p:cNvSpPr txBox="1">
            <a:spLocks noChangeArrowheads="1"/>
          </p:cNvSpPr>
          <p:nvPr/>
        </p:nvSpPr>
        <p:spPr bwMode="auto">
          <a:xfrm>
            <a:off x="621492" y="4619626"/>
            <a:ext cx="7972454"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spcBef>
                <a:spcPts val="1200"/>
              </a:spcBef>
              <a:defRPr/>
            </a:pPr>
            <a:r>
              <a:rPr lang="zh-CN" altLang="en-US" sz="3200" dirty="0">
                <a:solidFill>
                  <a:srgbClr val="0000CC"/>
                </a:solidFill>
                <a:latin typeface="微软雅黑" pitchFamily="34" charset="-122"/>
                <a:ea typeface="微软雅黑" pitchFamily="34" charset="-122"/>
                <a:cs typeface="Times New Roman" pitchFamily="18" charset="0"/>
              </a:rPr>
              <a:t>量子通信</a:t>
            </a:r>
            <a:r>
              <a:rPr lang="en-US" altLang="zh-CN" sz="3200" dirty="0">
                <a:solidFill>
                  <a:srgbClr val="0000CC"/>
                </a:solidFill>
                <a:latin typeface="微软雅黑" pitchFamily="34" charset="-122"/>
                <a:ea typeface="微软雅黑" pitchFamily="34" charset="-122"/>
                <a:cs typeface="Times New Roman" pitchFamily="18" charset="0"/>
              </a:rPr>
              <a:t>:</a:t>
            </a:r>
          </a:p>
          <a:p>
            <a:pPr marL="457200" indent="-457200" eaLnBrk="1" hangingPunct="1">
              <a:spcBef>
                <a:spcPts val="1200"/>
              </a:spcBef>
              <a:buFont typeface="Wingdings" pitchFamily="2" charset="2"/>
              <a:buChar char="Ø"/>
              <a:defRPr/>
            </a:pPr>
            <a:r>
              <a:rPr lang="zh-CN" altLang="en-US" sz="2800" dirty="0">
                <a:solidFill>
                  <a:srgbClr val="FF0000"/>
                </a:solidFill>
                <a:latin typeface="微软雅黑" pitchFamily="34" charset="-122"/>
                <a:ea typeface="微软雅黑" pitchFamily="34" charset="-122"/>
                <a:cs typeface="Times New Roman" pitchFamily="18" charset="0"/>
              </a:rPr>
              <a:t>由于不可克隆定理，信号不能进行放大</a:t>
            </a:r>
          </a:p>
        </p:txBody>
      </p:sp>
      <p:sp>
        <p:nvSpPr>
          <p:cNvPr id="20" name="TextBox 11">
            <a:extLst>
              <a:ext uri="{FF2B5EF4-FFF2-40B4-BE49-F238E27FC236}">
                <a16:creationId xmlns:a16="http://schemas.microsoft.com/office/drawing/2014/main" id="{89371418-6C61-4A11-ADB1-DF856E408D47}"/>
              </a:ext>
            </a:extLst>
          </p:cNvPr>
          <p:cNvSpPr txBox="1">
            <a:spLocks noChangeArrowheads="1"/>
          </p:cNvSpPr>
          <p:nvPr/>
        </p:nvSpPr>
        <p:spPr bwMode="auto">
          <a:xfrm>
            <a:off x="693738" y="1412875"/>
            <a:ext cx="71913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r>
              <a:rPr lang="zh-CN" altLang="en-US" sz="2800">
                <a:solidFill>
                  <a:srgbClr val="0000CC"/>
                </a:solidFill>
                <a:latin typeface="微软雅黑" pitchFamily="34" charset="-122"/>
                <a:ea typeface="微软雅黑" pitchFamily="34" charset="-122"/>
                <a:cs typeface="Times New Roman" pitchFamily="18" charset="0"/>
              </a:rPr>
              <a:t>能否实现长程量子通信（远大于</a:t>
            </a:r>
            <a:r>
              <a:rPr lang="en-US" altLang="zh-CN" sz="2800">
                <a:solidFill>
                  <a:srgbClr val="0000CC"/>
                </a:solidFill>
                <a:latin typeface="微软雅黑" pitchFamily="34" charset="-122"/>
                <a:ea typeface="微软雅黑" pitchFamily="34" charset="-122"/>
                <a:cs typeface="Times New Roman" pitchFamily="18" charset="0"/>
              </a:rPr>
              <a:t>100</a:t>
            </a:r>
            <a:r>
              <a:rPr lang="zh-CN" altLang="en-US" sz="2800">
                <a:solidFill>
                  <a:srgbClr val="0000CC"/>
                </a:solidFill>
                <a:latin typeface="微软雅黑" pitchFamily="34" charset="-122"/>
                <a:ea typeface="微软雅黑" pitchFamily="34" charset="-122"/>
                <a:cs typeface="Times New Roman" pitchFamily="18" charset="0"/>
              </a:rPr>
              <a:t>公里）？</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18">
            <a:extLst>
              <a:ext uri="{FF2B5EF4-FFF2-40B4-BE49-F238E27FC236}">
                <a16:creationId xmlns:a16="http://schemas.microsoft.com/office/drawing/2014/main" id="{AA651498-B146-445F-96B7-DB78ABF12836}"/>
              </a:ext>
            </a:extLst>
          </p:cNvPr>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endParaRPr lang="zh-CN" altLang="en-US" sz="1800"/>
          </a:p>
        </p:txBody>
      </p:sp>
      <p:pic>
        <p:nvPicPr>
          <p:cNvPr id="70659" name="Picture 22">
            <a:extLst>
              <a:ext uri="{FF2B5EF4-FFF2-40B4-BE49-F238E27FC236}">
                <a16:creationId xmlns:a16="http://schemas.microsoft.com/office/drawing/2014/main" id="{59A057E3-24F5-45F8-83AB-91CCFFF001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74295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70660" name="Picture 20">
            <a:extLst>
              <a:ext uri="{FF2B5EF4-FFF2-40B4-BE49-F238E27FC236}">
                <a16:creationId xmlns:a16="http://schemas.microsoft.com/office/drawing/2014/main" id="{CD128B18-4BF5-4BDF-83DF-5E09AA28FCB5}"/>
              </a:ext>
            </a:extLst>
          </p:cNvPr>
          <p:cNvPicPr>
            <a:picLocks noChangeAspect="1" noChangeArrowheads="1"/>
          </p:cNvPicPr>
          <p:nvPr/>
        </p:nvPicPr>
        <p:blipFill>
          <a:blip r:embed="rId3">
            <a:lum bright="32000" contrast="-38000"/>
            <a:extLst>
              <a:ext uri="{28A0092B-C50C-407E-A947-70E740481C1C}">
                <a14:useLocalDpi xmlns:a14="http://schemas.microsoft.com/office/drawing/2010/main" val="0"/>
              </a:ext>
            </a:extLst>
          </a:blip>
          <a:srcRect/>
          <a:stretch>
            <a:fillRect/>
          </a:stretch>
        </p:blipFill>
        <p:spPr bwMode="auto">
          <a:xfrm>
            <a:off x="763588" y="0"/>
            <a:ext cx="8380412"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70661" name="TextBox 6">
            <a:extLst>
              <a:ext uri="{FF2B5EF4-FFF2-40B4-BE49-F238E27FC236}">
                <a16:creationId xmlns:a16="http://schemas.microsoft.com/office/drawing/2014/main" id="{A410B27C-A597-443A-8903-FD3211DB166D}"/>
              </a:ext>
            </a:extLst>
          </p:cNvPr>
          <p:cNvSpPr txBox="1">
            <a:spLocks noChangeArrowheads="1"/>
          </p:cNvSpPr>
          <p:nvPr/>
        </p:nvSpPr>
        <p:spPr bwMode="auto">
          <a:xfrm>
            <a:off x="1547813" y="107950"/>
            <a:ext cx="759618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ts val="1200"/>
              </a:spcBef>
              <a:buFontTx/>
              <a:buNone/>
            </a:pPr>
            <a:r>
              <a:rPr lang="zh-CN" altLang="en-US">
                <a:latin typeface="微软雅黑" panose="020B0503020204020204" pitchFamily="34" charset="-122"/>
                <a:ea typeface="微软雅黑" panose="020B0503020204020204" pitchFamily="34" charset="-122"/>
              </a:rPr>
              <a:t>三、量子信息 </a:t>
            </a:r>
            <a:r>
              <a:rPr lang="en-US" altLang="zh-CN">
                <a:latin typeface="微软雅黑" panose="020B0503020204020204" pitchFamily="34" charset="-122"/>
                <a:ea typeface="微软雅黑" panose="020B0503020204020204" pitchFamily="34" charset="-122"/>
              </a:rPr>
              <a:t>2</a:t>
            </a:r>
            <a:r>
              <a:rPr lang="zh-CN" altLang="en-US" sz="2800">
                <a:latin typeface="微软雅黑" panose="020B0503020204020204" pitchFamily="34" charset="-122"/>
                <a:ea typeface="微软雅黑" panose="020B0503020204020204" pitchFamily="34" charset="-122"/>
              </a:rPr>
              <a:t>）量子通信</a:t>
            </a:r>
            <a:endParaRPr lang="en-US" altLang="zh-CN">
              <a:latin typeface="微软雅黑" panose="020B0503020204020204" pitchFamily="34" charset="-122"/>
              <a:ea typeface="微软雅黑" panose="020B0503020204020204" pitchFamily="34" charset="-122"/>
            </a:endParaRPr>
          </a:p>
        </p:txBody>
      </p:sp>
      <p:sp>
        <p:nvSpPr>
          <p:cNvPr id="70662" name="Text Box 18">
            <a:extLst>
              <a:ext uri="{FF2B5EF4-FFF2-40B4-BE49-F238E27FC236}">
                <a16:creationId xmlns:a16="http://schemas.microsoft.com/office/drawing/2014/main" id="{ABE3E3CE-D722-44B1-B976-5DCB119B16CD}"/>
              </a:ext>
            </a:extLst>
          </p:cNvPr>
          <p:cNvSpPr txBox="1">
            <a:spLocks noChangeArrowheads="1"/>
          </p:cNvSpPr>
          <p:nvPr/>
        </p:nvSpPr>
        <p:spPr bwMode="auto">
          <a:xfrm>
            <a:off x="571500" y="746125"/>
            <a:ext cx="4792663"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lnSpc>
                <a:spcPct val="150000"/>
              </a:lnSpc>
              <a:spcBef>
                <a:spcPts val="600"/>
              </a:spcBef>
              <a:buFontTx/>
              <a:buNone/>
            </a:pPr>
            <a:r>
              <a:rPr lang="en-US" altLang="zh-CN" sz="2800">
                <a:latin typeface="微软雅黑" panose="020B0503020204020204" pitchFamily="34" charset="-122"/>
                <a:ea typeface="微软雅黑" panose="020B0503020204020204" pitchFamily="34" charset="-122"/>
              </a:rPr>
              <a:t>B</a:t>
            </a:r>
            <a:r>
              <a:rPr lang="zh-CN" altLang="en-US" sz="2800">
                <a:latin typeface="微软雅黑" panose="020B0503020204020204" pitchFamily="34" charset="-122"/>
                <a:ea typeface="微软雅黑" panose="020B0503020204020204" pitchFamily="34" charset="-122"/>
              </a:rPr>
              <a:t>）纠缠分发和量子中继</a:t>
            </a:r>
          </a:p>
        </p:txBody>
      </p:sp>
      <p:sp>
        <p:nvSpPr>
          <p:cNvPr id="70670" name="灯片编号占位符 1">
            <a:extLst>
              <a:ext uri="{FF2B5EF4-FFF2-40B4-BE49-F238E27FC236}">
                <a16:creationId xmlns:a16="http://schemas.microsoft.com/office/drawing/2014/main" id="{08358661-6E1E-4D0E-B89D-93E5202C9FCA}"/>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fld id="{3478C57E-EABB-47FD-8E4B-6D57D851E8CF}" type="slidenum">
              <a:rPr lang="zh-CN" altLang="en-US" sz="1200" smtClean="0">
                <a:solidFill>
                  <a:srgbClr val="898989"/>
                </a:solidFill>
              </a:rPr>
              <a:pPr>
                <a:spcBef>
                  <a:spcPct val="0"/>
                </a:spcBef>
                <a:buFontTx/>
                <a:buNone/>
              </a:pPr>
              <a:t>64</a:t>
            </a:fld>
            <a:endParaRPr lang="zh-CN" altLang="en-US" sz="1200">
              <a:solidFill>
                <a:srgbClr val="898989"/>
              </a:solidFill>
            </a:endParaRPr>
          </a:p>
        </p:txBody>
      </p:sp>
      <p:sp>
        <p:nvSpPr>
          <p:cNvPr id="8" name="TextBox 11">
            <a:extLst>
              <a:ext uri="{FF2B5EF4-FFF2-40B4-BE49-F238E27FC236}">
                <a16:creationId xmlns:a16="http://schemas.microsoft.com/office/drawing/2014/main" id="{E4C3CD04-2620-49AB-9889-BAB3F3D602EA}"/>
              </a:ext>
            </a:extLst>
          </p:cNvPr>
          <p:cNvSpPr txBox="1">
            <a:spLocks noChangeArrowheads="1"/>
          </p:cNvSpPr>
          <p:nvPr/>
        </p:nvSpPr>
        <p:spPr bwMode="auto">
          <a:xfrm>
            <a:off x="693738" y="1536973"/>
            <a:ext cx="71913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r>
              <a:rPr lang="zh-CN" altLang="en-US" sz="2800" dirty="0">
                <a:solidFill>
                  <a:srgbClr val="0000CC"/>
                </a:solidFill>
                <a:latin typeface="微软雅黑" pitchFamily="34" charset="-122"/>
                <a:ea typeface="微软雅黑" pitchFamily="34" charset="-122"/>
                <a:cs typeface="Times New Roman" pitchFamily="18" charset="0"/>
              </a:rPr>
              <a:t>长程量子通信（远大于</a:t>
            </a:r>
            <a:r>
              <a:rPr lang="en-US" altLang="zh-CN" sz="2800" dirty="0">
                <a:solidFill>
                  <a:srgbClr val="0000CC"/>
                </a:solidFill>
                <a:latin typeface="微软雅黑" pitchFamily="34" charset="-122"/>
                <a:ea typeface="微软雅黑" pitchFamily="34" charset="-122"/>
                <a:cs typeface="Times New Roman" pitchFamily="18" charset="0"/>
              </a:rPr>
              <a:t>100</a:t>
            </a:r>
            <a:r>
              <a:rPr lang="zh-CN" altLang="en-US" sz="2800" dirty="0">
                <a:solidFill>
                  <a:srgbClr val="0000CC"/>
                </a:solidFill>
                <a:latin typeface="微软雅黑" pitchFamily="34" charset="-122"/>
                <a:ea typeface="微软雅黑" pitchFamily="34" charset="-122"/>
                <a:cs typeface="Times New Roman" pitchFamily="18" charset="0"/>
              </a:rPr>
              <a:t>公里）？</a:t>
            </a:r>
          </a:p>
        </p:txBody>
      </p:sp>
      <p:sp>
        <p:nvSpPr>
          <p:cNvPr id="9" name="TextBox 13">
            <a:extLst>
              <a:ext uri="{FF2B5EF4-FFF2-40B4-BE49-F238E27FC236}">
                <a16:creationId xmlns:a16="http://schemas.microsoft.com/office/drawing/2014/main" id="{B64DB374-C5AE-4F83-8472-DB9FD8B67716}"/>
              </a:ext>
            </a:extLst>
          </p:cNvPr>
          <p:cNvSpPr txBox="1">
            <a:spLocks noChangeArrowheads="1"/>
          </p:cNvSpPr>
          <p:nvPr/>
        </p:nvSpPr>
        <p:spPr bwMode="auto">
          <a:xfrm>
            <a:off x="2241231" y="2166867"/>
            <a:ext cx="5935663"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spcBef>
                <a:spcPts val="1200"/>
              </a:spcBef>
            </a:pPr>
            <a:r>
              <a:rPr lang="zh-CN" altLang="en-US" sz="2400" dirty="0">
                <a:latin typeface="微软雅黑" pitchFamily="34" charset="-122"/>
                <a:ea typeface="微软雅黑" pitchFamily="34" charset="-122"/>
                <a:cs typeface="Times New Roman" pitchFamily="18" charset="0"/>
              </a:rPr>
              <a:t>先利用</a:t>
            </a:r>
            <a:r>
              <a:rPr lang="zh-CN" altLang="en-US" sz="2400" dirty="0">
                <a:solidFill>
                  <a:srgbClr val="FF0000"/>
                </a:solidFill>
                <a:latin typeface="微软雅黑" pitchFamily="34" charset="-122"/>
                <a:ea typeface="微软雅黑" pitchFamily="34" charset="-122"/>
                <a:cs typeface="Times New Roman" pitchFamily="18" charset="0"/>
              </a:rPr>
              <a:t>量子中继</a:t>
            </a:r>
            <a:r>
              <a:rPr lang="zh-CN" altLang="en-US" sz="2400" dirty="0">
                <a:latin typeface="微软雅黑" pitchFamily="34" charset="-122"/>
                <a:ea typeface="微软雅黑" pitchFamily="34" charset="-122"/>
                <a:cs typeface="Times New Roman" pitchFamily="18" charset="0"/>
              </a:rPr>
              <a:t>实现长程量子纠缠分发</a:t>
            </a:r>
            <a:endParaRPr lang="en-US" altLang="zh-CN" sz="2400" dirty="0">
              <a:latin typeface="微软雅黑" pitchFamily="34" charset="-122"/>
              <a:ea typeface="微软雅黑" pitchFamily="34" charset="-122"/>
              <a:cs typeface="Times New Roman" pitchFamily="18" charset="0"/>
            </a:endParaRPr>
          </a:p>
          <a:p>
            <a:pPr eaLnBrk="1" hangingPunct="1">
              <a:spcBef>
                <a:spcPts val="1200"/>
              </a:spcBef>
            </a:pPr>
            <a:r>
              <a:rPr lang="zh-CN" altLang="en-US" sz="2000" dirty="0">
                <a:latin typeface="微软雅黑" pitchFamily="34" charset="-122"/>
                <a:ea typeface="微软雅黑" pitchFamily="34" charset="-122"/>
                <a:cs typeface="Times New Roman" pitchFamily="18" charset="0"/>
              </a:rPr>
              <a:t>需要资源：</a:t>
            </a:r>
            <a:r>
              <a:rPr lang="zh-CN" altLang="en-US" sz="2000" dirty="0">
                <a:solidFill>
                  <a:srgbClr val="FF0000"/>
                </a:solidFill>
                <a:latin typeface="微软雅黑" pitchFamily="34" charset="-122"/>
                <a:ea typeface="微软雅黑" pitchFamily="34" charset="-122"/>
                <a:cs typeface="Times New Roman" pitchFamily="18" charset="0"/>
              </a:rPr>
              <a:t>纠缠光子</a:t>
            </a:r>
            <a:r>
              <a:rPr lang="zh-CN" altLang="en-US" sz="2000" dirty="0">
                <a:latin typeface="微软雅黑" pitchFamily="34" charset="-122"/>
                <a:ea typeface="微软雅黑" pitchFamily="34" charset="-122"/>
                <a:cs typeface="Times New Roman" pitchFamily="18" charset="0"/>
              </a:rPr>
              <a:t>对</a:t>
            </a:r>
            <a:r>
              <a:rPr lang="en-US" altLang="zh-CN" sz="2000" dirty="0">
                <a:latin typeface="微软雅黑" pitchFamily="34" charset="-122"/>
                <a:ea typeface="微软雅黑" pitchFamily="34" charset="-122"/>
                <a:cs typeface="Times New Roman" pitchFamily="18" charset="0"/>
              </a:rPr>
              <a:t> </a:t>
            </a:r>
            <a:r>
              <a:rPr lang="zh-CN" altLang="en-US" sz="2000" dirty="0">
                <a:latin typeface="微软雅黑" pitchFamily="34" charset="-122"/>
                <a:ea typeface="微软雅黑" pitchFamily="34" charset="-122"/>
                <a:cs typeface="Times New Roman" pitchFamily="18" charset="0"/>
              </a:rPr>
              <a:t>和</a:t>
            </a:r>
            <a:r>
              <a:rPr lang="zh-CN" altLang="en-US" sz="2000" dirty="0">
                <a:solidFill>
                  <a:srgbClr val="FF0000"/>
                </a:solidFill>
                <a:latin typeface="微软雅黑" pitchFamily="34" charset="-122"/>
                <a:ea typeface="微软雅黑" pitchFamily="34" charset="-122"/>
                <a:cs typeface="Times New Roman" pitchFamily="18" charset="0"/>
              </a:rPr>
              <a:t>量子存储器</a:t>
            </a:r>
            <a:endParaRPr lang="zh-CN" altLang="en-US" sz="2000" dirty="0">
              <a:latin typeface="微软雅黑" pitchFamily="34" charset="-122"/>
              <a:ea typeface="微软雅黑" pitchFamily="34" charset="-122"/>
              <a:cs typeface="Times New Roman" pitchFamily="18" charset="0"/>
            </a:endParaRPr>
          </a:p>
        </p:txBody>
      </p:sp>
      <p:sp>
        <p:nvSpPr>
          <p:cNvPr id="10" name="TextBox 18">
            <a:extLst>
              <a:ext uri="{FF2B5EF4-FFF2-40B4-BE49-F238E27FC236}">
                <a16:creationId xmlns:a16="http://schemas.microsoft.com/office/drawing/2014/main" id="{190B4153-13AF-4061-8AC3-D9E30EDC906C}"/>
              </a:ext>
            </a:extLst>
          </p:cNvPr>
          <p:cNvSpPr txBox="1">
            <a:spLocks noChangeArrowheads="1"/>
          </p:cNvSpPr>
          <p:nvPr/>
        </p:nvSpPr>
        <p:spPr bwMode="auto">
          <a:xfrm>
            <a:off x="312651" y="2130774"/>
            <a:ext cx="2646735" cy="502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lnSpc>
                <a:spcPts val="3200"/>
              </a:lnSpc>
              <a:buFont typeface="Wingdings" pitchFamily="2" charset="2"/>
              <a:buChar char="ü"/>
            </a:pPr>
            <a:r>
              <a:rPr lang="zh-CN" altLang="en-US" sz="2400" dirty="0">
                <a:latin typeface="微软雅黑" pitchFamily="34" charset="-122"/>
                <a:ea typeface="微软雅黑" pitchFamily="34" charset="-122"/>
                <a:cs typeface="Times New Roman" pitchFamily="18" charset="0"/>
              </a:rPr>
              <a:t>解决办法：</a:t>
            </a:r>
          </a:p>
        </p:txBody>
      </p:sp>
      <p:sp>
        <p:nvSpPr>
          <p:cNvPr id="11" name="矩形 21">
            <a:extLst>
              <a:ext uri="{FF2B5EF4-FFF2-40B4-BE49-F238E27FC236}">
                <a16:creationId xmlns:a16="http://schemas.microsoft.com/office/drawing/2014/main" id="{4962B8A6-6FAB-4975-8C21-7770229153CA}"/>
              </a:ext>
            </a:extLst>
          </p:cNvPr>
          <p:cNvSpPr>
            <a:spLocks noChangeArrowheads="1"/>
          </p:cNvSpPr>
          <p:nvPr/>
        </p:nvSpPr>
        <p:spPr bwMode="auto">
          <a:xfrm>
            <a:off x="3954317" y="6444264"/>
            <a:ext cx="32146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zh-CN" dirty="0">
                <a:solidFill>
                  <a:srgbClr val="008000"/>
                </a:solidFill>
              </a:rPr>
              <a:t>Rev. Mod. Phys.</a:t>
            </a:r>
            <a:r>
              <a:rPr lang="zh-CN" altLang="en-US" dirty="0">
                <a:solidFill>
                  <a:srgbClr val="008000"/>
                </a:solidFill>
              </a:rPr>
              <a:t> </a:t>
            </a:r>
            <a:r>
              <a:rPr lang="en-US" altLang="zh-CN" dirty="0">
                <a:solidFill>
                  <a:srgbClr val="008000"/>
                </a:solidFill>
              </a:rPr>
              <a:t>83.33 (2011)</a:t>
            </a:r>
            <a:endParaRPr lang="zh-CN" altLang="en-US" dirty="0">
              <a:solidFill>
                <a:srgbClr val="008000"/>
              </a:solidFill>
            </a:endParaRPr>
          </a:p>
        </p:txBody>
      </p:sp>
      <p:sp>
        <p:nvSpPr>
          <p:cNvPr id="12" name="矩形 11">
            <a:extLst>
              <a:ext uri="{FF2B5EF4-FFF2-40B4-BE49-F238E27FC236}">
                <a16:creationId xmlns:a16="http://schemas.microsoft.com/office/drawing/2014/main" id="{C64C1AB4-6163-4888-9CAB-F9AD4774BE2B}"/>
              </a:ext>
            </a:extLst>
          </p:cNvPr>
          <p:cNvSpPr/>
          <p:nvPr/>
        </p:nvSpPr>
        <p:spPr>
          <a:xfrm>
            <a:off x="2230593" y="3255367"/>
            <a:ext cx="6662136" cy="461665"/>
          </a:xfrm>
          <a:prstGeom prst="rect">
            <a:avLst/>
          </a:prstGeom>
        </p:spPr>
        <p:txBody>
          <a:bodyPr wrap="square">
            <a:spAutoFit/>
          </a:bodyPr>
          <a:lstStyle/>
          <a:p>
            <a:r>
              <a:rPr lang="zh-CN" altLang="en-US" sz="2400" dirty="0">
                <a:latin typeface="微软雅黑" pitchFamily="34" charset="-122"/>
                <a:ea typeface="微软雅黑" pitchFamily="34" charset="-122"/>
                <a:cs typeface="Times New Roman" pitchFamily="18" charset="0"/>
              </a:rPr>
              <a:t>再利用量子隐形传态实现量子信息的远程传输</a:t>
            </a:r>
          </a:p>
        </p:txBody>
      </p:sp>
      <p:grpSp>
        <p:nvGrpSpPr>
          <p:cNvPr id="13" name="组合 12">
            <a:extLst>
              <a:ext uri="{FF2B5EF4-FFF2-40B4-BE49-F238E27FC236}">
                <a16:creationId xmlns:a16="http://schemas.microsoft.com/office/drawing/2014/main" id="{C028AD53-DC95-4AD2-824C-F474120B03CE}"/>
              </a:ext>
            </a:extLst>
          </p:cNvPr>
          <p:cNvGrpSpPr/>
          <p:nvPr/>
        </p:nvGrpSpPr>
        <p:grpSpPr>
          <a:xfrm>
            <a:off x="107504" y="3734965"/>
            <a:ext cx="8964612" cy="2646363"/>
            <a:chOff x="107504" y="3046189"/>
            <a:chExt cx="8964612" cy="2646363"/>
          </a:xfrm>
        </p:grpSpPr>
        <p:grpSp>
          <p:nvGrpSpPr>
            <p:cNvPr id="14" name="组合 9">
              <a:extLst>
                <a:ext uri="{FF2B5EF4-FFF2-40B4-BE49-F238E27FC236}">
                  <a16:creationId xmlns:a16="http://schemas.microsoft.com/office/drawing/2014/main" id="{06BED63A-C368-4BE8-ACD8-879B881D8D9D}"/>
                </a:ext>
              </a:extLst>
            </p:cNvPr>
            <p:cNvGrpSpPr>
              <a:grpSpLocks/>
            </p:cNvGrpSpPr>
            <p:nvPr/>
          </p:nvGrpSpPr>
          <p:grpSpPr bwMode="auto">
            <a:xfrm>
              <a:off x="107504" y="3263677"/>
              <a:ext cx="7848600" cy="2428875"/>
              <a:chOff x="326664" y="2000240"/>
              <a:chExt cx="8711394" cy="2714644"/>
            </a:xfrm>
          </p:grpSpPr>
          <p:pic>
            <p:nvPicPr>
              <p:cNvPr id="27" name="Picture 2">
                <a:extLst>
                  <a:ext uri="{FF2B5EF4-FFF2-40B4-BE49-F238E27FC236}">
                    <a16:creationId xmlns:a16="http://schemas.microsoft.com/office/drawing/2014/main" id="{D2F82931-15DB-417C-85DF-634D8630AC7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8596" y="2000240"/>
                <a:ext cx="8609462" cy="2576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圆角矩形 37">
                <a:extLst>
                  <a:ext uri="{FF2B5EF4-FFF2-40B4-BE49-F238E27FC236}">
                    <a16:creationId xmlns:a16="http://schemas.microsoft.com/office/drawing/2014/main" id="{05720542-B705-44CF-A43C-258B95A7E260}"/>
                  </a:ext>
                </a:extLst>
              </p:cNvPr>
              <p:cNvSpPr/>
              <p:nvPr/>
            </p:nvSpPr>
            <p:spPr>
              <a:xfrm>
                <a:off x="326664" y="4455840"/>
                <a:ext cx="3531075" cy="25904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p>
            </p:txBody>
          </p:sp>
        </p:grpSp>
        <p:sp>
          <p:nvSpPr>
            <p:cNvPr id="15" name="椭圆 14">
              <a:extLst>
                <a:ext uri="{FF2B5EF4-FFF2-40B4-BE49-F238E27FC236}">
                  <a16:creationId xmlns:a16="http://schemas.microsoft.com/office/drawing/2014/main" id="{3C4865FF-3829-49A6-A3E1-6A363CDFDFF0}"/>
                </a:ext>
              </a:extLst>
            </p:cNvPr>
            <p:cNvSpPr/>
            <p:nvPr/>
          </p:nvSpPr>
          <p:spPr>
            <a:xfrm>
              <a:off x="8316466" y="3439889"/>
              <a:ext cx="215900" cy="215900"/>
            </a:xfrm>
            <a:prstGeom prst="ellipse">
              <a:avLst/>
            </a:prstGeom>
            <a:solidFill>
              <a:srgbClr val="0099FF">
                <a:alpha val="6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p>
          </p:txBody>
        </p:sp>
        <p:sp>
          <p:nvSpPr>
            <p:cNvPr id="16" name="椭圆 15">
              <a:extLst>
                <a:ext uri="{FF2B5EF4-FFF2-40B4-BE49-F238E27FC236}">
                  <a16:creationId xmlns:a16="http://schemas.microsoft.com/office/drawing/2014/main" id="{0B044528-94CB-49AB-888D-2447291DDD39}"/>
                </a:ext>
              </a:extLst>
            </p:cNvPr>
            <p:cNvSpPr/>
            <p:nvPr/>
          </p:nvSpPr>
          <p:spPr>
            <a:xfrm>
              <a:off x="8676829" y="3439889"/>
              <a:ext cx="215900" cy="215900"/>
            </a:xfrm>
            <a:prstGeom prst="ellipse">
              <a:avLst/>
            </a:prstGeom>
            <a:solidFill>
              <a:srgbClr val="0099FF">
                <a:alpha val="6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p>
          </p:txBody>
        </p:sp>
        <p:sp>
          <p:nvSpPr>
            <p:cNvPr id="17" name="椭圆 16">
              <a:extLst>
                <a:ext uri="{FF2B5EF4-FFF2-40B4-BE49-F238E27FC236}">
                  <a16:creationId xmlns:a16="http://schemas.microsoft.com/office/drawing/2014/main" id="{D0AC8D5D-D902-4F62-A1E4-FE0B1658B2EE}"/>
                </a:ext>
              </a:extLst>
            </p:cNvPr>
            <p:cNvSpPr/>
            <p:nvPr/>
          </p:nvSpPr>
          <p:spPr>
            <a:xfrm>
              <a:off x="7956104" y="3449414"/>
              <a:ext cx="215900" cy="215900"/>
            </a:xfrm>
            <a:prstGeom prst="ellipse">
              <a:avLst/>
            </a:prstGeom>
            <a:solidFill>
              <a:srgbClr val="0099FF">
                <a:alpha val="6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p>
          </p:txBody>
        </p:sp>
        <p:sp>
          <p:nvSpPr>
            <p:cNvPr id="18" name="TextBox 16">
              <a:extLst>
                <a:ext uri="{FF2B5EF4-FFF2-40B4-BE49-F238E27FC236}">
                  <a16:creationId xmlns:a16="http://schemas.microsoft.com/office/drawing/2014/main" id="{C2B014B7-F8A9-4F9D-AEEC-E269709CE8CB}"/>
                </a:ext>
              </a:extLst>
            </p:cNvPr>
            <p:cNvSpPr txBox="1">
              <a:spLocks noChangeArrowheads="1"/>
            </p:cNvSpPr>
            <p:nvPr/>
          </p:nvSpPr>
          <p:spPr bwMode="auto">
            <a:xfrm>
              <a:off x="1071116" y="3046189"/>
              <a:ext cx="571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r>
                <a:rPr lang="en-US" altLang="zh-CN" sz="2400" i="1">
                  <a:solidFill>
                    <a:srgbClr val="FF0000"/>
                  </a:solidFill>
                  <a:latin typeface="Times New Roman" pitchFamily="18" charset="0"/>
                  <a:cs typeface="Times New Roman" pitchFamily="18" charset="0"/>
                </a:rPr>
                <a:t>p</a:t>
              </a:r>
              <a:endParaRPr lang="zh-CN" altLang="en-US" sz="2000" i="1">
                <a:solidFill>
                  <a:srgbClr val="FF0000"/>
                </a:solidFill>
                <a:latin typeface="Times New Roman" pitchFamily="18" charset="0"/>
                <a:cs typeface="Times New Roman" pitchFamily="18" charset="0"/>
              </a:endParaRPr>
            </a:p>
          </p:txBody>
        </p:sp>
        <p:sp>
          <p:nvSpPr>
            <p:cNvPr id="19" name="TextBox 17">
              <a:extLst>
                <a:ext uri="{FF2B5EF4-FFF2-40B4-BE49-F238E27FC236}">
                  <a16:creationId xmlns:a16="http://schemas.microsoft.com/office/drawing/2014/main" id="{E59D08BC-6183-4468-9379-7BACA7BCB9B3}"/>
                </a:ext>
              </a:extLst>
            </p:cNvPr>
            <p:cNvSpPr txBox="1">
              <a:spLocks noChangeArrowheads="1"/>
            </p:cNvSpPr>
            <p:nvPr/>
          </p:nvSpPr>
          <p:spPr bwMode="auto">
            <a:xfrm>
              <a:off x="2809429" y="3046189"/>
              <a:ext cx="571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r>
                <a:rPr lang="en-US" altLang="zh-CN" sz="2400" i="1">
                  <a:solidFill>
                    <a:srgbClr val="FF0000"/>
                  </a:solidFill>
                  <a:latin typeface="Times New Roman" pitchFamily="18" charset="0"/>
                  <a:cs typeface="Times New Roman" pitchFamily="18" charset="0"/>
                </a:rPr>
                <a:t>p</a:t>
              </a:r>
              <a:endParaRPr lang="zh-CN" altLang="en-US" sz="2000" i="1">
                <a:solidFill>
                  <a:srgbClr val="FF0000"/>
                </a:solidFill>
                <a:latin typeface="Times New Roman" pitchFamily="18" charset="0"/>
                <a:cs typeface="Times New Roman" pitchFamily="18" charset="0"/>
              </a:endParaRPr>
            </a:p>
          </p:txBody>
        </p:sp>
        <p:sp>
          <p:nvSpPr>
            <p:cNvPr id="20" name="TextBox 18">
              <a:extLst>
                <a:ext uri="{FF2B5EF4-FFF2-40B4-BE49-F238E27FC236}">
                  <a16:creationId xmlns:a16="http://schemas.microsoft.com/office/drawing/2014/main" id="{7FCA6369-29DE-48B9-BCD7-9F5A9DC8ADE5}"/>
                </a:ext>
              </a:extLst>
            </p:cNvPr>
            <p:cNvSpPr txBox="1">
              <a:spLocks noChangeArrowheads="1"/>
            </p:cNvSpPr>
            <p:nvPr/>
          </p:nvSpPr>
          <p:spPr bwMode="auto">
            <a:xfrm>
              <a:off x="4857304" y="3046189"/>
              <a:ext cx="571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r>
                <a:rPr lang="en-US" altLang="zh-CN" sz="2400" i="1">
                  <a:solidFill>
                    <a:srgbClr val="FF0000"/>
                  </a:solidFill>
                  <a:latin typeface="Times New Roman" pitchFamily="18" charset="0"/>
                  <a:cs typeface="Times New Roman" pitchFamily="18" charset="0"/>
                </a:rPr>
                <a:t>p</a:t>
              </a:r>
              <a:endParaRPr lang="zh-CN" altLang="en-US" sz="2000" i="1">
                <a:solidFill>
                  <a:srgbClr val="FF0000"/>
                </a:solidFill>
                <a:latin typeface="Times New Roman" pitchFamily="18" charset="0"/>
                <a:cs typeface="Times New Roman" pitchFamily="18" charset="0"/>
              </a:endParaRPr>
            </a:p>
          </p:txBody>
        </p:sp>
        <p:sp>
          <p:nvSpPr>
            <p:cNvPr id="21" name="TextBox 19">
              <a:extLst>
                <a:ext uri="{FF2B5EF4-FFF2-40B4-BE49-F238E27FC236}">
                  <a16:creationId xmlns:a16="http://schemas.microsoft.com/office/drawing/2014/main" id="{064E8BDE-A89A-46EC-9132-983BF80E2EDB}"/>
                </a:ext>
              </a:extLst>
            </p:cNvPr>
            <p:cNvSpPr txBox="1">
              <a:spLocks noChangeArrowheads="1"/>
            </p:cNvSpPr>
            <p:nvPr/>
          </p:nvSpPr>
          <p:spPr bwMode="auto">
            <a:xfrm>
              <a:off x="6714679" y="3046189"/>
              <a:ext cx="571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r>
                <a:rPr lang="en-US" altLang="zh-CN" sz="2400" i="1">
                  <a:solidFill>
                    <a:srgbClr val="FF0000"/>
                  </a:solidFill>
                  <a:latin typeface="Times New Roman" pitchFamily="18" charset="0"/>
                  <a:cs typeface="Times New Roman" pitchFamily="18" charset="0"/>
                </a:rPr>
                <a:t>p</a:t>
              </a:r>
              <a:endParaRPr lang="zh-CN" altLang="en-US" sz="2000" i="1">
                <a:solidFill>
                  <a:srgbClr val="FF0000"/>
                </a:solidFill>
                <a:latin typeface="Times New Roman" pitchFamily="18" charset="0"/>
                <a:cs typeface="Times New Roman" pitchFamily="18" charset="0"/>
              </a:endParaRPr>
            </a:p>
          </p:txBody>
        </p:sp>
        <p:sp>
          <p:nvSpPr>
            <p:cNvPr id="22" name="TextBox 20">
              <a:extLst>
                <a:ext uri="{FF2B5EF4-FFF2-40B4-BE49-F238E27FC236}">
                  <a16:creationId xmlns:a16="http://schemas.microsoft.com/office/drawing/2014/main" id="{0B0A3891-9433-4219-94B9-079643D74E89}"/>
                </a:ext>
              </a:extLst>
            </p:cNvPr>
            <p:cNvSpPr txBox="1">
              <a:spLocks noChangeArrowheads="1"/>
            </p:cNvSpPr>
            <p:nvPr/>
          </p:nvSpPr>
          <p:spPr bwMode="auto">
            <a:xfrm>
              <a:off x="8500616" y="3117627"/>
              <a:ext cx="5715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r" eaLnBrk="1" hangingPunct="1"/>
              <a:r>
                <a:rPr lang="en-US" altLang="zh-CN" sz="2400" i="1">
                  <a:solidFill>
                    <a:srgbClr val="FF0000"/>
                  </a:solidFill>
                  <a:latin typeface="Times New Roman" pitchFamily="18" charset="0"/>
                  <a:cs typeface="Times New Roman" pitchFamily="18" charset="0"/>
                </a:rPr>
                <a:t>N</a:t>
              </a:r>
              <a:endParaRPr lang="zh-CN" altLang="en-US" sz="2000" i="1">
                <a:solidFill>
                  <a:srgbClr val="FF0000"/>
                </a:solidFill>
                <a:latin typeface="Times New Roman" pitchFamily="18" charset="0"/>
                <a:cs typeface="Times New Roman" pitchFamily="18" charset="0"/>
              </a:endParaRPr>
            </a:p>
          </p:txBody>
        </p:sp>
        <p:sp>
          <p:nvSpPr>
            <p:cNvPr id="23" name="TextBox 21">
              <a:extLst>
                <a:ext uri="{FF2B5EF4-FFF2-40B4-BE49-F238E27FC236}">
                  <a16:creationId xmlns:a16="http://schemas.microsoft.com/office/drawing/2014/main" id="{9B7B55EF-545E-46D2-8633-C2075A3EA8C9}"/>
                </a:ext>
              </a:extLst>
            </p:cNvPr>
            <p:cNvSpPr txBox="1">
              <a:spLocks noChangeArrowheads="1"/>
            </p:cNvSpPr>
            <p:nvPr/>
          </p:nvSpPr>
          <p:spPr bwMode="auto">
            <a:xfrm>
              <a:off x="7714804" y="3046189"/>
              <a:ext cx="135731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r>
                <a:rPr lang="en-US" altLang="zh-CN" sz="2400" i="1">
                  <a:solidFill>
                    <a:srgbClr val="FF0000"/>
                  </a:solidFill>
                  <a:latin typeface="Times New Roman" pitchFamily="18" charset="0"/>
                  <a:cs typeface="Times New Roman" pitchFamily="18" charset="0"/>
                </a:rPr>
                <a:t>p…</a:t>
              </a:r>
              <a:endParaRPr lang="zh-CN" altLang="en-US" sz="2000" i="1">
                <a:solidFill>
                  <a:srgbClr val="FF0000"/>
                </a:solidFill>
                <a:latin typeface="Times New Roman" pitchFamily="18" charset="0"/>
                <a:cs typeface="Times New Roman" pitchFamily="18" charset="0"/>
              </a:endParaRPr>
            </a:p>
          </p:txBody>
        </p:sp>
        <p:sp>
          <p:nvSpPr>
            <p:cNvPr id="24" name="TextBox 22">
              <a:extLst>
                <a:ext uri="{FF2B5EF4-FFF2-40B4-BE49-F238E27FC236}">
                  <a16:creationId xmlns:a16="http://schemas.microsoft.com/office/drawing/2014/main" id="{50DDB5A8-37DF-4F4E-B749-0B50A7B01A9D}"/>
                </a:ext>
              </a:extLst>
            </p:cNvPr>
            <p:cNvSpPr txBox="1">
              <a:spLocks noChangeArrowheads="1"/>
            </p:cNvSpPr>
            <p:nvPr/>
          </p:nvSpPr>
          <p:spPr bwMode="auto">
            <a:xfrm>
              <a:off x="8357741" y="3760564"/>
              <a:ext cx="5715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r>
                <a:rPr lang="en-US" altLang="zh-CN" sz="2800" i="1">
                  <a:solidFill>
                    <a:srgbClr val="FF0000"/>
                  </a:solidFill>
                  <a:latin typeface="Times New Roman" pitchFamily="18" charset="0"/>
                  <a:cs typeface="Times New Roman" pitchFamily="18" charset="0"/>
                </a:rPr>
                <a:t>p</a:t>
              </a:r>
              <a:r>
                <a:rPr lang="en-US" altLang="zh-CN" sz="2800" i="1" baseline="30000">
                  <a:solidFill>
                    <a:srgbClr val="FF0000"/>
                  </a:solidFill>
                  <a:latin typeface="Times New Roman" pitchFamily="18" charset="0"/>
                  <a:cs typeface="Times New Roman" pitchFamily="18" charset="0"/>
                </a:rPr>
                <a:t>N</a:t>
              </a:r>
              <a:endParaRPr lang="zh-CN" altLang="en-US" sz="2400" i="1" baseline="30000">
                <a:solidFill>
                  <a:srgbClr val="FF0000"/>
                </a:solidFill>
                <a:latin typeface="Times New Roman" pitchFamily="18" charset="0"/>
                <a:cs typeface="Times New Roman" pitchFamily="18" charset="0"/>
              </a:endParaRPr>
            </a:p>
          </p:txBody>
        </p:sp>
        <p:sp>
          <p:nvSpPr>
            <p:cNvPr id="25" name="TextBox 23">
              <a:extLst>
                <a:ext uri="{FF2B5EF4-FFF2-40B4-BE49-F238E27FC236}">
                  <a16:creationId xmlns:a16="http://schemas.microsoft.com/office/drawing/2014/main" id="{5D8382C2-1911-46AD-86AC-06A13C92E5CC}"/>
                </a:ext>
              </a:extLst>
            </p:cNvPr>
            <p:cNvSpPr txBox="1">
              <a:spLocks noChangeArrowheads="1"/>
            </p:cNvSpPr>
            <p:nvPr/>
          </p:nvSpPr>
          <p:spPr bwMode="auto">
            <a:xfrm>
              <a:off x="5944741" y="5062314"/>
              <a:ext cx="5715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r>
                <a:rPr lang="en-US" altLang="zh-CN" sz="2800" i="1">
                  <a:solidFill>
                    <a:srgbClr val="0000FF"/>
                  </a:solidFill>
                  <a:latin typeface="Times New Roman" pitchFamily="18" charset="0"/>
                  <a:cs typeface="Times New Roman" pitchFamily="18" charset="0"/>
                </a:rPr>
                <a:t>p</a:t>
              </a:r>
              <a:r>
                <a:rPr lang="en-US" altLang="zh-CN" sz="2800" i="1" baseline="30000">
                  <a:solidFill>
                    <a:srgbClr val="0000FF"/>
                  </a:solidFill>
                  <a:latin typeface="Times New Roman" pitchFamily="18" charset="0"/>
                  <a:cs typeface="Times New Roman" pitchFamily="18" charset="0"/>
                </a:rPr>
                <a:t>2</a:t>
              </a:r>
              <a:endParaRPr lang="zh-CN" altLang="en-US" sz="2400" i="1" baseline="30000">
                <a:solidFill>
                  <a:srgbClr val="0000FF"/>
                </a:solidFill>
                <a:latin typeface="Times New Roman" pitchFamily="18" charset="0"/>
                <a:cs typeface="Times New Roman" pitchFamily="18" charset="0"/>
              </a:endParaRPr>
            </a:p>
          </p:txBody>
        </p:sp>
        <p:sp>
          <p:nvSpPr>
            <p:cNvPr id="26" name="TextBox 24">
              <a:extLst>
                <a:ext uri="{FF2B5EF4-FFF2-40B4-BE49-F238E27FC236}">
                  <a16:creationId xmlns:a16="http://schemas.microsoft.com/office/drawing/2014/main" id="{5017186C-3115-49AB-92A5-580DDA90C46E}"/>
                </a:ext>
              </a:extLst>
            </p:cNvPr>
            <p:cNvSpPr txBox="1">
              <a:spLocks noChangeArrowheads="1"/>
            </p:cNvSpPr>
            <p:nvPr/>
          </p:nvSpPr>
          <p:spPr bwMode="auto">
            <a:xfrm>
              <a:off x="1841054" y="4990877"/>
              <a:ext cx="5715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r>
                <a:rPr lang="en-US" altLang="zh-CN" sz="2800" i="1">
                  <a:solidFill>
                    <a:srgbClr val="0000FF"/>
                  </a:solidFill>
                  <a:latin typeface="Times New Roman" pitchFamily="18" charset="0"/>
                  <a:cs typeface="Times New Roman" pitchFamily="18" charset="0"/>
                </a:rPr>
                <a:t>p</a:t>
              </a:r>
              <a:r>
                <a:rPr lang="en-US" altLang="zh-CN" sz="2800" i="1" baseline="30000">
                  <a:solidFill>
                    <a:srgbClr val="0000FF"/>
                  </a:solidFill>
                  <a:latin typeface="Times New Roman" pitchFamily="18" charset="0"/>
                  <a:cs typeface="Times New Roman" pitchFamily="18" charset="0"/>
                </a:rPr>
                <a:t>2</a:t>
              </a:r>
              <a:endParaRPr lang="zh-CN" altLang="en-US" sz="2400" i="1" baseline="30000">
                <a:solidFill>
                  <a:srgbClr val="0000FF"/>
                </a:solidFill>
                <a:latin typeface="Times New Roman" pitchFamily="18" charset="0"/>
                <a:cs typeface="Times New Roman" pitchFamily="18" charset="0"/>
              </a:endParaRPr>
            </a:p>
          </p:txBody>
        </p:sp>
      </p:grpSp>
    </p:spTree>
    <p:extLst>
      <p:ext uri="{BB962C8B-B14F-4D97-AF65-F5344CB8AC3E}">
        <p14:creationId xmlns:p14="http://schemas.microsoft.com/office/powerpoint/2010/main" val="65254678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18">
            <a:extLst>
              <a:ext uri="{FF2B5EF4-FFF2-40B4-BE49-F238E27FC236}">
                <a16:creationId xmlns:a16="http://schemas.microsoft.com/office/drawing/2014/main" id="{C3ED56E6-4802-445D-881F-48A443BAE367}"/>
              </a:ext>
            </a:extLst>
          </p:cNvPr>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endParaRPr lang="zh-CN" altLang="en-US" sz="1800"/>
          </a:p>
        </p:txBody>
      </p:sp>
      <p:pic>
        <p:nvPicPr>
          <p:cNvPr id="72707" name="Picture 22">
            <a:extLst>
              <a:ext uri="{FF2B5EF4-FFF2-40B4-BE49-F238E27FC236}">
                <a16:creationId xmlns:a16="http://schemas.microsoft.com/office/drawing/2014/main" id="{9FEFFDA0-43DB-4307-B477-272367CCB7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74295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72708" name="Picture 20">
            <a:extLst>
              <a:ext uri="{FF2B5EF4-FFF2-40B4-BE49-F238E27FC236}">
                <a16:creationId xmlns:a16="http://schemas.microsoft.com/office/drawing/2014/main" id="{0CE2EA72-9FE7-460B-B507-9538A5CD8BBA}"/>
              </a:ext>
            </a:extLst>
          </p:cNvPr>
          <p:cNvPicPr>
            <a:picLocks noChangeAspect="1" noChangeArrowheads="1"/>
          </p:cNvPicPr>
          <p:nvPr/>
        </p:nvPicPr>
        <p:blipFill>
          <a:blip r:embed="rId3">
            <a:lum bright="32000" contrast="-38000"/>
            <a:extLst>
              <a:ext uri="{28A0092B-C50C-407E-A947-70E740481C1C}">
                <a14:useLocalDpi xmlns:a14="http://schemas.microsoft.com/office/drawing/2010/main" val="0"/>
              </a:ext>
            </a:extLst>
          </a:blip>
          <a:srcRect/>
          <a:stretch>
            <a:fillRect/>
          </a:stretch>
        </p:blipFill>
        <p:spPr bwMode="auto">
          <a:xfrm>
            <a:off x="763588" y="0"/>
            <a:ext cx="8380412"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72709" name="TextBox 6">
            <a:extLst>
              <a:ext uri="{FF2B5EF4-FFF2-40B4-BE49-F238E27FC236}">
                <a16:creationId xmlns:a16="http://schemas.microsoft.com/office/drawing/2014/main" id="{66216E50-05E1-4F42-A879-FDD5C6BE9357}"/>
              </a:ext>
            </a:extLst>
          </p:cNvPr>
          <p:cNvSpPr txBox="1">
            <a:spLocks noChangeArrowheads="1"/>
          </p:cNvSpPr>
          <p:nvPr/>
        </p:nvSpPr>
        <p:spPr bwMode="auto">
          <a:xfrm>
            <a:off x="1547813" y="107950"/>
            <a:ext cx="759618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ts val="1200"/>
              </a:spcBef>
              <a:buFontTx/>
              <a:buNone/>
            </a:pPr>
            <a:r>
              <a:rPr lang="zh-CN" altLang="en-US">
                <a:latin typeface="微软雅黑" panose="020B0503020204020204" pitchFamily="34" charset="-122"/>
                <a:ea typeface="微软雅黑" panose="020B0503020204020204" pitchFamily="34" charset="-122"/>
              </a:rPr>
              <a:t>三、量子信息 </a:t>
            </a:r>
            <a:r>
              <a:rPr lang="en-US" altLang="zh-CN">
                <a:latin typeface="微软雅黑" panose="020B0503020204020204" pitchFamily="34" charset="-122"/>
                <a:ea typeface="微软雅黑" panose="020B0503020204020204" pitchFamily="34" charset="-122"/>
              </a:rPr>
              <a:t>2</a:t>
            </a:r>
            <a:r>
              <a:rPr lang="zh-CN" altLang="en-US" sz="2800">
                <a:latin typeface="微软雅黑" panose="020B0503020204020204" pitchFamily="34" charset="-122"/>
                <a:ea typeface="微软雅黑" panose="020B0503020204020204" pitchFamily="34" charset="-122"/>
              </a:rPr>
              <a:t>）量子通信</a:t>
            </a:r>
            <a:endParaRPr lang="en-US" altLang="zh-CN">
              <a:latin typeface="微软雅黑" panose="020B0503020204020204" pitchFamily="34" charset="-122"/>
              <a:ea typeface="微软雅黑" panose="020B0503020204020204" pitchFamily="34" charset="-122"/>
            </a:endParaRPr>
          </a:p>
        </p:txBody>
      </p:sp>
      <p:sp>
        <p:nvSpPr>
          <p:cNvPr id="72716" name="灯片编号占位符 1">
            <a:extLst>
              <a:ext uri="{FF2B5EF4-FFF2-40B4-BE49-F238E27FC236}">
                <a16:creationId xmlns:a16="http://schemas.microsoft.com/office/drawing/2014/main" id="{435B7F1A-2527-4A84-A9DC-172D87C3F885}"/>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fld id="{75430B57-1112-48C0-BB39-03003A59845D}" type="slidenum">
              <a:rPr lang="zh-CN" altLang="en-US" sz="1200" smtClean="0">
                <a:solidFill>
                  <a:srgbClr val="898989"/>
                </a:solidFill>
              </a:rPr>
              <a:pPr>
                <a:spcBef>
                  <a:spcPct val="0"/>
                </a:spcBef>
                <a:buFontTx/>
                <a:buNone/>
              </a:pPr>
              <a:t>65</a:t>
            </a:fld>
            <a:endParaRPr lang="zh-CN" altLang="en-US" sz="1200">
              <a:solidFill>
                <a:srgbClr val="898989"/>
              </a:solidFill>
            </a:endParaRPr>
          </a:p>
        </p:txBody>
      </p:sp>
      <p:pic>
        <p:nvPicPr>
          <p:cNvPr id="14" name="图片 7">
            <a:extLst>
              <a:ext uri="{FF2B5EF4-FFF2-40B4-BE49-F238E27FC236}">
                <a16:creationId xmlns:a16="http://schemas.microsoft.com/office/drawing/2014/main" id="{470C0EC1-8FFA-4AE9-B344-A737C11E795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42014" y="1862576"/>
            <a:ext cx="2821873" cy="3604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文本框 8">
            <a:extLst>
              <a:ext uri="{FF2B5EF4-FFF2-40B4-BE49-F238E27FC236}">
                <a16:creationId xmlns:a16="http://schemas.microsoft.com/office/drawing/2014/main" id="{728C389C-A975-4448-8C36-878EF788F7EE}"/>
              </a:ext>
            </a:extLst>
          </p:cNvPr>
          <p:cNvSpPr txBox="1">
            <a:spLocks noChangeArrowheads="1"/>
          </p:cNvSpPr>
          <p:nvPr/>
        </p:nvSpPr>
        <p:spPr bwMode="auto">
          <a:xfrm>
            <a:off x="1475656" y="5631510"/>
            <a:ext cx="15748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r>
              <a:rPr lang="zh-CN" altLang="en-US" sz="2400">
                <a:latin typeface="微软雅黑" pitchFamily="34" charset="-122"/>
                <a:ea typeface="微软雅黑" pitchFamily="34" charset="-122"/>
              </a:rPr>
              <a:t>量子卫星</a:t>
            </a:r>
          </a:p>
        </p:txBody>
      </p:sp>
      <p:pic>
        <p:nvPicPr>
          <p:cNvPr id="16" name="Picture 2" descr="Quantum postal service.">
            <a:extLst>
              <a:ext uri="{FF2B5EF4-FFF2-40B4-BE49-F238E27FC236}">
                <a16:creationId xmlns:a16="http://schemas.microsoft.com/office/drawing/2014/main" id="{4A9D8359-8B43-4FDB-8E88-BE03AFD778F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55976" y="2131627"/>
            <a:ext cx="4211637" cy="280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文本框 10">
            <a:extLst>
              <a:ext uri="{FF2B5EF4-FFF2-40B4-BE49-F238E27FC236}">
                <a16:creationId xmlns:a16="http://schemas.microsoft.com/office/drawing/2014/main" id="{306A566E-BBAB-47DE-9FF6-38D28E28427B}"/>
              </a:ext>
            </a:extLst>
          </p:cNvPr>
          <p:cNvSpPr txBox="1">
            <a:spLocks noChangeArrowheads="1"/>
          </p:cNvSpPr>
          <p:nvPr/>
        </p:nvSpPr>
        <p:spPr bwMode="auto">
          <a:xfrm>
            <a:off x="5148064" y="5642933"/>
            <a:ext cx="294411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r>
              <a:rPr lang="zh-CN" altLang="en-US" sz="2400" dirty="0">
                <a:latin typeface="微软雅黑" pitchFamily="34" charset="-122"/>
                <a:ea typeface="微软雅黑" pitchFamily="34" charset="-122"/>
              </a:rPr>
              <a:t>可搬运量子存储器</a:t>
            </a:r>
          </a:p>
        </p:txBody>
      </p:sp>
      <p:sp>
        <p:nvSpPr>
          <p:cNvPr id="18" name="矩形 17">
            <a:extLst>
              <a:ext uri="{FF2B5EF4-FFF2-40B4-BE49-F238E27FC236}">
                <a16:creationId xmlns:a16="http://schemas.microsoft.com/office/drawing/2014/main" id="{C91F1A61-C9AD-41D1-BCBA-7E2965613627}"/>
              </a:ext>
            </a:extLst>
          </p:cNvPr>
          <p:cNvSpPr/>
          <p:nvPr/>
        </p:nvSpPr>
        <p:spPr>
          <a:xfrm>
            <a:off x="803266" y="1052736"/>
            <a:ext cx="4852610" cy="523220"/>
          </a:xfrm>
          <a:prstGeom prst="rect">
            <a:avLst/>
          </a:prstGeom>
        </p:spPr>
        <p:txBody>
          <a:bodyPr wrap="none">
            <a:spAutoFit/>
          </a:bodyPr>
          <a:lstStyle/>
          <a:p>
            <a:r>
              <a:rPr lang="zh-CN" altLang="en-US" sz="2800" dirty="0">
                <a:solidFill>
                  <a:srgbClr val="0000CC"/>
                </a:solidFill>
                <a:latin typeface="微软雅黑" pitchFamily="34" charset="-122"/>
                <a:ea typeface="微软雅黑" pitchFamily="34" charset="-122"/>
                <a:cs typeface="Times New Roman" pitchFamily="18" charset="0"/>
              </a:rPr>
              <a:t>另外两种长程量子通信方案：</a:t>
            </a:r>
            <a:endParaRPr lang="zh-CN" altLang="en-US" sz="2800" dirty="0"/>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18">
            <a:extLst>
              <a:ext uri="{FF2B5EF4-FFF2-40B4-BE49-F238E27FC236}">
                <a16:creationId xmlns:a16="http://schemas.microsoft.com/office/drawing/2014/main" id="{8BA8A4A5-FF95-4C62-8651-97325BF711F4}"/>
              </a:ext>
            </a:extLst>
          </p:cNvPr>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endParaRPr lang="zh-CN" altLang="en-US" sz="1800"/>
          </a:p>
        </p:txBody>
      </p:sp>
      <p:pic>
        <p:nvPicPr>
          <p:cNvPr id="19459" name="Picture 22">
            <a:extLst>
              <a:ext uri="{FF2B5EF4-FFF2-40B4-BE49-F238E27FC236}">
                <a16:creationId xmlns:a16="http://schemas.microsoft.com/office/drawing/2014/main" id="{065E4BEF-8F0B-470B-B732-D5B96A7E71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74295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19460" name="Picture 20">
            <a:extLst>
              <a:ext uri="{FF2B5EF4-FFF2-40B4-BE49-F238E27FC236}">
                <a16:creationId xmlns:a16="http://schemas.microsoft.com/office/drawing/2014/main" id="{7F8702FE-C950-40BA-B4B1-25F85AA11F85}"/>
              </a:ext>
            </a:extLst>
          </p:cNvPr>
          <p:cNvPicPr>
            <a:picLocks noChangeAspect="1" noChangeArrowheads="1"/>
          </p:cNvPicPr>
          <p:nvPr/>
        </p:nvPicPr>
        <p:blipFill>
          <a:blip r:embed="rId3">
            <a:lum bright="32000" contrast="-38000"/>
            <a:extLst>
              <a:ext uri="{28A0092B-C50C-407E-A947-70E740481C1C}">
                <a14:useLocalDpi xmlns:a14="http://schemas.microsoft.com/office/drawing/2010/main" val="0"/>
              </a:ext>
            </a:extLst>
          </a:blip>
          <a:srcRect/>
          <a:stretch>
            <a:fillRect/>
          </a:stretch>
        </p:blipFill>
        <p:spPr bwMode="auto">
          <a:xfrm>
            <a:off x="763588" y="0"/>
            <a:ext cx="8380412"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19461" name="TextBox 6">
            <a:extLst>
              <a:ext uri="{FF2B5EF4-FFF2-40B4-BE49-F238E27FC236}">
                <a16:creationId xmlns:a16="http://schemas.microsoft.com/office/drawing/2014/main" id="{1849EEFE-121E-4813-90D0-418A026A84A5}"/>
              </a:ext>
            </a:extLst>
          </p:cNvPr>
          <p:cNvSpPr txBox="1">
            <a:spLocks noChangeArrowheads="1"/>
          </p:cNvSpPr>
          <p:nvPr/>
        </p:nvSpPr>
        <p:spPr bwMode="auto">
          <a:xfrm>
            <a:off x="2916238" y="188913"/>
            <a:ext cx="20161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eaLnBrk="1" hangingPunct="1">
              <a:spcBef>
                <a:spcPct val="0"/>
              </a:spcBef>
              <a:buFontTx/>
              <a:buNone/>
            </a:pPr>
            <a:r>
              <a:rPr lang="en-US" altLang="zh-CN">
                <a:solidFill>
                  <a:srgbClr val="008000"/>
                </a:solidFill>
              </a:rPr>
              <a:t>Contents</a:t>
            </a:r>
            <a:endParaRPr lang="zh-CN" altLang="en-US">
              <a:solidFill>
                <a:srgbClr val="008000"/>
              </a:solidFill>
            </a:endParaRPr>
          </a:p>
        </p:txBody>
      </p:sp>
      <p:sp>
        <p:nvSpPr>
          <p:cNvPr id="8" name="TextBox 7">
            <a:extLst>
              <a:ext uri="{FF2B5EF4-FFF2-40B4-BE49-F238E27FC236}">
                <a16:creationId xmlns:a16="http://schemas.microsoft.com/office/drawing/2014/main" id="{9396E316-1A9A-45CC-A94F-0320AD55973E}"/>
              </a:ext>
            </a:extLst>
          </p:cNvPr>
          <p:cNvSpPr txBox="1"/>
          <p:nvPr/>
        </p:nvSpPr>
        <p:spPr>
          <a:xfrm>
            <a:off x="684213" y="1341438"/>
            <a:ext cx="7991475" cy="4462760"/>
          </a:xfrm>
          <a:prstGeom prst="rect">
            <a:avLst/>
          </a:prstGeom>
          <a:noFill/>
        </p:spPr>
        <p:txBody>
          <a:bodyPr>
            <a:spAutoFit/>
          </a:bodyPr>
          <a:lstStyle/>
          <a:p>
            <a:pPr eaLnBrk="1" fontAlgn="auto" hangingPunct="1">
              <a:spcBef>
                <a:spcPts val="1200"/>
              </a:spcBef>
              <a:spcAft>
                <a:spcPts val="0"/>
              </a:spcAft>
              <a:defRPr/>
            </a:pPr>
            <a:r>
              <a:rPr lang="zh-CN" altLang="en-US" sz="3200" dirty="0">
                <a:solidFill>
                  <a:schemeClr val="bg1">
                    <a:lumMod val="85000"/>
                  </a:schemeClr>
                </a:solidFill>
                <a:latin typeface="微软雅黑" pitchFamily="34" charset="-122"/>
                <a:ea typeface="微软雅黑" pitchFamily="34" charset="-122"/>
              </a:rPr>
              <a:t>一、奇异的量子力学</a:t>
            </a:r>
            <a:endParaRPr lang="en-US" altLang="zh-CN" sz="3200" dirty="0">
              <a:solidFill>
                <a:schemeClr val="bg1">
                  <a:lumMod val="85000"/>
                </a:schemeClr>
              </a:solidFill>
              <a:latin typeface="微软雅黑" pitchFamily="34" charset="-122"/>
              <a:ea typeface="微软雅黑" pitchFamily="34" charset="-122"/>
            </a:endParaRPr>
          </a:p>
          <a:p>
            <a:pPr eaLnBrk="1" fontAlgn="auto" hangingPunct="1">
              <a:spcBef>
                <a:spcPts val="1200"/>
              </a:spcBef>
              <a:spcAft>
                <a:spcPts val="0"/>
              </a:spcAft>
              <a:defRPr/>
            </a:pPr>
            <a:r>
              <a:rPr lang="zh-CN" altLang="en-US" sz="3200" dirty="0">
                <a:solidFill>
                  <a:schemeClr val="bg1">
                    <a:lumMod val="85000"/>
                  </a:schemeClr>
                </a:solidFill>
                <a:latin typeface="微软雅黑" pitchFamily="34" charset="-122"/>
                <a:ea typeface="微软雅黑" pitchFamily="34" charset="-122"/>
              </a:rPr>
              <a:t>二、</a:t>
            </a:r>
            <a:r>
              <a:rPr lang="en-US" altLang="zh-CN" sz="3200" dirty="0">
                <a:solidFill>
                  <a:schemeClr val="bg1">
                    <a:lumMod val="85000"/>
                  </a:schemeClr>
                </a:solidFill>
                <a:latin typeface="微软雅黑" pitchFamily="34" charset="-122"/>
                <a:ea typeface="微软雅黑" pitchFamily="34" charset="-122"/>
              </a:rPr>
              <a:t>EPR</a:t>
            </a:r>
            <a:r>
              <a:rPr lang="zh-CN" altLang="en-US" sz="3200" dirty="0">
                <a:solidFill>
                  <a:schemeClr val="bg1">
                    <a:lumMod val="85000"/>
                  </a:schemeClr>
                </a:solidFill>
                <a:latin typeface="微软雅黑" pitchFamily="34" charset="-122"/>
                <a:ea typeface="微软雅黑" pitchFamily="34" charset="-122"/>
              </a:rPr>
              <a:t>佯谬、</a:t>
            </a:r>
            <a:r>
              <a:rPr lang="en-US" altLang="zh-CN" sz="3200" dirty="0">
                <a:solidFill>
                  <a:schemeClr val="bg1">
                    <a:lumMod val="85000"/>
                  </a:schemeClr>
                </a:solidFill>
                <a:latin typeface="微软雅黑" pitchFamily="34" charset="-122"/>
                <a:ea typeface="微软雅黑" pitchFamily="34" charset="-122"/>
              </a:rPr>
              <a:t>Bell</a:t>
            </a:r>
            <a:r>
              <a:rPr lang="zh-CN" altLang="en-US" sz="3200" dirty="0">
                <a:solidFill>
                  <a:schemeClr val="bg1">
                    <a:lumMod val="85000"/>
                  </a:schemeClr>
                </a:solidFill>
                <a:latin typeface="微软雅黑" pitchFamily="34" charset="-122"/>
                <a:ea typeface="微软雅黑" pitchFamily="34" charset="-122"/>
              </a:rPr>
              <a:t>不等式、量子纠缠</a:t>
            </a:r>
            <a:endParaRPr lang="en-US" altLang="zh-CN" sz="3200" dirty="0">
              <a:solidFill>
                <a:schemeClr val="bg1">
                  <a:lumMod val="85000"/>
                </a:schemeClr>
              </a:solidFill>
              <a:latin typeface="微软雅黑" pitchFamily="34" charset="-122"/>
              <a:ea typeface="微软雅黑" pitchFamily="34" charset="-122"/>
            </a:endParaRPr>
          </a:p>
          <a:p>
            <a:pPr eaLnBrk="1" fontAlgn="auto" hangingPunct="1">
              <a:spcBef>
                <a:spcPts val="1200"/>
              </a:spcBef>
              <a:spcAft>
                <a:spcPts val="0"/>
              </a:spcAft>
              <a:defRPr/>
            </a:pPr>
            <a:r>
              <a:rPr lang="zh-CN" altLang="en-US" sz="3200" dirty="0">
                <a:latin typeface="微软雅黑" pitchFamily="34" charset="-122"/>
                <a:ea typeface="微软雅黑" pitchFamily="34" charset="-122"/>
              </a:rPr>
              <a:t>三、量子信息</a:t>
            </a:r>
            <a:endParaRPr lang="en-US" altLang="zh-CN" sz="3200" dirty="0">
              <a:latin typeface="微软雅黑" pitchFamily="34" charset="-122"/>
              <a:ea typeface="微软雅黑" pitchFamily="34" charset="-122"/>
            </a:endParaRPr>
          </a:p>
          <a:p>
            <a:pPr indent="441325" eaLnBrk="1" fontAlgn="auto" hangingPunct="1">
              <a:spcBef>
                <a:spcPts val="1200"/>
              </a:spcBef>
              <a:spcAft>
                <a:spcPts val="0"/>
              </a:spcAft>
              <a:defRPr/>
            </a:pPr>
            <a:r>
              <a:rPr lang="en-US" altLang="zh-CN" sz="3200" dirty="0">
                <a:solidFill>
                  <a:schemeClr val="bg1">
                    <a:lumMod val="85000"/>
                  </a:schemeClr>
                </a:solidFill>
                <a:latin typeface="微软雅黑" pitchFamily="34" charset="-122"/>
                <a:ea typeface="微软雅黑" pitchFamily="34" charset="-122"/>
              </a:rPr>
              <a:t>1</a:t>
            </a:r>
            <a:r>
              <a:rPr lang="zh-CN" altLang="en-US" sz="3200" dirty="0">
                <a:solidFill>
                  <a:schemeClr val="bg1">
                    <a:lumMod val="85000"/>
                  </a:schemeClr>
                </a:solidFill>
                <a:latin typeface="微软雅黑" pitchFamily="34" charset="-122"/>
                <a:ea typeface="微软雅黑" pitchFamily="34" charset="-122"/>
              </a:rPr>
              <a:t>）不可克隆定理与量子密码</a:t>
            </a:r>
            <a:endParaRPr lang="en-US" altLang="zh-CN" sz="3200" dirty="0">
              <a:solidFill>
                <a:schemeClr val="bg1">
                  <a:lumMod val="85000"/>
                </a:schemeClr>
              </a:solidFill>
              <a:latin typeface="微软雅黑" pitchFamily="34" charset="-122"/>
              <a:ea typeface="微软雅黑" pitchFamily="34" charset="-122"/>
            </a:endParaRPr>
          </a:p>
          <a:p>
            <a:pPr indent="441325" eaLnBrk="1" fontAlgn="auto" hangingPunct="1">
              <a:spcBef>
                <a:spcPts val="1200"/>
              </a:spcBef>
              <a:spcAft>
                <a:spcPts val="0"/>
              </a:spcAft>
              <a:defRPr/>
            </a:pPr>
            <a:r>
              <a:rPr lang="en-US" altLang="zh-CN" sz="3200" dirty="0">
                <a:solidFill>
                  <a:schemeClr val="bg1">
                    <a:lumMod val="85000"/>
                  </a:schemeClr>
                </a:solidFill>
                <a:latin typeface="微软雅黑" pitchFamily="34" charset="-122"/>
                <a:ea typeface="微软雅黑" pitchFamily="34" charset="-122"/>
              </a:rPr>
              <a:t>2</a:t>
            </a:r>
            <a:r>
              <a:rPr lang="zh-CN" altLang="en-US" sz="3200" dirty="0">
                <a:solidFill>
                  <a:schemeClr val="bg1">
                    <a:lumMod val="85000"/>
                  </a:schemeClr>
                </a:solidFill>
                <a:latin typeface="微软雅黑" pitchFamily="34" charset="-122"/>
                <a:ea typeface="微软雅黑" pitchFamily="34" charset="-122"/>
              </a:rPr>
              <a:t>）量子通信</a:t>
            </a:r>
            <a:endParaRPr lang="en-US" altLang="zh-CN" sz="3200" dirty="0">
              <a:solidFill>
                <a:schemeClr val="bg1">
                  <a:lumMod val="85000"/>
                </a:schemeClr>
              </a:solidFill>
              <a:latin typeface="微软雅黑" pitchFamily="34" charset="-122"/>
              <a:ea typeface="微软雅黑" pitchFamily="34" charset="-122"/>
            </a:endParaRPr>
          </a:p>
          <a:p>
            <a:pPr indent="441325" eaLnBrk="1" fontAlgn="auto" hangingPunct="1">
              <a:spcBef>
                <a:spcPts val="1200"/>
              </a:spcBef>
              <a:spcAft>
                <a:spcPts val="0"/>
              </a:spcAft>
              <a:defRPr/>
            </a:pPr>
            <a:r>
              <a:rPr lang="en-US" altLang="zh-CN" sz="3200" dirty="0">
                <a:latin typeface="微软雅黑" pitchFamily="34" charset="-122"/>
                <a:ea typeface="微软雅黑" pitchFamily="34" charset="-122"/>
              </a:rPr>
              <a:t>3</a:t>
            </a:r>
            <a:r>
              <a:rPr lang="zh-CN" altLang="en-US" sz="3200" dirty="0">
                <a:latin typeface="微软雅黑" pitchFamily="34" charset="-122"/>
                <a:ea typeface="微软雅黑" pitchFamily="34" charset="-122"/>
              </a:rPr>
              <a:t>）量子计算与量子模拟</a:t>
            </a:r>
            <a:endParaRPr lang="en-US" altLang="zh-CN" sz="3200" dirty="0">
              <a:latin typeface="微软雅黑" pitchFamily="34" charset="-122"/>
              <a:ea typeface="微软雅黑" pitchFamily="34" charset="-122"/>
            </a:endParaRPr>
          </a:p>
          <a:p>
            <a:pPr indent="441325" eaLnBrk="1" fontAlgn="auto" hangingPunct="1">
              <a:spcBef>
                <a:spcPts val="1200"/>
              </a:spcBef>
              <a:spcAft>
                <a:spcPts val="0"/>
              </a:spcAft>
              <a:defRPr/>
            </a:pPr>
            <a:r>
              <a:rPr lang="en-US" altLang="zh-CN" sz="3200" dirty="0">
                <a:solidFill>
                  <a:schemeClr val="bg1">
                    <a:lumMod val="85000"/>
                  </a:schemeClr>
                </a:solidFill>
                <a:latin typeface="微软雅黑" pitchFamily="34" charset="-122"/>
                <a:ea typeface="微软雅黑" pitchFamily="34" charset="-122"/>
              </a:rPr>
              <a:t>4</a:t>
            </a:r>
            <a:r>
              <a:rPr lang="zh-CN" altLang="en-US" sz="3200" dirty="0">
                <a:solidFill>
                  <a:schemeClr val="bg1">
                    <a:lumMod val="85000"/>
                  </a:schemeClr>
                </a:solidFill>
                <a:latin typeface="微软雅黑" pitchFamily="34" charset="-122"/>
                <a:ea typeface="微软雅黑" pitchFamily="34" charset="-122"/>
              </a:rPr>
              <a:t>）量子精密测量</a:t>
            </a:r>
          </a:p>
        </p:txBody>
      </p:sp>
      <p:sp>
        <p:nvSpPr>
          <p:cNvPr id="19463" name="灯片编号占位符 1">
            <a:extLst>
              <a:ext uri="{FF2B5EF4-FFF2-40B4-BE49-F238E27FC236}">
                <a16:creationId xmlns:a16="http://schemas.microsoft.com/office/drawing/2014/main" id="{C21B7403-6C88-4502-AFD9-E198D6603D89}"/>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fld id="{3A704145-F160-4A4A-A5FC-C7128690611E}" type="slidenum">
              <a:rPr lang="zh-CN" altLang="en-US" sz="1200" smtClean="0">
                <a:solidFill>
                  <a:srgbClr val="898989"/>
                </a:solidFill>
              </a:rPr>
              <a:pPr>
                <a:spcBef>
                  <a:spcPct val="0"/>
                </a:spcBef>
                <a:buFontTx/>
                <a:buNone/>
              </a:pPr>
              <a:t>66</a:t>
            </a:fld>
            <a:endParaRPr lang="zh-CN" altLang="en-US" sz="1200">
              <a:solidFill>
                <a:srgbClr val="898989"/>
              </a:solidFill>
            </a:endParaRPr>
          </a:p>
        </p:txBody>
      </p:sp>
    </p:spTree>
    <p:extLst>
      <p:ext uri="{BB962C8B-B14F-4D97-AF65-F5344CB8AC3E}">
        <p14:creationId xmlns:p14="http://schemas.microsoft.com/office/powerpoint/2010/main" val="125357219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18">
            <a:extLst>
              <a:ext uri="{FF2B5EF4-FFF2-40B4-BE49-F238E27FC236}">
                <a16:creationId xmlns:a16="http://schemas.microsoft.com/office/drawing/2014/main" id="{C27858D1-B888-4F6C-9F63-5F7F37497CEB}"/>
              </a:ext>
            </a:extLst>
          </p:cNvPr>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endParaRPr lang="zh-CN" altLang="en-US" sz="1800"/>
          </a:p>
        </p:txBody>
      </p:sp>
      <p:pic>
        <p:nvPicPr>
          <p:cNvPr id="74755" name="Picture 22">
            <a:extLst>
              <a:ext uri="{FF2B5EF4-FFF2-40B4-BE49-F238E27FC236}">
                <a16:creationId xmlns:a16="http://schemas.microsoft.com/office/drawing/2014/main" id="{FDF25058-39B7-4BFC-A3EA-B0D59EAC04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74295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74756" name="Picture 20">
            <a:extLst>
              <a:ext uri="{FF2B5EF4-FFF2-40B4-BE49-F238E27FC236}">
                <a16:creationId xmlns:a16="http://schemas.microsoft.com/office/drawing/2014/main" id="{2AA36EB7-DEBE-4F08-AAA2-29943F6268AE}"/>
              </a:ext>
            </a:extLst>
          </p:cNvPr>
          <p:cNvPicPr>
            <a:picLocks noChangeAspect="1" noChangeArrowheads="1"/>
          </p:cNvPicPr>
          <p:nvPr/>
        </p:nvPicPr>
        <p:blipFill>
          <a:blip r:embed="rId3">
            <a:lum bright="32000" contrast="-38000"/>
            <a:extLst>
              <a:ext uri="{28A0092B-C50C-407E-A947-70E740481C1C}">
                <a14:useLocalDpi xmlns:a14="http://schemas.microsoft.com/office/drawing/2010/main" val="0"/>
              </a:ext>
            </a:extLst>
          </a:blip>
          <a:srcRect/>
          <a:stretch>
            <a:fillRect/>
          </a:stretch>
        </p:blipFill>
        <p:spPr bwMode="auto">
          <a:xfrm>
            <a:off x="763588" y="0"/>
            <a:ext cx="8380412"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74757" name="TextBox 6">
            <a:extLst>
              <a:ext uri="{FF2B5EF4-FFF2-40B4-BE49-F238E27FC236}">
                <a16:creationId xmlns:a16="http://schemas.microsoft.com/office/drawing/2014/main" id="{FB5CC495-A594-4407-B6C4-6D4481417FB9}"/>
              </a:ext>
            </a:extLst>
          </p:cNvPr>
          <p:cNvSpPr txBox="1">
            <a:spLocks noChangeArrowheads="1"/>
          </p:cNvSpPr>
          <p:nvPr/>
        </p:nvSpPr>
        <p:spPr bwMode="auto">
          <a:xfrm>
            <a:off x="1547813" y="107950"/>
            <a:ext cx="669659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ts val="1200"/>
              </a:spcBef>
              <a:buFontTx/>
              <a:buNone/>
            </a:pPr>
            <a:r>
              <a:rPr lang="zh-CN" altLang="en-US" dirty="0">
                <a:latin typeface="微软雅黑" panose="020B0503020204020204" pitchFamily="34" charset="-122"/>
                <a:ea typeface="微软雅黑" panose="020B0503020204020204" pitchFamily="34" charset="-122"/>
              </a:rPr>
              <a:t>三、量子信息 </a:t>
            </a:r>
            <a:r>
              <a:rPr lang="en-US" altLang="zh-CN" dirty="0">
                <a:latin typeface="微软雅黑" panose="020B0503020204020204" pitchFamily="34" charset="-122"/>
                <a:ea typeface="微软雅黑" panose="020B0503020204020204" pitchFamily="34" charset="-122"/>
              </a:rPr>
              <a:t>3</a:t>
            </a:r>
            <a:r>
              <a:rPr lang="zh-CN" altLang="en-US" sz="2800" dirty="0">
                <a:latin typeface="微软雅黑" panose="020B0503020204020204" pitchFamily="34" charset="-122"/>
                <a:ea typeface="微软雅黑" panose="020B0503020204020204" pitchFamily="34" charset="-122"/>
              </a:rPr>
              <a:t>）量子计算与量子模拟</a:t>
            </a:r>
            <a:endParaRPr lang="en-US" altLang="zh-CN" dirty="0">
              <a:latin typeface="微软雅黑" panose="020B0503020204020204" pitchFamily="34" charset="-122"/>
              <a:ea typeface="微软雅黑" panose="020B0503020204020204" pitchFamily="34" charset="-122"/>
            </a:endParaRPr>
          </a:p>
        </p:txBody>
      </p:sp>
      <p:pic>
        <p:nvPicPr>
          <p:cNvPr id="74758" name="Picture 2" descr="C:\Users\Yejin\Documents\Tsinghua\Presentation\2013\Chinese Cold Atom Conference\Spark_Figure4.jpg">
            <a:extLst>
              <a:ext uri="{FF2B5EF4-FFF2-40B4-BE49-F238E27FC236}">
                <a16:creationId xmlns:a16="http://schemas.microsoft.com/office/drawing/2014/main" id="{0D8C6707-04FB-45CE-A483-25A938F5D0F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4213" y="1484313"/>
            <a:ext cx="7672387" cy="4757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59" name="TextBox 9">
            <a:extLst>
              <a:ext uri="{FF2B5EF4-FFF2-40B4-BE49-F238E27FC236}">
                <a16:creationId xmlns:a16="http://schemas.microsoft.com/office/drawing/2014/main" id="{1ED3881E-9C6A-4E6E-AFD3-4BDFBFBD223E}"/>
              </a:ext>
            </a:extLst>
          </p:cNvPr>
          <p:cNvSpPr txBox="1">
            <a:spLocks noChangeArrowheads="1"/>
          </p:cNvSpPr>
          <p:nvPr/>
        </p:nvSpPr>
        <p:spPr bwMode="auto">
          <a:xfrm>
            <a:off x="684213" y="981075"/>
            <a:ext cx="43195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r>
              <a:rPr lang="zh-CN" altLang="en-US" sz="2400">
                <a:latin typeface="微软雅黑" panose="020B0503020204020204" pitchFamily="34" charset="-122"/>
                <a:ea typeface="微软雅黑" panose="020B0503020204020204" pitchFamily="34" charset="-122"/>
              </a:rPr>
              <a:t>经典计算机的发展遇到挑战：</a:t>
            </a:r>
          </a:p>
        </p:txBody>
      </p:sp>
      <p:sp>
        <p:nvSpPr>
          <p:cNvPr id="74760" name="矩形 10">
            <a:extLst>
              <a:ext uri="{FF2B5EF4-FFF2-40B4-BE49-F238E27FC236}">
                <a16:creationId xmlns:a16="http://schemas.microsoft.com/office/drawing/2014/main" id="{ACF01405-8778-44DD-A19D-029FAC24DB66}"/>
              </a:ext>
            </a:extLst>
          </p:cNvPr>
          <p:cNvSpPr>
            <a:spLocks noChangeArrowheads="1"/>
          </p:cNvSpPr>
          <p:nvPr/>
        </p:nvSpPr>
        <p:spPr bwMode="auto">
          <a:xfrm>
            <a:off x="2411413" y="6242050"/>
            <a:ext cx="50577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r>
              <a:rPr lang="zh-CN" altLang="en-US" sz="2000">
                <a:latin typeface="微软雅黑" panose="020B0503020204020204" pitchFamily="34" charset="-122"/>
                <a:ea typeface="微软雅黑" panose="020B0503020204020204" pitchFamily="34" charset="-122"/>
              </a:rPr>
              <a:t>摩尔定律：处理器的性能每一年半翻一倍。</a:t>
            </a:r>
          </a:p>
        </p:txBody>
      </p:sp>
      <p:sp>
        <p:nvSpPr>
          <p:cNvPr id="74761" name="灯片编号占位符 1">
            <a:extLst>
              <a:ext uri="{FF2B5EF4-FFF2-40B4-BE49-F238E27FC236}">
                <a16:creationId xmlns:a16="http://schemas.microsoft.com/office/drawing/2014/main" id="{4A1AB4CB-BD9A-4BF4-96A7-AE2B698F2EC1}"/>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fld id="{CA065CA8-AA73-4DD8-95FD-5FCF2A7087BD}" type="slidenum">
              <a:rPr lang="zh-CN" altLang="en-US" sz="1200" smtClean="0">
                <a:solidFill>
                  <a:srgbClr val="898989"/>
                </a:solidFill>
              </a:rPr>
              <a:pPr>
                <a:spcBef>
                  <a:spcPct val="0"/>
                </a:spcBef>
                <a:buFontTx/>
                <a:buNone/>
              </a:pPr>
              <a:t>67</a:t>
            </a:fld>
            <a:endParaRPr lang="zh-CN" altLang="en-US" sz="1200">
              <a:solidFill>
                <a:srgbClr val="898989"/>
              </a:solidFill>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18">
            <a:extLst>
              <a:ext uri="{FF2B5EF4-FFF2-40B4-BE49-F238E27FC236}">
                <a16:creationId xmlns:a16="http://schemas.microsoft.com/office/drawing/2014/main" id="{67A6A23B-D768-4894-AC96-F8B60A6FED27}"/>
              </a:ext>
            </a:extLst>
          </p:cNvPr>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endParaRPr lang="zh-CN" altLang="en-US" sz="1800"/>
          </a:p>
        </p:txBody>
      </p:sp>
      <p:pic>
        <p:nvPicPr>
          <p:cNvPr id="75779" name="Picture 22">
            <a:extLst>
              <a:ext uri="{FF2B5EF4-FFF2-40B4-BE49-F238E27FC236}">
                <a16:creationId xmlns:a16="http://schemas.microsoft.com/office/drawing/2014/main" id="{0B2AE7BE-5D53-489A-BB95-2F105F7FBD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74295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75780" name="Picture 20">
            <a:extLst>
              <a:ext uri="{FF2B5EF4-FFF2-40B4-BE49-F238E27FC236}">
                <a16:creationId xmlns:a16="http://schemas.microsoft.com/office/drawing/2014/main" id="{6B6AEACC-E3C7-4877-9A74-17B2AF09AA11}"/>
              </a:ext>
            </a:extLst>
          </p:cNvPr>
          <p:cNvPicPr>
            <a:picLocks noChangeAspect="1" noChangeArrowheads="1"/>
          </p:cNvPicPr>
          <p:nvPr/>
        </p:nvPicPr>
        <p:blipFill>
          <a:blip r:embed="rId3">
            <a:lum bright="32000" contrast="-38000"/>
            <a:extLst>
              <a:ext uri="{28A0092B-C50C-407E-A947-70E740481C1C}">
                <a14:useLocalDpi xmlns:a14="http://schemas.microsoft.com/office/drawing/2010/main" val="0"/>
              </a:ext>
            </a:extLst>
          </a:blip>
          <a:srcRect/>
          <a:stretch>
            <a:fillRect/>
          </a:stretch>
        </p:blipFill>
        <p:spPr bwMode="auto">
          <a:xfrm>
            <a:off x="763588" y="0"/>
            <a:ext cx="8380412"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75782" name="Picture 1" descr="C:\Users\Yejin\Documents\Tsinghua\Presentation\2013\Chinese Cold Atom Conference\intelinnovation.png">
            <a:extLst>
              <a:ext uri="{FF2B5EF4-FFF2-40B4-BE49-F238E27FC236}">
                <a16:creationId xmlns:a16="http://schemas.microsoft.com/office/drawing/2014/main" id="{28E27DD1-0D90-470E-8B68-09F85DC421A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8125" y="1922463"/>
            <a:ext cx="5176838" cy="388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83" name="Picture 2">
            <a:extLst>
              <a:ext uri="{FF2B5EF4-FFF2-40B4-BE49-F238E27FC236}">
                <a16:creationId xmlns:a16="http://schemas.microsoft.com/office/drawing/2014/main" id="{5E80E937-632E-4E82-8C81-F84F4BD4421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13400" y="1949450"/>
            <a:ext cx="3371850" cy="3829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5784" name="TextBox 8">
            <a:extLst>
              <a:ext uri="{FF2B5EF4-FFF2-40B4-BE49-F238E27FC236}">
                <a16:creationId xmlns:a16="http://schemas.microsoft.com/office/drawing/2014/main" id="{15B5657B-4FF1-40E1-A621-63E5F5F1EB08}"/>
              </a:ext>
            </a:extLst>
          </p:cNvPr>
          <p:cNvSpPr txBox="1">
            <a:spLocks noChangeArrowheads="1"/>
          </p:cNvSpPr>
          <p:nvPr/>
        </p:nvSpPr>
        <p:spPr bwMode="auto">
          <a:xfrm>
            <a:off x="323850" y="981075"/>
            <a:ext cx="8602663" cy="93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nSpc>
                <a:spcPct val="125000"/>
              </a:lnSpc>
              <a:spcBef>
                <a:spcPct val="0"/>
              </a:spcBef>
              <a:buFontTx/>
              <a:buNone/>
            </a:pPr>
            <a:r>
              <a:rPr lang="zh-CN" altLang="en-US" sz="2200">
                <a:latin typeface="微软雅黑" panose="020B0503020204020204" pitchFamily="34" charset="-122"/>
                <a:ea typeface="微软雅黑" panose="020B0503020204020204" pitchFamily="34" charset="-122"/>
              </a:rPr>
              <a:t>芯片制程工艺已达</a:t>
            </a:r>
            <a:r>
              <a:rPr lang="en-US" altLang="zh-CN" sz="2200">
                <a:latin typeface="微软雅黑" panose="020B0503020204020204" pitchFamily="34" charset="-122"/>
                <a:ea typeface="微软雅黑" panose="020B0503020204020204" pitchFamily="34" charset="-122"/>
              </a:rPr>
              <a:t>5</a:t>
            </a:r>
            <a:r>
              <a:rPr lang="zh-CN" altLang="en-US" sz="2200">
                <a:latin typeface="微软雅黑" panose="020B0503020204020204" pitchFamily="34" charset="-122"/>
                <a:ea typeface="微软雅黑" panose="020B0503020204020204" pitchFamily="34" charset="-122"/>
              </a:rPr>
              <a:t>纳米（</a:t>
            </a:r>
            <a:r>
              <a:rPr lang="en-US" altLang="zh-CN" sz="2200">
                <a:latin typeface="微软雅黑" panose="020B0503020204020204" pitchFamily="34" charset="-122"/>
                <a:ea typeface="微软雅黑" panose="020B0503020204020204" pitchFamily="34" charset="-122"/>
              </a:rPr>
              <a:t>10</a:t>
            </a:r>
            <a:r>
              <a:rPr lang="zh-CN" altLang="en-US" sz="2200">
                <a:latin typeface="微软雅黑" panose="020B0503020204020204" pitchFamily="34" charset="-122"/>
                <a:ea typeface="微软雅黑" panose="020B0503020204020204" pitchFamily="34" charset="-122"/>
              </a:rPr>
              <a:t>层原子），不能无限的缩小。摩尔定律终会走向终结。近些年涌现出一些新的计算方法，如量子计算</a:t>
            </a:r>
            <a:r>
              <a:rPr lang="zh-CN" altLang="en-US" sz="2000">
                <a:latin typeface="微软雅黑" panose="020B0503020204020204" pitchFamily="34" charset="-122"/>
                <a:ea typeface="微软雅黑" panose="020B0503020204020204" pitchFamily="34" charset="-122"/>
              </a:rPr>
              <a:t>。</a:t>
            </a:r>
          </a:p>
        </p:txBody>
      </p:sp>
      <p:sp>
        <p:nvSpPr>
          <p:cNvPr id="75785" name="灯片编号占位符 1">
            <a:extLst>
              <a:ext uri="{FF2B5EF4-FFF2-40B4-BE49-F238E27FC236}">
                <a16:creationId xmlns:a16="http://schemas.microsoft.com/office/drawing/2014/main" id="{49CB2190-4511-40B0-8035-C31DE62214E0}"/>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fld id="{A9EC4E85-144C-4DF2-81F1-CB09B2D692D6}" type="slidenum">
              <a:rPr lang="zh-CN" altLang="en-US" sz="1200" smtClean="0">
                <a:solidFill>
                  <a:srgbClr val="898989"/>
                </a:solidFill>
              </a:rPr>
              <a:pPr>
                <a:spcBef>
                  <a:spcPct val="0"/>
                </a:spcBef>
                <a:buFontTx/>
                <a:buNone/>
              </a:pPr>
              <a:t>68</a:t>
            </a:fld>
            <a:endParaRPr lang="zh-CN" altLang="en-US" sz="1200">
              <a:solidFill>
                <a:srgbClr val="898989"/>
              </a:solidFill>
            </a:endParaRPr>
          </a:p>
        </p:txBody>
      </p:sp>
      <p:sp>
        <p:nvSpPr>
          <p:cNvPr id="10" name="TextBox 6">
            <a:extLst>
              <a:ext uri="{FF2B5EF4-FFF2-40B4-BE49-F238E27FC236}">
                <a16:creationId xmlns:a16="http://schemas.microsoft.com/office/drawing/2014/main" id="{CFF91239-872F-44B6-9BA6-F4F8D29F76E5}"/>
              </a:ext>
            </a:extLst>
          </p:cNvPr>
          <p:cNvSpPr txBox="1">
            <a:spLocks noChangeArrowheads="1"/>
          </p:cNvSpPr>
          <p:nvPr/>
        </p:nvSpPr>
        <p:spPr bwMode="auto">
          <a:xfrm>
            <a:off x="1547813" y="107950"/>
            <a:ext cx="669659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ts val="1200"/>
              </a:spcBef>
              <a:buFontTx/>
              <a:buNone/>
            </a:pPr>
            <a:r>
              <a:rPr lang="zh-CN" altLang="en-US" dirty="0">
                <a:latin typeface="微软雅黑" panose="020B0503020204020204" pitchFamily="34" charset="-122"/>
                <a:ea typeface="微软雅黑" panose="020B0503020204020204" pitchFamily="34" charset="-122"/>
              </a:rPr>
              <a:t>三、量子信息 </a:t>
            </a:r>
            <a:r>
              <a:rPr lang="en-US" altLang="zh-CN" dirty="0">
                <a:latin typeface="微软雅黑" panose="020B0503020204020204" pitchFamily="34" charset="-122"/>
                <a:ea typeface="微软雅黑" panose="020B0503020204020204" pitchFamily="34" charset="-122"/>
              </a:rPr>
              <a:t>3</a:t>
            </a:r>
            <a:r>
              <a:rPr lang="zh-CN" altLang="en-US" sz="2800" dirty="0">
                <a:latin typeface="微软雅黑" panose="020B0503020204020204" pitchFamily="34" charset="-122"/>
                <a:ea typeface="微软雅黑" panose="020B0503020204020204" pitchFamily="34" charset="-122"/>
              </a:rPr>
              <a:t>）量子计算与量子模拟</a:t>
            </a:r>
            <a:endParaRPr lang="en-US" altLang="zh-CN" dirty="0">
              <a:latin typeface="微软雅黑" panose="020B0503020204020204" pitchFamily="34" charset="-122"/>
              <a:ea typeface="微软雅黑" panose="020B0503020204020204" pitchFamily="34" charset="-122"/>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18">
            <a:extLst>
              <a:ext uri="{FF2B5EF4-FFF2-40B4-BE49-F238E27FC236}">
                <a16:creationId xmlns:a16="http://schemas.microsoft.com/office/drawing/2014/main" id="{0CDE568E-A27B-4107-AEF7-CA6ABD784AC0}"/>
              </a:ext>
            </a:extLst>
          </p:cNvPr>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endParaRPr lang="zh-CN" altLang="en-US" sz="1800"/>
          </a:p>
        </p:txBody>
      </p:sp>
      <p:pic>
        <p:nvPicPr>
          <p:cNvPr id="76803" name="Picture 22">
            <a:extLst>
              <a:ext uri="{FF2B5EF4-FFF2-40B4-BE49-F238E27FC236}">
                <a16:creationId xmlns:a16="http://schemas.microsoft.com/office/drawing/2014/main" id="{69422906-0DCB-4E98-B82A-C7666AF356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74295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76804" name="Picture 20">
            <a:extLst>
              <a:ext uri="{FF2B5EF4-FFF2-40B4-BE49-F238E27FC236}">
                <a16:creationId xmlns:a16="http://schemas.microsoft.com/office/drawing/2014/main" id="{DE037045-665D-4AB0-A5C8-3F26077AFBDE}"/>
              </a:ext>
            </a:extLst>
          </p:cNvPr>
          <p:cNvPicPr>
            <a:picLocks noChangeAspect="1" noChangeArrowheads="1"/>
          </p:cNvPicPr>
          <p:nvPr/>
        </p:nvPicPr>
        <p:blipFill>
          <a:blip r:embed="rId3">
            <a:lum bright="32000" contrast="-38000"/>
            <a:extLst>
              <a:ext uri="{28A0092B-C50C-407E-A947-70E740481C1C}">
                <a14:useLocalDpi xmlns:a14="http://schemas.microsoft.com/office/drawing/2010/main" val="0"/>
              </a:ext>
            </a:extLst>
          </a:blip>
          <a:srcRect/>
          <a:stretch>
            <a:fillRect/>
          </a:stretch>
        </p:blipFill>
        <p:spPr bwMode="auto">
          <a:xfrm>
            <a:off x="763588" y="0"/>
            <a:ext cx="8380412"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76805" name="Picture 1">
            <a:extLst>
              <a:ext uri="{FF2B5EF4-FFF2-40B4-BE49-F238E27FC236}">
                <a16:creationId xmlns:a16="http://schemas.microsoft.com/office/drawing/2014/main" id="{43FFEB67-7601-4387-93F3-D8989F5C7DE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6013" y="1268413"/>
            <a:ext cx="709295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0A191D13-5851-4F14-905F-163A78EACA88}"/>
              </a:ext>
            </a:extLst>
          </p:cNvPr>
          <p:cNvSpPr/>
          <p:nvPr/>
        </p:nvSpPr>
        <p:spPr>
          <a:xfrm>
            <a:off x="3657600" y="6508750"/>
            <a:ext cx="4648200" cy="338138"/>
          </a:xfrm>
          <a:prstGeom prst="rect">
            <a:avLst/>
          </a:prstGeom>
        </p:spPr>
        <p:txBody>
          <a:bodyPr>
            <a:spAutoFit/>
          </a:bodyPr>
          <a:lstStyle/>
          <a:p>
            <a:pPr algn="ctr" eaLnBrk="1" hangingPunct="1">
              <a:defRPr/>
            </a:pPr>
            <a:r>
              <a:rPr lang="en-US" altLang="ko-KR" sz="1600" dirty="0">
                <a:solidFill>
                  <a:schemeClr val="tx2">
                    <a:lumMod val="75000"/>
                  </a:schemeClr>
                </a:solidFill>
                <a:cs typeface="Arial" pitchFamily="34" charset="0"/>
              </a:rPr>
              <a:t>S. Aaronson, Scientific American 298, 62 (2008).</a:t>
            </a:r>
            <a:endParaRPr lang="ko-KR" altLang="en-US" sz="1600" dirty="0">
              <a:solidFill>
                <a:schemeClr val="tx2">
                  <a:lumMod val="75000"/>
                </a:schemeClr>
              </a:solidFill>
              <a:cs typeface="Arial" pitchFamily="34" charset="0"/>
            </a:endParaRPr>
          </a:p>
        </p:txBody>
      </p:sp>
      <p:sp>
        <p:nvSpPr>
          <p:cNvPr id="9" name="矩形 8">
            <a:extLst>
              <a:ext uri="{FF2B5EF4-FFF2-40B4-BE49-F238E27FC236}">
                <a16:creationId xmlns:a16="http://schemas.microsoft.com/office/drawing/2014/main" id="{65097C66-DEDB-4777-AE11-9002257C5227}"/>
              </a:ext>
            </a:extLst>
          </p:cNvPr>
          <p:cNvSpPr/>
          <p:nvPr/>
        </p:nvSpPr>
        <p:spPr>
          <a:xfrm>
            <a:off x="307975" y="765175"/>
            <a:ext cx="4360863" cy="522288"/>
          </a:xfrm>
          <a:prstGeom prst="rect">
            <a:avLst/>
          </a:prstGeom>
        </p:spPr>
        <p:txBody>
          <a:bodyPr wrap="none">
            <a:spAutoFit/>
          </a:bodyPr>
          <a:lstStyle/>
          <a:p>
            <a:pPr algn="ctr" eaLnBrk="1" hangingPunct="1">
              <a:defRPr/>
            </a:pPr>
            <a:r>
              <a:rPr lang="de-DE" altLang="ko-KR" sz="2800" dirty="0">
                <a:effectLst>
                  <a:outerShdw blurRad="38100" dist="38100" dir="2700000" algn="tl">
                    <a:srgbClr val="000000">
                      <a:alpha val="43137"/>
                    </a:srgbClr>
                  </a:outerShdw>
                </a:effectLst>
                <a:latin typeface="Arial Unicode MS" pitchFamily="34" charset="-122"/>
                <a:ea typeface="Arial Unicode MS" pitchFamily="34" charset="-122"/>
                <a:cs typeface="Arial Unicode MS" pitchFamily="34" charset="-122"/>
              </a:rPr>
              <a:t>Why Quantum Computer?</a:t>
            </a:r>
          </a:p>
        </p:txBody>
      </p:sp>
      <p:sp>
        <p:nvSpPr>
          <p:cNvPr id="76809" name="灯片编号占位符 1">
            <a:extLst>
              <a:ext uri="{FF2B5EF4-FFF2-40B4-BE49-F238E27FC236}">
                <a16:creationId xmlns:a16="http://schemas.microsoft.com/office/drawing/2014/main" id="{9500E1AC-04D8-4FA4-A635-2E95676B8753}"/>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fld id="{7FF540FB-B9B1-4BF2-A80D-96C450EC1A0D}" type="slidenum">
              <a:rPr lang="zh-CN" altLang="en-US" sz="1200" smtClean="0">
                <a:solidFill>
                  <a:srgbClr val="898989"/>
                </a:solidFill>
              </a:rPr>
              <a:pPr>
                <a:spcBef>
                  <a:spcPct val="0"/>
                </a:spcBef>
                <a:buFontTx/>
                <a:buNone/>
              </a:pPr>
              <a:t>69</a:t>
            </a:fld>
            <a:endParaRPr lang="zh-CN" altLang="en-US" sz="1200">
              <a:solidFill>
                <a:srgbClr val="898989"/>
              </a:solidFill>
            </a:endParaRPr>
          </a:p>
        </p:txBody>
      </p:sp>
      <p:sp>
        <p:nvSpPr>
          <p:cNvPr id="10" name="TextBox 6">
            <a:extLst>
              <a:ext uri="{FF2B5EF4-FFF2-40B4-BE49-F238E27FC236}">
                <a16:creationId xmlns:a16="http://schemas.microsoft.com/office/drawing/2014/main" id="{ECB5F4A8-A62D-46F1-B281-844F385949A7}"/>
              </a:ext>
            </a:extLst>
          </p:cNvPr>
          <p:cNvSpPr txBox="1">
            <a:spLocks noChangeArrowheads="1"/>
          </p:cNvSpPr>
          <p:nvPr/>
        </p:nvSpPr>
        <p:spPr bwMode="auto">
          <a:xfrm>
            <a:off x="1547813" y="107950"/>
            <a:ext cx="669659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ts val="1200"/>
              </a:spcBef>
              <a:buFontTx/>
              <a:buNone/>
            </a:pPr>
            <a:r>
              <a:rPr lang="zh-CN" altLang="en-US" dirty="0">
                <a:latin typeface="微软雅黑" panose="020B0503020204020204" pitchFamily="34" charset="-122"/>
                <a:ea typeface="微软雅黑" panose="020B0503020204020204" pitchFamily="34" charset="-122"/>
              </a:rPr>
              <a:t>三、量子信息 </a:t>
            </a:r>
            <a:r>
              <a:rPr lang="en-US" altLang="zh-CN" dirty="0">
                <a:latin typeface="微软雅黑" panose="020B0503020204020204" pitchFamily="34" charset="-122"/>
                <a:ea typeface="微软雅黑" panose="020B0503020204020204" pitchFamily="34" charset="-122"/>
              </a:rPr>
              <a:t>3</a:t>
            </a:r>
            <a:r>
              <a:rPr lang="zh-CN" altLang="en-US" sz="2800" dirty="0">
                <a:latin typeface="微软雅黑" panose="020B0503020204020204" pitchFamily="34" charset="-122"/>
                <a:ea typeface="微软雅黑" panose="020B0503020204020204" pitchFamily="34" charset="-122"/>
              </a:rPr>
              <a:t>）量子计算与量子模拟</a:t>
            </a:r>
            <a:endParaRPr lang="en-US" altLang="zh-CN" dirty="0">
              <a:latin typeface="微软雅黑" panose="020B0503020204020204" pitchFamily="34" charset="-122"/>
              <a:ea typeface="微软雅黑" panose="020B0503020204020204" pitchFamily="34" charset="-122"/>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18">
            <a:extLst>
              <a:ext uri="{FF2B5EF4-FFF2-40B4-BE49-F238E27FC236}">
                <a16:creationId xmlns:a16="http://schemas.microsoft.com/office/drawing/2014/main" id="{D41243CE-D949-4650-BD4F-EE8A9D254B34}"/>
              </a:ext>
            </a:extLst>
          </p:cNvPr>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endParaRPr lang="zh-CN" altLang="en-US" sz="1800"/>
          </a:p>
        </p:txBody>
      </p:sp>
      <p:sp>
        <p:nvSpPr>
          <p:cNvPr id="7175" name="TextBox 25">
            <a:extLst>
              <a:ext uri="{FF2B5EF4-FFF2-40B4-BE49-F238E27FC236}">
                <a16:creationId xmlns:a16="http://schemas.microsoft.com/office/drawing/2014/main" id="{D5D0BBC4-694E-4C5C-ACA3-6BADBCD08ABE}"/>
              </a:ext>
            </a:extLst>
          </p:cNvPr>
          <p:cNvSpPr txBox="1">
            <a:spLocks noChangeArrowheads="1"/>
          </p:cNvSpPr>
          <p:nvPr/>
        </p:nvSpPr>
        <p:spPr bwMode="auto">
          <a:xfrm>
            <a:off x="673100" y="5673725"/>
            <a:ext cx="77152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14338" indent="-414338">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r>
              <a:rPr lang="en-US" altLang="zh-CN" sz="2000">
                <a:latin typeface="微软雅黑" panose="020B0503020204020204" pitchFamily="34" charset="-122"/>
                <a:ea typeface="微软雅黑" panose="020B0503020204020204" pitchFamily="34" charset="-122"/>
                <a:cs typeface="明兰"/>
              </a:rPr>
              <a:t>2</a:t>
            </a:r>
            <a:r>
              <a:rPr lang="zh-CN" altLang="en-US" sz="2000">
                <a:latin typeface="微软雅黑" panose="020B0503020204020204" pitchFamily="34" charset="-122"/>
                <a:ea typeface="微软雅黑" panose="020B0503020204020204" pitchFamily="34" charset="-122"/>
                <a:cs typeface="明兰"/>
              </a:rPr>
              <a:t>）量子信息：直接在</a:t>
            </a:r>
            <a:r>
              <a:rPr lang="zh-CN" altLang="en-US" sz="2000">
                <a:solidFill>
                  <a:srgbClr val="FF0000"/>
                </a:solidFill>
                <a:latin typeface="微软雅黑" panose="020B0503020204020204" pitchFamily="34" charset="-122"/>
                <a:ea typeface="微软雅黑" panose="020B0503020204020204" pitchFamily="34" charset="-122"/>
                <a:cs typeface="明兰"/>
              </a:rPr>
              <a:t>量子态</a:t>
            </a:r>
            <a:r>
              <a:rPr lang="zh-CN" altLang="en-US" sz="2000">
                <a:latin typeface="微软雅黑" panose="020B0503020204020204" pitchFamily="34" charset="-122"/>
                <a:ea typeface="微软雅黑" panose="020B0503020204020204" pitchFamily="34" charset="-122"/>
                <a:cs typeface="明兰"/>
              </a:rPr>
              <a:t>层面进行操控。可能带来新技术：量子通信，量子计算，量子网络</a:t>
            </a:r>
            <a:r>
              <a:rPr lang="en-US" altLang="zh-CN" sz="2000">
                <a:latin typeface="微软雅黑" panose="020B0503020204020204" pitchFamily="34" charset="-122"/>
                <a:ea typeface="微软雅黑" panose="020B0503020204020204" pitchFamily="34" charset="-122"/>
                <a:cs typeface="明兰"/>
              </a:rPr>
              <a:t>……</a:t>
            </a:r>
            <a:endParaRPr lang="zh-CN" altLang="en-US" sz="2000">
              <a:latin typeface="微软雅黑" panose="020B0503020204020204" pitchFamily="34" charset="-122"/>
              <a:ea typeface="微软雅黑" panose="020B0503020204020204" pitchFamily="34" charset="-122"/>
              <a:cs typeface="明兰"/>
            </a:endParaRPr>
          </a:p>
        </p:txBody>
      </p:sp>
      <p:sp>
        <p:nvSpPr>
          <p:cNvPr id="11268" name="TextBox 8">
            <a:extLst>
              <a:ext uri="{FF2B5EF4-FFF2-40B4-BE49-F238E27FC236}">
                <a16:creationId xmlns:a16="http://schemas.microsoft.com/office/drawing/2014/main" id="{96E848CE-2E16-4EF3-A978-A16A267FEE3D}"/>
              </a:ext>
            </a:extLst>
          </p:cNvPr>
          <p:cNvSpPr txBox="1">
            <a:spLocks noChangeArrowheads="1"/>
          </p:cNvSpPr>
          <p:nvPr/>
        </p:nvSpPr>
        <p:spPr bwMode="auto">
          <a:xfrm>
            <a:off x="1350963" y="3706813"/>
            <a:ext cx="74136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r>
              <a:rPr lang="zh-CN" altLang="en-US" sz="1800">
                <a:latin typeface="微软雅黑" panose="020B0503020204020204" pitchFamily="34" charset="-122"/>
                <a:ea typeface="微软雅黑" panose="020B0503020204020204" pitchFamily="34" charset="-122"/>
              </a:rPr>
              <a:t>激光                  节能灯              太阳能电池               半导体芯片</a:t>
            </a:r>
          </a:p>
        </p:txBody>
      </p:sp>
      <p:pic>
        <p:nvPicPr>
          <p:cNvPr id="11269" name="Picture 2">
            <a:extLst>
              <a:ext uri="{FF2B5EF4-FFF2-40B4-BE49-F238E27FC236}">
                <a16:creationId xmlns:a16="http://schemas.microsoft.com/office/drawing/2014/main" id="{D20C6A3C-4F10-40FE-A567-B78AC1C103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7425" y="2255838"/>
            <a:ext cx="1697038" cy="118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0" name="Picture 3">
            <a:extLst>
              <a:ext uri="{FF2B5EF4-FFF2-40B4-BE49-F238E27FC236}">
                <a16:creationId xmlns:a16="http://schemas.microsoft.com/office/drawing/2014/main" id="{1CF9DF32-FB0C-4134-9964-8D3D707CA1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4825" y="2217738"/>
            <a:ext cx="1023938"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1" name="Picture 4">
            <a:extLst>
              <a:ext uri="{FF2B5EF4-FFF2-40B4-BE49-F238E27FC236}">
                <a16:creationId xmlns:a16="http://schemas.microsoft.com/office/drawing/2014/main" id="{EEF63677-EB26-426E-9A71-54CA18051C8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76738" y="2208213"/>
            <a:ext cx="1851025" cy="137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2" name="Picture 5">
            <a:extLst>
              <a:ext uri="{FF2B5EF4-FFF2-40B4-BE49-F238E27FC236}">
                <a16:creationId xmlns:a16="http://schemas.microsoft.com/office/drawing/2014/main" id="{F19FB2EF-9645-49B1-9EAF-201A0A129F5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40500" y="2238375"/>
            <a:ext cx="1774825" cy="132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3" name="TextBox 13">
            <a:extLst>
              <a:ext uri="{FF2B5EF4-FFF2-40B4-BE49-F238E27FC236}">
                <a16:creationId xmlns:a16="http://schemas.microsoft.com/office/drawing/2014/main" id="{686174DC-DA73-40B0-B19C-A938B8DF8361}"/>
              </a:ext>
            </a:extLst>
          </p:cNvPr>
          <p:cNvSpPr txBox="1">
            <a:spLocks noChangeArrowheads="1"/>
          </p:cNvSpPr>
          <p:nvPr/>
        </p:nvSpPr>
        <p:spPr bwMode="auto">
          <a:xfrm>
            <a:off x="587375" y="1387475"/>
            <a:ext cx="816133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36563" indent="-436563">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nSpc>
                <a:spcPts val="2400"/>
              </a:lnSpc>
              <a:spcBef>
                <a:spcPct val="0"/>
              </a:spcBef>
              <a:buFontTx/>
              <a:buNone/>
            </a:pPr>
            <a:r>
              <a:rPr lang="en-US" altLang="zh-CN" sz="2000">
                <a:latin typeface="微软雅黑" panose="020B0503020204020204" pitchFamily="34" charset="-122"/>
                <a:ea typeface="微软雅黑" panose="020B0503020204020204" pitchFamily="34" charset="-122"/>
              </a:rPr>
              <a:t>1</a:t>
            </a:r>
            <a:r>
              <a:rPr lang="zh-CN" altLang="en-US" sz="2000">
                <a:latin typeface="微软雅黑" panose="020B0503020204020204" pitchFamily="34" charset="-122"/>
                <a:ea typeface="微软雅黑" panose="020B0503020204020204" pitchFamily="34" charset="-122"/>
              </a:rPr>
              <a:t>）量子力学：在原子层面解决问题。对信息和能源等多个方面产生革命性的影响，带来了激光和半导体等技术。</a:t>
            </a:r>
            <a:r>
              <a:rPr lang="zh-CN" altLang="en-US" sz="2000">
                <a:solidFill>
                  <a:srgbClr val="0000CC"/>
                </a:solidFill>
                <a:latin typeface="微软雅黑" panose="020B0503020204020204" pitchFamily="34" charset="-122"/>
                <a:ea typeface="微软雅黑" panose="020B0503020204020204" pitchFamily="34" charset="-122"/>
              </a:rPr>
              <a:t>（第一次量子革命）</a:t>
            </a:r>
            <a:endParaRPr lang="zh-CN" altLang="en-US" sz="2000">
              <a:solidFill>
                <a:srgbClr val="0000FF"/>
              </a:solidFill>
              <a:latin typeface="微软雅黑" panose="020B0503020204020204" pitchFamily="34" charset="-122"/>
              <a:ea typeface="微软雅黑" panose="020B0503020204020204" pitchFamily="34" charset="-122"/>
            </a:endParaRPr>
          </a:p>
        </p:txBody>
      </p:sp>
      <p:sp>
        <p:nvSpPr>
          <p:cNvPr id="7183" name="矩形 1">
            <a:extLst>
              <a:ext uri="{FF2B5EF4-FFF2-40B4-BE49-F238E27FC236}">
                <a16:creationId xmlns:a16="http://schemas.microsoft.com/office/drawing/2014/main" id="{BB68B806-5EB1-4037-A3AB-957923904CDC}"/>
              </a:ext>
            </a:extLst>
          </p:cNvPr>
          <p:cNvSpPr>
            <a:spLocks noChangeArrowheads="1"/>
          </p:cNvSpPr>
          <p:nvPr/>
        </p:nvSpPr>
        <p:spPr bwMode="auto">
          <a:xfrm>
            <a:off x="817563" y="4292600"/>
            <a:ext cx="3538537"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nSpc>
                <a:spcPts val="2400"/>
              </a:lnSpc>
              <a:spcBef>
                <a:spcPct val="0"/>
              </a:spcBef>
              <a:buFontTx/>
              <a:buNone/>
            </a:pPr>
            <a:r>
              <a:rPr lang="zh-CN" altLang="en-US" sz="1800">
                <a:latin typeface="微软雅黑" panose="020B0503020204020204" pitchFamily="34" charset="-122"/>
                <a:ea typeface="微软雅黑" panose="020B0503020204020204" pitchFamily="34" charset="-122"/>
              </a:rPr>
              <a:t>这些技术仅涉及简单的量子现象（单粒子行为</a:t>
            </a:r>
            <a:r>
              <a:rPr lang="en-US" altLang="zh-CN" sz="1800">
                <a:latin typeface="微软雅黑" panose="020B0503020204020204" pitchFamily="34" charset="-122"/>
                <a:ea typeface="微软雅黑" panose="020B0503020204020204" pitchFamily="34" charset="-122"/>
              </a:rPr>
              <a:t>+</a:t>
            </a:r>
            <a:r>
              <a:rPr lang="zh-CN" altLang="en-US" sz="1800">
                <a:latin typeface="微软雅黑" panose="020B0503020204020204" pitchFamily="34" charset="-122"/>
                <a:ea typeface="微软雅黑" panose="020B0503020204020204" pitchFamily="34" charset="-122"/>
              </a:rPr>
              <a:t>统计理论），本质上仍属经典调控技术。</a:t>
            </a:r>
          </a:p>
        </p:txBody>
      </p:sp>
      <p:pic>
        <p:nvPicPr>
          <p:cNvPr id="7184" name="Picture 5">
            <a:extLst>
              <a:ext uri="{FF2B5EF4-FFF2-40B4-BE49-F238E27FC236}">
                <a16:creationId xmlns:a16="http://schemas.microsoft.com/office/drawing/2014/main" id="{F37D6334-8F33-4F38-BFE8-3BD204E9667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88125" y="4222750"/>
            <a:ext cx="1847850" cy="1230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85" name="Picture 5">
            <a:extLst>
              <a:ext uri="{FF2B5EF4-FFF2-40B4-BE49-F238E27FC236}">
                <a16:creationId xmlns:a16="http://schemas.microsoft.com/office/drawing/2014/main" id="{F2AAFEBC-2A17-4193-82F4-AABA52A1F9E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54513" y="4235450"/>
            <a:ext cx="1946275" cy="1093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7" name="Text Box 2">
            <a:extLst>
              <a:ext uri="{FF2B5EF4-FFF2-40B4-BE49-F238E27FC236}">
                <a16:creationId xmlns:a16="http://schemas.microsoft.com/office/drawing/2014/main" id="{B9306F0A-EEC0-40BF-BCBE-BC4DACFC1F81}"/>
              </a:ext>
            </a:extLst>
          </p:cNvPr>
          <p:cNvSpPr txBox="1">
            <a:spLocks noChangeArrowheads="1"/>
          </p:cNvSpPr>
          <p:nvPr/>
        </p:nvSpPr>
        <p:spPr bwMode="auto">
          <a:xfrm>
            <a:off x="612775" y="879475"/>
            <a:ext cx="4822825"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50000"/>
              </a:spcBef>
              <a:buFontTx/>
              <a:buNone/>
            </a:pPr>
            <a:r>
              <a:rPr lang="zh-CN" altLang="en-US" sz="2800">
                <a:solidFill>
                  <a:srgbClr val="0000CC"/>
                </a:solidFill>
                <a:latin typeface="微软雅黑" panose="020B0503020204020204" pitchFamily="34" charset="-122"/>
                <a:ea typeface="微软雅黑" panose="020B0503020204020204" pitchFamily="34" charset="-122"/>
              </a:rPr>
              <a:t>从量子力学到量子信息</a:t>
            </a:r>
          </a:p>
        </p:txBody>
      </p:sp>
      <p:sp>
        <p:nvSpPr>
          <p:cNvPr id="11278" name="灯片编号占位符 1">
            <a:extLst>
              <a:ext uri="{FF2B5EF4-FFF2-40B4-BE49-F238E27FC236}">
                <a16:creationId xmlns:a16="http://schemas.microsoft.com/office/drawing/2014/main" id="{1FFD5385-7F43-4B09-B953-3F0A0096E669}"/>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fld id="{08E4A79B-DB06-4D99-A70F-21CC2F4C9A9A}" type="slidenum">
              <a:rPr lang="zh-CN" altLang="en-US" sz="1200" smtClean="0">
                <a:solidFill>
                  <a:srgbClr val="898989"/>
                </a:solidFill>
              </a:rPr>
              <a:pPr>
                <a:spcBef>
                  <a:spcPct val="0"/>
                </a:spcBef>
                <a:buFontTx/>
                <a:buNone/>
              </a:pPr>
              <a:t>7</a:t>
            </a:fld>
            <a:endParaRPr lang="en-US" altLang="zh-CN" sz="1200">
              <a:solidFill>
                <a:srgbClr val="898989"/>
              </a:solidFill>
            </a:endParaRPr>
          </a:p>
        </p:txBody>
      </p:sp>
      <p:sp>
        <p:nvSpPr>
          <p:cNvPr id="11279" name="Rectangle 18">
            <a:extLst>
              <a:ext uri="{FF2B5EF4-FFF2-40B4-BE49-F238E27FC236}">
                <a16:creationId xmlns:a16="http://schemas.microsoft.com/office/drawing/2014/main" id="{D6F8ABFE-33A2-4DC5-96FD-01BD5690196B}"/>
              </a:ext>
            </a:extLst>
          </p:cNvPr>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endParaRPr lang="zh-CN" altLang="en-US" sz="1800"/>
          </a:p>
        </p:txBody>
      </p:sp>
      <p:pic>
        <p:nvPicPr>
          <p:cNvPr id="11280" name="Picture 22">
            <a:extLst>
              <a:ext uri="{FF2B5EF4-FFF2-40B4-BE49-F238E27FC236}">
                <a16:creationId xmlns:a16="http://schemas.microsoft.com/office/drawing/2014/main" id="{46F45A4B-4A93-4FE9-B84F-A2110953991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0"/>
            <a:ext cx="74295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11281" name="Picture 20">
            <a:extLst>
              <a:ext uri="{FF2B5EF4-FFF2-40B4-BE49-F238E27FC236}">
                <a16:creationId xmlns:a16="http://schemas.microsoft.com/office/drawing/2014/main" id="{F31250F1-CC98-46E5-B66C-80D7D060964C}"/>
              </a:ext>
            </a:extLst>
          </p:cNvPr>
          <p:cNvPicPr>
            <a:picLocks noChangeAspect="1" noChangeArrowheads="1"/>
          </p:cNvPicPr>
          <p:nvPr/>
        </p:nvPicPr>
        <p:blipFill>
          <a:blip r:embed="rId9">
            <a:lum bright="32000" contrast="-38000"/>
            <a:extLst>
              <a:ext uri="{28A0092B-C50C-407E-A947-70E740481C1C}">
                <a14:useLocalDpi xmlns:a14="http://schemas.microsoft.com/office/drawing/2010/main" val="0"/>
              </a:ext>
            </a:extLst>
          </a:blip>
          <a:srcRect/>
          <a:stretch>
            <a:fillRect/>
          </a:stretch>
        </p:blipFill>
        <p:spPr bwMode="auto">
          <a:xfrm>
            <a:off x="763588" y="0"/>
            <a:ext cx="8380412"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22" name="Rectangle 6">
            <a:extLst>
              <a:ext uri="{FF2B5EF4-FFF2-40B4-BE49-F238E27FC236}">
                <a16:creationId xmlns:a16="http://schemas.microsoft.com/office/drawing/2014/main" id="{65DE9C6A-F9A9-4443-9D5F-6BD06F7814F7}"/>
              </a:ext>
            </a:extLst>
          </p:cNvPr>
          <p:cNvSpPr txBox="1">
            <a:spLocks noChangeArrowheads="1"/>
          </p:cNvSpPr>
          <p:nvPr/>
        </p:nvSpPr>
        <p:spPr>
          <a:xfrm>
            <a:off x="1847850" y="1588"/>
            <a:ext cx="6537325" cy="792162"/>
          </a:xfrm>
          <a:prstGeom prst="rect">
            <a:avLst/>
          </a:prstGeom>
          <a:noFill/>
        </p:spPr>
        <p:txBody>
          <a:bodyPr/>
          <a:lstStyle/>
          <a:p>
            <a:pPr algn="ctr" eaLnBrk="1" hangingPunct="1">
              <a:defRPr/>
            </a:pPr>
            <a:r>
              <a:rPr lang="zh-CN" altLang="en-US" sz="3600" b="1">
                <a:latin typeface="微软雅黑" pitchFamily="34" charset="-122"/>
                <a:ea typeface="微软雅黑" pitchFamily="34" charset="-122"/>
                <a:cs typeface="+mj-cs"/>
              </a:rPr>
              <a:t>背景</a:t>
            </a:r>
            <a:r>
              <a:rPr lang="zh-CN" altLang="en-US" sz="3600" b="1" dirty="0">
                <a:latin typeface="微软雅黑" pitchFamily="34" charset="-122"/>
                <a:ea typeface="微软雅黑" pitchFamily="34" charset="-122"/>
                <a:cs typeface="+mj-cs"/>
              </a:rPr>
              <a:t>：量子信息从哪里来？</a:t>
            </a:r>
          </a:p>
        </p:txBody>
      </p:sp>
      <p:sp>
        <p:nvSpPr>
          <p:cNvPr id="19" name="TextBox 8">
            <a:extLst>
              <a:ext uri="{FF2B5EF4-FFF2-40B4-BE49-F238E27FC236}">
                <a16:creationId xmlns:a16="http://schemas.microsoft.com/office/drawing/2014/main" id="{86F98A8B-D5D4-4AE8-9ADA-7CA4DC62FB5C}"/>
              </a:ext>
            </a:extLst>
          </p:cNvPr>
          <p:cNvSpPr txBox="1">
            <a:spLocks noChangeArrowheads="1"/>
          </p:cNvSpPr>
          <p:nvPr/>
        </p:nvSpPr>
        <p:spPr bwMode="auto">
          <a:xfrm>
            <a:off x="1998663" y="6237288"/>
            <a:ext cx="5021262" cy="525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lnSpc>
                <a:spcPct val="130000"/>
              </a:lnSpc>
              <a:spcBef>
                <a:spcPct val="0"/>
              </a:spcBef>
              <a:buFontTx/>
              <a:buNone/>
            </a:pPr>
            <a:r>
              <a:rPr lang="zh-CN" altLang="en-US" sz="2400">
                <a:solidFill>
                  <a:srgbClr val="0000CC"/>
                </a:solidFill>
                <a:latin typeface="微软雅黑" panose="020B0503020204020204" pitchFamily="34" charset="-122"/>
                <a:ea typeface="微软雅黑" panose="020B0503020204020204" pitchFamily="34" charset="-122"/>
              </a:rPr>
              <a:t>量子信息是第二次量子革命</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18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18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18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17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5" grpId="0"/>
      <p:bldP spid="7183" grpId="0"/>
      <p:bldP spid="19"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18">
            <a:extLst>
              <a:ext uri="{FF2B5EF4-FFF2-40B4-BE49-F238E27FC236}">
                <a16:creationId xmlns:a16="http://schemas.microsoft.com/office/drawing/2014/main" id="{095EEBED-9E94-46F4-BB9F-5DF9AD6BBB0C}"/>
              </a:ext>
            </a:extLst>
          </p:cNvPr>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endParaRPr lang="zh-CN" altLang="en-US" sz="1800"/>
          </a:p>
        </p:txBody>
      </p:sp>
      <p:pic>
        <p:nvPicPr>
          <p:cNvPr id="77827" name="Picture 22">
            <a:extLst>
              <a:ext uri="{FF2B5EF4-FFF2-40B4-BE49-F238E27FC236}">
                <a16:creationId xmlns:a16="http://schemas.microsoft.com/office/drawing/2014/main" id="{2531F8B5-28FE-49E0-A17C-D7D7FCC1F7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74295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77828" name="Picture 20">
            <a:extLst>
              <a:ext uri="{FF2B5EF4-FFF2-40B4-BE49-F238E27FC236}">
                <a16:creationId xmlns:a16="http://schemas.microsoft.com/office/drawing/2014/main" id="{3B3F33B4-9808-42B2-A64E-02290A533A75}"/>
              </a:ext>
            </a:extLst>
          </p:cNvPr>
          <p:cNvPicPr>
            <a:picLocks noChangeAspect="1" noChangeArrowheads="1"/>
          </p:cNvPicPr>
          <p:nvPr/>
        </p:nvPicPr>
        <p:blipFill>
          <a:blip r:embed="rId3">
            <a:lum bright="32000" contrast="-38000"/>
            <a:extLst>
              <a:ext uri="{28A0092B-C50C-407E-A947-70E740481C1C}">
                <a14:useLocalDpi xmlns:a14="http://schemas.microsoft.com/office/drawing/2010/main" val="0"/>
              </a:ext>
            </a:extLst>
          </a:blip>
          <a:srcRect/>
          <a:stretch>
            <a:fillRect/>
          </a:stretch>
        </p:blipFill>
        <p:spPr bwMode="auto">
          <a:xfrm>
            <a:off x="763588" y="0"/>
            <a:ext cx="8380412"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77830" name="Rectangle 3">
            <a:extLst>
              <a:ext uri="{FF2B5EF4-FFF2-40B4-BE49-F238E27FC236}">
                <a16:creationId xmlns:a16="http://schemas.microsoft.com/office/drawing/2014/main" id="{4AC6977E-F092-4759-A56B-39CEEE48108E}"/>
              </a:ext>
            </a:extLst>
          </p:cNvPr>
          <p:cNvSpPr txBox="1">
            <a:spLocks noRot="1" noChangeArrowheads="1"/>
          </p:cNvSpPr>
          <p:nvPr/>
        </p:nvSpPr>
        <p:spPr bwMode="auto">
          <a:xfrm>
            <a:off x="254000" y="1065213"/>
            <a:ext cx="1831975"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5720" rIns="45720"/>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r" eaLnBrk="1" hangingPunct="1">
              <a:lnSpc>
                <a:spcPct val="90000"/>
              </a:lnSpc>
              <a:spcBef>
                <a:spcPts val="400"/>
              </a:spcBef>
              <a:buClr>
                <a:schemeClr val="accent1"/>
              </a:buClr>
              <a:buSzPct val="68000"/>
              <a:buFont typeface="Wingdings" panose="05000000000000000000" pitchFamily="2" charset="2"/>
              <a:buNone/>
            </a:pPr>
            <a:r>
              <a:rPr lang="zh-CN" altLang="en-US" sz="3600" b="1">
                <a:latin typeface="微软雅黑" panose="020B0503020204020204" pitchFamily="34" charset="-122"/>
                <a:ea typeface="微软雅黑" panose="020B0503020204020204" pitchFamily="34" charset="-122"/>
              </a:rPr>
              <a:t>原理</a:t>
            </a:r>
          </a:p>
          <a:p>
            <a:pPr algn="r" eaLnBrk="1" hangingPunct="1">
              <a:lnSpc>
                <a:spcPct val="90000"/>
              </a:lnSpc>
              <a:spcBef>
                <a:spcPts val="400"/>
              </a:spcBef>
              <a:buClr>
                <a:schemeClr val="accent1"/>
              </a:buClr>
              <a:buSzPct val="68000"/>
              <a:buFont typeface="Wingdings" panose="05000000000000000000" pitchFamily="2" charset="2"/>
              <a:buNone/>
            </a:pPr>
            <a:endParaRPr lang="en-US" altLang="zh-CN" sz="3600" b="1">
              <a:latin typeface="微软雅黑" panose="020B0503020204020204" pitchFamily="34" charset="-122"/>
              <a:ea typeface="微软雅黑" panose="020B0503020204020204" pitchFamily="34" charset="-122"/>
            </a:endParaRPr>
          </a:p>
        </p:txBody>
      </p:sp>
      <p:sp>
        <p:nvSpPr>
          <p:cNvPr id="77831" name="Rectangle 4">
            <a:extLst>
              <a:ext uri="{FF2B5EF4-FFF2-40B4-BE49-F238E27FC236}">
                <a16:creationId xmlns:a16="http://schemas.microsoft.com/office/drawing/2014/main" id="{91839A34-A3A9-41B2-96B8-79DDCAAC9D96}"/>
              </a:ext>
            </a:extLst>
          </p:cNvPr>
          <p:cNvSpPr>
            <a:spLocks noChangeArrowheads="1"/>
          </p:cNvSpPr>
          <p:nvPr/>
        </p:nvSpPr>
        <p:spPr bwMode="auto">
          <a:xfrm>
            <a:off x="250825" y="2874963"/>
            <a:ext cx="960438" cy="412750"/>
          </a:xfrm>
          <a:prstGeom prst="rect">
            <a:avLst/>
          </a:prstGeom>
          <a:solidFill>
            <a:srgbClr val="000080"/>
          </a:solidFill>
          <a:ln w="9525">
            <a:solidFill>
              <a:schemeClr val="tx1"/>
            </a:solidFill>
            <a:miter lim="800000"/>
            <a:headEnd/>
            <a:tailEnd/>
          </a:ln>
        </p:spPr>
        <p:txBody>
          <a:bodyPr wrap="none" lIns="82479" tIns="41239" rIns="82479" bIns="41239" anchor="ctr"/>
          <a:lstStyle>
            <a:lvl1pPr defTabSz="825500">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defTabSz="82550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defTabSz="8255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defTabSz="8255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defTabSz="8255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defTabSz="8255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defTabSz="8255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defTabSz="8255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defTabSz="8255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eaLnBrk="1" hangingPunct="1">
              <a:spcBef>
                <a:spcPct val="0"/>
              </a:spcBef>
              <a:buFontTx/>
              <a:buNone/>
            </a:pPr>
            <a:r>
              <a:rPr kumimoji="1" lang="zh-CN" altLang="en-US" sz="2900" b="1">
                <a:solidFill>
                  <a:srgbClr val="FFFF99"/>
                </a:solidFill>
                <a:latin typeface="微软雅黑" panose="020B0503020204020204" pitchFamily="34" charset="-122"/>
                <a:ea typeface="微软雅黑" panose="020B0503020204020204" pitchFamily="34" charset="-122"/>
              </a:rPr>
              <a:t>经典</a:t>
            </a:r>
          </a:p>
        </p:txBody>
      </p:sp>
      <p:sp>
        <p:nvSpPr>
          <p:cNvPr id="77832" name="Rectangle 5">
            <a:extLst>
              <a:ext uri="{FF2B5EF4-FFF2-40B4-BE49-F238E27FC236}">
                <a16:creationId xmlns:a16="http://schemas.microsoft.com/office/drawing/2014/main" id="{AFA2E558-12C7-4B11-914D-58200CF5B0D2}"/>
              </a:ext>
            </a:extLst>
          </p:cNvPr>
          <p:cNvSpPr>
            <a:spLocks noChangeArrowheads="1"/>
          </p:cNvSpPr>
          <p:nvPr/>
        </p:nvSpPr>
        <p:spPr bwMode="auto">
          <a:xfrm>
            <a:off x="250825" y="3495675"/>
            <a:ext cx="960438" cy="412750"/>
          </a:xfrm>
          <a:prstGeom prst="rect">
            <a:avLst/>
          </a:prstGeom>
          <a:solidFill>
            <a:srgbClr val="666699"/>
          </a:solidFill>
          <a:ln w="9525">
            <a:solidFill>
              <a:schemeClr val="tx1"/>
            </a:solidFill>
            <a:miter lim="800000"/>
            <a:headEnd/>
            <a:tailEnd/>
          </a:ln>
        </p:spPr>
        <p:txBody>
          <a:bodyPr wrap="none" lIns="82479" tIns="41239" rIns="82479" bIns="41239" anchor="ctr"/>
          <a:lstStyle>
            <a:lvl1pPr defTabSz="825500">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defTabSz="82550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defTabSz="8255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defTabSz="8255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defTabSz="8255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defTabSz="8255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defTabSz="8255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defTabSz="8255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defTabSz="8255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eaLnBrk="1" hangingPunct="1">
              <a:spcBef>
                <a:spcPct val="0"/>
              </a:spcBef>
              <a:buFontTx/>
              <a:buNone/>
            </a:pPr>
            <a:r>
              <a:rPr kumimoji="1" lang="zh-CN" altLang="en-US" sz="2900" b="1">
                <a:solidFill>
                  <a:srgbClr val="FFCCCC"/>
                </a:solidFill>
                <a:latin typeface="微软雅黑" panose="020B0503020204020204" pitchFamily="34" charset="-122"/>
                <a:ea typeface="微软雅黑" panose="020B0503020204020204" pitchFamily="34" charset="-122"/>
              </a:rPr>
              <a:t>量子</a:t>
            </a:r>
          </a:p>
        </p:txBody>
      </p:sp>
      <p:sp>
        <p:nvSpPr>
          <p:cNvPr id="11" name="Text Box 6">
            <a:extLst>
              <a:ext uri="{FF2B5EF4-FFF2-40B4-BE49-F238E27FC236}">
                <a16:creationId xmlns:a16="http://schemas.microsoft.com/office/drawing/2014/main" id="{1314C911-6330-4970-910C-2DAC5DE3414B}"/>
              </a:ext>
            </a:extLst>
          </p:cNvPr>
          <p:cNvSpPr txBox="1">
            <a:spLocks noChangeArrowheads="1"/>
          </p:cNvSpPr>
          <p:nvPr/>
        </p:nvSpPr>
        <p:spPr bwMode="auto">
          <a:xfrm>
            <a:off x="1279525" y="2806700"/>
            <a:ext cx="4776788" cy="1200150"/>
          </a:xfrm>
          <a:prstGeom prst="rect">
            <a:avLst/>
          </a:prstGeom>
          <a:noFill/>
          <a:ln w="9525">
            <a:noFill/>
            <a:miter lim="800000"/>
            <a:headEnd/>
            <a:tailEnd/>
          </a:ln>
          <a:effectLst/>
        </p:spPr>
        <p:txBody>
          <a:bodyPr lIns="82479" tIns="41239" rIns="82479" bIns="41239">
            <a:spAutoFit/>
          </a:bodyPr>
          <a:lstStyle/>
          <a:p>
            <a:pPr defTabSz="825500">
              <a:spcBef>
                <a:spcPct val="50000"/>
              </a:spcBef>
              <a:defRPr/>
            </a:pPr>
            <a:r>
              <a:rPr kumimoji="1" lang="zh-CN" altLang="en-US" sz="2900" b="1" dirty="0">
                <a:solidFill>
                  <a:srgbClr val="000066"/>
                </a:solidFill>
                <a:effectLst>
                  <a:outerShdw blurRad="38100" dist="38100" dir="2700000" algn="tl">
                    <a:srgbClr val="C0C0C0"/>
                  </a:outerShdw>
                </a:effectLst>
                <a:latin typeface="微软雅黑" panose="020B0503020204020204" pitchFamily="34" charset="-122"/>
                <a:ea typeface="微软雅黑" panose="020B0503020204020204" pitchFamily="34" charset="-122"/>
              </a:rPr>
              <a:t>可存储</a:t>
            </a:r>
            <a:r>
              <a:rPr kumimoji="1" lang="en-US" altLang="zh-CN" sz="2900" b="1" dirty="0">
                <a:solidFill>
                  <a:srgbClr val="000066"/>
                </a:solidFill>
                <a:effectLst>
                  <a:outerShdw blurRad="38100" dist="38100" dir="2700000" algn="tl">
                    <a:srgbClr val="C0C0C0"/>
                  </a:outerShdw>
                </a:effectLst>
                <a:latin typeface="微软雅黑" panose="020B0503020204020204" pitchFamily="34" charset="-122"/>
                <a:ea typeface="微软雅黑" panose="020B0503020204020204" pitchFamily="34" charset="-122"/>
              </a:rPr>
              <a:t>0</a:t>
            </a:r>
            <a:r>
              <a:rPr kumimoji="1" lang="zh-CN" altLang="en-US" sz="2900" b="1" dirty="0">
                <a:solidFill>
                  <a:srgbClr val="000066"/>
                </a:solidFill>
                <a:effectLst>
                  <a:outerShdw blurRad="38100" dist="38100" dir="2700000" algn="tl">
                    <a:srgbClr val="C0C0C0"/>
                  </a:outerShdw>
                </a:effectLst>
                <a:latin typeface="微软雅黑" panose="020B0503020204020204" pitchFamily="34" charset="-122"/>
                <a:ea typeface="微软雅黑" panose="020B0503020204020204" pitchFamily="34" charset="-122"/>
              </a:rPr>
              <a:t>或</a:t>
            </a:r>
            <a:r>
              <a:rPr kumimoji="1" lang="en-US" altLang="zh-CN" sz="2900" b="1" dirty="0">
                <a:solidFill>
                  <a:srgbClr val="000066"/>
                </a:solidFill>
                <a:effectLst>
                  <a:outerShdw blurRad="38100" dist="38100" dir="2700000" algn="tl">
                    <a:srgbClr val="C0C0C0"/>
                  </a:outerShdw>
                </a:effectLst>
                <a:latin typeface="微软雅黑" panose="020B0503020204020204" pitchFamily="34" charset="-122"/>
                <a:ea typeface="微软雅黑" panose="020B0503020204020204" pitchFamily="34" charset="-122"/>
              </a:rPr>
              <a:t>1</a:t>
            </a:r>
            <a:r>
              <a:rPr kumimoji="1" lang="zh-CN" altLang="en-US" sz="2900" b="1" dirty="0">
                <a:solidFill>
                  <a:srgbClr val="000066"/>
                </a:solidFill>
                <a:effectLst>
                  <a:outerShdw blurRad="38100" dist="38100" dir="2700000" algn="tl">
                    <a:srgbClr val="C0C0C0"/>
                  </a:outerShdw>
                </a:effectLst>
                <a:latin typeface="微软雅黑" panose="020B0503020204020204" pitchFamily="34" charset="-122"/>
                <a:ea typeface="微软雅黑" panose="020B0503020204020204" pitchFamily="34" charset="-122"/>
              </a:rPr>
              <a:t>（一个数）</a:t>
            </a:r>
          </a:p>
          <a:p>
            <a:pPr defTabSz="825500">
              <a:spcBef>
                <a:spcPct val="50000"/>
              </a:spcBef>
              <a:defRPr/>
            </a:pPr>
            <a:r>
              <a:rPr kumimoji="1" lang="zh-CN" altLang="en-US" sz="2900" b="1" dirty="0">
                <a:solidFill>
                  <a:srgbClr val="000066"/>
                </a:solidFill>
                <a:effectLst>
                  <a:outerShdw blurRad="38100" dist="38100" dir="2700000" algn="tl">
                    <a:srgbClr val="C0C0C0"/>
                  </a:outerShdw>
                </a:effectLst>
                <a:latin typeface="微软雅黑" panose="020B0503020204020204" pitchFamily="34" charset="-122"/>
                <a:ea typeface="微软雅黑" panose="020B0503020204020204" pitchFamily="34" charset="-122"/>
              </a:rPr>
              <a:t>可同时存储</a:t>
            </a:r>
            <a:r>
              <a:rPr kumimoji="1" lang="en-US" altLang="zh-CN" sz="2900" b="1" dirty="0">
                <a:solidFill>
                  <a:srgbClr val="000066"/>
                </a:solidFill>
                <a:effectLst>
                  <a:outerShdw blurRad="38100" dist="38100" dir="2700000" algn="tl">
                    <a:srgbClr val="C0C0C0"/>
                  </a:outerShdw>
                </a:effectLst>
                <a:latin typeface="微软雅黑" panose="020B0503020204020204" pitchFamily="34" charset="-122"/>
                <a:ea typeface="微软雅黑" panose="020B0503020204020204" pitchFamily="34" charset="-122"/>
              </a:rPr>
              <a:t>0</a:t>
            </a:r>
            <a:r>
              <a:rPr kumimoji="1" lang="zh-CN" altLang="en-US" sz="2900" b="1" dirty="0">
                <a:solidFill>
                  <a:srgbClr val="000066"/>
                </a:solidFill>
                <a:effectLst>
                  <a:outerShdw blurRad="38100" dist="38100" dir="2700000" algn="tl">
                    <a:srgbClr val="C0C0C0"/>
                  </a:outerShdw>
                </a:effectLst>
                <a:latin typeface="微软雅黑" panose="020B0503020204020204" pitchFamily="34" charset="-122"/>
                <a:ea typeface="微软雅黑" panose="020B0503020204020204" pitchFamily="34" charset="-122"/>
              </a:rPr>
              <a:t>和</a:t>
            </a:r>
            <a:r>
              <a:rPr kumimoji="1" lang="en-US" altLang="zh-CN" sz="2900" b="1" dirty="0">
                <a:solidFill>
                  <a:srgbClr val="000066"/>
                </a:solidFill>
                <a:effectLst>
                  <a:outerShdw blurRad="38100" dist="38100" dir="2700000" algn="tl">
                    <a:srgbClr val="C0C0C0"/>
                  </a:outerShdw>
                </a:effectLst>
                <a:latin typeface="微软雅黑" panose="020B0503020204020204" pitchFamily="34" charset="-122"/>
                <a:ea typeface="微软雅黑" panose="020B0503020204020204" pitchFamily="34" charset="-122"/>
              </a:rPr>
              <a:t>1</a:t>
            </a:r>
            <a:r>
              <a:rPr kumimoji="1" lang="zh-CN" altLang="en-US" sz="2900" b="1" dirty="0">
                <a:solidFill>
                  <a:srgbClr val="000066"/>
                </a:solidFill>
                <a:effectLst>
                  <a:outerShdw blurRad="38100" dist="38100" dir="2700000" algn="tl">
                    <a:srgbClr val="C0C0C0"/>
                  </a:outerShdw>
                </a:effectLst>
                <a:latin typeface="微软雅黑" panose="020B0503020204020204" pitchFamily="34" charset="-122"/>
                <a:ea typeface="微软雅黑" panose="020B0503020204020204" pitchFamily="34" charset="-122"/>
              </a:rPr>
              <a:t>（两个数）</a:t>
            </a:r>
          </a:p>
        </p:txBody>
      </p:sp>
      <p:sp>
        <p:nvSpPr>
          <p:cNvPr id="12" name="AutoShape 7" descr="编织物">
            <a:extLst>
              <a:ext uri="{FF2B5EF4-FFF2-40B4-BE49-F238E27FC236}">
                <a16:creationId xmlns:a16="http://schemas.microsoft.com/office/drawing/2014/main" id="{1F6FFB90-E895-4411-A9A4-019062A49089}"/>
              </a:ext>
            </a:extLst>
          </p:cNvPr>
          <p:cNvSpPr>
            <a:spLocks noChangeArrowheads="1"/>
          </p:cNvSpPr>
          <p:nvPr/>
        </p:nvSpPr>
        <p:spPr bwMode="auto">
          <a:xfrm>
            <a:off x="1169988" y="1989138"/>
            <a:ext cx="3751262" cy="647700"/>
          </a:xfrm>
          <a:prstGeom prst="cloudCallout">
            <a:avLst>
              <a:gd name="adj1" fmla="val -60884"/>
              <a:gd name="adj2" fmla="val 75390"/>
            </a:avLst>
          </a:prstGeom>
          <a:pattFill prst="weave">
            <a:fgClr>
              <a:srgbClr val="00FFFF"/>
            </a:fgClr>
            <a:bgClr>
              <a:srgbClr val="FFFFFF"/>
            </a:bgClr>
          </a:pattFill>
          <a:ln w="9525">
            <a:solidFill>
              <a:schemeClr val="tx1"/>
            </a:solidFill>
            <a:round/>
            <a:headEnd/>
            <a:tailEnd/>
          </a:ln>
          <a:effectLst/>
        </p:spPr>
        <p:txBody>
          <a:bodyPr lIns="82479" tIns="41239" rIns="82479" bIns="41239"/>
          <a:lstStyle/>
          <a:p>
            <a:pPr algn="ctr" defTabSz="825500">
              <a:defRPr/>
            </a:pPr>
            <a:r>
              <a:rPr kumimoji="1" lang="zh-CN" altLang="en-US" sz="2900" b="1">
                <a:solidFill>
                  <a:srgbClr val="000000"/>
                </a:solidFill>
                <a:effectLst>
                  <a:outerShdw blurRad="38100" dist="38100" dir="2700000" algn="tl">
                    <a:srgbClr val="C0C0C0"/>
                  </a:outerShdw>
                </a:effectLst>
                <a:latin typeface="微软雅黑" panose="020B0503020204020204" pitchFamily="34" charset="-122"/>
                <a:ea typeface="微软雅黑" panose="020B0503020204020204" pitchFamily="34" charset="-122"/>
              </a:rPr>
              <a:t>一个存储单元</a:t>
            </a:r>
          </a:p>
        </p:txBody>
      </p:sp>
      <p:sp>
        <p:nvSpPr>
          <p:cNvPr id="13" name="AutoShape 8" descr="之字形">
            <a:extLst>
              <a:ext uri="{FF2B5EF4-FFF2-40B4-BE49-F238E27FC236}">
                <a16:creationId xmlns:a16="http://schemas.microsoft.com/office/drawing/2014/main" id="{25774312-7D59-4009-AC08-B65099751160}"/>
              </a:ext>
            </a:extLst>
          </p:cNvPr>
          <p:cNvSpPr>
            <a:spLocks noChangeArrowheads="1"/>
          </p:cNvSpPr>
          <p:nvPr/>
        </p:nvSpPr>
        <p:spPr bwMode="auto">
          <a:xfrm>
            <a:off x="4672013" y="4216400"/>
            <a:ext cx="3675062" cy="685800"/>
          </a:xfrm>
          <a:prstGeom prst="cloudCallout">
            <a:avLst>
              <a:gd name="adj1" fmla="val -74221"/>
              <a:gd name="adj2" fmla="val 60973"/>
            </a:avLst>
          </a:prstGeom>
          <a:pattFill prst="zigZag">
            <a:fgClr>
              <a:srgbClr val="00FFFF"/>
            </a:fgClr>
            <a:bgClr>
              <a:srgbClr val="FFFFFF"/>
            </a:bgClr>
          </a:pattFill>
          <a:ln w="9525">
            <a:solidFill>
              <a:schemeClr val="tx1"/>
            </a:solidFill>
            <a:round/>
            <a:headEnd/>
            <a:tailEnd/>
          </a:ln>
          <a:effectLst/>
        </p:spPr>
        <p:txBody>
          <a:bodyPr lIns="82479" tIns="41239" rIns="82479" bIns="41239"/>
          <a:lstStyle/>
          <a:p>
            <a:pPr algn="ctr" defTabSz="825500">
              <a:defRPr/>
            </a:pPr>
            <a:r>
              <a:rPr kumimoji="1" lang="zh-CN" altLang="en-US" sz="2900" b="1">
                <a:solidFill>
                  <a:srgbClr val="000000"/>
                </a:solidFill>
                <a:effectLst>
                  <a:outerShdw blurRad="38100" dist="38100" dir="2700000" algn="tl">
                    <a:srgbClr val="C0C0C0"/>
                  </a:outerShdw>
                </a:effectLst>
                <a:latin typeface="微软雅黑" panose="020B0503020204020204" pitchFamily="34" charset="-122"/>
                <a:ea typeface="微软雅黑" panose="020B0503020204020204" pitchFamily="34" charset="-122"/>
              </a:rPr>
              <a:t>两个存储单元</a:t>
            </a:r>
          </a:p>
        </p:txBody>
      </p:sp>
      <p:sp>
        <p:nvSpPr>
          <p:cNvPr id="77836" name="Rectangle 9">
            <a:extLst>
              <a:ext uri="{FF2B5EF4-FFF2-40B4-BE49-F238E27FC236}">
                <a16:creationId xmlns:a16="http://schemas.microsoft.com/office/drawing/2014/main" id="{66D5D0DF-8787-4878-85E6-1A85E2EF19C8}"/>
              </a:ext>
            </a:extLst>
          </p:cNvPr>
          <p:cNvSpPr>
            <a:spLocks noChangeArrowheads="1"/>
          </p:cNvSpPr>
          <p:nvPr/>
        </p:nvSpPr>
        <p:spPr bwMode="auto">
          <a:xfrm>
            <a:off x="2627313" y="5008563"/>
            <a:ext cx="1073150" cy="412750"/>
          </a:xfrm>
          <a:prstGeom prst="rect">
            <a:avLst/>
          </a:prstGeom>
          <a:solidFill>
            <a:srgbClr val="000080"/>
          </a:solidFill>
          <a:ln w="9525">
            <a:solidFill>
              <a:schemeClr val="tx1"/>
            </a:solidFill>
            <a:miter lim="800000"/>
            <a:headEnd/>
            <a:tailEnd/>
          </a:ln>
        </p:spPr>
        <p:txBody>
          <a:bodyPr wrap="none" lIns="82479" tIns="41239" rIns="82479" bIns="41239" anchor="ctr"/>
          <a:lstStyle>
            <a:lvl1pPr defTabSz="825500">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defTabSz="82550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defTabSz="8255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defTabSz="8255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defTabSz="8255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defTabSz="8255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defTabSz="8255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defTabSz="8255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defTabSz="8255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eaLnBrk="1" hangingPunct="1">
              <a:spcBef>
                <a:spcPct val="0"/>
              </a:spcBef>
              <a:buFontTx/>
              <a:buNone/>
            </a:pPr>
            <a:r>
              <a:rPr kumimoji="1" lang="zh-CN" altLang="en-US" sz="2900" b="1">
                <a:solidFill>
                  <a:srgbClr val="FFFF99"/>
                </a:solidFill>
                <a:latin typeface="微软雅黑" panose="020B0503020204020204" pitchFamily="34" charset="-122"/>
                <a:ea typeface="微软雅黑" panose="020B0503020204020204" pitchFamily="34" charset="-122"/>
              </a:rPr>
              <a:t>经典</a:t>
            </a:r>
          </a:p>
        </p:txBody>
      </p:sp>
      <p:sp>
        <p:nvSpPr>
          <p:cNvPr id="77837" name="Rectangle 10">
            <a:extLst>
              <a:ext uri="{FF2B5EF4-FFF2-40B4-BE49-F238E27FC236}">
                <a16:creationId xmlns:a16="http://schemas.microsoft.com/office/drawing/2014/main" id="{589138FD-1704-400E-B09F-82F17748F2CE}"/>
              </a:ext>
            </a:extLst>
          </p:cNvPr>
          <p:cNvSpPr>
            <a:spLocks noChangeArrowheads="1"/>
          </p:cNvSpPr>
          <p:nvPr/>
        </p:nvSpPr>
        <p:spPr bwMode="auto">
          <a:xfrm>
            <a:off x="2627313" y="5694363"/>
            <a:ext cx="1073150" cy="412750"/>
          </a:xfrm>
          <a:prstGeom prst="rect">
            <a:avLst/>
          </a:prstGeom>
          <a:solidFill>
            <a:srgbClr val="666699"/>
          </a:solidFill>
          <a:ln w="9525">
            <a:solidFill>
              <a:schemeClr val="tx1"/>
            </a:solidFill>
            <a:miter lim="800000"/>
            <a:headEnd/>
            <a:tailEnd/>
          </a:ln>
        </p:spPr>
        <p:txBody>
          <a:bodyPr wrap="none" lIns="82479" tIns="41239" rIns="82479" bIns="41239" anchor="ctr"/>
          <a:lstStyle>
            <a:lvl1pPr defTabSz="825500">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defTabSz="82550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defTabSz="8255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defTabSz="8255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defTabSz="8255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defTabSz="8255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defTabSz="8255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defTabSz="8255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defTabSz="8255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eaLnBrk="1" hangingPunct="1">
              <a:spcBef>
                <a:spcPct val="0"/>
              </a:spcBef>
              <a:buFontTx/>
              <a:buNone/>
            </a:pPr>
            <a:r>
              <a:rPr kumimoji="1" lang="zh-CN" altLang="en-US" sz="2900" b="1">
                <a:solidFill>
                  <a:srgbClr val="FFCCCC"/>
                </a:solidFill>
                <a:latin typeface="微软雅黑" panose="020B0503020204020204" pitchFamily="34" charset="-122"/>
                <a:ea typeface="微软雅黑" panose="020B0503020204020204" pitchFamily="34" charset="-122"/>
              </a:rPr>
              <a:t>量子</a:t>
            </a:r>
          </a:p>
        </p:txBody>
      </p:sp>
      <p:sp>
        <p:nvSpPr>
          <p:cNvPr id="16" name="Text Box 11">
            <a:extLst>
              <a:ext uri="{FF2B5EF4-FFF2-40B4-BE49-F238E27FC236}">
                <a16:creationId xmlns:a16="http://schemas.microsoft.com/office/drawing/2014/main" id="{CF9D228A-9A71-489B-9BC4-BD87FA233080}"/>
              </a:ext>
            </a:extLst>
          </p:cNvPr>
          <p:cNvSpPr txBox="1">
            <a:spLocks noChangeArrowheads="1"/>
          </p:cNvSpPr>
          <p:nvPr/>
        </p:nvSpPr>
        <p:spPr bwMode="auto">
          <a:xfrm>
            <a:off x="3657600" y="5032375"/>
            <a:ext cx="5378450" cy="1150938"/>
          </a:xfrm>
          <a:prstGeom prst="rect">
            <a:avLst/>
          </a:prstGeom>
          <a:noFill/>
          <a:ln w="9525">
            <a:noFill/>
            <a:miter lim="800000"/>
            <a:headEnd/>
            <a:tailEnd/>
          </a:ln>
          <a:effectLst/>
        </p:spPr>
        <p:txBody>
          <a:bodyPr lIns="82479" tIns="41239" rIns="82479" bIns="41239">
            <a:spAutoFit/>
          </a:bodyPr>
          <a:lstStyle/>
          <a:p>
            <a:pPr defTabSz="825500">
              <a:spcBef>
                <a:spcPct val="50000"/>
              </a:spcBef>
              <a:defRPr/>
            </a:pPr>
            <a:r>
              <a:rPr kumimoji="1" lang="zh-CN" altLang="en-US" sz="2800" dirty="0">
                <a:solidFill>
                  <a:srgbClr val="003366"/>
                </a:solidFill>
                <a:effectLst>
                  <a:outerShdw blurRad="38100" dist="38100" dir="2700000" algn="tl">
                    <a:srgbClr val="C0C0C0"/>
                  </a:outerShdw>
                </a:effectLst>
                <a:latin typeface="微软雅黑" panose="020B0503020204020204" pitchFamily="34" charset="-122"/>
                <a:ea typeface="微软雅黑" panose="020B0503020204020204" pitchFamily="34" charset="-122"/>
              </a:rPr>
              <a:t>可存储</a:t>
            </a:r>
            <a:r>
              <a:rPr kumimoji="1" lang="en-US" altLang="zh-CN" sz="2800" dirty="0">
                <a:solidFill>
                  <a:srgbClr val="003366"/>
                </a:solidFill>
                <a:effectLst>
                  <a:outerShdw blurRad="38100" dist="38100" dir="2700000" algn="tl">
                    <a:srgbClr val="C0C0C0"/>
                  </a:outerShdw>
                </a:effectLst>
                <a:latin typeface="微软雅黑" panose="020B0503020204020204" pitchFamily="34" charset="-122"/>
                <a:ea typeface="微软雅黑" panose="020B0503020204020204" pitchFamily="34" charset="-122"/>
              </a:rPr>
              <a:t>00,01,10</a:t>
            </a:r>
            <a:r>
              <a:rPr kumimoji="1" lang="zh-CN" altLang="en-US" sz="2800" dirty="0">
                <a:solidFill>
                  <a:srgbClr val="003366"/>
                </a:solidFill>
                <a:effectLst>
                  <a:outerShdw blurRad="38100" dist="38100" dir="2700000" algn="tl">
                    <a:srgbClr val="C0C0C0"/>
                  </a:outerShdw>
                </a:effectLst>
                <a:latin typeface="微软雅黑" panose="020B0503020204020204" pitchFamily="34" charset="-122"/>
                <a:ea typeface="微软雅黑" panose="020B0503020204020204" pitchFamily="34" charset="-122"/>
              </a:rPr>
              <a:t>或</a:t>
            </a:r>
            <a:r>
              <a:rPr kumimoji="1" lang="en-US" altLang="zh-CN" sz="2800" dirty="0">
                <a:solidFill>
                  <a:srgbClr val="003366"/>
                </a:solidFill>
                <a:effectLst>
                  <a:outerShdw blurRad="38100" dist="38100" dir="2700000" algn="tl">
                    <a:srgbClr val="C0C0C0"/>
                  </a:outerShdw>
                </a:effectLst>
                <a:latin typeface="微软雅黑" panose="020B0503020204020204" pitchFamily="34" charset="-122"/>
                <a:ea typeface="微软雅黑" panose="020B0503020204020204" pitchFamily="34" charset="-122"/>
              </a:rPr>
              <a:t>11(</a:t>
            </a:r>
            <a:r>
              <a:rPr kumimoji="1" lang="zh-CN" altLang="en-US" sz="2800" dirty="0">
                <a:solidFill>
                  <a:srgbClr val="003366"/>
                </a:solidFill>
                <a:effectLst>
                  <a:outerShdw blurRad="38100" dist="38100" dir="2700000" algn="tl">
                    <a:srgbClr val="C0C0C0"/>
                  </a:outerShdw>
                </a:effectLst>
                <a:latin typeface="微软雅黑" panose="020B0503020204020204" pitchFamily="34" charset="-122"/>
                <a:ea typeface="微软雅黑" panose="020B0503020204020204" pitchFamily="34" charset="-122"/>
              </a:rPr>
              <a:t>一个数</a:t>
            </a:r>
            <a:r>
              <a:rPr kumimoji="1" lang="en-US" altLang="zh-CN" sz="2800" dirty="0">
                <a:solidFill>
                  <a:srgbClr val="003366"/>
                </a:solidFill>
                <a:effectLst>
                  <a:outerShdw blurRad="38100" dist="38100" dir="2700000" algn="tl">
                    <a:srgbClr val="C0C0C0"/>
                  </a:outerShdw>
                </a:effectLst>
                <a:latin typeface="微软雅黑" panose="020B0503020204020204" pitchFamily="34" charset="-122"/>
                <a:ea typeface="微软雅黑" panose="020B0503020204020204" pitchFamily="34" charset="-122"/>
              </a:rPr>
              <a:t>)</a:t>
            </a:r>
          </a:p>
          <a:p>
            <a:pPr defTabSz="825500">
              <a:spcBef>
                <a:spcPct val="50000"/>
              </a:spcBef>
              <a:defRPr/>
            </a:pPr>
            <a:r>
              <a:rPr kumimoji="1" lang="zh-CN" altLang="en-US" sz="2800" dirty="0">
                <a:solidFill>
                  <a:srgbClr val="FF0000"/>
                </a:solidFill>
                <a:effectLst>
                  <a:outerShdw blurRad="38100" dist="38100" dir="2700000" algn="tl">
                    <a:srgbClr val="C0C0C0"/>
                  </a:outerShdw>
                </a:effectLst>
                <a:latin typeface="微软雅黑" panose="020B0503020204020204" pitchFamily="34" charset="-122"/>
                <a:ea typeface="微软雅黑" panose="020B0503020204020204" pitchFamily="34" charset="-122"/>
              </a:rPr>
              <a:t>可同时存储</a:t>
            </a:r>
            <a:r>
              <a:rPr kumimoji="1" lang="en-US" altLang="zh-CN" sz="2800" dirty="0">
                <a:solidFill>
                  <a:srgbClr val="FF0000"/>
                </a:solidFill>
                <a:effectLst>
                  <a:outerShdw blurRad="38100" dist="38100" dir="2700000" algn="tl">
                    <a:srgbClr val="C0C0C0"/>
                  </a:outerShdw>
                </a:effectLst>
                <a:latin typeface="微软雅黑" panose="020B0503020204020204" pitchFamily="34" charset="-122"/>
                <a:ea typeface="微软雅黑" panose="020B0503020204020204" pitchFamily="34" charset="-122"/>
              </a:rPr>
              <a:t>00,01,10,11(</a:t>
            </a:r>
            <a:r>
              <a:rPr kumimoji="1" lang="zh-CN" altLang="en-US" sz="2800" dirty="0">
                <a:solidFill>
                  <a:srgbClr val="FF0000"/>
                </a:solidFill>
                <a:effectLst>
                  <a:outerShdw blurRad="38100" dist="38100" dir="2700000" algn="tl">
                    <a:srgbClr val="C0C0C0"/>
                  </a:outerShdw>
                </a:effectLst>
                <a:latin typeface="微软雅黑" panose="020B0503020204020204" pitchFamily="34" charset="-122"/>
                <a:ea typeface="微软雅黑" panose="020B0503020204020204" pitchFamily="34" charset="-122"/>
              </a:rPr>
              <a:t>四个数</a:t>
            </a:r>
            <a:r>
              <a:rPr kumimoji="1" lang="en-US" altLang="zh-CN" sz="2800" dirty="0">
                <a:solidFill>
                  <a:srgbClr val="FF0000"/>
                </a:solidFill>
                <a:effectLst>
                  <a:outerShdw blurRad="38100" dist="38100" dir="2700000" algn="tl">
                    <a:srgbClr val="C0C0C0"/>
                  </a:outerShdw>
                </a:effectLst>
                <a:latin typeface="微软雅黑" panose="020B0503020204020204" pitchFamily="34" charset="-122"/>
                <a:ea typeface="微软雅黑" panose="020B0503020204020204" pitchFamily="34" charset="-122"/>
              </a:rPr>
              <a:t>)</a:t>
            </a:r>
          </a:p>
        </p:txBody>
      </p:sp>
      <p:sp>
        <p:nvSpPr>
          <p:cNvPr id="17" name="Text Box 12">
            <a:extLst>
              <a:ext uri="{FF2B5EF4-FFF2-40B4-BE49-F238E27FC236}">
                <a16:creationId xmlns:a16="http://schemas.microsoft.com/office/drawing/2014/main" id="{74FBC7DC-4074-4F70-B3D8-A7B63D23E7F5}"/>
              </a:ext>
            </a:extLst>
          </p:cNvPr>
          <p:cNvSpPr txBox="1">
            <a:spLocks noChangeArrowheads="1"/>
          </p:cNvSpPr>
          <p:nvPr/>
        </p:nvSpPr>
        <p:spPr bwMode="auto">
          <a:xfrm>
            <a:off x="2508250" y="1052513"/>
            <a:ext cx="6097588" cy="576262"/>
          </a:xfrm>
          <a:prstGeom prst="rect">
            <a:avLst/>
          </a:prstGeom>
          <a:noFill/>
          <a:ln w="9525">
            <a:noFill/>
            <a:miter lim="800000"/>
            <a:headEnd/>
            <a:tailEnd/>
          </a:ln>
          <a:effectLst/>
        </p:spPr>
        <p:txBody>
          <a:bodyPr lIns="82479" tIns="41239" rIns="82479" bIns="41239">
            <a:spAutoFit/>
          </a:bodyPr>
          <a:lstStyle/>
          <a:p>
            <a:pPr defTabSz="825500">
              <a:spcBef>
                <a:spcPct val="50000"/>
              </a:spcBef>
              <a:defRPr/>
            </a:pPr>
            <a:r>
              <a:rPr lang="zh-CN" altLang="en-US" sz="3200" b="1" dirty="0">
                <a:solidFill>
                  <a:srgbClr val="003366"/>
                </a:solidFill>
                <a:effectLst>
                  <a:outerShdw blurRad="38100" dist="38100" dir="2700000" algn="tl">
                    <a:srgbClr val="C0C0C0"/>
                  </a:outerShdw>
                </a:effectLst>
                <a:latin typeface="微软雅黑" panose="020B0503020204020204" pitchFamily="34" charset="-122"/>
                <a:ea typeface="微软雅黑" panose="020B0503020204020204" pitchFamily="34" charset="-122"/>
              </a:rPr>
              <a:t>量子计算机的并行计算能力</a:t>
            </a:r>
          </a:p>
        </p:txBody>
      </p:sp>
      <p:sp>
        <p:nvSpPr>
          <p:cNvPr id="77840" name="灯片编号占位符 1">
            <a:extLst>
              <a:ext uri="{FF2B5EF4-FFF2-40B4-BE49-F238E27FC236}">
                <a16:creationId xmlns:a16="http://schemas.microsoft.com/office/drawing/2014/main" id="{40A37418-C9F4-44C1-B5F2-5DBC3F6F1F3B}"/>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fld id="{158826C3-3EF1-4BBA-9A08-C3FDBF619BE6}" type="slidenum">
              <a:rPr lang="zh-CN" altLang="en-US" sz="1200" smtClean="0">
                <a:solidFill>
                  <a:srgbClr val="898989"/>
                </a:solidFill>
              </a:rPr>
              <a:pPr>
                <a:spcBef>
                  <a:spcPct val="0"/>
                </a:spcBef>
                <a:buFontTx/>
                <a:buNone/>
              </a:pPr>
              <a:t>70</a:t>
            </a:fld>
            <a:endParaRPr lang="zh-CN" altLang="en-US" sz="1200">
              <a:solidFill>
                <a:srgbClr val="898989"/>
              </a:solidFill>
            </a:endParaRPr>
          </a:p>
        </p:txBody>
      </p:sp>
      <p:sp>
        <p:nvSpPr>
          <p:cNvPr id="18" name="TextBox 6">
            <a:extLst>
              <a:ext uri="{FF2B5EF4-FFF2-40B4-BE49-F238E27FC236}">
                <a16:creationId xmlns:a16="http://schemas.microsoft.com/office/drawing/2014/main" id="{DF810B1A-E3B9-492A-AC7F-D97E3FCCF881}"/>
              </a:ext>
            </a:extLst>
          </p:cNvPr>
          <p:cNvSpPr txBox="1">
            <a:spLocks noChangeArrowheads="1"/>
          </p:cNvSpPr>
          <p:nvPr/>
        </p:nvSpPr>
        <p:spPr bwMode="auto">
          <a:xfrm>
            <a:off x="1547813" y="107950"/>
            <a:ext cx="669659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ts val="1200"/>
              </a:spcBef>
              <a:buFontTx/>
              <a:buNone/>
            </a:pPr>
            <a:r>
              <a:rPr lang="zh-CN" altLang="en-US" dirty="0">
                <a:latin typeface="微软雅黑" panose="020B0503020204020204" pitchFamily="34" charset="-122"/>
                <a:ea typeface="微软雅黑" panose="020B0503020204020204" pitchFamily="34" charset="-122"/>
              </a:rPr>
              <a:t>三、量子信息 </a:t>
            </a:r>
            <a:r>
              <a:rPr lang="en-US" altLang="zh-CN" dirty="0">
                <a:latin typeface="微软雅黑" panose="020B0503020204020204" pitchFamily="34" charset="-122"/>
                <a:ea typeface="微软雅黑" panose="020B0503020204020204" pitchFamily="34" charset="-122"/>
              </a:rPr>
              <a:t>3</a:t>
            </a:r>
            <a:r>
              <a:rPr lang="zh-CN" altLang="en-US" sz="2800" dirty="0">
                <a:latin typeface="微软雅黑" panose="020B0503020204020204" pitchFamily="34" charset="-122"/>
                <a:ea typeface="微软雅黑" panose="020B0503020204020204" pitchFamily="34" charset="-122"/>
              </a:rPr>
              <a:t>）量子计算与量子模拟</a:t>
            </a:r>
            <a:endParaRPr lang="en-US" altLang="zh-CN" dirty="0">
              <a:latin typeface="微软雅黑" panose="020B0503020204020204" pitchFamily="34" charset="-122"/>
              <a:ea typeface="微软雅黑" panose="020B0503020204020204" pitchFamily="34" charset="-122"/>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18">
            <a:extLst>
              <a:ext uri="{FF2B5EF4-FFF2-40B4-BE49-F238E27FC236}">
                <a16:creationId xmlns:a16="http://schemas.microsoft.com/office/drawing/2014/main" id="{5E1A5806-2949-4EFC-90CB-B5DC45E77F0C}"/>
              </a:ext>
            </a:extLst>
          </p:cNvPr>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endParaRPr lang="zh-CN" altLang="en-US" sz="1800"/>
          </a:p>
        </p:txBody>
      </p:sp>
      <p:pic>
        <p:nvPicPr>
          <p:cNvPr id="78851" name="Picture 22">
            <a:extLst>
              <a:ext uri="{FF2B5EF4-FFF2-40B4-BE49-F238E27FC236}">
                <a16:creationId xmlns:a16="http://schemas.microsoft.com/office/drawing/2014/main" id="{9B3124A0-35BC-498D-9117-9D3C6C448F2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74295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78852" name="Picture 20">
            <a:extLst>
              <a:ext uri="{FF2B5EF4-FFF2-40B4-BE49-F238E27FC236}">
                <a16:creationId xmlns:a16="http://schemas.microsoft.com/office/drawing/2014/main" id="{D93B7B51-B753-421D-B152-F854D979A260}"/>
              </a:ext>
            </a:extLst>
          </p:cNvPr>
          <p:cNvPicPr>
            <a:picLocks noChangeAspect="1" noChangeArrowheads="1"/>
          </p:cNvPicPr>
          <p:nvPr/>
        </p:nvPicPr>
        <p:blipFill>
          <a:blip r:embed="rId3">
            <a:lum bright="32000" contrast="-38000"/>
            <a:extLst>
              <a:ext uri="{28A0092B-C50C-407E-A947-70E740481C1C}">
                <a14:useLocalDpi xmlns:a14="http://schemas.microsoft.com/office/drawing/2010/main" val="0"/>
              </a:ext>
            </a:extLst>
          </a:blip>
          <a:srcRect/>
          <a:stretch>
            <a:fillRect/>
          </a:stretch>
        </p:blipFill>
        <p:spPr bwMode="auto">
          <a:xfrm>
            <a:off x="763588" y="0"/>
            <a:ext cx="8380412"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8" name="Rectangle 4">
            <a:extLst>
              <a:ext uri="{FF2B5EF4-FFF2-40B4-BE49-F238E27FC236}">
                <a16:creationId xmlns:a16="http://schemas.microsoft.com/office/drawing/2014/main" id="{AB96E5DF-2197-403F-9F2E-9AB0CFE52C5A}"/>
              </a:ext>
            </a:extLst>
          </p:cNvPr>
          <p:cNvSpPr>
            <a:spLocks noChangeArrowheads="1"/>
          </p:cNvSpPr>
          <p:nvPr/>
        </p:nvSpPr>
        <p:spPr bwMode="auto">
          <a:xfrm>
            <a:off x="539750" y="908050"/>
            <a:ext cx="3887788" cy="565150"/>
          </a:xfrm>
          <a:prstGeom prst="rect">
            <a:avLst/>
          </a:prstGeom>
          <a:ln/>
        </p:spPr>
        <p:style>
          <a:lnRef idx="0">
            <a:schemeClr val="accent4"/>
          </a:lnRef>
          <a:fillRef idx="3">
            <a:schemeClr val="accent4"/>
          </a:fillRef>
          <a:effectRef idx="3">
            <a:schemeClr val="accent4"/>
          </a:effectRef>
          <a:fontRef idx="minor">
            <a:schemeClr val="lt1"/>
          </a:fontRef>
        </p:style>
        <p:txBody>
          <a:bodyPr lIns="82479" tIns="41239" rIns="82479" bIns="41239" anchor="ctr" anchorCtr="1"/>
          <a:lstStyle/>
          <a:p>
            <a:pPr algn="ctr">
              <a:defRPr/>
            </a:pPr>
            <a:r>
              <a:rPr lang="en-US" altLang="zh-CN" sz="4000" i="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微软雅黑" panose="020B0503020204020204" pitchFamily="34" charset="-122"/>
                <a:ea typeface="微软雅黑" panose="020B0503020204020204" pitchFamily="34" charset="-122"/>
              </a:rPr>
              <a:t>N </a:t>
            </a:r>
            <a:r>
              <a:rPr lang="zh-CN" altLang="en-US" sz="4000">
                <a:ln w="18415" cmpd="sng">
                  <a:solidFill>
                    <a:srgbClr val="FFFFFF"/>
                  </a:solidFill>
                  <a:prstDash val="solid"/>
                </a:ln>
                <a:solidFill>
                  <a:srgbClr val="FFFFFF"/>
                </a:solidFill>
                <a:effectLst>
                  <a:outerShdw blurRad="63500" dir="3600000" algn="tl" rotWithShape="0">
                    <a:srgbClr val="000000">
                      <a:alpha val="70000"/>
                    </a:srgbClr>
                  </a:outerShdw>
                </a:effectLst>
                <a:latin typeface="微软雅黑" panose="020B0503020204020204" pitchFamily="34" charset="-122"/>
                <a:ea typeface="微软雅黑" panose="020B0503020204020204" pitchFamily="34" charset="-122"/>
              </a:rPr>
              <a:t>个存储单元</a:t>
            </a:r>
            <a:endParaRPr lang="zh-CN" altLang="en-US" sz="4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微软雅黑" panose="020B0503020204020204" pitchFamily="34" charset="-122"/>
              <a:ea typeface="微软雅黑" panose="020B0503020204020204" pitchFamily="34" charset="-122"/>
            </a:endParaRPr>
          </a:p>
        </p:txBody>
      </p:sp>
      <p:sp>
        <p:nvSpPr>
          <p:cNvPr id="9" name="Text Box 5">
            <a:extLst>
              <a:ext uri="{FF2B5EF4-FFF2-40B4-BE49-F238E27FC236}">
                <a16:creationId xmlns:a16="http://schemas.microsoft.com/office/drawing/2014/main" id="{6B3F10C2-8F3B-488F-80F4-1BBEBDFDD52E}"/>
              </a:ext>
            </a:extLst>
          </p:cNvPr>
          <p:cNvSpPr txBox="1">
            <a:spLocks noChangeArrowheads="1"/>
          </p:cNvSpPr>
          <p:nvPr/>
        </p:nvSpPr>
        <p:spPr bwMode="auto">
          <a:xfrm>
            <a:off x="468313" y="1916113"/>
            <a:ext cx="8675687" cy="1160462"/>
          </a:xfrm>
          <a:prstGeom prst="rect">
            <a:avLst/>
          </a:prstGeom>
          <a:noFill/>
          <a:ln w="9525">
            <a:noFill/>
            <a:miter lim="800000"/>
            <a:headEnd/>
            <a:tailEnd/>
          </a:ln>
          <a:effectLst/>
        </p:spPr>
        <p:txBody>
          <a:bodyPr lIns="82479" tIns="41239" rIns="82479" bIns="41239">
            <a:spAutoFit/>
          </a:bodyPr>
          <a:lstStyle/>
          <a:p>
            <a:pPr defTabSz="825500">
              <a:spcBef>
                <a:spcPct val="50000"/>
              </a:spcBef>
              <a:defRPr/>
            </a:pPr>
            <a:r>
              <a:rPr kumimoji="1" lang="zh-CN" altLang="en-US" sz="2800" b="1" dirty="0">
                <a:solidFill>
                  <a:srgbClr val="003366"/>
                </a:solidFill>
                <a:effectLst>
                  <a:outerShdw blurRad="38100" dist="38100" dir="2700000" algn="tl">
                    <a:srgbClr val="C0C0C0"/>
                  </a:outerShdw>
                </a:effectLst>
                <a:latin typeface="微软雅黑" panose="020B0503020204020204" pitchFamily="34" charset="-122"/>
                <a:ea typeface="微软雅黑" panose="020B0503020204020204" pitchFamily="34" charset="-122"/>
              </a:rPr>
              <a:t>经典：可存储一个数（</a:t>
            </a:r>
            <a:r>
              <a:rPr kumimoji="1" lang="en-US" altLang="zh-CN" sz="2800" b="1" dirty="0">
                <a:solidFill>
                  <a:srgbClr val="003366"/>
                </a:solidFill>
                <a:effectLst>
                  <a:outerShdw blurRad="38100" dist="38100" dir="2700000" algn="tl">
                    <a:srgbClr val="C0C0C0"/>
                  </a:outerShdw>
                </a:effectLst>
                <a:latin typeface="微软雅黑" panose="020B0503020204020204" pitchFamily="34" charset="-122"/>
                <a:ea typeface="微软雅黑" panose="020B0503020204020204" pitchFamily="34" charset="-122"/>
              </a:rPr>
              <a:t>2</a:t>
            </a:r>
            <a:r>
              <a:rPr kumimoji="1" lang="en-US" altLang="zh-CN" sz="2800" b="1" i="1" baseline="30000" dirty="0">
                <a:solidFill>
                  <a:srgbClr val="003366"/>
                </a:solidFill>
                <a:effectLst>
                  <a:outerShdw blurRad="38100" dist="38100" dir="2700000" algn="tl">
                    <a:srgbClr val="C0C0C0"/>
                  </a:outerShdw>
                </a:effectLst>
                <a:latin typeface="微软雅黑" panose="020B0503020204020204" pitchFamily="34" charset="-122"/>
                <a:ea typeface="微软雅黑" panose="020B0503020204020204" pitchFamily="34" charset="-122"/>
              </a:rPr>
              <a:t>N </a:t>
            </a:r>
            <a:r>
              <a:rPr kumimoji="1" lang="zh-CN" altLang="en-US" sz="2800" b="1" dirty="0">
                <a:solidFill>
                  <a:srgbClr val="003366"/>
                </a:solidFill>
                <a:effectLst>
                  <a:outerShdw blurRad="38100" dist="38100" dir="2700000" algn="tl">
                    <a:srgbClr val="C0C0C0"/>
                  </a:outerShdw>
                </a:effectLst>
                <a:latin typeface="微软雅黑" panose="020B0503020204020204" pitchFamily="34" charset="-122"/>
                <a:ea typeface="微软雅黑" panose="020B0503020204020204" pitchFamily="34" charset="-122"/>
              </a:rPr>
              <a:t>个可能的数之中的一个数）</a:t>
            </a:r>
          </a:p>
          <a:p>
            <a:pPr defTabSz="825500">
              <a:spcBef>
                <a:spcPct val="50000"/>
              </a:spcBef>
              <a:defRPr/>
            </a:pPr>
            <a:r>
              <a:rPr kumimoji="1" lang="zh-CN" altLang="en-US" sz="2800" dirty="0">
                <a:solidFill>
                  <a:srgbClr val="FF0000"/>
                </a:solidFill>
                <a:effectLst>
                  <a:outerShdw blurRad="38100" dist="38100" dir="2700000" algn="tl">
                    <a:srgbClr val="C0C0C0"/>
                  </a:outerShdw>
                </a:effectLst>
                <a:latin typeface="微软雅黑" panose="020B0503020204020204" pitchFamily="34" charset="-122"/>
                <a:ea typeface="微软雅黑" panose="020B0503020204020204" pitchFamily="34" charset="-122"/>
              </a:rPr>
              <a:t>量子：可同时存储 </a:t>
            </a:r>
            <a:r>
              <a:rPr kumimoji="1" lang="en-US" altLang="zh-CN" sz="2800" dirty="0">
                <a:solidFill>
                  <a:srgbClr val="FF0000"/>
                </a:solidFill>
                <a:effectLst>
                  <a:outerShdw blurRad="38100" dist="38100" dir="2700000" algn="tl">
                    <a:srgbClr val="C0C0C0"/>
                  </a:outerShdw>
                </a:effectLst>
                <a:latin typeface="微软雅黑" panose="020B0503020204020204" pitchFamily="34" charset="-122"/>
                <a:ea typeface="微软雅黑" panose="020B0503020204020204" pitchFamily="34" charset="-122"/>
              </a:rPr>
              <a:t>2</a:t>
            </a:r>
            <a:r>
              <a:rPr kumimoji="1" lang="en-US" altLang="zh-CN" sz="2800" i="1" baseline="30000" dirty="0">
                <a:solidFill>
                  <a:srgbClr val="FF0000"/>
                </a:solidFill>
                <a:effectLst>
                  <a:outerShdw blurRad="38100" dist="38100" dir="2700000" algn="tl">
                    <a:srgbClr val="C0C0C0"/>
                  </a:outerShdw>
                </a:effectLst>
                <a:latin typeface="微软雅黑" panose="020B0503020204020204" pitchFamily="34" charset="-122"/>
                <a:ea typeface="微软雅黑" panose="020B0503020204020204" pitchFamily="34" charset="-122"/>
              </a:rPr>
              <a:t>N </a:t>
            </a:r>
            <a:r>
              <a:rPr kumimoji="1" lang="zh-CN" altLang="en-US" sz="2800" dirty="0">
                <a:solidFill>
                  <a:srgbClr val="FF0000"/>
                </a:solidFill>
                <a:effectLst>
                  <a:outerShdw blurRad="38100" dist="38100" dir="2700000" algn="tl">
                    <a:srgbClr val="C0C0C0"/>
                  </a:outerShdw>
                </a:effectLst>
                <a:latin typeface="微软雅黑" panose="020B0503020204020204" pitchFamily="34" charset="-122"/>
                <a:ea typeface="微软雅黑" panose="020B0503020204020204" pitchFamily="34" charset="-122"/>
              </a:rPr>
              <a:t>个数</a:t>
            </a:r>
            <a:endParaRPr kumimoji="1" lang="zh-CN" altLang="en-US" sz="2800" i="1" dirty="0">
              <a:solidFill>
                <a:srgbClr val="FF0000"/>
              </a:solidFill>
              <a:effectLst>
                <a:outerShdw blurRad="38100" dist="38100" dir="2700000" algn="tl">
                  <a:srgbClr val="C0C0C0"/>
                </a:outerShdw>
              </a:effectLst>
              <a:latin typeface="微软雅黑" panose="020B0503020204020204" pitchFamily="34" charset="-122"/>
              <a:ea typeface="微软雅黑" panose="020B0503020204020204" pitchFamily="34" charset="-122"/>
            </a:endParaRPr>
          </a:p>
        </p:txBody>
      </p:sp>
      <p:sp>
        <p:nvSpPr>
          <p:cNvPr id="10" name="Text Box 6">
            <a:extLst>
              <a:ext uri="{FF2B5EF4-FFF2-40B4-BE49-F238E27FC236}">
                <a16:creationId xmlns:a16="http://schemas.microsoft.com/office/drawing/2014/main" id="{ED617B22-C4E7-4E23-B41A-C219410D7C5E}"/>
              </a:ext>
            </a:extLst>
          </p:cNvPr>
          <p:cNvSpPr txBox="1">
            <a:spLocks noChangeArrowheads="1"/>
          </p:cNvSpPr>
          <p:nvPr/>
        </p:nvSpPr>
        <p:spPr bwMode="auto">
          <a:xfrm>
            <a:off x="539750" y="3716338"/>
            <a:ext cx="8353425" cy="936625"/>
          </a:xfrm>
          <a:prstGeom prst="rect">
            <a:avLst/>
          </a:prstGeom>
          <a:noFill/>
          <a:ln w="9525">
            <a:noFill/>
            <a:miter lim="800000"/>
            <a:headEnd/>
            <a:tailEnd/>
          </a:ln>
          <a:effectLst/>
        </p:spPr>
        <p:txBody>
          <a:bodyPr lIns="82479" tIns="41239" rIns="82479" bIns="41239">
            <a:spAutoFit/>
          </a:bodyPr>
          <a:lstStyle/>
          <a:p>
            <a:pPr defTabSz="825500">
              <a:spcBef>
                <a:spcPct val="50000"/>
              </a:spcBef>
              <a:defRPr/>
            </a:pPr>
            <a:r>
              <a:rPr kumimoji="1" lang="zh-CN" altLang="en-US" sz="2800" b="1" dirty="0">
                <a:solidFill>
                  <a:srgbClr val="006600"/>
                </a:solidFill>
                <a:effectLst>
                  <a:outerShdw blurRad="38100" dist="38100" dir="2700000" algn="tl">
                    <a:srgbClr val="C0C0C0"/>
                  </a:outerShdw>
                </a:effectLst>
                <a:latin typeface="微软雅黑" panose="020B0503020204020204" pitchFamily="34" charset="-122"/>
                <a:ea typeface="微软雅黑" panose="020B0503020204020204" pitchFamily="34" charset="-122"/>
              </a:rPr>
              <a:t>因此，量子存储器的存储数据能力是经典的 </a:t>
            </a:r>
            <a:r>
              <a:rPr kumimoji="1" lang="en-US" altLang="zh-CN" sz="2800" b="1" dirty="0">
                <a:solidFill>
                  <a:srgbClr val="006600"/>
                </a:solidFill>
                <a:effectLst>
                  <a:outerShdw blurRad="38100" dist="38100" dir="2700000" algn="tl">
                    <a:srgbClr val="C0C0C0"/>
                  </a:outerShdw>
                </a:effectLst>
                <a:latin typeface="微软雅黑" panose="020B0503020204020204" pitchFamily="34" charset="-122"/>
                <a:ea typeface="微软雅黑" panose="020B0503020204020204" pitchFamily="34" charset="-122"/>
              </a:rPr>
              <a:t>2</a:t>
            </a:r>
            <a:r>
              <a:rPr kumimoji="1" lang="en-US" altLang="zh-CN" sz="2800" b="1" i="1" baseline="30000" dirty="0">
                <a:solidFill>
                  <a:srgbClr val="006600"/>
                </a:solidFill>
                <a:effectLst>
                  <a:outerShdw blurRad="38100" dist="38100" dir="2700000" algn="tl">
                    <a:srgbClr val="C0C0C0"/>
                  </a:outerShdw>
                </a:effectLst>
                <a:latin typeface="微软雅黑" panose="020B0503020204020204" pitchFamily="34" charset="-122"/>
                <a:ea typeface="微软雅黑" panose="020B0503020204020204" pitchFamily="34" charset="-122"/>
              </a:rPr>
              <a:t>N </a:t>
            </a:r>
            <a:r>
              <a:rPr kumimoji="1" lang="zh-CN" altLang="en-US" sz="2800" b="1" dirty="0">
                <a:solidFill>
                  <a:srgbClr val="006600"/>
                </a:solidFill>
                <a:effectLst>
                  <a:outerShdw blurRad="38100" dist="38100" dir="2700000" algn="tl">
                    <a:srgbClr val="C0C0C0"/>
                  </a:outerShdw>
                </a:effectLst>
                <a:latin typeface="微软雅黑" panose="020B0503020204020204" pitchFamily="34" charset="-122"/>
                <a:ea typeface="微软雅黑" panose="020B0503020204020204" pitchFamily="34" charset="-122"/>
              </a:rPr>
              <a:t>倍，且随 </a:t>
            </a:r>
            <a:r>
              <a:rPr kumimoji="1" lang="en-US" altLang="zh-CN" sz="2800" b="1" i="1" dirty="0">
                <a:solidFill>
                  <a:srgbClr val="006600"/>
                </a:solidFill>
                <a:effectLst>
                  <a:outerShdw blurRad="38100" dist="38100" dir="2700000" algn="tl">
                    <a:srgbClr val="C0C0C0"/>
                  </a:outerShdw>
                </a:effectLst>
                <a:latin typeface="微软雅黑" panose="020B0503020204020204" pitchFamily="34" charset="-122"/>
                <a:ea typeface="微软雅黑" panose="020B0503020204020204" pitchFamily="34" charset="-122"/>
              </a:rPr>
              <a:t>N </a:t>
            </a:r>
            <a:r>
              <a:rPr kumimoji="1" lang="zh-CN" altLang="en-US" sz="2800" b="1" dirty="0">
                <a:solidFill>
                  <a:srgbClr val="006600"/>
                </a:solidFill>
                <a:effectLst>
                  <a:outerShdw blurRad="38100" dist="38100" dir="2700000" algn="tl">
                    <a:srgbClr val="C0C0C0"/>
                  </a:outerShdw>
                </a:effectLst>
                <a:latin typeface="微软雅黑" panose="020B0503020204020204" pitchFamily="34" charset="-122"/>
                <a:ea typeface="微软雅黑" panose="020B0503020204020204" pitchFamily="34" charset="-122"/>
              </a:rPr>
              <a:t>指数增长。</a:t>
            </a:r>
            <a:endParaRPr kumimoji="1" lang="zh-CN" altLang="en-US" sz="2800" b="1" i="1" baseline="30000" dirty="0">
              <a:solidFill>
                <a:srgbClr val="006600"/>
              </a:solidFill>
              <a:effectLst>
                <a:outerShdw blurRad="38100" dist="38100" dir="2700000" algn="tl">
                  <a:srgbClr val="C0C0C0"/>
                </a:outerShdw>
              </a:effectLst>
              <a:latin typeface="微软雅黑" panose="020B0503020204020204" pitchFamily="34" charset="-122"/>
              <a:ea typeface="微软雅黑" panose="020B0503020204020204" pitchFamily="34" charset="-122"/>
            </a:endParaRPr>
          </a:p>
        </p:txBody>
      </p:sp>
      <p:sp>
        <p:nvSpPr>
          <p:cNvPr id="11" name="Text Box 7">
            <a:extLst>
              <a:ext uri="{FF2B5EF4-FFF2-40B4-BE49-F238E27FC236}">
                <a16:creationId xmlns:a16="http://schemas.microsoft.com/office/drawing/2014/main" id="{817FD7F1-3686-4C3A-B45C-F8BFF383E4D8}"/>
              </a:ext>
            </a:extLst>
          </p:cNvPr>
          <p:cNvSpPr txBox="1">
            <a:spLocks noChangeArrowheads="1"/>
          </p:cNvSpPr>
          <p:nvPr/>
        </p:nvSpPr>
        <p:spPr bwMode="auto">
          <a:xfrm>
            <a:off x="612775" y="4941888"/>
            <a:ext cx="8208963" cy="976312"/>
          </a:xfrm>
          <a:prstGeom prst="rect">
            <a:avLst/>
          </a:prstGeom>
          <a:noFill/>
          <a:ln w="9525">
            <a:noFill/>
            <a:miter lim="800000"/>
            <a:headEnd/>
            <a:tailEnd/>
          </a:ln>
          <a:effectLst/>
        </p:spPr>
        <p:txBody>
          <a:bodyPr lIns="82479" tIns="41239" rIns="82479" bIns="41239">
            <a:spAutoFit/>
          </a:bodyPr>
          <a:lstStyle/>
          <a:p>
            <a:pPr defTabSz="825500">
              <a:spcBef>
                <a:spcPct val="50000"/>
              </a:spcBef>
              <a:defRPr/>
            </a:pPr>
            <a:r>
              <a:rPr kumimoji="1" lang="zh-CN" altLang="en-US" sz="2900" b="1" dirty="0">
                <a:solidFill>
                  <a:srgbClr val="000066"/>
                </a:solidFill>
                <a:effectLst>
                  <a:outerShdw blurRad="38100" dist="38100" dir="2700000" algn="tl">
                    <a:srgbClr val="C0C0C0"/>
                  </a:outerShdw>
                </a:effectLst>
                <a:latin typeface="微软雅黑" panose="020B0503020204020204" pitchFamily="34" charset="-122"/>
                <a:ea typeface="微软雅黑" panose="020B0503020204020204" pitchFamily="34" charset="-122"/>
              </a:rPr>
              <a:t>例如，</a:t>
            </a:r>
            <a:r>
              <a:rPr kumimoji="1" lang="en-US" altLang="zh-CN" sz="2900" b="1" dirty="0">
                <a:solidFill>
                  <a:srgbClr val="000066"/>
                </a:solidFill>
                <a:effectLst>
                  <a:outerShdw blurRad="38100" dist="38100" dir="2700000" algn="tl">
                    <a:srgbClr val="C0C0C0"/>
                  </a:outerShdw>
                </a:effectLst>
                <a:latin typeface="微软雅黑" panose="020B0503020204020204" pitchFamily="34" charset="-122"/>
                <a:ea typeface="微软雅黑" panose="020B0503020204020204" pitchFamily="34" charset="-122"/>
              </a:rPr>
              <a:t>N=300, </a:t>
            </a:r>
            <a:r>
              <a:rPr kumimoji="1" lang="zh-CN" altLang="en-US" sz="2900" b="1" dirty="0">
                <a:solidFill>
                  <a:srgbClr val="000066"/>
                </a:solidFill>
                <a:effectLst>
                  <a:outerShdw blurRad="38100" dist="38100" dir="2700000" algn="tl">
                    <a:srgbClr val="C0C0C0"/>
                  </a:outerShdw>
                </a:effectLst>
                <a:latin typeface="微软雅黑" panose="020B0503020204020204" pitchFamily="34" charset="-122"/>
                <a:ea typeface="微软雅黑" panose="020B0503020204020204" pitchFamily="34" charset="-122"/>
              </a:rPr>
              <a:t>量子存储器可同时存储比宇宙中原子数目还要多的数据。</a:t>
            </a:r>
          </a:p>
        </p:txBody>
      </p:sp>
      <p:sp>
        <p:nvSpPr>
          <p:cNvPr id="78858" name="灯片编号占位符 1">
            <a:extLst>
              <a:ext uri="{FF2B5EF4-FFF2-40B4-BE49-F238E27FC236}">
                <a16:creationId xmlns:a16="http://schemas.microsoft.com/office/drawing/2014/main" id="{694967FF-5614-4C55-9759-A93CD33077E1}"/>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fld id="{CBA3DC2A-5A12-4576-9BD1-CD7A7B3C0DA8}" type="slidenum">
              <a:rPr lang="zh-CN" altLang="en-US" sz="1200" smtClean="0">
                <a:solidFill>
                  <a:srgbClr val="898989"/>
                </a:solidFill>
              </a:rPr>
              <a:pPr>
                <a:spcBef>
                  <a:spcPct val="0"/>
                </a:spcBef>
                <a:buFontTx/>
                <a:buNone/>
              </a:pPr>
              <a:t>71</a:t>
            </a:fld>
            <a:endParaRPr lang="zh-CN" altLang="en-US" sz="1200">
              <a:solidFill>
                <a:srgbClr val="898989"/>
              </a:solidFill>
            </a:endParaRPr>
          </a:p>
        </p:txBody>
      </p:sp>
      <p:sp>
        <p:nvSpPr>
          <p:cNvPr id="12" name="TextBox 6">
            <a:extLst>
              <a:ext uri="{FF2B5EF4-FFF2-40B4-BE49-F238E27FC236}">
                <a16:creationId xmlns:a16="http://schemas.microsoft.com/office/drawing/2014/main" id="{46B00168-A9A4-4D00-8C43-64A6B4BE6067}"/>
              </a:ext>
            </a:extLst>
          </p:cNvPr>
          <p:cNvSpPr txBox="1">
            <a:spLocks noChangeArrowheads="1"/>
          </p:cNvSpPr>
          <p:nvPr/>
        </p:nvSpPr>
        <p:spPr bwMode="auto">
          <a:xfrm>
            <a:off x="1547813" y="107950"/>
            <a:ext cx="669659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ts val="1200"/>
              </a:spcBef>
              <a:buFontTx/>
              <a:buNone/>
            </a:pPr>
            <a:r>
              <a:rPr lang="zh-CN" altLang="en-US" dirty="0">
                <a:latin typeface="微软雅黑" panose="020B0503020204020204" pitchFamily="34" charset="-122"/>
                <a:ea typeface="微软雅黑" panose="020B0503020204020204" pitchFamily="34" charset="-122"/>
              </a:rPr>
              <a:t>三、量子信息 </a:t>
            </a:r>
            <a:r>
              <a:rPr lang="en-US" altLang="zh-CN" dirty="0">
                <a:latin typeface="微软雅黑" panose="020B0503020204020204" pitchFamily="34" charset="-122"/>
                <a:ea typeface="微软雅黑" panose="020B0503020204020204" pitchFamily="34" charset="-122"/>
              </a:rPr>
              <a:t>3</a:t>
            </a:r>
            <a:r>
              <a:rPr lang="zh-CN" altLang="en-US" sz="2800" dirty="0">
                <a:latin typeface="微软雅黑" panose="020B0503020204020204" pitchFamily="34" charset="-122"/>
                <a:ea typeface="微软雅黑" panose="020B0503020204020204" pitchFamily="34" charset="-122"/>
              </a:rPr>
              <a:t>）量子计算与量子模拟</a:t>
            </a:r>
            <a:endParaRPr lang="en-US" altLang="zh-CN" dirty="0">
              <a:latin typeface="微软雅黑" panose="020B0503020204020204" pitchFamily="34" charset="-122"/>
              <a:ea typeface="微软雅黑" panose="020B0503020204020204" pitchFamily="34" charset="-122"/>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18">
            <a:extLst>
              <a:ext uri="{FF2B5EF4-FFF2-40B4-BE49-F238E27FC236}">
                <a16:creationId xmlns:a16="http://schemas.microsoft.com/office/drawing/2014/main" id="{000A9E4D-13AB-4CA0-9D9D-75331430B785}"/>
              </a:ext>
            </a:extLst>
          </p:cNvPr>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endParaRPr lang="zh-CN" altLang="en-US" sz="1800"/>
          </a:p>
        </p:txBody>
      </p:sp>
      <p:pic>
        <p:nvPicPr>
          <p:cNvPr id="79875" name="Picture 22">
            <a:extLst>
              <a:ext uri="{FF2B5EF4-FFF2-40B4-BE49-F238E27FC236}">
                <a16:creationId xmlns:a16="http://schemas.microsoft.com/office/drawing/2014/main" id="{04A7BB71-8BA5-49F0-A0BD-644C4CDD41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74295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79876" name="Picture 20">
            <a:extLst>
              <a:ext uri="{FF2B5EF4-FFF2-40B4-BE49-F238E27FC236}">
                <a16:creationId xmlns:a16="http://schemas.microsoft.com/office/drawing/2014/main" id="{E183C0C6-8341-47DE-AF46-6308C8D369EB}"/>
              </a:ext>
            </a:extLst>
          </p:cNvPr>
          <p:cNvPicPr>
            <a:picLocks noChangeAspect="1" noChangeArrowheads="1"/>
          </p:cNvPicPr>
          <p:nvPr/>
        </p:nvPicPr>
        <p:blipFill>
          <a:blip r:embed="rId3">
            <a:lum bright="32000" contrast="-38000"/>
            <a:extLst>
              <a:ext uri="{28A0092B-C50C-407E-A947-70E740481C1C}">
                <a14:useLocalDpi xmlns:a14="http://schemas.microsoft.com/office/drawing/2010/main" val="0"/>
              </a:ext>
            </a:extLst>
          </a:blip>
          <a:srcRect/>
          <a:stretch>
            <a:fillRect/>
          </a:stretch>
        </p:blipFill>
        <p:spPr bwMode="auto">
          <a:xfrm>
            <a:off x="763588" y="0"/>
            <a:ext cx="8380412"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8" name="Rectangle 4">
            <a:extLst>
              <a:ext uri="{FF2B5EF4-FFF2-40B4-BE49-F238E27FC236}">
                <a16:creationId xmlns:a16="http://schemas.microsoft.com/office/drawing/2014/main" id="{7B561904-E87B-411A-86F9-B8505806B289}"/>
              </a:ext>
            </a:extLst>
          </p:cNvPr>
          <p:cNvSpPr>
            <a:spLocks noChangeArrowheads="1"/>
          </p:cNvSpPr>
          <p:nvPr/>
        </p:nvSpPr>
        <p:spPr bwMode="auto">
          <a:xfrm>
            <a:off x="684213" y="912813"/>
            <a:ext cx="5910262" cy="715962"/>
          </a:xfrm>
          <a:prstGeom prst="rect">
            <a:avLst/>
          </a:prstGeom>
          <a:noFill/>
          <a:ln w="9525">
            <a:noFill/>
            <a:miter lim="800000"/>
            <a:headEnd/>
            <a:tailEnd/>
          </a:ln>
          <a:effectLst/>
        </p:spPr>
        <p:txBody>
          <a:bodyPr lIns="82479" tIns="41239" rIns="82479" bIns="41239" anchor="ctr" anchorCtr="1"/>
          <a:lstStyle/>
          <a:p>
            <a:pPr algn="ctr">
              <a:defRPr/>
            </a:pPr>
            <a:r>
              <a:rPr lang="zh-CN" altLang="en-US" sz="400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计算过程是</a:t>
            </a:r>
            <a:r>
              <a:rPr lang="zh-CN" altLang="en-US" sz="400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对数据的变换</a:t>
            </a:r>
          </a:p>
        </p:txBody>
      </p:sp>
      <p:sp>
        <p:nvSpPr>
          <p:cNvPr id="9" name="AutoShape 5">
            <a:extLst>
              <a:ext uri="{FF2B5EF4-FFF2-40B4-BE49-F238E27FC236}">
                <a16:creationId xmlns:a16="http://schemas.microsoft.com/office/drawing/2014/main" id="{1329232E-47F9-401C-92BA-4C5E4AD755C5}"/>
              </a:ext>
            </a:extLst>
          </p:cNvPr>
          <p:cNvSpPr>
            <a:spLocks noChangeArrowheads="1"/>
          </p:cNvSpPr>
          <p:nvPr/>
        </p:nvSpPr>
        <p:spPr bwMode="auto">
          <a:xfrm>
            <a:off x="744538" y="1804988"/>
            <a:ext cx="2984500" cy="1300162"/>
          </a:xfrm>
          <a:prstGeom prst="rightArrow">
            <a:avLst>
              <a:gd name="adj1" fmla="val 50000"/>
              <a:gd name="adj2" fmla="val 57387"/>
            </a:avLst>
          </a:prstGeom>
          <a:ln>
            <a:headEnd/>
            <a:tailEnd/>
          </a:ln>
        </p:spPr>
        <p:style>
          <a:lnRef idx="1">
            <a:schemeClr val="accent4"/>
          </a:lnRef>
          <a:fillRef idx="2">
            <a:schemeClr val="accent4"/>
          </a:fillRef>
          <a:effectRef idx="1">
            <a:schemeClr val="accent4"/>
          </a:effectRef>
          <a:fontRef idx="minor">
            <a:schemeClr val="dk1"/>
          </a:fontRef>
        </p:style>
        <p:txBody>
          <a:bodyPr wrap="none" lIns="82479" tIns="41239" rIns="82479" bIns="41239" anchor="ctr"/>
          <a:lstStyle>
            <a:lvl1pPr defTabSz="825500" eaLnBrk="0" hangingPunct="0">
              <a:defRPr>
                <a:solidFill>
                  <a:schemeClr val="tx1"/>
                </a:solidFill>
                <a:latin typeface="Arial" pitchFamily="34" charset="0"/>
                <a:ea typeface="宋体" pitchFamily="2" charset="-122"/>
              </a:defRPr>
            </a:lvl1pPr>
            <a:lvl2pPr marL="742950" indent="-285750" defTabSz="825500" eaLnBrk="0" hangingPunct="0">
              <a:defRPr>
                <a:solidFill>
                  <a:schemeClr val="tx1"/>
                </a:solidFill>
                <a:latin typeface="Arial" pitchFamily="34" charset="0"/>
                <a:ea typeface="宋体" pitchFamily="2" charset="-122"/>
              </a:defRPr>
            </a:lvl2pPr>
            <a:lvl3pPr marL="1143000" indent="-228600" defTabSz="825500" eaLnBrk="0" hangingPunct="0">
              <a:defRPr>
                <a:solidFill>
                  <a:schemeClr val="tx1"/>
                </a:solidFill>
                <a:latin typeface="Arial" pitchFamily="34" charset="0"/>
                <a:ea typeface="宋体" pitchFamily="2" charset="-122"/>
              </a:defRPr>
            </a:lvl3pPr>
            <a:lvl4pPr marL="1600200" indent="-228600" defTabSz="825500" eaLnBrk="0" hangingPunct="0">
              <a:defRPr>
                <a:solidFill>
                  <a:schemeClr val="tx1"/>
                </a:solidFill>
                <a:latin typeface="Arial" pitchFamily="34" charset="0"/>
                <a:ea typeface="宋体" pitchFamily="2" charset="-122"/>
              </a:defRPr>
            </a:lvl4pPr>
            <a:lvl5pPr marL="2057400" indent="-228600" defTabSz="825500" eaLnBrk="0" hangingPunct="0">
              <a:defRPr>
                <a:solidFill>
                  <a:schemeClr val="tx1"/>
                </a:solidFill>
                <a:latin typeface="Arial" pitchFamily="34" charset="0"/>
                <a:ea typeface="宋体" pitchFamily="2" charset="-122"/>
              </a:defRPr>
            </a:lvl5pPr>
            <a:lvl6pPr marL="2514600" indent="-228600" defTabSz="8255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defTabSz="8255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defTabSz="8255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defTabSz="825500" eaLnBrk="0" fontAlgn="base" hangingPunct="0">
              <a:spcBef>
                <a:spcPct val="0"/>
              </a:spcBef>
              <a:spcAft>
                <a:spcPct val="0"/>
              </a:spcAft>
              <a:defRPr>
                <a:solidFill>
                  <a:schemeClr val="tx1"/>
                </a:solidFill>
                <a:latin typeface="Arial" pitchFamily="34" charset="0"/>
                <a:ea typeface="宋体" pitchFamily="2" charset="-122"/>
              </a:defRPr>
            </a:lvl9pPr>
          </a:lstStyle>
          <a:p>
            <a:pPr algn="ctr" eaLnBrk="1" hangingPunct="1">
              <a:defRPr/>
            </a:pPr>
            <a:r>
              <a:rPr kumimoji="1" lang="zh-CN" altLang="en-US" sz="3200" b="1" dirty="0">
                <a:solidFill>
                  <a:srgbClr val="000099"/>
                </a:solidFill>
                <a:latin typeface="微软雅黑" panose="020B0503020204020204" pitchFamily="34" charset="-122"/>
                <a:ea typeface="微软雅黑" panose="020B0503020204020204" pitchFamily="34" charset="-122"/>
              </a:rPr>
              <a:t>经典计算机</a:t>
            </a:r>
          </a:p>
        </p:txBody>
      </p:sp>
      <p:sp>
        <p:nvSpPr>
          <p:cNvPr id="10" name="AutoShape 6">
            <a:extLst>
              <a:ext uri="{FF2B5EF4-FFF2-40B4-BE49-F238E27FC236}">
                <a16:creationId xmlns:a16="http://schemas.microsoft.com/office/drawing/2014/main" id="{0A723B86-35B6-4B97-A9A2-3E6325A267E0}"/>
              </a:ext>
            </a:extLst>
          </p:cNvPr>
          <p:cNvSpPr>
            <a:spLocks noChangeArrowheads="1"/>
          </p:cNvSpPr>
          <p:nvPr/>
        </p:nvSpPr>
        <p:spPr bwMode="auto">
          <a:xfrm>
            <a:off x="744538" y="3317875"/>
            <a:ext cx="3049587" cy="1300163"/>
          </a:xfrm>
          <a:prstGeom prst="rightArrow">
            <a:avLst>
              <a:gd name="adj1" fmla="val 50000"/>
              <a:gd name="adj2" fmla="val 58639"/>
            </a:avLst>
          </a:prstGeom>
          <a:ln>
            <a:headEnd/>
            <a:tailEnd/>
          </a:ln>
        </p:spPr>
        <p:style>
          <a:lnRef idx="1">
            <a:schemeClr val="accent6"/>
          </a:lnRef>
          <a:fillRef idx="2">
            <a:schemeClr val="accent6"/>
          </a:fillRef>
          <a:effectRef idx="1">
            <a:schemeClr val="accent6"/>
          </a:effectRef>
          <a:fontRef idx="minor">
            <a:schemeClr val="dk1"/>
          </a:fontRef>
        </p:style>
        <p:txBody>
          <a:bodyPr wrap="none" lIns="82479" tIns="41239" rIns="82479" bIns="41239" anchor="ctr"/>
          <a:lstStyle/>
          <a:p>
            <a:pPr algn="ctr" defTabSz="825500">
              <a:defRPr/>
            </a:pPr>
            <a:r>
              <a:rPr kumimoji="1" lang="en-US" altLang="zh-CN" sz="3600" b="1" dirty="0">
                <a:solidFill>
                  <a:srgbClr val="99FF66"/>
                </a:solidFill>
                <a:latin typeface="微软雅黑" panose="020B0503020204020204" pitchFamily="34" charset="-122"/>
                <a:ea typeface="微软雅黑" panose="020B0503020204020204" pitchFamily="34" charset="-122"/>
              </a:rPr>
              <a:t> </a:t>
            </a:r>
            <a:r>
              <a:rPr kumimoji="1" lang="zh-CN" altLang="en-US" sz="3200" b="1" dirty="0">
                <a:solidFill>
                  <a:srgbClr val="FF0000"/>
                </a:solidFill>
                <a:effectLst>
                  <a:outerShdw blurRad="38100" dist="38100" dir="2700000" algn="tl">
                    <a:srgbClr val="000000"/>
                  </a:outerShdw>
                </a:effectLst>
                <a:latin typeface="微软雅黑" panose="020B0503020204020204" pitchFamily="34" charset="-122"/>
                <a:ea typeface="微软雅黑" panose="020B0503020204020204" pitchFamily="34" charset="-122"/>
              </a:rPr>
              <a:t>量子计算机</a:t>
            </a:r>
          </a:p>
        </p:txBody>
      </p:sp>
      <p:sp>
        <p:nvSpPr>
          <p:cNvPr id="11" name="Text Box 7">
            <a:extLst>
              <a:ext uri="{FF2B5EF4-FFF2-40B4-BE49-F238E27FC236}">
                <a16:creationId xmlns:a16="http://schemas.microsoft.com/office/drawing/2014/main" id="{FB39B9AF-5ECD-4A0F-B939-229E204D036A}"/>
              </a:ext>
            </a:extLst>
          </p:cNvPr>
          <p:cNvSpPr txBox="1">
            <a:spLocks noChangeArrowheads="1"/>
          </p:cNvSpPr>
          <p:nvPr/>
        </p:nvSpPr>
        <p:spPr bwMode="auto">
          <a:xfrm>
            <a:off x="3924300" y="3524250"/>
            <a:ext cx="4564063" cy="944563"/>
          </a:xfrm>
          <a:prstGeom prst="rect">
            <a:avLst/>
          </a:prstGeom>
          <a:noFill/>
          <a:ln w="9525">
            <a:noFill/>
            <a:miter lim="800000"/>
            <a:headEnd/>
            <a:tailEnd/>
          </a:ln>
          <a:effectLst/>
        </p:spPr>
        <p:txBody>
          <a:bodyPr lIns="82479" tIns="41239" rIns="82479" bIns="41239">
            <a:spAutoFit/>
          </a:bodyPr>
          <a:lstStyle/>
          <a:p>
            <a:pPr defTabSz="825500">
              <a:spcBef>
                <a:spcPct val="50000"/>
              </a:spcBef>
              <a:defRPr/>
            </a:pPr>
            <a:r>
              <a:rPr kumimoji="1" lang="zh-CN" altLang="en-US" sz="2800" b="1" dirty="0">
                <a:solidFill>
                  <a:srgbClr val="FF0000"/>
                </a:solidFill>
                <a:effectLst>
                  <a:outerShdw blurRad="38100" dist="38100" dir="2700000" algn="tl">
                    <a:srgbClr val="C0C0C0"/>
                  </a:outerShdw>
                </a:effectLst>
                <a:latin typeface="微软雅黑" panose="020B0503020204020204" pitchFamily="34" charset="-122"/>
                <a:ea typeface="微软雅黑" panose="020B0503020204020204" pitchFamily="34" charset="-122"/>
              </a:rPr>
              <a:t>对</a:t>
            </a:r>
            <a:r>
              <a:rPr kumimoji="1" lang="en-US" altLang="zh-CN" sz="2800" b="1" dirty="0">
                <a:solidFill>
                  <a:srgbClr val="FF0000"/>
                </a:solidFill>
                <a:effectLst>
                  <a:outerShdw blurRad="38100" dist="38100" dir="2700000" algn="tl">
                    <a:srgbClr val="C0C0C0"/>
                  </a:outerShdw>
                </a:effectLst>
                <a:latin typeface="微软雅黑" panose="020B0503020204020204" pitchFamily="34" charset="-122"/>
                <a:ea typeface="微软雅黑" panose="020B0503020204020204" pitchFamily="34" charset="-122"/>
              </a:rPr>
              <a:t>N</a:t>
            </a:r>
            <a:r>
              <a:rPr kumimoji="1" lang="zh-CN" altLang="en-US" sz="2800" b="1">
                <a:solidFill>
                  <a:srgbClr val="FF0000"/>
                </a:solidFill>
                <a:effectLst>
                  <a:outerShdw blurRad="38100" dist="38100" dir="2700000" algn="tl">
                    <a:srgbClr val="C0C0C0"/>
                  </a:outerShdw>
                </a:effectLst>
                <a:latin typeface="微软雅黑" panose="020B0503020204020204" pitchFamily="34" charset="-122"/>
                <a:ea typeface="微软雅黑" panose="020B0503020204020204" pitchFamily="34" charset="-122"/>
              </a:rPr>
              <a:t>个存储单元运算</a:t>
            </a:r>
            <a:r>
              <a:rPr kumimoji="1" lang="zh-CN" altLang="en-US" sz="2800" b="1" dirty="0">
                <a:solidFill>
                  <a:srgbClr val="FF0000"/>
                </a:solidFill>
                <a:effectLst>
                  <a:outerShdw blurRad="38100" dist="38100" dir="2700000" algn="tl">
                    <a:srgbClr val="C0C0C0"/>
                  </a:outerShdw>
                </a:effectLst>
                <a:latin typeface="微软雅黑" panose="020B0503020204020204" pitchFamily="34" charset="-122"/>
                <a:ea typeface="微软雅黑" panose="020B0503020204020204" pitchFamily="34" charset="-122"/>
              </a:rPr>
              <a:t>一次，同时变换</a:t>
            </a:r>
            <a:r>
              <a:rPr kumimoji="1" lang="en-US" altLang="zh-CN" sz="2800" b="1" dirty="0">
                <a:solidFill>
                  <a:srgbClr val="FF0000"/>
                </a:solidFill>
                <a:effectLst>
                  <a:outerShdw blurRad="38100" dist="38100" dir="2700000" algn="tl">
                    <a:srgbClr val="C0C0C0"/>
                  </a:outerShdw>
                </a:effectLst>
                <a:latin typeface="微软雅黑" panose="020B0503020204020204" pitchFamily="34" charset="-122"/>
                <a:ea typeface="微软雅黑" panose="020B0503020204020204" pitchFamily="34" charset="-122"/>
              </a:rPr>
              <a:t>2</a:t>
            </a:r>
            <a:r>
              <a:rPr kumimoji="1" lang="en-US" altLang="zh-CN" sz="2800" b="1" baseline="30000" dirty="0">
                <a:solidFill>
                  <a:srgbClr val="FF0000"/>
                </a:solidFill>
                <a:effectLst>
                  <a:outerShdw blurRad="38100" dist="38100" dir="2700000" algn="tl">
                    <a:srgbClr val="C0C0C0"/>
                  </a:outerShdw>
                </a:effectLst>
                <a:latin typeface="微软雅黑" panose="020B0503020204020204" pitchFamily="34" charset="-122"/>
                <a:ea typeface="微软雅黑" panose="020B0503020204020204" pitchFamily="34" charset="-122"/>
              </a:rPr>
              <a:t>N</a:t>
            </a:r>
            <a:r>
              <a:rPr kumimoji="1" lang="zh-CN" altLang="en-US" sz="2800" b="1" dirty="0">
                <a:solidFill>
                  <a:srgbClr val="FF0000"/>
                </a:solidFill>
                <a:effectLst>
                  <a:outerShdw blurRad="38100" dist="38100" dir="2700000" algn="tl">
                    <a:srgbClr val="C0C0C0"/>
                  </a:outerShdw>
                </a:effectLst>
                <a:latin typeface="微软雅黑" panose="020B0503020204020204" pitchFamily="34" charset="-122"/>
                <a:ea typeface="微软雅黑" panose="020B0503020204020204" pitchFamily="34" charset="-122"/>
              </a:rPr>
              <a:t>个数据。</a:t>
            </a:r>
          </a:p>
        </p:txBody>
      </p:sp>
      <p:sp>
        <p:nvSpPr>
          <p:cNvPr id="12" name="Text Box 8">
            <a:extLst>
              <a:ext uri="{FF2B5EF4-FFF2-40B4-BE49-F238E27FC236}">
                <a16:creationId xmlns:a16="http://schemas.microsoft.com/office/drawing/2014/main" id="{ECD9AF8D-2B50-47F6-85FA-0E35258C4FA2}"/>
              </a:ext>
            </a:extLst>
          </p:cNvPr>
          <p:cNvSpPr txBox="1">
            <a:spLocks noChangeArrowheads="1"/>
          </p:cNvSpPr>
          <p:nvPr/>
        </p:nvSpPr>
        <p:spPr bwMode="auto">
          <a:xfrm>
            <a:off x="3930650" y="1973263"/>
            <a:ext cx="4557713" cy="946150"/>
          </a:xfrm>
          <a:prstGeom prst="rect">
            <a:avLst/>
          </a:prstGeom>
          <a:noFill/>
          <a:ln w="9525">
            <a:noFill/>
            <a:miter lim="800000"/>
            <a:headEnd/>
            <a:tailEnd/>
          </a:ln>
          <a:effectLst/>
        </p:spPr>
        <p:txBody>
          <a:bodyPr lIns="82479" tIns="41239" rIns="82479" bIns="41239">
            <a:spAutoFit/>
          </a:bodyPr>
          <a:lstStyle/>
          <a:p>
            <a:pPr defTabSz="825500">
              <a:spcBef>
                <a:spcPct val="50000"/>
              </a:spcBef>
              <a:defRPr/>
            </a:pPr>
            <a:r>
              <a:rPr kumimoji="1" lang="zh-CN" altLang="en-US" sz="2800" b="1" dirty="0">
                <a:solidFill>
                  <a:srgbClr val="000099"/>
                </a:solidFill>
                <a:effectLst>
                  <a:outerShdw blurRad="38100" dist="38100" dir="2700000" algn="tl">
                    <a:srgbClr val="C0C0C0"/>
                  </a:outerShdw>
                </a:effectLst>
                <a:latin typeface="微软雅黑" panose="020B0503020204020204" pitchFamily="34" charset="-122"/>
                <a:ea typeface="微软雅黑" panose="020B0503020204020204" pitchFamily="34" charset="-122"/>
              </a:rPr>
              <a:t>对</a:t>
            </a:r>
            <a:r>
              <a:rPr kumimoji="1" lang="en-US" altLang="zh-CN" sz="2800" b="1" dirty="0">
                <a:solidFill>
                  <a:srgbClr val="000099"/>
                </a:solidFill>
                <a:effectLst>
                  <a:outerShdw blurRad="38100" dist="38100" dir="2700000" algn="tl">
                    <a:srgbClr val="C0C0C0"/>
                  </a:outerShdw>
                </a:effectLst>
                <a:latin typeface="微软雅黑" panose="020B0503020204020204" pitchFamily="34" charset="-122"/>
                <a:ea typeface="微软雅黑" panose="020B0503020204020204" pitchFamily="34" charset="-122"/>
              </a:rPr>
              <a:t>N</a:t>
            </a:r>
            <a:r>
              <a:rPr kumimoji="1" lang="zh-CN" altLang="en-US" sz="2800" b="1">
                <a:solidFill>
                  <a:srgbClr val="000099"/>
                </a:solidFill>
                <a:effectLst>
                  <a:outerShdw blurRad="38100" dist="38100" dir="2700000" algn="tl">
                    <a:srgbClr val="C0C0C0"/>
                  </a:outerShdw>
                </a:effectLst>
                <a:latin typeface="微软雅黑" panose="020B0503020204020204" pitchFamily="34" charset="-122"/>
                <a:ea typeface="微软雅黑" panose="020B0503020204020204" pitchFamily="34" charset="-122"/>
              </a:rPr>
              <a:t>个存储单元运算</a:t>
            </a:r>
            <a:r>
              <a:rPr kumimoji="1" lang="zh-CN" altLang="en-US" sz="2800" b="1" dirty="0">
                <a:solidFill>
                  <a:srgbClr val="000099"/>
                </a:solidFill>
                <a:effectLst>
                  <a:outerShdw blurRad="38100" dist="38100" dir="2700000" algn="tl">
                    <a:srgbClr val="C0C0C0"/>
                  </a:outerShdw>
                </a:effectLst>
                <a:latin typeface="微软雅黑" panose="020B0503020204020204" pitchFamily="34" charset="-122"/>
                <a:ea typeface="微软雅黑" panose="020B0503020204020204" pitchFamily="34" charset="-122"/>
              </a:rPr>
              <a:t>一次，只变换一个数据。</a:t>
            </a:r>
          </a:p>
        </p:txBody>
      </p:sp>
      <p:sp>
        <p:nvSpPr>
          <p:cNvPr id="13" name="Rectangle 5">
            <a:extLst>
              <a:ext uri="{FF2B5EF4-FFF2-40B4-BE49-F238E27FC236}">
                <a16:creationId xmlns:a16="http://schemas.microsoft.com/office/drawing/2014/main" id="{F5AA2A06-09A1-42ED-961B-F0A5F3770491}"/>
              </a:ext>
            </a:extLst>
          </p:cNvPr>
          <p:cNvSpPr>
            <a:spLocks noChangeArrowheads="1"/>
          </p:cNvSpPr>
          <p:nvPr/>
        </p:nvSpPr>
        <p:spPr bwMode="auto">
          <a:xfrm>
            <a:off x="395288" y="4870450"/>
            <a:ext cx="8643937" cy="1727200"/>
          </a:xfrm>
          <a:prstGeom prst="rect">
            <a:avLst/>
          </a:prstGeom>
          <a:noFill/>
          <a:ln w="9525">
            <a:noFill/>
            <a:miter lim="800000"/>
            <a:headEnd/>
            <a:tailEnd/>
          </a:ln>
          <a:effectLst/>
        </p:spPr>
        <p:txBody>
          <a:bodyPr/>
          <a:lstStyle/>
          <a:p>
            <a:pPr marL="342900" indent="-342900">
              <a:lnSpc>
                <a:spcPct val="130000"/>
              </a:lnSpc>
              <a:spcBef>
                <a:spcPct val="50000"/>
              </a:spcBef>
              <a:buClr>
                <a:schemeClr val="folHlink"/>
              </a:buClr>
              <a:buFont typeface="Wingdings" pitchFamily="2" charset="2"/>
              <a:buChar char="§"/>
              <a:defRPr/>
            </a:pPr>
            <a:r>
              <a:rPr kumimoji="1" lang="zh-CN" altLang="en-US" sz="2400">
                <a:solidFill>
                  <a:srgbClr val="000099"/>
                </a:solidFill>
                <a:latin typeface="微软雅黑" panose="020B0503020204020204" pitchFamily="34" charset="-122"/>
                <a:ea typeface="微软雅黑" panose="020B0503020204020204" pitchFamily="34" charset="-122"/>
              </a:rPr>
              <a:t>这</a:t>
            </a:r>
            <a:r>
              <a:rPr kumimoji="1" lang="zh-CN" altLang="en-US" sz="2400" dirty="0">
                <a:solidFill>
                  <a:srgbClr val="000099"/>
                </a:solidFill>
                <a:effectLst>
                  <a:outerShdw blurRad="38100" dist="38100" dir="2700000" algn="tl">
                    <a:srgbClr val="C0C0C0"/>
                  </a:outerShdw>
                </a:effectLst>
                <a:latin typeface="微软雅黑" panose="020B0503020204020204" pitchFamily="34" charset="-122"/>
                <a:ea typeface="微软雅黑" panose="020B0503020204020204" pitchFamily="34" charset="-122"/>
              </a:rPr>
              <a:t>就是量子计算机的巨大并行运算能力。</a:t>
            </a:r>
          </a:p>
          <a:p>
            <a:pPr marL="342900" indent="-342900">
              <a:lnSpc>
                <a:spcPct val="130000"/>
              </a:lnSpc>
              <a:spcBef>
                <a:spcPct val="50000"/>
              </a:spcBef>
              <a:buClr>
                <a:schemeClr val="folHlink"/>
              </a:buClr>
              <a:buFont typeface="Wingdings" pitchFamily="2" charset="2"/>
              <a:buChar char="§"/>
              <a:defRPr/>
            </a:pPr>
            <a:r>
              <a:rPr kumimoji="1" lang="zh-CN" altLang="en-US" sz="2400" dirty="0">
                <a:solidFill>
                  <a:srgbClr val="000099"/>
                </a:solidFill>
                <a:effectLst>
                  <a:outerShdw blurRad="38100" dist="38100" dir="2700000" algn="tl">
                    <a:srgbClr val="C0C0C0"/>
                  </a:outerShdw>
                </a:effectLst>
                <a:latin typeface="微软雅黑" panose="020B0503020204020204" pitchFamily="34" charset="-122"/>
                <a:ea typeface="微软雅黑" panose="020B0503020204020204" pitchFamily="34" charset="-122"/>
              </a:rPr>
              <a:t>采用合适的量子算法，这个能力可以极</a:t>
            </a:r>
            <a:r>
              <a:rPr kumimoji="1" lang="zh-CN" altLang="en-US" sz="2400">
                <a:solidFill>
                  <a:srgbClr val="000099"/>
                </a:solidFill>
                <a:effectLst>
                  <a:outerShdw blurRad="38100" dist="38100" dir="2700000" algn="tl">
                    <a:srgbClr val="C0C0C0"/>
                  </a:outerShdw>
                </a:effectLst>
                <a:latin typeface="微软雅黑" panose="020B0503020204020204" pitchFamily="34" charset="-122"/>
                <a:ea typeface="微软雅黑" panose="020B0503020204020204" pitchFamily="34" charset="-122"/>
              </a:rPr>
              <a:t>大地提高运算</a:t>
            </a:r>
            <a:r>
              <a:rPr kumimoji="1" lang="zh-CN" altLang="en-US" sz="2400" dirty="0">
                <a:solidFill>
                  <a:srgbClr val="000099"/>
                </a:solidFill>
                <a:effectLst>
                  <a:outerShdw blurRad="38100" dist="38100" dir="2700000" algn="tl">
                    <a:srgbClr val="C0C0C0"/>
                  </a:outerShdw>
                </a:effectLst>
                <a:latin typeface="微软雅黑" panose="020B0503020204020204" pitchFamily="34" charset="-122"/>
                <a:ea typeface="微软雅黑" panose="020B0503020204020204" pitchFamily="34" charset="-122"/>
              </a:rPr>
              <a:t>速度。</a:t>
            </a:r>
          </a:p>
        </p:txBody>
      </p:sp>
      <p:sp>
        <p:nvSpPr>
          <p:cNvPr id="79884" name="灯片编号占位符 1">
            <a:extLst>
              <a:ext uri="{FF2B5EF4-FFF2-40B4-BE49-F238E27FC236}">
                <a16:creationId xmlns:a16="http://schemas.microsoft.com/office/drawing/2014/main" id="{C69EBF1F-B20F-450C-89B5-7B845162E624}"/>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fld id="{DC313113-FB78-42C3-80AD-F5C9CF59B2C8}" type="slidenum">
              <a:rPr lang="zh-CN" altLang="en-US" sz="1200" smtClean="0">
                <a:solidFill>
                  <a:srgbClr val="898989"/>
                </a:solidFill>
              </a:rPr>
              <a:pPr>
                <a:spcBef>
                  <a:spcPct val="0"/>
                </a:spcBef>
                <a:buFontTx/>
                <a:buNone/>
              </a:pPr>
              <a:t>72</a:t>
            </a:fld>
            <a:endParaRPr lang="zh-CN" altLang="en-US" sz="1200">
              <a:solidFill>
                <a:srgbClr val="898989"/>
              </a:solidFill>
            </a:endParaRPr>
          </a:p>
        </p:txBody>
      </p:sp>
      <p:sp>
        <p:nvSpPr>
          <p:cNvPr id="14" name="TextBox 6">
            <a:extLst>
              <a:ext uri="{FF2B5EF4-FFF2-40B4-BE49-F238E27FC236}">
                <a16:creationId xmlns:a16="http://schemas.microsoft.com/office/drawing/2014/main" id="{11A6EE83-BE54-4CF4-9807-1EB009D8DD95}"/>
              </a:ext>
            </a:extLst>
          </p:cNvPr>
          <p:cNvSpPr txBox="1">
            <a:spLocks noChangeArrowheads="1"/>
          </p:cNvSpPr>
          <p:nvPr/>
        </p:nvSpPr>
        <p:spPr bwMode="auto">
          <a:xfrm>
            <a:off x="1547813" y="107950"/>
            <a:ext cx="669659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ts val="1200"/>
              </a:spcBef>
              <a:buFontTx/>
              <a:buNone/>
            </a:pPr>
            <a:r>
              <a:rPr lang="zh-CN" altLang="en-US" dirty="0">
                <a:latin typeface="微软雅黑" panose="020B0503020204020204" pitchFamily="34" charset="-122"/>
                <a:ea typeface="微软雅黑" panose="020B0503020204020204" pitchFamily="34" charset="-122"/>
              </a:rPr>
              <a:t>三、量子信息 </a:t>
            </a:r>
            <a:r>
              <a:rPr lang="en-US" altLang="zh-CN" dirty="0">
                <a:latin typeface="微软雅黑" panose="020B0503020204020204" pitchFamily="34" charset="-122"/>
                <a:ea typeface="微软雅黑" panose="020B0503020204020204" pitchFamily="34" charset="-122"/>
              </a:rPr>
              <a:t>3</a:t>
            </a:r>
            <a:r>
              <a:rPr lang="zh-CN" altLang="en-US" sz="2800" dirty="0">
                <a:latin typeface="微软雅黑" panose="020B0503020204020204" pitchFamily="34" charset="-122"/>
                <a:ea typeface="微软雅黑" panose="020B0503020204020204" pitchFamily="34" charset="-122"/>
              </a:rPr>
              <a:t>）量子计算与量子模拟</a:t>
            </a:r>
            <a:endParaRPr lang="en-US" altLang="zh-CN" dirty="0">
              <a:latin typeface="微软雅黑" panose="020B0503020204020204" pitchFamily="34" charset="-122"/>
              <a:ea typeface="微软雅黑" panose="020B0503020204020204" pitchFamily="34" charset="-122"/>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18">
            <a:extLst>
              <a:ext uri="{FF2B5EF4-FFF2-40B4-BE49-F238E27FC236}">
                <a16:creationId xmlns:a16="http://schemas.microsoft.com/office/drawing/2014/main" id="{DFE5A0C1-6394-4348-B6FC-C478477DD64F}"/>
              </a:ext>
            </a:extLst>
          </p:cNvPr>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endParaRPr lang="zh-CN" altLang="en-US" sz="1800"/>
          </a:p>
        </p:txBody>
      </p:sp>
      <p:pic>
        <p:nvPicPr>
          <p:cNvPr id="80899" name="Picture 22">
            <a:extLst>
              <a:ext uri="{FF2B5EF4-FFF2-40B4-BE49-F238E27FC236}">
                <a16:creationId xmlns:a16="http://schemas.microsoft.com/office/drawing/2014/main" id="{3108220E-3640-4381-BB43-E74EF64561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74295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80900" name="Picture 20">
            <a:extLst>
              <a:ext uri="{FF2B5EF4-FFF2-40B4-BE49-F238E27FC236}">
                <a16:creationId xmlns:a16="http://schemas.microsoft.com/office/drawing/2014/main" id="{655F604C-50EC-46A9-93B8-0D1C8160C0EC}"/>
              </a:ext>
            </a:extLst>
          </p:cNvPr>
          <p:cNvPicPr>
            <a:picLocks noChangeAspect="1" noChangeArrowheads="1"/>
          </p:cNvPicPr>
          <p:nvPr/>
        </p:nvPicPr>
        <p:blipFill>
          <a:blip r:embed="rId3">
            <a:lum bright="32000" contrast="-38000"/>
            <a:extLst>
              <a:ext uri="{28A0092B-C50C-407E-A947-70E740481C1C}">
                <a14:useLocalDpi xmlns:a14="http://schemas.microsoft.com/office/drawing/2010/main" val="0"/>
              </a:ext>
            </a:extLst>
          </a:blip>
          <a:srcRect/>
          <a:stretch>
            <a:fillRect/>
          </a:stretch>
        </p:blipFill>
        <p:spPr bwMode="auto">
          <a:xfrm>
            <a:off x="763588" y="0"/>
            <a:ext cx="8380412"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80902" name="TextBox 13">
            <a:extLst>
              <a:ext uri="{FF2B5EF4-FFF2-40B4-BE49-F238E27FC236}">
                <a16:creationId xmlns:a16="http://schemas.microsoft.com/office/drawing/2014/main" id="{26165006-075D-4961-ACD4-1F0338F628F9}"/>
              </a:ext>
            </a:extLst>
          </p:cNvPr>
          <p:cNvSpPr txBox="1">
            <a:spLocks noChangeArrowheads="1"/>
          </p:cNvSpPr>
          <p:nvPr/>
        </p:nvSpPr>
        <p:spPr bwMode="auto">
          <a:xfrm>
            <a:off x="3868738" y="5903913"/>
            <a:ext cx="180022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r>
              <a:rPr lang="zh-CN" altLang="en-US" sz="2400">
                <a:latin typeface="微软雅黑" panose="020B0503020204020204" pitchFamily="34" charset="-122"/>
                <a:ea typeface="微软雅黑" panose="020B0503020204020204" pitchFamily="34" charset="-122"/>
              </a:rPr>
              <a:t>经典计算</a:t>
            </a:r>
            <a:endParaRPr lang="zh-CN" altLang="en-US" sz="2000">
              <a:latin typeface="微软雅黑" panose="020B0503020204020204" pitchFamily="34" charset="-122"/>
              <a:ea typeface="微软雅黑" panose="020B0503020204020204" pitchFamily="34" charset="-122"/>
            </a:endParaRPr>
          </a:p>
        </p:txBody>
      </p:sp>
      <p:pic>
        <p:nvPicPr>
          <p:cNvPr id="80903" name="Picture 4">
            <a:extLst>
              <a:ext uri="{FF2B5EF4-FFF2-40B4-BE49-F238E27FC236}">
                <a16:creationId xmlns:a16="http://schemas.microsoft.com/office/drawing/2014/main" id="{D4341CCF-70E1-4DDE-A060-6E9C87B9328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9663" y="1082675"/>
            <a:ext cx="6996112" cy="4821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0904" name="灯片编号占位符 1">
            <a:extLst>
              <a:ext uri="{FF2B5EF4-FFF2-40B4-BE49-F238E27FC236}">
                <a16:creationId xmlns:a16="http://schemas.microsoft.com/office/drawing/2014/main" id="{9BBC024C-1CDC-446E-B7C5-9B1D25A057CA}"/>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fld id="{12EE2B24-8F4A-4775-B36D-CD7B9269DB8B}" type="slidenum">
              <a:rPr lang="zh-CN" altLang="en-US" sz="1200" smtClean="0">
                <a:solidFill>
                  <a:srgbClr val="898989"/>
                </a:solidFill>
              </a:rPr>
              <a:pPr>
                <a:spcBef>
                  <a:spcPct val="0"/>
                </a:spcBef>
                <a:buFontTx/>
                <a:buNone/>
              </a:pPr>
              <a:t>73</a:t>
            </a:fld>
            <a:endParaRPr lang="zh-CN" altLang="en-US" sz="1200">
              <a:solidFill>
                <a:srgbClr val="898989"/>
              </a:solidFill>
            </a:endParaRPr>
          </a:p>
        </p:txBody>
      </p:sp>
      <p:sp>
        <p:nvSpPr>
          <p:cNvPr id="9" name="TextBox 6">
            <a:extLst>
              <a:ext uri="{FF2B5EF4-FFF2-40B4-BE49-F238E27FC236}">
                <a16:creationId xmlns:a16="http://schemas.microsoft.com/office/drawing/2014/main" id="{677DAC4B-2BF3-43A8-9AC2-1E48F4217BC8}"/>
              </a:ext>
            </a:extLst>
          </p:cNvPr>
          <p:cNvSpPr txBox="1">
            <a:spLocks noChangeArrowheads="1"/>
          </p:cNvSpPr>
          <p:nvPr/>
        </p:nvSpPr>
        <p:spPr bwMode="auto">
          <a:xfrm>
            <a:off x="1547813" y="107950"/>
            <a:ext cx="669659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ts val="1200"/>
              </a:spcBef>
              <a:buFontTx/>
              <a:buNone/>
            </a:pPr>
            <a:r>
              <a:rPr lang="zh-CN" altLang="en-US" dirty="0">
                <a:latin typeface="微软雅黑" panose="020B0503020204020204" pitchFamily="34" charset="-122"/>
                <a:ea typeface="微软雅黑" panose="020B0503020204020204" pitchFamily="34" charset="-122"/>
              </a:rPr>
              <a:t>三、量子信息 </a:t>
            </a:r>
            <a:r>
              <a:rPr lang="en-US" altLang="zh-CN" dirty="0">
                <a:latin typeface="微软雅黑" panose="020B0503020204020204" pitchFamily="34" charset="-122"/>
                <a:ea typeface="微软雅黑" panose="020B0503020204020204" pitchFamily="34" charset="-122"/>
              </a:rPr>
              <a:t>3</a:t>
            </a:r>
            <a:r>
              <a:rPr lang="zh-CN" altLang="en-US" sz="2800" dirty="0">
                <a:latin typeface="微软雅黑" panose="020B0503020204020204" pitchFamily="34" charset="-122"/>
                <a:ea typeface="微软雅黑" panose="020B0503020204020204" pitchFamily="34" charset="-122"/>
              </a:rPr>
              <a:t>）量子计算与量子模拟</a:t>
            </a:r>
            <a:endParaRPr lang="en-US" altLang="zh-CN" dirty="0">
              <a:latin typeface="微软雅黑" panose="020B0503020204020204" pitchFamily="34" charset="-122"/>
              <a:ea typeface="微软雅黑" panose="020B0503020204020204" pitchFamily="34" charset="-122"/>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18">
            <a:extLst>
              <a:ext uri="{FF2B5EF4-FFF2-40B4-BE49-F238E27FC236}">
                <a16:creationId xmlns:a16="http://schemas.microsoft.com/office/drawing/2014/main" id="{BCBC0186-C52F-42FA-B569-211959DD8610}"/>
              </a:ext>
            </a:extLst>
          </p:cNvPr>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endParaRPr lang="zh-CN" altLang="en-US" sz="1800"/>
          </a:p>
        </p:txBody>
      </p:sp>
      <p:pic>
        <p:nvPicPr>
          <p:cNvPr id="81923" name="Picture 22">
            <a:extLst>
              <a:ext uri="{FF2B5EF4-FFF2-40B4-BE49-F238E27FC236}">
                <a16:creationId xmlns:a16="http://schemas.microsoft.com/office/drawing/2014/main" id="{B120628B-228F-4D6E-AEDB-AE882B1EDA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74295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81924" name="Picture 20">
            <a:extLst>
              <a:ext uri="{FF2B5EF4-FFF2-40B4-BE49-F238E27FC236}">
                <a16:creationId xmlns:a16="http://schemas.microsoft.com/office/drawing/2014/main" id="{D5C45B0B-F90A-4A7A-8EF8-A159B64D5C2E}"/>
              </a:ext>
            </a:extLst>
          </p:cNvPr>
          <p:cNvPicPr>
            <a:picLocks noChangeAspect="1" noChangeArrowheads="1"/>
          </p:cNvPicPr>
          <p:nvPr/>
        </p:nvPicPr>
        <p:blipFill>
          <a:blip r:embed="rId3">
            <a:lum bright="32000" contrast="-38000"/>
            <a:extLst>
              <a:ext uri="{28A0092B-C50C-407E-A947-70E740481C1C}">
                <a14:useLocalDpi xmlns:a14="http://schemas.microsoft.com/office/drawing/2010/main" val="0"/>
              </a:ext>
            </a:extLst>
          </a:blip>
          <a:srcRect/>
          <a:stretch>
            <a:fillRect/>
          </a:stretch>
        </p:blipFill>
        <p:spPr bwMode="auto">
          <a:xfrm>
            <a:off x="763588" y="0"/>
            <a:ext cx="8380412"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81926" name="TextBox 7">
            <a:extLst>
              <a:ext uri="{FF2B5EF4-FFF2-40B4-BE49-F238E27FC236}">
                <a16:creationId xmlns:a16="http://schemas.microsoft.com/office/drawing/2014/main" id="{0529FFA3-61A4-4E89-A622-F514B5195F4C}"/>
              </a:ext>
            </a:extLst>
          </p:cNvPr>
          <p:cNvSpPr txBox="1">
            <a:spLocks noChangeArrowheads="1"/>
          </p:cNvSpPr>
          <p:nvPr/>
        </p:nvSpPr>
        <p:spPr bwMode="auto">
          <a:xfrm>
            <a:off x="3868738" y="5903913"/>
            <a:ext cx="180022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r>
              <a:rPr lang="zh-CN" altLang="en-US" sz="2400">
                <a:latin typeface="微软雅黑" panose="020B0503020204020204" pitchFamily="34" charset="-122"/>
                <a:ea typeface="微软雅黑" panose="020B0503020204020204" pitchFamily="34" charset="-122"/>
              </a:rPr>
              <a:t>量子计算</a:t>
            </a:r>
            <a:endParaRPr lang="zh-CN" altLang="en-US" sz="2000">
              <a:latin typeface="微软雅黑" panose="020B0503020204020204" pitchFamily="34" charset="-122"/>
              <a:ea typeface="微软雅黑" panose="020B0503020204020204" pitchFamily="34" charset="-122"/>
            </a:endParaRPr>
          </a:p>
        </p:txBody>
      </p:sp>
      <p:pic>
        <p:nvPicPr>
          <p:cNvPr id="81927" name="Picture 3">
            <a:extLst>
              <a:ext uri="{FF2B5EF4-FFF2-40B4-BE49-F238E27FC236}">
                <a16:creationId xmlns:a16="http://schemas.microsoft.com/office/drawing/2014/main" id="{4B2948ED-CAC2-4764-A4FD-130CAD296DE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8525" y="1052513"/>
            <a:ext cx="7418388" cy="4672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1928" name="灯片编号占位符 1">
            <a:extLst>
              <a:ext uri="{FF2B5EF4-FFF2-40B4-BE49-F238E27FC236}">
                <a16:creationId xmlns:a16="http://schemas.microsoft.com/office/drawing/2014/main" id="{53812C5E-065D-40C5-B715-B7BB8DFA0741}"/>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fld id="{7B6E65F1-5196-4921-B5C2-9E54D7A0571F}" type="slidenum">
              <a:rPr lang="zh-CN" altLang="en-US" sz="1200" smtClean="0">
                <a:solidFill>
                  <a:srgbClr val="898989"/>
                </a:solidFill>
              </a:rPr>
              <a:pPr>
                <a:spcBef>
                  <a:spcPct val="0"/>
                </a:spcBef>
                <a:buFontTx/>
                <a:buNone/>
              </a:pPr>
              <a:t>74</a:t>
            </a:fld>
            <a:endParaRPr lang="zh-CN" altLang="en-US" sz="1200">
              <a:solidFill>
                <a:srgbClr val="898989"/>
              </a:solidFill>
            </a:endParaRPr>
          </a:p>
        </p:txBody>
      </p:sp>
      <p:sp>
        <p:nvSpPr>
          <p:cNvPr id="9" name="TextBox 6">
            <a:extLst>
              <a:ext uri="{FF2B5EF4-FFF2-40B4-BE49-F238E27FC236}">
                <a16:creationId xmlns:a16="http://schemas.microsoft.com/office/drawing/2014/main" id="{12F951A3-3F89-4900-9DEB-17E3396E285F}"/>
              </a:ext>
            </a:extLst>
          </p:cNvPr>
          <p:cNvSpPr txBox="1">
            <a:spLocks noChangeArrowheads="1"/>
          </p:cNvSpPr>
          <p:nvPr/>
        </p:nvSpPr>
        <p:spPr bwMode="auto">
          <a:xfrm>
            <a:off x="1547813" y="107950"/>
            <a:ext cx="669659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ts val="1200"/>
              </a:spcBef>
              <a:buFontTx/>
              <a:buNone/>
            </a:pPr>
            <a:r>
              <a:rPr lang="zh-CN" altLang="en-US" dirty="0">
                <a:latin typeface="微软雅黑" panose="020B0503020204020204" pitchFamily="34" charset="-122"/>
                <a:ea typeface="微软雅黑" panose="020B0503020204020204" pitchFamily="34" charset="-122"/>
              </a:rPr>
              <a:t>三、量子信息 </a:t>
            </a:r>
            <a:r>
              <a:rPr lang="en-US" altLang="zh-CN" dirty="0">
                <a:latin typeface="微软雅黑" panose="020B0503020204020204" pitchFamily="34" charset="-122"/>
                <a:ea typeface="微软雅黑" panose="020B0503020204020204" pitchFamily="34" charset="-122"/>
              </a:rPr>
              <a:t>3</a:t>
            </a:r>
            <a:r>
              <a:rPr lang="zh-CN" altLang="en-US" sz="2800" dirty="0">
                <a:latin typeface="微软雅黑" panose="020B0503020204020204" pitchFamily="34" charset="-122"/>
                <a:ea typeface="微软雅黑" panose="020B0503020204020204" pitchFamily="34" charset="-122"/>
              </a:rPr>
              <a:t>）量子计算与量子模拟</a:t>
            </a:r>
            <a:endParaRPr lang="en-US" altLang="zh-CN" dirty="0">
              <a:latin typeface="微软雅黑" panose="020B0503020204020204" pitchFamily="34" charset="-122"/>
              <a:ea typeface="微软雅黑" panose="020B0503020204020204" pitchFamily="34" charset="-122"/>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4">
            <a:extLst>
              <a:ext uri="{FF2B5EF4-FFF2-40B4-BE49-F238E27FC236}">
                <a16:creationId xmlns:a16="http://schemas.microsoft.com/office/drawing/2014/main" id="{20E51CA6-6FC3-4681-A42F-68C45BF2D849}"/>
              </a:ext>
            </a:extLst>
          </p:cNvPr>
          <p:cNvSpPr>
            <a:spLocks noChangeArrowheads="1"/>
          </p:cNvSpPr>
          <p:nvPr/>
        </p:nvSpPr>
        <p:spPr bwMode="auto">
          <a:xfrm>
            <a:off x="609600" y="1335088"/>
            <a:ext cx="5529263" cy="762000"/>
          </a:xfrm>
          <a:prstGeom prst="rect">
            <a:avLst/>
          </a:prstGeom>
          <a:noFill/>
          <a:ln w="9525">
            <a:noFill/>
            <a:miter lim="800000"/>
            <a:headEnd/>
            <a:tailEnd/>
          </a:ln>
          <a:effectLst/>
        </p:spPr>
        <p:txBody>
          <a:bodyPr/>
          <a:lstStyle/>
          <a:p>
            <a:pPr marL="342900" indent="-342900" eaLnBrk="1" hangingPunct="1">
              <a:spcBef>
                <a:spcPct val="20000"/>
              </a:spcBef>
              <a:buClr>
                <a:schemeClr val="folHlink"/>
              </a:buClr>
              <a:buFont typeface="Wingdings" pitchFamily="2" charset="2"/>
              <a:buNone/>
              <a:defRPr/>
            </a:pPr>
            <a:r>
              <a:rPr kumimoji="1" lang="en-US" altLang="zh-CN" sz="4000" b="1" dirty="0" err="1">
                <a:solidFill>
                  <a:srgbClr val="000066"/>
                </a:solidFill>
                <a:effectLst>
                  <a:outerShdw blurRad="38100" dist="38100" dir="2700000" algn="tl">
                    <a:srgbClr val="C0C0C0"/>
                  </a:outerShdw>
                </a:effectLst>
                <a:latin typeface="微软雅黑" panose="020B0503020204020204" pitchFamily="34" charset="-122"/>
                <a:ea typeface="微软雅黑" panose="020B0503020204020204" pitchFamily="34" charset="-122"/>
                <a:sym typeface="Wingdings 2" pitchFamily="18" charset="2"/>
              </a:rPr>
              <a:t>Shor</a:t>
            </a:r>
            <a:r>
              <a:rPr kumimoji="1" lang="en-US" altLang="zh-CN" sz="4000" b="1" dirty="0">
                <a:solidFill>
                  <a:srgbClr val="000066"/>
                </a:solidFill>
                <a:effectLst>
                  <a:outerShdw blurRad="38100" dist="38100" dir="2700000" algn="tl">
                    <a:srgbClr val="C0C0C0"/>
                  </a:outerShdw>
                </a:effectLst>
                <a:latin typeface="微软雅黑" panose="020B0503020204020204" pitchFamily="34" charset="-122"/>
                <a:ea typeface="微软雅黑" panose="020B0503020204020204" pitchFamily="34" charset="-122"/>
                <a:sym typeface="Wingdings 2" pitchFamily="18" charset="2"/>
              </a:rPr>
              <a:t> </a:t>
            </a:r>
            <a:r>
              <a:rPr kumimoji="1" lang="zh-CN" altLang="en-US" sz="4000" b="1" dirty="0">
                <a:solidFill>
                  <a:srgbClr val="000066"/>
                </a:solidFill>
                <a:latin typeface="微软雅黑" panose="020B0503020204020204" pitchFamily="34" charset="-122"/>
                <a:ea typeface="微软雅黑" panose="020B0503020204020204" pitchFamily="34" charset="-122"/>
                <a:sym typeface="Wingdings 2" pitchFamily="18" charset="2"/>
              </a:rPr>
              <a:t>量子并行算法</a:t>
            </a:r>
          </a:p>
        </p:txBody>
      </p:sp>
      <p:sp>
        <p:nvSpPr>
          <p:cNvPr id="24" name="Text Box 5">
            <a:extLst>
              <a:ext uri="{FF2B5EF4-FFF2-40B4-BE49-F238E27FC236}">
                <a16:creationId xmlns:a16="http://schemas.microsoft.com/office/drawing/2014/main" id="{53869D03-6DD1-44B8-B575-CF80D7FE516C}"/>
              </a:ext>
            </a:extLst>
          </p:cNvPr>
          <p:cNvSpPr txBox="1">
            <a:spLocks noChangeArrowheads="1"/>
          </p:cNvSpPr>
          <p:nvPr/>
        </p:nvSpPr>
        <p:spPr bwMode="auto">
          <a:xfrm>
            <a:off x="1192213" y="2260600"/>
            <a:ext cx="7162800" cy="966788"/>
          </a:xfrm>
          <a:prstGeom prst="rect">
            <a:avLst/>
          </a:prstGeom>
          <a:noFill/>
          <a:ln w="9525">
            <a:noFill/>
            <a:miter lim="800000"/>
            <a:headEnd/>
            <a:tailEnd/>
          </a:ln>
          <a:effectLst/>
        </p:spPr>
        <p:txBody>
          <a:bodyPr lIns="82479" tIns="41239" rIns="82479" bIns="41239">
            <a:spAutoFit/>
          </a:bodyPr>
          <a:lstStyle/>
          <a:p>
            <a:pPr defTabSz="825500" eaLnBrk="1" hangingPunct="1">
              <a:lnSpc>
                <a:spcPct val="120000"/>
              </a:lnSpc>
              <a:spcBef>
                <a:spcPct val="50000"/>
              </a:spcBef>
              <a:defRPr/>
            </a:pPr>
            <a:r>
              <a:rPr kumimoji="1" lang="en-US" altLang="zh-CN" sz="2500" b="1" dirty="0">
                <a:solidFill>
                  <a:srgbClr val="000099"/>
                </a:solidFill>
                <a:effectLst>
                  <a:outerShdw blurRad="38100" dist="38100" dir="2700000" algn="tl">
                    <a:srgbClr val="C0C0C0"/>
                  </a:outerShdw>
                </a:effectLst>
                <a:latin typeface="微软雅黑" panose="020B0503020204020204" pitchFamily="34" charset="-122"/>
                <a:ea typeface="微软雅黑" panose="020B0503020204020204" pitchFamily="34" charset="-122"/>
              </a:rPr>
              <a:t>——1994</a:t>
            </a:r>
            <a:r>
              <a:rPr kumimoji="1" lang="zh-CN" altLang="en-US" sz="2500" b="1" dirty="0">
                <a:solidFill>
                  <a:srgbClr val="000099"/>
                </a:solidFill>
                <a:effectLst>
                  <a:outerShdw blurRad="38100" dist="38100" dir="2700000" algn="tl">
                    <a:srgbClr val="C0C0C0"/>
                  </a:outerShdw>
                </a:effectLst>
                <a:latin typeface="微软雅黑" panose="020B0503020204020204" pitchFamily="34" charset="-122"/>
                <a:ea typeface="微软雅黑" panose="020B0503020204020204" pitchFamily="34" charset="-122"/>
              </a:rPr>
              <a:t>年，量子计算领域的里程碑工作，获</a:t>
            </a:r>
            <a:r>
              <a:rPr kumimoji="1" lang="en-US" altLang="zh-CN" sz="2500" b="1" dirty="0">
                <a:solidFill>
                  <a:srgbClr val="000099"/>
                </a:solidFill>
                <a:effectLst>
                  <a:outerShdw blurRad="38100" dist="38100" dir="2700000" algn="tl">
                    <a:srgbClr val="C0C0C0"/>
                  </a:outerShdw>
                </a:effectLst>
                <a:latin typeface="微软雅黑" panose="020B0503020204020204" pitchFamily="34" charset="-122"/>
                <a:ea typeface="微软雅黑" panose="020B0503020204020204" pitchFamily="34" charset="-122"/>
              </a:rPr>
              <a:t>1998</a:t>
            </a:r>
            <a:r>
              <a:rPr kumimoji="1" lang="zh-CN" altLang="en-US" sz="2500" b="1" dirty="0">
                <a:solidFill>
                  <a:srgbClr val="000099"/>
                </a:solidFill>
                <a:effectLst>
                  <a:outerShdw blurRad="38100" dist="38100" dir="2700000" algn="tl">
                    <a:srgbClr val="C0C0C0"/>
                  </a:outerShdw>
                </a:effectLst>
                <a:latin typeface="微软雅黑" panose="020B0503020204020204" pitchFamily="34" charset="-122"/>
                <a:ea typeface="微软雅黑" panose="020B0503020204020204" pitchFamily="34" charset="-122"/>
              </a:rPr>
              <a:t>年世界数学家大会最高奖。</a:t>
            </a:r>
          </a:p>
        </p:txBody>
      </p:sp>
      <p:sp>
        <p:nvSpPr>
          <p:cNvPr id="82948" name="Text Box 6">
            <a:extLst>
              <a:ext uri="{FF2B5EF4-FFF2-40B4-BE49-F238E27FC236}">
                <a16:creationId xmlns:a16="http://schemas.microsoft.com/office/drawing/2014/main" id="{D4E692CC-697E-4553-89E0-774F3E9B0F4D}"/>
              </a:ext>
            </a:extLst>
          </p:cNvPr>
          <p:cNvSpPr txBox="1">
            <a:spLocks noChangeArrowheads="1"/>
          </p:cNvSpPr>
          <p:nvPr/>
        </p:nvSpPr>
        <p:spPr bwMode="auto">
          <a:xfrm>
            <a:off x="609600" y="3644900"/>
            <a:ext cx="6811963" cy="45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479" tIns="41239" rIns="82479" bIns="41239">
            <a:spAutoFit/>
          </a:bodyPr>
          <a:lstStyle>
            <a:lvl1pPr defTabSz="825500">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defTabSz="82550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defTabSz="8255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defTabSz="8255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defTabSz="8255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defTabSz="8255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defTabSz="8255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defTabSz="8255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defTabSz="8255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50000"/>
              </a:spcBef>
              <a:buFontTx/>
              <a:buNone/>
            </a:pPr>
            <a:r>
              <a:rPr kumimoji="1" lang="zh-CN" altLang="en-US" sz="2400" b="1">
                <a:solidFill>
                  <a:srgbClr val="000066"/>
                </a:solidFill>
                <a:latin typeface="微软雅黑" panose="020B0503020204020204" pitchFamily="34" charset="-122"/>
                <a:ea typeface="微软雅黑" panose="020B0503020204020204" pitchFamily="34" charset="-122"/>
              </a:rPr>
              <a:t>这个算法可以求解“大数因子分解”难题</a:t>
            </a:r>
          </a:p>
        </p:txBody>
      </p:sp>
      <p:sp>
        <p:nvSpPr>
          <p:cNvPr id="82949" name="Text Box 7">
            <a:extLst>
              <a:ext uri="{FF2B5EF4-FFF2-40B4-BE49-F238E27FC236}">
                <a16:creationId xmlns:a16="http://schemas.microsoft.com/office/drawing/2014/main" id="{3700B85B-0C3C-4A86-9CD3-4F6F56FDA169}"/>
              </a:ext>
            </a:extLst>
          </p:cNvPr>
          <p:cNvSpPr txBox="1">
            <a:spLocks noChangeArrowheads="1"/>
          </p:cNvSpPr>
          <p:nvPr/>
        </p:nvSpPr>
        <p:spPr bwMode="auto">
          <a:xfrm>
            <a:off x="228600" y="4178300"/>
            <a:ext cx="7827963" cy="50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479" tIns="41239" rIns="82479" bIns="41239">
            <a:spAutoFit/>
          </a:bodyPr>
          <a:lstStyle>
            <a:lvl1pPr defTabSz="825500">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defTabSz="82550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defTabSz="8255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defTabSz="8255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defTabSz="8255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defTabSz="8255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defTabSz="8255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defTabSz="8255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defTabSz="8255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50000"/>
              </a:spcBef>
              <a:buFontTx/>
              <a:buNone/>
            </a:pPr>
            <a:r>
              <a:rPr kumimoji="1" lang="en-US" altLang="zh-CN" sz="2800" b="1">
                <a:latin typeface="微软雅黑" panose="020B0503020204020204" pitchFamily="34" charset="-122"/>
                <a:ea typeface="微软雅黑" panose="020B0503020204020204" pitchFamily="34" charset="-122"/>
              </a:rPr>
              <a:t>  </a:t>
            </a:r>
            <a:r>
              <a:rPr kumimoji="1" lang="zh-CN" altLang="en-US" sz="2400" b="1">
                <a:solidFill>
                  <a:srgbClr val="000099"/>
                </a:solidFill>
                <a:latin typeface="微软雅黑" panose="020B0503020204020204" pitchFamily="34" charset="-122"/>
                <a:ea typeface="微软雅黑" panose="020B0503020204020204" pitchFamily="34" charset="-122"/>
              </a:rPr>
              <a:t>这类大数因子分解是个难解的数学问题</a:t>
            </a:r>
          </a:p>
        </p:txBody>
      </p:sp>
      <p:pic>
        <p:nvPicPr>
          <p:cNvPr id="31" name="Picture 8">
            <a:extLst>
              <a:ext uri="{FF2B5EF4-FFF2-40B4-BE49-F238E27FC236}">
                <a16:creationId xmlns:a16="http://schemas.microsoft.com/office/drawing/2014/main" id="{A8280D0A-6BC1-4E82-A1F0-85042E99C24B}"/>
              </a:ext>
            </a:extLst>
          </p:cNvPr>
          <p:cNvPicPr>
            <a:picLocks noChangeAspect="1" noChangeArrowheads="1"/>
          </p:cNvPicPr>
          <p:nvPr/>
        </p:nvPicPr>
        <p:blipFill>
          <a:blip r:embed="rId3" cstate="print">
            <a:extLst/>
          </a:blip>
          <a:srcRect/>
          <a:stretch>
            <a:fillRect/>
          </a:stretch>
        </p:blipFill>
        <p:spPr bwMode="auto">
          <a:xfrm>
            <a:off x="6660232" y="3626843"/>
            <a:ext cx="1776413" cy="2514600"/>
          </a:xfrm>
          <a:prstGeom prst="ellipse">
            <a:avLst/>
          </a:prstGeom>
          <a:ln>
            <a:noFill/>
          </a:ln>
          <a:effectLst>
            <a:softEdge rad="112500"/>
          </a:effectLst>
          <a:extLst/>
        </p:spPr>
      </p:pic>
      <p:sp>
        <p:nvSpPr>
          <p:cNvPr id="32" name="Text Box 9">
            <a:extLst>
              <a:ext uri="{FF2B5EF4-FFF2-40B4-BE49-F238E27FC236}">
                <a16:creationId xmlns:a16="http://schemas.microsoft.com/office/drawing/2014/main" id="{F3329C4F-B096-4A69-B8AF-4E246B786467}"/>
              </a:ext>
            </a:extLst>
          </p:cNvPr>
          <p:cNvSpPr txBox="1">
            <a:spLocks noChangeArrowheads="1"/>
          </p:cNvSpPr>
          <p:nvPr/>
        </p:nvSpPr>
        <p:spPr bwMode="auto">
          <a:xfrm>
            <a:off x="682625" y="5230813"/>
            <a:ext cx="5718175" cy="1150937"/>
          </a:xfrm>
          <a:prstGeom prst="rect">
            <a:avLst/>
          </a:prstGeom>
          <a:noFill/>
          <a:ln w="9525">
            <a:noFill/>
            <a:miter lim="800000"/>
            <a:headEnd/>
            <a:tailEnd/>
          </a:ln>
          <a:effectLst/>
        </p:spPr>
        <p:txBody>
          <a:bodyPr lIns="82479" tIns="41239" rIns="82479" bIns="41239">
            <a:spAutoFit/>
          </a:bodyPr>
          <a:lstStyle/>
          <a:p>
            <a:pPr defTabSz="825500" eaLnBrk="1" hangingPunct="1">
              <a:spcBef>
                <a:spcPct val="50000"/>
              </a:spcBef>
              <a:defRPr/>
            </a:pPr>
            <a:r>
              <a:rPr kumimoji="1" lang="en-US" altLang="zh-CN" sz="2800" b="1">
                <a:solidFill>
                  <a:srgbClr val="006600"/>
                </a:solidFill>
                <a:effectLst>
                  <a:outerShdw blurRad="38100" dist="38100" dir="2700000" algn="tl">
                    <a:srgbClr val="C0C0C0"/>
                  </a:outerShdw>
                </a:effectLst>
                <a:latin typeface="微软雅黑" panose="020B0503020204020204" pitchFamily="34" charset="-122"/>
                <a:ea typeface="微软雅黑" panose="020B0503020204020204" pitchFamily="34" charset="-122"/>
              </a:rPr>
              <a:t>127×229</a:t>
            </a:r>
            <a:r>
              <a:rPr kumimoji="1" lang="zh-CN" altLang="en-US" sz="2800" b="1">
                <a:solidFill>
                  <a:srgbClr val="006600"/>
                </a:solidFill>
                <a:effectLst>
                  <a:outerShdw blurRad="38100" dist="38100" dir="2700000" algn="tl">
                    <a:srgbClr val="C0C0C0"/>
                  </a:outerShdw>
                </a:effectLst>
                <a:latin typeface="微软雅黑" panose="020B0503020204020204" pitchFamily="34" charset="-122"/>
                <a:ea typeface="微软雅黑" panose="020B0503020204020204" pitchFamily="34" charset="-122"/>
              </a:rPr>
              <a:t>＝</a:t>
            </a:r>
            <a:r>
              <a:rPr kumimoji="1" lang="zh-CN" altLang="en-US" sz="2800" b="1" dirty="0">
                <a:solidFill>
                  <a:srgbClr val="006600"/>
                </a:solidFill>
                <a:effectLst>
                  <a:outerShdw blurRad="38100" dist="38100" dir="2700000" algn="tl">
                    <a:srgbClr val="C0C0C0"/>
                  </a:outerShdw>
                </a:effectLst>
                <a:latin typeface="微软雅黑" panose="020B0503020204020204" pitchFamily="34" charset="-122"/>
                <a:ea typeface="微软雅黑" panose="020B0503020204020204" pitchFamily="34" charset="-122"/>
              </a:rPr>
              <a:t>？   	很容易计算</a:t>
            </a:r>
          </a:p>
          <a:p>
            <a:pPr defTabSz="825500" eaLnBrk="1" hangingPunct="1">
              <a:spcBef>
                <a:spcPct val="50000"/>
              </a:spcBef>
              <a:defRPr/>
            </a:pPr>
            <a:r>
              <a:rPr kumimoji="1" lang="zh-CN" altLang="en-US" sz="2800" b="1" dirty="0">
                <a:solidFill>
                  <a:srgbClr val="F21C06"/>
                </a:solidFill>
                <a:effectLst>
                  <a:outerShdw blurRad="38100" dist="38100" dir="2700000" algn="tl">
                    <a:srgbClr val="C0C0C0"/>
                  </a:outerShdw>
                </a:effectLst>
                <a:latin typeface="微软雅黑" panose="020B0503020204020204" pitchFamily="34" charset="-122"/>
                <a:ea typeface="微软雅黑" panose="020B0503020204020204" pitchFamily="34" charset="-122"/>
              </a:rPr>
              <a:t>？</a:t>
            </a:r>
            <a:r>
              <a:rPr kumimoji="1" lang="en-US" altLang="zh-CN" sz="2800" b="1" dirty="0">
                <a:solidFill>
                  <a:srgbClr val="F21C06"/>
                </a:solidFill>
                <a:effectLst>
                  <a:outerShdw blurRad="38100" dist="38100" dir="2700000" algn="tl">
                    <a:srgbClr val="C0C0C0"/>
                  </a:outerShdw>
                </a:effectLst>
                <a:latin typeface="微软雅黑" panose="020B0503020204020204" pitchFamily="34" charset="-122"/>
                <a:ea typeface="微软雅黑" panose="020B0503020204020204" pitchFamily="34" charset="-122"/>
              </a:rPr>
              <a:t>×</a:t>
            </a:r>
            <a:r>
              <a:rPr kumimoji="1" lang="zh-CN" altLang="en-US" sz="2800" b="1" dirty="0">
                <a:solidFill>
                  <a:srgbClr val="F21C06"/>
                </a:solidFill>
                <a:effectLst>
                  <a:outerShdw blurRad="38100" dist="38100" dir="2700000" algn="tl">
                    <a:srgbClr val="C0C0C0"/>
                  </a:outerShdw>
                </a:effectLst>
                <a:latin typeface="微软雅黑" panose="020B0503020204020204" pitchFamily="34" charset="-122"/>
                <a:ea typeface="微软雅黑" panose="020B0503020204020204" pitchFamily="34" charset="-122"/>
              </a:rPr>
              <a:t>？＝</a:t>
            </a:r>
            <a:r>
              <a:rPr kumimoji="1" lang="en-US" altLang="zh-CN" sz="2800" b="1" dirty="0">
                <a:solidFill>
                  <a:srgbClr val="F21C06"/>
                </a:solidFill>
                <a:effectLst>
                  <a:outerShdw blurRad="38100" dist="38100" dir="2700000" algn="tl">
                    <a:srgbClr val="C0C0C0"/>
                  </a:outerShdw>
                </a:effectLst>
                <a:latin typeface="微软雅黑" panose="020B0503020204020204" pitchFamily="34" charset="-122"/>
                <a:ea typeface="微软雅黑" panose="020B0503020204020204" pitchFamily="34" charset="-122"/>
              </a:rPr>
              <a:t>29083  	</a:t>
            </a:r>
            <a:r>
              <a:rPr kumimoji="1" lang="zh-CN" altLang="en-US" sz="2800" b="1" dirty="0">
                <a:solidFill>
                  <a:srgbClr val="F21C06"/>
                </a:solidFill>
                <a:effectLst>
                  <a:outerShdw blurRad="38100" dist="38100" dir="2700000" algn="tl">
                    <a:srgbClr val="C0C0C0"/>
                  </a:outerShdw>
                </a:effectLst>
                <a:latin typeface="微软雅黑" panose="020B0503020204020204" pitchFamily="34" charset="-122"/>
                <a:ea typeface="微软雅黑" panose="020B0503020204020204" pitchFamily="34" charset="-122"/>
              </a:rPr>
              <a:t>很难计算</a:t>
            </a:r>
          </a:p>
        </p:txBody>
      </p:sp>
      <p:sp>
        <p:nvSpPr>
          <p:cNvPr id="82952" name="Rectangle 18">
            <a:extLst>
              <a:ext uri="{FF2B5EF4-FFF2-40B4-BE49-F238E27FC236}">
                <a16:creationId xmlns:a16="http://schemas.microsoft.com/office/drawing/2014/main" id="{FE5DA9B4-4E73-4FA3-86D2-0C2E9AF0F210}"/>
              </a:ext>
            </a:extLst>
          </p:cNvPr>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endParaRPr lang="zh-CN" altLang="en-US" sz="1800"/>
          </a:p>
        </p:txBody>
      </p:sp>
      <p:pic>
        <p:nvPicPr>
          <p:cNvPr id="82953" name="Picture 22">
            <a:extLst>
              <a:ext uri="{FF2B5EF4-FFF2-40B4-BE49-F238E27FC236}">
                <a16:creationId xmlns:a16="http://schemas.microsoft.com/office/drawing/2014/main" id="{3B218A57-2931-4BB5-B51D-C052F7A6F79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74295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82954" name="Picture 20">
            <a:extLst>
              <a:ext uri="{FF2B5EF4-FFF2-40B4-BE49-F238E27FC236}">
                <a16:creationId xmlns:a16="http://schemas.microsoft.com/office/drawing/2014/main" id="{2925F620-BECD-42B4-BA52-0C2A7497CDC0}"/>
              </a:ext>
            </a:extLst>
          </p:cNvPr>
          <p:cNvPicPr>
            <a:picLocks noChangeAspect="1" noChangeArrowheads="1"/>
          </p:cNvPicPr>
          <p:nvPr/>
        </p:nvPicPr>
        <p:blipFill>
          <a:blip r:embed="rId5">
            <a:lum bright="32000" contrast="-38000"/>
            <a:extLst>
              <a:ext uri="{28A0092B-C50C-407E-A947-70E740481C1C}">
                <a14:useLocalDpi xmlns:a14="http://schemas.microsoft.com/office/drawing/2010/main" val="0"/>
              </a:ext>
            </a:extLst>
          </a:blip>
          <a:srcRect/>
          <a:stretch>
            <a:fillRect/>
          </a:stretch>
        </p:blipFill>
        <p:spPr bwMode="auto">
          <a:xfrm>
            <a:off x="763588" y="0"/>
            <a:ext cx="8380412"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82956" name="灯片编号占位符 1">
            <a:extLst>
              <a:ext uri="{FF2B5EF4-FFF2-40B4-BE49-F238E27FC236}">
                <a16:creationId xmlns:a16="http://schemas.microsoft.com/office/drawing/2014/main" id="{96F7F818-73B7-438C-877B-BB25CE8CAFCB}"/>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fld id="{61A912F4-2744-4B65-8057-480125D491F7}" type="slidenum">
              <a:rPr lang="zh-CN" altLang="en-US" sz="1200" smtClean="0">
                <a:solidFill>
                  <a:srgbClr val="898989"/>
                </a:solidFill>
              </a:rPr>
              <a:pPr>
                <a:spcBef>
                  <a:spcPct val="0"/>
                </a:spcBef>
                <a:buFontTx/>
                <a:buNone/>
              </a:pPr>
              <a:t>75</a:t>
            </a:fld>
            <a:endParaRPr lang="zh-CN" altLang="en-US" sz="1200">
              <a:solidFill>
                <a:srgbClr val="898989"/>
              </a:solidFill>
            </a:endParaRPr>
          </a:p>
        </p:txBody>
      </p:sp>
      <p:sp>
        <p:nvSpPr>
          <p:cNvPr id="13" name="TextBox 6">
            <a:extLst>
              <a:ext uri="{FF2B5EF4-FFF2-40B4-BE49-F238E27FC236}">
                <a16:creationId xmlns:a16="http://schemas.microsoft.com/office/drawing/2014/main" id="{4340D353-241A-44CF-A50D-2D58D8E0CFEC}"/>
              </a:ext>
            </a:extLst>
          </p:cNvPr>
          <p:cNvSpPr txBox="1">
            <a:spLocks noChangeArrowheads="1"/>
          </p:cNvSpPr>
          <p:nvPr/>
        </p:nvSpPr>
        <p:spPr bwMode="auto">
          <a:xfrm>
            <a:off x="1547813" y="107950"/>
            <a:ext cx="669659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ts val="1200"/>
              </a:spcBef>
              <a:buFontTx/>
              <a:buNone/>
            </a:pPr>
            <a:r>
              <a:rPr lang="zh-CN" altLang="en-US" dirty="0">
                <a:latin typeface="微软雅黑" panose="020B0503020204020204" pitchFamily="34" charset="-122"/>
                <a:ea typeface="微软雅黑" panose="020B0503020204020204" pitchFamily="34" charset="-122"/>
              </a:rPr>
              <a:t>三、量子信息 </a:t>
            </a:r>
            <a:r>
              <a:rPr lang="en-US" altLang="zh-CN" dirty="0">
                <a:latin typeface="微软雅黑" panose="020B0503020204020204" pitchFamily="34" charset="-122"/>
                <a:ea typeface="微软雅黑" panose="020B0503020204020204" pitchFamily="34" charset="-122"/>
              </a:rPr>
              <a:t>3</a:t>
            </a:r>
            <a:r>
              <a:rPr lang="zh-CN" altLang="en-US" sz="2800" dirty="0">
                <a:latin typeface="微软雅黑" panose="020B0503020204020204" pitchFamily="34" charset="-122"/>
                <a:ea typeface="微软雅黑" panose="020B0503020204020204" pitchFamily="34" charset="-122"/>
              </a:rPr>
              <a:t>）量子计算与量子模拟</a:t>
            </a:r>
            <a:endParaRPr lang="en-US" altLang="zh-CN" dirty="0">
              <a:latin typeface="微软雅黑" panose="020B0503020204020204" pitchFamily="34" charset="-122"/>
              <a:ea typeface="微软雅黑" panose="020B0503020204020204" pitchFamily="34" charset="-122"/>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ext Box 4">
            <a:extLst>
              <a:ext uri="{FF2B5EF4-FFF2-40B4-BE49-F238E27FC236}">
                <a16:creationId xmlns:a16="http://schemas.microsoft.com/office/drawing/2014/main" id="{6EB0781E-B90F-4D7E-8AA0-EAB2E369D99B}"/>
              </a:ext>
            </a:extLst>
          </p:cNvPr>
          <p:cNvSpPr txBox="1">
            <a:spLocks noChangeArrowheads="1"/>
          </p:cNvSpPr>
          <p:nvPr/>
        </p:nvSpPr>
        <p:spPr bwMode="auto">
          <a:xfrm>
            <a:off x="376238" y="1196975"/>
            <a:ext cx="8162925" cy="108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479" tIns="41239" rIns="82479" bIns="41239">
            <a:spAutoFit/>
          </a:bodyPr>
          <a:lstStyle>
            <a:lvl1pPr defTabSz="825500">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defTabSz="82550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defTabSz="8255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defTabSz="8255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defTabSz="8255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defTabSz="8255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defTabSz="8255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defTabSz="8255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defTabSz="8255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lnSpc>
                <a:spcPct val="110000"/>
              </a:lnSpc>
              <a:spcBef>
                <a:spcPct val="50000"/>
              </a:spcBef>
              <a:buFontTx/>
              <a:buNone/>
            </a:pPr>
            <a:r>
              <a:rPr kumimoji="1" lang="en-US" altLang="zh-CN" b="1">
                <a:latin typeface="微软雅黑" panose="020B0503020204020204" pitchFamily="34" charset="-122"/>
                <a:ea typeface="微软雅黑" panose="020B0503020204020204" pitchFamily="34" charset="-122"/>
              </a:rPr>
              <a:t>     </a:t>
            </a:r>
            <a:r>
              <a:rPr kumimoji="1" lang="zh-CN" altLang="en-US" sz="2800" b="1">
                <a:solidFill>
                  <a:srgbClr val="000099"/>
                </a:solidFill>
                <a:latin typeface="微软雅黑" panose="020B0503020204020204" pitchFamily="34" charset="-122"/>
                <a:ea typeface="微软雅黑" panose="020B0503020204020204" pitchFamily="34" charset="-122"/>
              </a:rPr>
              <a:t>分解</a:t>
            </a:r>
            <a:r>
              <a:rPr kumimoji="1" lang="en-US" altLang="zh-CN" sz="2800" b="1" i="1">
                <a:solidFill>
                  <a:srgbClr val="000099"/>
                </a:solidFill>
                <a:latin typeface="微软雅黑" panose="020B0503020204020204" pitchFamily="34" charset="-122"/>
                <a:ea typeface="微软雅黑" panose="020B0503020204020204" pitchFamily="34" charset="-122"/>
              </a:rPr>
              <a:t>N </a:t>
            </a:r>
            <a:r>
              <a:rPr kumimoji="1" lang="zh-CN" altLang="en-US" sz="2800" b="1">
                <a:solidFill>
                  <a:srgbClr val="000099"/>
                </a:solidFill>
                <a:latin typeface="微软雅黑" panose="020B0503020204020204" pitchFamily="34" charset="-122"/>
                <a:ea typeface="微软雅黑" panose="020B0503020204020204" pitchFamily="34" charset="-122"/>
              </a:rPr>
              <a:t>运算步骤（时间）随输入长度</a:t>
            </a:r>
            <a:r>
              <a:rPr kumimoji="1" lang="en-US" altLang="zh-CN" sz="2800" b="1">
                <a:solidFill>
                  <a:srgbClr val="000099"/>
                </a:solidFill>
                <a:latin typeface="微软雅黑" panose="020B0503020204020204" pitchFamily="34" charset="-122"/>
                <a:ea typeface="微软雅黑" panose="020B0503020204020204" pitchFamily="34" charset="-122"/>
              </a:rPr>
              <a:t>log</a:t>
            </a:r>
            <a:r>
              <a:rPr kumimoji="1" lang="en-US" altLang="zh-CN" sz="2800" b="1" i="1">
                <a:solidFill>
                  <a:srgbClr val="000099"/>
                </a:solidFill>
                <a:latin typeface="微软雅黑" panose="020B0503020204020204" pitchFamily="34" charset="-122"/>
                <a:ea typeface="微软雅黑" panose="020B0503020204020204" pitchFamily="34" charset="-122"/>
              </a:rPr>
              <a:t>N </a:t>
            </a:r>
            <a:r>
              <a:rPr kumimoji="1" lang="zh-CN" altLang="en-US" sz="2800" b="1">
                <a:solidFill>
                  <a:srgbClr val="FF0000"/>
                </a:solidFill>
                <a:latin typeface="微软雅黑" panose="020B0503020204020204" pitchFamily="34" charset="-122"/>
                <a:ea typeface="微软雅黑" panose="020B0503020204020204" pitchFamily="34" charset="-122"/>
              </a:rPr>
              <a:t>指数</a:t>
            </a:r>
            <a:r>
              <a:rPr kumimoji="1" lang="zh-CN" altLang="en-US" sz="2800" b="1">
                <a:solidFill>
                  <a:srgbClr val="000099"/>
                </a:solidFill>
                <a:latin typeface="微软雅黑" panose="020B0503020204020204" pitchFamily="34" charset="-122"/>
                <a:ea typeface="微软雅黑" panose="020B0503020204020204" pitchFamily="34" charset="-122"/>
              </a:rPr>
              <a:t>增长，用经典计算是难以计算的。</a:t>
            </a:r>
          </a:p>
        </p:txBody>
      </p:sp>
      <p:sp>
        <p:nvSpPr>
          <p:cNvPr id="84995" name="Oval 5">
            <a:extLst>
              <a:ext uri="{FF2B5EF4-FFF2-40B4-BE49-F238E27FC236}">
                <a16:creationId xmlns:a16="http://schemas.microsoft.com/office/drawing/2014/main" id="{B726369A-2D10-4638-BC17-4C55A70F03C0}"/>
              </a:ext>
            </a:extLst>
          </p:cNvPr>
          <p:cNvSpPr>
            <a:spLocks noChangeArrowheads="1"/>
          </p:cNvSpPr>
          <p:nvPr/>
        </p:nvSpPr>
        <p:spPr bwMode="auto">
          <a:xfrm>
            <a:off x="654050" y="2398713"/>
            <a:ext cx="549275" cy="550862"/>
          </a:xfrm>
          <a:prstGeom prst="ellipse">
            <a:avLst/>
          </a:prstGeom>
          <a:solidFill>
            <a:srgbClr val="000080"/>
          </a:solidFill>
          <a:ln w="9525">
            <a:solidFill>
              <a:schemeClr val="tx1"/>
            </a:solidFill>
            <a:round/>
            <a:headEnd/>
            <a:tailEnd/>
          </a:ln>
        </p:spPr>
        <p:txBody>
          <a:bodyPr wrap="none" lIns="82479" tIns="41239" rIns="82479" bIns="41239" anchor="ctr"/>
          <a:lstStyle>
            <a:lvl1pPr defTabSz="825500">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defTabSz="82550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defTabSz="8255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defTabSz="8255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defTabSz="8255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defTabSz="8255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defTabSz="8255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defTabSz="8255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defTabSz="8255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eaLnBrk="1" hangingPunct="1">
              <a:spcBef>
                <a:spcPct val="0"/>
              </a:spcBef>
              <a:buFontTx/>
              <a:buNone/>
            </a:pPr>
            <a:r>
              <a:rPr kumimoji="1" lang="zh-CN" altLang="en-US" sz="2900">
                <a:solidFill>
                  <a:srgbClr val="FFFF00"/>
                </a:solidFill>
                <a:latin typeface="微软雅黑" panose="020B0503020204020204" pitchFamily="34" charset="-122"/>
                <a:ea typeface="微软雅黑" panose="020B0503020204020204" pitchFamily="34" charset="-122"/>
              </a:rPr>
              <a:t>例</a:t>
            </a:r>
          </a:p>
        </p:txBody>
      </p:sp>
      <p:sp>
        <p:nvSpPr>
          <p:cNvPr id="84996" name="Rectangle 6">
            <a:extLst>
              <a:ext uri="{FF2B5EF4-FFF2-40B4-BE49-F238E27FC236}">
                <a16:creationId xmlns:a16="http://schemas.microsoft.com/office/drawing/2014/main" id="{72DCDD89-C6A9-41EE-A45D-FEA9F39CB30D}"/>
              </a:ext>
            </a:extLst>
          </p:cNvPr>
          <p:cNvSpPr>
            <a:spLocks noChangeArrowheads="1"/>
          </p:cNvSpPr>
          <p:nvPr/>
        </p:nvSpPr>
        <p:spPr bwMode="auto">
          <a:xfrm>
            <a:off x="152400" y="2349500"/>
            <a:ext cx="8089900"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479" tIns="41239" rIns="82479" bIns="41239"/>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eaLnBrk="1" hangingPunct="1">
              <a:lnSpc>
                <a:spcPct val="120000"/>
              </a:lnSpc>
              <a:spcBef>
                <a:spcPct val="0"/>
              </a:spcBef>
              <a:buFontTx/>
              <a:buNone/>
            </a:pPr>
            <a:r>
              <a:rPr lang="en-US" altLang="zh-CN" b="1">
                <a:solidFill>
                  <a:srgbClr val="000066"/>
                </a:solidFill>
                <a:latin typeface="微软雅黑" panose="020B0503020204020204" pitchFamily="34" charset="-122"/>
                <a:ea typeface="微软雅黑" panose="020B0503020204020204" pitchFamily="34" charset="-122"/>
              </a:rPr>
              <a:t>         </a:t>
            </a:r>
            <a:r>
              <a:rPr lang="en-US" altLang="zh-CN" sz="3100" b="1">
                <a:solidFill>
                  <a:srgbClr val="000066"/>
                </a:solidFill>
                <a:latin typeface="微软雅黑" panose="020B0503020204020204" pitchFamily="34" charset="-122"/>
                <a:ea typeface="微软雅黑" panose="020B0503020204020204" pitchFamily="34" charset="-122"/>
              </a:rPr>
              <a:t>N=129</a:t>
            </a:r>
            <a:r>
              <a:rPr lang="zh-CN" altLang="en-US" sz="3100" b="1">
                <a:solidFill>
                  <a:srgbClr val="000066"/>
                </a:solidFill>
                <a:latin typeface="微软雅黑" panose="020B0503020204020204" pitchFamily="34" charset="-122"/>
                <a:ea typeface="微软雅黑" panose="020B0503020204020204" pitchFamily="34" charset="-122"/>
              </a:rPr>
              <a:t>位，</a:t>
            </a:r>
            <a:r>
              <a:rPr lang="en-US" altLang="zh-CN" sz="3100" b="1">
                <a:solidFill>
                  <a:srgbClr val="000066"/>
                </a:solidFill>
                <a:latin typeface="微软雅黑" panose="020B0503020204020204" pitchFamily="34" charset="-122"/>
                <a:ea typeface="微软雅黑" panose="020B0503020204020204" pitchFamily="34" charset="-122"/>
              </a:rPr>
              <a:t>1994</a:t>
            </a:r>
            <a:r>
              <a:rPr lang="zh-CN" altLang="en-US" sz="3100" b="1">
                <a:solidFill>
                  <a:srgbClr val="000066"/>
                </a:solidFill>
                <a:latin typeface="微软雅黑" panose="020B0503020204020204" pitchFamily="34" charset="-122"/>
                <a:ea typeface="微软雅黑" panose="020B0503020204020204" pitchFamily="34" charset="-122"/>
              </a:rPr>
              <a:t>年</a:t>
            </a:r>
            <a:r>
              <a:rPr lang="en-US" altLang="zh-CN" sz="3100" b="1">
                <a:solidFill>
                  <a:srgbClr val="000066"/>
                </a:solidFill>
                <a:latin typeface="微软雅黑" panose="020B0503020204020204" pitchFamily="34" charset="-122"/>
                <a:ea typeface="微软雅黑" panose="020B0503020204020204" pitchFamily="34" charset="-122"/>
              </a:rPr>
              <a:t>1600</a:t>
            </a:r>
            <a:r>
              <a:rPr lang="zh-CN" altLang="en-US" sz="3100" b="1">
                <a:solidFill>
                  <a:srgbClr val="000066"/>
                </a:solidFill>
                <a:latin typeface="微软雅黑" panose="020B0503020204020204" pitchFamily="34" charset="-122"/>
                <a:ea typeface="微软雅黑" panose="020B0503020204020204" pitchFamily="34" charset="-122"/>
              </a:rPr>
              <a:t>台工作站花了</a:t>
            </a:r>
            <a:r>
              <a:rPr lang="en-US" altLang="zh-CN" sz="3100" b="1">
                <a:solidFill>
                  <a:srgbClr val="000066"/>
                </a:solidFill>
                <a:latin typeface="微软雅黑" panose="020B0503020204020204" pitchFamily="34" charset="-122"/>
                <a:ea typeface="微软雅黑" panose="020B0503020204020204" pitchFamily="34" charset="-122"/>
              </a:rPr>
              <a:t>8</a:t>
            </a:r>
            <a:r>
              <a:rPr lang="zh-CN" altLang="en-US" sz="3100" b="1">
                <a:solidFill>
                  <a:srgbClr val="000066"/>
                </a:solidFill>
                <a:latin typeface="微软雅黑" panose="020B0503020204020204" pitchFamily="34" charset="-122"/>
                <a:ea typeface="微软雅黑" panose="020B0503020204020204" pitchFamily="34" charset="-122"/>
              </a:rPr>
              <a:t>个月分解成功。</a:t>
            </a:r>
          </a:p>
        </p:txBody>
      </p:sp>
      <p:pic>
        <p:nvPicPr>
          <p:cNvPr id="84997" name="Picture 7">
            <a:extLst>
              <a:ext uri="{FF2B5EF4-FFF2-40B4-BE49-F238E27FC236}">
                <a16:creationId xmlns:a16="http://schemas.microsoft.com/office/drawing/2014/main" id="{D90CBBF9-E7EC-4325-B1CF-00F5DD31DC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4300" y="3771900"/>
            <a:ext cx="1601788" cy="282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84998" name="Picture 8">
            <a:extLst>
              <a:ext uri="{FF2B5EF4-FFF2-40B4-BE49-F238E27FC236}">
                <a16:creationId xmlns:a16="http://schemas.microsoft.com/office/drawing/2014/main" id="{555ED554-C631-4446-A7E7-BB176308F8F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28988" y="4491038"/>
            <a:ext cx="4103687" cy="160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84999" name="Line 9">
            <a:extLst>
              <a:ext uri="{FF2B5EF4-FFF2-40B4-BE49-F238E27FC236}">
                <a16:creationId xmlns:a16="http://schemas.microsoft.com/office/drawing/2014/main" id="{E88527B8-31B3-4AFB-A514-69ABFAE32870}"/>
              </a:ext>
            </a:extLst>
          </p:cNvPr>
          <p:cNvSpPr>
            <a:spLocks noChangeShapeType="1"/>
          </p:cNvSpPr>
          <p:nvPr/>
        </p:nvSpPr>
        <p:spPr bwMode="auto">
          <a:xfrm flipH="1">
            <a:off x="3544888" y="3573463"/>
            <a:ext cx="287337" cy="1152525"/>
          </a:xfrm>
          <a:prstGeom prst="line">
            <a:avLst/>
          </a:prstGeom>
          <a:noFill/>
          <a:ln w="57150">
            <a:solidFill>
              <a:srgbClr val="00FF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85000" name="Rectangle 18">
            <a:extLst>
              <a:ext uri="{FF2B5EF4-FFF2-40B4-BE49-F238E27FC236}">
                <a16:creationId xmlns:a16="http://schemas.microsoft.com/office/drawing/2014/main" id="{0D6F9419-E027-4D59-A5A4-F4718D7A94F8}"/>
              </a:ext>
            </a:extLst>
          </p:cNvPr>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endParaRPr lang="zh-CN" altLang="en-US" sz="1800"/>
          </a:p>
        </p:txBody>
      </p:sp>
      <p:pic>
        <p:nvPicPr>
          <p:cNvPr id="85001" name="Picture 22">
            <a:extLst>
              <a:ext uri="{FF2B5EF4-FFF2-40B4-BE49-F238E27FC236}">
                <a16:creationId xmlns:a16="http://schemas.microsoft.com/office/drawing/2014/main" id="{59329D61-44AB-4C1B-A9E6-2EB360D2BD9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74295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85002" name="Picture 20">
            <a:extLst>
              <a:ext uri="{FF2B5EF4-FFF2-40B4-BE49-F238E27FC236}">
                <a16:creationId xmlns:a16="http://schemas.microsoft.com/office/drawing/2014/main" id="{4C55948F-742B-4554-8F3B-B2D19117E5A1}"/>
              </a:ext>
            </a:extLst>
          </p:cNvPr>
          <p:cNvPicPr>
            <a:picLocks noChangeAspect="1" noChangeArrowheads="1"/>
          </p:cNvPicPr>
          <p:nvPr/>
        </p:nvPicPr>
        <p:blipFill>
          <a:blip r:embed="rId6">
            <a:lum bright="32000" contrast="-38000"/>
            <a:extLst>
              <a:ext uri="{28A0092B-C50C-407E-A947-70E740481C1C}">
                <a14:useLocalDpi xmlns:a14="http://schemas.microsoft.com/office/drawing/2010/main" val="0"/>
              </a:ext>
            </a:extLst>
          </a:blip>
          <a:srcRect/>
          <a:stretch>
            <a:fillRect/>
          </a:stretch>
        </p:blipFill>
        <p:spPr bwMode="auto">
          <a:xfrm>
            <a:off x="763588" y="0"/>
            <a:ext cx="8380412"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85004" name="灯片编号占位符 1">
            <a:extLst>
              <a:ext uri="{FF2B5EF4-FFF2-40B4-BE49-F238E27FC236}">
                <a16:creationId xmlns:a16="http://schemas.microsoft.com/office/drawing/2014/main" id="{E4A6BB31-7E92-4053-B0FB-DE099CDE7CF9}"/>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fld id="{13502F26-435C-4C95-820D-9F685F9C9B9B}" type="slidenum">
              <a:rPr lang="zh-CN" altLang="en-US" sz="1200" smtClean="0">
                <a:solidFill>
                  <a:srgbClr val="898989"/>
                </a:solidFill>
              </a:rPr>
              <a:pPr>
                <a:spcBef>
                  <a:spcPct val="0"/>
                </a:spcBef>
                <a:buFontTx/>
                <a:buNone/>
              </a:pPr>
              <a:t>76</a:t>
            </a:fld>
            <a:endParaRPr lang="zh-CN" altLang="en-US" sz="1200">
              <a:solidFill>
                <a:srgbClr val="898989"/>
              </a:solidFill>
            </a:endParaRPr>
          </a:p>
        </p:txBody>
      </p:sp>
      <p:sp>
        <p:nvSpPr>
          <p:cNvPr id="13" name="TextBox 6">
            <a:extLst>
              <a:ext uri="{FF2B5EF4-FFF2-40B4-BE49-F238E27FC236}">
                <a16:creationId xmlns:a16="http://schemas.microsoft.com/office/drawing/2014/main" id="{80815402-3AC4-4E0F-A119-A0A180A98D4B}"/>
              </a:ext>
            </a:extLst>
          </p:cNvPr>
          <p:cNvSpPr txBox="1">
            <a:spLocks noChangeArrowheads="1"/>
          </p:cNvSpPr>
          <p:nvPr/>
        </p:nvSpPr>
        <p:spPr bwMode="auto">
          <a:xfrm>
            <a:off x="1547813" y="107950"/>
            <a:ext cx="669659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ts val="1200"/>
              </a:spcBef>
              <a:buFontTx/>
              <a:buNone/>
            </a:pPr>
            <a:r>
              <a:rPr lang="zh-CN" altLang="en-US" dirty="0">
                <a:latin typeface="微软雅黑" panose="020B0503020204020204" pitchFamily="34" charset="-122"/>
                <a:ea typeface="微软雅黑" panose="020B0503020204020204" pitchFamily="34" charset="-122"/>
              </a:rPr>
              <a:t>三、量子信息 </a:t>
            </a:r>
            <a:r>
              <a:rPr lang="en-US" altLang="zh-CN" dirty="0">
                <a:latin typeface="微软雅黑" panose="020B0503020204020204" pitchFamily="34" charset="-122"/>
                <a:ea typeface="微软雅黑" panose="020B0503020204020204" pitchFamily="34" charset="-122"/>
              </a:rPr>
              <a:t>3</a:t>
            </a:r>
            <a:r>
              <a:rPr lang="zh-CN" altLang="en-US" sz="2800" dirty="0">
                <a:latin typeface="微软雅黑" panose="020B0503020204020204" pitchFamily="34" charset="-122"/>
                <a:ea typeface="微软雅黑" panose="020B0503020204020204" pitchFamily="34" charset="-122"/>
              </a:rPr>
              <a:t>）量子计算与量子模拟</a:t>
            </a:r>
            <a:endParaRPr lang="en-US" altLang="zh-CN" dirty="0">
              <a:latin typeface="微软雅黑" panose="020B0503020204020204" pitchFamily="34" charset="-122"/>
              <a:ea typeface="微软雅黑" panose="020B0503020204020204" pitchFamily="34" charset="-122"/>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Text Box 4">
            <a:extLst>
              <a:ext uri="{FF2B5EF4-FFF2-40B4-BE49-F238E27FC236}">
                <a16:creationId xmlns:a16="http://schemas.microsoft.com/office/drawing/2014/main" id="{A0189B62-354E-4782-8690-BF68DF423A12}"/>
              </a:ext>
            </a:extLst>
          </p:cNvPr>
          <p:cNvSpPr txBox="1">
            <a:spLocks noChangeArrowheads="1"/>
          </p:cNvSpPr>
          <p:nvPr/>
        </p:nvSpPr>
        <p:spPr bwMode="auto">
          <a:xfrm>
            <a:off x="714375" y="1052513"/>
            <a:ext cx="7467600" cy="162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479" tIns="41239" rIns="82479" bIns="41239">
            <a:spAutoFit/>
          </a:bodyPr>
          <a:lstStyle>
            <a:lvl1pPr defTabSz="825500">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defTabSz="82550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defTabSz="8255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defTabSz="8255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defTabSz="8255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defTabSz="8255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defTabSz="8255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defTabSz="8255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defTabSz="8255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lnSpc>
                <a:spcPct val="120000"/>
              </a:lnSpc>
              <a:spcBef>
                <a:spcPct val="0"/>
              </a:spcBef>
              <a:buFontTx/>
              <a:buNone/>
            </a:pPr>
            <a:r>
              <a:rPr kumimoji="1" lang="en-US" altLang="zh-CN" sz="2800" b="1">
                <a:solidFill>
                  <a:srgbClr val="003366"/>
                </a:solidFill>
                <a:latin typeface="微软雅黑" panose="020B0503020204020204" pitchFamily="34" charset="-122"/>
                <a:ea typeface="微软雅黑" panose="020B0503020204020204" pitchFamily="34" charset="-122"/>
              </a:rPr>
              <a:t>Shor</a:t>
            </a:r>
            <a:r>
              <a:rPr kumimoji="1" lang="zh-CN" altLang="en-US" sz="2800" b="1">
                <a:solidFill>
                  <a:srgbClr val="003366"/>
                </a:solidFill>
                <a:latin typeface="微软雅黑" panose="020B0503020204020204" pitchFamily="34" charset="-122"/>
                <a:ea typeface="微软雅黑" panose="020B0503020204020204" pitchFamily="34" charset="-122"/>
              </a:rPr>
              <a:t>算法证明</a:t>
            </a:r>
            <a:r>
              <a:rPr kumimoji="1" lang="en-US" altLang="zh-CN" sz="2800" b="1">
                <a:solidFill>
                  <a:srgbClr val="003366"/>
                </a:solidFill>
                <a:latin typeface="微软雅黑" panose="020B0503020204020204" pitchFamily="34" charset="-122"/>
                <a:ea typeface="微软雅黑" panose="020B0503020204020204" pitchFamily="34" charset="-122"/>
              </a:rPr>
              <a:t>:</a:t>
            </a:r>
          </a:p>
          <a:p>
            <a:pPr eaLnBrk="1" hangingPunct="1">
              <a:lnSpc>
                <a:spcPct val="120000"/>
              </a:lnSpc>
              <a:spcBef>
                <a:spcPct val="0"/>
              </a:spcBef>
              <a:buFontTx/>
              <a:buNone/>
            </a:pPr>
            <a:r>
              <a:rPr kumimoji="1" lang="zh-CN" altLang="en-US" sz="2800" b="1">
                <a:solidFill>
                  <a:srgbClr val="003366"/>
                </a:solidFill>
                <a:latin typeface="微软雅黑" panose="020B0503020204020204" pitchFamily="34" charset="-122"/>
                <a:ea typeface="微软雅黑" panose="020B0503020204020204" pitchFamily="34" charset="-122"/>
              </a:rPr>
              <a:t>采用量子计算机并行计算，分解</a:t>
            </a:r>
            <a:r>
              <a:rPr kumimoji="1" lang="en-US" altLang="zh-CN" sz="2800" b="1">
                <a:solidFill>
                  <a:srgbClr val="003366"/>
                </a:solidFill>
                <a:latin typeface="微软雅黑" panose="020B0503020204020204" pitchFamily="34" charset="-122"/>
                <a:ea typeface="微软雅黑" panose="020B0503020204020204" pitchFamily="34" charset="-122"/>
              </a:rPr>
              <a:t>N</a:t>
            </a:r>
            <a:r>
              <a:rPr kumimoji="1" lang="zh-CN" altLang="en-US" sz="2800" b="1">
                <a:solidFill>
                  <a:srgbClr val="003366"/>
                </a:solidFill>
                <a:latin typeface="微软雅黑" panose="020B0503020204020204" pitchFamily="34" charset="-122"/>
                <a:ea typeface="微软雅黑" panose="020B0503020204020204" pitchFamily="34" charset="-122"/>
              </a:rPr>
              <a:t>的时间随</a:t>
            </a:r>
            <a:r>
              <a:rPr kumimoji="1" lang="en-US" altLang="zh-CN" sz="2800" b="1">
                <a:solidFill>
                  <a:srgbClr val="003366"/>
                </a:solidFill>
                <a:latin typeface="微软雅黑" panose="020B0503020204020204" pitchFamily="34" charset="-122"/>
                <a:ea typeface="微软雅黑" panose="020B0503020204020204" pitchFamily="34" charset="-122"/>
              </a:rPr>
              <a:t>log</a:t>
            </a:r>
            <a:r>
              <a:rPr kumimoji="1" lang="en-US" altLang="zh-CN" sz="2800" b="1" i="1">
                <a:solidFill>
                  <a:srgbClr val="003366"/>
                </a:solidFill>
                <a:latin typeface="微软雅黑" panose="020B0503020204020204" pitchFamily="34" charset="-122"/>
                <a:ea typeface="微软雅黑" panose="020B0503020204020204" pitchFamily="34" charset="-122"/>
              </a:rPr>
              <a:t>N </a:t>
            </a:r>
            <a:r>
              <a:rPr kumimoji="1" lang="zh-CN" altLang="en-US" sz="2800" b="1">
                <a:solidFill>
                  <a:srgbClr val="003366"/>
                </a:solidFill>
                <a:latin typeface="微软雅黑" panose="020B0503020204020204" pitchFamily="34" charset="-122"/>
                <a:ea typeface="微软雅黑" panose="020B0503020204020204" pitchFamily="34" charset="-122"/>
              </a:rPr>
              <a:t>的</a:t>
            </a:r>
            <a:r>
              <a:rPr kumimoji="1" lang="zh-CN" altLang="en-US" sz="2800" b="1">
                <a:solidFill>
                  <a:srgbClr val="FF0000"/>
                </a:solidFill>
                <a:latin typeface="微软雅黑" panose="020B0503020204020204" pitchFamily="34" charset="-122"/>
                <a:ea typeface="微软雅黑" panose="020B0503020204020204" pitchFamily="34" charset="-122"/>
              </a:rPr>
              <a:t>多项式</a:t>
            </a:r>
            <a:r>
              <a:rPr kumimoji="1" lang="zh-CN" altLang="en-US" sz="2800" b="1">
                <a:solidFill>
                  <a:srgbClr val="003366"/>
                </a:solidFill>
                <a:latin typeface="微软雅黑" panose="020B0503020204020204" pitchFamily="34" charset="-122"/>
                <a:ea typeface="微软雅黑" panose="020B0503020204020204" pitchFamily="34" charset="-122"/>
              </a:rPr>
              <a:t>增长</a:t>
            </a:r>
            <a:r>
              <a:rPr kumimoji="1" lang="en-US" altLang="zh-CN" sz="2800" b="1">
                <a:solidFill>
                  <a:srgbClr val="003366"/>
                </a:solidFill>
                <a:latin typeface="微软雅黑" panose="020B0503020204020204" pitchFamily="34" charset="-122"/>
                <a:ea typeface="微软雅黑" panose="020B0503020204020204" pitchFamily="34" charset="-122"/>
              </a:rPr>
              <a:t>(</a:t>
            </a:r>
            <a:r>
              <a:rPr kumimoji="1" lang="zh-CN" altLang="en-US" sz="2800" b="1">
                <a:solidFill>
                  <a:srgbClr val="003366"/>
                </a:solidFill>
                <a:latin typeface="微软雅黑" panose="020B0503020204020204" pitchFamily="34" charset="-122"/>
                <a:ea typeface="微软雅黑" panose="020B0503020204020204" pitchFamily="34" charset="-122"/>
              </a:rPr>
              <a:t>即可解问题</a:t>
            </a:r>
            <a:r>
              <a:rPr kumimoji="1" lang="en-US" altLang="zh-CN" sz="2800" b="1">
                <a:solidFill>
                  <a:srgbClr val="003366"/>
                </a:solidFill>
                <a:latin typeface="微软雅黑" panose="020B0503020204020204" pitchFamily="34" charset="-122"/>
                <a:ea typeface="微软雅黑" panose="020B0503020204020204" pitchFamily="34" charset="-122"/>
              </a:rPr>
              <a:t>)</a:t>
            </a:r>
            <a:r>
              <a:rPr kumimoji="1" lang="zh-CN" altLang="en-US" sz="2800" b="1">
                <a:solidFill>
                  <a:srgbClr val="003366"/>
                </a:solidFill>
                <a:latin typeface="微软雅黑" panose="020B0503020204020204" pitchFamily="34" charset="-122"/>
                <a:ea typeface="微软雅黑" panose="020B0503020204020204" pitchFamily="34" charset="-122"/>
              </a:rPr>
              <a:t>。</a:t>
            </a:r>
          </a:p>
        </p:txBody>
      </p:sp>
      <p:sp>
        <p:nvSpPr>
          <p:cNvPr id="87043" name="Rectangle 6">
            <a:extLst>
              <a:ext uri="{FF2B5EF4-FFF2-40B4-BE49-F238E27FC236}">
                <a16:creationId xmlns:a16="http://schemas.microsoft.com/office/drawing/2014/main" id="{987F2E0E-E9FA-4AA7-A5F3-854114089572}"/>
              </a:ext>
            </a:extLst>
          </p:cNvPr>
          <p:cNvSpPr>
            <a:spLocks noChangeArrowheads="1"/>
          </p:cNvSpPr>
          <p:nvPr/>
        </p:nvSpPr>
        <p:spPr bwMode="auto">
          <a:xfrm>
            <a:off x="714375" y="3068638"/>
            <a:ext cx="76200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479" tIns="41239" rIns="82479" bIns="41239"/>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eaLnBrk="1" hangingPunct="1">
              <a:lnSpc>
                <a:spcPct val="120000"/>
              </a:lnSpc>
              <a:spcBef>
                <a:spcPct val="0"/>
              </a:spcBef>
              <a:buFontTx/>
              <a:buNone/>
            </a:pPr>
            <a:r>
              <a:rPr lang="en-US" altLang="zh-CN" b="1">
                <a:solidFill>
                  <a:srgbClr val="000066"/>
                </a:solidFill>
                <a:latin typeface="微软雅黑" panose="020B0503020204020204" pitchFamily="34" charset="-122"/>
                <a:ea typeface="微软雅黑" panose="020B0503020204020204" pitchFamily="34" charset="-122"/>
              </a:rPr>
              <a:t>N=129</a:t>
            </a:r>
            <a:r>
              <a:rPr lang="zh-CN" altLang="en-US" b="1">
                <a:solidFill>
                  <a:srgbClr val="000066"/>
                </a:solidFill>
                <a:latin typeface="微软雅黑" panose="020B0503020204020204" pitchFamily="34" charset="-122"/>
                <a:ea typeface="微软雅黑" panose="020B0503020204020204" pitchFamily="34" charset="-122"/>
              </a:rPr>
              <a:t>位，如果用</a:t>
            </a:r>
            <a:r>
              <a:rPr lang="en-US" altLang="zh-CN" b="1">
                <a:solidFill>
                  <a:srgbClr val="000066"/>
                </a:solidFill>
                <a:latin typeface="微软雅黑" panose="020B0503020204020204" pitchFamily="34" charset="-122"/>
                <a:ea typeface="微软雅黑" panose="020B0503020204020204" pitchFamily="34" charset="-122"/>
              </a:rPr>
              <a:t>2000</a:t>
            </a:r>
            <a:r>
              <a:rPr lang="zh-CN" altLang="en-US" b="1">
                <a:solidFill>
                  <a:srgbClr val="000066"/>
                </a:solidFill>
                <a:latin typeface="微软雅黑" panose="020B0503020204020204" pitchFamily="34" charset="-122"/>
                <a:ea typeface="微软雅黑" panose="020B0503020204020204" pitchFamily="34" charset="-122"/>
              </a:rPr>
              <a:t>个</a:t>
            </a:r>
            <a:r>
              <a:rPr lang="en-US" altLang="zh-CN" b="1">
                <a:solidFill>
                  <a:srgbClr val="000066"/>
                </a:solidFill>
                <a:latin typeface="微软雅黑" panose="020B0503020204020204" pitchFamily="34" charset="-122"/>
                <a:ea typeface="微软雅黑" panose="020B0503020204020204" pitchFamily="34" charset="-122"/>
              </a:rPr>
              <a:t>qubit</a:t>
            </a:r>
            <a:r>
              <a:rPr lang="zh-CN" altLang="en-US" b="1">
                <a:solidFill>
                  <a:srgbClr val="000066"/>
                </a:solidFill>
                <a:latin typeface="微软雅黑" panose="020B0503020204020204" pitchFamily="34" charset="-122"/>
                <a:ea typeface="微软雅黑" panose="020B0503020204020204" pitchFamily="34" charset="-122"/>
              </a:rPr>
              <a:t>的量子计算机只要</a:t>
            </a:r>
            <a:r>
              <a:rPr lang="en-US" altLang="zh-CN" b="1">
                <a:solidFill>
                  <a:srgbClr val="000066"/>
                </a:solidFill>
                <a:latin typeface="微软雅黑" panose="020B0503020204020204" pitchFamily="34" charset="-122"/>
                <a:ea typeface="微软雅黑" panose="020B0503020204020204" pitchFamily="34" charset="-122"/>
              </a:rPr>
              <a:t>1</a:t>
            </a:r>
            <a:r>
              <a:rPr lang="zh-CN" altLang="en-US" b="1">
                <a:solidFill>
                  <a:srgbClr val="000066"/>
                </a:solidFill>
                <a:latin typeface="微软雅黑" panose="020B0503020204020204" pitchFamily="34" charset="-122"/>
                <a:ea typeface="微软雅黑" panose="020B0503020204020204" pitchFamily="34" charset="-122"/>
              </a:rPr>
              <a:t>秒时间即可以分解成功。</a:t>
            </a:r>
          </a:p>
        </p:txBody>
      </p:sp>
      <p:sp>
        <p:nvSpPr>
          <p:cNvPr id="87044" name="Rectangle 18">
            <a:extLst>
              <a:ext uri="{FF2B5EF4-FFF2-40B4-BE49-F238E27FC236}">
                <a16:creationId xmlns:a16="http://schemas.microsoft.com/office/drawing/2014/main" id="{0CC078E6-6A91-4513-9D28-98F27A5AA1B4}"/>
              </a:ext>
            </a:extLst>
          </p:cNvPr>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endParaRPr lang="zh-CN" altLang="en-US" sz="1800"/>
          </a:p>
        </p:txBody>
      </p:sp>
      <p:pic>
        <p:nvPicPr>
          <p:cNvPr id="87045" name="Picture 22">
            <a:extLst>
              <a:ext uri="{FF2B5EF4-FFF2-40B4-BE49-F238E27FC236}">
                <a16:creationId xmlns:a16="http://schemas.microsoft.com/office/drawing/2014/main" id="{7B239A28-DA52-4949-BD0A-8883B18FD1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74295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87046" name="Picture 20">
            <a:extLst>
              <a:ext uri="{FF2B5EF4-FFF2-40B4-BE49-F238E27FC236}">
                <a16:creationId xmlns:a16="http://schemas.microsoft.com/office/drawing/2014/main" id="{B0BFCF88-A671-409A-999B-2629B524F72F}"/>
              </a:ext>
            </a:extLst>
          </p:cNvPr>
          <p:cNvPicPr>
            <a:picLocks noChangeAspect="1" noChangeArrowheads="1"/>
          </p:cNvPicPr>
          <p:nvPr/>
        </p:nvPicPr>
        <p:blipFill>
          <a:blip r:embed="rId4">
            <a:lum bright="32000" contrast="-38000"/>
            <a:extLst>
              <a:ext uri="{28A0092B-C50C-407E-A947-70E740481C1C}">
                <a14:useLocalDpi xmlns:a14="http://schemas.microsoft.com/office/drawing/2010/main" val="0"/>
              </a:ext>
            </a:extLst>
          </a:blip>
          <a:srcRect/>
          <a:stretch>
            <a:fillRect/>
          </a:stretch>
        </p:blipFill>
        <p:spPr bwMode="auto">
          <a:xfrm>
            <a:off x="763588" y="0"/>
            <a:ext cx="8380412"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87048" name="Rectangle 6">
            <a:extLst>
              <a:ext uri="{FF2B5EF4-FFF2-40B4-BE49-F238E27FC236}">
                <a16:creationId xmlns:a16="http://schemas.microsoft.com/office/drawing/2014/main" id="{1AC36B33-567F-4928-8CA0-A05DA536A512}"/>
              </a:ext>
            </a:extLst>
          </p:cNvPr>
          <p:cNvSpPr>
            <a:spLocks noChangeArrowheads="1"/>
          </p:cNvSpPr>
          <p:nvPr/>
        </p:nvSpPr>
        <p:spPr bwMode="auto">
          <a:xfrm>
            <a:off x="833438" y="4637088"/>
            <a:ext cx="7500937" cy="145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479" tIns="41239" rIns="82479" bIns="41239"/>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lnSpc>
                <a:spcPct val="120000"/>
              </a:lnSpc>
              <a:spcBef>
                <a:spcPct val="0"/>
              </a:spcBef>
              <a:buFontTx/>
              <a:buNone/>
            </a:pPr>
            <a:r>
              <a:rPr lang="zh-CN" altLang="en-US" sz="2800" b="1">
                <a:solidFill>
                  <a:srgbClr val="FF0000"/>
                </a:solidFill>
                <a:latin typeface="微软雅黑" panose="020B0503020204020204" pitchFamily="34" charset="-122"/>
                <a:ea typeface="微软雅黑" panose="020B0503020204020204" pitchFamily="34" charset="-122"/>
              </a:rPr>
              <a:t>量子计算机的难度在于：量子比特非常脆弱，大概需要几千个量子比特（物理比特）保护一个量子比特（逻辑比特）。</a:t>
            </a:r>
          </a:p>
        </p:txBody>
      </p:sp>
      <p:sp>
        <p:nvSpPr>
          <p:cNvPr id="87049" name="灯片编号占位符 1">
            <a:extLst>
              <a:ext uri="{FF2B5EF4-FFF2-40B4-BE49-F238E27FC236}">
                <a16:creationId xmlns:a16="http://schemas.microsoft.com/office/drawing/2014/main" id="{558204E9-4C41-4428-BD39-8E6CC9BC942B}"/>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fld id="{5E8085D0-F7F1-4BDE-8C82-36A0DADBE12A}" type="slidenum">
              <a:rPr lang="zh-CN" altLang="en-US" sz="1200" smtClean="0">
                <a:solidFill>
                  <a:srgbClr val="898989"/>
                </a:solidFill>
              </a:rPr>
              <a:pPr>
                <a:spcBef>
                  <a:spcPct val="0"/>
                </a:spcBef>
                <a:buFontTx/>
                <a:buNone/>
              </a:pPr>
              <a:t>77</a:t>
            </a:fld>
            <a:endParaRPr lang="zh-CN" altLang="en-US" sz="1200">
              <a:solidFill>
                <a:srgbClr val="898989"/>
              </a:solidFill>
            </a:endParaRPr>
          </a:p>
        </p:txBody>
      </p:sp>
      <p:sp>
        <p:nvSpPr>
          <p:cNvPr id="10" name="TextBox 6">
            <a:extLst>
              <a:ext uri="{FF2B5EF4-FFF2-40B4-BE49-F238E27FC236}">
                <a16:creationId xmlns:a16="http://schemas.microsoft.com/office/drawing/2014/main" id="{E705C38B-6821-4BD8-99A8-0616E430AAB9}"/>
              </a:ext>
            </a:extLst>
          </p:cNvPr>
          <p:cNvSpPr txBox="1">
            <a:spLocks noChangeArrowheads="1"/>
          </p:cNvSpPr>
          <p:nvPr/>
        </p:nvSpPr>
        <p:spPr bwMode="auto">
          <a:xfrm>
            <a:off x="1547813" y="107950"/>
            <a:ext cx="669659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ts val="1200"/>
              </a:spcBef>
              <a:buFontTx/>
              <a:buNone/>
            </a:pPr>
            <a:r>
              <a:rPr lang="zh-CN" altLang="en-US" dirty="0">
                <a:latin typeface="微软雅黑" panose="020B0503020204020204" pitchFamily="34" charset="-122"/>
                <a:ea typeface="微软雅黑" panose="020B0503020204020204" pitchFamily="34" charset="-122"/>
              </a:rPr>
              <a:t>三、量子信息 </a:t>
            </a:r>
            <a:r>
              <a:rPr lang="en-US" altLang="zh-CN" dirty="0">
                <a:latin typeface="微软雅黑" panose="020B0503020204020204" pitchFamily="34" charset="-122"/>
                <a:ea typeface="微软雅黑" panose="020B0503020204020204" pitchFamily="34" charset="-122"/>
              </a:rPr>
              <a:t>3</a:t>
            </a:r>
            <a:r>
              <a:rPr lang="zh-CN" altLang="en-US" sz="2800" dirty="0">
                <a:latin typeface="微软雅黑" panose="020B0503020204020204" pitchFamily="34" charset="-122"/>
                <a:ea typeface="微软雅黑" panose="020B0503020204020204" pitchFamily="34" charset="-122"/>
              </a:rPr>
              <a:t>）量子计算与量子模拟</a:t>
            </a:r>
            <a:endParaRPr lang="en-US" altLang="zh-CN" dirty="0">
              <a:latin typeface="微软雅黑" panose="020B0503020204020204" pitchFamily="34" charset="-122"/>
              <a:ea typeface="微软雅黑" panose="020B0503020204020204" pitchFamily="34" charset="-122"/>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18">
            <a:extLst>
              <a:ext uri="{FF2B5EF4-FFF2-40B4-BE49-F238E27FC236}">
                <a16:creationId xmlns:a16="http://schemas.microsoft.com/office/drawing/2014/main" id="{CE26FA21-8423-4085-BCB1-01B43A0CBD12}"/>
              </a:ext>
            </a:extLst>
          </p:cNvPr>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endParaRPr lang="zh-CN" altLang="en-US" sz="1800"/>
          </a:p>
        </p:txBody>
      </p:sp>
      <p:pic>
        <p:nvPicPr>
          <p:cNvPr id="89091" name="Picture 22">
            <a:extLst>
              <a:ext uri="{FF2B5EF4-FFF2-40B4-BE49-F238E27FC236}">
                <a16:creationId xmlns:a16="http://schemas.microsoft.com/office/drawing/2014/main" id="{C73AAC20-C481-4A53-891D-A6CF5DE69B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74295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89092" name="Picture 20">
            <a:extLst>
              <a:ext uri="{FF2B5EF4-FFF2-40B4-BE49-F238E27FC236}">
                <a16:creationId xmlns:a16="http://schemas.microsoft.com/office/drawing/2014/main" id="{0D6D1AAC-EC11-4DD7-8BA2-BC63C790750A}"/>
              </a:ext>
            </a:extLst>
          </p:cNvPr>
          <p:cNvPicPr>
            <a:picLocks noChangeAspect="1" noChangeArrowheads="1"/>
          </p:cNvPicPr>
          <p:nvPr/>
        </p:nvPicPr>
        <p:blipFill>
          <a:blip r:embed="rId4">
            <a:lum bright="32000" contrast="-38000"/>
            <a:extLst>
              <a:ext uri="{28A0092B-C50C-407E-A947-70E740481C1C}">
                <a14:useLocalDpi xmlns:a14="http://schemas.microsoft.com/office/drawing/2010/main" val="0"/>
              </a:ext>
            </a:extLst>
          </a:blip>
          <a:srcRect/>
          <a:stretch>
            <a:fillRect/>
          </a:stretch>
        </p:blipFill>
        <p:spPr bwMode="auto">
          <a:xfrm>
            <a:off x="763588" y="0"/>
            <a:ext cx="8380412"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89094" name="Text Box 4">
            <a:extLst>
              <a:ext uri="{FF2B5EF4-FFF2-40B4-BE49-F238E27FC236}">
                <a16:creationId xmlns:a16="http://schemas.microsoft.com/office/drawing/2014/main" id="{CF3ABE1E-C56D-469E-ABBB-AD49770BCF9B}"/>
              </a:ext>
            </a:extLst>
          </p:cNvPr>
          <p:cNvSpPr txBox="1">
            <a:spLocks noChangeArrowheads="1"/>
          </p:cNvSpPr>
          <p:nvPr/>
        </p:nvSpPr>
        <p:spPr bwMode="auto">
          <a:xfrm>
            <a:off x="685800" y="1085850"/>
            <a:ext cx="7843838" cy="60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479" tIns="41239" rIns="82479" bIns="41239">
            <a:spAutoFit/>
          </a:bodyPr>
          <a:lstStyle>
            <a:lvl1pPr defTabSz="825500">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defTabSz="82550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defTabSz="8255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defTabSz="8255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defTabSz="8255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defTabSz="8255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defTabSz="8255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defTabSz="8255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defTabSz="8255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lnSpc>
                <a:spcPct val="120000"/>
              </a:lnSpc>
              <a:spcBef>
                <a:spcPct val="0"/>
              </a:spcBef>
              <a:buFontTx/>
              <a:buNone/>
            </a:pPr>
            <a:r>
              <a:rPr lang="zh-CN" altLang="en-US" sz="2800" b="1">
                <a:solidFill>
                  <a:srgbClr val="000066"/>
                </a:solidFill>
                <a:latin typeface="微软雅黑" panose="020B0503020204020204" pitchFamily="34" charset="-122"/>
                <a:ea typeface="微软雅黑" panose="020B0503020204020204" pitchFamily="34" charset="-122"/>
              </a:rPr>
              <a:t>经典比特的保护。例如：用</a:t>
            </a:r>
            <a:r>
              <a:rPr lang="en-US" altLang="zh-CN" sz="2800" b="1">
                <a:solidFill>
                  <a:srgbClr val="000066"/>
                </a:solidFill>
                <a:latin typeface="微软雅黑" panose="020B0503020204020204" pitchFamily="34" charset="-122"/>
                <a:ea typeface="微软雅黑" panose="020B0503020204020204" pitchFamily="34" charset="-122"/>
              </a:rPr>
              <a:t>3</a:t>
            </a:r>
            <a:r>
              <a:rPr lang="zh-CN" altLang="en-US" sz="2800" b="1">
                <a:solidFill>
                  <a:srgbClr val="000066"/>
                </a:solidFill>
                <a:latin typeface="微软雅黑" panose="020B0503020204020204" pitchFamily="34" charset="-122"/>
                <a:ea typeface="微软雅黑" panose="020B0503020204020204" pitchFamily="34" charset="-122"/>
              </a:rPr>
              <a:t>个比特保护</a:t>
            </a:r>
            <a:r>
              <a:rPr lang="en-US" altLang="zh-CN" sz="2800" b="1">
                <a:solidFill>
                  <a:srgbClr val="000066"/>
                </a:solidFill>
                <a:latin typeface="微软雅黑" panose="020B0503020204020204" pitchFamily="34" charset="-122"/>
                <a:ea typeface="微软雅黑" panose="020B0503020204020204" pitchFamily="34" charset="-122"/>
              </a:rPr>
              <a:t>1</a:t>
            </a:r>
            <a:r>
              <a:rPr lang="zh-CN" altLang="en-US" sz="2800" b="1">
                <a:solidFill>
                  <a:srgbClr val="000066"/>
                </a:solidFill>
                <a:latin typeface="微软雅黑" panose="020B0503020204020204" pitchFamily="34" charset="-122"/>
                <a:ea typeface="微软雅黑" panose="020B0503020204020204" pitchFamily="34" charset="-122"/>
              </a:rPr>
              <a:t>个比特</a:t>
            </a:r>
          </a:p>
        </p:txBody>
      </p:sp>
      <p:sp>
        <p:nvSpPr>
          <p:cNvPr id="89095" name="Rectangle 6">
            <a:extLst>
              <a:ext uri="{FF2B5EF4-FFF2-40B4-BE49-F238E27FC236}">
                <a16:creationId xmlns:a16="http://schemas.microsoft.com/office/drawing/2014/main" id="{D1058A1B-BDFF-4B81-A87D-D34EB906C040}"/>
              </a:ext>
            </a:extLst>
          </p:cNvPr>
          <p:cNvSpPr>
            <a:spLocks noChangeArrowheads="1"/>
          </p:cNvSpPr>
          <p:nvPr/>
        </p:nvSpPr>
        <p:spPr bwMode="auto">
          <a:xfrm>
            <a:off x="833438" y="4637088"/>
            <a:ext cx="7770812" cy="109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479" tIns="41239" rIns="82479" bIns="41239"/>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lnSpc>
                <a:spcPct val="120000"/>
              </a:lnSpc>
              <a:spcBef>
                <a:spcPct val="0"/>
              </a:spcBef>
              <a:buFontTx/>
              <a:buNone/>
            </a:pPr>
            <a:r>
              <a:rPr lang="zh-CN" altLang="en-US" sz="2800" b="1">
                <a:solidFill>
                  <a:srgbClr val="FF0000"/>
                </a:solidFill>
                <a:latin typeface="微软雅黑" panose="020B0503020204020204" pitchFamily="34" charset="-122"/>
                <a:ea typeface="微软雅黑" panose="020B0503020204020204" pitchFamily="34" charset="-122"/>
              </a:rPr>
              <a:t>量子比特除了</a:t>
            </a:r>
            <a:r>
              <a:rPr lang="en-US" altLang="zh-CN" sz="2800" b="1">
                <a:solidFill>
                  <a:srgbClr val="FF0000"/>
                </a:solidFill>
                <a:latin typeface="微软雅黑" panose="020B0503020204020204" pitchFamily="34" charset="-122"/>
                <a:ea typeface="微软雅黑" panose="020B0503020204020204" pitchFamily="34" charset="-122"/>
              </a:rPr>
              <a:t>0</a:t>
            </a:r>
            <a:r>
              <a:rPr lang="zh-CN" altLang="en-US" sz="2800" b="1">
                <a:solidFill>
                  <a:srgbClr val="FF0000"/>
                </a:solidFill>
                <a:latin typeface="微软雅黑" panose="020B0503020204020204" pitchFamily="34" charset="-122"/>
                <a:ea typeface="微软雅黑" panose="020B0503020204020204" pitchFamily="34" charset="-122"/>
              </a:rPr>
              <a:t>，</a:t>
            </a:r>
            <a:r>
              <a:rPr lang="en-US" altLang="zh-CN" sz="2800" b="1">
                <a:solidFill>
                  <a:srgbClr val="FF0000"/>
                </a:solidFill>
                <a:latin typeface="微软雅黑" panose="020B0503020204020204" pitchFamily="34" charset="-122"/>
                <a:ea typeface="微软雅黑" panose="020B0503020204020204" pitchFamily="34" charset="-122"/>
              </a:rPr>
              <a:t>1</a:t>
            </a:r>
            <a:r>
              <a:rPr lang="zh-CN" altLang="en-US" sz="2800" b="1">
                <a:solidFill>
                  <a:srgbClr val="FF0000"/>
                </a:solidFill>
                <a:latin typeface="微软雅黑" panose="020B0503020204020204" pitchFamily="34" charset="-122"/>
                <a:ea typeface="微软雅黑" panose="020B0503020204020204" pitchFamily="34" charset="-122"/>
              </a:rPr>
              <a:t>翻转错，还有相位翻转错。所以量子比特的保护要复杂的多，需要更多的资源。</a:t>
            </a:r>
          </a:p>
        </p:txBody>
      </p:sp>
      <p:cxnSp>
        <p:nvCxnSpPr>
          <p:cNvPr id="12" name="直接箭头连接符 11">
            <a:extLst>
              <a:ext uri="{FF2B5EF4-FFF2-40B4-BE49-F238E27FC236}">
                <a16:creationId xmlns:a16="http://schemas.microsoft.com/office/drawing/2014/main" id="{EAD2112B-536F-4792-A9B6-E46644BC06E6}"/>
              </a:ext>
            </a:extLst>
          </p:cNvPr>
          <p:cNvCxnSpPr/>
          <p:nvPr/>
        </p:nvCxnSpPr>
        <p:spPr>
          <a:xfrm>
            <a:off x="2647950" y="3067050"/>
            <a:ext cx="129540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9097" name="文本框 7">
            <a:extLst>
              <a:ext uri="{FF2B5EF4-FFF2-40B4-BE49-F238E27FC236}">
                <a16:creationId xmlns:a16="http://schemas.microsoft.com/office/drawing/2014/main" id="{5BC363FA-A44D-4D87-919D-A7F6EA73D0D8}"/>
              </a:ext>
            </a:extLst>
          </p:cNvPr>
          <p:cNvSpPr txBox="1">
            <a:spLocks noChangeArrowheads="1"/>
          </p:cNvSpPr>
          <p:nvPr/>
        </p:nvSpPr>
        <p:spPr bwMode="auto">
          <a:xfrm>
            <a:off x="2719388" y="2324100"/>
            <a:ext cx="143986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r>
              <a:rPr lang="zh-CN" altLang="en-US" sz="2000">
                <a:latin typeface="微软雅黑" panose="020B0503020204020204" pitchFamily="34" charset="-122"/>
                <a:ea typeface="微软雅黑" panose="020B0503020204020204" pitchFamily="34" charset="-122"/>
              </a:rPr>
              <a:t>有很小几率出错</a:t>
            </a:r>
          </a:p>
        </p:txBody>
      </p:sp>
      <p:sp>
        <p:nvSpPr>
          <p:cNvPr id="89098" name="文本框 10">
            <a:extLst>
              <a:ext uri="{FF2B5EF4-FFF2-40B4-BE49-F238E27FC236}">
                <a16:creationId xmlns:a16="http://schemas.microsoft.com/office/drawing/2014/main" id="{6D96AF42-4B55-4FB8-9720-FF3D4428E220}"/>
              </a:ext>
            </a:extLst>
          </p:cNvPr>
          <p:cNvSpPr txBox="1">
            <a:spLocks noChangeArrowheads="1"/>
          </p:cNvSpPr>
          <p:nvPr/>
        </p:nvSpPr>
        <p:spPr bwMode="auto">
          <a:xfrm>
            <a:off x="3951288" y="2392363"/>
            <a:ext cx="857250" cy="1322387"/>
          </a:xfrm>
          <a:prstGeom prst="rect">
            <a:avLst/>
          </a:prstGeom>
          <a:noFill/>
          <a:ln w="31750">
            <a:solidFill>
              <a:srgbClr val="0000CC"/>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a:spcBef>
                <a:spcPct val="0"/>
              </a:spcBef>
              <a:buFontTx/>
              <a:buNone/>
            </a:pPr>
            <a:r>
              <a:rPr lang="en-US" altLang="zh-CN" sz="2800">
                <a:latin typeface="微软雅黑" panose="020B0503020204020204" pitchFamily="34" charset="-122"/>
                <a:ea typeface="微软雅黑" panose="020B0503020204020204" pitchFamily="34" charset="-122"/>
              </a:rPr>
              <a:t>001</a:t>
            </a:r>
          </a:p>
          <a:p>
            <a:pPr algn="ctr">
              <a:spcBef>
                <a:spcPct val="0"/>
              </a:spcBef>
              <a:buFontTx/>
              <a:buNone/>
            </a:pPr>
            <a:endParaRPr lang="en-US" altLang="zh-CN" sz="2400">
              <a:latin typeface="微软雅黑" panose="020B0503020204020204" pitchFamily="34" charset="-122"/>
              <a:ea typeface="微软雅黑" panose="020B0503020204020204" pitchFamily="34" charset="-122"/>
            </a:endParaRPr>
          </a:p>
          <a:p>
            <a:pPr algn="ctr">
              <a:spcBef>
                <a:spcPct val="0"/>
              </a:spcBef>
              <a:buFontTx/>
              <a:buNone/>
            </a:pPr>
            <a:r>
              <a:rPr lang="en-US" altLang="zh-CN" sz="2800">
                <a:latin typeface="微软雅黑" panose="020B0503020204020204" pitchFamily="34" charset="-122"/>
                <a:ea typeface="微软雅黑" panose="020B0503020204020204" pitchFamily="34" charset="-122"/>
              </a:rPr>
              <a:t>011</a:t>
            </a:r>
            <a:endParaRPr lang="zh-CN" altLang="en-US" sz="2800">
              <a:latin typeface="微软雅黑" panose="020B0503020204020204" pitchFamily="34" charset="-122"/>
              <a:ea typeface="微软雅黑" panose="020B0503020204020204" pitchFamily="34" charset="-122"/>
            </a:endParaRPr>
          </a:p>
        </p:txBody>
      </p:sp>
      <p:cxnSp>
        <p:nvCxnSpPr>
          <p:cNvPr id="15" name="直接箭头连接符 14">
            <a:extLst>
              <a:ext uri="{FF2B5EF4-FFF2-40B4-BE49-F238E27FC236}">
                <a16:creationId xmlns:a16="http://schemas.microsoft.com/office/drawing/2014/main" id="{F3CBE025-AE8F-48CC-8818-F4825C8CCBE7}"/>
              </a:ext>
            </a:extLst>
          </p:cNvPr>
          <p:cNvCxnSpPr/>
          <p:nvPr/>
        </p:nvCxnSpPr>
        <p:spPr>
          <a:xfrm>
            <a:off x="4879975" y="3067050"/>
            <a:ext cx="151130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9100" name="文本框 12">
            <a:extLst>
              <a:ext uri="{FF2B5EF4-FFF2-40B4-BE49-F238E27FC236}">
                <a16:creationId xmlns:a16="http://schemas.microsoft.com/office/drawing/2014/main" id="{8059156B-3903-4793-B3BE-359C53030B59}"/>
              </a:ext>
            </a:extLst>
          </p:cNvPr>
          <p:cNvSpPr txBox="1">
            <a:spLocks noChangeArrowheads="1"/>
          </p:cNvSpPr>
          <p:nvPr/>
        </p:nvSpPr>
        <p:spPr bwMode="auto">
          <a:xfrm>
            <a:off x="4951413" y="2324100"/>
            <a:ext cx="15843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r>
              <a:rPr lang="zh-CN" altLang="en-US" sz="2000">
                <a:latin typeface="微软雅黑" panose="020B0503020204020204" pitchFamily="34" charset="-122"/>
                <a:ea typeface="微软雅黑" panose="020B0503020204020204" pitchFamily="34" charset="-122"/>
              </a:rPr>
              <a:t>纠错，少数服从多数</a:t>
            </a:r>
          </a:p>
        </p:txBody>
      </p:sp>
      <p:sp>
        <p:nvSpPr>
          <p:cNvPr id="89101" name="文本框 14">
            <a:extLst>
              <a:ext uri="{FF2B5EF4-FFF2-40B4-BE49-F238E27FC236}">
                <a16:creationId xmlns:a16="http://schemas.microsoft.com/office/drawing/2014/main" id="{45587ABA-AA86-4A08-A058-B7523FD60DB3}"/>
              </a:ext>
            </a:extLst>
          </p:cNvPr>
          <p:cNvSpPr txBox="1">
            <a:spLocks noChangeArrowheads="1"/>
          </p:cNvSpPr>
          <p:nvPr/>
        </p:nvSpPr>
        <p:spPr bwMode="auto">
          <a:xfrm>
            <a:off x="6465888" y="2395538"/>
            <a:ext cx="835025" cy="1323975"/>
          </a:xfrm>
          <a:prstGeom prst="rect">
            <a:avLst/>
          </a:prstGeom>
          <a:noFill/>
          <a:ln w="31750">
            <a:solidFill>
              <a:srgbClr val="0000CC"/>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a:spcBef>
                <a:spcPct val="0"/>
              </a:spcBef>
              <a:buFontTx/>
              <a:buNone/>
            </a:pPr>
            <a:r>
              <a:rPr lang="en-US" altLang="zh-CN" sz="2800">
                <a:latin typeface="微软雅黑" panose="020B0503020204020204" pitchFamily="34" charset="-122"/>
                <a:ea typeface="微软雅黑" panose="020B0503020204020204" pitchFamily="34" charset="-122"/>
              </a:rPr>
              <a:t>000</a:t>
            </a:r>
          </a:p>
          <a:p>
            <a:pPr algn="ctr">
              <a:spcBef>
                <a:spcPct val="0"/>
              </a:spcBef>
              <a:buFontTx/>
              <a:buNone/>
            </a:pPr>
            <a:endParaRPr lang="en-US" altLang="zh-CN" sz="2400">
              <a:latin typeface="微软雅黑" panose="020B0503020204020204" pitchFamily="34" charset="-122"/>
              <a:ea typeface="微软雅黑" panose="020B0503020204020204" pitchFamily="34" charset="-122"/>
            </a:endParaRPr>
          </a:p>
          <a:p>
            <a:pPr algn="ctr">
              <a:spcBef>
                <a:spcPct val="0"/>
              </a:spcBef>
              <a:buFontTx/>
              <a:buNone/>
            </a:pPr>
            <a:r>
              <a:rPr lang="en-US" altLang="zh-CN" sz="2800">
                <a:latin typeface="微软雅黑" panose="020B0503020204020204" pitchFamily="34" charset="-122"/>
                <a:ea typeface="微软雅黑" panose="020B0503020204020204" pitchFamily="34" charset="-122"/>
              </a:rPr>
              <a:t>111</a:t>
            </a:r>
            <a:endParaRPr lang="zh-CN" altLang="en-US" sz="2800">
              <a:latin typeface="微软雅黑" panose="020B0503020204020204" pitchFamily="34" charset="-122"/>
              <a:ea typeface="微软雅黑" panose="020B0503020204020204" pitchFamily="34" charset="-122"/>
            </a:endParaRPr>
          </a:p>
        </p:txBody>
      </p:sp>
      <p:sp>
        <p:nvSpPr>
          <p:cNvPr id="89102" name="文本框 15">
            <a:extLst>
              <a:ext uri="{FF2B5EF4-FFF2-40B4-BE49-F238E27FC236}">
                <a16:creationId xmlns:a16="http://schemas.microsoft.com/office/drawing/2014/main" id="{42DF9718-13BD-41CF-9C48-BA41C9820873}"/>
              </a:ext>
            </a:extLst>
          </p:cNvPr>
          <p:cNvSpPr txBox="1">
            <a:spLocks noChangeArrowheads="1"/>
          </p:cNvSpPr>
          <p:nvPr/>
        </p:nvSpPr>
        <p:spPr bwMode="auto">
          <a:xfrm>
            <a:off x="468313" y="2390775"/>
            <a:ext cx="522287" cy="1322388"/>
          </a:xfrm>
          <a:prstGeom prst="rect">
            <a:avLst/>
          </a:prstGeom>
          <a:noFill/>
          <a:ln w="31750">
            <a:solidFill>
              <a:srgbClr val="0000CC"/>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a:spcBef>
                <a:spcPct val="0"/>
              </a:spcBef>
              <a:buFontTx/>
              <a:buNone/>
            </a:pPr>
            <a:r>
              <a:rPr lang="en-US" altLang="zh-CN" sz="2800">
                <a:latin typeface="微软雅黑" panose="020B0503020204020204" pitchFamily="34" charset="-122"/>
                <a:ea typeface="微软雅黑" panose="020B0503020204020204" pitchFamily="34" charset="-122"/>
              </a:rPr>
              <a:t>0</a:t>
            </a:r>
          </a:p>
          <a:p>
            <a:pPr algn="ctr">
              <a:spcBef>
                <a:spcPct val="0"/>
              </a:spcBef>
              <a:buFontTx/>
              <a:buNone/>
            </a:pPr>
            <a:endParaRPr lang="en-US" altLang="zh-CN" sz="2400">
              <a:latin typeface="微软雅黑" panose="020B0503020204020204" pitchFamily="34" charset="-122"/>
              <a:ea typeface="微软雅黑" panose="020B0503020204020204" pitchFamily="34" charset="-122"/>
            </a:endParaRPr>
          </a:p>
          <a:p>
            <a:pPr algn="ctr">
              <a:spcBef>
                <a:spcPct val="0"/>
              </a:spcBef>
              <a:buFontTx/>
              <a:buNone/>
            </a:pPr>
            <a:r>
              <a:rPr lang="en-US" altLang="zh-CN" sz="2800">
                <a:latin typeface="微软雅黑" panose="020B0503020204020204" pitchFamily="34" charset="-122"/>
                <a:ea typeface="微软雅黑" panose="020B0503020204020204" pitchFamily="34" charset="-122"/>
              </a:rPr>
              <a:t>1</a:t>
            </a:r>
            <a:endParaRPr lang="zh-CN" altLang="en-US" sz="2800">
              <a:latin typeface="微软雅黑" panose="020B0503020204020204" pitchFamily="34" charset="-122"/>
              <a:ea typeface="微软雅黑" panose="020B0503020204020204" pitchFamily="34" charset="-122"/>
            </a:endParaRPr>
          </a:p>
        </p:txBody>
      </p:sp>
      <p:sp>
        <p:nvSpPr>
          <p:cNvPr id="89103" name="文本框 16">
            <a:extLst>
              <a:ext uri="{FF2B5EF4-FFF2-40B4-BE49-F238E27FC236}">
                <a16:creationId xmlns:a16="http://schemas.microsoft.com/office/drawing/2014/main" id="{A8EFCDA2-C1B2-47E6-8295-57E9D4D1F1CD}"/>
              </a:ext>
            </a:extLst>
          </p:cNvPr>
          <p:cNvSpPr txBox="1">
            <a:spLocks noChangeArrowheads="1"/>
          </p:cNvSpPr>
          <p:nvPr/>
        </p:nvSpPr>
        <p:spPr bwMode="auto">
          <a:xfrm>
            <a:off x="1835150" y="2401888"/>
            <a:ext cx="812800" cy="1323975"/>
          </a:xfrm>
          <a:prstGeom prst="rect">
            <a:avLst/>
          </a:prstGeom>
          <a:noFill/>
          <a:ln w="31750">
            <a:solidFill>
              <a:srgbClr val="0000CC"/>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a:spcBef>
                <a:spcPct val="0"/>
              </a:spcBef>
              <a:buFontTx/>
              <a:buNone/>
            </a:pPr>
            <a:r>
              <a:rPr lang="en-US" altLang="zh-CN" sz="2800">
                <a:latin typeface="微软雅黑" panose="020B0503020204020204" pitchFamily="34" charset="-122"/>
                <a:ea typeface="微软雅黑" panose="020B0503020204020204" pitchFamily="34" charset="-122"/>
              </a:rPr>
              <a:t>000</a:t>
            </a:r>
          </a:p>
          <a:p>
            <a:pPr algn="ctr">
              <a:spcBef>
                <a:spcPct val="0"/>
              </a:spcBef>
              <a:buFontTx/>
              <a:buNone/>
            </a:pPr>
            <a:endParaRPr lang="en-US" altLang="zh-CN" sz="2400">
              <a:latin typeface="微软雅黑" panose="020B0503020204020204" pitchFamily="34" charset="-122"/>
              <a:ea typeface="微软雅黑" panose="020B0503020204020204" pitchFamily="34" charset="-122"/>
            </a:endParaRPr>
          </a:p>
          <a:p>
            <a:pPr algn="ctr">
              <a:spcBef>
                <a:spcPct val="0"/>
              </a:spcBef>
              <a:buFontTx/>
              <a:buNone/>
            </a:pPr>
            <a:r>
              <a:rPr lang="en-US" altLang="zh-CN" sz="2800">
                <a:latin typeface="微软雅黑" panose="020B0503020204020204" pitchFamily="34" charset="-122"/>
                <a:ea typeface="微软雅黑" panose="020B0503020204020204" pitchFamily="34" charset="-122"/>
              </a:rPr>
              <a:t>111</a:t>
            </a:r>
            <a:endParaRPr lang="zh-CN" altLang="en-US" sz="2800">
              <a:latin typeface="微软雅黑" panose="020B0503020204020204" pitchFamily="34" charset="-122"/>
              <a:ea typeface="微软雅黑" panose="020B0503020204020204" pitchFamily="34" charset="-122"/>
            </a:endParaRPr>
          </a:p>
        </p:txBody>
      </p:sp>
      <p:cxnSp>
        <p:nvCxnSpPr>
          <p:cNvPr id="20" name="直接箭头连接符 19">
            <a:extLst>
              <a:ext uri="{FF2B5EF4-FFF2-40B4-BE49-F238E27FC236}">
                <a16:creationId xmlns:a16="http://schemas.microsoft.com/office/drawing/2014/main" id="{809ECBB0-D29E-47F8-A230-A902F13151E9}"/>
              </a:ext>
            </a:extLst>
          </p:cNvPr>
          <p:cNvCxnSpPr/>
          <p:nvPr/>
        </p:nvCxnSpPr>
        <p:spPr>
          <a:xfrm>
            <a:off x="1042988" y="3052763"/>
            <a:ext cx="771525" cy="1111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9105" name="文本框 19">
            <a:extLst>
              <a:ext uri="{FF2B5EF4-FFF2-40B4-BE49-F238E27FC236}">
                <a16:creationId xmlns:a16="http://schemas.microsoft.com/office/drawing/2014/main" id="{66C25907-5E54-435F-A932-01A06727770B}"/>
              </a:ext>
            </a:extLst>
          </p:cNvPr>
          <p:cNvSpPr txBox="1">
            <a:spLocks noChangeArrowheads="1"/>
          </p:cNvSpPr>
          <p:nvPr/>
        </p:nvSpPr>
        <p:spPr bwMode="auto">
          <a:xfrm>
            <a:off x="1084263" y="2586038"/>
            <a:ext cx="7207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r>
              <a:rPr lang="zh-CN" altLang="en-US" sz="2000">
                <a:latin typeface="微软雅黑" panose="020B0503020204020204" pitchFamily="34" charset="-122"/>
                <a:ea typeface="微软雅黑" panose="020B0503020204020204" pitchFamily="34" charset="-122"/>
              </a:rPr>
              <a:t>编码</a:t>
            </a:r>
          </a:p>
        </p:txBody>
      </p:sp>
      <p:sp>
        <p:nvSpPr>
          <p:cNvPr id="89106" name="文本框 21">
            <a:extLst>
              <a:ext uri="{FF2B5EF4-FFF2-40B4-BE49-F238E27FC236}">
                <a16:creationId xmlns:a16="http://schemas.microsoft.com/office/drawing/2014/main" id="{7F8A044A-EDB6-4CA0-95A3-3B940524807C}"/>
              </a:ext>
            </a:extLst>
          </p:cNvPr>
          <p:cNvSpPr txBox="1">
            <a:spLocks noChangeArrowheads="1"/>
          </p:cNvSpPr>
          <p:nvPr/>
        </p:nvSpPr>
        <p:spPr bwMode="auto">
          <a:xfrm>
            <a:off x="8224838" y="2349500"/>
            <a:ext cx="523875" cy="1322388"/>
          </a:xfrm>
          <a:prstGeom prst="rect">
            <a:avLst/>
          </a:prstGeom>
          <a:noFill/>
          <a:ln w="31750">
            <a:solidFill>
              <a:srgbClr val="0000CC"/>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a:spcBef>
                <a:spcPct val="0"/>
              </a:spcBef>
              <a:buFontTx/>
              <a:buNone/>
            </a:pPr>
            <a:r>
              <a:rPr lang="en-US" altLang="zh-CN" sz="2800">
                <a:latin typeface="微软雅黑" panose="020B0503020204020204" pitchFamily="34" charset="-122"/>
                <a:ea typeface="微软雅黑" panose="020B0503020204020204" pitchFamily="34" charset="-122"/>
              </a:rPr>
              <a:t>0</a:t>
            </a:r>
          </a:p>
          <a:p>
            <a:pPr algn="ctr">
              <a:spcBef>
                <a:spcPct val="0"/>
              </a:spcBef>
              <a:buFontTx/>
              <a:buNone/>
            </a:pPr>
            <a:endParaRPr lang="en-US" altLang="zh-CN" sz="2400">
              <a:latin typeface="微软雅黑" panose="020B0503020204020204" pitchFamily="34" charset="-122"/>
              <a:ea typeface="微软雅黑" panose="020B0503020204020204" pitchFamily="34" charset="-122"/>
            </a:endParaRPr>
          </a:p>
          <a:p>
            <a:pPr algn="ctr">
              <a:spcBef>
                <a:spcPct val="0"/>
              </a:spcBef>
              <a:buFontTx/>
              <a:buNone/>
            </a:pPr>
            <a:r>
              <a:rPr lang="en-US" altLang="zh-CN" sz="2800">
                <a:latin typeface="微软雅黑" panose="020B0503020204020204" pitchFamily="34" charset="-122"/>
                <a:ea typeface="微软雅黑" panose="020B0503020204020204" pitchFamily="34" charset="-122"/>
              </a:rPr>
              <a:t>1</a:t>
            </a:r>
            <a:endParaRPr lang="zh-CN" altLang="en-US" sz="2800">
              <a:latin typeface="微软雅黑" panose="020B0503020204020204" pitchFamily="34" charset="-122"/>
              <a:ea typeface="微软雅黑" panose="020B0503020204020204" pitchFamily="34" charset="-122"/>
            </a:endParaRPr>
          </a:p>
        </p:txBody>
      </p:sp>
      <p:cxnSp>
        <p:nvCxnSpPr>
          <p:cNvPr id="23" name="直接箭头连接符 22">
            <a:extLst>
              <a:ext uri="{FF2B5EF4-FFF2-40B4-BE49-F238E27FC236}">
                <a16:creationId xmlns:a16="http://schemas.microsoft.com/office/drawing/2014/main" id="{ED0FA00C-AC0D-4052-85D1-841BFE4AA8C8}"/>
              </a:ext>
            </a:extLst>
          </p:cNvPr>
          <p:cNvCxnSpPr/>
          <p:nvPr/>
        </p:nvCxnSpPr>
        <p:spPr>
          <a:xfrm>
            <a:off x="7385050" y="3014663"/>
            <a:ext cx="771525" cy="1270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9108" name="文本框 24">
            <a:extLst>
              <a:ext uri="{FF2B5EF4-FFF2-40B4-BE49-F238E27FC236}">
                <a16:creationId xmlns:a16="http://schemas.microsoft.com/office/drawing/2014/main" id="{32DAD26E-02F3-41A7-8E6E-4DE7ACB5128C}"/>
              </a:ext>
            </a:extLst>
          </p:cNvPr>
          <p:cNvSpPr txBox="1">
            <a:spLocks noChangeArrowheads="1"/>
          </p:cNvSpPr>
          <p:nvPr/>
        </p:nvSpPr>
        <p:spPr bwMode="auto">
          <a:xfrm>
            <a:off x="7385050" y="2547938"/>
            <a:ext cx="7191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r>
              <a:rPr lang="zh-CN" altLang="en-US" sz="2000">
                <a:latin typeface="微软雅黑" panose="020B0503020204020204" pitchFamily="34" charset="-122"/>
                <a:ea typeface="微软雅黑" panose="020B0503020204020204" pitchFamily="34" charset="-122"/>
              </a:rPr>
              <a:t>解码</a:t>
            </a:r>
          </a:p>
        </p:txBody>
      </p:sp>
      <p:sp>
        <p:nvSpPr>
          <p:cNvPr id="89109" name="灯片编号占位符 1">
            <a:extLst>
              <a:ext uri="{FF2B5EF4-FFF2-40B4-BE49-F238E27FC236}">
                <a16:creationId xmlns:a16="http://schemas.microsoft.com/office/drawing/2014/main" id="{8FE0B3E9-2EC5-44A2-95EB-CC1E966741F9}"/>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fld id="{F415B4F4-5A86-4AE2-883D-F9955A14787B}" type="slidenum">
              <a:rPr lang="zh-CN" altLang="en-US" sz="1200" smtClean="0">
                <a:solidFill>
                  <a:srgbClr val="898989"/>
                </a:solidFill>
              </a:rPr>
              <a:pPr>
                <a:spcBef>
                  <a:spcPct val="0"/>
                </a:spcBef>
                <a:buFontTx/>
                <a:buNone/>
              </a:pPr>
              <a:t>78</a:t>
            </a:fld>
            <a:endParaRPr lang="zh-CN" altLang="en-US" sz="1200">
              <a:solidFill>
                <a:srgbClr val="898989"/>
              </a:solidFill>
            </a:endParaRPr>
          </a:p>
        </p:txBody>
      </p:sp>
      <p:sp>
        <p:nvSpPr>
          <p:cNvPr id="22" name="TextBox 6">
            <a:extLst>
              <a:ext uri="{FF2B5EF4-FFF2-40B4-BE49-F238E27FC236}">
                <a16:creationId xmlns:a16="http://schemas.microsoft.com/office/drawing/2014/main" id="{48B1529A-1630-4403-8929-703305786802}"/>
              </a:ext>
            </a:extLst>
          </p:cNvPr>
          <p:cNvSpPr txBox="1">
            <a:spLocks noChangeArrowheads="1"/>
          </p:cNvSpPr>
          <p:nvPr/>
        </p:nvSpPr>
        <p:spPr bwMode="auto">
          <a:xfrm>
            <a:off x="1547813" y="107950"/>
            <a:ext cx="669659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ts val="1200"/>
              </a:spcBef>
              <a:buFontTx/>
              <a:buNone/>
            </a:pPr>
            <a:r>
              <a:rPr lang="zh-CN" altLang="en-US" dirty="0">
                <a:latin typeface="微软雅黑" panose="020B0503020204020204" pitchFamily="34" charset="-122"/>
                <a:ea typeface="微软雅黑" panose="020B0503020204020204" pitchFamily="34" charset="-122"/>
              </a:rPr>
              <a:t>三、量子信息 </a:t>
            </a:r>
            <a:r>
              <a:rPr lang="en-US" altLang="zh-CN" dirty="0">
                <a:latin typeface="微软雅黑" panose="020B0503020204020204" pitchFamily="34" charset="-122"/>
                <a:ea typeface="微软雅黑" panose="020B0503020204020204" pitchFamily="34" charset="-122"/>
              </a:rPr>
              <a:t>3</a:t>
            </a:r>
            <a:r>
              <a:rPr lang="zh-CN" altLang="en-US" sz="2800" dirty="0">
                <a:latin typeface="微软雅黑" panose="020B0503020204020204" pitchFamily="34" charset="-122"/>
                <a:ea typeface="微软雅黑" panose="020B0503020204020204" pitchFamily="34" charset="-122"/>
              </a:rPr>
              <a:t>）量子计算与量子模拟</a:t>
            </a:r>
            <a:endParaRPr lang="en-US" altLang="zh-CN" dirty="0">
              <a:latin typeface="微软雅黑" panose="020B0503020204020204" pitchFamily="34" charset="-122"/>
              <a:ea typeface="微软雅黑" panose="020B0503020204020204" pitchFamily="34" charset="-122"/>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18">
            <a:extLst>
              <a:ext uri="{FF2B5EF4-FFF2-40B4-BE49-F238E27FC236}">
                <a16:creationId xmlns:a16="http://schemas.microsoft.com/office/drawing/2014/main" id="{FCF86615-D9C8-45E7-8064-72998C765D6E}"/>
              </a:ext>
            </a:extLst>
          </p:cNvPr>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endParaRPr lang="zh-CN" altLang="en-US" sz="1800"/>
          </a:p>
        </p:txBody>
      </p:sp>
      <p:pic>
        <p:nvPicPr>
          <p:cNvPr id="91139" name="Picture 22">
            <a:extLst>
              <a:ext uri="{FF2B5EF4-FFF2-40B4-BE49-F238E27FC236}">
                <a16:creationId xmlns:a16="http://schemas.microsoft.com/office/drawing/2014/main" id="{B93067D0-9A39-49BC-B023-CBBFCC0114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74295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91140" name="Picture 20">
            <a:extLst>
              <a:ext uri="{FF2B5EF4-FFF2-40B4-BE49-F238E27FC236}">
                <a16:creationId xmlns:a16="http://schemas.microsoft.com/office/drawing/2014/main" id="{3520FE71-ECAB-4665-A9B5-14D71CF78EC1}"/>
              </a:ext>
            </a:extLst>
          </p:cNvPr>
          <p:cNvPicPr>
            <a:picLocks noChangeAspect="1" noChangeArrowheads="1"/>
          </p:cNvPicPr>
          <p:nvPr/>
        </p:nvPicPr>
        <p:blipFill>
          <a:blip r:embed="rId3">
            <a:lum bright="32000" contrast="-38000"/>
            <a:extLst>
              <a:ext uri="{28A0092B-C50C-407E-A947-70E740481C1C}">
                <a14:useLocalDpi xmlns:a14="http://schemas.microsoft.com/office/drawing/2010/main" val="0"/>
              </a:ext>
            </a:extLst>
          </a:blip>
          <a:srcRect/>
          <a:stretch>
            <a:fillRect/>
          </a:stretch>
        </p:blipFill>
        <p:spPr bwMode="auto">
          <a:xfrm>
            <a:off x="763588" y="0"/>
            <a:ext cx="8380412"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14" name="Rounded Rectangle 22">
            <a:extLst>
              <a:ext uri="{FF2B5EF4-FFF2-40B4-BE49-F238E27FC236}">
                <a16:creationId xmlns:a16="http://schemas.microsoft.com/office/drawing/2014/main" id="{EC026F79-99E4-4A73-9AF5-B6A7662E8DDC}"/>
              </a:ext>
            </a:extLst>
          </p:cNvPr>
          <p:cNvSpPr/>
          <p:nvPr/>
        </p:nvSpPr>
        <p:spPr>
          <a:xfrm>
            <a:off x="179388" y="1381125"/>
            <a:ext cx="3671887" cy="5400675"/>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eaLnBrk="1" hangingPunct="1">
              <a:defRPr/>
            </a:pPr>
            <a:endParaRPr lang="ko-KR" altLang="en-US">
              <a:solidFill>
                <a:srgbClr val="FFFFFF"/>
              </a:solidFill>
              <a:latin typeface="Calibri" pitchFamily="34" charset="0"/>
              <a:ea typeface="Malgun Gothic" pitchFamily="34" charset="-127"/>
            </a:endParaRPr>
          </a:p>
        </p:txBody>
      </p:sp>
      <p:sp>
        <p:nvSpPr>
          <p:cNvPr id="91143" name="TextBox 15">
            <a:extLst>
              <a:ext uri="{FF2B5EF4-FFF2-40B4-BE49-F238E27FC236}">
                <a16:creationId xmlns:a16="http://schemas.microsoft.com/office/drawing/2014/main" id="{5D93A267-75F5-4372-8AD1-2BF7DCE4D50B}"/>
              </a:ext>
            </a:extLst>
          </p:cNvPr>
          <p:cNvSpPr txBox="1">
            <a:spLocks noChangeArrowheads="1"/>
          </p:cNvSpPr>
          <p:nvPr/>
        </p:nvSpPr>
        <p:spPr bwMode="auto">
          <a:xfrm>
            <a:off x="1062038" y="949325"/>
            <a:ext cx="1422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r>
              <a:rPr lang="zh-CN" altLang="en-US" sz="2400" b="1">
                <a:solidFill>
                  <a:srgbClr val="E46C0A"/>
                </a:solidFill>
                <a:latin typeface="微软雅黑" panose="020B0503020204020204" pitchFamily="34" charset="-122"/>
                <a:ea typeface="微软雅黑" panose="020B0503020204020204" pitchFamily="34" charset="-122"/>
                <a:cs typeface="Arial" panose="020B0604020202020204" pitchFamily="34" charset="0"/>
              </a:rPr>
              <a:t>经典计算</a:t>
            </a:r>
            <a:endParaRPr lang="ko-KR" altLang="en-US" sz="2400" b="1">
              <a:solidFill>
                <a:srgbClr val="E46C0A"/>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18" name="TextBox 17">
            <a:extLst>
              <a:ext uri="{FF2B5EF4-FFF2-40B4-BE49-F238E27FC236}">
                <a16:creationId xmlns:a16="http://schemas.microsoft.com/office/drawing/2014/main" id="{EB6F9B54-F79A-4676-BE7C-4B682EE4A8DB}"/>
              </a:ext>
            </a:extLst>
          </p:cNvPr>
          <p:cNvSpPr txBox="1"/>
          <p:nvPr/>
        </p:nvSpPr>
        <p:spPr>
          <a:xfrm>
            <a:off x="539750" y="2817813"/>
            <a:ext cx="1214438" cy="430212"/>
          </a:xfrm>
          <a:prstGeom prst="rect">
            <a:avLst/>
          </a:prstGeom>
          <a:noFill/>
        </p:spPr>
        <p:txBody>
          <a:bodyPr wrap="none">
            <a:spAutoFit/>
          </a:bodyPr>
          <a:lstStyle/>
          <a:p>
            <a:pPr eaLnBrk="1" hangingPunct="1">
              <a:buFont typeface="Arial" pitchFamily="34" charset="0"/>
              <a:buChar char="•"/>
              <a:defRPr/>
            </a:pPr>
            <a:r>
              <a:rPr lang="en-US" altLang="ko-KR" sz="2200" b="1" dirty="0">
                <a:solidFill>
                  <a:schemeClr val="tx2">
                    <a:lumMod val="75000"/>
                  </a:schemeClr>
                </a:solidFill>
                <a:latin typeface="Arial" charset="0"/>
                <a:cs typeface="Arial" pitchFamily="34" charset="0"/>
              </a:rPr>
              <a:t> </a:t>
            </a:r>
            <a:r>
              <a:rPr lang="zh-CN" altLang="en-US" sz="2200" dirty="0">
                <a:solidFill>
                  <a:schemeClr val="tx2">
                    <a:lumMod val="75000"/>
                  </a:schemeClr>
                </a:solidFill>
                <a:latin typeface="微软雅黑" pitchFamily="34" charset="-122"/>
                <a:ea typeface="微软雅黑" pitchFamily="34" charset="-122"/>
                <a:cs typeface="Arial" pitchFamily="34" charset="0"/>
              </a:rPr>
              <a:t>初始化</a:t>
            </a:r>
            <a:endParaRPr lang="ko-KR" altLang="en-US" sz="2200" dirty="0">
              <a:solidFill>
                <a:schemeClr val="tx2">
                  <a:lumMod val="75000"/>
                </a:schemeClr>
              </a:solidFill>
              <a:latin typeface="微软雅黑" pitchFamily="34" charset="-122"/>
              <a:cs typeface="Arial" pitchFamily="34" charset="0"/>
            </a:endParaRPr>
          </a:p>
        </p:txBody>
      </p:sp>
      <p:sp>
        <p:nvSpPr>
          <p:cNvPr id="20" name="TextBox 19">
            <a:extLst>
              <a:ext uri="{FF2B5EF4-FFF2-40B4-BE49-F238E27FC236}">
                <a16:creationId xmlns:a16="http://schemas.microsoft.com/office/drawing/2014/main" id="{0F74E8AF-28A5-4A6F-8DC1-65EF1A5CA362}"/>
              </a:ext>
            </a:extLst>
          </p:cNvPr>
          <p:cNvSpPr txBox="1"/>
          <p:nvPr/>
        </p:nvSpPr>
        <p:spPr>
          <a:xfrm>
            <a:off x="539750" y="3322638"/>
            <a:ext cx="2027238" cy="2278062"/>
          </a:xfrm>
          <a:prstGeom prst="rect">
            <a:avLst/>
          </a:prstGeom>
          <a:noFill/>
        </p:spPr>
        <p:txBody>
          <a:bodyPr wrap="none">
            <a:spAutoFit/>
          </a:bodyPr>
          <a:lstStyle/>
          <a:p>
            <a:pPr eaLnBrk="1" hangingPunct="1">
              <a:buFont typeface="Arial" pitchFamily="34" charset="0"/>
              <a:buChar char="•"/>
              <a:defRPr/>
            </a:pPr>
            <a:r>
              <a:rPr lang="en-US" altLang="ko-KR" sz="2200" b="1" dirty="0">
                <a:solidFill>
                  <a:schemeClr val="tx2">
                    <a:lumMod val="75000"/>
                  </a:schemeClr>
                </a:solidFill>
                <a:latin typeface="Arial" charset="0"/>
                <a:cs typeface="Arial" pitchFamily="34" charset="0"/>
              </a:rPr>
              <a:t> </a:t>
            </a:r>
            <a:r>
              <a:rPr lang="zh-CN" altLang="en-US" sz="2200" dirty="0">
                <a:solidFill>
                  <a:schemeClr val="tx2">
                    <a:lumMod val="75000"/>
                  </a:schemeClr>
                </a:solidFill>
                <a:latin typeface="微软雅黑" pitchFamily="34" charset="-122"/>
                <a:ea typeface="微软雅黑" pitchFamily="34" charset="-122"/>
                <a:cs typeface="Arial" pitchFamily="34" charset="0"/>
              </a:rPr>
              <a:t>操作</a:t>
            </a:r>
            <a:endParaRPr lang="en-US" altLang="ko-KR" sz="2200" dirty="0">
              <a:solidFill>
                <a:schemeClr val="tx2">
                  <a:lumMod val="75000"/>
                </a:schemeClr>
              </a:solidFill>
              <a:latin typeface="微软雅黑" pitchFamily="34" charset="-122"/>
              <a:ea typeface="微软雅黑" pitchFamily="34" charset="-122"/>
              <a:cs typeface="Arial" pitchFamily="34" charset="0"/>
            </a:endParaRPr>
          </a:p>
          <a:p>
            <a:pPr lvl="1" eaLnBrk="1" hangingPunct="1">
              <a:lnSpc>
                <a:spcPct val="150000"/>
              </a:lnSpc>
              <a:buFont typeface="Arial" pitchFamily="34" charset="0"/>
              <a:buChar char="•"/>
              <a:defRPr/>
            </a:pPr>
            <a:r>
              <a:rPr lang="zh-CN" altLang="en-US" sz="2000" b="1" dirty="0">
                <a:solidFill>
                  <a:srgbClr val="C00000"/>
                </a:solidFill>
                <a:latin typeface="Arial" charset="0"/>
                <a:cs typeface="Arial" pitchFamily="34" charset="0"/>
              </a:rPr>
              <a:t>单比特操作</a:t>
            </a:r>
            <a:endParaRPr lang="en-US" altLang="ko-KR" sz="2000" b="1" dirty="0">
              <a:solidFill>
                <a:srgbClr val="C00000"/>
              </a:solidFill>
              <a:latin typeface="Arial" charset="0"/>
              <a:cs typeface="Arial" pitchFamily="34" charset="0"/>
            </a:endParaRPr>
          </a:p>
          <a:p>
            <a:pPr lvl="1" eaLnBrk="1" hangingPunct="1">
              <a:lnSpc>
                <a:spcPct val="150000"/>
              </a:lnSpc>
              <a:defRPr/>
            </a:pPr>
            <a:r>
              <a:rPr lang="en-US" altLang="ko-KR" sz="2000" b="1" dirty="0">
                <a:solidFill>
                  <a:srgbClr val="C00000"/>
                </a:solidFill>
                <a:latin typeface="Arial" charset="0"/>
                <a:cs typeface="Arial" pitchFamily="34" charset="0"/>
              </a:rPr>
              <a:t>  (</a:t>
            </a:r>
            <a:r>
              <a:rPr lang="zh-CN" altLang="en-US" sz="2000" b="1" dirty="0">
                <a:solidFill>
                  <a:srgbClr val="C00000"/>
                </a:solidFill>
                <a:latin typeface="Arial" charset="0"/>
                <a:cs typeface="Arial" pitchFamily="34" charset="0"/>
              </a:rPr>
              <a:t>非门</a:t>
            </a:r>
            <a:r>
              <a:rPr lang="en-US" altLang="ko-KR" sz="2000" b="1" dirty="0">
                <a:solidFill>
                  <a:srgbClr val="C00000"/>
                </a:solidFill>
                <a:latin typeface="Arial" charset="0"/>
                <a:cs typeface="Arial" pitchFamily="34" charset="0"/>
              </a:rPr>
              <a:t>)</a:t>
            </a:r>
          </a:p>
          <a:p>
            <a:pPr lvl="1" eaLnBrk="1" hangingPunct="1">
              <a:lnSpc>
                <a:spcPct val="150000"/>
              </a:lnSpc>
              <a:buFont typeface="Arial" pitchFamily="34" charset="0"/>
              <a:buChar char="•"/>
              <a:defRPr/>
            </a:pPr>
            <a:r>
              <a:rPr lang="zh-CN" altLang="en-US" sz="2000" b="1" dirty="0">
                <a:solidFill>
                  <a:srgbClr val="C00000"/>
                </a:solidFill>
                <a:latin typeface="Arial" charset="0"/>
                <a:cs typeface="Arial" pitchFamily="34" charset="0"/>
              </a:rPr>
              <a:t>两比特操作</a:t>
            </a:r>
            <a:endParaRPr lang="en-US" altLang="ko-KR" sz="2000" b="1" dirty="0">
              <a:solidFill>
                <a:srgbClr val="C00000"/>
              </a:solidFill>
              <a:latin typeface="Arial" charset="0"/>
              <a:cs typeface="Arial" pitchFamily="34" charset="0"/>
            </a:endParaRPr>
          </a:p>
          <a:p>
            <a:pPr lvl="1" eaLnBrk="1" hangingPunct="1">
              <a:lnSpc>
                <a:spcPct val="150000"/>
              </a:lnSpc>
              <a:defRPr/>
            </a:pPr>
            <a:r>
              <a:rPr lang="en-US" altLang="ko-KR" sz="2000" b="1" dirty="0">
                <a:solidFill>
                  <a:srgbClr val="C00000"/>
                </a:solidFill>
                <a:latin typeface="Arial" charset="0"/>
                <a:cs typeface="Arial" pitchFamily="34" charset="0"/>
              </a:rPr>
              <a:t>  (</a:t>
            </a:r>
            <a:r>
              <a:rPr lang="zh-CN" altLang="en-US" sz="2000" b="1" dirty="0">
                <a:solidFill>
                  <a:srgbClr val="C00000"/>
                </a:solidFill>
                <a:latin typeface="Arial" charset="0"/>
                <a:cs typeface="Arial" pitchFamily="34" charset="0"/>
              </a:rPr>
              <a:t>与非门</a:t>
            </a:r>
            <a:r>
              <a:rPr lang="en-US" altLang="ko-KR" sz="2000" b="1" dirty="0">
                <a:solidFill>
                  <a:srgbClr val="C00000"/>
                </a:solidFill>
                <a:latin typeface="Arial" charset="0"/>
                <a:cs typeface="Arial" pitchFamily="34" charset="0"/>
              </a:rPr>
              <a:t>)</a:t>
            </a:r>
            <a:endParaRPr lang="ko-KR" altLang="en-US" sz="2000" b="1" dirty="0">
              <a:solidFill>
                <a:srgbClr val="C00000"/>
              </a:solidFill>
              <a:latin typeface="Arial" charset="0"/>
              <a:cs typeface="Arial" pitchFamily="34" charset="0"/>
            </a:endParaRPr>
          </a:p>
        </p:txBody>
      </p:sp>
      <p:sp>
        <p:nvSpPr>
          <p:cNvPr id="21" name="TextBox 20">
            <a:extLst>
              <a:ext uri="{FF2B5EF4-FFF2-40B4-BE49-F238E27FC236}">
                <a16:creationId xmlns:a16="http://schemas.microsoft.com/office/drawing/2014/main" id="{E51D502A-66CB-4E08-9DD6-FAE5C69EDFE9}"/>
              </a:ext>
            </a:extLst>
          </p:cNvPr>
          <p:cNvSpPr txBox="1"/>
          <p:nvPr/>
        </p:nvSpPr>
        <p:spPr>
          <a:xfrm>
            <a:off x="539750" y="1525588"/>
            <a:ext cx="930275" cy="430212"/>
          </a:xfrm>
          <a:prstGeom prst="rect">
            <a:avLst/>
          </a:prstGeom>
          <a:noFill/>
        </p:spPr>
        <p:txBody>
          <a:bodyPr wrap="none">
            <a:spAutoFit/>
          </a:bodyPr>
          <a:lstStyle/>
          <a:p>
            <a:pPr eaLnBrk="1" hangingPunct="1">
              <a:buFont typeface="Arial" pitchFamily="34" charset="0"/>
              <a:buChar char="•"/>
              <a:defRPr/>
            </a:pPr>
            <a:r>
              <a:rPr lang="en-US" altLang="ko-KR" sz="2200" b="1" dirty="0">
                <a:solidFill>
                  <a:schemeClr val="tx2">
                    <a:lumMod val="75000"/>
                  </a:schemeClr>
                </a:solidFill>
                <a:latin typeface="Arial" charset="0"/>
                <a:cs typeface="Arial" pitchFamily="34" charset="0"/>
              </a:rPr>
              <a:t> </a:t>
            </a:r>
            <a:r>
              <a:rPr lang="zh-CN" altLang="en-US" sz="2200" dirty="0">
                <a:solidFill>
                  <a:schemeClr val="tx2">
                    <a:lumMod val="75000"/>
                  </a:schemeClr>
                </a:solidFill>
                <a:latin typeface="微软雅黑" pitchFamily="34" charset="-122"/>
                <a:ea typeface="微软雅黑" pitchFamily="34" charset="-122"/>
                <a:cs typeface="Arial" pitchFamily="34" charset="0"/>
              </a:rPr>
              <a:t>比特</a:t>
            </a:r>
            <a:endParaRPr lang="ko-KR" altLang="en-US" sz="2200" dirty="0">
              <a:solidFill>
                <a:schemeClr val="tx2">
                  <a:lumMod val="75000"/>
                </a:schemeClr>
              </a:solidFill>
              <a:latin typeface="微软雅黑" pitchFamily="34" charset="-122"/>
              <a:cs typeface="Arial" pitchFamily="34" charset="0"/>
            </a:endParaRPr>
          </a:p>
        </p:txBody>
      </p:sp>
      <p:sp>
        <p:nvSpPr>
          <p:cNvPr id="22" name="TextBox 21">
            <a:extLst>
              <a:ext uri="{FF2B5EF4-FFF2-40B4-BE49-F238E27FC236}">
                <a16:creationId xmlns:a16="http://schemas.microsoft.com/office/drawing/2014/main" id="{7B66662B-5887-48C5-9C78-3955013EEE5C}"/>
              </a:ext>
            </a:extLst>
          </p:cNvPr>
          <p:cNvSpPr txBox="1"/>
          <p:nvPr/>
        </p:nvSpPr>
        <p:spPr>
          <a:xfrm>
            <a:off x="539750" y="5816600"/>
            <a:ext cx="1700213" cy="892175"/>
          </a:xfrm>
          <a:prstGeom prst="rect">
            <a:avLst/>
          </a:prstGeom>
          <a:noFill/>
        </p:spPr>
        <p:txBody>
          <a:bodyPr wrap="none">
            <a:spAutoFit/>
          </a:bodyPr>
          <a:lstStyle/>
          <a:p>
            <a:pPr eaLnBrk="1" hangingPunct="1">
              <a:buFont typeface="Arial" pitchFamily="34" charset="0"/>
              <a:buChar char="•"/>
              <a:defRPr/>
            </a:pPr>
            <a:r>
              <a:rPr lang="en-US" altLang="ko-KR" sz="2200" b="1" dirty="0">
                <a:solidFill>
                  <a:schemeClr val="tx2">
                    <a:lumMod val="75000"/>
                  </a:schemeClr>
                </a:solidFill>
                <a:latin typeface="Arial" charset="0"/>
                <a:cs typeface="Arial" pitchFamily="34" charset="0"/>
              </a:rPr>
              <a:t> </a:t>
            </a:r>
            <a:r>
              <a:rPr lang="zh-CN" altLang="en-US" sz="2200" dirty="0">
                <a:solidFill>
                  <a:schemeClr val="tx2">
                    <a:lumMod val="75000"/>
                  </a:schemeClr>
                </a:solidFill>
                <a:latin typeface="微软雅黑" pitchFamily="34" charset="-122"/>
                <a:ea typeface="微软雅黑" pitchFamily="34" charset="-122"/>
                <a:cs typeface="Arial" pitchFamily="34" charset="0"/>
              </a:rPr>
              <a:t>探测</a:t>
            </a:r>
            <a:endParaRPr lang="en-US" altLang="ko-KR" sz="2200" dirty="0">
              <a:solidFill>
                <a:schemeClr val="tx2">
                  <a:lumMod val="75000"/>
                </a:schemeClr>
              </a:solidFill>
              <a:latin typeface="微软雅黑" pitchFamily="34" charset="-122"/>
              <a:ea typeface="微软雅黑" pitchFamily="34" charset="-122"/>
              <a:cs typeface="Arial" pitchFamily="34" charset="0"/>
            </a:endParaRPr>
          </a:p>
          <a:p>
            <a:pPr lvl="1" eaLnBrk="1" hangingPunct="1">
              <a:lnSpc>
                <a:spcPct val="150000"/>
              </a:lnSpc>
              <a:defRPr/>
            </a:pPr>
            <a:r>
              <a:rPr lang="en-US" altLang="ko-KR" sz="2000" dirty="0">
                <a:solidFill>
                  <a:srgbClr val="C00000"/>
                </a:solidFill>
                <a:latin typeface="微软雅黑" pitchFamily="34" charset="-122"/>
                <a:ea typeface="微软雅黑" pitchFamily="34" charset="-122"/>
                <a:cs typeface="Arial" pitchFamily="34" charset="0"/>
              </a:rPr>
              <a:t>	 </a:t>
            </a:r>
            <a:r>
              <a:rPr lang="zh-CN" altLang="en-US" sz="2000" b="1" dirty="0">
                <a:solidFill>
                  <a:srgbClr val="C00000"/>
                </a:solidFill>
                <a:latin typeface="Arial" charset="0"/>
                <a:cs typeface="Arial" pitchFamily="34" charset="0"/>
              </a:rPr>
              <a:t>结果</a:t>
            </a:r>
            <a:endParaRPr lang="ko-KR" altLang="en-US" sz="2000" b="1" dirty="0">
              <a:solidFill>
                <a:srgbClr val="C00000"/>
              </a:solidFill>
              <a:latin typeface="Arial" charset="0"/>
              <a:cs typeface="Arial" pitchFamily="34" charset="0"/>
            </a:endParaRPr>
          </a:p>
        </p:txBody>
      </p:sp>
      <p:sp>
        <p:nvSpPr>
          <p:cNvPr id="91148" name="TextBox 50">
            <a:extLst>
              <a:ext uri="{FF2B5EF4-FFF2-40B4-BE49-F238E27FC236}">
                <a16:creationId xmlns:a16="http://schemas.microsoft.com/office/drawing/2014/main" id="{9A6ED1DD-FA84-4A7B-A8DF-511B300ACF5D}"/>
              </a:ext>
            </a:extLst>
          </p:cNvPr>
          <p:cNvSpPr txBox="1">
            <a:spLocks noChangeArrowheads="1"/>
          </p:cNvSpPr>
          <p:nvPr/>
        </p:nvSpPr>
        <p:spPr bwMode="auto">
          <a:xfrm>
            <a:off x="900113" y="2101850"/>
            <a:ext cx="8667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r>
              <a:rPr lang="en-US" altLang="ko-KR" sz="2000" b="1">
                <a:solidFill>
                  <a:srgbClr val="C00000"/>
                </a:solidFill>
                <a:latin typeface="Arial" panose="020B0604020202020204" pitchFamily="34" charset="0"/>
                <a:cs typeface="Arial" panose="020B0604020202020204" pitchFamily="34" charset="0"/>
              </a:rPr>
              <a:t>0 or 1</a:t>
            </a:r>
            <a:endParaRPr lang="ko-KR" altLang="en-US" sz="2000" b="1">
              <a:solidFill>
                <a:srgbClr val="C00000"/>
              </a:solidFill>
              <a:latin typeface="Arial" panose="020B0604020202020204" pitchFamily="34" charset="0"/>
              <a:cs typeface="Arial" panose="020B0604020202020204" pitchFamily="34" charset="0"/>
            </a:endParaRPr>
          </a:p>
        </p:txBody>
      </p:sp>
      <p:cxnSp>
        <p:nvCxnSpPr>
          <p:cNvPr id="24" name="Straight Arrow Connector 28">
            <a:extLst>
              <a:ext uri="{FF2B5EF4-FFF2-40B4-BE49-F238E27FC236}">
                <a16:creationId xmlns:a16="http://schemas.microsoft.com/office/drawing/2014/main" id="{53597B75-C579-4830-B300-4916D3747F96}"/>
              </a:ext>
            </a:extLst>
          </p:cNvPr>
          <p:cNvCxnSpPr/>
          <p:nvPr/>
        </p:nvCxnSpPr>
        <p:spPr>
          <a:xfrm>
            <a:off x="609600" y="6429375"/>
            <a:ext cx="914400" cy="1588"/>
          </a:xfrm>
          <a:prstGeom prst="straightConnector1">
            <a:avLst/>
          </a:prstGeom>
          <a:ln w="38100">
            <a:solidFill>
              <a:srgbClr val="C00000"/>
            </a:solidFill>
            <a:tailEnd type="stealth" w="lg" len="lg"/>
          </a:ln>
        </p:spPr>
        <p:style>
          <a:lnRef idx="1">
            <a:schemeClr val="accent1"/>
          </a:lnRef>
          <a:fillRef idx="0">
            <a:schemeClr val="accent1"/>
          </a:fillRef>
          <a:effectRef idx="0">
            <a:schemeClr val="accent1"/>
          </a:effectRef>
          <a:fontRef idx="minor">
            <a:schemeClr val="tx1"/>
          </a:fontRef>
        </p:style>
      </p:cxnSp>
      <p:sp>
        <p:nvSpPr>
          <p:cNvPr id="91150" name="灯片编号占位符 1">
            <a:extLst>
              <a:ext uri="{FF2B5EF4-FFF2-40B4-BE49-F238E27FC236}">
                <a16:creationId xmlns:a16="http://schemas.microsoft.com/office/drawing/2014/main" id="{D6B41440-88DC-487A-8DB4-057A6EDDEDAC}"/>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fld id="{5D9A5A6C-DA31-41DA-8CA8-401DC7CF25B4}" type="slidenum">
              <a:rPr lang="zh-CN" altLang="en-US" sz="1200" smtClean="0">
                <a:solidFill>
                  <a:srgbClr val="898989"/>
                </a:solidFill>
              </a:rPr>
              <a:pPr>
                <a:spcBef>
                  <a:spcPct val="0"/>
                </a:spcBef>
                <a:buFontTx/>
                <a:buNone/>
              </a:pPr>
              <a:t>79</a:t>
            </a:fld>
            <a:endParaRPr lang="zh-CN" altLang="en-US" sz="1200">
              <a:solidFill>
                <a:srgbClr val="898989"/>
              </a:solidFill>
            </a:endParaRPr>
          </a:p>
        </p:txBody>
      </p:sp>
      <p:sp>
        <p:nvSpPr>
          <p:cNvPr id="15" name="TextBox 6">
            <a:extLst>
              <a:ext uri="{FF2B5EF4-FFF2-40B4-BE49-F238E27FC236}">
                <a16:creationId xmlns:a16="http://schemas.microsoft.com/office/drawing/2014/main" id="{82BD16C2-B0E8-4206-9870-D86262B90452}"/>
              </a:ext>
            </a:extLst>
          </p:cNvPr>
          <p:cNvSpPr txBox="1">
            <a:spLocks noChangeArrowheads="1"/>
          </p:cNvSpPr>
          <p:nvPr/>
        </p:nvSpPr>
        <p:spPr bwMode="auto">
          <a:xfrm>
            <a:off x="1547813" y="107950"/>
            <a:ext cx="669659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ts val="1200"/>
              </a:spcBef>
              <a:buFontTx/>
              <a:buNone/>
            </a:pPr>
            <a:r>
              <a:rPr lang="zh-CN" altLang="en-US" dirty="0">
                <a:latin typeface="微软雅黑" panose="020B0503020204020204" pitchFamily="34" charset="-122"/>
                <a:ea typeface="微软雅黑" panose="020B0503020204020204" pitchFamily="34" charset="-122"/>
              </a:rPr>
              <a:t>三、量子信息 </a:t>
            </a:r>
            <a:r>
              <a:rPr lang="en-US" altLang="zh-CN" dirty="0">
                <a:latin typeface="微软雅黑" panose="020B0503020204020204" pitchFamily="34" charset="-122"/>
                <a:ea typeface="微软雅黑" panose="020B0503020204020204" pitchFamily="34" charset="-122"/>
              </a:rPr>
              <a:t>3</a:t>
            </a:r>
            <a:r>
              <a:rPr lang="zh-CN" altLang="en-US" sz="2800" dirty="0">
                <a:latin typeface="微软雅黑" panose="020B0503020204020204" pitchFamily="34" charset="-122"/>
                <a:ea typeface="微软雅黑" panose="020B0503020204020204" pitchFamily="34" charset="-122"/>
              </a:rPr>
              <a:t>）量子计算与量子模拟</a:t>
            </a:r>
            <a:endParaRPr lang="en-US" altLang="zh-CN" dirty="0">
              <a:latin typeface="微软雅黑" panose="020B0503020204020204" pitchFamily="34" charset="-122"/>
              <a:ea typeface="微软雅黑" panose="020B0503020204020204" pitchFamily="34" charset="-122"/>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 Box 2">
            <a:extLst>
              <a:ext uri="{FF2B5EF4-FFF2-40B4-BE49-F238E27FC236}">
                <a16:creationId xmlns:a16="http://schemas.microsoft.com/office/drawing/2014/main" id="{E6BB6601-915C-4CB7-AAA3-65430EB7B619}"/>
              </a:ext>
            </a:extLst>
          </p:cNvPr>
          <p:cNvSpPr txBox="1">
            <a:spLocks noChangeArrowheads="1"/>
          </p:cNvSpPr>
          <p:nvPr/>
        </p:nvSpPr>
        <p:spPr bwMode="auto">
          <a:xfrm>
            <a:off x="612775" y="977900"/>
            <a:ext cx="39814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50000"/>
              </a:spcBef>
              <a:buFontTx/>
              <a:buNone/>
            </a:pPr>
            <a:r>
              <a:rPr lang="zh-CN" altLang="en-US" sz="2800">
                <a:solidFill>
                  <a:srgbClr val="0000CC"/>
                </a:solidFill>
                <a:latin typeface="微软雅黑" panose="020B0503020204020204" pitchFamily="34" charset="-122"/>
                <a:ea typeface="微软雅黑" panose="020B0503020204020204" pitchFamily="34" charset="-122"/>
              </a:rPr>
              <a:t>从经典信息到量子信息</a:t>
            </a:r>
          </a:p>
        </p:txBody>
      </p:sp>
      <p:sp>
        <p:nvSpPr>
          <p:cNvPr id="12291" name="Text Box 4">
            <a:extLst>
              <a:ext uri="{FF2B5EF4-FFF2-40B4-BE49-F238E27FC236}">
                <a16:creationId xmlns:a16="http://schemas.microsoft.com/office/drawing/2014/main" id="{97D3C510-2D04-4FFC-9E39-C9F29FA85EE9}"/>
              </a:ext>
            </a:extLst>
          </p:cNvPr>
          <p:cNvSpPr txBox="1">
            <a:spLocks noChangeArrowheads="1"/>
          </p:cNvSpPr>
          <p:nvPr/>
        </p:nvSpPr>
        <p:spPr bwMode="auto">
          <a:xfrm>
            <a:off x="615950" y="3873500"/>
            <a:ext cx="3806825" cy="163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479" tIns="41239" rIns="82479" bIns="41239">
            <a:spAutoFit/>
          </a:bodyPr>
          <a:lstStyle>
            <a:lvl1pPr defTabSz="825500">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defTabSz="82550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defTabSz="8255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defTabSz="8255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defTabSz="8255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defTabSz="8255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defTabSz="8255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defTabSz="8255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defTabSz="8255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lnSpc>
                <a:spcPct val="120000"/>
              </a:lnSpc>
              <a:spcBef>
                <a:spcPct val="0"/>
              </a:spcBef>
              <a:buFontTx/>
              <a:buNone/>
            </a:pPr>
            <a:r>
              <a:rPr lang="zh-CN" altLang="en-US" sz="2000">
                <a:latin typeface="微软雅黑" panose="020B0503020204020204" pitchFamily="34" charset="-122"/>
                <a:ea typeface="微软雅黑" panose="020B0503020204020204" pitchFamily="34" charset="-122"/>
              </a:rPr>
              <a:t>经典信息的基本单元是比特。</a:t>
            </a:r>
            <a:endParaRPr lang="en-US" altLang="zh-CN" sz="2000">
              <a:latin typeface="微软雅黑" panose="020B0503020204020204" pitchFamily="34" charset="-122"/>
              <a:ea typeface="微软雅黑" panose="020B0503020204020204" pitchFamily="34" charset="-122"/>
            </a:endParaRPr>
          </a:p>
          <a:p>
            <a:pPr eaLnBrk="1" hangingPunct="1">
              <a:lnSpc>
                <a:spcPct val="120000"/>
              </a:lnSpc>
              <a:spcBef>
                <a:spcPts val="600"/>
              </a:spcBef>
              <a:buFontTx/>
              <a:buNone/>
            </a:pPr>
            <a:r>
              <a:rPr lang="zh-CN" altLang="en-US" sz="2000">
                <a:latin typeface="微软雅黑" panose="020B0503020204020204" pitchFamily="34" charset="-122"/>
                <a:ea typeface="微软雅黑" panose="020B0503020204020204" pitchFamily="34" charset="-122"/>
              </a:rPr>
              <a:t>比特只有</a:t>
            </a:r>
            <a:r>
              <a:rPr lang="en-US" altLang="zh-CN" sz="2000">
                <a:latin typeface="微软雅黑" panose="020B0503020204020204" pitchFamily="34" charset="-122"/>
                <a:ea typeface="微软雅黑" panose="020B0503020204020204" pitchFamily="34" charset="-122"/>
              </a:rPr>
              <a:t>0</a:t>
            </a:r>
            <a:r>
              <a:rPr lang="zh-CN" altLang="en-US" sz="2000">
                <a:latin typeface="微软雅黑" panose="020B0503020204020204" pitchFamily="34" charset="-122"/>
                <a:ea typeface="微软雅黑" panose="020B0503020204020204" pitchFamily="34" charset="-122"/>
              </a:rPr>
              <a:t>和</a:t>
            </a:r>
            <a:r>
              <a:rPr lang="en-US" altLang="zh-CN" sz="2000">
                <a:latin typeface="微软雅黑" panose="020B0503020204020204" pitchFamily="34" charset="-122"/>
                <a:ea typeface="微软雅黑" panose="020B0503020204020204" pitchFamily="34" charset="-122"/>
              </a:rPr>
              <a:t>1</a:t>
            </a:r>
            <a:r>
              <a:rPr lang="zh-CN" altLang="en-US" sz="2000">
                <a:latin typeface="微软雅黑" panose="020B0503020204020204" pitchFamily="34" charset="-122"/>
                <a:ea typeface="微软雅黑" panose="020B0503020204020204" pitchFamily="34" charset="-122"/>
              </a:rPr>
              <a:t>两种状态，例如对应数字电路中的低电平和高电平两种状态。</a:t>
            </a:r>
          </a:p>
        </p:txBody>
      </p:sp>
      <p:sp>
        <p:nvSpPr>
          <p:cNvPr id="8198" name="Text Box 5">
            <a:extLst>
              <a:ext uri="{FF2B5EF4-FFF2-40B4-BE49-F238E27FC236}">
                <a16:creationId xmlns:a16="http://schemas.microsoft.com/office/drawing/2014/main" id="{D916A279-6D54-4D95-8B7A-8DC44D84F582}"/>
              </a:ext>
            </a:extLst>
          </p:cNvPr>
          <p:cNvSpPr txBox="1">
            <a:spLocks noChangeArrowheads="1"/>
          </p:cNvSpPr>
          <p:nvPr/>
        </p:nvSpPr>
        <p:spPr bwMode="auto">
          <a:xfrm>
            <a:off x="4862513" y="3873500"/>
            <a:ext cx="4016375" cy="126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479" tIns="41239" rIns="82479" bIns="41239">
            <a:spAutoFit/>
          </a:bodyPr>
          <a:lstStyle>
            <a:lvl1pPr defTabSz="825500">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defTabSz="82550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defTabSz="8255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defTabSz="8255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defTabSz="8255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defTabSz="8255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defTabSz="8255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defTabSz="8255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defTabSz="8255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lnSpc>
                <a:spcPct val="120000"/>
              </a:lnSpc>
              <a:spcBef>
                <a:spcPct val="0"/>
              </a:spcBef>
              <a:buFontTx/>
              <a:buNone/>
            </a:pPr>
            <a:r>
              <a:rPr lang="zh-CN" altLang="en-US" sz="2000">
                <a:latin typeface="微软雅黑" panose="020B0503020204020204" pitchFamily="34" charset="-122"/>
                <a:ea typeface="微软雅黑" panose="020B0503020204020204" pitchFamily="34" charset="-122"/>
              </a:rPr>
              <a:t>量子信息的基本单元是量子比特。</a:t>
            </a:r>
            <a:endParaRPr lang="en-US" altLang="zh-CN" sz="2000">
              <a:latin typeface="微软雅黑" panose="020B0503020204020204" pitchFamily="34" charset="-122"/>
              <a:ea typeface="微软雅黑" panose="020B0503020204020204" pitchFamily="34" charset="-122"/>
            </a:endParaRPr>
          </a:p>
          <a:p>
            <a:pPr eaLnBrk="1" hangingPunct="1">
              <a:lnSpc>
                <a:spcPct val="120000"/>
              </a:lnSpc>
              <a:spcBef>
                <a:spcPts val="600"/>
              </a:spcBef>
              <a:buFontTx/>
              <a:buNone/>
            </a:pPr>
            <a:r>
              <a:rPr lang="zh-CN" altLang="en-US" sz="2000">
                <a:latin typeface="微软雅黑" panose="020B0503020204020204" pitchFamily="34" charset="-122"/>
                <a:ea typeface="微软雅黑" panose="020B0503020204020204" pitchFamily="34" charset="-122"/>
              </a:rPr>
              <a:t>量子比特可以处于</a:t>
            </a:r>
            <a:r>
              <a:rPr lang="en-US" altLang="zh-CN" sz="2000">
                <a:latin typeface="微软雅黑" panose="020B0503020204020204" pitchFamily="34" charset="-122"/>
                <a:ea typeface="微软雅黑" panose="020B0503020204020204" pitchFamily="34" charset="-122"/>
              </a:rPr>
              <a:t>0</a:t>
            </a:r>
            <a:r>
              <a:rPr lang="zh-CN" altLang="en-US" sz="2000">
                <a:latin typeface="微软雅黑" panose="020B0503020204020204" pitchFamily="34" charset="-122"/>
                <a:ea typeface="微软雅黑" panose="020B0503020204020204" pitchFamily="34" charset="-122"/>
              </a:rPr>
              <a:t>和</a:t>
            </a:r>
            <a:r>
              <a:rPr lang="en-US" altLang="zh-CN" sz="2000">
                <a:latin typeface="微软雅黑" panose="020B0503020204020204" pitchFamily="34" charset="-122"/>
                <a:ea typeface="微软雅黑" panose="020B0503020204020204" pitchFamily="34" charset="-122"/>
              </a:rPr>
              <a:t>1</a:t>
            </a:r>
            <a:r>
              <a:rPr lang="zh-CN" altLang="en-US" sz="2000">
                <a:latin typeface="微软雅黑" panose="020B0503020204020204" pitchFamily="34" charset="-122"/>
                <a:ea typeface="微软雅黑" panose="020B0503020204020204" pitchFamily="34" charset="-122"/>
              </a:rPr>
              <a:t>的叠加状态，例如对应电子自旋或光子偏振。</a:t>
            </a:r>
          </a:p>
        </p:txBody>
      </p:sp>
      <p:pic>
        <p:nvPicPr>
          <p:cNvPr id="8199" name="Picture 6" descr="qspins4">
            <a:extLst>
              <a:ext uri="{FF2B5EF4-FFF2-40B4-BE49-F238E27FC236}">
                <a16:creationId xmlns:a16="http://schemas.microsoft.com/office/drawing/2014/main" id="{11A64CF7-8665-4CFA-ABA1-112D83C2DA85}"/>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5211763" y="1706563"/>
            <a:ext cx="1136650" cy="1497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4" name="Line 9">
            <a:extLst>
              <a:ext uri="{FF2B5EF4-FFF2-40B4-BE49-F238E27FC236}">
                <a16:creationId xmlns:a16="http://schemas.microsoft.com/office/drawing/2014/main" id="{BCA5D944-156B-4E7B-81F4-ECCCCBB287E9}"/>
              </a:ext>
            </a:extLst>
          </p:cNvPr>
          <p:cNvSpPr>
            <a:spLocks noChangeShapeType="1"/>
          </p:cNvSpPr>
          <p:nvPr/>
        </p:nvSpPr>
        <p:spPr bwMode="auto">
          <a:xfrm flipH="1">
            <a:off x="4594225" y="1506538"/>
            <a:ext cx="0" cy="3781425"/>
          </a:xfrm>
          <a:prstGeom prst="line">
            <a:avLst/>
          </a:prstGeom>
          <a:noFill/>
          <a:ln w="19050">
            <a:solidFill>
              <a:srgbClr val="339966"/>
            </a:solidFill>
            <a:round/>
            <a:headEnd/>
            <a:tailEnd/>
          </a:ln>
          <a:extLst>
            <a:ext uri="{909E8E84-426E-40DD-AFC4-6F175D3DCCD1}">
              <a14:hiddenFill xmlns:a14="http://schemas.microsoft.com/office/drawing/2010/main">
                <a:noFill/>
              </a14:hiddenFill>
            </a:ext>
          </a:extLst>
        </p:spPr>
        <p:txBody>
          <a:bodyPr wrap="none" anchor="ctr"/>
          <a:lstStyle/>
          <a:p>
            <a:endParaRPr lang="zh-CN" altLang="en-US"/>
          </a:p>
        </p:txBody>
      </p:sp>
      <p:pic>
        <p:nvPicPr>
          <p:cNvPr id="8201" name="Picture 10" descr="叠加态">
            <a:extLst>
              <a:ext uri="{FF2B5EF4-FFF2-40B4-BE49-F238E27FC236}">
                <a16:creationId xmlns:a16="http://schemas.microsoft.com/office/drawing/2014/main" id="{60976E04-EABC-445A-A7C7-5E5C87EA539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40425" y="3389313"/>
            <a:ext cx="142240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02" name="矩形 2">
            <a:extLst>
              <a:ext uri="{FF2B5EF4-FFF2-40B4-BE49-F238E27FC236}">
                <a16:creationId xmlns:a16="http://schemas.microsoft.com/office/drawing/2014/main" id="{33A928B3-423F-4C89-B243-6A85864DA4D9}"/>
              </a:ext>
            </a:extLst>
          </p:cNvPr>
          <p:cNvSpPr>
            <a:spLocks noChangeArrowheads="1"/>
          </p:cNvSpPr>
          <p:nvPr/>
        </p:nvSpPr>
        <p:spPr bwMode="auto">
          <a:xfrm>
            <a:off x="1236663" y="6253163"/>
            <a:ext cx="634019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r>
              <a:rPr lang="zh-CN" altLang="en-US" sz="2400" dirty="0">
                <a:solidFill>
                  <a:srgbClr val="0000CC"/>
                </a:solidFill>
                <a:latin typeface="微软雅黑" panose="020B0503020204020204" pitchFamily="34" charset="-122"/>
                <a:ea typeface="微软雅黑" panose="020B0503020204020204" pitchFamily="34" charset="-122"/>
              </a:rPr>
              <a:t>量子信息技术就是对</a:t>
            </a:r>
            <a:r>
              <a:rPr lang="zh-CN" altLang="en-US" sz="2400" dirty="0">
                <a:solidFill>
                  <a:srgbClr val="FF0000"/>
                </a:solidFill>
                <a:latin typeface="微软雅黑" panose="020B0503020204020204" pitchFamily="34" charset="-122"/>
                <a:ea typeface="微软雅黑" panose="020B0503020204020204" pitchFamily="34" charset="-122"/>
              </a:rPr>
              <a:t>量子态</a:t>
            </a:r>
            <a:r>
              <a:rPr lang="zh-CN" altLang="en-US" sz="2400" dirty="0">
                <a:solidFill>
                  <a:srgbClr val="0000CC"/>
                </a:solidFill>
                <a:latin typeface="微软雅黑" panose="020B0503020204020204" pitchFamily="34" charset="-122"/>
                <a:ea typeface="微软雅黑" panose="020B0503020204020204" pitchFamily="34" charset="-122"/>
              </a:rPr>
              <a:t>进行操控的技术。</a:t>
            </a:r>
            <a:endParaRPr lang="zh-CN" altLang="en-US" sz="2400" dirty="0">
              <a:solidFill>
                <a:srgbClr val="0000CC"/>
              </a:solidFill>
              <a:latin typeface="Arial" panose="020B0604020202020204" pitchFamily="34" charset="0"/>
            </a:endParaRPr>
          </a:p>
        </p:txBody>
      </p:sp>
      <p:pic>
        <p:nvPicPr>
          <p:cNvPr id="12297" name="Picture 16">
            <a:extLst>
              <a:ext uri="{FF2B5EF4-FFF2-40B4-BE49-F238E27FC236}">
                <a16:creationId xmlns:a16="http://schemas.microsoft.com/office/drawing/2014/main" id="{25057494-4A02-495D-AE56-B269F7AC78A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5350" y="1997075"/>
            <a:ext cx="2257425" cy="1150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8" name="Picture 18">
            <a:extLst>
              <a:ext uri="{FF2B5EF4-FFF2-40B4-BE49-F238E27FC236}">
                <a16:creationId xmlns:a16="http://schemas.microsoft.com/office/drawing/2014/main" id="{4B7141D4-4A6B-4220-935B-503BC79792C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94113" y="1571625"/>
            <a:ext cx="488950" cy="2063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205" name="Picture 19">
            <a:extLst>
              <a:ext uri="{FF2B5EF4-FFF2-40B4-BE49-F238E27FC236}">
                <a16:creationId xmlns:a16="http://schemas.microsoft.com/office/drawing/2014/main" id="{28979AE7-1437-4C83-BDDB-863E803BD16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935788" y="1498600"/>
            <a:ext cx="1233487" cy="1890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矩形 1">
            <a:extLst>
              <a:ext uri="{FF2B5EF4-FFF2-40B4-BE49-F238E27FC236}">
                <a16:creationId xmlns:a16="http://schemas.microsoft.com/office/drawing/2014/main" id="{3E55732C-8410-414B-887B-0483B5CE0426}"/>
              </a:ext>
            </a:extLst>
          </p:cNvPr>
          <p:cNvSpPr>
            <a:spLocks noRot="1" noChangeAspect="1" noMove="1" noResize="1" noEditPoints="1" noAdjustHandles="1" noChangeArrowheads="1" noChangeShapeType="1" noTextEdit="1"/>
          </p:cNvSpPr>
          <p:nvPr/>
        </p:nvSpPr>
        <p:spPr>
          <a:xfrm>
            <a:off x="4862513" y="5212754"/>
            <a:ext cx="3877985" cy="820738"/>
          </a:xfrm>
          <a:prstGeom prst="rect">
            <a:avLst/>
          </a:prstGeom>
          <a:blipFill rotWithShape="1">
            <a:blip r:embed="rId9"/>
            <a:stretch>
              <a:fillRect l="-1415" t="-5185" r="-786" b="-77037"/>
            </a:stretch>
          </a:blipFill>
        </p:spPr>
        <p:txBody>
          <a:bodyPr/>
          <a:lstStyle/>
          <a:p>
            <a:pPr>
              <a:defRPr/>
            </a:pPr>
            <a:r>
              <a:rPr lang="zh-CN" altLang="en-US">
                <a:noFill/>
              </a:rPr>
              <a:t> </a:t>
            </a:r>
          </a:p>
        </p:txBody>
      </p:sp>
      <p:sp>
        <p:nvSpPr>
          <p:cNvPr id="12301" name="灯片编号占位符 2">
            <a:extLst>
              <a:ext uri="{FF2B5EF4-FFF2-40B4-BE49-F238E27FC236}">
                <a16:creationId xmlns:a16="http://schemas.microsoft.com/office/drawing/2014/main" id="{CB085CF2-54DB-4BDB-8F87-B3F922F6C0E3}"/>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fld id="{72C30000-3294-457C-9537-E06800443470}" type="slidenum">
              <a:rPr lang="zh-CN" altLang="en-US" sz="1200" smtClean="0">
                <a:solidFill>
                  <a:srgbClr val="898989"/>
                </a:solidFill>
              </a:rPr>
              <a:pPr>
                <a:spcBef>
                  <a:spcPct val="0"/>
                </a:spcBef>
                <a:buFontTx/>
                <a:buNone/>
              </a:pPr>
              <a:t>8</a:t>
            </a:fld>
            <a:endParaRPr lang="en-US" altLang="zh-CN" sz="1200">
              <a:solidFill>
                <a:srgbClr val="898989"/>
              </a:solidFill>
            </a:endParaRPr>
          </a:p>
        </p:txBody>
      </p:sp>
      <p:sp>
        <p:nvSpPr>
          <p:cNvPr id="12302" name="Rectangle 18">
            <a:extLst>
              <a:ext uri="{FF2B5EF4-FFF2-40B4-BE49-F238E27FC236}">
                <a16:creationId xmlns:a16="http://schemas.microsoft.com/office/drawing/2014/main" id="{A0ED71A8-2764-4466-9691-3E8BF10572BB}"/>
              </a:ext>
            </a:extLst>
          </p:cNvPr>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endParaRPr lang="zh-CN" altLang="en-US" sz="1800"/>
          </a:p>
        </p:txBody>
      </p:sp>
      <p:pic>
        <p:nvPicPr>
          <p:cNvPr id="12303" name="Picture 22">
            <a:extLst>
              <a:ext uri="{FF2B5EF4-FFF2-40B4-BE49-F238E27FC236}">
                <a16:creationId xmlns:a16="http://schemas.microsoft.com/office/drawing/2014/main" id="{6467A4FE-0490-4D40-A3B5-51840C01C27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0" y="0"/>
            <a:ext cx="74295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12304" name="Picture 20">
            <a:extLst>
              <a:ext uri="{FF2B5EF4-FFF2-40B4-BE49-F238E27FC236}">
                <a16:creationId xmlns:a16="http://schemas.microsoft.com/office/drawing/2014/main" id="{A22A9B62-6738-43CF-9953-480A9D0992A8}"/>
              </a:ext>
            </a:extLst>
          </p:cNvPr>
          <p:cNvPicPr>
            <a:picLocks noChangeAspect="1" noChangeArrowheads="1"/>
          </p:cNvPicPr>
          <p:nvPr/>
        </p:nvPicPr>
        <p:blipFill>
          <a:blip r:embed="rId11">
            <a:lum bright="32000" contrast="-38000"/>
            <a:extLst>
              <a:ext uri="{28A0092B-C50C-407E-A947-70E740481C1C}">
                <a14:useLocalDpi xmlns:a14="http://schemas.microsoft.com/office/drawing/2010/main" val="0"/>
              </a:ext>
            </a:extLst>
          </a:blip>
          <a:srcRect/>
          <a:stretch>
            <a:fillRect/>
          </a:stretch>
        </p:blipFill>
        <p:spPr bwMode="auto">
          <a:xfrm>
            <a:off x="763588" y="0"/>
            <a:ext cx="8380412"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21" name="Rectangle 6">
            <a:extLst>
              <a:ext uri="{FF2B5EF4-FFF2-40B4-BE49-F238E27FC236}">
                <a16:creationId xmlns:a16="http://schemas.microsoft.com/office/drawing/2014/main" id="{79B004D3-DA92-4D24-9616-C5567658AC35}"/>
              </a:ext>
            </a:extLst>
          </p:cNvPr>
          <p:cNvSpPr txBox="1">
            <a:spLocks noChangeArrowheads="1"/>
          </p:cNvSpPr>
          <p:nvPr/>
        </p:nvSpPr>
        <p:spPr>
          <a:xfrm>
            <a:off x="1847850" y="1588"/>
            <a:ext cx="6537325" cy="792162"/>
          </a:xfrm>
          <a:prstGeom prst="rect">
            <a:avLst/>
          </a:prstGeom>
          <a:noFill/>
        </p:spPr>
        <p:txBody>
          <a:bodyPr/>
          <a:lstStyle/>
          <a:p>
            <a:pPr algn="ctr" eaLnBrk="1" hangingPunct="1">
              <a:defRPr/>
            </a:pPr>
            <a:r>
              <a:rPr lang="zh-CN" altLang="en-US" sz="3600" b="1">
                <a:latin typeface="微软雅黑" pitchFamily="34" charset="-122"/>
                <a:ea typeface="微软雅黑" pitchFamily="34" charset="-122"/>
                <a:cs typeface="+mj-cs"/>
              </a:rPr>
              <a:t>背景</a:t>
            </a:r>
            <a:r>
              <a:rPr lang="zh-CN" altLang="en-US" sz="3600" b="1" dirty="0">
                <a:latin typeface="微软雅黑" pitchFamily="34" charset="-122"/>
                <a:ea typeface="微软雅黑" pitchFamily="34" charset="-122"/>
                <a:cs typeface="+mj-cs"/>
              </a:rPr>
              <a:t>：量子信息从哪里来？</a:t>
            </a:r>
          </a:p>
        </p:txBody>
      </p:sp>
    </p:spTree>
    <p:custDataLst>
      <p:tags r:id="rId1"/>
    </p:custData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8205"/>
                                        </p:tgtEl>
                                        <p:attrNameLst>
                                          <p:attrName>style.visibility</p:attrName>
                                        </p:attrNameLst>
                                      </p:cBhvr>
                                      <p:to>
                                        <p:strVal val="visible"/>
                                      </p:to>
                                    </p:set>
                                    <p:animEffect transition="in" filter="fade">
                                      <p:cBhvr>
                                        <p:cTn id="7" dur="500"/>
                                        <p:tgtEl>
                                          <p:spTgt spid="8205"/>
                                        </p:tgtEl>
                                      </p:cBhvr>
                                    </p:animEffect>
                                  </p:childTnLst>
                                </p:cTn>
                              </p:par>
                              <p:par>
                                <p:cTn id="8" presetID="10" presetClass="entr" presetSubtype="0" fill="hold" nodeType="withEffect">
                                  <p:stCondLst>
                                    <p:cond delay="0"/>
                                  </p:stCondLst>
                                  <p:childTnLst>
                                    <p:set>
                                      <p:cBhvr>
                                        <p:cTn id="9" dur="1" fill="hold">
                                          <p:stCondLst>
                                            <p:cond delay="0"/>
                                          </p:stCondLst>
                                        </p:cTn>
                                        <p:tgtEl>
                                          <p:spTgt spid="8199"/>
                                        </p:tgtEl>
                                        <p:attrNameLst>
                                          <p:attrName>style.visibility</p:attrName>
                                        </p:attrNameLst>
                                      </p:cBhvr>
                                      <p:to>
                                        <p:strVal val="visible"/>
                                      </p:to>
                                    </p:set>
                                    <p:animEffect transition="in" filter="fade">
                                      <p:cBhvr>
                                        <p:cTn id="10" dur="500"/>
                                        <p:tgtEl>
                                          <p:spTgt spid="8199"/>
                                        </p:tgtEl>
                                      </p:cBhvr>
                                    </p:animEffect>
                                  </p:childTnLst>
                                </p:cTn>
                              </p:par>
                              <p:par>
                                <p:cTn id="11" presetID="10" presetClass="entr" presetSubtype="0" fill="hold" nodeType="withEffect">
                                  <p:stCondLst>
                                    <p:cond delay="0"/>
                                  </p:stCondLst>
                                  <p:childTnLst>
                                    <p:set>
                                      <p:cBhvr>
                                        <p:cTn id="12" dur="1" fill="hold">
                                          <p:stCondLst>
                                            <p:cond delay="0"/>
                                          </p:stCondLst>
                                        </p:cTn>
                                        <p:tgtEl>
                                          <p:spTgt spid="8201"/>
                                        </p:tgtEl>
                                        <p:attrNameLst>
                                          <p:attrName>style.visibility</p:attrName>
                                        </p:attrNameLst>
                                      </p:cBhvr>
                                      <p:to>
                                        <p:strVal val="visible"/>
                                      </p:to>
                                    </p:set>
                                    <p:animEffect transition="in" filter="fade">
                                      <p:cBhvr>
                                        <p:cTn id="13" dur="500"/>
                                        <p:tgtEl>
                                          <p:spTgt spid="820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198"/>
                                        </p:tgtEl>
                                        <p:attrNameLst>
                                          <p:attrName>style.visibility</p:attrName>
                                        </p:attrNameLst>
                                      </p:cBhvr>
                                      <p:to>
                                        <p:strVal val="visible"/>
                                      </p:to>
                                    </p:set>
                                    <p:animEffect transition="in" filter="fade">
                                      <p:cBhvr>
                                        <p:cTn id="16" dur="500"/>
                                        <p:tgtEl>
                                          <p:spTgt spid="8198"/>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ntr" presetSubtype="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500"/>
                                        <p:tgtEl>
                                          <p:spTgt spid="2"/>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8202"/>
                                        </p:tgtEl>
                                        <p:attrNameLst>
                                          <p:attrName>style.visibility</p:attrName>
                                        </p:attrNameLst>
                                      </p:cBhvr>
                                      <p:to>
                                        <p:strVal val="visible"/>
                                      </p:to>
                                    </p:set>
                                    <p:animEffect transition="in" filter="fade">
                                      <p:cBhvr>
                                        <p:cTn id="26" dur="500"/>
                                        <p:tgtEl>
                                          <p:spTgt spid="82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8" grpId="0"/>
      <p:bldP spid="8202"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18">
            <a:extLst>
              <a:ext uri="{FF2B5EF4-FFF2-40B4-BE49-F238E27FC236}">
                <a16:creationId xmlns:a16="http://schemas.microsoft.com/office/drawing/2014/main" id="{68D813A2-8346-4F37-88DC-3DCEB6A436C8}"/>
              </a:ext>
            </a:extLst>
          </p:cNvPr>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endParaRPr lang="zh-CN" altLang="en-US" sz="1800"/>
          </a:p>
        </p:txBody>
      </p:sp>
      <p:pic>
        <p:nvPicPr>
          <p:cNvPr id="92163" name="Picture 22">
            <a:extLst>
              <a:ext uri="{FF2B5EF4-FFF2-40B4-BE49-F238E27FC236}">
                <a16:creationId xmlns:a16="http://schemas.microsoft.com/office/drawing/2014/main" id="{5DE4095E-9E18-4C83-A20A-D622C5610E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74295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92164" name="Picture 20">
            <a:extLst>
              <a:ext uri="{FF2B5EF4-FFF2-40B4-BE49-F238E27FC236}">
                <a16:creationId xmlns:a16="http://schemas.microsoft.com/office/drawing/2014/main" id="{9B150234-D438-4029-867B-5A39B2634897}"/>
              </a:ext>
            </a:extLst>
          </p:cNvPr>
          <p:cNvPicPr>
            <a:picLocks noChangeAspect="1" noChangeArrowheads="1"/>
          </p:cNvPicPr>
          <p:nvPr/>
        </p:nvPicPr>
        <p:blipFill>
          <a:blip r:embed="rId3">
            <a:lum bright="32000" contrast="-38000"/>
            <a:extLst>
              <a:ext uri="{28A0092B-C50C-407E-A947-70E740481C1C}">
                <a14:useLocalDpi xmlns:a14="http://schemas.microsoft.com/office/drawing/2010/main" val="0"/>
              </a:ext>
            </a:extLst>
          </a:blip>
          <a:srcRect/>
          <a:stretch>
            <a:fillRect/>
          </a:stretch>
        </p:blipFill>
        <p:spPr bwMode="auto">
          <a:xfrm>
            <a:off x="763588" y="0"/>
            <a:ext cx="8380412"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26" name="Rounded Rectangle 23">
            <a:extLst>
              <a:ext uri="{FF2B5EF4-FFF2-40B4-BE49-F238E27FC236}">
                <a16:creationId xmlns:a16="http://schemas.microsoft.com/office/drawing/2014/main" id="{8D8A6820-6E15-4736-AABD-E63C6FC50C25}"/>
              </a:ext>
            </a:extLst>
          </p:cNvPr>
          <p:cNvSpPr/>
          <p:nvPr/>
        </p:nvSpPr>
        <p:spPr>
          <a:xfrm>
            <a:off x="4211638" y="1381125"/>
            <a:ext cx="4752975" cy="5400675"/>
          </a:xfrm>
          <a:prstGeom prst="roundRect">
            <a:avLst>
              <a:gd name="adj" fmla="val 12338"/>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eaLnBrk="1" hangingPunct="1">
              <a:defRPr/>
            </a:pPr>
            <a:endParaRPr lang="ko-KR" altLang="en-US">
              <a:solidFill>
                <a:srgbClr val="FFFFFF"/>
              </a:solidFill>
              <a:latin typeface="Calibri" pitchFamily="34" charset="0"/>
              <a:ea typeface="Malgun Gothic" pitchFamily="34" charset="-127"/>
            </a:endParaRPr>
          </a:p>
        </p:txBody>
      </p:sp>
      <p:sp>
        <p:nvSpPr>
          <p:cNvPr id="27" name="TextBox 26">
            <a:extLst>
              <a:ext uri="{FF2B5EF4-FFF2-40B4-BE49-F238E27FC236}">
                <a16:creationId xmlns:a16="http://schemas.microsoft.com/office/drawing/2014/main" id="{5467DC50-03CA-4305-9EF0-D64F6518CB54}"/>
              </a:ext>
            </a:extLst>
          </p:cNvPr>
          <p:cNvSpPr txBox="1"/>
          <p:nvPr/>
        </p:nvSpPr>
        <p:spPr>
          <a:xfrm>
            <a:off x="5715000" y="919163"/>
            <a:ext cx="1422400" cy="461962"/>
          </a:xfrm>
          <a:prstGeom prst="rect">
            <a:avLst/>
          </a:prstGeom>
          <a:noFill/>
        </p:spPr>
        <p:txBody>
          <a:bodyPr wrap="none">
            <a:spAutoFit/>
          </a:bodyPr>
          <a:lstStyle/>
          <a:p>
            <a:pPr eaLnBrk="1" hangingPunct="1">
              <a:defRPr/>
            </a:pPr>
            <a:r>
              <a:rPr lang="zh-CN" altLang="en-US" sz="2400" b="1" dirty="0">
                <a:solidFill>
                  <a:schemeClr val="accent6">
                    <a:lumMod val="75000"/>
                  </a:schemeClr>
                </a:solidFill>
                <a:latin typeface="微软雅黑" pitchFamily="34" charset="-122"/>
                <a:ea typeface="微软雅黑" pitchFamily="34" charset="-122"/>
                <a:cs typeface="Arial" pitchFamily="34" charset="0"/>
              </a:rPr>
              <a:t>量子计算</a:t>
            </a:r>
            <a:endParaRPr lang="ko-KR" altLang="en-US" sz="2400" b="1" dirty="0">
              <a:solidFill>
                <a:schemeClr val="accent6">
                  <a:lumMod val="75000"/>
                </a:schemeClr>
              </a:solidFill>
              <a:latin typeface="微软雅黑" pitchFamily="34" charset="-122"/>
              <a:ea typeface="微软雅黑" pitchFamily="34" charset="-122"/>
              <a:cs typeface="Arial" pitchFamily="34" charset="0"/>
            </a:endParaRPr>
          </a:p>
        </p:txBody>
      </p:sp>
      <p:sp>
        <p:nvSpPr>
          <p:cNvPr id="28" name="TextBox 27">
            <a:extLst>
              <a:ext uri="{FF2B5EF4-FFF2-40B4-BE49-F238E27FC236}">
                <a16:creationId xmlns:a16="http://schemas.microsoft.com/office/drawing/2014/main" id="{1BACAEA9-C6F3-4F23-BB31-60F245ED239B}"/>
              </a:ext>
            </a:extLst>
          </p:cNvPr>
          <p:cNvSpPr txBox="1"/>
          <p:nvPr/>
        </p:nvSpPr>
        <p:spPr>
          <a:xfrm>
            <a:off x="4427538" y="2817813"/>
            <a:ext cx="1214437" cy="430212"/>
          </a:xfrm>
          <a:prstGeom prst="rect">
            <a:avLst/>
          </a:prstGeom>
          <a:noFill/>
        </p:spPr>
        <p:txBody>
          <a:bodyPr wrap="none">
            <a:spAutoFit/>
          </a:bodyPr>
          <a:lstStyle/>
          <a:p>
            <a:pPr eaLnBrk="1" hangingPunct="1">
              <a:buFont typeface="Arial" pitchFamily="34" charset="0"/>
              <a:buChar char="•"/>
              <a:defRPr/>
            </a:pPr>
            <a:r>
              <a:rPr lang="en-US" altLang="ko-KR" sz="2200" b="1" dirty="0">
                <a:solidFill>
                  <a:schemeClr val="tx2">
                    <a:lumMod val="75000"/>
                  </a:schemeClr>
                </a:solidFill>
                <a:latin typeface="Arial" charset="0"/>
                <a:cs typeface="Arial" pitchFamily="34" charset="0"/>
              </a:rPr>
              <a:t> </a:t>
            </a:r>
            <a:r>
              <a:rPr lang="zh-CN" altLang="en-US" sz="2200" b="1" dirty="0">
                <a:solidFill>
                  <a:schemeClr val="tx2">
                    <a:lumMod val="75000"/>
                  </a:schemeClr>
                </a:solidFill>
                <a:latin typeface="Arial" charset="0"/>
                <a:cs typeface="Arial" pitchFamily="34" charset="0"/>
              </a:rPr>
              <a:t>初始化</a:t>
            </a:r>
            <a:endParaRPr lang="ko-KR" altLang="en-US" sz="2200" b="1" dirty="0">
              <a:solidFill>
                <a:schemeClr val="tx2">
                  <a:lumMod val="75000"/>
                </a:schemeClr>
              </a:solidFill>
              <a:latin typeface="Arial" charset="0"/>
              <a:cs typeface="Arial" pitchFamily="34" charset="0"/>
            </a:endParaRPr>
          </a:p>
        </p:txBody>
      </p:sp>
      <p:sp>
        <p:nvSpPr>
          <p:cNvPr id="29" name="TextBox 28">
            <a:extLst>
              <a:ext uri="{FF2B5EF4-FFF2-40B4-BE49-F238E27FC236}">
                <a16:creationId xmlns:a16="http://schemas.microsoft.com/office/drawing/2014/main" id="{EB4585C3-52BE-416B-993C-8C3A9F894545}"/>
              </a:ext>
            </a:extLst>
          </p:cNvPr>
          <p:cNvSpPr txBox="1"/>
          <p:nvPr/>
        </p:nvSpPr>
        <p:spPr>
          <a:xfrm>
            <a:off x="4440238" y="3317875"/>
            <a:ext cx="2097087" cy="2738438"/>
          </a:xfrm>
          <a:prstGeom prst="rect">
            <a:avLst/>
          </a:prstGeom>
          <a:noFill/>
        </p:spPr>
        <p:txBody>
          <a:bodyPr wrap="none">
            <a:spAutoFit/>
          </a:bodyPr>
          <a:lstStyle/>
          <a:p>
            <a:pPr eaLnBrk="1" hangingPunct="1">
              <a:buFont typeface="Arial" pitchFamily="34" charset="0"/>
              <a:buChar char="•"/>
              <a:defRPr/>
            </a:pPr>
            <a:r>
              <a:rPr lang="en-US" altLang="ko-KR" sz="2200" b="1" dirty="0">
                <a:solidFill>
                  <a:schemeClr val="tx2">
                    <a:lumMod val="75000"/>
                  </a:schemeClr>
                </a:solidFill>
                <a:latin typeface="Arial" charset="0"/>
                <a:cs typeface="Arial" pitchFamily="34" charset="0"/>
              </a:rPr>
              <a:t> </a:t>
            </a:r>
            <a:r>
              <a:rPr lang="zh-CN" altLang="en-US" sz="2200" b="1" dirty="0">
                <a:solidFill>
                  <a:schemeClr val="tx2">
                    <a:lumMod val="75000"/>
                  </a:schemeClr>
                </a:solidFill>
                <a:latin typeface="Arial" charset="0"/>
                <a:cs typeface="Arial" pitchFamily="34" charset="0"/>
              </a:rPr>
              <a:t>操作</a:t>
            </a:r>
            <a:endParaRPr lang="en-US" altLang="ko-KR" sz="2200" b="1" dirty="0">
              <a:solidFill>
                <a:schemeClr val="tx2">
                  <a:lumMod val="75000"/>
                </a:schemeClr>
              </a:solidFill>
              <a:latin typeface="Arial" charset="0"/>
              <a:cs typeface="Arial" pitchFamily="34" charset="0"/>
            </a:endParaRPr>
          </a:p>
          <a:p>
            <a:pPr lvl="1" eaLnBrk="1" hangingPunct="1">
              <a:lnSpc>
                <a:spcPct val="150000"/>
              </a:lnSpc>
              <a:buFont typeface="Arial" pitchFamily="34" charset="0"/>
              <a:buChar char="•"/>
              <a:defRPr/>
            </a:pPr>
            <a:r>
              <a:rPr lang="zh-CN" altLang="en-US" sz="2000" b="1" dirty="0">
                <a:solidFill>
                  <a:srgbClr val="C00000"/>
                </a:solidFill>
                <a:latin typeface="Arial" charset="0"/>
                <a:cs typeface="Arial" pitchFamily="34" charset="0"/>
              </a:rPr>
              <a:t>单比特操作</a:t>
            </a:r>
            <a:r>
              <a:rPr lang="en-US" altLang="ko-KR" sz="2000" b="1" dirty="0">
                <a:solidFill>
                  <a:srgbClr val="C00000"/>
                </a:solidFill>
                <a:latin typeface="Arial" charset="0"/>
                <a:cs typeface="Arial" pitchFamily="34" charset="0"/>
              </a:rPr>
              <a:t> </a:t>
            </a:r>
          </a:p>
          <a:p>
            <a:pPr lvl="1" eaLnBrk="1" hangingPunct="1">
              <a:lnSpc>
                <a:spcPct val="150000"/>
              </a:lnSpc>
              <a:defRPr/>
            </a:pPr>
            <a:r>
              <a:rPr lang="en-US" altLang="ko-KR" sz="2000" b="1" dirty="0">
                <a:solidFill>
                  <a:srgbClr val="C00000"/>
                </a:solidFill>
                <a:latin typeface="Arial" charset="0"/>
                <a:cs typeface="Arial" pitchFamily="34" charset="0"/>
              </a:rPr>
              <a:t> (</a:t>
            </a:r>
            <a:r>
              <a:rPr lang="zh-CN" altLang="en-US" sz="2000" b="1" dirty="0">
                <a:solidFill>
                  <a:srgbClr val="C00000"/>
                </a:solidFill>
                <a:latin typeface="Arial" charset="0"/>
                <a:cs typeface="Arial" pitchFamily="34" charset="0"/>
              </a:rPr>
              <a:t>旋转操作</a:t>
            </a:r>
            <a:r>
              <a:rPr lang="en-US" altLang="ko-KR" sz="2000" b="1" dirty="0">
                <a:solidFill>
                  <a:srgbClr val="C00000"/>
                </a:solidFill>
                <a:latin typeface="Arial" charset="0"/>
                <a:cs typeface="Arial" pitchFamily="34" charset="0"/>
              </a:rPr>
              <a:t>)</a:t>
            </a:r>
          </a:p>
          <a:p>
            <a:pPr lvl="1" eaLnBrk="1" hangingPunct="1">
              <a:lnSpc>
                <a:spcPct val="150000"/>
              </a:lnSpc>
              <a:buFont typeface="Arial" pitchFamily="34" charset="0"/>
              <a:buChar char="•"/>
              <a:defRPr/>
            </a:pPr>
            <a:r>
              <a:rPr lang="zh-CN" altLang="en-US" sz="2000" b="1" dirty="0">
                <a:solidFill>
                  <a:srgbClr val="C00000"/>
                </a:solidFill>
                <a:latin typeface="Arial" charset="0"/>
                <a:cs typeface="Arial" pitchFamily="34" charset="0"/>
              </a:rPr>
              <a:t>两比特操作</a:t>
            </a:r>
            <a:r>
              <a:rPr lang="en-US" altLang="ko-KR" sz="2000" b="1" dirty="0">
                <a:solidFill>
                  <a:srgbClr val="C00000"/>
                </a:solidFill>
                <a:latin typeface="Arial" charset="0"/>
                <a:cs typeface="Arial" pitchFamily="34" charset="0"/>
              </a:rPr>
              <a:t> </a:t>
            </a:r>
          </a:p>
          <a:p>
            <a:pPr lvl="1" eaLnBrk="1" hangingPunct="1">
              <a:lnSpc>
                <a:spcPct val="150000"/>
              </a:lnSpc>
              <a:defRPr/>
            </a:pPr>
            <a:r>
              <a:rPr lang="en-US" altLang="ko-KR" sz="2000" b="1" dirty="0">
                <a:solidFill>
                  <a:srgbClr val="C00000"/>
                </a:solidFill>
                <a:latin typeface="Arial" charset="0"/>
                <a:cs typeface="Arial" pitchFamily="34" charset="0"/>
              </a:rPr>
              <a:t>  (</a:t>
            </a:r>
            <a:r>
              <a:rPr lang="zh-CN" altLang="en-US" sz="2000" b="1" dirty="0">
                <a:solidFill>
                  <a:srgbClr val="C00000"/>
                </a:solidFill>
                <a:latin typeface="Arial" charset="0"/>
                <a:cs typeface="Arial" pitchFamily="34" charset="0"/>
              </a:rPr>
              <a:t>受控非门</a:t>
            </a:r>
            <a:r>
              <a:rPr lang="en-US" altLang="ko-KR" sz="2000" b="1" dirty="0">
                <a:solidFill>
                  <a:srgbClr val="C00000"/>
                </a:solidFill>
                <a:latin typeface="Arial" charset="0"/>
                <a:cs typeface="Arial" pitchFamily="34" charset="0"/>
              </a:rPr>
              <a:t>)</a:t>
            </a:r>
          </a:p>
          <a:p>
            <a:pPr lvl="1" eaLnBrk="1" hangingPunct="1">
              <a:lnSpc>
                <a:spcPct val="150000"/>
              </a:lnSpc>
              <a:defRPr/>
            </a:pPr>
            <a:r>
              <a:rPr lang="en-US" altLang="ko-KR" sz="2000" b="1" dirty="0">
                <a:solidFill>
                  <a:srgbClr val="C00000"/>
                </a:solidFill>
                <a:latin typeface="Arial" charset="0"/>
                <a:cs typeface="Arial" pitchFamily="34" charset="0"/>
              </a:rPr>
              <a:t>		</a:t>
            </a:r>
            <a:endParaRPr lang="ko-KR" altLang="en-US" sz="2000" b="1" dirty="0">
              <a:solidFill>
                <a:srgbClr val="C00000"/>
              </a:solidFill>
              <a:latin typeface="Arial" charset="0"/>
              <a:cs typeface="Arial" pitchFamily="34" charset="0"/>
            </a:endParaRPr>
          </a:p>
        </p:txBody>
      </p:sp>
      <p:sp>
        <p:nvSpPr>
          <p:cNvPr id="30" name="TextBox 29">
            <a:extLst>
              <a:ext uri="{FF2B5EF4-FFF2-40B4-BE49-F238E27FC236}">
                <a16:creationId xmlns:a16="http://schemas.microsoft.com/office/drawing/2014/main" id="{FF1C4580-D428-488D-8EF0-D4B2D139290A}"/>
              </a:ext>
            </a:extLst>
          </p:cNvPr>
          <p:cNvSpPr txBox="1"/>
          <p:nvPr/>
        </p:nvSpPr>
        <p:spPr>
          <a:xfrm>
            <a:off x="4427538" y="1525588"/>
            <a:ext cx="1497012" cy="430212"/>
          </a:xfrm>
          <a:prstGeom prst="rect">
            <a:avLst/>
          </a:prstGeom>
          <a:noFill/>
        </p:spPr>
        <p:txBody>
          <a:bodyPr wrap="none">
            <a:spAutoFit/>
          </a:bodyPr>
          <a:lstStyle/>
          <a:p>
            <a:pPr eaLnBrk="1" hangingPunct="1">
              <a:buFont typeface="Arial" pitchFamily="34" charset="0"/>
              <a:buChar char="•"/>
              <a:defRPr/>
            </a:pPr>
            <a:r>
              <a:rPr lang="en-US" altLang="ko-KR" sz="2200" b="1" dirty="0">
                <a:solidFill>
                  <a:schemeClr val="tx2">
                    <a:lumMod val="75000"/>
                  </a:schemeClr>
                </a:solidFill>
                <a:latin typeface="Arial" charset="0"/>
                <a:cs typeface="Arial" pitchFamily="34" charset="0"/>
              </a:rPr>
              <a:t> </a:t>
            </a:r>
            <a:r>
              <a:rPr lang="zh-CN" altLang="en-US" sz="2200" b="1" dirty="0">
                <a:solidFill>
                  <a:schemeClr val="tx2">
                    <a:lumMod val="75000"/>
                  </a:schemeClr>
                </a:solidFill>
                <a:latin typeface="Arial" charset="0"/>
                <a:cs typeface="Arial" pitchFamily="34" charset="0"/>
              </a:rPr>
              <a:t>量子比特</a:t>
            </a:r>
            <a:endParaRPr lang="ko-KR" altLang="en-US" sz="2200" b="1" dirty="0">
              <a:solidFill>
                <a:schemeClr val="tx2">
                  <a:lumMod val="75000"/>
                </a:schemeClr>
              </a:solidFill>
              <a:latin typeface="Arial" charset="0"/>
              <a:cs typeface="Arial" pitchFamily="34" charset="0"/>
            </a:endParaRPr>
          </a:p>
        </p:txBody>
      </p:sp>
      <p:sp>
        <p:nvSpPr>
          <p:cNvPr id="31" name="TextBox 30">
            <a:extLst>
              <a:ext uri="{FF2B5EF4-FFF2-40B4-BE49-F238E27FC236}">
                <a16:creationId xmlns:a16="http://schemas.microsoft.com/office/drawing/2014/main" id="{08EE5648-EC1B-408A-A16E-608F815F75FF}"/>
              </a:ext>
            </a:extLst>
          </p:cNvPr>
          <p:cNvSpPr txBox="1"/>
          <p:nvPr/>
        </p:nvSpPr>
        <p:spPr>
          <a:xfrm>
            <a:off x="4427538" y="5661025"/>
            <a:ext cx="4716462" cy="908050"/>
          </a:xfrm>
          <a:prstGeom prst="rect">
            <a:avLst/>
          </a:prstGeom>
          <a:noFill/>
        </p:spPr>
        <p:txBody>
          <a:bodyPr>
            <a:spAutoFit/>
          </a:bodyPr>
          <a:lstStyle/>
          <a:p>
            <a:pPr eaLnBrk="1" hangingPunct="1">
              <a:lnSpc>
                <a:spcPct val="150000"/>
              </a:lnSpc>
              <a:buFont typeface="Arial" pitchFamily="34" charset="0"/>
              <a:buChar char="•"/>
              <a:defRPr/>
            </a:pPr>
            <a:r>
              <a:rPr lang="en-US" altLang="ko-KR" sz="2200" b="1" dirty="0">
                <a:solidFill>
                  <a:schemeClr val="tx2">
                    <a:lumMod val="75000"/>
                  </a:schemeClr>
                </a:solidFill>
                <a:latin typeface="Arial" charset="0"/>
                <a:cs typeface="Arial" pitchFamily="34" charset="0"/>
              </a:rPr>
              <a:t> </a:t>
            </a:r>
            <a:r>
              <a:rPr lang="zh-CN" altLang="en-US" sz="2200" b="1" dirty="0">
                <a:solidFill>
                  <a:schemeClr val="tx2">
                    <a:lumMod val="75000"/>
                  </a:schemeClr>
                </a:solidFill>
                <a:latin typeface="Arial" charset="0"/>
                <a:cs typeface="Arial" pitchFamily="34" charset="0"/>
              </a:rPr>
              <a:t>探测</a:t>
            </a:r>
            <a:endParaRPr lang="en-US" altLang="ko-KR" sz="2200" b="1" dirty="0">
              <a:solidFill>
                <a:schemeClr val="tx2">
                  <a:lumMod val="75000"/>
                </a:schemeClr>
              </a:solidFill>
              <a:latin typeface="Arial" charset="0"/>
              <a:cs typeface="Arial" pitchFamily="34" charset="0"/>
            </a:endParaRPr>
          </a:p>
          <a:p>
            <a:pPr lvl="2" eaLnBrk="1" hangingPunct="1">
              <a:defRPr/>
            </a:pPr>
            <a:r>
              <a:rPr lang="zh-CN" altLang="en-US" sz="2000" b="1" dirty="0">
                <a:solidFill>
                  <a:srgbClr val="C00000"/>
                </a:solidFill>
                <a:latin typeface="Arial" charset="0"/>
                <a:cs typeface="Arial" pitchFamily="34" charset="0"/>
              </a:rPr>
              <a:t>结果</a:t>
            </a:r>
            <a:endParaRPr lang="ko-KR" altLang="en-US" sz="2000" b="1" dirty="0">
              <a:solidFill>
                <a:srgbClr val="C00000"/>
              </a:solidFill>
              <a:latin typeface="Arial" charset="0"/>
              <a:cs typeface="Arial" pitchFamily="34" charset="0"/>
            </a:endParaRPr>
          </a:p>
        </p:txBody>
      </p:sp>
      <p:sp>
        <p:nvSpPr>
          <p:cNvPr id="92172" name="Rectangle 9">
            <a:extLst>
              <a:ext uri="{FF2B5EF4-FFF2-40B4-BE49-F238E27FC236}">
                <a16:creationId xmlns:a16="http://schemas.microsoft.com/office/drawing/2014/main" id="{7F59A48B-A3A5-467D-A112-FA658649F3DC}"/>
              </a:ext>
            </a:extLst>
          </p:cNvPr>
          <p:cNvSpPr>
            <a:spLocks noChangeArrowheads="1"/>
          </p:cNvSpPr>
          <p:nvPr/>
        </p:nvSpPr>
        <p:spPr bwMode="auto">
          <a:xfrm>
            <a:off x="4284663" y="2133600"/>
            <a:ext cx="25003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r>
              <a:rPr lang="en-US" altLang="ko-KR" sz="2000" b="1">
                <a:solidFill>
                  <a:srgbClr val="C00000"/>
                </a:solidFill>
                <a:latin typeface="Verdana" panose="020B0604030504040204" pitchFamily="34" charset="0"/>
                <a:ea typeface="Gulim" panose="020B0600000101010101" pitchFamily="34" charset="-127"/>
              </a:rPr>
              <a:t>|</a:t>
            </a:r>
            <a:r>
              <a:rPr lang="en-US" altLang="ko-KR" sz="2000" b="1" i="1">
                <a:solidFill>
                  <a:srgbClr val="C00000"/>
                </a:solidFill>
                <a:latin typeface="Symbol" panose="05050102010706020507" pitchFamily="18" charset="2"/>
                <a:ea typeface="Gulim" panose="020B0600000101010101" pitchFamily="34" charset="-127"/>
              </a:rPr>
              <a:t>y</a:t>
            </a:r>
            <a:r>
              <a:rPr lang="en-US" altLang="ko-KR" sz="2000" b="1">
                <a:solidFill>
                  <a:srgbClr val="C00000"/>
                </a:solidFill>
                <a:latin typeface="Verdana" panose="020B0604030504040204" pitchFamily="34" charset="0"/>
                <a:ea typeface="Gulim" panose="020B0600000101010101" pitchFamily="34" charset="-127"/>
                <a:sym typeface="Symbol" panose="05050102010706020507" pitchFamily="18" charset="2"/>
              </a:rPr>
              <a:t> =</a:t>
            </a:r>
            <a:r>
              <a:rPr lang="en-US" altLang="ko-KR" sz="2000" b="1">
                <a:solidFill>
                  <a:srgbClr val="C00000"/>
                </a:solidFill>
                <a:latin typeface="Symbol" panose="05050102010706020507" pitchFamily="18" charset="2"/>
                <a:ea typeface="Gulim" panose="020B0600000101010101" pitchFamily="34" charset="-127"/>
              </a:rPr>
              <a:t>a</a:t>
            </a:r>
            <a:r>
              <a:rPr lang="en-US" altLang="ko-KR" sz="2000" b="1">
                <a:solidFill>
                  <a:srgbClr val="C00000"/>
                </a:solidFill>
                <a:latin typeface="Verdana" panose="020B0604030504040204" pitchFamily="34" charset="0"/>
                <a:ea typeface="Gulim" panose="020B0600000101010101" pitchFamily="34" charset="-127"/>
              </a:rPr>
              <a:t> |0</a:t>
            </a:r>
            <a:r>
              <a:rPr lang="en-US" altLang="ko-KR" sz="2000" b="1">
                <a:solidFill>
                  <a:srgbClr val="C00000"/>
                </a:solidFill>
                <a:latin typeface="Verdana" panose="020B0604030504040204" pitchFamily="34" charset="0"/>
                <a:ea typeface="Gulim" panose="020B0600000101010101" pitchFamily="34" charset="-127"/>
                <a:sym typeface="Symbol" panose="05050102010706020507" pitchFamily="18" charset="2"/>
              </a:rPr>
              <a:t> + </a:t>
            </a:r>
            <a:r>
              <a:rPr lang="en-US" altLang="ko-KR" sz="2000" b="1">
                <a:solidFill>
                  <a:srgbClr val="C00000"/>
                </a:solidFill>
                <a:latin typeface="Symbol" panose="05050102010706020507" pitchFamily="18" charset="2"/>
                <a:ea typeface="Gulim" panose="020B0600000101010101" pitchFamily="34" charset="-127"/>
                <a:sym typeface="Symbol" panose="05050102010706020507" pitchFamily="18" charset="2"/>
              </a:rPr>
              <a:t>b</a:t>
            </a:r>
            <a:r>
              <a:rPr lang="en-US" altLang="ko-KR" sz="2000" b="1">
                <a:solidFill>
                  <a:srgbClr val="C00000"/>
                </a:solidFill>
                <a:latin typeface="Verdana" panose="020B0604030504040204" pitchFamily="34" charset="0"/>
                <a:ea typeface="Gulim" panose="020B0600000101010101" pitchFamily="34" charset="-127"/>
                <a:sym typeface="Symbol" panose="05050102010706020507" pitchFamily="18" charset="2"/>
              </a:rPr>
              <a:t>|1</a:t>
            </a:r>
          </a:p>
        </p:txBody>
      </p:sp>
      <p:sp>
        <p:nvSpPr>
          <p:cNvPr id="92173" name="TextBox 17">
            <a:extLst>
              <a:ext uri="{FF2B5EF4-FFF2-40B4-BE49-F238E27FC236}">
                <a16:creationId xmlns:a16="http://schemas.microsoft.com/office/drawing/2014/main" id="{1EC93207-6716-4D5B-B7B8-5D01324B7066}"/>
              </a:ext>
            </a:extLst>
          </p:cNvPr>
          <p:cNvSpPr txBox="1">
            <a:spLocks noChangeArrowheads="1"/>
          </p:cNvSpPr>
          <p:nvPr/>
        </p:nvSpPr>
        <p:spPr bwMode="auto">
          <a:xfrm>
            <a:off x="6659563" y="2133600"/>
            <a:ext cx="19891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r>
              <a:rPr lang="en-US" altLang="ko-KR" sz="2000" b="1">
                <a:solidFill>
                  <a:srgbClr val="C00000"/>
                </a:solidFill>
                <a:latin typeface="Arial" panose="020B0604020202020204" pitchFamily="34" charset="0"/>
                <a:cs typeface="Arial" panose="020B0604020202020204" pitchFamily="34" charset="0"/>
              </a:rPr>
              <a:t>, 2</a:t>
            </a:r>
            <a:r>
              <a:rPr lang="en-US" altLang="ko-KR" sz="2000" b="1" baseline="30000">
                <a:solidFill>
                  <a:srgbClr val="C00000"/>
                </a:solidFill>
                <a:latin typeface="Arial" panose="020B0604020202020204" pitchFamily="34" charset="0"/>
                <a:cs typeface="Arial" panose="020B0604020202020204" pitchFamily="34" charset="0"/>
              </a:rPr>
              <a:t>N</a:t>
            </a:r>
            <a:r>
              <a:rPr lang="en-US" altLang="ko-KR" sz="2000" b="1">
                <a:solidFill>
                  <a:srgbClr val="C00000"/>
                </a:solidFill>
                <a:latin typeface="Arial" panose="020B0604020202020204" pitchFamily="34" charset="0"/>
                <a:cs typeface="Arial" panose="020B0604020202020204" pitchFamily="34" charset="0"/>
              </a:rPr>
              <a:t> Hilbert</a:t>
            </a:r>
            <a:r>
              <a:rPr lang="zh-CN" altLang="en-US" sz="2000" b="1">
                <a:solidFill>
                  <a:srgbClr val="C00000"/>
                </a:solidFill>
                <a:latin typeface="Arial" panose="020B0604020202020204" pitchFamily="34" charset="0"/>
                <a:cs typeface="Arial" panose="020B0604020202020204" pitchFamily="34" charset="0"/>
              </a:rPr>
              <a:t>空间</a:t>
            </a:r>
            <a:endParaRPr lang="ko-KR" altLang="en-US" sz="2000" b="1">
              <a:solidFill>
                <a:srgbClr val="C00000"/>
              </a:solidFill>
              <a:latin typeface="Arial" panose="020B0604020202020204" pitchFamily="34" charset="0"/>
              <a:cs typeface="Arial" panose="020B0604020202020204" pitchFamily="34" charset="0"/>
            </a:endParaRPr>
          </a:p>
        </p:txBody>
      </p:sp>
      <p:cxnSp>
        <p:nvCxnSpPr>
          <p:cNvPr id="34" name="Straight Arrow Connector 27">
            <a:extLst>
              <a:ext uri="{FF2B5EF4-FFF2-40B4-BE49-F238E27FC236}">
                <a16:creationId xmlns:a16="http://schemas.microsoft.com/office/drawing/2014/main" id="{7BB870C6-2912-4A1B-AA1E-8BFDA161FA23}"/>
              </a:ext>
            </a:extLst>
          </p:cNvPr>
          <p:cNvCxnSpPr/>
          <p:nvPr/>
        </p:nvCxnSpPr>
        <p:spPr>
          <a:xfrm>
            <a:off x="4419600" y="6381750"/>
            <a:ext cx="914400" cy="1588"/>
          </a:xfrm>
          <a:prstGeom prst="straightConnector1">
            <a:avLst/>
          </a:prstGeom>
          <a:ln w="38100">
            <a:solidFill>
              <a:srgbClr val="C00000"/>
            </a:solidFill>
            <a:tailEnd type="stealth" w="lg" len="lg"/>
          </a:ln>
        </p:spPr>
        <p:style>
          <a:lnRef idx="1">
            <a:schemeClr val="accent1"/>
          </a:lnRef>
          <a:fillRef idx="0">
            <a:schemeClr val="accent1"/>
          </a:fillRef>
          <a:effectRef idx="0">
            <a:schemeClr val="accent1"/>
          </a:effectRef>
          <a:fontRef idx="minor">
            <a:schemeClr val="tx1"/>
          </a:fontRef>
        </p:style>
      </p:cxnSp>
      <p:sp>
        <p:nvSpPr>
          <p:cNvPr id="35" name="Rounded Rectangle 22">
            <a:extLst>
              <a:ext uri="{FF2B5EF4-FFF2-40B4-BE49-F238E27FC236}">
                <a16:creationId xmlns:a16="http://schemas.microsoft.com/office/drawing/2014/main" id="{12178F0A-8D5D-4E04-8F25-271A91C36FA3}"/>
              </a:ext>
            </a:extLst>
          </p:cNvPr>
          <p:cNvSpPr/>
          <p:nvPr/>
        </p:nvSpPr>
        <p:spPr>
          <a:xfrm>
            <a:off x="179388" y="1381125"/>
            <a:ext cx="3671887" cy="5400675"/>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eaLnBrk="1" hangingPunct="1">
              <a:defRPr/>
            </a:pPr>
            <a:endParaRPr lang="ko-KR" altLang="en-US">
              <a:solidFill>
                <a:srgbClr val="FFFFFF"/>
              </a:solidFill>
              <a:latin typeface="Calibri" pitchFamily="34" charset="0"/>
              <a:ea typeface="Malgun Gothic" pitchFamily="34" charset="-127"/>
            </a:endParaRPr>
          </a:p>
        </p:txBody>
      </p:sp>
      <p:sp>
        <p:nvSpPr>
          <p:cNvPr id="92176" name="TextBox 35">
            <a:extLst>
              <a:ext uri="{FF2B5EF4-FFF2-40B4-BE49-F238E27FC236}">
                <a16:creationId xmlns:a16="http://schemas.microsoft.com/office/drawing/2014/main" id="{195E1414-BA4B-4FD7-9657-94CFD9A5068C}"/>
              </a:ext>
            </a:extLst>
          </p:cNvPr>
          <p:cNvSpPr txBox="1">
            <a:spLocks noChangeArrowheads="1"/>
          </p:cNvSpPr>
          <p:nvPr/>
        </p:nvSpPr>
        <p:spPr bwMode="auto">
          <a:xfrm>
            <a:off x="1062038" y="949325"/>
            <a:ext cx="1422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r>
              <a:rPr lang="zh-CN" altLang="en-US" sz="2400" b="1">
                <a:solidFill>
                  <a:srgbClr val="E46C0A"/>
                </a:solidFill>
                <a:latin typeface="微软雅黑" panose="020B0503020204020204" pitchFamily="34" charset="-122"/>
                <a:ea typeface="微软雅黑" panose="020B0503020204020204" pitchFamily="34" charset="-122"/>
                <a:cs typeface="Arial" panose="020B0604020202020204" pitchFamily="34" charset="0"/>
              </a:rPr>
              <a:t>经典计算</a:t>
            </a:r>
            <a:endParaRPr lang="ko-KR" altLang="en-US" sz="2400" b="1">
              <a:solidFill>
                <a:srgbClr val="E46C0A"/>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37" name="TextBox 36">
            <a:extLst>
              <a:ext uri="{FF2B5EF4-FFF2-40B4-BE49-F238E27FC236}">
                <a16:creationId xmlns:a16="http://schemas.microsoft.com/office/drawing/2014/main" id="{1007B3CA-2B4A-454B-A313-4ADC1DFA14A2}"/>
              </a:ext>
            </a:extLst>
          </p:cNvPr>
          <p:cNvSpPr txBox="1"/>
          <p:nvPr/>
        </p:nvSpPr>
        <p:spPr>
          <a:xfrm>
            <a:off x="539750" y="2817813"/>
            <a:ext cx="1214438" cy="430212"/>
          </a:xfrm>
          <a:prstGeom prst="rect">
            <a:avLst/>
          </a:prstGeom>
          <a:noFill/>
        </p:spPr>
        <p:txBody>
          <a:bodyPr wrap="none">
            <a:spAutoFit/>
          </a:bodyPr>
          <a:lstStyle/>
          <a:p>
            <a:pPr eaLnBrk="1" hangingPunct="1">
              <a:buFont typeface="Arial" pitchFamily="34" charset="0"/>
              <a:buChar char="•"/>
              <a:defRPr/>
            </a:pPr>
            <a:r>
              <a:rPr lang="en-US" altLang="ko-KR" sz="2200" b="1" dirty="0">
                <a:solidFill>
                  <a:schemeClr val="tx2">
                    <a:lumMod val="75000"/>
                  </a:schemeClr>
                </a:solidFill>
                <a:latin typeface="Arial" charset="0"/>
                <a:cs typeface="Arial" pitchFamily="34" charset="0"/>
              </a:rPr>
              <a:t> </a:t>
            </a:r>
            <a:r>
              <a:rPr lang="zh-CN" altLang="en-US" sz="2200" dirty="0">
                <a:solidFill>
                  <a:schemeClr val="tx2">
                    <a:lumMod val="75000"/>
                  </a:schemeClr>
                </a:solidFill>
                <a:latin typeface="微软雅黑" pitchFamily="34" charset="-122"/>
                <a:ea typeface="微软雅黑" pitchFamily="34" charset="-122"/>
                <a:cs typeface="Arial" pitchFamily="34" charset="0"/>
              </a:rPr>
              <a:t>初始化</a:t>
            </a:r>
            <a:endParaRPr lang="ko-KR" altLang="en-US" sz="2200" dirty="0">
              <a:solidFill>
                <a:schemeClr val="tx2">
                  <a:lumMod val="75000"/>
                </a:schemeClr>
              </a:solidFill>
              <a:latin typeface="微软雅黑" pitchFamily="34" charset="-122"/>
              <a:cs typeface="Arial" pitchFamily="34" charset="0"/>
            </a:endParaRPr>
          </a:p>
        </p:txBody>
      </p:sp>
      <p:sp>
        <p:nvSpPr>
          <p:cNvPr id="38" name="TextBox 37">
            <a:extLst>
              <a:ext uri="{FF2B5EF4-FFF2-40B4-BE49-F238E27FC236}">
                <a16:creationId xmlns:a16="http://schemas.microsoft.com/office/drawing/2014/main" id="{396F9857-C293-4F6D-8267-4B206CA2038C}"/>
              </a:ext>
            </a:extLst>
          </p:cNvPr>
          <p:cNvSpPr txBox="1"/>
          <p:nvPr/>
        </p:nvSpPr>
        <p:spPr>
          <a:xfrm>
            <a:off x="539750" y="3322638"/>
            <a:ext cx="2027238" cy="2278062"/>
          </a:xfrm>
          <a:prstGeom prst="rect">
            <a:avLst/>
          </a:prstGeom>
          <a:noFill/>
        </p:spPr>
        <p:txBody>
          <a:bodyPr wrap="none">
            <a:spAutoFit/>
          </a:bodyPr>
          <a:lstStyle/>
          <a:p>
            <a:pPr eaLnBrk="1" hangingPunct="1">
              <a:buFont typeface="Arial" pitchFamily="34" charset="0"/>
              <a:buChar char="•"/>
              <a:defRPr/>
            </a:pPr>
            <a:r>
              <a:rPr lang="en-US" altLang="ko-KR" sz="2200" b="1" dirty="0">
                <a:solidFill>
                  <a:schemeClr val="tx2">
                    <a:lumMod val="75000"/>
                  </a:schemeClr>
                </a:solidFill>
                <a:latin typeface="Arial" charset="0"/>
                <a:cs typeface="Arial" pitchFamily="34" charset="0"/>
              </a:rPr>
              <a:t> </a:t>
            </a:r>
            <a:r>
              <a:rPr lang="zh-CN" altLang="en-US" sz="2200" dirty="0">
                <a:solidFill>
                  <a:schemeClr val="tx2">
                    <a:lumMod val="75000"/>
                  </a:schemeClr>
                </a:solidFill>
                <a:latin typeface="微软雅黑" pitchFamily="34" charset="-122"/>
                <a:ea typeface="微软雅黑" pitchFamily="34" charset="-122"/>
                <a:cs typeface="Arial" pitchFamily="34" charset="0"/>
              </a:rPr>
              <a:t>操作</a:t>
            </a:r>
            <a:endParaRPr lang="en-US" altLang="ko-KR" sz="2200" dirty="0">
              <a:solidFill>
                <a:schemeClr val="tx2">
                  <a:lumMod val="75000"/>
                </a:schemeClr>
              </a:solidFill>
              <a:latin typeface="微软雅黑" pitchFamily="34" charset="-122"/>
              <a:ea typeface="微软雅黑" pitchFamily="34" charset="-122"/>
              <a:cs typeface="Arial" pitchFamily="34" charset="0"/>
            </a:endParaRPr>
          </a:p>
          <a:p>
            <a:pPr lvl="1" eaLnBrk="1" hangingPunct="1">
              <a:lnSpc>
                <a:spcPct val="150000"/>
              </a:lnSpc>
              <a:buFont typeface="Arial" pitchFamily="34" charset="0"/>
              <a:buChar char="•"/>
              <a:defRPr/>
            </a:pPr>
            <a:r>
              <a:rPr lang="zh-CN" altLang="en-US" sz="2000" b="1" dirty="0">
                <a:solidFill>
                  <a:srgbClr val="C00000"/>
                </a:solidFill>
                <a:latin typeface="Arial" charset="0"/>
                <a:cs typeface="Arial" pitchFamily="34" charset="0"/>
              </a:rPr>
              <a:t>单比特操作</a:t>
            </a:r>
            <a:endParaRPr lang="en-US" altLang="ko-KR" sz="2000" b="1" dirty="0">
              <a:solidFill>
                <a:srgbClr val="C00000"/>
              </a:solidFill>
              <a:latin typeface="Arial" charset="0"/>
              <a:cs typeface="Arial" pitchFamily="34" charset="0"/>
            </a:endParaRPr>
          </a:p>
          <a:p>
            <a:pPr lvl="1" eaLnBrk="1" hangingPunct="1">
              <a:lnSpc>
                <a:spcPct val="150000"/>
              </a:lnSpc>
              <a:defRPr/>
            </a:pPr>
            <a:r>
              <a:rPr lang="en-US" altLang="ko-KR" sz="2000" b="1" dirty="0">
                <a:solidFill>
                  <a:srgbClr val="C00000"/>
                </a:solidFill>
                <a:latin typeface="Arial" charset="0"/>
                <a:cs typeface="Arial" pitchFamily="34" charset="0"/>
              </a:rPr>
              <a:t>  (</a:t>
            </a:r>
            <a:r>
              <a:rPr lang="zh-CN" altLang="en-US" sz="2000" b="1" dirty="0">
                <a:solidFill>
                  <a:srgbClr val="C00000"/>
                </a:solidFill>
                <a:latin typeface="Arial" charset="0"/>
                <a:cs typeface="Arial" pitchFamily="34" charset="0"/>
              </a:rPr>
              <a:t>非门</a:t>
            </a:r>
            <a:r>
              <a:rPr lang="en-US" altLang="ko-KR" sz="2000" b="1" dirty="0">
                <a:solidFill>
                  <a:srgbClr val="C00000"/>
                </a:solidFill>
                <a:latin typeface="Arial" charset="0"/>
                <a:cs typeface="Arial" pitchFamily="34" charset="0"/>
              </a:rPr>
              <a:t>)</a:t>
            </a:r>
          </a:p>
          <a:p>
            <a:pPr lvl="1" eaLnBrk="1" hangingPunct="1">
              <a:lnSpc>
                <a:spcPct val="150000"/>
              </a:lnSpc>
              <a:buFont typeface="Arial" pitchFamily="34" charset="0"/>
              <a:buChar char="•"/>
              <a:defRPr/>
            </a:pPr>
            <a:r>
              <a:rPr lang="zh-CN" altLang="en-US" sz="2000" b="1" dirty="0">
                <a:solidFill>
                  <a:srgbClr val="C00000"/>
                </a:solidFill>
                <a:latin typeface="Arial" charset="0"/>
                <a:cs typeface="Arial" pitchFamily="34" charset="0"/>
              </a:rPr>
              <a:t>两比特操作</a:t>
            </a:r>
            <a:endParaRPr lang="en-US" altLang="ko-KR" sz="2000" b="1" dirty="0">
              <a:solidFill>
                <a:srgbClr val="C00000"/>
              </a:solidFill>
              <a:latin typeface="Arial" charset="0"/>
              <a:cs typeface="Arial" pitchFamily="34" charset="0"/>
            </a:endParaRPr>
          </a:p>
          <a:p>
            <a:pPr lvl="1" eaLnBrk="1" hangingPunct="1">
              <a:lnSpc>
                <a:spcPct val="150000"/>
              </a:lnSpc>
              <a:defRPr/>
            </a:pPr>
            <a:r>
              <a:rPr lang="en-US" altLang="ko-KR" sz="2000" b="1" dirty="0">
                <a:solidFill>
                  <a:srgbClr val="C00000"/>
                </a:solidFill>
                <a:latin typeface="Arial" charset="0"/>
                <a:cs typeface="Arial" pitchFamily="34" charset="0"/>
              </a:rPr>
              <a:t>  (</a:t>
            </a:r>
            <a:r>
              <a:rPr lang="zh-CN" altLang="en-US" sz="2000" b="1" dirty="0">
                <a:solidFill>
                  <a:srgbClr val="C00000"/>
                </a:solidFill>
                <a:latin typeface="Arial" charset="0"/>
                <a:cs typeface="Arial" pitchFamily="34" charset="0"/>
              </a:rPr>
              <a:t>与非门</a:t>
            </a:r>
            <a:r>
              <a:rPr lang="en-US" altLang="ko-KR" sz="2000" b="1" dirty="0">
                <a:solidFill>
                  <a:srgbClr val="C00000"/>
                </a:solidFill>
                <a:latin typeface="Arial" charset="0"/>
                <a:cs typeface="Arial" pitchFamily="34" charset="0"/>
              </a:rPr>
              <a:t>)</a:t>
            </a:r>
            <a:endParaRPr lang="ko-KR" altLang="en-US" sz="2000" b="1" dirty="0">
              <a:solidFill>
                <a:srgbClr val="C00000"/>
              </a:solidFill>
              <a:latin typeface="Arial" charset="0"/>
              <a:cs typeface="Arial" pitchFamily="34" charset="0"/>
            </a:endParaRPr>
          </a:p>
        </p:txBody>
      </p:sp>
      <p:sp>
        <p:nvSpPr>
          <p:cNvPr id="39" name="TextBox 38">
            <a:extLst>
              <a:ext uri="{FF2B5EF4-FFF2-40B4-BE49-F238E27FC236}">
                <a16:creationId xmlns:a16="http://schemas.microsoft.com/office/drawing/2014/main" id="{D043C889-E658-4AF8-B4BA-3A10A40C3A9F}"/>
              </a:ext>
            </a:extLst>
          </p:cNvPr>
          <p:cNvSpPr txBox="1"/>
          <p:nvPr/>
        </p:nvSpPr>
        <p:spPr>
          <a:xfrm>
            <a:off x="539750" y="1525588"/>
            <a:ext cx="930275" cy="430212"/>
          </a:xfrm>
          <a:prstGeom prst="rect">
            <a:avLst/>
          </a:prstGeom>
          <a:noFill/>
        </p:spPr>
        <p:txBody>
          <a:bodyPr wrap="none">
            <a:spAutoFit/>
          </a:bodyPr>
          <a:lstStyle/>
          <a:p>
            <a:pPr eaLnBrk="1" hangingPunct="1">
              <a:buFont typeface="Arial" pitchFamily="34" charset="0"/>
              <a:buChar char="•"/>
              <a:defRPr/>
            </a:pPr>
            <a:r>
              <a:rPr lang="en-US" altLang="ko-KR" sz="2200" b="1" dirty="0">
                <a:solidFill>
                  <a:schemeClr val="tx2">
                    <a:lumMod val="75000"/>
                  </a:schemeClr>
                </a:solidFill>
                <a:latin typeface="Arial" charset="0"/>
                <a:cs typeface="Arial" pitchFamily="34" charset="0"/>
              </a:rPr>
              <a:t> </a:t>
            </a:r>
            <a:r>
              <a:rPr lang="zh-CN" altLang="en-US" sz="2200" dirty="0">
                <a:solidFill>
                  <a:schemeClr val="tx2">
                    <a:lumMod val="75000"/>
                  </a:schemeClr>
                </a:solidFill>
                <a:latin typeface="微软雅黑" pitchFamily="34" charset="-122"/>
                <a:ea typeface="微软雅黑" pitchFamily="34" charset="-122"/>
                <a:cs typeface="Arial" pitchFamily="34" charset="0"/>
              </a:rPr>
              <a:t>比特</a:t>
            </a:r>
            <a:endParaRPr lang="ko-KR" altLang="en-US" sz="2200" dirty="0">
              <a:solidFill>
                <a:schemeClr val="tx2">
                  <a:lumMod val="75000"/>
                </a:schemeClr>
              </a:solidFill>
              <a:latin typeface="微软雅黑" pitchFamily="34" charset="-122"/>
              <a:cs typeface="Arial" pitchFamily="34" charset="0"/>
            </a:endParaRPr>
          </a:p>
        </p:txBody>
      </p:sp>
      <p:sp>
        <p:nvSpPr>
          <p:cNvPr id="40" name="TextBox 39">
            <a:extLst>
              <a:ext uri="{FF2B5EF4-FFF2-40B4-BE49-F238E27FC236}">
                <a16:creationId xmlns:a16="http://schemas.microsoft.com/office/drawing/2014/main" id="{08378D54-5EEF-43A9-A3C3-8CD3C98CBE79}"/>
              </a:ext>
            </a:extLst>
          </p:cNvPr>
          <p:cNvSpPr txBox="1"/>
          <p:nvPr/>
        </p:nvSpPr>
        <p:spPr>
          <a:xfrm>
            <a:off x="539750" y="5816600"/>
            <a:ext cx="1700213" cy="892175"/>
          </a:xfrm>
          <a:prstGeom prst="rect">
            <a:avLst/>
          </a:prstGeom>
          <a:noFill/>
        </p:spPr>
        <p:txBody>
          <a:bodyPr wrap="none">
            <a:spAutoFit/>
          </a:bodyPr>
          <a:lstStyle/>
          <a:p>
            <a:pPr eaLnBrk="1" hangingPunct="1">
              <a:buFont typeface="Arial" pitchFamily="34" charset="0"/>
              <a:buChar char="•"/>
              <a:defRPr/>
            </a:pPr>
            <a:r>
              <a:rPr lang="en-US" altLang="ko-KR" sz="2200" b="1" dirty="0">
                <a:solidFill>
                  <a:schemeClr val="tx2">
                    <a:lumMod val="75000"/>
                  </a:schemeClr>
                </a:solidFill>
                <a:latin typeface="Arial" charset="0"/>
                <a:cs typeface="Arial" pitchFamily="34" charset="0"/>
              </a:rPr>
              <a:t> </a:t>
            </a:r>
            <a:r>
              <a:rPr lang="zh-CN" altLang="en-US" sz="2200" dirty="0">
                <a:solidFill>
                  <a:schemeClr val="tx2">
                    <a:lumMod val="75000"/>
                  </a:schemeClr>
                </a:solidFill>
                <a:latin typeface="微软雅黑" pitchFamily="34" charset="-122"/>
                <a:ea typeface="微软雅黑" pitchFamily="34" charset="-122"/>
                <a:cs typeface="Arial" pitchFamily="34" charset="0"/>
              </a:rPr>
              <a:t>探测</a:t>
            </a:r>
            <a:endParaRPr lang="en-US" altLang="ko-KR" sz="2200" dirty="0">
              <a:solidFill>
                <a:schemeClr val="tx2">
                  <a:lumMod val="75000"/>
                </a:schemeClr>
              </a:solidFill>
              <a:latin typeface="微软雅黑" pitchFamily="34" charset="-122"/>
              <a:ea typeface="微软雅黑" pitchFamily="34" charset="-122"/>
              <a:cs typeface="Arial" pitchFamily="34" charset="0"/>
            </a:endParaRPr>
          </a:p>
          <a:p>
            <a:pPr lvl="1" eaLnBrk="1" hangingPunct="1">
              <a:lnSpc>
                <a:spcPct val="150000"/>
              </a:lnSpc>
              <a:defRPr/>
            </a:pPr>
            <a:r>
              <a:rPr lang="en-US" altLang="ko-KR" sz="2000" dirty="0">
                <a:solidFill>
                  <a:srgbClr val="C00000"/>
                </a:solidFill>
                <a:latin typeface="微软雅黑" pitchFamily="34" charset="-122"/>
                <a:ea typeface="微软雅黑" pitchFamily="34" charset="-122"/>
                <a:cs typeface="Arial" pitchFamily="34" charset="0"/>
              </a:rPr>
              <a:t>	 </a:t>
            </a:r>
            <a:r>
              <a:rPr lang="zh-CN" altLang="en-US" sz="2000" b="1" dirty="0">
                <a:solidFill>
                  <a:srgbClr val="C00000"/>
                </a:solidFill>
                <a:latin typeface="Arial" charset="0"/>
                <a:cs typeface="Arial" pitchFamily="34" charset="0"/>
              </a:rPr>
              <a:t>结果</a:t>
            </a:r>
            <a:endParaRPr lang="ko-KR" altLang="en-US" sz="2000" b="1" dirty="0">
              <a:solidFill>
                <a:srgbClr val="C00000"/>
              </a:solidFill>
              <a:latin typeface="Arial" charset="0"/>
              <a:cs typeface="Arial" pitchFamily="34" charset="0"/>
            </a:endParaRPr>
          </a:p>
        </p:txBody>
      </p:sp>
      <p:sp>
        <p:nvSpPr>
          <p:cNvPr id="92181" name="TextBox 50">
            <a:extLst>
              <a:ext uri="{FF2B5EF4-FFF2-40B4-BE49-F238E27FC236}">
                <a16:creationId xmlns:a16="http://schemas.microsoft.com/office/drawing/2014/main" id="{EF1AB898-686C-48D5-BFE7-68B883F1D9A8}"/>
              </a:ext>
            </a:extLst>
          </p:cNvPr>
          <p:cNvSpPr txBox="1">
            <a:spLocks noChangeArrowheads="1"/>
          </p:cNvSpPr>
          <p:nvPr/>
        </p:nvSpPr>
        <p:spPr bwMode="auto">
          <a:xfrm>
            <a:off x="900113" y="2101850"/>
            <a:ext cx="8667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r>
              <a:rPr lang="en-US" altLang="ko-KR" sz="2000" b="1">
                <a:solidFill>
                  <a:srgbClr val="C00000"/>
                </a:solidFill>
                <a:latin typeface="Arial" panose="020B0604020202020204" pitchFamily="34" charset="0"/>
                <a:cs typeface="Arial" panose="020B0604020202020204" pitchFamily="34" charset="0"/>
              </a:rPr>
              <a:t>0 or 1</a:t>
            </a:r>
            <a:endParaRPr lang="ko-KR" altLang="en-US" sz="2000" b="1">
              <a:solidFill>
                <a:srgbClr val="C00000"/>
              </a:solidFill>
              <a:latin typeface="Arial" panose="020B0604020202020204" pitchFamily="34" charset="0"/>
              <a:cs typeface="Arial" panose="020B0604020202020204" pitchFamily="34" charset="0"/>
            </a:endParaRPr>
          </a:p>
        </p:txBody>
      </p:sp>
      <p:cxnSp>
        <p:nvCxnSpPr>
          <p:cNvPr id="42" name="Straight Arrow Connector 28">
            <a:extLst>
              <a:ext uri="{FF2B5EF4-FFF2-40B4-BE49-F238E27FC236}">
                <a16:creationId xmlns:a16="http://schemas.microsoft.com/office/drawing/2014/main" id="{5C015F91-EFEC-4FEF-BDCD-4E44CD538732}"/>
              </a:ext>
            </a:extLst>
          </p:cNvPr>
          <p:cNvCxnSpPr/>
          <p:nvPr/>
        </p:nvCxnSpPr>
        <p:spPr>
          <a:xfrm>
            <a:off x="609600" y="6429375"/>
            <a:ext cx="914400" cy="1588"/>
          </a:xfrm>
          <a:prstGeom prst="straightConnector1">
            <a:avLst/>
          </a:prstGeom>
          <a:ln w="38100">
            <a:solidFill>
              <a:srgbClr val="C00000"/>
            </a:solidFill>
            <a:tailEnd type="stealth" w="lg" len="lg"/>
          </a:ln>
        </p:spPr>
        <p:style>
          <a:lnRef idx="1">
            <a:schemeClr val="accent1"/>
          </a:lnRef>
          <a:fillRef idx="0">
            <a:schemeClr val="accent1"/>
          </a:fillRef>
          <a:effectRef idx="0">
            <a:schemeClr val="accent1"/>
          </a:effectRef>
          <a:fontRef idx="minor">
            <a:schemeClr val="tx1"/>
          </a:fontRef>
        </p:style>
      </p:cxnSp>
      <p:sp>
        <p:nvSpPr>
          <p:cNvPr id="92183" name="灯片编号占位符 1">
            <a:extLst>
              <a:ext uri="{FF2B5EF4-FFF2-40B4-BE49-F238E27FC236}">
                <a16:creationId xmlns:a16="http://schemas.microsoft.com/office/drawing/2014/main" id="{7348C181-AB0A-45C1-8619-C0E5130E4461}"/>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fld id="{42459096-DF55-47E6-B559-4650ABB57746}" type="slidenum">
              <a:rPr lang="zh-CN" altLang="en-US" sz="1200" smtClean="0">
                <a:solidFill>
                  <a:srgbClr val="898989"/>
                </a:solidFill>
              </a:rPr>
              <a:pPr>
                <a:spcBef>
                  <a:spcPct val="0"/>
                </a:spcBef>
                <a:buFontTx/>
                <a:buNone/>
              </a:pPr>
              <a:t>80</a:t>
            </a:fld>
            <a:endParaRPr lang="zh-CN" altLang="en-US" sz="1200">
              <a:solidFill>
                <a:srgbClr val="898989"/>
              </a:solidFill>
            </a:endParaRPr>
          </a:p>
        </p:txBody>
      </p:sp>
      <p:sp>
        <p:nvSpPr>
          <p:cNvPr id="24" name="TextBox 6">
            <a:extLst>
              <a:ext uri="{FF2B5EF4-FFF2-40B4-BE49-F238E27FC236}">
                <a16:creationId xmlns:a16="http://schemas.microsoft.com/office/drawing/2014/main" id="{B72E4CC6-1675-48C2-BCD4-8B19DC69AE3B}"/>
              </a:ext>
            </a:extLst>
          </p:cNvPr>
          <p:cNvSpPr txBox="1">
            <a:spLocks noChangeArrowheads="1"/>
          </p:cNvSpPr>
          <p:nvPr/>
        </p:nvSpPr>
        <p:spPr bwMode="auto">
          <a:xfrm>
            <a:off x="1547813" y="107950"/>
            <a:ext cx="669659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ts val="1200"/>
              </a:spcBef>
              <a:buFontTx/>
              <a:buNone/>
            </a:pPr>
            <a:r>
              <a:rPr lang="zh-CN" altLang="en-US" dirty="0">
                <a:latin typeface="微软雅黑" panose="020B0503020204020204" pitchFamily="34" charset="-122"/>
                <a:ea typeface="微软雅黑" panose="020B0503020204020204" pitchFamily="34" charset="-122"/>
              </a:rPr>
              <a:t>三、量子信息 </a:t>
            </a:r>
            <a:r>
              <a:rPr lang="en-US" altLang="zh-CN" dirty="0">
                <a:latin typeface="微软雅黑" panose="020B0503020204020204" pitchFamily="34" charset="-122"/>
                <a:ea typeface="微软雅黑" panose="020B0503020204020204" pitchFamily="34" charset="-122"/>
              </a:rPr>
              <a:t>3</a:t>
            </a:r>
            <a:r>
              <a:rPr lang="zh-CN" altLang="en-US" sz="2800" dirty="0">
                <a:latin typeface="微软雅黑" panose="020B0503020204020204" pitchFamily="34" charset="-122"/>
                <a:ea typeface="微软雅黑" panose="020B0503020204020204" pitchFamily="34" charset="-122"/>
              </a:rPr>
              <a:t>）量子计算与量子模拟</a:t>
            </a:r>
            <a:endParaRPr lang="en-US" altLang="zh-CN" dirty="0">
              <a:latin typeface="微软雅黑" panose="020B0503020204020204" pitchFamily="34" charset="-122"/>
              <a:ea typeface="微软雅黑" panose="020B0503020204020204" pitchFamily="34" charset="-122"/>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18">
            <a:extLst>
              <a:ext uri="{FF2B5EF4-FFF2-40B4-BE49-F238E27FC236}">
                <a16:creationId xmlns:a16="http://schemas.microsoft.com/office/drawing/2014/main" id="{895547FD-6383-48E2-9B6A-939FBD35572F}"/>
              </a:ext>
            </a:extLst>
          </p:cNvPr>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endParaRPr lang="zh-CN" altLang="en-US" sz="1800"/>
          </a:p>
        </p:txBody>
      </p:sp>
      <p:pic>
        <p:nvPicPr>
          <p:cNvPr id="93187" name="Picture 22">
            <a:extLst>
              <a:ext uri="{FF2B5EF4-FFF2-40B4-BE49-F238E27FC236}">
                <a16:creationId xmlns:a16="http://schemas.microsoft.com/office/drawing/2014/main" id="{A4A9C954-2C0B-40A0-9DBB-9E9C69223AA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74295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93188" name="Picture 20">
            <a:extLst>
              <a:ext uri="{FF2B5EF4-FFF2-40B4-BE49-F238E27FC236}">
                <a16:creationId xmlns:a16="http://schemas.microsoft.com/office/drawing/2014/main" id="{3FE73336-2C90-49D9-B3C5-B4E66E2391F0}"/>
              </a:ext>
            </a:extLst>
          </p:cNvPr>
          <p:cNvPicPr>
            <a:picLocks noChangeAspect="1" noChangeArrowheads="1"/>
          </p:cNvPicPr>
          <p:nvPr/>
        </p:nvPicPr>
        <p:blipFill>
          <a:blip r:embed="rId3">
            <a:lum bright="32000" contrast="-38000"/>
            <a:extLst>
              <a:ext uri="{28A0092B-C50C-407E-A947-70E740481C1C}">
                <a14:useLocalDpi xmlns:a14="http://schemas.microsoft.com/office/drawing/2010/main" val="0"/>
              </a:ext>
            </a:extLst>
          </a:blip>
          <a:srcRect/>
          <a:stretch>
            <a:fillRect/>
          </a:stretch>
        </p:blipFill>
        <p:spPr bwMode="auto">
          <a:xfrm>
            <a:off x="763588" y="0"/>
            <a:ext cx="8380412"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6" name="Rectangle 8">
            <a:extLst>
              <a:ext uri="{FF2B5EF4-FFF2-40B4-BE49-F238E27FC236}">
                <a16:creationId xmlns:a16="http://schemas.microsoft.com/office/drawing/2014/main" id="{04FFD418-30E2-400A-9B58-DE72E0B814BF}"/>
              </a:ext>
            </a:extLst>
          </p:cNvPr>
          <p:cNvSpPr>
            <a:spLocks noChangeArrowheads="1"/>
          </p:cNvSpPr>
          <p:nvPr/>
        </p:nvSpPr>
        <p:spPr bwMode="auto">
          <a:xfrm>
            <a:off x="1403350" y="857250"/>
            <a:ext cx="6121400" cy="549275"/>
          </a:xfrm>
          <a:prstGeom prst="rect">
            <a:avLst/>
          </a:prstGeom>
          <a:ln>
            <a:headEnd/>
            <a:tailEnd/>
          </a:ln>
        </p:spPr>
        <p:style>
          <a:lnRef idx="1">
            <a:schemeClr val="accent1"/>
          </a:lnRef>
          <a:fillRef idx="3">
            <a:schemeClr val="accent1"/>
          </a:fillRef>
          <a:effectRef idx="2">
            <a:schemeClr val="accent1"/>
          </a:effectRef>
          <a:fontRef idx="minor">
            <a:schemeClr val="lt1"/>
          </a:fontRef>
        </p:style>
        <p:txBody>
          <a:bodyPr wrap="none" anchor="ctr"/>
          <a:lstStyle/>
          <a:p>
            <a:pPr algn="ctr" eaLnBrk="1" hangingPunct="1">
              <a:defRPr/>
            </a:pPr>
            <a:r>
              <a:rPr lang="en-US" altLang="ko-KR" sz="2800" b="1" dirty="0">
                <a:solidFill>
                  <a:schemeClr val="bg1"/>
                </a:solidFill>
                <a:effectLst>
                  <a:outerShdw blurRad="38100" dist="38100" dir="2700000" algn="tl">
                    <a:srgbClr val="000000"/>
                  </a:outerShdw>
                </a:effectLst>
                <a:latin typeface="Arial" pitchFamily="34" charset="0"/>
                <a:ea typeface="굴림" pitchFamily="34" charset="-127"/>
                <a:cs typeface="Arial" pitchFamily="34" charset="0"/>
              </a:rPr>
              <a:t>Quantum Computations</a:t>
            </a:r>
            <a:endParaRPr lang="de-DE" altLang="ko-KR" sz="2000" b="1" dirty="0">
              <a:solidFill>
                <a:schemeClr val="bg1"/>
              </a:solidFill>
              <a:effectLst>
                <a:outerShdw blurRad="38100" dist="38100" dir="2700000" algn="tl">
                  <a:srgbClr val="000000"/>
                </a:outerShdw>
              </a:effectLst>
              <a:latin typeface="Arial" pitchFamily="34" charset="0"/>
              <a:ea typeface="굴림" pitchFamily="34" charset="-127"/>
              <a:cs typeface="Arial" pitchFamily="34" charset="0"/>
            </a:endParaRPr>
          </a:p>
        </p:txBody>
      </p:sp>
      <p:grpSp>
        <p:nvGrpSpPr>
          <p:cNvPr id="93190" name="Group 53">
            <a:extLst>
              <a:ext uri="{FF2B5EF4-FFF2-40B4-BE49-F238E27FC236}">
                <a16:creationId xmlns:a16="http://schemas.microsoft.com/office/drawing/2014/main" id="{4DCBDC8F-F126-4932-A530-DC14768258F9}"/>
              </a:ext>
            </a:extLst>
          </p:cNvPr>
          <p:cNvGrpSpPr>
            <a:grpSpLocks/>
          </p:cNvGrpSpPr>
          <p:nvPr/>
        </p:nvGrpSpPr>
        <p:grpSpPr bwMode="auto">
          <a:xfrm>
            <a:off x="250825" y="1881188"/>
            <a:ext cx="8569325" cy="2160587"/>
            <a:chOff x="251520" y="980728"/>
            <a:chExt cx="8568952" cy="2160240"/>
          </a:xfrm>
        </p:grpSpPr>
        <p:sp>
          <p:nvSpPr>
            <p:cNvPr id="8" name="Rounded Rectangle 49">
              <a:extLst>
                <a:ext uri="{FF2B5EF4-FFF2-40B4-BE49-F238E27FC236}">
                  <a16:creationId xmlns:a16="http://schemas.microsoft.com/office/drawing/2014/main" id="{5BE57624-6A65-4D48-891C-FC0EA1A8BCAD}"/>
                </a:ext>
              </a:extLst>
            </p:cNvPr>
            <p:cNvSpPr/>
            <p:nvPr/>
          </p:nvSpPr>
          <p:spPr>
            <a:xfrm>
              <a:off x="7380673" y="980728"/>
              <a:ext cx="1439799" cy="2160240"/>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eaLnBrk="1" hangingPunct="1">
                <a:defRPr/>
              </a:pPr>
              <a:endParaRPr lang="ko-KR" altLang="en-US">
                <a:solidFill>
                  <a:srgbClr val="FFFFFF"/>
                </a:solidFill>
                <a:latin typeface="Calibri" pitchFamily="34" charset="0"/>
                <a:ea typeface="Malgun Gothic" pitchFamily="34" charset="-127"/>
              </a:endParaRPr>
            </a:p>
          </p:txBody>
        </p:sp>
        <p:sp>
          <p:nvSpPr>
            <p:cNvPr id="9" name="Rounded Rectangle 48">
              <a:extLst>
                <a:ext uri="{FF2B5EF4-FFF2-40B4-BE49-F238E27FC236}">
                  <a16:creationId xmlns:a16="http://schemas.microsoft.com/office/drawing/2014/main" id="{5689956B-7F61-4BB0-9DBF-DDA003DFB180}"/>
                </a:ext>
              </a:extLst>
            </p:cNvPr>
            <p:cNvSpPr/>
            <p:nvPr/>
          </p:nvSpPr>
          <p:spPr>
            <a:xfrm>
              <a:off x="251520" y="980728"/>
              <a:ext cx="1439800" cy="2160240"/>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eaLnBrk="1" hangingPunct="1">
                <a:defRPr/>
              </a:pPr>
              <a:endParaRPr lang="ko-KR" altLang="en-US">
                <a:solidFill>
                  <a:srgbClr val="FFFFFF"/>
                </a:solidFill>
                <a:latin typeface="Calibri" pitchFamily="34" charset="0"/>
                <a:ea typeface="Malgun Gothic" pitchFamily="34" charset="-127"/>
              </a:endParaRPr>
            </a:p>
          </p:txBody>
        </p:sp>
        <p:grpSp>
          <p:nvGrpSpPr>
            <p:cNvPr id="93199" name="Group 8">
              <a:extLst>
                <a:ext uri="{FF2B5EF4-FFF2-40B4-BE49-F238E27FC236}">
                  <a16:creationId xmlns:a16="http://schemas.microsoft.com/office/drawing/2014/main" id="{6D485C89-9A4E-4777-8DE0-58480E735910}"/>
                </a:ext>
              </a:extLst>
            </p:cNvPr>
            <p:cNvGrpSpPr>
              <a:grpSpLocks/>
            </p:cNvGrpSpPr>
            <p:nvPr/>
          </p:nvGrpSpPr>
          <p:grpSpPr bwMode="auto">
            <a:xfrm>
              <a:off x="1259632" y="980728"/>
              <a:ext cx="6480720" cy="2145268"/>
              <a:chOff x="1259632" y="714356"/>
              <a:chExt cx="6480720" cy="2145268"/>
            </a:xfrm>
          </p:grpSpPr>
          <p:sp>
            <p:nvSpPr>
              <p:cNvPr id="23" name="AutoShape 86">
                <a:extLst>
                  <a:ext uri="{FF2B5EF4-FFF2-40B4-BE49-F238E27FC236}">
                    <a16:creationId xmlns:a16="http://schemas.microsoft.com/office/drawing/2014/main" id="{30C7971B-51E8-49AD-ABF4-D190016FFAFB}"/>
                  </a:ext>
                </a:extLst>
              </p:cNvPr>
              <p:cNvSpPr>
                <a:spLocks noChangeArrowheads="1"/>
              </p:cNvSpPr>
              <p:nvPr/>
            </p:nvSpPr>
            <p:spPr bwMode="auto">
              <a:xfrm>
                <a:off x="2000869" y="714356"/>
                <a:ext cx="5000407" cy="2145955"/>
              </a:xfrm>
              <a:prstGeom prst="flowChartAlternateProcess">
                <a:avLst/>
              </a:prstGeom>
              <a:solidFill>
                <a:srgbClr val="FFFF00"/>
              </a:solidFill>
              <a:ln w="28575">
                <a:noFill/>
                <a:miter lim="800000"/>
                <a:headEnd/>
                <a:tailEnd/>
              </a:ln>
              <a:effectLst/>
            </p:spPr>
            <p:txBody>
              <a:bodyPr anchor="ctr">
                <a:spAutoFit/>
              </a:bodyPr>
              <a:lstStyle/>
              <a:p>
                <a:pPr algn="ctr" eaLnBrk="1" hangingPunct="1">
                  <a:defRPr/>
                </a:pPr>
                <a:endParaRPr lang="en-US" altLang="ko-KR" sz="2400" dirty="0">
                  <a:effectLst>
                    <a:outerShdw blurRad="38100" dist="38100" dir="2700000" algn="tl">
                      <a:srgbClr val="000000">
                        <a:alpha val="43137"/>
                      </a:srgbClr>
                    </a:outerShdw>
                  </a:effectLst>
                  <a:ea typeface="굴림" pitchFamily="50" charset="-127"/>
                  <a:cs typeface="Arial" pitchFamily="34" charset="0"/>
                </a:endParaRPr>
              </a:p>
              <a:p>
                <a:pPr algn="ctr" eaLnBrk="1" hangingPunct="1">
                  <a:defRPr/>
                </a:pPr>
                <a:endParaRPr lang="en-US" altLang="ko-KR" sz="2400" dirty="0">
                  <a:solidFill>
                    <a:schemeClr val="tx2"/>
                  </a:solidFill>
                  <a:ea typeface="굴림" pitchFamily="50" charset="-127"/>
                  <a:cs typeface="Arial" pitchFamily="34" charset="0"/>
                </a:endParaRPr>
              </a:p>
              <a:p>
                <a:pPr algn="ctr" eaLnBrk="1" hangingPunct="1">
                  <a:defRPr/>
                </a:pPr>
                <a:endParaRPr lang="en-US" altLang="ko-KR" sz="2400" dirty="0">
                  <a:solidFill>
                    <a:schemeClr val="tx2"/>
                  </a:solidFill>
                  <a:ea typeface="굴림" pitchFamily="50" charset="-127"/>
                  <a:cs typeface="Arial" pitchFamily="34" charset="0"/>
                </a:endParaRPr>
              </a:p>
              <a:p>
                <a:pPr algn="ctr" eaLnBrk="1" hangingPunct="1">
                  <a:defRPr/>
                </a:pPr>
                <a:endParaRPr lang="en-US" altLang="ko-KR" sz="2400" dirty="0">
                  <a:solidFill>
                    <a:schemeClr val="tx2"/>
                  </a:solidFill>
                  <a:ea typeface="굴림" pitchFamily="50" charset="-127"/>
                  <a:cs typeface="Arial" pitchFamily="34" charset="0"/>
                </a:endParaRPr>
              </a:p>
              <a:p>
                <a:pPr algn="ctr" eaLnBrk="1" hangingPunct="1">
                  <a:defRPr/>
                </a:pPr>
                <a:endParaRPr lang="en-US" altLang="ko-KR" sz="2400" dirty="0">
                  <a:solidFill>
                    <a:schemeClr val="tx2"/>
                  </a:solidFill>
                  <a:ea typeface="굴림" pitchFamily="50" charset="-127"/>
                  <a:cs typeface="Arial" pitchFamily="34" charset="0"/>
                </a:endParaRPr>
              </a:p>
            </p:txBody>
          </p:sp>
          <p:grpSp>
            <p:nvGrpSpPr>
              <p:cNvPr id="93213" name="Group 189">
                <a:extLst>
                  <a:ext uri="{FF2B5EF4-FFF2-40B4-BE49-F238E27FC236}">
                    <a16:creationId xmlns:a16="http://schemas.microsoft.com/office/drawing/2014/main" id="{9F436BBA-0E1E-4123-AED2-29EEAFA6FD15}"/>
                  </a:ext>
                </a:extLst>
              </p:cNvPr>
              <p:cNvGrpSpPr>
                <a:grpSpLocks/>
              </p:cNvGrpSpPr>
              <p:nvPr/>
            </p:nvGrpSpPr>
            <p:grpSpPr bwMode="auto">
              <a:xfrm>
                <a:off x="1259632" y="857232"/>
                <a:ext cx="6480720" cy="1857388"/>
                <a:chOff x="1259632" y="3429000"/>
                <a:chExt cx="6480720" cy="1857388"/>
              </a:xfrm>
            </p:grpSpPr>
            <p:cxnSp>
              <p:nvCxnSpPr>
                <p:cNvPr id="25" name="Straight Connector 12">
                  <a:extLst>
                    <a:ext uri="{FF2B5EF4-FFF2-40B4-BE49-F238E27FC236}">
                      <a16:creationId xmlns:a16="http://schemas.microsoft.com/office/drawing/2014/main" id="{30A8083D-9756-4200-8C9C-55D06A2E6742}"/>
                    </a:ext>
                  </a:extLst>
                </p:cNvPr>
                <p:cNvCxnSpPr/>
                <p:nvPr/>
              </p:nvCxnSpPr>
              <p:spPr>
                <a:xfrm>
                  <a:off x="1259539" y="3646428"/>
                  <a:ext cx="648148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13">
                  <a:extLst>
                    <a:ext uri="{FF2B5EF4-FFF2-40B4-BE49-F238E27FC236}">
                      <a16:creationId xmlns:a16="http://schemas.microsoft.com/office/drawing/2014/main" id="{45BF0D54-45A7-4C4E-8FE5-9390C639BB3E}"/>
                    </a:ext>
                  </a:extLst>
                </p:cNvPr>
                <p:cNvCxnSpPr/>
                <p:nvPr/>
              </p:nvCxnSpPr>
              <p:spPr>
                <a:xfrm>
                  <a:off x="1259539" y="4367037"/>
                  <a:ext cx="648148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14">
                  <a:extLst>
                    <a:ext uri="{FF2B5EF4-FFF2-40B4-BE49-F238E27FC236}">
                      <a16:creationId xmlns:a16="http://schemas.microsoft.com/office/drawing/2014/main" id="{044CC177-9790-411A-AA5B-EF2A54A72D7C}"/>
                    </a:ext>
                  </a:extLst>
                </p:cNvPr>
                <p:cNvCxnSpPr/>
                <p:nvPr/>
              </p:nvCxnSpPr>
              <p:spPr>
                <a:xfrm>
                  <a:off x="1259539" y="5136851"/>
                  <a:ext cx="648148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Rectangle 15">
                  <a:extLst>
                    <a:ext uri="{FF2B5EF4-FFF2-40B4-BE49-F238E27FC236}">
                      <a16:creationId xmlns:a16="http://schemas.microsoft.com/office/drawing/2014/main" id="{3A101322-94C1-4D41-AD51-B798DA5EA4DB}"/>
                    </a:ext>
                  </a:extLst>
                </p:cNvPr>
                <p:cNvSpPr/>
                <p:nvPr/>
              </p:nvSpPr>
              <p:spPr>
                <a:xfrm>
                  <a:off x="5644023" y="3428976"/>
                  <a:ext cx="785778" cy="428556"/>
                </a:xfrm>
                <a:prstGeom prst="rect">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eaLnBrk="1" hangingPunct="1">
                    <a:defRPr/>
                  </a:pPr>
                  <a:r>
                    <a:rPr lang="en-US" altLang="ko-KR">
                      <a:latin typeface="Calibri" pitchFamily="34" charset="0"/>
                      <a:ea typeface="Malgun Gothic" pitchFamily="34" charset="-127"/>
                    </a:rPr>
                    <a:t>R(</a:t>
                  </a:r>
                  <a:r>
                    <a:rPr lang="en-US" altLang="ko-KR">
                      <a:latin typeface="Symbol" pitchFamily="18" charset="2"/>
                      <a:ea typeface="Malgun Gothic" pitchFamily="34" charset="-127"/>
                    </a:rPr>
                    <a:t>q,j</a:t>
                  </a:r>
                  <a:r>
                    <a:rPr lang="en-US" altLang="ko-KR">
                      <a:latin typeface="Calibri" pitchFamily="34" charset="0"/>
                      <a:ea typeface="Malgun Gothic" pitchFamily="34" charset="-127"/>
                    </a:rPr>
                    <a:t>)</a:t>
                  </a:r>
                  <a:endParaRPr lang="ko-KR" altLang="en-US">
                    <a:latin typeface="Calibri" pitchFamily="34" charset="0"/>
                    <a:ea typeface="Malgun Gothic" pitchFamily="34" charset="-127"/>
                  </a:endParaRPr>
                </a:p>
              </p:txBody>
            </p:sp>
            <p:sp>
              <p:nvSpPr>
                <p:cNvPr id="29" name="Rectangle 16">
                  <a:extLst>
                    <a:ext uri="{FF2B5EF4-FFF2-40B4-BE49-F238E27FC236}">
                      <a16:creationId xmlns:a16="http://schemas.microsoft.com/office/drawing/2014/main" id="{6860F0AE-A973-47E6-87BC-1908742C63F2}"/>
                    </a:ext>
                  </a:extLst>
                </p:cNvPr>
                <p:cNvSpPr/>
                <p:nvPr/>
              </p:nvSpPr>
              <p:spPr>
                <a:xfrm>
                  <a:off x="4286769" y="4143236"/>
                  <a:ext cx="785779" cy="430143"/>
                </a:xfrm>
                <a:prstGeom prst="rect">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eaLnBrk="1" hangingPunct="1">
                    <a:defRPr/>
                  </a:pPr>
                  <a:r>
                    <a:rPr lang="en-US" altLang="ko-KR">
                      <a:latin typeface="Calibri" pitchFamily="34" charset="0"/>
                      <a:ea typeface="Malgun Gothic" pitchFamily="34" charset="-127"/>
                    </a:rPr>
                    <a:t>R(</a:t>
                  </a:r>
                  <a:r>
                    <a:rPr lang="en-US" altLang="ko-KR">
                      <a:latin typeface="Symbol" pitchFamily="18" charset="2"/>
                      <a:ea typeface="Malgun Gothic" pitchFamily="34" charset="-127"/>
                    </a:rPr>
                    <a:t>q,j</a:t>
                  </a:r>
                  <a:r>
                    <a:rPr lang="en-US" altLang="ko-KR">
                      <a:latin typeface="Calibri" pitchFamily="34" charset="0"/>
                      <a:ea typeface="Malgun Gothic" pitchFamily="34" charset="-127"/>
                    </a:rPr>
                    <a:t>)</a:t>
                  </a:r>
                  <a:endParaRPr lang="ko-KR" altLang="en-US">
                    <a:latin typeface="Calibri" pitchFamily="34" charset="0"/>
                    <a:ea typeface="Malgun Gothic" pitchFamily="34" charset="-127"/>
                  </a:endParaRPr>
                </a:p>
              </p:txBody>
            </p:sp>
            <p:sp>
              <p:nvSpPr>
                <p:cNvPr id="30" name="Rectangle 17">
                  <a:extLst>
                    <a:ext uri="{FF2B5EF4-FFF2-40B4-BE49-F238E27FC236}">
                      <a16:creationId xmlns:a16="http://schemas.microsoft.com/office/drawing/2014/main" id="{ED34C22A-C722-4341-BE7B-ABA684E25A0A}"/>
                    </a:ext>
                  </a:extLst>
                </p:cNvPr>
                <p:cNvSpPr/>
                <p:nvPr/>
              </p:nvSpPr>
              <p:spPr>
                <a:xfrm>
                  <a:off x="2429475" y="4908288"/>
                  <a:ext cx="785779" cy="428556"/>
                </a:xfrm>
                <a:prstGeom prst="rect">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eaLnBrk="1" hangingPunct="1">
                    <a:defRPr/>
                  </a:pPr>
                  <a:r>
                    <a:rPr lang="en-US" altLang="ko-KR">
                      <a:latin typeface="Calibri" pitchFamily="34" charset="0"/>
                      <a:ea typeface="Malgun Gothic" pitchFamily="34" charset="-127"/>
                    </a:rPr>
                    <a:t>R(</a:t>
                  </a:r>
                  <a:r>
                    <a:rPr lang="en-US" altLang="ko-KR">
                      <a:latin typeface="Symbol" pitchFamily="18" charset="2"/>
                      <a:ea typeface="Malgun Gothic" pitchFamily="34" charset="-127"/>
                    </a:rPr>
                    <a:t>q,j</a:t>
                  </a:r>
                  <a:r>
                    <a:rPr lang="en-US" altLang="ko-KR">
                      <a:latin typeface="Calibri" pitchFamily="34" charset="0"/>
                      <a:ea typeface="Malgun Gothic" pitchFamily="34" charset="-127"/>
                    </a:rPr>
                    <a:t>)</a:t>
                  </a:r>
                  <a:endParaRPr lang="ko-KR" altLang="en-US">
                    <a:latin typeface="Calibri" pitchFamily="34" charset="0"/>
                    <a:ea typeface="Malgun Gothic" pitchFamily="34" charset="-127"/>
                  </a:endParaRPr>
                </a:p>
              </p:txBody>
            </p:sp>
            <p:sp>
              <p:nvSpPr>
                <p:cNvPr id="31" name="Oval 18">
                  <a:extLst>
                    <a:ext uri="{FF2B5EF4-FFF2-40B4-BE49-F238E27FC236}">
                      <a16:creationId xmlns:a16="http://schemas.microsoft.com/office/drawing/2014/main" id="{9C5EA8DB-FCA1-4A01-AA2F-A665A7301569}"/>
                    </a:ext>
                  </a:extLst>
                </p:cNvPr>
                <p:cNvSpPr/>
                <p:nvPr/>
              </p:nvSpPr>
              <p:spPr>
                <a:xfrm>
                  <a:off x="3358123" y="4947968"/>
                  <a:ext cx="357171" cy="357131"/>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eaLnBrk="1" hangingPunct="1">
                    <a:defRPr/>
                  </a:pPr>
                  <a:endParaRPr lang="ko-KR" altLang="en-US">
                    <a:solidFill>
                      <a:srgbClr val="FFFFFF"/>
                    </a:solidFill>
                    <a:latin typeface="Calibri" pitchFamily="34" charset="0"/>
                    <a:ea typeface="Malgun Gothic" pitchFamily="34" charset="-127"/>
                  </a:endParaRPr>
                </a:p>
              </p:txBody>
            </p:sp>
            <p:sp>
              <p:nvSpPr>
                <p:cNvPr id="32" name="Oval 19">
                  <a:extLst>
                    <a:ext uri="{FF2B5EF4-FFF2-40B4-BE49-F238E27FC236}">
                      <a16:creationId xmlns:a16="http://schemas.microsoft.com/office/drawing/2014/main" id="{133E5CA2-F0B8-41A3-8908-D4C6F6F44B83}"/>
                    </a:ext>
                  </a:extLst>
                </p:cNvPr>
                <p:cNvSpPr/>
                <p:nvPr/>
              </p:nvSpPr>
              <p:spPr>
                <a:xfrm>
                  <a:off x="3818478" y="4949556"/>
                  <a:ext cx="357171" cy="357130"/>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eaLnBrk="1" hangingPunct="1">
                    <a:defRPr/>
                  </a:pPr>
                  <a:endParaRPr lang="ko-KR" altLang="en-US">
                    <a:solidFill>
                      <a:srgbClr val="FFFFFF"/>
                    </a:solidFill>
                    <a:latin typeface="Calibri" pitchFamily="34" charset="0"/>
                    <a:ea typeface="Malgun Gothic" pitchFamily="34" charset="-127"/>
                  </a:endParaRPr>
                </a:p>
              </p:txBody>
            </p:sp>
            <p:sp>
              <p:nvSpPr>
                <p:cNvPr id="33" name="Oval 20">
                  <a:extLst>
                    <a:ext uri="{FF2B5EF4-FFF2-40B4-BE49-F238E27FC236}">
                      <a16:creationId xmlns:a16="http://schemas.microsoft.com/office/drawing/2014/main" id="{05B79B7D-E5CE-4FA4-B58F-EE02B24F2F2E}"/>
                    </a:ext>
                  </a:extLst>
                </p:cNvPr>
                <p:cNvSpPr/>
                <p:nvPr/>
              </p:nvSpPr>
              <p:spPr>
                <a:xfrm>
                  <a:off x="5194780" y="4184504"/>
                  <a:ext cx="357172" cy="357130"/>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eaLnBrk="1" hangingPunct="1">
                    <a:defRPr/>
                  </a:pPr>
                  <a:endParaRPr lang="ko-KR" altLang="en-US">
                    <a:solidFill>
                      <a:srgbClr val="FFFFFF"/>
                    </a:solidFill>
                    <a:latin typeface="Calibri" pitchFamily="34" charset="0"/>
                    <a:ea typeface="Malgun Gothic" pitchFamily="34" charset="-127"/>
                  </a:endParaRPr>
                </a:p>
              </p:txBody>
            </p:sp>
            <p:cxnSp>
              <p:nvCxnSpPr>
                <p:cNvPr id="34" name="Straight Connector 21">
                  <a:extLst>
                    <a:ext uri="{FF2B5EF4-FFF2-40B4-BE49-F238E27FC236}">
                      <a16:creationId xmlns:a16="http://schemas.microsoft.com/office/drawing/2014/main" id="{827F19E0-1897-4351-A6C9-2F336F2D8DFA}"/>
                    </a:ext>
                  </a:extLst>
                </p:cNvPr>
                <p:cNvCxnSpPr>
                  <a:endCxn id="31" idx="4"/>
                </p:cNvCxnSpPr>
                <p:nvPr/>
              </p:nvCxnSpPr>
              <p:spPr>
                <a:xfrm rot="5400000">
                  <a:off x="3065297" y="4829719"/>
                  <a:ext cx="945998" cy="476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5" name="Oval 22">
                  <a:extLst>
                    <a:ext uri="{FF2B5EF4-FFF2-40B4-BE49-F238E27FC236}">
                      <a16:creationId xmlns:a16="http://schemas.microsoft.com/office/drawing/2014/main" id="{6658EBBC-8F1C-4968-8263-14735E026369}"/>
                    </a:ext>
                  </a:extLst>
                </p:cNvPr>
                <p:cNvSpPr>
                  <a:spLocks noChangeAspect="1"/>
                </p:cNvSpPr>
                <p:nvPr/>
              </p:nvSpPr>
              <p:spPr>
                <a:xfrm>
                  <a:off x="5296375" y="3571828"/>
                  <a:ext cx="144457" cy="144439"/>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eaLnBrk="1" hangingPunct="1">
                    <a:defRPr/>
                  </a:pPr>
                  <a:endParaRPr lang="ko-KR" altLang="en-US">
                    <a:solidFill>
                      <a:srgbClr val="FFFFFF"/>
                    </a:solidFill>
                    <a:latin typeface="Calibri" pitchFamily="34" charset="0"/>
                    <a:ea typeface="Malgun Gothic" pitchFamily="34" charset="-127"/>
                  </a:endParaRPr>
                </a:p>
              </p:txBody>
            </p:sp>
            <p:cxnSp>
              <p:nvCxnSpPr>
                <p:cNvPr id="36" name="Straight Connector 23">
                  <a:extLst>
                    <a:ext uri="{FF2B5EF4-FFF2-40B4-BE49-F238E27FC236}">
                      <a16:creationId xmlns:a16="http://schemas.microsoft.com/office/drawing/2014/main" id="{10BE8928-5225-43BB-9D24-3E878DBEF986}"/>
                    </a:ext>
                  </a:extLst>
                </p:cNvPr>
                <p:cNvCxnSpPr/>
                <p:nvPr/>
              </p:nvCxnSpPr>
              <p:spPr>
                <a:xfrm rot="5400000">
                  <a:off x="3166935" y="4472589"/>
                  <a:ext cx="1663432" cy="476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24">
                  <a:extLst>
                    <a:ext uri="{FF2B5EF4-FFF2-40B4-BE49-F238E27FC236}">
                      <a16:creationId xmlns:a16="http://schemas.microsoft.com/office/drawing/2014/main" id="{38C97C14-89FA-45F9-95B5-384745243AE0}"/>
                    </a:ext>
                  </a:extLst>
                </p:cNvPr>
                <p:cNvCxnSpPr>
                  <a:endCxn id="33" idx="4"/>
                </p:cNvCxnSpPr>
                <p:nvPr/>
              </p:nvCxnSpPr>
              <p:spPr>
                <a:xfrm rot="16200000" flipH="1">
                  <a:off x="4921794" y="4090856"/>
                  <a:ext cx="898380" cy="31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8" name="Oval 25">
                  <a:extLst>
                    <a:ext uri="{FF2B5EF4-FFF2-40B4-BE49-F238E27FC236}">
                      <a16:creationId xmlns:a16="http://schemas.microsoft.com/office/drawing/2014/main" id="{E4163C83-6572-4145-BD14-1E5B1513E43C}"/>
                    </a:ext>
                  </a:extLst>
                </p:cNvPr>
                <p:cNvSpPr>
                  <a:spLocks noChangeAspect="1"/>
                </p:cNvSpPr>
                <p:nvPr/>
              </p:nvSpPr>
              <p:spPr>
                <a:xfrm>
                  <a:off x="3931185" y="3570240"/>
                  <a:ext cx="142869" cy="144440"/>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eaLnBrk="1" hangingPunct="1">
                    <a:defRPr/>
                  </a:pPr>
                  <a:endParaRPr lang="ko-KR" altLang="en-US">
                    <a:solidFill>
                      <a:srgbClr val="FFFFFF"/>
                    </a:solidFill>
                    <a:latin typeface="Calibri" pitchFamily="34" charset="0"/>
                    <a:ea typeface="Malgun Gothic" pitchFamily="34" charset="-127"/>
                  </a:endParaRPr>
                </a:p>
              </p:txBody>
            </p:sp>
            <p:sp>
              <p:nvSpPr>
                <p:cNvPr id="39" name="Oval 26">
                  <a:extLst>
                    <a:ext uri="{FF2B5EF4-FFF2-40B4-BE49-F238E27FC236}">
                      <a16:creationId xmlns:a16="http://schemas.microsoft.com/office/drawing/2014/main" id="{89B1140A-0EDE-4069-BEB3-63338CB3E0EB}"/>
                    </a:ext>
                  </a:extLst>
                </p:cNvPr>
                <p:cNvSpPr>
                  <a:spLocks noChangeAspect="1"/>
                </p:cNvSpPr>
                <p:nvPr/>
              </p:nvSpPr>
              <p:spPr>
                <a:xfrm>
                  <a:off x="3469243" y="4286088"/>
                  <a:ext cx="144456" cy="144439"/>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eaLnBrk="1" hangingPunct="1">
                    <a:defRPr/>
                  </a:pPr>
                  <a:endParaRPr lang="ko-KR" altLang="en-US">
                    <a:solidFill>
                      <a:srgbClr val="FFFFFF"/>
                    </a:solidFill>
                    <a:latin typeface="Calibri" pitchFamily="34" charset="0"/>
                    <a:ea typeface="Malgun Gothic" pitchFamily="34" charset="-127"/>
                  </a:endParaRPr>
                </a:p>
              </p:txBody>
            </p:sp>
          </p:grpSp>
        </p:grpSp>
        <p:sp>
          <p:nvSpPr>
            <p:cNvPr id="11" name="Rectangle 9">
              <a:extLst>
                <a:ext uri="{FF2B5EF4-FFF2-40B4-BE49-F238E27FC236}">
                  <a16:creationId xmlns:a16="http://schemas.microsoft.com/office/drawing/2014/main" id="{674DD6E5-FA86-4E09-88AF-6B06B927EF38}"/>
                </a:ext>
              </a:extLst>
            </p:cNvPr>
            <p:cNvSpPr>
              <a:spLocks noChangeArrowheads="1"/>
            </p:cNvSpPr>
            <p:nvPr/>
          </p:nvSpPr>
          <p:spPr bwMode="auto">
            <a:xfrm>
              <a:off x="251520" y="1083898"/>
              <a:ext cx="795303" cy="401573"/>
            </a:xfrm>
            <a:prstGeom prst="rect">
              <a:avLst/>
            </a:prstGeom>
            <a:noFill/>
            <a:ln w="9525">
              <a:noFill/>
              <a:miter lim="800000"/>
              <a:headEnd/>
              <a:tailEnd/>
            </a:ln>
            <a:effectLst/>
          </p:spPr>
          <p:txBody>
            <a:bodyPr wrap="none">
              <a:spAutoFit/>
            </a:bodyPr>
            <a:lstStyle/>
            <a:p>
              <a:pPr eaLnBrk="1" hangingPunct="1">
                <a:defRPr/>
              </a:pPr>
              <a:r>
                <a:rPr lang="en-US" altLang="ko-KR" sz="2000" b="1" dirty="0">
                  <a:solidFill>
                    <a:schemeClr val="accent3">
                      <a:lumMod val="50000"/>
                    </a:schemeClr>
                  </a:solidFill>
                  <a:latin typeface="Verdana" pitchFamily="34" charset="0"/>
                  <a:ea typeface="굴림" pitchFamily="50" charset="-127"/>
                </a:rPr>
                <a:t>|</a:t>
              </a:r>
              <a:r>
                <a:rPr lang="en-US" altLang="ko-KR" sz="2000" b="1" i="1" dirty="0">
                  <a:solidFill>
                    <a:schemeClr val="accent3">
                      <a:lumMod val="50000"/>
                    </a:schemeClr>
                  </a:solidFill>
                  <a:latin typeface="Symbol" pitchFamily="18" charset="2"/>
                  <a:ea typeface="굴림" pitchFamily="50" charset="-127"/>
                </a:rPr>
                <a:t>y</a:t>
              </a:r>
              <a:r>
                <a:rPr lang="en-US" altLang="ko-KR" sz="2000" b="1" dirty="0">
                  <a:solidFill>
                    <a:schemeClr val="accent3">
                      <a:lumMod val="50000"/>
                    </a:schemeClr>
                  </a:solidFill>
                  <a:latin typeface="Verdana" pitchFamily="34" charset="0"/>
                  <a:ea typeface="굴림" pitchFamily="50" charset="-127"/>
                  <a:sym typeface="Symbol" pitchFamily="18" charset="2"/>
                </a:rPr>
                <a:t></a:t>
              </a:r>
              <a:r>
                <a:rPr lang="en-US" altLang="ko-KR" sz="2000" baseline="-25000" dirty="0">
                  <a:solidFill>
                    <a:schemeClr val="accent3">
                      <a:lumMod val="50000"/>
                    </a:schemeClr>
                  </a:solidFill>
                  <a:ea typeface="굴림" pitchFamily="50" charset="-127"/>
                  <a:cs typeface="Arial" pitchFamily="34" charset="0"/>
                  <a:sym typeface="Symbol" pitchFamily="18" charset="2"/>
                </a:rPr>
                <a:t>1</a:t>
              </a:r>
              <a:r>
                <a:rPr lang="en-US" altLang="ko-KR" sz="2000" b="1" dirty="0">
                  <a:solidFill>
                    <a:schemeClr val="accent3">
                      <a:lumMod val="50000"/>
                    </a:schemeClr>
                  </a:solidFill>
                  <a:latin typeface="Verdana" pitchFamily="34" charset="0"/>
                  <a:ea typeface="굴림" pitchFamily="50" charset="-127"/>
                  <a:sym typeface="Symbol" pitchFamily="18" charset="2"/>
                </a:rPr>
                <a:t> </a:t>
              </a:r>
            </a:p>
          </p:txBody>
        </p:sp>
        <p:sp>
          <p:nvSpPr>
            <p:cNvPr id="12" name="Rectangle 9">
              <a:extLst>
                <a:ext uri="{FF2B5EF4-FFF2-40B4-BE49-F238E27FC236}">
                  <a16:creationId xmlns:a16="http://schemas.microsoft.com/office/drawing/2014/main" id="{DAF77E7C-CA68-4506-A8A8-AA9A566782CD}"/>
                </a:ext>
              </a:extLst>
            </p:cNvPr>
            <p:cNvSpPr>
              <a:spLocks noChangeArrowheads="1"/>
            </p:cNvSpPr>
            <p:nvPr/>
          </p:nvSpPr>
          <p:spPr bwMode="auto">
            <a:xfrm>
              <a:off x="251520" y="1772763"/>
              <a:ext cx="768317" cy="399986"/>
            </a:xfrm>
            <a:prstGeom prst="rect">
              <a:avLst/>
            </a:prstGeom>
            <a:noFill/>
            <a:ln w="9525">
              <a:noFill/>
              <a:miter lim="800000"/>
              <a:headEnd/>
              <a:tailEnd/>
            </a:ln>
            <a:effectLst/>
          </p:spPr>
          <p:txBody>
            <a:bodyPr wrap="none">
              <a:spAutoFit/>
            </a:bodyPr>
            <a:lstStyle/>
            <a:p>
              <a:pPr eaLnBrk="1" hangingPunct="1">
                <a:defRPr/>
              </a:pPr>
              <a:r>
                <a:rPr lang="en-US" altLang="ko-KR" sz="2000" b="1" dirty="0">
                  <a:solidFill>
                    <a:schemeClr val="accent3">
                      <a:lumMod val="50000"/>
                    </a:schemeClr>
                  </a:solidFill>
                  <a:latin typeface="Verdana" pitchFamily="34" charset="0"/>
                  <a:ea typeface="굴림" pitchFamily="50" charset="-127"/>
                </a:rPr>
                <a:t>|</a:t>
              </a:r>
              <a:r>
                <a:rPr lang="en-US" altLang="ko-KR" sz="2000" b="1" i="1" dirty="0">
                  <a:solidFill>
                    <a:schemeClr val="accent3">
                      <a:lumMod val="50000"/>
                    </a:schemeClr>
                  </a:solidFill>
                  <a:latin typeface="Symbol" pitchFamily="18" charset="2"/>
                  <a:ea typeface="굴림" pitchFamily="50" charset="-127"/>
                </a:rPr>
                <a:t>y</a:t>
              </a:r>
              <a:r>
                <a:rPr lang="en-US" altLang="ko-KR" sz="2000" b="1" dirty="0">
                  <a:solidFill>
                    <a:schemeClr val="accent3">
                      <a:lumMod val="50000"/>
                    </a:schemeClr>
                  </a:solidFill>
                  <a:latin typeface="Verdana" pitchFamily="34" charset="0"/>
                  <a:ea typeface="굴림" pitchFamily="50" charset="-127"/>
                  <a:sym typeface="Symbol" pitchFamily="18" charset="2"/>
                </a:rPr>
                <a:t></a:t>
              </a:r>
              <a:r>
                <a:rPr lang="en-US" altLang="ko-KR" sz="2000" baseline="-25000" dirty="0">
                  <a:solidFill>
                    <a:schemeClr val="accent3">
                      <a:lumMod val="50000"/>
                    </a:schemeClr>
                  </a:solidFill>
                  <a:ea typeface="굴림" pitchFamily="50" charset="-127"/>
                  <a:cs typeface="Arial" pitchFamily="34" charset="0"/>
                  <a:sym typeface="Symbol" pitchFamily="18" charset="2"/>
                </a:rPr>
                <a:t>2</a:t>
              </a:r>
              <a:r>
                <a:rPr lang="en-US" altLang="ko-KR" sz="2000" b="1" dirty="0">
                  <a:solidFill>
                    <a:schemeClr val="accent3">
                      <a:lumMod val="50000"/>
                    </a:schemeClr>
                  </a:solidFill>
                  <a:latin typeface="Verdana" pitchFamily="34" charset="0"/>
                  <a:ea typeface="굴림" pitchFamily="50" charset="-127"/>
                  <a:sym typeface="Symbol" pitchFamily="18" charset="2"/>
                </a:rPr>
                <a:t> </a:t>
              </a:r>
            </a:p>
          </p:txBody>
        </p:sp>
        <p:sp>
          <p:nvSpPr>
            <p:cNvPr id="13" name="Rectangle 9">
              <a:extLst>
                <a:ext uri="{FF2B5EF4-FFF2-40B4-BE49-F238E27FC236}">
                  <a16:creationId xmlns:a16="http://schemas.microsoft.com/office/drawing/2014/main" id="{D55C9652-7DDD-4BE9-BE87-E53BC2C31394}"/>
                </a:ext>
              </a:extLst>
            </p:cNvPr>
            <p:cNvSpPr>
              <a:spLocks noChangeArrowheads="1"/>
            </p:cNvSpPr>
            <p:nvPr/>
          </p:nvSpPr>
          <p:spPr bwMode="auto">
            <a:xfrm>
              <a:off x="251520" y="2452104"/>
              <a:ext cx="768317" cy="401573"/>
            </a:xfrm>
            <a:prstGeom prst="rect">
              <a:avLst/>
            </a:prstGeom>
            <a:noFill/>
            <a:ln w="9525">
              <a:noFill/>
              <a:miter lim="800000"/>
              <a:headEnd/>
              <a:tailEnd/>
            </a:ln>
            <a:effectLst/>
          </p:spPr>
          <p:txBody>
            <a:bodyPr wrap="none">
              <a:spAutoFit/>
            </a:bodyPr>
            <a:lstStyle/>
            <a:p>
              <a:pPr eaLnBrk="1" hangingPunct="1">
                <a:defRPr/>
              </a:pPr>
              <a:r>
                <a:rPr lang="en-US" altLang="ko-KR" sz="2000" b="1" dirty="0">
                  <a:solidFill>
                    <a:schemeClr val="accent3">
                      <a:lumMod val="50000"/>
                    </a:schemeClr>
                  </a:solidFill>
                  <a:latin typeface="Verdana" pitchFamily="34" charset="0"/>
                  <a:ea typeface="굴림" pitchFamily="50" charset="-127"/>
                </a:rPr>
                <a:t>|</a:t>
              </a:r>
              <a:r>
                <a:rPr lang="en-US" altLang="ko-KR" sz="2000" b="1" i="1" dirty="0">
                  <a:solidFill>
                    <a:schemeClr val="accent3">
                      <a:lumMod val="50000"/>
                    </a:schemeClr>
                  </a:solidFill>
                  <a:latin typeface="Symbol" pitchFamily="18" charset="2"/>
                  <a:ea typeface="굴림" pitchFamily="50" charset="-127"/>
                </a:rPr>
                <a:t>y</a:t>
              </a:r>
              <a:r>
                <a:rPr lang="en-US" altLang="ko-KR" sz="2000" b="1" dirty="0">
                  <a:solidFill>
                    <a:schemeClr val="accent3">
                      <a:lumMod val="50000"/>
                    </a:schemeClr>
                  </a:solidFill>
                  <a:latin typeface="Verdana" pitchFamily="34" charset="0"/>
                  <a:ea typeface="굴림" pitchFamily="50" charset="-127"/>
                  <a:sym typeface="Symbol" pitchFamily="18" charset="2"/>
                </a:rPr>
                <a:t></a:t>
              </a:r>
              <a:r>
                <a:rPr lang="en-US" altLang="ko-KR" sz="2000" baseline="-25000" dirty="0">
                  <a:solidFill>
                    <a:schemeClr val="accent3">
                      <a:lumMod val="50000"/>
                    </a:schemeClr>
                  </a:solidFill>
                  <a:ea typeface="굴림" pitchFamily="50" charset="-127"/>
                  <a:cs typeface="Arial" pitchFamily="34" charset="0"/>
                  <a:sym typeface="Symbol" pitchFamily="18" charset="2"/>
                </a:rPr>
                <a:t>3</a:t>
              </a:r>
              <a:r>
                <a:rPr lang="en-US" altLang="ko-KR" sz="2000" b="1" dirty="0">
                  <a:solidFill>
                    <a:schemeClr val="accent3">
                      <a:lumMod val="50000"/>
                    </a:schemeClr>
                  </a:solidFill>
                  <a:latin typeface="Verdana" pitchFamily="34" charset="0"/>
                  <a:ea typeface="굴림" pitchFamily="50" charset="-127"/>
                  <a:sym typeface="Symbol" pitchFamily="18" charset="2"/>
                </a:rPr>
                <a:t> </a:t>
              </a:r>
            </a:p>
          </p:txBody>
        </p:sp>
        <p:sp>
          <p:nvSpPr>
            <p:cNvPr id="93203" name="Rectangle 9">
              <a:extLst>
                <a:ext uri="{FF2B5EF4-FFF2-40B4-BE49-F238E27FC236}">
                  <a16:creationId xmlns:a16="http://schemas.microsoft.com/office/drawing/2014/main" id="{C5A9977E-87C7-4CF9-A016-A424DF865191}"/>
                </a:ext>
              </a:extLst>
            </p:cNvPr>
            <p:cNvSpPr>
              <a:spLocks noChangeArrowheads="1"/>
            </p:cNvSpPr>
            <p:nvPr/>
          </p:nvSpPr>
          <p:spPr bwMode="auto">
            <a:xfrm>
              <a:off x="7953735" y="1083898"/>
              <a:ext cx="839751" cy="4015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r>
                <a:rPr lang="en-US" altLang="ko-KR" sz="2000" b="1">
                  <a:solidFill>
                    <a:srgbClr val="4F6228"/>
                  </a:solidFill>
                  <a:latin typeface="Verdana" panose="020B0604030504040204" pitchFamily="34" charset="0"/>
                  <a:ea typeface="Gulim" panose="020B0600000101010101" pitchFamily="34" charset="-127"/>
                </a:rPr>
                <a:t>|</a:t>
              </a:r>
              <a:r>
                <a:rPr lang="en-US" altLang="ko-KR" sz="2000" b="1" i="1">
                  <a:solidFill>
                    <a:srgbClr val="4F6228"/>
                  </a:solidFill>
                  <a:latin typeface="Symbol" panose="05050102010706020507" pitchFamily="18" charset="2"/>
                  <a:ea typeface="Gulim" panose="020B0600000101010101" pitchFamily="34" charset="-127"/>
                </a:rPr>
                <a:t>y</a:t>
              </a:r>
              <a:r>
                <a:rPr lang="en-US" altLang="ko-KR" sz="2000" b="1" i="1">
                  <a:solidFill>
                    <a:srgbClr val="4F6228"/>
                  </a:solidFill>
                  <a:latin typeface="Malgun Gothic" panose="020B0503020000020004" pitchFamily="34" charset="-127"/>
                </a:rPr>
                <a:t>’</a:t>
              </a:r>
              <a:r>
                <a:rPr lang="en-US" altLang="ko-KR" sz="2000" b="1">
                  <a:solidFill>
                    <a:srgbClr val="4F6228"/>
                  </a:solidFill>
                  <a:latin typeface="Verdana" panose="020B0604030504040204" pitchFamily="34" charset="0"/>
                  <a:ea typeface="Gulim" panose="020B0600000101010101" pitchFamily="34" charset="-127"/>
                  <a:sym typeface="Symbol" panose="05050102010706020507" pitchFamily="18" charset="2"/>
                </a:rPr>
                <a:t></a:t>
              </a:r>
              <a:r>
                <a:rPr lang="en-US" altLang="ko-KR" sz="2000" baseline="-25000">
                  <a:solidFill>
                    <a:srgbClr val="4F6228"/>
                  </a:solidFill>
                  <a:latin typeface="Arial" panose="020B0604020202020204" pitchFamily="34" charset="0"/>
                  <a:ea typeface="Gulim" panose="020B0600000101010101" pitchFamily="34" charset="-127"/>
                  <a:cs typeface="Arial" panose="020B0604020202020204" pitchFamily="34" charset="0"/>
                  <a:sym typeface="Symbol" panose="05050102010706020507" pitchFamily="18" charset="2"/>
                </a:rPr>
                <a:t>1</a:t>
              </a:r>
              <a:r>
                <a:rPr lang="en-US" altLang="ko-KR" sz="2000" b="1">
                  <a:solidFill>
                    <a:srgbClr val="4F6228"/>
                  </a:solidFill>
                  <a:latin typeface="Verdana" panose="020B0604030504040204" pitchFamily="34" charset="0"/>
                  <a:ea typeface="Gulim" panose="020B0600000101010101" pitchFamily="34" charset="-127"/>
                  <a:sym typeface="Symbol" panose="05050102010706020507" pitchFamily="18" charset="2"/>
                </a:rPr>
                <a:t> </a:t>
              </a:r>
            </a:p>
          </p:txBody>
        </p:sp>
        <p:sp>
          <p:nvSpPr>
            <p:cNvPr id="15" name="Rectangle 9">
              <a:extLst>
                <a:ext uri="{FF2B5EF4-FFF2-40B4-BE49-F238E27FC236}">
                  <a16:creationId xmlns:a16="http://schemas.microsoft.com/office/drawing/2014/main" id="{6BCBA51D-EA2A-4047-BD21-3461FB2985AD}"/>
                </a:ext>
              </a:extLst>
            </p:cNvPr>
            <p:cNvSpPr>
              <a:spLocks noChangeArrowheads="1"/>
            </p:cNvSpPr>
            <p:nvPr/>
          </p:nvSpPr>
          <p:spPr bwMode="auto">
            <a:xfrm>
              <a:off x="7953735" y="1772763"/>
              <a:ext cx="839751" cy="399986"/>
            </a:xfrm>
            <a:prstGeom prst="rect">
              <a:avLst/>
            </a:prstGeom>
            <a:noFill/>
            <a:ln w="9525">
              <a:noFill/>
              <a:miter lim="800000"/>
              <a:headEnd/>
              <a:tailEnd/>
            </a:ln>
            <a:effectLst/>
          </p:spPr>
          <p:txBody>
            <a:bodyPr wrap="none">
              <a:spAutoFit/>
            </a:bodyPr>
            <a:lstStyle/>
            <a:p>
              <a:pPr eaLnBrk="1" hangingPunct="1">
                <a:defRPr/>
              </a:pPr>
              <a:r>
                <a:rPr lang="en-US" altLang="ko-KR" sz="2000" b="1" dirty="0">
                  <a:solidFill>
                    <a:schemeClr val="accent3">
                      <a:lumMod val="50000"/>
                    </a:schemeClr>
                  </a:solidFill>
                  <a:latin typeface="Verdana" pitchFamily="34" charset="0"/>
                  <a:ea typeface="굴림" pitchFamily="50" charset="-127"/>
                </a:rPr>
                <a:t>|</a:t>
              </a:r>
              <a:r>
                <a:rPr lang="en-US" altLang="ko-KR" sz="2000" b="1" i="1" dirty="0">
                  <a:solidFill>
                    <a:schemeClr val="accent3">
                      <a:lumMod val="50000"/>
                    </a:schemeClr>
                  </a:solidFill>
                  <a:latin typeface="Symbol" pitchFamily="18" charset="2"/>
                  <a:ea typeface="굴림" pitchFamily="50" charset="-127"/>
                </a:rPr>
                <a:t>y</a:t>
              </a:r>
              <a:r>
                <a:rPr lang="en-US" altLang="ko-KR" sz="2000" b="1" i="1" dirty="0">
                  <a:solidFill>
                    <a:schemeClr val="accent3">
                      <a:lumMod val="50000"/>
                    </a:schemeClr>
                  </a:solidFill>
                  <a:latin typeface="+mj-lt"/>
                  <a:ea typeface="굴림" pitchFamily="50" charset="-127"/>
                </a:rPr>
                <a:t>’</a:t>
              </a:r>
              <a:r>
                <a:rPr lang="en-US" altLang="ko-KR" sz="2000" b="1" dirty="0">
                  <a:solidFill>
                    <a:schemeClr val="accent3">
                      <a:lumMod val="50000"/>
                    </a:schemeClr>
                  </a:solidFill>
                  <a:latin typeface="Verdana" pitchFamily="34" charset="0"/>
                  <a:ea typeface="굴림" pitchFamily="50" charset="-127"/>
                  <a:sym typeface="Symbol" pitchFamily="18" charset="2"/>
                </a:rPr>
                <a:t></a:t>
              </a:r>
              <a:r>
                <a:rPr lang="en-US" altLang="ko-KR" sz="2000" baseline="-25000" dirty="0">
                  <a:solidFill>
                    <a:schemeClr val="accent3">
                      <a:lumMod val="50000"/>
                    </a:schemeClr>
                  </a:solidFill>
                  <a:ea typeface="굴림" pitchFamily="50" charset="-127"/>
                  <a:cs typeface="Arial" pitchFamily="34" charset="0"/>
                  <a:sym typeface="Symbol" pitchFamily="18" charset="2"/>
                </a:rPr>
                <a:t>2</a:t>
              </a:r>
              <a:r>
                <a:rPr lang="en-US" altLang="ko-KR" sz="2000" b="1" dirty="0">
                  <a:solidFill>
                    <a:schemeClr val="accent3">
                      <a:lumMod val="50000"/>
                    </a:schemeClr>
                  </a:solidFill>
                  <a:latin typeface="Verdana" pitchFamily="34" charset="0"/>
                  <a:ea typeface="굴림" pitchFamily="50" charset="-127"/>
                  <a:sym typeface="Symbol" pitchFamily="18" charset="2"/>
                </a:rPr>
                <a:t> </a:t>
              </a:r>
            </a:p>
          </p:txBody>
        </p:sp>
        <p:sp>
          <p:nvSpPr>
            <p:cNvPr id="16" name="Rectangle 9">
              <a:extLst>
                <a:ext uri="{FF2B5EF4-FFF2-40B4-BE49-F238E27FC236}">
                  <a16:creationId xmlns:a16="http://schemas.microsoft.com/office/drawing/2014/main" id="{1F7E6A5A-CCB4-475D-935C-71522C9EFD55}"/>
                </a:ext>
              </a:extLst>
            </p:cNvPr>
            <p:cNvSpPr>
              <a:spLocks noChangeArrowheads="1"/>
            </p:cNvSpPr>
            <p:nvPr/>
          </p:nvSpPr>
          <p:spPr bwMode="auto">
            <a:xfrm>
              <a:off x="7953735" y="2493372"/>
              <a:ext cx="839751" cy="399986"/>
            </a:xfrm>
            <a:prstGeom prst="rect">
              <a:avLst/>
            </a:prstGeom>
            <a:noFill/>
            <a:ln w="9525">
              <a:noFill/>
              <a:miter lim="800000"/>
              <a:headEnd/>
              <a:tailEnd/>
            </a:ln>
            <a:effectLst/>
          </p:spPr>
          <p:txBody>
            <a:bodyPr wrap="none">
              <a:spAutoFit/>
            </a:bodyPr>
            <a:lstStyle/>
            <a:p>
              <a:pPr eaLnBrk="1" hangingPunct="1">
                <a:defRPr/>
              </a:pPr>
              <a:r>
                <a:rPr lang="en-US" altLang="ko-KR" sz="2000" b="1" dirty="0">
                  <a:solidFill>
                    <a:schemeClr val="accent3">
                      <a:lumMod val="50000"/>
                    </a:schemeClr>
                  </a:solidFill>
                  <a:latin typeface="Verdana" pitchFamily="34" charset="0"/>
                  <a:ea typeface="굴림" pitchFamily="50" charset="-127"/>
                </a:rPr>
                <a:t>|</a:t>
              </a:r>
              <a:r>
                <a:rPr lang="en-US" altLang="ko-KR" sz="2000" b="1" i="1" dirty="0">
                  <a:solidFill>
                    <a:schemeClr val="accent3">
                      <a:lumMod val="50000"/>
                    </a:schemeClr>
                  </a:solidFill>
                  <a:latin typeface="Symbol" pitchFamily="18" charset="2"/>
                  <a:ea typeface="굴림" pitchFamily="50" charset="-127"/>
                </a:rPr>
                <a:t>y</a:t>
              </a:r>
              <a:r>
                <a:rPr lang="en-US" altLang="ko-KR" sz="2000" b="1" i="1" dirty="0">
                  <a:solidFill>
                    <a:schemeClr val="accent3">
                      <a:lumMod val="50000"/>
                    </a:schemeClr>
                  </a:solidFill>
                  <a:latin typeface="+mj-lt"/>
                  <a:ea typeface="굴림" pitchFamily="50" charset="-127"/>
                </a:rPr>
                <a:t>’</a:t>
              </a:r>
              <a:r>
                <a:rPr lang="en-US" altLang="ko-KR" sz="2000" b="1" dirty="0">
                  <a:solidFill>
                    <a:schemeClr val="accent3">
                      <a:lumMod val="50000"/>
                    </a:schemeClr>
                  </a:solidFill>
                  <a:latin typeface="Verdana" pitchFamily="34" charset="0"/>
                  <a:ea typeface="굴림" pitchFamily="50" charset="-127"/>
                  <a:sym typeface="Symbol" pitchFamily="18" charset="2"/>
                </a:rPr>
                <a:t></a:t>
              </a:r>
              <a:r>
                <a:rPr lang="en-US" altLang="ko-KR" sz="2000" baseline="-25000" dirty="0">
                  <a:solidFill>
                    <a:schemeClr val="accent3">
                      <a:lumMod val="50000"/>
                    </a:schemeClr>
                  </a:solidFill>
                  <a:ea typeface="굴림" pitchFamily="50" charset="-127"/>
                  <a:cs typeface="Arial" pitchFamily="34" charset="0"/>
                  <a:sym typeface="Symbol" pitchFamily="18" charset="2"/>
                </a:rPr>
                <a:t>3</a:t>
              </a:r>
              <a:r>
                <a:rPr lang="en-US" altLang="ko-KR" sz="2000" b="1" dirty="0">
                  <a:solidFill>
                    <a:schemeClr val="accent3">
                      <a:lumMod val="50000"/>
                    </a:schemeClr>
                  </a:solidFill>
                  <a:latin typeface="Verdana" pitchFamily="34" charset="0"/>
                  <a:ea typeface="굴림" pitchFamily="50" charset="-127"/>
                  <a:sym typeface="Symbol" pitchFamily="18" charset="2"/>
                </a:rPr>
                <a:t> </a:t>
              </a:r>
            </a:p>
          </p:txBody>
        </p:sp>
        <p:sp>
          <p:nvSpPr>
            <p:cNvPr id="17" name="Oval 42">
              <a:extLst>
                <a:ext uri="{FF2B5EF4-FFF2-40B4-BE49-F238E27FC236}">
                  <a16:creationId xmlns:a16="http://schemas.microsoft.com/office/drawing/2014/main" id="{D5E5A8C0-5D8B-4491-BE7E-5C5247122120}"/>
                </a:ext>
              </a:extLst>
            </p:cNvPr>
            <p:cNvSpPr/>
            <p:nvPr/>
          </p:nvSpPr>
          <p:spPr>
            <a:xfrm>
              <a:off x="1188104" y="1268019"/>
              <a:ext cx="142869" cy="144440"/>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eaLnBrk="1" hangingPunct="1">
                <a:defRPr/>
              </a:pPr>
              <a:endParaRPr lang="ko-KR" altLang="en-US">
                <a:solidFill>
                  <a:srgbClr val="FFFFFF"/>
                </a:solidFill>
                <a:latin typeface="Calibri" pitchFamily="34" charset="0"/>
                <a:ea typeface="Malgun Gothic" pitchFamily="34" charset="-127"/>
              </a:endParaRPr>
            </a:p>
          </p:txBody>
        </p:sp>
        <p:sp>
          <p:nvSpPr>
            <p:cNvPr id="18" name="Oval 43">
              <a:extLst>
                <a:ext uri="{FF2B5EF4-FFF2-40B4-BE49-F238E27FC236}">
                  <a16:creationId xmlns:a16="http://schemas.microsoft.com/office/drawing/2014/main" id="{250F64EE-AFA1-46E8-AB84-B89EE6774523}"/>
                </a:ext>
              </a:extLst>
            </p:cNvPr>
            <p:cNvSpPr/>
            <p:nvPr/>
          </p:nvSpPr>
          <p:spPr>
            <a:xfrm>
              <a:off x="1188104" y="1977518"/>
              <a:ext cx="142869" cy="144439"/>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eaLnBrk="1" hangingPunct="1">
                <a:defRPr/>
              </a:pPr>
              <a:endParaRPr lang="ko-KR" altLang="en-US">
                <a:solidFill>
                  <a:srgbClr val="FFFFFF"/>
                </a:solidFill>
                <a:latin typeface="Calibri" pitchFamily="34" charset="0"/>
                <a:ea typeface="Malgun Gothic" pitchFamily="34" charset="-127"/>
              </a:endParaRPr>
            </a:p>
          </p:txBody>
        </p:sp>
        <p:sp>
          <p:nvSpPr>
            <p:cNvPr id="19" name="Oval 44">
              <a:extLst>
                <a:ext uri="{FF2B5EF4-FFF2-40B4-BE49-F238E27FC236}">
                  <a16:creationId xmlns:a16="http://schemas.microsoft.com/office/drawing/2014/main" id="{15D30BF5-C4BC-4047-A8AD-487B49E89477}"/>
                </a:ext>
              </a:extLst>
            </p:cNvPr>
            <p:cNvSpPr/>
            <p:nvPr/>
          </p:nvSpPr>
          <p:spPr>
            <a:xfrm>
              <a:off x="1188104" y="2706063"/>
              <a:ext cx="142869" cy="142852"/>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eaLnBrk="1" hangingPunct="1">
                <a:defRPr/>
              </a:pPr>
              <a:endParaRPr lang="ko-KR" altLang="en-US">
                <a:solidFill>
                  <a:srgbClr val="FFFFFF"/>
                </a:solidFill>
                <a:latin typeface="Calibri" pitchFamily="34" charset="0"/>
                <a:ea typeface="Malgun Gothic" pitchFamily="34" charset="-127"/>
              </a:endParaRPr>
            </a:p>
          </p:txBody>
        </p:sp>
        <p:sp>
          <p:nvSpPr>
            <p:cNvPr id="20" name="Oval 45">
              <a:extLst>
                <a:ext uri="{FF2B5EF4-FFF2-40B4-BE49-F238E27FC236}">
                  <a16:creationId xmlns:a16="http://schemas.microsoft.com/office/drawing/2014/main" id="{E8675DAC-D921-4FE7-9DF6-FAE71D60B1CB}"/>
                </a:ext>
              </a:extLst>
            </p:cNvPr>
            <p:cNvSpPr/>
            <p:nvPr/>
          </p:nvSpPr>
          <p:spPr>
            <a:xfrm>
              <a:off x="7667997" y="1988628"/>
              <a:ext cx="144457" cy="144440"/>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eaLnBrk="1" hangingPunct="1">
                <a:defRPr/>
              </a:pPr>
              <a:endParaRPr lang="ko-KR" altLang="en-US">
                <a:solidFill>
                  <a:srgbClr val="FFFFFF"/>
                </a:solidFill>
                <a:latin typeface="Calibri" pitchFamily="34" charset="0"/>
                <a:ea typeface="Malgun Gothic" pitchFamily="34" charset="-127"/>
              </a:endParaRPr>
            </a:p>
          </p:txBody>
        </p:sp>
        <p:sp>
          <p:nvSpPr>
            <p:cNvPr id="21" name="Oval 46">
              <a:extLst>
                <a:ext uri="{FF2B5EF4-FFF2-40B4-BE49-F238E27FC236}">
                  <a16:creationId xmlns:a16="http://schemas.microsoft.com/office/drawing/2014/main" id="{80ABFD36-95CE-482C-BB43-D8F8837D04B4}"/>
                </a:ext>
              </a:extLst>
            </p:cNvPr>
            <p:cNvSpPr/>
            <p:nvPr/>
          </p:nvSpPr>
          <p:spPr>
            <a:xfrm>
              <a:off x="7667997" y="1268019"/>
              <a:ext cx="144457" cy="144440"/>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eaLnBrk="1" hangingPunct="1">
                <a:defRPr/>
              </a:pPr>
              <a:endParaRPr lang="ko-KR" altLang="en-US">
                <a:solidFill>
                  <a:srgbClr val="FFFFFF"/>
                </a:solidFill>
                <a:latin typeface="Calibri" pitchFamily="34" charset="0"/>
                <a:ea typeface="Malgun Gothic" pitchFamily="34" charset="-127"/>
              </a:endParaRPr>
            </a:p>
          </p:txBody>
        </p:sp>
        <p:sp>
          <p:nvSpPr>
            <p:cNvPr id="22" name="Oval 47">
              <a:extLst>
                <a:ext uri="{FF2B5EF4-FFF2-40B4-BE49-F238E27FC236}">
                  <a16:creationId xmlns:a16="http://schemas.microsoft.com/office/drawing/2014/main" id="{F0852DCC-0AE9-4113-8F48-D8A53E99D743}"/>
                </a:ext>
              </a:extLst>
            </p:cNvPr>
            <p:cNvSpPr/>
            <p:nvPr/>
          </p:nvSpPr>
          <p:spPr>
            <a:xfrm>
              <a:off x="7667997" y="2709237"/>
              <a:ext cx="144457" cy="144440"/>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eaLnBrk="1" hangingPunct="1">
                <a:defRPr/>
              </a:pPr>
              <a:endParaRPr lang="ko-KR" altLang="en-US">
                <a:solidFill>
                  <a:srgbClr val="FFFFFF"/>
                </a:solidFill>
                <a:latin typeface="Calibri" pitchFamily="34" charset="0"/>
                <a:ea typeface="Malgun Gothic" pitchFamily="34" charset="-127"/>
              </a:endParaRPr>
            </a:p>
          </p:txBody>
        </p:sp>
      </p:grpSp>
      <p:sp>
        <p:nvSpPr>
          <p:cNvPr id="40" name="TextBox 39">
            <a:extLst>
              <a:ext uri="{FF2B5EF4-FFF2-40B4-BE49-F238E27FC236}">
                <a16:creationId xmlns:a16="http://schemas.microsoft.com/office/drawing/2014/main" id="{E691B96B-1B18-4EFF-8406-4B8524BF3F30}"/>
              </a:ext>
            </a:extLst>
          </p:cNvPr>
          <p:cNvSpPr txBox="1"/>
          <p:nvPr/>
        </p:nvSpPr>
        <p:spPr>
          <a:xfrm>
            <a:off x="214313" y="4143375"/>
            <a:ext cx="1819275" cy="430213"/>
          </a:xfrm>
          <a:prstGeom prst="rect">
            <a:avLst/>
          </a:prstGeom>
          <a:noFill/>
        </p:spPr>
        <p:txBody>
          <a:bodyPr wrap="none">
            <a:spAutoFit/>
          </a:bodyPr>
          <a:lstStyle/>
          <a:p>
            <a:pPr eaLnBrk="1" hangingPunct="1">
              <a:defRPr/>
            </a:pPr>
            <a:r>
              <a:rPr lang="en-US" altLang="ko-KR" sz="2200" b="1" dirty="0">
                <a:solidFill>
                  <a:schemeClr val="tx2">
                    <a:lumMod val="75000"/>
                  </a:schemeClr>
                </a:solidFill>
                <a:cs typeface="Arial" pitchFamily="34" charset="0"/>
              </a:rPr>
              <a:t>Initialization</a:t>
            </a:r>
            <a:endParaRPr lang="ko-KR" altLang="en-US" sz="2200" b="1" dirty="0">
              <a:solidFill>
                <a:schemeClr val="tx2">
                  <a:lumMod val="75000"/>
                </a:schemeClr>
              </a:solidFill>
              <a:cs typeface="Arial" pitchFamily="34" charset="0"/>
            </a:endParaRPr>
          </a:p>
        </p:txBody>
      </p:sp>
      <p:sp>
        <p:nvSpPr>
          <p:cNvPr id="41" name="TextBox 40">
            <a:extLst>
              <a:ext uri="{FF2B5EF4-FFF2-40B4-BE49-F238E27FC236}">
                <a16:creationId xmlns:a16="http://schemas.microsoft.com/office/drawing/2014/main" id="{959A9F06-63B9-4716-8F08-BAFF3CA13D69}"/>
              </a:ext>
            </a:extLst>
          </p:cNvPr>
          <p:cNvSpPr txBox="1"/>
          <p:nvPr/>
        </p:nvSpPr>
        <p:spPr>
          <a:xfrm>
            <a:off x="3752850" y="4114800"/>
            <a:ext cx="1755775" cy="430213"/>
          </a:xfrm>
          <a:prstGeom prst="rect">
            <a:avLst/>
          </a:prstGeom>
          <a:noFill/>
        </p:spPr>
        <p:txBody>
          <a:bodyPr wrap="none">
            <a:spAutoFit/>
          </a:bodyPr>
          <a:lstStyle/>
          <a:p>
            <a:pPr eaLnBrk="1" hangingPunct="1">
              <a:defRPr/>
            </a:pPr>
            <a:r>
              <a:rPr lang="en-US" altLang="ko-KR" sz="2200" b="1" dirty="0">
                <a:solidFill>
                  <a:schemeClr val="tx2">
                    <a:lumMod val="75000"/>
                  </a:schemeClr>
                </a:solidFill>
                <a:cs typeface="Arial" pitchFamily="34" charset="0"/>
              </a:rPr>
              <a:t> Operations</a:t>
            </a:r>
            <a:endParaRPr lang="ko-KR" altLang="en-US" sz="2200" b="1" dirty="0">
              <a:solidFill>
                <a:schemeClr val="tx2">
                  <a:lumMod val="75000"/>
                </a:schemeClr>
              </a:solidFill>
              <a:cs typeface="Arial" pitchFamily="34" charset="0"/>
            </a:endParaRPr>
          </a:p>
        </p:txBody>
      </p:sp>
      <p:sp>
        <p:nvSpPr>
          <p:cNvPr id="42" name="TextBox 41">
            <a:extLst>
              <a:ext uri="{FF2B5EF4-FFF2-40B4-BE49-F238E27FC236}">
                <a16:creationId xmlns:a16="http://schemas.microsoft.com/office/drawing/2014/main" id="{C6CB9BA2-DF7F-49E2-9D94-F8FF48FB793C}"/>
              </a:ext>
            </a:extLst>
          </p:cNvPr>
          <p:cNvSpPr txBox="1"/>
          <p:nvPr/>
        </p:nvSpPr>
        <p:spPr>
          <a:xfrm>
            <a:off x="6823075" y="4114800"/>
            <a:ext cx="1630363" cy="430213"/>
          </a:xfrm>
          <a:prstGeom prst="rect">
            <a:avLst/>
          </a:prstGeom>
          <a:noFill/>
        </p:spPr>
        <p:txBody>
          <a:bodyPr wrap="none">
            <a:spAutoFit/>
          </a:bodyPr>
          <a:lstStyle/>
          <a:p>
            <a:pPr eaLnBrk="1" hangingPunct="1">
              <a:defRPr/>
            </a:pPr>
            <a:r>
              <a:rPr lang="en-US" altLang="ko-KR" sz="2200" b="1" dirty="0">
                <a:solidFill>
                  <a:schemeClr val="tx2">
                    <a:lumMod val="75000"/>
                  </a:schemeClr>
                </a:solidFill>
                <a:cs typeface="Arial" pitchFamily="34" charset="0"/>
              </a:rPr>
              <a:t>Detections</a:t>
            </a:r>
            <a:endParaRPr lang="ko-KR" altLang="en-US" sz="2200" b="1" dirty="0">
              <a:solidFill>
                <a:schemeClr val="tx2">
                  <a:lumMod val="75000"/>
                </a:schemeClr>
              </a:solidFill>
              <a:cs typeface="Arial" pitchFamily="34" charset="0"/>
            </a:endParaRPr>
          </a:p>
        </p:txBody>
      </p:sp>
      <p:sp>
        <p:nvSpPr>
          <p:cNvPr id="43" name="TextBox 42">
            <a:extLst>
              <a:ext uri="{FF2B5EF4-FFF2-40B4-BE49-F238E27FC236}">
                <a16:creationId xmlns:a16="http://schemas.microsoft.com/office/drawing/2014/main" id="{628C44DC-1932-45FC-9FB0-E8AD4151D3F8}"/>
              </a:ext>
            </a:extLst>
          </p:cNvPr>
          <p:cNvSpPr txBox="1"/>
          <p:nvPr/>
        </p:nvSpPr>
        <p:spPr>
          <a:xfrm>
            <a:off x="100013" y="1500188"/>
            <a:ext cx="3986212" cy="400050"/>
          </a:xfrm>
          <a:prstGeom prst="rect">
            <a:avLst/>
          </a:prstGeom>
          <a:noFill/>
        </p:spPr>
        <p:txBody>
          <a:bodyPr wrap="none">
            <a:spAutoFit/>
          </a:bodyPr>
          <a:lstStyle/>
          <a:p>
            <a:pPr eaLnBrk="1" hangingPunct="1">
              <a:defRPr/>
            </a:pPr>
            <a:r>
              <a:rPr lang="en-US" altLang="ko-KR" sz="2000" b="1" dirty="0">
                <a:solidFill>
                  <a:schemeClr val="accent6">
                    <a:lumMod val="75000"/>
                  </a:schemeClr>
                </a:solidFill>
                <a:cs typeface="Arial" pitchFamily="34" charset="0"/>
              </a:rPr>
              <a:t>Circuit Quantum Computations</a:t>
            </a:r>
            <a:endParaRPr lang="ko-KR" altLang="en-US" sz="2000" b="1" dirty="0">
              <a:solidFill>
                <a:schemeClr val="accent6">
                  <a:lumMod val="75000"/>
                </a:schemeClr>
              </a:solidFill>
              <a:cs typeface="Arial" pitchFamily="34" charset="0"/>
            </a:endParaRPr>
          </a:p>
        </p:txBody>
      </p:sp>
      <p:sp>
        <p:nvSpPr>
          <p:cNvPr id="93196" name="灯片编号占位符 1">
            <a:extLst>
              <a:ext uri="{FF2B5EF4-FFF2-40B4-BE49-F238E27FC236}">
                <a16:creationId xmlns:a16="http://schemas.microsoft.com/office/drawing/2014/main" id="{5938580A-39C9-4391-A9E2-64382827B22F}"/>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fld id="{A5B2B83C-5098-4D4E-B218-92AD6CC69804}" type="slidenum">
              <a:rPr lang="zh-CN" altLang="en-US" sz="1200" smtClean="0">
                <a:solidFill>
                  <a:srgbClr val="898989"/>
                </a:solidFill>
              </a:rPr>
              <a:pPr>
                <a:spcBef>
                  <a:spcPct val="0"/>
                </a:spcBef>
                <a:buFontTx/>
                <a:buNone/>
              </a:pPr>
              <a:t>81</a:t>
            </a:fld>
            <a:endParaRPr lang="zh-CN" altLang="en-US" sz="1200">
              <a:solidFill>
                <a:srgbClr val="898989"/>
              </a:solidFill>
            </a:endParaRPr>
          </a:p>
        </p:txBody>
      </p:sp>
      <p:sp>
        <p:nvSpPr>
          <p:cNvPr id="45" name="TextBox 6">
            <a:extLst>
              <a:ext uri="{FF2B5EF4-FFF2-40B4-BE49-F238E27FC236}">
                <a16:creationId xmlns:a16="http://schemas.microsoft.com/office/drawing/2014/main" id="{37634C7E-F988-40E8-A1F2-F590A5ADB4A4}"/>
              </a:ext>
            </a:extLst>
          </p:cNvPr>
          <p:cNvSpPr txBox="1">
            <a:spLocks noChangeArrowheads="1"/>
          </p:cNvSpPr>
          <p:nvPr/>
        </p:nvSpPr>
        <p:spPr bwMode="auto">
          <a:xfrm>
            <a:off x="1547813" y="107950"/>
            <a:ext cx="669659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ts val="1200"/>
              </a:spcBef>
              <a:buFontTx/>
              <a:buNone/>
            </a:pPr>
            <a:r>
              <a:rPr lang="zh-CN" altLang="en-US" dirty="0">
                <a:latin typeface="微软雅黑" panose="020B0503020204020204" pitchFamily="34" charset="-122"/>
                <a:ea typeface="微软雅黑" panose="020B0503020204020204" pitchFamily="34" charset="-122"/>
              </a:rPr>
              <a:t>三、量子信息 </a:t>
            </a:r>
            <a:r>
              <a:rPr lang="en-US" altLang="zh-CN" dirty="0">
                <a:latin typeface="微软雅黑" panose="020B0503020204020204" pitchFamily="34" charset="-122"/>
                <a:ea typeface="微软雅黑" panose="020B0503020204020204" pitchFamily="34" charset="-122"/>
              </a:rPr>
              <a:t>3</a:t>
            </a:r>
            <a:r>
              <a:rPr lang="zh-CN" altLang="en-US" sz="2800" dirty="0">
                <a:latin typeface="微软雅黑" panose="020B0503020204020204" pitchFamily="34" charset="-122"/>
                <a:ea typeface="微软雅黑" panose="020B0503020204020204" pitchFamily="34" charset="-122"/>
              </a:rPr>
              <a:t>）量子计算与量子模拟</a:t>
            </a:r>
            <a:endParaRPr lang="en-US" altLang="zh-CN" dirty="0">
              <a:latin typeface="微软雅黑" panose="020B0503020204020204" pitchFamily="34" charset="-122"/>
              <a:ea typeface="微软雅黑" panose="020B0503020204020204" pitchFamily="34" charset="-122"/>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18">
            <a:extLst>
              <a:ext uri="{FF2B5EF4-FFF2-40B4-BE49-F238E27FC236}">
                <a16:creationId xmlns:a16="http://schemas.microsoft.com/office/drawing/2014/main" id="{4568AD39-5151-4C03-8BD1-2377CC9FC6FC}"/>
              </a:ext>
            </a:extLst>
          </p:cNvPr>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endParaRPr lang="zh-CN" altLang="en-US" sz="1800"/>
          </a:p>
        </p:txBody>
      </p:sp>
      <p:pic>
        <p:nvPicPr>
          <p:cNvPr id="94211" name="Picture 22">
            <a:extLst>
              <a:ext uri="{FF2B5EF4-FFF2-40B4-BE49-F238E27FC236}">
                <a16:creationId xmlns:a16="http://schemas.microsoft.com/office/drawing/2014/main" id="{BBBC6BEC-631F-4C7F-80AC-B880E8377D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74295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94212" name="Picture 20">
            <a:extLst>
              <a:ext uri="{FF2B5EF4-FFF2-40B4-BE49-F238E27FC236}">
                <a16:creationId xmlns:a16="http://schemas.microsoft.com/office/drawing/2014/main" id="{E75734B4-8100-479E-8AE9-110CE2B741CB}"/>
              </a:ext>
            </a:extLst>
          </p:cNvPr>
          <p:cNvPicPr>
            <a:picLocks noChangeAspect="1" noChangeArrowheads="1"/>
          </p:cNvPicPr>
          <p:nvPr/>
        </p:nvPicPr>
        <p:blipFill>
          <a:blip r:embed="rId3">
            <a:lum bright="32000" contrast="-38000"/>
            <a:extLst>
              <a:ext uri="{28A0092B-C50C-407E-A947-70E740481C1C}">
                <a14:useLocalDpi xmlns:a14="http://schemas.microsoft.com/office/drawing/2010/main" val="0"/>
              </a:ext>
            </a:extLst>
          </a:blip>
          <a:srcRect/>
          <a:stretch>
            <a:fillRect/>
          </a:stretch>
        </p:blipFill>
        <p:spPr bwMode="auto">
          <a:xfrm>
            <a:off x="763588" y="0"/>
            <a:ext cx="8380412"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6" name="Rectangle 8">
            <a:extLst>
              <a:ext uri="{FF2B5EF4-FFF2-40B4-BE49-F238E27FC236}">
                <a16:creationId xmlns:a16="http://schemas.microsoft.com/office/drawing/2014/main" id="{9C335EC8-FE29-4DF6-A840-42A9DB485F5C}"/>
              </a:ext>
            </a:extLst>
          </p:cNvPr>
          <p:cNvSpPr>
            <a:spLocks noChangeArrowheads="1"/>
          </p:cNvSpPr>
          <p:nvPr/>
        </p:nvSpPr>
        <p:spPr bwMode="auto">
          <a:xfrm>
            <a:off x="1403350" y="857250"/>
            <a:ext cx="6121400" cy="549275"/>
          </a:xfrm>
          <a:prstGeom prst="rect">
            <a:avLst/>
          </a:prstGeom>
          <a:ln>
            <a:headEnd/>
            <a:tailEnd/>
          </a:ln>
        </p:spPr>
        <p:style>
          <a:lnRef idx="1">
            <a:schemeClr val="accent1"/>
          </a:lnRef>
          <a:fillRef idx="3">
            <a:schemeClr val="accent1"/>
          </a:fillRef>
          <a:effectRef idx="2">
            <a:schemeClr val="accent1"/>
          </a:effectRef>
          <a:fontRef idx="minor">
            <a:schemeClr val="lt1"/>
          </a:fontRef>
        </p:style>
        <p:txBody>
          <a:bodyPr wrap="none" anchor="ctr"/>
          <a:lstStyle/>
          <a:p>
            <a:pPr algn="ctr" eaLnBrk="1" hangingPunct="1">
              <a:defRPr/>
            </a:pPr>
            <a:r>
              <a:rPr lang="en-US" altLang="ko-KR" sz="2800" b="1" dirty="0">
                <a:solidFill>
                  <a:schemeClr val="bg1"/>
                </a:solidFill>
                <a:effectLst>
                  <a:outerShdw blurRad="38100" dist="38100" dir="2700000" algn="tl">
                    <a:srgbClr val="000000"/>
                  </a:outerShdw>
                </a:effectLst>
                <a:latin typeface="Arial" pitchFamily="34" charset="0"/>
                <a:ea typeface="굴림" pitchFamily="34" charset="-127"/>
                <a:cs typeface="Arial" pitchFamily="34" charset="0"/>
              </a:rPr>
              <a:t>Quantum Computations</a:t>
            </a:r>
            <a:endParaRPr lang="de-DE" altLang="ko-KR" sz="2000" b="1" dirty="0">
              <a:solidFill>
                <a:schemeClr val="bg1"/>
              </a:solidFill>
              <a:effectLst>
                <a:outerShdw blurRad="38100" dist="38100" dir="2700000" algn="tl">
                  <a:srgbClr val="000000"/>
                </a:outerShdw>
              </a:effectLst>
              <a:latin typeface="Arial" pitchFamily="34" charset="0"/>
              <a:ea typeface="굴림" pitchFamily="34" charset="-127"/>
              <a:cs typeface="Arial" pitchFamily="34" charset="0"/>
            </a:endParaRPr>
          </a:p>
        </p:txBody>
      </p:sp>
      <p:grpSp>
        <p:nvGrpSpPr>
          <p:cNvPr id="94215" name="Group 53">
            <a:extLst>
              <a:ext uri="{FF2B5EF4-FFF2-40B4-BE49-F238E27FC236}">
                <a16:creationId xmlns:a16="http://schemas.microsoft.com/office/drawing/2014/main" id="{02609C3B-5360-4F5E-BA4B-6D2F51C9640B}"/>
              </a:ext>
            </a:extLst>
          </p:cNvPr>
          <p:cNvGrpSpPr>
            <a:grpSpLocks/>
          </p:cNvGrpSpPr>
          <p:nvPr/>
        </p:nvGrpSpPr>
        <p:grpSpPr bwMode="auto">
          <a:xfrm>
            <a:off x="250825" y="1881188"/>
            <a:ext cx="8569325" cy="2160587"/>
            <a:chOff x="251520" y="980728"/>
            <a:chExt cx="8568952" cy="2160240"/>
          </a:xfrm>
        </p:grpSpPr>
        <p:sp>
          <p:nvSpPr>
            <p:cNvPr id="8" name="Rounded Rectangle 49">
              <a:extLst>
                <a:ext uri="{FF2B5EF4-FFF2-40B4-BE49-F238E27FC236}">
                  <a16:creationId xmlns:a16="http://schemas.microsoft.com/office/drawing/2014/main" id="{CF97EB1F-F2A0-460F-B045-81F4BC30DBE1}"/>
                </a:ext>
              </a:extLst>
            </p:cNvPr>
            <p:cNvSpPr/>
            <p:nvPr/>
          </p:nvSpPr>
          <p:spPr>
            <a:xfrm>
              <a:off x="7380673" y="980728"/>
              <a:ext cx="1439799" cy="2160240"/>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eaLnBrk="1" hangingPunct="1">
                <a:defRPr/>
              </a:pPr>
              <a:endParaRPr lang="ko-KR" altLang="en-US">
                <a:solidFill>
                  <a:srgbClr val="FFFFFF"/>
                </a:solidFill>
                <a:latin typeface="Calibri" pitchFamily="34" charset="0"/>
                <a:ea typeface="Malgun Gothic" pitchFamily="34" charset="-127"/>
              </a:endParaRPr>
            </a:p>
          </p:txBody>
        </p:sp>
        <p:sp>
          <p:nvSpPr>
            <p:cNvPr id="9" name="Rounded Rectangle 48">
              <a:extLst>
                <a:ext uri="{FF2B5EF4-FFF2-40B4-BE49-F238E27FC236}">
                  <a16:creationId xmlns:a16="http://schemas.microsoft.com/office/drawing/2014/main" id="{5F943F9D-DD01-4C10-91D0-DAB53424F0A7}"/>
                </a:ext>
              </a:extLst>
            </p:cNvPr>
            <p:cNvSpPr/>
            <p:nvPr/>
          </p:nvSpPr>
          <p:spPr>
            <a:xfrm>
              <a:off x="251520" y="980728"/>
              <a:ext cx="1439800" cy="2160240"/>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eaLnBrk="1" hangingPunct="1">
                <a:defRPr/>
              </a:pPr>
              <a:endParaRPr lang="ko-KR" altLang="en-US">
                <a:solidFill>
                  <a:srgbClr val="FFFFFF"/>
                </a:solidFill>
                <a:latin typeface="Calibri" pitchFamily="34" charset="0"/>
                <a:ea typeface="Malgun Gothic" pitchFamily="34" charset="-127"/>
              </a:endParaRPr>
            </a:p>
          </p:txBody>
        </p:sp>
        <p:grpSp>
          <p:nvGrpSpPr>
            <p:cNvPr id="94235" name="Group 8">
              <a:extLst>
                <a:ext uri="{FF2B5EF4-FFF2-40B4-BE49-F238E27FC236}">
                  <a16:creationId xmlns:a16="http://schemas.microsoft.com/office/drawing/2014/main" id="{0FB235BE-C25C-4191-903C-0932F83FD5BE}"/>
                </a:ext>
              </a:extLst>
            </p:cNvPr>
            <p:cNvGrpSpPr>
              <a:grpSpLocks/>
            </p:cNvGrpSpPr>
            <p:nvPr/>
          </p:nvGrpSpPr>
          <p:grpSpPr bwMode="auto">
            <a:xfrm>
              <a:off x="1259632" y="980728"/>
              <a:ext cx="6480720" cy="2145268"/>
              <a:chOff x="1259632" y="714356"/>
              <a:chExt cx="6480720" cy="2145268"/>
            </a:xfrm>
          </p:grpSpPr>
          <p:sp>
            <p:nvSpPr>
              <p:cNvPr id="23" name="AutoShape 86">
                <a:extLst>
                  <a:ext uri="{FF2B5EF4-FFF2-40B4-BE49-F238E27FC236}">
                    <a16:creationId xmlns:a16="http://schemas.microsoft.com/office/drawing/2014/main" id="{CF8D5C14-5040-4C27-A7C4-A9DF69626C63}"/>
                  </a:ext>
                </a:extLst>
              </p:cNvPr>
              <p:cNvSpPr>
                <a:spLocks noChangeArrowheads="1"/>
              </p:cNvSpPr>
              <p:nvPr/>
            </p:nvSpPr>
            <p:spPr bwMode="auto">
              <a:xfrm>
                <a:off x="2000869" y="714356"/>
                <a:ext cx="5000407" cy="2145955"/>
              </a:xfrm>
              <a:prstGeom prst="flowChartAlternateProcess">
                <a:avLst/>
              </a:prstGeom>
              <a:solidFill>
                <a:srgbClr val="FFFF00"/>
              </a:solidFill>
              <a:ln w="28575">
                <a:noFill/>
                <a:miter lim="800000"/>
                <a:headEnd/>
                <a:tailEnd/>
              </a:ln>
              <a:effectLst/>
            </p:spPr>
            <p:txBody>
              <a:bodyPr anchor="ctr">
                <a:spAutoFit/>
              </a:bodyPr>
              <a:lstStyle/>
              <a:p>
                <a:pPr algn="ctr" eaLnBrk="1" hangingPunct="1">
                  <a:defRPr/>
                </a:pPr>
                <a:endParaRPr lang="en-US" altLang="ko-KR" sz="2400" dirty="0">
                  <a:effectLst>
                    <a:outerShdw blurRad="38100" dist="38100" dir="2700000" algn="tl">
                      <a:srgbClr val="000000">
                        <a:alpha val="43137"/>
                      </a:srgbClr>
                    </a:outerShdw>
                  </a:effectLst>
                  <a:ea typeface="굴림" pitchFamily="50" charset="-127"/>
                  <a:cs typeface="Arial" pitchFamily="34" charset="0"/>
                </a:endParaRPr>
              </a:p>
              <a:p>
                <a:pPr algn="ctr" eaLnBrk="1" hangingPunct="1">
                  <a:defRPr/>
                </a:pPr>
                <a:endParaRPr lang="en-US" altLang="ko-KR" sz="2400" dirty="0">
                  <a:solidFill>
                    <a:schemeClr val="tx2"/>
                  </a:solidFill>
                  <a:ea typeface="굴림" pitchFamily="50" charset="-127"/>
                  <a:cs typeface="Arial" pitchFamily="34" charset="0"/>
                </a:endParaRPr>
              </a:p>
              <a:p>
                <a:pPr algn="ctr" eaLnBrk="1" hangingPunct="1">
                  <a:defRPr/>
                </a:pPr>
                <a:endParaRPr lang="en-US" altLang="ko-KR" sz="2400" dirty="0">
                  <a:solidFill>
                    <a:schemeClr val="tx2"/>
                  </a:solidFill>
                  <a:ea typeface="굴림" pitchFamily="50" charset="-127"/>
                  <a:cs typeface="Arial" pitchFamily="34" charset="0"/>
                </a:endParaRPr>
              </a:p>
              <a:p>
                <a:pPr algn="ctr" eaLnBrk="1" hangingPunct="1">
                  <a:defRPr/>
                </a:pPr>
                <a:endParaRPr lang="en-US" altLang="ko-KR" sz="2400" dirty="0">
                  <a:solidFill>
                    <a:schemeClr val="tx2"/>
                  </a:solidFill>
                  <a:ea typeface="굴림" pitchFamily="50" charset="-127"/>
                  <a:cs typeface="Arial" pitchFamily="34" charset="0"/>
                </a:endParaRPr>
              </a:p>
              <a:p>
                <a:pPr algn="ctr" eaLnBrk="1" hangingPunct="1">
                  <a:defRPr/>
                </a:pPr>
                <a:endParaRPr lang="en-US" altLang="ko-KR" sz="2400" dirty="0">
                  <a:solidFill>
                    <a:schemeClr val="tx2"/>
                  </a:solidFill>
                  <a:ea typeface="굴림" pitchFamily="50" charset="-127"/>
                  <a:cs typeface="Arial" pitchFamily="34" charset="0"/>
                </a:endParaRPr>
              </a:p>
            </p:txBody>
          </p:sp>
          <p:grpSp>
            <p:nvGrpSpPr>
              <p:cNvPr id="94249" name="Group 189">
                <a:extLst>
                  <a:ext uri="{FF2B5EF4-FFF2-40B4-BE49-F238E27FC236}">
                    <a16:creationId xmlns:a16="http://schemas.microsoft.com/office/drawing/2014/main" id="{B0D274D0-B9C5-41A1-B50F-E2A97BF0E512}"/>
                  </a:ext>
                </a:extLst>
              </p:cNvPr>
              <p:cNvGrpSpPr>
                <a:grpSpLocks/>
              </p:cNvGrpSpPr>
              <p:nvPr/>
            </p:nvGrpSpPr>
            <p:grpSpPr bwMode="auto">
              <a:xfrm>
                <a:off x="1259632" y="857232"/>
                <a:ext cx="6480720" cy="1857388"/>
                <a:chOff x="1259632" y="3429000"/>
                <a:chExt cx="6480720" cy="1857388"/>
              </a:xfrm>
            </p:grpSpPr>
            <p:cxnSp>
              <p:nvCxnSpPr>
                <p:cNvPr id="25" name="Straight Connector 12">
                  <a:extLst>
                    <a:ext uri="{FF2B5EF4-FFF2-40B4-BE49-F238E27FC236}">
                      <a16:creationId xmlns:a16="http://schemas.microsoft.com/office/drawing/2014/main" id="{82AFBFF2-D25A-465A-B765-6446D3E69606}"/>
                    </a:ext>
                  </a:extLst>
                </p:cNvPr>
                <p:cNvCxnSpPr/>
                <p:nvPr/>
              </p:nvCxnSpPr>
              <p:spPr>
                <a:xfrm>
                  <a:off x="1259539" y="3646428"/>
                  <a:ext cx="648148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13">
                  <a:extLst>
                    <a:ext uri="{FF2B5EF4-FFF2-40B4-BE49-F238E27FC236}">
                      <a16:creationId xmlns:a16="http://schemas.microsoft.com/office/drawing/2014/main" id="{7D00D432-73D0-4939-949F-20867FD9906C}"/>
                    </a:ext>
                  </a:extLst>
                </p:cNvPr>
                <p:cNvCxnSpPr/>
                <p:nvPr/>
              </p:nvCxnSpPr>
              <p:spPr>
                <a:xfrm>
                  <a:off x="1259539" y="4367037"/>
                  <a:ext cx="648148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14">
                  <a:extLst>
                    <a:ext uri="{FF2B5EF4-FFF2-40B4-BE49-F238E27FC236}">
                      <a16:creationId xmlns:a16="http://schemas.microsoft.com/office/drawing/2014/main" id="{914D755E-CC9F-42D7-AA49-DE8A61F43DE8}"/>
                    </a:ext>
                  </a:extLst>
                </p:cNvPr>
                <p:cNvCxnSpPr/>
                <p:nvPr/>
              </p:nvCxnSpPr>
              <p:spPr>
                <a:xfrm>
                  <a:off x="1259539" y="5136851"/>
                  <a:ext cx="648148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Rectangle 15">
                  <a:extLst>
                    <a:ext uri="{FF2B5EF4-FFF2-40B4-BE49-F238E27FC236}">
                      <a16:creationId xmlns:a16="http://schemas.microsoft.com/office/drawing/2014/main" id="{10110139-58EA-4BE0-A55F-0EF3AAE4DC60}"/>
                    </a:ext>
                  </a:extLst>
                </p:cNvPr>
                <p:cNvSpPr/>
                <p:nvPr/>
              </p:nvSpPr>
              <p:spPr>
                <a:xfrm>
                  <a:off x="5644023" y="3428976"/>
                  <a:ext cx="785778" cy="428556"/>
                </a:xfrm>
                <a:prstGeom prst="rect">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eaLnBrk="1" hangingPunct="1">
                    <a:defRPr/>
                  </a:pPr>
                  <a:r>
                    <a:rPr lang="en-US" altLang="ko-KR">
                      <a:latin typeface="Calibri" pitchFamily="34" charset="0"/>
                      <a:ea typeface="Malgun Gothic" pitchFamily="34" charset="-127"/>
                    </a:rPr>
                    <a:t>R(</a:t>
                  </a:r>
                  <a:r>
                    <a:rPr lang="en-US" altLang="ko-KR">
                      <a:latin typeface="Symbol" pitchFamily="18" charset="2"/>
                      <a:ea typeface="Malgun Gothic" pitchFamily="34" charset="-127"/>
                    </a:rPr>
                    <a:t>q,j</a:t>
                  </a:r>
                  <a:r>
                    <a:rPr lang="en-US" altLang="ko-KR">
                      <a:latin typeface="Calibri" pitchFamily="34" charset="0"/>
                      <a:ea typeface="Malgun Gothic" pitchFamily="34" charset="-127"/>
                    </a:rPr>
                    <a:t>)</a:t>
                  </a:r>
                  <a:endParaRPr lang="ko-KR" altLang="en-US">
                    <a:latin typeface="Calibri" pitchFamily="34" charset="0"/>
                    <a:ea typeface="Malgun Gothic" pitchFamily="34" charset="-127"/>
                  </a:endParaRPr>
                </a:p>
              </p:txBody>
            </p:sp>
            <p:sp>
              <p:nvSpPr>
                <p:cNvPr id="29" name="Rectangle 16">
                  <a:extLst>
                    <a:ext uri="{FF2B5EF4-FFF2-40B4-BE49-F238E27FC236}">
                      <a16:creationId xmlns:a16="http://schemas.microsoft.com/office/drawing/2014/main" id="{9C0A801A-CE32-4012-9225-ADC61F18067E}"/>
                    </a:ext>
                  </a:extLst>
                </p:cNvPr>
                <p:cNvSpPr/>
                <p:nvPr/>
              </p:nvSpPr>
              <p:spPr>
                <a:xfrm>
                  <a:off x="4286769" y="4143236"/>
                  <a:ext cx="785779" cy="430143"/>
                </a:xfrm>
                <a:prstGeom prst="rect">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eaLnBrk="1" hangingPunct="1">
                    <a:defRPr/>
                  </a:pPr>
                  <a:r>
                    <a:rPr lang="en-US" altLang="ko-KR">
                      <a:latin typeface="Calibri" pitchFamily="34" charset="0"/>
                      <a:ea typeface="Malgun Gothic" pitchFamily="34" charset="-127"/>
                    </a:rPr>
                    <a:t>R(</a:t>
                  </a:r>
                  <a:r>
                    <a:rPr lang="en-US" altLang="ko-KR">
                      <a:latin typeface="Symbol" pitchFamily="18" charset="2"/>
                      <a:ea typeface="Malgun Gothic" pitchFamily="34" charset="-127"/>
                    </a:rPr>
                    <a:t>q,j</a:t>
                  </a:r>
                  <a:r>
                    <a:rPr lang="en-US" altLang="ko-KR">
                      <a:latin typeface="Calibri" pitchFamily="34" charset="0"/>
                      <a:ea typeface="Malgun Gothic" pitchFamily="34" charset="-127"/>
                    </a:rPr>
                    <a:t>)</a:t>
                  </a:r>
                  <a:endParaRPr lang="ko-KR" altLang="en-US">
                    <a:latin typeface="Calibri" pitchFamily="34" charset="0"/>
                    <a:ea typeface="Malgun Gothic" pitchFamily="34" charset="-127"/>
                  </a:endParaRPr>
                </a:p>
              </p:txBody>
            </p:sp>
            <p:sp>
              <p:nvSpPr>
                <p:cNvPr id="30" name="Rectangle 17">
                  <a:extLst>
                    <a:ext uri="{FF2B5EF4-FFF2-40B4-BE49-F238E27FC236}">
                      <a16:creationId xmlns:a16="http://schemas.microsoft.com/office/drawing/2014/main" id="{1490A713-7E28-41AB-8332-FF9AF28CA1C6}"/>
                    </a:ext>
                  </a:extLst>
                </p:cNvPr>
                <p:cNvSpPr/>
                <p:nvPr/>
              </p:nvSpPr>
              <p:spPr>
                <a:xfrm>
                  <a:off x="2429475" y="4908288"/>
                  <a:ext cx="785779" cy="428556"/>
                </a:xfrm>
                <a:prstGeom prst="rect">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eaLnBrk="1" hangingPunct="1">
                    <a:defRPr/>
                  </a:pPr>
                  <a:r>
                    <a:rPr lang="en-US" altLang="ko-KR">
                      <a:latin typeface="Calibri" pitchFamily="34" charset="0"/>
                      <a:ea typeface="Malgun Gothic" pitchFamily="34" charset="-127"/>
                    </a:rPr>
                    <a:t>R(</a:t>
                  </a:r>
                  <a:r>
                    <a:rPr lang="en-US" altLang="ko-KR">
                      <a:latin typeface="Symbol" pitchFamily="18" charset="2"/>
                      <a:ea typeface="Malgun Gothic" pitchFamily="34" charset="-127"/>
                    </a:rPr>
                    <a:t>q,j</a:t>
                  </a:r>
                  <a:r>
                    <a:rPr lang="en-US" altLang="ko-KR">
                      <a:latin typeface="Calibri" pitchFamily="34" charset="0"/>
                      <a:ea typeface="Malgun Gothic" pitchFamily="34" charset="-127"/>
                    </a:rPr>
                    <a:t>)</a:t>
                  </a:r>
                  <a:endParaRPr lang="ko-KR" altLang="en-US">
                    <a:latin typeface="Calibri" pitchFamily="34" charset="0"/>
                    <a:ea typeface="Malgun Gothic" pitchFamily="34" charset="-127"/>
                  </a:endParaRPr>
                </a:p>
              </p:txBody>
            </p:sp>
            <p:sp>
              <p:nvSpPr>
                <p:cNvPr id="31" name="Oval 18">
                  <a:extLst>
                    <a:ext uri="{FF2B5EF4-FFF2-40B4-BE49-F238E27FC236}">
                      <a16:creationId xmlns:a16="http://schemas.microsoft.com/office/drawing/2014/main" id="{757D3ADA-FA31-4F82-A7F8-52E38C79D516}"/>
                    </a:ext>
                  </a:extLst>
                </p:cNvPr>
                <p:cNvSpPr/>
                <p:nvPr/>
              </p:nvSpPr>
              <p:spPr>
                <a:xfrm>
                  <a:off x="3358123" y="4947968"/>
                  <a:ext cx="357171" cy="357131"/>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eaLnBrk="1" hangingPunct="1">
                    <a:defRPr/>
                  </a:pPr>
                  <a:endParaRPr lang="ko-KR" altLang="en-US">
                    <a:solidFill>
                      <a:srgbClr val="FFFFFF"/>
                    </a:solidFill>
                    <a:latin typeface="Calibri" pitchFamily="34" charset="0"/>
                    <a:ea typeface="Malgun Gothic" pitchFamily="34" charset="-127"/>
                  </a:endParaRPr>
                </a:p>
              </p:txBody>
            </p:sp>
            <p:sp>
              <p:nvSpPr>
                <p:cNvPr id="32" name="Oval 19">
                  <a:extLst>
                    <a:ext uri="{FF2B5EF4-FFF2-40B4-BE49-F238E27FC236}">
                      <a16:creationId xmlns:a16="http://schemas.microsoft.com/office/drawing/2014/main" id="{4F2FAB6D-06E7-4DA7-A3D9-7E38F9F96E61}"/>
                    </a:ext>
                  </a:extLst>
                </p:cNvPr>
                <p:cNvSpPr/>
                <p:nvPr/>
              </p:nvSpPr>
              <p:spPr>
                <a:xfrm>
                  <a:off x="3818478" y="4949556"/>
                  <a:ext cx="357171" cy="357130"/>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eaLnBrk="1" hangingPunct="1">
                    <a:defRPr/>
                  </a:pPr>
                  <a:endParaRPr lang="ko-KR" altLang="en-US">
                    <a:solidFill>
                      <a:srgbClr val="FFFFFF"/>
                    </a:solidFill>
                    <a:latin typeface="Calibri" pitchFamily="34" charset="0"/>
                    <a:ea typeface="Malgun Gothic" pitchFamily="34" charset="-127"/>
                  </a:endParaRPr>
                </a:p>
              </p:txBody>
            </p:sp>
            <p:sp>
              <p:nvSpPr>
                <p:cNvPr id="33" name="Oval 20">
                  <a:extLst>
                    <a:ext uri="{FF2B5EF4-FFF2-40B4-BE49-F238E27FC236}">
                      <a16:creationId xmlns:a16="http://schemas.microsoft.com/office/drawing/2014/main" id="{14A92F55-091A-4147-9E59-2C471A04B0C5}"/>
                    </a:ext>
                  </a:extLst>
                </p:cNvPr>
                <p:cNvSpPr/>
                <p:nvPr/>
              </p:nvSpPr>
              <p:spPr>
                <a:xfrm>
                  <a:off x="5194780" y="4184504"/>
                  <a:ext cx="357172" cy="357130"/>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eaLnBrk="1" hangingPunct="1">
                    <a:defRPr/>
                  </a:pPr>
                  <a:endParaRPr lang="ko-KR" altLang="en-US">
                    <a:solidFill>
                      <a:srgbClr val="FFFFFF"/>
                    </a:solidFill>
                    <a:latin typeface="Calibri" pitchFamily="34" charset="0"/>
                    <a:ea typeface="Malgun Gothic" pitchFamily="34" charset="-127"/>
                  </a:endParaRPr>
                </a:p>
              </p:txBody>
            </p:sp>
            <p:cxnSp>
              <p:nvCxnSpPr>
                <p:cNvPr id="34" name="Straight Connector 21">
                  <a:extLst>
                    <a:ext uri="{FF2B5EF4-FFF2-40B4-BE49-F238E27FC236}">
                      <a16:creationId xmlns:a16="http://schemas.microsoft.com/office/drawing/2014/main" id="{CB1858BC-45A6-4677-9DC8-4071A801CD45}"/>
                    </a:ext>
                  </a:extLst>
                </p:cNvPr>
                <p:cNvCxnSpPr>
                  <a:endCxn id="31" idx="4"/>
                </p:cNvCxnSpPr>
                <p:nvPr/>
              </p:nvCxnSpPr>
              <p:spPr>
                <a:xfrm rot="5400000">
                  <a:off x="3065297" y="4829719"/>
                  <a:ext cx="945998" cy="476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5" name="Oval 22">
                  <a:extLst>
                    <a:ext uri="{FF2B5EF4-FFF2-40B4-BE49-F238E27FC236}">
                      <a16:creationId xmlns:a16="http://schemas.microsoft.com/office/drawing/2014/main" id="{F3B7DE88-AF0F-46BE-9999-6270D3A899EE}"/>
                    </a:ext>
                  </a:extLst>
                </p:cNvPr>
                <p:cNvSpPr>
                  <a:spLocks noChangeAspect="1"/>
                </p:cNvSpPr>
                <p:nvPr/>
              </p:nvSpPr>
              <p:spPr>
                <a:xfrm>
                  <a:off x="5296375" y="3571828"/>
                  <a:ext cx="144457" cy="144439"/>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eaLnBrk="1" hangingPunct="1">
                    <a:defRPr/>
                  </a:pPr>
                  <a:endParaRPr lang="ko-KR" altLang="en-US">
                    <a:solidFill>
                      <a:srgbClr val="FFFFFF"/>
                    </a:solidFill>
                    <a:latin typeface="Calibri" pitchFamily="34" charset="0"/>
                    <a:ea typeface="Malgun Gothic" pitchFamily="34" charset="-127"/>
                  </a:endParaRPr>
                </a:p>
              </p:txBody>
            </p:sp>
            <p:cxnSp>
              <p:nvCxnSpPr>
                <p:cNvPr id="36" name="Straight Connector 23">
                  <a:extLst>
                    <a:ext uri="{FF2B5EF4-FFF2-40B4-BE49-F238E27FC236}">
                      <a16:creationId xmlns:a16="http://schemas.microsoft.com/office/drawing/2014/main" id="{B4CEA140-EC22-4104-A535-09AB3922993C}"/>
                    </a:ext>
                  </a:extLst>
                </p:cNvPr>
                <p:cNvCxnSpPr/>
                <p:nvPr/>
              </p:nvCxnSpPr>
              <p:spPr>
                <a:xfrm rot="5400000">
                  <a:off x="3166935" y="4472589"/>
                  <a:ext cx="1663432" cy="476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24">
                  <a:extLst>
                    <a:ext uri="{FF2B5EF4-FFF2-40B4-BE49-F238E27FC236}">
                      <a16:creationId xmlns:a16="http://schemas.microsoft.com/office/drawing/2014/main" id="{2135B323-CC08-4CEC-8630-CC5BFFDA6840}"/>
                    </a:ext>
                  </a:extLst>
                </p:cNvPr>
                <p:cNvCxnSpPr>
                  <a:endCxn id="33" idx="4"/>
                </p:cNvCxnSpPr>
                <p:nvPr/>
              </p:nvCxnSpPr>
              <p:spPr>
                <a:xfrm rot="16200000" flipH="1">
                  <a:off x="4921794" y="4090856"/>
                  <a:ext cx="898380" cy="31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8" name="Oval 25">
                  <a:extLst>
                    <a:ext uri="{FF2B5EF4-FFF2-40B4-BE49-F238E27FC236}">
                      <a16:creationId xmlns:a16="http://schemas.microsoft.com/office/drawing/2014/main" id="{AEE596D4-EA42-4042-9544-75DB3F620A7B}"/>
                    </a:ext>
                  </a:extLst>
                </p:cNvPr>
                <p:cNvSpPr>
                  <a:spLocks noChangeAspect="1"/>
                </p:cNvSpPr>
                <p:nvPr/>
              </p:nvSpPr>
              <p:spPr>
                <a:xfrm>
                  <a:off x="3931185" y="3570240"/>
                  <a:ext cx="142869" cy="144440"/>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eaLnBrk="1" hangingPunct="1">
                    <a:defRPr/>
                  </a:pPr>
                  <a:endParaRPr lang="ko-KR" altLang="en-US">
                    <a:solidFill>
                      <a:srgbClr val="FFFFFF"/>
                    </a:solidFill>
                    <a:latin typeface="Calibri" pitchFamily="34" charset="0"/>
                    <a:ea typeface="Malgun Gothic" pitchFamily="34" charset="-127"/>
                  </a:endParaRPr>
                </a:p>
              </p:txBody>
            </p:sp>
            <p:sp>
              <p:nvSpPr>
                <p:cNvPr id="39" name="Oval 26">
                  <a:extLst>
                    <a:ext uri="{FF2B5EF4-FFF2-40B4-BE49-F238E27FC236}">
                      <a16:creationId xmlns:a16="http://schemas.microsoft.com/office/drawing/2014/main" id="{0CBF79A8-A6F1-4A85-AEE3-6F382D4E6D2D}"/>
                    </a:ext>
                  </a:extLst>
                </p:cNvPr>
                <p:cNvSpPr>
                  <a:spLocks noChangeAspect="1"/>
                </p:cNvSpPr>
                <p:nvPr/>
              </p:nvSpPr>
              <p:spPr>
                <a:xfrm>
                  <a:off x="3469243" y="4286088"/>
                  <a:ext cx="144456" cy="144439"/>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eaLnBrk="1" hangingPunct="1">
                    <a:defRPr/>
                  </a:pPr>
                  <a:endParaRPr lang="ko-KR" altLang="en-US">
                    <a:solidFill>
                      <a:srgbClr val="FFFFFF"/>
                    </a:solidFill>
                    <a:latin typeface="Calibri" pitchFamily="34" charset="0"/>
                    <a:ea typeface="Malgun Gothic" pitchFamily="34" charset="-127"/>
                  </a:endParaRPr>
                </a:p>
              </p:txBody>
            </p:sp>
          </p:grpSp>
        </p:grpSp>
        <p:sp>
          <p:nvSpPr>
            <p:cNvPr id="11" name="Rectangle 9">
              <a:extLst>
                <a:ext uri="{FF2B5EF4-FFF2-40B4-BE49-F238E27FC236}">
                  <a16:creationId xmlns:a16="http://schemas.microsoft.com/office/drawing/2014/main" id="{510EA70F-B274-43E4-9C3A-73496E3BCAAA}"/>
                </a:ext>
              </a:extLst>
            </p:cNvPr>
            <p:cNvSpPr>
              <a:spLocks noChangeArrowheads="1"/>
            </p:cNvSpPr>
            <p:nvPr/>
          </p:nvSpPr>
          <p:spPr bwMode="auto">
            <a:xfrm>
              <a:off x="251520" y="1083898"/>
              <a:ext cx="795303" cy="401573"/>
            </a:xfrm>
            <a:prstGeom prst="rect">
              <a:avLst/>
            </a:prstGeom>
            <a:noFill/>
            <a:ln w="9525">
              <a:noFill/>
              <a:miter lim="800000"/>
              <a:headEnd/>
              <a:tailEnd/>
            </a:ln>
            <a:effectLst/>
          </p:spPr>
          <p:txBody>
            <a:bodyPr wrap="none">
              <a:spAutoFit/>
            </a:bodyPr>
            <a:lstStyle/>
            <a:p>
              <a:pPr eaLnBrk="1" hangingPunct="1">
                <a:defRPr/>
              </a:pPr>
              <a:r>
                <a:rPr lang="en-US" altLang="ko-KR" sz="2000" b="1" dirty="0">
                  <a:solidFill>
                    <a:schemeClr val="accent3">
                      <a:lumMod val="50000"/>
                    </a:schemeClr>
                  </a:solidFill>
                  <a:latin typeface="Verdana" pitchFamily="34" charset="0"/>
                  <a:ea typeface="굴림" pitchFamily="50" charset="-127"/>
                </a:rPr>
                <a:t>|</a:t>
              </a:r>
              <a:r>
                <a:rPr lang="en-US" altLang="ko-KR" sz="2000" b="1" i="1" dirty="0">
                  <a:solidFill>
                    <a:schemeClr val="accent3">
                      <a:lumMod val="50000"/>
                    </a:schemeClr>
                  </a:solidFill>
                  <a:latin typeface="Symbol" pitchFamily="18" charset="2"/>
                  <a:ea typeface="굴림" pitchFamily="50" charset="-127"/>
                </a:rPr>
                <a:t>y</a:t>
              </a:r>
              <a:r>
                <a:rPr lang="en-US" altLang="ko-KR" sz="2000" b="1" dirty="0">
                  <a:solidFill>
                    <a:schemeClr val="accent3">
                      <a:lumMod val="50000"/>
                    </a:schemeClr>
                  </a:solidFill>
                  <a:latin typeface="Verdana" pitchFamily="34" charset="0"/>
                  <a:ea typeface="굴림" pitchFamily="50" charset="-127"/>
                  <a:sym typeface="Symbol" pitchFamily="18" charset="2"/>
                </a:rPr>
                <a:t></a:t>
              </a:r>
              <a:r>
                <a:rPr lang="en-US" altLang="ko-KR" sz="2000" baseline="-25000" dirty="0">
                  <a:solidFill>
                    <a:schemeClr val="accent3">
                      <a:lumMod val="50000"/>
                    </a:schemeClr>
                  </a:solidFill>
                  <a:ea typeface="굴림" pitchFamily="50" charset="-127"/>
                  <a:cs typeface="Arial" pitchFamily="34" charset="0"/>
                  <a:sym typeface="Symbol" pitchFamily="18" charset="2"/>
                </a:rPr>
                <a:t>1</a:t>
              </a:r>
              <a:r>
                <a:rPr lang="en-US" altLang="ko-KR" sz="2000" b="1" dirty="0">
                  <a:solidFill>
                    <a:schemeClr val="accent3">
                      <a:lumMod val="50000"/>
                    </a:schemeClr>
                  </a:solidFill>
                  <a:latin typeface="Verdana" pitchFamily="34" charset="0"/>
                  <a:ea typeface="굴림" pitchFamily="50" charset="-127"/>
                  <a:sym typeface="Symbol" pitchFamily="18" charset="2"/>
                </a:rPr>
                <a:t> </a:t>
              </a:r>
            </a:p>
          </p:txBody>
        </p:sp>
        <p:sp>
          <p:nvSpPr>
            <p:cNvPr id="12" name="Rectangle 9">
              <a:extLst>
                <a:ext uri="{FF2B5EF4-FFF2-40B4-BE49-F238E27FC236}">
                  <a16:creationId xmlns:a16="http://schemas.microsoft.com/office/drawing/2014/main" id="{DB738628-522B-4137-9D28-FCE959D3169E}"/>
                </a:ext>
              </a:extLst>
            </p:cNvPr>
            <p:cNvSpPr>
              <a:spLocks noChangeArrowheads="1"/>
            </p:cNvSpPr>
            <p:nvPr/>
          </p:nvSpPr>
          <p:spPr bwMode="auto">
            <a:xfrm>
              <a:off x="251520" y="1772763"/>
              <a:ext cx="768317" cy="399986"/>
            </a:xfrm>
            <a:prstGeom prst="rect">
              <a:avLst/>
            </a:prstGeom>
            <a:noFill/>
            <a:ln w="9525">
              <a:noFill/>
              <a:miter lim="800000"/>
              <a:headEnd/>
              <a:tailEnd/>
            </a:ln>
            <a:effectLst/>
          </p:spPr>
          <p:txBody>
            <a:bodyPr wrap="none">
              <a:spAutoFit/>
            </a:bodyPr>
            <a:lstStyle/>
            <a:p>
              <a:pPr eaLnBrk="1" hangingPunct="1">
                <a:defRPr/>
              </a:pPr>
              <a:r>
                <a:rPr lang="en-US" altLang="ko-KR" sz="2000" b="1" dirty="0">
                  <a:solidFill>
                    <a:schemeClr val="accent3">
                      <a:lumMod val="50000"/>
                    </a:schemeClr>
                  </a:solidFill>
                  <a:latin typeface="Verdana" pitchFamily="34" charset="0"/>
                  <a:ea typeface="굴림" pitchFamily="50" charset="-127"/>
                </a:rPr>
                <a:t>|</a:t>
              </a:r>
              <a:r>
                <a:rPr lang="en-US" altLang="ko-KR" sz="2000" b="1" i="1" dirty="0">
                  <a:solidFill>
                    <a:schemeClr val="accent3">
                      <a:lumMod val="50000"/>
                    </a:schemeClr>
                  </a:solidFill>
                  <a:latin typeface="Symbol" pitchFamily="18" charset="2"/>
                  <a:ea typeface="굴림" pitchFamily="50" charset="-127"/>
                </a:rPr>
                <a:t>y</a:t>
              </a:r>
              <a:r>
                <a:rPr lang="en-US" altLang="ko-KR" sz="2000" b="1" dirty="0">
                  <a:solidFill>
                    <a:schemeClr val="accent3">
                      <a:lumMod val="50000"/>
                    </a:schemeClr>
                  </a:solidFill>
                  <a:latin typeface="Verdana" pitchFamily="34" charset="0"/>
                  <a:ea typeface="굴림" pitchFamily="50" charset="-127"/>
                  <a:sym typeface="Symbol" pitchFamily="18" charset="2"/>
                </a:rPr>
                <a:t></a:t>
              </a:r>
              <a:r>
                <a:rPr lang="en-US" altLang="ko-KR" sz="2000" baseline="-25000" dirty="0">
                  <a:solidFill>
                    <a:schemeClr val="accent3">
                      <a:lumMod val="50000"/>
                    </a:schemeClr>
                  </a:solidFill>
                  <a:ea typeface="굴림" pitchFamily="50" charset="-127"/>
                  <a:cs typeface="Arial" pitchFamily="34" charset="0"/>
                  <a:sym typeface="Symbol" pitchFamily="18" charset="2"/>
                </a:rPr>
                <a:t>2</a:t>
              </a:r>
              <a:r>
                <a:rPr lang="en-US" altLang="ko-KR" sz="2000" b="1" dirty="0">
                  <a:solidFill>
                    <a:schemeClr val="accent3">
                      <a:lumMod val="50000"/>
                    </a:schemeClr>
                  </a:solidFill>
                  <a:latin typeface="Verdana" pitchFamily="34" charset="0"/>
                  <a:ea typeface="굴림" pitchFamily="50" charset="-127"/>
                  <a:sym typeface="Symbol" pitchFamily="18" charset="2"/>
                </a:rPr>
                <a:t> </a:t>
              </a:r>
            </a:p>
          </p:txBody>
        </p:sp>
        <p:sp>
          <p:nvSpPr>
            <p:cNvPr id="13" name="Rectangle 9">
              <a:extLst>
                <a:ext uri="{FF2B5EF4-FFF2-40B4-BE49-F238E27FC236}">
                  <a16:creationId xmlns:a16="http://schemas.microsoft.com/office/drawing/2014/main" id="{AB7A5819-28FC-434F-BC86-BBDFD309F6D1}"/>
                </a:ext>
              </a:extLst>
            </p:cNvPr>
            <p:cNvSpPr>
              <a:spLocks noChangeArrowheads="1"/>
            </p:cNvSpPr>
            <p:nvPr/>
          </p:nvSpPr>
          <p:spPr bwMode="auto">
            <a:xfrm>
              <a:off x="251520" y="2452104"/>
              <a:ext cx="768317" cy="401573"/>
            </a:xfrm>
            <a:prstGeom prst="rect">
              <a:avLst/>
            </a:prstGeom>
            <a:noFill/>
            <a:ln w="9525">
              <a:noFill/>
              <a:miter lim="800000"/>
              <a:headEnd/>
              <a:tailEnd/>
            </a:ln>
            <a:effectLst/>
          </p:spPr>
          <p:txBody>
            <a:bodyPr wrap="none">
              <a:spAutoFit/>
            </a:bodyPr>
            <a:lstStyle/>
            <a:p>
              <a:pPr eaLnBrk="1" hangingPunct="1">
                <a:defRPr/>
              </a:pPr>
              <a:r>
                <a:rPr lang="en-US" altLang="ko-KR" sz="2000" b="1" dirty="0">
                  <a:solidFill>
                    <a:schemeClr val="accent3">
                      <a:lumMod val="50000"/>
                    </a:schemeClr>
                  </a:solidFill>
                  <a:latin typeface="Verdana" pitchFamily="34" charset="0"/>
                  <a:ea typeface="굴림" pitchFamily="50" charset="-127"/>
                </a:rPr>
                <a:t>|</a:t>
              </a:r>
              <a:r>
                <a:rPr lang="en-US" altLang="ko-KR" sz="2000" b="1" i="1" dirty="0">
                  <a:solidFill>
                    <a:schemeClr val="accent3">
                      <a:lumMod val="50000"/>
                    </a:schemeClr>
                  </a:solidFill>
                  <a:latin typeface="Symbol" pitchFamily="18" charset="2"/>
                  <a:ea typeface="굴림" pitchFamily="50" charset="-127"/>
                </a:rPr>
                <a:t>y</a:t>
              </a:r>
              <a:r>
                <a:rPr lang="en-US" altLang="ko-KR" sz="2000" b="1" dirty="0">
                  <a:solidFill>
                    <a:schemeClr val="accent3">
                      <a:lumMod val="50000"/>
                    </a:schemeClr>
                  </a:solidFill>
                  <a:latin typeface="Verdana" pitchFamily="34" charset="0"/>
                  <a:ea typeface="굴림" pitchFamily="50" charset="-127"/>
                  <a:sym typeface="Symbol" pitchFamily="18" charset="2"/>
                </a:rPr>
                <a:t></a:t>
              </a:r>
              <a:r>
                <a:rPr lang="en-US" altLang="ko-KR" sz="2000" baseline="-25000" dirty="0">
                  <a:solidFill>
                    <a:schemeClr val="accent3">
                      <a:lumMod val="50000"/>
                    </a:schemeClr>
                  </a:solidFill>
                  <a:ea typeface="굴림" pitchFamily="50" charset="-127"/>
                  <a:cs typeface="Arial" pitchFamily="34" charset="0"/>
                  <a:sym typeface="Symbol" pitchFamily="18" charset="2"/>
                </a:rPr>
                <a:t>3</a:t>
              </a:r>
              <a:r>
                <a:rPr lang="en-US" altLang="ko-KR" sz="2000" b="1" dirty="0">
                  <a:solidFill>
                    <a:schemeClr val="accent3">
                      <a:lumMod val="50000"/>
                    </a:schemeClr>
                  </a:solidFill>
                  <a:latin typeface="Verdana" pitchFamily="34" charset="0"/>
                  <a:ea typeface="굴림" pitchFamily="50" charset="-127"/>
                  <a:sym typeface="Symbol" pitchFamily="18" charset="2"/>
                </a:rPr>
                <a:t> </a:t>
              </a:r>
            </a:p>
          </p:txBody>
        </p:sp>
        <p:sp>
          <p:nvSpPr>
            <p:cNvPr id="94239" name="Rectangle 9">
              <a:extLst>
                <a:ext uri="{FF2B5EF4-FFF2-40B4-BE49-F238E27FC236}">
                  <a16:creationId xmlns:a16="http://schemas.microsoft.com/office/drawing/2014/main" id="{E2A0D5B0-0AEE-48E2-B67F-5010603D984C}"/>
                </a:ext>
              </a:extLst>
            </p:cNvPr>
            <p:cNvSpPr>
              <a:spLocks noChangeArrowheads="1"/>
            </p:cNvSpPr>
            <p:nvPr/>
          </p:nvSpPr>
          <p:spPr bwMode="auto">
            <a:xfrm>
              <a:off x="7953735" y="1083898"/>
              <a:ext cx="839751" cy="4015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r>
                <a:rPr lang="en-US" altLang="ko-KR" sz="2000" b="1">
                  <a:solidFill>
                    <a:srgbClr val="4F6228"/>
                  </a:solidFill>
                  <a:latin typeface="Verdana" panose="020B0604030504040204" pitchFamily="34" charset="0"/>
                  <a:ea typeface="Gulim" panose="020B0600000101010101" pitchFamily="34" charset="-127"/>
                </a:rPr>
                <a:t>|</a:t>
              </a:r>
              <a:r>
                <a:rPr lang="en-US" altLang="ko-KR" sz="2000" b="1" i="1">
                  <a:solidFill>
                    <a:srgbClr val="4F6228"/>
                  </a:solidFill>
                  <a:latin typeface="Symbol" panose="05050102010706020507" pitchFamily="18" charset="2"/>
                  <a:ea typeface="Gulim" panose="020B0600000101010101" pitchFamily="34" charset="-127"/>
                </a:rPr>
                <a:t>y</a:t>
              </a:r>
              <a:r>
                <a:rPr lang="en-US" altLang="ko-KR" sz="2000" b="1" i="1">
                  <a:solidFill>
                    <a:srgbClr val="4F6228"/>
                  </a:solidFill>
                  <a:latin typeface="Malgun Gothic" panose="020B0503020000020004" pitchFamily="34" charset="-127"/>
                </a:rPr>
                <a:t>’</a:t>
              </a:r>
              <a:r>
                <a:rPr lang="en-US" altLang="ko-KR" sz="2000" b="1">
                  <a:solidFill>
                    <a:srgbClr val="4F6228"/>
                  </a:solidFill>
                  <a:latin typeface="Verdana" panose="020B0604030504040204" pitchFamily="34" charset="0"/>
                  <a:ea typeface="Gulim" panose="020B0600000101010101" pitchFamily="34" charset="-127"/>
                  <a:sym typeface="Symbol" panose="05050102010706020507" pitchFamily="18" charset="2"/>
                </a:rPr>
                <a:t></a:t>
              </a:r>
              <a:r>
                <a:rPr lang="en-US" altLang="ko-KR" sz="2000" baseline="-25000">
                  <a:solidFill>
                    <a:srgbClr val="4F6228"/>
                  </a:solidFill>
                  <a:latin typeface="Arial" panose="020B0604020202020204" pitchFamily="34" charset="0"/>
                  <a:ea typeface="Gulim" panose="020B0600000101010101" pitchFamily="34" charset="-127"/>
                  <a:cs typeface="Arial" panose="020B0604020202020204" pitchFamily="34" charset="0"/>
                  <a:sym typeface="Symbol" panose="05050102010706020507" pitchFamily="18" charset="2"/>
                </a:rPr>
                <a:t>1</a:t>
              </a:r>
              <a:r>
                <a:rPr lang="en-US" altLang="ko-KR" sz="2000" b="1">
                  <a:solidFill>
                    <a:srgbClr val="4F6228"/>
                  </a:solidFill>
                  <a:latin typeface="Verdana" panose="020B0604030504040204" pitchFamily="34" charset="0"/>
                  <a:ea typeface="Gulim" panose="020B0600000101010101" pitchFamily="34" charset="-127"/>
                  <a:sym typeface="Symbol" panose="05050102010706020507" pitchFamily="18" charset="2"/>
                </a:rPr>
                <a:t> </a:t>
              </a:r>
            </a:p>
          </p:txBody>
        </p:sp>
        <p:sp>
          <p:nvSpPr>
            <p:cNvPr id="15" name="Rectangle 9">
              <a:extLst>
                <a:ext uri="{FF2B5EF4-FFF2-40B4-BE49-F238E27FC236}">
                  <a16:creationId xmlns:a16="http://schemas.microsoft.com/office/drawing/2014/main" id="{B0AD041E-2101-4045-B59E-B81C2FB732BB}"/>
                </a:ext>
              </a:extLst>
            </p:cNvPr>
            <p:cNvSpPr>
              <a:spLocks noChangeArrowheads="1"/>
            </p:cNvSpPr>
            <p:nvPr/>
          </p:nvSpPr>
          <p:spPr bwMode="auto">
            <a:xfrm>
              <a:off x="7953735" y="1772763"/>
              <a:ext cx="839751" cy="399986"/>
            </a:xfrm>
            <a:prstGeom prst="rect">
              <a:avLst/>
            </a:prstGeom>
            <a:noFill/>
            <a:ln w="9525">
              <a:noFill/>
              <a:miter lim="800000"/>
              <a:headEnd/>
              <a:tailEnd/>
            </a:ln>
            <a:effectLst/>
          </p:spPr>
          <p:txBody>
            <a:bodyPr wrap="none">
              <a:spAutoFit/>
            </a:bodyPr>
            <a:lstStyle/>
            <a:p>
              <a:pPr eaLnBrk="1" hangingPunct="1">
                <a:defRPr/>
              </a:pPr>
              <a:r>
                <a:rPr lang="en-US" altLang="ko-KR" sz="2000" b="1" dirty="0">
                  <a:solidFill>
                    <a:schemeClr val="accent3">
                      <a:lumMod val="50000"/>
                    </a:schemeClr>
                  </a:solidFill>
                  <a:latin typeface="Verdana" pitchFamily="34" charset="0"/>
                  <a:ea typeface="굴림" pitchFamily="50" charset="-127"/>
                </a:rPr>
                <a:t>|</a:t>
              </a:r>
              <a:r>
                <a:rPr lang="en-US" altLang="ko-KR" sz="2000" b="1" i="1" dirty="0">
                  <a:solidFill>
                    <a:schemeClr val="accent3">
                      <a:lumMod val="50000"/>
                    </a:schemeClr>
                  </a:solidFill>
                  <a:latin typeface="Symbol" pitchFamily="18" charset="2"/>
                  <a:ea typeface="굴림" pitchFamily="50" charset="-127"/>
                </a:rPr>
                <a:t>y</a:t>
              </a:r>
              <a:r>
                <a:rPr lang="en-US" altLang="ko-KR" sz="2000" b="1" i="1" dirty="0">
                  <a:solidFill>
                    <a:schemeClr val="accent3">
                      <a:lumMod val="50000"/>
                    </a:schemeClr>
                  </a:solidFill>
                  <a:latin typeface="+mj-lt"/>
                  <a:ea typeface="굴림" pitchFamily="50" charset="-127"/>
                </a:rPr>
                <a:t>’</a:t>
              </a:r>
              <a:r>
                <a:rPr lang="en-US" altLang="ko-KR" sz="2000" b="1" dirty="0">
                  <a:solidFill>
                    <a:schemeClr val="accent3">
                      <a:lumMod val="50000"/>
                    </a:schemeClr>
                  </a:solidFill>
                  <a:latin typeface="Verdana" pitchFamily="34" charset="0"/>
                  <a:ea typeface="굴림" pitchFamily="50" charset="-127"/>
                  <a:sym typeface="Symbol" pitchFamily="18" charset="2"/>
                </a:rPr>
                <a:t></a:t>
              </a:r>
              <a:r>
                <a:rPr lang="en-US" altLang="ko-KR" sz="2000" baseline="-25000" dirty="0">
                  <a:solidFill>
                    <a:schemeClr val="accent3">
                      <a:lumMod val="50000"/>
                    </a:schemeClr>
                  </a:solidFill>
                  <a:ea typeface="굴림" pitchFamily="50" charset="-127"/>
                  <a:cs typeface="Arial" pitchFamily="34" charset="0"/>
                  <a:sym typeface="Symbol" pitchFamily="18" charset="2"/>
                </a:rPr>
                <a:t>2</a:t>
              </a:r>
              <a:r>
                <a:rPr lang="en-US" altLang="ko-KR" sz="2000" b="1" dirty="0">
                  <a:solidFill>
                    <a:schemeClr val="accent3">
                      <a:lumMod val="50000"/>
                    </a:schemeClr>
                  </a:solidFill>
                  <a:latin typeface="Verdana" pitchFamily="34" charset="0"/>
                  <a:ea typeface="굴림" pitchFamily="50" charset="-127"/>
                  <a:sym typeface="Symbol" pitchFamily="18" charset="2"/>
                </a:rPr>
                <a:t> </a:t>
              </a:r>
            </a:p>
          </p:txBody>
        </p:sp>
        <p:sp>
          <p:nvSpPr>
            <p:cNvPr id="16" name="Rectangle 9">
              <a:extLst>
                <a:ext uri="{FF2B5EF4-FFF2-40B4-BE49-F238E27FC236}">
                  <a16:creationId xmlns:a16="http://schemas.microsoft.com/office/drawing/2014/main" id="{FFF73E3B-E7C1-481A-ACE5-50F0EA720983}"/>
                </a:ext>
              </a:extLst>
            </p:cNvPr>
            <p:cNvSpPr>
              <a:spLocks noChangeArrowheads="1"/>
            </p:cNvSpPr>
            <p:nvPr/>
          </p:nvSpPr>
          <p:spPr bwMode="auto">
            <a:xfrm>
              <a:off x="7953735" y="2493372"/>
              <a:ext cx="839751" cy="399986"/>
            </a:xfrm>
            <a:prstGeom prst="rect">
              <a:avLst/>
            </a:prstGeom>
            <a:noFill/>
            <a:ln w="9525">
              <a:noFill/>
              <a:miter lim="800000"/>
              <a:headEnd/>
              <a:tailEnd/>
            </a:ln>
            <a:effectLst/>
          </p:spPr>
          <p:txBody>
            <a:bodyPr wrap="none">
              <a:spAutoFit/>
            </a:bodyPr>
            <a:lstStyle/>
            <a:p>
              <a:pPr eaLnBrk="1" hangingPunct="1">
                <a:defRPr/>
              </a:pPr>
              <a:r>
                <a:rPr lang="en-US" altLang="ko-KR" sz="2000" b="1" dirty="0">
                  <a:solidFill>
                    <a:schemeClr val="accent3">
                      <a:lumMod val="50000"/>
                    </a:schemeClr>
                  </a:solidFill>
                  <a:latin typeface="Verdana" pitchFamily="34" charset="0"/>
                  <a:ea typeface="굴림" pitchFamily="50" charset="-127"/>
                </a:rPr>
                <a:t>|</a:t>
              </a:r>
              <a:r>
                <a:rPr lang="en-US" altLang="ko-KR" sz="2000" b="1" i="1" dirty="0">
                  <a:solidFill>
                    <a:schemeClr val="accent3">
                      <a:lumMod val="50000"/>
                    </a:schemeClr>
                  </a:solidFill>
                  <a:latin typeface="Symbol" pitchFamily="18" charset="2"/>
                  <a:ea typeface="굴림" pitchFamily="50" charset="-127"/>
                </a:rPr>
                <a:t>y</a:t>
              </a:r>
              <a:r>
                <a:rPr lang="en-US" altLang="ko-KR" sz="2000" b="1" i="1" dirty="0">
                  <a:solidFill>
                    <a:schemeClr val="accent3">
                      <a:lumMod val="50000"/>
                    </a:schemeClr>
                  </a:solidFill>
                  <a:latin typeface="+mj-lt"/>
                  <a:ea typeface="굴림" pitchFamily="50" charset="-127"/>
                </a:rPr>
                <a:t>’</a:t>
              </a:r>
              <a:r>
                <a:rPr lang="en-US" altLang="ko-KR" sz="2000" b="1" dirty="0">
                  <a:solidFill>
                    <a:schemeClr val="accent3">
                      <a:lumMod val="50000"/>
                    </a:schemeClr>
                  </a:solidFill>
                  <a:latin typeface="Verdana" pitchFamily="34" charset="0"/>
                  <a:ea typeface="굴림" pitchFamily="50" charset="-127"/>
                  <a:sym typeface="Symbol" pitchFamily="18" charset="2"/>
                </a:rPr>
                <a:t></a:t>
              </a:r>
              <a:r>
                <a:rPr lang="en-US" altLang="ko-KR" sz="2000" baseline="-25000" dirty="0">
                  <a:solidFill>
                    <a:schemeClr val="accent3">
                      <a:lumMod val="50000"/>
                    </a:schemeClr>
                  </a:solidFill>
                  <a:ea typeface="굴림" pitchFamily="50" charset="-127"/>
                  <a:cs typeface="Arial" pitchFamily="34" charset="0"/>
                  <a:sym typeface="Symbol" pitchFamily="18" charset="2"/>
                </a:rPr>
                <a:t>3</a:t>
              </a:r>
              <a:r>
                <a:rPr lang="en-US" altLang="ko-KR" sz="2000" b="1" dirty="0">
                  <a:solidFill>
                    <a:schemeClr val="accent3">
                      <a:lumMod val="50000"/>
                    </a:schemeClr>
                  </a:solidFill>
                  <a:latin typeface="Verdana" pitchFamily="34" charset="0"/>
                  <a:ea typeface="굴림" pitchFamily="50" charset="-127"/>
                  <a:sym typeface="Symbol" pitchFamily="18" charset="2"/>
                </a:rPr>
                <a:t> </a:t>
              </a:r>
            </a:p>
          </p:txBody>
        </p:sp>
        <p:sp>
          <p:nvSpPr>
            <p:cNvPr id="17" name="Oval 42">
              <a:extLst>
                <a:ext uri="{FF2B5EF4-FFF2-40B4-BE49-F238E27FC236}">
                  <a16:creationId xmlns:a16="http://schemas.microsoft.com/office/drawing/2014/main" id="{DF25A6CD-2BDC-4820-A5F0-70AEB820FCB5}"/>
                </a:ext>
              </a:extLst>
            </p:cNvPr>
            <p:cNvSpPr/>
            <p:nvPr/>
          </p:nvSpPr>
          <p:spPr>
            <a:xfrm>
              <a:off x="1188104" y="1268019"/>
              <a:ext cx="142869" cy="144440"/>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eaLnBrk="1" hangingPunct="1">
                <a:defRPr/>
              </a:pPr>
              <a:endParaRPr lang="ko-KR" altLang="en-US">
                <a:solidFill>
                  <a:srgbClr val="FFFFFF"/>
                </a:solidFill>
                <a:latin typeface="Calibri" pitchFamily="34" charset="0"/>
                <a:ea typeface="Malgun Gothic" pitchFamily="34" charset="-127"/>
              </a:endParaRPr>
            </a:p>
          </p:txBody>
        </p:sp>
        <p:sp>
          <p:nvSpPr>
            <p:cNvPr id="18" name="Oval 43">
              <a:extLst>
                <a:ext uri="{FF2B5EF4-FFF2-40B4-BE49-F238E27FC236}">
                  <a16:creationId xmlns:a16="http://schemas.microsoft.com/office/drawing/2014/main" id="{7C049D38-53EE-4FD8-9A9F-F118300D39A9}"/>
                </a:ext>
              </a:extLst>
            </p:cNvPr>
            <p:cNvSpPr/>
            <p:nvPr/>
          </p:nvSpPr>
          <p:spPr>
            <a:xfrm>
              <a:off x="1188104" y="1977518"/>
              <a:ext cx="142869" cy="144439"/>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eaLnBrk="1" hangingPunct="1">
                <a:defRPr/>
              </a:pPr>
              <a:endParaRPr lang="ko-KR" altLang="en-US">
                <a:solidFill>
                  <a:srgbClr val="FFFFFF"/>
                </a:solidFill>
                <a:latin typeface="Calibri" pitchFamily="34" charset="0"/>
                <a:ea typeface="Malgun Gothic" pitchFamily="34" charset="-127"/>
              </a:endParaRPr>
            </a:p>
          </p:txBody>
        </p:sp>
        <p:sp>
          <p:nvSpPr>
            <p:cNvPr id="19" name="Oval 44">
              <a:extLst>
                <a:ext uri="{FF2B5EF4-FFF2-40B4-BE49-F238E27FC236}">
                  <a16:creationId xmlns:a16="http://schemas.microsoft.com/office/drawing/2014/main" id="{AACA390C-56E9-4ABA-92ED-20E9DCF76D36}"/>
                </a:ext>
              </a:extLst>
            </p:cNvPr>
            <p:cNvSpPr/>
            <p:nvPr/>
          </p:nvSpPr>
          <p:spPr>
            <a:xfrm>
              <a:off x="1188104" y="2706063"/>
              <a:ext cx="142869" cy="142852"/>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eaLnBrk="1" hangingPunct="1">
                <a:defRPr/>
              </a:pPr>
              <a:endParaRPr lang="ko-KR" altLang="en-US">
                <a:solidFill>
                  <a:srgbClr val="FFFFFF"/>
                </a:solidFill>
                <a:latin typeface="Calibri" pitchFamily="34" charset="0"/>
                <a:ea typeface="Malgun Gothic" pitchFamily="34" charset="-127"/>
              </a:endParaRPr>
            </a:p>
          </p:txBody>
        </p:sp>
        <p:sp>
          <p:nvSpPr>
            <p:cNvPr id="20" name="Oval 45">
              <a:extLst>
                <a:ext uri="{FF2B5EF4-FFF2-40B4-BE49-F238E27FC236}">
                  <a16:creationId xmlns:a16="http://schemas.microsoft.com/office/drawing/2014/main" id="{C06502AA-7E9D-4B74-8F16-9C56A13EFCF6}"/>
                </a:ext>
              </a:extLst>
            </p:cNvPr>
            <p:cNvSpPr/>
            <p:nvPr/>
          </p:nvSpPr>
          <p:spPr>
            <a:xfrm>
              <a:off x="7667997" y="1988628"/>
              <a:ext cx="144457" cy="144440"/>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eaLnBrk="1" hangingPunct="1">
                <a:defRPr/>
              </a:pPr>
              <a:endParaRPr lang="ko-KR" altLang="en-US">
                <a:solidFill>
                  <a:srgbClr val="FFFFFF"/>
                </a:solidFill>
                <a:latin typeface="Calibri" pitchFamily="34" charset="0"/>
                <a:ea typeface="Malgun Gothic" pitchFamily="34" charset="-127"/>
              </a:endParaRPr>
            </a:p>
          </p:txBody>
        </p:sp>
        <p:sp>
          <p:nvSpPr>
            <p:cNvPr id="21" name="Oval 46">
              <a:extLst>
                <a:ext uri="{FF2B5EF4-FFF2-40B4-BE49-F238E27FC236}">
                  <a16:creationId xmlns:a16="http://schemas.microsoft.com/office/drawing/2014/main" id="{8BB9247E-F592-44B9-8AFC-D32E01CC5F2E}"/>
                </a:ext>
              </a:extLst>
            </p:cNvPr>
            <p:cNvSpPr/>
            <p:nvPr/>
          </p:nvSpPr>
          <p:spPr>
            <a:xfrm>
              <a:off x="7667997" y="1268019"/>
              <a:ext cx="144457" cy="144440"/>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eaLnBrk="1" hangingPunct="1">
                <a:defRPr/>
              </a:pPr>
              <a:endParaRPr lang="ko-KR" altLang="en-US">
                <a:solidFill>
                  <a:srgbClr val="FFFFFF"/>
                </a:solidFill>
                <a:latin typeface="Calibri" pitchFamily="34" charset="0"/>
                <a:ea typeface="Malgun Gothic" pitchFamily="34" charset="-127"/>
              </a:endParaRPr>
            </a:p>
          </p:txBody>
        </p:sp>
        <p:sp>
          <p:nvSpPr>
            <p:cNvPr id="22" name="Oval 47">
              <a:extLst>
                <a:ext uri="{FF2B5EF4-FFF2-40B4-BE49-F238E27FC236}">
                  <a16:creationId xmlns:a16="http://schemas.microsoft.com/office/drawing/2014/main" id="{8B703966-BE51-4EBE-AF4A-CE3943918735}"/>
                </a:ext>
              </a:extLst>
            </p:cNvPr>
            <p:cNvSpPr/>
            <p:nvPr/>
          </p:nvSpPr>
          <p:spPr>
            <a:xfrm>
              <a:off x="7667997" y="2709237"/>
              <a:ext cx="144457" cy="144440"/>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eaLnBrk="1" hangingPunct="1">
                <a:defRPr/>
              </a:pPr>
              <a:endParaRPr lang="ko-KR" altLang="en-US">
                <a:solidFill>
                  <a:srgbClr val="FFFFFF"/>
                </a:solidFill>
                <a:latin typeface="Calibri" pitchFamily="34" charset="0"/>
                <a:ea typeface="Malgun Gothic" pitchFamily="34" charset="-127"/>
              </a:endParaRPr>
            </a:p>
          </p:txBody>
        </p:sp>
      </p:grpSp>
      <p:sp>
        <p:nvSpPr>
          <p:cNvPr id="40" name="TextBox 39">
            <a:extLst>
              <a:ext uri="{FF2B5EF4-FFF2-40B4-BE49-F238E27FC236}">
                <a16:creationId xmlns:a16="http://schemas.microsoft.com/office/drawing/2014/main" id="{5D7D9288-F453-4633-B031-A36D85FB58E8}"/>
              </a:ext>
            </a:extLst>
          </p:cNvPr>
          <p:cNvSpPr txBox="1"/>
          <p:nvPr/>
        </p:nvSpPr>
        <p:spPr>
          <a:xfrm>
            <a:off x="214313" y="4143375"/>
            <a:ext cx="1819275" cy="430213"/>
          </a:xfrm>
          <a:prstGeom prst="rect">
            <a:avLst/>
          </a:prstGeom>
          <a:noFill/>
        </p:spPr>
        <p:txBody>
          <a:bodyPr wrap="none">
            <a:spAutoFit/>
          </a:bodyPr>
          <a:lstStyle/>
          <a:p>
            <a:pPr eaLnBrk="1" hangingPunct="1">
              <a:defRPr/>
            </a:pPr>
            <a:r>
              <a:rPr lang="en-US" altLang="ko-KR" sz="2200" b="1" dirty="0">
                <a:solidFill>
                  <a:schemeClr val="tx2">
                    <a:lumMod val="75000"/>
                  </a:schemeClr>
                </a:solidFill>
                <a:cs typeface="Arial" pitchFamily="34" charset="0"/>
              </a:rPr>
              <a:t>Initialization</a:t>
            </a:r>
            <a:endParaRPr lang="ko-KR" altLang="en-US" sz="2200" b="1" dirty="0">
              <a:solidFill>
                <a:schemeClr val="tx2">
                  <a:lumMod val="75000"/>
                </a:schemeClr>
              </a:solidFill>
              <a:cs typeface="Arial" pitchFamily="34" charset="0"/>
            </a:endParaRPr>
          </a:p>
        </p:txBody>
      </p:sp>
      <p:sp>
        <p:nvSpPr>
          <p:cNvPr id="41" name="TextBox 40">
            <a:extLst>
              <a:ext uri="{FF2B5EF4-FFF2-40B4-BE49-F238E27FC236}">
                <a16:creationId xmlns:a16="http://schemas.microsoft.com/office/drawing/2014/main" id="{01506CCC-7A4D-4852-8E20-34A9DDD5694B}"/>
              </a:ext>
            </a:extLst>
          </p:cNvPr>
          <p:cNvSpPr txBox="1"/>
          <p:nvPr/>
        </p:nvSpPr>
        <p:spPr>
          <a:xfrm>
            <a:off x="3752850" y="4114800"/>
            <a:ext cx="1755775" cy="430213"/>
          </a:xfrm>
          <a:prstGeom prst="rect">
            <a:avLst/>
          </a:prstGeom>
          <a:noFill/>
        </p:spPr>
        <p:txBody>
          <a:bodyPr wrap="none">
            <a:spAutoFit/>
          </a:bodyPr>
          <a:lstStyle/>
          <a:p>
            <a:pPr eaLnBrk="1" hangingPunct="1">
              <a:defRPr/>
            </a:pPr>
            <a:r>
              <a:rPr lang="en-US" altLang="ko-KR" sz="2200" b="1" dirty="0">
                <a:solidFill>
                  <a:schemeClr val="tx2">
                    <a:lumMod val="75000"/>
                  </a:schemeClr>
                </a:solidFill>
                <a:cs typeface="Arial" pitchFamily="34" charset="0"/>
              </a:rPr>
              <a:t> Operations</a:t>
            </a:r>
            <a:endParaRPr lang="ko-KR" altLang="en-US" sz="2200" b="1" dirty="0">
              <a:solidFill>
                <a:schemeClr val="tx2">
                  <a:lumMod val="75000"/>
                </a:schemeClr>
              </a:solidFill>
              <a:cs typeface="Arial" pitchFamily="34" charset="0"/>
            </a:endParaRPr>
          </a:p>
        </p:txBody>
      </p:sp>
      <p:sp>
        <p:nvSpPr>
          <p:cNvPr id="42" name="TextBox 41">
            <a:extLst>
              <a:ext uri="{FF2B5EF4-FFF2-40B4-BE49-F238E27FC236}">
                <a16:creationId xmlns:a16="http://schemas.microsoft.com/office/drawing/2014/main" id="{215554B9-7EC1-4BCA-8DE0-DA5E9F024025}"/>
              </a:ext>
            </a:extLst>
          </p:cNvPr>
          <p:cNvSpPr txBox="1"/>
          <p:nvPr/>
        </p:nvSpPr>
        <p:spPr>
          <a:xfrm>
            <a:off x="6823075" y="4114800"/>
            <a:ext cx="1630363" cy="430213"/>
          </a:xfrm>
          <a:prstGeom prst="rect">
            <a:avLst/>
          </a:prstGeom>
          <a:noFill/>
        </p:spPr>
        <p:txBody>
          <a:bodyPr wrap="none">
            <a:spAutoFit/>
          </a:bodyPr>
          <a:lstStyle/>
          <a:p>
            <a:pPr eaLnBrk="1" hangingPunct="1">
              <a:defRPr/>
            </a:pPr>
            <a:r>
              <a:rPr lang="en-US" altLang="ko-KR" sz="2200" b="1" dirty="0">
                <a:solidFill>
                  <a:schemeClr val="tx2">
                    <a:lumMod val="75000"/>
                  </a:schemeClr>
                </a:solidFill>
                <a:cs typeface="Arial" pitchFamily="34" charset="0"/>
              </a:rPr>
              <a:t>Detections</a:t>
            </a:r>
            <a:endParaRPr lang="ko-KR" altLang="en-US" sz="2200" b="1" dirty="0">
              <a:solidFill>
                <a:schemeClr val="tx2">
                  <a:lumMod val="75000"/>
                </a:schemeClr>
              </a:solidFill>
              <a:cs typeface="Arial" pitchFamily="34" charset="0"/>
            </a:endParaRPr>
          </a:p>
        </p:txBody>
      </p:sp>
      <p:sp>
        <p:nvSpPr>
          <p:cNvPr id="43" name="TextBox 42">
            <a:extLst>
              <a:ext uri="{FF2B5EF4-FFF2-40B4-BE49-F238E27FC236}">
                <a16:creationId xmlns:a16="http://schemas.microsoft.com/office/drawing/2014/main" id="{244A7D82-8618-458E-94C5-C2B1746F6C10}"/>
              </a:ext>
            </a:extLst>
          </p:cNvPr>
          <p:cNvSpPr txBox="1"/>
          <p:nvPr/>
        </p:nvSpPr>
        <p:spPr>
          <a:xfrm>
            <a:off x="100013" y="1500188"/>
            <a:ext cx="3986212" cy="400050"/>
          </a:xfrm>
          <a:prstGeom prst="rect">
            <a:avLst/>
          </a:prstGeom>
          <a:noFill/>
        </p:spPr>
        <p:txBody>
          <a:bodyPr wrap="none">
            <a:spAutoFit/>
          </a:bodyPr>
          <a:lstStyle/>
          <a:p>
            <a:pPr eaLnBrk="1" hangingPunct="1">
              <a:defRPr/>
            </a:pPr>
            <a:r>
              <a:rPr lang="en-US" altLang="ko-KR" sz="2000" b="1" dirty="0">
                <a:solidFill>
                  <a:schemeClr val="accent6">
                    <a:lumMod val="75000"/>
                  </a:schemeClr>
                </a:solidFill>
                <a:cs typeface="Arial" pitchFamily="34" charset="0"/>
              </a:rPr>
              <a:t>Circuit Quantum Computations</a:t>
            </a:r>
            <a:endParaRPr lang="ko-KR" altLang="en-US" sz="2000" b="1" dirty="0">
              <a:solidFill>
                <a:schemeClr val="accent6">
                  <a:lumMod val="75000"/>
                </a:schemeClr>
              </a:solidFill>
              <a:cs typeface="Arial" pitchFamily="34" charset="0"/>
            </a:endParaRPr>
          </a:p>
        </p:txBody>
      </p:sp>
      <p:pic>
        <p:nvPicPr>
          <p:cNvPr id="94220" name="Picture 6" descr="qspins4">
            <a:extLst>
              <a:ext uri="{FF2B5EF4-FFF2-40B4-BE49-F238E27FC236}">
                <a16:creationId xmlns:a16="http://schemas.microsoft.com/office/drawing/2014/main" id="{927ED089-2116-4D60-9484-CC492DFE408E}"/>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5219700" y="5300663"/>
            <a:ext cx="928688" cy="1223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4221" name="Group 68">
            <a:extLst>
              <a:ext uri="{FF2B5EF4-FFF2-40B4-BE49-F238E27FC236}">
                <a16:creationId xmlns:a16="http://schemas.microsoft.com/office/drawing/2014/main" id="{9D219888-F327-46B9-9716-D5071F08F2A9}"/>
              </a:ext>
            </a:extLst>
          </p:cNvPr>
          <p:cNvGrpSpPr>
            <a:grpSpLocks/>
          </p:cNvGrpSpPr>
          <p:nvPr/>
        </p:nvGrpSpPr>
        <p:grpSpPr bwMode="auto">
          <a:xfrm>
            <a:off x="357188" y="4500563"/>
            <a:ext cx="3690937" cy="2143125"/>
            <a:chOff x="515140" y="4310196"/>
            <a:chExt cx="3690934" cy="2143140"/>
          </a:xfrm>
        </p:grpSpPr>
        <p:sp>
          <p:nvSpPr>
            <p:cNvPr id="48" name="Rounded Rectangle 66">
              <a:extLst>
                <a:ext uri="{FF2B5EF4-FFF2-40B4-BE49-F238E27FC236}">
                  <a16:creationId xmlns:a16="http://schemas.microsoft.com/office/drawing/2014/main" id="{797E19E2-174B-4B4B-ADAA-13619ECA011E}"/>
                </a:ext>
              </a:extLst>
            </p:cNvPr>
            <p:cNvSpPr/>
            <p:nvPr/>
          </p:nvSpPr>
          <p:spPr>
            <a:xfrm>
              <a:off x="1331114" y="5445266"/>
              <a:ext cx="2449510" cy="1008070"/>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eaLnBrk="1" hangingPunct="1">
                <a:defRPr/>
              </a:pPr>
              <a:endParaRPr lang="ko-KR" altLang="en-US">
                <a:solidFill>
                  <a:srgbClr val="FFFFFF"/>
                </a:solidFill>
                <a:latin typeface="Calibri" pitchFamily="34" charset="0"/>
                <a:ea typeface="Malgun Gothic" pitchFamily="34" charset="-127"/>
              </a:endParaRPr>
            </a:p>
          </p:txBody>
        </p:sp>
        <p:sp>
          <p:nvSpPr>
            <p:cNvPr id="49" name="Rounded Rectangle 65">
              <a:extLst>
                <a:ext uri="{FF2B5EF4-FFF2-40B4-BE49-F238E27FC236}">
                  <a16:creationId xmlns:a16="http://schemas.microsoft.com/office/drawing/2014/main" id="{AEA7548C-4070-4DA4-ABCD-DB53C73FA868}"/>
                </a:ext>
              </a:extLst>
            </p:cNvPr>
            <p:cNvSpPr/>
            <p:nvPr/>
          </p:nvSpPr>
          <p:spPr>
            <a:xfrm>
              <a:off x="683415" y="5445266"/>
              <a:ext cx="504825" cy="1008070"/>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eaLnBrk="1" hangingPunct="1">
                <a:defRPr/>
              </a:pPr>
              <a:endParaRPr lang="ko-KR" altLang="en-US">
                <a:solidFill>
                  <a:srgbClr val="FFFFFF"/>
                </a:solidFill>
                <a:latin typeface="Calibri" pitchFamily="34" charset="0"/>
                <a:ea typeface="Malgun Gothic" pitchFamily="34" charset="-127"/>
              </a:endParaRPr>
            </a:p>
          </p:txBody>
        </p:sp>
        <p:grpSp>
          <p:nvGrpSpPr>
            <p:cNvPr id="94225" name="Group 154">
              <a:extLst>
                <a:ext uri="{FF2B5EF4-FFF2-40B4-BE49-F238E27FC236}">
                  <a16:creationId xmlns:a16="http://schemas.microsoft.com/office/drawing/2014/main" id="{4BEE9A33-588E-46B0-B667-88887ADE48DF}"/>
                </a:ext>
              </a:extLst>
            </p:cNvPr>
            <p:cNvGrpSpPr>
              <a:grpSpLocks/>
            </p:cNvGrpSpPr>
            <p:nvPr/>
          </p:nvGrpSpPr>
          <p:grpSpPr bwMode="auto">
            <a:xfrm>
              <a:off x="515140" y="4310196"/>
              <a:ext cx="3690934" cy="2076763"/>
              <a:chOff x="127170" y="4219783"/>
              <a:chExt cx="3690934" cy="2076763"/>
            </a:xfrm>
          </p:grpSpPr>
          <p:grpSp>
            <p:nvGrpSpPr>
              <p:cNvPr id="94226" name="Group 207">
                <a:extLst>
                  <a:ext uri="{FF2B5EF4-FFF2-40B4-BE49-F238E27FC236}">
                    <a16:creationId xmlns:a16="http://schemas.microsoft.com/office/drawing/2014/main" id="{A9625FFF-6214-4E8A-AEE8-4F622D20E0CC}"/>
                  </a:ext>
                </a:extLst>
              </p:cNvPr>
              <p:cNvGrpSpPr>
                <a:grpSpLocks/>
              </p:cNvGrpSpPr>
              <p:nvPr/>
            </p:nvGrpSpPr>
            <p:grpSpPr bwMode="auto">
              <a:xfrm>
                <a:off x="127170" y="4219783"/>
                <a:ext cx="3690934" cy="2076763"/>
                <a:chOff x="127170" y="4219783"/>
                <a:chExt cx="3690934" cy="2076763"/>
              </a:xfrm>
            </p:grpSpPr>
            <p:sp>
              <p:nvSpPr>
                <p:cNvPr id="94228" name="Text Box 1054">
                  <a:extLst>
                    <a:ext uri="{FF2B5EF4-FFF2-40B4-BE49-F238E27FC236}">
                      <a16:creationId xmlns:a16="http://schemas.microsoft.com/office/drawing/2014/main" id="{64C73F19-6CA1-462D-B75C-2B1E9066F225}"/>
                    </a:ext>
                  </a:extLst>
                </p:cNvPr>
                <p:cNvSpPr txBox="1">
                  <a:spLocks noChangeArrowheads="1"/>
                </p:cNvSpPr>
                <p:nvPr/>
              </p:nvSpPr>
              <p:spPr bwMode="auto">
                <a:xfrm>
                  <a:off x="367606" y="5373216"/>
                  <a:ext cx="3156633"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lnSpc>
                      <a:spcPct val="150000"/>
                    </a:lnSpc>
                    <a:spcBef>
                      <a:spcPct val="0"/>
                    </a:spcBef>
                    <a:buFontTx/>
                    <a:buNone/>
                  </a:pPr>
                  <a:r>
                    <a:rPr lang="en-US" altLang="ko-KR" sz="1800">
                      <a:solidFill>
                        <a:srgbClr val="FF0000"/>
                      </a:solidFill>
                      <a:latin typeface="Times New Roman" panose="02020603050405020304" pitchFamily="18" charset="0"/>
                      <a:ea typeface="Gulim" panose="020B0600000101010101" pitchFamily="34" charset="-127"/>
                      <a:sym typeface="Symbol" panose="05050102010706020507" pitchFamily="18" charset="2"/>
                    </a:rPr>
                    <a:t>|↓</a:t>
                  </a:r>
                  <a:r>
                    <a:rPr lang="en-US" altLang="ko-KR" sz="1800">
                      <a:latin typeface="Times New Roman" panose="02020603050405020304" pitchFamily="18" charset="0"/>
                      <a:ea typeface="Gulim" panose="020B0600000101010101" pitchFamily="34" charset="-127"/>
                      <a:sym typeface="Symbol" panose="05050102010706020507" pitchFamily="18" charset="2"/>
                    </a:rPr>
                    <a:t>  cos/2 </a:t>
                  </a:r>
                  <a:r>
                    <a:rPr lang="en-US" altLang="ko-KR" sz="1800">
                      <a:solidFill>
                        <a:srgbClr val="FF0000"/>
                      </a:solidFill>
                      <a:latin typeface="Times New Roman" panose="02020603050405020304" pitchFamily="18" charset="0"/>
                      <a:ea typeface="Gulim" panose="020B0600000101010101" pitchFamily="34" charset="-127"/>
                      <a:sym typeface="Symbol" panose="05050102010706020507" pitchFamily="18" charset="2"/>
                    </a:rPr>
                    <a:t>|↓</a:t>
                  </a:r>
                  <a:r>
                    <a:rPr lang="en-US" altLang="ko-KR" sz="1800">
                      <a:latin typeface="Times New Roman" panose="02020603050405020304" pitchFamily="18" charset="0"/>
                      <a:ea typeface="Gulim" panose="020B0600000101010101" pitchFamily="34" charset="-127"/>
                      <a:sym typeface="Symbol" panose="05050102010706020507" pitchFamily="18" charset="2"/>
                    </a:rPr>
                    <a:t> + </a:t>
                  </a:r>
                  <a:r>
                    <a:rPr lang="en-US" altLang="ko-KR" sz="1800" i="1">
                      <a:latin typeface="Times New Roman" panose="02020603050405020304" pitchFamily="18" charset="0"/>
                      <a:ea typeface="Gulim" panose="020B0600000101010101" pitchFamily="34" charset="-127"/>
                      <a:sym typeface="Symbol" panose="05050102010706020507" pitchFamily="18" charset="2"/>
                    </a:rPr>
                    <a:t>i</a:t>
                  </a:r>
                  <a:r>
                    <a:rPr lang="en-US" altLang="ko-KR" sz="1800">
                      <a:latin typeface="Times New Roman" panose="02020603050405020304" pitchFamily="18" charset="0"/>
                      <a:ea typeface="Gulim" panose="020B0600000101010101" pitchFamily="34" charset="-127"/>
                      <a:sym typeface="Symbol" panose="05050102010706020507" pitchFamily="18" charset="2"/>
                    </a:rPr>
                    <a:t>e</a:t>
                  </a:r>
                  <a:r>
                    <a:rPr lang="en-US" altLang="ko-KR" sz="1800" i="1" baseline="30000">
                      <a:latin typeface="Times New Roman" panose="02020603050405020304" pitchFamily="18" charset="0"/>
                      <a:ea typeface="Gulim" panose="020B0600000101010101" pitchFamily="34" charset="-127"/>
                      <a:sym typeface="Symbol" panose="05050102010706020507" pitchFamily="18" charset="2"/>
                    </a:rPr>
                    <a:t> i</a:t>
                  </a:r>
                  <a:r>
                    <a:rPr lang="en-US" altLang="ko-KR" sz="1800" baseline="30000">
                      <a:latin typeface="Times New Roman" panose="02020603050405020304" pitchFamily="18" charset="0"/>
                      <a:ea typeface="Gulim" panose="020B0600000101010101" pitchFamily="34" charset="-127"/>
                      <a:sym typeface="Symbol" panose="05050102010706020507" pitchFamily="18" charset="2"/>
                    </a:rPr>
                    <a:t> </a:t>
                  </a:r>
                  <a:r>
                    <a:rPr lang="en-US" altLang="ko-KR" sz="1800">
                      <a:latin typeface="Times New Roman" panose="02020603050405020304" pitchFamily="18" charset="0"/>
                      <a:ea typeface="Gulim" panose="020B0600000101010101" pitchFamily="34" charset="-127"/>
                      <a:sym typeface="Symbol" panose="05050102010706020507" pitchFamily="18" charset="2"/>
                    </a:rPr>
                    <a:t>sin/2 </a:t>
                  </a:r>
                  <a:r>
                    <a:rPr lang="en-US" altLang="ko-KR" sz="1800">
                      <a:solidFill>
                        <a:srgbClr val="FF0000"/>
                      </a:solidFill>
                      <a:latin typeface="Times New Roman" panose="02020603050405020304" pitchFamily="18" charset="0"/>
                      <a:ea typeface="Gulim" panose="020B0600000101010101" pitchFamily="34" charset="-127"/>
                      <a:sym typeface="Symbol" panose="05050102010706020507" pitchFamily="18" charset="2"/>
                    </a:rPr>
                    <a:t>|↑</a:t>
                  </a:r>
                </a:p>
                <a:p>
                  <a:pPr eaLnBrk="1" hangingPunct="1">
                    <a:lnSpc>
                      <a:spcPct val="150000"/>
                    </a:lnSpc>
                    <a:spcBef>
                      <a:spcPct val="0"/>
                    </a:spcBef>
                    <a:buFontTx/>
                    <a:buNone/>
                  </a:pPr>
                  <a:r>
                    <a:rPr lang="en-US" altLang="ko-KR" sz="1800">
                      <a:solidFill>
                        <a:srgbClr val="FF0000"/>
                      </a:solidFill>
                      <a:latin typeface="Times New Roman" panose="02020603050405020304" pitchFamily="18" charset="0"/>
                      <a:ea typeface="Gulim" panose="020B0600000101010101" pitchFamily="34" charset="-127"/>
                      <a:sym typeface="Symbol" panose="05050102010706020507" pitchFamily="18" charset="2"/>
                    </a:rPr>
                    <a:t>|↑</a:t>
                  </a:r>
                  <a:r>
                    <a:rPr lang="en-US" altLang="ko-KR" sz="1800">
                      <a:latin typeface="Times New Roman" panose="02020603050405020304" pitchFamily="18" charset="0"/>
                      <a:ea typeface="Gulim" panose="020B0600000101010101" pitchFamily="34" charset="-127"/>
                      <a:sym typeface="Symbol" panose="05050102010706020507" pitchFamily="18" charset="2"/>
                    </a:rPr>
                    <a:t>  cos/2 </a:t>
                  </a:r>
                  <a:r>
                    <a:rPr lang="en-US" altLang="ko-KR" sz="1800">
                      <a:solidFill>
                        <a:srgbClr val="FF0000"/>
                      </a:solidFill>
                      <a:latin typeface="Times New Roman" panose="02020603050405020304" pitchFamily="18" charset="0"/>
                      <a:ea typeface="Gulim" panose="020B0600000101010101" pitchFamily="34" charset="-127"/>
                      <a:sym typeface="Symbol" panose="05050102010706020507" pitchFamily="18" charset="2"/>
                    </a:rPr>
                    <a:t>|↑</a:t>
                  </a:r>
                  <a:r>
                    <a:rPr lang="en-US" altLang="ko-KR" sz="1800">
                      <a:latin typeface="Times New Roman" panose="02020603050405020304" pitchFamily="18" charset="0"/>
                      <a:ea typeface="Gulim" panose="020B0600000101010101" pitchFamily="34" charset="-127"/>
                      <a:sym typeface="Symbol" panose="05050102010706020507" pitchFamily="18" charset="2"/>
                    </a:rPr>
                    <a:t> </a:t>
                  </a:r>
                  <a:r>
                    <a:rPr lang="en-US" altLang="ko-KR" sz="1800">
                      <a:latin typeface="Symbol" panose="05050102010706020507" pitchFamily="18" charset="2"/>
                      <a:ea typeface="Gulim" panose="020B0600000101010101" pitchFamily="34" charset="-127"/>
                      <a:sym typeface="Symbol" panose="05050102010706020507" pitchFamily="18" charset="2"/>
                    </a:rPr>
                    <a:t>-</a:t>
                  </a:r>
                  <a:r>
                    <a:rPr lang="en-US" altLang="ko-KR" sz="1800">
                      <a:latin typeface="Times New Roman" panose="02020603050405020304" pitchFamily="18" charset="0"/>
                      <a:ea typeface="Gulim" panose="020B0600000101010101" pitchFamily="34" charset="-127"/>
                      <a:sym typeface="Symbol" panose="05050102010706020507" pitchFamily="18" charset="2"/>
                    </a:rPr>
                    <a:t> </a:t>
                  </a:r>
                  <a:r>
                    <a:rPr lang="en-US" altLang="ko-KR" sz="1800" i="1">
                      <a:latin typeface="Times New Roman" panose="02020603050405020304" pitchFamily="18" charset="0"/>
                      <a:ea typeface="Gulim" panose="020B0600000101010101" pitchFamily="34" charset="-127"/>
                      <a:sym typeface="Symbol" panose="05050102010706020507" pitchFamily="18" charset="2"/>
                    </a:rPr>
                    <a:t>i</a:t>
                  </a:r>
                  <a:r>
                    <a:rPr lang="en-US" altLang="ko-KR" sz="1800">
                      <a:latin typeface="Times New Roman" panose="02020603050405020304" pitchFamily="18" charset="0"/>
                      <a:ea typeface="Gulim" panose="020B0600000101010101" pitchFamily="34" charset="-127"/>
                      <a:sym typeface="Symbol" panose="05050102010706020507" pitchFamily="18" charset="2"/>
                    </a:rPr>
                    <a:t>e</a:t>
                  </a:r>
                  <a:r>
                    <a:rPr lang="en-US" altLang="ko-KR" sz="1800" baseline="30000">
                      <a:latin typeface="Symbol" panose="05050102010706020507" pitchFamily="18" charset="2"/>
                      <a:ea typeface="Gulim" panose="020B0600000101010101" pitchFamily="34" charset="-127"/>
                      <a:sym typeface="Symbol" panose="05050102010706020507" pitchFamily="18" charset="2"/>
                    </a:rPr>
                    <a:t>-</a:t>
                  </a:r>
                  <a:r>
                    <a:rPr lang="en-US" altLang="ko-KR" sz="1800" i="1" baseline="30000">
                      <a:latin typeface="Times New Roman" panose="02020603050405020304" pitchFamily="18" charset="0"/>
                      <a:ea typeface="Gulim" panose="020B0600000101010101" pitchFamily="34" charset="-127"/>
                      <a:sym typeface="Symbol" panose="05050102010706020507" pitchFamily="18" charset="2"/>
                    </a:rPr>
                    <a:t>i</a:t>
                  </a:r>
                  <a:r>
                    <a:rPr lang="en-US" altLang="ko-KR" sz="1800" baseline="30000">
                      <a:latin typeface="Times New Roman" panose="02020603050405020304" pitchFamily="18" charset="0"/>
                      <a:ea typeface="Gulim" panose="020B0600000101010101" pitchFamily="34" charset="-127"/>
                      <a:sym typeface="Symbol" panose="05050102010706020507" pitchFamily="18" charset="2"/>
                    </a:rPr>
                    <a:t></a:t>
                  </a:r>
                  <a:r>
                    <a:rPr lang="en-US" altLang="ko-KR" sz="1800">
                      <a:latin typeface="Times New Roman" panose="02020603050405020304" pitchFamily="18" charset="0"/>
                      <a:ea typeface="Gulim" panose="020B0600000101010101" pitchFamily="34" charset="-127"/>
                      <a:sym typeface="Symbol" panose="05050102010706020507" pitchFamily="18" charset="2"/>
                    </a:rPr>
                    <a:t>sin/2 </a:t>
                  </a:r>
                  <a:r>
                    <a:rPr lang="en-US" altLang="ko-KR" sz="1800">
                      <a:solidFill>
                        <a:srgbClr val="FF0000"/>
                      </a:solidFill>
                      <a:latin typeface="Times New Roman" panose="02020603050405020304" pitchFamily="18" charset="0"/>
                      <a:ea typeface="Gulim" panose="020B0600000101010101" pitchFamily="34" charset="-127"/>
                      <a:sym typeface="Symbol" panose="05050102010706020507" pitchFamily="18" charset="2"/>
                    </a:rPr>
                    <a:t>|↓</a:t>
                  </a:r>
                </a:p>
              </p:txBody>
            </p:sp>
            <p:sp>
              <p:nvSpPr>
                <p:cNvPr id="54" name="Rectangle 90">
                  <a:extLst>
                    <a:ext uri="{FF2B5EF4-FFF2-40B4-BE49-F238E27FC236}">
                      <a16:creationId xmlns:a16="http://schemas.microsoft.com/office/drawing/2014/main" id="{10D92DB9-79E4-443E-957F-3A167CE7D745}"/>
                    </a:ext>
                  </a:extLst>
                </p:cNvPr>
                <p:cNvSpPr>
                  <a:spLocks noChangeArrowheads="1"/>
                </p:cNvSpPr>
                <p:nvPr/>
              </p:nvSpPr>
              <p:spPr bwMode="auto">
                <a:xfrm>
                  <a:off x="127170" y="4219783"/>
                  <a:ext cx="3690934" cy="577854"/>
                </a:xfrm>
                <a:prstGeom prst="rect">
                  <a:avLst/>
                </a:prstGeom>
                <a:noFill/>
                <a:ln w="9525">
                  <a:noFill/>
                  <a:miter lim="800000"/>
                  <a:headEnd/>
                  <a:tailEnd/>
                </a:ln>
                <a:effectLst/>
              </p:spPr>
              <p:txBody>
                <a:bodyPr>
                  <a:spAutoFit/>
                </a:bodyPr>
                <a:lstStyle/>
                <a:p>
                  <a:pPr algn="ctr" eaLnBrk="1" hangingPunct="1">
                    <a:lnSpc>
                      <a:spcPct val="150000"/>
                    </a:lnSpc>
                    <a:defRPr/>
                  </a:pPr>
                  <a:r>
                    <a:rPr lang="en-US" altLang="ko-KR" sz="2400" b="1" dirty="0">
                      <a:solidFill>
                        <a:schemeClr val="accent6">
                          <a:lumMod val="75000"/>
                        </a:schemeClr>
                      </a:solidFill>
                      <a:ea typeface="굴림" pitchFamily="50" charset="-127"/>
                      <a:cs typeface="Arial" pitchFamily="34" charset="0"/>
                      <a:sym typeface="Symbol" pitchFamily="18" charset="2"/>
                    </a:rPr>
                    <a:t>1-qubit operation</a:t>
                  </a:r>
                </a:p>
              </p:txBody>
            </p:sp>
            <p:grpSp>
              <p:nvGrpSpPr>
                <p:cNvPr id="94230" name="Group 198">
                  <a:extLst>
                    <a:ext uri="{FF2B5EF4-FFF2-40B4-BE49-F238E27FC236}">
                      <a16:creationId xmlns:a16="http://schemas.microsoft.com/office/drawing/2014/main" id="{74009547-7C2A-4264-8167-810552695AD8}"/>
                    </a:ext>
                  </a:extLst>
                </p:cNvPr>
                <p:cNvGrpSpPr>
                  <a:grpSpLocks/>
                </p:cNvGrpSpPr>
                <p:nvPr/>
              </p:nvGrpSpPr>
              <p:grpSpPr bwMode="auto">
                <a:xfrm>
                  <a:off x="993974" y="4833364"/>
                  <a:ext cx="1500198" cy="428628"/>
                  <a:chOff x="993974" y="4677783"/>
                  <a:chExt cx="1500198" cy="428628"/>
                </a:xfrm>
              </p:grpSpPr>
              <p:cxnSp>
                <p:nvCxnSpPr>
                  <p:cNvPr id="56" name="Straight Connector 197">
                    <a:extLst>
                      <a:ext uri="{FF2B5EF4-FFF2-40B4-BE49-F238E27FC236}">
                        <a16:creationId xmlns:a16="http://schemas.microsoft.com/office/drawing/2014/main" id="{EC211416-234A-4525-AFC9-836DFF2E6E14}"/>
                      </a:ext>
                    </a:extLst>
                  </p:cNvPr>
                  <p:cNvCxnSpPr/>
                  <p:nvPr/>
                </p:nvCxnSpPr>
                <p:spPr>
                  <a:xfrm>
                    <a:off x="993944" y="4843669"/>
                    <a:ext cx="150018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57" name="Rectangle 195">
                    <a:extLst>
                      <a:ext uri="{FF2B5EF4-FFF2-40B4-BE49-F238E27FC236}">
                        <a16:creationId xmlns:a16="http://schemas.microsoft.com/office/drawing/2014/main" id="{92FA4A18-E51C-4B70-8FCC-EB55FFA5DEF8}"/>
                      </a:ext>
                    </a:extLst>
                  </p:cNvPr>
                  <p:cNvSpPr/>
                  <p:nvPr/>
                </p:nvSpPr>
                <p:spPr>
                  <a:xfrm>
                    <a:off x="1351131" y="4629356"/>
                    <a:ext cx="785812" cy="428628"/>
                  </a:xfrm>
                  <a:prstGeom prst="rect">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eaLnBrk="1" hangingPunct="1">
                      <a:defRPr/>
                    </a:pPr>
                    <a:r>
                      <a:rPr lang="en-US" altLang="ko-KR">
                        <a:latin typeface="Calibri" pitchFamily="34" charset="0"/>
                        <a:ea typeface="Malgun Gothic" pitchFamily="34" charset="-127"/>
                      </a:rPr>
                      <a:t>R(</a:t>
                    </a:r>
                    <a:r>
                      <a:rPr lang="en-US" altLang="ko-KR">
                        <a:latin typeface="Symbol" pitchFamily="18" charset="2"/>
                        <a:ea typeface="Malgun Gothic" pitchFamily="34" charset="-127"/>
                      </a:rPr>
                      <a:t>q,j</a:t>
                    </a:r>
                    <a:r>
                      <a:rPr lang="en-US" altLang="ko-KR">
                        <a:latin typeface="Calibri" pitchFamily="34" charset="0"/>
                        <a:ea typeface="Malgun Gothic" pitchFamily="34" charset="-127"/>
                      </a:rPr>
                      <a:t>)</a:t>
                    </a:r>
                    <a:endParaRPr lang="ko-KR" altLang="en-US">
                      <a:latin typeface="Calibri" pitchFamily="34" charset="0"/>
                      <a:ea typeface="Malgun Gothic" pitchFamily="34" charset="-127"/>
                    </a:endParaRPr>
                  </a:p>
                </p:txBody>
              </p:sp>
            </p:grpSp>
          </p:grpSp>
          <p:sp>
            <p:nvSpPr>
              <p:cNvPr id="94227" name="TextBox 51">
                <a:extLst>
                  <a:ext uri="{FF2B5EF4-FFF2-40B4-BE49-F238E27FC236}">
                    <a16:creationId xmlns:a16="http://schemas.microsoft.com/office/drawing/2014/main" id="{42DB3706-AC51-431D-B531-749B63B1D1AE}"/>
                  </a:ext>
                </a:extLst>
              </p:cNvPr>
              <p:cNvSpPr txBox="1">
                <a:spLocks noChangeArrowheads="1"/>
              </p:cNvSpPr>
              <p:nvPr/>
            </p:nvSpPr>
            <p:spPr bwMode="auto">
              <a:xfrm>
                <a:off x="3500430" y="5059932"/>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endParaRPr lang="ko-KR" altLang="en-US" sz="1800">
                  <a:solidFill>
                    <a:schemeClr val="tx2"/>
                  </a:solidFill>
                  <a:latin typeface="Arial" panose="020B0604020202020204" pitchFamily="34" charset="0"/>
                  <a:cs typeface="Arial" panose="020B0604020202020204" pitchFamily="34" charset="0"/>
                </a:endParaRPr>
              </a:p>
            </p:txBody>
          </p:sp>
        </p:grpSp>
      </p:grpSp>
      <p:sp>
        <p:nvSpPr>
          <p:cNvPr id="94222" name="灯片编号占位符 1">
            <a:extLst>
              <a:ext uri="{FF2B5EF4-FFF2-40B4-BE49-F238E27FC236}">
                <a16:creationId xmlns:a16="http://schemas.microsoft.com/office/drawing/2014/main" id="{1E28ACF3-2CE6-423E-AF08-D639FB010326}"/>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fld id="{F974F5D3-3D26-4BBF-9EA0-7EF29FC94CDF}" type="slidenum">
              <a:rPr lang="zh-CN" altLang="en-US" sz="1200" smtClean="0">
                <a:solidFill>
                  <a:srgbClr val="898989"/>
                </a:solidFill>
              </a:rPr>
              <a:pPr>
                <a:spcBef>
                  <a:spcPct val="0"/>
                </a:spcBef>
                <a:buFontTx/>
                <a:buNone/>
              </a:pPr>
              <a:t>82</a:t>
            </a:fld>
            <a:endParaRPr lang="zh-CN" altLang="en-US" sz="1200">
              <a:solidFill>
                <a:srgbClr val="898989"/>
              </a:solidFill>
            </a:endParaRPr>
          </a:p>
        </p:txBody>
      </p:sp>
      <p:sp>
        <p:nvSpPr>
          <p:cNvPr id="58" name="TextBox 6">
            <a:extLst>
              <a:ext uri="{FF2B5EF4-FFF2-40B4-BE49-F238E27FC236}">
                <a16:creationId xmlns:a16="http://schemas.microsoft.com/office/drawing/2014/main" id="{FF48A171-3ABF-47A6-BEF5-E3C35948C16D}"/>
              </a:ext>
            </a:extLst>
          </p:cNvPr>
          <p:cNvSpPr txBox="1">
            <a:spLocks noChangeArrowheads="1"/>
          </p:cNvSpPr>
          <p:nvPr/>
        </p:nvSpPr>
        <p:spPr bwMode="auto">
          <a:xfrm>
            <a:off x="1547813" y="107950"/>
            <a:ext cx="669659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ts val="1200"/>
              </a:spcBef>
              <a:buFontTx/>
              <a:buNone/>
            </a:pPr>
            <a:r>
              <a:rPr lang="zh-CN" altLang="en-US" dirty="0">
                <a:latin typeface="微软雅黑" panose="020B0503020204020204" pitchFamily="34" charset="-122"/>
                <a:ea typeface="微软雅黑" panose="020B0503020204020204" pitchFamily="34" charset="-122"/>
              </a:rPr>
              <a:t>三、量子信息 </a:t>
            </a:r>
            <a:r>
              <a:rPr lang="en-US" altLang="zh-CN" dirty="0">
                <a:latin typeface="微软雅黑" panose="020B0503020204020204" pitchFamily="34" charset="-122"/>
                <a:ea typeface="微软雅黑" panose="020B0503020204020204" pitchFamily="34" charset="-122"/>
              </a:rPr>
              <a:t>3</a:t>
            </a:r>
            <a:r>
              <a:rPr lang="zh-CN" altLang="en-US" sz="2800" dirty="0">
                <a:latin typeface="微软雅黑" panose="020B0503020204020204" pitchFamily="34" charset="-122"/>
                <a:ea typeface="微软雅黑" panose="020B0503020204020204" pitchFamily="34" charset="-122"/>
              </a:rPr>
              <a:t>）量子计算与量子模拟</a:t>
            </a:r>
            <a:endParaRPr lang="en-US" altLang="zh-CN" dirty="0">
              <a:latin typeface="微软雅黑" panose="020B0503020204020204" pitchFamily="34" charset="-122"/>
              <a:ea typeface="微软雅黑" panose="020B0503020204020204" pitchFamily="34" charset="-122"/>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18">
            <a:extLst>
              <a:ext uri="{FF2B5EF4-FFF2-40B4-BE49-F238E27FC236}">
                <a16:creationId xmlns:a16="http://schemas.microsoft.com/office/drawing/2014/main" id="{8A652034-635A-4394-A6DF-AA9E80376AF4}"/>
              </a:ext>
            </a:extLst>
          </p:cNvPr>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endParaRPr lang="zh-CN" altLang="en-US" sz="1800"/>
          </a:p>
        </p:txBody>
      </p:sp>
      <p:pic>
        <p:nvPicPr>
          <p:cNvPr id="95235" name="Picture 22">
            <a:extLst>
              <a:ext uri="{FF2B5EF4-FFF2-40B4-BE49-F238E27FC236}">
                <a16:creationId xmlns:a16="http://schemas.microsoft.com/office/drawing/2014/main" id="{F68C3AF8-7CD9-40B4-8860-6BBD9C99E49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74295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95236" name="Picture 20">
            <a:extLst>
              <a:ext uri="{FF2B5EF4-FFF2-40B4-BE49-F238E27FC236}">
                <a16:creationId xmlns:a16="http://schemas.microsoft.com/office/drawing/2014/main" id="{8E0437E3-00EF-4C97-923A-1AD1D9C61BF7}"/>
              </a:ext>
            </a:extLst>
          </p:cNvPr>
          <p:cNvPicPr>
            <a:picLocks noChangeAspect="1" noChangeArrowheads="1"/>
          </p:cNvPicPr>
          <p:nvPr/>
        </p:nvPicPr>
        <p:blipFill>
          <a:blip r:embed="rId3">
            <a:lum bright="32000" contrast="-38000"/>
            <a:extLst>
              <a:ext uri="{28A0092B-C50C-407E-A947-70E740481C1C}">
                <a14:useLocalDpi xmlns:a14="http://schemas.microsoft.com/office/drawing/2010/main" val="0"/>
              </a:ext>
            </a:extLst>
          </a:blip>
          <a:srcRect/>
          <a:stretch>
            <a:fillRect/>
          </a:stretch>
        </p:blipFill>
        <p:spPr bwMode="auto">
          <a:xfrm>
            <a:off x="763588" y="0"/>
            <a:ext cx="8380412"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6" name="Rectangle 8">
            <a:extLst>
              <a:ext uri="{FF2B5EF4-FFF2-40B4-BE49-F238E27FC236}">
                <a16:creationId xmlns:a16="http://schemas.microsoft.com/office/drawing/2014/main" id="{C1FFBE71-3968-415E-8545-E0E2B9933E67}"/>
              </a:ext>
            </a:extLst>
          </p:cNvPr>
          <p:cNvSpPr>
            <a:spLocks noChangeArrowheads="1"/>
          </p:cNvSpPr>
          <p:nvPr/>
        </p:nvSpPr>
        <p:spPr bwMode="auto">
          <a:xfrm>
            <a:off x="1403350" y="857250"/>
            <a:ext cx="6121400" cy="549275"/>
          </a:xfrm>
          <a:prstGeom prst="rect">
            <a:avLst/>
          </a:prstGeom>
          <a:ln>
            <a:headEnd/>
            <a:tailEnd/>
          </a:ln>
        </p:spPr>
        <p:style>
          <a:lnRef idx="1">
            <a:schemeClr val="accent1"/>
          </a:lnRef>
          <a:fillRef idx="3">
            <a:schemeClr val="accent1"/>
          </a:fillRef>
          <a:effectRef idx="2">
            <a:schemeClr val="accent1"/>
          </a:effectRef>
          <a:fontRef idx="minor">
            <a:schemeClr val="lt1"/>
          </a:fontRef>
        </p:style>
        <p:txBody>
          <a:bodyPr wrap="none" anchor="ctr"/>
          <a:lstStyle/>
          <a:p>
            <a:pPr algn="ctr" eaLnBrk="1" hangingPunct="1">
              <a:defRPr/>
            </a:pPr>
            <a:r>
              <a:rPr lang="en-US" altLang="ko-KR" sz="2800" b="1" dirty="0">
                <a:solidFill>
                  <a:schemeClr val="bg1"/>
                </a:solidFill>
                <a:effectLst>
                  <a:outerShdw blurRad="38100" dist="38100" dir="2700000" algn="tl">
                    <a:srgbClr val="000000"/>
                  </a:outerShdw>
                </a:effectLst>
                <a:latin typeface="Arial" pitchFamily="34" charset="0"/>
                <a:ea typeface="굴림" pitchFamily="34" charset="-127"/>
                <a:cs typeface="Arial" pitchFamily="34" charset="0"/>
              </a:rPr>
              <a:t>Quantum Computations</a:t>
            </a:r>
            <a:endParaRPr lang="de-DE" altLang="ko-KR" sz="2000" b="1" dirty="0">
              <a:solidFill>
                <a:schemeClr val="bg1"/>
              </a:solidFill>
              <a:effectLst>
                <a:outerShdw blurRad="38100" dist="38100" dir="2700000" algn="tl">
                  <a:srgbClr val="000000"/>
                </a:outerShdw>
              </a:effectLst>
              <a:latin typeface="Arial" pitchFamily="34" charset="0"/>
              <a:ea typeface="굴림" pitchFamily="34" charset="-127"/>
              <a:cs typeface="Arial" pitchFamily="34" charset="0"/>
            </a:endParaRPr>
          </a:p>
        </p:txBody>
      </p:sp>
      <p:grpSp>
        <p:nvGrpSpPr>
          <p:cNvPr id="95239" name="Group 53">
            <a:extLst>
              <a:ext uri="{FF2B5EF4-FFF2-40B4-BE49-F238E27FC236}">
                <a16:creationId xmlns:a16="http://schemas.microsoft.com/office/drawing/2014/main" id="{93FA7FB0-0A63-4FDC-AC44-4F0BA3E8D4A3}"/>
              </a:ext>
            </a:extLst>
          </p:cNvPr>
          <p:cNvGrpSpPr>
            <a:grpSpLocks/>
          </p:cNvGrpSpPr>
          <p:nvPr/>
        </p:nvGrpSpPr>
        <p:grpSpPr bwMode="auto">
          <a:xfrm>
            <a:off x="250825" y="1881188"/>
            <a:ext cx="8569325" cy="2160587"/>
            <a:chOff x="251520" y="980728"/>
            <a:chExt cx="8568952" cy="2160240"/>
          </a:xfrm>
        </p:grpSpPr>
        <p:sp>
          <p:nvSpPr>
            <p:cNvPr id="8" name="Rounded Rectangle 49">
              <a:extLst>
                <a:ext uri="{FF2B5EF4-FFF2-40B4-BE49-F238E27FC236}">
                  <a16:creationId xmlns:a16="http://schemas.microsoft.com/office/drawing/2014/main" id="{EE6888D0-6181-46D4-A2BC-77E53EC5B3DC}"/>
                </a:ext>
              </a:extLst>
            </p:cNvPr>
            <p:cNvSpPr/>
            <p:nvPr/>
          </p:nvSpPr>
          <p:spPr>
            <a:xfrm>
              <a:off x="7380673" y="980728"/>
              <a:ext cx="1439799" cy="2160240"/>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eaLnBrk="1" hangingPunct="1">
                <a:defRPr/>
              </a:pPr>
              <a:endParaRPr lang="ko-KR" altLang="en-US">
                <a:solidFill>
                  <a:srgbClr val="FFFFFF"/>
                </a:solidFill>
                <a:latin typeface="Calibri" pitchFamily="34" charset="0"/>
                <a:ea typeface="Malgun Gothic" pitchFamily="34" charset="-127"/>
              </a:endParaRPr>
            </a:p>
          </p:txBody>
        </p:sp>
        <p:sp>
          <p:nvSpPr>
            <p:cNvPr id="9" name="Rounded Rectangle 48">
              <a:extLst>
                <a:ext uri="{FF2B5EF4-FFF2-40B4-BE49-F238E27FC236}">
                  <a16:creationId xmlns:a16="http://schemas.microsoft.com/office/drawing/2014/main" id="{AE511607-1393-4277-81E5-CA75126CC6FF}"/>
                </a:ext>
              </a:extLst>
            </p:cNvPr>
            <p:cNvSpPr/>
            <p:nvPr/>
          </p:nvSpPr>
          <p:spPr>
            <a:xfrm>
              <a:off x="251520" y="980728"/>
              <a:ext cx="1439800" cy="2160240"/>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eaLnBrk="1" hangingPunct="1">
                <a:defRPr/>
              </a:pPr>
              <a:endParaRPr lang="ko-KR" altLang="en-US">
                <a:solidFill>
                  <a:srgbClr val="FFFFFF"/>
                </a:solidFill>
                <a:latin typeface="Calibri" pitchFamily="34" charset="0"/>
                <a:ea typeface="Malgun Gothic" pitchFamily="34" charset="-127"/>
              </a:endParaRPr>
            </a:p>
          </p:txBody>
        </p:sp>
        <p:grpSp>
          <p:nvGrpSpPr>
            <p:cNvPr id="95264" name="Group 8">
              <a:extLst>
                <a:ext uri="{FF2B5EF4-FFF2-40B4-BE49-F238E27FC236}">
                  <a16:creationId xmlns:a16="http://schemas.microsoft.com/office/drawing/2014/main" id="{7BB61D87-4771-44DC-BCE8-29758352D72E}"/>
                </a:ext>
              </a:extLst>
            </p:cNvPr>
            <p:cNvGrpSpPr>
              <a:grpSpLocks/>
            </p:cNvGrpSpPr>
            <p:nvPr/>
          </p:nvGrpSpPr>
          <p:grpSpPr bwMode="auto">
            <a:xfrm>
              <a:off x="1259632" y="980728"/>
              <a:ext cx="6480720" cy="2145268"/>
              <a:chOff x="1259632" y="714356"/>
              <a:chExt cx="6480720" cy="2145268"/>
            </a:xfrm>
          </p:grpSpPr>
          <p:sp>
            <p:nvSpPr>
              <p:cNvPr id="23" name="AutoShape 86">
                <a:extLst>
                  <a:ext uri="{FF2B5EF4-FFF2-40B4-BE49-F238E27FC236}">
                    <a16:creationId xmlns:a16="http://schemas.microsoft.com/office/drawing/2014/main" id="{CF6F3B75-2E2A-4EFF-8715-F15F93BE1CB0}"/>
                  </a:ext>
                </a:extLst>
              </p:cNvPr>
              <p:cNvSpPr>
                <a:spLocks noChangeArrowheads="1"/>
              </p:cNvSpPr>
              <p:nvPr/>
            </p:nvSpPr>
            <p:spPr bwMode="auto">
              <a:xfrm>
                <a:off x="2000869" y="714356"/>
                <a:ext cx="5000407" cy="2145955"/>
              </a:xfrm>
              <a:prstGeom prst="flowChartAlternateProcess">
                <a:avLst/>
              </a:prstGeom>
              <a:solidFill>
                <a:srgbClr val="FFFF00"/>
              </a:solidFill>
              <a:ln w="28575">
                <a:noFill/>
                <a:miter lim="800000"/>
                <a:headEnd/>
                <a:tailEnd/>
              </a:ln>
              <a:effectLst/>
            </p:spPr>
            <p:txBody>
              <a:bodyPr anchor="ctr">
                <a:spAutoFit/>
              </a:bodyPr>
              <a:lstStyle/>
              <a:p>
                <a:pPr algn="ctr" eaLnBrk="1" hangingPunct="1">
                  <a:defRPr/>
                </a:pPr>
                <a:endParaRPr lang="en-US" altLang="ko-KR" sz="2400" dirty="0">
                  <a:effectLst>
                    <a:outerShdw blurRad="38100" dist="38100" dir="2700000" algn="tl">
                      <a:srgbClr val="000000">
                        <a:alpha val="43137"/>
                      </a:srgbClr>
                    </a:outerShdw>
                  </a:effectLst>
                  <a:ea typeface="굴림" pitchFamily="50" charset="-127"/>
                  <a:cs typeface="Arial" pitchFamily="34" charset="0"/>
                </a:endParaRPr>
              </a:p>
              <a:p>
                <a:pPr algn="ctr" eaLnBrk="1" hangingPunct="1">
                  <a:defRPr/>
                </a:pPr>
                <a:endParaRPr lang="en-US" altLang="ko-KR" sz="2400" dirty="0">
                  <a:solidFill>
                    <a:schemeClr val="tx2"/>
                  </a:solidFill>
                  <a:ea typeface="굴림" pitchFamily="50" charset="-127"/>
                  <a:cs typeface="Arial" pitchFamily="34" charset="0"/>
                </a:endParaRPr>
              </a:p>
              <a:p>
                <a:pPr algn="ctr" eaLnBrk="1" hangingPunct="1">
                  <a:defRPr/>
                </a:pPr>
                <a:endParaRPr lang="en-US" altLang="ko-KR" sz="2400" dirty="0">
                  <a:solidFill>
                    <a:schemeClr val="tx2"/>
                  </a:solidFill>
                  <a:ea typeface="굴림" pitchFamily="50" charset="-127"/>
                  <a:cs typeface="Arial" pitchFamily="34" charset="0"/>
                </a:endParaRPr>
              </a:p>
              <a:p>
                <a:pPr algn="ctr" eaLnBrk="1" hangingPunct="1">
                  <a:defRPr/>
                </a:pPr>
                <a:endParaRPr lang="en-US" altLang="ko-KR" sz="2400" dirty="0">
                  <a:solidFill>
                    <a:schemeClr val="tx2"/>
                  </a:solidFill>
                  <a:ea typeface="굴림" pitchFamily="50" charset="-127"/>
                  <a:cs typeface="Arial" pitchFamily="34" charset="0"/>
                </a:endParaRPr>
              </a:p>
              <a:p>
                <a:pPr algn="ctr" eaLnBrk="1" hangingPunct="1">
                  <a:defRPr/>
                </a:pPr>
                <a:endParaRPr lang="en-US" altLang="ko-KR" sz="2400" dirty="0">
                  <a:solidFill>
                    <a:schemeClr val="tx2"/>
                  </a:solidFill>
                  <a:ea typeface="굴림" pitchFamily="50" charset="-127"/>
                  <a:cs typeface="Arial" pitchFamily="34" charset="0"/>
                </a:endParaRPr>
              </a:p>
            </p:txBody>
          </p:sp>
          <p:grpSp>
            <p:nvGrpSpPr>
              <p:cNvPr id="95278" name="Group 189">
                <a:extLst>
                  <a:ext uri="{FF2B5EF4-FFF2-40B4-BE49-F238E27FC236}">
                    <a16:creationId xmlns:a16="http://schemas.microsoft.com/office/drawing/2014/main" id="{E7318CC7-7B3B-4CFC-A6B2-41A135048AA1}"/>
                  </a:ext>
                </a:extLst>
              </p:cNvPr>
              <p:cNvGrpSpPr>
                <a:grpSpLocks/>
              </p:cNvGrpSpPr>
              <p:nvPr/>
            </p:nvGrpSpPr>
            <p:grpSpPr bwMode="auto">
              <a:xfrm>
                <a:off x="1259632" y="857232"/>
                <a:ext cx="6480720" cy="1857388"/>
                <a:chOff x="1259632" y="3429000"/>
                <a:chExt cx="6480720" cy="1857388"/>
              </a:xfrm>
            </p:grpSpPr>
            <p:cxnSp>
              <p:nvCxnSpPr>
                <p:cNvPr id="25" name="Straight Connector 12">
                  <a:extLst>
                    <a:ext uri="{FF2B5EF4-FFF2-40B4-BE49-F238E27FC236}">
                      <a16:creationId xmlns:a16="http://schemas.microsoft.com/office/drawing/2014/main" id="{64A942B4-749E-4A6E-90A6-4CF9BCE8F14B}"/>
                    </a:ext>
                  </a:extLst>
                </p:cNvPr>
                <p:cNvCxnSpPr/>
                <p:nvPr/>
              </p:nvCxnSpPr>
              <p:spPr>
                <a:xfrm>
                  <a:off x="1259539" y="3646428"/>
                  <a:ext cx="648148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13">
                  <a:extLst>
                    <a:ext uri="{FF2B5EF4-FFF2-40B4-BE49-F238E27FC236}">
                      <a16:creationId xmlns:a16="http://schemas.microsoft.com/office/drawing/2014/main" id="{E61CF4DE-3543-4C44-B68D-533938572475}"/>
                    </a:ext>
                  </a:extLst>
                </p:cNvPr>
                <p:cNvCxnSpPr/>
                <p:nvPr/>
              </p:nvCxnSpPr>
              <p:spPr>
                <a:xfrm>
                  <a:off x="1259539" y="4367037"/>
                  <a:ext cx="648148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14">
                  <a:extLst>
                    <a:ext uri="{FF2B5EF4-FFF2-40B4-BE49-F238E27FC236}">
                      <a16:creationId xmlns:a16="http://schemas.microsoft.com/office/drawing/2014/main" id="{24247D6E-0727-4C91-9675-9D87A2593E16}"/>
                    </a:ext>
                  </a:extLst>
                </p:cNvPr>
                <p:cNvCxnSpPr/>
                <p:nvPr/>
              </p:nvCxnSpPr>
              <p:spPr>
                <a:xfrm>
                  <a:off x="1259539" y="5136851"/>
                  <a:ext cx="648148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Rectangle 15">
                  <a:extLst>
                    <a:ext uri="{FF2B5EF4-FFF2-40B4-BE49-F238E27FC236}">
                      <a16:creationId xmlns:a16="http://schemas.microsoft.com/office/drawing/2014/main" id="{AD5A9B2D-5736-4880-BF65-AEAD9E2E3AB7}"/>
                    </a:ext>
                  </a:extLst>
                </p:cNvPr>
                <p:cNvSpPr/>
                <p:nvPr/>
              </p:nvSpPr>
              <p:spPr>
                <a:xfrm>
                  <a:off x="5644023" y="3428976"/>
                  <a:ext cx="785778" cy="428556"/>
                </a:xfrm>
                <a:prstGeom prst="rect">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eaLnBrk="1" hangingPunct="1">
                    <a:defRPr/>
                  </a:pPr>
                  <a:r>
                    <a:rPr lang="en-US" altLang="ko-KR">
                      <a:latin typeface="Calibri" pitchFamily="34" charset="0"/>
                      <a:ea typeface="Malgun Gothic" pitchFamily="34" charset="-127"/>
                    </a:rPr>
                    <a:t>R(</a:t>
                  </a:r>
                  <a:r>
                    <a:rPr lang="en-US" altLang="ko-KR">
                      <a:latin typeface="Symbol" pitchFamily="18" charset="2"/>
                      <a:ea typeface="Malgun Gothic" pitchFamily="34" charset="-127"/>
                    </a:rPr>
                    <a:t>q,j</a:t>
                  </a:r>
                  <a:r>
                    <a:rPr lang="en-US" altLang="ko-KR">
                      <a:latin typeface="Calibri" pitchFamily="34" charset="0"/>
                      <a:ea typeface="Malgun Gothic" pitchFamily="34" charset="-127"/>
                    </a:rPr>
                    <a:t>)</a:t>
                  </a:r>
                  <a:endParaRPr lang="ko-KR" altLang="en-US">
                    <a:latin typeface="Calibri" pitchFamily="34" charset="0"/>
                    <a:ea typeface="Malgun Gothic" pitchFamily="34" charset="-127"/>
                  </a:endParaRPr>
                </a:p>
              </p:txBody>
            </p:sp>
            <p:sp>
              <p:nvSpPr>
                <p:cNvPr id="29" name="Rectangle 16">
                  <a:extLst>
                    <a:ext uri="{FF2B5EF4-FFF2-40B4-BE49-F238E27FC236}">
                      <a16:creationId xmlns:a16="http://schemas.microsoft.com/office/drawing/2014/main" id="{587327C9-5EBC-4B5A-AE35-A4C6BED140D1}"/>
                    </a:ext>
                  </a:extLst>
                </p:cNvPr>
                <p:cNvSpPr/>
                <p:nvPr/>
              </p:nvSpPr>
              <p:spPr>
                <a:xfrm>
                  <a:off x="4286769" y="4143236"/>
                  <a:ext cx="785779" cy="430143"/>
                </a:xfrm>
                <a:prstGeom prst="rect">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eaLnBrk="1" hangingPunct="1">
                    <a:defRPr/>
                  </a:pPr>
                  <a:r>
                    <a:rPr lang="en-US" altLang="ko-KR">
                      <a:latin typeface="Calibri" pitchFamily="34" charset="0"/>
                      <a:ea typeface="Malgun Gothic" pitchFamily="34" charset="-127"/>
                    </a:rPr>
                    <a:t>R(</a:t>
                  </a:r>
                  <a:r>
                    <a:rPr lang="en-US" altLang="ko-KR">
                      <a:latin typeface="Symbol" pitchFamily="18" charset="2"/>
                      <a:ea typeface="Malgun Gothic" pitchFamily="34" charset="-127"/>
                    </a:rPr>
                    <a:t>q,j</a:t>
                  </a:r>
                  <a:r>
                    <a:rPr lang="en-US" altLang="ko-KR">
                      <a:latin typeface="Calibri" pitchFamily="34" charset="0"/>
                      <a:ea typeface="Malgun Gothic" pitchFamily="34" charset="-127"/>
                    </a:rPr>
                    <a:t>)</a:t>
                  </a:r>
                  <a:endParaRPr lang="ko-KR" altLang="en-US">
                    <a:latin typeface="Calibri" pitchFamily="34" charset="0"/>
                    <a:ea typeface="Malgun Gothic" pitchFamily="34" charset="-127"/>
                  </a:endParaRPr>
                </a:p>
              </p:txBody>
            </p:sp>
            <p:sp>
              <p:nvSpPr>
                <p:cNvPr id="30" name="Rectangle 17">
                  <a:extLst>
                    <a:ext uri="{FF2B5EF4-FFF2-40B4-BE49-F238E27FC236}">
                      <a16:creationId xmlns:a16="http://schemas.microsoft.com/office/drawing/2014/main" id="{1CA0B326-BFB8-4FC9-95B8-3479E0E355A5}"/>
                    </a:ext>
                  </a:extLst>
                </p:cNvPr>
                <p:cNvSpPr/>
                <p:nvPr/>
              </p:nvSpPr>
              <p:spPr>
                <a:xfrm>
                  <a:off x="2429475" y="4908288"/>
                  <a:ext cx="785779" cy="428556"/>
                </a:xfrm>
                <a:prstGeom prst="rect">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eaLnBrk="1" hangingPunct="1">
                    <a:defRPr/>
                  </a:pPr>
                  <a:r>
                    <a:rPr lang="en-US" altLang="ko-KR">
                      <a:latin typeface="Calibri" pitchFamily="34" charset="0"/>
                      <a:ea typeface="Malgun Gothic" pitchFamily="34" charset="-127"/>
                    </a:rPr>
                    <a:t>R(</a:t>
                  </a:r>
                  <a:r>
                    <a:rPr lang="en-US" altLang="ko-KR">
                      <a:latin typeface="Symbol" pitchFamily="18" charset="2"/>
                      <a:ea typeface="Malgun Gothic" pitchFamily="34" charset="-127"/>
                    </a:rPr>
                    <a:t>q,j</a:t>
                  </a:r>
                  <a:r>
                    <a:rPr lang="en-US" altLang="ko-KR">
                      <a:latin typeface="Calibri" pitchFamily="34" charset="0"/>
                      <a:ea typeface="Malgun Gothic" pitchFamily="34" charset="-127"/>
                    </a:rPr>
                    <a:t>)</a:t>
                  </a:r>
                  <a:endParaRPr lang="ko-KR" altLang="en-US">
                    <a:latin typeface="Calibri" pitchFamily="34" charset="0"/>
                    <a:ea typeface="Malgun Gothic" pitchFamily="34" charset="-127"/>
                  </a:endParaRPr>
                </a:p>
              </p:txBody>
            </p:sp>
            <p:sp>
              <p:nvSpPr>
                <p:cNvPr id="31" name="Oval 18">
                  <a:extLst>
                    <a:ext uri="{FF2B5EF4-FFF2-40B4-BE49-F238E27FC236}">
                      <a16:creationId xmlns:a16="http://schemas.microsoft.com/office/drawing/2014/main" id="{BDBD16DE-C5E1-43B2-879F-4E619853B86F}"/>
                    </a:ext>
                  </a:extLst>
                </p:cNvPr>
                <p:cNvSpPr/>
                <p:nvPr/>
              </p:nvSpPr>
              <p:spPr>
                <a:xfrm>
                  <a:off x="3358123" y="4947968"/>
                  <a:ext cx="357171" cy="357131"/>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eaLnBrk="1" hangingPunct="1">
                    <a:defRPr/>
                  </a:pPr>
                  <a:endParaRPr lang="ko-KR" altLang="en-US">
                    <a:solidFill>
                      <a:srgbClr val="FFFFFF"/>
                    </a:solidFill>
                    <a:latin typeface="Calibri" pitchFamily="34" charset="0"/>
                    <a:ea typeface="Malgun Gothic" pitchFamily="34" charset="-127"/>
                  </a:endParaRPr>
                </a:p>
              </p:txBody>
            </p:sp>
            <p:sp>
              <p:nvSpPr>
                <p:cNvPr id="32" name="Oval 19">
                  <a:extLst>
                    <a:ext uri="{FF2B5EF4-FFF2-40B4-BE49-F238E27FC236}">
                      <a16:creationId xmlns:a16="http://schemas.microsoft.com/office/drawing/2014/main" id="{71FFB7A0-DC78-4BA3-90CC-A90EA1B54F10}"/>
                    </a:ext>
                  </a:extLst>
                </p:cNvPr>
                <p:cNvSpPr/>
                <p:nvPr/>
              </p:nvSpPr>
              <p:spPr>
                <a:xfrm>
                  <a:off x="3818478" y="4949556"/>
                  <a:ext cx="357171" cy="357130"/>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eaLnBrk="1" hangingPunct="1">
                    <a:defRPr/>
                  </a:pPr>
                  <a:endParaRPr lang="ko-KR" altLang="en-US">
                    <a:solidFill>
                      <a:srgbClr val="FFFFFF"/>
                    </a:solidFill>
                    <a:latin typeface="Calibri" pitchFamily="34" charset="0"/>
                    <a:ea typeface="Malgun Gothic" pitchFamily="34" charset="-127"/>
                  </a:endParaRPr>
                </a:p>
              </p:txBody>
            </p:sp>
            <p:sp>
              <p:nvSpPr>
                <p:cNvPr id="33" name="Oval 20">
                  <a:extLst>
                    <a:ext uri="{FF2B5EF4-FFF2-40B4-BE49-F238E27FC236}">
                      <a16:creationId xmlns:a16="http://schemas.microsoft.com/office/drawing/2014/main" id="{0E8552C6-13D0-4CB1-AE02-9F06DAE1D5B6}"/>
                    </a:ext>
                  </a:extLst>
                </p:cNvPr>
                <p:cNvSpPr/>
                <p:nvPr/>
              </p:nvSpPr>
              <p:spPr>
                <a:xfrm>
                  <a:off x="5194780" y="4184504"/>
                  <a:ext cx="357172" cy="357130"/>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eaLnBrk="1" hangingPunct="1">
                    <a:defRPr/>
                  </a:pPr>
                  <a:endParaRPr lang="ko-KR" altLang="en-US">
                    <a:solidFill>
                      <a:srgbClr val="FFFFFF"/>
                    </a:solidFill>
                    <a:latin typeface="Calibri" pitchFamily="34" charset="0"/>
                    <a:ea typeface="Malgun Gothic" pitchFamily="34" charset="-127"/>
                  </a:endParaRPr>
                </a:p>
              </p:txBody>
            </p:sp>
            <p:cxnSp>
              <p:nvCxnSpPr>
                <p:cNvPr id="34" name="Straight Connector 21">
                  <a:extLst>
                    <a:ext uri="{FF2B5EF4-FFF2-40B4-BE49-F238E27FC236}">
                      <a16:creationId xmlns:a16="http://schemas.microsoft.com/office/drawing/2014/main" id="{FFA48937-8A0A-4AAF-921D-6D0E391BA985}"/>
                    </a:ext>
                  </a:extLst>
                </p:cNvPr>
                <p:cNvCxnSpPr>
                  <a:endCxn id="31" idx="4"/>
                </p:cNvCxnSpPr>
                <p:nvPr/>
              </p:nvCxnSpPr>
              <p:spPr>
                <a:xfrm rot="5400000">
                  <a:off x="3065297" y="4829719"/>
                  <a:ext cx="945998" cy="476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5" name="Oval 22">
                  <a:extLst>
                    <a:ext uri="{FF2B5EF4-FFF2-40B4-BE49-F238E27FC236}">
                      <a16:creationId xmlns:a16="http://schemas.microsoft.com/office/drawing/2014/main" id="{6EE0CA9F-D3DB-4AF9-80CD-4C23D88DEEDC}"/>
                    </a:ext>
                  </a:extLst>
                </p:cNvPr>
                <p:cNvSpPr>
                  <a:spLocks noChangeAspect="1"/>
                </p:cNvSpPr>
                <p:nvPr/>
              </p:nvSpPr>
              <p:spPr>
                <a:xfrm>
                  <a:off x="5296375" y="3571828"/>
                  <a:ext cx="144457" cy="144439"/>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eaLnBrk="1" hangingPunct="1">
                    <a:defRPr/>
                  </a:pPr>
                  <a:endParaRPr lang="ko-KR" altLang="en-US">
                    <a:solidFill>
                      <a:srgbClr val="FFFFFF"/>
                    </a:solidFill>
                    <a:latin typeface="Calibri" pitchFamily="34" charset="0"/>
                    <a:ea typeface="Malgun Gothic" pitchFamily="34" charset="-127"/>
                  </a:endParaRPr>
                </a:p>
              </p:txBody>
            </p:sp>
            <p:cxnSp>
              <p:nvCxnSpPr>
                <p:cNvPr id="36" name="Straight Connector 23">
                  <a:extLst>
                    <a:ext uri="{FF2B5EF4-FFF2-40B4-BE49-F238E27FC236}">
                      <a16:creationId xmlns:a16="http://schemas.microsoft.com/office/drawing/2014/main" id="{798F5A20-DBAB-4ADF-B4FB-17DE5493D34F}"/>
                    </a:ext>
                  </a:extLst>
                </p:cNvPr>
                <p:cNvCxnSpPr/>
                <p:nvPr/>
              </p:nvCxnSpPr>
              <p:spPr>
                <a:xfrm rot="5400000">
                  <a:off x="3166935" y="4472589"/>
                  <a:ext cx="1663432" cy="476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24">
                  <a:extLst>
                    <a:ext uri="{FF2B5EF4-FFF2-40B4-BE49-F238E27FC236}">
                      <a16:creationId xmlns:a16="http://schemas.microsoft.com/office/drawing/2014/main" id="{3C7A8C03-A6DD-4E30-8111-453580710E95}"/>
                    </a:ext>
                  </a:extLst>
                </p:cNvPr>
                <p:cNvCxnSpPr>
                  <a:endCxn id="33" idx="4"/>
                </p:cNvCxnSpPr>
                <p:nvPr/>
              </p:nvCxnSpPr>
              <p:spPr>
                <a:xfrm rot="16200000" flipH="1">
                  <a:off x="4921794" y="4090856"/>
                  <a:ext cx="898380" cy="31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8" name="Oval 25">
                  <a:extLst>
                    <a:ext uri="{FF2B5EF4-FFF2-40B4-BE49-F238E27FC236}">
                      <a16:creationId xmlns:a16="http://schemas.microsoft.com/office/drawing/2014/main" id="{0D584504-12A7-412D-ADB7-347968DF630C}"/>
                    </a:ext>
                  </a:extLst>
                </p:cNvPr>
                <p:cNvSpPr>
                  <a:spLocks noChangeAspect="1"/>
                </p:cNvSpPr>
                <p:nvPr/>
              </p:nvSpPr>
              <p:spPr>
                <a:xfrm>
                  <a:off x="3931185" y="3570240"/>
                  <a:ext cx="142869" cy="144440"/>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eaLnBrk="1" hangingPunct="1">
                    <a:defRPr/>
                  </a:pPr>
                  <a:endParaRPr lang="ko-KR" altLang="en-US">
                    <a:solidFill>
                      <a:srgbClr val="FFFFFF"/>
                    </a:solidFill>
                    <a:latin typeface="Calibri" pitchFamily="34" charset="0"/>
                    <a:ea typeface="Malgun Gothic" pitchFamily="34" charset="-127"/>
                  </a:endParaRPr>
                </a:p>
              </p:txBody>
            </p:sp>
            <p:sp>
              <p:nvSpPr>
                <p:cNvPr id="39" name="Oval 26">
                  <a:extLst>
                    <a:ext uri="{FF2B5EF4-FFF2-40B4-BE49-F238E27FC236}">
                      <a16:creationId xmlns:a16="http://schemas.microsoft.com/office/drawing/2014/main" id="{8C339921-8C32-4BE3-9A27-6B826E58DFAF}"/>
                    </a:ext>
                  </a:extLst>
                </p:cNvPr>
                <p:cNvSpPr>
                  <a:spLocks noChangeAspect="1"/>
                </p:cNvSpPr>
                <p:nvPr/>
              </p:nvSpPr>
              <p:spPr>
                <a:xfrm>
                  <a:off x="3469243" y="4286088"/>
                  <a:ext cx="144456" cy="144439"/>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eaLnBrk="1" hangingPunct="1">
                    <a:defRPr/>
                  </a:pPr>
                  <a:endParaRPr lang="ko-KR" altLang="en-US">
                    <a:solidFill>
                      <a:srgbClr val="FFFFFF"/>
                    </a:solidFill>
                    <a:latin typeface="Calibri" pitchFamily="34" charset="0"/>
                    <a:ea typeface="Malgun Gothic" pitchFamily="34" charset="-127"/>
                  </a:endParaRPr>
                </a:p>
              </p:txBody>
            </p:sp>
          </p:grpSp>
        </p:grpSp>
        <p:sp>
          <p:nvSpPr>
            <p:cNvPr id="11" name="Rectangle 9">
              <a:extLst>
                <a:ext uri="{FF2B5EF4-FFF2-40B4-BE49-F238E27FC236}">
                  <a16:creationId xmlns:a16="http://schemas.microsoft.com/office/drawing/2014/main" id="{14BA227F-E7CB-43DE-A061-EB0FE6175E11}"/>
                </a:ext>
              </a:extLst>
            </p:cNvPr>
            <p:cNvSpPr>
              <a:spLocks noChangeArrowheads="1"/>
            </p:cNvSpPr>
            <p:nvPr/>
          </p:nvSpPr>
          <p:spPr bwMode="auto">
            <a:xfrm>
              <a:off x="251520" y="1083898"/>
              <a:ext cx="795303" cy="401573"/>
            </a:xfrm>
            <a:prstGeom prst="rect">
              <a:avLst/>
            </a:prstGeom>
            <a:noFill/>
            <a:ln w="9525">
              <a:noFill/>
              <a:miter lim="800000"/>
              <a:headEnd/>
              <a:tailEnd/>
            </a:ln>
            <a:effectLst/>
          </p:spPr>
          <p:txBody>
            <a:bodyPr wrap="none">
              <a:spAutoFit/>
            </a:bodyPr>
            <a:lstStyle/>
            <a:p>
              <a:pPr eaLnBrk="1" hangingPunct="1">
                <a:defRPr/>
              </a:pPr>
              <a:r>
                <a:rPr lang="en-US" altLang="ko-KR" sz="2000" b="1" dirty="0">
                  <a:solidFill>
                    <a:schemeClr val="accent3">
                      <a:lumMod val="50000"/>
                    </a:schemeClr>
                  </a:solidFill>
                  <a:latin typeface="Verdana" pitchFamily="34" charset="0"/>
                  <a:ea typeface="굴림" pitchFamily="50" charset="-127"/>
                </a:rPr>
                <a:t>|</a:t>
              </a:r>
              <a:r>
                <a:rPr lang="en-US" altLang="ko-KR" sz="2000" b="1" i="1" dirty="0">
                  <a:solidFill>
                    <a:schemeClr val="accent3">
                      <a:lumMod val="50000"/>
                    </a:schemeClr>
                  </a:solidFill>
                  <a:latin typeface="Symbol" pitchFamily="18" charset="2"/>
                  <a:ea typeface="굴림" pitchFamily="50" charset="-127"/>
                </a:rPr>
                <a:t>y</a:t>
              </a:r>
              <a:r>
                <a:rPr lang="en-US" altLang="ko-KR" sz="2000" b="1" dirty="0">
                  <a:solidFill>
                    <a:schemeClr val="accent3">
                      <a:lumMod val="50000"/>
                    </a:schemeClr>
                  </a:solidFill>
                  <a:latin typeface="Verdana" pitchFamily="34" charset="0"/>
                  <a:ea typeface="굴림" pitchFamily="50" charset="-127"/>
                  <a:sym typeface="Symbol" pitchFamily="18" charset="2"/>
                </a:rPr>
                <a:t></a:t>
              </a:r>
              <a:r>
                <a:rPr lang="en-US" altLang="ko-KR" sz="2000" baseline="-25000" dirty="0">
                  <a:solidFill>
                    <a:schemeClr val="accent3">
                      <a:lumMod val="50000"/>
                    </a:schemeClr>
                  </a:solidFill>
                  <a:ea typeface="굴림" pitchFamily="50" charset="-127"/>
                  <a:cs typeface="Arial" pitchFamily="34" charset="0"/>
                  <a:sym typeface="Symbol" pitchFamily="18" charset="2"/>
                </a:rPr>
                <a:t>1</a:t>
              </a:r>
              <a:r>
                <a:rPr lang="en-US" altLang="ko-KR" sz="2000" b="1" dirty="0">
                  <a:solidFill>
                    <a:schemeClr val="accent3">
                      <a:lumMod val="50000"/>
                    </a:schemeClr>
                  </a:solidFill>
                  <a:latin typeface="Verdana" pitchFamily="34" charset="0"/>
                  <a:ea typeface="굴림" pitchFamily="50" charset="-127"/>
                  <a:sym typeface="Symbol" pitchFamily="18" charset="2"/>
                </a:rPr>
                <a:t> </a:t>
              </a:r>
            </a:p>
          </p:txBody>
        </p:sp>
        <p:sp>
          <p:nvSpPr>
            <p:cNvPr id="12" name="Rectangle 9">
              <a:extLst>
                <a:ext uri="{FF2B5EF4-FFF2-40B4-BE49-F238E27FC236}">
                  <a16:creationId xmlns:a16="http://schemas.microsoft.com/office/drawing/2014/main" id="{4B22D70D-7743-44FA-B8FE-76F7A305C588}"/>
                </a:ext>
              </a:extLst>
            </p:cNvPr>
            <p:cNvSpPr>
              <a:spLocks noChangeArrowheads="1"/>
            </p:cNvSpPr>
            <p:nvPr/>
          </p:nvSpPr>
          <p:spPr bwMode="auto">
            <a:xfrm>
              <a:off x="251520" y="1772763"/>
              <a:ext cx="768317" cy="399986"/>
            </a:xfrm>
            <a:prstGeom prst="rect">
              <a:avLst/>
            </a:prstGeom>
            <a:noFill/>
            <a:ln w="9525">
              <a:noFill/>
              <a:miter lim="800000"/>
              <a:headEnd/>
              <a:tailEnd/>
            </a:ln>
            <a:effectLst/>
          </p:spPr>
          <p:txBody>
            <a:bodyPr wrap="none">
              <a:spAutoFit/>
            </a:bodyPr>
            <a:lstStyle/>
            <a:p>
              <a:pPr eaLnBrk="1" hangingPunct="1">
                <a:defRPr/>
              </a:pPr>
              <a:r>
                <a:rPr lang="en-US" altLang="ko-KR" sz="2000" b="1" dirty="0">
                  <a:solidFill>
                    <a:schemeClr val="accent3">
                      <a:lumMod val="50000"/>
                    </a:schemeClr>
                  </a:solidFill>
                  <a:latin typeface="Verdana" pitchFamily="34" charset="0"/>
                  <a:ea typeface="굴림" pitchFamily="50" charset="-127"/>
                </a:rPr>
                <a:t>|</a:t>
              </a:r>
              <a:r>
                <a:rPr lang="en-US" altLang="ko-KR" sz="2000" b="1" i="1" dirty="0">
                  <a:solidFill>
                    <a:schemeClr val="accent3">
                      <a:lumMod val="50000"/>
                    </a:schemeClr>
                  </a:solidFill>
                  <a:latin typeface="Symbol" pitchFamily="18" charset="2"/>
                  <a:ea typeface="굴림" pitchFamily="50" charset="-127"/>
                </a:rPr>
                <a:t>y</a:t>
              </a:r>
              <a:r>
                <a:rPr lang="en-US" altLang="ko-KR" sz="2000" b="1" dirty="0">
                  <a:solidFill>
                    <a:schemeClr val="accent3">
                      <a:lumMod val="50000"/>
                    </a:schemeClr>
                  </a:solidFill>
                  <a:latin typeface="Verdana" pitchFamily="34" charset="0"/>
                  <a:ea typeface="굴림" pitchFamily="50" charset="-127"/>
                  <a:sym typeface="Symbol" pitchFamily="18" charset="2"/>
                </a:rPr>
                <a:t></a:t>
              </a:r>
              <a:r>
                <a:rPr lang="en-US" altLang="ko-KR" sz="2000" baseline="-25000" dirty="0">
                  <a:solidFill>
                    <a:schemeClr val="accent3">
                      <a:lumMod val="50000"/>
                    </a:schemeClr>
                  </a:solidFill>
                  <a:ea typeface="굴림" pitchFamily="50" charset="-127"/>
                  <a:cs typeface="Arial" pitchFamily="34" charset="0"/>
                  <a:sym typeface="Symbol" pitchFamily="18" charset="2"/>
                </a:rPr>
                <a:t>2</a:t>
              </a:r>
              <a:r>
                <a:rPr lang="en-US" altLang="ko-KR" sz="2000" b="1" dirty="0">
                  <a:solidFill>
                    <a:schemeClr val="accent3">
                      <a:lumMod val="50000"/>
                    </a:schemeClr>
                  </a:solidFill>
                  <a:latin typeface="Verdana" pitchFamily="34" charset="0"/>
                  <a:ea typeface="굴림" pitchFamily="50" charset="-127"/>
                  <a:sym typeface="Symbol" pitchFamily="18" charset="2"/>
                </a:rPr>
                <a:t> </a:t>
              </a:r>
            </a:p>
          </p:txBody>
        </p:sp>
        <p:sp>
          <p:nvSpPr>
            <p:cNvPr id="13" name="Rectangle 9">
              <a:extLst>
                <a:ext uri="{FF2B5EF4-FFF2-40B4-BE49-F238E27FC236}">
                  <a16:creationId xmlns:a16="http://schemas.microsoft.com/office/drawing/2014/main" id="{D1706E1C-6824-49CC-B35D-036164D4299D}"/>
                </a:ext>
              </a:extLst>
            </p:cNvPr>
            <p:cNvSpPr>
              <a:spLocks noChangeArrowheads="1"/>
            </p:cNvSpPr>
            <p:nvPr/>
          </p:nvSpPr>
          <p:spPr bwMode="auto">
            <a:xfrm>
              <a:off x="251520" y="2452104"/>
              <a:ext cx="768317" cy="401573"/>
            </a:xfrm>
            <a:prstGeom prst="rect">
              <a:avLst/>
            </a:prstGeom>
            <a:noFill/>
            <a:ln w="9525">
              <a:noFill/>
              <a:miter lim="800000"/>
              <a:headEnd/>
              <a:tailEnd/>
            </a:ln>
            <a:effectLst/>
          </p:spPr>
          <p:txBody>
            <a:bodyPr wrap="none">
              <a:spAutoFit/>
            </a:bodyPr>
            <a:lstStyle/>
            <a:p>
              <a:pPr eaLnBrk="1" hangingPunct="1">
                <a:defRPr/>
              </a:pPr>
              <a:r>
                <a:rPr lang="en-US" altLang="ko-KR" sz="2000" b="1" dirty="0">
                  <a:solidFill>
                    <a:schemeClr val="accent3">
                      <a:lumMod val="50000"/>
                    </a:schemeClr>
                  </a:solidFill>
                  <a:latin typeface="Verdana" pitchFamily="34" charset="0"/>
                  <a:ea typeface="굴림" pitchFamily="50" charset="-127"/>
                </a:rPr>
                <a:t>|</a:t>
              </a:r>
              <a:r>
                <a:rPr lang="en-US" altLang="ko-KR" sz="2000" b="1" i="1" dirty="0">
                  <a:solidFill>
                    <a:schemeClr val="accent3">
                      <a:lumMod val="50000"/>
                    </a:schemeClr>
                  </a:solidFill>
                  <a:latin typeface="Symbol" pitchFamily="18" charset="2"/>
                  <a:ea typeface="굴림" pitchFamily="50" charset="-127"/>
                </a:rPr>
                <a:t>y</a:t>
              </a:r>
              <a:r>
                <a:rPr lang="en-US" altLang="ko-KR" sz="2000" b="1" dirty="0">
                  <a:solidFill>
                    <a:schemeClr val="accent3">
                      <a:lumMod val="50000"/>
                    </a:schemeClr>
                  </a:solidFill>
                  <a:latin typeface="Verdana" pitchFamily="34" charset="0"/>
                  <a:ea typeface="굴림" pitchFamily="50" charset="-127"/>
                  <a:sym typeface="Symbol" pitchFamily="18" charset="2"/>
                </a:rPr>
                <a:t></a:t>
              </a:r>
              <a:r>
                <a:rPr lang="en-US" altLang="ko-KR" sz="2000" baseline="-25000" dirty="0">
                  <a:solidFill>
                    <a:schemeClr val="accent3">
                      <a:lumMod val="50000"/>
                    </a:schemeClr>
                  </a:solidFill>
                  <a:ea typeface="굴림" pitchFamily="50" charset="-127"/>
                  <a:cs typeface="Arial" pitchFamily="34" charset="0"/>
                  <a:sym typeface="Symbol" pitchFamily="18" charset="2"/>
                </a:rPr>
                <a:t>3</a:t>
              </a:r>
              <a:r>
                <a:rPr lang="en-US" altLang="ko-KR" sz="2000" b="1" dirty="0">
                  <a:solidFill>
                    <a:schemeClr val="accent3">
                      <a:lumMod val="50000"/>
                    </a:schemeClr>
                  </a:solidFill>
                  <a:latin typeface="Verdana" pitchFamily="34" charset="0"/>
                  <a:ea typeface="굴림" pitchFamily="50" charset="-127"/>
                  <a:sym typeface="Symbol" pitchFamily="18" charset="2"/>
                </a:rPr>
                <a:t> </a:t>
              </a:r>
            </a:p>
          </p:txBody>
        </p:sp>
        <p:sp>
          <p:nvSpPr>
            <p:cNvPr id="95268" name="Rectangle 9">
              <a:extLst>
                <a:ext uri="{FF2B5EF4-FFF2-40B4-BE49-F238E27FC236}">
                  <a16:creationId xmlns:a16="http://schemas.microsoft.com/office/drawing/2014/main" id="{F7AC8FE9-701B-4C50-B261-705F6BFCE2B8}"/>
                </a:ext>
              </a:extLst>
            </p:cNvPr>
            <p:cNvSpPr>
              <a:spLocks noChangeArrowheads="1"/>
            </p:cNvSpPr>
            <p:nvPr/>
          </p:nvSpPr>
          <p:spPr bwMode="auto">
            <a:xfrm>
              <a:off x="7953735" y="1083898"/>
              <a:ext cx="839751" cy="4015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r>
                <a:rPr lang="en-US" altLang="ko-KR" sz="2000" b="1">
                  <a:solidFill>
                    <a:srgbClr val="4F6228"/>
                  </a:solidFill>
                  <a:latin typeface="Verdana" panose="020B0604030504040204" pitchFamily="34" charset="0"/>
                  <a:ea typeface="Gulim" panose="020B0600000101010101" pitchFamily="34" charset="-127"/>
                </a:rPr>
                <a:t>|</a:t>
              </a:r>
              <a:r>
                <a:rPr lang="en-US" altLang="ko-KR" sz="2000" b="1" i="1">
                  <a:solidFill>
                    <a:srgbClr val="4F6228"/>
                  </a:solidFill>
                  <a:latin typeface="Symbol" panose="05050102010706020507" pitchFamily="18" charset="2"/>
                  <a:ea typeface="Gulim" panose="020B0600000101010101" pitchFamily="34" charset="-127"/>
                </a:rPr>
                <a:t>y</a:t>
              </a:r>
              <a:r>
                <a:rPr lang="en-US" altLang="ko-KR" sz="2000" b="1" i="1">
                  <a:solidFill>
                    <a:srgbClr val="4F6228"/>
                  </a:solidFill>
                  <a:latin typeface="Malgun Gothic" panose="020B0503020000020004" pitchFamily="34" charset="-127"/>
                </a:rPr>
                <a:t>’</a:t>
              </a:r>
              <a:r>
                <a:rPr lang="en-US" altLang="ko-KR" sz="2000" b="1">
                  <a:solidFill>
                    <a:srgbClr val="4F6228"/>
                  </a:solidFill>
                  <a:latin typeface="Verdana" panose="020B0604030504040204" pitchFamily="34" charset="0"/>
                  <a:ea typeface="Gulim" panose="020B0600000101010101" pitchFamily="34" charset="-127"/>
                  <a:sym typeface="Symbol" panose="05050102010706020507" pitchFamily="18" charset="2"/>
                </a:rPr>
                <a:t></a:t>
              </a:r>
              <a:r>
                <a:rPr lang="en-US" altLang="ko-KR" sz="2000" baseline="-25000">
                  <a:solidFill>
                    <a:srgbClr val="4F6228"/>
                  </a:solidFill>
                  <a:latin typeface="Arial" panose="020B0604020202020204" pitchFamily="34" charset="0"/>
                  <a:ea typeface="Gulim" panose="020B0600000101010101" pitchFamily="34" charset="-127"/>
                  <a:cs typeface="Arial" panose="020B0604020202020204" pitchFamily="34" charset="0"/>
                  <a:sym typeface="Symbol" panose="05050102010706020507" pitchFamily="18" charset="2"/>
                </a:rPr>
                <a:t>1</a:t>
              </a:r>
              <a:r>
                <a:rPr lang="en-US" altLang="ko-KR" sz="2000" b="1">
                  <a:solidFill>
                    <a:srgbClr val="4F6228"/>
                  </a:solidFill>
                  <a:latin typeface="Verdana" panose="020B0604030504040204" pitchFamily="34" charset="0"/>
                  <a:ea typeface="Gulim" panose="020B0600000101010101" pitchFamily="34" charset="-127"/>
                  <a:sym typeface="Symbol" panose="05050102010706020507" pitchFamily="18" charset="2"/>
                </a:rPr>
                <a:t> </a:t>
              </a:r>
            </a:p>
          </p:txBody>
        </p:sp>
        <p:sp>
          <p:nvSpPr>
            <p:cNvPr id="15" name="Rectangle 9">
              <a:extLst>
                <a:ext uri="{FF2B5EF4-FFF2-40B4-BE49-F238E27FC236}">
                  <a16:creationId xmlns:a16="http://schemas.microsoft.com/office/drawing/2014/main" id="{10217ED1-8A90-4D3B-A47E-B0B5E5E5BF40}"/>
                </a:ext>
              </a:extLst>
            </p:cNvPr>
            <p:cNvSpPr>
              <a:spLocks noChangeArrowheads="1"/>
            </p:cNvSpPr>
            <p:nvPr/>
          </p:nvSpPr>
          <p:spPr bwMode="auto">
            <a:xfrm>
              <a:off x="7953735" y="1772763"/>
              <a:ext cx="839751" cy="399986"/>
            </a:xfrm>
            <a:prstGeom prst="rect">
              <a:avLst/>
            </a:prstGeom>
            <a:noFill/>
            <a:ln w="9525">
              <a:noFill/>
              <a:miter lim="800000"/>
              <a:headEnd/>
              <a:tailEnd/>
            </a:ln>
            <a:effectLst/>
          </p:spPr>
          <p:txBody>
            <a:bodyPr wrap="none">
              <a:spAutoFit/>
            </a:bodyPr>
            <a:lstStyle/>
            <a:p>
              <a:pPr eaLnBrk="1" hangingPunct="1">
                <a:defRPr/>
              </a:pPr>
              <a:r>
                <a:rPr lang="en-US" altLang="ko-KR" sz="2000" b="1" dirty="0">
                  <a:solidFill>
                    <a:schemeClr val="accent3">
                      <a:lumMod val="50000"/>
                    </a:schemeClr>
                  </a:solidFill>
                  <a:latin typeface="Verdana" pitchFamily="34" charset="0"/>
                  <a:ea typeface="굴림" pitchFamily="50" charset="-127"/>
                </a:rPr>
                <a:t>|</a:t>
              </a:r>
              <a:r>
                <a:rPr lang="en-US" altLang="ko-KR" sz="2000" b="1" i="1" dirty="0">
                  <a:solidFill>
                    <a:schemeClr val="accent3">
                      <a:lumMod val="50000"/>
                    </a:schemeClr>
                  </a:solidFill>
                  <a:latin typeface="Symbol" pitchFamily="18" charset="2"/>
                  <a:ea typeface="굴림" pitchFamily="50" charset="-127"/>
                </a:rPr>
                <a:t>y</a:t>
              </a:r>
              <a:r>
                <a:rPr lang="en-US" altLang="ko-KR" sz="2000" b="1" i="1" dirty="0">
                  <a:solidFill>
                    <a:schemeClr val="accent3">
                      <a:lumMod val="50000"/>
                    </a:schemeClr>
                  </a:solidFill>
                  <a:latin typeface="+mj-lt"/>
                  <a:ea typeface="굴림" pitchFamily="50" charset="-127"/>
                </a:rPr>
                <a:t>’</a:t>
              </a:r>
              <a:r>
                <a:rPr lang="en-US" altLang="ko-KR" sz="2000" b="1" dirty="0">
                  <a:solidFill>
                    <a:schemeClr val="accent3">
                      <a:lumMod val="50000"/>
                    </a:schemeClr>
                  </a:solidFill>
                  <a:latin typeface="Verdana" pitchFamily="34" charset="0"/>
                  <a:ea typeface="굴림" pitchFamily="50" charset="-127"/>
                  <a:sym typeface="Symbol" pitchFamily="18" charset="2"/>
                </a:rPr>
                <a:t></a:t>
              </a:r>
              <a:r>
                <a:rPr lang="en-US" altLang="ko-KR" sz="2000" baseline="-25000" dirty="0">
                  <a:solidFill>
                    <a:schemeClr val="accent3">
                      <a:lumMod val="50000"/>
                    </a:schemeClr>
                  </a:solidFill>
                  <a:ea typeface="굴림" pitchFamily="50" charset="-127"/>
                  <a:cs typeface="Arial" pitchFamily="34" charset="0"/>
                  <a:sym typeface="Symbol" pitchFamily="18" charset="2"/>
                </a:rPr>
                <a:t>2</a:t>
              </a:r>
              <a:r>
                <a:rPr lang="en-US" altLang="ko-KR" sz="2000" b="1" dirty="0">
                  <a:solidFill>
                    <a:schemeClr val="accent3">
                      <a:lumMod val="50000"/>
                    </a:schemeClr>
                  </a:solidFill>
                  <a:latin typeface="Verdana" pitchFamily="34" charset="0"/>
                  <a:ea typeface="굴림" pitchFamily="50" charset="-127"/>
                  <a:sym typeface="Symbol" pitchFamily="18" charset="2"/>
                </a:rPr>
                <a:t> </a:t>
              </a:r>
            </a:p>
          </p:txBody>
        </p:sp>
        <p:sp>
          <p:nvSpPr>
            <p:cNvPr id="16" name="Rectangle 9">
              <a:extLst>
                <a:ext uri="{FF2B5EF4-FFF2-40B4-BE49-F238E27FC236}">
                  <a16:creationId xmlns:a16="http://schemas.microsoft.com/office/drawing/2014/main" id="{48CB5690-B252-405E-BA19-B75E2A2550AB}"/>
                </a:ext>
              </a:extLst>
            </p:cNvPr>
            <p:cNvSpPr>
              <a:spLocks noChangeArrowheads="1"/>
            </p:cNvSpPr>
            <p:nvPr/>
          </p:nvSpPr>
          <p:spPr bwMode="auto">
            <a:xfrm>
              <a:off x="7953735" y="2493372"/>
              <a:ext cx="839751" cy="399986"/>
            </a:xfrm>
            <a:prstGeom prst="rect">
              <a:avLst/>
            </a:prstGeom>
            <a:noFill/>
            <a:ln w="9525">
              <a:noFill/>
              <a:miter lim="800000"/>
              <a:headEnd/>
              <a:tailEnd/>
            </a:ln>
            <a:effectLst/>
          </p:spPr>
          <p:txBody>
            <a:bodyPr wrap="none">
              <a:spAutoFit/>
            </a:bodyPr>
            <a:lstStyle/>
            <a:p>
              <a:pPr eaLnBrk="1" hangingPunct="1">
                <a:defRPr/>
              </a:pPr>
              <a:r>
                <a:rPr lang="en-US" altLang="ko-KR" sz="2000" b="1" dirty="0">
                  <a:solidFill>
                    <a:schemeClr val="accent3">
                      <a:lumMod val="50000"/>
                    </a:schemeClr>
                  </a:solidFill>
                  <a:latin typeface="Verdana" pitchFamily="34" charset="0"/>
                  <a:ea typeface="굴림" pitchFamily="50" charset="-127"/>
                </a:rPr>
                <a:t>|</a:t>
              </a:r>
              <a:r>
                <a:rPr lang="en-US" altLang="ko-KR" sz="2000" b="1" i="1" dirty="0">
                  <a:solidFill>
                    <a:schemeClr val="accent3">
                      <a:lumMod val="50000"/>
                    </a:schemeClr>
                  </a:solidFill>
                  <a:latin typeface="Symbol" pitchFamily="18" charset="2"/>
                  <a:ea typeface="굴림" pitchFamily="50" charset="-127"/>
                </a:rPr>
                <a:t>y</a:t>
              </a:r>
              <a:r>
                <a:rPr lang="en-US" altLang="ko-KR" sz="2000" b="1" i="1" dirty="0">
                  <a:solidFill>
                    <a:schemeClr val="accent3">
                      <a:lumMod val="50000"/>
                    </a:schemeClr>
                  </a:solidFill>
                  <a:latin typeface="+mj-lt"/>
                  <a:ea typeface="굴림" pitchFamily="50" charset="-127"/>
                </a:rPr>
                <a:t>’</a:t>
              </a:r>
              <a:r>
                <a:rPr lang="en-US" altLang="ko-KR" sz="2000" b="1" dirty="0">
                  <a:solidFill>
                    <a:schemeClr val="accent3">
                      <a:lumMod val="50000"/>
                    </a:schemeClr>
                  </a:solidFill>
                  <a:latin typeface="Verdana" pitchFamily="34" charset="0"/>
                  <a:ea typeface="굴림" pitchFamily="50" charset="-127"/>
                  <a:sym typeface="Symbol" pitchFamily="18" charset="2"/>
                </a:rPr>
                <a:t></a:t>
              </a:r>
              <a:r>
                <a:rPr lang="en-US" altLang="ko-KR" sz="2000" baseline="-25000" dirty="0">
                  <a:solidFill>
                    <a:schemeClr val="accent3">
                      <a:lumMod val="50000"/>
                    </a:schemeClr>
                  </a:solidFill>
                  <a:ea typeface="굴림" pitchFamily="50" charset="-127"/>
                  <a:cs typeface="Arial" pitchFamily="34" charset="0"/>
                  <a:sym typeface="Symbol" pitchFamily="18" charset="2"/>
                </a:rPr>
                <a:t>3</a:t>
              </a:r>
              <a:r>
                <a:rPr lang="en-US" altLang="ko-KR" sz="2000" b="1" dirty="0">
                  <a:solidFill>
                    <a:schemeClr val="accent3">
                      <a:lumMod val="50000"/>
                    </a:schemeClr>
                  </a:solidFill>
                  <a:latin typeface="Verdana" pitchFamily="34" charset="0"/>
                  <a:ea typeface="굴림" pitchFamily="50" charset="-127"/>
                  <a:sym typeface="Symbol" pitchFamily="18" charset="2"/>
                </a:rPr>
                <a:t> </a:t>
              </a:r>
            </a:p>
          </p:txBody>
        </p:sp>
        <p:sp>
          <p:nvSpPr>
            <p:cNvPr id="17" name="Oval 42">
              <a:extLst>
                <a:ext uri="{FF2B5EF4-FFF2-40B4-BE49-F238E27FC236}">
                  <a16:creationId xmlns:a16="http://schemas.microsoft.com/office/drawing/2014/main" id="{977226A4-9A92-4D6A-83FC-BC996D608D6F}"/>
                </a:ext>
              </a:extLst>
            </p:cNvPr>
            <p:cNvSpPr/>
            <p:nvPr/>
          </p:nvSpPr>
          <p:spPr>
            <a:xfrm>
              <a:off x="1188104" y="1268019"/>
              <a:ext cx="142869" cy="144440"/>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eaLnBrk="1" hangingPunct="1">
                <a:defRPr/>
              </a:pPr>
              <a:endParaRPr lang="ko-KR" altLang="en-US">
                <a:solidFill>
                  <a:srgbClr val="FFFFFF"/>
                </a:solidFill>
                <a:latin typeface="Calibri" pitchFamily="34" charset="0"/>
                <a:ea typeface="Malgun Gothic" pitchFamily="34" charset="-127"/>
              </a:endParaRPr>
            </a:p>
          </p:txBody>
        </p:sp>
        <p:sp>
          <p:nvSpPr>
            <p:cNvPr id="18" name="Oval 43">
              <a:extLst>
                <a:ext uri="{FF2B5EF4-FFF2-40B4-BE49-F238E27FC236}">
                  <a16:creationId xmlns:a16="http://schemas.microsoft.com/office/drawing/2014/main" id="{EE2BF67A-F19B-4CBD-9733-919D23166353}"/>
                </a:ext>
              </a:extLst>
            </p:cNvPr>
            <p:cNvSpPr/>
            <p:nvPr/>
          </p:nvSpPr>
          <p:spPr>
            <a:xfrm>
              <a:off x="1188104" y="1977518"/>
              <a:ext cx="142869" cy="144439"/>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eaLnBrk="1" hangingPunct="1">
                <a:defRPr/>
              </a:pPr>
              <a:endParaRPr lang="ko-KR" altLang="en-US">
                <a:solidFill>
                  <a:srgbClr val="FFFFFF"/>
                </a:solidFill>
                <a:latin typeface="Calibri" pitchFamily="34" charset="0"/>
                <a:ea typeface="Malgun Gothic" pitchFamily="34" charset="-127"/>
              </a:endParaRPr>
            </a:p>
          </p:txBody>
        </p:sp>
        <p:sp>
          <p:nvSpPr>
            <p:cNvPr id="19" name="Oval 44">
              <a:extLst>
                <a:ext uri="{FF2B5EF4-FFF2-40B4-BE49-F238E27FC236}">
                  <a16:creationId xmlns:a16="http://schemas.microsoft.com/office/drawing/2014/main" id="{060F080B-98E9-4481-B56A-B8B33072FC98}"/>
                </a:ext>
              </a:extLst>
            </p:cNvPr>
            <p:cNvSpPr/>
            <p:nvPr/>
          </p:nvSpPr>
          <p:spPr>
            <a:xfrm>
              <a:off x="1188104" y="2706063"/>
              <a:ext cx="142869" cy="142852"/>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eaLnBrk="1" hangingPunct="1">
                <a:defRPr/>
              </a:pPr>
              <a:endParaRPr lang="ko-KR" altLang="en-US">
                <a:solidFill>
                  <a:srgbClr val="FFFFFF"/>
                </a:solidFill>
                <a:latin typeface="Calibri" pitchFamily="34" charset="0"/>
                <a:ea typeface="Malgun Gothic" pitchFamily="34" charset="-127"/>
              </a:endParaRPr>
            </a:p>
          </p:txBody>
        </p:sp>
        <p:sp>
          <p:nvSpPr>
            <p:cNvPr id="20" name="Oval 45">
              <a:extLst>
                <a:ext uri="{FF2B5EF4-FFF2-40B4-BE49-F238E27FC236}">
                  <a16:creationId xmlns:a16="http://schemas.microsoft.com/office/drawing/2014/main" id="{DB1C8151-9452-42B4-B15F-483C6290E336}"/>
                </a:ext>
              </a:extLst>
            </p:cNvPr>
            <p:cNvSpPr/>
            <p:nvPr/>
          </p:nvSpPr>
          <p:spPr>
            <a:xfrm>
              <a:off x="7667997" y="1988628"/>
              <a:ext cx="144457" cy="144440"/>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eaLnBrk="1" hangingPunct="1">
                <a:defRPr/>
              </a:pPr>
              <a:endParaRPr lang="ko-KR" altLang="en-US">
                <a:solidFill>
                  <a:srgbClr val="FFFFFF"/>
                </a:solidFill>
                <a:latin typeface="Calibri" pitchFamily="34" charset="0"/>
                <a:ea typeface="Malgun Gothic" pitchFamily="34" charset="-127"/>
              </a:endParaRPr>
            </a:p>
          </p:txBody>
        </p:sp>
        <p:sp>
          <p:nvSpPr>
            <p:cNvPr id="21" name="Oval 46">
              <a:extLst>
                <a:ext uri="{FF2B5EF4-FFF2-40B4-BE49-F238E27FC236}">
                  <a16:creationId xmlns:a16="http://schemas.microsoft.com/office/drawing/2014/main" id="{8EDFD5D4-3733-4109-B97F-A93A434E25B0}"/>
                </a:ext>
              </a:extLst>
            </p:cNvPr>
            <p:cNvSpPr/>
            <p:nvPr/>
          </p:nvSpPr>
          <p:spPr>
            <a:xfrm>
              <a:off x="7667997" y="1268019"/>
              <a:ext cx="144457" cy="144440"/>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eaLnBrk="1" hangingPunct="1">
                <a:defRPr/>
              </a:pPr>
              <a:endParaRPr lang="ko-KR" altLang="en-US">
                <a:solidFill>
                  <a:srgbClr val="FFFFFF"/>
                </a:solidFill>
                <a:latin typeface="Calibri" pitchFamily="34" charset="0"/>
                <a:ea typeface="Malgun Gothic" pitchFamily="34" charset="-127"/>
              </a:endParaRPr>
            </a:p>
          </p:txBody>
        </p:sp>
        <p:sp>
          <p:nvSpPr>
            <p:cNvPr id="22" name="Oval 47">
              <a:extLst>
                <a:ext uri="{FF2B5EF4-FFF2-40B4-BE49-F238E27FC236}">
                  <a16:creationId xmlns:a16="http://schemas.microsoft.com/office/drawing/2014/main" id="{A7957BA0-DFDD-4BE3-9065-90A4BB4A0E7D}"/>
                </a:ext>
              </a:extLst>
            </p:cNvPr>
            <p:cNvSpPr/>
            <p:nvPr/>
          </p:nvSpPr>
          <p:spPr>
            <a:xfrm>
              <a:off x="7667997" y="2709237"/>
              <a:ext cx="144457" cy="144440"/>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eaLnBrk="1" hangingPunct="1">
                <a:defRPr/>
              </a:pPr>
              <a:endParaRPr lang="ko-KR" altLang="en-US">
                <a:solidFill>
                  <a:srgbClr val="FFFFFF"/>
                </a:solidFill>
                <a:latin typeface="Calibri" pitchFamily="34" charset="0"/>
                <a:ea typeface="Malgun Gothic" pitchFamily="34" charset="-127"/>
              </a:endParaRPr>
            </a:p>
          </p:txBody>
        </p:sp>
      </p:grpSp>
      <p:sp>
        <p:nvSpPr>
          <p:cNvPr id="40" name="TextBox 39">
            <a:extLst>
              <a:ext uri="{FF2B5EF4-FFF2-40B4-BE49-F238E27FC236}">
                <a16:creationId xmlns:a16="http://schemas.microsoft.com/office/drawing/2014/main" id="{6C574D07-D3D5-4FB0-8542-0EE0964DDC5B}"/>
              </a:ext>
            </a:extLst>
          </p:cNvPr>
          <p:cNvSpPr txBox="1"/>
          <p:nvPr/>
        </p:nvSpPr>
        <p:spPr>
          <a:xfrm>
            <a:off x="214313" y="4143375"/>
            <a:ext cx="1819275" cy="430213"/>
          </a:xfrm>
          <a:prstGeom prst="rect">
            <a:avLst/>
          </a:prstGeom>
          <a:noFill/>
        </p:spPr>
        <p:txBody>
          <a:bodyPr wrap="none">
            <a:spAutoFit/>
          </a:bodyPr>
          <a:lstStyle/>
          <a:p>
            <a:pPr eaLnBrk="1" hangingPunct="1">
              <a:defRPr/>
            </a:pPr>
            <a:r>
              <a:rPr lang="en-US" altLang="ko-KR" sz="2200" b="1" dirty="0">
                <a:solidFill>
                  <a:schemeClr val="tx2">
                    <a:lumMod val="75000"/>
                  </a:schemeClr>
                </a:solidFill>
                <a:cs typeface="Arial" pitchFamily="34" charset="0"/>
              </a:rPr>
              <a:t>Initialization</a:t>
            </a:r>
            <a:endParaRPr lang="ko-KR" altLang="en-US" sz="2200" b="1" dirty="0">
              <a:solidFill>
                <a:schemeClr val="tx2">
                  <a:lumMod val="75000"/>
                </a:schemeClr>
              </a:solidFill>
              <a:cs typeface="Arial" pitchFamily="34" charset="0"/>
            </a:endParaRPr>
          </a:p>
        </p:txBody>
      </p:sp>
      <p:sp>
        <p:nvSpPr>
          <p:cNvPr id="41" name="TextBox 40">
            <a:extLst>
              <a:ext uri="{FF2B5EF4-FFF2-40B4-BE49-F238E27FC236}">
                <a16:creationId xmlns:a16="http://schemas.microsoft.com/office/drawing/2014/main" id="{59A551DE-FD2C-41E6-87A5-B2A78B27AA4C}"/>
              </a:ext>
            </a:extLst>
          </p:cNvPr>
          <p:cNvSpPr txBox="1"/>
          <p:nvPr/>
        </p:nvSpPr>
        <p:spPr>
          <a:xfrm>
            <a:off x="3752850" y="4114800"/>
            <a:ext cx="1755775" cy="430213"/>
          </a:xfrm>
          <a:prstGeom prst="rect">
            <a:avLst/>
          </a:prstGeom>
          <a:noFill/>
        </p:spPr>
        <p:txBody>
          <a:bodyPr wrap="none">
            <a:spAutoFit/>
          </a:bodyPr>
          <a:lstStyle/>
          <a:p>
            <a:pPr eaLnBrk="1" hangingPunct="1">
              <a:defRPr/>
            </a:pPr>
            <a:r>
              <a:rPr lang="en-US" altLang="ko-KR" sz="2200" b="1" dirty="0">
                <a:solidFill>
                  <a:schemeClr val="tx2">
                    <a:lumMod val="75000"/>
                  </a:schemeClr>
                </a:solidFill>
                <a:cs typeface="Arial" pitchFamily="34" charset="0"/>
              </a:rPr>
              <a:t> Operations</a:t>
            </a:r>
            <a:endParaRPr lang="ko-KR" altLang="en-US" sz="2200" b="1" dirty="0">
              <a:solidFill>
                <a:schemeClr val="tx2">
                  <a:lumMod val="75000"/>
                </a:schemeClr>
              </a:solidFill>
              <a:cs typeface="Arial" pitchFamily="34" charset="0"/>
            </a:endParaRPr>
          </a:p>
        </p:txBody>
      </p:sp>
      <p:sp>
        <p:nvSpPr>
          <p:cNvPr id="42" name="TextBox 41">
            <a:extLst>
              <a:ext uri="{FF2B5EF4-FFF2-40B4-BE49-F238E27FC236}">
                <a16:creationId xmlns:a16="http://schemas.microsoft.com/office/drawing/2014/main" id="{8B6A1A21-1713-471A-93C6-3BA85BF3F263}"/>
              </a:ext>
            </a:extLst>
          </p:cNvPr>
          <p:cNvSpPr txBox="1"/>
          <p:nvPr/>
        </p:nvSpPr>
        <p:spPr>
          <a:xfrm>
            <a:off x="6823075" y="4114800"/>
            <a:ext cx="1630363" cy="430213"/>
          </a:xfrm>
          <a:prstGeom prst="rect">
            <a:avLst/>
          </a:prstGeom>
          <a:noFill/>
        </p:spPr>
        <p:txBody>
          <a:bodyPr wrap="none">
            <a:spAutoFit/>
          </a:bodyPr>
          <a:lstStyle/>
          <a:p>
            <a:pPr eaLnBrk="1" hangingPunct="1">
              <a:defRPr/>
            </a:pPr>
            <a:r>
              <a:rPr lang="en-US" altLang="ko-KR" sz="2200" b="1" dirty="0">
                <a:solidFill>
                  <a:schemeClr val="tx2">
                    <a:lumMod val="75000"/>
                  </a:schemeClr>
                </a:solidFill>
                <a:cs typeface="Arial" pitchFamily="34" charset="0"/>
              </a:rPr>
              <a:t>Detections</a:t>
            </a:r>
            <a:endParaRPr lang="ko-KR" altLang="en-US" sz="2200" b="1" dirty="0">
              <a:solidFill>
                <a:schemeClr val="tx2">
                  <a:lumMod val="75000"/>
                </a:schemeClr>
              </a:solidFill>
              <a:cs typeface="Arial" pitchFamily="34" charset="0"/>
            </a:endParaRPr>
          </a:p>
        </p:txBody>
      </p:sp>
      <p:sp>
        <p:nvSpPr>
          <p:cNvPr id="43" name="TextBox 42">
            <a:extLst>
              <a:ext uri="{FF2B5EF4-FFF2-40B4-BE49-F238E27FC236}">
                <a16:creationId xmlns:a16="http://schemas.microsoft.com/office/drawing/2014/main" id="{7A5BCB97-1910-434B-B5B9-8F851AC5A605}"/>
              </a:ext>
            </a:extLst>
          </p:cNvPr>
          <p:cNvSpPr txBox="1"/>
          <p:nvPr/>
        </p:nvSpPr>
        <p:spPr>
          <a:xfrm>
            <a:off x="100013" y="1500188"/>
            <a:ext cx="3986212" cy="400050"/>
          </a:xfrm>
          <a:prstGeom prst="rect">
            <a:avLst/>
          </a:prstGeom>
          <a:noFill/>
        </p:spPr>
        <p:txBody>
          <a:bodyPr wrap="none">
            <a:spAutoFit/>
          </a:bodyPr>
          <a:lstStyle/>
          <a:p>
            <a:pPr eaLnBrk="1" hangingPunct="1">
              <a:defRPr/>
            </a:pPr>
            <a:r>
              <a:rPr lang="en-US" altLang="ko-KR" sz="2000" b="1" dirty="0">
                <a:solidFill>
                  <a:schemeClr val="accent6">
                    <a:lumMod val="75000"/>
                  </a:schemeClr>
                </a:solidFill>
                <a:cs typeface="Arial" pitchFamily="34" charset="0"/>
              </a:rPr>
              <a:t>Circuit Quantum Computations</a:t>
            </a:r>
            <a:endParaRPr lang="ko-KR" altLang="en-US" sz="2000" b="1" dirty="0">
              <a:solidFill>
                <a:schemeClr val="accent6">
                  <a:lumMod val="75000"/>
                </a:schemeClr>
              </a:solidFill>
              <a:cs typeface="Arial" pitchFamily="34" charset="0"/>
            </a:endParaRPr>
          </a:p>
        </p:txBody>
      </p:sp>
      <p:sp>
        <p:nvSpPr>
          <p:cNvPr id="95244" name="Rectangle 1055">
            <a:extLst>
              <a:ext uri="{FF2B5EF4-FFF2-40B4-BE49-F238E27FC236}">
                <a16:creationId xmlns:a16="http://schemas.microsoft.com/office/drawing/2014/main" id="{C4D7E175-77EE-4A66-9BA3-57B0440C7A9A}"/>
              </a:ext>
            </a:extLst>
          </p:cNvPr>
          <p:cNvSpPr>
            <a:spLocks noChangeArrowheads="1"/>
          </p:cNvSpPr>
          <p:nvPr/>
        </p:nvSpPr>
        <p:spPr bwMode="auto">
          <a:xfrm>
            <a:off x="3660775" y="4960938"/>
            <a:ext cx="1592263" cy="175418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lnSpc>
                <a:spcPct val="150000"/>
              </a:lnSpc>
              <a:spcBef>
                <a:spcPct val="0"/>
              </a:spcBef>
              <a:buFontTx/>
              <a:buNone/>
            </a:pPr>
            <a:r>
              <a:rPr lang="en-US" altLang="ko-KR" sz="1800">
                <a:latin typeface="Times New Roman" panose="02020603050405020304" pitchFamily="18" charset="0"/>
                <a:ea typeface="Gulim" panose="020B0600000101010101" pitchFamily="34" charset="-127"/>
                <a:sym typeface="Symbol" panose="05050102010706020507" pitchFamily="18" charset="2"/>
              </a:rPr>
              <a:t>|↓ |↓  |↓ |↓</a:t>
            </a:r>
          </a:p>
          <a:p>
            <a:pPr eaLnBrk="1" hangingPunct="1">
              <a:lnSpc>
                <a:spcPct val="150000"/>
              </a:lnSpc>
              <a:spcBef>
                <a:spcPct val="0"/>
              </a:spcBef>
              <a:buFontTx/>
              <a:buNone/>
            </a:pPr>
            <a:r>
              <a:rPr lang="en-US" altLang="ko-KR" sz="1800">
                <a:latin typeface="Times New Roman" panose="02020603050405020304" pitchFamily="18" charset="0"/>
                <a:ea typeface="Gulim" panose="020B0600000101010101" pitchFamily="34" charset="-127"/>
                <a:sym typeface="Symbol" panose="05050102010706020507" pitchFamily="18" charset="2"/>
              </a:rPr>
              <a:t>|↓ |↑  |↓ |↑</a:t>
            </a:r>
          </a:p>
          <a:p>
            <a:pPr eaLnBrk="1" hangingPunct="1">
              <a:lnSpc>
                <a:spcPct val="150000"/>
              </a:lnSpc>
              <a:spcBef>
                <a:spcPct val="0"/>
              </a:spcBef>
              <a:buFontTx/>
              <a:buNone/>
            </a:pPr>
            <a:r>
              <a:rPr lang="en-US" altLang="ko-KR" sz="1800">
                <a:latin typeface="Times New Roman" panose="02020603050405020304" pitchFamily="18" charset="0"/>
                <a:ea typeface="Gulim" panose="020B0600000101010101" pitchFamily="34" charset="-127"/>
                <a:sym typeface="Symbol" panose="05050102010706020507" pitchFamily="18" charset="2"/>
              </a:rPr>
              <a:t>|↑ </a:t>
            </a:r>
            <a:r>
              <a:rPr lang="en-US" altLang="ko-KR" sz="1800">
                <a:solidFill>
                  <a:srgbClr val="FF0000"/>
                </a:solidFill>
                <a:latin typeface="Times New Roman" panose="02020603050405020304" pitchFamily="18" charset="0"/>
                <a:ea typeface="Gulim" panose="020B0600000101010101" pitchFamily="34" charset="-127"/>
                <a:sym typeface="Symbol" panose="05050102010706020507" pitchFamily="18" charset="2"/>
              </a:rPr>
              <a:t>|↓</a:t>
            </a:r>
            <a:r>
              <a:rPr lang="en-US" altLang="ko-KR" sz="1800">
                <a:latin typeface="Times New Roman" panose="02020603050405020304" pitchFamily="18" charset="0"/>
                <a:ea typeface="Gulim" panose="020B0600000101010101" pitchFamily="34" charset="-127"/>
                <a:sym typeface="Symbol" panose="05050102010706020507" pitchFamily="18" charset="2"/>
              </a:rPr>
              <a:t>  |↑</a:t>
            </a:r>
            <a:r>
              <a:rPr lang="en-US" altLang="ko-KR" sz="1800">
                <a:solidFill>
                  <a:srgbClr val="FF0000"/>
                </a:solidFill>
                <a:latin typeface="Times New Roman" panose="02020603050405020304" pitchFamily="18" charset="0"/>
                <a:ea typeface="Gulim" panose="020B0600000101010101" pitchFamily="34" charset="-127"/>
                <a:sym typeface="Symbol" panose="05050102010706020507" pitchFamily="18" charset="2"/>
              </a:rPr>
              <a:t> |↑</a:t>
            </a:r>
          </a:p>
          <a:p>
            <a:pPr eaLnBrk="1" hangingPunct="1">
              <a:lnSpc>
                <a:spcPct val="150000"/>
              </a:lnSpc>
              <a:spcBef>
                <a:spcPct val="0"/>
              </a:spcBef>
              <a:buFontTx/>
              <a:buNone/>
            </a:pPr>
            <a:r>
              <a:rPr lang="en-US" altLang="ko-KR" sz="1800">
                <a:latin typeface="Times New Roman" panose="02020603050405020304" pitchFamily="18" charset="0"/>
                <a:ea typeface="Gulim" panose="020B0600000101010101" pitchFamily="34" charset="-127"/>
                <a:sym typeface="Symbol" panose="05050102010706020507" pitchFamily="18" charset="2"/>
              </a:rPr>
              <a:t>|↑ </a:t>
            </a:r>
            <a:r>
              <a:rPr lang="en-US" altLang="ko-KR" sz="1800">
                <a:solidFill>
                  <a:srgbClr val="FF0000"/>
                </a:solidFill>
                <a:latin typeface="Times New Roman" panose="02020603050405020304" pitchFamily="18" charset="0"/>
                <a:ea typeface="Gulim" panose="020B0600000101010101" pitchFamily="34" charset="-127"/>
                <a:sym typeface="Symbol" panose="05050102010706020507" pitchFamily="18" charset="2"/>
              </a:rPr>
              <a:t>|↑</a:t>
            </a:r>
            <a:r>
              <a:rPr lang="en-US" altLang="ko-KR" sz="1800">
                <a:latin typeface="Times New Roman" panose="02020603050405020304" pitchFamily="18" charset="0"/>
                <a:ea typeface="Gulim" panose="020B0600000101010101" pitchFamily="34" charset="-127"/>
                <a:sym typeface="Symbol" panose="05050102010706020507" pitchFamily="18" charset="2"/>
              </a:rPr>
              <a:t>  |↑ </a:t>
            </a:r>
            <a:r>
              <a:rPr lang="en-US" altLang="ko-KR" sz="1800">
                <a:solidFill>
                  <a:srgbClr val="FF0000"/>
                </a:solidFill>
                <a:latin typeface="Times New Roman" panose="02020603050405020304" pitchFamily="18" charset="0"/>
                <a:ea typeface="Gulim" panose="020B0600000101010101" pitchFamily="34" charset="-127"/>
                <a:sym typeface="Symbol" panose="05050102010706020507" pitchFamily="18" charset="2"/>
              </a:rPr>
              <a:t>|↓</a:t>
            </a:r>
            <a:endParaRPr lang="en-US" altLang="ko-KR" sz="1800">
              <a:latin typeface="Times New Roman" panose="02020603050405020304" pitchFamily="18" charset="0"/>
              <a:ea typeface="Gulim" panose="020B0600000101010101" pitchFamily="34" charset="-127"/>
            </a:endParaRPr>
          </a:p>
        </p:txBody>
      </p:sp>
      <p:sp>
        <p:nvSpPr>
          <p:cNvPr id="45" name="Rectangle 90">
            <a:extLst>
              <a:ext uri="{FF2B5EF4-FFF2-40B4-BE49-F238E27FC236}">
                <a16:creationId xmlns:a16="http://schemas.microsoft.com/office/drawing/2014/main" id="{CA0A0844-8B1B-4816-8D54-7B9FBE4F78D9}"/>
              </a:ext>
            </a:extLst>
          </p:cNvPr>
          <p:cNvSpPr>
            <a:spLocks noChangeArrowheads="1"/>
          </p:cNvSpPr>
          <p:nvPr/>
        </p:nvSpPr>
        <p:spPr bwMode="auto">
          <a:xfrm>
            <a:off x="642938" y="4619625"/>
            <a:ext cx="2836862" cy="738188"/>
          </a:xfrm>
          <a:prstGeom prst="rect">
            <a:avLst/>
          </a:prstGeom>
          <a:noFill/>
          <a:ln w="9525">
            <a:noFill/>
            <a:miter lim="800000"/>
            <a:headEnd/>
            <a:tailEnd/>
          </a:ln>
          <a:effectLst/>
        </p:spPr>
        <p:txBody>
          <a:bodyPr>
            <a:spAutoFit/>
          </a:bodyPr>
          <a:lstStyle/>
          <a:p>
            <a:pPr algn="ctr" eaLnBrk="1" hangingPunct="1">
              <a:defRPr/>
            </a:pPr>
            <a:r>
              <a:rPr lang="en-US" altLang="ko-KR" sz="2400" b="1" dirty="0">
                <a:solidFill>
                  <a:schemeClr val="accent6">
                    <a:lumMod val="75000"/>
                  </a:schemeClr>
                </a:solidFill>
                <a:ea typeface="굴림" pitchFamily="50" charset="-127"/>
                <a:cs typeface="Arial" pitchFamily="34" charset="0"/>
                <a:sym typeface="Symbol" pitchFamily="18" charset="2"/>
              </a:rPr>
              <a:t>2-qubit operation </a:t>
            </a:r>
          </a:p>
          <a:p>
            <a:pPr algn="ctr" eaLnBrk="1" hangingPunct="1">
              <a:defRPr/>
            </a:pPr>
            <a:r>
              <a:rPr lang="en-US" altLang="ko-KR" b="1" dirty="0">
                <a:solidFill>
                  <a:schemeClr val="accent6">
                    <a:lumMod val="75000"/>
                  </a:schemeClr>
                </a:solidFill>
                <a:ea typeface="굴림" pitchFamily="50" charset="-127"/>
                <a:cs typeface="Arial" pitchFamily="34" charset="0"/>
                <a:sym typeface="Symbol" pitchFamily="18" charset="2"/>
              </a:rPr>
              <a:t>(CNOT Gate)</a:t>
            </a:r>
          </a:p>
        </p:txBody>
      </p:sp>
      <p:grpSp>
        <p:nvGrpSpPr>
          <p:cNvPr id="95246" name="Group 51">
            <a:extLst>
              <a:ext uri="{FF2B5EF4-FFF2-40B4-BE49-F238E27FC236}">
                <a16:creationId xmlns:a16="http://schemas.microsoft.com/office/drawing/2014/main" id="{5F453557-1994-408E-8E1A-ECB189170066}"/>
              </a:ext>
            </a:extLst>
          </p:cNvPr>
          <p:cNvGrpSpPr>
            <a:grpSpLocks/>
          </p:cNvGrpSpPr>
          <p:nvPr/>
        </p:nvGrpSpPr>
        <p:grpSpPr bwMode="auto">
          <a:xfrm>
            <a:off x="1143000" y="5429250"/>
            <a:ext cx="1306513" cy="1238250"/>
            <a:chOff x="2086030" y="4782566"/>
            <a:chExt cx="1306162" cy="1238723"/>
          </a:xfrm>
        </p:grpSpPr>
        <p:grpSp>
          <p:nvGrpSpPr>
            <p:cNvPr id="95254" name="Group 205">
              <a:extLst>
                <a:ext uri="{FF2B5EF4-FFF2-40B4-BE49-F238E27FC236}">
                  <a16:creationId xmlns:a16="http://schemas.microsoft.com/office/drawing/2014/main" id="{57409A9E-9DEB-42FB-9A58-2FC2BEA64863}"/>
                </a:ext>
              </a:extLst>
            </p:cNvPr>
            <p:cNvGrpSpPr>
              <a:grpSpLocks/>
            </p:cNvGrpSpPr>
            <p:nvPr/>
          </p:nvGrpSpPr>
          <p:grpSpPr bwMode="auto">
            <a:xfrm>
              <a:off x="2167236" y="5068318"/>
              <a:ext cx="1224956" cy="952971"/>
              <a:chOff x="1678430" y="5708996"/>
              <a:chExt cx="1224956" cy="952971"/>
            </a:xfrm>
          </p:grpSpPr>
          <p:sp>
            <p:nvSpPr>
              <p:cNvPr id="51" name="Oval 199">
                <a:extLst>
                  <a:ext uri="{FF2B5EF4-FFF2-40B4-BE49-F238E27FC236}">
                    <a16:creationId xmlns:a16="http://schemas.microsoft.com/office/drawing/2014/main" id="{94F0AD22-E752-4D5B-A3DE-CFC5344BF28D}"/>
                  </a:ext>
                </a:extLst>
              </p:cNvPr>
              <p:cNvSpPr>
                <a:spLocks noChangeAspect="1"/>
              </p:cNvSpPr>
              <p:nvPr/>
            </p:nvSpPr>
            <p:spPr>
              <a:xfrm>
                <a:off x="2239989" y="5709103"/>
                <a:ext cx="144423" cy="144518"/>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eaLnBrk="1" hangingPunct="1">
                  <a:defRPr/>
                </a:pPr>
                <a:endParaRPr lang="ko-KR" altLang="en-US">
                  <a:solidFill>
                    <a:srgbClr val="FFFFFF"/>
                  </a:solidFill>
                  <a:latin typeface="Calibri" pitchFamily="34" charset="0"/>
                  <a:ea typeface="Malgun Gothic" pitchFamily="34" charset="-127"/>
                </a:endParaRPr>
              </a:p>
            </p:txBody>
          </p:sp>
          <p:sp>
            <p:nvSpPr>
              <p:cNvPr id="52" name="Oval 200">
                <a:extLst>
                  <a:ext uri="{FF2B5EF4-FFF2-40B4-BE49-F238E27FC236}">
                    <a16:creationId xmlns:a16="http://schemas.microsoft.com/office/drawing/2014/main" id="{13E07D8A-F559-4211-B06C-880EA60DCF31}"/>
                  </a:ext>
                </a:extLst>
              </p:cNvPr>
              <p:cNvSpPr/>
              <p:nvPr/>
            </p:nvSpPr>
            <p:spPr>
              <a:xfrm>
                <a:off x="2125720" y="6304644"/>
                <a:ext cx="357091" cy="357323"/>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eaLnBrk="1" hangingPunct="1">
                  <a:defRPr/>
                </a:pPr>
                <a:endParaRPr lang="ko-KR" altLang="en-US">
                  <a:solidFill>
                    <a:srgbClr val="FFFFFF"/>
                  </a:solidFill>
                  <a:latin typeface="Calibri" pitchFamily="34" charset="0"/>
                  <a:ea typeface="Malgun Gothic" pitchFamily="34" charset="-127"/>
                </a:endParaRPr>
              </a:p>
            </p:txBody>
          </p:sp>
          <p:cxnSp>
            <p:nvCxnSpPr>
              <p:cNvPr id="53" name="Straight Connector 201">
                <a:extLst>
                  <a:ext uri="{FF2B5EF4-FFF2-40B4-BE49-F238E27FC236}">
                    <a16:creationId xmlns:a16="http://schemas.microsoft.com/office/drawing/2014/main" id="{84EDF904-8DCB-44C2-89FC-9055F910421F}"/>
                  </a:ext>
                </a:extLst>
              </p:cNvPr>
              <p:cNvCxnSpPr>
                <a:endCxn id="52" idx="4"/>
              </p:cNvCxnSpPr>
              <p:nvPr/>
            </p:nvCxnSpPr>
            <p:spPr>
              <a:xfrm rot="5400000">
                <a:off x="1868327" y="6218888"/>
                <a:ext cx="879811" cy="634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202">
                <a:extLst>
                  <a:ext uri="{FF2B5EF4-FFF2-40B4-BE49-F238E27FC236}">
                    <a16:creationId xmlns:a16="http://schemas.microsoft.com/office/drawing/2014/main" id="{9EFBBE8A-1E8A-42CD-9EE6-4C7AD8E3AD53}"/>
                  </a:ext>
                </a:extLst>
              </p:cNvPr>
              <p:cNvCxnSpPr/>
              <p:nvPr/>
            </p:nvCxnSpPr>
            <p:spPr>
              <a:xfrm>
                <a:off x="1678165" y="5782156"/>
                <a:ext cx="1214111"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Connector 204">
                <a:extLst>
                  <a:ext uri="{FF2B5EF4-FFF2-40B4-BE49-F238E27FC236}">
                    <a16:creationId xmlns:a16="http://schemas.microsoft.com/office/drawing/2014/main" id="{B70CA658-F702-4B00-AA57-09F79DFA5662}"/>
                  </a:ext>
                </a:extLst>
              </p:cNvPr>
              <p:cNvCxnSpPr/>
              <p:nvPr/>
            </p:nvCxnSpPr>
            <p:spPr>
              <a:xfrm>
                <a:off x="1689274" y="6485688"/>
                <a:ext cx="1214112"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95255" name="TextBox 48">
              <a:extLst>
                <a:ext uri="{FF2B5EF4-FFF2-40B4-BE49-F238E27FC236}">
                  <a16:creationId xmlns:a16="http://schemas.microsoft.com/office/drawing/2014/main" id="{46967C7E-56B7-4C02-AB7E-2C265A337A04}"/>
                </a:ext>
              </a:extLst>
            </p:cNvPr>
            <p:cNvSpPr txBox="1">
              <a:spLocks noChangeArrowheads="1"/>
            </p:cNvSpPr>
            <p:nvPr/>
          </p:nvSpPr>
          <p:spPr bwMode="auto">
            <a:xfrm>
              <a:off x="2095798" y="4782566"/>
              <a:ext cx="35137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r>
                <a:rPr lang="en-US" altLang="ko-KR" sz="1800">
                  <a:solidFill>
                    <a:schemeClr val="tx2"/>
                  </a:solidFill>
                  <a:latin typeface="Arial" panose="020B0604020202020204" pitchFamily="34" charset="0"/>
                  <a:cs typeface="Arial" panose="020B0604020202020204" pitchFamily="34" charset="0"/>
                </a:rPr>
                <a:t>C</a:t>
              </a:r>
              <a:endParaRPr lang="ko-KR" altLang="en-US" sz="1800">
                <a:solidFill>
                  <a:schemeClr val="tx2"/>
                </a:solidFill>
                <a:latin typeface="Arial" panose="020B0604020202020204" pitchFamily="34" charset="0"/>
                <a:cs typeface="Arial" panose="020B0604020202020204" pitchFamily="34" charset="0"/>
              </a:endParaRPr>
            </a:p>
          </p:txBody>
        </p:sp>
        <p:sp>
          <p:nvSpPr>
            <p:cNvPr id="95256" name="TextBox 49">
              <a:extLst>
                <a:ext uri="{FF2B5EF4-FFF2-40B4-BE49-F238E27FC236}">
                  <a16:creationId xmlns:a16="http://schemas.microsoft.com/office/drawing/2014/main" id="{55CFE8DE-151B-455C-BCDC-0F06F4E505BE}"/>
                </a:ext>
              </a:extLst>
            </p:cNvPr>
            <p:cNvSpPr txBox="1">
              <a:spLocks noChangeArrowheads="1"/>
            </p:cNvSpPr>
            <p:nvPr/>
          </p:nvSpPr>
          <p:spPr bwMode="auto">
            <a:xfrm>
              <a:off x="2086030" y="5484804"/>
              <a:ext cx="32573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r>
                <a:rPr lang="en-US" altLang="ko-KR" sz="1800">
                  <a:solidFill>
                    <a:schemeClr val="tx2"/>
                  </a:solidFill>
                  <a:latin typeface="Arial" panose="020B0604020202020204" pitchFamily="34" charset="0"/>
                  <a:cs typeface="Arial" panose="020B0604020202020204" pitchFamily="34" charset="0"/>
                </a:rPr>
                <a:t>T</a:t>
              </a:r>
              <a:endParaRPr lang="ko-KR" altLang="en-US" sz="1800">
                <a:solidFill>
                  <a:schemeClr val="tx2"/>
                </a:solidFill>
                <a:latin typeface="Arial" panose="020B0604020202020204" pitchFamily="34" charset="0"/>
                <a:cs typeface="Arial" panose="020B0604020202020204" pitchFamily="34" charset="0"/>
              </a:endParaRPr>
            </a:p>
          </p:txBody>
        </p:sp>
      </p:grpSp>
      <p:sp>
        <p:nvSpPr>
          <p:cNvPr id="95247" name="Rectangle 1056">
            <a:extLst>
              <a:ext uri="{FF2B5EF4-FFF2-40B4-BE49-F238E27FC236}">
                <a16:creationId xmlns:a16="http://schemas.microsoft.com/office/drawing/2014/main" id="{FF14711A-1763-49C7-8231-0829FD989396}"/>
              </a:ext>
            </a:extLst>
          </p:cNvPr>
          <p:cNvSpPr>
            <a:spLocks noChangeArrowheads="1"/>
          </p:cNvSpPr>
          <p:nvPr/>
        </p:nvSpPr>
        <p:spPr bwMode="auto">
          <a:xfrm>
            <a:off x="5572125" y="5500688"/>
            <a:ext cx="3373438"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r>
              <a:rPr lang="en-US" altLang="ko-KR" sz="1800">
                <a:latin typeface="Arial" panose="020B0604020202020204" pitchFamily="34" charset="0"/>
                <a:ea typeface="Gulim" panose="020B0600000101010101" pitchFamily="34" charset="-127"/>
                <a:cs typeface="Arial" panose="020B0604020202020204" pitchFamily="34" charset="0"/>
              </a:rPr>
              <a:t>superposition </a:t>
            </a:r>
            <a:r>
              <a:rPr lang="en-US" altLang="ko-KR" sz="1800">
                <a:latin typeface="Times New Roman" panose="02020603050405020304" pitchFamily="18" charset="0"/>
                <a:ea typeface="Gulim" panose="020B0600000101010101" pitchFamily="34" charset="-127"/>
                <a:cs typeface="Arial" panose="020B0604020202020204" pitchFamily="34" charset="0"/>
                <a:sym typeface="Symbol" panose="05050102010706020507" pitchFamily="18" charset="2"/>
              </a:rPr>
              <a:t> </a:t>
            </a:r>
            <a:r>
              <a:rPr lang="en-US" altLang="ko-KR" sz="1800">
                <a:latin typeface="Arial" panose="020B0604020202020204" pitchFamily="34" charset="0"/>
                <a:ea typeface="Gulim" panose="020B0600000101010101" pitchFamily="34" charset="-127"/>
                <a:cs typeface="Arial" panose="020B0604020202020204" pitchFamily="34" charset="0"/>
                <a:sym typeface="Symbol" panose="05050102010706020507" pitchFamily="18" charset="2"/>
              </a:rPr>
              <a:t>entanglement</a:t>
            </a:r>
            <a:endParaRPr lang="en-US" altLang="ko-KR" sz="1800">
              <a:latin typeface="Arial" panose="020B0604020202020204" pitchFamily="34" charset="0"/>
              <a:ea typeface="Gulim" panose="020B0600000101010101" pitchFamily="34" charset="-127"/>
              <a:cs typeface="Arial" panose="020B0604020202020204" pitchFamily="34" charset="0"/>
            </a:endParaRPr>
          </a:p>
          <a:p>
            <a:pPr eaLnBrk="1" hangingPunct="1">
              <a:spcBef>
                <a:spcPct val="0"/>
              </a:spcBef>
              <a:buFontTx/>
              <a:buNone/>
            </a:pPr>
            <a:r>
              <a:rPr lang="en-US" altLang="ko-KR" sz="1800">
                <a:latin typeface="Times New Roman" panose="02020603050405020304" pitchFamily="18" charset="0"/>
                <a:ea typeface="Gulim" panose="020B0600000101010101" pitchFamily="34" charset="-127"/>
                <a:cs typeface="Arial" panose="020B0604020202020204" pitchFamily="34" charset="0"/>
              </a:rPr>
              <a:t>  </a:t>
            </a:r>
            <a:r>
              <a:rPr lang="en-US" altLang="ko-KR" sz="2400">
                <a:latin typeface="Times New Roman" panose="02020603050405020304" pitchFamily="18" charset="0"/>
                <a:ea typeface="Gulim" panose="020B0600000101010101" pitchFamily="34" charset="-127"/>
                <a:cs typeface="Arial" panose="020B0604020202020204" pitchFamily="34" charset="0"/>
              </a:rPr>
              <a:t>[</a:t>
            </a:r>
            <a:r>
              <a:rPr lang="en-US" altLang="ko-KR" sz="1800">
                <a:latin typeface="Times New Roman" panose="02020603050405020304" pitchFamily="18" charset="0"/>
                <a:ea typeface="Gulim" panose="020B0600000101010101" pitchFamily="34" charset="-127"/>
                <a:cs typeface="Arial" panose="020B0604020202020204" pitchFamily="34" charset="0"/>
                <a:sym typeface="Symbol" panose="05050102010706020507" pitchFamily="18" charset="2"/>
              </a:rPr>
              <a:t>|↓ + |↑</a:t>
            </a:r>
            <a:r>
              <a:rPr lang="en-US" altLang="ko-KR" sz="2400">
                <a:latin typeface="Times New Roman" panose="02020603050405020304" pitchFamily="18" charset="0"/>
                <a:ea typeface="Gulim" panose="020B0600000101010101" pitchFamily="34" charset="-127"/>
                <a:cs typeface="Arial" panose="020B0604020202020204" pitchFamily="34" charset="0"/>
                <a:sym typeface="Symbol" panose="05050102010706020507" pitchFamily="18" charset="2"/>
              </a:rPr>
              <a:t>]</a:t>
            </a:r>
            <a:r>
              <a:rPr lang="en-US" altLang="ko-KR" sz="1800">
                <a:solidFill>
                  <a:srgbClr val="FF0000"/>
                </a:solidFill>
                <a:latin typeface="Times New Roman" panose="02020603050405020304" pitchFamily="18" charset="0"/>
                <a:ea typeface="Gulim" panose="020B0600000101010101" pitchFamily="34" charset="-127"/>
                <a:cs typeface="Arial" panose="020B0604020202020204" pitchFamily="34" charset="0"/>
                <a:sym typeface="Symbol" panose="05050102010706020507" pitchFamily="18" charset="2"/>
              </a:rPr>
              <a:t>|↓</a:t>
            </a:r>
            <a:r>
              <a:rPr lang="en-US" altLang="ko-KR" sz="1800">
                <a:latin typeface="Times New Roman" panose="02020603050405020304" pitchFamily="18" charset="0"/>
                <a:ea typeface="Gulim" panose="020B0600000101010101" pitchFamily="34" charset="-127"/>
                <a:cs typeface="Arial" panose="020B0604020202020204" pitchFamily="34" charset="0"/>
                <a:sym typeface="Symbol" panose="05050102010706020507" pitchFamily="18" charset="2"/>
              </a:rPr>
              <a:t>  |↓ </a:t>
            </a:r>
            <a:r>
              <a:rPr lang="en-US" altLang="ko-KR" sz="1800">
                <a:solidFill>
                  <a:srgbClr val="FF0000"/>
                </a:solidFill>
                <a:latin typeface="Times New Roman" panose="02020603050405020304" pitchFamily="18" charset="0"/>
                <a:ea typeface="Gulim" panose="020B0600000101010101" pitchFamily="34" charset="-127"/>
                <a:cs typeface="Arial" panose="020B0604020202020204" pitchFamily="34" charset="0"/>
                <a:sym typeface="Symbol" panose="05050102010706020507" pitchFamily="18" charset="2"/>
              </a:rPr>
              <a:t>|↓ </a:t>
            </a:r>
            <a:r>
              <a:rPr lang="en-US" altLang="ko-KR" sz="1800">
                <a:latin typeface="Times New Roman" panose="02020603050405020304" pitchFamily="18" charset="0"/>
                <a:ea typeface="Gulim" panose="020B0600000101010101" pitchFamily="34" charset="-127"/>
                <a:cs typeface="Arial" panose="020B0604020202020204" pitchFamily="34" charset="0"/>
                <a:sym typeface="Symbol" panose="05050102010706020507" pitchFamily="18" charset="2"/>
              </a:rPr>
              <a:t>+ |↑ </a:t>
            </a:r>
            <a:r>
              <a:rPr lang="en-US" altLang="ko-KR" sz="1800">
                <a:solidFill>
                  <a:srgbClr val="FF0000"/>
                </a:solidFill>
                <a:latin typeface="Times New Roman" panose="02020603050405020304" pitchFamily="18" charset="0"/>
                <a:ea typeface="Gulim" panose="020B0600000101010101" pitchFamily="34" charset="-127"/>
                <a:cs typeface="Arial" panose="020B0604020202020204" pitchFamily="34" charset="0"/>
                <a:sym typeface="Symbol" panose="05050102010706020507" pitchFamily="18" charset="2"/>
              </a:rPr>
              <a:t>|↑</a:t>
            </a:r>
            <a:r>
              <a:rPr lang="en-US" altLang="ko-KR" sz="1800">
                <a:latin typeface="Times New Roman" panose="02020603050405020304" pitchFamily="18" charset="0"/>
                <a:ea typeface="Gulim" panose="020B0600000101010101" pitchFamily="34" charset="-127"/>
                <a:cs typeface="Arial" panose="020B0604020202020204" pitchFamily="34" charset="0"/>
              </a:rPr>
              <a:t> </a:t>
            </a:r>
          </a:p>
        </p:txBody>
      </p:sp>
      <p:sp>
        <p:nvSpPr>
          <p:cNvPr id="95248" name="TextBox 58">
            <a:extLst>
              <a:ext uri="{FF2B5EF4-FFF2-40B4-BE49-F238E27FC236}">
                <a16:creationId xmlns:a16="http://schemas.microsoft.com/office/drawing/2014/main" id="{774780FB-DD87-4DA1-9295-B22EB9320252}"/>
              </a:ext>
            </a:extLst>
          </p:cNvPr>
          <p:cNvSpPr txBox="1">
            <a:spLocks noChangeArrowheads="1"/>
          </p:cNvSpPr>
          <p:nvPr/>
        </p:nvSpPr>
        <p:spPr bwMode="auto">
          <a:xfrm>
            <a:off x="3689350" y="4714875"/>
            <a:ext cx="3508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r>
              <a:rPr lang="en-US" altLang="ko-KR" sz="1800">
                <a:solidFill>
                  <a:schemeClr val="tx2"/>
                </a:solidFill>
                <a:latin typeface="Arial" panose="020B0604020202020204" pitchFamily="34" charset="0"/>
                <a:cs typeface="Arial" panose="020B0604020202020204" pitchFamily="34" charset="0"/>
              </a:rPr>
              <a:t>C</a:t>
            </a:r>
            <a:endParaRPr lang="ko-KR" altLang="en-US" sz="1800">
              <a:solidFill>
                <a:schemeClr val="tx2"/>
              </a:solidFill>
              <a:latin typeface="Arial" panose="020B0604020202020204" pitchFamily="34" charset="0"/>
              <a:cs typeface="Arial" panose="020B0604020202020204" pitchFamily="34" charset="0"/>
            </a:endParaRPr>
          </a:p>
        </p:txBody>
      </p:sp>
      <p:sp>
        <p:nvSpPr>
          <p:cNvPr id="95249" name="TextBox 59">
            <a:extLst>
              <a:ext uri="{FF2B5EF4-FFF2-40B4-BE49-F238E27FC236}">
                <a16:creationId xmlns:a16="http://schemas.microsoft.com/office/drawing/2014/main" id="{3DE6D0C4-C7D6-4FB2-87B6-BA2AF91BD1C1}"/>
              </a:ext>
            </a:extLst>
          </p:cNvPr>
          <p:cNvSpPr txBox="1">
            <a:spLocks noChangeArrowheads="1"/>
          </p:cNvSpPr>
          <p:nvPr/>
        </p:nvSpPr>
        <p:spPr bwMode="auto">
          <a:xfrm>
            <a:off x="3968750" y="4714875"/>
            <a:ext cx="3254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r>
              <a:rPr lang="en-US" altLang="ko-KR" sz="1800">
                <a:solidFill>
                  <a:schemeClr val="tx2"/>
                </a:solidFill>
                <a:latin typeface="Arial" panose="020B0604020202020204" pitchFamily="34" charset="0"/>
                <a:cs typeface="Arial" panose="020B0604020202020204" pitchFamily="34" charset="0"/>
              </a:rPr>
              <a:t>T</a:t>
            </a:r>
            <a:endParaRPr lang="ko-KR" altLang="en-US" sz="1800">
              <a:solidFill>
                <a:schemeClr val="tx2"/>
              </a:solidFill>
              <a:latin typeface="Arial" panose="020B0604020202020204" pitchFamily="34" charset="0"/>
              <a:cs typeface="Arial" panose="020B0604020202020204" pitchFamily="34" charset="0"/>
            </a:endParaRPr>
          </a:p>
        </p:txBody>
      </p:sp>
      <p:sp>
        <p:nvSpPr>
          <p:cNvPr id="95250" name="TextBox 60">
            <a:extLst>
              <a:ext uri="{FF2B5EF4-FFF2-40B4-BE49-F238E27FC236}">
                <a16:creationId xmlns:a16="http://schemas.microsoft.com/office/drawing/2014/main" id="{90F29ADD-30BB-4489-A192-E942B40F90F2}"/>
              </a:ext>
            </a:extLst>
          </p:cNvPr>
          <p:cNvSpPr txBox="1">
            <a:spLocks noChangeArrowheads="1"/>
          </p:cNvSpPr>
          <p:nvPr/>
        </p:nvSpPr>
        <p:spPr bwMode="auto">
          <a:xfrm>
            <a:off x="6348413" y="6215063"/>
            <a:ext cx="3508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r>
              <a:rPr lang="en-US" altLang="ko-KR" sz="1800">
                <a:solidFill>
                  <a:schemeClr val="tx2"/>
                </a:solidFill>
                <a:latin typeface="Arial" panose="020B0604020202020204" pitchFamily="34" charset="0"/>
                <a:cs typeface="Arial" panose="020B0604020202020204" pitchFamily="34" charset="0"/>
              </a:rPr>
              <a:t>C</a:t>
            </a:r>
            <a:endParaRPr lang="ko-KR" altLang="en-US" sz="1800">
              <a:solidFill>
                <a:schemeClr val="tx2"/>
              </a:solidFill>
              <a:latin typeface="Arial" panose="020B0604020202020204" pitchFamily="34" charset="0"/>
              <a:cs typeface="Arial" panose="020B0604020202020204" pitchFamily="34" charset="0"/>
            </a:endParaRPr>
          </a:p>
        </p:txBody>
      </p:sp>
      <p:sp>
        <p:nvSpPr>
          <p:cNvPr id="95251" name="TextBox 61">
            <a:extLst>
              <a:ext uri="{FF2B5EF4-FFF2-40B4-BE49-F238E27FC236}">
                <a16:creationId xmlns:a16="http://schemas.microsoft.com/office/drawing/2014/main" id="{6FBD24C0-7F18-428B-9946-81ED3AA9AE45}"/>
              </a:ext>
            </a:extLst>
          </p:cNvPr>
          <p:cNvSpPr txBox="1">
            <a:spLocks noChangeArrowheads="1"/>
          </p:cNvSpPr>
          <p:nvPr/>
        </p:nvSpPr>
        <p:spPr bwMode="auto">
          <a:xfrm>
            <a:off x="6627813" y="6215063"/>
            <a:ext cx="3254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r>
              <a:rPr lang="en-US" altLang="ko-KR" sz="1800">
                <a:solidFill>
                  <a:schemeClr val="tx2"/>
                </a:solidFill>
                <a:latin typeface="Arial" panose="020B0604020202020204" pitchFamily="34" charset="0"/>
                <a:cs typeface="Arial" panose="020B0604020202020204" pitchFamily="34" charset="0"/>
              </a:rPr>
              <a:t>T</a:t>
            </a:r>
            <a:endParaRPr lang="ko-KR" altLang="en-US" sz="1800">
              <a:solidFill>
                <a:schemeClr val="tx2"/>
              </a:solidFill>
              <a:latin typeface="Arial" panose="020B0604020202020204" pitchFamily="34" charset="0"/>
              <a:cs typeface="Arial" panose="020B0604020202020204" pitchFamily="34" charset="0"/>
            </a:endParaRPr>
          </a:p>
        </p:txBody>
      </p:sp>
      <p:sp>
        <p:nvSpPr>
          <p:cNvPr id="95252" name="TextBox 59">
            <a:extLst>
              <a:ext uri="{FF2B5EF4-FFF2-40B4-BE49-F238E27FC236}">
                <a16:creationId xmlns:a16="http://schemas.microsoft.com/office/drawing/2014/main" id="{31059C3D-0B72-4BC6-ABB6-CE5B03EB1A4F}"/>
              </a:ext>
            </a:extLst>
          </p:cNvPr>
          <p:cNvSpPr txBox="1">
            <a:spLocks noChangeArrowheads="1"/>
          </p:cNvSpPr>
          <p:nvPr/>
        </p:nvSpPr>
        <p:spPr bwMode="auto">
          <a:xfrm>
            <a:off x="7858125" y="6550025"/>
            <a:ext cx="12858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r">
              <a:spcBef>
                <a:spcPct val="0"/>
              </a:spcBef>
              <a:buFontTx/>
              <a:buNone/>
            </a:pPr>
            <a:r>
              <a:rPr lang="en-US" altLang="zh-CN" sz="1400" i="1">
                <a:latin typeface="Times New Roman" panose="02020603050405020304" pitchFamily="18" charset="0"/>
                <a:cs typeface="Times New Roman" panose="02020603050405020304" pitchFamily="18" charset="0"/>
              </a:rPr>
              <a:t>From K. Kim</a:t>
            </a:r>
            <a:endParaRPr lang="zh-CN" altLang="en-US" sz="1400" i="1">
              <a:latin typeface="Times New Roman" panose="02020603050405020304" pitchFamily="18" charset="0"/>
              <a:cs typeface="Times New Roman" panose="02020603050405020304" pitchFamily="18" charset="0"/>
            </a:endParaRPr>
          </a:p>
        </p:txBody>
      </p:sp>
      <p:sp>
        <p:nvSpPr>
          <p:cNvPr id="95253" name="灯片编号占位符 1">
            <a:extLst>
              <a:ext uri="{FF2B5EF4-FFF2-40B4-BE49-F238E27FC236}">
                <a16:creationId xmlns:a16="http://schemas.microsoft.com/office/drawing/2014/main" id="{EC1352B7-38EF-4B46-AAD7-A2BAA5FC7620}"/>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fld id="{3CB39E4E-9FA9-4823-B2F8-5724E4B3B9CA}" type="slidenum">
              <a:rPr lang="zh-CN" altLang="en-US" sz="1200" smtClean="0">
                <a:solidFill>
                  <a:srgbClr val="898989"/>
                </a:solidFill>
              </a:rPr>
              <a:pPr>
                <a:spcBef>
                  <a:spcPct val="0"/>
                </a:spcBef>
                <a:buFontTx/>
                <a:buNone/>
              </a:pPr>
              <a:t>83</a:t>
            </a:fld>
            <a:endParaRPr lang="zh-CN" altLang="en-US" sz="1200">
              <a:solidFill>
                <a:srgbClr val="898989"/>
              </a:solidFill>
            </a:endParaRPr>
          </a:p>
        </p:txBody>
      </p:sp>
      <p:sp>
        <p:nvSpPr>
          <p:cNvPr id="62" name="TextBox 6">
            <a:extLst>
              <a:ext uri="{FF2B5EF4-FFF2-40B4-BE49-F238E27FC236}">
                <a16:creationId xmlns:a16="http://schemas.microsoft.com/office/drawing/2014/main" id="{2FA75998-2795-4C6D-98CE-B7BC22E0CD82}"/>
              </a:ext>
            </a:extLst>
          </p:cNvPr>
          <p:cNvSpPr txBox="1">
            <a:spLocks noChangeArrowheads="1"/>
          </p:cNvSpPr>
          <p:nvPr/>
        </p:nvSpPr>
        <p:spPr bwMode="auto">
          <a:xfrm>
            <a:off x="1547813" y="107950"/>
            <a:ext cx="669659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ts val="1200"/>
              </a:spcBef>
              <a:buFontTx/>
              <a:buNone/>
            </a:pPr>
            <a:r>
              <a:rPr lang="zh-CN" altLang="en-US" dirty="0">
                <a:latin typeface="微软雅黑" panose="020B0503020204020204" pitchFamily="34" charset="-122"/>
                <a:ea typeface="微软雅黑" panose="020B0503020204020204" pitchFamily="34" charset="-122"/>
              </a:rPr>
              <a:t>三、量子信息 </a:t>
            </a:r>
            <a:r>
              <a:rPr lang="en-US" altLang="zh-CN" dirty="0">
                <a:latin typeface="微软雅黑" panose="020B0503020204020204" pitchFamily="34" charset="-122"/>
                <a:ea typeface="微软雅黑" panose="020B0503020204020204" pitchFamily="34" charset="-122"/>
              </a:rPr>
              <a:t>3</a:t>
            </a:r>
            <a:r>
              <a:rPr lang="zh-CN" altLang="en-US" sz="2800" dirty="0">
                <a:latin typeface="微软雅黑" panose="020B0503020204020204" pitchFamily="34" charset="-122"/>
                <a:ea typeface="微软雅黑" panose="020B0503020204020204" pitchFamily="34" charset="-122"/>
              </a:rPr>
              <a:t>）量子计算与量子模拟</a:t>
            </a:r>
            <a:endParaRPr lang="en-US" altLang="zh-CN" dirty="0">
              <a:latin typeface="微软雅黑" panose="020B0503020204020204" pitchFamily="34" charset="-122"/>
              <a:ea typeface="微软雅黑" panose="020B0503020204020204" pitchFamily="34" charset="-122"/>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18">
            <a:extLst>
              <a:ext uri="{FF2B5EF4-FFF2-40B4-BE49-F238E27FC236}">
                <a16:creationId xmlns:a16="http://schemas.microsoft.com/office/drawing/2014/main" id="{3ADB9CF8-38E1-4036-A6D0-7E161C66DDD3}"/>
              </a:ext>
            </a:extLst>
          </p:cNvPr>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endParaRPr lang="zh-CN" altLang="en-US" sz="1800"/>
          </a:p>
        </p:txBody>
      </p:sp>
      <p:pic>
        <p:nvPicPr>
          <p:cNvPr id="96259" name="Picture 22">
            <a:extLst>
              <a:ext uri="{FF2B5EF4-FFF2-40B4-BE49-F238E27FC236}">
                <a16:creationId xmlns:a16="http://schemas.microsoft.com/office/drawing/2014/main" id="{E6B10A1E-920A-46D7-A5E4-65F1CB0009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74295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96260" name="Picture 20">
            <a:extLst>
              <a:ext uri="{FF2B5EF4-FFF2-40B4-BE49-F238E27FC236}">
                <a16:creationId xmlns:a16="http://schemas.microsoft.com/office/drawing/2014/main" id="{439BB90A-42AD-417A-A568-76EE893A6ECB}"/>
              </a:ext>
            </a:extLst>
          </p:cNvPr>
          <p:cNvPicPr>
            <a:picLocks noChangeAspect="1" noChangeArrowheads="1"/>
          </p:cNvPicPr>
          <p:nvPr/>
        </p:nvPicPr>
        <p:blipFill>
          <a:blip r:embed="rId3">
            <a:lum bright="32000" contrast="-38000"/>
            <a:extLst>
              <a:ext uri="{28A0092B-C50C-407E-A947-70E740481C1C}">
                <a14:useLocalDpi xmlns:a14="http://schemas.microsoft.com/office/drawing/2010/main" val="0"/>
              </a:ext>
            </a:extLst>
          </a:blip>
          <a:srcRect/>
          <a:stretch>
            <a:fillRect/>
          </a:stretch>
        </p:blipFill>
        <p:spPr bwMode="auto">
          <a:xfrm>
            <a:off x="763588" y="0"/>
            <a:ext cx="8380412"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96261" name="TextBox 7">
            <a:extLst>
              <a:ext uri="{FF2B5EF4-FFF2-40B4-BE49-F238E27FC236}">
                <a16:creationId xmlns:a16="http://schemas.microsoft.com/office/drawing/2014/main" id="{63DBF952-A50C-40BD-986C-2E6355EE767F}"/>
              </a:ext>
            </a:extLst>
          </p:cNvPr>
          <p:cNvSpPr txBox="1">
            <a:spLocks noChangeArrowheads="1"/>
          </p:cNvSpPr>
          <p:nvPr/>
        </p:nvSpPr>
        <p:spPr bwMode="auto">
          <a:xfrm>
            <a:off x="357188" y="1714500"/>
            <a:ext cx="8358187" cy="195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lnSpc>
                <a:spcPct val="150000"/>
              </a:lnSpc>
              <a:spcBef>
                <a:spcPct val="0"/>
              </a:spcBef>
              <a:buFontTx/>
              <a:buNone/>
            </a:pPr>
            <a:r>
              <a:rPr lang="zh-CN" altLang="en-US" sz="2800">
                <a:latin typeface="微软雅黑" panose="020B0503020204020204" pitchFamily="34" charset="-122"/>
                <a:ea typeface="微软雅黑" panose="020B0503020204020204" pitchFamily="34" charset="-122"/>
              </a:rPr>
              <a:t>量子算法：</a:t>
            </a:r>
            <a:endParaRPr lang="en-US" altLang="zh-CN" sz="2800">
              <a:latin typeface="微软雅黑" panose="020B0503020204020204" pitchFamily="34" charset="-122"/>
              <a:ea typeface="微软雅黑" panose="020B0503020204020204" pitchFamily="34" charset="-122"/>
            </a:endParaRPr>
          </a:p>
          <a:p>
            <a:pPr eaLnBrk="1" hangingPunct="1">
              <a:lnSpc>
                <a:spcPct val="150000"/>
              </a:lnSpc>
              <a:spcBef>
                <a:spcPct val="0"/>
              </a:spcBef>
              <a:buFontTx/>
              <a:buNone/>
            </a:pPr>
            <a:r>
              <a:rPr lang="en-US" altLang="zh-CN" sz="2800">
                <a:latin typeface="微软雅黑" panose="020B0503020204020204" pitchFamily="34" charset="-122"/>
                <a:ea typeface="微软雅黑" panose="020B0503020204020204" pitchFamily="34" charset="-122"/>
              </a:rPr>
              <a:t>1</a:t>
            </a:r>
            <a:r>
              <a:rPr lang="zh-CN" altLang="en-US" sz="2800">
                <a:latin typeface="微软雅黑" panose="020B0503020204020204" pitchFamily="34" charset="-122"/>
                <a:ea typeface="微软雅黑" panose="020B0503020204020204" pitchFamily="34" charset="-122"/>
              </a:rPr>
              <a:t>）</a:t>
            </a:r>
            <a:r>
              <a:rPr lang="en-US" altLang="zh-CN" sz="2800">
                <a:latin typeface="微软雅黑" panose="020B0503020204020204" pitchFamily="34" charset="-122"/>
                <a:ea typeface="微软雅黑" panose="020B0503020204020204" pitchFamily="34" charset="-122"/>
              </a:rPr>
              <a:t>Shor</a:t>
            </a:r>
            <a:r>
              <a:rPr lang="zh-CN" altLang="en-US" sz="2800">
                <a:latin typeface="微软雅黑" panose="020B0503020204020204" pitchFamily="34" charset="-122"/>
                <a:ea typeface="微软雅黑" panose="020B0503020204020204" pitchFamily="34" charset="-122"/>
              </a:rPr>
              <a:t>算法：大数因子分解在多项式时间内解决。</a:t>
            </a:r>
            <a:endParaRPr lang="en-US" altLang="zh-CN" sz="2800">
              <a:latin typeface="微软雅黑" panose="020B0503020204020204" pitchFamily="34" charset="-122"/>
              <a:ea typeface="微软雅黑" panose="020B0503020204020204" pitchFamily="34" charset="-122"/>
            </a:endParaRPr>
          </a:p>
          <a:p>
            <a:pPr eaLnBrk="1" hangingPunct="1">
              <a:lnSpc>
                <a:spcPct val="150000"/>
              </a:lnSpc>
              <a:spcBef>
                <a:spcPct val="0"/>
              </a:spcBef>
              <a:buFontTx/>
              <a:buNone/>
            </a:pPr>
            <a:r>
              <a:rPr lang="en-US" altLang="zh-CN" sz="2800">
                <a:latin typeface="微软雅黑" panose="020B0503020204020204" pitchFamily="34" charset="-122"/>
                <a:ea typeface="微软雅黑" panose="020B0503020204020204" pitchFamily="34" charset="-122"/>
              </a:rPr>
              <a:t>2</a:t>
            </a:r>
            <a:r>
              <a:rPr lang="zh-CN" altLang="en-US" sz="2800">
                <a:latin typeface="微软雅黑" panose="020B0503020204020204" pitchFamily="34" charset="-122"/>
                <a:ea typeface="微软雅黑" panose="020B0503020204020204" pitchFamily="34" charset="-122"/>
              </a:rPr>
              <a:t>）</a:t>
            </a:r>
            <a:r>
              <a:rPr lang="en-US" altLang="zh-CN" sz="2800">
                <a:latin typeface="微软雅黑" panose="020B0503020204020204" pitchFamily="34" charset="-122"/>
                <a:ea typeface="微软雅黑" panose="020B0503020204020204" pitchFamily="34" charset="-122"/>
              </a:rPr>
              <a:t>Grover</a:t>
            </a:r>
            <a:r>
              <a:rPr lang="zh-CN" altLang="en-US" sz="2800">
                <a:latin typeface="微软雅黑" panose="020B0503020204020204" pitchFamily="34" charset="-122"/>
                <a:ea typeface="微软雅黑" panose="020B0503020204020204" pitchFamily="34" charset="-122"/>
              </a:rPr>
              <a:t>搜索算法：相比经典算法根号加速。</a:t>
            </a:r>
          </a:p>
        </p:txBody>
      </p:sp>
      <p:sp>
        <p:nvSpPr>
          <p:cNvPr id="96263" name="灯片编号占位符 1">
            <a:extLst>
              <a:ext uri="{FF2B5EF4-FFF2-40B4-BE49-F238E27FC236}">
                <a16:creationId xmlns:a16="http://schemas.microsoft.com/office/drawing/2014/main" id="{21A761AE-5398-4512-8AE2-671EB3331278}"/>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fld id="{DB9588DA-76AA-4A0B-93E8-D7B4A30BFF30}" type="slidenum">
              <a:rPr lang="zh-CN" altLang="en-US" sz="1200" smtClean="0">
                <a:solidFill>
                  <a:srgbClr val="898989"/>
                </a:solidFill>
              </a:rPr>
              <a:pPr>
                <a:spcBef>
                  <a:spcPct val="0"/>
                </a:spcBef>
                <a:buFontTx/>
                <a:buNone/>
              </a:pPr>
              <a:t>84</a:t>
            </a:fld>
            <a:endParaRPr lang="zh-CN" altLang="en-US" sz="1200">
              <a:solidFill>
                <a:srgbClr val="898989"/>
              </a:solidFill>
            </a:endParaRPr>
          </a:p>
        </p:txBody>
      </p:sp>
      <p:sp>
        <p:nvSpPr>
          <p:cNvPr id="8" name="TextBox 6">
            <a:extLst>
              <a:ext uri="{FF2B5EF4-FFF2-40B4-BE49-F238E27FC236}">
                <a16:creationId xmlns:a16="http://schemas.microsoft.com/office/drawing/2014/main" id="{B78B3DCE-442D-4766-9C2C-A7913B3DB188}"/>
              </a:ext>
            </a:extLst>
          </p:cNvPr>
          <p:cNvSpPr txBox="1">
            <a:spLocks noChangeArrowheads="1"/>
          </p:cNvSpPr>
          <p:nvPr/>
        </p:nvSpPr>
        <p:spPr bwMode="auto">
          <a:xfrm>
            <a:off x="1547813" y="107950"/>
            <a:ext cx="669659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ts val="1200"/>
              </a:spcBef>
              <a:buFontTx/>
              <a:buNone/>
            </a:pPr>
            <a:r>
              <a:rPr lang="zh-CN" altLang="en-US" dirty="0">
                <a:latin typeface="微软雅黑" panose="020B0503020204020204" pitchFamily="34" charset="-122"/>
                <a:ea typeface="微软雅黑" panose="020B0503020204020204" pitchFamily="34" charset="-122"/>
              </a:rPr>
              <a:t>三、量子信息 </a:t>
            </a:r>
            <a:r>
              <a:rPr lang="en-US" altLang="zh-CN" dirty="0">
                <a:latin typeface="微软雅黑" panose="020B0503020204020204" pitchFamily="34" charset="-122"/>
                <a:ea typeface="微软雅黑" panose="020B0503020204020204" pitchFamily="34" charset="-122"/>
              </a:rPr>
              <a:t>3</a:t>
            </a:r>
            <a:r>
              <a:rPr lang="zh-CN" altLang="en-US" sz="2800" dirty="0">
                <a:latin typeface="微软雅黑" panose="020B0503020204020204" pitchFamily="34" charset="-122"/>
                <a:ea typeface="微软雅黑" panose="020B0503020204020204" pitchFamily="34" charset="-122"/>
              </a:rPr>
              <a:t>）量子计算与量子模拟</a:t>
            </a:r>
            <a:endParaRPr lang="en-US" altLang="zh-CN" dirty="0">
              <a:latin typeface="微软雅黑" panose="020B0503020204020204" pitchFamily="34" charset="-122"/>
              <a:ea typeface="微软雅黑" panose="020B0503020204020204" pitchFamily="34" charset="-122"/>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18">
            <a:extLst>
              <a:ext uri="{FF2B5EF4-FFF2-40B4-BE49-F238E27FC236}">
                <a16:creationId xmlns:a16="http://schemas.microsoft.com/office/drawing/2014/main" id="{F24A7902-0844-48C7-A523-921C6687442C}"/>
              </a:ext>
            </a:extLst>
          </p:cNvPr>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endParaRPr lang="zh-CN" altLang="en-US" sz="1800"/>
          </a:p>
        </p:txBody>
      </p:sp>
      <p:pic>
        <p:nvPicPr>
          <p:cNvPr id="97283" name="Picture 22">
            <a:extLst>
              <a:ext uri="{FF2B5EF4-FFF2-40B4-BE49-F238E27FC236}">
                <a16:creationId xmlns:a16="http://schemas.microsoft.com/office/drawing/2014/main" id="{81BEBBDA-A4F3-4836-B3D5-2D914AA4AC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74295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97284" name="Picture 20">
            <a:extLst>
              <a:ext uri="{FF2B5EF4-FFF2-40B4-BE49-F238E27FC236}">
                <a16:creationId xmlns:a16="http://schemas.microsoft.com/office/drawing/2014/main" id="{2E8E05A2-441D-442E-A62E-95FE46EEB17C}"/>
              </a:ext>
            </a:extLst>
          </p:cNvPr>
          <p:cNvPicPr>
            <a:picLocks noChangeAspect="1" noChangeArrowheads="1"/>
          </p:cNvPicPr>
          <p:nvPr/>
        </p:nvPicPr>
        <p:blipFill>
          <a:blip r:embed="rId3">
            <a:lum bright="32000" contrast="-38000"/>
            <a:extLst>
              <a:ext uri="{28A0092B-C50C-407E-A947-70E740481C1C}">
                <a14:useLocalDpi xmlns:a14="http://schemas.microsoft.com/office/drawing/2010/main" val="0"/>
              </a:ext>
            </a:extLst>
          </a:blip>
          <a:srcRect/>
          <a:stretch>
            <a:fillRect/>
          </a:stretch>
        </p:blipFill>
        <p:spPr bwMode="auto">
          <a:xfrm>
            <a:off x="763588" y="0"/>
            <a:ext cx="8380412"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48134" name="Rectangle 6">
            <a:extLst>
              <a:ext uri="{FF2B5EF4-FFF2-40B4-BE49-F238E27FC236}">
                <a16:creationId xmlns:a16="http://schemas.microsoft.com/office/drawing/2014/main" id="{A06755B8-F529-4B51-B56A-9B6869284553}"/>
              </a:ext>
            </a:extLst>
          </p:cNvPr>
          <p:cNvSpPr>
            <a:spLocks noChangeArrowheads="1"/>
          </p:cNvSpPr>
          <p:nvPr/>
        </p:nvSpPr>
        <p:spPr bwMode="auto">
          <a:xfrm>
            <a:off x="642938" y="1928813"/>
            <a:ext cx="8215312" cy="3816350"/>
          </a:xfrm>
          <a:prstGeom prst="rect">
            <a:avLst/>
          </a:prstGeom>
          <a:noFill/>
          <a:ln w="9525">
            <a:noFill/>
            <a:miter lim="800000"/>
            <a:headEnd/>
            <a:tailEnd/>
          </a:ln>
          <a:effectLst/>
        </p:spPr>
        <p:txBody>
          <a:bodyPr anchor="ctr">
            <a:spAutoFit/>
          </a:bodyPr>
          <a:lstStyle/>
          <a:p>
            <a:pPr indent="295275">
              <a:spcBef>
                <a:spcPts val="1200"/>
              </a:spcBef>
              <a:defRPr/>
            </a:pPr>
            <a:r>
              <a:rPr lang="en-US" altLang="zh-CN" sz="2400" dirty="0" err="1">
                <a:latin typeface="微软雅黑" pitchFamily="34" charset="-122"/>
                <a:ea typeface="微软雅黑" pitchFamily="34" charset="-122"/>
                <a:cs typeface="Times New Roman" pitchFamily="18" charset="0"/>
              </a:rPr>
              <a:t>DiVincenzo</a:t>
            </a:r>
            <a:r>
              <a:rPr lang="zh-CN" altLang="en-US" sz="2400" dirty="0">
                <a:latin typeface="微软雅黑" pitchFamily="34" charset="-122"/>
                <a:ea typeface="微软雅黑" pitchFamily="34" charset="-122"/>
                <a:cs typeface="Times New Roman" pitchFamily="18" charset="0"/>
              </a:rPr>
              <a:t>判据：</a:t>
            </a:r>
            <a:endParaRPr lang="zh-CN" altLang="en-US" sz="2400" dirty="0">
              <a:latin typeface="微软雅黑" pitchFamily="34" charset="-122"/>
              <a:ea typeface="微软雅黑" pitchFamily="34" charset="-122"/>
            </a:endParaRPr>
          </a:p>
          <a:p>
            <a:pPr marL="342900" indent="-342900">
              <a:spcBef>
                <a:spcPts val="1200"/>
              </a:spcBef>
              <a:buFont typeface="+mj-lt"/>
              <a:buAutoNum type="arabicPeriod"/>
              <a:defRPr/>
            </a:pPr>
            <a:r>
              <a:rPr lang="zh-CN" altLang="en-US" sz="2400" dirty="0">
                <a:latin typeface="微软雅黑" pitchFamily="34" charset="-122"/>
                <a:ea typeface="微软雅黑" pitchFamily="34" charset="-122"/>
                <a:cs typeface="Times New Roman" pitchFamily="18" charset="0"/>
              </a:rPr>
              <a:t>系统要能很好地表征</a:t>
            </a:r>
            <a:r>
              <a:rPr lang="en-US" altLang="zh-CN" sz="2400" dirty="0" err="1">
                <a:latin typeface="微软雅黑" pitchFamily="34" charset="-122"/>
                <a:ea typeface="微软雅黑" pitchFamily="34" charset="-122"/>
                <a:cs typeface="Times New Roman" pitchFamily="18" charset="0"/>
              </a:rPr>
              <a:t>qubit</a:t>
            </a:r>
            <a:r>
              <a:rPr lang="zh-CN" altLang="en-US" sz="2400" dirty="0">
                <a:latin typeface="微软雅黑" pitchFamily="34" charset="-122"/>
                <a:ea typeface="微软雅黑" pitchFamily="34" charset="-122"/>
                <a:cs typeface="Times New Roman" pitchFamily="18" charset="0"/>
              </a:rPr>
              <a:t>，即有两能级的</a:t>
            </a:r>
            <a:r>
              <a:rPr lang="en-US" altLang="zh-CN" sz="2400" dirty="0">
                <a:latin typeface="微软雅黑" pitchFamily="34" charset="-122"/>
                <a:ea typeface="微软雅黑" pitchFamily="34" charset="-122"/>
                <a:cs typeface="Times New Roman" pitchFamily="18" charset="0"/>
              </a:rPr>
              <a:t>Hilbert</a:t>
            </a:r>
            <a:r>
              <a:rPr lang="zh-CN" altLang="en-US" sz="2400" dirty="0">
                <a:latin typeface="微软雅黑" pitchFamily="34" charset="-122"/>
                <a:ea typeface="微软雅黑" pitchFamily="34" charset="-122"/>
                <a:cs typeface="Times New Roman" pitchFamily="18" charset="0"/>
              </a:rPr>
              <a:t>空间；</a:t>
            </a:r>
            <a:endParaRPr lang="zh-CN" altLang="en-US" sz="2400" dirty="0">
              <a:latin typeface="微软雅黑" pitchFamily="34" charset="-122"/>
              <a:ea typeface="微软雅黑" pitchFamily="34" charset="-122"/>
            </a:endParaRPr>
          </a:p>
          <a:p>
            <a:pPr marL="342900" indent="-342900">
              <a:spcBef>
                <a:spcPts val="1200"/>
              </a:spcBef>
              <a:buFont typeface="+mj-lt"/>
              <a:buAutoNum type="arabicPeriod"/>
              <a:defRPr/>
            </a:pPr>
            <a:r>
              <a:rPr lang="zh-CN" altLang="en-US" sz="2400" dirty="0">
                <a:latin typeface="微软雅黑" pitchFamily="34" charset="-122"/>
                <a:ea typeface="微软雅黑" pitchFamily="34" charset="-122"/>
                <a:cs typeface="Times New Roman" pitchFamily="18" charset="0"/>
              </a:rPr>
              <a:t>系统能有效地制备初态，即将每个</a:t>
            </a:r>
            <a:r>
              <a:rPr lang="en-US" altLang="zh-CN" sz="2400" dirty="0" err="1">
                <a:latin typeface="微软雅黑" pitchFamily="34" charset="-122"/>
                <a:ea typeface="微软雅黑" pitchFamily="34" charset="-122"/>
                <a:cs typeface="Times New Roman" pitchFamily="18" charset="0"/>
              </a:rPr>
              <a:t>qubit</a:t>
            </a:r>
            <a:r>
              <a:rPr lang="zh-CN" altLang="en-US" sz="2400" dirty="0">
                <a:latin typeface="微软雅黑" pitchFamily="34" charset="-122"/>
                <a:ea typeface="微软雅黑" pitchFamily="34" charset="-122"/>
                <a:cs typeface="Times New Roman" pitchFamily="18" charset="0"/>
              </a:rPr>
              <a:t>制备到</a:t>
            </a:r>
            <a:r>
              <a:rPr lang="en-US" altLang="zh-CN" sz="2400" dirty="0">
                <a:latin typeface="微软雅黑" pitchFamily="34" charset="-122"/>
                <a:ea typeface="微软雅黑" pitchFamily="34" charset="-122"/>
                <a:cs typeface="Times New Roman" pitchFamily="18" charset="0"/>
              </a:rPr>
              <a:t>0</a:t>
            </a:r>
            <a:r>
              <a:rPr lang="zh-CN" altLang="en-US" sz="2400" dirty="0">
                <a:latin typeface="微软雅黑" pitchFamily="34" charset="-122"/>
                <a:ea typeface="微软雅黑" pitchFamily="34" charset="-122"/>
                <a:cs typeface="Times New Roman" pitchFamily="18" charset="0"/>
              </a:rPr>
              <a:t>状态；</a:t>
            </a:r>
            <a:endParaRPr lang="zh-CN" altLang="en-US" sz="2400" dirty="0">
              <a:latin typeface="微软雅黑" pitchFamily="34" charset="-122"/>
              <a:ea typeface="微软雅黑" pitchFamily="34" charset="-122"/>
            </a:endParaRPr>
          </a:p>
          <a:p>
            <a:pPr marL="342900" indent="-342900">
              <a:spcBef>
                <a:spcPts val="1200"/>
              </a:spcBef>
              <a:buFont typeface="+mj-lt"/>
              <a:buAutoNum type="arabicPeriod"/>
              <a:defRPr/>
            </a:pPr>
            <a:r>
              <a:rPr lang="zh-CN" altLang="en-US" sz="2400" dirty="0">
                <a:latin typeface="微软雅黑" pitchFamily="34" charset="-122"/>
                <a:ea typeface="微软雅黑" pitchFamily="34" charset="-122"/>
                <a:cs typeface="Times New Roman" pitchFamily="18" charset="0"/>
              </a:rPr>
              <a:t>要能实施普适量子门的操作。即要实施任意的单</a:t>
            </a:r>
            <a:r>
              <a:rPr lang="en-US" altLang="zh-CN" sz="2400" dirty="0" err="1">
                <a:latin typeface="微软雅黑" pitchFamily="34" charset="-122"/>
                <a:ea typeface="微软雅黑" pitchFamily="34" charset="-122"/>
                <a:cs typeface="Times New Roman" pitchFamily="18" charset="0"/>
              </a:rPr>
              <a:t>qubit</a:t>
            </a:r>
            <a:r>
              <a:rPr lang="zh-CN" altLang="en-US" sz="2400" dirty="0">
                <a:latin typeface="微软雅黑" pitchFamily="34" charset="-122"/>
                <a:ea typeface="微软雅黑" pitchFamily="34" charset="-122"/>
                <a:cs typeface="Times New Roman" pitchFamily="18" charset="0"/>
              </a:rPr>
              <a:t>的幺正变换，和对任意两量子比特实施受控非门操作；</a:t>
            </a:r>
            <a:endParaRPr lang="zh-CN" altLang="en-US" sz="2400" dirty="0">
              <a:latin typeface="微软雅黑" pitchFamily="34" charset="-122"/>
              <a:ea typeface="微软雅黑" pitchFamily="34" charset="-122"/>
            </a:endParaRPr>
          </a:p>
          <a:p>
            <a:pPr marL="342900" indent="-342900">
              <a:spcBef>
                <a:spcPts val="1200"/>
              </a:spcBef>
              <a:buFont typeface="+mj-lt"/>
              <a:buAutoNum type="arabicPeriod"/>
              <a:defRPr/>
            </a:pPr>
            <a:r>
              <a:rPr lang="zh-CN" altLang="en-US" sz="2400" dirty="0">
                <a:latin typeface="微软雅黑" pitchFamily="34" charset="-122"/>
                <a:ea typeface="微软雅黑" pitchFamily="34" charset="-122"/>
                <a:cs typeface="Times New Roman" pitchFamily="18" charset="0"/>
              </a:rPr>
              <a:t>要能够对量子计算的终态实施有效的量子测量；</a:t>
            </a:r>
          </a:p>
          <a:p>
            <a:pPr marL="342900" indent="-342900">
              <a:spcBef>
                <a:spcPts val="1200"/>
              </a:spcBef>
              <a:buFont typeface="+mj-lt"/>
              <a:buAutoNum type="arabicPeriod"/>
              <a:defRPr/>
            </a:pPr>
            <a:r>
              <a:rPr lang="zh-CN" altLang="en-US" sz="2400" dirty="0">
                <a:latin typeface="微软雅黑" pitchFamily="34" charset="-122"/>
                <a:ea typeface="微软雅黑" pitchFamily="34" charset="-122"/>
                <a:cs typeface="Times New Roman" pitchFamily="18" charset="0"/>
              </a:rPr>
              <a:t>系统要有长的相干时间，能够使得量子操作（包含纠错）和测量在相干时间内完成。</a:t>
            </a:r>
            <a:r>
              <a:rPr lang="zh-CN" altLang="en-US" sz="2400" dirty="0">
                <a:latin typeface="微软雅黑" pitchFamily="34" charset="-122"/>
                <a:ea typeface="微软雅黑" pitchFamily="34" charset="-122"/>
              </a:rPr>
              <a:t> </a:t>
            </a:r>
          </a:p>
        </p:txBody>
      </p:sp>
      <p:sp>
        <p:nvSpPr>
          <p:cNvPr id="97286" name="TextBox 6">
            <a:extLst>
              <a:ext uri="{FF2B5EF4-FFF2-40B4-BE49-F238E27FC236}">
                <a16:creationId xmlns:a16="http://schemas.microsoft.com/office/drawing/2014/main" id="{4AD7905C-7989-4A75-9E00-6D4BD9CBF7B4}"/>
              </a:ext>
            </a:extLst>
          </p:cNvPr>
          <p:cNvSpPr txBox="1">
            <a:spLocks noChangeArrowheads="1"/>
          </p:cNvSpPr>
          <p:nvPr/>
        </p:nvSpPr>
        <p:spPr bwMode="auto">
          <a:xfrm>
            <a:off x="714375" y="1071563"/>
            <a:ext cx="41433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r>
              <a:rPr lang="zh-CN" altLang="en-US" sz="2800">
                <a:latin typeface="微软雅黑" panose="020B0503020204020204" pitchFamily="34" charset="-122"/>
                <a:ea typeface="微软雅黑" panose="020B0503020204020204" pitchFamily="34" charset="-122"/>
              </a:rPr>
              <a:t>量子计算的物理实现：</a:t>
            </a:r>
          </a:p>
        </p:txBody>
      </p:sp>
      <p:sp>
        <p:nvSpPr>
          <p:cNvPr id="97287" name="Text Box 22">
            <a:extLst>
              <a:ext uri="{FF2B5EF4-FFF2-40B4-BE49-F238E27FC236}">
                <a16:creationId xmlns:a16="http://schemas.microsoft.com/office/drawing/2014/main" id="{98136F3F-0041-4F84-B5EC-161361451800}"/>
              </a:ext>
            </a:extLst>
          </p:cNvPr>
          <p:cNvSpPr txBox="1">
            <a:spLocks noChangeArrowheads="1"/>
          </p:cNvSpPr>
          <p:nvPr/>
        </p:nvSpPr>
        <p:spPr bwMode="auto">
          <a:xfrm>
            <a:off x="2000250" y="6357938"/>
            <a:ext cx="662463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50000"/>
              </a:spcBef>
              <a:buFontTx/>
              <a:buNone/>
            </a:pPr>
            <a:r>
              <a:rPr lang="en-US" altLang="zh-CN" sz="1800">
                <a:solidFill>
                  <a:srgbClr val="008000"/>
                </a:solidFill>
              </a:rPr>
              <a:t>CH Bennett and DP DiVincenzo, Nature 404, 247 (2000)</a:t>
            </a:r>
          </a:p>
        </p:txBody>
      </p:sp>
      <p:sp>
        <p:nvSpPr>
          <p:cNvPr id="97289" name="灯片编号占位符 1">
            <a:extLst>
              <a:ext uri="{FF2B5EF4-FFF2-40B4-BE49-F238E27FC236}">
                <a16:creationId xmlns:a16="http://schemas.microsoft.com/office/drawing/2014/main" id="{BE3E6117-82DD-4B42-AC0E-91E772953D48}"/>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fld id="{4B1EB422-ECF2-4FF2-A0F8-6BA38E2C9AB4}" type="slidenum">
              <a:rPr lang="zh-CN" altLang="en-US" sz="1200" smtClean="0">
                <a:solidFill>
                  <a:srgbClr val="898989"/>
                </a:solidFill>
              </a:rPr>
              <a:pPr>
                <a:spcBef>
                  <a:spcPct val="0"/>
                </a:spcBef>
                <a:buFontTx/>
                <a:buNone/>
              </a:pPr>
              <a:t>85</a:t>
            </a:fld>
            <a:endParaRPr lang="zh-CN" altLang="en-US" sz="1200">
              <a:solidFill>
                <a:srgbClr val="898989"/>
              </a:solidFill>
            </a:endParaRPr>
          </a:p>
        </p:txBody>
      </p:sp>
      <p:sp>
        <p:nvSpPr>
          <p:cNvPr id="10" name="TextBox 6">
            <a:extLst>
              <a:ext uri="{FF2B5EF4-FFF2-40B4-BE49-F238E27FC236}">
                <a16:creationId xmlns:a16="http://schemas.microsoft.com/office/drawing/2014/main" id="{1FE82C5A-563F-42B2-A0E1-1BDB381C5074}"/>
              </a:ext>
            </a:extLst>
          </p:cNvPr>
          <p:cNvSpPr txBox="1">
            <a:spLocks noChangeArrowheads="1"/>
          </p:cNvSpPr>
          <p:nvPr/>
        </p:nvSpPr>
        <p:spPr bwMode="auto">
          <a:xfrm>
            <a:off x="1547813" y="107950"/>
            <a:ext cx="669659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ts val="1200"/>
              </a:spcBef>
              <a:buFontTx/>
              <a:buNone/>
            </a:pPr>
            <a:r>
              <a:rPr lang="zh-CN" altLang="en-US" dirty="0">
                <a:latin typeface="微软雅黑" panose="020B0503020204020204" pitchFamily="34" charset="-122"/>
                <a:ea typeface="微软雅黑" panose="020B0503020204020204" pitchFamily="34" charset="-122"/>
              </a:rPr>
              <a:t>三、量子信息 </a:t>
            </a:r>
            <a:r>
              <a:rPr lang="en-US" altLang="zh-CN" dirty="0">
                <a:latin typeface="微软雅黑" panose="020B0503020204020204" pitchFamily="34" charset="-122"/>
                <a:ea typeface="微软雅黑" panose="020B0503020204020204" pitchFamily="34" charset="-122"/>
              </a:rPr>
              <a:t>3</a:t>
            </a:r>
            <a:r>
              <a:rPr lang="zh-CN" altLang="en-US" sz="2800" dirty="0">
                <a:latin typeface="微软雅黑" panose="020B0503020204020204" pitchFamily="34" charset="-122"/>
                <a:ea typeface="微软雅黑" panose="020B0503020204020204" pitchFamily="34" charset="-122"/>
              </a:rPr>
              <a:t>）量子计算与量子模拟</a:t>
            </a:r>
            <a:endParaRPr lang="en-US" altLang="zh-CN" dirty="0">
              <a:latin typeface="微软雅黑" panose="020B0503020204020204" pitchFamily="34" charset="-122"/>
              <a:ea typeface="微软雅黑" panose="020B0503020204020204" pitchFamily="34" charset="-122"/>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18">
            <a:extLst>
              <a:ext uri="{FF2B5EF4-FFF2-40B4-BE49-F238E27FC236}">
                <a16:creationId xmlns:a16="http://schemas.microsoft.com/office/drawing/2014/main" id="{DAFAF4A0-ED70-4C68-950A-884307A3C9E4}"/>
              </a:ext>
            </a:extLst>
          </p:cNvPr>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endParaRPr lang="zh-CN" altLang="en-US" sz="1800"/>
          </a:p>
        </p:txBody>
      </p:sp>
      <p:pic>
        <p:nvPicPr>
          <p:cNvPr id="98307" name="Picture 22">
            <a:extLst>
              <a:ext uri="{FF2B5EF4-FFF2-40B4-BE49-F238E27FC236}">
                <a16:creationId xmlns:a16="http://schemas.microsoft.com/office/drawing/2014/main" id="{858B950F-7E47-4EAF-B9C8-23917B6D9A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74295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98308" name="Picture 20">
            <a:extLst>
              <a:ext uri="{FF2B5EF4-FFF2-40B4-BE49-F238E27FC236}">
                <a16:creationId xmlns:a16="http://schemas.microsoft.com/office/drawing/2014/main" id="{3F6CEAAE-94CC-47E5-8954-70D20183426A}"/>
              </a:ext>
            </a:extLst>
          </p:cNvPr>
          <p:cNvPicPr>
            <a:picLocks noChangeAspect="1" noChangeArrowheads="1"/>
          </p:cNvPicPr>
          <p:nvPr/>
        </p:nvPicPr>
        <p:blipFill>
          <a:blip r:embed="rId3">
            <a:lum bright="32000" contrast="-38000"/>
            <a:extLst>
              <a:ext uri="{28A0092B-C50C-407E-A947-70E740481C1C}">
                <a14:useLocalDpi xmlns:a14="http://schemas.microsoft.com/office/drawing/2010/main" val="0"/>
              </a:ext>
            </a:extLst>
          </a:blip>
          <a:srcRect/>
          <a:stretch>
            <a:fillRect/>
          </a:stretch>
        </p:blipFill>
        <p:spPr bwMode="auto">
          <a:xfrm>
            <a:off x="763588" y="0"/>
            <a:ext cx="8380412"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98309" name="Picture 2">
            <a:extLst>
              <a:ext uri="{FF2B5EF4-FFF2-40B4-BE49-F238E27FC236}">
                <a16:creationId xmlns:a16="http://schemas.microsoft.com/office/drawing/2014/main" id="{57E468D2-690C-4370-85B9-D5C0C548228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500" y="1143000"/>
            <a:ext cx="3429000" cy="2100263"/>
          </a:xfrm>
          <a:prstGeom prst="rect">
            <a:avLst/>
          </a:prstGeom>
          <a:noFill/>
          <a:ln w="6350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98310" name="TextBox 7">
            <a:extLst>
              <a:ext uri="{FF2B5EF4-FFF2-40B4-BE49-F238E27FC236}">
                <a16:creationId xmlns:a16="http://schemas.microsoft.com/office/drawing/2014/main" id="{B5B44442-3976-464D-AFC4-2957BFAB583C}"/>
              </a:ext>
            </a:extLst>
          </p:cNvPr>
          <p:cNvSpPr txBox="1">
            <a:spLocks noChangeArrowheads="1"/>
          </p:cNvSpPr>
          <p:nvPr/>
        </p:nvSpPr>
        <p:spPr bwMode="auto">
          <a:xfrm>
            <a:off x="1643063" y="3429000"/>
            <a:ext cx="12858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r>
              <a:rPr lang="zh-CN" altLang="en-US" sz="2000">
                <a:latin typeface="微软雅黑" panose="020B0503020204020204" pitchFamily="34" charset="-122"/>
                <a:ea typeface="微软雅黑" panose="020B0503020204020204" pitchFamily="34" charset="-122"/>
              </a:rPr>
              <a:t>离子阱</a:t>
            </a:r>
            <a:endParaRPr lang="zh-CN" altLang="en-US" sz="1800">
              <a:latin typeface="微软雅黑" panose="020B0503020204020204" pitchFamily="34" charset="-122"/>
              <a:ea typeface="微软雅黑" panose="020B0503020204020204" pitchFamily="34" charset="-122"/>
            </a:endParaRPr>
          </a:p>
        </p:txBody>
      </p:sp>
      <p:sp>
        <p:nvSpPr>
          <p:cNvPr id="98311" name="TextBox 8">
            <a:extLst>
              <a:ext uri="{FF2B5EF4-FFF2-40B4-BE49-F238E27FC236}">
                <a16:creationId xmlns:a16="http://schemas.microsoft.com/office/drawing/2014/main" id="{DE0EDC09-B6C1-482D-8ABC-F910A0D7D1A0}"/>
              </a:ext>
            </a:extLst>
          </p:cNvPr>
          <p:cNvSpPr txBox="1">
            <a:spLocks noChangeArrowheads="1"/>
          </p:cNvSpPr>
          <p:nvPr/>
        </p:nvSpPr>
        <p:spPr bwMode="auto">
          <a:xfrm>
            <a:off x="6143625" y="3286125"/>
            <a:ext cx="12858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r>
              <a:rPr lang="zh-CN" altLang="en-US" sz="2000">
                <a:latin typeface="微软雅黑" panose="020B0503020204020204" pitchFamily="34" charset="-122"/>
                <a:ea typeface="微软雅黑" panose="020B0503020204020204" pitchFamily="34" charset="-122"/>
              </a:rPr>
              <a:t>量子点</a:t>
            </a:r>
            <a:endParaRPr lang="zh-CN" altLang="en-US" sz="1800">
              <a:latin typeface="微软雅黑" panose="020B0503020204020204" pitchFamily="34" charset="-122"/>
              <a:ea typeface="微软雅黑" panose="020B0503020204020204" pitchFamily="34" charset="-122"/>
            </a:endParaRPr>
          </a:p>
        </p:txBody>
      </p:sp>
      <p:sp>
        <p:nvSpPr>
          <p:cNvPr id="98312" name="Rectangle 8">
            <a:extLst>
              <a:ext uri="{FF2B5EF4-FFF2-40B4-BE49-F238E27FC236}">
                <a16:creationId xmlns:a16="http://schemas.microsoft.com/office/drawing/2014/main" id="{16C90AB7-76EF-4CC2-A81C-14FA93C069D1}"/>
              </a:ext>
            </a:extLst>
          </p:cNvPr>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endParaRPr lang="zh-CN" altLang="en-US" sz="1800">
              <a:latin typeface="Arial" panose="020B0604020202020204" pitchFamily="34" charset="0"/>
            </a:endParaRPr>
          </a:p>
        </p:txBody>
      </p:sp>
      <p:pic>
        <p:nvPicPr>
          <p:cNvPr id="98313" name="Picture 7">
            <a:extLst>
              <a:ext uri="{FF2B5EF4-FFF2-40B4-BE49-F238E27FC236}">
                <a16:creationId xmlns:a16="http://schemas.microsoft.com/office/drawing/2014/main" id="{FCC85C69-1965-4211-8821-6679B130F01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57813" y="1143000"/>
            <a:ext cx="2571750" cy="180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pic>
      <p:pic>
        <p:nvPicPr>
          <p:cNvPr id="98314" name="图片 10" descr="Four-qubit quantum device (E Lucero)">
            <a:extLst>
              <a:ext uri="{FF2B5EF4-FFF2-40B4-BE49-F238E27FC236}">
                <a16:creationId xmlns:a16="http://schemas.microsoft.com/office/drawing/2014/main" id="{94826003-5D78-447F-9C01-5A2B8F4B220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1500" y="4071938"/>
            <a:ext cx="3419475" cy="1928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315" name="TextBox 12">
            <a:extLst>
              <a:ext uri="{FF2B5EF4-FFF2-40B4-BE49-F238E27FC236}">
                <a16:creationId xmlns:a16="http://schemas.microsoft.com/office/drawing/2014/main" id="{208EEE33-974B-4C70-AE06-0A6A02441389}"/>
              </a:ext>
            </a:extLst>
          </p:cNvPr>
          <p:cNvSpPr txBox="1">
            <a:spLocks noChangeArrowheads="1"/>
          </p:cNvSpPr>
          <p:nvPr/>
        </p:nvSpPr>
        <p:spPr bwMode="auto">
          <a:xfrm>
            <a:off x="1571625" y="6215063"/>
            <a:ext cx="12858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r>
              <a:rPr lang="zh-CN" altLang="en-US" sz="1800">
                <a:latin typeface="微软雅黑" panose="020B0503020204020204" pitchFamily="34" charset="-122"/>
                <a:ea typeface="微软雅黑" panose="020B0503020204020204" pitchFamily="34" charset="-122"/>
              </a:rPr>
              <a:t>超导芯片</a:t>
            </a:r>
          </a:p>
        </p:txBody>
      </p:sp>
      <p:pic>
        <p:nvPicPr>
          <p:cNvPr id="98316" name="Picture 10">
            <a:extLst>
              <a:ext uri="{FF2B5EF4-FFF2-40B4-BE49-F238E27FC236}">
                <a16:creationId xmlns:a16="http://schemas.microsoft.com/office/drawing/2014/main" id="{436B4B3D-F067-41FB-A8C4-2268F6A7DD7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43563" y="3714750"/>
            <a:ext cx="2357437" cy="219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317" name="TextBox 14">
            <a:extLst>
              <a:ext uri="{FF2B5EF4-FFF2-40B4-BE49-F238E27FC236}">
                <a16:creationId xmlns:a16="http://schemas.microsoft.com/office/drawing/2014/main" id="{CF7D98FD-F27A-470B-99C2-428D7AC95FD2}"/>
              </a:ext>
            </a:extLst>
          </p:cNvPr>
          <p:cNvSpPr txBox="1">
            <a:spLocks noChangeArrowheads="1"/>
          </p:cNvSpPr>
          <p:nvPr/>
        </p:nvSpPr>
        <p:spPr bwMode="auto">
          <a:xfrm>
            <a:off x="6072188" y="6143625"/>
            <a:ext cx="14287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r>
              <a:rPr lang="zh-CN" altLang="en-US" sz="1800">
                <a:latin typeface="微软雅黑" panose="020B0503020204020204" pitchFamily="34" charset="-122"/>
                <a:ea typeface="微软雅黑" panose="020B0503020204020204" pitchFamily="34" charset="-122"/>
              </a:rPr>
              <a:t>集成光波导</a:t>
            </a:r>
          </a:p>
        </p:txBody>
      </p:sp>
      <p:sp>
        <p:nvSpPr>
          <p:cNvPr id="98319" name="灯片编号占位符 1">
            <a:extLst>
              <a:ext uri="{FF2B5EF4-FFF2-40B4-BE49-F238E27FC236}">
                <a16:creationId xmlns:a16="http://schemas.microsoft.com/office/drawing/2014/main" id="{948966FA-6DDC-48BE-9ACA-D2CBF1FCFA86}"/>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fld id="{E976B6A0-62E6-4F4D-A803-BBCDD95C05F2}" type="slidenum">
              <a:rPr lang="zh-CN" altLang="en-US" sz="1200" smtClean="0">
                <a:solidFill>
                  <a:srgbClr val="898989"/>
                </a:solidFill>
              </a:rPr>
              <a:pPr>
                <a:spcBef>
                  <a:spcPct val="0"/>
                </a:spcBef>
                <a:buFontTx/>
                <a:buNone/>
              </a:pPr>
              <a:t>86</a:t>
            </a:fld>
            <a:endParaRPr lang="zh-CN" altLang="en-US" sz="1200">
              <a:solidFill>
                <a:srgbClr val="898989"/>
              </a:solidFill>
            </a:endParaRPr>
          </a:p>
        </p:txBody>
      </p:sp>
      <p:sp>
        <p:nvSpPr>
          <p:cNvPr id="16" name="TextBox 6">
            <a:extLst>
              <a:ext uri="{FF2B5EF4-FFF2-40B4-BE49-F238E27FC236}">
                <a16:creationId xmlns:a16="http://schemas.microsoft.com/office/drawing/2014/main" id="{FEC2D0B5-9283-45E1-8CFF-20167EAD723F}"/>
              </a:ext>
            </a:extLst>
          </p:cNvPr>
          <p:cNvSpPr txBox="1">
            <a:spLocks noChangeArrowheads="1"/>
          </p:cNvSpPr>
          <p:nvPr/>
        </p:nvSpPr>
        <p:spPr bwMode="auto">
          <a:xfrm>
            <a:off x="1547813" y="107950"/>
            <a:ext cx="669659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ts val="1200"/>
              </a:spcBef>
              <a:buFontTx/>
              <a:buNone/>
            </a:pPr>
            <a:r>
              <a:rPr lang="zh-CN" altLang="en-US" dirty="0">
                <a:latin typeface="微软雅黑" panose="020B0503020204020204" pitchFamily="34" charset="-122"/>
                <a:ea typeface="微软雅黑" panose="020B0503020204020204" pitchFamily="34" charset="-122"/>
              </a:rPr>
              <a:t>三、量子信息 </a:t>
            </a:r>
            <a:r>
              <a:rPr lang="en-US" altLang="zh-CN" dirty="0">
                <a:latin typeface="微软雅黑" panose="020B0503020204020204" pitchFamily="34" charset="-122"/>
                <a:ea typeface="微软雅黑" panose="020B0503020204020204" pitchFamily="34" charset="-122"/>
              </a:rPr>
              <a:t>3</a:t>
            </a:r>
            <a:r>
              <a:rPr lang="zh-CN" altLang="en-US" sz="2800" dirty="0">
                <a:latin typeface="微软雅黑" panose="020B0503020204020204" pitchFamily="34" charset="-122"/>
                <a:ea typeface="微软雅黑" panose="020B0503020204020204" pitchFamily="34" charset="-122"/>
              </a:rPr>
              <a:t>）量子计算与量子模拟</a:t>
            </a:r>
            <a:endParaRPr lang="en-US" altLang="zh-CN" dirty="0">
              <a:latin typeface="微软雅黑" panose="020B0503020204020204" pitchFamily="34" charset="-122"/>
              <a:ea typeface="微软雅黑" panose="020B0503020204020204" pitchFamily="34" charset="-122"/>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18">
            <a:extLst>
              <a:ext uri="{FF2B5EF4-FFF2-40B4-BE49-F238E27FC236}">
                <a16:creationId xmlns:a16="http://schemas.microsoft.com/office/drawing/2014/main" id="{A7962565-BB97-43CE-B2AA-5D86DB5A8E3C}"/>
              </a:ext>
            </a:extLst>
          </p:cNvPr>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endParaRPr lang="zh-CN" altLang="en-US" sz="1800"/>
          </a:p>
        </p:txBody>
      </p:sp>
      <p:pic>
        <p:nvPicPr>
          <p:cNvPr id="99331" name="Picture 22">
            <a:extLst>
              <a:ext uri="{FF2B5EF4-FFF2-40B4-BE49-F238E27FC236}">
                <a16:creationId xmlns:a16="http://schemas.microsoft.com/office/drawing/2014/main" id="{2F87FE73-AAC1-425F-873A-320167F0A99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74295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99332" name="Picture 20">
            <a:extLst>
              <a:ext uri="{FF2B5EF4-FFF2-40B4-BE49-F238E27FC236}">
                <a16:creationId xmlns:a16="http://schemas.microsoft.com/office/drawing/2014/main" id="{5D489995-1CEA-4E81-A5E3-9116416C8E6B}"/>
              </a:ext>
            </a:extLst>
          </p:cNvPr>
          <p:cNvPicPr>
            <a:picLocks noChangeAspect="1" noChangeArrowheads="1"/>
          </p:cNvPicPr>
          <p:nvPr/>
        </p:nvPicPr>
        <p:blipFill>
          <a:blip r:embed="rId3">
            <a:lum bright="32000" contrast="-38000"/>
            <a:extLst>
              <a:ext uri="{28A0092B-C50C-407E-A947-70E740481C1C}">
                <a14:useLocalDpi xmlns:a14="http://schemas.microsoft.com/office/drawing/2010/main" val="0"/>
              </a:ext>
            </a:extLst>
          </a:blip>
          <a:srcRect/>
          <a:stretch>
            <a:fillRect/>
          </a:stretch>
        </p:blipFill>
        <p:spPr bwMode="auto">
          <a:xfrm>
            <a:off x="763588" y="0"/>
            <a:ext cx="8380412"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99333" name="Picture 3" descr="C:\Users\Yejin\Documents\Tsinghua\Paper_Our Group\2012_12_Nobel Prize\wineland_lab_photo.jpg">
            <a:extLst>
              <a:ext uri="{FF2B5EF4-FFF2-40B4-BE49-F238E27FC236}">
                <a16:creationId xmlns:a16="http://schemas.microsoft.com/office/drawing/2014/main" id="{02B62CE0-16A6-4A34-B7D4-C6954F00BA4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2938" y="1643063"/>
            <a:ext cx="7358062" cy="428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8">
            <a:extLst>
              <a:ext uri="{FF2B5EF4-FFF2-40B4-BE49-F238E27FC236}">
                <a16:creationId xmlns:a16="http://schemas.microsoft.com/office/drawing/2014/main" id="{496D028F-1C06-4AB4-B939-6B7702E7991F}"/>
              </a:ext>
            </a:extLst>
          </p:cNvPr>
          <p:cNvSpPr>
            <a:spLocks noChangeArrowheads="1"/>
          </p:cNvSpPr>
          <p:nvPr/>
        </p:nvSpPr>
        <p:spPr bwMode="auto">
          <a:xfrm>
            <a:off x="642938" y="1038225"/>
            <a:ext cx="7348537" cy="366713"/>
          </a:xfrm>
          <a:prstGeom prst="rect">
            <a:avLst/>
          </a:prstGeom>
          <a:ln>
            <a:headEnd/>
            <a:tailEnd/>
          </a:ln>
        </p:spPr>
        <p:style>
          <a:lnRef idx="1">
            <a:schemeClr val="accent1"/>
          </a:lnRef>
          <a:fillRef idx="3">
            <a:schemeClr val="accent1"/>
          </a:fillRef>
          <a:effectRef idx="2">
            <a:schemeClr val="accent1"/>
          </a:effectRef>
          <a:fontRef idx="minor">
            <a:schemeClr val="lt1"/>
          </a:fontRef>
        </p:style>
        <p:txBody>
          <a:bodyPr wrap="none" anchor="ctr"/>
          <a:lstStyle/>
          <a:p>
            <a:pPr algn="ctr" eaLnBrk="1" hangingPunct="1">
              <a:defRPr/>
            </a:pPr>
            <a:r>
              <a:rPr lang="en-US" altLang="ko-KR" sz="2800" b="1" dirty="0">
                <a:solidFill>
                  <a:schemeClr val="bg1"/>
                </a:solidFill>
                <a:effectLst>
                  <a:outerShdw blurRad="38100" dist="38100" dir="2700000" algn="tl">
                    <a:srgbClr val="000000"/>
                  </a:outerShdw>
                </a:effectLst>
                <a:latin typeface="Arial" pitchFamily="34" charset="0"/>
                <a:ea typeface="굴림" pitchFamily="34" charset="-127"/>
                <a:cs typeface="Arial" pitchFamily="34" charset="0"/>
              </a:rPr>
              <a:t>2012 Noble Prize: Dr. David </a:t>
            </a:r>
            <a:r>
              <a:rPr lang="en-US" altLang="ko-KR" sz="2800" b="1" dirty="0" err="1">
                <a:solidFill>
                  <a:schemeClr val="bg1"/>
                </a:solidFill>
                <a:effectLst>
                  <a:outerShdw blurRad="38100" dist="38100" dir="2700000" algn="tl">
                    <a:srgbClr val="000000"/>
                  </a:outerShdw>
                </a:effectLst>
                <a:latin typeface="Arial" pitchFamily="34" charset="0"/>
                <a:ea typeface="굴림" pitchFamily="34" charset="-127"/>
                <a:cs typeface="Arial" pitchFamily="34" charset="0"/>
              </a:rPr>
              <a:t>Wineland</a:t>
            </a:r>
            <a:endParaRPr lang="de-DE" altLang="ko-KR" sz="2800" b="1" dirty="0">
              <a:solidFill>
                <a:schemeClr val="bg1"/>
              </a:solidFill>
              <a:effectLst>
                <a:outerShdw blurRad="38100" dist="38100" dir="2700000" algn="tl">
                  <a:srgbClr val="000000"/>
                </a:outerShdw>
              </a:effectLst>
              <a:latin typeface="Arial" pitchFamily="34" charset="0"/>
              <a:ea typeface="굴림" pitchFamily="34" charset="-127"/>
              <a:cs typeface="Arial" pitchFamily="34" charset="0"/>
            </a:endParaRPr>
          </a:p>
        </p:txBody>
      </p:sp>
      <p:sp>
        <p:nvSpPr>
          <p:cNvPr id="99335" name="TextBox 7">
            <a:extLst>
              <a:ext uri="{FF2B5EF4-FFF2-40B4-BE49-F238E27FC236}">
                <a16:creationId xmlns:a16="http://schemas.microsoft.com/office/drawing/2014/main" id="{FA68085B-880E-44D1-8CC1-59A3D1466442}"/>
              </a:ext>
            </a:extLst>
          </p:cNvPr>
          <p:cNvSpPr txBox="1">
            <a:spLocks noChangeArrowheads="1"/>
          </p:cNvSpPr>
          <p:nvPr/>
        </p:nvSpPr>
        <p:spPr bwMode="auto">
          <a:xfrm>
            <a:off x="4286250" y="6072188"/>
            <a:ext cx="15716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r>
              <a:rPr lang="zh-CN" altLang="en-US" sz="2000">
                <a:latin typeface="微软雅黑" panose="020B0503020204020204" pitchFamily="34" charset="-122"/>
                <a:ea typeface="微软雅黑" panose="020B0503020204020204" pitchFamily="34" charset="-122"/>
              </a:rPr>
              <a:t>离子阱</a:t>
            </a:r>
            <a:endParaRPr lang="zh-CN" altLang="en-US" sz="1800">
              <a:latin typeface="微软雅黑" panose="020B0503020204020204" pitchFamily="34" charset="-122"/>
              <a:ea typeface="微软雅黑" panose="020B0503020204020204" pitchFamily="34" charset="-122"/>
            </a:endParaRPr>
          </a:p>
        </p:txBody>
      </p:sp>
      <p:sp>
        <p:nvSpPr>
          <p:cNvPr id="99337" name="灯片编号占位符 1">
            <a:extLst>
              <a:ext uri="{FF2B5EF4-FFF2-40B4-BE49-F238E27FC236}">
                <a16:creationId xmlns:a16="http://schemas.microsoft.com/office/drawing/2014/main" id="{1E2A21AC-5ECA-4CF2-B6EB-174BB74B869A}"/>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fld id="{E4316B71-5F4C-4496-8A56-C0A07D1C6673}" type="slidenum">
              <a:rPr lang="zh-CN" altLang="en-US" sz="1200" smtClean="0">
                <a:solidFill>
                  <a:srgbClr val="898989"/>
                </a:solidFill>
              </a:rPr>
              <a:pPr>
                <a:spcBef>
                  <a:spcPct val="0"/>
                </a:spcBef>
                <a:buFontTx/>
                <a:buNone/>
              </a:pPr>
              <a:t>87</a:t>
            </a:fld>
            <a:endParaRPr lang="zh-CN" altLang="en-US" sz="1200">
              <a:solidFill>
                <a:srgbClr val="898989"/>
              </a:solidFill>
            </a:endParaRPr>
          </a:p>
        </p:txBody>
      </p:sp>
      <p:sp>
        <p:nvSpPr>
          <p:cNvPr id="10" name="TextBox 6">
            <a:extLst>
              <a:ext uri="{FF2B5EF4-FFF2-40B4-BE49-F238E27FC236}">
                <a16:creationId xmlns:a16="http://schemas.microsoft.com/office/drawing/2014/main" id="{A719B4E2-AF80-4925-9EC5-CA29C4566D2D}"/>
              </a:ext>
            </a:extLst>
          </p:cNvPr>
          <p:cNvSpPr txBox="1">
            <a:spLocks noChangeArrowheads="1"/>
          </p:cNvSpPr>
          <p:nvPr/>
        </p:nvSpPr>
        <p:spPr bwMode="auto">
          <a:xfrm>
            <a:off x="1547813" y="107950"/>
            <a:ext cx="669659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ts val="1200"/>
              </a:spcBef>
              <a:buFontTx/>
              <a:buNone/>
            </a:pPr>
            <a:r>
              <a:rPr lang="zh-CN" altLang="en-US" dirty="0">
                <a:latin typeface="微软雅黑" panose="020B0503020204020204" pitchFamily="34" charset="-122"/>
                <a:ea typeface="微软雅黑" panose="020B0503020204020204" pitchFamily="34" charset="-122"/>
              </a:rPr>
              <a:t>三、量子信息 </a:t>
            </a:r>
            <a:r>
              <a:rPr lang="en-US" altLang="zh-CN" dirty="0">
                <a:latin typeface="微软雅黑" panose="020B0503020204020204" pitchFamily="34" charset="-122"/>
                <a:ea typeface="微软雅黑" panose="020B0503020204020204" pitchFamily="34" charset="-122"/>
              </a:rPr>
              <a:t>3</a:t>
            </a:r>
            <a:r>
              <a:rPr lang="zh-CN" altLang="en-US" sz="2800" dirty="0">
                <a:latin typeface="微软雅黑" panose="020B0503020204020204" pitchFamily="34" charset="-122"/>
                <a:ea typeface="微软雅黑" panose="020B0503020204020204" pitchFamily="34" charset="-122"/>
              </a:rPr>
              <a:t>）量子计算与量子模拟</a:t>
            </a:r>
            <a:endParaRPr lang="en-US" altLang="zh-CN" dirty="0">
              <a:latin typeface="微软雅黑" panose="020B0503020204020204" pitchFamily="34" charset="-122"/>
              <a:ea typeface="微软雅黑" panose="020B0503020204020204" pitchFamily="34" charset="-122"/>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18">
            <a:extLst>
              <a:ext uri="{FF2B5EF4-FFF2-40B4-BE49-F238E27FC236}">
                <a16:creationId xmlns:a16="http://schemas.microsoft.com/office/drawing/2014/main" id="{370039B5-E416-4464-94FB-E67CA8F5B813}"/>
              </a:ext>
            </a:extLst>
          </p:cNvPr>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endParaRPr lang="zh-CN" altLang="en-US" sz="1800"/>
          </a:p>
        </p:txBody>
      </p:sp>
      <p:pic>
        <p:nvPicPr>
          <p:cNvPr id="100355" name="Picture 22">
            <a:extLst>
              <a:ext uri="{FF2B5EF4-FFF2-40B4-BE49-F238E27FC236}">
                <a16:creationId xmlns:a16="http://schemas.microsoft.com/office/drawing/2014/main" id="{83D05E12-B529-4E42-B465-DBECFF2A630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74295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100356" name="Picture 20">
            <a:extLst>
              <a:ext uri="{FF2B5EF4-FFF2-40B4-BE49-F238E27FC236}">
                <a16:creationId xmlns:a16="http://schemas.microsoft.com/office/drawing/2014/main" id="{2AA79A21-8534-45C8-AB51-26081669E868}"/>
              </a:ext>
            </a:extLst>
          </p:cNvPr>
          <p:cNvPicPr>
            <a:picLocks noChangeAspect="1" noChangeArrowheads="1"/>
          </p:cNvPicPr>
          <p:nvPr/>
        </p:nvPicPr>
        <p:blipFill>
          <a:blip r:embed="rId3">
            <a:lum bright="32000" contrast="-38000"/>
            <a:extLst>
              <a:ext uri="{28A0092B-C50C-407E-A947-70E740481C1C}">
                <a14:useLocalDpi xmlns:a14="http://schemas.microsoft.com/office/drawing/2010/main" val="0"/>
              </a:ext>
            </a:extLst>
          </a:blip>
          <a:srcRect/>
          <a:stretch>
            <a:fillRect/>
          </a:stretch>
        </p:blipFill>
        <p:spPr bwMode="auto">
          <a:xfrm>
            <a:off x="763588" y="0"/>
            <a:ext cx="8380412"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100357" name="Rectangle 1026">
            <a:extLst>
              <a:ext uri="{FF2B5EF4-FFF2-40B4-BE49-F238E27FC236}">
                <a16:creationId xmlns:a16="http://schemas.microsoft.com/office/drawing/2014/main" id="{FF945782-A39D-4FB0-84A7-E8EDE131795D}"/>
              </a:ext>
            </a:extLst>
          </p:cNvPr>
          <p:cNvSpPr>
            <a:spLocks noChangeArrowheads="1"/>
          </p:cNvSpPr>
          <p:nvPr/>
        </p:nvSpPr>
        <p:spPr bwMode="auto">
          <a:xfrm>
            <a:off x="296863" y="857250"/>
            <a:ext cx="3060700" cy="78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r>
              <a:rPr lang="en-US" altLang="zh-CN" sz="3600">
                <a:solidFill>
                  <a:srgbClr val="000099"/>
                </a:solidFill>
                <a:latin typeface="Arial" panose="020B0604020202020204" pitchFamily="34" charset="0"/>
              </a:rPr>
              <a:t>Family tree</a:t>
            </a:r>
          </a:p>
        </p:txBody>
      </p:sp>
      <p:sp>
        <p:nvSpPr>
          <p:cNvPr id="100358" name="Text Box 1027">
            <a:extLst>
              <a:ext uri="{FF2B5EF4-FFF2-40B4-BE49-F238E27FC236}">
                <a16:creationId xmlns:a16="http://schemas.microsoft.com/office/drawing/2014/main" id="{6330ABF8-8DDF-41DE-AFA7-38A704E4274D}"/>
              </a:ext>
            </a:extLst>
          </p:cNvPr>
          <p:cNvSpPr txBox="1">
            <a:spLocks noChangeArrowheads="1"/>
          </p:cNvSpPr>
          <p:nvPr/>
        </p:nvSpPr>
        <p:spPr bwMode="auto">
          <a:xfrm>
            <a:off x="3429000" y="2543175"/>
            <a:ext cx="2051050" cy="457200"/>
          </a:xfrm>
          <a:prstGeom prst="rect">
            <a:avLst/>
          </a:prstGeom>
          <a:solidFill>
            <a:schemeClr val="bg1"/>
          </a:solidFill>
          <a:ln>
            <a:noFill/>
          </a:ln>
          <a:extLs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r>
              <a:rPr lang="en-US" altLang="zh-CN" sz="2400">
                <a:solidFill>
                  <a:srgbClr val="FF0000"/>
                </a:solidFill>
                <a:latin typeface="Arial" panose="020B0604020202020204" pitchFamily="34" charset="0"/>
              </a:rPr>
              <a:t>Dan Kleppner</a:t>
            </a:r>
          </a:p>
        </p:txBody>
      </p:sp>
      <p:sp>
        <p:nvSpPr>
          <p:cNvPr id="100359" name="Text Box 1028">
            <a:extLst>
              <a:ext uri="{FF2B5EF4-FFF2-40B4-BE49-F238E27FC236}">
                <a16:creationId xmlns:a16="http://schemas.microsoft.com/office/drawing/2014/main" id="{F0A1153A-7D4F-46E7-A6F9-3E79B27BAF4E}"/>
              </a:ext>
            </a:extLst>
          </p:cNvPr>
          <p:cNvSpPr txBox="1">
            <a:spLocks noChangeArrowheads="1"/>
          </p:cNvSpPr>
          <p:nvPr/>
        </p:nvSpPr>
        <p:spPr bwMode="auto">
          <a:xfrm>
            <a:off x="3352800" y="4278313"/>
            <a:ext cx="2201863" cy="457200"/>
          </a:xfrm>
          <a:prstGeom prst="rect">
            <a:avLst/>
          </a:prstGeom>
          <a:solidFill>
            <a:schemeClr val="bg1"/>
          </a:solidFill>
          <a:ln>
            <a:noFill/>
          </a:ln>
          <a:extLs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r>
              <a:rPr lang="en-US" altLang="zh-CN" sz="2400">
                <a:solidFill>
                  <a:srgbClr val="FF0000"/>
                </a:solidFill>
                <a:latin typeface="Arial" panose="020B0604020202020204" pitchFamily="34" charset="0"/>
              </a:rPr>
              <a:t>Dave Pritchard</a:t>
            </a:r>
          </a:p>
        </p:txBody>
      </p:sp>
      <p:sp>
        <p:nvSpPr>
          <p:cNvPr id="100360" name="Text Box 1029">
            <a:extLst>
              <a:ext uri="{FF2B5EF4-FFF2-40B4-BE49-F238E27FC236}">
                <a16:creationId xmlns:a16="http://schemas.microsoft.com/office/drawing/2014/main" id="{EF15A61A-8F05-48F8-BE41-BCA40B614240}"/>
              </a:ext>
            </a:extLst>
          </p:cNvPr>
          <p:cNvSpPr txBox="1">
            <a:spLocks noChangeArrowheads="1"/>
          </p:cNvSpPr>
          <p:nvPr/>
        </p:nvSpPr>
        <p:spPr bwMode="auto">
          <a:xfrm>
            <a:off x="1371600" y="6165304"/>
            <a:ext cx="17621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r>
              <a:rPr lang="en-US" altLang="zh-CN" sz="2400">
                <a:solidFill>
                  <a:srgbClr val="FF0000"/>
                </a:solidFill>
                <a:latin typeface="Arial" panose="020B0604020202020204" pitchFamily="34" charset="0"/>
              </a:rPr>
              <a:t>Eric Cornell</a:t>
            </a:r>
          </a:p>
        </p:txBody>
      </p:sp>
      <p:sp>
        <p:nvSpPr>
          <p:cNvPr id="100361" name="Text Box 1030">
            <a:extLst>
              <a:ext uri="{FF2B5EF4-FFF2-40B4-BE49-F238E27FC236}">
                <a16:creationId xmlns:a16="http://schemas.microsoft.com/office/drawing/2014/main" id="{7AE733E8-2FC4-40CF-9525-04E35D528B43}"/>
              </a:ext>
            </a:extLst>
          </p:cNvPr>
          <p:cNvSpPr txBox="1">
            <a:spLocks noChangeArrowheads="1"/>
          </p:cNvSpPr>
          <p:nvPr/>
        </p:nvSpPr>
        <p:spPr bwMode="auto">
          <a:xfrm>
            <a:off x="6172200" y="6203404"/>
            <a:ext cx="19478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r>
              <a:rPr lang="en-US" altLang="zh-CN" sz="2400">
                <a:solidFill>
                  <a:srgbClr val="FF0000"/>
                </a:solidFill>
                <a:latin typeface="Arial" panose="020B0604020202020204" pitchFamily="34" charset="0"/>
              </a:rPr>
              <a:t>Carl Wieman</a:t>
            </a:r>
          </a:p>
        </p:txBody>
      </p:sp>
      <p:sp>
        <p:nvSpPr>
          <p:cNvPr id="100362" name="Text Box 1031">
            <a:extLst>
              <a:ext uri="{FF2B5EF4-FFF2-40B4-BE49-F238E27FC236}">
                <a16:creationId xmlns:a16="http://schemas.microsoft.com/office/drawing/2014/main" id="{ECD734F6-5D40-4281-8F8E-B53B16952828}"/>
              </a:ext>
            </a:extLst>
          </p:cNvPr>
          <p:cNvSpPr txBox="1">
            <a:spLocks noChangeArrowheads="1"/>
          </p:cNvSpPr>
          <p:nvPr/>
        </p:nvSpPr>
        <p:spPr bwMode="auto">
          <a:xfrm>
            <a:off x="3352800" y="6178004"/>
            <a:ext cx="26082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r>
              <a:rPr lang="en-US" altLang="zh-CN" sz="2400">
                <a:solidFill>
                  <a:srgbClr val="FF0000"/>
                </a:solidFill>
                <a:latin typeface="Arial" panose="020B0604020202020204" pitchFamily="34" charset="0"/>
              </a:rPr>
              <a:t>Wolfgang Ketterle</a:t>
            </a:r>
          </a:p>
        </p:txBody>
      </p:sp>
      <p:sp>
        <p:nvSpPr>
          <p:cNvPr id="100363" name="Text Box 1032">
            <a:extLst>
              <a:ext uri="{FF2B5EF4-FFF2-40B4-BE49-F238E27FC236}">
                <a16:creationId xmlns:a16="http://schemas.microsoft.com/office/drawing/2014/main" id="{D9677AB5-323A-464F-9626-4B9A1B9319F7}"/>
              </a:ext>
            </a:extLst>
          </p:cNvPr>
          <p:cNvSpPr txBox="1">
            <a:spLocks noChangeArrowheads="1"/>
          </p:cNvSpPr>
          <p:nvPr/>
        </p:nvSpPr>
        <p:spPr bwMode="auto">
          <a:xfrm>
            <a:off x="-12700" y="4972050"/>
            <a:ext cx="22415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r>
              <a:rPr lang="en-US" altLang="zh-CN" sz="2400">
                <a:solidFill>
                  <a:srgbClr val="FF0000"/>
                </a:solidFill>
                <a:latin typeface="Arial" panose="020B0604020202020204" pitchFamily="34" charset="0"/>
              </a:rPr>
              <a:t>William Phillips</a:t>
            </a:r>
          </a:p>
        </p:txBody>
      </p:sp>
      <p:cxnSp>
        <p:nvCxnSpPr>
          <p:cNvPr id="100364" name="AutoShape 1033">
            <a:extLst>
              <a:ext uri="{FF2B5EF4-FFF2-40B4-BE49-F238E27FC236}">
                <a16:creationId xmlns:a16="http://schemas.microsoft.com/office/drawing/2014/main" id="{73A4F229-3F5C-4A76-9EB1-1B5151B253B5}"/>
              </a:ext>
            </a:extLst>
          </p:cNvPr>
          <p:cNvCxnSpPr>
            <a:cxnSpLocks noChangeShapeType="1"/>
            <a:stCxn id="100358" idx="2"/>
            <a:endCxn id="100363" idx="0"/>
          </p:cNvCxnSpPr>
          <p:nvPr/>
        </p:nvCxnSpPr>
        <p:spPr bwMode="auto">
          <a:xfrm rot="5400000">
            <a:off x="1795462" y="2312988"/>
            <a:ext cx="1971675" cy="3346450"/>
          </a:xfrm>
          <a:prstGeom prst="straightConnector1">
            <a:avLst/>
          </a:prstGeom>
          <a:noFill/>
          <a:ln w="28575">
            <a:solidFill>
              <a:schemeClr val="accent2"/>
            </a:solidFill>
            <a:round/>
            <a:headEnd/>
            <a:tailEnd/>
          </a:ln>
          <a:extLst>
            <a:ext uri="{909E8E84-426E-40DD-AFC4-6F175D3DCCD1}">
              <a14:hiddenFill xmlns:a14="http://schemas.microsoft.com/office/drawing/2010/main">
                <a:noFill/>
              </a14:hiddenFill>
            </a:ext>
          </a:extLst>
        </p:spPr>
      </p:cxnSp>
      <p:cxnSp>
        <p:nvCxnSpPr>
          <p:cNvPr id="100365" name="AutoShape 1034">
            <a:extLst>
              <a:ext uri="{FF2B5EF4-FFF2-40B4-BE49-F238E27FC236}">
                <a16:creationId xmlns:a16="http://schemas.microsoft.com/office/drawing/2014/main" id="{0124999C-7031-4534-9377-990E3CA9382A}"/>
              </a:ext>
            </a:extLst>
          </p:cNvPr>
          <p:cNvCxnSpPr>
            <a:cxnSpLocks noChangeShapeType="1"/>
            <a:stCxn id="100359" idx="2"/>
            <a:endCxn id="100360" idx="0"/>
          </p:cNvCxnSpPr>
          <p:nvPr/>
        </p:nvCxnSpPr>
        <p:spPr bwMode="auto">
          <a:xfrm flipH="1">
            <a:off x="2252663" y="4735513"/>
            <a:ext cx="2201069" cy="1429791"/>
          </a:xfrm>
          <a:prstGeom prst="straightConnector1">
            <a:avLst/>
          </a:prstGeom>
          <a:noFill/>
          <a:ln w="28575">
            <a:solidFill>
              <a:schemeClr val="accent2"/>
            </a:solidFill>
            <a:round/>
            <a:headEnd/>
            <a:tailEnd/>
          </a:ln>
          <a:extLst>
            <a:ext uri="{909E8E84-426E-40DD-AFC4-6F175D3DCCD1}">
              <a14:hiddenFill xmlns:a14="http://schemas.microsoft.com/office/drawing/2010/main">
                <a:noFill/>
              </a14:hiddenFill>
            </a:ext>
          </a:extLst>
        </p:spPr>
      </p:cxnSp>
      <p:cxnSp>
        <p:nvCxnSpPr>
          <p:cNvPr id="100366" name="AutoShape 1035">
            <a:extLst>
              <a:ext uri="{FF2B5EF4-FFF2-40B4-BE49-F238E27FC236}">
                <a16:creationId xmlns:a16="http://schemas.microsoft.com/office/drawing/2014/main" id="{F20ED3F5-CCF4-44F6-BEE8-5613A20D1880}"/>
              </a:ext>
            </a:extLst>
          </p:cNvPr>
          <p:cNvCxnSpPr>
            <a:cxnSpLocks noChangeShapeType="1"/>
            <a:stCxn id="100359" idx="2"/>
            <a:endCxn id="100362" idx="0"/>
          </p:cNvCxnSpPr>
          <p:nvPr/>
        </p:nvCxnSpPr>
        <p:spPr bwMode="auto">
          <a:xfrm>
            <a:off x="4453732" y="4735513"/>
            <a:ext cx="203200" cy="1442491"/>
          </a:xfrm>
          <a:prstGeom prst="straightConnector1">
            <a:avLst/>
          </a:prstGeom>
          <a:noFill/>
          <a:ln w="28575">
            <a:solidFill>
              <a:schemeClr val="accent2"/>
            </a:solidFill>
            <a:round/>
            <a:headEnd/>
            <a:tailEnd/>
          </a:ln>
          <a:extLst>
            <a:ext uri="{909E8E84-426E-40DD-AFC4-6F175D3DCCD1}">
              <a14:hiddenFill xmlns:a14="http://schemas.microsoft.com/office/drawing/2010/main">
                <a:noFill/>
              </a14:hiddenFill>
            </a:ext>
          </a:extLst>
        </p:spPr>
      </p:cxnSp>
      <p:cxnSp>
        <p:nvCxnSpPr>
          <p:cNvPr id="100367" name="AutoShape 1036">
            <a:extLst>
              <a:ext uri="{FF2B5EF4-FFF2-40B4-BE49-F238E27FC236}">
                <a16:creationId xmlns:a16="http://schemas.microsoft.com/office/drawing/2014/main" id="{63E6F064-8FAD-4EFF-8F97-D410646577F0}"/>
              </a:ext>
            </a:extLst>
          </p:cNvPr>
          <p:cNvCxnSpPr>
            <a:cxnSpLocks noChangeShapeType="1"/>
            <a:stCxn id="100358" idx="2"/>
            <a:endCxn id="100361" idx="0"/>
          </p:cNvCxnSpPr>
          <p:nvPr/>
        </p:nvCxnSpPr>
        <p:spPr bwMode="auto">
          <a:xfrm>
            <a:off x="4454525" y="3000375"/>
            <a:ext cx="2691607" cy="3203029"/>
          </a:xfrm>
          <a:prstGeom prst="straightConnector1">
            <a:avLst/>
          </a:prstGeom>
          <a:noFill/>
          <a:ln w="28575">
            <a:solidFill>
              <a:schemeClr val="accent2"/>
            </a:solidFill>
            <a:round/>
            <a:headEnd/>
            <a:tailEnd/>
          </a:ln>
          <a:extLst>
            <a:ext uri="{909E8E84-426E-40DD-AFC4-6F175D3DCCD1}">
              <a14:hiddenFill xmlns:a14="http://schemas.microsoft.com/office/drawing/2010/main">
                <a:noFill/>
              </a14:hiddenFill>
            </a:ext>
          </a:extLst>
        </p:spPr>
      </p:cxnSp>
      <p:cxnSp>
        <p:nvCxnSpPr>
          <p:cNvPr id="100368" name="AutoShape 1037">
            <a:extLst>
              <a:ext uri="{FF2B5EF4-FFF2-40B4-BE49-F238E27FC236}">
                <a16:creationId xmlns:a16="http://schemas.microsoft.com/office/drawing/2014/main" id="{04C7EDB4-011A-4AA8-B048-CDB465B6F726}"/>
              </a:ext>
            </a:extLst>
          </p:cNvPr>
          <p:cNvCxnSpPr>
            <a:cxnSpLocks noChangeShapeType="1"/>
            <a:stCxn id="100358" idx="2"/>
            <a:endCxn id="100359" idx="0"/>
          </p:cNvCxnSpPr>
          <p:nvPr/>
        </p:nvCxnSpPr>
        <p:spPr bwMode="auto">
          <a:xfrm rot="5400000">
            <a:off x="3815556" y="3639344"/>
            <a:ext cx="1277938" cy="0"/>
          </a:xfrm>
          <a:prstGeom prst="straightConnector1">
            <a:avLst/>
          </a:prstGeom>
          <a:noFill/>
          <a:ln w="28575">
            <a:solidFill>
              <a:schemeClr val="accent2"/>
            </a:solidFill>
            <a:round/>
            <a:headEnd/>
            <a:tailEnd/>
          </a:ln>
          <a:extLst>
            <a:ext uri="{909E8E84-426E-40DD-AFC4-6F175D3DCCD1}">
              <a14:hiddenFill xmlns:a14="http://schemas.microsoft.com/office/drawing/2010/main">
                <a:noFill/>
              </a14:hiddenFill>
            </a:ext>
          </a:extLst>
        </p:spPr>
      </p:cxnSp>
      <p:sp>
        <p:nvSpPr>
          <p:cNvPr id="100369" name="Text Box 1038">
            <a:extLst>
              <a:ext uri="{FF2B5EF4-FFF2-40B4-BE49-F238E27FC236}">
                <a16:creationId xmlns:a16="http://schemas.microsoft.com/office/drawing/2014/main" id="{D829F653-D91E-4E78-A181-DA58F00E8E88}"/>
              </a:ext>
            </a:extLst>
          </p:cNvPr>
          <p:cNvSpPr txBox="1">
            <a:spLocks noChangeArrowheads="1"/>
          </p:cNvSpPr>
          <p:nvPr/>
        </p:nvSpPr>
        <p:spPr bwMode="auto">
          <a:xfrm>
            <a:off x="3187700" y="5522913"/>
            <a:ext cx="7778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r>
              <a:rPr lang="en-US" altLang="zh-CN" sz="2400">
                <a:solidFill>
                  <a:srgbClr val="800000"/>
                </a:solidFill>
                <a:latin typeface="Arial" panose="020B0604020202020204" pitchFamily="34" charset="0"/>
              </a:rPr>
              <a:t>PhD</a:t>
            </a:r>
          </a:p>
        </p:txBody>
      </p:sp>
      <p:sp>
        <p:nvSpPr>
          <p:cNvPr id="100370" name="Text Box 1039">
            <a:extLst>
              <a:ext uri="{FF2B5EF4-FFF2-40B4-BE49-F238E27FC236}">
                <a16:creationId xmlns:a16="http://schemas.microsoft.com/office/drawing/2014/main" id="{DA245BA5-1341-45CF-8653-114EB3CDC521}"/>
              </a:ext>
            </a:extLst>
          </p:cNvPr>
          <p:cNvSpPr txBox="1">
            <a:spLocks noChangeArrowheads="1"/>
          </p:cNvSpPr>
          <p:nvPr/>
        </p:nvSpPr>
        <p:spPr bwMode="auto">
          <a:xfrm>
            <a:off x="1736725" y="3744913"/>
            <a:ext cx="7778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r>
              <a:rPr lang="en-US" altLang="zh-CN" sz="2400">
                <a:solidFill>
                  <a:srgbClr val="800000"/>
                </a:solidFill>
                <a:latin typeface="Arial" panose="020B0604020202020204" pitchFamily="34" charset="0"/>
              </a:rPr>
              <a:t>PhD</a:t>
            </a:r>
          </a:p>
        </p:txBody>
      </p:sp>
      <p:sp>
        <p:nvSpPr>
          <p:cNvPr id="100371" name="Text Box 1040">
            <a:extLst>
              <a:ext uri="{FF2B5EF4-FFF2-40B4-BE49-F238E27FC236}">
                <a16:creationId xmlns:a16="http://schemas.microsoft.com/office/drawing/2014/main" id="{2E3A9C8D-2547-4A17-855F-74E1AC83C43A}"/>
              </a:ext>
            </a:extLst>
          </p:cNvPr>
          <p:cNvSpPr txBox="1">
            <a:spLocks noChangeArrowheads="1"/>
          </p:cNvSpPr>
          <p:nvPr/>
        </p:nvSpPr>
        <p:spPr bwMode="auto">
          <a:xfrm>
            <a:off x="4495800" y="5232400"/>
            <a:ext cx="12858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r>
              <a:rPr lang="en-US" altLang="zh-CN" sz="2400">
                <a:solidFill>
                  <a:srgbClr val="800000"/>
                </a:solidFill>
                <a:latin typeface="Arial" panose="020B0604020202020204" pitchFamily="34" charset="0"/>
              </a:rPr>
              <a:t>Postdoc</a:t>
            </a:r>
          </a:p>
        </p:txBody>
      </p:sp>
      <p:sp>
        <p:nvSpPr>
          <p:cNvPr id="100372" name="Text Box 1041">
            <a:extLst>
              <a:ext uri="{FF2B5EF4-FFF2-40B4-BE49-F238E27FC236}">
                <a16:creationId xmlns:a16="http://schemas.microsoft.com/office/drawing/2014/main" id="{56D11D6F-AE0C-4800-962C-C29A024B5DCF}"/>
              </a:ext>
            </a:extLst>
          </p:cNvPr>
          <p:cNvSpPr txBox="1">
            <a:spLocks noChangeArrowheads="1"/>
          </p:cNvSpPr>
          <p:nvPr/>
        </p:nvSpPr>
        <p:spPr bwMode="auto">
          <a:xfrm>
            <a:off x="6381750" y="4824413"/>
            <a:ext cx="2547938" cy="461962"/>
          </a:xfrm>
          <a:prstGeom prst="rect">
            <a:avLst/>
          </a:prstGeom>
          <a:solidFill>
            <a:schemeClr val="bg1"/>
          </a:solidFill>
          <a:ln>
            <a:noFill/>
          </a:ln>
          <a:extLs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r>
              <a:rPr lang="en-US" altLang="zh-CN" sz="2400">
                <a:solidFill>
                  <a:srgbClr val="800000"/>
                </a:solidFill>
                <a:latin typeface="Arial" panose="020B0604020202020204" pitchFamily="34" charset="0"/>
              </a:rPr>
              <a:t>Under-graduate</a:t>
            </a:r>
          </a:p>
        </p:txBody>
      </p:sp>
      <p:sp>
        <p:nvSpPr>
          <p:cNvPr id="100373" name="Text Box 1042">
            <a:extLst>
              <a:ext uri="{FF2B5EF4-FFF2-40B4-BE49-F238E27FC236}">
                <a16:creationId xmlns:a16="http://schemas.microsoft.com/office/drawing/2014/main" id="{4AF93DCF-5117-4C2A-944B-51AB2E3D9B10}"/>
              </a:ext>
            </a:extLst>
          </p:cNvPr>
          <p:cNvSpPr txBox="1">
            <a:spLocks noChangeArrowheads="1"/>
          </p:cNvSpPr>
          <p:nvPr/>
        </p:nvSpPr>
        <p:spPr bwMode="auto">
          <a:xfrm>
            <a:off x="3717925" y="3479800"/>
            <a:ext cx="7778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r>
              <a:rPr lang="en-US" altLang="zh-CN" sz="2400">
                <a:solidFill>
                  <a:srgbClr val="800000"/>
                </a:solidFill>
                <a:latin typeface="Arial" panose="020B0604020202020204" pitchFamily="34" charset="0"/>
              </a:rPr>
              <a:t>PhD</a:t>
            </a:r>
          </a:p>
        </p:txBody>
      </p:sp>
      <p:sp>
        <p:nvSpPr>
          <p:cNvPr id="100374" name="Text Box 1046">
            <a:extLst>
              <a:ext uri="{FF2B5EF4-FFF2-40B4-BE49-F238E27FC236}">
                <a16:creationId xmlns:a16="http://schemas.microsoft.com/office/drawing/2014/main" id="{DFACBCDD-7722-426B-90D4-08B1BAA3CB2C}"/>
              </a:ext>
            </a:extLst>
          </p:cNvPr>
          <p:cNvSpPr txBox="1">
            <a:spLocks noChangeArrowheads="1"/>
          </p:cNvSpPr>
          <p:nvPr/>
        </p:nvSpPr>
        <p:spPr bwMode="auto">
          <a:xfrm>
            <a:off x="3200400" y="1571625"/>
            <a:ext cx="24733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r>
              <a:rPr lang="en-US" altLang="zh-CN" sz="2400">
                <a:solidFill>
                  <a:srgbClr val="FF0000"/>
                </a:solidFill>
                <a:latin typeface="Arial" panose="020B0604020202020204" pitchFamily="34" charset="0"/>
              </a:rPr>
              <a:t>Norman Ramsey</a:t>
            </a:r>
          </a:p>
        </p:txBody>
      </p:sp>
      <p:cxnSp>
        <p:nvCxnSpPr>
          <p:cNvPr id="100375" name="AutoShape 1047">
            <a:extLst>
              <a:ext uri="{FF2B5EF4-FFF2-40B4-BE49-F238E27FC236}">
                <a16:creationId xmlns:a16="http://schemas.microsoft.com/office/drawing/2014/main" id="{173A4960-9932-4966-A522-0601D6EA0B08}"/>
              </a:ext>
            </a:extLst>
          </p:cNvPr>
          <p:cNvCxnSpPr>
            <a:cxnSpLocks noChangeShapeType="1"/>
          </p:cNvCxnSpPr>
          <p:nvPr/>
        </p:nvCxnSpPr>
        <p:spPr bwMode="auto">
          <a:xfrm rot="16200000" flipH="1">
            <a:off x="4174331" y="2362995"/>
            <a:ext cx="542925" cy="17462"/>
          </a:xfrm>
          <a:prstGeom prst="straightConnector1">
            <a:avLst/>
          </a:prstGeom>
          <a:noFill/>
          <a:ln w="28575">
            <a:solidFill>
              <a:schemeClr val="accent2"/>
            </a:solidFill>
            <a:round/>
            <a:headEnd/>
            <a:tailEnd/>
          </a:ln>
          <a:extLst>
            <a:ext uri="{909E8E84-426E-40DD-AFC4-6F175D3DCCD1}">
              <a14:hiddenFill xmlns:a14="http://schemas.microsoft.com/office/drawing/2010/main">
                <a:noFill/>
              </a14:hiddenFill>
            </a:ext>
          </a:extLst>
        </p:spPr>
      </p:cxnSp>
      <p:sp>
        <p:nvSpPr>
          <p:cNvPr id="100376" name="Text Box 1048">
            <a:extLst>
              <a:ext uri="{FF2B5EF4-FFF2-40B4-BE49-F238E27FC236}">
                <a16:creationId xmlns:a16="http://schemas.microsoft.com/office/drawing/2014/main" id="{C706463A-77DC-4D71-A027-AE457CE415DB}"/>
              </a:ext>
            </a:extLst>
          </p:cNvPr>
          <p:cNvSpPr txBox="1">
            <a:spLocks noChangeArrowheads="1"/>
          </p:cNvSpPr>
          <p:nvPr/>
        </p:nvSpPr>
        <p:spPr bwMode="auto">
          <a:xfrm>
            <a:off x="4419600" y="1963738"/>
            <a:ext cx="7778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r>
              <a:rPr lang="en-US" altLang="zh-CN" sz="2400">
                <a:solidFill>
                  <a:srgbClr val="800000"/>
                </a:solidFill>
                <a:latin typeface="Arial" panose="020B0604020202020204" pitchFamily="34" charset="0"/>
              </a:rPr>
              <a:t>PhD</a:t>
            </a:r>
          </a:p>
        </p:txBody>
      </p:sp>
      <p:sp>
        <p:nvSpPr>
          <p:cNvPr id="100377" name="Text Box 1049">
            <a:extLst>
              <a:ext uri="{FF2B5EF4-FFF2-40B4-BE49-F238E27FC236}">
                <a16:creationId xmlns:a16="http://schemas.microsoft.com/office/drawing/2014/main" id="{1F5F72F7-D2DD-4838-A86F-5A50C1F88940}"/>
              </a:ext>
            </a:extLst>
          </p:cNvPr>
          <p:cNvSpPr txBox="1">
            <a:spLocks noChangeArrowheads="1"/>
          </p:cNvSpPr>
          <p:nvPr/>
        </p:nvSpPr>
        <p:spPr bwMode="auto">
          <a:xfrm>
            <a:off x="3786188" y="714375"/>
            <a:ext cx="12334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r>
              <a:rPr lang="en-US" altLang="zh-CN" sz="2400">
                <a:solidFill>
                  <a:srgbClr val="FF0000"/>
                </a:solidFill>
                <a:latin typeface="Arial" panose="020B0604020202020204" pitchFamily="34" charset="0"/>
              </a:rPr>
              <a:t>I.I. Rabi</a:t>
            </a:r>
          </a:p>
        </p:txBody>
      </p:sp>
      <p:cxnSp>
        <p:nvCxnSpPr>
          <p:cNvPr id="100378" name="AutoShape 1050">
            <a:extLst>
              <a:ext uri="{FF2B5EF4-FFF2-40B4-BE49-F238E27FC236}">
                <a16:creationId xmlns:a16="http://schemas.microsoft.com/office/drawing/2014/main" id="{3DAD8EBB-8F1E-4804-B996-2AB381B3089B}"/>
              </a:ext>
            </a:extLst>
          </p:cNvPr>
          <p:cNvCxnSpPr>
            <a:cxnSpLocks noChangeShapeType="1"/>
            <a:endCxn id="100377" idx="2"/>
          </p:cNvCxnSpPr>
          <p:nvPr/>
        </p:nvCxnSpPr>
        <p:spPr bwMode="auto">
          <a:xfrm rot="16200000" flipV="1">
            <a:off x="4157662" y="1416051"/>
            <a:ext cx="500063" cy="11112"/>
          </a:xfrm>
          <a:prstGeom prst="straightConnector1">
            <a:avLst/>
          </a:prstGeom>
          <a:noFill/>
          <a:ln w="28575">
            <a:solidFill>
              <a:schemeClr val="accent2"/>
            </a:solidFill>
            <a:round/>
            <a:headEnd/>
            <a:tailEnd/>
          </a:ln>
          <a:extLst>
            <a:ext uri="{909E8E84-426E-40DD-AFC4-6F175D3DCCD1}">
              <a14:hiddenFill xmlns:a14="http://schemas.microsoft.com/office/drawing/2010/main">
                <a:noFill/>
              </a14:hiddenFill>
            </a:ext>
          </a:extLst>
        </p:spPr>
      </p:cxnSp>
      <p:sp>
        <p:nvSpPr>
          <p:cNvPr id="100379" name="Text Box 1051">
            <a:extLst>
              <a:ext uri="{FF2B5EF4-FFF2-40B4-BE49-F238E27FC236}">
                <a16:creationId xmlns:a16="http://schemas.microsoft.com/office/drawing/2014/main" id="{F88F2518-8618-4607-8E91-8D6468A36C57}"/>
              </a:ext>
            </a:extLst>
          </p:cNvPr>
          <p:cNvSpPr txBox="1">
            <a:spLocks noChangeArrowheads="1"/>
          </p:cNvSpPr>
          <p:nvPr/>
        </p:nvSpPr>
        <p:spPr bwMode="auto">
          <a:xfrm>
            <a:off x="4437063" y="1143000"/>
            <a:ext cx="7778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r>
              <a:rPr lang="en-US" altLang="zh-CN" sz="2400">
                <a:solidFill>
                  <a:srgbClr val="800000"/>
                </a:solidFill>
                <a:latin typeface="Arial" panose="020B0604020202020204" pitchFamily="34" charset="0"/>
              </a:rPr>
              <a:t>PhD</a:t>
            </a:r>
          </a:p>
        </p:txBody>
      </p:sp>
      <p:cxnSp>
        <p:nvCxnSpPr>
          <p:cNvPr id="100380" name="AutoShape 1052">
            <a:extLst>
              <a:ext uri="{FF2B5EF4-FFF2-40B4-BE49-F238E27FC236}">
                <a16:creationId xmlns:a16="http://schemas.microsoft.com/office/drawing/2014/main" id="{FAACF646-9D17-4047-9F63-4ECBB0A3696B}"/>
              </a:ext>
            </a:extLst>
          </p:cNvPr>
          <p:cNvCxnSpPr>
            <a:cxnSpLocks noChangeShapeType="1"/>
            <a:stCxn id="100359" idx="1"/>
            <a:endCxn id="100363" idx="0"/>
          </p:cNvCxnSpPr>
          <p:nvPr/>
        </p:nvCxnSpPr>
        <p:spPr bwMode="auto">
          <a:xfrm rot="10800000" flipV="1">
            <a:off x="1108075" y="4506913"/>
            <a:ext cx="2244725" cy="465137"/>
          </a:xfrm>
          <a:prstGeom prst="straightConnector1">
            <a:avLst/>
          </a:prstGeom>
          <a:noFill/>
          <a:ln w="28575">
            <a:solidFill>
              <a:schemeClr val="accent2"/>
            </a:solidFill>
            <a:round/>
            <a:headEnd/>
            <a:tailEnd/>
          </a:ln>
          <a:extLst>
            <a:ext uri="{909E8E84-426E-40DD-AFC4-6F175D3DCCD1}">
              <a14:hiddenFill xmlns:a14="http://schemas.microsoft.com/office/drawing/2010/main">
                <a:noFill/>
              </a14:hiddenFill>
            </a:ext>
          </a:extLst>
        </p:spPr>
      </p:cxnSp>
      <p:sp>
        <p:nvSpPr>
          <p:cNvPr id="100381" name="Text Box 1053">
            <a:extLst>
              <a:ext uri="{FF2B5EF4-FFF2-40B4-BE49-F238E27FC236}">
                <a16:creationId xmlns:a16="http://schemas.microsoft.com/office/drawing/2014/main" id="{B1A4F970-BBBE-4D56-A803-CEBE2C1F70A2}"/>
              </a:ext>
            </a:extLst>
          </p:cNvPr>
          <p:cNvSpPr txBox="1">
            <a:spLocks noChangeArrowheads="1"/>
          </p:cNvSpPr>
          <p:nvPr/>
        </p:nvSpPr>
        <p:spPr bwMode="auto">
          <a:xfrm>
            <a:off x="2214563" y="4757738"/>
            <a:ext cx="1285875" cy="457200"/>
          </a:xfrm>
          <a:prstGeom prst="rect">
            <a:avLst/>
          </a:prstGeom>
          <a:solidFill>
            <a:schemeClr val="bg1"/>
          </a:solidFill>
          <a:ln>
            <a:noFill/>
          </a:ln>
          <a:extLs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r>
              <a:rPr lang="en-US" altLang="zh-CN" sz="2400">
                <a:solidFill>
                  <a:srgbClr val="800000"/>
                </a:solidFill>
                <a:latin typeface="Arial" panose="020B0604020202020204" pitchFamily="34" charset="0"/>
              </a:rPr>
              <a:t>Postdoc</a:t>
            </a:r>
          </a:p>
        </p:txBody>
      </p:sp>
      <p:sp>
        <p:nvSpPr>
          <p:cNvPr id="100382" name="TextBox 29">
            <a:extLst>
              <a:ext uri="{FF2B5EF4-FFF2-40B4-BE49-F238E27FC236}">
                <a16:creationId xmlns:a16="http://schemas.microsoft.com/office/drawing/2014/main" id="{BC70BC29-4CCA-4E8C-9ACF-B05F56B14489}"/>
              </a:ext>
            </a:extLst>
          </p:cNvPr>
          <p:cNvSpPr txBox="1">
            <a:spLocks noChangeArrowheads="1"/>
          </p:cNvSpPr>
          <p:nvPr/>
        </p:nvSpPr>
        <p:spPr bwMode="auto">
          <a:xfrm>
            <a:off x="5581650" y="1600200"/>
            <a:ext cx="990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r>
              <a:rPr lang="en-US" altLang="zh-CN" sz="1800">
                <a:latin typeface="Arial" panose="020B0604020202020204" pitchFamily="34" charset="0"/>
              </a:rPr>
              <a:t>(1989)</a:t>
            </a:r>
            <a:endParaRPr lang="zh-CN" altLang="en-US" sz="1800">
              <a:latin typeface="Arial" panose="020B0604020202020204" pitchFamily="34" charset="0"/>
            </a:endParaRPr>
          </a:p>
        </p:txBody>
      </p:sp>
      <p:sp>
        <p:nvSpPr>
          <p:cNvPr id="100383" name="TextBox 30">
            <a:extLst>
              <a:ext uri="{FF2B5EF4-FFF2-40B4-BE49-F238E27FC236}">
                <a16:creationId xmlns:a16="http://schemas.microsoft.com/office/drawing/2014/main" id="{8562841C-1DE9-404C-96DA-B48D4F79C8D9}"/>
              </a:ext>
            </a:extLst>
          </p:cNvPr>
          <p:cNvSpPr txBox="1">
            <a:spLocks noChangeArrowheads="1"/>
          </p:cNvSpPr>
          <p:nvPr/>
        </p:nvSpPr>
        <p:spPr bwMode="auto">
          <a:xfrm>
            <a:off x="4889500" y="801688"/>
            <a:ext cx="9906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r>
              <a:rPr lang="en-US" altLang="zh-CN" sz="1800">
                <a:latin typeface="Arial" panose="020B0604020202020204" pitchFamily="34" charset="0"/>
              </a:rPr>
              <a:t>(1944)</a:t>
            </a:r>
            <a:endParaRPr lang="zh-CN" altLang="en-US" sz="1800">
              <a:latin typeface="Arial" panose="020B0604020202020204" pitchFamily="34" charset="0"/>
            </a:endParaRPr>
          </a:p>
        </p:txBody>
      </p:sp>
      <p:sp>
        <p:nvSpPr>
          <p:cNvPr id="100384" name="TextBox 31">
            <a:extLst>
              <a:ext uri="{FF2B5EF4-FFF2-40B4-BE49-F238E27FC236}">
                <a16:creationId xmlns:a16="http://schemas.microsoft.com/office/drawing/2014/main" id="{8027107C-F384-496E-A77D-582A7C06748A}"/>
              </a:ext>
            </a:extLst>
          </p:cNvPr>
          <p:cNvSpPr txBox="1">
            <a:spLocks noChangeArrowheads="1"/>
          </p:cNvSpPr>
          <p:nvPr/>
        </p:nvSpPr>
        <p:spPr bwMode="auto">
          <a:xfrm>
            <a:off x="7035800" y="6484391"/>
            <a:ext cx="990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r>
              <a:rPr lang="en-US" altLang="zh-CN" sz="1800">
                <a:latin typeface="Arial" panose="020B0604020202020204" pitchFamily="34" charset="0"/>
              </a:rPr>
              <a:t>(2001)</a:t>
            </a:r>
            <a:endParaRPr lang="zh-CN" altLang="en-US" sz="1800">
              <a:latin typeface="Arial" panose="020B0604020202020204" pitchFamily="34" charset="0"/>
            </a:endParaRPr>
          </a:p>
        </p:txBody>
      </p:sp>
      <p:sp>
        <p:nvSpPr>
          <p:cNvPr id="100385" name="TextBox 32">
            <a:extLst>
              <a:ext uri="{FF2B5EF4-FFF2-40B4-BE49-F238E27FC236}">
                <a16:creationId xmlns:a16="http://schemas.microsoft.com/office/drawing/2014/main" id="{7FDAC537-75B2-4BD5-A490-0DFD33A591C0}"/>
              </a:ext>
            </a:extLst>
          </p:cNvPr>
          <p:cNvSpPr txBox="1">
            <a:spLocks noChangeArrowheads="1"/>
          </p:cNvSpPr>
          <p:nvPr/>
        </p:nvSpPr>
        <p:spPr bwMode="auto">
          <a:xfrm>
            <a:off x="4343400" y="6509791"/>
            <a:ext cx="990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r>
              <a:rPr lang="en-US" altLang="zh-CN" sz="1800">
                <a:latin typeface="Arial" panose="020B0604020202020204" pitchFamily="34" charset="0"/>
              </a:rPr>
              <a:t>(2001)</a:t>
            </a:r>
            <a:endParaRPr lang="zh-CN" altLang="en-US" sz="1800">
              <a:latin typeface="Arial" panose="020B0604020202020204" pitchFamily="34" charset="0"/>
            </a:endParaRPr>
          </a:p>
        </p:txBody>
      </p:sp>
      <p:sp>
        <p:nvSpPr>
          <p:cNvPr id="100386" name="TextBox 33">
            <a:extLst>
              <a:ext uri="{FF2B5EF4-FFF2-40B4-BE49-F238E27FC236}">
                <a16:creationId xmlns:a16="http://schemas.microsoft.com/office/drawing/2014/main" id="{0163D42F-584B-473B-BBA0-F018CA02693C}"/>
              </a:ext>
            </a:extLst>
          </p:cNvPr>
          <p:cNvSpPr txBox="1">
            <a:spLocks noChangeArrowheads="1"/>
          </p:cNvSpPr>
          <p:nvPr/>
        </p:nvSpPr>
        <p:spPr bwMode="auto">
          <a:xfrm>
            <a:off x="1778000" y="6509791"/>
            <a:ext cx="990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r>
              <a:rPr lang="en-US" altLang="zh-CN" sz="1800">
                <a:latin typeface="Arial" panose="020B0604020202020204" pitchFamily="34" charset="0"/>
              </a:rPr>
              <a:t>(2001)</a:t>
            </a:r>
            <a:endParaRPr lang="zh-CN" altLang="en-US" sz="1800">
              <a:latin typeface="Arial" panose="020B0604020202020204" pitchFamily="34" charset="0"/>
            </a:endParaRPr>
          </a:p>
        </p:txBody>
      </p:sp>
      <p:sp>
        <p:nvSpPr>
          <p:cNvPr id="100387" name="TextBox 34">
            <a:extLst>
              <a:ext uri="{FF2B5EF4-FFF2-40B4-BE49-F238E27FC236}">
                <a16:creationId xmlns:a16="http://schemas.microsoft.com/office/drawing/2014/main" id="{B8E433E1-6C3C-4EF9-9D30-B2565A3BF6E0}"/>
              </a:ext>
            </a:extLst>
          </p:cNvPr>
          <p:cNvSpPr txBox="1">
            <a:spLocks noChangeArrowheads="1"/>
          </p:cNvSpPr>
          <p:nvPr/>
        </p:nvSpPr>
        <p:spPr bwMode="auto">
          <a:xfrm>
            <a:off x="596900" y="5240338"/>
            <a:ext cx="9906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r>
              <a:rPr lang="en-US" altLang="zh-CN" sz="1800">
                <a:latin typeface="Arial" panose="020B0604020202020204" pitchFamily="34" charset="0"/>
              </a:rPr>
              <a:t>(1997)</a:t>
            </a:r>
            <a:endParaRPr lang="zh-CN" altLang="en-US" sz="1800">
              <a:latin typeface="Arial" panose="020B0604020202020204" pitchFamily="34" charset="0"/>
            </a:endParaRPr>
          </a:p>
        </p:txBody>
      </p:sp>
      <p:sp>
        <p:nvSpPr>
          <p:cNvPr id="100388" name="Text Box 1027">
            <a:extLst>
              <a:ext uri="{FF2B5EF4-FFF2-40B4-BE49-F238E27FC236}">
                <a16:creationId xmlns:a16="http://schemas.microsoft.com/office/drawing/2014/main" id="{F6961895-4AF3-407F-87AB-2C063F004112}"/>
              </a:ext>
            </a:extLst>
          </p:cNvPr>
          <p:cNvSpPr txBox="1">
            <a:spLocks noChangeArrowheads="1"/>
          </p:cNvSpPr>
          <p:nvPr/>
        </p:nvSpPr>
        <p:spPr bwMode="auto">
          <a:xfrm>
            <a:off x="6299200" y="2513013"/>
            <a:ext cx="23431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r>
              <a:rPr lang="en-US" altLang="zh-CN" sz="2400">
                <a:solidFill>
                  <a:srgbClr val="FF0000"/>
                </a:solidFill>
                <a:latin typeface="Arial" panose="020B0604020202020204" pitchFamily="34" charset="0"/>
              </a:rPr>
              <a:t>David Wineland</a:t>
            </a:r>
          </a:p>
        </p:txBody>
      </p:sp>
      <p:cxnSp>
        <p:nvCxnSpPr>
          <p:cNvPr id="100389" name="AutoShape 1047">
            <a:extLst>
              <a:ext uri="{FF2B5EF4-FFF2-40B4-BE49-F238E27FC236}">
                <a16:creationId xmlns:a16="http://schemas.microsoft.com/office/drawing/2014/main" id="{B1DE14C5-6E83-4DD9-82E8-B251E7673EDE}"/>
              </a:ext>
            </a:extLst>
          </p:cNvPr>
          <p:cNvCxnSpPr>
            <a:cxnSpLocks noChangeShapeType="1"/>
          </p:cNvCxnSpPr>
          <p:nvPr/>
        </p:nvCxnSpPr>
        <p:spPr bwMode="auto">
          <a:xfrm>
            <a:off x="5715000" y="1928813"/>
            <a:ext cx="1473200" cy="619125"/>
          </a:xfrm>
          <a:prstGeom prst="straightConnector1">
            <a:avLst/>
          </a:prstGeom>
          <a:noFill/>
          <a:ln w="28575">
            <a:solidFill>
              <a:schemeClr val="accent2"/>
            </a:solidFill>
            <a:round/>
            <a:headEnd/>
            <a:tailEnd/>
          </a:ln>
          <a:extLst>
            <a:ext uri="{909E8E84-426E-40DD-AFC4-6F175D3DCCD1}">
              <a14:hiddenFill xmlns:a14="http://schemas.microsoft.com/office/drawing/2010/main">
                <a:noFill/>
              </a14:hiddenFill>
            </a:ext>
          </a:extLst>
        </p:spPr>
      </p:cxnSp>
      <p:sp>
        <p:nvSpPr>
          <p:cNvPr id="100390" name="Text Box 1048">
            <a:extLst>
              <a:ext uri="{FF2B5EF4-FFF2-40B4-BE49-F238E27FC236}">
                <a16:creationId xmlns:a16="http://schemas.microsoft.com/office/drawing/2014/main" id="{14CFF07F-331D-4870-967B-E168F2353346}"/>
              </a:ext>
            </a:extLst>
          </p:cNvPr>
          <p:cNvSpPr txBox="1">
            <a:spLocks noChangeArrowheads="1"/>
          </p:cNvSpPr>
          <p:nvPr/>
        </p:nvSpPr>
        <p:spPr bwMode="auto">
          <a:xfrm>
            <a:off x="6451600" y="1827213"/>
            <a:ext cx="7778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r>
              <a:rPr lang="en-US" altLang="zh-CN" sz="2400">
                <a:solidFill>
                  <a:srgbClr val="800000"/>
                </a:solidFill>
                <a:latin typeface="Arial" panose="020B0604020202020204" pitchFamily="34" charset="0"/>
              </a:rPr>
              <a:t>PhD</a:t>
            </a:r>
          </a:p>
        </p:txBody>
      </p:sp>
      <p:cxnSp>
        <p:nvCxnSpPr>
          <p:cNvPr id="100391" name="AutoShape 1047">
            <a:extLst>
              <a:ext uri="{FF2B5EF4-FFF2-40B4-BE49-F238E27FC236}">
                <a16:creationId xmlns:a16="http://schemas.microsoft.com/office/drawing/2014/main" id="{27CE3620-C261-425A-8A97-1BCA4521E8D3}"/>
              </a:ext>
            </a:extLst>
          </p:cNvPr>
          <p:cNvCxnSpPr>
            <a:cxnSpLocks noChangeShapeType="1"/>
            <a:endCxn id="100388" idx="0"/>
          </p:cNvCxnSpPr>
          <p:nvPr/>
        </p:nvCxnSpPr>
        <p:spPr bwMode="auto">
          <a:xfrm rot="5400000">
            <a:off x="7175500" y="2055813"/>
            <a:ext cx="752475" cy="161925"/>
          </a:xfrm>
          <a:prstGeom prst="straightConnector1">
            <a:avLst/>
          </a:prstGeom>
          <a:noFill/>
          <a:ln w="28575">
            <a:solidFill>
              <a:schemeClr val="accent2"/>
            </a:solidFill>
            <a:round/>
            <a:headEnd/>
            <a:tailEnd/>
          </a:ln>
          <a:extLst>
            <a:ext uri="{909E8E84-426E-40DD-AFC4-6F175D3DCCD1}">
              <a14:hiddenFill xmlns:a14="http://schemas.microsoft.com/office/drawing/2010/main">
                <a:noFill/>
              </a14:hiddenFill>
            </a:ext>
          </a:extLst>
        </p:spPr>
      </p:cxnSp>
      <p:sp>
        <p:nvSpPr>
          <p:cNvPr id="100392" name="矩形 43">
            <a:extLst>
              <a:ext uri="{FF2B5EF4-FFF2-40B4-BE49-F238E27FC236}">
                <a16:creationId xmlns:a16="http://schemas.microsoft.com/office/drawing/2014/main" id="{D61DD329-99A4-4131-9B2D-6041C9DFA14D}"/>
              </a:ext>
            </a:extLst>
          </p:cNvPr>
          <p:cNvSpPr>
            <a:spLocks noChangeArrowheads="1"/>
          </p:cNvSpPr>
          <p:nvPr/>
        </p:nvSpPr>
        <p:spPr bwMode="auto">
          <a:xfrm>
            <a:off x="6673850" y="1312863"/>
            <a:ext cx="213677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r>
              <a:rPr lang="en-US" altLang="zh-CN" sz="2400">
                <a:solidFill>
                  <a:srgbClr val="FF0000"/>
                </a:solidFill>
                <a:latin typeface="Arial" panose="020B0604020202020204" pitchFamily="34" charset="0"/>
              </a:rPr>
              <a:t>Hans Dehmelt</a:t>
            </a:r>
            <a:endParaRPr lang="zh-CN" altLang="en-US" sz="2400">
              <a:solidFill>
                <a:srgbClr val="FF0000"/>
              </a:solidFill>
              <a:latin typeface="Arial" panose="020B0604020202020204" pitchFamily="34" charset="0"/>
            </a:endParaRPr>
          </a:p>
        </p:txBody>
      </p:sp>
      <p:sp>
        <p:nvSpPr>
          <p:cNvPr id="100393" name="TextBox 45">
            <a:extLst>
              <a:ext uri="{FF2B5EF4-FFF2-40B4-BE49-F238E27FC236}">
                <a16:creationId xmlns:a16="http://schemas.microsoft.com/office/drawing/2014/main" id="{7D06F5B3-0D81-41E2-AB74-A0C97541E953}"/>
              </a:ext>
            </a:extLst>
          </p:cNvPr>
          <p:cNvSpPr txBox="1">
            <a:spLocks noChangeArrowheads="1"/>
          </p:cNvSpPr>
          <p:nvPr/>
        </p:nvSpPr>
        <p:spPr bwMode="auto">
          <a:xfrm>
            <a:off x="7848600" y="1700213"/>
            <a:ext cx="9906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r>
              <a:rPr lang="en-US" altLang="zh-CN" sz="1800">
                <a:latin typeface="Arial" panose="020B0604020202020204" pitchFamily="34" charset="0"/>
              </a:rPr>
              <a:t>(1989)</a:t>
            </a:r>
            <a:endParaRPr lang="zh-CN" altLang="en-US" sz="1800">
              <a:latin typeface="Arial" panose="020B0604020202020204" pitchFamily="34" charset="0"/>
            </a:endParaRPr>
          </a:p>
        </p:txBody>
      </p:sp>
      <p:sp>
        <p:nvSpPr>
          <p:cNvPr id="100394" name="TextBox 46">
            <a:extLst>
              <a:ext uri="{FF2B5EF4-FFF2-40B4-BE49-F238E27FC236}">
                <a16:creationId xmlns:a16="http://schemas.microsoft.com/office/drawing/2014/main" id="{BD6FDC1D-8EAC-4636-96EE-2EA0193CA793}"/>
              </a:ext>
            </a:extLst>
          </p:cNvPr>
          <p:cNvSpPr txBox="1">
            <a:spLocks noChangeArrowheads="1"/>
          </p:cNvSpPr>
          <p:nvPr/>
        </p:nvSpPr>
        <p:spPr bwMode="auto">
          <a:xfrm>
            <a:off x="6934200" y="2928938"/>
            <a:ext cx="9906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r>
              <a:rPr lang="en-US" altLang="zh-CN" sz="1800">
                <a:latin typeface="Arial" panose="020B0604020202020204" pitchFamily="34" charset="0"/>
              </a:rPr>
              <a:t>(2012)</a:t>
            </a:r>
            <a:endParaRPr lang="zh-CN" altLang="en-US" sz="1800">
              <a:latin typeface="Arial" panose="020B0604020202020204" pitchFamily="34" charset="0"/>
            </a:endParaRPr>
          </a:p>
        </p:txBody>
      </p:sp>
      <p:sp>
        <p:nvSpPr>
          <p:cNvPr id="100395" name="Text Box 1053">
            <a:extLst>
              <a:ext uri="{FF2B5EF4-FFF2-40B4-BE49-F238E27FC236}">
                <a16:creationId xmlns:a16="http://schemas.microsoft.com/office/drawing/2014/main" id="{5B2E55AC-B084-4F63-B296-ACE12B2275EC}"/>
              </a:ext>
            </a:extLst>
          </p:cNvPr>
          <p:cNvSpPr txBox="1">
            <a:spLocks noChangeArrowheads="1"/>
          </p:cNvSpPr>
          <p:nvPr/>
        </p:nvSpPr>
        <p:spPr bwMode="auto">
          <a:xfrm>
            <a:off x="7643813" y="1979613"/>
            <a:ext cx="1285875" cy="457200"/>
          </a:xfrm>
          <a:prstGeom prst="rect">
            <a:avLst/>
          </a:prstGeom>
          <a:solidFill>
            <a:schemeClr val="bg1"/>
          </a:solidFill>
          <a:ln>
            <a:noFill/>
          </a:ln>
          <a:extLs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r>
              <a:rPr lang="en-US" altLang="zh-CN" sz="2400">
                <a:solidFill>
                  <a:srgbClr val="800000"/>
                </a:solidFill>
                <a:latin typeface="Arial" panose="020B0604020202020204" pitchFamily="34" charset="0"/>
              </a:rPr>
              <a:t>Postdoc</a:t>
            </a:r>
          </a:p>
        </p:txBody>
      </p:sp>
      <p:sp>
        <p:nvSpPr>
          <p:cNvPr id="100397" name="灯片编号占位符 1">
            <a:extLst>
              <a:ext uri="{FF2B5EF4-FFF2-40B4-BE49-F238E27FC236}">
                <a16:creationId xmlns:a16="http://schemas.microsoft.com/office/drawing/2014/main" id="{873A654B-D61D-4371-AA1C-F888E2EE9548}"/>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fld id="{5760328B-9830-47B5-AEF5-2955190B88AF}" type="slidenum">
              <a:rPr lang="zh-CN" altLang="en-US" sz="1200" smtClean="0">
                <a:solidFill>
                  <a:srgbClr val="898989"/>
                </a:solidFill>
              </a:rPr>
              <a:pPr>
                <a:spcBef>
                  <a:spcPct val="0"/>
                </a:spcBef>
                <a:buFontTx/>
                <a:buNone/>
              </a:pPr>
              <a:t>88</a:t>
            </a:fld>
            <a:endParaRPr lang="zh-CN" altLang="en-US" sz="1200">
              <a:solidFill>
                <a:srgbClr val="898989"/>
              </a:solidFill>
            </a:endParaRPr>
          </a:p>
        </p:txBody>
      </p:sp>
      <p:sp>
        <p:nvSpPr>
          <p:cNvPr id="46" name="TextBox 6">
            <a:extLst>
              <a:ext uri="{FF2B5EF4-FFF2-40B4-BE49-F238E27FC236}">
                <a16:creationId xmlns:a16="http://schemas.microsoft.com/office/drawing/2014/main" id="{AA5C2055-CA7E-4B97-93C9-EF606C14BFDE}"/>
              </a:ext>
            </a:extLst>
          </p:cNvPr>
          <p:cNvSpPr txBox="1">
            <a:spLocks noChangeArrowheads="1"/>
          </p:cNvSpPr>
          <p:nvPr/>
        </p:nvSpPr>
        <p:spPr bwMode="auto">
          <a:xfrm>
            <a:off x="1547813" y="107950"/>
            <a:ext cx="669659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ts val="1200"/>
              </a:spcBef>
              <a:buFontTx/>
              <a:buNone/>
            </a:pPr>
            <a:r>
              <a:rPr lang="zh-CN" altLang="en-US" dirty="0">
                <a:latin typeface="微软雅黑" panose="020B0503020204020204" pitchFamily="34" charset="-122"/>
                <a:ea typeface="微软雅黑" panose="020B0503020204020204" pitchFamily="34" charset="-122"/>
              </a:rPr>
              <a:t>三、量子信息 </a:t>
            </a:r>
            <a:r>
              <a:rPr lang="en-US" altLang="zh-CN" dirty="0">
                <a:latin typeface="微软雅黑" panose="020B0503020204020204" pitchFamily="34" charset="-122"/>
                <a:ea typeface="微软雅黑" panose="020B0503020204020204" pitchFamily="34" charset="-122"/>
              </a:rPr>
              <a:t>3</a:t>
            </a:r>
            <a:r>
              <a:rPr lang="zh-CN" altLang="en-US" sz="2800" dirty="0">
                <a:latin typeface="微软雅黑" panose="020B0503020204020204" pitchFamily="34" charset="-122"/>
                <a:ea typeface="微软雅黑" panose="020B0503020204020204" pitchFamily="34" charset="-122"/>
              </a:rPr>
              <a:t>）量子计算与量子模拟</a:t>
            </a:r>
            <a:endParaRPr lang="en-US" altLang="zh-CN" dirty="0">
              <a:latin typeface="微软雅黑" panose="020B0503020204020204" pitchFamily="34" charset="-122"/>
              <a:ea typeface="微软雅黑" panose="020B0503020204020204" pitchFamily="34" charset="-122"/>
            </a:endParaRP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Line 21">
            <a:extLst>
              <a:ext uri="{FF2B5EF4-FFF2-40B4-BE49-F238E27FC236}">
                <a16:creationId xmlns:a16="http://schemas.microsoft.com/office/drawing/2014/main" id="{605EBFA4-12CD-49EF-9EC7-374FC44B0219}"/>
              </a:ext>
            </a:extLst>
          </p:cNvPr>
          <p:cNvSpPr>
            <a:spLocks noChangeShapeType="1"/>
          </p:cNvSpPr>
          <p:nvPr/>
        </p:nvSpPr>
        <p:spPr bwMode="auto">
          <a:xfrm>
            <a:off x="609600" y="685800"/>
            <a:ext cx="7924800" cy="0"/>
          </a:xfrm>
          <a:prstGeom prst="line">
            <a:avLst/>
          </a:prstGeom>
          <a:noFill/>
          <a:ln w="38100">
            <a:solidFill>
              <a:srgbClr val="FF9900"/>
            </a:solidFill>
            <a:round/>
            <a:headEnd/>
            <a:tailEnd/>
          </a:ln>
          <a:extLst>
            <a:ext uri="{909E8E84-426E-40DD-AFC4-6F175D3DCCD1}">
              <a14:hiddenFill xmlns:a14="http://schemas.microsoft.com/office/drawing/2010/main">
                <a:noFill/>
              </a14:hiddenFill>
            </a:ext>
          </a:extLst>
        </p:spPr>
        <p:txBody>
          <a:bodyPr anchor="ctr"/>
          <a:lstStyle/>
          <a:p>
            <a:endParaRPr lang="zh-CN" altLang="en-US"/>
          </a:p>
        </p:txBody>
      </p:sp>
      <p:sp>
        <p:nvSpPr>
          <p:cNvPr id="101379" name="Rectangle 3">
            <a:extLst>
              <a:ext uri="{FF2B5EF4-FFF2-40B4-BE49-F238E27FC236}">
                <a16:creationId xmlns:a16="http://schemas.microsoft.com/office/drawing/2014/main" id="{1D5C9318-77C7-49F4-B34D-939A27A5690C}"/>
              </a:ext>
            </a:extLst>
          </p:cNvPr>
          <p:cNvSpPr>
            <a:spLocks noGrp="1"/>
          </p:cNvSpPr>
          <p:nvPr>
            <p:ph type="title"/>
          </p:nvPr>
        </p:nvSpPr>
        <p:spPr>
          <a:xfrm>
            <a:off x="457200" y="-54768"/>
            <a:ext cx="8229600" cy="792162"/>
          </a:xfrm>
          <a:noFill/>
        </p:spPr>
        <p:txBody>
          <a:bodyPr/>
          <a:lstStyle/>
          <a:p>
            <a:r>
              <a:rPr lang="zh-CN" altLang="en-US" sz="3200" dirty="0">
                <a:latin typeface="微软雅黑" panose="020B0503020204020204" pitchFamily="34" charset="-122"/>
                <a:ea typeface="微软雅黑" panose="020B0503020204020204" pitchFamily="34" charset="-122"/>
              </a:rPr>
              <a:t>离子阱系统</a:t>
            </a:r>
            <a:endParaRPr lang="en-US" altLang="zh-CN" sz="3200" dirty="0">
              <a:latin typeface="微软雅黑" panose="020B0503020204020204" pitchFamily="34" charset="-122"/>
              <a:ea typeface="微软雅黑" panose="020B0503020204020204" pitchFamily="34" charset="-122"/>
            </a:endParaRPr>
          </a:p>
        </p:txBody>
      </p:sp>
      <p:sp>
        <p:nvSpPr>
          <p:cNvPr id="101380" name="Text Box 4">
            <a:extLst>
              <a:ext uri="{FF2B5EF4-FFF2-40B4-BE49-F238E27FC236}">
                <a16:creationId xmlns:a16="http://schemas.microsoft.com/office/drawing/2014/main" id="{4097B227-B221-4295-A13D-ACB4DD3FDFC5}"/>
              </a:ext>
            </a:extLst>
          </p:cNvPr>
          <p:cNvSpPr txBox="1">
            <a:spLocks noChangeArrowheads="1"/>
          </p:cNvSpPr>
          <p:nvPr/>
        </p:nvSpPr>
        <p:spPr bwMode="auto">
          <a:xfrm>
            <a:off x="533400" y="762000"/>
            <a:ext cx="504671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50000"/>
              </a:spcBef>
              <a:buFontTx/>
              <a:buNone/>
            </a:pPr>
            <a:r>
              <a:rPr lang="zh-CN" altLang="en-US" sz="2400" dirty="0">
                <a:latin typeface="微软雅黑" panose="020B0503020204020204" pitchFamily="34" charset="-122"/>
                <a:ea typeface="微软雅黑" panose="020B0503020204020204" pitchFamily="34" charset="-122"/>
              </a:rPr>
              <a:t>基本思想：利用电磁场束缚离子。</a:t>
            </a:r>
            <a:endParaRPr lang="en-US" altLang="zh-CN" sz="2400" dirty="0">
              <a:latin typeface="微软雅黑" panose="020B0503020204020204" pitchFamily="34" charset="-122"/>
              <a:ea typeface="微软雅黑" panose="020B0503020204020204" pitchFamily="34" charset="-122"/>
            </a:endParaRPr>
          </a:p>
        </p:txBody>
      </p:sp>
      <p:pic>
        <p:nvPicPr>
          <p:cNvPr id="101381" name="Picture 5">
            <a:extLst>
              <a:ext uri="{FF2B5EF4-FFF2-40B4-BE49-F238E27FC236}">
                <a16:creationId xmlns:a16="http://schemas.microsoft.com/office/drawing/2014/main" id="{76EE33C5-DE11-4AA2-A71A-B409D113C4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6232" y="1397809"/>
            <a:ext cx="1752600" cy="166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382" name="Text Box 6">
            <a:extLst>
              <a:ext uri="{FF2B5EF4-FFF2-40B4-BE49-F238E27FC236}">
                <a16:creationId xmlns:a16="http://schemas.microsoft.com/office/drawing/2014/main" id="{EECC0B97-4001-46EA-BA05-BC8894DADDA3}"/>
              </a:ext>
            </a:extLst>
          </p:cNvPr>
          <p:cNvSpPr txBox="1">
            <a:spLocks noChangeArrowheads="1"/>
          </p:cNvSpPr>
          <p:nvPr/>
        </p:nvSpPr>
        <p:spPr bwMode="auto">
          <a:xfrm>
            <a:off x="2590800" y="1781272"/>
            <a:ext cx="19812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50000"/>
              </a:spcBef>
              <a:buFontTx/>
              <a:buNone/>
            </a:pPr>
            <a:r>
              <a:rPr lang="en-US" altLang="zh-CN" sz="1800" dirty="0">
                <a:latin typeface="Arial" panose="020B0604020202020204" pitchFamily="34" charset="0"/>
              </a:rPr>
              <a:t>Potential field in a RF Paul trap.</a:t>
            </a:r>
          </a:p>
        </p:txBody>
      </p:sp>
      <p:pic>
        <p:nvPicPr>
          <p:cNvPr id="101383" name="Picture 8">
            <a:extLst>
              <a:ext uri="{FF2B5EF4-FFF2-40B4-BE49-F238E27FC236}">
                <a16:creationId xmlns:a16="http://schemas.microsoft.com/office/drawing/2014/main" id="{99998F80-5BA4-4CC3-99CF-D952115988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1143000"/>
            <a:ext cx="31242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384" name="Text Box 10">
            <a:extLst>
              <a:ext uri="{FF2B5EF4-FFF2-40B4-BE49-F238E27FC236}">
                <a16:creationId xmlns:a16="http://schemas.microsoft.com/office/drawing/2014/main" id="{F37FBDF2-6930-499B-A716-6AE023CE4661}"/>
              </a:ext>
            </a:extLst>
          </p:cNvPr>
          <p:cNvSpPr txBox="1">
            <a:spLocks noChangeArrowheads="1"/>
          </p:cNvSpPr>
          <p:nvPr/>
        </p:nvSpPr>
        <p:spPr bwMode="auto">
          <a:xfrm>
            <a:off x="5410200" y="6400800"/>
            <a:ext cx="3048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eaLnBrk="1" hangingPunct="1">
              <a:spcBef>
                <a:spcPct val="50000"/>
              </a:spcBef>
              <a:buFontTx/>
              <a:buNone/>
            </a:pPr>
            <a:r>
              <a:rPr lang="en-US" altLang="zh-CN" sz="1800">
                <a:latin typeface="Arial" panose="020B0604020202020204" pitchFamily="34" charset="0"/>
              </a:rPr>
              <a:t>Penning trap</a:t>
            </a:r>
          </a:p>
        </p:txBody>
      </p:sp>
      <p:pic>
        <p:nvPicPr>
          <p:cNvPr id="101385" name="Picture 11">
            <a:extLst>
              <a:ext uri="{FF2B5EF4-FFF2-40B4-BE49-F238E27FC236}">
                <a16:creationId xmlns:a16="http://schemas.microsoft.com/office/drawing/2014/main" id="{A22E6F73-BB96-43F1-AA35-5D390187253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2210" y="5076728"/>
            <a:ext cx="2476500" cy="104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386" name="Picture 12">
            <a:extLst>
              <a:ext uri="{FF2B5EF4-FFF2-40B4-BE49-F238E27FC236}">
                <a16:creationId xmlns:a16="http://schemas.microsoft.com/office/drawing/2014/main" id="{E060DD0A-4B95-4E39-B48E-760A7F54CF0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6010" y="3444778"/>
            <a:ext cx="2362200" cy="150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388" name="Text Box 14">
            <a:extLst>
              <a:ext uri="{FF2B5EF4-FFF2-40B4-BE49-F238E27FC236}">
                <a16:creationId xmlns:a16="http://schemas.microsoft.com/office/drawing/2014/main" id="{ACEFB07F-8DBE-405C-938B-D5865EE6C019}"/>
              </a:ext>
            </a:extLst>
          </p:cNvPr>
          <p:cNvSpPr txBox="1">
            <a:spLocks noChangeArrowheads="1"/>
          </p:cNvSpPr>
          <p:nvPr/>
        </p:nvSpPr>
        <p:spPr bwMode="auto">
          <a:xfrm>
            <a:off x="639310" y="6372128"/>
            <a:ext cx="3048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eaLnBrk="1" hangingPunct="1">
              <a:spcBef>
                <a:spcPct val="50000"/>
              </a:spcBef>
              <a:buFontTx/>
              <a:buNone/>
            </a:pPr>
            <a:r>
              <a:rPr lang="en-US" altLang="zh-CN" sz="1800">
                <a:latin typeface="Arial" panose="020B0604020202020204" pitchFamily="34" charset="0"/>
              </a:rPr>
              <a:t>Linear RF Paul traps</a:t>
            </a:r>
          </a:p>
        </p:txBody>
      </p:sp>
      <p:pic>
        <p:nvPicPr>
          <p:cNvPr id="101389" name="Picture 16" descr="无标题1">
            <a:extLst>
              <a:ext uri="{FF2B5EF4-FFF2-40B4-BE49-F238E27FC236}">
                <a16:creationId xmlns:a16="http://schemas.microsoft.com/office/drawing/2014/main" id="{CCD5B9E6-5A3A-4FEC-BB8A-0147B3280DD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24400" y="3429000"/>
            <a:ext cx="4267200" cy="2922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390" name="灯片编号占位符 1">
            <a:extLst>
              <a:ext uri="{FF2B5EF4-FFF2-40B4-BE49-F238E27FC236}">
                <a16:creationId xmlns:a16="http://schemas.microsoft.com/office/drawing/2014/main" id="{D2B499AB-7E8B-4F65-9ABD-E63D03C893A2}"/>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fld id="{3E40E594-9E3C-42EA-8786-49039174EE83}" type="slidenum">
              <a:rPr lang="zh-CN" altLang="en-US" sz="1200" smtClean="0">
                <a:solidFill>
                  <a:srgbClr val="898989"/>
                </a:solidFill>
              </a:rPr>
              <a:pPr>
                <a:spcBef>
                  <a:spcPct val="0"/>
                </a:spcBef>
                <a:buFontTx/>
                <a:buNone/>
              </a:pPr>
              <a:t>89</a:t>
            </a:fld>
            <a:endParaRPr lang="zh-CN" altLang="en-US" sz="1200">
              <a:solidFill>
                <a:srgbClr val="898989"/>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0">
            <a:extLst>
              <a:ext uri="{FF2B5EF4-FFF2-40B4-BE49-F238E27FC236}">
                <a16:creationId xmlns:a16="http://schemas.microsoft.com/office/drawing/2014/main" id="{1DF1B131-C0BE-4034-A98B-9BD8C9BB7D72}"/>
              </a:ext>
            </a:extLst>
          </p:cNvPr>
          <p:cNvPicPr>
            <a:picLocks noChangeAspect="1" noChangeArrowheads="1"/>
          </p:cNvPicPr>
          <p:nvPr/>
        </p:nvPicPr>
        <p:blipFill>
          <a:blip r:embed="rId2">
            <a:lum bright="32000" contrast="-38000"/>
            <a:extLst>
              <a:ext uri="{28A0092B-C50C-407E-A947-70E740481C1C}">
                <a14:useLocalDpi xmlns:a14="http://schemas.microsoft.com/office/drawing/2010/main" val="0"/>
              </a:ext>
            </a:extLst>
          </a:blip>
          <a:srcRect/>
          <a:stretch>
            <a:fillRect/>
          </a:stretch>
        </p:blipFill>
        <p:spPr bwMode="auto">
          <a:xfrm>
            <a:off x="763588" y="0"/>
            <a:ext cx="8380412"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14339" name="灯片编号占位符 1">
            <a:extLst>
              <a:ext uri="{FF2B5EF4-FFF2-40B4-BE49-F238E27FC236}">
                <a16:creationId xmlns:a16="http://schemas.microsoft.com/office/drawing/2014/main" id="{159119A2-E30E-4F5C-8B97-8A866148108D}"/>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fld id="{E7007EEA-C3F6-4661-8A8F-FC961EEC4881}" type="slidenum">
              <a:rPr lang="zh-CN" altLang="en-US" sz="1200" smtClean="0">
                <a:solidFill>
                  <a:srgbClr val="898989"/>
                </a:solidFill>
              </a:rPr>
              <a:pPr>
                <a:spcBef>
                  <a:spcPct val="0"/>
                </a:spcBef>
                <a:buFontTx/>
                <a:buNone/>
              </a:pPr>
              <a:t>9</a:t>
            </a:fld>
            <a:endParaRPr lang="en-US" altLang="zh-CN" sz="1200">
              <a:solidFill>
                <a:srgbClr val="898989"/>
              </a:solidFill>
            </a:endParaRPr>
          </a:p>
        </p:txBody>
      </p:sp>
      <p:sp>
        <p:nvSpPr>
          <p:cNvPr id="40" name="Rectangle 6">
            <a:extLst>
              <a:ext uri="{FF2B5EF4-FFF2-40B4-BE49-F238E27FC236}">
                <a16:creationId xmlns:a16="http://schemas.microsoft.com/office/drawing/2014/main" id="{F710B351-91D0-4134-9A8C-F9FEB8A9266E}"/>
              </a:ext>
            </a:extLst>
          </p:cNvPr>
          <p:cNvSpPr txBox="1">
            <a:spLocks noChangeArrowheads="1"/>
          </p:cNvSpPr>
          <p:nvPr/>
        </p:nvSpPr>
        <p:spPr>
          <a:xfrm>
            <a:off x="1793875" y="0"/>
            <a:ext cx="6537325" cy="792163"/>
          </a:xfrm>
          <a:prstGeom prst="rect">
            <a:avLst/>
          </a:prstGeom>
          <a:noFill/>
        </p:spPr>
        <p:txBody>
          <a:bodyPr/>
          <a:lstStyle/>
          <a:p>
            <a:pPr algn="ctr" eaLnBrk="1" hangingPunct="1">
              <a:defRPr/>
            </a:pPr>
            <a:r>
              <a:rPr lang="zh-CN" altLang="en-US" sz="3600" b="1">
                <a:latin typeface="微软雅黑" pitchFamily="34" charset="-122"/>
                <a:ea typeface="微软雅黑" pitchFamily="34" charset="-122"/>
                <a:cs typeface="+mj-cs"/>
              </a:rPr>
              <a:t>背景</a:t>
            </a:r>
            <a:r>
              <a:rPr lang="zh-CN" altLang="en-US" sz="3600" b="1" dirty="0">
                <a:latin typeface="微软雅黑" pitchFamily="34" charset="-122"/>
                <a:ea typeface="微软雅黑" pitchFamily="34" charset="-122"/>
                <a:cs typeface="+mj-cs"/>
              </a:rPr>
              <a:t>：量子信息做什么？</a:t>
            </a:r>
          </a:p>
        </p:txBody>
      </p:sp>
      <p:sp>
        <p:nvSpPr>
          <p:cNvPr id="14341" name="Rectangle 18">
            <a:extLst>
              <a:ext uri="{FF2B5EF4-FFF2-40B4-BE49-F238E27FC236}">
                <a16:creationId xmlns:a16="http://schemas.microsoft.com/office/drawing/2014/main" id="{751DBAF0-22C5-4CCB-85E4-4C64EF46C484}"/>
              </a:ext>
            </a:extLst>
          </p:cNvPr>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endParaRPr lang="zh-CN" altLang="en-US" sz="1800"/>
          </a:p>
        </p:txBody>
      </p:sp>
      <p:pic>
        <p:nvPicPr>
          <p:cNvPr id="14342" name="Picture 22">
            <a:extLst>
              <a:ext uri="{FF2B5EF4-FFF2-40B4-BE49-F238E27FC236}">
                <a16:creationId xmlns:a16="http://schemas.microsoft.com/office/drawing/2014/main" id="{34229AFD-5A4B-43BD-8405-8400CF337D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74295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14343" name="Text Box 7">
            <a:extLst>
              <a:ext uri="{FF2B5EF4-FFF2-40B4-BE49-F238E27FC236}">
                <a16:creationId xmlns:a16="http://schemas.microsoft.com/office/drawing/2014/main" id="{007A391C-D190-43C0-B9E4-23DDA4EE43BA}"/>
              </a:ext>
            </a:extLst>
          </p:cNvPr>
          <p:cNvSpPr txBox="1">
            <a:spLocks noChangeArrowheads="1"/>
          </p:cNvSpPr>
          <p:nvPr/>
        </p:nvSpPr>
        <p:spPr bwMode="auto">
          <a:xfrm>
            <a:off x="609600" y="1143000"/>
            <a:ext cx="8077200"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lnSpc>
                <a:spcPct val="125000"/>
              </a:lnSpc>
              <a:spcBef>
                <a:spcPct val="50000"/>
              </a:spcBef>
              <a:buFontTx/>
              <a:buNone/>
            </a:pPr>
            <a:r>
              <a:rPr lang="zh-CN" altLang="en-US" sz="3000">
                <a:latin typeface="黑体" panose="02010609060101010101" pitchFamily="49" charset="-122"/>
                <a:ea typeface="黑体" panose="02010609060101010101" pitchFamily="49" charset="-122"/>
              </a:rPr>
              <a:t>量子信息的研究方向包括</a:t>
            </a:r>
            <a:r>
              <a:rPr lang="en-US" altLang="zh-CN" sz="3000">
                <a:latin typeface="黑体" panose="02010609060101010101" pitchFamily="49" charset="-122"/>
                <a:ea typeface="黑体" panose="02010609060101010101" pitchFamily="49" charset="-122"/>
              </a:rPr>
              <a:t>:</a:t>
            </a:r>
          </a:p>
        </p:txBody>
      </p:sp>
      <p:pic>
        <p:nvPicPr>
          <p:cNvPr id="14344" name="图片 21" descr="1338868395_7.png">
            <a:extLst>
              <a:ext uri="{FF2B5EF4-FFF2-40B4-BE49-F238E27FC236}">
                <a16:creationId xmlns:a16="http://schemas.microsoft.com/office/drawing/2014/main" id="{E5971093-705F-4865-8578-18A6D33097D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331913" y="2293938"/>
            <a:ext cx="576262"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5" name="图片 21" descr="1338868395_7.png">
            <a:extLst>
              <a:ext uri="{FF2B5EF4-FFF2-40B4-BE49-F238E27FC236}">
                <a16:creationId xmlns:a16="http://schemas.microsoft.com/office/drawing/2014/main" id="{09B4A249-DA91-4214-A567-8853762C7B7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331913" y="3306763"/>
            <a:ext cx="576262"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6" name="图片 21" descr="1338868395_7.png">
            <a:extLst>
              <a:ext uri="{FF2B5EF4-FFF2-40B4-BE49-F238E27FC236}">
                <a16:creationId xmlns:a16="http://schemas.microsoft.com/office/drawing/2014/main" id="{88CFE1A5-21B7-4A2A-80FB-DB904DAE8B6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211638" y="2293938"/>
            <a:ext cx="576262"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7" name="图片 21" descr="1338868395_7.png">
            <a:extLst>
              <a:ext uri="{FF2B5EF4-FFF2-40B4-BE49-F238E27FC236}">
                <a16:creationId xmlns:a16="http://schemas.microsoft.com/office/drawing/2014/main" id="{AEF154D4-9369-442F-B51A-911050C0B17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211638" y="3306763"/>
            <a:ext cx="576262"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8" name="图片 21" descr="1338868395_7.png">
            <a:extLst>
              <a:ext uri="{FF2B5EF4-FFF2-40B4-BE49-F238E27FC236}">
                <a16:creationId xmlns:a16="http://schemas.microsoft.com/office/drawing/2014/main" id="{E3EEA37C-91E8-4E48-872B-5BF5D360BC6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211638" y="4298950"/>
            <a:ext cx="576262"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9" name="Text Box 15">
            <a:extLst>
              <a:ext uri="{FF2B5EF4-FFF2-40B4-BE49-F238E27FC236}">
                <a16:creationId xmlns:a16="http://schemas.microsoft.com/office/drawing/2014/main" id="{04C92DD2-0C20-4A46-85FB-A6D2B5A30B77}"/>
              </a:ext>
            </a:extLst>
          </p:cNvPr>
          <p:cNvSpPr txBox="1">
            <a:spLocks noChangeArrowheads="1"/>
          </p:cNvSpPr>
          <p:nvPr/>
        </p:nvSpPr>
        <p:spPr bwMode="auto">
          <a:xfrm>
            <a:off x="1941513" y="2276475"/>
            <a:ext cx="198120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50000"/>
              </a:spcBef>
              <a:buFontTx/>
              <a:buNone/>
            </a:pPr>
            <a:r>
              <a:rPr lang="zh-CN" altLang="en-US" sz="3000">
                <a:ea typeface="黑体" panose="02010609060101010101" pitchFamily="49" charset="-122"/>
              </a:rPr>
              <a:t>量子密码</a:t>
            </a:r>
          </a:p>
        </p:txBody>
      </p:sp>
      <p:sp>
        <p:nvSpPr>
          <p:cNvPr id="14350" name="Text Box 16">
            <a:extLst>
              <a:ext uri="{FF2B5EF4-FFF2-40B4-BE49-F238E27FC236}">
                <a16:creationId xmlns:a16="http://schemas.microsoft.com/office/drawing/2014/main" id="{1EEF47FB-9D59-49C1-AB80-84E96F2E9A66}"/>
              </a:ext>
            </a:extLst>
          </p:cNvPr>
          <p:cNvSpPr txBox="1">
            <a:spLocks noChangeArrowheads="1"/>
          </p:cNvSpPr>
          <p:nvPr/>
        </p:nvSpPr>
        <p:spPr bwMode="auto">
          <a:xfrm>
            <a:off x="4837113" y="2276475"/>
            <a:ext cx="297180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50000"/>
              </a:spcBef>
              <a:buFontTx/>
              <a:buNone/>
            </a:pPr>
            <a:r>
              <a:rPr lang="zh-CN" altLang="en-US" sz="3000">
                <a:ea typeface="黑体" panose="02010609060101010101" pitchFamily="49" charset="-122"/>
              </a:rPr>
              <a:t>量子通信</a:t>
            </a:r>
          </a:p>
        </p:txBody>
      </p:sp>
      <p:sp>
        <p:nvSpPr>
          <p:cNvPr id="14351" name="Text Box 17">
            <a:extLst>
              <a:ext uri="{FF2B5EF4-FFF2-40B4-BE49-F238E27FC236}">
                <a16:creationId xmlns:a16="http://schemas.microsoft.com/office/drawing/2014/main" id="{52278A8C-E28B-44DA-84A2-23D37C70C3E0}"/>
              </a:ext>
            </a:extLst>
          </p:cNvPr>
          <p:cNvSpPr txBox="1">
            <a:spLocks noChangeArrowheads="1"/>
          </p:cNvSpPr>
          <p:nvPr/>
        </p:nvSpPr>
        <p:spPr bwMode="auto">
          <a:xfrm>
            <a:off x="1941513" y="3289300"/>
            <a:ext cx="198120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50000"/>
              </a:spcBef>
              <a:buFontTx/>
              <a:buNone/>
            </a:pPr>
            <a:r>
              <a:rPr lang="zh-CN" altLang="en-US" sz="3000">
                <a:ea typeface="黑体" panose="02010609060101010101" pitchFamily="49" charset="-122"/>
              </a:rPr>
              <a:t>量子计算</a:t>
            </a:r>
          </a:p>
        </p:txBody>
      </p:sp>
      <p:sp>
        <p:nvSpPr>
          <p:cNvPr id="14352" name="Text Box 18">
            <a:extLst>
              <a:ext uri="{FF2B5EF4-FFF2-40B4-BE49-F238E27FC236}">
                <a16:creationId xmlns:a16="http://schemas.microsoft.com/office/drawing/2014/main" id="{69DAAE1B-6B72-4526-A8FF-DB9964D6F551}"/>
              </a:ext>
            </a:extLst>
          </p:cNvPr>
          <p:cNvSpPr txBox="1">
            <a:spLocks noChangeArrowheads="1"/>
          </p:cNvSpPr>
          <p:nvPr/>
        </p:nvSpPr>
        <p:spPr bwMode="auto">
          <a:xfrm>
            <a:off x="1960563" y="4381500"/>
            <a:ext cx="297180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50000"/>
              </a:spcBef>
              <a:buFontTx/>
              <a:buNone/>
            </a:pPr>
            <a:r>
              <a:rPr lang="zh-CN" altLang="en-US" sz="3000">
                <a:ea typeface="黑体" panose="02010609060101010101" pitchFamily="49" charset="-122"/>
              </a:rPr>
              <a:t>量子传感</a:t>
            </a:r>
          </a:p>
        </p:txBody>
      </p:sp>
      <p:sp>
        <p:nvSpPr>
          <p:cNvPr id="14353" name="Text Box 19">
            <a:extLst>
              <a:ext uri="{FF2B5EF4-FFF2-40B4-BE49-F238E27FC236}">
                <a16:creationId xmlns:a16="http://schemas.microsoft.com/office/drawing/2014/main" id="{CDD83CDA-DCDD-4A6F-B102-415DA4A6DB86}"/>
              </a:ext>
            </a:extLst>
          </p:cNvPr>
          <p:cNvSpPr txBox="1">
            <a:spLocks noChangeArrowheads="1"/>
          </p:cNvSpPr>
          <p:nvPr/>
        </p:nvSpPr>
        <p:spPr bwMode="auto">
          <a:xfrm>
            <a:off x="3765550" y="4957763"/>
            <a:ext cx="1179513"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50000"/>
              </a:spcBef>
              <a:buFontTx/>
              <a:buNone/>
            </a:pPr>
            <a:r>
              <a:rPr lang="en-US" altLang="zh-CN" sz="3000">
                <a:ea typeface="黑体" panose="02010609060101010101" pitchFamily="49" charset="-122"/>
              </a:rPr>
              <a:t>......</a:t>
            </a:r>
          </a:p>
        </p:txBody>
      </p:sp>
      <p:sp>
        <p:nvSpPr>
          <p:cNvPr id="14354" name="Text Box 20">
            <a:extLst>
              <a:ext uri="{FF2B5EF4-FFF2-40B4-BE49-F238E27FC236}">
                <a16:creationId xmlns:a16="http://schemas.microsoft.com/office/drawing/2014/main" id="{092D87FC-5E13-48D0-99C8-23C63B72A3CC}"/>
              </a:ext>
            </a:extLst>
          </p:cNvPr>
          <p:cNvSpPr txBox="1">
            <a:spLocks noChangeArrowheads="1"/>
          </p:cNvSpPr>
          <p:nvPr/>
        </p:nvSpPr>
        <p:spPr bwMode="auto">
          <a:xfrm>
            <a:off x="304800" y="5943600"/>
            <a:ext cx="86106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eaLnBrk="1" hangingPunct="1">
              <a:spcBef>
                <a:spcPct val="50000"/>
              </a:spcBef>
              <a:buFontTx/>
              <a:buNone/>
            </a:pPr>
            <a:r>
              <a:rPr lang="zh-CN" altLang="en-US" sz="2800">
                <a:ea typeface="黑体" panose="02010609060101010101" pitchFamily="49" charset="-122"/>
              </a:rPr>
              <a:t>涉及多种物理体系：光子、冷原子、量子点等</a:t>
            </a:r>
          </a:p>
        </p:txBody>
      </p:sp>
      <p:pic>
        <p:nvPicPr>
          <p:cNvPr id="14355" name="图片 21" descr="1338868395_7.png">
            <a:extLst>
              <a:ext uri="{FF2B5EF4-FFF2-40B4-BE49-F238E27FC236}">
                <a16:creationId xmlns:a16="http://schemas.microsoft.com/office/drawing/2014/main" id="{6A8B27A8-38D9-4D7A-BC15-E994916BE85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343025" y="4356100"/>
            <a:ext cx="576263"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56" name="Text Box 17">
            <a:extLst>
              <a:ext uri="{FF2B5EF4-FFF2-40B4-BE49-F238E27FC236}">
                <a16:creationId xmlns:a16="http://schemas.microsoft.com/office/drawing/2014/main" id="{B43A68ED-9995-44E6-8C8D-5A8926295E6D}"/>
              </a:ext>
            </a:extLst>
          </p:cNvPr>
          <p:cNvSpPr txBox="1">
            <a:spLocks noChangeArrowheads="1"/>
          </p:cNvSpPr>
          <p:nvPr/>
        </p:nvSpPr>
        <p:spPr bwMode="auto">
          <a:xfrm>
            <a:off x="5046663" y="3332163"/>
            <a:ext cx="198120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50000"/>
              </a:spcBef>
              <a:buFontTx/>
              <a:buNone/>
            </a:pPr>
            <a:r>
              <a:rPr lang="zh-CN" altLang="en-US" sz="3000">
                <a:ea typeface="黑体" panose="02010609060101010101" pitchFamily="49" charset="-122"/>
              </a:rPr>
              <a:t>量子模拟</a:t>
            </a:r>
          </a:p>
        </p:txBody>
      </p:sp>
      <p:sp>
        <p:nvSpPr>
          <p:cNvPr id="14357" name="Text Box 16">
            <a:extLst>
              <a:ext uri="{FF2B5EF4-FFF2-40B4-BE49-F238E27FC236}">
                <a16:creationId xmlns:a16="http://schemas.microsoft.com/office/drawing/2014/main" id="{0B71ED04-06FF-4820-9C90-4999DBEAC205}"/>
              </a:ext>
            </a:extLst>
          </p:cNvPr>
          <p:cNvSpPr txBox="1">
            <a:spLocks noChangeArrowheads="1"/>
          </p:cNvSpPr>
          <p:nvPr/>
        </p:nvSpPr>
        <p:spPr bwMode="auto">
          <a:xfrm>
            <a:off x="4903788" y="4289425"/>
            <a:ext cx="297180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50000"/>
              </a:spcBef>
              <a:buFontTx/>
              <a:buNone/>
            </a:pPr>
            <a:r>
              <a:rPr lang="zh-CN" altLang="en-US" sz="3000">
                <a:ea typeface="黑体" panose="02010609060101010101" pitchFamily="49" charset="-122"/>
              </a:rPr>
              <a:t>量子网络</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 name="Oval 117">
            <a:extLst>
              <a:ext uri="{FF2B5EF4-FFF2-40B4-BE49-F238E27FC236}">
                <a16:creationId xmlns:a16="http://schemas.microsoft.com/office/drawing/2014/main" id="{85248D21-F1A8-45B1-AAEB-7E42DBE8EF3E}"/>
              </a:ext>
            </a:extLst>
          </p:cNvPr>
          <p:cNvSpPr/>
          <p:nvPr/>
        </p:nvSpPr>
        <p:spPr>
          <a:xfrm>
            <a:off x="7291388" y="3435350"/>
            <a:ext cx="1500187" cy="2214563"/>
          </a:xfrm>
          <a:prstGeom prst="ellipse">
            <a:avLst/>
          </a:prstGeom>
          <a:solidFill>
            <a:srgbClr val="FFC0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eaLnBrk="1" hangingPunct="1">
              <a:defRPr/>
            </a:pPr>
            <a:endParaRPr lang="ko-KR" altLang="en-US">
              <a:solidFill>
                <a:srgbClr val="FFFFFF"/>
              </a:solidFill>
              <a:latin typeface="Calibri" pitchFamily="34" charset="0"/>
              <a:ea typeface="Malgun Gothic" pitchFamily="34" charset="-127"/>
            </a:endParaRPr>
          </a:p>
        </p:txBody>
      </p:sp>
      <p:sp>
        <p:nvSpPr>
          <p:cNvPr id="82" name="Oval 81">
            <a:extLst>
              <a:ext uri="{FF2B5EF4-FFF2-40B4-BE49-F238E27FC236}">
                <a16:creationId xmlns:a16="http://schemas.microsoft.com/office/drawing/2014/main" id="{601946F2-A71D-4E6E-8596-EE5C7458029B}"/>
              </a:ext>
            </a:extLst>
          </p:cNvPr>
          <p:cNvSpPr/>
          <p:nvPr/>
        </p:nvSpPr>
        <p:spPr>
          <a:xfrm>
            <a:off x="2428875" y="2559050"/>
            <a:ext cx="1571625" cy="3143250"/>
          </a:xfrm>
          <a:prstGeom prst="ellipse">
            <a:avLst/>
          </a:prstGeom>
          <a:solidFill>
            <a:srgbClr val="FFC0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eaLnBrk="1" hangingPunct="1">
              <a:defRPr/>
            </a:pPr>
            <a:endParaRPr lang="ko-KR" altLang="en-US">
              <a:solidFill>
                <a:srgbClr val="FFFFFF"/>
              </a:solidFill>
              <a:latin typeface="Calibri" pitchFamily="34" charset="0"/>
              <a:ea typeface="Malgun Gothic" pitchFamily="34" charset="-127"/>
            </a:endParaRPr>
          </a:p>
        </p:txBody>
      </p:sp>
      <p:sp>
        <p:nvSpPr>
          <p:cNvPr id="8" name="TextBox 7">
            <a:extLst>
              <a:ext uri="{FF2B5EF4-FFF2-40B4-BE49-F238E27FC236}">
                <a16:creationId xmlns:a16="http://schemas.microsoft.com/office/drawing/2014/main" id="{CE0CA6C9-B2B3-4811-9887-9BD875DE5DDE}"/>
              </a:ext>
            </a:extLst>
          </p:cNvPr>
          <p:cNvSpPr txBox="1"/>
          <p:nvPr/>
        </p:nvSpPr>
        <p:spPr>
          <a:xfrm>
            <a:off x="1255713" y="857250"/>
            <a:ext cx="2112962" cy="708025"/>
          </a:xfrm>
          <a:prstGeom prst="rect">
            <a:avLst/>
          </a:prstGeom>
          <a:noFill/>
        </p:spPr>
        <p:txBody>
          <a:bodyPr wrap="none">
            <a:spAutoFit/>
          </a:bodyPr>
          <a:lstStyle/>
          <a:p>
            <a:pPr algn="ctr" eaLnBrk="1" hangingPunct="1">
              <a:defRPr/>
            </a:pPr>
            <a:r>
              <a:rPr lang="en-US" altLang="ko-KR" sz="2400" b="1" dirty="0">
                <a:solidFill>
                  <a:schemeClr val="accent6">
                    <a:lumMod val="75000"/>
                  </a:schemeClr>
                </a:solidFill>
                <a:cs typeface="Arial" pitchFamily="34" charset="0"/>
              </a:rPr>
              <a:t>Optical Qubit</a:t>
            </a:r>
          </a:p>
          <a:p>
            <a:pPr algn="ctr" eaLnBrk="1" hangingPunct="1">
              <a:defRPr/>
            </a:pPr>
            <a:r>
              <a:rPr lang="en-US" altLang="ko-KR" sz="1600" dirty="0">
                <a:solidFill>
                  <a:schemeClr val="accent6">
                    <a:lumMod val="75000"/>
                  </a:schemeClr>
                </a:solidFill>
                <a:cs typeface="Arial" pitchFamily="34" charset="0"/>
              </a:rPr>
              <a:t>ex) </a:t>
            </a:r>
            <a:r>
              <a:rPr lang="en-US" altLang="ko-KR" sz="1600" baseline="30000" dirty="0">
                <a:solidFill>
                  <a:schemeClr val="accent6">
                    <a:lumMod val="75000"/>
                  </a:schemeClr>
                </a:solidFill>
                <a:cs typeface="Arial" pitchFamily="34" charset="0"/>
              </a:rPr>
              <a:t>40</a:t>
            </a:r>
            <a:r>
              <a:rPr lang="en-US" altLang="ko-KR" sz="1600" dirty="0">
                <a:solidFill>
                  <a:schemeClr val="accent6">
                    <a:lumMod val="75000"/>
                  </a:schemeClr>
                </a:solidFill>
                <a:cs typeface="Arial" pitchFamily="34" charset="0"/>
              </a:rPr>
              <a:t>Ca</a:t>
            </a:r>
            <a:r>
              <a:rPr lang="en-US" altLang="ko-KR" sz="1600" baseline="30000" dirty="0">
                <a:solidFill>
                  <a:schemeClr val="accent6">
                    <a:lumMod val="75000"/>
                  </a:schemeClr>
                </a:solidFill>
                <a:cs typeface="Arial" pitchFamily="34" charset="0"/>
              </a:rPr>
              <a:t>+</a:t>
            </a:r>
            <a:endParaRPr lang="ko-KR" altLang="en-US" sz="1600" baseline="30000" dirty="0">
              <a:solidFill>
                <a:schemeClr val="accent6">
                  <a:lumMod val="75000"/>
                </a:schemeClr>
              </a:solidFill>
              <a:cs typeface="Arial" pitchFamily="34" charset="0"/>
            </a:endParaRPr>
          </a:p>
        </p:txBody>
      </p:sp>
      <p:sp>
        <p:nvSpPr>
          <p:cNvPr id="9" name="TextBox 8">
            <a:extLst>
              <a:ext uri="{FF2B5EF4-FFF2-40B4-BE49-F238E27FC236}">
                <a16:creationId xmlns:a16="http://schemas.microsoft.com/office/drawing/2014/main" id="{FC864BD7-5286-4063-9075-A0E6A3E267E0}"/>
              </a:ext>
            </a:extLst>
          </p:cNvPr>
          <p:cNvSpPr txBox="1"/>
          <p:nvPr/>
        </p:nvSpPr>
        <p:spPr>
          <a:xfrm>
            <a:off x="5786438" y="857250"/>
            <a:ext cx="2490787" cy="708025"/>
          </a:xfrm>
          <a:prstGeom prst="rect">
            <a:avLst/>
          </a:prstGeom>
          <a:noFill/>
        </p:spPr>
        <p:txBody>
          <a:bodyPr wrap="none">
            <a:spAutoFit/>
          </a:bodyPr>
          <a:lstStyle/>
          <a:p>
            <a:pPr algn="ctr" eaLnBrk="1" hangingPunct="1">
              <a:defRPr/>
            </a:pPr>
            <a:r>
              <a:rPr lang="en-US" altLang="ko-KR" sz="2400" b="1" dirty="0">
                <a:solidFill>
                  <a:schemeClr val="accent6">
                    <a:lumMod val="75000"/>
                  </a:schemeClr>
                </a:solidFill>
                <a:cs typeface="Arial" pitchFamily="34" charset="0"/>
              </a:rPr>
              <a:t>Hyperfine Qubit</a:t>
            </a:r>
          </a:p>
          <a:p>
            <a:pPr algn="ctr" eaLnBrk="1" hangingPunct="1">
              <a:defRPr/>
            </a:pPr>
            <a:r>
              <a:rPr lang="en-US" altLang="ko-KR" sz="1600" dirty="0">
                <a:solidFill>
                  <a:schemeClr val="accent6">
                    <a:lumMod val="75000"/>
                  </a:schemeClr>
                </a:solidFill>
                <a:cs typeface="Arial" pitchFamily="34" charset="0"/>
              </a:rPr>
              <a:t>ex) </a:t>
            </a:r>
            <a:r>
              <a:rPr lang="en-US" altLang="ko-KR" sz="1600" baseline="30000" dirty="0">
                <a:solidFill>
                  <a:schemeClr val="accent6">
                    <a:lumMod val="75000"/>
                  </a:schemeClr>
                </a:solidFill>
                <a:cs typeface="Arial" pitchFamily="34" charset="0"/>
              </a:rPr>
              <a:t>171</a:t>
            </a:r>
            <a:r>
              <a:rPr lang="en-US" altLang="ko-KR" sz="1600" dirty="0">
                <a:solidFill>
                  <a:schemeClr val="accent6">
                    <a:lumMod val="75000"/>
                  </a:schemeClr>
                </a:solidFill>
                <a:cs typeface="Arial" pitchFamily="34" charset="0"/>
              </a:rPr>
              <a:t>Yb</a:t>
            </a:r>
            <a:r>
              <a:rPr lang="en-US" altLang="ko-KR" sz="1600" baseline="30000" dirty="0">
                <a:solidFill>
                  <a:schemeClr val="accent6">
                    <a:lumMod val="75000"/>
                  </a:schemeClr>
                </a:solidFill>
                <a:cs typeface="Arial" pitchFamily="34" charset="0"/>
              </a:rPr>
              <a:t>+</a:t>
            </a:r>
            <a:endParaRPr lang="ko-KR" altLang="en-US" sz="1600" baseline="30000" dirty="0">
              <a:solidFill>
                <a:schemeClr val="accent6">
                  <a:lumMod val="75000"/>
                </a:schemeClr>
              </a:solidFill>
              <a:cs typeface="Arial" pitchFamily="34" charset="0"/>
            </a:endParaRPr>
          </a:p>
        </p:txBody>
      </p:sp>
      <p:cxnSp>
        <p:nvCxnSpPr>
          <p:cNvPr id="11" name="Straight Connector 10">
            <a:extLst>
              <a:ext uri="{FF2B5EF4-FFF2-40B4-BE49-F238E27FC236}">
                <a16:creationId xmlns:a16="http://schemas.microsoft.com/office/drawing/2014/main" id="{E1CC4326-1821-4CB2-97A9-FC9D5B5602B8}"/>
              </a:ext>
            </a:extLst>
          </p:cNvPr>
          <p:cNvCxnSpPr/>
          <p:nvPr/>
        </p:nvCxnSpPr>
        <p:spPr>
          <a:xfrm rot="5400000">
            <a:off x="2428875" y="3494088"/>
            <a:ext cx="428625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5AC74463-FE24-4BBC-B83F-3235A4F56CD4}"/>
              </a:ext>
            </a:extLst>
          </p:cNvPr>
          <p:cNvCxnSpPr/>
          <p:nvPr/>
        </p:nvCxnSpPr>
        <p:spPr>
          <a:xfrm>
            <a:off x="6648450" y="4929188"/>
            <a:ext cx="178593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EA9E34D1-ABDD-4E0C-AFC5-469EC7899DF1}"/>
              </a:ext>
            </a:extLst>
          </p:cNvPr>
          <p:cNvCxnSpPr/>
          <p:nvPr/>
        </p:nvCxnSpPr>
        <p:spPr>
          <a:xfrm>
            <a:off x="2500313" y="3738563"/>
            <a:ext cx="1357312" cy="0"/>
          </a:xfrm>
          <a:prstGeom prst="line">
            <a:avLst/>
          </a:prstGeom>
          <a:ln w="381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6F3FF953-5A6E-440B-80A1-8837D9C4F329}"/>
              </a:ext>
            </a:extLst>
          </p:cNvPr>
          <p:cNvCxnSpPr/>
          <p:nvPr/>
        </p:nvCxnSpPr>
        <p:spPr>
          <a:xfrm>
            <a:off x="2500313" y="3167063"/>
            <a:ext cx="1357312"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6AFA6839-995D-4E9E-9EFF-68241E63161A}"/>
              </a:ext>
            </a:extLst>
          </p:cNvPr>
          <p:cNvCxnSpPr/>
          <p:nvPr/>
        </p:nvCxnSpPr>
        <p:spPr>
          <a:xfrm>
            <a:off x="857250" y="2052638"/>
            <a:ext cx="1357313"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02411" name="TextBox 20">
            <a:extLst>
              <a:ext uri="{FF2B5EF4-FFF2-40B4-BE49-F238E27FC236}">
                <a16:creationId xmlns:a16="http://schemas.microsoft.com/office/drawing/2014/main" id="{A21A9611-CE2B-4046-BE20-4119BD153A97}"/>
              </a:ext>
            </a:extLst>
          </p:cNvPr>
          <p:cNvSpPr txBox="1">
            <a:spLocks noChangeArrowheads="1"/>
          </p:cNvSpPr>
          <p:nvPr/>
        </p:nvSpPr>
        <p:spPr bwMode="auto">
          <a:xfrm>
            <a:off x="142875" y="5010150"/>
            <a:ext cx="5937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r>
              <a:rPr lang="en-US" altLang="ko-KR" sz="2000" b="1">
                <a:solidFill>
                  <a:srgbClr val="0033CC"/>
                </a:solidFill>
                <a:latin typeface="Arial" panose="020B0604020202020204" pitchFamily="34" charset="0"/>
                <a:cs typeface="Arial" panose="020B0604020202020204" pitchFamily="34" charset="0"/>
              </a:rPr>
              <a:t>S</a:t>
            </a:r>
            <a:r>
              <a:rPr lang="en-US" altLang="ko-KR" sz="2000" b="1" baseline="-25000">
                <a:solidFill>
                  <a:srgbClr val="0033CC"/>
                </a:solidFill>
                <a:latin typeface="Arial" panose="020B0604020202020204" pitchFamily="34" charset="0"/>
                <a:cs typeface="Arial" panose="020B0604020202020204" pitchFamily="34" charset="0"/>
              </a:rPr>
              <a:t>1/2</a:t>
            </a:r>
            <a:endParaRPr lang="ko-KR" altLang="en-US" sz="2000" b="1" baseline="-25000">
              <a:solidFill>
                <a:srgbClr val="0033CC"/>
              </a:solidFill>
              <a:latin typeface="Arial" panose="020B0604020202020204" pitchFamily="34" charset="0"/>
              <a:cs typeface="Arial" panose="020B0604020202020204" pitchFamily="34" charset="0"/>
            </a:endParaRPr>
          </a:p>
        </p:txBody>
      </p:sp>
      <p:sp>
        <p:nvSpPr>
          <p:cNvPr id="102412" name="TextBox 21">
            <a:extLst>
              <a:ext uri="{FF2B5EF4-FFF2-40B4-BE49-F238E27FC236}">
                <a16:creationId xmlns:a16="http://schemas.microsoft.com/office/drawing/2014/main" id="{90467D65-DA94-4E9B-AA2B-3F6831444AE8}"/>
              </a:ext>
            </a:extLst>
          </p:cNvPr>
          <p:cNvSpPr txBox="1">
            <a:spLocks noChangeArrowheads="1"/>
          </p:cNvSpPr>
          <p:nvPr/>
        </p:nvSpPr>
        <p:spPr bwMode="auto">
          <a:xfrm>
            <a:off x="196850" y="1838325"/>
            <a:ext cx="5937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r>
              <a:rPr lang="en-US" altLang="ko-KR" sz="2000" b="1">
                <a:solidFill>
                  <a:srgbClr val="0033CC"/>
                </a:solidFill>
                <a:latin typeface="Arial" panose="020B0604020202020204" pitchFamily="34" charset="0"/>
                <a:cs typeface="Arial" panose="020B0604020202020204" pitchFamily="34" charset="0"/>
              </a:rPr>
              <a:t>P</a:t>
            </a:r>
            <a:r>
              <a:rPr lang="en-US" altLang="ko-KR" sz="2000" b="1" baseline="-25000">
                <a:solidFill>
                  <a:srgbClr val="0033CC"/>
                </a:solidFill>
                <a:latin typeface="Arial" panose="020B0604020202020204" pitchFamily="34" charset="0"/>
                <a:cs typeface="Arial" panose="020B0604020202020204" pitchFamily="34" charset="0"/>
              </a:rPr>
              <a:t>1/2</a:t>
            </a:r>
            <a:endParaRPr lang="ko-KR" altLang="en-US" sz="2000" b="1" baseline="-25000">
              <a:solidFill>
                <a:srgbClr val="0033CC"/>
              </a:solidFill>
              <a:latin typeface="Arial" panose="020B0604020202020204" pitchFamily="34" charset="0"/>
              <a:cs typeface="Arial" panose="020B0604020202020204" pitchFamily="34" charset="0"/>
            </a:endParaRPr>
          </a:p>
        </p:txBody>
      </p:sp>
      <p:sp>
        <p:nvSpPr>
          <p:cNvPr id="102413" name="TextBox 23">
            <a:extLst>
              <a:ext uri="{FF2B5EF4-FFF2-40B4-BE49-F238E27FC236}">
                <a16:creationId xmlns:a16="http://schemas.microsoft.com/office/drawing/2014/main" id="{01CDADA3-302E-43AA-A016-A7F1196E4479}"/>
              </a:ext>
            </a:extLst>
          </p:cNvPr>
          <p:cNvSpPr txBox="1">
            <a:spLocks noChangeArrowheads="1"/>
          </p:cNvSpPr>
          <p:nvPr/>
        </p:nvSpPr>
        <p:spPr bwMode="auto">
          <a:xfrm>
            <a:off x="3906838" y="3624263"/>
            <a:ext cx="6080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r>
              <a:rPr lang="en-US" altLang="ko-KR" sz="2000" b="1">
                <a:solidFill>
                  <a:srgbClr val="0033CC"/>
                </a:solidFill>
                <a:latin typeface="Arial" panose="020B0604020202020204" pitchFamily="34" charset="0"/>
                <a:cs typeface="Arial" panose="020B0604020202020204" pitchFamily="34" charset="0"/>
              </a:rPr>
              <a:t>D</a:t>
            </a:r>
            <a:r>
              <a:rPr lang="en-US" altLang="ko-KR" sz="2000" b="1" baseline="-25000">
                <a:solidFill>
                  <a:srgbClr val="0033CC"/>
                </a:solidFill>
                <a:latin typeface="Arial" panose="020B0604020202020204" pitchFamily="34" charset="0"/>
                <a:cs typeface="Arial" panose="020B0604020202020204" pitchFamily="34" charset="0"/>
              </a:rPr>
              <a:t>3/2</a:t>
            </a:r>
            <a:endParaRPr lang="ko-KR" altLang="en-US" sz="2000" b="1" baseline="-25000">
              <a:solidFill>
                <a:srgbClr val="0033CC"/>
              </a:solidFill>
              <a:latin typeface="Arial" panose="020B0604020202020204" pitchFamily="34" charset="0"/>
              <a:cs typeface="Arial" panose="020B0604020202020204" pitchFamily="34" charset="0"/>
            </a:endParaRPr>
          </a:p>
        </p:txBody>
      </p:sp>
      <p:sp>
        <p:nvSpPr>
          <p:cNvPr id="102414" name="TextBox 24">
            <a:extLst>
              <a:ext uri="{FF2B5EF4-FFF2-40B4-BE49-F238E27FC236}">
                <a16:creationId xmlns:a16="http://schemas.microsoft.com/office/drawing/2014/main" id="{FCB5CC53-3565-4297-8B9F-CCBB6F791E9C}"/>
              </a:ext>
            </a:extLst>
          </p:cNvPr>
          <p:cNvSpPr txBox="1">
            <a:spLocks noChangeArrowheads="1"/>
          </p:cNvSpPr>
          <p:nvPr/>
        </p:nvSpPr>
        <p:spPr bwMode="auto">
          <a:xfrm>
            <a:off x="3906838" y="2981325"/>
            <a:ext cx="6080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r>
              <a:rPr lang="en-US" altLang="ko-KR" sz="2000" b="1">
                <a:solidFill>
                  <a:srgbClr val="0033CC"/>
                </a:solidFill>
                <a:latin typeface="Arial" panose="020B0604020202020204" pitchFamily="34" charset="0"/>
                <a:cs typeface="Arial" panose="020B0604020202020204" pitchFamily="34" charset="0"/>
              </a:rPr>
              <a:t>D</a:t>
            </a:r>
            <a:r>
              <a:rPr lang="en-US" altLang="ko-KR" sz="2000" b="1" baseline="-25000">
                <a:solidFill>
                  <a:srgbClr val="0033CC"/>
                </a:solidFill>
                <a:latin typeface="Arial" panose="020B0604020202020204" pitchFamily="34" charset="0"/>
                <a:cs typeface="Arial" panose="020B0604020202020204" pitchFamily="34" charset="0"/>
              </a:rPr>
              <a:t>5/2</a:t>
            </a:r>
            <a:endParaRPr lang="ko-KR" altLang="en-US" sz="2000" b="1" baseline="-25000">
              <a:solidFill>
                <a:srgbClr val="0033CC"/>
              </a:solidFill>
              <a:latin typeface="Arial" panose="020B0604020202020204" pitchFamily="34" charset="0"/>
              <a:cs typeface="Arial" panose="020B0604020202020204" pitchFamily="34" charset="0"/>
            </a:endParaRPr>
          </a:p>
        </p:txBody>
      </p:sp>
      <p:grpSp>
        <p:nvGrpSpPr>
          <p:cNvPr id="102415" name="Group 57">
            <a:extLst>
              <a:ext uri="{FF2B5EF4-FFF2-40B4-BE49-F238E27FC236}">
                <a16:creationId xmlns:a16="http://schemas.microsoft.com/office/drawing/2014/main" id="{6287FB57-E4F1-43A0-8079-52D6007D9276}"/>
              </a:ext>
            </a:extLst>
          </p:cNvPr>
          <p:cNvGrpSpPr>
            <a:grpSpLocks/>
          </p:cNvGrpSpPr>
          <p:nvPr/>
        </p:nvGrpSpPr>
        <p:grpSpPr bwMode="auto">
          <a:xfrm>
            <a:off x="1143000" y="2052638"/>
            <a:ext cx="1220788" cy="2919412"/>
            <a:chOff x="571472" y="2285992"/>
            <a:chExt cx="1220787" cy="2920015"/>
          </a:xfrm>
        </p:grpSpPr>
        <p:grpSp>
          <p:nvGrpSpPr>
            <p:cNvPr id="102465" name="Group 31">
              <a:extLst>
                <a:ext uri="{FF2B5EF4-FFF2-40B4-BE49-F238E27FC236}">
                  <a16:creationId xmlns:a16="http://schemas.microsoft.com/office/drawing/2014/main" id="{52E0ABE7-FC6F-4CA4-9733-2C264E3E4C71}"/>
                </a:ext>
              </a:extLst>
            </p:cNvPr>
            <p:cNvGrpSpPr>
              <a:grpSpLocks/>
            </p:cNvGrpSpPr>
            <p:nvPr/>
          </p:nvGrpSpPr>
          <p:grpSpPr bwMode="auto">
            <a:xfrm>
              <a:off x="571472" y="2878736"/>
              <a:ext cx="1220787" cy="2327271"/>
              <a:chOff x="1152089" y="1429342"/>
              <a:chExt cx="1220787" cy="2327271"/>
            </a:xfrm>
          </p:grpSpPr>
          <p:grpSp>
            <p:nvGrpSpPr>
              <p:cNvPr id="102467" name="Group 29">
                <a:extLst>
                  <a:ext uri="{FF2B5EF4-FFF2-40B4-BE49-F238E27FC236}">
                    <a16:creationId xmlns:a16="http://schemas.microsoft.com/office/drawing/2014/main" id="{D9EF7302-1ECC-4332-B955-31E911159FF1}"/>
                  </a:ext>
                </a:extLst>
              </p:cNvPr>
              <p:cNvGrpSpPr>
                <a:grpSpLocks/>
              </p:cNvGrpSpPr>
              <p:nvPr/>
            </p:nvGrpSpPr>
            <p:grpSpPr bwMode="auto">
              <a:xfrm rot="2773615">
                <a:off x="987783" y="2371519"/>
                <a:ext cx="1549400" cy="1220787"/>
                <a:chOff x="3122613" y="2470150"/>
                <a:chExt cx="1549400" cy="1220787"/>
              </a:xfrm>
            </p:grpSpPr>
            <p:sp>
              <p:nvSpPr>
                <p:cNvPr id="102469" name="Freeform 78">
                  <a:extLst>
                    <a:ext uri="{FF2B5EF4-FFF2-40B4-BE49-F238E27FC236}">
                      <a16:creationId xmlns:a16="http://schemas.microsoft.com/office/drawing/2014/main" id="{AB900DAD-93DD-4B6E-B830-B7C9D256650A}"/>
                    </a:ext>
                  </a:extLst>
                </p:cNvPr>
                <p:cNvSpPr>
                  <a:spLocks/>
                </p:cNvSpPr>
                <p:nvPr/>
              </p:nvSpPr>
              <p:spPr bwMode="auto">
                <a:xfrm rot="2644719" flipV="1">
                  <a:off x="3122613" y="2470150"/>
                  <a:ext cx="592138" cy="228600"/>
                </a:xfrm>
                <a:custGeom>
                  <a:avLst/>
                  <a:gdLst>
                    <a:gd name="T0" fmla="*/ 0 w 384"/>
                    <a:gd name="T1" fmla="*/ 2147483646 h 192"/>
                    <a:gd name="T2" fmla="*/ 2147483646 w 384"/>
                    <a:gd name="T3" fmla="*/ 0 h 192"/>
                    <a:gd name="T4" fmla="*/ 2147483646 w 384"/>
                    <a:gd name="T5" fmla="*/ 2147483646 h 192"/>
                    <a:gd name="T6" fmla="*/ 2147483646 w 384"/>
                    <a:gd name="T7" fmla="*/ 2147483646 h 192"/>
                    <a:gd name="T8" fmla="*/ 2147483646 w 384"/>
                    <a:gd name="T9" fmla="*/ 2147483646 h 192"/>
                    <a:gd name="T10" fmla="*/ 0 60000 65536"/>
                    <a:gd name="T11" fmla="*/ 0 60000 65536"/>
                    <a:gd name="T12" fmla="*/ 0 60000 65536"/>
                    <a:gd name="T13" fmla="*/ 0 60000 65536"/>
                    <a:gd name="T14" fmla="*/ 0 60000 65536"/>
                    <a:gd name="T15" fmla="*/ 0 w 384"/>
                    <a:gd name="T16" fmla="*/ 0 h 192"/>
                    <a:gd name="T17" fmla="*/ 384 w 384"/>
                    <a:gd name="T18" fmla="*/ 192 h 192"/>
                  </a:gdLst>
                  <a:ahLst/>
                  <a:cxnLst>
                    <a:cxn ang="T10">
                      <a:pos x="T0" y="T1"/>
                    </a:cxn>
                    <a:cxn ang="T11">
                      <a:pos x="T2" y="T3"/>
                    </a:cxn>
                    <a:cxn ang="T12">
                      <a:pos x="T4" y="T5"/>
                    </a:cxn>
                    <a:cxn ang="T13">
                      <a:pos x="T6" y="T7"/>
                    </a:cxn>
                    <a:cxn ang="T14">
                      <a:pos x="T8" y="T9"/>
                    </a:cxn>
                  </a:cxnLst>
                  <a:rect l="T15" t="T16" r="T17" b="T18"/>
                  <a:pathLst>
                    <a:path w="384" h="192">
                      <a:moveTo>
                        <a:pt x="0" y="96"/>
                      </a:moveTo>
                      <a:cubicBezTo>
                        <a:pt x="32" y="48"/>
                        <a:pt x="64" y="0"/>
                        <a:pt x="96" y="0"/>
                      </a:cubicBezTo>
                      <a:cubicBezTo>
                        <a:pt x="128" y="0"/>
                        <a:pt x="160" y="64"/>
                        <a:pt x="192" y="96"/>
                      </a:cubicBezTo>
                      <a:cubicBezTo>
                        <a:pt x="224" y="128"/>
                        <a:pt x="256" y="192"/>
                        <a:pt x="288" y="192"/>
                      </a:cubicBezTo>
                      <a:cubicBezTo>
                        <a:pt x="320" y="192"/>
                        <a:pt x="368" y="112"/>
                        <a:pt x="384" y="96"/>
                      </a:cubicBezTo>
                    </a:path>
                  </a:pathLst>
                </a:custGeom>
                <a:noFill/>
                <a:ln w="57150">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zh-CN" altLang="en-US"/>
                </a:p>
              </p:txBody>
            </p:sp>
            <p:sp>
              <p:nvSpPr>
                <p:cNvPr id="102470" name="Freeform 79">
                  <a:extLst>
                    <a:ext uri="{FF2B5EF4-FFF2-40B4-BE49-F238E27FC236}">
                      <a16:creationId xmlns:a16="http://schemas.microsoft.com/office/drawing/2014/main" id="{F6702FB1-1A05-40B3-AA53-80C38D8B4F55}"/>
                    </a:ext>
                  </a:extLst>
                </p:cNvPr>
                <p:cNvSpPr>
                  <a:spLocks/>
                </p:cNvSpPr>
                <p:nvPr/>
              </p:nvSpPr>
              <p:spPr bwMode="auto">
                <a:xfrm rot="2644719" flipV="1">
                  <a:off x="3548063" y="2882900"/>
                  <a:ext cx="592138" cy="228600"/>
                </a:xfrm>
                <a:custGeom>
                  <a:avLst/>
                  <a:gdLst>
                    <a:gd name="T0" fmla="*/ 0 w 384"/>
                    <a:gd name="T1" fmla="*/ 2147483646 h 192"/>
                    <a:gd name="T2" fmla="*/ 2147483646 w 384"/>
                    <a:gd name="T3" fmla="*/ 0 h 192"/>
                    <a:gd name="T4" fmla="*/ 2147483646 w 384"/>
                    <a:gd name="T5" fmla="*/ 2147483646 h 192"/>
                    <a:gd name="T6" fmla="*/ 2147483646 w 384"/>
                    <a:gd name="T7" fmla="*/ 2147483646 h 192"/>
                    <a:gd name="T8" fmla="*/ 2147483646 w 384"/>
                    <a:gd name="T9" fmla="*/ 2147483646 h 192"/>
                    <a:gd name="T10" fmla="*/ 0 60000 65536"/>
                    <a:gd name="T11" fmla="*/ 0 60000 65536"/>
                    <a:gd name="T12" fmla="*/ 0 60000 65536"/>
                    <a:gd name="T13" fmla="*/ 0 60000 65536"/>
                    <a:gd name="T14" fmla="*/ 0 60000 65536"/>
                    <a:gd name="T15" fmla="*/ 0 w 384"/>
                    <a:gd name="T16" fmla="*/ 0 h 192"/>
                    <a:gd name="T17" fmla="*/ 384 w 384"/>
                    <a:gd name="T18" fmla="*/ 192 h 192"/>
                  </a:gdLst>
                  <a:ahLst/>
                  <a:cxnLst>
                    <a:cxn ang="T10">
                      <a:pos x="T0" y="T1"/>
                    </a:cxn>
                    <a:cxn ang="T11">
                      <a:pos x="T2" y="T3"/>
                    </a:cxn>
                    <a:cxn ang="T12">
                      <a:pos x="T4" y="T5"/>
                    </a:cxn>
                    <a:cxn ang="T13">
                      <a:pos x="T6" y="T7"/>
                    </a:cxn>
                    <a:cxn ang="T14">
                      <a:pos x="T8" y="T9"/>
                    </a:cxn>
                  </a:cxnLst>
                  <a:rect l="T15" t="T16" r="T17" b="T18"/>
                  <a:pathLst>
                    <a:path w="384" h="192">
                      <a:moveTo>
                        <a:pt x="0" y="96"/>
                      </a:moveTo>
                      <a:cubicBezTo>
                        <a:pt x="32" y="48"/>
                        <a:pt x="64" y="0"/>
                        <a:pt x="96" y="0"/>
                      </a:cubicBezTo>
                      <a:cubicBezTo>
                        <a:pt x="128" y="0"/>
                        <a:pt x="160" y="64"/>
                        <a:pt x="192" y="96"/>
                      </a:cubicBezTo>
                      <a:cubicBezTo>
                        <a:pt x="224" y="128"/>
                        <a:pt x="256" y="192"/>
                        <a:pt x="288" y="192"/>
                      </a:cubicBezTo>
                      <a:cubicBezTo>
                        <a:pt x="320" y="192"/>
                        <a:pt x="368" y="112"/>
                        <a:pt x="384" y="96"/>
                      </a:cubicBezTo>
                    </a:path>
                  </a:pathLst>
                </a:custGeom>
                <a:noFill/>
                <a:ln w="57150">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zh-CN" altLang="en-US"/>
                </a:p>
              </p:txBody>
            </p:sp>
            <p:sp>
              <p:nvSpPr>
                <p:cNvPr id="102471" name="Freeform 80">
                  <a:extLst>
                    <a:ext uri="{FF2B5EF4-FFF2-40B4-BE49-F238E27FC236}">
                      <a16:creationId xmlns:a16="http://schemas.microsoft.com/office/drawing/2014/main" id="{6538714C-163B-4536-BEA2-CEB5AF0B2A8D}"/>
                    </a:ext>
                  </a:extLst>
                </p:cNvPr>
                <p:cNvSpPr>
                  <a:spLocks/>
                </p:cNvSpPr>
                <p:nvPr/>
              </p:nvSpPr>
              <p:spPr bwMode="auto">
                <a:xfrm rot="2644719" flipV="1">
                  <a:off x="3973513" y="3294062"/>
                  <a:ext cx="592138" cy="228600"/>
                </a:xfrm>
                <a:custGeom>
                  <a:avLst/>
                  <a:gdLst>
                    <a:gd name="T0" fmla="*/ 0 w 384"/>
                    <a:gd name="T1" fmla="*/ 2147483646 h 192"/>
                    <a:gd name="T2" fmla="*/ 2147483646 w 384"/>
                    <a:gd name="T3" fmla="*/ 0 h 192"/>
                    <a:gd name="T4" fmla="*/ 2147483646 w 384"/>
                    <a:gd name="T5" fmla="*/ 2147483646 h 192"/>
                    <a:gd name="T6" fmla="*/ 2147483646 w 384"/>
                    <a:gd name="T7" fmla="*/ 2147483646 h 192"/>
                    <a:gd name="T8" fmla="*/ 2147483646 w 384"/>
                    <a:gd name="T9" fmla="*/ 2147483646 h 192"/>
                    <a:gd name="T10" fmla="*/ 0 60000 65536"/>
                    <a:gd name="T11" fmla="*/ 0 60000 65536"/>
                    <a:gd name="T12" fmla="*/ 0 60000 65536"/>
                    <a:gd name="T13" fmla="*/ 0 60000 65536"/>
                    <a:gd name="T14" fmla="*/ 0 60000 65536"/>
                    <a:gd name="T15" fmla="*/ 0 w 384"/>
                    <a:gd name="T16" fmla="*/ 0 h 192"/>
                    <a:gd name="T17" fmla="*/ 384 w 384"/>
                    <a:gd name="T18" fmla="*/ 192 h 192"/>
                  </a:gdLst>
                  <a:ahLst/>
                  <a:cxnLst>
                    <a:cxn ang="T10">
                      <a:pos x="T0" y="T1"/>
                    </a:cxn>
                    <a:cxn ang="T11">
                      <a:pos x="T2" y="T3"/>
                    </a:cxn>
                    <a:cxn ang="T12">
                      <a:pos x="T4" y="T5"/>
                    </a:cxn>
                    <a:cxn ang="T13">
                      <a:pos x="T6" y="T7"/>
                    </a:cxn>
                    <a:cxn ang="T14">
                      <a:pos x="T8" y="T9"/>
                    </a:cxn>
                  </a:cxnLst>
                  <a:rect l="T15" t="T16" r="T17" b="T18"/>
                  <a:pathLst>
                    <a:path w="384" h="192">
                      <a:moveTo>
                        <a:pt x="0" y="96"/>
                      </a:moveTo>
                      <a:cubicBezTo>
                        <a:pt x="32" y="48"/>
                        <a:pt x="64" y="0"/>
                        <a:pt x="96" y="0"/>
                      </a:cubicBezTo>
                      <a:cubicBezTo>
                        <a:pt x="128" y="0"/>
                        <a:pt x="160" y="64"/>
                        <a:pt x="192" y="96"/>
                      </a:cubicBezTo>
                      <a:cubicBezTo>
                        <a:pt x="224" y="128"/>
                        <a:pt x="256" y="192"/>
                        <a:pt x="288" y="192"/>
                      </a:cubicBezTo>
                      <a:cubicBezTo>
                        <a:pt x="320" y="192"/>
                        <a:pt x="368" y="112"/>
                        <a:pt x="384" y="96"/>
                      </a:cubicBezTo>
                    </a:path>
                  </a:pathLst>
                </a:custGeom>
                <a:noFill/>
                <a:ln w="57150">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zh-CN" altLang="en-US"/>
                </a:p>
              </p:txBody>
            </p:sp>
            <p:sp>
              <p:nvSpPr>
                <p:cNvPr id="102472" name="Line 81">
                  <a:extLst>
                    <a:ext uri="{FF2B5EF4-FFF2-40B4-BE49-F238E27FC236}">
                      <a16:creationId xmlns:a16="http://schemas.microsoft.com/office/drawing/2014/main" id="{47637155-F2E7-44F3-A420-6DC416986760}"/>
                    </a:ext>
                  </a:extLst>
                </p:cNvPr>
                <p:cNvSpPr>
                  <a:spLocks noChangeShapeType="1"/>
                </p:cNvSpPr>
                <p:nvPr/>
              </p:nvSpPr>
              <p:spPr bwMode="auto">
                <a:xfrm rot="2644719" flipV="1">
                  <a:off x="4449763" y="3690937"/>
                  <a:ext cx="222250" cy="0"/>
                </a:xfrm>
                <a:prstGeom prst="line">
                  <a:avLst/>
                </a:prstGeom>
                <a:noFill/>
                <a:ln w="57150">
                  <a:solidFill>
                    <a:srgbClr val="0000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zh-CN" altLang="en-US"/>
                </a:p>
              </p:txBody>
            </p:sp>
          </p:grpSp>
          <p:sp>
            <p:nvSpPr>
              <p:cNvPr id="102468" name="Freeform 79">
                <a:extLst>
                  <a:ext uri="{FF2B5EF4-FFF2-40B4-BE49-F238E27FC236}">
                    <a16:creationId xmlns:a16="http://schemas.microsoft.com/office/drawing/2014/main" id="{6363E60C-0C5D-463B-8DA7-9852D95456AD}"/>
                  </a:ext>
                </a:extLst>
              </p:cNvPr>
              <p:cNvSpPr>
                <a:spLocks/>
              </p:cNvSpPr>
              <p:nvPr/>
            </p:nvSpPr>
            <p:spPr bwMode="auto">
              <a:xfrm rot="5418334" flipV="1">
                <a:off x="1462851" y="1611111"/>
                <a:ext cx="592138" cy="228600"/>
              </a:xfrm>
              <a:custGeom>
                <a:avLst/>
                <a:gdLst>
                  <a:gd name="T0" fmla="*/ 0 w 384"/>
                  <a:gd name="T1" fmla="*/ 2147483646 h 192"/>
                  <a:gd name="T2" fmla="*/ 2147483646 w 384"/>
                  <a:gd name="T3" fmla="*/ 0 h 192"/>
                  <a:gd name="T4" fmla="*/ 2147483646 w 384"/>
                  <a:gd name="T5" fmla="*/ 2147483646 h 192"/>
                  <a:gd name="T6" fmla="*/ 2147483646 w 384"/>
                  <a:gd name="T7" fmla="*/ 2147483646 h 192"/>
                  <a:gd name="T8" fmla="*/ 2147483646 w 384"/>
                  <a:gd name="T9" fmla="*/ 2147483646 h 192"/>
                  <a:gd name="T10" fmla="*/ 0 60000 65536"/>
                  <a:gd name="T11" fmla="*/ 0 60000 65536"/>
                  <a:gd name="T12" fmla="*/ 0 60000 65536"/>
                  <a:gd name="T13" fmla="*/ 0 60000 65536"/>
                  <a:gd name="T14" fmla="*/ 0 60000 65536"/>
                  <a:gd name="T15" fmla="*/ 0 w 384"/>
                  <a:gd name="T16" fmla="*/ 0 h 192"/>
                  <a:gd name="T17" fmla="*/ 384 w 384"/>
                  <a:gd name="T18" fmla="*/ 192 h 192"/>
                </a:gdLst>
                <a:ahLst/>
                <a:cxnLst>
                  <a:cxn ang="T10">
                    <a:pos x="T0" y="T1"/>
                  </a:cxn>
                  <a:cxn ang="T11">
                    <a:pos x="T2" y="T3"/>
                  </a:cxn>
                  <a:cxn ang="T12">
                    <a:pos x="T4" y="T5"/>
                  </a:cxn>
                  <a:cxn ang="T13">
                    <a:pos x="T6" y="T7"/>
                  </a:cxn>
                  <a:cxn ang="T14">
                    <a:pos x="T8" y="T9"/>
                  </a:cxn>
                </a:cxnLst>
                <a:rect l="T15" t="T16" r="T17" b="T18"/>
                <a:pathLst>
                  <a:path w="384" h="192">
                    <a:moveTo>
                      <a:pt x="0" y="96"/>
                    </a:moveTo>
                    <a:cubicBezTo>
                      <a:pt x="32" y="48"/>
                      <a:pt x="64" y="0"/>
                      <a:pt x="96" y="0"/>
                    </a:cubicBezTo>
                    <a:cubicBezTo>
                      <a:pt x="128" y="0"/>
                      <a:pt x="160" y="64"/>
                      <a:pt x="192" y="96"/>
                    </a:cubicBezTo>
                    <a:cubicBezTo>
                      <a:pt x="224" y="128"/>
                      <a:pt x="256" y="192"/>
                      <a:pt x="288" y="192"/>
                    </a:cubicBezTo>
                    <a:cubicBezTo>
                      <a:pt x="320" y="192"/>
                      <a:pt x="368" y="112"/>
                      <a:pt x="384" y="96"/>
                    </a:cubicBezTo>
                  </a:path>
                </a:pathLst>
              </a:custGeom>
              <a:noFill/>
              <a:ln w="57150">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zh-CN" altLang="en-US"/>
              </a:p>
            </p:txBody>
          </p:sp>
        </p:grpSp>
        <p:sp>
          <p:nvSpPr>
            <p:cNvPr id="102466" name="Freeform 79">
              <a:extLst>
                <a:ext uri="{FF2B5EF4-FFF2-40B4-BE49-F238E27FC236}">
                  <a16:creationId xmlns:a16="http://schemas.microsoft.com/office/drawing/2014/main" id="{7E1DC9C4-73EA-4A50-B911-65047ACEA5FA}"/>
                </a:ext>
              </a:extLst>
            </p:cNvPr>
            <p:cNvSpPr>
              <a:spLocks/>
            </p:cNvSpPr>
            <p:nvPr/>
          </p:nvSpPr>
          <p:spPr bwMode="auto">
            <a:xfrm rot="5418334" flipV="1">
              <a:off x="882234" y="2467761"/>
              <a:ext cx="592138" cy="228600"/>
            </a:xfrm>
            <a:custGeom>
              <a:avLst/>
              <a:gdLst>
                <a:gd name="T0" fmla="*/ 0 w 384"/>
                <a:gd name="T1" fmla="*/ 2147483646 h 192"/>
                <a:gd name="T2" fmla="*/ 2147483646 w 384"/>
                <a:gd name="T3" fmla="*/ 0 h 192"/>
                <a:gd name="T4" fmla="*/ 2147483646 w 384"/>
                <a:gd name="T5" fmla="*/ 2147483646 h 192"/>
                <a:gd name="T6" fmla="*/ 2147483646 w 384"/>
                <a:gd name="T7" fmla="*/ 2147483646 h 192"/>
                <a:gd name="T8" fmla="*/ 2147483646 w 384"/>
                <a:gd name="T9" fmla="*/ 2147483646 h 192"/>
                <a:gd name="T10" fmla="*/ 0 60000 65536"/>
                <a:gd name="T11" fmla="*/ 0 60000 65536"/>
                <a:gd name="T12" fmla="*/ 0 60000 65536"/>
                <a:gd name="T13" fmla="*/ 0 60000 65536"/>
                <a:gd name="T14" fmla="*/ 0 60000 65536"/>
                <a:gd name="T15" fmla="*/ 0 w 384"/>
                <a:gd name="T16" fmla="*/ 0 h 192"/>
                <a:gd name="T17" fmla="*/ 384 w 384"/>
                <a:gd name="T18" fmla="*/ 192 h 192"/>
              </a:gdLst>
              <a:ahLst/>
              <a:cxnLst>
                <a:cxn ang="T10">
                  <a:pos x="T0" y="T1"/>
                </a:cxn>
                <a:cxn ang="T11">
                  <a:pos x="T2" y="T3"/>
                </a:cxn>
                <a:cxn ang="T12">
                  <a:pos x="T4" y="T5"/>
                </a:cxn>
                <a:cxn ang="T13">
                  <a:pos x="T6" y="T7"/>
                </a:cxn>
                <a:cxn ang="T14">
                  <a:pos x="T8" y="T9"/>
                </a:cxn>
              </a:cxnLst>
              <a:rect l="T15" t="T16" r="T17" b="T18"/>
              <a:pathLst>
                <a:path w="384" h="192">
                  <a:moveTo>
                    <a:pt x="0" y="96"/>
                  </a:moveTo>
                  <a:cubicBezTo>
                    <a:pt x="32" y="48"/>
                    <a:pt x="64" y="0"/>
                    <a:pt x="96" y="0"/>
                  </a:cubicBezTo>
                  <a:cubicBezTo>
                    <a:pt x="128" y="0"/>
                    <a:pt x="160" y="64"/>
                    <a:pt x="192" y="96"/>
                  </a:cubicBezTo>
                  <a:cubicBezTo>
                    <a:pt x="224" y="128"/>
                    <a:pt x="256" y="192"/>
                    <a:pt x="288" y="192"/>
                  </a:cubicBezTo>
                  <a:cubicBezTo>
                    <a:pt x="320" y="192"/>
                    <a:pt x="368" y="112"/>
                    <a:pt x="384" y="96"/>
                  </a:cubicBezTo>
                </a:path>
              </a:pathLst>
            </a:custGeom>
            <a:noFill/>
            <a:ln w="57150">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zh-CN" altLang="en-US"/>
            </a:p>
          </p:txBody>
        </p:sp>
      </p:grpSp>
      <p:cxnSp>
        <p:nvCxnSpPr>
          <p:cNvPr id="76" name="Straight Connector 75">
            <a:extLst>
              <a:ext uri="{FF2B5EF4-FFF2-40B4-BE49-F238E27FC236}">
                <a16:creationId xmlns:a16="http://schemas.microsoft.com/office/drawing/2014/main" id="{B3A1F422-0C23-4360-A509-5A11C4C57CC4}"/>
              </a:ext>
            </a:extLst>
          </p:cNvPr>
          <p:cNvCxnSpPr/>
          <p:nvPr/>
        </p:nvCxnSpPr>
        <p:spPr>
          <a:xfrm rot="5400000">
            <a:off x="-500062" y="3624263"/>
            <a:ext cx="3143250" cy="0"/>
          </a:xfrm>
          <a:prstGeom prst="line">
            <a:avLst/>
          </a:prstGeom>
          <a:ln w="38100">
            <a:solidFill>
              <a:srgbClr val="0033CC"/>
            </a:solidFill>
            <a:headEnd type="stealth"/>
            <a:tailEnd type="stealth"/>
          </a:ln>
        </p:spPr>
        <p:style>
          <a:lnRef idx="1">
            <a:schemeClr val="accent1"/>
          </a:lnRef>
          <a:fillRef idx="0">
            <a:schemeClr val="accent1"/>
          </a:fillRef>
          <a:effectRef idx="0">
            <a:schemeClr val="accent1"/>
          </a:effectRef>
          <a:fontRef idx="minor">
            <a:schemeClr val="tx1"/>
          </a:fontRef>
        </p:style>
      </p:cxnSp>
      <p:sp>
        <p:nvSpPr>
          <p:cNvPr id="102417" name="TextBox 76">
            <a:extLst>
              <a:ext uri="{FF2B5EF4-FFF2-40B4-BE49-F238E27FC236}">
                <a16:creationId xmlns:a16="http://schemas.microsoft.com/office/drawing/2014/main" id="{1F77BF49-054A-4C83-B64C-662B64446C7D}"/>
              </a:ext>
            </a:extLst>
          </p:cNvPr>
          <p:cNvSpPr txBox="1">
            <a:spLocks noChangeArrowheads="1"/>
          </p:cNvSpPr>
          <p:nvPr/>
        </p:nvSpPr>
        <p:spPr bwMode="auto">
          <a:xfrm>
            <a:off x="214313" y="3124200"/>
            <a:ext cx="9017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r>
              <a:rPr lang="en-US" altLang="ko-KR" sz="1800">
                <a:solidFill>
                  <a:srgbClr val="0033CC"/>
                </a:solidFill>
                <a:latin typeface="Arial" panose="020B0604020202020204" pitchFamily="34" charset="0"/>
                <a:cs typeface="Arial" panose="020B0604020202020204" pitchFamily="34" charset="0"/>
              </a:rPr>
              <a:t>397nm</a:t>
            </a:r>
            <a:endParaRPr lang="ko-KR" altLang="en-US" sz="1800">
              <a:solidFill>
                <a:srgbClr val="0033CC"/>
              </a:solidFill>
              <a:latin typeface="Arial" panose="020B0604020202020204" pitchFamily="34" charset="0"/>
              <a:cs typeface="Arial" panose="020B0604020202020204" pitchFamily="34" charset="0"/>
            </a:endParaRPr>
          </a:p>
        </p:txBody>
      </p:sp>
      <p:cxnSp>
        <p:nvCxnSpPr>
          <p:cNvPr id="79" name="Straight Connector 78">
            <a:extLst>
              <a:ext uri="{FF2B5EF4-FFF2-40B4-BE49-F238E27FC236}">
                <a16:creationId xmlns:a16="http://schemas.microsoft.com/office/drawing/2014/main" id="{67A576EF-7A2F-4C0C-8A70-C6B2961B446A}"/>
              </a:ext>
            </a:extLst>
          </p:cNvPr>
          <p:cNvCxnSpPr/>
          <p:nvPr/>
        </p:nvCxnSpPr>
        <p:spPr>
          <a:xfrm rot="5400000">
            <a:off x="2000250" y="4195763"/>
            <a:ext cx="2000250" cy="0"/>
          </a:xfrm>
          <a:prstGeom prst="line">
            <a:avLst/>
          </a:prstGeom>
          <a:ln w="127000">
            <a:solidFill>
              <a:srgbClr val="FF0000"/>
            </a:solidFill>
            <a:headEnd type="stealth"/>
            <a:tailEnd type="stealth"/>
          </a:ln>
        </p:spPr>
        <p:style>
          <a:lnRef idx="1">
            <a:schemeClr val="accent1"/>
          </a:lnRef>
          <a:fillRef idx="0">
            <a:schemeClr val="accent1"/>
          </a:fillRef>
          <a:effectRef idx="0">
            <a:schemeClr val="accent1"/>
          </a:effectRef>
          <a:fontRef idx="minor">
            <a:schemeClr val="tx1"/>
          </a:fontRef>
        </p:style>
      </p:cxnSp>
      <p:sp>
        <p:nvSpPr>
          <p:cNvPr id="102419" name="TextBox 80">
            <a:extLst>
              <a:ext uri="{FF2B5EF4-FFF2-40B4-BE49-F238E27FC236}">
                <a16:creationId xmlns:a16="http://schemas.microsoft.com/office/drawing/2014/main" id="{F22FF5EE-C45A-4B77-B45A-3C298A7537D6}"/>
              </a:ext>
            </a:extLst>
          </p:cNvPr>
          <p:cNvSpPr txBox="1">
            <a:spLocks noChangeArrowheads="1"/>
          </p:cNvSpPr>
          <p:nvPr/>
        </p:nvSpPr>
        <p:spPr bwMode="auto">
          <a:xfrm>
            <a:off x="3143250" y="4292600"/>
            <a:ext cx="10350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r>
              <a:rPr lang="en-US" altLang="ko-KR" sz="1800">
                <a:solidFill>
                  <a:srgbClr val="FF0000"/>
                </a:solidFill>
                <a:latin typeface="Arial" panose="020B0604020202020204" pitchFamily="34" charset="0"/>
                <a:cs typeface="Arial" panose="020B0604020202020204" pitchFamily="34" charset="0"/>
              </a:rPr>
              <a:t>411 THz</a:t>
            </a:r>
            <a:endParaRPr lang="ko-KR" altLang="en-US" sz="1800">
              <a:solidFill>
                <a:srgbClr val="FF0000"/>
              </a:solidFill>
              <a:latin typeface="Arial" panose="020B0604020202020204" pitchFamily="34" charset="0"/>
              <a:cs typeface="Arial" panose="020B0604020202020204" pitchFamily="34" charset="0"/>
            </a:endParaRPr>
          </a:p>
        </p:txBody>
      </p:sp>
      <p:sp>
        <p:nvSpPr>
          <p:cNvPr id="102420" name="TextBox 82">
            <a:extLst>
              <a:ext uri="{FF2B5EF4-FFF2-40B4-BE49-F238E27FC236}">
                <a16:creationId xmlns:a16="http://schemas.microsoft.com/office/drawing/2014/main" id="{DD628AB6-DFCE-441E-8AC9-DDEB27F62EE1}"/>
              </a:ext>
            </a:extLst>
          </p:cNvPr>
          <p:cNvSpPr txBox="1">
            <a:spLocks noChangeArrowheads="1"/>
          </p:cNvSpPr>
          <p:nvPr/>
        </p:nvSpPr>
        <p:spPr bwMode="auto">
          <a:xfrm>
            <a:off x="2268538" y="1773238"/>
            <a:ext cx="15176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eaLnBrk="1" hangingPunct="1">
              <a:spcBef>
                <a:spcPct val="0"/>
              </a:spcBef>
              <a:buFontTx/>
              <a:buNone/>
            </a:pPr>
            <a:r>
              <a:rPr lang="en-US" altLang="ko-KR" sz="1800">
                <a:latin typeface="Arial" panose="020B0604020202020204" pitchFamily="34" charset="0"/>
                <a:cs typeface="Arial" panose="020B0604020202020204" pitchFamily="34" charset="0"/>
              </a:rPr>
              <a:t>Qubit on S-D</a:t>
            </a:r>
          </a:p>
          <a:p>
            <a:pPr algn="ctr" eaLnBrk="1" hangingPunct="1">
              <a:spcBef>
                <a:spcPct val="0"/>
              </a:spcBef>
              <a:buFontTx/>
              <a:buNone/>
            </a:pPr>
            <a:r>
              <a:rPr lang="en-US" altLang="ko-KR" sz="1800" b="1">
                <a:solidFill>
                  <a:srgbClr val="FF0000"/>
                </a:solidFill>
                <a:latin typeface="Symbol" panose="05050102010706020507" pitchFamily="18" charset="2"/>
                <a:cs typeface="Arial" panose="020B0604020202020204" pitchFamily="34" charset="0"/>
              </a:rPr>
              <a:t>t </a:t>
            </a:r>
            <a:r>
              <a:rPr lang="en-US" altLang="ko-KR" sz="1800" b="1">
                <a:solidFill>
                  <a:srgbClr val="FF0000"/>
                </a:solidFill>
                <a:latin typeface="Arial" panose="020B0604020202020204" pitchFamily="34" charset="0"/>
                <a:cs typeface="Arial" panose="020B0604020202020204" pitchFamily="34" charset="0"/>
              </a:rPr>
              <a:t>~ 1s</a:t>
            </a:r>
            <a:endParaRPr lang="ko-KR" altLang="en-US" sz="1800" b="1">
              <a:solidFill>
                <a:srgbClr val="FF0000"/>
              </a:solidFill>
              <a:latin typeface="Arial" panose="020B0604020202020204" pitchFamily="34" charset="0"/>
              <a:cs typeface="Arial" panose="020B0604020202020204" pitchFamily="34" charset="0"/>
            </a:endParaRPr>
          </a:p>
        </p:txBody>
      </p:sp>
      <p:cxnSp>
        <p:nvCxnSpPr>
          <p:cNvPr id="86" name="Straight Connector 85">
            <a:extLst>
              <a:ext uri="{FF2B5EF4-FFF2-40B4-BE49-F238E27FC236}">
                <a16:creationId xmlns:a16="http://schemas.microsoft.com/office/drawing/2014/main" id="{BA5E042A-0776-4D8F-9C37-02139E6C6472}"/>
              </a:ext>
            </a:extLst>
          </p:cNvPr>
          <p:cNvCxnSpPr/>
          <p:nvPr/>
        </p:nvCxnSpPr>
        <p:spPr>
          <a:xfrm>
            <a:off x="6648450" y="4214813"/>
            <a:ext cx="178593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4686B43A-ECC1-4B35-A6FD-92909D2681FC}"/>
              </a:ext>
            </a:extLst>
          </p:cNvPr>
          <p:cNvCxnSpPr/>
          <p:nvPr/>
        </p:nvCxnSpPr>
        <p:spPr>
          <a:xfrm>
            <a:off x="6648450" y="2071688"/>
            <a:ext cx="178593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0F58DB6B-E511-4BA3-A8C4-2BEF7833ABBF}"/>
              </a:ext>
            </a:extLst>
          </p:cNvPr>
          <p:cNvCxnSpPr/>
          <p:nvPr/>
        </p:nvCxnSpPr>
        <p:spPr>
          <a:xfrm>
            <a:off x="6648450" y="2224088"/>
            <a:ext cx="178593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568FF1F2-0766-42A2-AE11-E07E69D46509}"/>
              </a:ext>
            </a:extLst>
          </p:cNvPr>
          <p:cNvCxnSpPr/>
          <p:nvPr/>
        </p:nvCxnSpPr>
        <p:spPr>
          <a:xfrm>
            <a:off x="857250" y="5195888"/>
            <a:ext cx="3071813"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92" name="TextBox 91">
            <a:extLst>
              <a:ext uri="{FF2B5EF4-FFF2-40B4-BE49-F238E27FC236}">
                <a16:creationId xmlns:a16="http://schemas.microsoft.com/office/drawing/2014/main" id="{2CCC738B-2E48-49CB-A76D-91C8B1CF3C1B}"/>
              </a:ext>
            </a:extLst>
          </p:cNvPr>
          <p:cNvSpPr txBox="1">
            <a:spLocks noChangeArrowheads="1"/>
          </p:cNvSpPr>
          <p:nvPr/>
        </p:nvSpPr>
        <p:spPr bwMode="auto">
          <a:xfrm>
            <a:off x="5076825" y="4286250"/>
            <a:ext cx="5921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r>
              <a:rPr lang="en-US" altLang="ko-KR" sz="2000" b="1">
                <a:solidFill>
                  <a:srgbClr val="0033CC"/>
                </a:solidFill>
                <a:latin typeface="Arial" panose="020B0604020202020204" pitchFamily="34" charset="0"/>
                <a:cs typeface="Arial" panose="020B0604020202020204" pitchFamily="34" charset="0"/>
              </a:rPr>
              <a:t>S</a:t>
            </a:r>
            <a:r>
              <a:rPr lang="en-US" altLang="ko-KR" sz="2000" b="1" baseline="-25000">
                <a:solidFill>
                  <a:srgbClr val="0033CC"/>
                </a:solidFill>
                <a:latin typeface="Arial" panose="020B0604020202020204" pitchFamily="34" charset="0"/>
                <a:cs typeface="Arial" panose="020B0604020202020204" pitchFamily="34" charset="0"/>
              </a:rPr>
              <a:t>1/2</a:t>
            </a:r>
            <a:endParaRPr lang="ko-KR" altLang="en-US" sz="2000" b="1" baseline="-25000">
              <a:solidFill>
                <a:srgbClr val="0033CC"/>
              </a:solidFill>
              <a:latin typeface="Arial" panose="020B0604020202020204" pitchFamily="34" charset="0"/>
              <a:cs typeface="Arial" panose="020B0604020202020204" pitchFamily="34" charset="0"/>
            </a:endParaRPr>
          </a:p>
        </p:txBody>
      </p:sp>
      <p:sp>
        <p:nvSpPr>
          <p:cNvPr id="93" name="TextBox 92">
            <a:extLst>
              <a:ext uri="{FF2B5EF4-FFF2-40B4-BE49-F238E27FC236}">
                <a16:creationId xmlns:a16="http://schemas.microsoft.com/office/drawing/2014/main" id="{8EC3E3FB-2C92-4D25-9C9A-23F6B9F5448D}"/>
              </a:ext>
            </a:extLst>
          </p:cNvPr>
          <p:cNvSpPr txBox="1">
            <a:spLocks noChangeArrowheads="1"/>
          </p:cNvSpPr>
          <p:nvPr/>
        </p:nvSpPr>
        <p:spPr bwMode="auto">
          <a:xfrm>
            <a:off x="5126038" y="1857375"/>
            <a:ext cx="5937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r>
              <a:rPr lang="en-US" altLang="ko-KR" sz="2000" b="1">
                <a:solidFill>
                  <a:srgbClr val="0033CC"/>
                </a:solidFill>
                <a:latin typeface="Arial" panose="020B0604020202020204" pitchFamily="34" charset="0"/>
                <a:cs typeface="Arial" panose="020B0604020202020204" pitchFamily="34" charset="0"/>
              </a:rPr>
              <a:t>P</a:t>
            </a:r>
            <a:r>
              <a:rPr lang="en-US" altLang="ko-KR" sz="2000" b="1" baseline="-25000">
                <a:solidFill>
                  <a:srgbClr val="0033CC"/>
                </a:solidFill>
                <a:latin typeface="Arial" panose="020B0604020202020204" pitchFamily="34" charset="0"/>
                <a:cs typeface="Arial" panose="020B0604020202020204" pitchFamily="34" charset="0"/>
              </a:rPr>
              <a:t>1/2</a:t>
            </a:r>
            <a:endParaRPr lang="ko-KR" altLang="en-US" sz="2000" b="1" baseline="-25000">
              <a:solidFill>
                <a:srgbClr val="0033CC"/>
              </a:solidFill>
              <a:latin typeface="Arial" panose="020B0604020202020204" pitchFamily="34" charset="0"/>
              <a:cs typeface="Arial" panose="020B0604020202020204" pitchFamily="34" charset="0"/>
            </a:endParaRPr>
          </a:p>
        </p:txBody>
      </p:sp>
      <p:sp>
        <p:nvSpPr>
          <p:cNvPr id="95" name="TextBox 94">
            <a:extLst>
              <a:ext uri="{FF2B5EF4-FFF2-40B4-BE49-F238E27FC236}">
                <a16:creationId xmlns:a16="http://schemas.microsoft.com/office/drawing/2014/main" id="{71931E39-7132-47EC-B4D7-34B6B99C3C97}"/>
              </a:ext>
            </a:extLst>
          </p:cNvPr>
          <p:cNvSpPr txBox="1">
            <a:spLocks noChangeArrowheads="1"/>
          </p:cNvSpPr>
          <p:nvPr/>
        </p:nvSpPr>
        <p:spPr bwMode="auto">
          <a:xfrm>
            <a:off x="5862638" y="4714875"/>
            <a:ext cx="5873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r>
              <a:rPr lang="en-US" altLang="ko-KR" sz="1800" b="1">
                <a:solidFill>
                  <a:srgbClr val="006600"/>
                </a:solidFill>
                <a:latin typeface="Arial" panose="020B0604020202020204" pitchFamily="34" charset="0"/>
                <a:cs typeface="Arial" panose="020B0604020202020204" pitchFamily="34" charset="0"/>
              </a:rPr>
              <a:t>F=0</a:t>
            </a:r>
            <a:endParaRPr lang="ko-KR" altLang="en-US" sz="1800" b="1" baseline="-25000">
              <a:solidFill>
                <a:srgbClr val="006600"/>
              </a:solidFill>
              <a:latin typeface="Arial" panose="020B0604020202020204" pitchFamily="34" charset="0"/>
              <a:cs typeface="Arial" panose="020B0604020202020204" pitchFamily="34" charset="0"/>
            </a:endParaRPr>
          </a:p>
        </p:txBody>
      </p:sp>
      <p:sp>
        <p:nvSpPr>
          <p:cNvPr id="97" name="TextBox 96">
            <a:extLst>
              <a:ext uri="{FF2B5EF4-FFF2-40B4-BE49-F238E27FC236}">
                <a16:creationId xmlns:a16="http://schemas.microsoft.com/office/drawing/2014/main" id="{F3C0243A-10CC-4E05-A1C5-0A55475B5EA9}"/>
              </a:ext>
            </a:extLst>
          </p:cNvPr>
          <p:cNvSpPr txBox="1">
            <a:spLocks noChangeArrowheads="1"/>
          </p:cNvSpPr>
          <p:nvPr/>
        </p:nvSpPr>
        <p:spPr bwMode="auto">
          <a:xfrm>
            <a:off x="5862638" y="4000500"/>
            <a:ext cx="5873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r>
              <a:rPr lang="en-US" altLang="ko-KR" sz="1800" b="1">
                <a:solidFill>
                  <a:srgbClr val="006600"/>
                </a:solidFill>
                <a:latin typeface="Arial" panose="020B0604020202020204" pitchFamily="34" charset="0"/>
                <a:cs typeface="Arial" panose="020B0604020202020204" pitchFamily="34" charset="0"/>
              </a:rPr>
              <a:t>F=1</a:t>
            </a:r>
            <a:endParaRPr lang="ko-KR" altLang="en-US" sz="1800" b="1" baseline="-25000">
              <a:solidFill>
                <a:srgbClr val="006600"/>
              </a:solidFill>
              <a:latin typeface="Arial" panose="020B0604020202020204" pitchFamily="34" charset="0"/>
              <a:cs typeface="Arial" panose="020B0604020202020204" pitchFamily="34" charset="0"/>
            </a:endParaRPr>
          </a:p>
        </p:txBody>
      </p:sp>
      <p:sp>
        <p:nvSpPr>
          <p:cNvPr id="98" name="TextBox 97">
            <a:extLst>
              <a:ext uri="{FF2B5EF4-FFF2-40B4-BE49-F238E27FC236}">
                <a16:creationId xmlns:a16="http://schemas.microsoft.com/office/drawing/2014/main" id="{B873DE9D-8AF3-4F0F-A2B2-9430476AE35F}"/>
              </a:ext>
            </a:extLst>
          </p:cNvPr>
          <p:cNvSpPr txBox="1">
            <a:spLocks noChangeArrowheads="1"/>
          </p:cNvSpPr>
          <p:nvPr/>
        </p:nvSpPr>
        <p:spPr bwMode="auto">
          <a:xfrm>
            <a:off x="5862638" y="2071688"/>
            <a:ext cx="5873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r>
              <a:rPr lang="en-US" altLang="ko-KR" sz="1800" b="1">
                <a:solidFill>
                  <a:srgbClr val="006600"/>
                </a:solidFill>
                <a:latin typeface="Arial" panose="020B0604020202020204" pitchFamily="34" charset="0"/>
                <a:cs typeface="Arial" panose="020B0604020202020204" pitchFamily="34" charset="0"/>
              </a:rPr>
              <a:t>F=0</a:t>
            </a:r>
            <a:endParaRPr lang="ko-KR" altLang="en-US" sz="1800" b="1" baseline="-25000">
              <a:solidFill>
                <a:srgbClr val="006600"/>
              </a:solidFill>
              <a:latin typeface="Arial" panose="020B0604020202020204" pitchFamily="34" charset="0"/>
              <a:cs typeface="Arial" panose="020B0604020202020204" pitchFamily="34" charset="0"/>
            </a:endParaRPr>
          </a:p>
        </p:txBody>
      </p:sp>
      <p:sp>
        <p:nvSpPr>
          <p:cNvPr id="99" name="TextBox 98">
            <a:extLst>
              <a:ext uri="{FF2B5EF4-FFF2-40B4-BE49-F238E27FC236}">
                <a16:creationId xmlns:a16="http://schemas.microsoft.com/office/drawing/2014/main" id="{04B64CAC-6BFC-461A-9B75-40DF86AD2797}"/>
              </a:ext>
            </a:extLst>
          </p:cNvPr>
          <p:cNvSpPr txBox="1">
            <a:spLocks noChangeArrowheads="1"/>
          </p:cNvSpPr>
          <p:nvPr/>
        </p:nvSpPr>
        <p:spPr bwMode="auto">
          <a:xfrm>
            <a:off x="5862638" y="1844675"/>
            <a:ext cx="5873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r>
              <a:rPr lang="en-US" altLang="ko-KR" sz="1800" b="1">
                <a:solidFill>
                  <a:srgbClr val="006600"/>
                </a:solidFill>
                <a:latin typeface="Arial" panose="020B0604020202020204" pitchFamily="34" charset="0"/>
                <a:cs typeface="Arial" panose="020B0604020202020204" pitchFamily="34" charset="0"/>
              </a:rPr>
              <a:t>F=1</a:t>
            </a:r>
            <a:endParaRPr lang="ko-KR" altLang="en-US" sz="1800" b="1" baseline="-25000">
              <a:solidFill>
                <a:srgbClr val="006600"/>
              </a:solidFill>
              <a:latin typeface="Arial" panose="020B0604020202020204" pitchFamily="34" charset="0"/>
              <a:cs typeface="Arial" panose="020B0604020202020204" pitchFamily="34" charset="0"/>
            </a:endParaRPr>
          </a:p>
        </p:txBody>
      </p:sp>
      <p:grpSp>
        <p:nvGrpSpPr>
          <p:cNvPr id="6" name="Group 29">
            <a:extLst>
              <a:ext uri="{FF2B5EF4-FFF2-40B4-BE49-F238E27FC236}">
                <a16:creationId xmlns:a16="http://schemas.microsoft.com/office/drawing/2014/main" id="{066C6538-3973-481B-AE47-CBBAA56FCB86}"/>
              </a:ext>
            </a:extLst>
          </p:cNvPr>
          <p:cNvGrpSpPr>
            <a:grpSpLocks/>
          </p:cNvGrpSpPr>
          <p:nvPr/>
        </p:nvGrpSpPr>
        <p:grpSpPr bwMode="auto">
          <a:xfrm rot="2773615">
            <a:off x="6063457" y="2605881"/>
            <a:ext cx="1549400" cy="1220787"/>
            <a:chOff x="3122613" y="2470150"/>
            <a:chExt cx="1549400" cy="1220787"/>
          </a:xfrm>
        </p:grpSpPr>
        <p:sp>
          <p:nvSpPr>
            <p:cNvPr id="102461" name="Freeform 78">
              <a:extLst>
                <a:ext uri="{FF2B5EF4-FFF2-40B4-BE49-F238E27FC236}">
                  <a16:creationId xmlns:a16="http://schemas.microsoft.com/office/drawing/2014/main" id="{FBB75989-6764-4427-ADFB-4793C4050610}"/>
                </a:ext>
              </a:extLst>
            </p:cNvPr>
            <p:cNvSpPr>
              <a:spLocks/>
            </p:cNvSpPr>
            <p:nvPr/>
          </p:nvSpPr>
          <p:spPr bwMode="auto">
            <a:xfrm rot="2644719" flipV="1">
              <a:off x="3122613" y="2470150"/>
              <a:ext cx="592138" cy="228600"/>
            </a:xfrm>
            <a:custGeom>
              <a:avLst/>
              <a:gdLst>
                <a:gd name="T0" fmla="*/ 0 w 384"/>
                <a:gd name="T1" fmla="*/ 2147483646 h 192"/>
                <a:gd name="T2" fmla="*/ 2147483646 w 384"/>
                <a:gd name="T3" fmla="*/ 0 h 192"/>
                <a:gd name="T4" fmla="*/ 2147483646 w 384"/>
                <a:gd name="T5" fmla="*/ 2147483646 h 192"/>
                <a:gd name="T6" fmla="*/ 2147483646 w 384"/>
                <a:gd name="T7" fmla="*/ 2147483646 h 192"/>
                <a:gd name="T8" fmla="*/ 2147483646 w 384"/>
                <a:gd name="T9" fmla="*/ 2147483646 h 192"/>
                <a:gd name="T10" fmla="*/ 0 60000 65536"/>
                <a:gd name="T11" fmla="*/ 0 60000 65536"/>
                <a:gd name="T12" fmla="*/ 0 60000 65536"/>
                <a:gd name="T13" fmla="*/ 0 60000 65536"/>
                <a:gd name="T14" fmla="*/ 0 60000 65536"/>
                <a:gd name="T15" fmla="*/ 0 w 384"/>
                <a:gd name="T16" fmla="*/ 0 h 192"/>
                <a:gd name="T17" fmla="*/ 384 w 384"/>
                <a:gd name="T18" fmla="*/ 192 h 192"/>
              </a:gdLst>
              <a:ahLst/>
              <a:cxnLst>
                <a:cxn ang="T10">
                  <a:pos x="T0" y="T1"/>
                </a:cxn>
                <a:cxn ang="T11">
                  <a:pos x="T2" y="T3"/>
                </a:cxn>
                <a:cxn ang="T12">
                  <a:pos x="T4" y="T5"/>
                </a:cxn>
                <a:cxn ang="T13">
                  <a:pos x="T6" y="T7"/>
                </a:cxn>
                <a:cxn ang="T14">
                  <a:pos x="T8" y="T9"/>
                </a:cxn>
              </a:cxnLst>
              <a:rect l="T15" t="T16" r="T17" b="T18"/>
              <a:pathLst>
                <a:path w="384" h="192">
                  <a:moveTo>
                    <a:pt x="0" y="96"/>
                  </a:moveTo>
                  <a:cubicBezTo>
                    <a:pt x="32" y="48"/>
                    <a:pt x="64" y="0"/>
                    <a:pt x="96" y="0"/>
                  </a:cubicBezTo>
                  <a:cubicBezTo>
                    <a:pt x="128" y="0"/>
                    <a:pt x="160" y="64"/>
                    <a:pt x="192" y="96"/>
                  </a:cubicBezTo>
                  <a:cubicBezTo>
                    <a:pt x="224" y="128"/>
                    <a:pt x="256" y="192"/>
                    <a:pt x="288" y="192"/>
                  </a:cubicBezTo>
                  <a:cubicBezTo>
                    <a:pt x="320" y="192"/>
                    <a:pt x="368" y="112"/>
                    <a:pt x="384" y="96"/>
                  </a:cubicBezTo>
                </a:path>
              </a:pathLst>
            </a:custGeom>
            <a:noFill/>
            <a:ln w="57150">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zh-CN" altLang="en-US"/>
            </a:p>
          </p:txBody>
        </p:sp>
        <p:sp>
          <p:nvSpPr>
            <p:cNvPr id="102462" name="Freeform 79">
              <a:extLst>
                <a:ext uri="{FF2B5EF4-FFF2-40B4-BE49-F238E27FC236}">
                  <a16:creationId xmlns:a16="http://schemas.microsoft.com/office/drawing/2014/main" id="{49AC11E0-16CC-4FE4-A496-4C42161AC455}"/>
                </a:ext>
              </a:extLst>
            </p:cNvPr>
            <p:cNvSpPr>
              <a:spLocks/>
            </p:cNvSpPr>
            <p:nvPr/>
          </p:nvSpPr>
          <p:spPr bwMode="auto">
            <a:xfrm rot="2644719" flipV="1">
              <a:off x="3548063" y="2882900"/>
              <a:ext cx="592138" cy="228600"/>
            </a:xfrm>
            <a:custGeom>
              <a:avLst/>
              <a:gdLst>
                <a:gd name="T0" fmla="*/ 0 w 384"/>
                <a:gd name="T1" fmla="*/ 2147483646 h 192"/>
                <a:gd name="T2" fmla="*/ 2147483646 w 384"/>
                <a:gd name="T3" fmla="*/ 0 h 192"/>
                <a:gd name="T4" fmla="*/ 2147483646 w 384"/>
                <a:gd name="T5" fmla="*/ 2147483646 h 192"/>
                <a:gd name="T6" fmla="*/ 2147483646 w 384"/>
                <a:gd name="T7" fmla="*/ 2147483646 h 192"/>
                <a:gd name="T8" fmla="*/ 2147483646 w 384"/>
                <a:gd name="T9" fmla="*/ 2147483646 h 192"/>
                <a:gd name="T10" fmla="*/ 0 60000 65536"/>
                <a:gd name="T11" fmla="*/ 0 60000 65536"/>
                <a:gd name="T12" fmla="*/ 0 60000 65536"/>
                <a:gd name="T13" fmla="*/ 0 60000 65536"/>
                <a:gd name="T14" fmla="*/ 0 60000 65536"/>
                <a:gd name="T15" fmla="*/ 0 w 384"/>
                <a:gd name="T16" fmla="*/ 0 h 192"/>
                <a:gd name="T17" fmla="*/ 384 w 384"/>
                <a:gd name="T18" fmla="*/ 192 h 192"/>
              </a:gdLst>
              <a:ahLst/>
              <a:cxnLst>
                <a:cxn ang="T10">
                  <a:pos x="T0" y="T1"/>
                </a:cxn>
                <a:cxn ang="T11">
                  <a:pos x="T2" y="T3"/>
                </a:cxn>
                <a:cxn ang="T12">
                  <a:pos x="T4" y="T5"/>
                </a:cxn>
                <a:cxn ang="T13">
                  <a:pos x="T6" y="T7"/>
                </a:cxn>
                <a:cxn ang="T14">
                  <a:pos x="T8" y="T9"/>
                </a:cxn>
              </a:cxnLst>
              <a:rect l="T15" t="T16" r="T17" b="T18"/>
              <a:pathLst>
                <a:path w="384" h="192">
                  <a:moveTo>
                    <a:pt x="0" y="96"/>
                  </a:moveTo>
                  <a:cubicBezTo>
                    <a:pt x="32" y="48"/>
                    <a:pt x="64" y="0"/>
                    <a:pt x="96" y="0"/>
                  </a:cubicBezTo>
                  <a:cubicBezTo>
                    <a:pt x="128" y="0"/>
                    <a:pt x="160" y="64"/>
                    <a:pt x="192" y="96"/>
                  </a:cubicBezTo>
                  <a:cubicBezTo>
                    <a:pt x="224" y="128"/>
                    <a:pt x="256" y="192"/>
                    <a:pt x="288" y="192"/>
                  </a:cubicBezTo>
                  <a:cubicBezTo>
                    <a:pt x="320" y="192"/>
                    <a:pt x="368" y="112"/>
                    <a:pt x="384" y="96"/>
                  </a:cubicBezTo>
                </a:path>
              </a:pathLst>
            </a:custGeom>
            <a:noFill/>
            <a:ln w="57150">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zh-CN" altLang="en-US"/>
            </a:p>
          </p:txBody>
        </p:sp>
        <p:sp>
          <p:nvSpPr>
            <p:cNvPr id="102463" name="Freeform 80">
              <a:extLst>
                <a:ext uri="{FF2B5EF4-FFF2-40B4-BE49-F238E27FC236}">
                  <a16:creationId xmlns:a16="http://schemas.microsoft.com/office/drawing/2014/main" id="{50CCA143-03B2-4671-B585-F7A33E5BC95F}"/>
                </a:ext>
              </a:extLst>
            </p:cNvPr>
            <p:cNvSpPr>
              <a:spLocks/>
            </p:cNvSpPr>
            <p:nvPr/>
          </p:nvSpPr>
          <p:spPr bwMode="auto">
            <a:xfrm rot="2644719" flipV="1">
              <a:off x="3973513" y="3294062"/>
              <a:ext cx="592138" cy="228600"/>
            </a:xfrm>
            <a:custGeom>
              <a:avLst/>
              <a:gdLst>
                <a:gd name="T0" fmla="*/ 0 w 384"/>
                <a:gd name="T1" fmla="*/ 2147483646 h 192"/>
                <a:gd name="T2" fmla="*/ 2147483646 w 384"/>
                <a:gd name="T3" fmla="*/ 0 h 192"/>
                <a:gd name="T4" fmla="*/ 2147483646 w 384"/>
                <a:gd name="T5" fmla="*/ 2147483646 h 192"/>
                <a:gd name="T6" fmla="*/ 2147483646 w 384"/>
                <a:gd name="T7" fmla="*/ 2147483646 h 192"/>
                <a:gd name="T8" fmla="*/ 2147483646 w 384"/>
                <a:gd name="T9" fmla="*/ 2147483646 h 192"/>
                <a:gd name="T10" fmla="*/ 0 60000 65536"/>
                <a:gd name="T11" fmla="*/ 0 60000 65536"/>
                <a:gd name="T12" fmla="*/ 0 60000 65536"/>
                <a:gd name="T13" fmla="*/ 0 60000 65536"/>
                <a:gd name="T14" fmla="*/ 0 60000 65536"/>
                <a:gd name="T15" fmla="*/ 0 w 384"/>
                <a:gd name="T16" fmla="*/ 0 h 192"/>
                <a:gd name="T17" fmla="*/ 384 w 384"/>
                <a:gd name="T18" fmla="*/ 192 h 192"/>
              </a:gdLst>
              <a:ahLst/>
              <a:cxnLst>
                <a:cxn ang="T10">
                  <a:pos x="T0" y="T1"/>
                </a:cxn>
                <a:cxn ang="T11">
                  <a:pos x="T2" y="T3"/>
                </a:cxn>
                <a:cxn ang="T12">
                  <a:pos x="T4" y="T5"/>
                </a:cxn>
                <a:cxn ang="T13">
                  <a:pos x="T6" y="T7"/>
                </a:cxn>
                <a:cxn ang="T14">
                  <a:pos x="T8" y="T9"/>
                </a:cxn>
              </a:cxnLst>
              <a:rect l="T15" t="T16" r="T17" b="T18"/>
              <a:pathLst>
                <a:path w="384" h="192">
                  <a:moveTo>
                    <a:pt x="0" y="96"/>
                  </a:moveTo>
                  <a:cubicBezTo>
                    <a:pt x="32" y="48"/>
                    <a:pt x="64" y="0"/>
                    <a:pt x="96" y="0"/>
                  </a:cubicBezTo>
                  <a:cubicBezTo>
                    <a:pt x="128" y="0"/>
                    <a:pt x="160" y="64"/>
                    <a:pt x="192" y="96"/>
                  </a:cubicBezTo>
                  <a:cubicBezTo>
                    <a:pt x="224" y="128"/>
                    <a:pt x="256" y="192"/>
                    <a:pt x="288" y="192"/>
                  </a:cubicBezTo>
                  <a:cubicBezTo>
                    <a:pt x="320" y="192"/>
                    <a:pt x="368" y="112"/>
                    <a:pt x="384" y="96"/>
                  </a:cubicBezTo>
                </a:path>
              </a:pathLst>
            </a:custGeom>
            <a:noFill/>
            <a:ln w="57150">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zh-CN" altLang="en-US"/>
            </a:p>
          </p:txBody>
        </p:sp>
        <p:sp>
          <p:nvSpPr>
            <p:cNvPr id="102464" name="Line 81">
              <a:extLst>
                <a:ext uri="{FF2B5EF4-FFF2-40B4-BE49-F238E27FC236}">
                  <a16:creationId xmlns:a16="http://schemas.microsoft.com/office/drawing/2014/main" id="{EA8FA328-BB04-464D-B97B-B76F31ED94DB}"/>
                </a:ext>
              </a:extLst>
            </p:cNvPr>
            <p:cNvSpPr>
              <a:spLocks noChangeShapeType="1"/>
            </p:cNvSpPr>
            <p:nvPr/>
          </p:nvSpPr>
          <p:spPr bwMode="auto">
            <a:xfrm rot="2644719" flipV="1">
              <a:off x="4449763" y="3690937"/>
              <a:ext cx="222250" cy="0"/>
            </a:xfrm>
            <a:prstGeom prst="line">
              <a:avLst/>
            </a:prstGeom>
            <a:noFill/>
            <a:ln w="57150">
              <a:solidFill>
                <a:srgbClr val="0000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zh-CN" altLang="en-US"/>
            </a:p>
          </p:txBody>
        </p:sp>
      </p:grpSp>
      <p:cxnSp>
        <p:nvCxnSpPr>
          <p:cNvPr id="109" name="Straight Connector 108">
            <a:extLst>
              <a:ext uri="{FF2B5EF4-FFF2-40B4-BE49-F238E27FC236}">
                <a16:creationId xmlns:a16="http://schemas.microsoft.com/office/drawing/2014/main" id="{28ABBCDC-C711-4350-A2C0-71AFC8BDE27B}"/>
              </a:ext>
            </a:extLst>
          </p:cNvPr>
          <p:cNvCxnSpPr/>
          <p:nvPr/>
        </p:nvCxnSpPr>
        <p:spPr>
          <a:xfrm rot="5400000">
            <a:off x="6291263" y="3214688"/>
            <a:ext cx="2000250" cy="0"/>
          </a:xfrm>
          <a:prstGeom prst="line">
            <a:avLst/>
          </a:prstGeom>
          <a:ln w="38100">
            <a:solidFill>
              <a:srgbClr val="0033CC"/>
            </a:solidFill>
            <a:headEnd type="stealth"/>
            <a:tailEnd type="stealth"/>
          </a:ln>
        </p:spPr>
        <p:style>
          <a:lnRef idx="1">
            <a:schemeClr val="accent1"/>
          </a:lnRef>
          <a:fillRef idx="0">
            <a:schemeClr val="accent1"/>
          </a:fillRef>
          <a:effectRef idx="0">
            <a:schemeClr val="accent1"/>
          </a:effectRef>
          <a:fontRef idx="minor">
            <a:schemeClr val="tx1"/>
          </a:fontRef>
        </p:style>
      </p:cxnSp>
      <p:sp>
        <p:nvSpPr>
          <p:cNvPr id="112" name="TextBox 111">
            <a:extLst>
              <a:ext uri="{FF2B5EF4-FFF2-40B4-BE49-F238E27FC236}">
                <a16:creationId xmlns:a16="http://schemas.microsoft.com/office/drawing/2014/main" id="{BB2DF87E-0CD2-4E85-8592-0E540956F4E9}"/>
              </a:ext>
            </a:extLst>
          </p:cNvPr>
          <p:cNvSpPr txBox="1">
            <a:spLocks noChangeArrowheads="1"/>
          </p:cNvSpPr>
          <p:nvPr/>
        </p:nvSpPr>
        <p:spPr bwMode="auto">
          <a:xfrm>
            <a:off x="7362825" y="2363788"/>
            <a:ext cx="12112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r>
              <a:rPr lang="en-US" altLang="ko-KR" sz="1800">
                <a:solidFill>
                  <a:srgbClr val="0033CC"/>
                </a:solidFill>
                <a:latin typeface="Arial" panose="020B0604020202020204" pitchFamily="34" charset="0"/>
                <a:cs typeface="Arial" panose="020B0604020202020204" pitchFamily="34" charset="0"/>
              </a:rPr>
              <a:t>369.53nm</a:t>
            </a:r>
            <a:endParaRPr lang="ko-KR" altLang="en-US" sz="1800">
              <a:solidFill>
                <a:srgbClr val="0033CC"/>
              </a:solidFill>
              <a:latin typeface="Arial" panose="020B0604020202020204" pitchFamily="34" charset="0"/>
              <a:cs typeface="Arial" panose="020B0604020202020204" pitchFamily="34" charset="0"/>
            </a:endParaRPr>
          </a:p>
        </p:txBody>
      </p:sp>
      <p:cxnSp>
        <p:nvCxnSpPr>
          <p:cNvPr id="113" name="Straight Connector 112">
            <a:extLst>
              <a:ext uri="{FF2B5EF4-FFF2-40B4-BE49-F238E27FC236}">
                <a16:creationId xmlns:a16="http://schemas.microsoft.com/office/drawing/2014/main" id="{FFB95515-0C5D-4A63-9C38-4859E999BFB4}"/>
              </a:ext>
            </a:extLst>
          </p:cNvPr>
          <p:cNvCxnSpPr/>
          <p:nvPr/>
        </p:nvCxnSpPr>
        <p:spPr>
          <a:xfrm rot="5400000">
            <a:off x="7291387" y="4572001"/>
            <a:ext cx="714375" cy="0"/>
          </a:xfrm>
          <a:prstGeom prst="line">
            <a:avLst/>
          </a:prstGeom>
          <a:ln w="127000">
            <a:solidFill>
              <a:srgbClr val="FF0000"/>
            </a:solidFill>
            <a:headEnd type="stealth" w="sm" len="sm"/>
            <a:tailEnd type="stealth" w="sm" len="sm"/>
          </a:ln>
        </p:spPr>
        <p:style>
          <a:lnRef idx="1">
            <a:schemeClr val="accent1"/>
          </a:lnRef>
          <a:fillRef idx="0">
            <a:schemeClr val="accent1"/>
          </a:fillRef>
          <a:effectRef idx="0">
            <a:schemeClr val="accent1"/>
          </a:effectRef>
          <a:fontRef idx="minor">
            <a:schemeClr val="tx1"/>
          </a:fontRef>
        </p:style>
      </p:cxnSp>
      <p:sp>
        <p:nvSpPr>
          <p:cNvPr id="115" name="TextBox 114">
            <a:extLst>
              <a:ext uri="{FF2B5EF4-FFF2-40B4-BE49-F238E27FC236}">
                <a16:creationId xmlns:a16="http://schemas.microsoft.com/office/drawing/2014/main" id="{7ADB02FB-D99B-4F2E-B317-B22750C4B326}"/>
              </a:ext>
            </a:extLst>
          </p:cNvPr>
          <p:cNvSpPr txBox="1">
            <a:spLocks noChangeArrowheads="1"/>
          </p:cNvSpPr>
          <p:nvPr/>
        </p:nvSpPr>
        <p:spPr bwMode="auto">
          <a:xfrm>
            <a:off x="7862888" y="4352925"/>
            <a:ext cx="10937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r>
              <a:rPr lang="en-US" altLang="ko-KR" sz="1800">
                <a:solidFill>
                  <a:srgbClr val="FF0000"/>
                </a:solidFill>
                <a:latin typeface="Arial" panose="020B0604020202020204" pitchFamily="34" charset="0"/>
                <a:cs typeface="Arial" panose="020B0604020202020204" pitchFamily="34" charset="0"/>
              </a:rPr>
              <a:t>12.6GHz</a:t>
            </a:r>
            <a:endParaRPr lang="ko-KR" altLang="en-US" sz="1800">
              <a:solidFill>
                <a:srgbClr val="FF0000"/>
              </a:solidFill>
              <a:latin typeface="Arial" panose="020B0604020202020204" pitchFamily="34" charset="0"/>
              <a:cs typeface="Arial" panose="020B0604020202020204" pitchFamily="34" charset="0"/>
            </a:endParaRPr>
          </a:p>
        </p:txBody>
      </p:sp>
      <p:sp>
        <p:nvSpPr>
          <p:cNvPr id="102436" name="TextBox 115">
            <a:extLst>
              <a:ext uri="{FF2B5EF4-FFF2-40B4-BE49-F238E27FC236}">
                <a16:creationId xmlns:a16="http://schemas.microsoft.com/office/drawing/2014/main" id="{E2F2C975-83FC-4DAA-8236-0BAF967D96E7}"/>
              </a:ext>
            </a:extLst>
          </p:cNvPr>
          <p:cNvSpPr txBox="1">
            <a:spLocks noChangeArrowheads="1"/>
          </p:cNvSpPr>
          <p:nvPr/>
        </p:nvSpPr>
        <p:spPr bwMode="auto">
          <a:xfrm>
            <a:off x="774700" y="5689600"/>
            <a:ext cx="17256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r>
              <a:rPr lang="en-US" altLang="ko-KR" sz="1800" baseline="30000">
                <a:latin typeface="Arial" panose="020B0604020202020204" pitchFamily="34" charset="0"/>
                <a:cs typeface="Arial" panose="020B0604020202020204" pitchFamily="34" charset="0"/>
              </a:rPr>
              <a:t>88</a:t>
            </a:r>
            <a:r>
              <a:rPr lang="en-US" altLang="ko-KR" sz="1800">
                <a:latin typeface="Arial" panose="020B0604020202020204" pitchFamily="34" charset="0"/>
                <a:cs typeface="Arial" panose="020B0604020202020204" pitchFamily="34" charset="0"/>
              </a:rPr>
              <a:t>Sr</a:t>
            </a:r>
            <a:r>
              <a:rPr lang="en-US" altLang="ko-KR" sz="1800" baseline="30000">
                <a:latin typeface="Arial" panose="020B0604020202020204" pitchFamily="34" charset="0"/>
                <a:cs typeface="Arial" panose="020B0604020202020204" pitchFamily="34" charset="0"/>
              </a:rPr>
              <a:t>+</a:t>
            </a:r>
            <a:r>
              <a:rPr lang="en-US" altLang="ko-KR" sz="1800">
                <a:latin typeface="Arial" panose="020B0604020202020204" pitchFamily="34" charset="0"/>
                <a:cs typeface="Arial" panose="020B0604020202020204" pitchFamily="34" charset="0"/>
              </a:rPr>
              <a:t>, </a:t>
            </a:r>
            <a:r>
              <a:rPr lang="en-US" altLang="ko-KR" sz="1800" baseline="30000">
                <a:latin typeface="Arial" panose="020B0604020202020204" pitchFamily="34" charset="0"/>
                <a:cs typeface="Arial" panose="020B0604020202020204" pitchFamily="34" charset="0"/>
              </a:rPr>
              <a:t>138</a:t>
            </a:r>
            <a:r>
              <a:rPr lang="en-US" altLang="ko-KR" sz="1800">
                <a:latin typeface="Arial" panose="020B0604020202020204" pitchFamily="34" charset="0"/>
                <a:cs typeface="Arial" panose="020B0604020202020204" pitchFamily="34" charset="0"/>
              </a:rPr>
              <a:t>Ba</a:t>
            </a:r>
            <a:r>
              <a:rPr lang="en-US" altLang="ko-KR" sz="1800" baseline="30000">
                <a:latin typeface="Arial" panose="020B0604020202020204" pitchFamily="34" charset="0"/>
                <a:cs typeface="Arial" panose="020B0604020202020204" pitchFamily="34" charset="0"/>
              </a:rPr>
              <a:t>+</a:t>
            </a:r>
            <a:r>
              <a:rPr lang="en-US" altLang="ko-KR" sz="1800">
                <a:latin typeface="Arial" panose="020B0604020202020204" pitchFamily="34" charset="0"/>
                <a:cs typeface="Arial" panose="020B0604020202020204" pitchFamily="34" charset="0"/>
              </a:rPr>
              <a:t> …</a:t>
            </a:r>
            <a:endParaRPr lang="ko-KR" altLang="en-US" sz="1800">
              <a:latin typeface="Arial" panose="020B0604020202020204" pitchFamily="34" charset="0"/>
              <a:cs typeface="Arial" panose="020B0604020202020204" pitchFamily="34" charset="0"/>
            </a:endParaRPr>
          </a:p>
        </p:txBody>
      </p:sp>
      <p:sp>
        <p:nvSpPr>
          <p:cNvPr id="117" name="TextBox 116">
            <a:extLst>
              <a:ext uri="{FF2B5EF4-FFF2-40B4-BE49-F238E27FC236}">
                <a16:creationId xmlns:a16="http://schemas.microsoft.com/office/drawing/2014/main" id="{EFFE62FC-47D6-4AC8-B6CD-DDAC27366CFC}"/>
              </a:ext>
            </a:extLst>
          </p:cNvPr>
          <p:cNvSpPr txBox="1">
            <a:spLocks noChangeArrowheads="1"/>
          </p:cNvSpPr>
          <p:nvPr/>
        </p:nvSpPr>
        <p:spPr bwMode="auto">
          <a:xfrm>
            <a:off x="5357813" y="5854700"/>
            <a:ext cx="35718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r>
              <a:rPr lang="en-US" altLang="ko-KR" sz="1800" baseline="30000">
                <a:latin typeface="Arial" panose="020B0604020202020204" pitchFamily="34" charset="0"/>
                <a:cs typeface="Arial" panose="020B0604020202020204" pitchFamily="34" charset="0"/>
              </a:rPr>
              <a:t>9</a:t>
            </a:r>
            <a:r>
              <a:rPr lang="en-US" altLang="ko-KR" sz="1800">
                <a:latin typeface="Arial" panose="020B0604020202020204" pitchFamily="34" charset="0"/>
                <a:cs typeface="Arial" panose="020B0604020202020204" pitchFamily="34" charset="0"/>
              </a:rPr>
              <a:t>Be</a:t>
            </a:r>
            <a:r>
              <a:rPr lang="en-US" altLang="ko-KR" sz="1800" baseline="30000">
                <a:latin typeface="Arial" panose="020B0604020202020204" pitchFamily="34" charset="0"/>
                <a:cs typeface="Arial" panose="020B0604020202020204" pitchFamily="34" charset="0"/>
              </a:rPr>
              <a:t>+</a:t>
            </a:r>
            <a:r>
              <a:rPr lang="en-US" altLang="ko-KR" sz="1800">
                <a:latin typeface="Arial" panose="020B0604020202020204" pitchFamily="34" charset="0"/>
                <a:cs typeface="Arial" panose="020B0604020202020204" pitchFamily="34" charset="0"/>
              </a:rPr>
              <a:t>, </a:t>
            </a:r>
            <a:r>
              <a:rPr lang="en-US" altLang="ko-KR" sz="1800" baseline="30000">
                <a:latin typeface="Arial" panose="020B0604020202020204" pitchFamily="34" charset="0"/>
                <a:cs typeface="Arial" panose="020B0604020202020204" pitchFamily="34" charset="0"/>
              </a:rPr>
              <a:t>25</a:t>
            </a:r>
            <a:r>
              <a:rPr lang="en-US" altLang="ko-KR" sz="1800">
                <a:latin typeface="Arial" panose="020B0604020202020204" pitchFamily="34" charset="0"/>
                <a:cs typeface="Arial" panose="020B0604020202020204" pitchFamily="34" charset="0"/>
              </a:rPr>
              <a:t>Mg</a:t>
            </a:r>
            <a:r>
              <a:rPr lang="en-US" altLang="ko-KR" sz="1800" baseline="30000">
                <a:latin typeface="Arial" panose="020B0604020202020204" pitchFamily="34" charset="0"/>
                <a:cs typeface="Arial" panose="020B0604020202020204" pitchFamily="34" charset="0"/>
              </a:rPr>
              <a:t>+</a:t>
            </a:r>
            <a:r>
              <a:rPr lang="en-US" altLang="ko-KR" sz="1800">
                <a:latin typeface="Arial" panose="020B0604020202020204" pitchFamily="34" charset="0"/>
                <a:cs typeface="Arial" panose="020B0604020202020204" pitchFamily="34" charset="0"/>
              </a:rPr>
              <a:t>, </a:t>
            </a:r>
            <a:r>
              <a:rPr lang="en-US" altLang="ko-KR" sz="1800" baseline="30000">
                <a:latin typeface="Arial" panose="020B0604020202020204" pitchFamily="34" charset="0"/>
                <a:cs typeface="Arial" panose="020B0604020202020204" pitchFamily="34" charset="0"/>
              </a:rPr>
              <a:t>43</a:t>
            </a:r>
            <a:r>
              <a:rPr lang="en-US" altLang="ko-KR" sz="1800">
                <a:latin typeface="Arial" panose="020B0604020202020204" pitchFamily="34" charset="0"/>
                <a:cs typeface="Arial" panose="020B0604020202020204" pitchFamily="34" charset="0"/>
              </a:rPr>
              <a:t>Ca</a:t>
            </a:r>
            <a:r>
              <a:rPr lang="en-US" altLang="ko-KR" sz="1800" baseline="30000">
                <a:latin typeface="Arial" panose="020B0604020202020204" pitchFamily="34" charset="0"/>
                <a:cs typeface="Arial" panose="020B0604020202020204" pitchFamily="34" charset="0"/>
              </a:rPr>
              <a:t>+</a:t>
            </a:r>
            <a:r>
              <a:rPr lang="en-US" altLang="ko-KR" sz="1800">
                <a:latin typeface="Arial" panose="020B0604020202020204" pitchFamily="34" charset="0"/>
                <a:cs typeface="Arial" panose="020B0604020202020204" pitchFamily="34" charset="0"/>
              </a:rPr>
              <a:t>, </a:t>
            </a:r>
            <a:r>
              <a:rPr lang="en-US" altLang="ko-KR" sz="1800" baseline="30000">
                <a:latin typeface="Arial" panose="020B0604020202020204" pitchFamily="34" charset="0"/>
                <a:cs typeface="Arial" panose="020B0604020202020204" pitchFamily="34" charset="0"/>
              </a:rPr>
              <a:t>87</a:t>
            </a:r>
            <a:r>
              <a:rPr lang="en-US" altLang="ko-KR" sz="1800">
                <a:latin typeface="Arial" panose="020B0604020202020204" pitchFamily="34" charset="0"/>
                <a:cs typeface="Arial" panose="020B0604020202020204" pitchFamily="34" charset="0"/>
              </a:rPr>
              <a:t>Sr</a:t>
            </a:r>
            <a:r>
              <a:rPr lang="en-US" altLang="ko-KR" sz="1800" baseline="30000">
                <a:latin typeface="Arial" panose="020B0604020202020204" pitchFamily="34" charset="0"/>
                <a:cs typeface="Arial" panose="020B0604020202020204" pitchFamily="34" charset="0"/>
              </a:rPr>
              <a:t>+</a:t>
            </a:r>
            <a:r>
              <a:rPr lang="en-US" altLang="ko-KR" sz="1800">
                <a:latin typeface="Arial" panose="020B0604020202020204" pitchFamily="34" charset="0"/>
                <a:cs typeface="Arial" panose="020B0604020202020204" pitchFamily="34" charset="0"/>
              </a:rPr>
              <a:t>, </a:t>
            </a:r>
            <a:r>
              <a:rPr lang="en-US" altLang="ko-KR" sz="1800" baseline="30000">
                <a:latin typeface="Arial" panose="020B0604020202020204" pitchFamily="34" charset="0"/>
                <a:cs typeface="Arial" panose="020B0604020202020204" pitchFamily="34" charset="0"/>
              </a:rPr>
              <a:t>137</a:t>
            </a:r>
            <a:r>
              <a:rPr lang="en-US" altLang="ko-KR" sz="1800">
                <a:latin typeface="Arial" panose="020B0604020202020204" pitchFamily="34" charset="0"/>
                <a:cs typeface="Arial" panose="020B0604020202020204" pitchFamily="34" charset="0"/>
              </a:rPr>
              <a:t>Ba</a:t>
            </a:r>
            <a:r>
              <a:rPr lang="en-US" altLang="ko-KR" sz="1800" baseline="30000">
                <a:latin typeface="Arial" panose="020B0604020202020204" pitchFamily="34" charset="0"/>
                <a:cs typeface="Arial" panose="020B0604020202020204" pitchFamily="34" charset="0"/>
              </a:rPr>
              <a:t>+</a:t>
            </a:r>
            <a:r>
              <a:rPr lang="en-US" altLang="ko-KR" sz="1800">
                <a:latin typeface="Arial" panose="020B0604020202020204" pitchFamily="34" charset="0"/>
                <a:cs typeface="Arial" panose="020B0604020202020204" pitchFamily="34" charset="0"/>
              </a:rPr>
              <a:t>, </a:t>
            </a:r>
            <a:r>
              <a:rPr lang="en-US" altLang="ko-KR" sz="1800" baseline="30000">
                <a:latin typeface="Arial" panose="020B0604020202020204" pitchFamily="34" charset="0"/>
                <a:cs typeface="Arial" panose="020B0604020202020204" pitchFamily="34" charset="0"/>
              </a:rPr>
              <a:t>111</a:t>
            </a:r>
            <a:r>
              <a:rPr lang="en-US" altLang="ko-KR" sz="1800">
                <a:latin typeface="Arial" panose="020B0604020202020204" pitchFamily="34" charset="0"/>
                <a:cs typeface="Arial" panose="020B0604020202020204" pitchFamily="34" charset="0"/>
              </a:rPr>
              <a:t>Cd</a:t>
            </a:r>
            <a:r>
              <a:rPr lang="en-US" altLang="ko-KR" sz="1800" baseline="30000">
                <a:latin typeface="Arial" panose="020B0604020202020204" pitchFamily="34" charset="0"/>
                <a:cs typeface="Arial" panose="020B0604020202020204" pitchFamily="34" charset="0"/>
              </a:rPr>
              <a:t>+</a:t>
            </a:r>
            <a:r>
              <a:rPr lang="en-US" altLang="ko-KR" sz="1800">
                <a:latin typeface="Arial" panose="020B0604020202020204" pitchFamily="34" charset="0"/>
                <a:cs typeface="Arial" panose="020B0604020202020204" pitchFamily="34" charset="0"/>
              </a:rPr>
              <a:t>,</a:t>
            </a:r>
            <a:r>
              <a:rPr lang="en-US" altLang="ko-KR" sz="1800" baseline="30000">
                <a:latin typeface="Arial" panose="020B0604020202020204" pitchFamily="34" charset="0"/>
                <a:cs typeface="Arial" panose="020B0604020202020204" pitchFamily="34" charset="0"/>
              </a:rPr>
              <a:t> 113</a:t>
            </a:r>
            <a:r>
              <a:rPr lang="en-US" altLang="ko-KR" sz="1800">
                <a:latin typeface="Arial" panose="020B0604020202020204" pitchFamily="34" charset="0"/>
                <a:cs typeface="Arial" panose="020B0604020202020204" pitchFamily="34" charset="0"/>
              </a:rPr>
              <a:t>Cd</a:t>
            </a:r>
            <a:r>
              <a:rPr lang="en-US" altLang="ko-KR" sz="1800" baseline="30000">
                <a:latin typeface="Arial" panose="020B0604020202020204" pitchFamily="34" charset="0"/>
                <a:cs typeface="Arial" panose="020B0604020202020204" pitchFamily="34" charset="0"/>
              </a:rPr>
              <a:t>+</a:t>
            </a:r>
            <a:r>
              <a:rPr lang="en-US" altLang="ko-KR" sz="1800">
                <a:latin typeface="Arial" panose="020B0604020202020204" pitchFamily="34" charset="0"/>
                <a:cs typeface="Arial" panose="020B0604020202020204" pitchFamily="34" charset="0"/>
              </a:rPr>
              <a:t>, </a:t>
            </a:r>
            <a:r>
              <a:rPr lang="en-US" altLang="ko-KR" sz="1800" baseline="30000">
                <a:latin typeface="Arial" panose="020B0604020202020204" pitchFamily="34" charset="0"/>
                <a:cs typeface="Arial" panose="020B0604020202020204" pitchFamily="34" charset="0"/>
              </a:rPr>
              <a:t>199</a:t>
            </a:r>
            <a:r>
              <a:rPr lang="en-US" altLang="ko-KR" sz="1800">
                <a:latin typeface="Arial" panose="020B0604020202020204" pitchFamily="34" charset="0"/>
                <a:cs typeface="Arial" panose="020B0604020202020204" pitchFamily="34" charset="0"/>
              </a:rPr>
              <a:t>Hg</a:t>
            </a:r>
            <a:r>
              <a:rPr lang="en-US" altLang="ko-KR" sz="1800" baseline="30000">
                <a:latin typeface="Arial" panose="020B0604020202020204" pitchFamily="34" charset="0"/>
                <a:cs typeface="Arial" panose="020B0604020202020204" pitchFamily="34" charset="0"/>
              </a:rPr>
              <a:t>+</a:t>
            </a:r>
            <a:r>
              <a:rPr lang="en-US" altLang="ko-KR" sz="1800">
                <a:latin typeface="Arial" panose="020B0604020202020204" pitchFamily="34" charset="0"/>
                <a:cs typeface="Arial" panose="020B0604020202020204" pitchFamily="34" charset="0"/>
              </a:rPr>
              <a:t> …</a:t>
            </a:r>
            <a:endParaRPr lang="ko-KR" altLang="en-US" sz="1800">
              <a:latin typeface="Arial" panose="020B0604020202020204" pitchFamily="34" charset="0"/>
              <a:cs typeface="Arial" panose="020B0604020202020204" pitchFamily="34" charset="0"/>
            </a:endParaRPr>
          </a:p>
        </p:txBody>
      </p:sp>
      <p:sp>
        <p:nvSpPr>
          <p:cNvPr id="102438" name="Oval 953">
            <a:extLst>
              <a:ext uri="{FF2B5EF4-FFF2-40B4-BE49-F238E27FC236}">
                <a16:creationId xmlns:a16="http://schemas.microsoft.com/office/drawing/2014/main" id="{06725D20-EE03-4020-9856-7BA5A5F06880}"/>
              </a:ext>
            </a:extLst>
          </p:cNvPr>
          <p:cNvSpPr>
            <a:spLocks noChangeAspect="1" noChangeArrowheads="1"/>
          </p:cNvSpPr>
          <p:nvPr/>
        </p:nvSpPr>
        <p:spPr bwMode="auto">
          <a:xfrm>
            <a:off x="3214688" y="3059113"/>
            <a:ext cx="219075" cy="219075"/>
          </a:xfrm>
          <a:prstGeom prst="ellipse">
            <a:avLst/>
          </a:prstGeom>
          <a:solidFill>
            <a:srgbClr val="FF0000"/>
          </a:solidFill>
          <a:ln w="19050">
            <a:solidFill>
              <a:srgbClr val="000000"/>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endParaRPr lang="ko-KR" altLang="en-US" sz="4400">
              <a:latin typeface="Arial" panose="020B0604020202020204" pitchFamily="34" charset="0"/>
              <a:ea typeface="Gulim" panose="020B0600000101010101" pitchFamily="34" charset="-127"/>
            </a:endParaRPr>
          </a:p>
        </p:txBody>
      </p:sp>
      <p:grpSp>
        <p:nvGrpSpPr>
          <p:cNvPr id="102439" name="Group 961">
            <a:extLst>
              <a:ext uri="{FF2B5EF4-FFF2-40B4-BE49-F238E27FC236}">
                <a16:creationId xmlns:a16="http://schemas.microsoft.com/office/drawing/2014/main" id="{EAE6B34D-5F87-4C30-96A0-53F1D3A1CDD0}"/>
              </a:ext>
            </a:extLst>
          </p:cNvPr>
          <p:cNvGrpSpPr>
            <a:grpSpLocks noChangeAspect="1"/>
          </p:cNvGrpSpPr>
          <p:nvPr/>
        </p:nvGrpSpPr>
        <p:grpSpPr bwMode="auto">
          <a:xfrm>
            <a:off x="3214688" y="2684463"/>
            <a:ext cx="354012" cy="374650"/>
            <a:chOff x="20400" y="11513"/>
            <a:chExt cx="278" cy="295"/>
          </a:xfrm>
        </p:grpSpPr>
        <p:sp>
          <p:nvSpPr>
            <p:cNvPr id="102458" name="Line 957">
              <a:extLst>
                <a:ext uri="{FF2B5EF4-FFF2-40B4-BE49-F238E27FC236}">
                  <a16:creationId xmlns:a16="http://schemas.microsoft.com/office/drawing/2014/main" id="{046F6EC1-DD76-458F-92DB-1477C7021820}"/>
                </a:ext>
              </a:extLst>
            </p:cNvPr>
            <p:cNvSpPr>
              <a:spLocks noChangeAspect="1" noChangeShapeType="1"/>
            </p:cNvSpPr>
            <p:nvPr/>
          </p:nvSpPr>
          <p:spPr bwMode="auto">
            <a:xfrm flipV="1">
              <a:off x="20400" y="11520"/>
              <a:ext cx="0" cy="28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102459" name="Line 958">
              <a:extLst>
                <a:ext uri="{FF2B5EF4-FFF2-40B4-BE49-F238E27FC236}">
                  <a16:creationId xmlns:a16="http://schemas.microsoft.com/office/drawing/2014/main" id="{86EE51AE-F5B1-444E-98FA-A8E379FA3E19}"/>
                </a:ext>
              </a:extLst>
            </p:cNvPr>
            <p:cNvSpPr>
              <a:spLocks noChangeAspect="1" noChangeShapeType="1"/>
            </p:cNvSpPr>
            <p:nvPr/>
          </p:nvSpPr>
          <p:spPr bwMode="auto">
            <a:xfrm flipV="1">
              <a:off x="20510" y="11520"/>
              <a:ext cx="0" cy="259"/>
            </a:xfrm>
            <a:prstGeom prst="line">
              <a:avLst/>
            </a:prstGeom>
            <a:noFill/>
            <a:ln w="50800">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a:p>
          </p:txBody>
        </p:sp>
        <p:sp>
          <p:nvSpPr>
            <p:cNvPr id="102460" name="Freeform 960">
              <a:extLst>
                <a:ext uri="{FF2B5EF4-FFF2-40B4-BE49-F238E27FC236}">
                  <a16:creationId xmlns:a16="http://schemas.microsoft.com/office/drawing/2014/main" id="{C455F540-D6A4-4EBE-811D-B76DBA06A626}"/>
                </a:ext>
              </a:extLst>
            </p:cNvPr>
            <p:cNvSpPr>
              <a:spLocks noChangeAspect="1"/>
            </p:cNvSpPr>
            <p:nvPr/>
          </p:nvSpPr>
          <p:spPr bwMode="auto">
            <a:xfrm>
              <a:off x="20592" y="11513"/>
              <a:ext cx="86" cy="295"/>
            </a:xfrm>
            <a:custGeom>
              <a:avLst/>
              <a:gdLst>
                <a:gd name="T0" fmla="*/ 0 w 576"/>
                <a:gd name="T1" fmla="*/ 0 h 1152"/>
                <a:gd name="T2" fmla="*/ 0 w 576"/>
                <a:gd name="T3" fmla="*/ 0 h 1152"/>
                <a:gd name="T4" fmla="*/ 0 w 576"/>
                <a:gd name="T5" fmla="*/ 0 h 1152"/>
                <a:gd name="T6" fmla="*/ 0 60000 65536"/>
                <a:gd name="T7" fmla="*/ 0 60000 65536"/>
                <a:gd name="T8" fmla="*/ 0 60000 65536"/>
                <a:gd name="T9" fmla="*/ 0 w 576"/>
                <a:gd name="T10" fmla="*/ 0 h 1152"/>
                <a:gd name="T11" fmla="*/ 576 w 576"/>
                <a:gd name="T12" fmla="*/ 1152 h 1152"/>
              </a:gdLst>
              <a:ahLst/>
              <a:cxnLst>
                <a:cxn ang="T6">
                  <a:pos x="T0" y="T1"/>
                </a:cxn>
                <a:cxn ang="T7">
                  <a:pos x="T2" y="T3"/>
                </a:cxn>
                <a:cxn ang="T8">
                  <a:pos x="T4" y="T5"/>
                </a:cxn>
              </a:cxnLst>
              <a:rect l="T9" t="T10" r="T11" b="T12"/>
              <a:pathLst>
                <a:path w="576" h="1152">
                  <a:moveTo>
                    <a:pt x="0" y="1152"/>
                  </a:moveTo>
                  <a:lnTo>
                    <a:pt x="576" y="576"/>
                  </a:lnTo>
                  <a:lnTo>
                    <a:pt x="0" y="0"/>
                  </a:lnTo>
                </a:path>
              </a:pathLst>
            </a:cu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zh-CN" altLang="en-US"/>
            </a:p>
          </p:txBody>
        </p:sp>
      </p:grpSp>
      <p:grpSp>
        <p:nvGrpSpPr>
          <p:cNvPr id="102440" name="Group 67">
            <a:extLst>
              <a:ext uri="{FF2B5EF4-FFF2-40B4-BE49-F238E27FC236}">
                <a16:creationId xmlns:a16="http://schemas.microsoft.com/office/drawing/2014/main" id="{29653689-A463-4A21-A2E1-AEC8D2329D40}"/>
              </a:ext>
            </a:extLst>
          </p:cNvPr>
          <p:cNvGrpSpPr>
            <a:grpSpLocks/>
          </p:cNvGrpSpPr>
          <p:nvPr/>
        </p:nvGrpSpPr>
        <p:grpSpPr bwMode="auto">
          <a:xfrm>
            <a:off x="3214688" y="5345113"/>
            <a:ext cx="354012" cy="374650"/>
            <a:chOff x="4857752" y="5229227"/>
            <a:chExt cx="354012" cy="374650"/>
          </a:xfrm>
        </p:grpSpPr>
        <p:sp>
          <p:nvSpPr>
            <p:cNvPr id="102455" name="Line 963">
              <a:extLst>
                <a:ext uri="{FF2B5EF4-FFF2-40B4-BE49-F238E27FC236}">
                  <a16:creationId xmlns:a16="http://schemas.microsoft.com/office/drawing/2014/main" id="{92DF09FA-2D3A-4C8E-AED9-70B415A771CF}"/>
                </a:ext>
              </a:extLst>
            </p:cNvPr>
            <p:cNvSpPr>
              <a:spLocks noChangeAspect="1" noChangeShapeType="1"/>
            </p:cNvSpPr>
            <p:nvPr/>
          </p:nvSpPr>
          <p:spPr bwMode="auto">
            <a:xfrm flipV="1">
              <a:off x="4857752" y="5238752"/>
              <a:ext cx="0" cy="365125"/>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102456" name="Line 964">
              <a:extLst>
                <a:ext uri="{FF2B5EF4-FFF2-40B4-BE49-F238E27FC236}">
                  <a16:creationId xmlns:a16="http://schemas.microsoft.com/office/drawing/2014/main" id="{10F5D712-DCA5-4628-843C-B57FB1E4951F}"/>
                </a:ext>
              </a:extLst>
            </p:cNvPr>
            <p:cNvSpPr>
              <a:spLocks noChangeAspect="1" noChangeShapeType="1"/>
            </p:cNvSpPr>
            <p:nvPr/>
          </p:nvSpPr>
          <p:spPr bwMode="auto">
            <a:xfrm flipV="1">
              <a:off x="4997452" y="5238752"/>
              <a:ext cx="0" cy="328613"/>
            </a:xfrm>
            <a:prstGeom prst="line">
              <a:avLst/>
            </a:prstGeom>
            <a:noFill/>
            <a:ln w="50800">
              <a:solidFill>
                <a:srgbClr val="000000"/>
              </a:solidFill>
              <a:round/>
              <a:headEnd type="triangle" w="med" len="med"/>
              <a:tailEnd/>
            </a:ln>
            <a:extLst>
              <a:ext uri="{909E8E84-426E-40DD-AFC4-6F175D3DCCD1}">
                <a14:hiddenFill xmlns:a14="http://schemas.microsoft.com/office/drawing/2010/main">
                  <a:noFill/>
                </a14:hiddenFill>
              </a:ext>
            </a:extLst>
          </p:spPr>
          <p:txBody>
            <a:bodyPr/>
            <a:lstStyle/>
            <a:p>
              <a:endParaRPr lang="zh-CN" altLang="en-US"/>
            </a:p>
          </p:txBody>
        </p:sp>
        <p:sp>
          <p:nvSpPr>
            <p:cNvPr id="102457" name="Freeform 965">
              <a:extLst>
                <a:ext uri="{FF2B5EF4-FFF2-40B4-BE49-F238E27FC236}">
                  <a16:creationId xmlns:a16="http://schemas.microsoft.com/office/drawing/2014/main" id="{8AE2B2EC-085A-491C-B4F5-5B4CC29AD017}"/>
                </a:ext>
              </a:extLst>
            </p:cNvPr>
            <p:cNvSpPr>
              <a:spLocks noChangeAspect="1"/>
            </p:cNvSpPr>
            <p:nvPr/>
          </p:nvSpPr>
          <p:spPr bwMode="auto">
            <a:xfrm>
              <a:off x="5102227" y="5229227"/>
              <a:ext cx="109537" cy="374650"/>
            </a:xfrm>
            <a:custGeom>
              <a:avLst/>
              <a:gdLst>
                <a:gd name="T0" fmla="*/ 0 w 576"/>
                <a:gd name="T1" fmla="*/ 2147483646 h 1152"/>
                <a:gd name="T2" fmla="*/ 2147483646 w 576"/>
                <a:gd name="T3" fmla="*/ 2147483646 h 1152"/>
                <a:gd name="T4" fmla="*/ 0 w 576"/>
                <a:gd name="T5" fmla="*/ 0 h 1152"/>
                <a:gd name="T6" fmla="*/ 0 60000 65536"/>
                <a:gd name="T7" fmla="*/ 0 60000 65536"/>
                <a:gd name="T8" fmla="*/ 0 60000 65536"/>
                <a:gd name="T9" fmla="*/ 0 w 576"/>
                <a:gd name="T10" fmla="*/ 0 h 1152"/>
                <a:gd name="T11" fmla="*/ 576 w 576"/>
                <a:gd name="T12" fmla="*/ 1152 h 1152"/>
              </a:gdLst>
              <a:ahLst/>
              <a:cxnLst>
                <a:cxn ang="T6">
                  <a:pos x="T0" y="T1"/>
                </a:cxn>
                <a:cxn ang="T7">
                  <a:pos x="T2" y="T3"/>
                </a:cxn>
                <a:cxn ang="T8">
                  <a:pos x="T4" y="T5"/>
                </a:cxn>
              </a:cxnLst>
              <a:rect l="T9" t="T10" r="T11" b="T12"/>
              <a:pathLst>
                <a:path w="576" h="1152">
                  <a:moveTo>
                    <a:pt x="0" y="1152"/>
                  </a:moveTo>
                  <a:lnTo>
                    <a:pt x="576" y="576"/>
                  </a:lnTo>
                  <a:lnTo>
                    <a:pt x="0" y="0"/>
                  </a:lnTo>
                </a:path>
              </a:pathLst>
            </a:cu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zh-CN" altLang="en-US"/>
            </a:p>
          </p:txBody>
        </p:sp>
      </p:grpSp>
      <p:sp>
        <p:nvSpPr>
          <p:cNvPr id="102441" name="Oval 954">
            <a:extLst>
              <a:ext uri="{FF2B5EF4-FFF2-40B4-BE49-F238E27FC236}">
                <a16:creationId xmlns:a16="http://schemas.microsoft.com/office/drawing/2014/main" id="{C35D2004-1739-433E-B6AE-3FF74987DAB6}"/>
              </a:ext>
            </a:extLst>
          </p:cNvPr>
          <p:cNvSpPr>
            <a:spLocks noChangeAspect="1" noChangeArrowheads="1"/>
          </p:cNvSpPr>
          <p:nvPr/>
        </p:nvSpPr>
        <p:spPr bwMode="auto">
          <a:xfrm>
            <a:off x="3209925" y="5078413"/>
            <a:ext cx="219075" cy="219075"/>
          </a:xfrm>
          <a:prstGeom prst="ellipse">
            <a:avLst/>
          </a:prstGeom>
          <a:solidFill>
            <a:srgbClr val="3366FF"/>
          </a:solidFill>
          <a:ln w="19050">
            <a:solidFill>
              <a:srgbClr val="000000"/>
            </a:solidFill>
            <a:round/>
            <a:headEnd/>
            <a:tailEnd/>
          </a:ln>
        </p:spPr>
        <p:txBody>
          <a:bodyPr wrap="none" anchor="ctr"/>
          <a:lstStyle>
            <a:lvl1pPr defTabSz="4649788">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defTabSz="4649788">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defTabSz="4649788">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defTabSz="4649788">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defTabSz="4649788">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defTabSz="46497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defTabSz="46497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defTabSz="46497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defTabSz="46497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eaLnBrk="1" hangingPunct="1">
              <a:spcBef>
                <a:spcPct val="0"/>
              </a:spcBef>
              <a:buFontTx/>
              <a:buNone/>
            </a:pPr>
            <a:endParaRPr lang="ko-KR" altLang="ko-KR" sz="4400">
              <a:latin typeface="Arial" panose="020B0604020202020204" pitchFamily="34" charset="0"/>
              <a:ea typeface="Gulim" panose="020B0600000101010101" pitchFamily="34" charset="-127"/>
            </a:endParaRPr>
          </a:p>
        </p:txBody>
      </p:sp>
      <p:sp>
        <p:nvSpPr>
          <p:cNvPr id="69" name="Oval 953">
            <a:extLst>
              <a:ext uri="{FF2B5EF4-FFF2-40B4-BE49-F238E27FC236}">
                <a16:creationId xmlns:a16="http://schemas.microsoft.com/office/drawing/2014/main" id="{7E9E5F56-2B14-40FE-9B26-0A23BF885F66}"/>
              </a:ext>
            </a:extLst>
          </p:cNvPr>
          <p:cNvSpPr>
            <a:spLocks noChangeAspect="1" noChangeArrowheads="1"/>
          </p:cNvSpPr>
          <p:nvPr/>
        </p:nvSpPr>
        <p:spPr bwMode="auto">
          <a:xfrm>
            <a:off x="7934325" y="4073525"/>
            <a:ext cx="219075" cy="219075"/>
          </a:xfrm>
          <a:prstGeom prst="ellipse">
            <a:avLst/>
          </a:prstGeom>
          <a:solidFill>
            <a:srgbClr val="FF0000"/>
          </a:solidFill>
          <a:ln w="19050">
            <a:solidFill>
              <a:srgbClr val="000000"/>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endParaRPr lang="ko-KR" altLang="en-US" sz="4400">
              <a:latin typeface="Arial" panose="020B0604020202020204" pitchFamily="34" charset="0"/>
              <a:ea typeface="Gulim" panose="020B0600000101010101" pitchFamily="34" charset="-127"/>
            </a:endParaRPr>
          </a:p>
        </p:txBody>
      </p:sp>
      <p:grpSp>
        <p:nvGrpSpPr>
          <p:cNvPr id="12" name="Group 961">
            <a:extLst>
              <a:ext uri="{FF2B5EF4-FFF2-40B4-BE49-F238E27FC236}">
                <a16:creationId xmlns:a16="http://schemas.microsoft.com/office/drawing/2014/main" id="{BA277E86-2D37-448A-A72D-DAADB5AFBCB0}"/>
              </a:ext>
            </a:extLst>
          </p:cNvPr>
          <p:cNvGrpSpPr>
            <a:grpSpLocks noChangeAspect="1"/>
          </p:cNvGrpSpPr>
          <p:nvPr/>
        </p:nvGrpSpPr>
        <p:grpSpPr bwMode="auto">
          <a:xfrm>
            <a:off x="7934325" y="3632200"/>
            <a:ext cx="354013" cy="374650"/>
            <a:chOff x="20400" y="11513"/>
            <a:chExt cx="278" cy="295"/>
          </a:xfrm>
        </p:grpSpPr>
        <p:sp>
          <p:nvSpPr>
            <p:cNvPr id="102452" name="Line 957">
              <a:extLst>
                <a:ext uri="{FF2B5EF4-FFF2-40B4-BE49-F238E27FC236}">
                  <a16:creationId xmlns:a16="http://schemas.microsoft.com/office/drawing/2014/main" id="{3BD0C9CD-FEE2-426F-931C-176BCCB4B400}"/>
                </a:ext>
              </a:extLst>
            </p:cNvPr>
            <p:cNvSpPr>
              <a:spLocks noChangeAspect="1" noChangeShapeType="1"/>
            </p:cNvSpPr>
            <p:nvPr/>
          </p:nvSpPr>
          <p:spPr bwMode="auto">
            <a:xfrm flipV="1">
              <a:off x="20400" y="11520"/>
              <a:ext cx="0" cy="28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102453" name="Line 958">
              <a:extLst>
                <a:ext uri="{FF2B5EF4-FFF2-40B4-BE49-F238E27FC236}">
                  <a16:creationId xmlns:a16="http://schemas.microsoft.com/office/drawing/2014/main" id="{B4C21C9A-AF9E-422E-8F0E-AFFF77F0B76C}"/>
                </a:ext>
              </a:extLst>
            </p:cNvPr>
            <p:cNvSpPr>
              <a:spLocks noChangeAspect="1" noChangeShapeType="1"/>
            </p:cNvSpPr>
            <p:nvPr/>
          </p:nvSpPr>
          <p:spPr bwMode="auto">
            <a:xfrm flipV="1">
              <a:off x="20510" y="11520"/>
              <a:ext cx="0" cy="259"/>
            </a:xfrm>
            <a:prstGeom prst="line">
              <a:avLst/>
            </a:prstGeom>
            <a:noFill/>
            <a:ln w="50800">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a:p>
          </p:txBody>
        </p:sp>
        <p:sp>
          <p:nvSpPr>
            <p:cNvPr id="102454" name="Freeform 960">
              <a:extLst>
                <a:ext uri="{FF2B5EF4-FFF2-40B4-BE49-F238E27FC236}">
                  <a16:creationId xmlns:a16="http://schemas.microsoft.com/office/drawing/2014/main" id="{7C02212D-E4ED-459A-9186-868F2F71110F}"/>
                </a:ext>
              </a:extLst>
            </p:cNvPr>
            <p:cNvSpPr>
              <a:spLocks noChangeAspect="1"/>
            </p:cNvSpPr>
            <p:nvPr/>
          </p:nvSpPr>
          <p:spPr bwMode="auto">
            <a:xfrm>
              <a:off x="20592" y="11513"/>
              <a:ext cx="86" cy="295"/>
            </a:xfrm>
            <a:custGeom>
              <a:avLst/>
              <a:gdLst>
                <a:gd name="T0" fmla="*/ 0 w 576"/>
                <a:gd name="T1" fmla="*/ 0 h 1152"/>
                <a:gd name="T2" fmla="*/ 0 w 576"/>
                <a:gd name="T3" fmla="*/ 0 h 1152"/>
                <a:gd name="T4" fmla="*/ 0 w 576"/>
                <a:gd name="T5" fmla="*/ 0 h 1152"/>
                <a:gd name="T6" fmla="*/ 0 60000 65536"/>
                <a:gd name="T7" fmla="*/ 0 60000 65536"/>
                <a:gd name="T8" fmla="*/ 0 60000 65536"/>
                <a:gd name="T9" fmla="*/ 0 w 576"/>
                <a:gd name="T10" fmla="*/ 0 h 1152"/>
                <a:gd name="T11" fmla="*/ 576 w 576"/>
                <a:gd name="T12" fmla="*/ 1152 h 1152"/>
              </a:gdLst>
              <a:ahLst/>
              <a:cxnLst>
                <a:cxn ang="T6">
                  <a:pos x="T0" y="T1"/>
                </a:cxn>
                <a:cxn ang="T7">
                  <a:pos x="T2" y="T3"/>
                </a:cxn>
                <a:cxn ang="T8">
                  <a:pos x="T4" y="T5"/>
                </a:cxn>
              </a:cxnLst>
              <a:rect l="T9" t="T10" r="T11" b="T12"/>
              <a:pathLst>
                <a:path w="576" h="1152">
                  <a:moveTo>
                    <a:pt x="0" y="1152"/>
                  </a:moveTo>
                  <a:lnTo>
                    <a:pt x="576" y="576"/>
                  </a:lnTo>
                  <a:lnTo>
                    <a:pt x="0" y="0"/>
                  </a:lnTo>
                </a:path>
              </a:pathLst>
            </a:cu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zh-CN" altLang="en-US"/>
            </a:p>
          </p:txBody>
        </p:sp>
      </p:grpSp>
      <p:grpSp>
        <p:nvGrpSpPr>
          <p:cNvPr id="13" name="Group 73">
            <a:extLst>
              <a:ext uri="{FF2B5EF4-FFF2-40B4-BE49-F238E27FC236}">
                <a16:creationId xmlns:a16="http://schemas.microsoft.com/office/drawing/2014/main" id="{FFF1E408-58EE-42DD-99FE-87B4A6AD3CA6}"/>
              </a:ext>
            </a:extLst>
          </p:cNvPr>
          <p:cNvGrpSpPr>
            <a:grpSpLocks/>
          </p:cNvGrpSpPr>
          <p:nvPr/>
        </p:nvGrpSpPr>
        <p:grpSpPr bwMode="auto">
          <a:xfrm>
            <a:off x="7934325" y="5078413"/>
            <a:ext cx="354013" cy="374650"/>
            <a:chOff x="4857752" y="5229227"/>
            <a:chExt cx="354012" cy="374650"/>
          </a:xfrm>
        </p:grpSpPr>
        <p:sp>
          <p:nvSpPr>
            <p:cNvPr id="102449" name="Line 963">
              <a:extLst>
                <a:ext uri="{FF2B5EF4-FFF2-40B4-BE49-F238E27FC236}">
                  <a16:creationId xmlns:a16="http://schemas.microsoft.com/office/drawing/2014/main" id="{25BF2F60-074B-41CB-AC94-77E9F65F6B4D}"/>
                </a:ext>
              </a:extLst>
            </p:cNvPr>
            <p:cNvSpPr>
              <a:spLocks noChangeAspect="1" noChangeShapeType="1"/>
            </p:cNvSpPr>
            <p:nvPr/>
          </p:nvSpPr>
          <p:spPr bwMode="auto">
            <a:xfrm flipV="1">
              <a:off x="4857752" y="5238752"/>
              <a:ext cx="0" cy="365125"/>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102450" name="Line 964">
              <a:extLst>
                <a:ext uri="{FF2B5EF4-FFF2-40B4-BE49-F238E27FC236}">
                  <a16:creationId xmlns:a16="http://schemas.microsoft.com/office/drawing/2014/main" id="{A9DA4E66-2C79-4A38-A143-FE07B1F8794B}"/>
                </a:ext>
              </a:extLst>
            </p:cNvPr>
            <p:cNvSpPr>
              <a:spLocks noChangeAspect="1" noChangeShapeType="1"/>
            </p:cNvSpPr>
            <p:nvPr/>
          </p:nvSpPr>
          <p:spPr bwMode="auto">
            <a:xfrm flipV="1">
              <a:off x="4997452" y="5238752"/>
              <a:ext cx="0" cy="328613"/>
            </a:xfrm>
            <a:prstGeom prst="line">
              <a:avLst/>
            </a:prstGeom>
            <a:noFill/>
            <a:ln w="50800">
              <a:solidFill>
                <a:srgbClr val="000000"/>
              </a:solidFill>
              <a:round/>
              <a:headEnd type="triangle" w="med" len="med"/>
              <a:tailEnd/>
            </a:ln>
            <a:extLst>
              <a:ext uri="{909E8E84-426E-40DD-AFC4-6F175D3DCCD1}">
                <a14:hiddenFill xmlns:a14="http://schemas.microsoft.com/office/drawing/2010/main">
                  <a:noFill/>
                </a14:hiddenFill>
              </a:ext>
            </a:extLst>
          </p:spPr>
          <p:txBody>
            <a:bodyPr/>
            <a:lstStyle/>
            <a:p>
              <a:endParaRPr lang="zh-CN" altLang="en-US"/>
            </a:p>
          </p:txBody>
        </p:sp>
        <p:sp>
          <p:nvSpPr>
            <p:cNvPr id="102451" name="Freeform 965">
              <a:extLst>
                <a:ext uri="{FF2B5EF4-FFF2-40B4-BE49-F238E27FC236}">
                  <a16:creationId xmlns:a16="http://schemas.microsoft.com/office/drawing/2014/main" id="{5D15E32D-E273-4E58-8EA4-A96827414164}"/>
                </a:ext>
              </a:extLst>
            </p:cNvPr>
            <p:cNvSpPr>
              <a:spLocks noChangeAspect="1"/>
            </p:cNvSpPr>
            <p:nvPr/>
          </p:nvSpPr>
          <p:spPr bwMode="auto">
            <a:xfrm>
              <a:off x="5102227" y="5229227"/>
              <a:ext cx="109537" cy="374650"/>
            </a:xfrm>
            <a:custGeom>
              <a:avLst/>
              <a:gdLst>
                <a:gd name="T0" fmla="*/ 0 w 576"/>
                <a:gd name="T1" fmla="*/ 2147483646 h 1152"/>
                <a:gd name="T2" fmla="*/ 2147483646 w 576"/>
                <a:gd name="T3" fmla="*/ 2147483646 h 1152"/>
                <a:gd name="T4" fmla="*/ 0 w 576"/>
                <a:gd name="T5" fmla="*/ 0 h 1152"/>
                <a:gd name="T6" fmla="*/ 0 60000 65536"/>
                <a:gd name="T7" fmla="*/ 0 60000 65536"/>
                <a:gd name="T8" fmla="*/ 0 60000 65536"/>
                <a:gd name="T9" fmla="*/ 0 w 576"/>
                <a:gd name="T10" fmla="*/ 0 h 1152"/>
                <a:gd name="T11" fmla="*/ 576 w 576"/>
                <a:gd name="T12" fmla="*/ 1152 h 1152"/>
              </a:gdLst>
              <a:ahLst/>
              <a:cxnLst>
                <a:cxn ang="T6">
                  <a:pos x="T0" y="T1"/>
                </a:cxn>
                <a:cxn ang="T7">
                  <a:pos x="T2" y="T3"/>
                </a:cxn>
                <a:cxn ang="T8">
                  <a:pos x="T4" y="T5"/>
                </a:cxn>
              </a:cxnLst>
              <a:rect l="T9" t="T10" r="T11" b="T12"/>
              <a:pathLst>
                <a:path w="576" h="1152">
                  <a:moveTo>
                    <a:pt x="0" y="1152"/>
                  </a:moveTo>
                  <a:lnTo>
                    <a:pt x="576" y="576"/>
                  </a:lnTo>
                  <a:lnTo>
                    <a:pt x="0" y="0"/>
                  </a:lnTo>
                </a:path>
              </a:pathLst>
            </a:cu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zh-CN" altLang="en-US"/>
            </a:p>
          </p:txBody>
        </p:sp>
      </p:grpSp>
      <p:sp>
        <p:nvSpPr>
          <p:cNvPr id="84" name="Oval 954">
            <a:extLst>
              <a:ext uri="{FF2B5EF4-FFF2-40B4-BE49-F238E27FC236}">
                <a16:creationId xmlns:a16="http://schemas.microsoft.com/office/drawing/2014/main" id="{EFA5B7B9-C566-44B6-AA59-F87DB47EE658}"/>
              </a:ext>
            </a:extLst>
          </p:cNvPr>
          <p:cNvSpPr>
            <a:spLocks noChangeAspect="1" noChangeArrowheads="1"/>
          </p:cNvSpPr>
          <p:nvPr/>
        </p:nvSpPr>
        <p:spPr bwMode="auto">
          <a:xfrm>
            <a:off x="7934325" y="4811713"/>
            <a:ext cx="219075" cy="219075"/>
          </a:xfrm>
          <a:prstGeom prst="ellipse">
            <a:avLst/>
          </a:prstGeom>
          <a:solidFill>
            <a:srgbClr val="3366FF"/>
          </a:solidFill>
          <a:ln w="19050">
            <a:solidFill>
              <a:srgbClr val="000000"/>
            </a:solidFill>
            <a:round/>
            <a:headEnd/>
            <a:tailEnd/>
          </a:ln>
        </p:spPr>
        <p:txBody>
          <a:bodyPr wrap="none" anchor="ctr"/>
          <a:lstStyle>
            <a:lvl1pPr defTabSz="4649788">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defTabSz="4649788">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defTabSz="4649788">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defTabSz="4649788">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defTabSz="4649788">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defTabSz="46497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defTabSz="46497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defTabSz="46497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defTabSz="46497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eaLnBrk="1" hangingPunct="1">
              <a:spcBef>
                <a:spcPct val="0"/>
              </a:spcBef>
              <a:buFontTx/>
              <a:buNone/>
            </a:pPr>
            <a:endParaRPr lang="ko-KR" altLang="ko-KR" sz="4400">
              <a:latin typeface="Arial" panose="020B0604020202020204" pitchFamily="34" charset="0"/>
              <a:ea typeface="Gulim" panose="020B0600000101010101" pitchFamily="34" charset="-127"/>
            </a:endParaRPr>
          </a:p>
        </p:txBody>
      </p:sp>
      <p:sp>
        <p:nvSpPr>
          <p:cNvPr id="102446" name="TextBox 71">
            <a:extLst>
              <a:ext uri="{FF2B5EF4-FFF2-40B4-BE49-F238E27FC236}">
                <a16:creationId xmlns:a16="http://schemas.microsoft.com/office/drawing/2014/main" id="{B5641668-6791-4C2F-81A7-22157E725B78}"/>
              </a:ext>
            </a:extLst>
          </p:cNvPr>
          <p:cNvSpPr txBox="1">
            <a:spLocks noChangeArrowheads="1"/>
          </p:cNvSpPr>
          <p:nvPr/>
        </p:nvSpPr>
        <p:spPr bwMode="auto">
          <a:xfrm>
            <a:off x="7858125" y="6550025"/>
            <a:ext cx="12858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r">
              <a:spcBef>
                <a:spcPct val="0"/>
              </a:spcBef>
              <a:buFontTx/>
              <a:buNone/>
            </a:pPr>
            <a:r>
              <a:rPr lang="en-US" altLang="zh-CN" sz="1400" i="1" dirty="0">
                <a:latin typeface="Times New Roman" panose="02020603050405020304" pitchFamily="18" charset="0"/>
                <a:cs typeface="Times New Roman" panose="02020603050405020304" pitchFamily="18" charset="0"/>
              </a:rPr>
              <a:t>From K. Kim</a:t>
            </a:r>
            <a:endParaRPr lang="zh-CN" altLang="en-US" sz="1400" i="1" dirty="0">
              <a:latin typeface="Times New Roman" panose="02020603050405020304" pitchFamily="18" charset="0"/>
              <a:cs typeface="Times New Roman" panose="02020603050405020304" pitchFamily="18" charset="0"/>
            </a:endParaRPr>
          </a:p>
        </p:txBody>
      </p:sp>
      <p:sp>
        <p:nvSpPr>
          <p:cNvPr id="72" name="Rectangle 8">
            <a:extLst>
              <a:ext uri="{FF2B5EF4-FFF2-40B4-BE49-F238E27FC236}">
                <a16:creationId xmlns:a16="http://schemas.microsoft.com/office/drawing/2014/main" id="{845B05B5-2584-448A-8304-21CB4889681E}"/>
              </a:ext>
            </a:extLst>
          </p:cNvPr>
          <p:cNvSpPr>
            <a:spLocks noChangeArrowheads="1"/>
          </p:cNvSpPr>
          <p:nvPr/>
        </p:nvSpPr>
        <p:spPr bwMode="auto">
          <a:xfrm>
            <a:off x="0" y="0"/>
            <a:ext cx="9144000" cy="549275"/>
          </a:xfrm>
          <a:prstGeom prst="rect">
            <a:avLst/>
          </a:prstGeom>
          <a:ln>
            <a:headEnd/>
            <a:tailEnd/>
          </a:ln>
        </p:spPr>
        <p:style>
          <a:lnRef idx="1">
            <a:schemeClr val="accent1"/>
          </a:lnRef>
          <a:fillRef idx="3">
            <a:schemeClr val="accent1"/>
          </a:fillRef>
          <a:effectRef idx="2">
            <a:schemeClr val="accent1"/>
          </a:effectRef>
          <a:fontRef idx="minor">
            <a:schemeClr val="lt1"/>
          </a:fontRef>
        </p:style>
        <p:txBody>
          <a:bodyPr wrap="none" anchor="ctr"/>
          <a:lstStyle/>
          <a:p>
            <a:pPr algn="ctr" eaLnBrk="1" hangingPunct="1">
              <a:defRPr/>
            </a:pPr>
            <a:r>
              <a:rPr lang="zh-CN" altLang="en-US" sz="2800" b="1" dirty="0">
                <a:solidFill>
                  <a:schemeClr val="bg1"/>
                </a:solidFill>
                <a:latin typeface="微软雅黑" pitchFamily="34" charset="-122"/>
                <a:ea typeface="微软雅黑" pitchFamily="34" charset="-122"/>
                <a:cs typeface="Arial" pitchFamily="34" charset="0"/>
              </a:rPr>
              <a:t>量子比特</a:t>
            </a:r>
            <a:endParaRPr lang="de-DE" altLang="ko-KR" sz="2800" b="1" dirty="0">
              <a:solidFill>
                <a:schemeClr val="bg1"/>
              </a:solidFill>
              <a:latin typeface="微软雅黑" pitchFamily="34" charset="-122"/>
              <a:ea typeface="微软雅黑" pitchFamily="34" charset="-122"/>
              <a:cs typeface="Arial" pitchFamily="34" charset="0"/>
            </a:endParaRPr>
          </a:p>
        </p:txBody>
      </p:sp>
      <p:sp>
        <p:nvSpPr>
          <p:cNvPr id="102448" name="灯片编号占位符 1">
            <a:extLst>
              <a:ext uri="{FF2B5EF4-FFF2-40B4-BE49-F238E27FC236}">
                <a16:creationId xmlns:a16="http://schemas.microsoft.com/office/drawing/2014/main" id="{22F249BB-5E56-4638-BCB0-3EBE0E16E4C8}"/>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fld id="{58F6B769-467C-47AB-9AAF-5AC98A499A84}" type="slidenum">
              <a:rPr lang="zh-CN" altLang="en-US" sz="1200" smtClean="0">
                <a:solidFill>
                  <a:srgbClr val="898989"/>
                </a:solidFill>
              </a:rPr>
              <a:pPr>
                <a:spcBef>
                  <a:spcPct val="0"/>
                </a:spcBef>
                <a:buFontTx/>
                <a:buNone/>
              </a:pPr>
              <a:t>90</a:t>
            </a:fld>
            <a:endParaRPr lang="zh-CN" altLang="en-US" sz="1200">
              <a:solidFill>
                <a:srgbClr val="898989"/>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8"/>
                                        </p:tgtEl>
                                        <p:attrNameLst>
                                          <p:attrName>style.visibility</p:attrName>
                                        </p:attrNameLst>
                                      </p:cBhvr>
                                      <p:to>
                                        <p:strVal val="visible"/>
                                      </p:to>
                                    </p:set>
                                    <p:animEffect transition="in" filter="fade">
                                      <p:cBhvr>
                                        <p:cTn id="7" dur="500"/>
                                        <p:tgtEl>
                                          <p:spTgt spid="11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par>
                                <p:cTn id="17" presetID="10" presetClass="entr" presetSubtype="0" fill="hold" nodeType="withEffect">
                                  <p:stCondLst>
                                    <p:cond delay="0"/>
                                  </p:stCondLst>
                                  <p:childTnLst>
                                    <p:set>
                                      <p:cBhvr>
                                        <p:cTn id="18" dur="1" fill="hold">
                                          <p:stCondLst>
                                            <p:cond delay="0"/>
                                          </p:stCondLst>
                                        </p:cTn>
                                        <p:tgtEl>
                                          <p:spTgt spid="86"/>
                                        </p:tgtEl>
                                        <p:attrNameLst>
                                          <p:attrName>style.visibility</p:attrName>
                                        </p:attrNameLst>
                                      </p:cBhvr>
                                      <p:to>
                                        <p:strVal val="visible"/>
                                      </p:to>
                                    </p:set>
                                    <p:animEffect transition="in" filter="fade">
                                      <p:cBhvr>
                                        <p:cTn id="19" dur="500"/>
                                        <p:tgtEl>
                                          <p:spTgt spid="86"/>
                                        </p:tgtEl>
                                      </p:cBhvr>
                                    </p:animEffect>
                                  </p:childTnLst>
                                </p:cTn>
                              </p:par>
                              <p:par>
                                <p:cTn id="20" presetID="10" presetClass="entr" presetSubtype="0" fill="hold" nodeType="withEffect">
                                  <p:stCondLst>
                                    <p:cond delay="0"/>
                                  </p:stCondLst>
                                  <p:childTnLst>
                                    <p:set>
                                      <p:cBhvr>
                                        <p:cTn id="21" dur="1" fill="hold">
                                          <p:stCondLst>
                                            <p:cond delay="0"/>
                                          </p:stCondLst>
                                        </p:cTn>
                                        <p:tgtEl>
                                          <p:spTgt spid="87"/>
                                        </p:tgtEl>
                                        <p:attrNameLst>
                                          <p:attrName>style.visibility</p:attrName>
                                        </p:attrNameLst>
                                      </p:cBhvr>
                                      <p:to>
                                        <p:strVal val="visible"/>
                                      </p:to>
                                    </p:set>
                                    <p:animEffect transition="in" filter="fade">
                                      <p:cBhvr>
                                        <p:cTn id="22" dur="500"/>
                                        <p:tgtEl>
                                          <p:spTgt spid="87"/>
                                        </p:tgtEl>
                                      </p:cBhvr>
                                    </p:animEffect>
                                  </p:childTnLst>
                                </p:cTn>
                              </p:par>
                              <p:par>
                                <p:cTn id="23" presetID="10" presetClass="entr" presetSubtype="0" fill="hold" nodeType="withEffect">
                                  <p:stCondLst>
                                    <p:cond delay="0"/>
                                  </p:stCondLst>
                                  <p:childTnLst>
                                    <p:set>
                                      <p:cBhvr>
                                        <p:cTn id="24" dur="1" fill="hold">
                                          <p:stCondLst>
                                            <p:cond delay="0"/>
                                          </p:stCondLst>
                                        </p:cTn>
                                        <p:tgtEl>
                                          <p:spTgt spid="88"/>
                                        </p:tgtEl>
                                        <p:attrNameLst>
                                          <p:attrName>style.visibility</p:attrName>
                                        </p:attrNameLst>
                                      </p:cBhvr>
                                      <p:to>
                                        <p:strVal val="visible"/>
                                      </p:to>
                                    </p:set>
                                    <p:animEffect transition="in" filter="fade">
                                      <p:cBhvr>
                                        <p:cTn id="25" dur="500"/>
                                        <p:tgtEl>
                                          <p:spTgt spid="88"/>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92"/>
                                        </p:tgtEl>
                                        <p:attrNameLst>
                                          <p:attrName>style.visibility</p:attrName>
                                        </p:attrNameLst>
                                      </p:cBhvr>
                                      <p:to>
                                        <p:strVal val="visible"/>
                                      </p:to>
                                    </p:set>
                                    <p:animEffect transition="in" filter="fade">
                                      <p:cBhvr>
                                        <p:cTn id="28" dur="500"/>
                                        <p:tgtEl>
                                          <p:spTgt spid="92"/>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93"/>
                                        </p:tgtEl>
                                        <p:attrNameLst>
                                          <p:attrName>style.visibility</p:attrName>
                                        </p:attrNameLst>
                                      </p:cBhvr>
                                      <p:to>
                                        <p:strVal val="visible"/>
                                      </p:to>
                                    </p:set>
                                    <p:animEffect transition="in" filter="fade">
                                      <p:cBhvr>
                                        <p:cTn id="31" dur="500"/>
                                        <p:tgtEl>
                                          <p:spTgt spid="93"/>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95"/>
                                        </p:tgtEl>
                                        <p:attrNameLst>
                                          <p:attrName>style.visibility</p:attrName>
                                        </p:attrNameLst>
                                      </p:cBhvr>
                                      <p:to>
                                        <p:strVal val="visible"/>
                                      </p:to>
                                    </p:set>
                                    <p:animEffect transition="in" filter="fade">
                                      <p:cBhvr>
                                        <p:cTn id="34" dur="500"/>
                                        <p:tgtEl>
                                          <p:spTgt spid="95"/>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97"/>
                                        </p:tgtEl>
                                        <p:attrNameLst>
                                          <p:attrName>style.visibility</p:attrName>
                                        </p:attrNameLst>
                                      </p:cBhvr>
                                      <p:to>
                                        <p:strVal val="visible"/>
                                      </p:to>
                                    </p:set>
                                    <p:animEffect transition="in" filter="fade">
                                      <p:cBhvr>
                                        <p:cTn id="37" dur="500"/>
                                        <p:tgtEl>
                                          <p:spTgt spid="97"/>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98"/>
                                        </p:tgtEl>
                                        <p:attrNameLst>
                                          <p:attrName>style.visibility</p:attrName>
                                        </p:attrNameLst>
                                      </p:cBhvr>
                                      <p:to>
                                        <p:strVal val="visible"/>
                                      </p:to>
                                    </p:set>
                                    <p:animEffect transition="in" filter="fade">
                                      <p:cBhvr>
                                        <p:cTn id="40" dur="500"/>
                                        <p:tgtEl>
                                          <p:spTgt spid="98"/>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99"/>
                                        </p:tgtEl>
                                        <p:attrNameLst>
                                          <p:attrName>style.visibility</p:attrName>
                                        </p:attrNameLst>
                                      </p:cBhvr>
                                      <p:to>
                                        <p:strVal val="visible"/>
                                      </p:to>
                                    </p:set>
                                    <p:animEffect transition="in" filter="fade">
                                      <p:cBhvr>
                                        <p:cTn id="43" dur="500"/>
                                        <p:tgtEl>
                                          <p:spTgt spid="99"/>
                                        </p:tgtEl>
                                      </p:cBhvr>
                                    </p:animEffect>
                                  </p:childTnLst>
                                </p:cTn>
                              </p:par>
                              <p:par>
                                <p:cTn id="44" presetID="10" presetClass="entr" presetSubtype="0" fill="hold" nodeType="withEffect">
                                  <p:stCondLst>
                                    <p:cond delay="0"/>
                                  </p:stCondLst>
                                  <p:childTnLst>
                                    <p:set>
                                      <p:cBhvr>
                                        <p:cTn id="45" dur="1" fill="hold">
                                          <p:stCondLst>
                                            <p:cond delay="0"/>
                                          </p:stCondLst>
                                        </p:cTn>
                                        <p:tgtEl>
                                          <p:spTgt spid="6"/>
                                        </p:tgtEl>
                                        <p:attrNameLst>
                                          <p:attrName>style.visibility</p:attrName>
                                        </p:attrNameLst>
                                      </p:cBhvr>
                                      <p:to>
                                        <p:strVal val="visible"/>
                                      </p:to>
                                    </p:set>
                                    <p:animEffect transition="in" filter="fade">
                                      <p:cBhvr>
                                        <p:cTn id="46" dur="500"/>
                                        <p:tgtEl>
                                          <p:spTgt spid="6"/>
                                        </p:tgtEl>
                                      </p:cBhvr>
                                    </p:animEffect>
                                  </p:childTnLst>
                                </p:cTn>
                              </p:par>
                              <p:par>
                                <p:cTn id="47" presetID="10" presetClass="entr" presetSubtype="0" fill="hold" nodeType="withEffect">
                                  <p:stCondLst>
                                    <p:cond delay="0"/>
                                  </p:stCondLst>
                                  <p:childTnLst>
                                    <p:set>
                                      <p:cBhvr>
                                        <p:cTn id="48" dur="1" fill="hold">
                                          <p:stCondLst>
                                            <p:cond delay="0"/>
                                          </p:stCondLst>
                                        </p:cTn>
                                        <p:tgtEl>
                                          <p:spTgt spid="109"/>
                                        </p:tgtEl>
                                        <p:attrNameLst>
                                          <p:attrName>style.visibility</p:attrName>
                                        </p:attrNameLst>
                                      </p:cBhvr>
                                      <p:to>
                                        <p:strVal val="visible"/>
                                      </p:to>
                                    </p:set>
                                    <p:animEffect transition="in" filter="fade">
                                      <p:cBhvr>
                                        <p:cTn id="49" dur="500"/>
                                        <p:tgtEl>
                                          <p:spTgt spid="109"/>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112"/>
                                        </p:tgtEl>
                                        <p:attrNameLst>
                                          <p:attrName>style.visibility</p:attrName>
                                        </p:attrNameLst>
                                      </p:cBhvr>
                                      <p:to>
                                        <p:strVal val="visible"/>
                                      </p:to>
                                    </p:set>
                                    <p:animEffect transition="in" filter="fade">
                                      <p:cBhvr>
                                        <p:cTn id="52" dur="500"/>
                                        <p:tgtEl>
                                          <p:spTgt spid="112"/>
                                        </p:tgtEl>
                                      </p:cBhvr>
                                    </p:animEffect>
                                  </p:childTnLst>
                                </p:cTn>
                              </p:par>
                              <p:par>
                                <p:cTn id="53" presetID="10" presetClass="entr" presetSubtype="0" fill="hold" nodeType="withEffect">
                                  <p:stCondLst>
                                    <p:cond delay="0"/>
                                  </p:stCondLst>
                                  <p:childTnLst>
                                    <p:set>
                                      <p:cBhvr>
                                        <p:cTn id="54" dur="1" fill="hold">
                                          <p:stCondLst>
                                            <p:cond delay="0"/>
                                          </p:stCondLst>
                                        </p:cTn>
                                        <p:tgtEl>
                                          <p:spTgt spid="113"/>
                                        </p:tgtEl>
                                        <p:attrNameLst>
                                          <p:attrName>style.visibility</p:attrName>
                                        </p:attrNameLst>
                                      </p:cBhvr>
                                      <p:to>
                                        <p:strVal val="visible"/>
                                      </p:to>
                                    </p:set>
                                    <p:animEffect transition="in" filter="fade">
                                      <p:cBhvr>
                                        <p:cTn id="55" dur="500"/>
                                        <p:tgtEl>
                                          <p:spTgt spid="113"/>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115"/>
                                        </p:tgtEl>
                                        <p:attrNameLst>
                                          <p:attrName>style.visibility</p:attrName>
                                        </p:attrNameLst>
                                      </p:cBhvr>
                                      <p:to>
                                        <p:strVal val="visible"/>
                                      </p:to>
                                    </p:set>
                                    <p:animEffect transition="in" filter="fade">
                                      <p:cBhvr>
                                        <p:cTn id="58" dur="500"/>
                                        <p:tgtEl>
                                          <p:spTgt spid="115"/>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117"/>
                                        </p:tgtEl>
                                        <p:attrNameLst>
                                          <p:attrName>style.visibility</p:attrName>
                                        </p:attrNameLst>
                                      </p:cBhvr>
                                      <p:to>
                                        <p:strVal val="visible"/>
                                      </p:to>
                                    </p:set>
                                    <p:animEffect transition="in" filter="fade">
                                      <p:cBhvr>
                                        <p:cTn id="61" dur="500"/>
                                        <p:tgtEl>
                                          <p:spTgt spid="117"/>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69"/>
                                        </p:tgtEl>
                                        <p:attrNameLst>
                                          <p:attrName>style.visibility</p:attrName>
                                        </p:attrNameLst>
                                      </p:cBhvr>
                                      <p:to>
                                        <p:strVal val="visible"/>
                                      </p:to>
                                    </p:set>
                                    <p:animEffect transition="in" filter="fade">
                                      <p:cBhvr>
                                        <p:cTn id="64" dur="500"/>
                                        <p:tgtEl>
                                          <p:spTgt spid="69"/>
                                        </p:tgtEl>
                                      </p:cBhvr>
                                    </p:animEffect>
                                  </p:childTnLst>
                                </p:cTn>
                              </p:par>
                              <p:par>
                                <p:cTn id="65" presetID="10" presetClass="entr" presetSubtype="0" fill="hold" nodeType="withEffect">
                                  <p:stCondLst>
                                    <p:cond delay="0"/>
                                  </p:stCondLst>
                                  <p:childTnLst>
                                    <p:set>
                                      <p:cBhvr>
                                        <p:cTn id="66" dur="1" fill="hold">
                                          <p:stCondLst>
                                            <p:cond delay="0"/>
                                          </p:stCondLst>
                                        </p:cTn>
                                        <p:tgtEl>
                                          <p:spTgt spid="12"/>
                                        </p:tgtEl>
                                        <p:attrNameLst>
                                          <p:attrName>style.visibility</p:attrName>
                                        </p:attrNameLst>
                                      </p:cBhvr>
                                      <p:to>
                                        <p:strVal val="visible"/>
                                      </p:to>
                                    </p:set>
                                    <p:animEffect transition="in" filter="fade">
                                      <p:cBhvr>
                                        <p:cTn id="67" dur="500"/>
                                        <p:tgtEl>
                                          <p:spTgt spid="12"/>
                                        </p:tgtEl>
                                      </p:cBhvr>
                                    </p:animEffect>
                                  </p:childTnLst>
                                </p:cTn>
                              </p:par>
                              <p:par>
                                <p:cTn id="68" presetID="10" presetClass="entr" presetSubtype="0" fill="hold" nodeType="withEffect">
                                  <p:stCondLst>
                                    <p:cond delay="0"/>
                                  </p:stCondLst>
                                  <p:childTnLst>
                                    <p:set>
                                      <p:cBhvr>
                                        <p:cTn id="69" dur="1" fill="hold">
                                          <p:stCondLst>
                                            <p:cond delay="0"/>
                                          </p:stCondLst>
                                        </p:cTn>
                                        <p:tgtEl>
                                          <p:spTgt spid="13"/>
                                        </p:tgtEl>
                                        <p:attrNameLst>
                                          <p:attrName>style.visibility</p:attrName>
                                        </p:attrNameLst>
                                      </p:cBhvr>
                                      <p:to>
                                        <p:strVal val="visible"/>
                                      </p:to>
                                    </p:set>
                                    <p:animEffect transition="in" filter="fade">
                                      <p:cBhvr>
                                        <p:cTn id="70" dur="500"/>
                                        <p:tgtEl>
                                          <p:spTgt spid="13"/>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84"/>
                                        </p:tgtEl>
                                        <p:attrNameLst>
                                          <p:attrName>style.visibility</p:attrName>
                                        </p:attrNameLst>
                                      </p:cBhvr>
                                      <p:to>
                                        <p:strVal val="visible"/>
                                      </p:to>
                                    </p:set>
                                    <p:animEffect transition="in" filter="fade">
                                      <p:cBhvr>
                                        <p:cTn id="73" dur="500"/>
                                        <p:tgtEl>
                                          <p:spTgt spid="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 grpId="0" animBg="1"/>
      <p:bldP spid="9" grpId="0"/>
      <p:bldP spid="92" grpId="0"/>
      <p:bldP spid="93" grpId="0"/>
      <p:bldP spid="95" grpId="0"/>
      <p:bldP spid="97" grpId="0"/>
      <p:bldP spid="98" grpId="0"/>
      <p:bldP spid="99" grpId="0"/>
      <p:bldP spid="112" grpId="0"/>
      <p:bldP spid="115" grpId="0"/>
      <p:bldP spid="117" grpId="0"/>
      <p:bldP spid="69" grpId="0" animBg="1"/>
      <p:bldP spid="84"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Rectangle 8">
            <a:extLst>
              <a:ext uri="{FF2B5EF4-FFF2-40B4-BE49-F238E27FC236}">
                <a16:creationId xmlns:a16="http://schemas.microsoft.com/office/drawing/2014/main" id="{A7E6041E-A712-428C-B524-02B46241BA49}"/>
              </a:ext>
            </a:extLst>
          </p:cNvPr>
          <p:cNvSpPr>
            <a:spLocks noChangeArrowheads="1"/>
          </p:cNvSpPr>
          <p:nvPr/>
        </p:nvSpPr>
        <p:spPr bwMode="auto">
          <a:xfrm>
            <a:off x="0" y="0"/>
            <a:ext cx="9144000" cy="549275"/>
          </a:xfrm>
          <a:prstGeom prst="rect">
            <a:avLst/>
          </a:prstGeom>
          <a:ln>
            <a:headEnd/>
            <a:tailEnd/>
          </a:ln>
        </p:spPr>
        <p:style>
          <a:lnRef idx="1">
            <a:schemeClr val="accent1"/>
          </a:lnRef>
          <a:fillRef idx="3">
            <a:schemeClr val="accent1"/>
          </a:fillRef>
          <a:effectRef idx="2">
            <a:schemeClr val="accent1"/>
          </a:effectRef>
          <a:fontRef idx="minor">
            <a:schemeClr val="lt1"/>
          </a:fontRef>
        </p:style>
        <p:txBody>
          <a:bodyPr wrap="none" anchor="ctr"/>
          <a:lstStyle/>
          <a:p>
            <a:pPr algn="ctr" eaLnBrk="1" hangingPunct="1">
              <a:defRPr/>
            </a:pPr>
            <a:r>
              <a:rPr lang="zh-CN" altLang="en-US" sz="2800" b="1" dirty="0">
                <a:solidFill>
                  <a:schemeClr val="bg1"/>
                </a:solidFill>
                <a:latin typeface="微软雅黑" pitchFamily="34" charset="-122"/>
                <a:ea typeface="微软雅黑" pitchFamily="34" charset="-122"/>
                <a:cs typeface="Arial" pitchFamily="34" charset="0"/>
              </a:rPr>
              <a:t>单比特旋转操作</a:t>
            </a:r>
            <a:endParaRPr lang="de-DE" altLang="ko-KR" sz="2800" b="1" dirty="0">
              <a:solidFill>
                <a:schemeClr val="bg1"/>
              </a:solidFill>
              <a:latin typeface="微软雅黑" pitchFamily="34" charset="-122"/>
              <a:ea typeface="微软雅黑" pitchFamily="34" charset="-122"/>
              <a:cs typeface="Arial" pitchFamily="34" charset="0"/>
            </a:endParaRPr>
          </a:p>
        </p:txBody>
      </p:sp>
      <p:grpSp>
        <p:nvGrpSpPr>
          <p:cNvPr id="52" name="Group 63">
            <a:extLst>
              <a:ext uri="{FF2B5EF4-FFF2-40B4-BE49-F238E27FC236}">
                <a16:creationId xmlns:a16="http://schemas.microsoft.com/office/drawing/2014/main" id="{6094DAC7-B0BF-4C7A-925D-A13E23166612}"/>
              </a:ext>
            </a:extLst>
          </p:cNvPr>
          <p:cNvGrpSpPr>
            <a:grpSpLocks/>
          </p:cNvGrpSpPr>
          <p:nvPr/>
        </p:nvGrpSpPr>
        <p:grpSpPr bwMode="auto">
          <a:xfrm>
            <a:off x="4859338" y="3736448"/>
            <a:ext cx="3924300" cy="1872191"/>
            <a:chOff x="4427984" y="4005064"/>
            <a:chExt cx="4572000" cy="2160243"/>
          </a:xfrm>
        </p:grpSpPr>
        <p:grpSp>
          <p:nvGrpSpPr>
            <p:cNvPr id="54" name="Group 60">
              <a:extLst>
                <a:ext uri="{FF2B5EF4-FFF2-40B4-BE49-F238E27FC236}">
                  <a16:creationId xmlns:a16="http://schemas.microsoft.com/office/drawing/2014/main" id="{AC25EC30-34A1-4F4C-8667-AACA530BAB06}"/>
                </a:ext>
              </a:extLst>
            </p:cNvPr>
            <p:cNvGrpSpPr>
              <a:grpSpLocks/>
            </p:cNvGrpSpPr>
            <p:nvPr/>
          </p:nvGrpSpPr>
          <p:grpSpPr bwMode="auto">
            <a:xfrm>
              <a:off x="4427984" y="4077072"/>
              <a:ext cx="4572000" cy="2088235"/>
              <a:chOff x="251520" y="4430295"/>
              <a:chExt cx="4320480" cy="1890598"/>
            </a:xfrm>
          </p:grpSpPr>
          <p:grpSp>
            <p:nvGrpSpPr>
              <p:cNvPr id="59" name="Group 58">
                <a:extLst>
                  <a:ext uri="{FF2B5EF4-FFF2-40B4-BE49-F238E27FC236}">
                    <a16:creationId xmlns:a16="http://schemas.microsoft.com/office/drawing/2014/main" id="{40C755CE-A99E-459C-BA37-30AB4C6D29C1}"/>
                  </a:ext>
                </a:extLst>
              </p:cNvPr>
              <p:cNvGrpSpPr>
                <a:grpSpLocks/>
              </p:cNvGrpSpPr>
              <p:nvPr/>
            </p:nvGrpSpPr>
            <p:grpSpPr bwMode="auto">
              <a:xfrm>
                <a:off x="251520" y="4430295"/>
                <a:ext cx="4320480" cy="1890598"/>
                <a:chOff x="251520" y="4430295"/>
                <a:chExt cx="4320480" cy="1890598"/>
              </a:xfrm>
            </p:grpSpPr>
            <p:pic>
              <p:nvPicPr>
                <p:cNvPr id="63" name="Picture 1">
                  <a:extLst>
                    <a:ext uri="{FF2B5EF4-FFF2-40B4-BE49-F238E27FC236}">
                      <a16:creationId xmlns:a16="http://schemas.microsoft.com/office/drawing/2014/main" id="{9BD7BD2E-EE12-4059-88E7-0E2B20AC56E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520" y="4437112"/>
                  <a:ext cx="4320480" cy="1883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 name="Rectangle 69">
                  <a:extLst>
                    <a:ext uri="{FF2B5EF4-FFF2-40B4-BE49-F238E27FC236}">
                      <a16:creationId xmlns:a16="http://schemas.microsoft.com/office/drawing/2014/main" id="{C3CB2E1D-9467-4C6C-8E0C-E2F87C92B418}"/>
                    </a:ext>
                  </a:extLst>
                </p:cNvPr>
                <p:cNvSpPr/>
                <p:nvPr/>
              </p:nvSpPr>
              <p:spPr>
                <a:xfrm>
                  <a:off x="394837" y="4430332"/>
                  <a:ext cx="1225184" cy="1956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eaLnBrk="1" hangingPunct="1">
                    <a:defRPr/>
                  </a:pPr>
                  <a:endParaRPr lang="ko-KR" altLang="en-US">
                    <a:solidFill>
                      <a:srgbClr val="FFFFFF"/>
                    </a:solidFill>
                    <a:latin typeface="Calibri" pitchFamily="34" charset="0"/>
                    <a:ea typeface="Malgun Gothic" pitchFamily="34" charset="-127"/>
                  </a:endParaRPr>
                </a:p>
              </p:txBody>
            </p:sp>
          </p:grpSp>
          <p:sp>
            <p:nvSpPr>
              <p:cNvPr id="61" name="Rectangle 67">
                <a:extLst>
                  <a:ext uri="{FF2B5EF4-FFF2-40B4-BE49-F238E27FC236}">
                    <a16:creationId xmlns:a16="http://schemas.microsoft.com/office/drawing/2014/main" id="{953C9072-A914-4161-81DA-A8F1A8BCD5CF}"/>
                  </a:ext>
                </a:extLst>
              </p:cNvPr>
              <p:cNvSpPr/>
              <p:nvPr/>
            </p:nvSpPr>
            <p:spPr>
              <a:xfrm>
                <a:off x="251520" y="4869804"/>
                <a:ext cx="288381" cy="10082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eaLnBrk="1" hangingPunct="1">
                  <a:defRPr/>
                </a:pPr>
                <a:endParaRPr lang="ko-KR" altLang="en-US">
                  <a:solidFill>
                    <a:srgbClr val="FFFFFF"/>
                  </a:solidFill>
                  <a:latin typeface="Calibri" pitchFamily="34" charset="0"/>
                  <a:ea typeface="Malgun Gothic" pitchFamily="34" charset="-127"/>
                </a:endParaRPr>
              </a:p>
            </p:txBody>
          </p:sp>
        </p:grpSp>
        <p:sp>
          <p:nvSpPr>
            <p:cNvPr id="58" name="TextBox 65">
              <a:extLst>
                <a:ext uri="{FF2B5EF4-FFF2-40B4-BE49-F238E27FC236}">
                  <a16:creationId xmlns:a16="http://schemas.microsoft.com/office/drawing/2014/main" id="{039633D8-7E1E-4F3C-B87F-E52971913086}"/>
                </a:ext>
              </a:extLst>
            </p:cNvPr>
            <p:cNvSpPr txBox="1">
              <a:spLocks noChangeArrowheads="1"/>
            </p:cNvSpPr>
            <p:nvPr/>
          </p:nvSpPr>
          <p:spPr bwMode="auto">
            <a:xfrm>
              <a:off x="4427984" y="4005064"/>
              <a:ext cx="63350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r>
                <a:rPr lang="en-US" altLang="ko-KR" b="1">
                  <a:cs typeface="Arial" pitchFamily="34" charset="0"/>
                </a:rPr>
                <a:t>P(</a:t>
              </a:r>
              <a:r>
                <a:rPr lang="en-US" altLang="ko-KR" b="1">
                  <a:cs typeface="Arial" pitchFamily="34" charset="0"/>
                  <a:sym typeface="Symbol" pitchFamily="18" charset="2"/>
                </a:rPr>
                <a:t></a:t>
              </a:r>
              <a:r>
                <a:rPr lang="en-US" altLang="ko-KR" b="1">
                  <a:cs typeface="Arial" pitchFamily="34" charset="0"/>
                </a:rPr>
                <a:t>)</a:t>
              </a:r>
              <a:endParaRPr lang="ko-KR" altLang="en-US" b="1">
                <a:cs typeface="Arial" pitchFamily="34" charset="0"/>
              </a:endParaRPr>
            </a:p>
          </p:txBody>
        </p:sp>
      </p:grpSp>
      <p:grpSp>
        <p:nvGrpSpPr>
          <p:cNvPr id="65" name="Group 48">
            <a:extLst>
              <a:ext uri="{FF2B5EF4-FFF2-40B4-BE49-F238E27FC236}">
                <a16:creationId xmlns:a16="http://schemas.microsoft.com/office/drawing/2014/main" id="{B59E702D-3E31-4C8F-809B-55D9D80C07F4}"/>
              </a:ext>
            </a:extLst>
          </p:cNvPr>
          <p:cNvGrpSpPr>
            <a:grpSpLocks/>
          </p:cNvGrpSpPr>
          <p:nvPr/>
        </p:nvGrpSpPr>
        <p:grpSpPr bwMode="auto">
          <a:xfrm>
            <a:off x="179388" y="1044575"/>
            <a:ext cx="4233862" cy="4564063"/>
            <a:chOff x="179512" y="1044025"/>
            <a:chExt cx="4233490" cy="4564385"/>
          </a:xfrm>
        </p:grpSpPr>
        <p:cxnSp>
          <p:nvCxnSpPr>
            <p:cNvPr id="66" name="Straight Connector 108">
              <a:extLst>
                <a:ext uri="{FF2B5EF4-FFF2-40B4-BE49-F238E27FC236}">
                  <a16:creationId xmlns:a16="http://schemas.microsoft.com/office/drawing/2014/main" id="{CB422B86-6FD2-4430-967B-DC77F1A89194}"/>
                </a:ext>
              </a:extLst>
            </p:cNvPr>
            <p:cNvCxnSpPr/>
            <p:nvPr/>
          </p:nvCxnSpPr>
          <p:spPr>
            <a:xfrm rot="5400000">
              <a:off x="2262008" y="3074667"/>
              <a:ext cx="1524108" cy="1079405"/>
            </a:xfrm>
            <a:prstGeom prst="line">
              <a:avLst/>
            </a:prstGeom>
            <a:ln w="88900">
              <a:solidFill>
                <a:srgbClr val="006600"/>
              </a:solidFill>
              <a:headEnd type="stealth"/>
              <a:tailEnd type="stealth"/>
            </a:ln>
          </p:spPr>
          <p:style>
            <a:lnRef idx="1">
              <a:schemeClr val="accent1"/>
            </a:lnRef>
            <a:fillRef idx="0">
              <a:schemeClr val="accent1"/>
            </a:fillRef>
            <a:effectRef idx="0">
              <a:schemeClr val="accent1"/>
            </a:effectRef>
            <a:fontRef idx="minor">
              <a:schemeClr val="tx1"/>
            </a:fontRef>
          </p:style>
        </p:cxnSp>
        <p:grpSp>
          <p:nvGrpSpPr>
            <p:cNvPr id="67" name="Group 88">
              <a:extLst>
                <a:ext uri="{FF2B5EF4-FFF2-40B4-BE49-F238E27FC236}">
                  <a16:creationId xmlns:a16="http://schemas.microsoft.com/office/drawing/2014/main" id="{141F11AB-2F27-49B5-AC86-3CFB88BEB9EC}"/>
                </a:ext>
              </a:extLst>
            </p:cNvPr>
            <p:cNvGrpSpPr>
              <a:grpSpLocks/>
            </p:cNvGrpSpPr>
            <p:nvPr/>
          </p:nvGrpSpPr>
          <p:grpSpPr bwMode="auto">
            <a:xfrm>
              <a:off x="1979601" y="3845960"/>
              <a:ext cx="1097901" cy="1762450"/>
              <a:chOff x="2555665" y="3114306"/>
              <a:chExt cx="1097901" cy="1762450"/>
            </a:xfrm>
          </p:grpSpPr>
          <p:cxnSp>
            <p:nvCxnSpPr>
              <p:cNvPr id="89" name="Straight Connector 13">
                <a:extLst>
                  <a:ext uri="{FF2B5EF4-FFF2-40B4-BE49-F238E27FC236}">
                    <a16:creationId xmlns:a16="http://schemas.microsoft.com/office/drawing/2014/main" id="{248A3118-0090-4FCD-AA75-5FA39BE4E91B}"/>
                  </a:ext>
                </a:extLst>
              </p:cNvPr>
              <p:cNvCxnSpPr/>
              <p:nvPr/>
            </p:nvCxnSpPr>
            <p:spPr>
              <a:xfrm>
                <a:off x="2555643" y="4352844"/>
                <a:ext cx="109845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 name="Straight Connector 85">
                <a:extLst>
                  <a:ext uri="{FF2B5EF4-FFF2-40B4-BE49-F238E27FC236}">
                    <a16:creationId xmlns:a16="http://schemas.microsoft.com/office/drawing/2014/main" id="{68783487-C45C-47A5-BFE5-3B2093FE45C5}"/>
                  </a:ext>
                </a:extLst>
              </p:cNvPr>
              <p:cNvCxnSpPr/>
              <p:nvPr/>
            </p:nvCxnSpPr>
            <p:spPr>
              <a:xfrm>
                <a:off x="2555643" y="3638419"/>
                <a:ext cx="109845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91" name="Group 961">
                <a:extLst>
                  <a:ext uri="{FF2B5EF4-FFF2-40B4-BE49-F238E27FC236}">
                    <a16:creationId xmlns:a16="http://schemas.microsoft.com/office/drawing/2014/main" id="{C5A22BDB-D723-4250-9D7C-987E0FBB2CDD}"/>
                  </a:ext>
                </a:extLst>
              </p:cNvPr>
              <p:cNvGrpSpPr>
                <a:grpSpLocks noChangeAspect="1"/>
              </p:cNvGrpSpPr>
              <p:nvPr/>
            </p:nvGrpSpPr>
            <p:grpSpPr bwMode="auto">
              <a:xfrm>
                <a:off x="2555665" y="3114306"/>
                <a:ext cx="354014" cy="374650"/>
                <a:chOff x="20008" y="11559"/>
                <a:chExt cx="278" cy="295"/>
              </a:xfrm>
            </p:grpSpPr>
            <p:sp>
              <p:nvSpPr>
                <p:cNvPr id="96" name="Line 957">
                  <a:extLst>
                    <a:ext uri="{FF2B5EF4-FFF2-40B4-BE49-F238E27FC236}">
                      <a16:creationId xmlns:a16="http://schemas.microsoft.com/office/drawing/2014/main" id="{A6713204-EF32-423E-8BB7-5588BAE09916}"/>
                    </a:ext>
                  </a:extLst>
                </p:cNvPr>
                <p:cNvSpPr>
                  <a:spLocks noChangeAspect="1" noChangeShapeType="1"/>
                </p:cNvSpPr>
                <p:nvPr/>
              </p:nvSpPr>
              <p:spPr bwMode="auto">
                <a:xfrm flipV="1">
                  <a:off x="20008" y="11566"/>
                  <a:ext cx="0" cy="28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97" name="Line 958">
                  <a:extLst>
                    <a:ext uri="{FF2B5EF4-FFF2-40B4-BE49-F238E27FC236}">
                      <a16:creationId xmlns:a16="http://schemas.microsoft.com/office/drawing/2014/main" id="{ED6C5CCC-A7A6-48CF-8748-3AACF944E3CE}"/>
                    </a:ext>
                  </a:extLst>
                </p:cNvPr>
                <p:cNvSpPr>
                  <a:spLocks noChangeAspect="1" noChangeShapeType="1"/>
                </p:cNvSpPr>
                <p:nvPr/>
              </p:nvSpPr>
              <p:spPr bwMode="auto">
                <a:xfrm flipV="1">
                  <a:off x="20118" y="11566"/>
                  <a:ext cx="0" cy="259"/>
                </a:xfrm>
                <a:prstGeom prst="line">
                  <a:avLst/>
                </a:prstGeom>
                <a:noFill/>
                <a:ln w="50800">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a:p>
              </p:txBody>
            </p:sp>
            <p:sp>
              <p:nvSpPr>
                <p:cNvPr id="98" name="Freeform 960">
                  <a:extLst>
                    <a:ext uri="{FF2B5EF4-FFF2-40B4-BE49-F238E27FC236}">
                      <a16:creationId xmlns:a16="http://schemas.microsoft.com/office/drawing/2014/main" id="{40A507CE-3602-4380-8E5F-72EC76AF276B}"/>
                    </a:ext>
                  </a:extLst>
                </p:cNvPr>
                <p:cNvSpPr>
                  <a:spLocks noChangeAspect="1"/>
                </p:cNvSpPr>
                <p:nvPr/>
              </p:nvSpPr>
              <p:spPr bwMode="auto">
                <a:xfrm>
                  <a:off x="20200" y="11559"/>
                  <a:ext cx="86" cy="295"/>
                </a:xfrm>
                <a:custGeom>
                  <a:avLst/>
                  <a:gdLst>
                    <a:gd name="T0" fmla="*/ 0 w 576"/>
                    <a:gd name="T1" fmla="*/ 0 h 1152"/>
                    <a:gd name="T2" fmla="*/ 0 w 576"/>
                    <a:gd name="T3" fmla="*/ 0 h 1152"/>
                    <a:gd name="T4" fmla="*/ 0 w 576"/>
                    <a:gd name="T5" fmla="*/ 0 h 1152"/>
                    <a:gd name="T6" fmla="*/ 0 60000 65536"/>
                    <a:gd name="T7" fmla="*/ 0 60000 65536"/>
                    <a:gd name="T8" fmla="*/ 0 60000 65536"/>
                    <a:gd name="T9" fmla="*/ 0 w 576"/>
                    <a:gd name="T10" fmla="*/ 0 h 1152"/>
                    <a:gd name="T11" fmla="*/ 576 w 576"/>
                    <a:gd name="T12" fmla="*/ 1152 h 1152"/>
                  </a:gdLst>
                  <a:ahLst/>
                  <a:cxnLst>
                    <a:cxn ang="T6">
                      <a:pos x="T0" y="T1"/>
                    </a:cxn>
                    <a:cxn ang="T7">
                      <a:pos x="T2" y="T3"/>
                    </a:cxn>
                    <a:cxn ang="T8">
                      <a:pos x="T4" y="T5"/>
                    </a:cxn>
                  </a:cxnLst>
                  <a:rect l="T9" t="T10" r="T11" b="T12"/>
                  <a:pathLst>
                    <a:path w="576" h="1152">
                      <a:moveTo>
                        <a:pt x="0" y="1152"/>
                      </a:moveTo>
                      <a:lnTo>
                        <a:pt x="576" y="576"/>
                      </a:lnTo>
                      <a:lnTo>
                        <a:pt x="0" y="0"/>
                      </a:lnTo>
                    </a:path>
                  </a:pathLst>
                </a:cu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zh-CN" altLang="en-US"/>
                </a:p>
              </p:txBody>
            </p:sp>
          </p:grpSp>
          <p:grpSp>
            <p:nvGrpSpPr>
              <p:cNvPr id="92" name="Group 73">
                <a:extLst>
                  <a:ext uri="{FF2B5EF4-FFF2-40B4-BE49-F238E27FC236}">
                    <a16:creationId xmlns:a16="http://schemas.microsoft.com/office/drawing/2014/main" id="{2247A09C-F21A-4D91-8C3B-5E9CEC34DD31}"/>
                  </a:ext>
                </a:extLst>
              </p:cNvPr>
              <p:cNvGrpSpPr>
                <a:grpSpLocks/>
              </p:cNvGrpSpPr>
              <p:nvPr/>
            </p:nvGrpSpPr>
            <p:grpSpPr bwMode="auto">
              <a:xfrm>
                <a:off x="2555776" y="4502106"/>
                <a:ext cx="354012" cy="374650"/>
                <a:chOff x="4358826" y="5229227"/>
                <a:chExt cx="354012" cy="374650"/>
              </a:xfrm>
            </p:grpSpPr>
            <p:sp>
              <p:nvSpPr>
                <p:cNvPr id="93" name="Line 963">
                  <a:extLst>
                    <a:ext uri="{FF2B5EF4-FFF2-40B4-BE49-F238E27FC236}">
                      <a16:creationId xmlns:a16="http://schemas.microsoft.com/office/drawing/2014/main" id="{A992C200-5BAF-435A-A939-31FD999D0C00}"/>
                    </a:ext>
                  </a:extLst>
                </p:cNvPr>
                <p:cNvSpPr>
                  <a:spLocks noChangeAspect="1" noChangeShapeType="1"/>
                </p:cNvSpPr>
                <p:nvPr/>
              </p:nvSpPr>
              <p:spPr bwMode="auto">
                <a:xfrm flipV="1">
                  <a:off x="4358826" y="5238752"/>
                  <a:ext cx="0" cy="365125"/>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94" name="Line 964">
                  <a:extLst>
                    <a:ext uri="{FF2B5EF4-FFF2-40B4-BE49-F238E27FC236}">
                      <a16:creationId xmlns:a16="http://schemas.microsoft.com/office/drawing/2014/main" id="{B313E047-06CC-4599-A685-C06154476AC9}"/>
                    </a:ext>
                  </a:extLst>
                </p:cNvPr>
                <p:cNvSpPr>
                  <a:spLocks noChangeAspect="1" noChangeShapeType="1"/>
                </p:cNvSpPr>
                <p:nvPr/>
              </p:nvSpPr>
              <p:spPr bwMode="auto">
                <a:xfrm flipV="1">
                  <a:off x="4498526" y="5238752"/>
                  <a:ext cx="0" cy="328613"/>
                </a:xfrm>
                <a:prstGeom prst="line">
                  <a:avLst/>
                </a:prstGeom>
                <a:noFill/>
                <a:ln w="50800">
                  <a:solidFill>
                    <a:srgbClr val="000000"/>
                  </a:solidFill>
                  <a:round/>
                  <a:headEnd type="triangle" w="med" len="med"/>
                  <a:tailEnd/>
                </a:ln>
                <a:extLst>
                  <a:ext uri="{909E8E84-426E-40DD-AFC4-6F175D3DCCD1}">
                    <a14:hiddenFill xmlns:a14="http://schemas.microsoft.com/office/drawing/2010/main">
                      <a:noFill/>
                    </a14:hiddenFill>
                  </a:ext>
                </a:extLst>
              </p:spPr>
              <p:txBody>
                <a:bodyPr/>
                <a:lstStyle/>
                <a:p>
                  <a:endParaRPr lang="zh-CN" altLang="en-US"/>
                </a:p>
              </p:txBody>
            </p:sp>
            <p:sp>
              <p:nvSpPr>
                <p:cNvPr id="95" name="Freeform 965">
                  <a:extLst>
                    <a:ext uri="{FF2B5EF4-FFF2-40B4-BE49-F238E27FC236}">
                      <a16:creationId xmlns:a16="http://schemas.microsoft.com/office/drawing/2014/main" id="{27F76B6B-DE9E-4C03-AE97-4AD095564399}"/>
                    </a:ext>
                  </a:extLst>
                </p:cNvPr>
                <p:cNvSpPr>
                  <a:spLocks noChangeAspect="1"/>
                </p:cNvSpPr>
                <p:nvPr/>
              </p:nvSpPr>
              <p:spPr bwMode="auto">
                <a:xfrm>
                  <a:off x="4603301" y="5229227"/>
                  <a:ext cx="109537" cy="374650"/>
                </a:xfrm>
                <a:custGeom>
                  <a:avLst/>
                  <a:gdLst>
                    <a:gd name="T0" fmla="*/ 0 w 576"/>
                    <a:gd name="T1" fmla="*/ 2147483647 h 1152"/>
                    <a:gd name="T2" fmla="*/ 2147483647 w 576"/>
                    <a:gd name="T3" fmla="*/ 2147483647 h 1152"/>
                    <a:gd name="T4" fmla="*/ 0 w 576"/>
                    <a:gd name="T5" fmla="*/ 0 h 1152"/>
                    <a:gd name="T6" fmla="*/ 0 60000 65536"/>
                    <a:gd name="T7" fmla="*/ 0 60000 65536"/>
                    <a:gd name="T8" fmla="*/ 0 60000 65536"/>
                    <a:gd name="T9" fmla="*/ 0 w 576"/>
                    <a:gd name="T10" fmla="*/ 0 h 1152"/>
                    <a:gd name="T11" fmla="*/ 576 w 576"/>
                    <a:gd name="T12" fmla="*/ 1152 h 1152"/>
                  </a:gdLst>
                  <a:ahLst/>
                  <a:cxnLst>
                    <a:cxn ang="T6">
                      <a:pos x="T0" y="T1"/>
                    </a:cxn>
                    <a:cxn ang="T7">
                      <a:pos x="T2" y="T3"/>
                    </a:cxn>
                    <a:cxn ang="T8">
                      <a:pos x="T4" y="T5"/>
                    </a:cxn>
                  </a:cxnLst>
                  <a:rect l="T9" t="T10" r="T11" b="T12"/>
                  <a:pathLst>
                    <a:path w="576" h="1152">
                      <a:moveTo>
                        <a:pt x="0" y="1152"/>
                      </a:moveTo>
                      <a:lnTo>
                        <a:pt x="576" y="576"/>
                      </a:lnTo>
                      <a:lnTo>
                        <a:pt x="0" y="0"/>
                      </a:lnTo>
                    </a:path>
                  </a:pathLst>
                </a:cu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zh-CN" altLang="en-US"/>
                </a:p>
              </p:txBody>
            </p:sp>
          </p:grpSp>
        </p:grpSp>
        <p:cxnSp>
          <p:nvCxnSpPr>
            <p:cNvPr id="69" name="Straight Connector 86">
              <a:extLst>
                <a:ext uri="{FF2B5EF4-FFF2-40B4-BE49-F238E27FC236}">
                  <a16:creationId xmlns:a16="http://schemas.microsoft.com/office/drawing/2014/main" id="{D881BC19-0CA1-4618-B145-0F68B7DDD373}"/>
                </a:ext>
              </a:extLst>
            </p:cNvPr>
            <p:cNvCxnSpPr/>
            <p:nvPr/>
          </p:nvCxnSpPr>
          <p:spPr>
            <a:xfrm>
              <a:off x="2970092" y="2133127"/>
              <a:ext cx="1098453"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Straight Connector 87">
              <a:extLst>
                <a:ext uri="{FF2B5EF4-FFF2-40B4-BE49-F238E27FC236}">
                  <a16:creationId xmlns:a16="http://schemas.microsoft.com/office/drawing/2014/main" id="{DD5B74FB-75AE-4402-AACA-0B87E07A59FB}"/>
                </a:ext>
              </a:extLst>
            </p:cNvPr>
            <p:cNvCxnSpPr/>
            <p:nvPr/>
          </p:nvCxnSpPr>
          <p:spPr>
            <a:xfrm>
              <a:off x="2970092" y="2379207"/>
              <a:ext cx="1098453"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72" name="TextBox 91">
              <a:extLst>
                <a:ext uri="{FF2B5EF4-FFF2-40B4-BE49-F238E27FC236}">
                  <a16:creationId xmlns:a16="http://schemas.microsoft.com/office/drawing/2014/main" id="{EB51C9F0-CC7D-45D5-86F7-D8C2C76F31F7}"/>
                </a:ext>
              </a:extLst>
            </p:cNvPr>
            <p:cNvSpPr txBox="1">
              <a:spLocks noChangeArrowheads="1"/>
            </p:cNvSpPr>
            <p:nvPr/>
          </p:nvSpPr>
          <p:spPr bwMode="auto">
            <a:xfrm>
              <a:off x="179512" y="4442814"/>
              <a:ext cx="59343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r>
                <a:rPr lang="en-US" altLang="ko-KR" sz="2000" b="1">
                  <a:cs typeface="Arial" pitchFamily="34" charset="0"/>
                </a:rPr>
                <a:t>S</a:t>
              </a:r>
              <a:r>
                <a:rPr lang="en-US" altLang="ko-KR" sz="2000" b="1" baseline="-25000">
                  <a:cs typeface="Arial" pitchFamily="34" charset="0"/>
                </a:rPr>
                <a:t>1/2</a:t>
              </a:r>
              <a:endParaRPr lang="ko-KR" altLang="en-US" sz="2000" b="1" baseline="-25000">
                <a:cs typeface="Arial" pitchFamily="34" charset="0"/>
              </a:endParaRPr>
            </a:p>
          </p:txBody>
        </p:sp>
        <p:sp>
          <p:nvSpPr>
            <p:cNvPr id="73" name="TextBox 92">
              <a:extLst>
                <a:ext uri="{FF2B5EF4-FFF2-40B4-BE49-F238E27FC236}">
                  <a16:creationId xmlns:a16="http://schemas.microsoft.com/office/drawing/2014/main" id="{74444925-5943-48C3-9EE6-92CED87B00E9}"/>
                </a:ext>
              </a:extLst>
            </p:cNvPr>
            <p:cNvSpPr txBox="1">
              <a:spLocks noChangeArrowheads="1"/>
            </p:cNvSpPr>
            <p:nvPr/>
          </p:nvSpPr>
          <p:spPr bwMode="auto">
            <a:xfrm>
              <a:off x="229022" y="2013922"/>
              <a:ext cx="59343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r>
                <a:rPr lang="en-US" altLang="ko-KR" sz="2000" b="1">
                  <a:cs typeface="Arial" pitchFamily="34" charset="0"/>
                </a:rPr>
                <a:t>P</a:t>
              </a:r>
              <a:r>
                <a:rPr lang="en-US" altLang="ko-KR" sz="2000" b="1" baseline="-25000">
                  <a:cs typeface="Arial" pitchFamily="34" charset="0"/>
                </a:rPr>
                <a:t>1/2</a:t>
              </a:r>
              <a:endParaRPr lang="ko-KR" altLang="en-US" sz="2000" b="1" baseline="-25000">
                <a:cs typeface="Arial" pitchFamily="34" charset="0"/>
              </a:endParaRPr>
            </a:p>
          </p:txBody>
        </p:sp>
        <p:sp>
          <p:nvSpPr>
            <p:cNvPr id="74" name="TextBox 94">
              <a:extLst>
                <a:ext uri="{FF2B5EF4-FFF2-40B4-BE49-F238E27FC236}">
                  <a16:creationId xmlns:a16="http://schemas.microsoft.com/office/drawing/2014/main" id="{196A842D-40B5-4A17-9E10-365BF33F6826}"/>
                </a:ext>
              </a:extLst>
            </p:cNvPr>
            <p:cNvSpPr txBox="1">
              <a:spLocks noChangeArrowheads="1"/>
            </p:cNvSpPr>
            <p:nvPr/>
          </p:nvSpPr>
          <p:spPr bwMode="auto">
            <a:xfrm>
              <a:off x="965330" y="4871442"/>
              <a:ext cx="58862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r>
                <a:rPr lang="en-US" altLang="ko-KR" b="1">
                  <a:cs typeface="Arial" pitchFamily="34" charset="0"/>
                </a:rPr>
                <a:t>F=0</a:t>
              </a:r>
              <a:endParaRPr lang="ko-KR" altLang="en-US" b="1" baseline="-25000">
                <a:cs typeface="Arial" pitchFamily="34" charset="0"/>
              </a:endParaRPr>
            </a:p>
          </p:txBody>
        </p:sp>
        <p:sp>
          <p:nvSpPr>
            <p:cNvPr id="75" name="TextBox 96">
              <a:extLst>
                <a:ext uri="{FF2B5EF4-FFF2-40B4-BE49-F238E27FC236}">
                  <a16:creationId xmlns:a16="http://schemas.microsoft.com/office/drawing/2014/main" id="{01A8494A-D7B6-4618-889F-A5D222D063A7}"/>
                </a:ext>
              </a:extLst>
            </p:cNvPr>
            <p:cNvSpPr txBox="1">
              <a:spLocks noChangeArrowheads="1"/>
            </p:cNvSpPr>
            <p:nvPr/>
          </p:nvSpPr>
          <p:spPr bwMode="auto">
            <a:xfrm>
              <a:off x="965330" y="4157062"/>
              <a:ext cx="58862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r>
                <a:rPr lang="en-US" altLang="ko-KR" b="1">
                  <a:cs typeface="Arial" pitchFamily="34" charset="0"/>
                </a:rPr>
                <a:t>F=1</a:t>
              </a:r>
              <a:endParaRPr lang="ko-KR" altLang="en-US" b="1" baseline="-25000">
                <a:cs typeface="Arial" pitchFamily="34" charset="0"/>
              </a:endParaRPr>
            </a:p>
          </p:txBody>
        </p:sp>
        <p:sp>
          <p:nvSpPr>
            <p:cNvPr id="76" name="TextBox 97">
              <a:extLst>
                <a:ext uri="{FF2B5EF4-FFF2-40B4-BE49-F238E27FC236}">
                  <a16:creationId xmlns:a16="http://schemas.microsoft.com/office/drawing/2014/main" id="{AA55290C-FDE4-43E6-A2B9-730387A25084}"/>
                </a:ext>
              </a:extLst>
            </p:cNvPr>
            <p:cNvSpPr txBox="1">
              <a:spLocks noChangeArrowheads="1"/>
            </p:cNvSpPr>
            <p:nvPr/>
          </p:nvSpPr>
          <p:spPr bwMode="auto">
            <a:xfrm>
              <a:off x="965330" y="2228236"/>
              <a:ext cx="58862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r>
                <a:rPr lang="en-US" altLang="ko-KR" b="1">
                  <a:cs typeface="Arial" pitchFamily="34" charset="0"/>
                </a:rPr>
                <a:t>F=0</a:t>
              </a:r>
              <a:endParaRPr lang="ko-KR" altLang="en-US" b="1" baseline="-25000">
                <a:cs typeface="Arial" pitchFamily="34" charset="0"/>
              </a:endParaRPr>
            </a:p>
          </p:txBody>
        </p:sp>
        <p:sp>
          <p:nvSpPr>
            <p:cNvPr id="77" name="TextBox 98">
              <a:extLst>
                <a:ext uri="{FF2B5EF4-FFF2-40B4-BE49-F238E27FC236}">
                  <a16:creationId xmlns:a16="http://schemas.microsoft.com/office/drawing/2014/main" id="{E5DB9F0D-58FD-4C00-AD90-28021F910A98}"/>
                </a:ext>
              </a:extLst>
            </p:cNvPr>
            <p:cNvSpPr txBox="1">
              <a:spLocks noChangeArrowheads="1"/>
            </p:cNvSpPr>
            <p:nvPr/>
          </p:nvSpPr>
          <p:spPr bwMode="auto">
            <a:xfrm>
              <a:off x="965330" y="2001780"/>
              <a:ext cx="58862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r>
                <a:rPr lang="en-US" altLang="ko-KR" b="1">
                  <a:cs typeface="Arial" pitchFamily="34" charset="0"/>
                </a:rPr>
                <a:t>F=1</a:t>
              </a:r>
              <a:endParaRPr lang="ko-KR" altLang="en-US" b="1" baseline="-25000">
                <a:cs typeface="Arial" pitchFamily="34" charset="0"/>
              </a:endParaRPr>
            </a:p>
          </p:txBody>
        </p:sp>
        <p:sp>
          <p:nvSpPr>
            <p:cNvPr id="78" name="Rectangle 84">
              <a:extLst>
                <a:ext uri="{FF2B5EF4-FFF2-40B4-BE49-F238E27FC236}">
                  <a16:creationId xmlns:a16="http://schemas.microsoft.com/office/drawing/2014/main" id="{2283693A-820B-45C2-B395-C1D7C37B1F96}"/>
                </a:ext>
              </a:extLst>
            </p:cNvPr>
            <p:cNvSpPr/>
            <p:nvPr/>
          </p:nvSpPr>
          <p:spPr>
            <a:xfrm>
              <a:off x="1662107" y="1044025"/>
              <a:ext cx="1325446" cy="584241"/>
            </a:xfrm>
            <a:prstGeom prst="rect">
              <a:avLst/>
            </a:prstGeom>
          </p:spPr>
          <p:txBody>
            <a:bodyPr wrap="none">
              <a:spAutoFit/>
            </a:bodyPr>
            <a:lstStyle/>
            <a:p>
              <a:pPr eaLnBrk="1" hangingPunct="1">
                <a:defRPr/>
              </a:pPr>
              <a:r>
                <a:rPr lang="en-US" altLang="ko-KR" sz="3200" b="1" baseline="30000" dirty="0">
                  <a:solidFill>
                    <a:schemeClr val="accent6">
                      <a:lumMod val="50000"/>
                    </a:schemeClr>
                  </a:solidFill>
                  <a:cs typeface="Arial" pitchFamily="34" charset="0"/>
                </a:rPr>
                <a:t>171</a:t>
              </a:r>
              <a:r>
                <a:rPr lang="en-US" altLang="ko-KR" sz="3200" b="1" dirty="0">
                  <a:solidFill>
                    <a:schemeClr val="accent6">
                      <a:lumMod val="50000"/>
                    </a:schemeClr>
                  </a:solidFill>
                  <a:cs typeface="Arial" pitchFamily="34" charset="0"/>
                </a:rPr>
                <a:t>Yb</a:t>
              </a:r>
              <a:r>
                <a:rPr lang="en-US" altLang="ko-KR" sz="3200" b="1" baseline="30000" dirty="0">
                  <a:solidFill>
                    <a:schemeClr val="accent6">
                      <a:lumMod val="50000"/>
                    </a:schemeClr>
                  </a:solidFill>
                  <a:cs typeface="Arial" pitchFamily="34" charset="0"/>
                </a:rPr>
                <a:t>+</a:t>
              </a:r>
              <a:endParaRPr lang="ko-KR" altLang="en-US" sz="3200" b="1" dirty="0">
                <a:solidFill>
                  <a:schemeClr val="accent6">
                    <a:lumMod val="50000"/>
                  </a:schemeClr>
                </a:solidFill>
              </a:endParaRPr>
            </a:p>
          </p:txBody>
        </p:sp>
        <p:cxnSp>
          <p:nvCxnSpPr>
            <p:cNvPr id="79" name="Straight Connector 47">
              <a:extLst>
                <a:ext uri="{FF2B5EF4-FFF2-40B4-BE49-F238E27FC236}">
                  <a16:creationId xmlns:a16="http://schemas.microsoft.com/office/drawing/2014/main" id="{89AD11AE-C2E5-4D2B-B4B2-FA85067D02A1}"/>
                </a:ext>
              </a:extLst>
            </p:cNvPr>
            <p:cNvCxnSpPr/>
            <p:nvPr/>
          </p:nvCxnSpPr>
          <p:spPr>
            <a:xfrm rot="5400000">
              <a:off x="1844466" y="3420766"/>
              <a:ext cx="2359191" cy="1079405"/>
            </a:xfrm>
            <a:prstGeom prst="line">
              <a:avLst/>
            </a:prstGeom>
            <a:ln w="88900">
              <a:solidFill>
                <a:srgbClr val="006600"/>
              </a:solidFill>
              <a:headEnd type="stealth"/>
              <a:tailEnd type="stealth"/>
            </a:ln>
          </p:spPr>
          <p:style>
            <a:lnRef idx="1">
              <a:schemeClr val="accent1"/>
            </a:lnRef>
            <a:fillRef idx="0">
              <a:schemeClr val="accent1"/>
            </a:fillRef>
            <a:effectRef idx="0">
              <a:schemeClr val="accent1"/>
            </a:effectRef>
            <a:fontRef idx="minor">
              <a:schemeClr val="tx1"/>
            </a:fontRef>
          </p:style>
        </p:cxnSp>
        <p:sp>
          <p:nvSpPr>
            <p:cNvPr id="80" name="Oval 953">
              <a:extLst>
                <a:ext uri="{FF2B5EF4-FFF2-40B4-BE49-F238E27FC236}">
                  <a16:creationId xmlns:a16="http://schemas.microsoft.com/office/drawing/2014/main" id="{6C95854A-4C4F-40E2-9466-5A7799935602}"/>
                </a:ext>
              </a:extLst>
            </p:cNvPr>
            <p:cNvSpPr>
              <a:spLocks noChangeAspect="1" noChangeArrowheads="1"/>
            </p:cNvSpPr>
            <p:nvPr/>
          </p:nvSpPr>
          <p:spPr bwMode="auto">
            <a:xfrm>
              <a:off x="2411760" y="4228867"/>
              <a:ext cx="219075" cy="219075"/>
            </a:xfrm>
            <a:prstGeom prst="ellipse">
              <a:avLst/>
            </a:prstGeom>
            <a:solidFill>
              <a:srgbClr val="FF0000"/>
            </a:solidFill>
            <a:ln w="19050">
              <a:solidFill>
                <a:srgbClr val="000000"/>
              </a:solidFill>
              <a:round/>
              <a:headEnd/>
              <a:tailEnd/>
            </a:ln>
          </p:spPr>
          <p:txBody>
            <a:bodyPr wrap="none" anchor="ctr"/>
            <a:lstStyle/>
            <a:p>
              <a:pPr eaLnBrk="1" hangingPunct="1"/>
              <a:endParaRPr lang="ko-KR" altLang="en-US" sz="4400">
                <a:ea typeface="Gulim" pitchFamily="34" charset="-127"/>
              </a:endParaRPr>
            </a:p>
          </p:txBody>
        </p:sp>
        <p:sp>
          <p:nvSpPr>
            <p:cNvPr id="81" name="Oval 954">
              <a:extLst>
                <a:ext uri="{FF2B5EF4-FFF2-40B4-BE49-F238E27FC236}">
                  <a16:creationId xmlns:a16="http://schemas.microsoft.com/office/drawing/2014/main" id="{34B9679A-4E3E-4129-9A12-6E87598297D9}"/>
                </a:ext>
              </a:extLst>
            </p:cNvPr>
            <p:cNvSpPr>
              <a:spLocks noChangeAspect="1" noChangeArrowheads="1"/>
            </p:cNvSpPr>
            <p:nvPr/>
          </p:nvSpPr>
          <p:spPr bwMode="auto">
            <a:xfrm>
              <a:off x="2408709" y="4966896"/>
              <a:ext cx="219075" cy="219075"/>
            </a:xfrm>
            <a:prstGeom prst="ellipse">
              <a:avLst/>
            </a:prstGeom>
            <a:solidFill>
              <a:srgbClr val="0033CC"/>
            </a:solidFill>
            <a:ln w="19050">
              <a:solidFill>
                <a:srgbClr val="000000"/>
              </a:solidFill>
              <a:round/>
              <a:headEnd/>
              <a:tailEnd/>
            </a:ln>
          </p:spPr>
          <p:txBody>
            <a:bodyPr wrap="none" anchor="ctr"/>
            <a:lstStyle/>
            <a:p>
              <a:pPr algn="ctr" defTabSz="4649788" eaLnBrk="1" hangingPunct="1"/>
              <a:endParaRPr lang="ko-KR" altLang="ko-KR" sz="4400">
                <a:ea typeface="Gulim" pitchFamily="34" charset="-127"/>
              </a:endParaRPr>
            </a:p>
          </p:txBody>
        </p:sp>
        <p:cxnSp>
          <p:nvCxnSpPr>
            <p:cNvPr id="82" name="Straight Connector 53">
              <a:extLst>
                <a:ext uri="{FF2B5EF4-FFF2-40B4-BE49-F238E27FC236}">
                  <a16:creationId xmlns:a16="http://schemas.microsoft.com/office/drawing/2014/main" id="{791F908D-3E9C-4973-BE8D-B717E47286EA}"/>
                </a:ext>
              </a:extLst>
            </p:cNvPr>
            <p:cNvCxnSpPr>
              <a:cxnSpLocks noChangeShapeType="1"/>
            </p:cNvCxnSpPr>
            <p:nvPr/>
          </p:nvCxnSpPr>
          <p:spPr bwMode="auto">
            <a:xfrm>
              <a:off x="2981046" y="2780928"/>
              <a:ext cx="1158906" cy="0"/>
            </a:xfrm>
            <a:prstGeom prst="line">
              <a:avLst/>
            </a:prstGeom>
            <a:noFill/>
            <a:ln w="9525" algn="ctr">
              <a:solidFill>
                <a:schemeClr val="tx1"/>
              </a:solidFill>
              <a:prstDash val="dash"/>
              <a:round/>
              <a:headEnd/>
              <a:tailEnd/>
            </a:ln>
            <a:extLst>
              <a:ext uri="{909E8E84-426E-40DD-AFC4-6F175D3DCCD1}">
                <a14:hiddenFill xmlns:a14="http://schemas.microsoft.com/office/drawing/2010/main">
                  <a:noFill/>
                </a14:hiddenFill>
              </a:ext>
            </a:extLst>
          </p:spPr>
        </p:cxnSp>
        <p:graphicFrame>
          <p:nvGraphicFramePr>
            <p:cNvPr id="83" name="Object 3">
              <a:extLst>
                <a:ext uri="{FF2B5EF4-FFF2-40B4-BE49-F238E27FC236}">
                  <a16:creationId xmlns:a16="http://schemas.microsoft.com/office/drawing/2014/main" id="{9FA3719F-A6CA-4C36-A984-E9136BB645BF}"/>
                </a:ext>
              </a:extLst>
            </p:cNvPr>
            <p:cNvGraphicFramePr>
              <a:graphicFrameLocks noChangeAspect="1"/>
            </p:cNvGraphicFramePr>
            <p:nvPr/>
          </p:nvGraphicFramePr>
          <p:xfrm>
            <a:off x="4139952" y="2452688"/>
            <a:ext cx="273050" cy="322262"/>
          </p:xfrm>
          <a:graphic>
            <a:graphicData uri="http://schemas.openxmlformats.org/presentationml/2006/ole">
              <mc:AlternateContent xmlns:mc="http://schemas.openxmlformats.org/markup-compatibility/2006">
                <mc:Choice xmlns:v="urn:schemas-microsoft-com:vml" Requires="v">
                  <p:oleObj spid="_x0000_s104554" name="Equation" r:id="rId5" imgW="139579" imgH="164957" progId="Equation.3">
                    <p:embed/>
                  </p:oleObj>
                </mc:Choice>
                <mc:Fallback>
                  <p:oleObj name="Equation" r:id="rId5" imgW="139579" imgH="164957" progId="Equation.3">
                    <p:embed/>
                    <p:pic>
                      <p:nvPicPr>
                        <p:cNvPr id="79903"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39952" y="2452688"/>
                          <a:ext cx="273050"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cxnSp>
          <p:nvCxnSpPr>
            <p:cNvPr id="84" name="Straight Arrow Connector 55">
              <a:extLst>
                <a:ext uri="{FF2B5EF4-FFF2-40B4-BE49-F238E27FC236}">
                  <a16:creationId xmlns:a16="http://schemas.microsoft.com/office/drawing/2014/main" id="{A1009C37-A761-4CDB-A272-AEB34D844CDE}"/>
                </a:ext>
              </a:extLst>
            </p:cNvPr>
            <p:cNvCxnSpPr/>
            <p:nvPr/>
          </p:nvCxnSpPr>
          <p:spPr>
            <a:xfrm rot="5400000">
              <a:off x="3816127" y="2599885"/>
              <a:ext cx="360387" cy="1587"/>
            </a:xfrm>
            <a:prstGeom prst="straightConnector1">
              <a:avLst/>
            </a:prstGeom>
            <a:ln w="12700">
              <a:solidFill>
                <a:schemeClr val="tx1">
                  <a:lumMod val="95000"/>
                  <a:lumOff val="5000"/>
                </a:schemeClr>
              </a:solidFill>
              <a:headEnd type="stealth"/>
              <a:tailEnd type="stealth"/>
            </a:ln>
          </p:spPr>
          <p:style>
            <a:lnRef idx="1">
              <a:schemeClr val="accent1"/>
            </a:lnRef>
            <a:fillRef idx="0">
              <a:schemeClr val="accent1"/>
            </a:fillRef>
            <a:effectRef idx="0">
              <a:schemeClr val="accent1"/>
            </a:effectRef>
            <a:fontRef idx="minor">
              <a:schemeClr val="tx1"/>
            </a:fontRef>
          </p:style>
        </p:cxnSp>
      </p:grpSp>
      <p:sp>
        <p:nvSpPr>
          <p:cNvPr id="99" name="Rectangle 48">
            <a:extLst>
              <a:ext uri="{FF2B5EF4-FFF2-40B4-BE49-F238E27FC236}">
                <a16:creationId xmlns:a16="http://schemas.microsoft.com/office/drawing/2014/main" id="{AF5ECDB9-2EB8-4B4E-BDB8-934D14DBECA1}"/>
              </a:ext>
            </a:extLst>
          </p:cNvPr>
          <p:cNvSpPr>
            <a:spLocks noChangeArrowheads="1"/>
          </p:cNvSpPr>
          <p:nvPr/>
        </p:nvSpPr>
        <p:spPr bwMode="auto">
          <a:xfrm>
            <a:off x="5486400" y="5314950"/>
            <a:ext cx="9366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r>
              <a:rPr lang="en-US" altLang="ko-KR">
                <a:solidFill>
                  <a:srgbClr val="FF0000"/>
                </a:solidFill>
                <a:latin typeface="Times New Roman" pitchFamily="18" charset="0"/>
                <a:ea typeface="Gulim" pitchFamily="34" charset="-127"/>
                <a:sym typeface="Symbol" pitchFamily="18" charset="2"/>
              </a:rPr>
              <a:t>|↓ +|↑</a:t>
            </a:r>
            <a:endParaRPr lang="ko-KR" altLang="en-US"/>
          </a:p>
        </p:txBody>
      </p:sp>
      <p:cxnSp>
        <p:nvCxnSpPr>
          <p:cNvPr id="100" name="Straight Arrow Connector 50">
            <a:extLst>
              <a:ext uri="{FF2B5EF4-FFF2-40B4-BE49-F238E27FC236}">
                <a16:creationId xmlns:a16="http://schemas.microsoft.com/office/drawing/2014/main" id="{F0AF5E1E-ECF6-4AC1-973E-9230C8BEA1C9}"/>
              </a:ext>
            </a:extLst>
          </p:cNvPr>
          <p:cNvCxnSpPr/>
          <p:nvPr/>
        </p:nvCxnSpPr>
        <p:spPr>
          <a:xfrm>
            <a:off x="5638800" y="4705350"/>
            <a:ext cx="152400" cy="685800"/>
          </a:xfrm>
          <a:prstGeom prst="straightConnector1">
            <a:avLst/>
          </a:prstGeom>
          <a:ln w="25400">
            <a:solidFill>
              <a:srgbClr val="FF0000"/>
            </a:solidFill>
            <a:headEnd type="stealth" w="lg" len="lg"/>
            <a:tailEnd type="none"/>
          </a:ln>
        </p:spPr>
        <p:style>
          <a:lnRef idx="1">
            <a:schemeClr val="accent1"/>
          </a:lnRef>
          <a:fillRef idx="0">
            <a:schemeClr val="accent1"/>
          </a:fillRef>
          <a:effectRef idx="0">
            <a:schemeClr val="accent1"/>
          </a:effectRef>
          <a:fontRef idx="minor">
            <a:schemeClr val="tx1"/>
          </a:fontRef>
        </p:style>
      </p:cxnSp>
      <p:sp>
        <p:nvSpPr>
          <p:cNvPr id="101" name="Rectangle 54">
            <a:extLst>
              <a:ext uri="{FF2B5EF4-FFF2-40B4-BE49-F238E27FC236}">
                <a16:creationId xmlns:a16="http://schemas.microsoft.com/office/drawing/2014/main" id="{C9329C9B-8E66-413D-A790-B4B3B2FAC8DE}"/>
              </a:ext>
            </a:extLst>
          </p:cNvPr>
          <p:cNvSpPr>
            <a:spLocks noChangeArrowheads="1"/>
          </p:cNvSpPr>
          <p:nvPr/>
        </p:nvSpPr>
        <p:spPr bwMode="auto">
          <a:xfrm>
            <a:off x="5791200" y="3409950"/>
            <a:ext cx="457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r>
              <a:rPr lang="en-US" altLang="ko-KR">
                <a:solidFill>
                  <a:srgbClr val="FF0000"/>
                </a:solidFill>
                <a:latin typeface="Times New Roman" pitchFamily="18" charset="0"/>
                <a:ea typeface="Gulim" pitchFamily="34" charset="-127"/>
                <a:sym typeface="Symbol" pitchFamily="18" charset="2"/>
              </a:rPr>
              <a:t>|↑</a:t>
            </a:r>
            <a:endParaRPr lang="ko-KR" altLang="en-US"/>
          </a:p>
        </p:txBody>
      </p:sp>
      <p:cxnSp>
        <p:nvCxnSpPr>
          <p:cNvPr id="103" name="Straight Arrow Connector 56">
            <a:extLst>
              <a:ext uri="{FF2B5EF4-FFF2-40B4-BE49-F238E27FC236}">
                <a16:creationId xmlns:a16="http://schemas.microsoft.com/office/drawing/2014/main" id="{98ACA908-DCEF-4F67-B513-D4E38EE45219}"/>
              </a:ext>
            </a:extLst>
          </p:cNvPr>
          <p:cNvCxnSpPr/>
          <p:nvPr/>
        </p:nvCxnSpPr>
        <p:spPr>
          <a:xfrm flipV="1">
            <a:off x="6019800" y="3790950"/>
            <a:ext cx="0" cy="228600"/>
          </a:xfrm>
          <a:prstGeom prst="straightConnector1">
            <a:avLst/>
          </a:prstGeom>
          <a:ln w="25400">
            <a:solidFill>
              <a:srgbClr val="FF0000"/>
            </a:solidFill>
            <a:headEnd type="stealth" w="lg" len="lg"/>
            <a:tailEnd type="none"/>
          </a:ln>
        </p:spPr>
        <p:style>
          <a:lnRef idx="1">
            <a:schemeClr val="accent1"/>
          </a:lnRef>
          <a:fillRef idx="0">
            <a:schemeClr val="accent1"/>
          </a:fillRef>
          <a:effectRef idx="0">
            <a:schemeClr val="accent1"/>
          </a:effectRef>
          <a:fontRef idx="minor">
            <a:schemeClr val="tx1"/>
          </a:fontRef>
        </p:style>
      </p:cxnSp>
      <p:sp>
        <p:nvSpPr>
          <p:cNvPr id="104" name="Rectangle 59">
            <a:extLst>
              <a:ext uri="{FF2B5EF4-FFF2-40B4-BE49-F238E27FC236}">
                <a16:creationId xmlns:a16="http://schemas.microsoft.com/office/drawing/2014/main" id="{3B9BBBA4-8C44-4704-BA89-28D5C03AF189}"/>
              </a:ext>
            </a:extLst>
          </p:cNvPr>
          <p:cNvSpPr>
            <a:spLocks noChangeArrowheads="1"/>
          </p:cNvSpPr>
          <p:nvPr/>
        </p:nvSpPr>
        <p:spPr bwMode="auto">
          <a:xfrm>
            <a:off x="4648200" y="5010150"/>
            <a:ext cx="457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r>
              <a:rPr lang="en-US" altLang="ko-KR">
                <a:solidFill>
                  <a:srgbClr val="FF0000"/>
                </a:solidFill>
                <a:latin typeface="Times New Roman" pitchFamily="18" charset="0"/>
                <a:ea typeface="Gulim" pitchFamily="34" charset="-127"/>
                <a:sym typeface="Symbol" pitchFamily="18" charset="2"/>
              </a:rPr>
              <a:t>|↓ </a:t>
            </a:r>
            <a:endParaRPr lang="ko-KR" altLang="en-US"/>
          </a:p>
        </p:txBody>
      </p:sp>
      <p:pic>
        <p:nvPicPr>
          <p:cNvPr id="105" name="图片 104">
            <a:extLst>
              <a:ext uri="{FF2B5EF4-FFF2-40B4-BE49-F238E27FC236}">
                <a16:creationId xmlns:a16="http://schemas.microsoft.com/office/drawing/2014/main" id="{D934E46E-5588-4A89-85B4-AFDB2D13AAA5}"/>
              </a:ext>
            </a:extLst>
          </p:cNvPr>
          <p:cNvPicPr>
            <a:picLocks noChangeAspect="1"/>
          </p:cNvPicPr>
          <p:nvPr/>
        </p:nvPicPr>
        <p:blipFill>
          <a:blip r:embed="rId7"/>
          <a:stretch>
            <a:fillRect/>
          </a:stretch>
        </p:blipFill>
        <p:spPr>
          <a:xfrm>
            <a:off x="6248400" y="671118"/>
            <a:ext cx="2757618" cy="2503627"/>
          </a:xfrm>
          <a:prstGeom prst="rect">
            <a:avLst/>
          </a:prstGeom>
          <a:effectLst>
            <a:outerShdw blurRad="63500" sx="102000" sy="102000" algn="ctr" rotWithShape="0">
              <a:prstClr val="black">
                <a:alpha val="40000"/>
              </a:prstClr>
            </a:outerShdw>
          </a:effectLst>
        </p:spPr>
      </p:pic>
      <p:sp>
        <p:nvSpPr>
          <p:cNvPr id="106" name="Rectangle 46">
            <a:extLst>
              <a:ext uri="{FF2B5EF4-FFF2-40B4-BE49-F238E27FC236}">
                <a16:creationId xmlns:a16="http://schemas.microsoft.com/office/drawing/2014/main" id="{C8F34D95-6378-4595-A746-AC29730287BB}"/>
              </a:ext>
            </a:extLst>
          </p:cNvPr>
          <p:cNvSpPr>
            <a:spLocks noChangeArrowheads="1"/>
          </p:cNvSpPr>
          <p:nvPr/>
        </p:nvSpPr>
        <p:spPr bwMode="auto">
          <a:xfrm>
            <a:off x="3886200" y="6248400"/>
            <a:ext cx="49641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r>
              <a:rPr lang="en-US" altLang="zh-CN" sz="1800" dirty="0">
                <a:latin typeface="Arial" panose="020B0604020202020204" pitchFamily="34" charset="0"/>
                <a:cs typeface="Arial" panose="020B0604020202020204" pitchFamily="34" charset="0"/>
              </a:rPr>
              <a:t>E. </a:t>
            </a:r>
            <a:r>
              <a:rPr lang="en-US" altLang="zh-CN" sz="1800" dirty="0" err="1">
                <a:latin typeface="Arial" panose="020B0604020202020204" pitchFamily="34" charset="0"/>
                <a:cs typeface="Arial" panose="020B0604020202020204" pitchFamily="34" charset="0"/>
              </a:rPr>
              <a:t>Knill</a:t>
            </a:r>
            <a:r>
              <a:rPr lang="en-US" altLang="zh-CN" sz="1800" dirty="0">
                <a:latin typeface="Arial" panose="020B0604020202020204" pitchFamily="34" charset="0"/>
                <a:cs typeface="Arial" panose="020B0604020202020204" pitchFamily="34" charset="0"/>
              </a:rPr>
              <a:t>, et al., Phys. Rev. A </a:t>
            </a:r>
            <a:r>
              <a:rPr lang="en-US" altLang="zh-CN" sz="1800" b="1" dirty="0">
                <a:latin typeface="Arial" panose="020B0604020202020204" pitchFamily="34" charset="0"/>
                <a:cs typeface="Arial" panose="020B0604020202020204" pitchFamily="34" charset="0"/>
              </a:rPr>
              <a:t>77</a:t>
            </a:r>
            <a:r>
              <a:rPr lang="en-US" altLang="zh-CN" sz="1800" dirty="0">
                <a:latin typeface="Arial" panose="020B0604020202020204" pitchFamily="34" charset="0"/>
                <a:cs typeface="Arial" panose="020B0604020202020204" pitchFamily="34" charset="0"/>
              </a:rPr>
              <a:t>, 012307 (2008).</a:t>
            </a:r>
          </a:p>
        </p:txBody>
      </p:sp>
      <p:sp>
        <p:nvSpPr>
          <p:cNvPr id="107" name="TextBox 71">
            <a:extLst>
              <a:ext uri="{FF2B5EF4-FFF2-40B4-BE49-F238E27FC236}">
                <a16:creationId xmlns:a16="http://schemas.microsoft.com/office/drawing/2014/main" id="{AA9F89D7-300F-4AC1-8662-EB980A574497}"/>
              </a:ext>
            </a:extLst>
          </p:cNvPr>
          <p:cNvSpPr txBox="1">
            <a:spLocks noChangeArrowheads="1"/>
          </p:cNvSpPr>
          <p:nvPr/>
        </p:nvSpPr>
        <p:spPr bwMode="auto">
          <a:xfrm>
            <a:off x="7858125" y="6550025"/>
            <a:ext cx="12858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r">
              <a:spcBef>
                <a:spcPct val="0"/>
              </a:spcBef>
              <a:buFontTx/>
              <a:buNone/>
            </a:pPr>
            <a:r>
              <a:rPr lang="en-US" altLang="zh-CN" sz="1400" i="1" dirty="0">
                <a:latin typeface="Times New Roman" panose="02020603050405020304" pitchFamily="18" charset="0"/>
                <a:cs typeface="Times New Roman" panose="02020603050405020304" pitchFamily="18" charset="0"/>
              </a:rPr>
              <a:t>From K. Kim</a:t>
            </a:r>
            <a:endParaRPr lang="zh-CN" altLang="en-US" sz="1400" i="1" dirty="0">
              <a:latin typeface="Times New Roman" panose="02020603050405020304" pitchFamily="18" charset="0"/>
              <a:cs typeface="Times New Roman" panose="02020603050405020304" pitchFamily="18" charset="0"/>
            </a:endParaRP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0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 grpId="0"/>
      <p:bldP spid="101" grpId="0"/>
      <p:bldP spid="104"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050" descr="C:\Monroe\IMAGES\QC images\centofmass7mov.gif">
            <a:extLst>
              <a:ext uri="{FF2B5EF4-FFF2-40B4-BE49-F238E27FC236}">
                <a16:creationId xmlns:a16="http://schemas.microsoft.com/office/drawing/2014/main" id="{BADD5B46-5F74-442F-82AE-64484AD9ED84}"/>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071688" y="1143000"/>
            <a:ext cx="4854575" cy="222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2052">
            <a:extLst>
              <a:ext uri="{FF2B5EF4-FFF2-40B4-BE49-F238E27FC236}">
                <a16:creationId xmlns:a16="http://schemas.microsoft.com/office/drawing/2014/main" id="{5F304E0A-284B-4E49-B092-17A42A651C4E}"/>
              </a:ext>
            </a:extLst>
          </p:cNvPr>
          <p:cNvSpPr txBox="1">
            <a:spLocks noChangeArrowheads="1"/>
          </p:cNvSpPr>
          <p:nvPr/>
        </p:nvSpPr>
        <p:spPr bwMode="auto">
          <a:xfrm>
            <a:off x="6934200" y="3505200"/>
            <a:ext cx="19415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r>
              <a:rPr lang="en-US" altLang="ko-KR" sz="1800">
                <a:latin typeface="Arial" panose="020B0604020202020204" pitchFamily="34" charset="0"/>
                <a:ea typeface="Gulim" panose="020B0600000101010101" pitchFamily="34" charset="-127"/>
                <a:cs typeface="Arial" panose="020B0604020202020204" pitchFamily="34" charset="0"/>
              </a:rPr>
              <a:t>(Univ. Innsbruck)</a:t>
            </a:r>
          </a:p>
        </p:txBody>
      </p:sp>
      <p:sp>
        <p:nvSpPr>
          <p:cNvPr id="106500" name="Text Box 2053">
            <a:extLst>
              <a:ext uri="{FF2B5EF4-FFF2-40B4-BE49-F238E27FC236}">
                <a16:creationId xmlns:a16="http://schemas.microsoft.com/office/drawing/2014/main" id="{B27B0D4F-01B5-4BF3-ACDB-FF955EAD6A7D}"/>
              </a:ext>
            </a:extLst>
          </p:cNvPr>
          <p:cNvSpPr txBox="1">
            <a:spLocks noChangeArrowheads="1"/>
          </p:cNvSpPr>
          <p:nvPr/>
        </p:nvSpPr>
        <p:spPr bwMode="auto">
          <a:xfrm>
            <a:off x="6765925" y="1770063"/>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endParaRPr lang="ko-KR" altLang="ko-KR" sz="1800">
              <a:latin typeface="Arial" panose="020B0604020202020204" pitchFamily="34" charset="0"/>
            </a:endParaRPr>
          </a:p>
        </p:txBody>
      </p:sp>
      <p:sp>
        <p:nvSpPr>
          <p:cNvPr id="9" name="Text Box 2054">
            <a:extLst>
              <a:ext uri="{FF2B5EF4-FFF2-40B4-BE49-F238E27FC236}">
                <a16:creationId xmlns:a16="http://schemas.microsoft.com/office/drawing/2014/main" id="{A74A358B-CBBB-4B9F-9A0F-D7DF3447E224}"/>
              </a:ext>
            </a:extLst>
          </p:cNvPr>
          <p:cNvSpPr txBox="1">
            <a:spLocks noChangeArrowheads="1"/>
          </p:cNvSpPr>
          <p:nvPr/>
        </p:nvSpPr>
        <p:spPr bwMode="auto">
          <a:xfrm>
            <a:off x="7315200" y="2971800"/>
            <a:ext cx="117316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r>
              <a:rPr lang="en-US" altLang="ko-KR" baseline="30000">
                <a:latin typeface="Arial" panose="020B0604020202020204" pitchFamily="34" charset="0"/>
                <a:ea typeface="Gulim" panose="020B0600000101010101" pitchFamily="34" charset="-127"/>
                <a:cs typeface="Arial" panose="020B0604020202020204" pitchFamily="34" charset="0"/>
              </a:rPr>
              <a:t>40</a:t>
            </a:r>
            <a:r>
              <a:rPr lang="en-US" altLang="ko-KR">
                <a:latin typeface="Arial" panose="020B0604020202020204" pitchFamily="34" charset="0"/>
                <a:ea typeface="Gulim" panose="020B0600000101010101" pitchFamily="34" charset="-127"/>
                <a:cs typeface="Arial" panose="020B0604020202020204" pitchFamily="34" charset="0"/>
              </a:rPr>
              <a:t>Ca</a:t>
            </a:r>
            <a:r>
              <a:rPr lang="en-US" altLang="ko-KR" baseline="30000">
                <a:latin typeface="Arial" panose="020B0604020202020204" pitchFamily="34" charset="0"/>
                <a:ea typeface="Gulim" panose="020B0600000101010101" pitchFamily="34" charset="-127"/>
                <a:cs typeface="Arial" panose="020B0604020202020204" pitchFamily="34" charset="0"/>
              </a:rPr>
              <a:t>+</a:t>
            </a:r>
          </a:p>
        </p:txBody>
      </p:sp>
      <p:sp>
        <p:nvSpPr>
          <p:cNvPr id="10" name="TextBox 9">
            <a:extLst>
              <a:ext uri="{FF2B5EF4-FFF2-40B4-BE49-F238E27FC236}">
                <a16:creationId xmlns:a16="http://schemas.microsoft.com/office/drawing/2014/main" id="{FE876C48-59A3-4209-9EA0-095ED3803431}"/>
              </a:ext>
            </a:extLst>
          </p:cNvPr>
          <p:cNvSpPr txBox="1"/>
          <p:nvPr/>
        </p:nvSpPr>
        <p:spPr>
          <a:xfrm>
            <a:off x="2016125" y="714375"/>
            <a:ext cx="3314700" cy="461963"/>
          </a:xfrm>
          <a:prstGeom prst="rect">
            <a:avLst/>
          </a:prstGeom>
          <a:noFill/>
        </p:spPr>
        <p:txBody>
          <a:bodyPr wrap="none">
            <a:spAutoFit/>
          </a:bodyPr>
          <a:lstStyle/>
          <a:p>
            <a:pPr eaLnBrk="1" hangingPunct="1">
              <a:defRPr/>
            </a:pPr>
            <a:r>
              <a:rPr lang="en-US" altLang="ko-KR" sz="2400" b="1" dirty="0">
                <a:solidFill>
                  <a:schemeClr val="accent6">
                    <a:lumMod val="50000"/>
                  </a:schemeClr>
                </a:solidFill>
                <a:cs typeface="Arial" pitchFamily="34" charset="0"/>
              </a:rPr>
              <a:t>Center of mass mode</a:t>
            </a:r>
            <a:endParaRPr lang="ko-KR" altLang="en-US" sz="2400" b="1" dirty="0">
              <a:solidFill>
                <a:schemeClr val="accent6">
                  <a:lumMod val="50000"/>
                </a:schemeClr>
              </a:solidFill>
              <a:cs typeface="Arial" pitchFamily="34" charset="0"/>
            </a:endParaRPr>
          </a:p>
        </p:txBody>
      </p:sp>
      <p:grpSp>
        <p:nvGrpSpPr>
          <p:cNvPr id="3" name="Group 11">
            <a:extLst>
              <a:ext uri="{FF2B5EF4-FFF2-40B4-BE49-F238E27FC236}">
                <a16:creationId xmlns:a16="http://schemas.microsoft.com/office/drawing/2014/main" id="{577E1B5C-B6D0-499C-A411-EE300D1F3218}"/>
              </a:ext>
            </a:extLst>
          </p:cNvPr>
          <p:cNvGrpSpPr>
            <a:grpSpLocks/>
          </p:cNvGrpSpPr>
          <p:nvPr/>
        </p:nvGrpSpPr>
        <p:grpSpPr bwMode="auto">
          <a:xfrm>
            <a:off x="2071688" y="3429000"/>
            <a:ext cx="4821237" cy="2605088"/>
            <a:chOff x="2071670" y="3395963"/>
            <a:chExt cx="4821312" cy="2604804"/>
          </a:xfrm>
        </p:grpSpPr>
        <p:pic>
          <p:nvPicPr>
            <p:cNvPr id="106508" name="Picture 2051" descr="C:\Monroe\IMAGES\QC images\stretch7mov.gif">
              <a:extLst>
                <a:ext uri="{FF2B5EF4-FFF2-40B4-BE49-F238E27FC236}">
                  <a16:creationId xmlns:a16="http://schemas.microsoft.com/office/drawing/2014/main" id="{879E7B4F-573E-4E8C-93DD-12598F30DBB7}"/>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092308" y="3794124"/>
              <a:ext cx="4800674" cy="2206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a:extLst>
                <a:ext uri="{FF2B5EF4-FFF2-40B4-BE49-F238E27FC236}">
                  <a16:creationId xmlns:a16="http://schemas.microsoft.com/office/drawing/2014/main" id="{7A8262D8-9FD2-4E86-9BDA-78D49AB1F43F}"/>
                </a:ext>
              </a:extLst>
            </p:cNvPr>
            <p:cNvSpPr txBox="1"/>
            <p:nvPr/>
          </p:nvSpPr>
          <p:spPr>
            <a:xfrm>
              <a:off x="2071670" y="3395963"/>
              <a:ext cx="2527339" cy="461913"/>
            </a:xfrm>
            <a:prstGeom prst="rect">
              <a:avLst/>
            </a:prstGeom>
            <a:noFill/>
          </p:spPr>
          <p:txBody>
            <a:bodyPr wrap="none">
              <a:spAutoFit/>
            </a:bodyPr>
            <a:lstStyle/>
            <a:p>
              <a:pPr eaLnBrk="1" hangingPunct="1">
                <a:defRPr/>
              </a:pPr>
              <a:r>
                <a:rPr lang="en-US" altLang="ko-KR" sz="2400" b="1" dirty="0">
                  <a:solidFill>
                    <a:schemeClr val="accent6">
                      <a:lumMod val="50000"/>
                    </a:schemeClr>
                  </a:solidFill>
                  <a:cs typeface="Arial" pitchFamily="34" charset="0"/>
                </a:rPr>
                <a:t>Breathing mode</a:t>
              </a:r>
              <a:endParaRPr lang="ko-KR" altLang="en-US" sz="2400" b="1" dirty="0">
                <a:solidFill>
                  <a:schemeClr val="accent6">
                    <a:lumMod val="50000"/>
                  </a:schemeClr>
                </a:solidFill>
                <a:cs typeface="Arial" pitchFamily="34" charset="0"/>
              </a:endParaRPr>
            </a:p>
          </p:txBody>
        </p:sp>
      </p:grpSp>
      <p:sp>
        <p:nvSpPr>
          <p:cNvPr id="14" name="Rectangle 13">
            <a:extLst>
              <a:ext uri="{FF2B5EF4-FFF2-40B4-BE49-F238E27FC236}">
                <a16:creationId xmlns:a16="http://schemas.microsoft.com/office/drawing/2014/main" id="{9AF5174A-D34B-44F2-A024-709DB2F5AAC9}"/>
              </a:ext>
            </a:extLst>
          </p:cNvPr>
          <p:cNvSpPr>
            <a:spLocks noChangeArrowheads="1"/>
          </p:cNvSpPr>
          <p:nvPr/>
        </p:nvSpPr>
        <p:spPr bwMode="auto">
          <a:xfrm>
            <a:off x="3505200" y="6172200"/>
            <a:ext cx="47926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r>
              <a:rPr lang="fr-FR" altLang="zh-CN" sz="1800">
                <a:latin typeface="Arial" panose="020B0604020202020204" pitchFamily="34" charset="0"/>
                <a:cs typeface="Arial" panose="020B0604020202020204" pitchFamily="34" charset="0"/>
              </a:rPr>
              <a:t>D. F. V. James, Appl. Phys. B </a:t>
            </a:r>
            <a:r>
              <a:rPr lang="fr-FR" altLang="zh-CN" sz="1800" b="1">
                <a:latin typeface="Arial" panose="020B0604020202020204" pitchFamily="34" charset="0"/>
                <a:cs typeface="Arial" panose="020B0604020202020204" pitchFamily="34" charset="0"/>
              </a:rPr>
              <a:t>66</a:t>
            </a:r>
            <a:r>
              <a:rPr lang="fr-FR" altLang="zh-CN" sz="1800">
                <a:latin typeface="Arial" panose="020B0604020202020204" pitchFamily="34" charset="0"/>
                <a:cs typeface="Arial" panose="020B0604020202020204" pitchFamily="34" charset="0"/>
              </a:rPr>
              <a:t>, 181 (1998).</a:t>
            </a:r>
            <a:endParaRPr lang="en-US" altLang="zh-CN" sz="1800">
              <a:latin typeface="Arial" panose="020B0604020202020204" pitchFamily="34" charset="0"/>
              <a:cs typeface="Arial" panose="020B0604020202020204" pitchFamily="34" charset="0"/>
            </a:endParaRPr>
          </a:p>
        </p:txBody>
      </p:sp>
      <p:sp>
        <p:nvSpPr>
          <p:cNvPr id="106505" name="TextBox 12">
            <a:extLst>
              <a:ext uri="{FF2B5EF4-FFF2-40B4-BE49-F238E27FC236}">
                <a16:creationId xmlns:a16="http://schemas.microsoft.com/office/drawing/2014/main" id="{70524154-9831-418E-AD9C-6B8A4DB13CFE}"/>
              </a:ext>
            </a:extLst>
          </p:cNvPr>
          <p:cNvSpPr txBox="1">
            <a:spLocks noChangeArrowheads="1"/>
          </p:cNvSpPr>
          <p:nvPr/>
        </p:nvSpPr>
        <p:spPr bwMode="auto">
          <a:xfrm>
            <a:off x="7858125" y="6550025"/>
            <a:ext cx="12858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r">
              <a:spcBef>
                <a:spcPct val="0"/>
              </a:spcBef>
              <a:buFontTx/>
              <a:buNone/>
            </a:pPr>
            <a:r>
              <a:rPr lang="en-US" altLang="zh-CN" sz="1400" i="1">
                <a:latin typeface="Times New Roman" panose="02020603050405020304" pitchFamily="18" charset="0"/>
                <a:cs typeface="Times New Roman" panose="02020603050405020304" pitchFamily="18" charset="0"/>
              </a:rPr>
              <a:t>From K. Kim</a:t>
            </a:r>
            <a:endParaRPr lang="zh-CN" altLang="en-US" sz="1400" i="1">
              <a:latin typeface="Times New Roman" panose="02020603050405020304" pitchFamily="18" charset="0"/>
              <a:cs typeface="Times New Roman" panose="02020603050405020304" pitchFamily="18" charset="0"/>
            </a:endParaRPr>
          </a:p>
        </p:txBody>
      </p:sp>
      <p:sp>
        <p:nvSpPr>
          <p:cNvPr id="56" name="Rectangle 8">
            <a:extLst>
              <a:ext uri="{FF2B5EF4-FFF2-40B4-BE49-F238E27FC236}">
                <a16:creationId xmlns:a16="http://schemas.microsoft.com/office/drawing/2014/main" id="{16E67F09-3299-4618-A103-EF83885CA645}"/>
              </a:ext>
            </a:extLst>
          </p:cNvPr>
          <p:cNvSpPr>
            <a:spLocks noChangeArrowheads="1"/>
          </p:cNvSpPr>
          <p:nvPr/>
        </p:nvSpPr>
        <p:spPr bwMode="auto">
          <a:xfrm>
            <a:off x="0" y="0"/>
            <a:ext cx="9144000" cy="549275"/>
          </a:xfrm>
          <a:prstGeom prst="rect">
            <a:avLst/>
          </a:prstGeom>
          <a:ln>
            <a:headEnd/>
            <a:tailEnd/>
          </a:ln>
        </p:spPr>
        <p:style>
          <a:lnRef idx="1">
            <a:schemeClr val="accent1"/>
          </a:lnRef>
          <a:fillRef idx="3">
            <a:schemeClr val="accent1"/>
          </a:fillRef>
          <a:effectRef idx="2">
            <a:schemeClr val="accent1"/>
          </a:effectRef>
          <a:fontRef idx="minor">
            <a:schemeClr val="lt1"/>
          </a:fontRef>
        </p:style>
        <p:txBody>
          <a:bodyPr wrap="none" anchor="ctr"/>
          <a:lstStyle/>
          <a:p>
            <a:pPr algn="ctr" eaLnBrk="1" hangingPunct="1">
              <a:defRPr/>
            </a:pPr>
            <a:r>
              <a:rPr lang="zh-CN" altLang="en-US" sz="2800" b="1" dirty="0">
                <a:solidFill>
                  <a:schemeClr val="bg1"/>
                </a:solidFill>
                <a:latin typeface="微软雅黑" pitchFamily="34" charset="-122"/>
                <a:ea typeface="微软雅黑" pitchFamily="34" charset="-122"/>
                <a:cs typeface="Arial" pitchFamily="34" charset="0"/>
              </a:rPr>
              <a:t>集体振动模式</a:t>
            </a:r>
            <a:r>
              <a:rPr lang="en-US" altLang="zh-CN" sz="2800" b="1" dirty="0">
                <a:solidFill>
                  <a:schemeClr val="bg1"/>
                </a:solidFill>
                <a:latin typeface="微软雅黑" pitchFamily="34" charset="-122"/>
                <a:ea typeface="微软雅黑" pitchFamily="34" charset="-122"/>
                <a:cs typeface="Arial" pitchFamily="34" charset="0"/>
              </a:rPr>
              <a:t>——</a:t>
            </a:r>
            <a:r>
              <a:rPr lang="zh-CN" altLang="en-US" sz="2800" b="1" dirty="0">
                <a:solidFill>
                  <a:schemeClr val="bg1"/>
                </a:solidFill>
                <a:latin typeface="微软雅黑" pitchFamily="34" charset="-122"/>
                <a:ea typeface="微软雅黑" pitchFamily="34" charset="-122"/>
                <a:cs typeface="Arial" pitchFamily="34" charset="0"/>
              </a:rPr>
              <a:t>数据线</a:t>
            </a:r>
            <a:endParaRPr lang="de-DE" altLang="ko-KR" sz="2800" b="1" dirty="0">
              <a:solidFill>
                <a:schemeClr val="bg1"/>
              </a:solidFill>
              <a:latin typeface="微软雅黑" pitchFamily="34" charset="-122"/>
              <a:ea typeface="微软雅黑" pitchFamily="34" charset="-122"/>
              <a:cs typeface="Arial" pitchFamily="34" charset="0"/>
            </a:endParaRPr>
          </a:p>
        </p:txBody>
      </p:sp>
      <p:sp>
        <p:nvSpPr>
          <p:cNvPr id="106507" name="灯片编号占位符 1">
            <a:extLst>
              <a:ext uri="{FF2B5EF4-FFF2-40B4-BE49-F238E27FC236}">
                <a16:creationId xmlns:a16="http://schemas.microsoft.com/office/drawing/2014/main" id="{63E84909-80EE-4ED9-9AE1-AF5EA4CE923E}"/>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fld id="{45C44322-AE8E-4B80-91BA-F917823E0D00}" type="slidenum">
              <a:rPr lang="zh-CN" altLang="en-US" sz="1200" smtClean="0">
                <a:solidFill>
                  <a:srgbClr val="898989"/>
                </a:solidFill>
              </a:rPr>
              <a:pPr>
                <a:spcBef>
                  <a:spcPct val="0"/>
                </a:spcBef>
                <a:buFontTx/>
                <a:buNone/>
              </a:pPr>
              <a:t>92</a:t>
            </a:fld>
            <a:endParaRPr lang="zh-CN" altLang="en-US" sz="1200">
              <a:solidFill>
                <a:srgbClr val="898989"/>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par>
                          <p:cTn id="17" fill="hold" nodeType="afterGroup">
                            <p:stCondLst>
                              <p:cond delay="0"/>
                            </p:stCondLst>
                            <p:childTnLst>
                              <p:par>
                                <p:cTn id="18" presetID="1" presetClass="entr" presetSubtype="0" fill="hold" grpId="0" nodeType="afterEffect">
                                  <p:stCondLst>
                                    <p:cond delay="0"/>
                                  </p:stCondLst>
                                  <p:childTnLst>
                                    <p:set>
                                      <p:cBhvr>
                                        <p:cTn id="19"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p:bldP spid="14"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162">
            <a:extLst>
              <a:ext uri="{FF2B5EF4-FFF2-40B4-BE49-F238E27FC236}">
                <a16:creationId xmlns:a16="http://schemas.microsoft.com/office/drawing/2014/main" id="{92D8A95F-0811-4989-9A53-8739F3FCD968}"/>
              </a:ext>
            </a:extLst>
          </p:cNvPr>
          <p:cNvSpPr>
            <a:spLocks noChangeArrowheads="1"/>
          </p:cNvSpPr>
          <p:nvPr/>
        </p:nvSpPr>
        <p:spPr bwMode="auto">
          <a:xfrm>
            <a:off x="-11113" y="3975100"/>
            <a:ext cx="1390651" cy="2882900"/>
          </a:xfrm>
          <a:prstGeom prst="rect">
            <a:avLst/>
          </a:prstGeom>
          <a:solidFill>
            <a:srgbClr val="FFFF00"/>
          </a:solidFill>
          <a:ln w="9525">
            <a:miter lim="800000"/>
            <a:headEnd/>
            <a:tailEnd/>
          </a:ln>
          <a:scene3d>
            <a:camera prst="legacyObliqueTopLeft"/>
            <a:lightRig rig="legacyFlat3" dir="t"/>
          </a:scene3d>
          <a:sp3d extrusionH="176200" prstMaterial="legacyPlastic">
            <a:bevelT w="13500" h="13500" prst="angle"/>
            <a:bevelB w="13500" h="13500" prst="angle"/>
            <a:extrusionClr>
              <a:srgbClr val="FFFF00"/>
            </a:extrusionClr>
            <a:contourClr>
              <a:srgbClr val="FFFF00"/>
            </a:contourClr>
          </a:sp3d>
        </p:spPr>
        <p:txBody>
          <a:bodyPr wrap="none" anchor="ctr">
            <a:flatTx/>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endParaRPr lang="en-US" altLang="zh-CN" sz="1800">
              <a:latin typeface="Arial" panose="020B0604020202020204" pitchFamily="34" charset="0"/>
            </a:endParaRPr>
          </a:p>
        </p:txBody>
      </p:sp>
      <p:sp>
        <p:nvSpPr>
          <p:cNvPr id="108547" name="Rectangle 164">
            <a:extLst>
              <a:ext uri="{FF2B5EF4-FFF2-40B4-BE49-F238E27FC236}">
                <a16:creationId xmlns:a16="http://schemas.microsoft.com/office/drawing/2014/main" id="{1ED53EB5-46F2-42B5-8628-6C89F9FC615D}"/>
              </a:ext>
            </a:extLst>
          </p:cNvPr>
          <p:cNvSpPr>
            <a:spLocks noChangeArrowheads="1"/>
          </p:cNvSpPr>
          <p:nvPr/>
        </p:nvSpPr>
        <p:spPr bwMode="auto">
          <a:xfrm>
            <a:off x="7716838" y="3975100"/>
            <a:ext cx="1427162" cy="2882900"/>
          </a:xfrm>
          <a:prstGeom prst="rect">
            <a:avLst/>
          </a:prstGeom>
          <a:solidFill>
            <a:srgbClr val="FFFF00"/>
          </a:solidFill>
          <a:ln w="9525">
            <a:miter lim="800000"/>
            <a:headEnd/>
            <a:tailEnd/>
          </a:ln>
          <a:scene3d>
            <a:camera prst="legacyObliqueTopLeft"/>
            <a:lightRig rig="legacyFlat3" dir="t"/>
          </a:scene3d>
          <a:sp3d extrusionH="176200" prstMaterial="legacyPlastic">
            <a:bevelT w="13500" h="13500" prst="angle"/>
            <a:bevelB w="13500" h="13500" prst="angle"/>
            <a:extrusionClr>
              <a:srgbClr val="FFFF00"/>
            </a:extrusionClr>
            <a:contourClr>
              <a:srgbClr val="FFFF00"/>
            </a:contourClr>
          </a:sp3d>
        </p:spPr>
        <p:txBody>
          <a:bodyPr wrap="none" anchor="ctr">
            <a:flatTx/>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endParaRPr lang="en-US" altLang="zh-CN" sz="1800">
              <a:latin typeface="Arial" panose="020B0604020202020204" pitchFamily="34" charset="0"/>
            </a:endParaRPr>
          </a:p>
        </p:txBody>
      </p:sp>
      <p:grpSp>
        <p:nvGrpSpPr>
          <p:cNvPr id="2" name="Group 153">
            <a:extLst>
              <a:ext uri="{FF2B5EF4-FFF2-40B4-BE49-F238E27FC236}">
                <a16:creationId xmlns:a16="http://schemas.microsoft.com/office/drawing/2014/main" id="{1C99FB16-B410-4FD6-AC32-1096AD1F3B9D}"/>
              </a:ext>
            </a:extLst>
          </p:cNvPr>
          <p:cNvGrpSpPr>
            <a:grpSpLocks/>
          </p:cNvGrpSpPr>
          <p:nvPr/>
        </p:nvGrpSpPr>
        <p:grpSpPr bwMode="auto">
          <a:xfrm>
            <a:off x="1793875" y="3211513"/>
            <a:ext cx="5516563" cy="1119187"/>
            <a:chOff x="887" y="1903"/>
            <a:chExt cx="3475" cy="705"/>
          </a:xfrm>
        </p:grpSpPr>
        <p:grpSp>
          <p:nvGrpSpPr>
            <p:cNvPr id="108595" name="Group 125">
              <a:extLst>
                <a:ext uri="{FF2B5EF4-FFF2-40B4-BE49-F238E27FC236}">
                  <a16:creationId xmlns:a16="http://schemas.microsoft.com/office/drawing/2014/main" id="{79F95F2C-6CD3-4579-8350-02F8BBA5BDE8}"/>
                </a:ext>
              </a:extLst>
            </p:cNvPr>
            <p:cNvGrpSpPr>
              <a:grpSpLocks/>
            </p:cNvGrpSpPr>
            <p:nvPr/>
          </p:nvGrpSpPr>
          <p:grpSpPr bwMode="auto">
            <a:xfrm>
              <a:off x="887" y="1903"/>
              <a:ext cx="3475" cy="116"/>
              <a:chOff x="891" y="1747"/>
              <a:chExt cx="3475" cy="116"/>
            </a:xfrm>
          </p:grpSpPr>
          <p:sp>
            <p:nvSpPr>
              <p:cNvPr id="1342590" name="Oval 126">
                <a:extLst>
                  <a:ext uri="{FF2B5EF4-FFF2-40B4-BE49-F238E27FC236}">
                    <a16:creationId xmlns:a16="http://schemas.microsoft.com/office/drawing/2014/main" id="{9795F126-0F4D-4DBD-AA57-DAD01BDFEEE8}"/>
                  </a:ext>
                </a:extLst>
              </p:cNvPr>
              <p:cNvSpPr>
                <a:spLocks noChangeAspect="1" noChangeArrowheads="1"/>
              </p:cNvSpPr>
              <p:nvPr/>
            </p:nvSpPr>
            <p:spPr bwMode="auto">
              <a:xfrm>
                <a:off x="2625" y="1748"/>
                <a:ext cx="115" cy="115"/>
              </a:xfrm>
              <a:prstGeom prst="ellipse">
                <a:avLst/>
              </a:prstGeom>
              <a:gradFill rotWithShape="1">
                <a:gsLst>
                  <a:gs pos="0">
                    <a:schemeClr val="tx2"/>
                  </a:gs>
                  <a:gs pos="100000">
                    <a:schemeClr val="tx2">
                      <a:gamma/>
                      <a:tint val="0"/>
                      <a:invGamma/>
                      <a:alpha val="0"/>
                    </a:schemeClr>
                  </a:gs>
                </a:gsLst>
                <a:path path="shape">
                  <a:fillToRect l="50000" t="50000" r="50000" b="50000"/>
                </a:path>
              </a:gradFill>
              <a:ln w="9525">
                <a:noFill/>
                <a:round/>
                <a:headEnd/>
                <a:tailEnd/>
              </a:ln>
              <a:effectLst/>
            </p:spPr>
            <p:txBody>
              <a:bodyPr wrap="none" anchor="ctr"/>
              <a:lstStyle/>
              <a:p>
                <a:pPr eaLnBrk="1" hangingPunct="1">
                  <a:defRPr/>
                </a:pPr>
                <a:endParaRPr lang="en-US"/>
              </a:p>
            </p:txBody>
          </p:sp>
          <p:sp>
            <p:nvSpPr>
              <p:cNvPr id="1342591" name="Oval 127">
                <a:extLst>
                  <a:ext uri="{FF2B5EF4-FFF2-40B4-BE49-F238E27FC236}">
                    <a16:creationId xmlns:a16="http://schemas.microsoft.com/office/drawing/2014/main" id="{82F67785-0BD9-405C-8380-65822BD492F3}"/>
                  </a:ext>
                </a:extLst>
              </p:cNvPr>
              <p:cNvSpPr>
                <a:spLocks noChangeAspect="1" noChangeArrowheads="1"/>
              </p:cNvSpPr>
              <p:nvPr/>
            </p:nvSpPr>
            <p:spPr bwMode="auto">
              <a:xfrm>
                <a:off x="2751" y="1748"/>
                <a:ext cx="115" cy="115"/>
              </a:xfrm>
              <a:prstGeom prst="ellipse">
                <a:avLst/>
              </a:prstGeom>
              <a:gradFill rotWithShape="1">
                <a:gsLst>
                  <a:gs pos="0">
                    <a:schemeClr val="tx2"/>
                  </a:gs>
                  <a:gs pos="100000">
                    <a:schemeClr val="tx2">
                      <a:gamma/>
                      <a:tint val="0"/>
                      <a:invGamma/>
                      <a:alpha val="0"/>
                    </a:schemeClr>
                  </a:gs>
                </a:gsLst>
                <a:path path="shape">
                  <a:fillToRect l="50000" t="50000" r="50000" b="50000"/>
                </a:path>
              </a:gradFill>
              <a:ln w="9525">
                <a:noFill/>
                <a:round/>
                <a:headEnd/>
                <a:tailEnd/>
              </a:ln>
              <a:effectLst/>
            </p:spPr>
            <p:txBody>
              <a:bodyPr wrap="none" anchor="ctr"/>
              <a:lstStyle/>
              <a:p>
                <a:pPr eaLnBrk="1" hangingPunct="1">
                  <a:defRPr/>
                </a:pPr>
                <a:endParaRPr lang="en-US"/>
              </a:p>
            </p:txBody>
          </p:sp>
          <p:sp>
            <p:nvSpPr>
              <p:cNvPr id="1342592" name="Oval 128">
                <a:extLst>
                  <a:ext uri="{FF2B5EF4-FFF2-40B4-BE49-F238E27FC236}">
                    <a16:creationId xmlns:a16="http://schemas.microsoft.com/office/drawing/2014/main" id="{7483047B-894E-4A54-9F15-0BD9D1789B33}"/>
                  </a:ext>
                </a:extLst>
              </p:cNvPr>
              <p:cNvSpPr>
                <a:spLocks noChangeAspect="1" noChangeArrowheads="1"/>
              </p:cNvSpPr>
              <p:nvPr/>
            </p:nvSpPr>
            <p:spPr bwMode="auto">
              <a:xfrm>
                <a:off x="2880" y="1747"/>
                <a:ext cx="115" cy="115"/>
              </a:xfrm>
              <a:prstGeom prst="ellipse">
                <a:avLst/>
              </a:prstGeom>
              <a:gradFill rotWithShape="1">
                <a:gsLst>
                  <a:gs pos="0">
                    <a:schemeClr val="tx2"/>
                  </a:gs>
                  <a:gs pos="100000">
                    <a:schemeClr val="tx2">
                      <a:gamma/>
                      <a:tint val="0"/>
                      <a:invGamma/>
                      <a:alpha val="0"/>
                    </a:schemeClr>
                  </a:gs>
                </a:gsLst>
                <a:path path="shape">
                  <a:fillToRect l="50000" t="50000" r="50000" b="50000"/>
                </a:path>
              </a:gradFill>
              <a:ln w="9525">
                <a:noFill/>
                <a:round/>
                <a:headEnd/>
                <a:tailEnd/>
              </a:ln>
              <a:effectLst/>
            </p:spPr>
            <p:txBody>
              <a:bodyPr wrap="none" anchor="ctr"/>
              <a:lstStyle/>
              <a:p>
                <a:pPr eaLnBrk="1" hangingPunct="1">
                  <a:defRPr/>
                </a:pPr>
                <a:endParaRPr lang="en-US"/>
              </a:p>
            </p:txBody>
          </p:sp>
          <p:sp>
            <p:nvSpPr>
              <p:cNvPr id="1342593" name="Oval 129">
                <a:extLst>
                  <a:ext uri="{FF2B5EF4-FFF2-40B4-BE49-F238E27FC236}">
                    <a16:creationId xmlns:a16="http://schemas.microsoft.com/office/drawing/2014/main" id="{1AAC098A-2694-4D61-92B0-5ED20C86F35C}"/>
                  </a:ext>
                </a:extLst>
              </p:cNvPr>
              <p:cNvSpPr>
                <a:spLocks noChangeAspect="1" noChangeArrowheads="1"/>
              </p:cNvSpPr>
              <p:nvPr/>
            </p:nvSpPr>
            <p:spPr bwMode="auto">
              <a:xfrm>
                <a:off x="3009" y="1748"/>
                <a:ext cx="115" cy="115"/>
              </a:xfrm>
              <a:prstGeom prst="ellipse">
                <a:avLst/>
              </a:prstGeom>
              <a:gradFill rotWithShape="1">
                <a:gsLst>
                  <a:gs pos="0">
                    <a:schemeClr val="tx2"/>
                  </a:gs>
                  <a:gs pos="100000">
                    <a:schemeClr val="tx2">
                      <a:gamma/>
                      <a:tint val="0"/>
                      <a:invGamma/>
                      <a:alpha val="0"/>
                    </a:schemeClr>
                  </a:gs>
                </a:gsLst>
                <a:path path="shape">
                  <a:fillToRect l="50000" t="50000" r="50000" b="50000"/>
                </a:path>
              </a:gradFill>
              <a:ln w="9525">
                <a:noFill/>
                <a:round/>
                <a:headEnd/>
                <a:tailEnd/>
              </a:ln>
              <a:effectLst/>
            </p:spPr>
            <p:txBody>
              <a:bodyPr wrap="none" anchor="ctr"/>
              <a:lstStyle/>
              <a:p>
                <a:pPr eaLnBrk="1" hangingPunct="1">
                  <a:defRPr/>
                </a:pPr>
                <a:endParaRPr lang="en-US"/>
              </a:p>
            </p:txBody>
          </p:sp>
          <p:sp>
            <p:nvSpPr>
              <p:cNvPr id="1342594" name="Oval 130">
                <a:extLst>
                  <a:ext uri="{FF2B5EF4-FFF2-40B4-BE49-F238E27FC236}">
                    <a16:creationId xmlns:a16="http://schemas.microsoft.com/office/drawing/2014/main" id="{FD1A84B8-5644-492B-A0BE-E00BABEA28B8}"/>
                  </a:ext>
                </a:extLst>
              </p:cNvPr>
              <p:cNvSpPr>
                <a:spLocks noChangeAspect="1" noChangeArrowheads="1"/>
              </p:cNvSpPr>
              <p:nvPr/>
            </p:nvSpPr>
            <p:spPr bwMode="auto">
              <a:xfrm>
                <a:off x="3141" y="1747"/>
                <a:ext cx="115" cy="115"/>
              </a:xfrm>
              <a:prstGeom prst="ellipse">
                <a:avLst/>
              </a:prstGeom>
              <a:gradFill rotWithShape="1">
                <a:gsLst>
                  <a:gs pos="0">
                    <a:schemeClr val="tx2"/>
                  </a:gs>
                  <a:gs pos="100000">
                    <a:schemeClr val="tx2">
                      <a:gamma/>
                      <a:tint val="0"/>
                      <a:invGamma/>
                      <a:alpha val="0"/>
                    </a:schemeClr>
                  </a:gs>
                </a:gsLst>
                <a:path path="shape">
                  <a:fillToRect l="50000" t="50000" r="50000" b="50000"/>
                </a:path>
              </a:gradFill>
              <a:ln w="9525">
                <a:noFill/>
                <a:round/>
                <a:headEnd/>
                <a:tailEnd/>
              </a:ln>
              <a:effectLst/>
            </p:spPr>
            <p:txBody>
              <a:bodyPr wrap="none" anchor="ctr"/>
              <a:lstStyle/>
              <a:p>
                <a:pPr eaLnBrk="1" hangingPunct="1">
                  <a:defRPr/>
                </a:pPr>
                <a:endParaRPr lang="en-US"/>
              </a:p>
            </p:txBody>
          </p:sp>
          <p:sp>
            <p:nvSpPr>
              <p:cNvPr id="1342595" name="Oval 131">
                <a:extLst>
                  <a:ext uri="{FF2B5EF4-FFF2-40B4-BE49-F238E27FC236}">
                    <a16:creationId xmlns:a16="http://schemas.microsoft.com/office/drawing/2014/main" id="{E85C9B7E-5839-459A-BFA6-8DDAF1BF061B}"/>
                  </a:ext>
                </a:extLst>
              </p:cNvPr>
              <p:cNvSpPr>
                <a:spLocks noChangeAspect="1" noChangeArrowheads="1"/>
              </p:cNvSpPr>
              <p:nvPr/>
            </p:nvSpPr>
            <p:spPr bwMode="auto">
              <a:xfrm>
                <a:off x="3282" y="1748"/>
                <a:ext cx="115" cy="115"/>
              </a:xfrm>
              <a:prstGeom prst="ellipse">
                <a:avLst/>
              </a:prstGeom>
              <a:gradFill rotWithShape="1">
                <a:gsLst>
                  <a:gs pos="0">
                    <a:schemeClr val="tx2"/>
                  </a:gs>
                  <a:gs pos="100000">
                    <a:schemeClr val="tx2">
                      <a:gamma/>
                      <a:tint val="0"/>
                      <a:invGamma/>
                      <a:alpha val="0"/>
                    </a:schemeClr>
                  </a:gs>
                </a:gsLst>
                <a:path path="shape">
                  <a:fillToRect l="50000" t="50000" r="50000" b="50000"/>
                </a:path>
              </a:gradFill>
              <a:ln w="9525">
                <a:noFill/>
                <a:round/>
                <a:headEnd/>
                <a:tailEnd/>
              </a:ln>
              <a:effectLst/>
            </p:spPr>
            <p:txBody>
              <a:bodyPr wrap="none" anchor="ctr"/>
              <a:lstStyle/>
              <a:p>
                <a:pPr eaLnBrk="1" hangingPunct="1">
                  <a:defRPr/>
                </a:pPr>
                <a:endParaRPr lang="en-US"/>
              </a:p>
            </p:txBody>
          </p:sp>
          <p:sp>
            <p:nvSpPr>
              <p:cNvPr id="1342596" name="Oval 132">
                <a:extLst>
                  <a:ext uri="{FF2B5EF4-FFF2-40B4-BE49-F238E27FC236}">
                    <a16:creationId xmlns:a16="http://schemas.microsoft.com/office/drawing/2014/main" id="{90965815-566F-4C16-90F4-78511975575C}"/>
                  </a:ext>
                </a:extLst>
              </p:cNvPr>
              <p:cNvSpPr>
                <a:spLocks noChangeAspect="1" noChangeArrowheads="1"/>
              </p:cNvSpPr>
              <p:nvPr/>
            </p:nvSpPr>
            <p:spPr bwMode="auto">
              <a:xfrm>
                <a:off x="3429" y="1748"/>
                <a:ext cx="115" cy="115"/>
              </a:xfrm>
              <a:prstGeom prst="ellipse">
                <a:avLst/>
              </a:prstGeom>
              <a:gradFill rotWithShape="1">
                <a:gsLst>
                  <a:gs pos="0">
                    <a:schemeClr val="tx2"/>
                  </a:gs>
                  <a:gs pos="100000">
                    <a:schemeClr val="tx2">
                      <a:gamma/>
                      <a:tint val="0"/>
                      <a:invGamma/>
                      <a:alpha val="0"/>
                    </a:schemeClr>
                  </a:gs>
                </a:gsLst>
                <a:path path="shape">
                  <a:fillToRect l="50000" t="50000" r="50000" b="50000"/>
                </a:path>
              </a:gradFill>
              <a:ln w="9525">
                <a:noFill/>
                <a:round/>
                <a:headEnd/>
                <a:tailEnd/>
              </a:ln>
              <a:effectLst/>
            </p:spPr>
            <p:txBody>
              <a:bodyPr wrap="none" anchor="ctr"/>
              <a:lstStyle/>
              <a:p>
                <a:pPr eaLnBrk="1" hangingPunct="1">
                  <a:defRPr/>
                </a:pPr>
                <a:endParaRPr lang="en-US"/>
              </a:p>
            </p:txBody>
          </p:sp>
          <p:sp>
            <p:nvSpPr>
              <p:cNvPr id="1342597" name="Oval 133">
                <a:extLst>
                  <a:ext uri="{FF2B5EF4-FFF2-40B4-BE49-F238E27FC236}">
                    <a16:creationId xmlns:a16="http://schemas.microsoft.com/office/drawing/2014/main" id="{6F9736DC-459B-4BA7-96EA-F44FC929D2ED}"/>
                  </a:ext>
                </a:extLst>
              </p:cNvPr>
              <p:cNvSpPr>
                <a:spLocks noChangeAspect="1" noChangeArrowheads="1"/>
              </p:cNvSpPr>
              <p:nvPr/>
            </p:nvSpPr>
            <p:spPr bwMode="auto">
              <a:xfrm>
                <a:off x="3576" y="1747"/>
                <a:ext cx="115" cy="115"/>
              </a:xfrm>
              <a:prstGeom prst="ellipse">
                <a:avLst/>
              </a:prstGeom>
              <a:gradFill rotWithShape="1">
                <a:gsLst>
                  <a:gs pos="0">
                    <a:schemeClr val="tx2"/>
                  </a:gs>
                  <a:gs pos="100000">
                    <a:schemeClr val="tx2">
                      <a:gamma/>
                      <a:tint val="0"/>
                      <a:invGamma/>
                      <a:alpha val="0"/>
                    </a:schemeClr>
                  </a:gs>
                </a:gsLst>
                <a:path path="shape">
                  <a:fillToRect l="50000" t="50000" r="50000" b="50000"/>
                </a:path>
              </a:gradFill>
              <a:ln w="9525">
                <a:noFill/>
                <a:round/>
                <a:headEnd/>
                <a:tailEnd/>
              </a:ln>
              <a:effectLst/>
            </p:spPr>
            <p:txBody>
              <a:bodyPr wrap="none" anchor="ctr"/>
              <a:lstStyle/>
              <a:p>
                <a:pPr eaLnBrk="1" hangingPunct="1">
                  <a:defRPr/>
                </a:pPr>
                <a:endParaRPr lang="en-US"/>
              </a:p>
            </p:txBody>
          </p:sp>
          <p:sp>
            <p:nvSpPr>
              <p:cNvPr id="1342598" name="Oval 134">
                <a:extLst>
                  <a:ext uri="{FF2B5EF4-FFF2-40B4-BE49-F238E27FC236}">
                    <a16:creationId xmlns:a16="http://schemas.microsoft.com/office/drawing/2014/main" id="{7A28DFC0-65A9-45E4-B73D-BCB0F1B501BB}"/>
                  </a:ext>
                </a:extLst>
              </p:cNvPr>
              <p:cNvSpPr>
                <a:spLocks noChangeAspect="1" noChangeArrowheads="1"/>
              </p:cNvSpPr>
              <p:nvPr/>
            </p:nvSpPr>
            <p:spPr bwMode="auto">
              <a:xfrm>
                <a:off x="3732" y="1748"/>
                <a:ext cx="115" cy="115"/>
              </a:xfrm>
              <a:prstGeom prst="ellipse">
                <a:avLst/>
              </a:prstGeom>
              <a:gradFill rotWithShape="1">
                <a:gsLst>
                  <a:gs pos="0">
                    <a:schemeClr val="tx2"/>
                  </a:gs>
                  <a:gs pos="100000">
                    <a:schemeClr val="tx2">
                      <a:gamma/>
                      <a:tint val="0"/>
                      <a:invGamma/>
                      <a:alpha val="0"/>
                    </a:schemeClr>
                  </a:gs>
                </a:gsLst>
                <a:path path="shape">
                  <a:fillToRect l="50000" t="50000" r="50000" b="50000"/>
                </a:path>
              </a:gradFill>
              <a:ln w="9525">
                <a:noFill/>
                <a:round/>
                <a:headEnd/>
                <a:tailEnd/>
              </a:ln>
              <a:effectLst/>
            </p:spPr>
            <p:txBody>
              <a:bodyPr wrap="none" anchor="ctr"/>
              <a:lstStyle/>
              <a:p>
                <a:pPr eaLnBrk="1" hangingPunct="1">
                  <a:defRPr/>
                </a:pPr>
                <a:endParaRPr lang="en-US"/>
              </a:p>
            </p:txBody>
          </p:sp>
          <p:sp>
            <p:nvSpPr>
              <p:cNvPr id="1342599" name="Oval 135">
                <a:extLst>
                  <a:ext uri="{FF2B5EF4-FFF2-40B4-BE49-F238E27FC236}">
                    <a16:creationId xmlns:a16="http://schemas.microsoft.com/office/drawing/2014/main" id="{76B42812-A4AE-4C79-800D-0459F9874D94}"/>
                  </a:ext>
                </a:extLst>
              </p:cNvPr>
              <p:cNvSpPr>
                <a:spLocks noChangeAspect="1" noChangeArrowheads="1"/>
              </p:cNvSpPr>
              <p:nvPr/>
            </p:nvSpPr>
            <p:spPr bwMode="auto">
              <a:xfrm>
                <a:off x="3891" y="1748"/>
                <a:ext cx="115" cy="115"/>
              </a:xfrm>
              <a:prstGeom prst="ellipse">
                <a:avLst/>
              </a:prstGeom>
              <a:gradFill rotWithShape="1">
                <a:gsLst>
                  <a:gs pos="0">
                    <a:schemeClr val="tx2"/>
                  </a:gs>
                  <a:gs pos="100000">
                    <a:schemeClr val="tx2">
                      <a:gamma/>
                      <a:tint val="0"/>
                      <a:invGamma/>
                      <a:alpha val="0"/>
                    </a:schemeClr>
                  </a:gs>
                </a:gsLst>
                <a:path path="shape">
                  <a:fillToRect l="50000" t="50000" r="50000" b="50000"/>
                </a:path>
              </a:gradFill>
              <a:ln w="9525">
                <a:noFill/>
                <a:round/>
                <a:headEnd/>
                <a:tailEnd/>
              </a:ln>
              <a:effectLst/>
            </p:spPr>
            <p:txBody>
              <a:bodyPr wrap="none" anchor="ctr"/>
              <a:lstStyle/>
              <a:p>
                <a:pPr eaLnBrk="1" hangingPunct="1">
                  <a:defRPr/>
                </a:pPr>
                <a:endParaRPr lang="en-US"/>
              </a:p>
            </p:txBody>
          </p:sp>
          <p:sp>
            <p:nvSpPr>
              <p:cNvPr id="1342600" name="Oval 136">
                <a:extLst>
                  <a:ext uri="{FF2B5EF4-FFF2-40B4-BE49-F238E27FC236}">
                    <a16:creationId xmlns:a16="http://schemas.microsoft.com/office/drawing/2014/main" id="{512B5A2F-A249-4F17-B337-A48E7E74D64D}"/>
                  </a:ext>
                </a:extLst>
              </p:cNvPr>
              <p:cNvSpPr>
                <a:spLocks noChangeAspect="1" noChangeArrowheads="1"/>
              </p:cNvSpPr>
              <p:nvPr/>
            </p:nvSpPr>
            <p:spPr bwMode="auto">
              <a:xfrm>
                <a:off x="4065" y="1748"/>
                <a:ext cx="115" cy="115"/>
              </a:xfrm>
              <a:prstGeom prst="ellipse">
                <a:avLst/>
              </a:prstGeom>
              <a:gradFill rotWithShape="1">
                <a:gsLst>
                  <a:gs pos="0">
                    <a:schemeClr val="tx2"/>
                  </a:gs>
                  <a:gs pos="100000">
                    <a:schemeClr val="tx2">
                      <a:gamma/>
                      <a:tint val="0"/>
                      <a:invGamma/>
                      <a:alpha val="0"/>
                    </a:schemeClr>
                  </a:gs>
                </a:gsLst>
                <a:path path="shape">
                  <a:fillToRect l="50000" t="50000" r="50000" b="50000"/>
                </a:path>
              </a:gradFill>
              <a:ln w="9525">
                <a:noFill/>
                <a:round/>
                <a:headEnd/>
                <a:tailEnd/>
              </a:ln>
              <a:effectLst/>
            </p:spPr>
            <p:txBody>
              <a:bodyPr wrap="none" anchor="ctr"/>
              <a:lstStyle/>
              <a:p>
                <a:pPr eaLnBrk="1" hangingPunct="1">
                  <a:defRPr/>
                </a:pPr>
                <a:endParaRPr lang="en-US"/>
              </a:p>
            </p:txBody>
          </p:sp>
          <p:sp>
            <p:nvSpPr>
              <p:cNvPr id="1342601" name="Oval 137">
                <a:extLst>
                  <a:ext uri="{FF2B5EF4-FFF2-40B4-BE49-F238E27FC236}">
                    <a16:creationId xmlns:a16="http://schemas.microsoft.com/office/drawing/2014/main" id="{85F67E9C-3C54-404E-87D1-967A8530DF6D}"/>
                  </a:ext>
                </a:extLst>
              </p:cNvPr>
              <p:cNvSpPr>
                <a:spLocks noChangeAspect="1" noChangeArrowheads="1"/>
              </p:cNvSpPr>
              <p:nvPr/>
            </p:nvSpPr>
            <p:spPr bwMode="auto">
              <a:xfrm>
                <a:off x="4251" y="1748"/>
                <a:ext cx="115" cy="115"/>
              </a:xfrm>
              <a:prstGeom prst="ellipse">
                <a:avLst/>
              </a:prstGeom>
              <a:gradFill rotWithShape="1">
                <a:gsLst>
                  <a:gs pos="0">
                    <a:schemeClr val="tx2"/>
                  </a:gs>
                  <a:gs pos="100000">
                    <a:schemeClr val="tx2">
                      <a:gamma/>
                      <a:tint val="0"/>
                      <a:invGamma/>
                      <a:alpha val="0"/>
                    </a:schemeClr>
                  </a:gs>
                </a:gsLst>
                <a:path path="shape">
                  <a:fillToRect l="50000" t="50000" r="50000" b="50000"/>
                </a:path>
              </a:gradFill>
              <a:ln w="9525">
                <a:noFill/>
                <a:round/>
                <a:headEnd/>
                <a:tailEnd/>
              </a:ln>
              <a:effectLst/>
            </p:spPr>
            <p:txBody>
              <a:bodyPr wrap="none" anchor="ctr"/>
              <a:lstStyle/>
              <a:p>
                <a:pPr eaLnBrk="1" hangingPunct="1">
                  <a:defRPr/>
                </a:pPr>
                <a:endParaRPr lang="en-US"/>
              </a:p>
            </p:txBody>
          </p:sp>
          <p:sp>
            <p:nvSpPr>
              <p:cNvPr id="1342602" name="Oval 138">
                <a:extLst>
                  <a:ext uri="{FF2B5EF4-FFF2-40B4-BE49-F238E27FC236}">
                    <a16:creationId xmlns:a16="http://schemas.microsoft.com/office/drawing/2014/main" id="{41EDD12E-C94D-4303-97B3-47452D3B6DB0}"/>
                  </a:ext>
                </a:extLst>
              </p:cNvPr>
              <p:cNvSpPr>
                <a:spLocks noChangeAspect="1" noChangeArrowheads="1"/>
              </p:cNvSpPr>
              <p:nvPr/>
            </p:nvSpPr>
            <p:spPr bwMode="auto">
              <a:xfrm flipH="1">
                <a:off x="2517" y="1748"/>
                <a:ext cx="115" cy="115"/>
              </a:xfrm>
              <a:prstGeom prst="ellipse">
                <a:avLst/>
              </a:prstGeom>
              <a:gradFill rotWithShape="1">
                <a:gsLst>
                  <a:gs pos="0">
                    <a:schemeClr val="tx2"/>
                  </a:gs>
                  <a:gs pos="100000">
                    <a:schemeClr val="tx2">
                      <a:gamma/>
                      <a:tint val="0"/>
                      <a:invGamma/>
                      <a:alpha val="0"/>
                    </a:schemeClr>
                  </a:gs>
                </a:gsLst>
                <a:path path="shape">
                  <a:fillToRect l="50000" t="50000" r="50000" b="50000"/>
                </a:path>
              </a:gradFill>
              <a:ln w="9525">
                <a:noFill/>
                <a:round/>
                <a:headEnd/>
                <a:tailEnd/>
              </a:ln>
              <a:effectLst/>
            </p:spPr>
            <p:txBody>
              <a:bodyPr wrap="none" anchor="ctr"/>
              <a:lstStyle/>
              <a:p>
                <a:pPr eaLnBrk="1" hangingPunct="1">
                  <a:defRPr/>
                </a:pPr>
                <a:endParaRPr lang="en-US"/>
              </a:p>
            </p:txBody>
          </p:sp>
          <p:sp>
            <p:nvSpPr>
              <p:cNvPr id="1342603" name="Oval 139">
                <a:extLst>
                  <a:ext uri="{FF2B5EF4-FFF2-40B4-BE49-F238E27FC236}">
                    <a16:creationId xmlns:a16="http://schemas.microsoft.com/office/drawing/2014/main" id="{784B6662-4C06-430A-A6CB-D7D5DB0861FF}"/>
                  </a:ext>
                </a:extLst>
              </p:cNvPr>
              <p:cNvSpPr>
                <a:spLocks noChangeAspect="1" noChangeArrowheads="1"/>
              </p:cNvSpPr>
              <p:nvPr/>
            </p:nvSpPr>
            <p:spPr bwMode="auto">
              <a:xfrm flipH="1">
                <a:off x="2391" y="1748"/>
                <a:ext cx="115" cy="115"/>
              </a:xfrm>
              <a:prstGeom prst="ellipse">
                <a:avLst/>
              </a:prstGeom>
              <a:gradFill rotWithShape="1">
                <a:gsLst>
                  <a:gs pos="0">
                    <a:schemeClr val="tx2"/>
                  </a:gs>
                  <a:gs pos="100000">
                    <a:schemeClr val="tx2">
                      <a:gamma/>
                      <a:tint val="0"/>
                      <a:invGamma/>
                      <a:alpha val="0"/>
                    </a:schemeClr>
                  </a:gs>
                </a:gsLst>
                <a:path path="shape">
                  <a:fillToRect l="50000" t="50000" r="50000" b="50000"/>
                </a:path>
              </a:gradFill>
              <a:ln w="9525">
                <a:noFill/>
                <a:round/>
                <a:headEnd/>
                <a:tailEnd/>
              </a:ln>
              <a:effectLst/>
            </p:spPr>
            <p:txBody>
              <a:bodyPr wrap="none" anchor="ctr"/>
              <a:lstStyle/>
              <a:p>
                <a:pPr eaLnBrk="1" hangingPunct="1">
                  <a:defRPr/>
                </a:pPr>
                <a:endParaRPr lang="en-US"/>
              </a:p>
            </p:txBody>
          </p:sp>
          <p:sp>
            <p:nvSpPr>
              <p:cNvPr id="1342604" name="Oval 140">
                <a:extLst>
                  <a:ext uri="{FF2B5EF4-FFF2-40B4-BE49-F238E27FC236}">
                    <a16:creationId xmlns:a16="http://schemas.microsoft.com/office/drawing/2014/main" id="{2E4720AF-5F73-4256-B1F5-A6BAAA8280A5}"/>
                  </a:ext>
                </a:extLst>
              </p:cNvPr>
              <p:cNvSpPr>
                <a:spLocks noChangeAspect="1" noChangeArrowheads="1"/>
              </p:cNvSpPr>
              <p:nvPr/>
            </p:nvSpPr>
            <p:spPr bwMode="auto">
              <a:xfrm flipH="1">
                <a:off x="2262" y="1747"/>
                <a:ext cx="115" cy="115"/>
              </a:xfrm>
              <a:prstGeom prst="ellipse">
                <a:avLst/>
              </a:prstGeom>
              <a:gradFill rotWithShape="1">
                <a:gsLst>
                  <a:gs pos="0">
                    <a:schemeClr val="tx2"/>
                  </a:gs>
                  <a:gs pos="100000">
                    <a:schemeClr val="tx2">
                      <a:gamma/>
                      <a:tint val="0"/>
                      <a:invGamma/>
                      <a:alpha val="0"/>
                    </a:schemeClr>
                  </a:gs>
                </a:gsLst>
                <a:path path="shape">
                  <a:fillToRect l="50000" t="50000" r="50000" b="50000"/>
                </a:path>
              </a:gradFill>
              <a:ln w="9525">
                <a:noFill/>
                <a:round/>
                <a:headEnd/>
                <a:tailEnd/>
              </a:ln>
              <a:effectLst/>
            </p:spPr>
            <p:txBody>
              <a:bodyPr wrap="none" anchor="ctr"/>
              <a:lstStyle/>
              <a:p>
                <a:pPr eaLnBrk="1" hangingPunct="1">
                  <a:defRPr/>
                </a:pPr>
                <a:endParaRPr lang="en-US"/>
              </a:p>
            </p:txBody>
          </p:sp>
          <p:sp>
            <p:nvSpPr>
              <p:cNvPr id="1342605" name="Oval 141">
                <a:extLst>
                  <a:ext uri="{FF2B5EF4-FFF2-40B4-BE49-F238E27FC236}">
                    <a16:creationId xmlns:a16="http://schemas.microsoft.com/office/drawing/2014/main" id="{1159ACAB-D918-4278-8AAD-566E2A31C669}"/>
                  </a:ext>
                </a:extLst>
              </p:cNvPr>
              <p:cNvSpPr>
                <a:spLocks noChangeAspect="1" noChangeArrowheads="1"/>
              </p:cNvSpPr>
              <p:nvPr/>
            </p:nvSpPr>
            <p:spPr bwMode="auto">
              <a:xfrm flipH="1">
                <a:off x="2133" y="1748"/>
                <a:ext cx="115" cy="115"/>
              </a:xfrm>
              <a:prstGeom prst="ellipse">
                <a:avLst/>
              </a:prstGeom>
              <a:gradFill rotWithShape="1">
                <a:gsLst>
                  <a:gs pos="0">
                    <a:schemeClr val="tx2"/>
                  </a:gs>
                  <a:gs pos="100000">
                    <a:schemeClr val="tx2">
                      <a:gamma/>
                      <a:tint val="0"/>
                      <a:invGamma/>
                      <a:alpha val="0"/>
                    </a:schemeClr>
                  </a:gs>
                </a:gsLst>
                <a:path path="shape">
                  <a:fillToRect l="50000" t="50000" r="50000" b="50000"/>
                </a:path>
              </a:gradFill>
              <a:ln w="9525">
                <a:noFill/>
                <a:round/>
                <a:headEnd/>
                <a:tailEnd/>
              </a:ln>
              <a:effectLst/>
            </p:spPr>
            <p:txBody>
              <a:bodyPr wrap="none" anchor="ctr"/>
              <a:lstStyle/>
              <a:p>
                <a:pPr eaLnBrk="1" hangingPunct="1">
                  <a:defRPr/>
                </a:pPr>
                <a:endParaRPr lang="en-US"/>
              </a:p>
            </p:txBody>
          </p:sp>
          <p:sp>
            <p:nvSpPr>
              <p:cNvPr id="1342606" name="Oval 142">
                <a:extLst>
                  <a:ext uri="{FF2B5EF4-FFF2-40B4-BE49-F238E27FC236}">
                    <a16:creationId xmlns:a16="http://schemas.microsoft.com/office/drawing/2014/main" id="{AB73F1DD-030F-49AD-A9A0-12B4E09524B2}"/>
                  </a:ext>
                </a:extLst>
              </p:cNvPr>
              <p:cNvSpPr>
                <a:spLocks noChangeAspect="1" noChangeArrowheads="1"/>
              </p:cNvSpPr>
              <p:nvPr/>
            </p:nvSpPr>
            <p:spPr bwMode="auto">
              <a:xfrm flipH="1">
                <a:off x="2001" y="1747"/>
                <a:ext cx="115" cy="115"/>
              </a:xfrm>
              <a:prstGeom prst="ellipse">
                <a:avLst/>
              </a:prstGeom>
              <a:gradFill rotWithShape="1">
                <a:gsLst>
                  <a:gs pos="0">
                    <a:schemeClr val="tx2"/>
                  </a:gs>
                  <a:gs pos="100000">
                    <a:schemeClr val="tx2">
                      <a:gamma/>
                      <a:tint val="0"/>
                      <a:invGamma/>
                      <a:alpha val="0"/>
                    </a:schemeClr>
                  </a:gs>
                </a:gsLst>
                <a:path path="shape">
                  <a:fillToRect l="50000" t="50000" r="50000" b="50000"/>
                </a:path>
              </a:gradFill>
              <a:ln w="9525">
                <a:noFill/>
                <a:round/>
                <a:headEnd/>
                <a:tailEnd/>
              </a:ln>
              <a:effectLst/>
            </p:spPr>
            <p:txBody>
              <a:bodyPr wrap="none" anchor="ctr"/>
              <a:lstStyle/>
              <a:p>
                <a:pPr eaLnBrk="1" hangingPunct="1">
                  <a:defRPr/>
                </a:pPr>
                <a:endParaRPr lang="en-US"/>
              </a:p>
            </p:txBody>
          </p:sp>
          <p:sp>
            <p:nvSpPr>
              <p:cNvPr id="1342607" name="Oval 143">
                <a:extLst>
                  <a:ext uri="{FF2B5EF4-FFF2-40B4-BE49-F238E27FC236}">
                    <a16:creationId xmlns:a16="http://schemas.microsoft.com/office/drawing/2014/main" id="{F9A97317-C008-4EFA-B2D9-37386C981088}"/>
                  </a:ext>
                </a:extLst>
              </p:cNvPr>
              <p:cNvSpPr>
                <a:spLocks noChangeAspect="1" noChangeArrowheads="1"/>
              </p:cNvSpPr>
              <p:nvPr/>
            </p:nvSpPr>
            <p:spPr bwMode="auto">
              <a:xfrm flipH="1">
                <a:off x="1860" y="1748"/>
                <a:ext cx="115" cy="115"/>
              </a:xfrm>
              <a:prstGeom prst="ellipse">
                <a:avLst/>
              </a:prstGeom>
              <a:gradFill rotWithShape="1">
                <a:gsLst>
                  <a:gs pos="0">
                    <a:schemeClr val="tx2"/>
                  </a:gs>
                  <a:gs pos="100000">
                    <a:schemeClr val="tx2">
                      <a:gamma/>
                      <a:tint val="0"/>
                      <a:invGamma/>
                      <a:alpha val="0"/>
                    </a:schemeClr>
                  </a:gs>
                </a:gsLst>
                <a:path path="shape">
                  <a:fillToRect l="50000" t="50000" r="50000" b="50000"/>
                </a:path>
              </a:gradFill>
              <a:ln w="9525">
                <a:noFill/>
                <a:round/>
                <a:headEnd/>
                <a:tailEnd/>
              </a:ln>
              <a:effectLst/>
            </p:spPr>
            <p:txBody>
              <a:bodyPr wrap="none" anchor="ctr"/>
              <a:lstStyle/>
              <a:p>
                <a:pPr eaLnBrk="1" hangingPunct="1">
                  <a:defRPr/>
                </a:pPr>
                <a:endParaRPr lang="en-US"/>
              </a:p>
            </p:txBody>
          </p:sp>
          <p:sp>
            <p:nvSpPr>
              <p:cNvPr id="1342608" name="Oval 144">
                <a:extLst>
                  <a:ext uri="{FF2B5EF4-FFF2-40B4-BE49-F238E27FC236}">
                    <a16:creationId xmlns:a16="http://schemas.microsoft.com/office/drawing/2014/main" id="{DD8D6FE4-10AC-42F8-B524-66C677426073}"/>
                  </a:ext>
                </a:extLst>
              </p:cNvPr>
              <p:cNvSpPr>
                <a:spLocks noChangeAspect="1" noChangeArrowheads="1"/>
              </p:cNvSpPr>
              <p:nvPr/>
            </p:nvSpPr>
            <p:spPr bwMode="auto">
              <a:xfrm flipH="1">
                <a:off x="1713" y="1748"/>
                <a:ext cx="115" cy="115"/>
              </a:xfrm>
              <a:prstGeom prst="ellipse">
                <a:avLst/>
              </a:prstGeom>
              <a:gradFill rotWithShape="1">
                <a:gsLst>
                  <a:gs pos="0">
                    <a:schemeClr val="tx2"/>
                  </a:gs>
                  <a:gs pos="100000">
                    <a:schemeClr val="tx2">
                      <a:gamma/>
                      <a:tint val="0"/>
                      <a:invGamma/>
                      <a:alpha val="0"/>
                    </a:schemeClr>
                  </a:gs>
                </a:gsLst>
                <a:path path="shape">
                  <a:fillToRect l="50000" t="50000" r="50000" b="50000"/>
                </a:path>
              </a:gradFill>
              <a:ln w="9525">
                <a:noFill/>
                <a:round/>
                <a:headEnd/>
                <a:tailEnd/>
              </a:ln>
              <a:effectLst/>
            </p:spPr>
            <p:txBody>
              <a:bodyPr wrap="none" anchor="ctr"/>
              <a:lstStyle/>
              <a:p>
                <a:pPr eaLnBrk="1" hangingPunct="1">
                  <a:defRPr/>
                </a:pPr>
                <a:endParaRPr lang="en-US"/>
              </a:p>
            </p:txBody>
          </p:sp>
          <p:sp>
            <p:nvSpPr>
              <p:cNvPr id="1342609" name="Oval 145">
                <a:extLst>
                  <a:ext uri="{FF2B5EF4-FFF2-40B4-BE49-F238E27FC236}">
                    <a16:creationId xmlns:a16="http://schemas.microsoft.com/office/drawing/2014/main" id="{B95DA90B-F0A2-4124-BD78-D377822E3046}"/>
                  </a:ext>
                </a:extLst>
              </p:cNvPr>
              <p:cNvSpPr>
                <a:spLocks noChangeAspect="1" noChangeArrowheads="1"/>
              </p:cNvSpPr>
              <p:nvPr/>
            </p:nvSpPr>
            <p:spPr bwMode="auto">
              <a:xfrm flipH="1">
                <a:off x="1566" y="1747"/>
                <a:ext cx="115" cy="115"/>
              </a:xfrm>
              <a:prstGeom prst="ellipse">
                <a:avLst/>
              </a:prstGeom>
              <a:gradFill rotWithShape="1">
                <a:gsLst>
                  <a:gs pos="0">
                    <a:schemeClr val="tx2"/>
                  </a:gs>
                  <a:gs pos="100000">
                    <a:schemeClr val="tx2">
                      <a:gamma/>
                      <a:tint val="0"/>
                      <a:invGamma/>
                      <a:alpha val="0"/>
                    </a:schemeClr>
                  </a:gs>
                </a:gsLst>
                <a:path path="shape">
                  <a:fillToRect l="50000" t="50000" r="50000" b="50000"/>
                </a:path>
              </a:gradFill>
              <a:ln w="9525">
                <a:noFill/>
                <a:round/>
                <a:headEnd/>
                <a:tailEnd/>
              </a:ln>
              <a:effectLst/>
            </p:spPr>
            <p:txBody>
              <a:bodyPr wrap="none" anchor="ctr"/>
              <a:lstStyle/>
              <a:p>
                <a:pPr eaLnBrk="1" hangingPunct="1">
                  <a:defRPr/>
                </a:pPr>
                <a:endParaRPr lang="en-US"/>
              </a:p>
            </p:txBody>
          </p:sp>
          <p:sp>
            <p:nvSpPr>
              <p:cNvPr id="1342610" name="Oval 146">
                <a:extLst>
                  <a:ext uri="{FF2B5EF4-FFF2-40B4-BE49-F238E27FC236}">
                    <a16:creationId xmlns:a16="http://schemas.microsoft.com/office/drawing/2014/main" id="{9A4EB6E0-546B-4CDF-8058-2729B9DF22AA}"/>
                  </a:ext>
                </a:extLst>
              </p:cNvPr>
              <p:cNvSpPr>
                <a:spLocks noChangeAspect="1" noChangeArrowheads="1"/>
              </p:cNvSpPr>
              <p:nvPr/>
            </p:nvSpPr>
            <p:spPr bwMode="auto">
              <a:xfrm flipH="1">
                <a:off x="1410" y="1748"/>
                <a:ext cx="115" cy="115"/>
              </a:xfrm>
              <a:prstGeom prst="ellipse">
                <a:avLst/>
              </a:prstGeom>
              <a:gradFill rotWithShape="1">
                <a:gsLst>
                  <a:gs pos="0">
                    <a:schemeClr val="tx2"/>
                  </a:gs>
                  <a:gs pos="100000">
                    <a:schemeClr val="tx2">
                      <a:gamma/>
                      <a:tint val="0"/>
                      <a:invGamma/>
                      <a:alpha val="0"/>
                    </a:schemeClr>
                  </a:gs>
                </a:gsLst>
                <a:path path="shape">
                  <a:fillToRect l="50000" t="50000" r="50000" b="50000"/>
                </a:path>
              </a:gradFill>
              <a:ln w="9525">
                <a:noFill/>
                <a:round/>
                <a:headEnd/>
                <a:tailEnd/>
              </a:ln>
              <a:effectLst/>
            </p:spPr>
            <p:txBody>
              <a:bodyPr wrap="none" anchor="ctr"/>
              <a:lstStyle/>
              <a:p>
                <a:pPr eaLnBrk="1" hangingPunct="1">
                  <a:defRPr/>
                </a:pPr>
                <a:endParaRPr lang="en-US"/>
              </a:p>
            </p:txBody>
          </p:sp>
          <p:sp>
            <p:nvSpPr>
              <p:cNvPr id="1342611" name="Oval 147">
                <a:extLst>
                  <a:ext uri="{FF2B5EF4-FFF2-40B4-BE49-F238E27FC236}">
                    <a16:creationId xmlns:a16="http://schemas.microsoft.com/office/drawing/2014/main" id="{95883B81-50F8-46A8-BA4F-BD83D0A1AC37}"/>
                  </a:ext>
                </a:extLst>
              </p:cNvPr>
              <p:cNvSpPr>
                <a:spLocks noChangeAspect="1" noChangeArrowheads="1"/>
              </p:cNvSpPr>
              <p:nvPr/>
            </p:nvSpPr>
            <p:spPr bwMode="auto">
              <a:xfrm flipH="1">
                <a:off x="1251" y="1748"/>
                <a:ext cx="115" cy="115"/>
              </a:xfrm>
              <a:prstGeom prst="ellipse">
                <a:avLst/>
              </a:prstGeom>
              <a:gradFill rotWithShape="1">
                <a:gsLst>
                  <a:gs pos="0">
                    <a:schemeClr val="tx2"/>
                  </a:gs>
                  <a:gs pos="100000">
                    <a:schemeClr val="tx2">
                      <a:gamma/>
                      <a:tint val="0"/>
                      <a:invGamma/>
                      <a:alpha val="0"/>
                    </a:schemeClr>
                  </a:gs>
                </a:gsLst>
                <a:path path="shape">
                  <a:fillToRect l="50000" t="50000" r="50000" b="50000"/>
                </a:path>
              </a:gradFill>
              <a:ln w="9525">
                <a:noFill/>
                <a:round/>
                <a:headEnd/>
                <a:tailEnd/>
              </a:ln>
              <a:effectLst/>
            </p:spPr>
            <p:txBody>
              <a:bodyPr wrap="none" anchor="ctr"/>
              <a:lstStyle/>
              <a:p>
                <a:pPr eaLnBrk="1" hangingPunct="1">
                  <a:defRPr/>
                </a:pPr>
                <a:endParaRPr lang="en-US"/>
              </a:p>
            </p:txBody>
          </p:sp>
          <p:sp>
            <p:nvSpPr>
              <p:cNvPr id="1342612" name="Oval 148">
                <a:extLst>
                  <a:ext uri="{FF2B5EF4-FFF2-40B4-BE49-F238E27FC236}">
                    <a16:creationId xmlns:a16="http://schemas.microsoft.com/office/drawing/2014/main" id="{13AD2073-BC9C-403B-999C-91574157A663}"/>
                  </a:ext>
                </a:extLst>
              </p:cNvPr>
              <p:cNvSpPr>
                <a:spLocks noChangeAspect="1" noChangeArrowheads="1"/>
              </p:cNvSpPr>
              <p:nvPr/>
            </p:nvSpPr>
            <p:spPr bwMode="auto">
              <a:xfrm flipH="1">
                <a:off x="1077" y="1748"/>
                <a:ext cx="115" cy="115"/>
              </a:xfrm>
              <a:prstGeom prst="ellipse">
                <a:avLst/>
              </a:prstGeom>
              <a:gradFill rotWithShape="1">
                <a:gsLst>
                  <a:gs pos="0">
                    <a:schemeClr val="tx2"/>
                  </a:gs>
                  <a:gs pos="100000">
                    <a:schemeClr val="tx2">
                      <a:gamma/>
                      <a:tint val="0"/>
                      <a:invGamma/>
                      <a:alpha val="0"/>
                    </a:schemeClr>
                  </a:gs>
                </a:gsLst>
                <a:path path="shape">
                  <a:fillToRect l="50000" t="50000" r="50000" b="50000"/>
                </a:path>
              </a:gradFill>
              <a:ln w="9525">
                <a:noFill/>
                <a:round/>
                <a:headEnd/>
                <a:tailEnd/>
              </a:ln>
              <a:effectLst/>
            </p:spPr>
            <p:txBody>
              <a:bodyPr wrap="none" anchor="ctr"/>
              <a:lstStyle/>
              <a:p>
                <a:pPr eaLnBrk="1" hangingPunct="1">
                  <a:defRPr/>
                </a:pPr>
                <a:endParaRPr lang="en-US"/>
              </a:p>
            </p:txBody>
          </p:sp>
          <p:sp>
            <p:nvSpPr>
              <p:cNvPr id="1342613" name="Oval 149">
                <a:extLst>
                  <a:ext uri="{FF2B5EF4-FFF2-40B4-BE49-F238E27FC236}">
                    <a16:creationId xmlns:a16="http://schemas.microsoft.com/office/drawing/2014/main" id="{CB91A171-918B-4F3A-8557-28A0AEEE75AA}"/>
                  </a:ext>
                </a:extLst>
              </p:cNvPr>
              <p:cNvSpPr>
                <a:spLocks noChangeAspect="1" noChangeArrowheads="1"/>
              </p:cNvSpPr>
              <p:nvPr/>
            </p:nvSpPr>
            <p:spPr bwMode="auto">
              <a:xfrm flipH="1">
                <a:off x="891" y="1748"/>
                <a:ext cx="115" cy="115"/>
              </a:xfrm>
              <a:prstGeom prst="ellipse">
                <a:avLst/>
              </a:prstGeom>
              <a:gradFill rotWithShape="1">
                <a:gsLst>
                  <a:gs pos="0">
                    <a:schemeClr val="tx2"/>
                  </a:gs>
                  <a:gs pos="100000">
                    <a:schemeClr val="tx2">
                      <a:gamma/>
                      <a:tint val="0"/>
                      <a:invGamma/>
                      <a:alpha val="0"/>
                    </a:schemeClr>
                  </a:gs>
                </a:gsLst>
                <a:path path="shape">
                  <a:fillToRect l="50000" t="50000" r="50000" b="50000"/>
                </a:path>
              </a:gradFill>
              <a:ln w="9525">
                <a:noFill/>
                <a:round/>
                <a:headEnd/>
                <a:tailEnd/>
              </a:ln>
              <a:effectLst/>
            </p:spPr>
            <p:txBody>
              <a:bodyPr wrap="none" anchor="ctr"/>
              <a:lstStyle/>
              <a:p>
                <a:pPr eaLnBrk="1" hangingPunct="1">
                  <a:defRPr/>
                </a:pPr>
                <a:endParaRPr lang="en-US"/>
              </a:p>
            </p:txBody>
          </p:sp>
        </p:grpSp>
        <p:sp>
          <p:nvSpPr>
            <p:cNvPr id="108596" name="Rectangle 150">
              <a:extLst>
                <a:ext uri="{FF2B5EF4-FFF2-40B4-BE49-F238E27FC236}">
                  <a16:creationId xmlns:a16="http://schemas.microsoft.com/office/drawing/2014/main" id="{327A3418-4282-47B3-B817-A70D4083AA8E}"/>
                </a:ext>
              </a:extLst>
            </p:cNvPr>
            <p:cNvSpPr>
              <a:spLocks noChangeArrowheads="1"/>
            </p:cNvSpPr>
            <p:nvPr/>
          </p:nvSpPr>
          <p:spPr bwMode="auto">
            <a:xfrm>
              <a:off x="900" y="2032"/>
              <a:ext cx="576" cy="57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endParaRPr lang="en-US" altLang="zh-CN" sz="1800">
                <a:latin typeface="Arial" panose="020B0604020202020204" pitchFamily="34" charset="0"/>
              </a:endParaRPr>
            </a:p>
          </p:txBody>
        </p:sp>
      </p:grpSp>
      <p:grpSp>
        <p:nvGrpSpPr>
          <p:cNvPr id="108549" name="Group 152">
            <a:extLst>
              <a:ext uri="{FF2B5EF4-FFF2-40B4-BE49-F238E27FC236}">
                <a16:creationId xmlns:a16="http://schemas.microsoft.com/office/drawing/2014/main" id="{42253070-7D73-4ED7-8901-909AF820BC10}"/>
              </a:ext>
            </a:extLst>
          </p:cNvPr>
          <p:cNvGrpSpPr>
            <a:grpSpLocks/>
          </p:cNvGrpSpPr>
          <p:nvPr/>
        </p:nvGrpSpPr>
        <p:grpSpPr bwMode="auto">
          <a:xfrm>
            <a:off x="1793875" y="2266950"/>
            <a:ext cx="5516563" cy="1128713"/>
            <a:chOff x="891" y="1152"/>
            <a:chExt cx="3475" cy="711"/>
          </a:xfrm>
        </p:grpSpPr>
        <p:grpSp>
          <p:nvGrpSpPr>
            <p:cNvPr id="108569" name="Group 124">
              <a:extLst>
                <a:ext uri="{FF2B5EF4-FFF2-40B4-BE49-F238E27FC236}">
                  <a16:creationId xmlns:a16="http://schemas.microsoft.com/office/drawing/2014/main" id="{8FFE8811-D9D1-4213-8EE7-73064008B9E2}"/>
                </a:ext>
              </a:extLst>
            </p:cNvPr>
            <p:cNvGrpSpPr>
              <a:grpSpLocks/>
            </p:cNvGrpSpPr>
            <p:nvPr/>
          </p:nvGrpSpPr>
          <p:grpSpPr bwMode="auto">
            <a:xfrm>
              <a:off x="891" y="1747"/>
              <a:ext cx="3475" cy="116"/>
              <a:chOff x="891" y="1747"/>
              <a:chExt cx="3475" cy="116"/>
            </a:xfrm>
          </p:grpSpPr>
          <p:sp>
            <p:nvSpPr>
              <p:cNvPr id="1342554" name="Oval 90">
                <a:extLst>
                  <a:ext uri="{FF2B5EF4-FFF2-40B4-BE49-F238E27FC236}">
                    <a16:creationId xmlns:a16="http://schemas.microsoft.com/office/drawing/2014/main" id="{180B4BE1-A23E-4E11-9992-141B55FD20EC}"/>
                  </a:ext>
                </a:extLst>
              </p:cNvPr>
              <p:cNvSpPr>
                <a:spLocks noChangeAspect="1" noChangeArrowheads="1"/>
              </p:cNvSpPr>
              <p:nvPr/>
            </p:nvSpPr>
            <p:spPr bwMode="auto">
              <a:xfrm>
                <a:off x="2625" y="1748"/>
                <a:ext cx="115" cy="115"/>
              </a:xfrm>
              <a:prstGeom prst="ellipse">
                <a:avLst/>
              </a:prstGeom>
              <a:gradFill rotWithShape="1">
                <a:gsLst>
                  <a:gs pos="0">
                    <a:schemeClr val="tx2"/>
                  </a:gs>
                  <a:gs pos="100000">
                    <a:schemeClr val="tx2">
                      <a:gamma/>
                      <a:tint val="0"/>
                      <a:invGamma/>
                      <a:alpha val="0"/>
                    </a:schemeClr>
                  </a:gs>
                </a:gsLst>
                <a:path path="shape">
                  <a:fillToRect l="50000" t="50000" r="50000" b="50000"/>
                </a:path>
              </a:gradFill>
              <a:ln w="9525">
                <a:noFill/>
                <a:round/>
                <a:headEnd/>
                <a:tailEnd/>
              </a:ln>
              <a:effectLst/>
            </p:spPr>
            <p:txBody>
              <a:bodyPr wrap="none" anchor="ctr"/>
              <a:lstStyle/>
              <a:p>
                <a:pPr eaLnBrk="1" hangingPunct="1">
                  <a:defRPr/>
                </a:pPr>
                <a:endParaRPr lang="en-US"/>
              </a:p>
            </p:txBody>
          </p:sp>
          <p:sp>
            <p:nvSpPr>
              <p:cNvPr id="1342556" name="Oval 92">
                <a:extLst>
                  <a:ext uri="{FF2B5EF4-FFF2-40B4-BE49-F238E27FC236}">
                    <a16:creationId xmlns:a16="http://schemas.microsoft.com/office/drawing/2014/main" id="{2307AE73-0642-4F0C-BA3A-AA599D36B2F9}"/>
                  </a:ext>
                </a:extLst>
              </p:cNvPr>
              <p:cNvSpPr>
                <a:spLocks noChangeAspect="1" noChangeArrowheads="1"/>
              </p:cNvSpPr>
              <p:nvPr/>
            </p:nvSpPr>
            <p:spPr bwMode="auto">
              <a:xfrm>
                <a:off x="2751" y="1748"/>
                <a:ext cx="115" cy="115"/>
              </a:xfrm>
              <a:prstGeom prst="ellipse">
                <a:avLst/>
              </a:prstGeom>
              <a:gradFill rotWithShape="1">
                <a:gsLst>
                  <a:gs pos="0">
                    <a:schemeClr val="tx2"/>
                  </a:gs>
                  <a:gs pos="100000">
                    <a:schemeClr val="tx2">
                      <a:gamma/>
                      <a:tint val="0"/>
                      <a:invGamma/>
                      <a:alpha val="0"/>
                    </a:schemeClr>
                  </a:gs>
                </a:gsLst>
                <a:path path="shape">
                  <a:fillToRect l="50000" t="50000" r="50000" b="50000"/>
                </a:path>
              </a:gradFill>
              <a:ln w="9525">
                <a:noFill/>
                <a:round/>
                <a:headEnd/>
                <a:tailEnd/>
              </a:ln>
              <a:effectLst/>
            </p:spPr>
            <p:txBody>
              <a:bodyPr wrap="none" anchor="ctr"/>
              <a:lstStyle/>
              <a:p>
                <a:pPr eaLnBrk="1" hangingPunct="1">
                  <a:defRPr/>
                </a:pPr>
                <a:endParaRPr lang="en-US"/>
              </a:p>
            </p:txBody>
          </p:sp>
          <p:sp>
            <p:nvSpPr>
              <p:cNvPr id="1342557" name="Oval 93">
                <a:extLst>
                  <a:ext uri="{FF2B5EF4-FFF2-40B4-BE49-F238E27FC236}">
                    <a16:creationId xmlns:a16="http://schemas.microsoft.com/office/drawing/2014/main" id="{BA4AF9A1-099A-4062-83C3-A591CAE99EF9}"/>
                  </a:ext>
                </a:extLst>
              </p:cNvPr>
              <p:cNvSpPr>
                <a:spLocks noChangeAspect="1" noChangeArrowheads="1"/>
              </p:cNvSpPr>
              <p:nvPr/>
            </p:nvSpPr>
            <p:spPr bwMode="auto">
              <a:xfrm>
                <a:off x="2880" y="1747"/>
                <a:ext cx="115" cy="115"/>
              </a:xfrm>
              <a:prstGeom prst="ellipse">
                <a:avLst/>
              </a:prstGeom>
              <a:gradFill rotWithShape="1">
                <a:gsLst>
                  <a:gs pos="0">
                    <a:schemeClr val="tx2"/>
                  </a:gs>
                  <a:gs pos="100000">
                    <a:schemeClr val="tx2">
                      <a:gamma/>
                      <a:tint val="0"/>
                      <a:invGamma/>
                      <a:alpha val="0"/>
                    </a:schemeClr>
                  </a:gs>
                </a:gsLst>
                <a:path path="shape">
                  <a:fillToRect l="50000" t="50000" r="50000" b="50000"/>
                </a:path>
              </a:gradFill>
              <a:ln w="9525">
                <a:noFill/>
                <a:round/>
                <a:headEnd/>
                <a:tailEnd/>
              </a:ln>
              <a:effectLst/>
            </p:spPr>
            <p:txBody>
              <a:bodyPr wrap="none" anchor="ctr"/>
              <a:lstStyle/>
              <a:p>
                <a:pPr eaLnBrk="1" hangingPunct="1">
                  <a:defRPr/>
                </a:pPr>
                <a:endParaRPr lang="en-US"/>
              </a:p>
            </p:txBody>
          </p:sp>
          <p:sp>
            <p:nvSpPr>
              <p:cNvPr id="1342558" name="Oval 94">
                <a:extLst>
                  <a:ext uri="{FF2B5EF4-FFF2-40B4-BE49-F238E27FC236}">
                    <a16:creationId xmlns:a16="http://schemas.microsoft.com/office/drawing/2014/main" id="{F3EF8F6F-A0A2-4D0F-9DA4-6288B811B449}"/>
                  </a:ext>
                </a:extLst>
              </p:cNvPr>
              <p:cNvSpPr>
                <a:spLocks noChangeAspect="1" noChangeArrowheads="1"/>
              </p:cNvSpPr>
              <p:nvPr/>
            </p:nvSpPr>
            <p:spPr bwMode="auto">
              <a:xfrm>
                <a:off x="3009" y="1748"/>
                <a:ext cx="115" cy="115"/>
              </a:xfrm>
              <a:prstGeom prst="ellipse">
                <a:avLst/>
              </a:prstGeom>
              <a:gradFill rotWithShape="1">
                <a:gsLst>
                  <a:gs pos="0">
                    <a:schemeClr val="tx2"/>
                  </a:gs>
                  <a:gs pos="100000">
                    <a:schemeClr val="tx2">
                      <a:gamma/>
                      <a:tint val="0"/>
                      <a:invGamma/>
                      <a:alpha val="0"/>
                    </a:schemeClr>
                  </a:gs>
                </a:gsLst>
                <a:path path="shape">
                  <a:fillToRect l="50000" t="50000" r="50000" b="50000"/>
                </a:path>
              </a:gradFill>
              <a:ln w="9525">
                <a:noFill/>
                <a:round/>
                <a:headEnd/>
                <a:tailEnd/>
              </a:ln>
              <a:effectLst/>
            </p:spPr>
            <p:txBody>
              <a:bodyPr wrap="none" anchor="ctr"/>
              <a:lstStyle/>
              <a:p>
                <a:pPr eaLnBrk="1" hangingPunct="1">
                  <a:defRPr/>
                </a:pPr>
                <a:endParaRPr lang="en-US"/>
              </a:p>
            </p:txBody>
          </p:sp>
          <p:sp>
            <p:nvSpPr>
              <p:cNvPr id="1342565" name="Oval 101">
                <a:extLst>
                  <a:ext uri="{FF2B5EF4-FFF2-40B4-BE49-F238E27FC236}">
                    <a16:creationId xmlns:a16="http://schemas.microsoft.com/office/drawing/2014/main" id="{64C7C644-241C-4D4D-A290-F127669BE4BC}"/>
                  </a:ext>
                </a:extLst>
              </p:cNvPr>
              <p:cNvSpPr>
                <a:spLocks noChangeAspect="1" noChangeArrowheads="1"/>
              </p:cNvSpPr>
              <p:nvPr/>
            </p:nvSpPr>
            <p:spPr bwMode="auto">
              <a:xfrm>
                <a:off x="3141" y="1747"/>
                <a:ext cx="115" cy="115"/>
              </a:xfrm>
              <a:prstGeom prst="ellipse">
                <a:avLst/>
              </a:prstGeom>
              <a:gradFill rotWithShape="1">
                <a:gsLst>
                  <a:gs pos="0">
                    <a:schemeClr val="tx2"/>
                  </a:gs>
                  <a:gs pos="100000">
                    <a:schemeClr val="tx2">
                      <a:gamma/>
                      <a:tint val="0"/>
                      <a:invGamma/>
                      <a:alpha val="0"/>
                    </a:schemeClr>
                  </a:gs>
                </a:gsLst>
                <a:path path="shape">
                  <a:fillToRect l="50000" t="50000" r="50000" b="50000"/>
                </a:path>
              </a:gradFill>
              <a:ln w="9525">
                <a:noFill/>
                <a:round/>
                <a:headEnd/>
                <a:tailEnd/>
              </a:ln>
              <a:effectLst/>
            </p:spPr>
            <p:txBody>
              <a:bodyPr wrap="none" anchor="ctr"/>
              <a:lstStyle/>
              <a:p>
                <a:pPr eaLnBrk="1" hangingPunct="1">
                  <a:defRPr/>
                </a:pPr>
                <a:endParaRPr lang="en-US"/>
              </a:p>
            </p:txBody>
          </p:sp>
          <p:sp>
            <p:nvSpPr>
              <p:cNvPr id="1342566" name="Oval 102">
                <a:extLst>
                  <a:ext uri="{FF2B5EF4-FFF2-40B4-BE49-F238E27FC236}">
                    <a16:creationId xmlns:a16="http://schemas.microsoft.com/office/drawing/2014/main" id="{898437E8-6B97-4FF3-B89E-F0BE6728BD7B}"/>
                  </a:ext>
                </a:extLst>
              </p:cNvPr>
              <p:cNvSpPr>
                <a:spLocks noChangeAspect="1" noChangeArrowheads="1"/>
              </p:cNvSpPr>
              <p:nvPr/>
            </p:nvSpPr>
            <p:spPr bwMode="auto">
              <a:xfrm>
                <a:off x="3282" y="1748"/>
                <a:ext cx="115" cy="115"/>
              </a:xfrm>
              <a:prstGeom prst="ellipse">
                <a:avLst/>
              </a:prstGeom>
              <a:gradFill rotWithShape="1">
                <a:gsLst>
                  <a:gs pos="0">
                    <a:schemeClr val="tx2"/>
                  </a:gs>
                  <a:gs pos="100000">
                    <a:schemeClr val="tx2">
                      <a:gamma/>
                      <a:tint val="0"/>
                      <a:invGamma/>
                      <a:alpha val="0"/>
                    </a:schemeClr>
                  </a:gs>
                </a:gsLst>
                <a:path path="shape">
                  <a:fillToRect l="50000" t="50000" r="50000" b="50000"/>
                </a:path>
              </a:gradFill>
              <a:ln w="9525">
                <a:noFill/>
                <a:round/>
                <a:headEnd/>
                <a:tailEnd/>
              </a:ln>
              <a:effectLst/>
            </p:spPr>
            <p:txBody>
              <a:bodyPr wrap="none" anchor="ctr"/>
              <a:lstStyle/>
              <a:p>
                <a:pPr eaLnBrk="1" hangingPunct="1">
                  <a:defRPr/>
                </a:pPr>
                <a:endParaRPr lang="en-US"/>
              </a:p>
            </p:txBody>
          </p:sp>
          <p:sp>
            <p:nvSpPr>
              <p:cNvPr id="1342567" name="Oval 103">
                <a:extLst>
                  <a:ext uri="{FF2B5EF4-FFF2-40B4-BE49-F238E27FC236}">
                    <a16:creationId xmlns:a16="http://schemas.microsoft.com/office/drawing/2014/main" id="{4B4B2B64-6EED-4D86-A8F6-4A79E39D0A31}"/>
                  </a:ext>
                </a:extLst>
              </p:cNvPr>
              <p:cNvSpPr>
                <a:spLocks noChangeAspect="1" noChangeArrowheads="1"/>
              </p:cNvSpPr>
              <p:nvPr/>
            </p:nvSpPr>
            <p:spPr bwMode="auto">
              <a:xfrm>
                <a:off x="3429" y="1748"/>
                <a:ext cx="115" cy="115"/>
              </a:xfrm>
              <a:prstGeom prst="ellipse">
                <a:avLst/>
              </a:prstGeom>
              <a:gradFill rotWithShape="1">
                <a:gsLst>
                  <a:gs pos="0">
                    <a:schemeClr val="tx2"/>
                  </a:gs>
                  <a:gs pos="100000">
                    <a:schemeClr val="tx2">
                      <a:gamma/>
                      <a:tint val="0"/>
                      <a:invGamma/>
                      <a:alpha val="0"/>
                    </a:schemeClr>
                  </a:gs>
                </a:gsLst>
                <a:path path="shape">
                  <a:fillToRect l="50000" t="50000" r="50000" b="50000"/>
                </a:path>
              </a:gradFill>
              <a:ln w="9525">
                <a:noFill/>
                <a:round/>
                <a:headEnd/>
                <a:tailEnd/>
              </a:ln>
              <a:effectLst/>
            </p:spPr>
            <p:txBody>
              <a:bodyPr wrap="none" anchor="ctr"/>
              <a:lstStyle/>
              <a:p>
                <a:pPr eaLnBrk="1" hangingPunct="1">
                  <a:defRPr/>
                </a:pPr>
                <a:endParaRPr lang="en-US"/>
              </a:p>
            </p:txBody>
          </p:sp>
          <p:sp>
            <p:nvSpPr>
              <p:cNvPr id="1342569" name="Oval 105">
                <a:extLst>
                  <a:ext uri="{FF2B5EF4-FFF2-40B4-BE49-F238E27FC236}">
                    <a16:creationId xmlns:a16="http://schemas.microsoft.com/office/drawing/2014/main" id="{26BA4757-13FC-47A1-AF71-E266293746BD}"/>
                  </a:ext>
                </a:extLst>
              </p:cNvPr>
              <p:cNvSpPr>
                <a:spLocks noChangeAspect="1" noChangeArrowheads="1"/>
              </p:cNvSpPr>
              <p:nvPr/>
            </p:nvSpPr>
            <p:spPr bwMode="auto">
              <a:xfrm>
                <a:off x="3576" y="1747"/>
                <a:ext cx="115" cy="115"/>
              </a:xfrm>
              <a:prstGeom prst="ellipse">
                <a:avLst/>
              </a:prstGeom>
              <a:gradFill rotWithShape="1">
                <a:gsLst>
                  <a:gs pos="0">
                    <a:schemeClr val="tx2"/>
                  </a:gs>
                  <a:gs pos="100000">
                    <a:schemeClr val="tx2">
                      <a:gamma/>
                      <a:tint val="0"/>
                      <a:invGamma/>
                      <a:alpha val="0"/>
                    </a:schemeClr>
                  </a:gs>
                </a:gsLst>
                <a:path path="shape">
                  <a:fillToRect l="50000" t="50000" r="50000" b="50000"/>
                </a:path>
              </a:gradFill>
              <a:ln w="9525">
                <a:noFill/>
                <a:round/>
                <a:headEnd/>
                <a:tailEnd/>
              </a:ln>
              <a:effectLst/>
            </p:spPr>
            <p:txBody>
              <a:bodyPr wrap="none" anchor="ctr"/>
              <a:lstStyle/>
              <a:p>
                <a:pPr eaLnBrk="1" hangingPunct="1">
                  <a:defRPr/>
                </a:pPr>
                <a:endParaRPr lang="en-US"/>
              </a:p>
            </p:txBody>
          </p:sp>
          <p:sp>
            <p:nvSpPr>
              <p:cNvPr id="1342570" name="Oval 106">
                <a:extLst>
                  <a:ext uri="{FF2B5EF4-FFF2-40B4-BE49-F238E27FC236}">
                    <a16:creationId xmlns:a16="http://schemas.microsoft.com/office/drawing/2014/main" id="{0E63ED4D-2C5A-435A-89D7-D54422C431F4}"/>
                  </a:ext>
                </a:extLst>
              </p:cNvPr>
              <p:cNvSpPr>
                <a:spLocks noChangeAspect="1" noChangeArrowheads="1"/>
              </p:cNvSpPr>
              <p:nvPr/>
            </p:nvSpPr>
            <p:spPr bwMode="auto">
              <a:xfrm>
                <a:off x="3732" y="1748"/>
                <a:ext cx="115" cy="115"/>
              </a:xfrm>
              <a:prstGeom prst="ellipse">
                <a:avLst/>
              </a:prstGeom>
              <a:gradFill rotWithShape="1">
                <a:gsLst>
                  <a:gs pos="0">
                    <a:schemeClr val="tx2"/>
                  </a:gs>
                  <a:gs pos="100000">
                    <a:schemeClr val="tx2">
                      <a:gamma/>
                      <a:tint val="0"/>
                      <a:invGamma/>
                      <a:alpha val="0"/>
                    </a:schemeClr>
                  </a:gs>
                </a:gsLst>
                <a:path path="shape">
                  <a:fillToRect l="50000" t="50000" r="50000" b="50000"/>
                </a:path>
              </a:gradFill>
              <a:ln w="9525">
                <a:noFill/>
                <a:round/>
                <a:headEnd/>
                <a:tailEnd/>
              </a:ln>
              <a:effectLst/>
            </p:spPr>
            <p:txBody>
              <a:bodyPr wrap="none" anchor="ctr"/>
              <a:lstStyle/>
              <a:p>
                <a:pPr eaLnBrk="1" hangingPunct="1">
                  <a:defRPr/>
                </a:pPr>
                <a:endParaRPr lang="en-US"/>
              </a:p>
            </p:txBody>
          </p:sp>
          <p:sp>
            <p:nvSpPr>
              <p:cNvPr id="1342571" name="Oval 107">
                <a:extLst>
                  <a:ext uri="{FF2B5EF4-FFF2-40B4-BE49-F238E27FC236}">
                    <a16:creationId xmlns:a16="http://schemas.microsoft.com/office/drawing/2014/main" id="{52534F32-D0DA-4C07-9E4D-3A1799E3F373}"/>
                  </a:ext>
                </a:extLst>
              </p:cNvPr>
              <p:cNvSpPr>
                <a:spLocks noChangeAspect="1" noChangeArrowheads="1"/>
              </p:cNvSpPr>
              <p:nvPr/>
            </p:nvSpPr>
            <p:spPr bwMode="auto">
              <a:xfrm>
                <a:off x="3891" y="1748"/>
                <a:ext cx="115" cy="115"/>
              </a:xfrm>
              <a:prstGeom prst="ellipse">
                <a:avLst/>
              </a:prstGeom>
              <a:gradFill rotWithShape="1">
                <a:gsLst>
                  <a:gs pos="0">
                    <a:schemeClr val="tx2"/>
                  </a:gs>
                  <a:gs pos="100000">
                    <a:schemeClr val="tx2">
                      <a:gamma/>
                      <a:tint val="0"/>
                      <a:invGamma/>
                      <a:alpha val="0"/>
                    </a:schemeClr>
                  </a:gs>
                </a:gsLst>
                <a:path path="shape">
                  <a:fillToRect l="50000" t="50000" r="50000" b="50000"/>
                </a:path>
              </a:gradFill>
              <a:ln w="9525">
                <a:noFill/>
                <a:round/>
                <a:headEnd/>
                <a:tailEnd/>
              </a:ln>
              <a:effectLst/>
            </p:spPr>
            <p:txBody>
              <a:bodyPr wrap="none" anchor="ctr"/>
              <a:lstStyle/>
              <a:p>
                <a:pPr eaLnBrk="1" hangingPunct="1">
                  <a:defRPr/>
                </a:pPr>
                <a:endParaRPr lang="en-US"/>
              </a:p>
            </p:txBody>
          </p:sp>
          <p:sp>
            <p:nvSpPr>
              <p:cNvPr id="1342572" name="Oval 108">
                <a:extLst>
                  <a:ext uri="{FF2B5EF4-FFF2-40B4-BE49-F238E27FC236}">
                    <a16:creationId xmlns:a16="http://schemas.microsoft.com/office/drawing/2014/main" id="{4A1390C9-92E8-422E-9343-101169246117}"/>
                  </a:ext>
                </a:extLst>
              </p:cNvPr>
              <p:cNvSpPr>
                <a:spLocks noChangeAspect="1" noChangeArrowheads="1"/>
              </p:cNvSpPr>
              <p:nvPr/>
            </p:nvSpPr>
            <p:spPr bwMode="auto">
              <a:xfrm>
                <a:off x="4065" y="1748"/>
                <a:ext cx="115" cy="115"/>
              </a:xfrm>
              <a:prstGeom prst="ellipse">
                <a:avLst/>
              </a:prstGeom>
              <a:gradFill rotWithShape="1">
                <a:gsLst>
                  <a:gs pos="0">
                    <a:schemeClr val="tx2"/>
                  </a:gs>
                  <a:gs pos="100000">
                    <a:schemeClr val="tx2">
                      <a:gamma/>
                      <a:tint val="0"/>
                      <a:invGamma/>
                      <a:alpha val="0"/>
                    </a:schemeClr>
                  </a:gs>
                </a:gsLst>
                <a:path path="shape">
                  <a:fillToRect l="50000" t="50000" r="50000" b="50000"/>
                </a:path>
              </a:gradFill>
              <a:ln w="9525">
                <a:noFill/>
                <a:round/>
                <a:headEnd/>
                <a:tailEnd/>
              </a:ln>
              <a:effectLst/>
            </p:spPr>
            <p:txBody>
              <a:bodyPr wrap="none" anchor="ctr"/>
              <a:lstStyle/>
              <a:p>
                <a:pPr eaLnBrk="1" hangingPunct="1">
                  <a:defRPr/>
                </a:pPr>
                <a:endParaRPr lang="en-US"/>
              </a:p>
            </p:txBody>
          </p:sp>
          <p:sp>
            <p:nvSpPr>
              <p:cNvPr id="1342573" name="Oval 109">
                <a:extLst>
                  <a:ext uri="{FF2B5EF4-FFF2-40B4-BE49-F238E27FC236}">
                    <a16:creationId xmlns:a16="http://schemas.microsoft.com/office/drawing/2014/main" id="{6474A5B0-0EFF-4917-86DD-357A3999EB23}"/>
                  </a:ext>
                </a:extLst>
              </p:cNvPr>
              <p:cNvSpPr>
                <a:spLocks noChangeAspect="1" noChangeArrowheads="1"/>
              </p:cNvSpPr>
              <p:nvPr/>
            </p:nvSpPr>
            <p:spPr bwMode="auto">
              <a:xfrm>
                <a:off x="4251" y="1748"/>
                <a:ext cx="115" cy="115"/>
              </a:xfrm>
              <a:prstGeom prst="ellipse">
                <a:avLst/>
              </a:prstGeom>
              <a:gradFill rotWithShape="1">
                <a:gsLst>
                  <a:gs pos="0">
                    <a:schemeClr val="tx2"/>
                  </a:gs>
                  <a:gs pos="100000">
                    <a:schemeClr val="tx2">
                      <a:gamma/>
                      <a:tint val="0"/>
                      <a:invGamma/>
                      <a:alpha val="0"/>
                    </a:schemeClr>
                  </a:gs>
                </a:gsLst>
                <a:path path="shape">
                  <a:fillToRect l="50000" t="50000" r="50000" b="50000"/>
                </a:path>
              </a:gradFill>
              <a:ln w="9525">
                <a:noFill/>
                <a:round/>
                <a:headEnd/>
                <a:tailEnd/>
              </a:ln>
              <a:effectLst/>
            </p:spPr>
            <p:txBody>
              <a:bodyPr wrap="none" anchor="ctr"/>
              <a:lstStyle/>
              <a:p>
                <a:pPr eaLnBrk="1" hangingPunct="1">
                  <a:defRPr/>
                </a:pPr>
                <a:endParaRPr lang="en-US"/>
              </a:p>
            </p:txBody>
          </p:sp>
          <p:sp>
            <p:nvSpPr>
              <p:cNvPr id="1342574" name="Oval 110">
                <a:extLst>
                  <a:ext uri="{FF2B5EF4-FFF2-40B4-BE49-F238E27FC236}">
                    <a16:creationId xmlns:a16="http://schemas.microsoft.com/office/drawing/2014/main" id="{E02ACED7-3BA1-45BE-840A-F29F52728155}"/>
                  </a:ext>
                </a:extLst>
              </p:cNvPr>
              <p:cNvSpPr>
                <a:spLocks noChangeAspect="1" noChangeArrowheads="1"/>
              </p:cNvSpPr>
              <p:nvPr/>
            </p:nvSpPr>
            <p:spPr bwMode="auto">
              <a:xfrm flipH="1">
                <a:off x="2517" y="1748"/>
                <a:ext cx="115" cy="115"/>
              </a:xfrm>
              <a:prstGeom prst="ellipse">
                <a:avLst/>
              </a:prstGeom>
              <a:gradFill rotWithShape="1">
                <a:gsLst>
                  <a:gs pos="0">
                    <a:schemeClr val="tx2"/>
                  </a:gs>
                  <a:gs pos="100000">
                    <a:schemeClr val="tx2">
                      <a:gamma/>
                      <a:tint val="0"/>
                      <a:invGamma/>
                      <a:alpha val="0"/>
                    </a:schemeClr>
                  </a:gs>
                </a:gsLst>
                <a:path path="shape">
                  <a:fillToRect l="50000" t="50000" r="50000" b="50000"/>
                </a:path>
              </a:gradFill>
              <a:ln w="9525">
                <a:noFill/>
                <a:round/>
                <a:headEnd/>
                <a:tailEnd/>
              </a:ln>
              <a:effectLst/>
            </p:spPr>
            <p:txBody>
              <a:bodyPr wrap="none" anchor="ctr"/>
              <a:lstStyle/>
              <a:p>
                <a:pPr eaLnBrk="1" hangingPunct="1">
                  <a:defRPr/>
                </a:pPr>
                <a:endParaRPr lang="en-US"/>
              </a:p>
            </p:txBody>
          </p:sp>
          <p:sp>
            <p:nvSpPr>
              <p:cNvPr id="1342575" name="Oval 111">
                <a:extLst>
                  <a:ext uri="{FF2B5EF4-FFF2-40B4-BE49-F238E27FC236}">
                    <a16:creationId xmlns:a16="http://schemas.microsoft.com/office/drawing/2014/main" id="{B60B50A1-8209-4235-8E56-15891F1804F0}"/>
                  </a:ext>
                </a:extLst>
              </p:cNvPr>
              <p:cNvSpPr>
                <a:spLocks noChangeAspect="1" noChangeArrowheads="1"/>
              </p:cNvSpPr>
              <p:nvPr/>
            </p:nvSpPr>
            <p:spPr bwMode="auto">
              <a:xfrm flipH="1">
                <a:off x="2391" y="1748"/>
                <a:ext cx="115" cy="115"/>
              </a:xfrm>
              <a:prstGeom prst="ellipse">
                <a:avLst/>
              </a:prstGeom>
              <a:gradFill rotWithShape="1">
                <a:gsLst>
                  <a:gs pos="0">
                    <a:schemeClr val="tx2"/>
                  </a:gs>
                  <a:gs pos="100000">
                    <a:schemeClr val="tx2">
                      <a:gamma/>
                      <a:tint val="0"/>
                      <a:invGamma/>
                      <a:alpha val="0"/>
                    </a:schemeClr>
                  </a:gs>
                </a:gsLst>
                <a:path path="shape">
                  <a:fillToRect l="50000" t="50000" r="50000" b="50000"/>
                </a:path>
              </a:gradFill>
              <a:ln w="9525">
                <a:noFill/>
                <a:round/>
                <a:headEnd/>
                <a:tailEnd/>
              </a:ln>
              <a:effectLst/>
            </p:spPr>
            <p:txBody>
              <a:bodyPr wrap="none" anchor="ctr"/>
              <a:lstStyle/>
              <a:p>
                <a:pPr eaLnBrk="1" hangingPunct="1">
                  <a:defRPr/>
                </a:pPr>
                <a:endParaRPr lang="en-US"/>
              </a:p>
            </p:txBody>
          </p:sp>
          <p:sp>
            <p:nvSpPr>
              <p:cNvPr id="1342576" name="Oval 112">
                <a:extLst>
                  <a:ext uri="{FF2B5EF4-FFF2-40B4-BE49-F238E27FC236}">
                    <a16:creationId xmlns:a16="http://schemas.microsoft.com/office/drawing/2014/main" id="{226844DD-747F-48F5-ABBB-2D7B6FD3A5F6}"/>
                  </a:ext>
                </a:extLst>
              </p:cNvPr>
              <p:cNvSpPr>
                <a:spLocks noChangeAspect="1" noChangeArrowheads="1"/>
              </p:cNvSpPr>
              <p:nvPr/>
            </p:nvSpPr>
            <p:spPr bwMode="auto">
              <a:xfrm flipH="1">
                <a:off x="2262" y="1747"/>
                <a:ext cx="115" cy="115"/>
              </a:xfrm>
              <a:prstGeom prst="ellipse">
                <a:avLst/>
              </a:prstGeom>
              <a:gradFill rotWithShape="1">
                <a:gsLst>
                  <a:gs pos="0">
                    <a:schemeClr val="tx2"/>
                  </a:gs>
                  <a:gs pos="100000">
                    <a:schemeClr val="tx2">
                      <a:gamma/>
                      <a:tint val="0"/>
                      <a:invGamma/>
                      <a:alpha val="0"/>
                    </a:schemeClr>
                  </a:gs>
                </a:gsLst>
                <a:path path="shape">
                  <a:fillToRect l="50000" t="50000" r="50000" b="50000"/>
                </a:path>
              </a:gradFill>
              <a:ln w="9525">
                <a:noFill/>
                <a:round/>
                <a:headEnd/>
                <a:tailEnd/>
              </a:ln>
              <a:effectLst/>
            </p:spPr>
            <p:txBody>
              <a:bodyPr wrap="none" anchor="ctr"/>
              <a:lstStyle/>
              <a:p>
                <a:pPr eaLnBrk="1" hangingPunct="1">
                  <a:defRPr/>
                </a:pPr>
                <a:endParaRPr lang="en-US"/>
              </a:p>
            </p:txBody>
          </p:sp>
          <p:sp>
            <p:nvSpPr>
              <p:cNvPr id="1342577" name="Oval 113">
                <a:extLst>
                  <a:ext uri="{FF2B5EF4-FFF2-40B4-BE49-F238E27FC236}">
                    <a16:creationId xmlns:a16="http://schemas.microsoft.com/office/drawing/2014/main" id="{4A07C395-A3C0-4DF6-BEE0-403FC3F80B09}"/>
                  </a:ext>
                </a:extLst>
              </p:cNvPr>
              <p:cNvSpPr>
                <a:spLocks noChangeAspect="1" noChangeArrowheads="1"/>
              </p:cNvSpPr>
              <p:nvPr/>
            </p:nvSpPr>
            <p:spPr bwMode="auto">
              <a:xfrm flipH="1">
                <a:off x="2133" y="1748"/>
                <a:ext cx="115" cy="115"/>
              </a:xfrm>
              <a:prstGeom prst="ellipse">
                <a:avLst/>
              </a:prstGeom>
              <a:gradFill rotWithShape="1">
                <a:gsLst>
                  <a:gs pos="0">
                    <a:schemeClr val="tx2"/>
                  </a:gs>
                  <a:gs pos="100000">
                    <a:schemeClr val="tx2">
                      <a:gamma/>
                      <a:tint val="0"/>
                      <a:invGamma/>
                      <a:alpha val="0"/>
                    </a:schemeClr>
                  </a:gs>
                </a:gsLst>
                <a:path path="shape">
                  <a:fillToRect l="50000" t="50000" r="50000" b="50000"/>
                </a:path>
              </a:gradFill>
              <a:ln w="9525">
                <a:noFill/>
                <a:round/>
                <a:headEnd/>
                <a:tailEnd/>
              </a:ln>
              <a:effectLst/>
            </p:spPr>
            <p:txBody>
              <a:bodyPr wrap="none" anchor="ctr"/>
              <a:lstStyle/>
              <a:p>
                <a:pPr eaLnBrk="1" hangingPunct="1">
                  <a:defRPr/>
                </a:pPr>
                <a:endParaRPr lang="en-US"/>
              </a:p>
            </p:txBody>
          </p:sp>
          <p:sp>
            <p:nvSpPr>
              <p:cNvPr id="1342578" name="Oval 114">
                <a:extLst>
                  <a:ext uri="{FF2B5EF4-FFF2-40B4-BE49-F238E27FC236}">
                    <a16:creationId xmlns:a16="http://schemas.microsoft.com/office/drawing/2014/main" id="{F0DB6F29-2C43-4DA8-9C11-129581E94552}"/>
                  </a:ext>
                </a:extLst>
              </p:cNvPr>
              <p:cNvSpPr>
                <a:spLocks noChangeAspect="1" noChangeArrowheads="1"/>
              </p:cNvSpPr>
              <p:nvPr/>
            </p:nvSpPr>
            <p:spPr bwMode="auto">
              <a:xfrm flipH="1">
                <a:off x="2001" y="1747"/>
                <a:ext cx="115" cy="115"/>
              </a:xfrm>
              <a:prstGeom prst="ellipse">
                <a:avLst/>
              </a:prstGeom>
              <a:gradFill rotWithShape="1">
                <a:gsLst>
                  <a:gs pos="0">
                    <a:schemeClr val="tx2"/>
                  </a:gs>
                  <a:gs pos="100000">
                    <a:schemeClr val="tx2">
                      <a:gamma/>
                      <a:tint val="0"/>
                      <a:invGamma/>
                      <a:alpha val="0"/>
                    </a:schemeClr>
                  </a:gs>
                </a:gsLst>
                <a:path path="shape">
                  <a:fillToRect l="50000" t="50000" r="50000" b="50000"/>
                </a:path>
              </a:gradFill>
              <a:ln w="9525">
                <a:noFill/>
                <a:round/>
                <a:headEnd/>
                <a:tailEnd/>
              </a:ln>
              <a:effectLst/>
            </p:spPr>
            <p:txBody>
              <a:bodyPr wrap="none" anchor="ctr"/>
              <a:lstStyle/>
              <a:p>
                <a:pPr eaLnBrk="1" hangingPunct="1">
                  <a:defRPr/>
                </a:pPr>
                <a:endParaRPr lang="en-US"/>
              </a:p>
            </p:txBody>
          </p:sp>
          <p:sp>
            <p:nvSpPr>
              <p:cNvPr id="1342579" name="Oval 115">
                <a:extLst>
                  <a:ext uri="{FF2B5EF4-FFF2-40B4-BE49-F238E27FC236}">
                    <a16:creationId xmlns:a16="http://schemas.microsoft.com/office/drawing/2014/main" id="{D2738E8E-349A-4C57-9EB0-1BC17F0E84FB}"/>
                  </a:ext>
                </a:extLst>
              </p:cNvPr>
              <p:cNvSpPr>
                <a:spLocks noChangeAspect="1" noChangeArrowheads="1"/>
              </p:cNvSpPr>
              <p:nvPr/>
            </p:nvSpPr>
            <p:spPr bwMode="auto">
              <a:xfrm flipH="1">
                <a:off x="1860" y="1748"/>
                <a:ext cx="115" cy="115"/>
              </a:xfrm>
              <a:prstGeom prst="ellipse">
                <a:avLst/>
              </a:prstGeom>
              <a:gradFill rotWithShape="1">
                <a:gsLst>
                  <a:gs pos="0">
                    <a:schemeClr val="tx2"/>
                  </a:gs>
                  <a:gs pos="100000">
                    <a:schemeClr val="tx2">
                      <a:gamma/>
                      <a:tint val="0"/>
                      <a:invGamma/>
                      <a:alpha val="0"/>
                    </a:schemeClr>
                  </a:gs>
                </a:gsLst>
                <a:path path="shape">
                  <a:fillToRect l="50000" t="50000" r="50000" b="50000"/>
                </a:path>
              </a:gradFill>
              <a:ln w="9525">
                <a:noFill/>
                <a:round/>
                <a:headEnd/>
                <a:tailEnd/>
              </a:ln>
              <a:effectLst/>
            </p:spPr>
            <p:txBody>
              <a:bodyPr wrap="none" anchor="ctr"/>
              <a:lstStyle/>
              <a:p>
                <a:pPr eaLnBrk="1" hangingPunct="1">
                  <a:defRPr/>
                </a:pPr>
                <a:endParaRPr lang="en-US"/>
              </a:p>
            </p:txBody>
          </p:sp>
          <p:sp>
            <p:nvSpPr>
              <p:cNvPr id="1342580" name="Oval 116">
                <a:extLst>
                  <a:ext uri="{FF2B5EF4-FFF2-40B4-BE49-F238E27FC236}">
                    <a16:creationId xmlns:a16="http://schemas.microsoft.com/office/drawing/2014/main" id="{1644AAD6-906A-407E-AE09-B1B48DD5C879}"/>
                  </a:ext>
                </a:extLst>
              </p:cNvPr>
              <p:cNvSpPr>
                <a:spLocks noChangeAspect="1" noChangeArrowheads="1"/>
              </p:cNvSpPr>
              <p:nvPr/>
            </p:nvSpPr>
            <p:spPr bwMode="auto">
              <a:xfrm flipH="1">
                <a:off x="1713" y="1748"/>
                <a:ext cx="115" cy="115"/>
              </a:xfrm>
              <a:prstGeom prst="ellipse">
                <a:avLst/>
              </a:prstGeom>
              <a:gradFill rotWithShape="1">
                <a:gsLst>
                  <a:gs pos="0">
                    <a:schemeClr val="tx2"/>
                  </a:gs>
                  <a:gs pos="100000">
                    <a:schemeClr val="tx2">
                      <a:gamma/>
                      <a:tint val="0"/>
                      <a:invGamma/>
                      <a:alpha val="0"/>
                    </a:schemeClr>
                  </a:gs>
                </a:gsLst>
                <a:path path="shape">
                  <a:fillToRect l="50000" t="50000" r="50000" b="50000"/>
                </a:path>
              </a:gradFill>
              <a:ln w="9525">
                <a:noFill/>
                <a:round/>
                <a:headEnd/>
                <a:tailEnd/>
              </a:ln>
              <a:effectLst/>
            </p:spPr>
            <p:txBody>
              <a:bodyPr wrap="none" anchor="ctr"/>
              <a:lstStyle/>
              <a:p>
                <a:pPr eaLnBrk="1" hangingPunct="1">
                  <a:defRPr/>
                </a:pPr>
                <a:endParaRPr lang="en-US"/>
              </a:p>
            </p:txBody>
          </p:sp>
          <p:sp>
            <p:nvSpPr>
              <p:cNvPr id="1342581" name="Oval 117">
                <a:extLst>
                  <a:ext uri="{FF2B5EF4-FFF2-40B4-BE49-F238E27FC236}">
                    <a16:creationId xmlns:a16="http://schemas.microsoft.com/office/drawing/2014/main" id="{351397C0-410C-4D03-9F18-04C65673C9B1}"/>
                  </a:ext>
                </a:extLst>
              </p:cNvPr>
              <p:cNvSpPr>
                <a:spLocks noChangeAspect="1" noChangeArrowheads="1"/>
              </p:cNvSpPr>
              <p:nvPr/>
            </p:nvSpPr>
            <p:spPr bwMode="auto">
              <a:xfrm flipH="1">
                <a:off x="1566" y="1747"/>
                <a:ext cx="115" cy="115"/>
              </a:xfrm>
              <a:prstGeom prst="ellipse">
                <a:avLst/>
              </a:prstGeom>
              <a:gradFill rotWithShape="1">
                <a:gsLst>
                  <a:gs pos="0">
                    <a:schemeClr val="tx2"/>
                  </a:gs>
                  <a:gs pos="100000">
                    <a:schemeClr val="tx2">
                      <a:gamma/>
                      <a:tint val="0"/>
                      <a:invGamma/>
                      <a:alpha val="0"/>
                    </a:schemeClr>
                  </a:gs>
                </a:gsLst>
                <a:path path="shape">
                  <a:fillToRect l="50000" t="50000" r="50000" b="50000"/>
                </a:path>
              </a:gradFill>
              <a:ln w="9525">
                <a:noFill/>
                <a:round/>
                <a:headEnd/>
                <a:tailEnd/>
              </a:ln>
              <a:effectLst/>
            </p:spPr>
            <p:txBody>
              <a:bodyPr wrap="none" anchor="ctr"/>
              <a:lstStyle/>
              <a:p>
                <a:pPr eaLnBrk="1" hangingPunct="1">
                  <a:defRPr/>
                </a:pPr>
                <a:endParaRPr lang="en-US"/>
              </a:p>
            </p:txBody>
          </p:sp>
          <p:sp>
            <p:nvSpPr>
              <p:cNvPr id="1342582" name="Oval 118">
                <a:extLst>
                  <a:ext uri="{FF2B5EF4-FFF2-40B4-BE49-F238E27FC236}">
                    <a16:creationId xmlns:a16="http://schemas.microsoft.com/office/drawing/2014/main" id="{C198B6C7-5F2D-452E-8F72-E8A40F017D96}"/>
                  </a:ext>
                </a:extLst>
              </p:cNvPr>
              <p:cNvSpPr>
                <a:spLocks noChangeAspect="1" noChangeArrowheads="1"/>
              </p:cNvSpPr>
              <p:nvPr/>
            </p:nvSpPr>
            <p:spPr bwMode="auto">
              <a:xfrm flipH="1">
                <a:off x="1410" y="1748"/>
                <a:ext cx="115" cy="115"/>
              </a:xfrm>
              <a:prstGeom prst="ellipse">
                <a:avLst/>
              </a:prstGeom>
              <a:gradFill rotWithShape="1">
                <a:gsLst>
                  <a:gs pos="0">
                    <a:schemeClr val="tx2"/>
                  </a:gs>
                  <a:gs pos="100000">
                    <a:schemeClr val="tx2">
                      <a:gamma/>
                      <a:tint val="0"/>
                      <a:invGamma/>
                      <a:alpha val="0"/>
                    </a:schemeClr>
                  </a:gs>
                </a:gsLst>
                <a:path path="shape">
                  <a:fillToRect l="50000" t="50000" r="50000" b="50000"/>
                </a:path>
              </a:gradFill>
              <a:ln w="9525">
                <a:noFill/>
                <a:round/>
                <a:headEnd/>
                <a:tailEnd/>
              </a:ln>
              <a:effectLst/>
            </p:spPr>
            <p:txBody>
              <a:bodyPr wrap="none" anchor="ctr"/>
              <a:lstStyle/>
              <a:p>
                <a:pPr eaLnBrk="1" hangingPunct="1">
                  <a:defRPr/>
                </a:pPr>
                <a:endParaRPr lang="en-US"/>
              </a:p>
            </p:txBody>
          </p:sp>
          <p:sp>
            <p:nvSpPr>
              <p:cNvPr id="1342583" name="Oval 119">
                <a:extLst>
                  <a:ext uri="{FF2B5EF4-FFF2-40B4-BE49-F238E27FC236}">
                    <a16:creationId xmlns:a16="http://schemas.microsoft.com/office/drawing/2014/main" id="{5A17C83C-C8A0-4D6F-99DC-A5B7A4AF426C}"/>
                  </a:ext>
                </a:extLst>
              </p:cNvPr>
              <p:cNvSpPr>
                <a:spLocks noChangeAspect="1" noChangeArrowheads="1"/>
              </p:cNvSpPr>
              <p:nvPr/>
            </p:nvSpPr>
            <p:spPr bwMode="auto">
              <a:xfrm flipH="1">
                <a:off x="1251" y="1748"/>
                <a:ext cx="115" cy="115"/>
              </a:xfrm>
              <a:prstGeom prst="ellipse">
                <a:avLst/>
              </a:prstGeom>
              <a:gradFill rotWithShape="1">
                <a:gsLst>
                  <a:gs pos="0">
                    <a:schemeClr val="tx2"/>
                  </a:gs>
                  <a:gs pos="100000">
                    <a:schemeClr val="tx2">
                      <a:gamma/>
                      <a:tint val="0"/>
                      <a:invGamma/>
                      <a:alpha val="0"/>
                    </a:schemeClr>
                  </a:gs>
                </a:gsLst>
                <a:path path="shape">
                  <a:fillToRect l="50000" t="50000" r="50000" b="50000"/>
                </a:path>
              </a:gradFill>
              <a:ln w="9525">
                <a:noFill/>
                <a:round/>
                <a:headEnd/>
                <a:tailEnd/>
              </a:ln>
              <a:effectLst/>
            </p:spPr>
            <p:txBody>
              <a:bodyPr wrap="none" anchor="ctr"/>
              <a:lstStyle/>
              <a:p>
                <a:pPr eaLnBrk="1" hangingPunct="1">
                  <a:defRPr/>
                </a:pPr>
                <a:endParaRPr lang="en-US"/>
              </a:p>
            </p:txBody>
          </p:sp>
          <p:sp>
            <p:nvSpPr>
              <p:cNvPr id="1342584" name="Oval 120">
                <a:extLst>
                  <a:ext uri="{FF2B5EF4-FFF2-40B4-BE49-F238E27FC236}">
                    <a16:creationId xmlns:a16="http://schemas.microsoft.com/office/drawing/2014/main" id="{B04D114B-D985-41AD-B161-608431A805C2}"/>
                  </a:ext>
                </a:extLst>
              </p:cNvPr>
              <p:cNvSpPr>
                <a:spLocks noChangeAspect="1" noChangeArrowheads="1"/>
              </p:cNvSpPr>
              <p:nvPr/>
            </p:nvSpPr>
            <p:spPr bwMode="auto">
              <a:xfrm flipH="1">
                <a:off x="1077" y="1748"/>
                <a:ext cx="115" cy="115"/>
              </a:xfrm>
              <a:prstGeom prst="ellipse">
                <a:avLst/>
              </a:prstGeom>
              <a:gradFill rotWithShape="1">
                <a:gsLst>
                  <a:gs pos="0">
                    <a:schemeClr val="tx2"/>
                  </a:gs>
                  <a:gs pos="100000">
                    <a:schemeClr val="tx2">
                      <a:gamma/>
                      <a:tint val="0"/>
                      <a:invGamma/>
                      <a:alpha val="0"/>
                    </a:schemeClr>
                  </a:gs>
                </a:gsLst>
                <a:path path="shape">
                  <a:fillToRect l="50000" t="50000" r="50000" b="50000"/>
                </a:path>
              </a:gradFill>
              <a:ln w="9525">
                <a:noFill/>
                <a:round/>
                <a:headEnd/>
                <a:tailEnd/>
              </a:ln>
              <a:effectLst/>
            </p:spPr>
            <p:txBody>
              <a:bodyPr wrap="none" anchor="ctr"/>
              <a:lstStyle/>
              <a:p>
                <a:pPr eaLnBrk="1" hangingPunct="1">
                  <a:defRPr/>
                </a:pPr>
                <a:endParaRPr lang="en-US"/>
              </a:p>
            </p:txBody>
          </p:sp>
          <p:sp>
            <p:nvSpPr>
              <p:cNvPr id="1342585" name="Oval 121">
                <a:extLst>
                  <a:ext uri="{FF2B5EF4-FFF2-40B4-BE49-F238E27FC236}">
                    <a16:creationId xmlns:a16="http://schemas.microsoft.com/office/drawing/2014/main" id="{E9C9D0CC-F264-474F-9671-11F5BEA90CF3}"/>
                  </a:ext>
                </a:extLst>
              </p:cNvPr>
              <p:cNvSpPr>
                <a:spLocks noChangeAspect="1" noChangeArrowheads="1"/>
              </p:cNvSpPr>
              <p:nvPr/>
            </p:nvSpPr>
            <p:spPr bwMode="auto">
              <a:xfrm flipH="1">
                <a:off x="891" y="1748"/>
                <a:ext cx="115" cy="115"/>
              </a:xfrm>
              <a:prstGeom prst="ellipse">
                <a:avLst/>
              </a:prstGeom>
              <a:gradFill rotWithShape="1">
                <a:gsLst>
                  <a:gs pos="0">
                    <a:schemeClr val="tx2"/>
                  </a:gs>
                  <a:gs pos="100000">
                    <a:schemeClr val="tx2">
                      <a:gamma/>
                      <a:tint val="0"/>
                      <a:invGamma/>
                      <a:alpha val="0"/>
                    </a:schemeClr>
                  </a:gs>
                </a:gsLst>
                <a:path path="shape">
                  <a:fillToRect l="50000" t="50000" r="50000" b="50000"/>
                </a:path>
              </a:gradFill>
              <a:ln w="9525">
                <a:noFill/>
                <a:round/>
                <a:headEnd/>
                <a:tailEnd/>
              </a:ln>
              <a:effectLst/>
            </p:spPr>
            <p:txBody>
              <a:bodyPr wrap="none" anchor="ctr"/>
              <a:lstStyle/>
              <a:p>
                <a:pPr eaLnBrk="1" hangingPunct="1">
                  <a:defRPr/>
                </a:pPr>
                <a:endParaRPr lang="en-US"/>
              </a:p>
            </p:txBody>
          </p:sp>
        </p:grpSp>
        <p:sp>
          <p:nvSpPr>
            <p:cNvPr id="108570" name="Rectangle 151">
              <a:extLst>
                <a:ext uri="{FF2B5EF4-FFF2-40B4-BE49-F238E27FC236}">
                  <a16:creationId xmlns:a16="http://schemas.microsoft.com/office/drawing/2014/main" id="{B51882D0-D51B-462F-90E1-63EDF49C2996}"/>
                </a:ext>
              </a:extLst>
            </p:cNvPr>
            <p:cNvSpPr>
              <a:spLocks noChangeArrowheads="1"/>
            </p:cNvSpPr>
            <p:nvPr/>
          </p:nvSpPr>
          <p:spPr bwMode="auto">
            <a:xfrm>
              <a:off x="908" y="1152"/>
              <a:ext cx="576" cy="57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endParaRPr lang="en-US" altLang="zh-CN" sz="1800">
                <a:latin typeface="Arial" panose="020B0604020202020204" pitchFamily="34" charset="0"/>
              </a:endParaRPr>
            </a:p>
          </p:txBody>
        </p:sp>
      </p:grpSp>
      <p:sp>
        <p:nvSpPr>
          <p:cNvPr id="108550" name="Rectangle 163">
            <a:extLst>
              <a:ext uri="{FF2B5EF4-FFF2-40B4-BE49-F238E27FC236}">
                <a16:creationId xmlns:a16="http://schemas.microsoft.com/office/drawing/2014/main" id="{AA4F8251-5AC4-422C-B617-B964DBBAE944}"/>
              </a:ext>
            </a:extLst>
          </p:cNvPr>
          <p:cNvSpPr>
            <a:spLocks noChangeArrowheads="1"/>
          </p:cNvSpPr>
          <p:nvPr/>
        </p:nvSpPr>
        <p:spPr bwMode="auto">
          <a:xfrm>
            <a:off x="1497013" y="3975100"/>
            <a:ext cx="6110287" cy="2882900"/>
          </a:xfrm>
          <a:prstGeom prst="rect">
            <a:avLst/>
          </a:prstGeom>
          <a:solidFill>
            <a:srgbClr val="FFFF00"/>
          </a:solidFill>
          <a:ln w="9525">
            <a:miter lim="800000"/>
            <a:headEnd/>
            <a:tailEnd/>
          </a:ln>
          <a:scene3d>
            <a:camera prst="legacyObliqueTopLeft"/>
            <a:lightRig rig="legacyFlat3" dir="t"/>
          </a:scene3d>
          <a:sp3d extrusionH="176200" prstMaterial="legacyPlastic">
            <a:bevelT w="13500" h="13500" prst="angle"/>
            <a:bevelB w="13500" h="13500" prst="angle"/>
            <a:extrusionClr>
              <a:srgbClr val="FFFF00"/>
            </a:extrusionClr>
            <a:contourClr>
              <a:srgbClr val="FFFF00"/>
            </a:contourClr>
          </a:sp3d>
        </p:spPr>
        <p:txBody>
          <a:bodyPr wrap="none" anchor="ctr">
            <a:flatTx/>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endParaRPr lang="en-US" altLang="zh-CN" sz="1800">
              <a:latin typeface="Arial" panose="020B0604020202020204" pitchFamily="34" charset="0"/>
            </a:endParaRPr>
          </a:p>
        </p:txBody>
      </p:sp>
      <p:grpSp>
        <p:nvGrpSpPr>
          <p:cNvPr id="6" name="Group 70">
            <a:extLst>
              <a:ext uri="{FF2B5EF4-FFF2-40B4-BE49-F238E27FC236}">
                <a16:creationId xmlns:a16="http://schemas.microsoft.com/office/drawing/2014/main" id="{F861730B-2350-44F6-B251-D28DC9F6523F}"/>
              </a:ext>
            </a:extLst>
          </p:cNvPr>
          <p:cNvGrpSpPr>
            <a:grpSpLocks/>
          </p:cNvGrpSpPr>
          <p:nvPr/>
        </p:nvGrpSpPr>
        <p:grpSpPr bwMode="auto">
          <a:xfrm rot="-3415430">
            <a:off x="-3938588" y="2740026"/>
            <a:ext cx="15168563" cy="1128712"/>
            <a:chOff x="-1178" y="2590"/>
            <a:chExt cx="9555" cy="852"/>
          </a:xfrm>
        </p:grpSpPr>
        <p:sp>
          <p:nvSpPr>
            <p:cNvPr id="1342528" name="AutoShape 64">
              <a:extLst>
                <a:ext uri="{FF2B5EF4-FFF2-40B4-BE49-F238E27FC236}">
                  <a16:creationId xmlns:a16="http://schemas.microsoft.com/office/drawing/2014/main" id="{E17E33F8-2198-4E61-A28E-10B673576FAB}"/>
                </a:ext>
              </a:extLst>
            </p:cNvPr>
            <p:cNvSpPr>
              <a:spLocks noChangeArrowheads="1"/>
            </p:cNvSpPr>
            <p:nvPr/>
          </p:nvSpPr>
          <p:spPr bwMode="auto">
            <a:xfrm rot="5400000" flipV="1">
              <a:off x="1376" y="27"/>
              <a:ext cx="852" cy="5970"/>
            </a:xfrm>
            <a:custGeom>
              <a:avLst/>
              <a:gdLst>
                <a:gd name="G0" fmla="+- 10800 0 0"/>
                <a:gd name="G1" fmla="+- 21600 0 10800"/>
                <a:gd name="G2" fmla="*/ 10800 1 2"/>
                <a:gd name="G3" fmla="+- 21600 0 G2"/>
                <a:gd name="G4" fmla="+/ 10800 21600 2"/>
                <a:gd name="G5" fmla="+/ G1 0 2"/>
                <a:gd name="G6" fmla="*/ 21600 21600 10800"/>
                <a:gd name="G7" fmla="*/ G6 1 2"/>
                <a:gd name="G8" fmla="+- 21600 0 G7"/>
                <a:gd name="G9" fmla="*/ 21600 1 2"/>
                <a:gd name="G10" fmla="+- 10800 0 G9"/>
                <a:gd name="G11" fmla="?: G10 G8 0"/>
                <a:gd name="G12" fmla="?: G10 G7 21600"/>
                <a:gd name="T0" fmla="*/ 16200 w 21600"/>
                <a:gd name="T1" fmla="*/ 10800 h 21600"/>
                <a:gd name="T2" fmla="*/ 10800 w 21600"/>
                <a:gd name="T3" fmla="*/ 21600 h 21600"/>
                <a:gd name="T4" fmla="*/ 5400 w 21600"/>
                <a:gd name="T5" fmla="*/ 10800 h 21600"/>
                <a:gd name="T6" fmla="*/ 10800 w 21600"/>
                <a:gd name="T7" fmla="*/ 0 h 21600"/>
                <a:gd name="T8" fmla="*/ 7200 w 21600"/>
                <a:gd name="T9" fmla="*/ 7200 h 21600"/>
                <a:gd name="T10" fmla="*/ 14400 w 21600"/>
                <a:gd name="T11" fmla="*/ 14400 h 21600"/>
              </a:gdLst>
              <a:ahLst/>
              <a:cxnLst>
                <a:cxn ang="0">
                  <a:pos x="T0" y="T1"/>
                </a:cxn>
                <a:cxn ang="0">
                  <a:pos x="T2" y="T3"/>
                </a:cxn>
                <a:cxn ang="0">
                  <a:pos x="T4" y="T5"/>
                </a:cxn>
                <a:cxn ang="0">
                  <a:pos x="T6" y="T7"/>
                </a:cxn>
              </a:cxnLst>
              <a:rect l="T8" t="T9" r="T10" b="T11"/>
              <a:pathLst>
                <a:path w="21600" h="21600">
                  <a:moveTo>
                    <a:pt x="0" y="0"/>
                  </a:moveTo>
                  <a:lnTo>
                    <a:pt x="10800" y="21600"/>
                  </a:lnTo>
                  <a:lnTo>
                    <a:pt x="10800" y="21600"/>
                  </a:lnTo>
                  <a:lnTo>
                    <a:pt x="21600" y="0"/>
                  </a:lnTo>
                  <a:close/>
                </a:path>
              </a:pathLst>
            </a:custGeom>
            <a:gradFill rotWithShape="1">
              <a:gsLst>
                <a:gs pos="0">
                  <a:srgbClr val="FF0000"/>
                </a:gs>
                <a:gs pos="100000">
                  <a:srgbClr val="FF0000">
                    <a:gamma/>
                    <a:tint val="0"/>
                    <a:invGamma/>
                    <a:alpha val="0"/>
                  </a:srgbClr>
                </a:gs>
              </a:gsLst>
              <a:path path="shape">
                <a:fillToRect l="50000" t="50000" r="50000" b="50000"/>
              </a:path>
            </a:gradFill>
            <a:ln w="9525">
              <a:noFill/>
              <a:miter lim="800000"/>
              <a:headEnd/>
              <a:tailEnd/>
            </a:ln>
            <a:effectLst/>
          </p:spPr>
          <p:txBody>
            <a:bodyPr wrap="none" anchor="ctr"/>
            <a:lstStyle/>
            <a:p>
              <a:pPr eaLnBrk="1" hangingPunct="1">
                <a:defRPr/>
              </a:pPr>
              <a:endParaRPr lang="en-US"/>
            </a:p>
          </p:txBody>
        </p:sp>
        <p:sp>
          <p:nvSpPr>
            <p:cNvPr id="1342532" name="AutoShape 68">
              <a:extLst>
                <a:ext uri="{FF2B5EF4-FFF2-40B4-BE49-F238E27FC236}">
                  <a16:creationId xmlns:a16="http://schemas.microsoft.com/office/drawing/2014/main" id="{662F09F3-DD97-4DEE-AD36-26830A7F947B}"/>
                </a:ext>
              </a:extLst>
            </p:cNvPr>
            <p:cNvSpPr>
              <a:spLocks noChangeArrowheads="1"/>
            </p:cNvSpPr>
            <p:nvPr/>
          </p:nvSpPr>
          <p:spPr bwMode="auto">
            <a:xfrm rot="-48600000" flipH="1" flipV="1">
              <a:off x="4958" y="26"/>
              <a:ext cx="852" cy="5970"/>
            </a:xfrm>
            <a:custGeom>
              <a:avLst/>
              <a:gdLst>
                <a:gd name="G0" fmla="+- 10800 0 0"/>
                <a:gd name="G1" fmla="+- 21600 0 10800"/>
                <a:gd name="G2" fmla="*/ 10800 1 2"/>
                <a:gd name="G3" fmla="+- 21600 0 G2"/>
                <a:gd name="G4" fmla="+/ 10800 21600 2"/>
                <a:gd name="G5" fmla="+/ G1 0 2"/>
                <a:gd name="G6" fmla="*/ 21600 21600 10800"/>
                <a:gd name="G7" fmla="*/ G6 1 2"/>
                <a:gd name="G8" fmla="+- 21600 0 G7"/>
                <a:gd name="G9" fmla="*/ 21600 1 2"/>
                <a:gd name="G10" fmla="+- 10800 0 G9"/>
                <a:gd name="G11" fmla="?: G10 G8 0"/>
                <a:gd name="G12" fmla="?: G10 G7 21600"/>
                <a:gd name="T0" fmla="*/ 16200 w 21600"/>
                <a:gd name="T1" fmla="*/ 10800 h 21600"/>
                <a:gd name="T2" fmla="*/ 10800 w 21600"/>
                <a:gd name="T3" fmla="*/ 21600 h 21600"/>
                <a:gd name="T4" fmla="*/ 5400 w 21600"/>
                <a:gd name="T5" fmla="*/ 10800 h 21600"/>
                <a:gd name="T6" fmla="*/ 10800 w 21600"/>
                <a:gd name="T7" fmla="*/ 0 h 21600"/>
                <a:gd name="T8" fmla="*/ 7200 w 21600"/>
                <a:gd name="T9" fmla="*/ 7200 h 21600"/>
                <a:gd name="T10" fmla="*/ 14400 w 21600"/>
                <a:gd name="T11" fmla="*/ 14400 h 21600"/>
              </a:gdLst>
              <a:ahLst/>
              <a:cxnLst>
                <a:cxn ang="0">
                  <a:pos x="T0" y="T1"/>
                </a:cxn>
                <a:cxn ang="0">
                  <a:pos x="T2" y="T3"/>
                </a:cxn>
                <a:cxn ang="0">
                  <a:pos x="T4" y="T5"/>
                </a:cxn>
                <a:cxn ang="0">
                  <a:pos x="T6" y="T7"/>
                </a:cxn>
              </a:cxnLst>
              <a:rect l="T8" t="T9" r="T10" b="T11"/>
              <a:pathLst>
                <a:path w="21600" h="21600">
                  <a:moveTo>
                    <a:pt x="0" y="0"/>
                  </a:moveTo>
                  <a:lnTo>
                    <a:pt x="10800" y="21600"/>
                  </a:lnTo>
                  <a:lnTo>
                    <a:pt x="10800" y="21600"/>
                  </a:lnTo>
                  <a:lnTo>
                    <a:pt x="21600" y="0"/>
                  </a:lnTo>
                  <a:close/>
                </a:path>
              </a:pathLst>
            </a:custGeom>
            <a:gradFill rotWithShape="1">
              <a:gsLst>
                <a:gs pos="0">
                  <a:srgbClr val="FF0000"/>
                </a:gs>
                <a:gs pos="100000">
                  <a:srgbClr val="FF0000">
                    <a:gamma/>
                    <a:tint val="0"/>
                    <a:invGamma/>
                    <a:alpha val="0"/>
                  </a:srgbClr>
                </a:gs>
              </a:gsLst>
              <a:path path="shape">
                <a:fillToRect l="50000" t="50000" r="50000" b="50000"/>
              </a:path>
            </a:gradFill>
            <a:ln w="9525">
              <a:noFill/>
              <a:miter lim="800000"/>
              <a:headEnd/>
              <a:tailEnd/>
            </a:ln>
            <a:effectLst/>
          </p:spPr>
          <p:txBody>
            <a:bodyPr wrap="none" anchor="ctr"/>
            <a:lstStyle/>
            <a:p>
              <a:pPr eaLnBrk="1" hangingPunct="1">
                <a:defRPr/>
              </a:pPr>
              <a:endParaRPr lang="en-US"/>
            </a:p>
          </p:txBody>
        </p:sp>
      </p:grpSp>
      <p:grpSp>
        <p:nvGrpSpPr>
          <p:cNvPr id="7" name="Group 75">
            <a:extLst>
              <a:ext uri="{FF2B5EF4-FFF2-40B4-BE49-F238E27FC236}">
                <a16:creationId xmlns:a16="http://schemas.microsoft.com/office/drawing/2014/main" id="{35DF838B-1451-4481-80E3-4B8E3689C6B8}"/>
              </a:ext>
            </a:extLst>
          </p:cNvPr>
          <p:cNvGrpSpPr>
            <a:grpSpLocks/>
          </p:cNvGrpSpPr>
          <p:nvPr/>
        </p:nvGrpSpPr>
        <p:grpSpPr bwMode="auto">
          <a:xfrm rot="-3415430">
            <a:off x="-1185863" y="2757488"/>
            <a:ext cx="15168563" cy="1128712"/>
            <a:chOff x="-1178" y="2590"/>
            <a:chExt cx="9555" cy="852"/>
          </a:xfrm>
        </p:grpSpPr>
        <p:sp>
          <p:nvSpPr>
            <p:cNvPr id="1342540" name="AutoShape 76">
              <a:extLst>
                <a:ext uri="{FF2B5EF4-FFF2-40B4-BE49-F238E27FC236}">
                  <a16:creationId xmlns:a16="http://schemas.microsoft.com/office/drawing/2014/main" id="{32E1E475-12C6-4CA7-9250-4B09F8632B11}"/>
                </a:ext>
              </a:extLst>
            </p:cNvPr>
            <p:cNvSpPr>
              <a:spLocks noChangeArrowheads="1"/>
            </p:cNvSpPr>
            <p:nvPr/>
          </p:nvSpPr>
          <p:spPr bwMode="auto">
            <a:xfrm rot="5400000" flipV="1">
              <a:off x="1376" y="27"/>
              <a:ext cx="852" cy="5970"/>
            </a:xfrm>
            <a:custGeom>
              <a:avLst/>
              <a:gdLst>
                <a:gd name="G0" fmla="+- 10800 0 0"/>
                <a:gd name="G1" fmla="+- 21600 0 10800"/>
                <a:gd name="G2" fmla="*/ 10800 1 2"/>
                <a:gd name="G3" fmla="+- 21600 0 G2"/>
                <a:gd name="G4" fmla="+/ 10800 21600 2"/>
                <a:gd name="G5" fmla="+/ G1 0 2"/>
                <a:gd name="G6" fmla="*/ 21600 21600 10800"/>
                <a:gd name="G7" fmla="*/ G6 1 2"/>
                <a:gd name="G8" fmla="+- 21600 0 G7"/>
                <a:gd name="G9" fmla="*/ 21600 1 2"/>
                <a:gd name="G10" fmla="+- 10800 0 G9"/>
                <a:gd name="G11" fmla="?: G10 G8 0"/>
                <a:gd name="G12" fmla="?: G10 G7 21600"/>
                <a:gd name="T0" fmla="*/ 16200 w 21600"/>
                <a:gd name="T1" fmla="*/ 10800 h 21600"/>
                <a:gd name="T2" fmla="*/ 10800 w 21600"/>
                <a:gd name="T3" fmla="*/ 21600 h 21600"/>
                <a:gd name="T4" fmla="*/ 5400 w 21600"/>
                <a:gd name="T5" fmla="*/ 10800 h 21600"/>
                <a:gd name="T6" fmla="*/ 10800 w 21600"/>
                <a:gd name="T7" fmla="*/ 0 h 21600"/>
                <a:gd name="T8" fmla="*/ 7200 w 21600"/>
                <a:gd name="T9" fmla="*/ 7200 h 21600"/>
                <a:gd name="T10" fmla="*/ 14400 w 21600"/>
                <a:gd name="T11" fmla="*/ 14400 h 21600"/>
              </a:gdLst>
              <a:ahLst/>
              <a:cxnLst>
                <a:cxn ang="0">
                  <a:pos x="T0" y="T1"/>
                </a:cxn>
                <a:cxn ang="0">
                  <a:pos x="T2" y="T3"/>
                </a:cxn>
                <a:cxn ang="0">
                  <a:pos x="T4" y="T5"/>
                </a:cxn>
                <a:cxn ang="0">
                  <a:pos x="T6" y="T7"/>
                </a:cxn>
              </a:cxnLst>
              <a:rect l="T8" t="T9" r="T10" b="T11"/>
              <a:pathLst>
                <a:path w="21600" h="21600">
                  <a:moveTo>
                    <a:pt x="0" y="0"/>
                  </a:moveTo>
                  <a:lnTo>
                    <a:pt x="10800" y="21600"/>
                  </a:lnTo>
                  <a:lnTo>
                    <a:pt x="10800" y="21600"/>
                  </a:lnTo>
                  <a:lnTo>
                    <a:pt x="21600" y="0"/>
                  </a:lnTo>
                  <a:close/>
                </a:path>
              </a:pathLst>
            </a:custGeom>
            <a:gradFill rotWithShape="1">
              <a:gsLst>
                <a:gs pos="0">
                  <a:schemeClr val="accent2"/>
                </a:gs>
                <a:gs pos="100000">
                  <a:schemeClr val="accent2">
                    <a:gamma/>
                    <a:shade val="46275"/>
                    <a:invGamma/>
                    <a:alpha val="0"/>
                  </a:schemeClr>
                </a:gs>
              </a:gsLst>
              <a:path path="shape">
                <a:fillToRect l="50000" t="50000" r="50000" b="50000"/>
              </a:path>
            </a:gradFill>
            <a:ln w="9525">
              <a:noFill/>
              <a:miter lim="800000"/>
              <a:headEnd/>
              <a:tailEnd/>
            </a:ln>
            <a:effectLst/>
          </p:spPr>
          <p:txBody>
            <a:bodyPr wrap="none" anchor="ctr"/>
            <a:lstStyle/>
            <a:p>
              <a:pPr eaLnBrk="1" hangingPunct="1">
                <a:defRPr/>
              </a:pPr>
              <a:endParaRPr lang="en-US"/>
            </a:p>
          </p:txBody>
        </p:sp>
        <p:sp>
          <p:nvSpPr>
            <p:cNvPr id="1342541" name="AutoShape 77">
              <a:extLst>
                <a:ext uri="{FF2B5EF4-FFF2-40B4-BE49-F238E27FC236}">
                  <a16:creationId xmlns:a16="http://schemas.microsoft.com/office/drawing/2014/main" id="{DB3A11D4-E442-470F-B0F2-873CD70DDED2}"/>
                </a:ext>
              </a:extLst>
            </p:cNvPr>
            <p:cNvSpPr>
              <a:spLocks noChangeArrowheads="1"/>
            </p:cNvSpPr>
            <p:nvPr/>
          </p:nvSpPr>
          <p:spPr bwMode="auto">
            <a:xfrm rot="-48600000" flipH="1" flipV="1">
              <a:off x="4958" y="26"/>
              <a:ext cx="852" cy="5970"/>
            </a:xfrm>
            <a:custGeom>
              <a:avLst/>
              <a:gdLst>
                <a:gd name="G0" fmla="+- 10800 0 0"/>
                <a:gd name="G1" fmla="+- 21600 0 10800"/>
                <a:gd name="G2" fmla="*/ 10800 1 2"/>
                <a:gd name="G3" fmla="+- 21600 0 G2"/>
                <a:gd name="G4" fmla="+/ 10800 21600 2"/>
                <a:gd name="G5" fmla="+/ G1 0 2"/>
                <a:gd name="G6" fmla="*/ 21600 21600 10800"/>
                <a:gd name="G7" fmla="*/ G6 1 2"/>
                <a:gd name="G8" fmla="+- 21600 0 G7"/>
                <a:gd name="G9" fmla="*/ 21600 1 2"/>
                <a:gd name="G10" fmla="+- 10800 0 G9"/>
                <a:gd name="G11" fmla="?: G10 G8 0"/>
                <a:gd name="G12" fmla="?: G10 G7 21600"/>
                <a:gd name="T0" fmla="*/ 16200 w 21600"/>
                <a:gd name="T1" fmla="*/ 10800 h 21600"/>
                <a:gd name="T2" fmla="*/ 10800 w 21600"/>
                <a:gd name="T3" fmla="*/ 21600 h 21600"/>
                <a:gd name="T4" fmla="*/ 5400 w 21600"/>
                <a:gd name="T5" fmla="*/ 10800 h 21600"/>
                <a:gd name="T6" fmla="*/ 10800 w 21600"/>
                <a:gd name="T7" fmla="*/ 0 h 21600"/>
                <a:gd name="T8" fmla="*/ 7200 w 21600"/>
                <a:gd name="T9" fmla="*/ 7200 h 21600"/>
                <a:gd name="T10" fmla="*/ 14400 w 21600"/>
                <a:gd name="T11" fmla="*/ 14400 h 21600"/>
              </a:gdLst>
              <a:ahLst/>
              <a:cxnLst>
                <a:cxn ang="0">
                  <a:pos x="T0" y="T1"/>
                </a:cxn>
                <a:cxn ang="0">
                  <a:pos x="T2" y="T3"/>
                </a:cxn>
                <a:cxn ang="0">
                  <a:pos x="T4" y="T5"/>
                </a:cxn>
                <a:cxn ang="0">
                  <a:pos x="T6" y="T7"/>
                </a:cxn>
              </a:cxnLst>
              <a:rect l="T8" t="T9" r="T10" b="T11"/>
              <a:pathLst>
                <a:path w="21600" h="21600">
                  <a:moveTo>
                    <a:pt x="0" y="0"/>
                  </a:moveTo>
                  <a:lnTo>
                    <a:pt x="10800" y="21600"/>
                  </a:lnTo>
                  <a:lnTo>
                    <a:pt x="10800" y="21600"/>
                  </a:lnTo>
                  <a:lnTo>
                    <a:pt x="21600" y="0"/>
                  </a:lnTo>
                  <a:close/>
                </a:path>
              </a:pathLst>
            </a:custGeom>
            <a:gradFill rotWithShape="1">
              <a:gsLst>
                <a:gs pos="0">
                  <a:schemeClr val="accent2"/>
                </a:gs>
                <a:gs pos="100000">
                  <a:schemeClr val="accent2">
                    <a:gamma/>
                    <a:shade val="46275"/>
                    <a:invGamma/>
                    <a:alpha val="0"/>
                  </a:schemeClr>
                </a:gs>
              </a:gsLst>
              <a:path path="shape">
                <a:fillToRect l="50000" t="50000" r="50000" b="50000"/>
              </a:path>
            </a:gradFill>
            <a:ln w="9525">
              <a:noFill/>
              <a:miter lim="800000"/>
              <a:headEnd/>
              <a:tailEnd/>
            </a:ln>
            <a:effectLst/>
          </p:spPr>
          <p:txBody>
            <a:bodyPr wrap="none" anchor="ctr"/>
            <a:lstStyle/>
            <a:p>
              <a:pPr eaLnBrk="1" hangingPunct="1">
                <a:defRPr/>
              </a:pPr>
              <a:endParaRPr lang="en-US"/>
            </a:p>
          </p:txBody>
        </p:sp>
      </p:grpSp>
      <p:sp>
        <p:nvSpPr>
          <p:cNvPr id="108553" name="Rectangle 159">
            <a:extLst>
              <a:ext uri="{FF2B5EF4-FFF2-40B4-BE49-F238E27FC236}">
                <a16:creationId xmlns:a16="http://schemas.microsoft.com/office/drawing/2014/main" id="{34D0358D-1C8C-484F-AA2C-EC6517AC1153}"/>
              </a:ext>
            </a:extLst>
          </p:cNvPr>
          <p:cNvSpPr>
            <a:spLocks noChangeArrowheads="1"/>
          </p:cNvSpPr>
          <p:nvPr/>
        </p:nvSpPr>
        <p:spPr bwMode="auto">
          <a:xfrm>
            <a:off x="0" y="-76200"/>
            <a:ext cx="1390650" cy="2768600"/>
          </a:xfrm>
          <a:prstGeom prst="rect">
            <a:avLst/>
          </a:prstGeom>
          <a:solidFill>
            <a:srgbClr val="FFFF00"/>
          </a:solidFill>
          <a:ln w="9525">
            <a:miter lim="800000"/>
            <a:headEnd/>
            <a:tailEnd/>
          </a:ln>
          <a:scene3d>
            <a:camera prst="legacyObliqueTopLeft"/>
            <a:lightRig rig="legacyFlat3" dir="t"/>
          </a:scene3d>
          <a:sp3d extrusionH="176200" prstMaterial="legacyPlastic">
            <a:bevelT w="13500" h="13500" prst="angle"/>
            <a:bevelB w="13500" h="13500" prst="angle"/>
            <a:extrusionClr>
              <a:srgbClr val="FFFF00"/>
            </a:extrusionClr>
            <a:contourClr>
              <a:srgbClr val="FFFF00"/>
            </a:contourClr>
          </a:sp3d>
        </p:spPr>
        <p:txBody>
          <a:bodyPr wrap="none" anchor="ctr">
            <a:flatTx/>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endParaRPr lang="en-US" altLang="zh-CN" sz="1800">
              <a:latin typeface="Arial" panose="020B0604020202020204" pitchFamily="34" charset="0"/>
            </a:endParaRPr>
          </a:p>
        </p:txBody>
      </p:sp>
      <p:sp>
        <p:nvSpPr>
          <p:cNvPr id="108554" name="Rectangle 160">
            <a:extLst>
              <a:ext uri="{FF2B5EF4-FFF2-40B4-BE49-F238E27FC236}">
                <a16:creationId xmlns:a16="http://schemas.microsoft.com/office/drawing/2014/main" id="{70B16095-B53A-4AEE-945D-8A10CA526739}"/>
              </a:ext>
            </a:extLst>
          </p:cNvPr>
          <p:cNvSpPr>
            <a:spLocks noChangeArrowheads="1"/>
          </p:cNvSpPr>
          <p:nvPr/>
        </p:nvSpPr>
        <p:spPr bwMode="auto">
          <a:xfrm>
            <a:off x="1508125" y="-76200"/>
            <a:ext cx="6110288" cy="2768600"/>
          </a:xfrm>
          <a:prstGeom prst="rect">
            <a:avLst/>
          </a:prstGeom>
          <a:solidFill>
            <a:srgbClr val="FFFF00"/>
          </a:solidFill>
          <a:ln w="9525">
            <a:miter lim="800000"/>
            <a:headEnd/>
            <a:tailEnd/>
          </a:ln>
          <a:scene3d>
            <a:camera prst="legacyObliqueTopLeft"/>
            <a:lightRig rig="legacyFlat3" dir="t"/>
          </a:scene3d>
          <a:sp3d extrusionH="176200" prstMaterial="legacyPlastic">
            <a:bevelT w="13500" h="13500" prst="angle"/>
            <a:bevelB w="13500" h="13500" prst="angle"/>
            <a:extrusionClr>
              <a:srgbClr val="FFFF00"/>
            </a:extrusionClr>
            <a:contourClr>
              <a:srgbClr val="FFFF00"/>
            </a:contourClr>
          </a:sp3d>
        </p:spPr>
        <p:txBody>
          <a:bodyPr wrap="none" anchor="ctr">
            <a:flatTx/>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endParaRPr lang="en-US" altLang="zh-CN" sz="1800">
              <a:latin typeface="Arial" panose="020B0604020202020204" pitchFamily="34" charset="0"/>
            </a:endParaRPr>
          </a:p>
        </p:txBody>
      </p:sp>
      <p:sp>
        <p:nvSpPr>
          <p:cNvPr id="108555" name="Rectangle 161">
            <a:extLst>
              <a:ext uri="{FF2B5EF4-FFF2-40B4-BE49-F238E27FC236}">
                <a16:creationId xmlns:a16="http://schemas.microsoft.com/office/drawing/2014/main" id="{85082DB5-2B62-4600-8721-0930F7BA10D1}"/>
              </a:ext>
            </a:extLst>
          </p:cNvPr>
          <p:cNvSpPr>
            <a:spLocks noChangeArrowheads="1"/>
          </p:cNvSpPr>
          <p:nvPr/>
        </p:nvSpPr>
        <p:spPr bwMode="auto">
          <a:xfrm>
            <a:off x="7727950" y="-76200"/>
            <a:ext cx="1427163" cy="2768600"/>
          </a:xfrm>
          <a:prstGeom prst="rect">
            <a:avLst/>
          </a:prstGeom>
          <a:solidFill>
            <a:srgbClr val="FFFF00"/>
          </a:solidFill>
          <a:ln w="9525">
            <a:miter lim="800000"/>
            <a:headEnd/>
            <a:tailEnd/>
          </a:ln>
          <a:scene3d>
            <a:camera prst="legacyObliqueTopLeft"/>
            <a:lightRig rig="legacyFlat3" dir="t"/>
          </a:scene3d>
          <a:sp3d extrusionH="176200" prstMaterial="legacyPlastic">
            <a:bevelT w="13500" h="13500" prst="angle"/>
            <a:bevelB w="13500" h="13500" prst="angle"/>
            <a:extrusionClr>
              <a:srgbClr val="FFFF00"/>
            </a:extrusionClr>
            <a:contourClr>
              <a:srgbClr val="FFFF00"/>
            </a:contourClr>
          </a:sp3d>
        </p:spPr>
        <p:txBody>
          <a:bodyPr wrap="none" anchor="ctr">
            <a:flatTx/>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endParaRPr lang="en-US" altLang="zh-CN" sz="1800">
              <a:latin typeface="Arial" panose="020B0604020202020204" pitchFamily="34" charset="0"/>
            </a:endParaRPr>
          </a:p>
        </p:txBody>
      </p:sp>
      <p:sp>
        <p:nvSpPr>
          <p:cNvPr id="108556" name="Rectangle 61">
            <a:extLst>
              <a:ext uri="{FF2B5EF4-FFF2-40B4-BE49-F238E27FC236}">
                <a16:creationId xmlns:a16="http://schemas.microsoft.com/office/drawing/2014/main" id="{4A00102A-763A-47A1-9520-28101D367C07}"/>
              </a:ext>
            </a:extLst>
          </p:cNvPr>
          <p:cNvSpPr>
            <a:spLocks noChangeArrowheads="1"/>
          </p:cNvSpPr>
          <p:nvPr/>
        </p:nvSpPr>
        <p:spPr bwMode="auto">
          <a:xfrm>
            <a:off x="4811713" y="5643563"/>
            <a:ext cx="4332287"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r" eaLnBrk="1" hangingPunct="1">
              <a:spcBef>
                <a:spcPct val="0"/>
              </a:spcBef>
              <a:buFontTx/>
              <a:buNone/>
            </a:pPr>
            <a:r>
              <a:rPr lang="en-US" altLang="zh-CN" sz="1600">
                <a:solidFill>
                  <a:schemeClr val="tx2"/>
                </a:solidFill>
                <a:latin typeface="Arial" panose="020B0604020202020204" pitchFamily="34" charset="0"/>
              </a:rPr>
              <a:t> Cirac and Zoller, Phys. Rev. Lett. </a:t>
            </a:r>
            <a:r>
              <a:rPr lang="en-US" altLang="zh-CN" sz="1600" b="1">
                <a:solidFill>
                  <a:schemeClr val="tx2"/>
                </a:solidFill>
                <a:latin typeface="Arial" panose="020B0604020202020204" pitchFamily="34" charset="0"/>
              </a:rPr>
              <a:t>74</a:t>
            </a:r>
            <a:r>
              <a:rPr lang="en-US" altLang="zh-CN" sz="1600">
                <a:solidFill>
                  <a:schemeClr val="tx2"/>
                </a:solidFill>
                <a:latin typeface="Arial" panose="020B0604020202020204" pitchFamily="34" charset="0"/>
              </a:rPr>
              <a:t>, 4091 (1995)</a:t>
            </a:r>
          </a:p>
          <a:p>
            <a:pPr algn="r" eaLnBrk="1" hangingPunct="1">
              <a:spcBef>
                <a:spcPct val="0"/>
              </a:spcBef>
              <a:buFontTx/>
              <a:buNone/>
            </a:pPr>
            <a:r>
              <a:rPr lang="en-US" altLang="zh-CN" sz="1600">
                <a:solidFill>
                  <a:schemeClr val="tx2"/>
                </a:solidFill>
                <a:latin typeface="Arial" panose="020B0604020202020204" pitchFamily="34" charset="0"/>
              </a:rPr>
              <a:t>C. Monroe, et al., Phys. Rev. Lett. </a:t>
            </a:r>
            <a:r>
              <a:rPr lang="en-US" altLang="zh-CN" sz="1600" b="1">
                <a:solidFill>
                  <a:schemeClr val="tx2"/>
                </a:solidFill>
                <a:latin typeface="Arial" panose="020B0604020202020204" pitchFamily="34" charset="0"/>
              </a:rPr>
              <a:t>74</a:t>
            </a:r>
            <a:r>
              <a:rPr lang="en-US" altLang="zh-CN" sz="1600">
                <a:solidFill>
                  <a:schemeClr val="tx2"/>
                </a:solidFill>
                <a:latin typeface="Arial" panose="020B0604020202020204" pitchFamily="34" charset="0"/>
              </a:rPr>
              <a:t>, 4714 (1995)</a:t>
            </a:r>
          </a:p>
          <a:p>
            <a:pPr algn="r" eaLnBrk="1" hangingPunct="1">
              <a:spcBef>
                <a:spcPct val="0"/>
              </a:spcBef>
              <a:buFontTx/>
              <a:buNone/>
            </a:pPr>
            <a:r>
              <a:rPr lang="en-US" altLang="zh-CN" sz="1600">
                <a:solidFill>
                  <a:schemeClr val="tx2"/>
                </a:solidFill>
                <a:latin typeface="Arial" panose="020B0604020202020204" pitchFamily="34" charset="0"/>
              </a:rPr>
              <a:t>F. Schmidt-Kaler, et al., Nature </a:t>
            </a:r>
            <a:r>
              <a:rPr lang="en-US" altLang="zh-CN" sz="1600" b="1">
                <a:solidFill>
                  <a:schemeClr val="tx2"/>
                </a:solidFill>
                <a:latin typeface="Arial" panose="020B0604020202020204" pitchFamily="34" charset="0"/>
              </a:rPr>
              <a:t>422</a:t>
            </a:r>
            <a:r>
              <a:rPr lang="en-US" altLang="zh-CN" sz="1600">
                <a:solidFill>
                  <a:schemeClr val="tx2"/>
                </a:solidFill>
                <a:latin typeface="Arial" panose="020B0604020202020204" pitchFamily="34" charset="0"/>
              </a:rPr>
              <a:t>, 408 (2003)</a:t>
            </a:r>
          </a:p>
        </p:txBody>
      </p:sp>
      <p:grpSp>
        <p:nvGrpSpPr>
          <p:cNvPr id="8" name="Group 158">
            <a:extLst>
              <a:ext uri="{FF2B5EF4-FFF2-40B4-BE49-F238E27FC236}">
                <a16:creationId xmlns:a16="http://schemas.microsoft.com/office/drawing/2014/main" id="{28EE6F34-6246-4BF6-A552-BCAD2561A08D}"/>
              </a:ext>
            </a:extLst>
          </p:cNvPr>
          <p:cNvGrpSpPr>
            <a:grpSpLocks/>
          </p:cNvGrpSpPr>
          <p:nvPr/>
        </p:nvGrpSpPr>
        <p:grpSpPr bwMode="auto">
          <a:xfrm>
            <a:off x="2554288" y="3433763"/>
            <a:ext cx="5289550" cy="1411287"/>
            <a:chOff x="1465" y="2163"/>
            <a:chExt cx="3332" cy="889"/>
          </a:xfrm>
        </p:grpSpPr>
        <p:grpSp>
          <p:nvGrpSpPr>
            <p:cNvPr id="108561" name="Group 156">
              <a:extLst>
                <a:ext uri="{FF2B5EF4-FFF2-40B4-BE49-F238E27FC236}">
                  <a16:creationId xmlns:a16="http://schemas.microsoft.com/office/drawing/2014/main" id="{44B26057-5F27-4192-BD85-A17E8F25ED9C}"/>
                </a:ext>
              </a:extLst>
            </p:cNvPr>
            <p:cNvGrpSpPr>
              <a:grpSpLocks/>
            </p:cNvGrpSpPr>
            <p:nvPr/>
          </p:nvGrpSpPr>
          <p:grpSpPr bwMode="auto">
            <a:xfrm flipV="1">
              <a:off x="2146" y="2163"/>
              <a:ext cx="1737" cy="513"/>
              <a:chOff x="2154" y="1420"/>
              <a:chExt cx="1737" cy="513"/>
            </a:xfrm>
          </p:grpSpPr>
          <p:sp>
            <p:nvSpPr>
              <p:cNvPr id="108563" name="Line 154">
                <a:extLst>
                  <a:ext uri="{FF2B5EF4-FFF2-40B4-BE49-F238E27FC236}">
                    <a16:creationId xmlns:a16="http://schemas.microsoft.com/office/drawing/2014/main" id="{2C01E8CC-4B5A-4B73-BD89-226533254EBE}"/>
                  </a:ext>
                </a:extLst>
              </p:cNvPr>
              <p:cNvSpPr>
                <a:spLocks noChangeShapeType="1"/>
              </p:cNvSpPr>
              <p:nvPr/>
            </p:nvSpPr>
            <p:spPr bwMode="auto">
              <a:xfrm>
                <a:off x="2154" y="1420"/>
                <a:ext cx="0" cy="505"/>
              </a:xfrm>
              <a:prstGeom prst="line">
                <a:avLst/>
              </a:prstGeom>
              <a:noFill/>
              <a:ln w="57150">
                <a:solidFill>
                  <a:schemeClr val="hlink"/>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a:p>
            </p:txBody>
          </p:sp>
          <p:sp>
            <p:nvSpPr>
              <p:cNvPr id="108564" name="Line 155">
                <a:extLst>
                  <a:ext uri="{FF2B5EF4-FFF2-40B4-BE49-F238E27FC236}">
                    <a16:creationId xmlns:a16="http://schemas.microsoft.com/office/drawing/2014/main" id="{30EC354F-168E-4C1E-A6E8-773C4ED18C66}"/>
                  </a:ext>
                </a:extLst>
              </p:cNvPr>
              <p:cNvSpPr>
                <a:spLocks noChangeShapeType="1"/>
              </p:cNvSpPr>
              <p:nvPr/>
            </p:nvSpPr>
            <p:spPr bwMode="auto">
              <a:xfrm>
                <a:off x="3891" y="1428"/>
                <a:ext cx="0" cy="505"/>
              </a:xfrm>
              <a:prstGeom prst="line">
                <a:avLst/>
              </a:prstGeom>
              <a:noFill/>
              <a:ln w="57150">
                <a:solidFill>
                  <a:schemeClr val="hlink"/>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a:p>
            </p:txBody>
          </p:sp>
        </p:grpSp>
        <p:sp>
          <p:nvSpPr>
            <p:cNvPr id="108562" name="Text Box 157">
              <a:extLst>
                <a:ext uri="{FF2B5EF4-FFF2-40B4-BE49-F238E27FC236}">
                  <a16:creationId xmlns:a16="http://schemas.microsoft.com/office/drawing/2014/main" id="{30EDC497-0883-4F08-9D17-4D5FE6A8847C}"/>
                </a:ext>
              </a:extLst>
            </p:cNvPr>
            <p:cNvSpPr txBox="1">
              <a:spLocks noChangeArrowheads="1"/>
            </p:cNvSpPr>
            <p:nvPr/>
          </p:nvSpPr>
          <p:spPr bwMode="auto">
            <a:xfrm>
              <a:off x="1465" y="2802"/>
              <a:ext cx="3332"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eaLnBrk="1" hangingPunct="1">
                <a:spcBef>
                  <a:spcPct val="0"/>
                </a:spcBef>
                <a:buFontTx/>
                <a:buNone/>
              </a:pPr>
              <a:r>
                <a:rPr lang="en-US" altLang="zh-CN" sz="1800">
                  <a:solidFill>
                    <a:schemeClr val="accent2"/>
                  </a:solidFill>
                  <a:latin typeface="Verdana" panose="020B0604030504040204" pitchFamily="34" charset="0"/>
                </a:rPr>
                <a:t>Internal states of these ions entangled</a:t>
              </a:r>
            </a:p>
          </p:txBody>
        </p:sp>
      </p:grpSp>
      <p:sp>
        <p:nvSpPr>
          <p:cNvPr id="108558" name="TextBox 74">
            <a:extLst>
              <a:ext uri="{FF2B5EF4-FFF2-40B4-BE49-F238E27FC236}">
                <a16:creationId xmlns:a16="http://schemas.microsoft.com/office/drawing/2014/main" id="{57AA16E4-5DC6-48D9-9531-F10290A75708}"/>
              </a:ext>
            </a:extLst>
          </p:cNvPr>
          <p:cNvSpPr txBox="1">
            <a:spLocks noChangeArrowheads="1"/>
          </p:cNvSpPr>
          <p:nvPr/>
        </p:nvSpPr>
        <p:spPr bwMode="auto">
          <a:xfrm>
            <a:off x="7858125" y="6550025"/>
            <a:ext cx="12858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r">
              <a:spcBef>
                <a:spcPct val="0"/>
              </a:spcBef>
              <a:buFontTx/>
              <a:buNone/>
            </a:pPr>
            <a:r>
              <a:rPr lang="en-US" altLang="zh-CN" sz="1400" i="1">
                <a:latin typeface="Times New Roman" panose="02020603050405020304" pitchFamily="18" charset="0"/>
                <a:cs typeface="Times New Roman" panose="02020603050405020304" pitchFamily="18" charset="0"/>
              </a:rPr>
              <a:t>From K. Kim</a:t>
            </a:r>
            <a:endParaRPr lang="zh-CN" altLang="en-US" sz="1400" i="1">
              <a:latin typeface="Times New Roman" panose="02020603050405020304" pitchFamily="18" charset="0"/>
              <a:cs typeface="Times New Roman" panose="02020603050405020304" pitchFamily="18" charset="0"/>
            </a:endParaRPr>
          </a:p>
        </p:txBody>
      </p:sp>
      <p:sp>
        <p:nvSpPr>
          <p:cNvPr id="108559" name="Text Box 3">
            <a:extLst>
              <a:ext uri="{FF2B5EF4-FFF2-40B4-BE49-F238E27FC236}">
                <a16:creationId xmlns:a16="http://schemas.microsoft.com/office/drawing/2014/main" id="{80828358-7618-4699-8754-E58DA35CEC61}"/>
              </a:ext>
            </a:extLst>
          </p:cNvPr>
          <p:cNvSpPr txBox="1">
            <a:spLocks noChangeArrowheads="1"/>
          </p:cNvSpPr>
          <p:nvPr/>
        </p:nvSpPr>
        <p:spPr bwMode="auto">
          <a:xfrm>
            <a:off x="190500" y="0"/>
            <a:ext cx="27098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r>
              <a:rPr lang="zh-CN" altLang="en-US" sz="2800">
                <a:solidFill>
                  <a:schemeClr val="tx2"/>
                </a:solidFill>
                <a:latin typeface="微软雅黑" panose="020B0503020204020204" pitchFamily="34" charset="-122"/>
                <a:ea typeface="微软雅黑" panose="020B0503020204020204" pitchFamily="34" charset="-122"/>
              </a:rPr>
              <a:t>两比特受控非门</a:t>
            </a:r>
            <a:endParaRPr lang="en-US" altLang="zh-CN" sz="2800">
              <a:solidFill>
                <a:schemeClr val="tx2"/>
              </a:solidFill>
              <a:latin typeface="微软雅黑" panose="020B0503020204020204" pitchFamily="34" charset="-122"/>
              <a:ea typeface="微软雅黑" panose="020B0503020204020204" pitchFamily="34" charset="-122"/>
            </a:endParaRPr>
          </a:p>
        </p:txBody>
      </p:sp>
      <p:sp>
        <p:nvSpPr>
          <p:cNvPr id="108560" name="灯片编号占位符 2">
            <a:extLst>
              <a:ext uri="{FF2B5EF4-FFF2-40B4-BE49-F238E27FC236}">
                <a16:creationId xmlns:a16="http://schemas.microsoft.com/office/drawing/2014/main" id="{78AB532C-5387-4737-8516-D4306AC6B84B}"/>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fld id="{9C6C1D4A-822D-4820-9224-867DA372128D}" type="slidenum">
              <a:rPr lang="zh-CN" altLang="en-US" sz="1200" smtClean="0">
                <a:solidFill>
                  <a:srgbClr val="898989"/>
                </a:solidFill>
              </a:rPr>
              <a:pPr>
                <a:spcBef>
                  <a:spcPct val="0"/>
                </a:spcBef>
                <a:buFontTx/>
                <a:buNone/>
              </a:pPr>
              <a:t>93</a:t>
            </a:fld>
            <a:endParaRPr lang="zh-CN" altLang="en-US" sz="1200">
              <a:solidFill>
                <a:srgbClr val="898989"/>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nodeType="afterGroup">
                            <p:stCondLst>
                              <p:cond delay="500"/>
                            </p:stCondLst>
                            <p:childTnLst>
                              <p:par>
                                <p:cTn id="9" presetID="0" presetClass="path" presetSubtype="0" repeatCount="indefinite" fill="hold" nodeType="afterEffect">
                                  <p:stCondLst>
                                    <p:cond delay="500"/>
                                  </p:stCondLst>
                                  <p:childTnLst>
                                    <p:animMotion origin="layout" path="M 6.38889E-6 -1.48148E-6 C 0.00313 -0.00023 0.0191 -0.00139 0.0066 -0.00069 C 0.00313 0.00023 -0.00051 0.00023 -0.00416 0.00046 C -0.00572 0.00208 -0.0118 0.00162 -0.00989 0.00116 C -0.00659 0.00046 -0.00329 0.00046 6.38889E-6 -1.48148E-6 Z " pathEditMode="relative" rAng="0" ptsTypes="fffff">
                                      <p:cBhvr>
                                        <p:cTn id="10" dur="1000" fill="hold"/>
                                        <p:tgtEl>
                                          <p:spTgt spid="2"/>
                                        </p:tgtEl>
                                        <p:attrNameLst>
                                          <p:attrName>ppt_x</p:attrName>
                                          <p:attrName>ppt_y</p:attrName>
                                        </p:attrNameLst>
                                      </p:cBhvr>
                                      <p:rCtr x="0" y="0"/>
                                    </p:animMotion>
                                  </p:childTnLst>
                                </p:cTn>
                              </p:par>
                            </p:childTnLst>
                          </p:cTn>
                        </p:par>
                        <p:par>
                          <p:cTn id="11" fill="hold" nodeType="afterGroup">
                            <p:stCondLst>
                              <p:cond delay="2000"/>
                            </p:stCondLst>
                            <p:childTnLst>
                              <p:par>
                                <p:cTn id="12" presetID="10" presetClass="exit" presetSubtype="0" fill="hold" nodeType="afterEffect">
                                  <p:stCondLst>
                                    <p:cond delay="0"/>
                                  </p:stCondLst>
                                  <p:childTnLst>
                                    <p:animEffect transition="out" filter="fade">
                                      <p:cBhvr>
                                        <p:cTn id="13" dur="1000"/>
                                        <p:tgtEl>
                                          <p:spTgt spid="6"/>
                                        </p:tgtEl>
                                      </p:cBhvr>
                                    </p:animEffect>
                                    <p:set>
                                      <p:cBhvr>
                                        <p:cTn id="14" dur="1" fill="hold">
                                          <p:stCondLst>
                                            <p:cond delay="999"/>
                                          </p:stCondLst>
                                        </p:cTn>
                                        <p:tgtEl>
                                          <p:spTgt spid="6"/>
                                        </p:tgtEl>
                                        <p:attrNameLst>
                                          <p:attrName>style.visibility</p:attrName>
                                        </p:attrNameLst>
                                      </p:cBhvr>
                                      <p:to>
                                        <p:strVal val="hidden"/>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0"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par>
                          <p:cTn id="20" fill="hold" nodeType="afterGroup">
                            <p:stCondLst>
                              <p:cond delay="500"/>
                            </p:stCondLst>
                            <p:childTnLst>
                              <p:par>
                                <p:cTn id="21" presetID="10" presetClass="exit" presetSubtype="0" fill="hold" nodeType="afterEffect">
                                  <p:stCondLst>
                                    <p:cond delay="2000"/>
                                  </p:stCondLst>
                                  <p:childTnLst>
                                    <p:animEffect transition="out" filter="fade">
                                      <p:cBhvr>
                                        <p:cTn id="22" dur="1000"/>
                                        <p:tgtEl>
                                          <p:spTgt spid="7"/>
                                        </p:tgtEl>
                                      </p:cBhvr>
                                    </p:animEffect>
                                    <p:set>
                                      <p:cBhvr>
                                        <p:cTn id="23" dur="1" fill="hold">
                                          <p:stCondLst>
                                            <p:cond delay="999"/>
                                          </p:stCondLst>
                                        </p:cTn>
                                        <p:tgtEl>
                                          <p:spTgt spid="7"/>
                                        </p:tgtEl>
                                        <p:attrNameLst>
                                          <p:attrName>style.visibility</p:attrName>
                                        </p:attrNameLst>
                                      </p:cBhvr>
                                      <p:to>
                                        <p:strVal val="hidden"/>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10" presetClass="entr" presetSubtype="0"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500"/>
                                        <p:tgtEl>
                                          <p:spTgt spid="6"/>
                                        </p:tgtEl>
                                      </p:cBhvr>
                                    </p:animEffect>
                                  </p:childTnLst>
                                </p:cTn>
                              </p:par>
                            </p:childTnLst>
                          </p:cTn>
                        </p:par>
                        <p:par>
                          <p:cTn id="29" fill="hold" nodeType="afterGroup">
                            <p:stCondLst>
                              <p:cond delay="500"/>
                            </p:stCondLst>
                            <p:childTnLst>
                              <p:par>
                                <p:cTn id="30" presetID="10" presetClass="exit" presetSubtype="0" fill="hold" nodeType="afterEffect">
                                  <p:stCondLst>
                                    <p:cond delay="1000"/>
                                  </p:stCondLst>
                                  <p:childTnLst>
                                    <p:animEffect transition="out" filter="fade">
                                      <p:cBhvr>
                                        <p:cTn id="31" dur="500"/>
                                        <p:tgtEl>
                                          <p:spTgt spid="2"/>
                                        </p:tgtEl>
                                      </p:cBhvr>
                                    </p:animEffect>
                                    <p:set>
                                      <p:cBhvr>
                                        <p:cTn id="32" dur="1" fill="hold">
                                          <p:stCondLst>
                                            <p:cond delay="499"/>
                                          </p:stCondLst>
                                        </p:cTn>
                                        <p:tgtEl>
                                          <p:spTgt spid="2"/>
                                        </p:tgtEl>
                                        <p:attrNameLst>
                                          <p:attrName>style.visibility</p:attrName>
                                        </p:attrNameLst>
                                      </p:cBhvr>
                                      <p:to>
                                        <p:strVal val="hidden"/>
                                      </p:to>
                                    </p:set>
                                  </p:childTnLst>
                                </p:cTn>
                              </p:par>
                            </p:childTnLst>
                          </p:cTn>
                        </p:par>
                        <p:par>
                          <p:cTn id="33" fill="hold" nodeType="afterGroup">
                            <p:stCondLst>
                              <p:cond delay="2000"/>
                            </p:stCondLst>
                            <p:childTnLst>
                              <p:par>
                                <p:cTn id="34" presetID="10" presetClass="exit" presetSubtype="0" fill="hold" nodeType="afterEffect">
                                  <p:stCondLst>
                                    <p:cond delay="0"/>
                                  </p:stCondLst>
                                  <p:childTnLst>
                                    <p:animEffect transition="out" filter="fade">
                                      <p:cBhvr>
                                        <p:cTn id="35" dur="1000"/>
                                        <p:tgtEl>
                                          <p:spTgt spid="6"/>
                                        </p:tgtEl>
                                      </p:cBhvr>
                                    </p:animEffect>
                                    <p:set>
                                      <p:cBhvr>
                                        <p:cTn id="36" dur="1" fill="hold">
                                          <p:stCondLst>
                                            <p:cond delay="999"/>
                                          </p:stCondLst>
                                        </p:cTn>
                                        <p:tgtEl>
                                          <p:spTgt spid="6"/>
                                        </p:tgtEl>
                                        <p:attrNameLst>
                                          <p:attrName>style.visibility</p:attrName>
                                        </p:attrNameLst>
                                      </p:cBhvr>
                                      <p:to>
                                        <p:strVal val="hidden"/>
                                      </p:to>
                                    </p:set>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ntr" presetSubtype="0" fill="hold" nodeType="clickEffect">
                                  <p:stCondLst>
                                    <p:cond delay="0"/>
                                  </p:stCondLst>
                                  <p:childTnLst>
                                    <p:set>
                                      <p:cBhvr>
                                        <p:cTn id="4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4" name="Picture 22">
            <a:extLst>
              <a:ext uri="{FF2B5EF4-FFF2-40B4-BE49-F238E27FC236}">
                <a16:creationId xmlns:a16="http://schemas.microsoft.com/office/drawing/2014/main" id="{D23D459B-D315-4DC6-8B5B-215B1FE0D0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74295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110595" name="Picture 20">
            <a:extLst>
              <a:ext uri="{FF2B5EF4-FFF2-40B4-BE49-F238E27FC236}">
                <a16:creationId xmlns:a16="http://schemas.microsoft.com/office/drawing/2014/main" id="{E8C149ED-9BAC-47AD-8E6D-4EE2F071BFCB}"/>
              </a:ext>
            </a:extLst>
          </p:cNvPr>
          <p:cNvPicPr>
            <a:picLocks noChangeAspect="1" noChangeArrowheads="1"/>
          </p:cNvPicPr>
          <p:nvPr/>
        </p:nvPicPr>
        <p:blipFill>
          <a:blip r:embed="rId3">
            <a:lum bright="32000" contrast="-38000"/>
            <a:extLst>
              <a:ext uri="{28A0092B-C50C-407E-A947-70E740481C1C}">
                <a14:useLocalDpi xmlns:a14="http://schemas.microsoft.com/office/drawing/2010/main" val="0"/>
              </a:ext>
            </a:extLst>
          </a:blip>
          <a:srcRect/>
          <a:stretch>
            <a:fillRect/>
          </a:stretch>
        </p:blipFill>
        <p:spPr bwMode="auto">
          <a:xfrm>
            <a:off x="763588" y="0"/>
            <a:ext cx="8380412"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110597" name="Picture 2">
            <a:extLst>
              <a:ext uri="{FF2B5EF4-FFF2-40B4-BE49-F238E27FC236}">
                <a16:creationId xmlns:a16="http://schemas.microsoft.com/office/drawing/2014/main" id="{CE1689BB-7F35-44FA-8E2A-D5F6F9CBBC9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2438" y="1749425"/>
            <a:ext cx="3286125" cy="4352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0598" name="TextBox 6">
            <a:extLst>
              <a:ext uri="{FF2B5EF4-FFF2-40B4-BE49-F238E27FC236}">
                <a16:creationId xmlns:a16="http://schemas.microsoft.com/office/drawing/2014/main" id="{FDD72ED6-4269-4F3D-8053-37AB4E231C07}"/>
              </a:ext>
            </a:extLst>
          </p:cNvPr>
          <p:cNvSpPr txBox="1">
            <a:spLocks noChangeArrowheads="1"/>
          </p:cNvSpPr>
          <p:nvPr/>
        </p:nvSpPr>
        <p:spPr bwMode="auto">
          <a:xfrm>
            <a:off x="395288" y="908050"/>
            <a:ext cx="640873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r>
              <a:rPr lang="zh-CN" altLang="en-US" sz="2800">
                <a:solidFill>
                  <a:srgbClr val="0000CC"/>
                </a:solidFill>
                <a:latin typeface="微软雅黑" panose="020B0503020204020204" pitchFamily="34" charset="-122"/>
                <a:ea typeface="微软雅黑" panose="020B0503020204020204" pitchFamily="34" charset="-122"/>
              </a:rPr>
              <a:t>谷歌实验展示量子优势</a:t>
            </a:r>
            <a:r>
              <a:rPr lang="en-US" altLang="zh-CN" sz="2800">
                <a:solidFill>
                  <a:srgbClr val="0000CC"/>
                </a:solidFill>
                <a:latin typeface="微软雅黑" panose="020B0503020204020204" pitchFamily="34" charset="-122"/>
                <a:ea typeface="微软雅黑" panose="020B0503020204020204" pitchFamily="34" charset="-122"/>
              </a:rPr>
              <a:t>(2019</a:t>
            </a:r>
            <a:r>
              <a:rPr lang="zh-CN" altLang="en-US" sz="2800">
                <a:solidFill>
                  <a:srgbClr val="0000CC"/>
                </a:solidFill>
                <a:latin typeface="微软雅黑" panose="020B0503020204020204" pitchFamily="34" charset="-122"/>
                <a:ea typeface="微软雅黑" panose="020B0503020204020204" pitchFamily="34" charset="-122"/>
              </a:rPr>
              <a:t>年</a:t>
            </a:r>
            <a:r>
              <a:rPr lang="en-US" altLang="zh-CN" sz="2800">
                <a:solidFill>
                  <a:srgbClr val="0000CC"/>
                </a:solidFill>
                <a:latin typeface="微软雅黑" panose="020B0503020204020204" pitchFamily="34" charset="-122"/>
                <a:ea typeface="微软雅黑" panose="020B0503020204020204" pitchFamily="34" charset="-122"/>
              </a:rPr>
              <a:t>10</a:t>
            </a:r>
            <a:r>
              <a:rPr lang="zh-CN" altLang="en-US" sz="2800">
                <a:solidFill>
                  <a:srgbClr val="0000CC"/>
                </a:solidFill>
                <a:latin typeface="微软雅黑" panose="020B0503020204020204" pitchFamily="34" charset="-122"/>
                <a:ea typeface="微软雅黑" panose="020B0503020204020204" pitchFamily="34" charset="-122"/>
              </a:rPr>
              <a:t>月）</a:t>
            </a:r>
          </a:p>
        </p:txBody>
      </p:sp>
      <p:sp>
        <p:nvSpPr>
          <p:cNvPr id="110599" name="TextBox 7">
            <a:extLst>
              <a:ext uri="{FF2B5EF4-FFF2-40B4-BE49-F238E27FC236}">
                <a16:creationId xmlns:a16="http://schemas.microsoft.com/office/drawing/2014/main" id="{8ED2DDE7-75EC-438D-9827-21657CF7AEC2}"/>
              </a:ext>
            </a:extLst>
          </p:cNvPr>
          <p:cNvSpPr txBox="1">
            <a:spLocks noChangeArrowheads="1"/>
          </p:cNvSpPr>
          <p:nvPr/>
        </p:nvSpPr>
        <p:spPr bwMode="auto">
          <a:xfrm>
            <a:off x="4438650" y="1989138"/>
            <a:ext cx="4429125"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r>
              <a:rPr lang="en-US" altLang="zh-CN" sz="2000" dirty="0">
                <a:latin typeface="微软雅黑" panose="020B0503020204020204" pitchFamily="34" charset="-122"/>
                <a:ea typeface="微软雅黑" panose="020B0503020204020204" pitchFamily="34" charset="-122"/>
              </a:rPr>
              <a:t>53</a:t>
            </a:r>
            <a:r>
              <a:rPr lang="zh-CN" altLang="en-US" sz="2000" dirty="0">
                <a:latin typeface="微软雅黑" panose="020B0503020204020204" pitchFamily="34" charset="-122"/>
                <a:ea typeface="微软雅黑" panose="020B0503020204020204" pitchFamily="34" charset="-122"/>
              </a:rPr>
              <a:t>个量子比特的专用量子计算机</a:t>
            </a:r>
            <a:endParaRPr lang="en-US" altLang="zh-CN" sz="2000" dirty="0">
              <a:latin typeface="微软雅黑" panose="020B0503020204020204" pitchFamily="34" charset="-122"/>
              <a:ea typeface="微软雅黑" panose="020B0503020204020204" pitchFamily="34" charset="-122"/>
            </a:endParaRPr>
          </a:p>
          <a:p>
            <a:pPr>
              <a:spcBef>
                <a:spcPct val="0"/>
              </a:spcBef>
              <a:buFontTx/>
              <a:buNone/>
            </a:pPr>
            <a:endParaRPr lang="en-US" altLang="zh-CN" sz="2000" dirty="0">
              <a:latin typeface="微软雅黑" panose="020B0503020204020204" pitchFamily="34" charset="-122"/>
              <a:ea typeface="微软雅黑" panose="020B0503020204020204" pitchFamily="34" charset="-122"/>
            </a:endParaRPr>
          </a:p>
          <a:p>
            <a:pPr>
              <a:spcBef>
                <a:spcPct val="0"/>
              </a:spcBef>
              <a:buFontTx/>
              <a:buNone/>
            </a:pPr>
            <a:r>
              <a:rPr lang="zh-CN" altLang="en-US" sz="2000" dirty="0">
                <a:latin typeface="微软雅黑" panose="020B0503020204020204" pitchFamily="34" charset="-122"/>
                <a:ea typeface="微软雅黑" panose="020B0503020204020204" pitchFamily="34" charset="-122"/>
              </a:rPr>
              <a:t>计算一个特殊的问题（</a:t>
            </a:r>
            <a:r>
              <a:rPr lang="en-US" altLang="zh-CN" sz="2000" dirty="0">
                <a:latin typeface="Times New Roman" panose="02020603050405020304" pitchFamily="18" charset="0"/>
                <a:cs typeface="Times New Roman" panose="02020603050405020304" pitchFamily="18" charset="0"/>
              </a:rPr>
              <a:t> sampling the output of a quantum circuit generating random numbers </a:t>
            </a:r>
            <a:r>
              <a:rPr lang="zh-CN" altLang="en-US" sz="2000" dirty="0">
                <a:latin typeface="微软雅黑" panose="020B0503020204020204" pitchFamily="34" charset="-122"/>
                <a:ea typeface="微软雅黑" panose="020B0503020204020204" pitchFamily="34" charset="-122"/>
              </a:rPr>
              <a:t>）</a:t>
            </a:r>
            <a:endParaRPr lang="en-US" altLang="zh-CN" sz="2000" dirty="0">
              <a:latin typeface="微软雅黑" panose="020B0503020204020204" pitchFamily="34" charset="-122"/>
              <a:ea typeface="微软雅黑" panose="020B0503020204020204" pitchFamily="34" charset="-122"/>
            </a:endParaRPr>
          </a:p>
          <a:p>
            <a:pPr>
              <a:spcBef>
                <a:spcPct val="0"/>
              </a:spcBef>
              <a:buFontTx/>
              <a:buNone/>
            </a:pPr>
            <a:endParaRPr lang="en-US" altLang="zh-CN" sz="2000" dirty="0">
              <a:latin typeface="微软雅黑" panose="020B0503020204020204" pitchFamily="34" charset="-122"/>
              <a:ea typeface="微软雅黑" panose="020B0503020204020204" pitchFamily="34" charset="-122"/>
            </a:endParaRPr>
          </a:p>
          <a:p>
            <a:pPr>
              <a:spcBef>
                <a:spcPct val="0"/>
              </a:spcBef>
              <a:buFontTx/>
              <a:buNone/>
            </a:pPr>
            <a:r>
              <a:rPr lang="zh-CN" altLang="en-US" sz="2000" dirty="0">
                <a:latin typeface="微软雅黑" panose="020B0503020204020204" pitchFamily="34" charset="-122"/>
                <a:ea typeface="微软雅黑" panose="020B0503020204020204" pitchFamily="34" charset="-122"/>
              </a:rPr>
              <a:t>耗时</a:t>
            </a:r>
            <a:r>
              <a:rPr lang="en-US" altLang="zh-CN" sz="2000" dirty="0">
                <a:latin typeface="微软雅黑" panose="020B0503020204020204" pitchFamily="34" charset="-122"/>
                <a:ea typeface="微软雅黑" panose="020B0503020204020204" pitchFamily="34" charset="-122"/>
              </a:rPr>
              <a:t>200</a:t>
            </a:r>
            <a:r>
              <a:rPr lang="zh-CN" altLang="en-US" sz="2000" dirty="0">
                <a:latin typeface="微软雅黑" panose="020B0503020204020204" pitchFamily="34" charset="-122"/>
                <a:ea typeface="微软雅黑" panose="020B0503020204020204" pitchFamily="34" charset="-122"/>
              </a:rPr>
              <a:t>秒完成。</a:t>
            </a:r>
            <a:endParaRPr lang="en-US" altLang="zh-CN" sz="2000" dirty="0">
              <a:latin typeface="微软雅黑" panose="020B0503020204020204" pitchFamily="34" charset="-122"/>
              <a:ea typeface="微软雅黑" panose="020B0503020204020204" pitchFamily="34" charset="-122"/>
            </a:endParaRPr>
          </a:p>
          <a:p>
            <a:pPr>
              <a:spcBef>
                <a:spcPct val="0"/>
              </a:spcBef>
              <a:buFontTx/>
              <a:buNone/>
            </a:pPr>
            <a:endParaRPr lang="en-US" altLang="zh-CN" sz="2000" dirty="0">
              <a:latin typeface="微软雅黑" panose="020B0503020204020204" pitchFamily="34" charset="-122"/>
              <a:ea typeface="微软雅黑" panose="020B0503020204020204" pitchFamily="34" charset="-122"/>
            </a:endParaRPr>
          </a:p>
          <a:p>
            <a:pPr>
              <a:spcBef>
                <a:spcPct val="0"/>
              </a:spcBef>
              <a:buFontTx/>
              <a:buNone/>
            </a:pPr>
            <a:r>
              <a:rPr lang="zh-CN" altLang="en-US" sz="2000" dirty="0">
                <a:latin typeface="微软雅黑" panose="020B0503020204020204" pitchFamily="34" charset="-122"/>
                <a:ea typeface="微软雅黑" panose="020B0503020204020204" pitchFamily="34" charset="-122"/>
              </a:rPr>
              <a:t>用经典超级计算机预计需要</a:t>
            </a:r>
            <a:r>
              <a:rPr lang="en-US" altLang="zh-CN" sz="2000" dirty="0">
                <a:latin typeface="微软雅黑" panose="020B0503020204020204" pitchFamily="34" charset="-122"/>
                <a:ea typeface="微软雅黑" panose="020B0503020204020204" pitchFamily="34" charset="-122"/>
              </a:rPr>
              <a:t>10000</a:t>
            </a:r>
            <a:r>
              <a:rPr lang="zh-CN" altLang="en-US" sz="2000" dirty="0">
                <a:latin typeface="微软雅黑" panose="020B0503020204020204" pitchFamily="34" charset="-122"/>
                <a:ea typeface="微软雅黑" panose="020B0503020204020204" pitchFamily="34" charset="-122"/>
              </a:rPr>
              <a:t>年（</a:t>
            </a:r>
            <a:r>
              <a:rPr lang="en-US" altLang="zh-CN" sz="2000" dirty="0">
                <a:latin typeface="微软雅黑" panose="020B0503020204020204" pitchFamily="34" charset="-122"/>
                <a:ea typeface="微软雅黑" panose="020B0503020204020204" pitchFamily="34" charset="-122"/>
              </a:rPr>
              <a:t>IBM</a:t>
            </a:r>
            <a:r>
              <a:rPr lang="zh-CN" altLang="en-US" sz="2000" dirty="0">
                <a:latin typeface="微软雅黑" panose="020B0503020204020204" pitchFamily="34" charset="-122"/>
                <a:ea typeface="微软雅黑" panose="020B0503020204020204" pitchFamily="34" charset="-122"/>
              </a:rPr>
              <a:t>：</a:t>
            </a:r>
            <a:r>
              <a:rPr lang="en-US" altLang="zh-CN" sz="2000" dirty="0">
                <a:latin typeface="微软雅黑" panose="020B0503020204020204" pitchFamily="34" charset="-122"/>
                <a:ea typeface="微软雅黑" panose="020B0503020204020204" pitchFamily="34" charset="-122"/>
              </a:rPr>
              <a:t>2</a:t>
            </a:r>
            <a:r>
              <a:rPr lang="zh-CN" altLang="en-US" sz="2000" dirty="0">
                <a:latin typeface="微软雅黑" panose="020B0503020204020204" pitchFamily="34" charset="-122"/>
                <a:ea typeface="微软雅黑" panose="020B0503020204020204" pitchFamily="34" charset="-122"/>
              </a:rPr>
              <a:t>天）。</a:t>
            </a:r>
            <a:endParaRPr lang="en-US" altLang="zh-CN" sz="2000" dirty="0">
              <a:latin typeface="微软雅黑" panose="020B0503020204020204" pitchFamily="34" charset="-122"/>
              <a:ea typeface="微软雅黑" panose="020B0503020204020204" pitchFamily="34" charset="-122"/>
            </a:endParaRPr>
          </a:p>
          <a:p>
            <a:pPr>
              <a:spcBef>
                <a:spcPct val="0"/>
              </a:spcBef>
              <a:buFontTx/>
              <a:buNone/>
            </a:pPr>
            <a:endParaRPr lang="en-US" altLang="zh-CN" sz="2000" dirty="0">
              <a:latin typeface="微软雅黑" panose="020B0503020204020204" pitchFamily="34" charset="-122"/>
              <a:ea typeface="微软雅黑" panose="020B0503020204020204" pitchFamily="34" charset="-122"/>
            </a:endParaRPr>
          </a:p>
          <a:p>
            <a:pPr>
              <a:spcBef>
                <a:spcPct val="0"/>
              </a:spcBef>
              <a:buNone/>
            </a:pPr>
            <a:r>
              <a:rPr lang="zh-CN" altLang="en-US" sz="2000" dirty="0">
                <a:solidFill>
                  <a:srgbClr val="0000CC"/>
                </a:solidFill>
                <a:latin typeface="微软雅黑" pitchFamily="34" charset="-122"/>
                <a:ea typeface="微软雅黑" pitchFamily="34" charset="-122"/>
              </a:rPr>
              <a:t>已被经典计算方法超越。</a:t>
            </a:r>
            <a:endParaRPr lang="zh-CN" altLang="en-US" sz="2000" dirty="0">
              <a:latin typeface="微软雅黑" panose="020B0503020204020204" pitchFamily="34" charset="-122"/>
              <a:ea typeface="微软雅黑" panose="020B0503020204020204" pitchFamily="34" charset="-122"/>
            </a:endParaRPr>
          </a:p>
        </p:txBody>
      </p:sp>
      <p:sp>
        <p:nvSpPr>
          <p:cNvPr id="110600" name="灯片编号占位符 1">
            <a:extLst>
              <a:ext uri="{FF2B5EF4-FFF2-40B4-BE49-F238E27FC236}">
                <a16:creationId xmlns:a16="http://schemas.microsoft.com/office/drawing/2014/main" id="{C6A9E803-4877-4B53-9992-D3BD16D2A592}"/>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fld id="{2A107AE8-83D7-416B-94C8-B5936C1A7A03}" type="slidenum">
              <a:rPr lang="zh-CN" altLang="en-US" sz="1200" smtClean="0">
                <a:solidFill>
                  <a:srgbClr val="898989"/>
                </a:solidFill>
              </a:rPr>
              <a:pPr>
                <a:spcBef>
                  <a:spcPct val="0"/>
                </a:spcBef>
                <a:buFontTx/>
                <a:buNone/>
              </a:pPr>
              <a:t>94</a:t>
            </a:fld>
            <a:endParaRPr lang="zh-CN" altLang="en-US" sz="1200">
              <a:solidFill>
                <a:srgbClr val="898989"/>
              </a:solidFill>
            </a:endParaRPr>
          </a:p>
        </p:txBody>
      </p:sp>
      <p:sp>
        <p:nvSpPr>
          <p:cNvPr id="9" name="TextBox 6">
            <a:extLst>
              <a:ext uri="{FF2B5EF4-FFF2-40B4-BE49-F238E27FC236}">
                <a16:creationId xmlns:a16="http://schemas.microsoft.com/office/drawing/2014/main" id="{97078F79-3CCD-4F19-80FE-3B696635A531}"/>
              </a:ext>
            </a:extLst>
          </p:cNvPr>
          <p:cNvSpPr txBox="1">
            <a:spLocks noChangeArrowheads="1"/>
          </p:cNvSpPr>
          <p:nvPr/>
        </p:nvSpPr>
        <p:spPr bwMode="auto">
          <a:xfrm>
            <a:off x="1547813" y="107950"/>
            <a:ext cx="669659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ts val="1200"/>
              </a:spcBef>
              <a:buFontTx/>
              <a:buNone/>
            </a:pPr>
            <a:r>
              <a:rPr lang="zh-CN" altLang="en-US" dirty="0">
                <a:latin typeface="微软雅黑" panose="020B0503020204020204" pitchFamily="34" charset="-122"/>
                <a:ea typeface="微软雅黑" panose="020B0503020204020204" pitchFamily="34" charset="-122"/>
              </a:rPr>
              <a:t>三、量子信息 </a:t>
            </a:r>
            <a:r>
              <a:rPr lang="en-US" altLang="zh-CN" dirty="0">
                <a:latin typeface="微软雅黑" panose="020B0503020204020204" pitchFamily="34" charset="-122"/>
                <a:ea typeface="微软雅黑" panose="020B0503020204020204" pitchFamily="34" charset="-122"/>
              </a:rPr>
              <a:t>3</a:t>
            </a:r>
            <a:r>
              <a:rPr lang="zh-CN" altLang="en-US" sz="2800" dirty="0">
                <a:latin typeface="微软雅黑" panose="020B0503020204020204" pitchFamily="34" charset="-122"/>
                <a:ea typeface="微软雅黑" panose="020B0503020204020204" pitchFamily="34" charset="-122"/>
              </a:rPr>
              <a:t>）量子计算与量子模拟</a:t>
            </a:r>
            <a:endParaRPr lang="en-US" altLang="zh-CN" dirty="0">
              <a:latin typeface="微软雅黑" panose="020B0503020204020204" pitchFamily="34" charset="-122"/>
              <a:ea typeface="微软雅黑" panose="020B0503020204020204" pitchFamily="34" charset="-122"/>
            </a:endParaRP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Picture 22">
            <a:extLst>
              <a:ext uri="{FF2B5EF4-FFF2-40B4-BE49-F238E27FC236}">
                <a16:creationId xmlns:a16="http://schemas.microsoft.com/office/drawing/2014/main" id="{11B8F355-AAB4-4970-A0E0-3103177966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74295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111619" name="Picture 20">
            <a:extLst>
              <a:ext uri="{FF2B5EF4-FFF2-40B4-BE49-F238E27FC236}">
                <a16:creationId xmlns:a16="http://schemas.microsoft.com/office/drawing/2014/main" id="{C2733DA6-2C9B-46A7-816D-7AFF64DD2B29}"/>
              </a:ext>
            </a:extLst>
          </p:cNvPr>
          <p:cNvPicPr>
            <a:picLocks noChangeAspect="1" noChangeArrowheads="1"/>
          </p:cNvPicPr>
          <p:nvPr/>
        </p:nvPicPr>
        <p:blipFill>
          <a:blip r:embed="rId3">
            <a:lum bright="32000" contrast="-38000"/>
            <a:extLst>
              <a:ext uri="{28A0092B-C50C-407E-A947-70E740481C1C}">
                <a14:useLocalDpi xmlns:a14="http://schemas.microsoft.com/office/drawing/2010/main" val="0"/>
              </a:ext>
            </a:extLst>
          </a:blip>
          <a:srcRect/>
          <a:stretch>
            <a:fillRect/>
          </a:stretch>
        </p:blipFill>
        <p:spPr bwMode="auto">
          <a:xfrm>
            <a:off x="763588" y="0"/>
            <a:ext cx="8380412"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111621" name="TextBox 5">
            <a:extLst>
              <a:ext uri="{FF2B5EF4-FFF2-40B4-BE49-F238E27FC236}">
                <a16:creationId xmlns:a16="http://schemas.microsoft.com/office/drawing/2014/main" id="{1A3115EA-C348-4BAB-948B-4F5EFC02F28B}"/>
              </a:ext>
            </a:extLst>
          </p:cNvPr>
          <p:cNvSpPr txBox="1">
            <a:spLocks noChangeArrowheads="1"/>
          </p:cNvSpPr>
          <p:nvPr/>
        </p:nvSpPr>
        <p:spPr bwMode="auto">
          <a:xfrm>
            <a:off x="395288" y="908050"/>
            <a:ext cx="640873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r>
              <a:rPr lang="zh-CN" altLang="en-US" sz="2800">
                <a:solidFill>
                  <a:srgbClr val="0000CC"/>
                </a:solidFill>
                <a:latin typeface="微软雅黑" panose="020B0503020204020204" pitchFamily="34" charset="-122"/>
                <a:ea typeface="微软雅黑" panose="020B0503020204020204" pitchFamily="34" charset="-122"/>
              </a:rPr>
              <a:t>谷歌的专用量子计算机（量子模拟器）</a:t>
            </a:r>
          </a:p>
        </p:txBody>
      </p:sp>
      <p:pic>
        <p:nvPicPr>
          <p:cNvPr id="111622" name="Picture 2">
            <a:extLst>
              <a:ext uri="{FF2B5EF4-FFF2-40B4-BE49-F238E27FC236}">
                <a16:creationId xmlns:a16="http://schemas.microsoft.com/office/drawing/2014/main" id="{D2599760-E9BB-49D9-80F0-7C467D87FCA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11300" y="1628775"/>
            <a:ext cx="2952750" cy="4733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1623" name="Picture 3">
            <a:extLst>
              <a:ext uri="{FF2B5EF4-FFF2-40B4-BE49-F238E27FC236}">
                <a16:creationId xmlns:a16="http://schemas.microsoft.com/office/drawing/2014/main" id="{3DFAA1C0-7B65-4252-85AA-2765BB9BC8D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89500" y="1677988"/>
            <a:ext cx="2778125" cy="4635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1624" name="灯片编号占位符 1">
            <a:extLst>
              <a:ext uri="{FF2B5EF4-FFF2-40B4-BE49-F238E27FC236}">
                <a16:creationId xmlns:a16="http://schemas.microsoft.com/office/drawing/2014/main" id="{73AB4A98-5940-4F67-8C0D-41ED92217038}"/>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fld id="{7B0DC045-E73C-4012-9BDD-31ECDA8866CA}" type="slidenum">
              <a:rPr lang="zh-CN" altLang="en-US" sz="1200" smtClean="0">
                <a:solidFill>
                  <a:srgbClr val="898989"/>
                </a:solidFill>
              </a:rPr>
              <a:pPr>
                <a:spcBef>
                  <a:spcPct val="0"/>
                </a:spcBef>
                <a:buFontTx/>
                <a:buNone/>
              </a:pPr>
              <a:t>95</a:t>
            </a:fld>
            <a:endParaRPr lang="zh-CN" altLang="en-US" sz="1200">
              <a:solidFill>
                <a:srgbClr val="898989"/>
              </a:solidFill>
            </a:endParaRPr>
          </a:p>
        </p:txBody>
      </p:sp>
      <p:sp>
        <p:nvSpPr>
          <p:cNvPr id="9" name="TextBox 6">
            <a:extLst>
              <a:ext uri="{FF2B5EF4-FFF2-40B4-BE49-F238E27FC236}">
                <a16:creationId xmlns:a16="http://schemas.microsoft.com/office/drawing/2014/main" id="{8026679D-8885-472A-958B-F65B6FC3C495}"/>
              </a:ext>
            </a:extLst>
          </p:cNvPr>
          <p:cNvSpPr txBox="1">
            <a:spLocks noChangeArrowheads="1"/>
          </p:cNvSpPr>
          <p:nvPr/>
        </p:nvSpPr>
        <p:spPr bwMode="auto">
          <a:xfrm>
            <a:off x="1547813" y="107950"/>
            <a:ext cx="669659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ts val="1200"/>
              </a:spcBef>
              <a:buFontTx/>
              <a:buNone/>
            </a:pPr>
            <a:r>
              <a:rPr lang="zh-CN" altLang="en-US" dirty="0">
                <a:latin typeface="微软雅黑" panose="020B0503020204020204" pitchFamily="34" charset="-122"/>
                <a:ea typeface="微软雅黑" panose="020B0503020204020204" pitchFamily="34" charset="-122"/>
              </a:rPr>
              <a:t>三、量子信息 </a:t>
            </a:r>
            <a:r>
              <a:rPr lang="en-US" altLang="zh-CN" dirty="0">
                <a:latin typeface="微软雅黑" panose="020B0503020204020204" pitchFamily="34" charset="-122"/>
                <a:ea typeface="微软雅黑" panose="020B0503020204020204" pitchFamily="34" charset="-122"/>
              </a:rPr>
              <a:t>3</a:t>
            </a:r>
            <a:r>
              <a:rPr lang="zh-CN" altLang="en-US" sz="2800" dirty="0">
                <a:latin typeface="微软雅黑" panose="020B0503020204020204" pitchFamily="34" charset="-122"/>
                <a:ea typeface="微软雅黑" panose="020B0503020204020204" pitchFamily="34" charset="-122"/>
              </a:rPr>
              <a:t>）量子计算与量子模拟</a:t>
            </a:r>
            <a:endParaRPr lang="en-US" altLang="zh-CN" dirty="0">
              <a:latin typeface="微软雅黑" panose="020B0503020204020204" pitchFamily="34" charset="-122"/>
              <a:ea typeface="微软雅黑" panose="020B0503020204020204" pitchFamily="34" charset="-122"/>
            </a:endParaRP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2" name="Picture 22">
            <a:extLst>
              <a:ext uri="{FF2B5EF4-FFF2-40B4-BE49-F238E27FC236}">
                <a16:creationId xmlns:a16="http://schemas.microsoft.com/office/drawing/2014/main" id="{6507A223-B919-4B34-8BAC-FA3F7E10E8D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74295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112643" name="Picture 20">
            <a:extLst>
              <a:ext uri="{FF2B5EF4-FFF2-40B4-BE49-F238E27FC236}">
                <a16:creationId xmlns:a16="http://schemas.microsoft.com/office/drawing/2014/main" id="{DBA45FD7-A687-47F7-B3CF-5566284CCA10}"/>
              </a:ext>
            </a:extLst>
          </p:cNvPr>
          <p:cNvPicPr>
            <a:picLocks noChangeAspect="1" noChangeArrowheads="1"/>
          </p:cNvPicPr>
          <p:nvPr/>
        </p:nvPicPr>
        <p:blipFill>
          <a:blip r:embed="rId3">
            <a:lum bright="32000" contrast="-38000"/>
            <a:extLst>
              <a:ext uri="{28A0092B-C50C-407E-A947-70E740481C1C}">
                <a14:useLocalDpi xmlns:a14="http://schemas.microsoft.com/office/drawing/2010/main" val="0"/>
              </a:ext>
            </a:extLst>
          </a:blip>
          <a:srcRect/>
          <a:stretch>
            <a:fillRect/>
          </a:stretch>
        </p:blipFill>
        <p:spPr bwMode="auto">
          <a:xfrm>
            <a:off x="763588" y="0"/>
            <a:ext cx="8380412"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112645" name="TextBox 5">
            <a:extLst>
              <a:ext uri="{FF2B5EF4-FFF2-40B4-BE49-F238E27FC236}">
                <a16:creationId xmlns:a16="http://schemas.microsoft.com/office/drawing/2014/main" id="{B74290D7-B97D-4061-B16B-5AB6BA819E3D}"/>
              </a:ext>
            </a:extLst>
          </p:cNvPr>
          <p:cNvSpPr txBox="1">
            <a:spLocks noChangeArrowheads="1"/>
          </p:cNvSpPr>
          <p:nvPr/>
        </p:nvSpPr>
        <p:spPr bwMode="auto">
          <a:xfrm>
            <a:off x="395288" y="908050"/>
            <a:ext cx="640873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r>
              <a:rPr lang="zh-CN" altLang="en-US" sz="2800">
                <a:solidFill>
                  <a:srgbClr val="0000CC"/>
                </a:solidFill>
                <a:latin typeface="微软雅黑" panose="020B0503020204020204" pitchFamily="34" charset="-122"/>
                <a:ea typeface="微软雅黑" panose="020B0503020204020204" pitchFamily="34" charset="-122"/>
              </a:rPr>
              <a:t>谷歌的专用量子计算机</a:t>
            </a:r>
          </a:p>
        </p:txBody>
      </p:sp>
      <p:pic>
        <p:nvPicPr>
          <p:cNvPr id="112646" name="Picture 2">
            <a:extLst>
              <a:ext uri="{FF2B5EF4-FFF2-40B4-BE49-F238E27FC236}">
                <a16:creationId xmlns:a16="http://schemas.microsoft.com/office/drawing/2014/main" id="{B70FC523-8EF9-4098-8216-933C8362A08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65763" y="1347788"/>
            <a:ext cx="3394075" cy="4873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47" name="Picture 3">
            <a:extLst>
              <a:ext uri="{FF2B5EF4-FFF2-40B4-BE49-F238E27FC236}">
                <a16:creationId xmlns:a16="http://schemas.microsoft.com/office/drawing/2014/main" id="{A94954F8-DC78-4C63-855E-2079963F5D9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1188" y="1831975"/>
            <a:ext cx="4376737" cy="4375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2648" name="灯片编号占位符 1">
            <a:extLst>
              <a:ext uri="{FF2B5EF4-FFF2-40B4-BE49-F238E27FC236}">
                <a16:creationId xmlns:a16="http://schemas.microsoft.com/office/drawing/2014/main" id="{5F7FC67E-EF66-4737-9510-757470CC740F}"/>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fld id="{E13537B3-8127-4F97-9BFE-C19575642FF7}" type="slidenum">
              <a:rPr lang="zh-CN" altLang="en-US" sz="1200" smtClean="0">
                <a:solidFill>
                  <a:srgbClr val="898989"/>
                </a:solidFill>
              </a:rPr>
              <a:pPr>
                <a:spcBef>
                  <a:spcPct val="0"/>
                </a:spcBef>
                <a:buFontTx/>
                <a:buNone/>
              </a:pPr>
              <a:t>96</a:t>
            </a:fld>
            <a:endParaRPr lang="zh-CN" altLang="en-US" sz="1200">
              <a:solidFill>
                <a:srgbClr val="898989"/>
              </a:solidFill>
            </a:endParaRPr>
          </a:p>
        </p:txBody>
      </p:sp>
      <p:sp>
        <p:nvSpPr>
          <p:cNvPr id="9" name="TextBox 6">
            <a:extLst>
              <a:ext uri="{FF2B5EF4-FFF2-40B4-BE49-F238E27FC236}">
                <a16:creationId xmlns:a16="http://schemas.microsoft.com/office/drawing/2014/main" id="{A65813CB-93EB-42F0-B660-88575B1424EE}"/>
              </a:ext>
            </a:extLst>
          </p:cNvPr>
          <p:cNvSpPr txBox="1">
            <a:spLocks noChangeArrowheads="1"/>
          </p:cNvSpPr>
          <p:nvPr/>
        </p:nvSpPr>
        <p:spPr bwMode="auto">
          <a:xfrm>
            <a:off x="1547813" y="107950"/>
            <a:ext cx="669659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ts val="1200"/>
              </a:spcBef>
              <a:buFontTx/>
              <a:buNone/>
            </a:pPr>
            <a:r>
              <a:rPr lang="zh-CN" altLang="en-US" dirty="0">
                <a:latin typeface="微软雅黑" panose="020B0503020204020204" pitchFamily="34" charset="-122"/>
                <a:ea typeface="微软雅黑" panose="020B0503020204020204" pitchFamily="34" charset="-122"/>
              </a:rPr>
              <a:t>三、量子信息 </a:t>
            </a:r>
            <a:r>
              <a:rPr lang="en-US" altLang="zh-CN" dirty="0">
                <a:latin typeface="微软雅黑" panose="020B0503020204020204" pitchFamily="34" charset="-122"/>
                <a:ea typeface="微软雅黑" panose="020B0503020204020204" pitchFamily="34" charset="-122"/>
              </a:rPr>
              <a:t>3</a:t>
            </a:r>
            <a:r>
              <a:rPr lang="zh-CN" altLang="en-US" sz="2800" dirty="0">
                <a:latin typeface="微软雅黑" panose="020B0503020204020204" pitchFamily="34" charset="-122"/>
                <a:ea typeface="微软雅黑" panose="020B0503020204020204" pitchFamily="34" charset="-122"/>
              </a:rPr>
              <a:t>）量子计算与量子模拟</a:t>
            </a:r>
            <a:endParaRPr lang="en-US" altLang="zh-CN" dirty="0">
              <a:latin typeface="微软雅黑" panose="020B0503020204020204" pitchFamily="34" charset="-122"/>
              <a:ea typeface="微软雅黑" panose="020B0503020204020204" pitchFamily="34" charset="-122"/>
            </a:endParaRP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6" name="Picture 22">
            <a:extLst>
              <a:ext uri="{FF2B5EF4-FFF2-40B4-BE49-F238E27FC236}">
                <a16:creationId xmlns:a16="http://schemas.microsoft.com/office/drawing/2014/main" id="{BD76F706-117F-4C2D-BAF4-12014D999D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74295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113667" name="Picture 20">
            <a:extLst>
              <a:ext uri="{FF2B5EF4-FFF2-40B4-BE49-F238E27FC236}">
                <a16:creationId xmlns:a16="http://schemas.microsoft.com/office/drawing/2014/main" id="{A631ED63-7516-42E9-A57E-76EDA8356386}"/>
              </a:ext>
            </a:extLst>
          </p:cNvPr>
          <p:cNvPicPr>
            <a:picLocks noChangeAspect="1" noChangeArrowheads="1"/>
          </p:cNvPicPr>
          <p:nvPr/>
        </p:nvPicPr>
        <p:blipFill>
          <a:blip r:embed="rId3">
            <a:lum bright="32000" contrast="-38000"/>
            <a:extLst>
              <a:ext uri="{28A0092B-C50C-407E-A947-70E740481C1C}">
                <a14:useLocalDpi xmlns:a14="http://schemas.microsoft.com/office/drawing/2010/main" val="0"/>
              </a:ext>
            </a:extLst>
          </a:blip>
          <a:srcRect/>
          <a:stretch>
            <a:fillRect/>
          </a:stretch>
        </p:blipFill>
        <p:spPr bwMode="auto">
          <a:xfrm>
            <a:off x="763588" y="0"/>
            <a:ext cx="8380412"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113669" name="TextBox 5">
            <a:extLst>
              <a:ext uri="{FF2B5EF4-FFF2-40B4-BE49-F238E27FC236}">
                <a16:creationId xmlns:a16="http://schemas.microsoft.com/office/drawing/2014/main" id="{71F349E8-EDC1-435B-A419-2A18AD1CEB62}"/>
              </a:ext>
            </a:extLst>
          </p:cNvPr>
          <p:cNvSpPr txBox="1">
            <a:spLocks noChangeArrowheads="1"/>
          </p:cNvSpPr>
          <p:nvPr/>
        </p:nvSpPr>
        <p:spPr bwMode="auto">
          <a:xfrm>
            <a:off x="395288" y="908050"/>
            <a:ext cx="640873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r>
              <a:rPr lang="zh-CN" altLang="en-US" sz="2800">
                <a:solidFill>
                  <a:srgbClr val="0000CC"/>
                </a:solidFill>
                <a:latin typeface="微软雅黑" panose="020B0503020204020204" pitchFamily="34" charset="-122"/>
                <a:ea typeface="微软雅黑" panose="020B0503020204020204" pitchFamily="34" charset="-122"/>
              </a:rPr>
              <a:t>中科大专用量子计算机“九章”</a:t>
            </a:r>
          </a:p>
        </p:txBody>
      </p:sp>
      <p:pic>
        <p:nvPicPr>
          <p:cNvPr id="113670" name="图片 6">
            <a:extLst>
              <a:ext uri="{FF2B5EF4-FFF2-40B4-BE49-F238E27FC236}">
                <a16:creationId xmlns:a16="http://schemas.microsoft.com/office/drawing/2014/main" id="{ED06C8BD-8094-43AB-954E-70F75713D0E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11560" y="1686718"/>
            <a:ext cx="6854825" cy="4414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671" name="灯片编号占位符 1">
            <a:extLst>
              <a:ext uri="{FF2B5EF4-FFF2-40B4-BE49-F238E27FC236}">
                <a16:creationId xmlns:a16="http://schemas.microsoft.com/office/drawing/2014/main" id="{651FD2C1-6448-42D4-8789-D008DF9E0A69}"/>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fld id="{2A009D0E-55A0-49A9-B71D-CE863CBECCA5}" type="slidenum">
              <a:rPr lang="zh-CN" altLang="en-US" sz="1200" smtClean="0">
                <a:solidFill>
                  <a:srgbClr val="898989"/>
                </a:solidFill>
              </a:rPr>
              <a:pPr>
                <a:spcBef>
                  <a:spcPct val="0"/>
                </a:spcBef>
                <a:buFontTx/>
                <a:buNone/>
              </a:pPr>
              <a:t>97</a:t>
            </a:fld>
            <a:endParaRPr lang="zh-CN" altLang="en-US" sz="1200">
              <a:solidFill>
                <a:srgbClr val="898989"/>
              </a:solidFill>
            </a:endParaRPr>
          </a:p>
        </p:txBody>
      </p:sp>
      <p:sp>
        <p:nvSpPr>
          <p:cNvPr id="8" name="TextBox 2">
            <a:extLst>
              <a:ext uri="{FF2B5EF4-FFF2-40B4-BE49-F238E27FC236}">
                <a16:creationId xmlns:a16="http://schemas.microsoft.com/office/drawing/2014/main" id="{6A73CF02-AD84-4559-8193-5D2A75ED1CF4}"/>
              </a:ext>
            </a:extLst>
          </p:cNvPr>
          <p:cNvSpPr txBox="1"/>
          <p:nvPr/>
        </p:nvSpPr>
        <p:spPr>
          <a:xfrm>
            <a:off x="7668369" y="2276872"/>
            <a:ext cx="1296119" cy="707886"/>
          </a:xfrm>
          <a:prstGeom prst="rect">
            <a:avLst/>
          </a:prstGeom>
          <a:noFill/>
        </p:spPr>
        <p:txBody>
          <a:bodyPr wrap="square" rtlCol="0">
            <a:spAutoFit/>
          </a:bodyPr>
          <a:lstStyle/>
          <a:p>
            <a:r>
              <a:rPr lang="zh-CN" altLang="en-US" sz="2000" dirty="0">
                <a:latin typeface="微软雅黑" pitchFamily="34" charset="-122"/>
                <a:ea typeface="微软雅黑" pitchFamily="34" charset="-122"/>
              </a:rPr>
              <a:t>高斯玻色取样问题</a:t>
            </a:r>
          </a:p>
        </p:txBody>
      </p:sp>
      <p:sp>
        <p:nvSpPr>
          <p:cNvPr id="9" name="TextBox 6">
            <a:extLst>
              <a:ext uri="{FF2B5EF4-FFF2-40B4-BE49-F238E27FC236}">
                <a16:creationId xmlns:a16="http://schemas.microsoft.com/office/drawing/2014/main" id="{0DA90881-6017-48DB-AD50-082AC6147D13}"/>
              </a:ext>
            </a:extLst>
          </p:cNvPr>
          <p:cNvSpPr txBox="1">
            <a:spLocks noChangeArrowheads="1"/>
          </p:cNvSpPr>
          <p:nvPr/>
        </p:nvSpPr>
        <p:spPr bwMode="auto">
          <a:xfrm>
            <a:off x="1547813" y="107950"/>
            <a:ext cx="669659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ts val="1200"/>
              </a:spcBef>
              <a:buFontTx/>
              <a:buNone/>
            </a:pPr>
            <a:r>
              <a:rPr lang="zh-CN" altLang="en-US" dirty="0">
                <a:latin typeface="微软雅黑" panose="020B0503020204020204" pitchFamily="34" charset="-122"/>
                <a:ea typeface="微软雅黑" panose="020B0503020204020204" pitchFamily="34" charset="-122"/>
              </a:rPr>
              <a:t>三、量子信息 </a:t>
            </a:r>
            <a:r>
              <a:rPr lang="en-US" altLang="zh-CN" dirty="0">
                <a:latin typeface="微软雅黑" panose="020B0503020204020204" pitchFamily="34" charset="-122"/>
                <a:ea typeface="微软雅黑" panose="020B0503020204020204" pitchFamily="34" charset="-122"/>
              </a:rPr>
              <a:t>3</a:t>
            </a:r>
            <a:r>
              <a:rPr lang="zh-CN" altLang="en-US" sz="2800" dirty="0">
                <a:latin typeface="微软雅黑" panose="020B0503020204020204" pitchFamily="34" charset="-122"/>
                <a:ea typeface="微软雅黑" panose="020B0503020204020204" pitchFamily="34" charset="-122"/>
              </a:rPr>
              <a:t>）量子计算与量子模拟</a:t>
            </a:r>
            <a:endParaRPr lang="en-US" altLang="zh-CN" dirty="0">
              <a:latin typeface="微软雅黑" panose="020B0503020204020204" pitchFamily="34" charset="-122"/>
              <a:ea typeface="微软雅黑" panose="020B0503020204020204" pitchFamily="34" charset="-122"/>
            </a:endParaRP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0" name="Picture 22">
            <a:extLst>
              <a:ext uri="{FF2B5EF4-FFF2-40B4-BE49-F238E27FC236}">
                <a16:creationId xmlns:a16="http://schemas.microsoft.com/office/drawing/2014/main" id="{121BE8CC-C06D-4AB6-A445-F2B0C2D8CA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74295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114691" name="Picture 20">
            <a:extLst>
              <a:ext uri="{FF2B5EF4-FFF2-40B4-BE49-F238E27FC236}">
                <a16:creationId xmlns:a16="http://schemas.microsoft.com/office/drawing/2014/main" id="{D4003FC4-A326-4C31-8468-B1DEFDD98D96}"/>
              </a:ext>
            </a:extLst>
          </p:cNvPr>
          <p:cNvPicPr>
            <a:picLocks noChangeAspect="1" noChangeArrowheads="1"/>
          </p:cNvPicPr>
          <p:nvPr/>
        </p:nvPicPr>
        <p:blipFill>
          <a:blip r:embed="rId3">
            <a:lum bright="32000" contrast="-38000"/>
            <a:extLst>
              <a:ext uri="{28A0092B-C50C-407E-A947-70E740481C1C}">
                <a14:useLocalDpi xmlns:a14="http://schemas.microsoft.com/office/drawing/2010/main" val="0"/>
              </a:ext>
            </a:extLst>
          </a:blip>
          <a:srcRect/>
          <a:stretch>
            <a:fillRect/>
          </a:stretch>
        </p:blipFill>
        <p:spPr bwMode="auto">
          <a:xfrm>
            <a:off x="763588" y="0"/>
            <a:ext cx="8380412"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114693" name="TextBox 5">
            <a:extLst>
              <a:ext uri="{FF2B5EF4-FFF2-40B4-BE49-F238E27FC236}">
                <a16:creationId xmlns:a16="http://schemas.microsoft.com/office/drawing/2014/main" id="{9C9E1EEF-3EF9-4DAC-A346-0F059726DE5E}"/>
              </a:ext>
            </a:extLst>
          </p:cNvPr>
          <p:cNvSpPr txBox="1">
            <a:spLocks noChangeArrowheads="1"/>
          </p:cNvSpPr>
          <p:nvPr/>
        </p:nvSpPr>
        <p:spPr bwMode="auto">
          <a:xfrm>
            <a:off x="1187450" y="2565400"/>
            <a:ext cx="6408738"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nSpc>
                <a:spcPct val="125000"/>
              </a:lnSpc>
              <a:spcBef>
                <a:spcPts val="1200"/>
              </a:spcBef>
              <a:buFontTx/>
              <a:buNone/>
            </a:pPr>
            <a:r>
              <a:rPr lang="zh-CN" altLang="en-US" sz="2400">
                <a:latin typeface="微软雅黑" panose="020B0503020204020204" pitchFamily="34" charset="-122"/>
                <a:ea typeface="微软雅黑" panose="020B0503020204020204" pitchFamily="34" charset="-122"/>
              </a:rPr>
              <a:t>量子计算的下一个突破是实现能解决实际问题的专用量子计算机，解决经典计算机解决不了的问题。在生物医药，化学工业，金融等方面具有重要用途。</a:t>
            </a:r>
            <a:endParaRPr lang="en-US" altLang="zh-CN" sz="2400">
              <a:latin typeface="微软雅黑" panose="020B0503020204020204" pitchFamily="34" charset="-122"/>
              <a:ea typeface="微软雅黑" panose="020B0503020204020204" pitchFamily="34" charset="-122"/>
            </a:endParaRPr>
          </a:p>
        </p:txBody>
      </p:sp>
      <p:sp>
        <p:nvSpPr>
          <p:cNvPr id="114694" name="文本框 8">
            <a:extLst>
              <a:ext uri="{FF2B5EF4-FFF2-40B4-BE49-F238E27FC236}">
                <a16:creationId xmlns:a16="http://schemas.microsoft.com/office/drawing/2014/main" id="{F28E8FC9-0CC3-4808-A24A-2AAA8E01736C}"/>
              </a:ext>
            </a:extLst>
          </p:cNvPr>
          <p:cNvSpPr txBox="1">
            <a:spLocks noChangeArrowheads="1"/>
          </p:cNvSpPr>
          <p:nvPr/>
        </p:nvSpPr>
        <p:spPr bwMode="auto">
          <a:xfrm>
            <a:off x="533400" y="1087438"/>
            <a:ext cx="7945438"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nSpc>
                <a:spcPct val="125000"/>
              </a:lnSpc>
              <a:spcBef>
                <a:spcPct val="0"/>
              </a:spcBef>
              <a:buFontTx/>
              <a:buNone/>
            </a:pPr>
            <a:r>
              <a:rPr lang="zh-CN" altLang="en-US" sz="2400">
                <a:solidFill>
                  <a:srgbClr val="0000FF"/>
                </a:solidFill>
                <a:latin typeface="微软雅黑" panose="020B0503020204020204" pitchFamily="34" charset="-122"/>
                <a:ea typeface="微软雅黑" panose="020B0503020204020204" pitchFamily="34" charset="-122"/>
              </a:rPr>
              <a:t>谷歌和中科大研究的这两个问题在现实中没有实际用途。</a:t>
            </a:r>
          </a:p>
        </p:txBody>
      </p:sp>
      <p:sp>
        <p:nvSpPr>
          <p:cNvPr id="114695" name="灯片编号占位符 1">
            <a:extLst>
              <a:ext uri="{FF2B5EF4-FFF2-40B4-BE49-F238E27FC236}">
                <a16:creationId xmlns:a16="http://schemas.microsoft.com/office/drawing/2014/main" id="{3F78E710-955A-4A85-9691-933476C21D97}"/>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fld id="{B3B0DAAA-547B-420E-98DF-A2D1C1796A23}" type="slidenum">
              <a:rPr lang="zh-CN" altLang="en-US" sz="1200" smtClean="0">
                <a:solidFill>
                  <a:srgbClr val="898989"/>
                </a:solidFill>
              </a:rPr>
              <a:pPr>
                <a:spcBef>
                  <a:spcPct val="0"/>
                </a:spcBef>
                <a:buFontTx/>
                <a:buNone/>
              </a:pPr>
              <a:t>98</a:t>
            </a:fld>
            <a:endParaRPr lang="zh-CN" altLang="en-US" sz="1200">
              <a:solidFill>
                <a:srgbClr val="898989"/>
              </a:solidFill>
            </a:endParaRPr>
          </a:p>
        </p:txBody>
      </p:sp>
      <p:sp>
        <p:nvSpPr>
          <p:cNvPr id="8" name="TextBox 6">
            <a:extLst>
              <a:ext uri="{FF2B5EF4-FFF2-40B4-BE49-F238E27FC236}">
                <a16:creationId xmlns:a16="http://schemas.microsoft.com/office/drawing/2014/main" id="{7217F9EF-4958-4218-A339-6BEB4EED7569}"/>
              </a:ext>
            </a:extLst>
          </p:cNvPr>
          <p:cNvSpPr txBox="1">
            <a:spLocks noChangeArrowheads="1"/>
          </p:cNvSpPr>
          <p:nvPr/>
        </p:nvSpPr>
        <p:spPr bwMode="auto">
          <a:xfrm>
            <a:off x="1547813" y="107950"/>
            <a:ext cx="669659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ts val="1200"/>
              </a:spcBef>
              <a:buFontTx/>
              <a:buNone/>
            </a:pPr>
            <a:r>
              <a:rPr lang="zh-CN" altLang="en-US" dirty="0">
                <a:latin typeface="微软雅黑" panose="020B0503020204020204" pitchFamily="34" charset="-122"/>
                <a:ea typeface="微软雅黑" panose="020B0503020204020204" pitchFamily="34" charset="-122"/>
              </a:rPr>
              <a:t>三、量子信息 </a:t>
            </a:r>
            <a:r>
              <a:rPr lang="en-US" altLang="zh-CN" dirty="0">
                <a:latin typeface="微软雅黑" panose="020B0503020204020204" pitchFamily="34" charset="-122"/>
                <a:ea typeface="微软雅黑" panose="020B0503020204020204" pitchFamily="34" charset="-122"/>
              </a:rPr>
              <a:t>3</a:t>
            </a:r>
            <a:r>
              <a:rPr lang="zh-CN" altLang="en-US" sz="2800" dirty="0">
                <a:latin typeface="微软雅黑" panose="020B0503020204020204" pitchFamily="34" charset="-122"/>
                <a:ea typeface="微软雅黑" panose="020B0503020204020204" pitchFamily="34" charset="-122"/>
              </a:rPr>
              <a:t>）量子计算与量子模拟</a:t>
            </a:r>
            <a:endParaRPr lang="en-US" altLang="zh-CN" dirty="0">
              <a:latin typeface="微软雅黑" panose="020B0503020204020204" pitchFamily="34" charset="-122"/>
              <a:ea typeface="微软雅黑" panose="020B0503020204020204" pitchFamily="34" charset="-122"/>
            </a:endParaRP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0" name="Picture 22">
            <a:extLst>
              <a:ext uri="{FF2B5EF4-FFF2-40B4-BE49-F238E27FC236}">
                <a16:creationId xmlns:a16="http://schemas.microsoft.com/office/drawing/2014/main" id="{121BE8CC-C06D-4AB6-A445-F2B0C2D8CA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74295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114691" name="Picture 20">
            <a:extLst>
              <a:ext uri="{FF2B5EF4-FFF2-40B4-BE49-F238E27FC236}">
                <a16:creationId xmlns:a16="http://schemas.microsoft.com/office/drawing/2014/main" id="{D4003FC4-A326-4C31-8468-B1DEFDD98D96}"/>
              </a:ext>
            </a:extLst>
          </p:cNvPr>
          <p:cNvPicPr>
            <a:picLocks noChangeAspect="1" noChangeArrowheads="1"/>
          </p:cNvPicPr>
          <p:nvPr/>
        </p:nvPicPr>
        <p:blipFill>
          <a:blip r:embed="rId3">
            <a:lum bright="32000" contrast="-38000"/>
            <a:extLst>
              <a:ext uri="{28A0092B-C50C-407E-A947-70E740481C1C}">
                <a14:useLocalDpi xmlns:a14="http://schemas.microsoft.com/office/drawing/2010/main" val="0"/>
              </a:ext>
            </a:extLst>
          </a:blip>
          <a:srcRect/>
          <a:stretch>
            <a:fillRect/>
          </a:stretch>
        </p:blipFill>
        <p:spPr bwMode="auto">
          <a:xfrm>
            <a:off x="763588" y="0"/>
            <a:ext cx="8380412"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114695" name="灯片编号占位符 1">
            <a:extLst>
              <a:ext uri="{FF2B5EF4-FFF2-40B4-BE49-F238E27FC236}">
                <a16:creationId xmlns:a16="http://schemas.microsoft.com/office/drawing/2014/main" id="{3F78E710-955A-4A85-9691-933476C21D97}"/>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fld id="{B3B0DAAA-547B-420E-98DF-A2D1C1796A23}" type="slidenum">
              <a:rPr lang="zh-CN" altLang="en-US" sz="1200" smtClean="0">
                <a:solidFill>
                  <a:srgbClr val="898989"/>
                </a:solidFill>
              </a:rPr>
              <a:pPr>
                <a:spcBef>
                  <a:spcPct val="0"/>
                </a:spcBef>
                <a:buFontTx/>
                <a:buNone/>
              </a:pPr>
              <a:t>99</a:t>
            </a:fld>
            <a:endParaRPr lang="zh-CN" altLang="en-US" sz="1200">
              <a:solidFill>
                <a:srgbClr val="898989"/>
              </a:solidFill>
            </a:endParaRPr>
          </a:p>
        </p:txBody>
      </p:sp>
      <p:sp>
        <p:nvSpPr>
          <p:cNvPr id="8" name="TextBox 6">
            <a:extLst>
              <a:ext uri="{FF2B5EF4-FFF2-40B4-BE49-F238E27FC236}">
                <a16:creationId xmlns:a16="http://schemas.microsoft.com/office/drawing/2014/main" id="{7217F9EF-4958-4218-A339-6BEB4EED7569}"/>
              </a:ext>
            </a:extLst>
          </p:cNvPr>
          <p:cNvSpPr txBox="1">
            <a:spLocks noChangeArrowheads="1"/>
          </p:cNvSpPr>
          <p:nvPr/>
        </p:nvSpPr>
        <p:spPr bwMode="auto">
          <a:xfrm>
            <a:off x="1547813" y="107950"/>
            <a:ext cx="669659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ts val="1200"/>
              </a:spcBef>
              <a:buFontTx/>
              <a:buNone/>
            </a:pPr>
            <a:r>
              <a:rPr lang="zh-CN" altLang="en-US" dirty="0">
                <a:latin typeface="微软雅黑" panose="020B0503020204020204" pitchFamily="34" charset="-122"/>
                <a:ea typeface="微软雅黑" panose="020B0503020204020204" pitchFamily="34" charset="-122"/>
              </a:rPr>
              <a:t>三、量子信息 </a:t>
            </a:r>
            <a:r>
              <a:rPr lang="en-US" altLang="zh-CN" dirty="0">
                <a:latin typeface="微软雅黑" panose="020B0503020204020204" pitchFamily="34" charset="-122"/>
                <a:ea typeface="微软雅黑" panose="020B0503020204020204" pitchFamily="34" charset="-122"/>
              </a:rPr>
              <a:t>3</a:t>
            </a:r>
            <a:r>
              <a:rPr lang="zh-CN" altLang="en-US" sz="2800" dirty="0">
                <a:latin typeface="微软雅黑" panose="020B0503020204020204" pitchFamily="34" charset="-122"/>
                <a:ea typeface="微软雅黑" panose="020B0503020204020204" pitchFamily="34" charset="-122"/>
              </a:rPr>
              <a:t>）量子计算与量子模拟</a:t>
            </a:r>
            <a:endParaRPr lang="en-US" altLang="zh-CN" dirty="0">
              <a:latin typeface="微软雅黑" panose="020B0503020204020204" pitchFamily="34" charset="-122"/>
              <a:ea typeface="微软雅黑" panose="020B0503020204020204" pitchFamily="34" charset="-122"/>
            </a:endParaRPr>
          </a:p>
        </p:txBody>
      </p:sp>
      <p:sp>
        <p:nvSpPr>
          <p:cNvPr id="9" name="TextBox 6">
            <a:extLst>
              <a:ext uri="{FF2B5EF4-FFF2-40B4-BE49-F238E27FC236}">
                <a16:creationId xmlns:a16="http://schemas.microsoft.com/office/drawing/2014/main" id="{C36617E1-9625-4449-A3CD-78661E1BC0E7}"/>
              </a:ext>
            </a:extLst>
          </p:cNvPr>
          <p:cNvSpPr txBox="1"/>
          <p:nvPr/>
        </p:nvSpPr>
        <p:spPr>
          <a:xfrm>
            <a:off x="827336" y="836712"/>
            <a:ext cx="6408960" cy="523220"/>
          </a:xfrm>
          <a:prstGeom prst="rect">
            <a:avLst/>
          </a:prstGeom>
          <a:noFill/>
        </p:spPr>
        <p:txBody>
          <a:bodyPr wrap="square" rtlCol="0">
            <a:spAutoFit/>
          </a:bodyPr>
          <a:lstStyle/>
          <a:p>
            <a:r>
              <a:rPr lang="zh-CN" altLang="en-US" sz="2800">
                <a:solidFill>
                  <a:srgbClr val="0000CC"/>
                </a:solidFill>
                <a:latin typeface="微软雅黑" pitchFamily="34" charset="-122"/>
                <a:ea typeface="微软雅黑" pitchFamily="34" charset="-122"/>
              </a:rPr>
              <a:t>全球制药行业量子计算创业公司</a:t>
            </a:r>
            <a:endParaRPr lang="zh-CN" altLang="en-US" sz="2800" dirty="0">
              <a:solidFill>
                <a:srgbClr val="0000CC"/>
              </a:solidFill>
              <a:latin typeface="微软雅黑" pitchFamily="34" charset="-122"/>
              <a:ea typeface="微软雅黑" pitchFamily="34" charset="-122"/>
            </a:endParaRPr>
          </a:p>
        </p:txBody>
      </p:sp>
      <p:sp>
        <p:nvSpPr>
          <p:cNvPr id="10" name="矩形 9">
            <a:extLst>
              <a:ext uri="{FF2B5EF4-FFF2-40B4-BE49-F238E27FC236}">
                <a16:creationId xmlns:a16="http://schemas.microsoft.com/office/drawing/2014/main" id="{4B7E82D8-95BB-4C71-BAF6-6936045926EC}"/>
              </a:ext>
            </a:extLst>
          </p:cNvPr>
          <p:cNvSpPr/>
          <p:nvPr/>
        </p:nvSpPr>
        <p:spPr>
          <a:xfrm>
            <a:off x="1043608" y="1412776"/>
            <a:ext cx="6192688" cy="5401479"/>
          </a:xfrm>
          <a:prstGeom prst="rect">
            <a:avLst/>
          </a:prstGeom>
        </p:spPr>
        <p:txBody>
          <a:bodyPr wrap="square">
            <a:spAutoFit/>
          </a:bodyPr>
          <a:lstStyle/>
          <a:p>
            <a:pPr>
              <a:lnSpc>
                <a:spcPts val="2300"/>
              </a:lnSpc>
            </a:pPr>
            <a:r>
              <a:rPr lang="en-US" altLang="zh-CN" b="1"/>
              <a:t>1</a:t>
            </a:r>
            <a:r>
              <a:rPr lang="zh-CN" altLang="en-US" b="1"/>
              <a:t>、</a:t>
            </a:r>
            <a:r>
              <a:rPr lang="en-US" altLang="zh-CN" b="1"/>
              <a:t>ApexQubit                            </a:t>
            </a:r>
            <a:r>
              <a:rPr lang="zh-CN" altLang="en-US" b="1"/>
              <a:t>（伯克利）</a:t>
            </a:r>
            <a:endParaRPr lang="en-US" altLang="zh-CN" b="1"/>
          </a:p>
          <a:p>
            <a:pPr>
              <a:lnSpc>
                <a:spcPts val="2300"/>
              </a:lnSpc>
            </a:pPr>
            <a:r>
              <a:rPr lang="en-US" altLang="zh-CN" b="1"/>
              <a:t>2</a:t>
            </a:r>
            <a:r>
              <a:rPr lang="zh-CN" altLang="en-US" b="1"/>
              <a:t>、</a:t>
            </a:r>
            <a:r>
              <a:rPr lang="en-US" altLang="zh-CN" b="1"/>
              <a:t>Aqemia                                 </a:t>
            </a:r>
            <a:r>
              <a:rPr lang="zh-CN" altLang="en-US" b="1"/>
              <a:t>（巴黎高师）</a:t>
            </a:r>
            <a:endParaRPr lang="en-US" altLang="zh-CN" b="1"/>
          </a:p>
          <a:p>
            <a:pPr>
              <a:lnSpc>
                <a:spcPts val="2300"/>
              </a:lnSpc>
            </a:pPr>
            <a:r>
              <a:rPr lang="en-US" altLang="zh-CN" b="1"/>
              <a:t>3</a:t>
            </a:r>
            <a:r>
              <a:rPr lang="zh-CN" altLang="en-US" b="1"/>
              <a:t>、</a:t>
            </a:r>
            <a:r>
              <a:rPr lang="en-US" altLang="zh-CN" b="1"/>
              <a:t>ChemAlive                           </a:t>
            </a:r>
            <a:r>
              <a:rPr lang="zh-CN" altLang="en-US" b="1"/>
              <a:t>（瑞士）</a:t>
            </a:r>
            <a:endParaRPr lang="en-US" altLang="zh-CN" b="1"/>
          </a:p>
          <a:p>
            <a:pPr>
              <a:lnSpc>
                <a:spcPts val="2300"/>
              </a:lnSpc>
            </a:pPr>
            <a:r>
              <a:rPr lang="en-US" altLang="zh-CN" b="1"/>
              <a:t>4</a:t>
            </a:r>
            <a:r>
              <a:rPr lang="zh-CN" altLang="en-US" b="1"/>
              <a:t>、</a:t>
            </a:r>
            <a:r>
              <a:rPr lang="en-US" altLang="zh-CN" b="1"/>
              <a:t>Cloud Pharmaceuticals      </a:t>
            </a:r>
            <a:r>
              <a:rPr lang="zh-CN" altLang="en-US" b="1"/>
              <a:t>（北卡罗来纳）</a:t>
            </a:r>
            <a:endParaRPr lang="en-US" altLang="zh-CN" b="1"/>
          </a:p>
          <a:p>
            <a:pPr>
              <a:lnSpc>
                <a:spcPts val="2300"/>
              </a:lnSpc>
            </a:pPr>
            <a:r>
              <a:rPr lang="en-US" altLang="zh-CN" b="1"/>
              <a:t>5</a:t>
            </a:r>
            <a:r>
              <a:rPr lang="zh-CN" altLang="en-US" b="1"/>
              <a:t>、</a:t>
            </a:r>
            <a:r>
              <a:rPr lang="en-US" altLang="zh-CN" b="1"/>
              <a:t>Entropica Labs                    </a:t>
            </a:r>
            <a:r>
              <a:rPr lang="zh-CN" altLang="en-US" b="1"/>
              <a:t>（新加坡）</a:t>
            </a:r>
            <a:endParaRPr lang="en-US" altLang="zh-CN" b="1"/>
          </a:p>
          <a:p>
            <a:pPr>
              <a:lnSpc>
                <a:spcPts val="2300"/>
              </a:lnSpc>
            </a:pPr>
            <a:r>
              <a:rPr lang="en-US" altLang="zh-CN" b="1"/>
              <a:t>6</a:t>
            </a:r>
            <a:r>
              <a:rPr lang="zh-CN" altLang="en-US" b="1"/>
              <a:t>、</a:t>
            </a:r>
            <a:r>
              <a:rPr lang="en-US" altLang="zh-CN" b="1"/>
              <a:t>FAR Biotech                        </a:t>
            </a:r>
            <a:r>
              <a:rPr lang="zh-CN" altLang="en-US" b="1"/>
              <a:t>（休斯顿）</a:t>
            </a:r>
            <a:endParaRPr lang="en-US" altLang="zh-CN" b="1"/>
          </a:p>
          <a:p>
            <a:pPr>
              <a:lnSpc>
                <a:spcPts val="2300"/>
              </a:lnSpc>
            </a:pPr>
            <a:r>
              <a:rPr lang="en-US" altLang="zh-CN" b="1"/>
              <a:t>7</a:t>
            </a:r>
            <a:r>
              <a:rPr lang="zh-CN" altLang="en-US" b="1"/>
              <a:t>、</a:t>
            </a:r>
            <a:r>
              <a:rPr lang="en-US" altLang="zh-CN" b="1"/>
              <a:t>Hafnium Labs                      </a:t>
            </a:r>
            <a:r>
              <a:rPr lang="zh-CN" altLang="en-US" b="1"/>
              <a:t>（丹麦）</a:t>
            </a:r>
            <a:endParaRPr lang="en-US" altLang="zh-CN" b="1"/>
          </a:p>
          <a:p>
            <a:pPr>
              <a:lnSpc>
                <a:spcPts val="2300"/>
              </a:lnSpc>
            </a:pPr>
            <a:r>
              <a:rPr lang="en-US" altLang="zh-CN" b="1"/>
              <a:t>8</a:t>
            </a:r>
            <a:r>
              <a:rPr lang="zh-CN" altLang="en-US" b="1"/>
              <a:t>、</a:t>
            </a:r>
            <a:r>
              <a:rPr lang="en-US" altLang="zh-CN" b="1"/>
              <a:t>Kuano                                  </a:t>
            </a:r>
            <a:r>
              <a:rPr lang="zh-CN" altLang="en-US" b="1"/>
              <a:t>（英国）</a:t>
            </a:r>
            <a:endParaRPr lang="en-US" altLang="zh-CN" b="1"/>
          </a:p>
          <a:p>
            <a:pPr>
              <a:lnSpc>
                <a:spcPts val="2300"/>
              </a:lnSpc>
            </a:pPr>
            <a:r>
              <a:rPr lang="en-US" altLang="zh-CN" b="1"/>
              <a:t>9</a:t>
            </a:r>
            <a:r>
              <a:rPr lang="zh-CN" altLang="en-US" b="1"/>
              <a:t>、</a:t>
            </a:r>
            <a:r>
              <a:rPr lang="en-US" altLang="zh-CN" b="1"/>
              <a:t>Menten Biotechnology Lab</a:t>
            </a:r>
            <a:r>
              <a:rPr lang="zh-CN" altLang="en-US" b="1"/>
              <a:t>（加拿大）</a:t>
            </a:r>
            <a:endParaRPr lang="en-US" altLang="zh-CN" b="1"/>
          </a:p>
          <a:p>
            <a:pPr>
              <a:lnSpc>
                <a:spcPts val="2300"/>
              </a:lnSpc>
            </a:pPr>
            <a:r>
              <a:rPr lang="en-US" altLang="zh-CN" b="1"/>
              <a:t>10</a:t>
            </a:r>
            <a:r>
              <a:rPr lang="zh-CN" altLang="en-US" b="1"/>
              <a:t>、</a:t>
            </a:r>
            <a:r>
              <a:rPr lang="en-US" altLang="zh-CN" b="1"/>
              <a:t>Pharmacelera                    </a:t>
            </a:r>
            <a:r>
              <a:rPr lang="zh-CN" altLang="en-US" b="1"/>
              <a:t>（巴塞罗那）</a:t>
            </a:r>
            <a:endParaRPr lang="en-US" altLang="zh-CN" b="1"/>
          </a:p>
          <a:p>
            <a:pPr>
              <a:lnSpc>
                <a:spcPts val="2300"/>
              </a:lnSpc>
            </a:pPr>
            <a:r>
              <a:rPr lang="en-US" altLang="zh-CN" b="1"/>
              <a:t>11</a:t>
            </a:r>
            <a:r>
              <a:rPr lang="zh-CN" altLang="en-US" b="1"/>
              <a:t>、</a:t>
            </a:r>
            <a:r>
              <a:rPr lang="en-US" altLang="zh-CN" b="1"/>
              <a:t>PharmCADD                      </a:t>
            </a:r>
            <a:r>
              <a:rPr lang="zh-CN" altLang="en-US" b="1"/>
              <a:t>（韩国）</a:t>
            </a:r>
            <a:endParaRPr lang="en-US" altLang="zh-CN" b="1"/>
          </a:p>
          <a:p>
            <a:pPr>
              <a:lnSpc>
                <a:spcPts val="2300"/>
              </a:lnSpc>
            </a:pPr>
            <a:r>
              <a:rPr lang="en-US" altLang="zh-CN" b="1"/>
              <a:t>12</a:t>
            </a:r>
            <a:r>
              <a:rPr lang="zh-CN" altLang="en-US" b="1"/>
              <a:t>、</a:t>
            </a:r>
            <a:r>
              <a:rPr lang="en-US" altLang="zh-CN" b="1"/>
              <a:t>Polaris Quantum Biotech</a:t>
            </a:r>
            <a:r>
              <a:rPr lang="zh-CN" altLang="en-US" b="1"/>
              <a:t>（北卡罗来纳）</a:t>
            </a:r>
            <a:endParaRPr lang="en-US" altLang="zh-CN" b="1"/>
          </a:p>
          <a:p>
            <a:pPr>
              <a:lnSpc>
                <a:spcPts val="2300"/>
              </a:lnSpc>
            </a:pPr>
            <a:r>
              <a:rPr lang="en-US" altLang="zh-CN" b="1"/>
              <a:t>13</a:t>
            </a:r>
            <a:r>
              <a:rPr lang="zh-CN" altLang="en-US" b="1"/>
              <a:t>、</a:t>
            </a:r>
            <a:r>
              <a:rPr lang="en-US" altLang="zh-CN" b="1"/>
              <a:t>ProteinQure                      </a:t>
            </a:r>
            <a:r>
              <a:rPr lang="zh-CN" altLang="en-US" b="1"/>
              <a:t>（加拿大）</a:t>
            </a:r>
            <a:endParaRPr lang="en-US" altLang="zh-CN" b="1"/>
          </a:p>
          <a:p>
            <a:pPr>
              <a:lnSpc>
                <a:spcPts val="2300"/>
              </a:lnSpc>
            </a:pPr>
            <a:r>
              <a:rPr lang="en-US" altLang="zh-CN" b="1"/>
              <a:t>14</a:t>
            </a:r>
            <a:r>
              <a:rPr lang="zh-CN" altLang="en-US" b="1"/>
              <a:t>、</a:t>
            </a:r>
            <a:r>
              <a:rPr lang="en-US" altLang="zh-CN" b="1"/>
              <a:t>Qulab                                 </a:t>
            </a:r>
            <a:r>
              <a:rPr lang="zh-CN" altLang="en-US" b="1"/>
              <a:t>（加利福尼亚）</a:t>
            </a:r>
            <a:endParaRPr lang="en-US" altLang="zh-CN" b="1"/>
          </a:p>
          <a:p>
            <a:pPr>
              <a:lnSpc>
                <a:spcPts val="2300"/>
              </a:lnSpc>
            </a:pPr>
            <a:r>
              <a:rPr lang="en-US" altLang="zh-CN" b="1"/>
              <a:t>15</a:t>
            </a:r>
            <a:r>
              <a:rPr lang="zh-CN" altLang="en-US" b="1"/>
              <a:t>、</a:t>
            </a:r>
            <a:r>
              <a:rPr lang="en-US" altLang="zh-CN" b="1"/>
              <a:t>Riverlane                           </a:t>
            </a:r>
            <a:r>
              <a:rPr lang="zh-CN" altLang="en-US" b="1"/>
              <a:t>（英国剑桥）</a:t>
            </a:r>
            <a:endParaRPr lang="en-US" altLang="zh-CN" b="1"/>
          </a:p>
          <a:p>
            <a:pPr>
              <a:lnSpc>
                <a:spcPts val="2300"/>
              </a:lnSpc>
            </a:pPr>
            <a:r>
              <a:rPr lang="en-US" altLang="zh-CN" b="1"/>
              <a:t>16</a:t>
            </a:r>
            <a:r>
              <a:rPr lang="zh-CN" altLang="en-US" b="1"/>
              <a:t>、</a:t>
            </a:r>
            <a:r>
              <a:rPr lang="en-US" altLang="zh-CN" b="1"/>
              <a:t>Silicon Therapeutics        </a:t>
            </a:r>
            <a:r>
              <a:rPr lang="zh-CN" altLang="en-US" b="1"/>
              <a:t>（波士顿）</a:t>
            </a:r>
            <a:endParaRPr lang="en-US" altLang="zh-CN" b="1"/>
          </a:p>
          <a:p>
            <a:pPr>
              <a:lnSpc>
                <a:spcPts val="2300"/>
              </a:lnSpc>
            </a:pPr>
            <a:r>
              <a:rPr lang="en-US" altLang="zh-CN" b="1"/>
              <a:t>17</a:t>
            </a:r>
            <a:r>
              <a:rPr lang="zh-CN" altLang="en-US" b="1"/>
              <a:t>、</a:t>
            </a:r>
            <a:r>
              <a:rPr lang="en-US" altLang="zh-CN" b="1"/>
              <a:t>XtalPi                                 </a:t>
            </a:r>
            <a:r>
              <a:rPr lang="zh-CN" altLang="en-US" b="1"/>
              <a:t>（波士顿）</a:t>
            </a:r>
            <a:endParaRPr lang="en-US" altLang="zh-CN" b="1"/>
          </a:p>
          <a:p>
            <a:pPr>
              <a:lnSpc>
                <a:spcPts val="2300"/>
              </a:lnSpc>
            </a:pPr>
            <a:r>
              <a:rPr lang="en-US" altLang="zh-CN" b="1"/>
              <a:t>18</a:t>
            </a:r>
            <a:r>
              <a:rPr lang="zh-CN" altLang="en-US" b="1"/>
              <a:t>、</a:t>
            </a:r>
            <a:r>
              <a:rPr lang="en-US" altLang="zh-CN" b="1"/>
              <a:t>Zapata Computing           </a:t>
            </a:r>
            <a:r>
              <a:rPr lang="zh-CN" altLang="en-US" b="1"/>
              <a:t>（哈佛）</a:t>
            </a:r>
            <a:endParaRPr lang="zh-CN" altLang="en-US"/>
          </a:p>
        </p:txBody>
      </p:sp>
      <p:sp>
        <p:nvSpPr>
          <p:cNvPr id="11" name="矩形 10">
            <a:extLst>
              <a:ext uri="{FF2B5EF4-FFF2-40B4-BE49-F238E27FC236}">
                <a16:creationId xmlns:a16="http://schemas.microsoft.com/office/drawing/2014/main" id="{8A5BA07F-7BCE-4FBD-B7E0-A9A56CF65358}"/>
              </a:ext>
            </a:extLst>
          </p:cNvPr>
          <p:cNvSpPr/>
          <p:nvPr/>
        </p:nvSpPr>
        <p:spPr>
          <a:xfrm>
            <a:off x="6948264" y="3140968"/>
            <a:ext cx="2088232" cy="1246495"/>
          </a:xfrm>
          <a:prstGeom prst="rect">
            <a:avLst/>
          </a:prstGeom>
        </p:spPr>
        <p:txBody>
          <a:bodyPr wrap="square">
            <a:spAutoFit/>
          </a:bodyPr>
          <a:lstStyle/>
          <a:p>
            <a:pPr>
              <a:lnSpc>
                <a:spcPct val="125000"/>
              </a:lnSpc>
            </a:pPr>
            <a:r>
              <a:rPr lang="zh-CN" altLang="en-US" sz="2000">
                <a:solidFill>
                  <a:srgbClr val="0000CC"/>
                </a:solidFill>
                <a:latin typeface="微软雅黑" pitchFamily="34" charset="-122"/>
                <a:ea typeface="微软雅黑" pitchFamily="34" charset="-122"/>
              </a:rPr>
              <a:t>各个行业的量子计算创业公司已经共有</a:t>
            </a:r>
            <a:r>
              <a:rPr lang="en-US" altLang="zh-CN" sz="2000">
                <a:solidFill>
                  <a:srgbClr val="0000CC"/>
                </a:solidFill>
                <a:latin typeface="微软雅黑" pitchFamily="34" charset="-122"/>
                <a:ea typeface="微软雅黑" pitchFamily="34" charset="-122"/>
              </a:rPr>
              <a:t>100</a:t>
            </a:r>
            <a:r>
              <a:rPr lang="zh-CN" altLang="en-US" sz="2000">
                <a:solidFill>
                  <a:srgbClr val="0000CC"/>
                </a:solidFill>
                <a:latin typeface="微软雅黑" pitchFamily="34" charset="-122"/>
                <a:ea typeface="微软雅黑" pitchFamily="34" charset="-122"/>
              </a:rPr>
              <a:t>余家</a:t>
            </a:r>
            <a:endParaRPr lang="zh-CN" altLang="en-US" sz="1400"/>
          </a:p>
        </p:txBody>
      </p:sp>
    </p:spTree>
    <p:extLst>
      <p:ext uri="{BB962C8B-B14F-4D97-AF65-F5344CB8AC3E}">
        <p14:creationId xmlns:p14="http://schemas.microsoft.com/office/powerpoint/2010/main" val="67108878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4.9|9.6|3.8"/>
</p:tagLst>
</file>

<file path=ppt/tags/tag2.xml><?xml version="1.0" encoding="utf-8"?>
<p:tagLst xmlns:a="http://schemas.openxmlformats.org/drawingml/2006/main" xmlns:r="http://schemas.openxmlformats.org/officeDocument/2006/relationships" xmlns:p="http://schemas.openxmlformats.org/presentationml/2006/main">
  <p:tag name="TIMING" val="|6.3|5.2|6.1|9"/>
</p:tagLst>
</file>

<file path=ppt/tags/tag3.xml><?xml version="1.0" encoding="utf-8"?>
<p:tagLst xmlns:a="http://schemas.openxmlformats.org/drawingml/2006/main" xmlns:r="http://schemas.openxmlformats.org/officeDocument/2006/relationships" xmlns:p="http://schemas.openxmlformats.org/presentationml/2006/main">
  <p:tag name="TIMING" val="|6.3|5.2|6.1|9"/>
</p:tagLst>
</file>

<file path=ppt/tags/tag4.xml><?xml version="1.0" encoding="utf-8"?>
<p:tagLst xmlns:a="http://schemas.openxmlformats.org/drawingml/2006/main" xmlns:r="http://schemas.openxmlformats.org/officeDocument/2006/relationships" xmlns:p="http://schemas.openxmlformats.org/presentationml/2006/main">
  <p:tag name="TIMING" val="|6.3|5.2|6.1|9"/>
</p:tagLst>
</file>

<file path=ppt/tags/tag5.xml><?xml version="1.0" encoding="utf-8"?>
<p:tagLst xmlns:a="http://schemas.openxmlformats.org/drawingml/2006/main" xmlns:r="http://schemas.openxmlformats.org/officeDocument/2006/relationships" xmlns:p="http://schemas.openxmlformats.org/presentationml/2006/main">
  <p:tag name="TIMING" val="|6.3|5.2|6.1|9"/>
</p:tagLst>
</file>

<file path=ppt/tags/tag6.xml><?xml version="1.0" encoding="utf-8"?>
<p:tagLst xmlns:a="http://schemas.openxmlformats.org/drawingml/2006/main" xmlns:r="http://schemas.openxmlformats.org/officeDocument/2006/relationships" xmlns:p="http://schemas.openxmlformats.org/presentationml/2006/main">
  <p:tag name="TIMING" val="|6.3|5.2|6.1|9"/>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6534</TotalTime>
  <Words>6654</Words>
  <Application>Microsoft Office PowerPoint</Application>
  <PresentationFormat>全屏显示(4:3)</PresentationFormat>
  <Paragraphs>1051</Paragraphs>
  <Slides>116</Slides>
  <Notes>15</Notes>
  <HiddenSlides>0</HiddenSlides>
  <MMClips>0</MMClips>
  <ScaleCrop>false</ScaleCrop>
  <HeadingPairs>
    <vt:vector size="8" baseType="variant">
      <vt:variant>
        <vt:lpstr>已用的字体</vt:lpstr>
      </vt:variant>
      <vt:variant>
        <vt:i4>18</vt:i4>
      </vt:variant>
      <vt:variant>
        <vt:lpstr>主题</vt:lpstr>
      </vt:variant>
      <vt:variant>
        <vt:i4>1</vt:i4>
      </vt:variant>
      <vt:variant>
        <vt:lpstr>嵌入 OLE 服务器</vt:lpstr>
      </vt:variant>
      <vt:variant>
        <vt:i4>2</vt:i4>
      </vt:variant>
      <vt:variant>
        <vt:lpstr>幻灯片标题</vt:lpstr>
      </vt:variant>
      <vt:variant>
        <vt:i4>116</vt:i4>
      </vt:variant>
    </vt:vector>
  </HeadingPairs>
  <TitlesOfParts>
    <vt:vector size="137" baseType="lpstr">
      <vt:lpstr>Arial Unicode MS</vt:lpstr>
      <vt:lpstr>Gulim</vt:lpstr>
      <vt:lpstr>Gulim</vt:lpstr>
      <vt:lpstr>Malgun Gothic</vt:lpstr>
      <vt:lpstr>Malgun Gothic</vt:lpstr>
      <vt:lpstr>黑体</vt:lpstr>
      <vt:lpstr>华文新魏</vt:lpstr>
      <vt:lpstr>明兰</vt:lpstr>
      <vt:lpstr>宋体</vt:lpstr>
      <vt:lpstr>微软雅黑</vt:lpstr>
      <vt:lpstr>文鼎书宋简</vt:lpstr>
      <vt:lpstr>Arial</vt:lpstr>
      <vt:lpstr>Calibri</vt:lpstr>
      <vt:lpstr>Symbol</vt:lpstr>
      <vt:lpstr>Times New Roman</vt:lpstr>
      <vt:lpstr>Verdana</vt:lpstr>
      <vt:lpstr>Wingdings</vt:lpstr>
      <vt:lpstr>Wingdings 2</vt:lpstr>
      <vt:lpstr>Office 主题</vt:lpstr>
      <vt:lpstr>Equation</vt:lpstr>
      <vt:lpstr>公式</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离子阱系统</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Lenovo Group Limited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幻灯片 1</dc:title>
  <dc:creator>Thinkpad User</dc:creator>
  <cp:lastModifiedBy>CF.Li</cp:lastModifiedBy>
  <cp:revision>360</cp:revision>
  <dcterms:created xsi:type="dcterms:W3CDTF">2013-09-15T14:40:05Z</dcterms:created>
  <dcterms:modified xsi:type="dcterms:W3CDTF">2023-09-12T10:46:02Z</dcterms:modified>
</cp:coreProperties>
</file>