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58" r:id="rId11"/>
    <p:sldId id="259" r:id="rId12"/>
    <p:sldId id="260" r:id="rId13"/>
    <p:sldId id="262" r:id="rId14"/>
    <p:sldId id="263" r:id="rId15"/>
    <p:sldId id="264" r:id="rId16"/>
    <p:sldId id="266" r:id="rId17"/>
    <p:sldId id="295" r:id="rId18"/>
    <p:sldId id="273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273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24" autoAdjust="0"/>
  </p:normalViewPr>
  <p:slideViewPr>
    <p:cSldViewPr>
      <p:cViewPr varScale="1">
        <p:scale>
          <a:sx n="105" d="100"/>
          <a:sy n="105" d="100"/>
        </p:scale>
        <p:origin x="65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9616-4BAC-49C4-A72F-60CBDEE7B7A1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31D65-5E9B-4473-87A6-AF7BD64B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83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冷分子方向，潘院士组做了很多开创性实验。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31D65-5E9B-4473-87A6-AF7BD64B7A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1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7081-7178-49DC-87B0-32D217CBF7B2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B303-0755-490A-94EA-5883B2CBFEA7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E038A-38E9-4B61-94A8-845FC02BD115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4777-5A65-446E-A270-33E2E7715A6B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881-24E0-484E-8273-E49A5C72D0C2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C86-110B-4924-8B8C-ACE02E509E21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125C-3FE1-4E67-9DE2-9F6BB2BAB055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B348-F708-4E5E-B165-F68FDC5C8CAA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2F91-8BB1-4115-88C4-59A4EDE4353F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AA0C-9542-43E9-B4D9-443357A6CD74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501-FBAB-426E-A7AA-A20E751E43F6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A998-2905-45D5-821B-06F15E9D1770}" type="datetime1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量子与经典的界限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薛定谔猫佯谬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2231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李传锋</a:t>
            </a:r>
            <a:endParaRPr lang="en-US" altLang="zh-CN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中国科学院量子信息重点实验室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2023.09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6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28625" y="980728"/>
            <a:ext cx="82867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Leggett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对本实验的讨论回复：实验结果很好，把</a:t>
            </a: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LG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不等式用来验证系统的量子性。但是</a:t>
            </a: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LG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不等式真正关注的是</a:t>
            </a:r>
            <a:r>
              <a:rPr lang="zh-CN" altLang="en-US" kern="0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带质量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的物体的</a:t>
            </a:r>
            <a:r>
              <a:rPr lang="zh-CN" altLang="en-US" kern="0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空间位置叠加态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。随着物体质量的增大，</a:t>
            </a: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LG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不等式由违背到不违背，就刻画了量子与经典的界限。</a:t>
            </a:r>
            <a:endParaRPr lang="en-US" altLang="zh-CN" kern="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95536" y="4941168"/>
            <a:ext cx="82867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LG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不等式远没有</a:t>
            </a: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Bell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不等式清晰，改进的版本还是有太多的假定。</a:t>
            </a:r>
            <a:endParaRPr lang="en-US" altLang="zh-CN" kern="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实验上需要实现高可见度的干涉振荡条纹，非常难达到。</a:t>
            </a:r>
            <a:endParaRPr lang="en-US" altLang="zh-CN" kern="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目前实验更多关注验证</a:t>
            </a: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GRW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理论、</a:t>
            </a:r>
            <a:r>
              <a:rPr lang="en-US" altLang="zh-CN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Penrose</a:t>
            </a:r>
            <a:r>
              <a:rPr lang="zh-CN" altLang="en-US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理论等，只要演示带质量物体的物质波干涉就会被认可。</a:t>
            </a:r>
            <a:endParaRPr lang="en-US" altLang="zh-CN" kern="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4724003" cy="21195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29" y="2402990"/>
            <a:ext cx="2707602" cy="22993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GRW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模型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3" y="949793"/>
            <a:ext cx="88627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kern="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lang="zh-CN" altLang="en-US" kern="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自发坍缩模型</a:t>
            </a:r>
            <a:r>
              <a:rPr lang="en-US" altLang="zh-CN" kern="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(Spontaneous collapse models): </a:t>
            </a:r>
            <a:r>
              <a:rPr lang="en-US" altLang="zh-CN" kern="0" dirty="0">
                <a:solidFill>
                  <a:srgbClr val="0000FF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GRW</a:t>
            </a:r>
            <a:r>
              <a:rPr lang="zh-CN" altLang="en-US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model</a:t>
            </a:r>
            <a:r>
              <a:rPr lang="en-US" altLang="zh-CN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QMUPL model, CSL model </a:t>
            </a:r>
            <a:endParaRPr lang="en-US" altLang="zh-CN" kern="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8186"/>
            <a:ext cx="6012668" cy="194081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9" y="3878948"/>
            <a:ext cx="3549147" cy="1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3429000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有如下特性：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58" y="3938310"/>
            <a:ext cx="4001465" cy="117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44008" y="3429000"/>
            <a:ext cx="2232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有如下假定：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483768" y="5289073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引入两个自然基本常数：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55" y="5722370"/>
            <a:ext cx="5953547" cy="4980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63964"/>
            <a:ext cx="6150329" cy="4385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33" y="1772816"/>
            <a:ext cx="2195736" cy="145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7308304" y="2885594"/>
            <a:ext cx="144016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260737" y="2880151"/>
            <a:ext cx="144016" cy="720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106386" y="2539540"/>
            <a:ext cx="48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zh-CN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100nm</a:t>
            </a:r>
            <a:endParaRPr lang="zh-CN" altLang="en-US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8" grpId="0" animBg="1"/>
      <p:bldP spid="2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GRW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模型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3" y="1844824"/>
            <a:ext cx="5976664" cy="7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22" y="2692857"/>
            <a:ext cx="7128792" cy="66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1052215"/>
            <a:ext cx="788196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GRW model </a:t>
            </a:r>
            <a:r>
              <a:rPr lang="en-US" altLang="zh-C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(quantum mechanics with spontaneous localization)</a:t>
            </a:r>
            <a:endParaRPr lang="en-US" altLang="zh-CN" sz="2400" kern="0" dirty="0">
              <a:solidFill>
                <a:srgbClr val="0000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0422" y="4221088"/>
            <a:ext cx="558984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微观上：每个粒子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亿年自发局域化（坍缩）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次，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宏观上：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摩尔粒子组成的物体坍缩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</a:t>
            </a:r>
            <a:r>
              <a:rPr lang="en-US" altLang="zh-CN" kern="0" baseline="30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7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次</a:t>
            </a:r>
            <a:r>
              <a:rPr lang="en-US" altLang="zh-CN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</a:t>
            </a: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秒。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用一个方程统一描述宏观和微观（经典与量子）。</a:t>
            </a:r>
            <a:endParaRPr lang="en-US" altLang="zh-CN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Penrose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模型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39552" y="1052215"/>
            <a:ext cx="8208912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引力诱导坍缩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(Gravity-induced collapse): K model,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Diosi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model, 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Penrose model</a:t>
            </a:r>
            <a:endParaRPr lang="en-US" altLang="zh-CN" sz="2000" kern="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44" y="2229316"/>
            <a:ext cx="6264696" cy="7622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99344" y="182920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薛定谔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牛顿方程：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218194"/>
            <a:ext cx="7343775" cy="2028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01" y="5473600"/>
            <a:ext cx="8737798" cy="3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量子与经典界限：实验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9552" y="1052215"/>
            <a:ext cx="3096344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C</a:t>
            </a:r>
            <a:r>
              <a:rPr lang="en-US" altLang="zh-CN" sz="2000" kern="0" baseline="-25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60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衍射实验</a:t>
            </a:r>
            <a:endParaRPr lang="en-US" altLang="zh-CN" sz="2000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196751"/>
            <a:ext cx="3635896" cy="24806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72816"/>
            <a:ext cx="4464496" cy="252262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35696" y="634813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Zeilinger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group, 1999, Nature</a:t>
            </a:r>
            <a:endParaRPr lang="zh-CN" altLang="en-US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4751859" cy="15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6345"/>
            <a:ext cx="3544924" cy="21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3563888" y="4547224"/>
            <a:ext cx="86409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771800" y="4941168"/>
            <a:ext cx="144016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259632" y="5123288"/>
            <a:ext cx="10801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2936205" y="5127087"/>
            <a:ext cx="1491779" cy="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771800" y="5310734"/>
            <a:ext cx="165618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72109" y="5905850"/>
            <a:ext cx="285993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量子与经典界限：实验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088" y="2837000"/>
            <a:ext cx="3888432" cy="24467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860032" y="1052215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年后，观察到由</a:t>
            </a: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2000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个原子构成的超过</a:t>
            </a: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25000 </a:t>
            </a:r>
            <a:r>
              <a:rPr lang="en-US" altLang="zh-CN" sz="2000" kern="0" dirty="0" err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amu</a:t>
            </a: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(Da)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的大分子的干涉，这是目前世界最高水平。</a:t>
            </a:r>
            <a:endParaRPr lang="en-US" altLang="zh-CN" sz="2000" kern="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6885457" cy="115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7893"/>
            <a:ext cx="4734747" cy="16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4338195" y="5517232"/>
            <a:ext cx="246605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95736" y="5661248"/>
            <a:ext cx="50405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72000" y="5805264"/>
            <a:ext cx="12961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27584" y="5805264"/>
            <a:ext cx="187220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474099" y="6223023"/>
            <a:ext cx="12961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量子与经典界限：实验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07168"/>
            <a:ext cx="3297797" cy="35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00" y="3068960"/>
            <a:ext cx="414977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7893"/>
            <a:ext cx="4734747" cy="16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3" y="5764614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30%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的可见度是难以检验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不等式的。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888222" y="2137502"/>
            <a:ext cx="2808312" cy="715434"/>
          </a:xfrm>
          <a:prstGeom prst="wedgeRoundRectCallout">
            <a:avLst>
              <a:gd name="adj1" fmla="val -120719"/>
              <a:gd name="adj2" fmla="val 11899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GRW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模型中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localization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取</a:t>
            </a:r>
            <a:r>
              <a:rPr lang="en-US" altLang="zh-CN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100nm</a:t>
            </a:r>
            <a:r>
              <a:rPr lang="zh-CN" altLang="en-US" dirty="0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是有道理的</a:t>
            </a:r>
            <a:endParaRPr lang="zh-CN" alt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907704" y="4293096"/>
            <a:ext cx="72008" cy="28803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051720" y="422108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理论结果*</a:t>
            </a:r>
            <a:r>
              <a:rPr lang="en-US" altLang="zh-CN" sz="1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0.93</a:t>
            </a:r>
            <a:r>
              <a:rPr lang="zh-CN" altLang="en-US" sz="16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和实验吻合最好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240150" y="4077072"/>
            <a:ext cx="4004258" cy="360040"/>
            <a:chOff x="4240150" y="4077072"/>
            <a:chExt cx="4004258" cy="36004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40150" y="4437112"/>
              <a:ext cx="475866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644008" y="4077072"/>
              <a:ext cx="36004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240150" y="4293096"/>
              <a:ext cx="4004258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量子与经典界限：实验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97893"/>
            <a:ext cx="4734747" cy="16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8" y="3717032"/>
            <a:ext cx="4320479" cy="132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7" y="3023266"/>
            <a:ext cx="4263843" cy="5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348881"/>
            <a:ext cx="3024336" cy="182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94357" cy="99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13" y="4176021"/>
            <a:ext cx="3159733" cy="156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05264"/>
            <a:ext cx="3625425" cy="36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362323" y="6150114"/>
            <a:ext cx="608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Breakdown of superposition and the quantum-to-classical transition are expected around 10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10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55576" y="4653136"/>
            <a:ext cx="164729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555776" y="4869160"/>
            <a:ext cx="189419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8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340767"/>
            <a:ext cx="8136904" cy="16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ü"/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这是一种自下往上的研究思路，分子量从小往大做实验。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  <a:p>
            <a:pPr marL="342900" indent="-342900">
              <a:lnSpc>
                <a:spcPct val="125000"/>
              </a:lnSpc>
              <a:spcBef>
                <a:spcPts val="18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u"/>
              <a:defRPr/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itchFamily="18" charset="0"/>
              </a:rPr>
              <a:t>还有一条自上往下的研究途径：先制备有一定质量物体的量子态，然后再制备空间上的叠加态。目前已完成第一步。</a:t>
            </a:r>
            <a:endParaRPr lang="en-US" altLang="zh-CN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736098-E0D1-4411-AFB4-397064988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511467"/>
            <a:ext cx="3065368" cy="24993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9F93DA-302C-4B44-BEDB-10E874B7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17032"/>
            <a:ext cx="4201624" cy="20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59832" y="3259817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273D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104318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4"/>
          <p:cNvSpPr>
            <a:spLocks noChangeArrowheads="1"/>
          </p:cNvSpPr>
          <p:nvPr/>
        </p:nvSpPr>
        <p:spPr bwMode="auto">
          <a:xfrm>
            <a:off x="4987925" y="4951413"/>
            <a:ext cx="1990725" cy="85407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矩形 33"/>
          <p:cNvSpPr>
            <a:spLocks noChangeArrowheads="1"/>
          </p:cNvSpPr>
          <p:nvPr/>
        </p:nvSpPr>
        <p:spPr bwMode="auto">
          <a:xfrm>
            <a:off x="2276475" y="4951413"/>
            <a:ext cx="1800225" cy="854075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3295650" y="1425575"/>
            <a:ext cx="2665413" cy="7921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0630" y="1556792"/>
            <a:ext cx="23285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量子力学佯谬</a:t>
            </a:r>
          </a:p>
        </p:txBody>
      </p:sp>
      <p:grpSp>
        <p:nvGrpSpPr>
          <p:cNvPr id="2" name="组合 29"/>
          <p:cNvGrpSpPr>
            <a:grpSpLocks/>
          </p:cNvGrpSpPr>
          <p:nvPr/>
        </p:nvGrpSpPr>
        <p:grpSpPr bwMode="auto">
          <a:xfrm>
            <a:off x="1962150" y="2282825"/>
            <a:ext cx="2343150" cy="1506538"/>
            <a:chOff x="1962762" y="2282825"/>
            <a:chExt cx="2342633" cy="1506538"/>
          </a:xfrm>
        </p:grpSpPr>
        <p:sp>
          <p:nvSpPr>
            <p:cNvPr id="8" name="矩形 16"/>
            <p:cNvSpPr>
              <a:spLocks noChangeArrowheads="1"/>
            </p:cNvSpPr>
            <p:nvPr/>
          </p:nvSpPr>
          <p:spPr bwMode="auto">
            <a:xfrm>
              <a:off x="2107193" y="2997200"/>
              <a:ext cx="2015680" cy="792163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cxnSp>
          <p:nvCxnSpPr>
            <p:cNvPr id="35873" name="直接箭头连接符 12"/>
            <p:cNvCxnSpPr>
              <a:cxnSpLocks noChangeShapeType="1"/>
            </p:cNvCxnSpPr>
            <p:nvPr/>
          </p:nvCxnSpPr>
          <p:spPr bwMode="auto">
            <a:xfrm rot="5400000">
              <a:off x="3181350" y="2327275"/>
              <a:ext cx="706438" cy="617538"/>
            </a:xfrm>
            <a:prstGeom prst="straightConnector1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1962762" y="3034987"/>
              <a:ext cx="2342633" cy="754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EPR</a:t>
              </a:r>
              <a:r>
                <a:rPr lang="zh-CN" altLang="en-US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佯谬</a:t>
              </a:r>
              <a:endParaRPr lang="en-US" altLang="zh-CN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zh-CN" altLang="en-US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爱因斯坦等 </a:t>
              </a:r>
              <a:r>
                <a:rPr lang="en-US" altLang="zh-CN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1935</a:t>
              </a:r>
              <a:endParaRPr lang="zh-CN" alt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30"/>
          <p:cNvGrpSpPr>
            <a:grpSpLocks/>
          </p:cNvGrpSpPr>
          <p:nvPr/>
        </p:nvGrpSpPr>
        <p:grpSpPr bwMode="auto">
          <a:xfrm>
            <a:off x="5059363" y="2282825"/>
            <a:ext cx="1890712" cy="1517650"/>
            <a:chOff x="5059106" y="2282825"/>
            <a:chExt cx="1891465" cy="1517650"/>
          </a:xfrm>
        </p:grpSpPr>
        <p:sp>
          <p:nvSpPr>
            <p:cNvPr id="7" name="矩形 32"/>
            <p:cNvSpPr>
              <a:spLocks noChangeArrowheads="1"/>
            </p:cNvSpPr>
            <p:nvPr/>
          </p:nvSpPr>
          <p:spPr bwMode="auto">
            <a:xfrm>
              <a:off x="5084516" y="3008313"/>
              <a:ext cx="1800942" cy="792162"/>
            </a:xfrm>
            <a:prstGeom prst="rect">
              <a:avLst/>
            </a:prstGeom>
            <a:solidFill>
              <a:srgbClr val="EAEAEA"/>
            </a:solidFill>
            <a:ln w="9525" algn="ctr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9106" y="3034987"/>
              <a:ext cx="1891465" cy="754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薛定谔猫佯谬</a:t>
              </a:r>
              <a:endParaRPr lang="en-US" altLang="zh-CN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spcBef>
                  <a:spcPts val="600"/>
                </a:spcBef>
                <a:defRPr/>
              </a:pPr>
              <a:r>
                <a:rPr lang="zh-CN" altLang="en-US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薛定谔 </a:t>
              </a:r>
              <a:r>
                <a:rPr lang="en-US" altLang="zh-CN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微软雅黑" pitchFamily="34" charset="-122"/>
                  <a:ea typeface="微软雅黑" pitchFamily="34" charset="-122"/>
                </a:rPr>
                <a:t>1935</a:t>
              </a:r>
              <a:endParaRPr lang="zh-CN" alt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871" name="直接箭头连接符 20"/>
            <p:cNvCxnSpPr>
              <a:cxnSpLocks noChangeShapeType="1"/>
            </p:cNvCxnSpPr>
            <p:nvPr/>
          </p:nvCxnSpPr>
          <p:spPr bwMode="auto">
            <a:xfrm rot="16200000" flipH="1">
              <a:off x="5316538" y="2328862"/>
              <a:ext cx="706438" cy="614363"/>
            </a:xfrm>
            <a:prstGeom prst="straightConnector1">
              <a:avLst/>
            </a:prstGeom>
            <a:noFill/>
            <a:ln w="38100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7903" name="直接箭头连接符 22"/>
          <p:cNvCxnSpPr>
            <a:cxnSpLocks noChangeShapeType="1"/>
          </p:cNvCxnSpPr>
          <p:nvPr/>
        </p:nvCxnSpPr>
        <p:spPr bwMode="auto">
          <a:xfrm>
            <a:off x="3179763" y="3800475"/>
            <a:ext cx="0" cy="115093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直接箭头连接符 24"/>
          <p:cNvCxnSpPr>
            <a:cxnSpLocks noChangeShapeType="1"/>
          </p:cNvCxnSpPr>
          <p:nvPr/>
        </p:nvCxnSpPr>
        <p:spPr bwMode="auto">
          <a:xfrm>
            <a:off x="6075363" y="3800475"/>
            <a:ext cx="0" cy="115093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420736" y="4979203"/>
            <a:ext cx="1512168" cy="75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Bell</a:t>
            </a:r>
            <a:r>
              <a:rPr lang="zh-CN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Bell 1964</a:t>
            </a:r>
            <a:endParaRPr lang="zh-CN" alt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9106" y="5023722"/>
            <a:ext cx="1944216" cy="7540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zh-CN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Leggett</a:t>
            </a:r>
            <a:r>
              <a:rPr lang="zh-CN" alt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en-US" altLang="zh-CN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 1985</a:t>
            </a:r>
            <a:endParaRPr lang="zh-CN" alt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594" y="4005064"/>
            <a:ext cx="2705399" cy="72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量子力学</a:t>
            </a:r>
            <a:r>
              <a:rPr lang="en-US" altLang="zh-CN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vs</a:t>
            </a:r>
            <a:r>
              <a:rPr lang="zh-CN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局域实在论</a:t>
            </a:r>
            <a:endParaRPr lang="en-US" altLang="zh-CN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zh-CN" alt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多体系统的纠缠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1508" y="4005064"/>
            <a:ext cx="3276996" cy="72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量子力学</a:t>
            </a:r>
            <a:r>
              <a:rPr lang="en-US" altLang="zh-CN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vs</a:t>
            </a:r>
            <a:r>
              <a:rPr lang="zh-CN" alt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宏观实在论</a:t>
            </a:r>
            <a:endParaRPr lang="en-US" altLang="zh-CN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zh-CN" alt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单体系统的演化</a:t>
            </a:r>
            <a:endParaRPr lang="en-US" altLang="zh-CN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37909" name="TextBox 19"/>
          <p:cNvSpPr txBox="1">
            <a:spLocks noChangeArrowheads="1"/>
          </p:cNvSpPr>
          <p:nvPr/>
        </p:nvSpPr>
        <p:spPr bwMode="auto">
          <a:xfrm>
            <a:off x="6992938" y="5068888"/>
            <a:ext cx="139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量子与经典的界限？</a:t>
            </a:r>
          </a:p>
        </p:txBody>
      </p:sp>
      <p:pic>
        <p:nvPicPr>
          <p:cNvPr id="379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5857875"/>
            <a:ext cx="7635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857875"/>
            <a:ext cx="9080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27"/>
          <p:cNvGrpSpPr>
            <a:grpSpLocks/>
          </p:cNvGrpSpPr>
          <p:nvPr/>
        </p:nvGrpSpPr>
        <p:grpSpPr bwMode="auto">
          <a:xfrm>
            <a:off x="34925" y="1357313"/>
            <a:ext cx="1928813" cy="2098675"/>
            <a:chOff x="34925" y="1357313"/>
            <a:chExt cx="1928813" cy="2098675"/>
          </a:xfrm>
        </p:grpSpPr>
        <p:grpSp>
          <p:nvGrpSpPr>
            <p:cNvPr id="35865" name="组合 25"/>
            <p:cNvGrpSpPr>
              <a:grpSpLocks/>
            </p:cNvGrpSpPr>
            <p:nvPr/>
          </p:nvGrpSpPr>
          <p:grpSpPr bwMode="auto">
            <a:xfrm>
              <a:off x="34925" y="2455863"/>
              <a:ext cx="1928813" cy="1000125"/>
              <a:chOff x="0" y="2092500"/>
              <a:chExt cx="1992475" cy="1122186"/>
            </a:xfrm>
          </p:grpSpPr>
          <p:pic>
            <p:nvPicPr>
              <p:cNvPr id="3586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092500"/>
                <a:ext cx="1992475" cy="1122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8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286" y="2099986"/>
                <a:ext cx="772149" cy="232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66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1357313"/>
              <a:ext cx="1128713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28"/>
          <p:cNvGrpSpPr>
            <a:grpSpLocks/>
          </p:cNvGrpSpPr>
          <p:nvPr/>
        </p:nvGrpSpPr>
        <p:grpSpPr bwMode="auto">
          <a:xfrm>
            <a:off x="7007225" y="1150938"/>
            <a:ext cx="2084388" cy="2317750"/>
            <a:chOff x="7007225" y="1150938"/>
            <a:chExt cx="2084388" cy="2317750"/>
          </a:xfrm>
        </p:grpSpPr>
        <p:pic>
          <p:nvPicPr>
            <p:cNvPr id="3586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225" y="2328863"/>
              <a:ext cx="2084388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688" y="1150938"/>
              <a:ext cx="1058862" cy="11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357938" y="6027738"/>
            <a:ext cx="2643187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>
                <a:solidFill>
                  <a:srgbClr val="0C17F2"/>
                </a:solidFill>
                <a:latin typeface="Times New Roman" pitchFamily="18" charset="0"/>
                <a:cs typeface="Times New Roman" pitchFamily="18" charset="0"/>
              </a:rPr>
              <a:t>Nobel lecture (2003):</a:t>
            </a:r>
          </a:p>
          <a:p>
            <a:pPr>
              <a:lnSpc>
                <a:spcPts val="1600"/>
              </a:lnSpc>
            </a:pPr>
            <a:r>
              <a:rPr lang="en-US" altLang="zh-CN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Probing quantum mechanics towards the everyday world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860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37909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123950"/>
            <a:ext cx="67691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000" kern="0" dirty="0">
                <a:latin typeface="微软雅黑" pitchFamily="34" charset="-122"/>
                <a:ea typeface="微软雅黑" pitchFamily="34" charset="-122"/>
              </a:rPr>
              <a:t>量子力学：微观世界存在量子叠加状态</a:t>
            </a:r>
            <a:endParaRPr lang="en-US" altLang="zh-CN" sz="20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0" hangingPunct="0"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000" kern="0" dirty="0">
                <a:latin typeface="微软雅黑" pitchFamily="34" charset="-122"/>
                <a:ea typeface="微软雅黑" pitchFamily="34" charset="-122"/>
              </a:rPr>
              <a:t>宏观实在：日常经验，宏观物体总是处于确定状态</a:t>
            </a:r>
            <a:endParaRPr lang="en-US" altLang="zh-CN" sz="24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313" y="2349500"/>
            <a:ext cx="49677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5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sz="20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薛定谔猫佯谬</a:t>
            </a:r>
            <a:r>
              <a:rPr lang="en-US" altLang="zh-CN" sz="20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把微观和宏观联系在一起。那么微观与宏观之间有没有界限？界限在哪里？是什么造成了这一界限？</a:t>
            </a:r>
            <a:endParaRPr lang="en-US" altLang="zh-CN" sz="2000" kern="0" dirty="0">
              <a:solidFill>
                <a:srgbClr val="0C17F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188" y="5781675"/>
            <a:ext cx="7561262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人们致力于寻找非常规的退相干机制，例如万有引力坍缩等。</a:t>
            </a:r>
            <a:endParaRPr lang="en-US" altLang="zh-CN" sz="2000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61950" eaLnBrk="0" hangingPunct="0">
              <a:spcBef>
                <a:spcPts val="600"/>
              </a:spcBef>
              <a:buClr>
                <a:srgbClr val="CC9900"/>
              </a:buClr>
              <a:buSzPct val="65000"/>
              <a:defRPr/>
            </a:pPr>
            <a:r>
              <a:rPr lang="en-US" altLang="zh-CN" sz="2000" kern="0" dirty="0">
                <a:solidFill>
                  <a:srgbClr val="0066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GRW theory, Phys. Rev. D 34.470 (1986)</a:t>
            </a:r>
          </a:p>
          <a:p>
            <a:pPr marL="361950" eaLnBrk="0" hangingPunct="0">
              <a:spcBef>
                <a:spcPts val="0"/>
              </a:spcBef>
              <a:buClr>
                <a:srgbClr val="CC9900"/>
              </a:buClr>
              <a:buSzPct val="65000"/>
              <a:defRPr/>
            </a:pPr>
            <a:r>
              <a:rPr lang="en-US" altLang="zh-CN" sz="2000" kern="0" dirty="0">
                <a:solidFill>
                  <a:srgbClr val="0066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Penrose theory, Gen. </a:t>
            </a:r>
            <a:r>
              <a:rPr lang="en-US" altLang="zh-CN" sz="2000" kern="0" dirty="0" err="1">
                <a:solidFill>
                  <a:srgbClr val="0066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Relativ</a:t>
            </a:r>
            <a:r>
              <a:rPr lang="en-US" altLang="zh-CN" sz="2000" kern="0" dirty="0">
                <a:solidFill>
                  <a:srgbClr val="0066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. </a:t>
            </a:r>
            <a:r>
              <a:rPr lang="en-US" altLang="zh-CN" sz="2000" kern="0" dirty="0" err="1">
                <a:solidFill>
                  <a:srgbClr val="0066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Grav</a:t>
            </a:r>
            <a:r>
              <a:rPr lang="en-US" altLang="zh-CN" sz="2000" kern="0" dirty="0">
                <a:solidFill>
                  <a:srgbClr val="00660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. 28, 581 (1996).</a:t>
            </a:r>
          </a:p>
        </p:txBody>
      </p:sp>
      <p:sp>
        <p:nvSpPr>
          <p:cNvPr id="9" name="矩形 8"/>
          <p:cNvSpPr/>
          <p:nvPr/>
        </p:nvSpPr>
        <p:spPr>
          <a:xfrm>
            <a:off x="611188" y="1916113"/>
            <a:ext cx="56896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玻尔</a:t>
            </a:r>
            <a:r>
              <a:rPr lang="en-US" altLang="zh-CN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000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把世界分为微观与宏观！</a:t>
            </a:r>
            <a:endParaRPr lang="en-US" altLang="zh-CN" sz="2400" kern="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89040"/>
            <a:ext cx="3440169" cy="18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Zhou\Desktop\LG-M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03976"/>
            <a:ext cx="3526159" cy="201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628601"/>
            <a:ext cx="83534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altLang="zh-CN" sz="2500" kern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500" kern="0" dirty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不等式：用于检验宏观实在性，确定量子与经典的界限</a:t>
            </a:r>
            <a:endParaRPr lang="en-US" altLang="zh-CN" sz="2500" kern="0" dirty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500" kern="0" dirty="0">
                <a:latin typeface="微软雅黑" pitchFamily="34" charset="-122"/>
                <a:ea typeface="微软雅黑" pitchFamily="34" charset="-122"/>
              </a:rPr>
              <a:t>假设（</a:t>
            </a:r>
            <a:r>
              <a:rPr lang="en-US" altLang="zh-CN" sz="2500" kern="0" dirty="0">
                <a:latin typeface="微软雅黑" pitchFamily="34" charset="-122"/>
                <a:ea typeface="微软雅黑" pitchFamily="34" charset="-122"/>
              </a:rPr>
              <a:t>Leggett and </a:t>
            </a:r>
            <a:r>
              <a:rPr lang="en-US" altLang="zh-CN" sz="2500" kern="0" dirty="0" err="1">
                <a:latin typeface="微软雅黑" pitchFamily="34" charset="-122"/>
                <a:ea typeface="微软雅黑" pitchFamily="34" charset="-122"/>
              </a:rPr>
              <a:t>Garg</a:t>
            </a:r>
            <a:r>
              <a:rPr lang="en-US" altLang="zh-CN" sz="2500" kern="0" dirty="0">
                <a:latin typeface="微软雅黑" pitchFamily="34" charset="-122"/>
                <a:ea typeface="微软雅黑" pitchFamily="34" charset="-122"/>
              </a:rPr>
              <a:t>, PRL 1985</a:t>
            </a:r>
            <a:r>
              <a:rPr lang="zh-CN" altLang="en-US" sz="2500" kern="0" dirty="0"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25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宏观实在性</a:t>
            </a:r>
            <a:r>
              <a:rPr lang="zh-CN" altLang="en-US" sz="2400" kern="0" dirty="0">
                <a:latin typeface="微软雅黑" pitchFamily="34" charset="-122"/>
                <a:ea typeface="微软雅黑" pitchFamily="34" charset="-122"/>
              </a:rPr>
              <a:t>：系统一直处于其宏观可区分状态中的一个</a:t>
            </a:r>
            <a:endParaRPr lang="en-US" altLang="zh-CN" sz="24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ts val="12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非破坏测量</a:t>
            </a:r>
            <a:r>
              <a:rPr lang="zh-CN" altLang="en-US" sz="2400" kern="0" dirty="0">
                <a:latin typeface="微软雅黑" pitchFamily="34" charset="-122"/>
                <a:ea typeface="微软雅黑" pitchFamily="34" charset="-122"/>
              </a:rPr>
              <a:t>：测量不破坏系统状态及其后续演化</a:t>
            </a:r>
            <a:endParaRPr lang="en-US" altLang="zh-CN" sz="24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endParaRPr lang="en-US" altLang="zh-CN" sz="24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sz="2500" kern="0" dirty="0"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500" kern="0" dirty="0"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5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endParaRPr lang="en-US" altLang="zh-CN" sz="22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endParaRPr lang="en-US" altLang="zh-CN" sz="22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zh-CN" altLang="en-US" sz="2200" kern="0" dirty="0">
                <a:latin typeface="微软雅黑" pitchFamily="34" charset="-122"/>
                <a:ea typeface="微软雅黑" pitchFamily="34" charset="-122"/>
              </a:rPr>
              <a:t>其中                   代表某一个可观测量</a:t>
            </a:r>
            <a:r>
              <a:rPr lang="en-US" altLang="zh-CN" sz="2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M(t)</a:t>
            </a:r>
            <a:r>
              <a:rPr lang="zh-CN" altLang="en-US" sz="2200" kern="0" dirty="0">
                <a:latin typeface="微软雅黑" pitchFamily="34" charset="-122"/>
                <a:ea typeface="微软雅黑" pitchFamily="34" charset="-122"/>
              </a:rPr>
              <a:t>在两个时刻测量值的自相关函数</a:t>
            </a:r>
            <a:endParaRPr lang="en-US" altLang="zh-CN" sz="2200" kern="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en-US" altLang="zh-CN" sz="2200" kern="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200" kern="0" baseline="-250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200" kern="0" dirty="0">
                <a:latin typeface="微软雅黑" pitchFamily="34" charset="-122"/>
                <a:ea typeface="微软雅黑" pitchFamily="34" charset="-122"/>
              </a:rPr>
              <a:t>为系统演化的中间时刻，必须执行非破坏测量</a:t>
            </a:r>
            <a:endParaRPr lang="en-US" altLang="zh-CN" sz="2200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51450"/>
            <a:ext cx="4104456" cy="36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8113"/>
            <a:ext cx="49672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20485"/>
            <a:ext cx="1438722" cy="27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5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Leggett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等人则致力于像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Bell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一样构造不等式，做定量的判据。</a:t>
            </a:r>
          </a:p>
        </p:txBody>
      </p:sp>
    </p:spTree>
    <p:extLst>
      <p:ext uri="{BB962C8B-B14F-4D97-AF65-F5344CB8AC3E}">
        <p14:creationId xmlns:p14="http://schemas.microsoft.com/office/powerpoint/2010/main" val="17547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123950"/>
            <a:ext cx="7416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ts val="38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8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实验检验</a:t>
            </a:r>
            <a:r>
              <a:rPr lang="en-US" altLang="zh-CN" sz="28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不等式的难点：</a:t>
            </a:r>
            <a:r>
              <a:rPr lang="zh-CN" altLang="en-US" sz="2800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宏观实在性</a:t>
            </a:r>
            <a:r>
              <a:rPr lang="zh-CN" altLang="en-US" sz="28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假设和</a:t>
            </a:r>
            <a:r>
              <a:rPr lang="zh-CN" altLang="en-US" sz="2800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非破坏测量</a:t>
            </a:r>
            <a:r>
              <a:rPr lang="zh-CN" altLang="en-US" sz="28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假设不能独立检测</a:t>
            </a:r>
            <a:endParaRPr lang="en-US" altLang="zh-CN" sz="2800" kern="0" dirty="0">
              <a:solidFill>
                <a:srgbClr val="0C17F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188" y="2493392"/>
            <a:ext cx="777723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zh-CN" altLang="en-US" sz="24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一种解决办法：用</a:t>
            </a:r>
            <a:r>
              <a:rPr lang="zh-CN" altLang="en-US" sz="2400" kern="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静态假设等</a:t>
            </a:r>
            <a:r>
              <a:rPr lang="zh-CN" altLang="en-US" sz="24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代替非破坏测量假设</a:t>
            </a:r>
            <a:endParaRPr lang="en-US" altLang="zh-CN" sz="2400" kern="0" dirty="0">
              <a:solidFill>
                <a:srgbClr val="0C17F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4213" y="3571875"/>
            <a:ext cx="8316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9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en-US" altLang="zh-CN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A1: </a:t>
            </a:r>
            <a:r>
              <a:rPr lang="zh-CN" altLang="en-US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宏观实在性</a:t>
            </a:r>
            <a:endParaRPr lang="en-US" altLang="zh-CN" sz="2400" kern="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342900" indent="-342900">
              <a:spcBef>
                <a:spcPts val="9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en-US" altLang="zh-CN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A2: </a:t>
            </a:r>
            <a:r>
              <a:rPr lang="zh-CN" altLang="en-US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静态假设：系统演化的时间平移不变性 </a:t>
            </a:r>
            <a:r>
              <a:rPr lang="en-US" altLang="zh-CN" sz="2400" kern="0" dirty="0">
                <a:solidFill>
                  <a:srgbClr val="00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PRA (1995,96)</a:t>
            </a:r>
          </a:p>
          <a:p>
            <a:pPr marL="342900" indent="-342900">
              <a:spcBef>
                <a:spcPts val="9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en-US" altLang="zh-CN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A3: </a:t>
            </a:r>
            <a:r>
              <a:rPr lang="zh-CN" altLang="en-US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马尔科夫演化  </a:t>
            </a:r>
            <a:r>
              <a:rPr lang="en-US" altLang="zh-CN" sz="2400" kern="0" dirty="0">
                <a:solidFill>
                  <a:srgbClr val="00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PRL 108, 160501(2012)</a:t>
            </a:r>
          </a:p>
          <a:p>
            <a:pPr marL="342900" indent="-342900">
              <a:spcBef>
                <a:spcPts val="900"/>
              </a:spcBef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en-US" altLang="zh-CN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A4: </a:t>
            </a:r>
            <a:r>
              <a:rPr lang="zh-CN" altLang="en-US" sz="24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系统初态制备  </a:t>
            </a:r>
            <a:r>
              <a:rPr lang="en-US" altLang="zh-CN" sz="2400" kern="0" dirty="0">
                <a:solidFill>
                  <a:srgbClr val="00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Rep. </a:t>
            </a:r>
            <a:r>
              <a:rPr lang="en-US" altLang="zh-CN" sz="2400" kern="0" dirty="0" err="1">
                <a:solidFill>
                  <a:srgbClr val="00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Prog</a:t>
            </a:r>
            <a:r>
              <a:rPr lang="en-US" altLang="zh-CN" sz="2400" kern="0" dirty="0">
                <a:solidFill>
                  <a:srgbClr val="0066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 Phys. 77, 01600 (2014)</a:t>
            </a:r>
          </a:p>
          <a:p>
            <a:pPr marL="342900" indent="-342900">
              <a:lnSpc>
                <a:spcPct val="150000"/>
              </a:lnSpc>
              <a:spcBef>
                <a:spcPts val="9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en-US" altLang="zh-CN" sz="25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LG</a:t>
            </a:r>
            <a:r>
              <a:rPr lang="zh-CN" altLang="en-US" sz="2500" kern="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不等式 </a:t>
            </a:r>
            <a:endParaRPr lang="en-US" altLang="zh-CN" sz="2500" kern="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589588"/>
            <a:ext cx="3781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4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6725" y="1255713"/>
            <a:ext cx="73199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800" kern="0" dirty="0">
                <a:solidFill>
                  <a:srgbClr val="0C17F2"/>
                </a:solidFill>
                <a:latin typeface="黑体" pitchFamily="49" charset="-122"/>
                <a:ea typeface="黑体" pitchFamily="49" charset="-122"/>
              </a:rPr>
              <a:t>实验装置：两块晶体同时激发并独立演化</a:t>
            </a:r>
            <a:endParaRPr lang="en-US" altLang="zh-CN" sz="2800" kern="0" dirty="0">
              <a:solidFill>
                <a:srgbClr val="0C17F2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44675"/>
            <a:ext cx="860425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2400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矩形 7"/>
          <p:cNvSpPr>
            <a:spLocks noChangeArrowheads="1"/>
          </p:cNvSpPr>
          <p:nvPr/>
        </p:nvSpPr>
        <p:spPr bwMode="auto">
          <a:xfrm>
            <a:off x="174625" y="6416675"/>
            <a:ext cx="8755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Z.-Q. Zhou, S. F.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Huelga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C.-F. Li, G.-C.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Physical Review Letters 115, 113002 (2015)</a:t>
            </a:r>
            <a:endParaRPr lang="zh-CN" altLang="en-US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7188" y="1042988"/>
            <a:ext cx="807243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400" kern="0" dirty="0">
                <a:solidFill>
                  <a:srgbClr val="0C17F2"/>
                </a:solidFill>
                <a:latin typeface="微软雅黑" pitchFamily="34" charset="-122"/>
                <a:ea typeface="微软雅黑" pitchFamily="34" charset="-122"/>
              </a:rPr>
              <a:t>研制出偏振依赖且频率失谐的原子频率梳技术，用来控制原子集体激发模式的演化</a:t>
            </a:r>
            <a:endParaRPr lang="en-US" altLang="zh-CN" sz="2400" kern="0" dirty="0">
              <a:solidFill>
                <a:srgbClr val="0C17F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48880"/>
            <a:ext cx="90709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473700"/>
            <a:ext cx="5248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618163"/>
            <a:ext cx="22669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4" y="5114925"/>
            <a:ext cx="4695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54563"/>
            <a:ext cx="25812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681538"/>
            <a:ext cx="4324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174625" y="6416675"/>
            <a:ext cx="8755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Z.-Q. Zhou, S. F.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Huelga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C.-F. Li, G.-C.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Physical Review Letters 115, 113002 (2015)</a:t>
            </a:r>
            <a:endParaRPr lang="zh-CN" altLang="en-US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3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00213"/>
            <a:ext cx="40195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184275"/>
            <a:ext cx="4819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l"/>
              <a:defRPr/>
            </a:pPr>
            <a:r>
              <a:rPr lang="zh-CN" altLang="en-US" sz="2800" kern="0" dirty="0">
                <a:latin typeface="微软雅黑" pitchFamily="34" charset="-122"/>
                <a:ea typeface="微软雅黑" pitchFamily="34" charset="-122"/>
              </a:rPr>
              <a:t>静态假设等的独立检验</a:t>
            </a:r>
            <a:endParaRPr lang="en-US" altLang="zh-CN" sz="32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800225" y="2420938"/>
            <a:ext cx="2124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静态演化检验</a:t>
            </a:r>
            <a:endParaRPr lang="en-US" altLang="zh-CN" sz="2400">
              <a:solidFill>
                <a:srgbClr val="33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619250" y="4508500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马尔科夫性检验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19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13325"/>
            <a:ext cx="27003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矩形 16"/>
          <p:cNvSpPr>
            <a:spLocks noChangeArrowheads="1"/>
          </p:cNvSpPr>
          <p:nvPr/>
        </p:nvSpPr>
        <p:spPr bwMode="auto">
          <a:xfrm>
            <a:off x="1187450" y="2852738"/>
            <a:ext cx="3024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ea typeface="黑体" pitchFamily="2" charset="-122"/>
              </a:rPr>
              <a:t> P(n, t + t0|n, t0) = P(n, t |n, 0) </a:t>
            </a: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174625" y="6416675"/>
            <a:ext cx="8755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Z.-Q. Zhou, S. F.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Huelga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C.-F. Li, G.-C.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Physical Review Letters 115, 113002 (2015)</a:t>
            </a:r>
            <a:endParaRPr lang="zh-CN" altLang="en-US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70175"/>
            <a:ext cx="3251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163688"/>
            <a:ext cx="8286750" cy="96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ü"/>
              <a:defRPr/>
            </a:pP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实验实现宏观系统中（单光子激发</a:t>
            </a: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</a:t>
            </a:r>
            <a:r>
              <a:rPr lang="en-US" altLang="zh-CN" sz="2000" kern="0" baseline="300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离子）</a:t>
            </a:r>
            <a:r>
              <a:rPr lang="en-US" altLang="zh-CN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LG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不等式被违背，表明在此系统中</a:t>
            </a:r>
            <a:r>
              <a:rPr lang="zh-CN" altLang="en-US" sz="2000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宏观实在论不成立</a:t>
            </a:r>
            <a:r>
              <a:rPr lang="zh-CN" altLang="en-US" sz="2000" kern="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400" kern="0" dirty="0"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7092950" y="4786313"/>
            <a:ext cx="1857375" cy="396875"/>
          </a:xfrm>
          <a:prstGeom prst="wedgeRoundRectCallout">
            <a:avLst>
              <a:gd name="adj1" fmla="val -65032"/>
              <a:gd name="adj2" fmla="val 1417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>
                <a:latin typeface="Arial" pitchFamily="34" charset="0"/>
                <a:ea typeface="黑体" pitchFamily="2" charset="-122"/>
              </a:rPr>
              <a:t>经典物理的极限</a:t>
            </a:r>
            <a:endParaRPr lang="en-US" altLang="zh-CN">
              <a:latin typeface="Arial" pitchFamily="34" charset="0"/>
              <a:ea typeface="黑体" pitchFamily="2" charset="-122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95513" y="3141663"/>
            <a:ext cx="169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>
                <a:latin typeface="黑体" pitchFamily="2" charset="-122"/>
                <a:ea typeface="黑体" pitchFamily="2" charset="-122"/>
              </a:rPr>
              <a:t>集体激发模式的动力学演化</a:t>
            </a:r>
            <a:endParaRPr lang="en-US" altLang="zh-CN" sz="18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2195513" y="5013325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黑体" pitchFamily="2" charset="-122"/>
                <a:ea typeface="黑体" pitchFamily="2" charset="-122"/>
              </a:rPr>
              <a:t>LG</a:t>
            </a:r>
            <a:r>
              <a:rPr lang="zh-CN" altLang="en-US" sz="1800">
                <a:latin typeface="黑体" pitchFamily="2" charset="-122"/>
                <a:ea typeface="黑体" pitchFamily="2" charset="-122"/>
              </a:rPr>
              <a:t>不等式被违背</a:t>
            </a:r>
            <a:endParaRPr lang="en-US" altLang="zh-CN" sz="1800">
              <a:latin typeface="黑体" pitchFamily="2" charset="-122"/>
              <a:ea typeface="黑体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932723"/>
            <a:ext cx="9144000" cy="0"/>
          </a:xfrm>
          <a:prstGeom prst="line">
            <a:avLst/>
          </a:prstGeom>
          <a:ln w="15875">
            <a:solidFill>
              <a:srgbClr val="273D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4"/>
          <p:cNvSpPr/>
          <p:nvPr/>
        </p:nvSpPr>
        <p:spPr>
          <a:xfrm>
            <a:off x="1691680" y="188640"/>
            <a:ext cx="5760640" cy="67922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量子与经典界限：</a:t>
            </a:r>
            <a:r>
              <a:rPr lang="en-US" altLang="zh-CN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LG</a:t>
            </a:r>
            <a:r>
              <a:rPr lang="zh-CN" altLang="en-US" sz="28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不等式</a:t>
            </a:r>
            <a:endParaRPr lang="en-US" altLang="zh-CN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174625" y="6416675"/>
            <a:ext cx="8755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Z.-Q. Zhou, S. F.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Huelga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C.-F. Li, G.-C. </a:t>
            </a:r>
            <a:r>
              <a:rPr lang="en-US" altLang="zh-CN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Guo</a:t>
            </a:r>
            <a:r>
              <a:rPr lang="en-US" altLang="zh-CN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Physical Review Letters 115, 113002 (2015)</a:t>
            </a:r>
            <a:endParaRPr lang="zh-CN" altLang="en-US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05264"/>
            <a:ext cx="3456384" cy="4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1100</Words>
  <Application>Microsoft Office PowerPoint</Application>
  <PresentationFormat>全屏显示(4:3)</PresentationFormat>
  <Paragraphs>118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量子与经典的界限——薛定谔猫佯谬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量子与经典的界限——薛定谔猫佯谬</dc:title>
  <dc:creator>CF.Li</dc:creator>
  <cp:lastModifiedBy>CF.Li</cp:lastModifiedBy>
  <cp:revision>141</cp:revision>
  <dcterms:created xsi:type="dcterms:W3CDTF">2022-11-15T01:59:22Z</dcterms:created>
  <dcterms:modified xsi:type="dcterms:W3CDTF">2023-09-14T10:44:00Z</dcterms:modified>
</cp:coreProperties>
</file>