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361" r:id="rId3"/>
    <p:sldId id="363" r:id="rId4"/>
    <p:sldId id="364" r:id="rId5"/>
    <p:sldId id="365" r:id="rId6"/>
    <p:sldId id="368" r:id="rId7"/>
    <p:sldId id="362" r:id="rId8"/>
    <p:sldId id="369" r:id="rId9"/>
    <p:sldId id="370" r:id="rId10"/>
    <p:sldId id="371" r:id="rId11"/>
    <p:sldId id="358" r:id="rId12"/>
    <p:sldId id="359" r:id="rId13"/>
    <p:sldId id="360" r:id="rId14"/>
    <p:sldId id="289" r:id="rId15"/>
    <p:sldId id="304" r:id="rId16"/>
    <p:sldId id="305" r:id="rId17"/>
    <p:sldId id="372" r:id="rId18"/>
    <p:sldId id="375" r:id="rId19"/>
    <p:sldId id="376" r:id="rId20"/>
    <p:sldId id="377" r:id="rId21"/>
    <p:sldId id="373" r:id="rId22"/>
    <p:sldId id="311" r:id="rId23"/>
    <p:sldId id="317" r:id="rId24"/>
    <p:sldId id="318" r:id="rId25"/>
    <p:sldId id="312" r:id="rId26"/>
    <p:sldId id="319" r:id="rId27"/>
    <p:sldId id="313" r:id="rId28"/>
    <p:sldId id="314" r:id="rId29"/>
    <p:sldId id="335" r:id="rId30"/>
    <p:sldId id="320" r:id="rId31"/>
    <p:sldId id="321" r:id="rId32"/>
    <p:sldId id="322" r:id="rId33"/>
    <p:sldId id="323" r:id="rId34"/>
    <p:sldId id="324" r:id="rId35"/>
    <p:sldId id="325" r:id="rId36"/>
    <p:sldId id="326" r:id="rId37"/>
    <p:sldId id="327" r:id="rId38"/>
    <p:sldId id="328" r:id="rId39"/>
    <p:sldId id="329" r:id="rId40"/>
    <p:sldId id="330" r:id="rId41"/>
    <p:sldId id="331" r:id="rId42"/>
    <p:sldId id="332" r:id="rId43"/>
    <p:sldId id="333" r:id="rId44"/>
    <p:sldId id="334" r:id="rId45"/>
    <p:sldId id="261" r:id="rId46"/>
    <p:sldId id="336" r:id="rId47"/>
    <p:sldId id="345" r:id="rId48"/>
    <p:sldId id="339" r:id="rId49"/>
    <p:sldId id="340" r:id="rId50"/>
    <p:sldId id="341" r:id="rId51"/>
    <p:sldId id="344" r:id="rId52"/>
    <p:sldId id="349" r:id="rId53"/>
    <p:sldId id="266" r:id="rId54"/>
    <p:sldId id="346" r:id="rId55"/>
    <p:sldId id="347" r:id="rId56"/>
    <p:sldId id="350" r:id="rId57"/>
    <p:sldId id="348" r:id="rId58"/>
    <p:sldId id="285" r:id="rId5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67"/>
    <p:restoredTop sz="93836" autoAdjust="0"/>
  </p:normalViewPr>
  <p:slideViewPr>
    <p:cSldViewPr>
      <p:cViewPr varScale="1">
        <p:scale>
          <a:sx n="125" d="100"/>
          <a:sy n="125" d="100"/>
        </p:scale>
        <p:origin x="73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E1B213-0B75-4BB2-A155-7390B68AADCC}" type="datetimeFigureOut">
              <a:rPr lang="zh-CN" altLang="en-US" smtClean="0"/>
              <a:t>2018/12/22</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1F1A42-7CB7-41F3-AF8A-EF42DA6F8CB8}" type="slidenum">
              <a:rPr lang="zh-CN" altLang="en-US" smtClean="0"/>
              <a:t>‹#›</a:t>
            </a:fld>
            <a:endParaRPr lang="zh-CN" altLang="en-US"/>
          </a:p>
        </p:txBody>
      </p:sp>
    </p:spTree>
    <p:extLst>
      <p:ext uri="{BB962C8B-B14F-4D97-AF65-F5344CB8AC3E}">
        <p14:creationId xmlns:p14="http://schemas.microsoft.com/office/powerpoint/2010/main" val="2008888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ience.sciencemag.org/lookup/volpage/353/566?iss=6299"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cience.sciencemag.org/highwire/filestream/682517/field_highwire_adjunct_files/3/aaf4914s2.mp4" TargetMode="External"/><Relationship Id="rId5" Type="http://schemas.openxmlformats.org/officeDocument/2006/relationships/hyperlink" Target="http://science.sciencemag.org/highwire/filestream/682517/field_highwire_adjunct_files/2/aaf4914s1.mp4" TargetMode="External"/><Relationship Id="rId4" Type="http://schemas.openxmlformats.org/officeDocument/2006/relationships/hyperlink" Target="http://science.sciencemag.org/lookup/doi/10.1126/science.aah412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p:spPr>
        <p:txBody>
          <a:bodyPr/>
          <a:lstStyle/>
          <a:p>
            <a:endParaRPr lang="zh-CN" altLang="en-US" smtClean="0">
              <a:ea typeface="宋体" pitchFamily="2" charset="-122"/>
            </a:endParaRPr>
          </a:p>
        </p:txBody>
      </p:sp>
    </p:spTree>
    <p:extLst>
      <p:ext uri="{BB962C8B-B14F-4D97-AF65-F5344CB8AC3E}">
        <p14:creationId xmlns:p14="http://schemas.microsoft.com/office/powerpoint/2010/main" val="2448107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881BF9B3-28E6-FB47-8C9A-981D01014515}" type="slidenum">
              <a:rPr lang="en-US" sz="1200" b="0"/>
              <a:pPr/>
              <a:t>21</a:t>
            </a:fld>
            <a:endParaRPr lang="en-US" sz="1200" b="0"/>
          </a:p>
        </p:txBody>
      </p:sp>
      <p:sp>
        <p:nvSpPr>
          <p:cNvPr id="33794" name="Rectangle 2"/>
          <p:cNvSpPr>
            <a:spLocks noGrp="1" noRot="1" noChangeAspect="1" noChangeArrowheads="1"/>
          </p:cNvSpPr>
          <p:nvPr>
            <p:ph type="sldImg"/>
          </p:nvPr>
        </p:nvSpPr>
        <p:spPr>
          <a:solidFill>
            <a:srgbClr val="FFFFFF"/>
          </a:solidFill>
          <a:ln/>
        </p:spPr>
      </p:sp>
      <p:sp>
        <p:nvSpPr>
          <p:cNvPr id="337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z="9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78713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rgbClr val="0000FF"/>
                </a:solidFill>
                <a:ea typeface="黑体" panose="02010609060101010101" pitchFamily="49" charset="-122"/>
                <a:cs typeface="Arial" panose="020B0604020202020204" pitchFamily="34" charset="0"/>
              </a:rPr>
              <a:t>Cu-SSZ13</a:t>
            </a:r>
            <a:r>
              <a:rPr lang="zh-CN" altLang="en-US" sz="1200" dirty="0" smtClean="0">
                <a:solidFill>
                  <a:srgbClr val="0000FF"/>
                </a:solidFill>
                <a:ea typeface="黑体" panose="02010609060101010101" pitchFamily="49" charset="-122"/>
                <a:cs typeface="Arial" panose="020B0604020202020204" pitchFamily="34" charset="0"/>
              </a:rPr>
              <a:t>分子筛催化剂在选择性还原汽车尾气</a:t>
            </a:r>
            <a:r>
              <a:rPr lang="en-US" altLang="zh-CN" sz="1200" dirty="0" smtClean="0">
                <a:solidFill>
                  <a:srgbClr val="0000FF"/>
                </a:solidFill>
                <a:ea typeface="黑体" panose="02010609060101010101" pitchFamily="49" charset="-122"/>
                <a:cs typeface="Arial" panose="020B0604020202020204" pitchFamily="34" charset="0"/>
              </a:rPr>
              <a:t>NO</a:t>
            </a:r>
            <a:r>
              <a:rPr lang="zh-CN" altLang="en-US" sz="1200" dirty="0" smtClean="0">
                <a:solidFill>
                  <a:srgbClr val="0000FF"/>
                </a:solidFill>
                <a:ea typeface="黑体" panose="02010609060101010101" pitchFamily="49" charset="-122"/>
                <a:cs typeface="Arial" panose="020B0604020202020204" pitchFamily="34" charset="0"/>
              </a:rPr>
              <a:t>中有很重要的应用，但是这类反应常常受到不同反应温度和反应气氛的影响，本文采用</a:t>
            </a:r>
            <a:r>
              <a:rPr lang="en-US" altLang="zh-CN" sz="1200" dirty="0" smtClean="0">
                <a:solidFill>
                  <a:srgbClr val="0000FF"/>
                </a:solidFill>
                <a:ea typeface="黑体" panose="02010609060101010101" pitchFamily="49" charset="-122"/>
                <a:cs typeface="Arial" panose="020B0604020202020204" pitchFamily="34" charset="0"/>
              </a:rPr>
              <a:t>quick-XAFS</a:t>
            </a:r>
            <a:r>
              <a:rPr lang="zh-CN" altLang="en-US" sz="1200" dirty="0" smtClean="0">
                <a:solidFill>
                  <a:srgbClr val="0000FF"/>
                </a:solidFill>
                <a:ea typeface="黑体" panose="02010609060101010101" pitchFamily="49" charset="-122"/>
                <a:cs typeface="Arial" panose="020B0604020202020204" pitchFamily="34" charset="0"/>
              </a:rPr>
              <a:t>技术，获得了</a:t>
            </a:r>
            <a:r>
              <a:rPr lang="en-US" altLang="zh-CN" sz="1200" dirty="0" smtClean="0">
                <a:solidFill>
                  <a:srgbClr val="0000FF"/>
                </a:solidFill>
                <a:ea typeface="黑体" panose="02010609060101010101" pitchFamily="49" charset="-122"/>
                <a:cs typeface="Arial" panose="020B0604020202020204" pitchFamily="34" charset="0"/>
              </a:rPr>
              <a:t>Cu-SSZ13</a:t>
            </a:r>
            <a:r>
              <a:rPr lang="zh-CN" altLang="en-US" sz="1200" dirty="0" smtClean="0">
                <a:solidFill>
                  <a:srgbClr val="0000FF"/>
                </a:solidFill>
                <a:ea typeface="黑体" panose="02010609060101010101" pitchFamily="49" charset="-122"/>
                <a:cs typeface="Arial" panose="020B0604020202020204" pitchFamily="34" charset="0"/>
              </a:rPr>
              <a:t>分子筛催化剂在除尾气</a:t>
            </a:r>
            <a:r>
              <a:rPr lang="en-US" altLang="zh-CN" sz="1200" dirty="0" smtClean="0">
                <a:solidFill>
                  <a:srgbClr val="0000FF"/>
                </a:solidFill>
                <a:ea typeface="黑体" panose="02010609060101010101" pitchFamily="49" charset="-122"/>
                <a:cs typeface="Arial" panose="020B0604020202020204" pitchFamily="34" charset="0"/>
              </a:rPr>
              <a:t>NO</a:t>
            </a:r>
            <a:r>
              <a:rPr lang="zh-CN" altLang="en-US" sz="1200" dirty="0" smtClean="0">
                <a:solidFill>
                  <a:srgbClr val="0000FF"/>
                </a:solidFill>
                <a:ea typeface="黑体" panose="02010609060101010101" pitchFamily="49" charset="-122"/>
                <a:cs typeface="Arial" panose="020B0604020202020204" pitchFamily="34" charset="0"/>
              </a:rPr>
              <a:t>，不同温度</a:t>
            </a:r>
            <a:r>
              <a:rPr lang="en-US" altLang="zh-CN" sz="1200" dirty="0" smtClean="0">
                <a:solidFill>
                  <a:srgbClr val="0000FF"/>
                </a:solidFill>
                <a:ea typeface="黑体" panose="02010609060101010101" pitchFamily="49" charset="-122"/>
                <a:cs typeface="Arial" panose="020B0604020202020204" pitchFamily="34" charset="0"/>
              </a:rPr>
              <a:t>190,</a:t>
            </a:r>
            <a:r>
              <a:rPr lang="zh-CN" altLang="en-US" sz="1200" dirty="0" smtClean="0">
                <a:solidFill>
                  <a:srgbClr val="0000FF"/>
                </a:solidFill>
                <a:ea typeface="黑体" panose="02010609060101010101" pitchFamily="49" charset="-122"/>
                <a:cs typeface="Arial" panose="020B0604020202020204" pitchFamily="34" charset="0"/>
              </a:rPr>
              <a:t>、</a:t>
            </a:r>
            <a:r>
              <a:rPr lang="en-US" altLang="zh-CN" sz="1200" dirty="0" smtClean="0">
                <a:solidFill>
                  <a:srgbClr val="0000FF"/>
                </a:solidFill>
                <a:ea typeface="黑体" panose="02010609060101010101" pitchFamily="49" charset="-122"/>
                <a:cs typeface="Arial" panose="020B0604020202020204" pitchFamily="34" charset="0"/>
              </a:rPr>
              <a:t>225</a:t>
            </a:r>
            <a:r>
              <a:rPr lang="zh-CN" altLang="en-US" sz="1200" dirty="0" smtClean="0">
                <a:solidFill>
                  <a:srgbClr val="0000FF"/>
                </a:solidFill>
                <a:ea typeface="黑体" panose="02010609060101010101" pitchFamily="49" charset="-122"/>
                <a:cs typeface="Arial" panose="020B0604020202020204" pitchFamily="34" charset="0"/>
              </a:rPr>
              <a:t>、</a:t>
            </a:r>
            <a:r>
              <a:rPr lang="en-US" altLang="zh-CN" sz="1200" dirty="0" smtClean="0">
                <a:solidFill>
                  <a:srgbClr val="0000FF"/>
                </a:solidFill>
                <a:ea typeface="黑体" panose="02010609060101010101" pitchFamily="49" charset="-122"/>
                <a:cs typeface="Arial" panose="020B0604020202020204" pitchFamily="34" charset="0"/>
              </a:rPr>
              <a:t>270</a:t>
            </a:r>
            <a:r>
              <a:rPr lang="zh-CN" altLang="en-US" sz="1200" dirty="0" smtClean="0">
                <a:solidFill>
                  <a:srgbClr val="0000FF"/>
                </a:solidFill>
                <a:ea typeface="黑体" panose="02010609060101010101" pitchFamily="49" charset="-122"/>
                <a:cs typeface="Arial" panose="020B0604020202020204" pitchFamily="34" charset="0"/>
              </a:rPr>
              <a:t>度、以及不同</a:t>
            </a:r>
            <a:r>
              <a:rPr lang="en-US" altLang="zh-CN" sz="1200" dirty="0" smtClean="0">
                <a:solidFill>
                  <a:srgbClr val="0000FF"/>
                </a:solidFill>
                <a:ea typeface="黑体" panose="02010609060101010101" pitchFamily="49" charset="-122"/>
                <a:cs typeface="Arial" panose="020B0604020202020204" pitchFamily="34" charset="0"/>
              </a:rPr>
              <a:t>NH3</a:t>
            </a:r>
            <a:r>
              <a:rPr lang="zh-CN" altLang="en-US" sz="1200" dirty="0" smtClean="0">
                <a:solidFill>
                  <a:srgbClr val="0000FF"/>
                </a:solidFill>
                <a:ea typeface="黑体" panose="02010609060101010101" pitchFamily="49" charset="-122"/>
                <a:cs typeface="Arial" panose="020B0604020202020204" pitchFamily="34" charset="0"/>
              </a:rPr>
              <a:t>量环境下，</a:t>
            </a:r>
            <a:r>
              <a:rPr lang="en-US" altLang="zh-CN" sz="1200" dirty="0" smtClean="0">
                <a:solidFill>
                  <a:srgbClr val="0000FF"/>
                </a:solidFill>
                <a:ea typeface="黑体" panose="02010609060101010101" pitchFamily="49" charset="-122"/>
                <a:cs typeface="Arial" panose="020B0604020202020204" pitchFamily="34" charset="0"/>
              </a:rPr>
              <a:t>Cu</a:t>
            </a:r>
            <a:r>
              <a:rPr lang="zh-CN" altLang="en-US" sz="1200" dirty="0" smtClean="0">
                <a:solidFill>
                  <a:srgbClr val="0000FF"/>
                </a:solidFill>
                <a:ea typeface="黑体" panose="02010609060101010101" pitchFamily="49" charset="-122"/>
                <a:cs typeface="Arial" panose="020B0604020202020204" pitchFamily="34" charset="0"/>
              </a:rPr>
              <a:t>组分的演变。发现在低温下，</a:t>
            </a:r>
            <a:r>
              <a:rPr lang="en-US" altLang="zh-CN" sz="1200" dirty="0" smtClean="0">
                <a:solidFill>
                  <a:srgbClr val="0000FF"/>
                </a:solidFill>
                <a:ea typeface="黑体" panose="02010609060101010101" pitchFamily="49" charset="-122"/>
                <a:cs typeface="Arial" panose="020B0604020202020204" pitchFamily="34" charset="0"/>
              </a:rPr>
              <a:t>NH3</a:t>
            </a:r>
            <a:r>
              <a:rPr lang="zh-CN" altLang="en-US" sz="1200" dirty="0" smtClean="0">
                <a:solidFill>
                  <a:srgbClr val="0000FF"/>
                </a:solidFill>
                <a:ea typeface="黑体" panose="02010609060101010101" pitchFamily="49" charset="-122"/>
                <a:cs typeface="Arial" panose="020B0604020202020204" pitchFamily="34" charset="0"/>
              </a:rPr>
              <a:t>具有对决速步</a:t>
            </a:r>
            <a:r>
              <a:rPr lang="en-US" altLang="zh-CN" sz="1200" dirty="0" smtClean="0">
                <a:solidFill>
                  <a:srgbClr val="0000FF"/>
                </a:solidFill>
                <a:ea typeface="黑体" panose="02010609060101010101" pitchFamily="49" charset="-122"/>
                <a:cs typeface="Arial" panose="020B0604020202020204" pitchFamily="34" charset="0"/>
              </a:rPr>
              <a:t>Cu</a:t>
            </a:r>
            <a:r>
              <a:rPr lang="zh-CN" altLang="en-US" sz="1200" dirty="0" smtClean="0">
                <a:solidFill>
                  <a:srgbClr val="0000FF"/>
                </a:solidFill>
                <a:ea typeface="黑体" panose="02010609060101010101" pitchFamily="49" charset="-122"/>
                <a:cs typeface="Arial" panose="020B0604020202020204" pitchFamily="34" charset="0"/>
              </a:rPr>
              <a:t>氧化具有明显的阻止效应，这对于后期控制合适的</a:t>
            </a:r>
            <a:r>
              <a:rPr lang="en-US" altLang="zh-CN" sz="1200" dirty="0" smtClean="0">
                <a:solidFill>
                  <a:srgbClr val="0000FF"/>
                </a:solidFill>
                <a:ea typeface="黑体" panose="02010609060101010101" pitchFamily="49" charset="-122"/>
                <a:cs typeface="Arial" panose="020B0604020202020204" pitchFamily="34" charset="0"/>
              </a:rPr>
              <a:t>NH3</a:t>
            </a:r>
            <a:r>
              <a:rPr lang="zh-CN" altLang="en-US" sz="1200" dirty="0" smtClean="0">
                <a:solidFill>
                  <a:srgbClr val="0000FF"/>
                </a:solidFill>
                <a:ea typeface="黑体" panose="02010609060101010101" pitchFamily="49" charset="-122"/>
                <a:cs typeface="Arial" panose="020B0604020202020204" pitchFamily="34" charset="0"/>
              </a:rPr>
              <a:t>注入量提高催化剂的</a:t>
            </a:r>
            <a:r>
              <a:rPr lang="en-US" altLang="zh-CN" sz="1200" dirty="0" smtClean="0">
                <a:solidFill>
                  <a:srgbClr val="0000FF"/>
                </a:solidFill>
                <a:ea typeface="黑体" panose="02010609060101010101" pitchFamily="49" charset="-122"/>
                <a:cs typeface="Arial" panose="020B0604020202020204" pitchFamily="34" charset="0"/>
              </a:rPr>
              <a:t>NO</a:t>
            </a:r>
            <a:r>
              <a:rPr lang="zh-CN" altLang="en-US" sz="1200" dirty="0" smtClean="0">
                <a:solidFill>
                  <a:srgbClr val="0000FF"/>
                </a:solidFill>
                <a:ea typeface="黑体" panose="02010609060101010101" pitchFamily="49" charset="-122"/>
                <a:cs typeface="Arial" panose="020B0604020202020204" pitchFamily="34" charset="0"/>
              </a:rPr>
              <a:t>还原效率</a:t>
            </a:r>
            <a:r>
              <a:rPr lang="zh-CN" altLang="en-US" sz="1200" dirty="0" smtClean="0">
                <a:solidFill>
                  <a:schemeClr val="tx1"/>
                </a:solidFill>
                <a:ea typeface="+mn-ea"/>
                <a:cs typeface="+mn-cs"/>
              </a:rPr>
              <a:t>具有重要的指导意义。</a:t>
            </a:r>
            <a:endParaRPr lang="zh-CN" altLang="en-US" sz="1200" dirty="0" smtClean="0">
              <a:solidFill>
                <a:srgbClr val="0000FF"/>
              </a:solidFill>
              <a:ea typeface="黑体" panose="02010609060101010101" pitchFamily="49"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211F1A42-7CB7-41F3-AF8A-EF42DA6F8CB8}" type="slidenum">
              <a:rPr lang="zh-CN" altLang="en-US" smtClean="0"/>
              <a:t>23</a:t>
            </a:fld>
            <a:endParaRPr lang="zh-CN" altLang="en-US"/>
          </a:p>
        </p:txBody>
      </p:sp>
    </p:spTree>
    <p:extLst>
      <p:ext uri="{BB962C8B-B14F-4D97-AF65-F5344CB8AC3E}">
        <p14:creationId xmlns:p14="http://schemas.microsoft.com/office/powerpoint/2010/main" val="3744848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endParaRPr altLang="en-US" smtClean="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091964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endParaRPr altLang="en-US" smtClean="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764494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AA11710F-7340-466C-905C-0B30818DA6A7}" type="slidenum">
              <a:rPr lang="en-US" altLang="zh-CN" sz="1200"/>
              <a:pPr algn="r" eaLnBrk="1" hangingPunct="1"/>
              <a:t>34</a:t>
            </a:fld>
            <a:endParaRPr lang="en-US" altLang="zh-CN" sz="1200"/>
          </a:p>
        </p:txBody>
      </p:sp>
      <p:sp>
        <p:nvSpPr>
          <p:cNvPr id="47107" name="Rectangle 2"/>
          <p:cNvSpPr>
            <a:spLocks noGrp="1" noRot="1" noChangeAspect="1" noChangeArrowheads="1" noTextEdit="1"/>
          </p:cNvSpPr>
          <p:nvPr>
            <p:ph type="sldImg"/>
          </p:nvPr>
        </p:nvSpPr>
        <p:spPr>
          <a:ln/>
        </p:spPr>
      </p:sp>
      <p:sp>
        <p:nvSpPr>
          <p:cNvPr id="47108"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zh-CN" smtClean="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896637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endParaRPr altLang="en-US" smtClean="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112610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endParaRPr altLang="en-US" smtClean="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136720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endParaRPr altLang="en-US" smtClean="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68434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endParaRPr altLang="en-US" smtClean="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011198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p:spPr>
        <p:txBody>
          <a:bodyPr/>
          <a:lstStyle/>
          <a:p>
            <a:endParaRPr lang="zh-CN" altLang="en-US" smtClean="0">
              <a:ea typeface="宋体" pitchFamily="2" charset="-122"/>
            </a:endParaRPr>
          </a:p>
        </p:txBody>
      </p:sp>
    </p:spTree>
    <p:extLst>
      <p:ext uri="{BB962C8B-B14F-4D97-AF65-F5344CB8AC3E}">
        <p14:creationId xmlns:p14="http://schemas.microsoft.com/office/powerpoint/2010/main" val="919112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1565C6-7759-4FF8-8900-063AEF40B327}" type="slidenum">
              <a:rPr lang="en-US" altLang="zh-CN"/>
              <a:pPr/>
              <a:t>5</a:t>
            </a:fld>
            <a:endParaRPr lang="en-US" altLang="zh-CN"/>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xfrm>
            <a:off x="685800" y="4343400"/>
            <a:ext cx="5486400" cy="4114800"/>
          </a:xfrm>
        </p:spPr>
        <p:txBody>
          <a:bodyPr/>
          <a:lstStyle/>
          <a:p>
            <a:endParaRPr lang="zh-CN" altLang="zh-CN"/>
          </a:p>
        </p:txBody>
      </p:sp>
    </p:spTree>
    <p:extLst>
      <p:ext uri="{BB962C8B-B14F-4D97-AF65-F5344CB8AC3E}">
        <p14:creationId xmlns:p14="http://schemas.microsoft.com/office/powerpoint/2010/main" val="2576267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dirty="0">
                <a:solidFill>
                  <a:schemeClr val="tx1"/>
                </a:solidFill>
                <a:latin typeface="+mn-lt"/>
                <a:ea typeface="+mn-ea"/>
                <a:cs typeface="+mn-cs"/>
              </a:rPr>
              <a:t>STXM technique is commonly used in the 3</a:t>
            </a:r>
            <a:r>
              <a:rPr lang="en-US" altLang="zh-CN" sz="1200" kern="1200" baseline="30000" dirty="0">
                <a:solidFill>
                  <a:schemeClr val="tx1"/>
                </a:solidFill>
                <a:latin typeface="+mn-lt"/>
                <a:ea typeface="+mn-ea"/>
                <a:cs typeface="+mn-cs"/>
              </a:rPr>
              <a:t>rd</a:t>
            </a:r>
            <a:r>
              <a:rPr lang="en-US" altLang="zh-CN" sz="1200" kern="1200" dirty="0">
                <a:solidFill>
                  <a:schemeClr val="tx1"/>
                </a:solidFill>
                <a:latin typeface="+mn-lt"/>
                <a:ea typeface="+mn-ea"/>
                <a:cs typeface="+mn-cs"/>
              </a:rPr>
              <a:t> generation of synchrotron radiation sources. </a:t>
            </a:r>
          </a:p>
          <a:p>
            <a:r>
              <a:rPr lang="en-US" altLang="zh-CN" sz="1200" kern="1200" dirty="0">
                <a:solidFill>
                  <a:schemeClr val="tx1"/>
                </a:solidFill>
                <a:latin typeface="+mn-lt"/>
                <a:ea typeface="+mn-ea"/>
                <a:cs typeface="+mn-cs"/>
              </a:rPr>
              <a:t>Its spatial resolution is inherently limited by the ZP and can only reach ~20nm currently.</a:t>
            </a:r>
            <a:endParaRPr lang="zh-CN" altLang="en-US" dirty="0"/>
          </a:p>
        </p:txBody>
      </p:sp>
      <p:sp>
        <p:nvSpPr>
          <p:cNvPr id="4" name="灯片编号占位符 3"/>
          <p:cNvSpPr>
            <a:spLocks noGrp="1"/>
          </p:cNvSpPr>
          <p:nvPr>
            <p:ph type="sldNum" sz="quarter" idx="10"/>
          </p:nvPr>
        </p:nvSpPr>
        <p:spPr/>
        <p:txBody>
          <a:bodyPr/>
          <a:lstStyle/>
          <a:p>
            <a:fld id="{8865086D-5B1D-4C3A-8FEE-662B0CE2836C}" type="slidenum">
              <a:rPr lang="zh-CN" altLang="en-US" smtClean="0"/>
              <a:pPr/>
              <a:t>8</a:t>
            </a:fld>
            <a:endParaRPr lang="zh-CN" altLang="en-US"/>
          </a:p>
        </p:txBody>
      </p:sp>
    </p:spTree>
    <p:extLst>
      <p:ext uri="{BB962C8B-B14F-4D97-AF65-F5344CB8AC3E}">
        <p14:creationId xmlns:p14="http://schemas.microsoft.com/office/powerpoint/2010/main" val="407488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a:t>This</a:t>
            </a:r>
            <a:r>
              <a:rPr lang="en-US" altLang="zh-CN" baseline="0" dirty="0"/>
              <a:t> is a typical example for ptychography  (taken from ALS-U report)</a:t>
            </a:r>
          </a:p>
          <a:p>
            <a:endParaRPr lang="en-US" altLang="zh-CN" baseline="0" dirty="0"/>
          </a:p>
          <a:p>
            <a:r>
              <a:rPr lang="en-US" altLang="zh-CN" sz="1200" b="1" i="0" kern="1200" dirty="0">
                <a:solidFill>
                  <a:schemeClr val="tx1"/>
                </a:solidFill>
                <a:latin typeface="+mn-lt"/>
                <a:ea typeface="+mn-ea"/>
                <a:cs typeface="+mn-cs"/>
              </a:rPr>
              <a:t>Watching batteries fail</a:t>
            </a:r>
          </a:p>
          <a:p>
            <a:r>
              <a:rPr lang="en-US" altLang="zh-CN" sz="1200" b="0" i="0" kern="1200" dirty="0">
                <a:solidFill>
                  <a:schemeClr val="tx1"/>
                </a:solidFill>
                <a:latin typeface="+mn-lt"/>
                <a:ea typeface="+mn-ea"/>
                <a:cs typeface="+mn-cs"/>
              </a:rPr>
              <a:t>Rechargeable batteries lose capacity in part because of physical changes in the electrodes caused by electrochemical cycling. Lim </a:t>
            </a:r>
            <a:r>
              <a:rPr lang="en-US" altLang="zh-CN" sz="1200" b="0" i="1" kern="1200" dirty="0">
                <a:solidFill>
                  <a:schemeClr val="tx1"/>
                </a:solidFill>
                <a:latin typeface="+mn-lt"/>
                <a:ea typeface="+mn-ea"/>
                <a:cs typeface="+mn-cs"/>
              </a:rPr>
              <a:t>et al.</a:t>
            </a:r>
            <a:r>
              <a:rPr lang="en-US" altLang="zh-CN" sz="1200" b="0" i="0" kern="1200" dirty="0">
                <a:solidFill>
                  <a:schemeClr val="tx1"/>
                </a:solidFill>
                <a:latin typeface="+mn-lt"/>
                <a:ea typeface="+mn-ea"/>
                <a:cs typeface="+mn-cs"/>
              </a:rPr>
              <a:t> track the reaction dynamics of an electrode material, LiFePO</a:t>
            </a:r>
            <a:r>
              <a:rPr lang="en-US" altLang="zh-CN" sz="1200" b="0" i="0" kern="1200" baseline="-25000" dirty="0">
                <a:solidFill>
                  <a:schemeClr val="tx1"/>
                </a:solidFill>
                <a:latin typeface="+mn-lt"/>
                <a:ea typeface="+mn-ea"/>
                <a:cs typeface="+mn-cs"/>
              </a:rPr>
              <a:t>4</a:t>
            </a:r>
            <a:r>
              <a:rPr lang="en-US" altLang="zh-CN" sz="1200" b="0" i="0" kern="1200" dirty="0">
                <a:solidFill>
                  <a:schemeClr val="tx1"/>
                </a:solidFill>
                <a:latin typeface="+mn-lt"/>
                <a:ea typeface="+mn-ea"/>
                <a:cs typeface="+mn-cs"/>
              </a:rPr>
              <a:t>, by measuring the relative concentrations of Fe(II) and Fe(III) in it by means of high-resolution x-ray absorption spectrometry (see the Perspective by </a:t>
            </a:r>
            <a:r>
              <a:rPr lang="en-US" altLang="zh-CN" sz="1200" b="0" i="0" kern="1200" dirty="0" err="1">
                <a:solidFill>
                  <a:schemeClr val="tx1"/>
                </a:solidFill>
                <a:latin typeface="+mn-lt"/>
                <a:ea typeface="+mn-ea"/>
                <a:cs typeface="+mn-cs"/>
              </a:rPr>
              <a:t>Schougaard</a:t>
            </a:r>
            <a:r>
              <a:rPr lang="en-US" altLang="zh-CN" sz="1200" b="0" i="0" kern="1200" dirty="0">
                <a:solidFill>
                  <a:schemeClr val="tx1"/>
                </a:solidFill>
                <a:latin typeface="+mn-lt"/>
                <a:ea typeface="+mn-ea"/>
                <a:cs typeface="+mn-cs"/>
              </a:rPr>
              <a:t>). The exchange current density is then mapped for Li</a:t>
            </a:r>
            <a:r>
              <a:rPr lang="en-US" altLang="zh-CN" sz="1200" b="0" i="0" kern="1200" baseline="30000" dirty="0">
                <a:solidFill>
                  <a:schemeClr val="tx1"/>
                </a:solidFill>
                <a:latin typeface="+mn-lt"/>
                <a:ea typeface="+mn-ea"/>
                <a:cs typeface="+mn-cs"/>
              </a:rPr>
              <a:t>+</a:t>
            </a:r>
            <a:r>
              <a:rPr lang="en-US" altLang="zh-CN" sz="1200" b="0" i="0" kern="1200" dirty="0">
                <a:solidFill>
                  <a:schemeClr val="tx1"/>
                </a:solidFill>
                <a:latin typeface="+mn-lt"/>
                <a:ea typeface="+mn-ea"/>
                <a:cs typeface="+mn-cs"/>
              </a:rPr>
              <a:t> insertion and removal. At fast cycling rates, solid solutions form as Li</a:t>
            </a:r>
            <a:r>
              <a:rPr lang="en-US" altLang="zh-CN" sz="1200" b="0" i="0" kern="1200" baseline="30000" dirty="0">
                <a:solidFill>
                  <a:schemeClr val="tx1"/>
                </a:solidFill>
                <a:latin typeface="+mn-lt"/>
                <a:ea typeface="+mn-ea"/>
                <a:cs typeface="+mn-cs"/>
              </a:rPr>
              <a:t>+</a:t>
            </a:r>
            <a:r>
              <a:rPr lang="en-US" altLang="zh-CN" sz="1200" b="0" i="0" kern="1200" dirty="0">
                <a:solidFill>
                  <a:schemeClr val="tx1"/>
                </a:solidFill>
                <a:latin typeface="+mn-lt"/>
                <a:ea typeface="+mn-ea"/>
                <a:cs typeface="+mn-cs"/>
              </a:rPr>
              <a:t> is removed and inserted. However, at slow cycling rates, </a:t>
            </a:r>
            <a:r>
              <a:rPr lang="en-US" altLang="zh-CN" sz="1200" b="0" i="0" kern="1200" dirty="0" err="1">
                <a:solidFill>
                  <a:schemeClr val="tx1"/>
                </a:solidFill>
                <a:latin typeface="+mn-lt"/>
                <a:ea typeface="+mn-ea"/>
                <a:cs typeface="+mn-cs"/>
              </a:rPr>
              <a:t>nanoscale</a:t>
            </a:r>
            <a:r>
              <a:rPr lang="en-US" altLang="zh-CN" sz="1200" b="0" i="0" kern="1200" dirty="0">
                <a:solidFill>
                  <a:schemeClr val="tx1"/>
                </a:solidFill>
                <a:latin typeface="+mn-lt"/>
                <a:ea typeface="+mn-ea"/>
                <a:cs typeface="+mn-cs"/>
              </a:rPr>
              <a:t> phase separation occurs within battery particles, which eventually shortens battery life.</a:t>
            </a:r>
          </a:p>
          <a:p>
            <a:r>
              <a:rPr lang="en-US" altLang="zh-CN" sz="1200" b="0" i="1" kern="1200" dirty="0">
                <a:solidFill>
                  <a:schemeClr val="tx1"/>
                </a:solidFill>
                <a:latin typeface="+mn-lt"/>
                <a:ea typeface="+mn-ea"/>
                <a:cs typeface="+mn-cs"/>
              </a:rPr>
              <a:t>Science</a:t>
            </a:r>
            <a:r>
              <a:rPr lang="en-US" altLang="zh-CN" sz="1200" b="0" i="0" kern="1200" dirty="0">
                <a:solidFill>
                  <a:schemeClr val="tx1"/>
                </a:solidFill>
                <a:latin typeface="+mn-lt"/>
                <a:ea typeface="+mn-ea"/>
                <a:cs typeface="+mn-cs"/>
              </a:rPr>
              <a:t>, this issue p. </a:t>
            </a:r>
            <a:r>
              <a:rPr lang="en-US" altLang="zh-CN" sz="1200" b="1" i="0" u="none" strike="noStrike" kern="1200" dirty="0">
                <a:solidFill>
                  <a:schemeClr val="tx1"/>
                </a:solidFill>
                <a:latin typeface="+mn-lt"/>
                <a:ea typeface="+mn-ea"/>
                <a:cs typeface="+mn-cs"/>
                <a:hlinkClick r:id="rId3"/>
              </a:rPr>
              <a:t>566</a:t>
            </a:r>
            <a:r>
              <a:rPr lang="en-US" altLang="zh-CN" sz="1200" b="0" i="0" kern="1200" dirty="0">
                <a:solidFill>
                  <a:schemeClr val="tx1"/>
                </a:solidFill>
                <a:latin typeface="+mn-lt"/>
                <a:ea typeface="+mn-ea"/>
                <a:cs typeface="+mn-cs"/>
              </a:rPr>
              <a:t>; see also p. </a:t>
            </a:r>
            <a:r>
              <a:rPr lang="en-US" altLang="zh-CN" sz="1200" b="1" i="0" u="none" strike="noStrike" kern="1200" dirty="0">
                <a:solidFill>
                  <a:schemeClr val="tx1"/>
                </a:solidFill>
                <a:latin typeface="+mn-lt"/>
                <a:ea typeface="+mn-ea"/>
                <a:cs typeface="+mn-cs"/>
                <a:hlinkClick r:id="rId4"/>
              </a:rPr>
              <a:t>543</a:t>
            </a:r>
            <a:endParaRPr lang="en-US" altLang="zh-CN" sz="1200" b="0" i="0" kern="1200" dirty="0">
              <a:solidFill>
                <a:schemeClr val="tx1"/>
              </a:solidFill>
              <a:latin typeface="+mn-lt"/>
              <a:ea typeface="+mn-ea"/>
              <a:cs typeface="+mn-cs"/>
            </a:endParaRPr>
          </a:p>
          <a:p>
            <a:endParaRPr lang="en-US" altLang="zh-CN" dirty="0"/>
          </a:p>
          <a:p>
            <a:endParaRPr lang="en-US" altLang="zh-CN" dirty="0"/>
          </a:p>
          <a:p>
            <a:r>
              <a:rPr lang="en-US" altLang="zh-CN" sz="1200" u="none" strike="noStrike" kern="1200" dirty="0">
                <a:solidFill>
                  <a:schemeClr val="tx1"/>
                </a:solidFill>
                <a:latin typeface="+mn-lt"/>
                <a:ea typeface="+mn-ea"/>
                <a:cs typeface="+mn-cs"/>
                <a:hlinkClick r:id="rId5"/>
              </a:rPr>
              <a:t>Movie S1</a:t>
            </a:r>
            <a:r>
              <a:rPr lang="en-US" altLang="zh-CN" dirty="0"/>
              <a:t>Evolution of Li composition for particles during </a:t>
            </a:r>
            <a:r>
              <a:rPr lang="en-US" altLang="zh-CN" dirty="0" err="1"/>
              <a:t>lithiation</a:t>
            </a:r>
            <a:r>
              <a:rPr lang="en-US" altLang="zh-CN" dirty="0"/>
              <a:t> at a rate of 2C. The hue represents the Li composition X, where red indicate X=1 and green indicate X=0. The brightness represents thickness of material, the same as </a:t>
            </a:r>
            <a:r>
              <a:rPr lang="en-US" altLang="zh-CN" dirty="0" err="1"/>
              <a:t>as</a:t>
            </a:r>
            <a:r>
              <a:rPr lang="en-US" altLang="zh-CN" dirty="0"/>
              <a:t> in Fig. 2. The position of each particle (outlined in white) relative to each other, and the dashed line indicates divisions. The composition of each pixel was linearly interpolated time-wise to create the movie, such that 1 min=1 frame.</a:t>
            </a:r>
          </a:p>
          <a:p>
            <a:r>
              <a:rPr lang="en-US" altLang="zh-CN" sz="1200" u="none" strike="noStrike" kern="1200" dirty="0">
                <a:solidFill>
                  <a:schemeClr val="tx1"/>
                </a:solidFill>
                <a:latin typeface="+mn-lt"/>
                <a:ea typeface="+mn-ea"/>
                <a:cs typeface="+mn-cs"/>
                <a:hlinkClick r:id="rId6"/>
              </a:rPr>
              <a:t>Movie S2</a:t>
            </a:r>
            <a:r>
              <a:rPr lang="en-US" altLang="zh-CN" dirty="0"/>
              <a:t>Evolution of Li composition for particles during </a:t>
            </a:r>
            <a:r>
              <a:rPr lang="en-US" altLang="zh-CN" dirty="0" err="1"/>
              <a:t>delithiation</a:t>
            </a:r>
            <a:r>
              <a:rPr lang="en-US" altLang="zh-CN" dirty="0"/>
              <a:t> at a rate of 0.6C. All legends have the same meaning as Movie S1.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5086D-5B1D-4C3A-8FEE-662B0CE2836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0990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E7A2DE-71F0-4569-A5F3-C317E75EEFE1}" type="slidenum">
              <a:rPr lang="en-US" altLang="zh-CN"/>
              <a:pPr/>
              <a:t>11</a:t>
            </a:fld>
            <a:endParaRPr lang="en-US" altLang="zh-CN"/>
          </a:p>
        </p:txBody>
      </p:sp>
      <p:sp>
        <p:nvSpPr>
          <p:cNvPr id="696322" name="Rectangle 2"/>
          <p:cNvSpPr>
            <a:spLocks noGrp="1" noRot="1" noChangeAspect="1" noChangeArrowheads="1" noTextEdit="1"/>
          </p:cNvSpPr>
          <p:nvPr>
            <p:ph type="sldImg"/>
          </p:nvPr>
        </p:nvSpPr>
        <p:spPr>
          <a:ln/>
        </p:spPr>
      </p:sp>
      <p:sp>
        <p:nvSpPr>
          <p:cNvPr id="696323" name="Rectangle 3"/>
          <p:cNvSpPr>
            <a:spLocks noGrp="1" noChangeArrowheads="1"/>
          </p:cNvSpPr>
          <p:nvPr>
            <p:ph type="body" idx="1"/>
          </p:nvPr>
        </p:nvSpPr>
        <p:spPr>
          <a:xfrm>
            <a:off x="685800" y="4343400"/>
            <a:ext cx="5486400" cy="4114800"/>
          </a:xfrm>
        </p:spPr>
        <p:txBody>
          <a:bodyPr/>
          <a:lstStyle/>
          <a:p>
            <a:endParaRPr lang="zh-CN" altLang="zh-CN"/>
          </a:p>
        </p:txBody>
      </p:sp>
    </p:spTree>
    <p:extLst>
      <p:ext uri="{BB962C8B-B14F-4D97-AF65-F5344CB8AC3E}">
        <p14:creationId xmlns:p14="http://schemas.microsoft.com/office/powerpoint/2010/main" val="2053826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99E471-8216-46CD-92BA-96705476D07E}" type="slidenum">
              <a:rPr lang="en-US" altLang="zh-CN"/>
              <a:pPr/>
              <a:t>12</a:t>
            </a:fld>
            <a:endParaRPr lang="en-US" altLang="zh-CN"/>
          </a:p>
        </p:txBody>
      </p:sp>
      <p:sp>
        <p:nvSpPr>
          <p:cNvPr id="698370" name="Rectangle 2"/>
          <p:cNvSpPr>
            <a:spLocks noGrp="1" noRot="1" noChangeAspect="1" noChangeArrowheads="1" noTextEdit="1"/>
          </p:cNvSpPr>
          <p:nvPr>
            <p:ph type="sldImg"/>
          </p:nvPr>
        </p:nvSpPr>
        <p:spPr>
          <a:ln/>
        </p:spPr>
      </p:sp>
      <p:sp>
        <p:nvSpPr>
          <p:cNvPr id="698371" name="Rectangle 3"/>
          <p:cNvSpPr>
            <a:spLocks noGrp="1" noChangeArrowheads="1"/>
          </p:cNvSpPr>
          <p:nvPr>
            <p:ph type="body" idx="1"/>
          </p:nvPr>
        </p:nvSpPr>
        <p:spPr>
          <a:xfrm>
            <a:off x="685800" y="4343400"/>
            <a:ext cx="5486400" cy="4114800"/>
          </a:xfrm>
        </p:spPr>
        <p:txBody>
          <a:bodyPr/>
          <a:lstStyle/>
          <a:p>
            <a:endParaRPr lang="zh-CN" altLang="zh-CN"/>
          </a:p>
        </p:txBody>
      </p:sp>
    </p:spTree>
    <p:extLst>
      <p:ext uri="{BB962C8B-B14F-4D97-AF65-F5344CB8AC3E}">
        <p14:creationId xmlns:p14="http://schemas.microsoft.com/office/powerpoint/2010/main" val="282684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91725-DB4E-4E4D-9597-A606B12E1D1C}" type="slidenum">
              <a:rPr lang="en-US" altLang="zh-CN"/>
              <a:pPr/>
              <a:t>13</a:t>
            </a:fld>
            <a:endParaRPr lang="en-US" altLang="zh-CN"/>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xfrm>
            <a:off x="685800" y="4343400"/>
            <a:ext cx="5486400" cy="4114800"/>
          </a:xfrm>
        </p:spPr>
        <p:txBody>
          <a:bodyPr/>
          <a:lstStyle/>
          <a:p>
            <a:endParaRPr lang="zh-CN" altLang="zh-CN"/>
          </a:p>
        </p:txBody>
      </p:sp>
    </p:spTree>
    <p:extLst>
      <p:ext uri="{BB962C8B-B14F-4D97-AF65-F5344CB8AC3E}">
        <p14:creationId xmlns:p14="http://schemas.microsoft.com/office/powerpoint/2010/main" val="1745351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
        <p:nvSpPr>
          <p:cNvPr id="3584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fld id="{F9445161-4B86-644C-BAFA-14BAD919BF7B}" type="slidenum">
              <a:rPr lang="en-US" sz="1200" b="0"/>
              <a:pPr/>
              <a:t>17</a:t>
            </a:fld>
            <a:endParaRPr lang="en-US" sz="1200" b="0"/>
          </a:p>
        </p:txBody>
      </p:sp>
    </p:spTree>
    <p:extLst>
      <p:ext uri="{BB962C8B-B14F-4D97-AF65-F5344CB8AC3E}">
        <p14:creationId xmlns:p14="http://schemas.microsoft.com/office/powerpoint/2010/main" val="1384421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3299493-8D75-4843-9569-2F82C4749CC7}" type="datetimeFigureOut">
              <a:rPr lang="zh-CN" altLang="en-US" smtClean="0"/>
              <a:t>2018/12/22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886EDA-B57D-4B31-8CAD-7B55542B52CB}" type="slidenum">
              <a:rPr lang="zh-CN" altLang="en-US" smtClean="0"/>
              <a:t>‹#›</a:t>
            </a:fld>
            <a:endParaRPr lang="zh-CN" altLang="en-US"/>
          </a:p>
        </p:txBody>
      </p:sp>
    </p:spTree>
    <p:extLst>
      <p:ext uri="{BB962C8B-B14F-4D97-AF65-F5344CB8AC3E}">
        <p14:creationId xmlns:p14="http://schemas.microsoft.com/office/powerpoint/2010/main" val="2257775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3299493-8D75-4843-9569-2F82C4749CC7}" type="datetimeFigureOut">
              <a:rPr lang="zh-CN" altLang="en-US" smtClean="0"/>
              <a:t>2018/12/22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886EDA-B57D-4B31-8CAD-7B55542B52CB}" type="slidenum">
              <a:rPr lang="zh-CN" altLang="en-US" smtClean="0"/>
              <a:t>‹#›</a:t>
            </a:fld>
            <a:endParaRPr lang="zh-CN" altLang="en-US"/>
          </a:p>
        </p:txBody>
      </p:sp>
    </p:spTree>
    <p:extLst>
      <p:ext uri="{BB962C8B-B14F-4D97-AF65-F5344CB8AC3E}">
        <p14:creationId xmlns:p14="http://schemas.microsoft.com/office/powerpoint/2010/main" val="1452803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3299493-8D75-4843-9569-2F82C4749CC7}" type="datetimeFigureOut">
              <a:rPr lang="zh-CN" altLang="en-US" smtClean="0"/>
              <a:t>2018/12/22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886EDA-B57D-4B31-8CAD-7B55542B52CB}" type="slidenum">
              <a:rPr lang="zh-CN" altLang="en-US" smtClean="0"/>
              <a:t>‹#›</a:t>
            </a:fld>
            <a:endParaRPr lang="zh-CN" altLang="en-US"/>
          </a:p>
        </p:txBody>
      </p:sp>
    </p:spTree>
    <p:extLst>
      <p:ext uri="{BB962C8B-B14F-4D97-AF65-F5344CB8AC3E}">
        <p14:creationId xmlns:p14="http://schemas.microsoft.com/office/powerpoint/2010/main" val="278881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3299493-8D75-4843-9569-2F82C4749CC7}" type="datetimeFigureOut">
              <a:rPr lang="zh-CN" altLang="en-US" smtClean="0"/>
              <a:t>2018/12/22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886EDA-B57D-4B31-8CAD-7B55542B52CB}" type="slidenum">
              <a:rPr lang="zh-CN" altLang="en-US" smtClean="0"/>
              <a:t>‹#›</a:t>
            </a:fld>
            <a:endParaRPr lang="zh-CN" altLang="en-US"/>
          </a:p>
        </p:txBody>
      </p:sp>
    </p:spTree>
    <p:extLst>
      <p:ext uri="{BB962C8B-B14F-4D97-AF65-F5344CB8AC3E}">
        <p14:creationId xmlns:p14="http://schemas.microsoft.com/office/powerpoint/2010/main" val="3033931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3299493-8D75-4843-9569-2F82C4749CC7}" type="datetimeFigureOut">
              <a:rPr lang="zh-CN" altLang="en-US" smtClean="0"/>
              <a:t>2018/12/22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886EDA-B57D-4B31-8CAD-7B55542B52CB}" type="slidenum">
              <a:rPr lang="zh-CN" altLang="en-US" smtClean="0"/>
              <a:t>‹#›</a:t>
            </a:fld>
            <a:endParaRPr lang="zh-CN" altLang="en-US"/>
          </a:p>
        </p:txBody>
      </p:sp>
    </p:spTree>
    <p:extLst>
      <p:ext uri="{BB962C8B-B14F-4D97-AF65-F5344CB8AC3E}">
        <p14:creationId xmlns:p14="http://schemas.microsoft.com/office/powerpoint/2010/main" val="631241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3299493-8D75-4843-9569-2F82C4749CC7}" type="datetimeFigureOut">
              <a:rPr lang="zh-CN" altLang="en-US" smtClean="0"/>
              <a:t>2018/12/22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0886EDA-B57D-4B31-8CAD-7B55542B52CB}" type="slidenum">
              <a:rPr lang="zh-CN" altLang="en-US" smtClean="0"/>
              <a:t>‹#›</a:t>
            </a:fld>
            <a:endParaRPr lang="zh-CN" altLang="en-US"/>
          </a:p>
        </p:txBody>
      </p:sp>
    </p:spTree>
    <p:extLst>
      <p:ext uri="{BB962C8B-B14F-4D97-AF65-F5344CB8AC3E}">
        <p14:creationId xmlns:p14="http://schemas.microsoft.com/office/powerpoint/2010/main" val="1236011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3299493-8D75-4843-9569-2F82C4749CC7}" type="datetimeFigureOut">
              <a:rPr lang="zh-CN" altLang="en-US" smtClean="0"/>
              <a:t>2018/12/22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0886EDA-B57D-4B31-8CAD-7B55542B52CB}" type="slidenum">
              <a:rPr lang="zh-CN" altLang="en-US" smtClean="0"/>
              <a:t>‹#›</a:t>
            </a:fld>
            <a:endParaRPr lang="zh-CN" altLang="en-US"/>
          </a:p>
        </p:txBody>
      </p:sp>
    </p:spTree>
    <p:extLst>
      <p:ext uri="{BB962C8B-B14F-4D97-AF65-F5344CB8AC3E}">
        <p14:creationId xmlns:p14="http://schemas.microsoft.com/office/powerpoint/2010/main" val="3057995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3299493-8D75-4843-9569-2F82C4749CC7}" type="datetimeFigureOut">
              <a:rPr lang="zh-CN" altLang="en-US" smtClean="0"/>
              <a:t>2018/12/22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0886EDA-B57D-4B31-8CAD-7B55542B52CB}" type="slidenum">
              <a:rPr lang="zh-CN" altLang="en-US" smtClean="0"/>
              <a:t>‹#›</a:t>
            </a:fld>
            <a:endParaRPr lang="zh-CN" altLang="en-US"/>
          </a:p>
        </p:txBody>
      </p:sp>
    </p:spTree>
    <p:extLst>
      <p:ext uri="{BB962C8B-B14F-4D97-AF65-F5344CB8AC3E}">
        <p14:creationId xmlns:p14="http://schemas.microsoft.com/office/powerpoint/2010/main" val="218401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3299493-8D75-4843-9569-2F82C4749CC7}" type="datetimeFigureOut">
              <a:rPr lang="zh-CN" altLang="en-US" smtClean="0"/>
              <a:t>2018/12/22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0886EDA-B57D-4B31-8CAD-7B55542B52CB}" type="slidenum">
              <a:rPr lang="zh-CN" altLang="en-US" smtClean="0"/>
              <a:t>‹#›</a:t>
            </a:fld>
            <a:endParaRPr lang="zh-CN" altLang="en-US"/>
          </a:p>
        </p:txBody>
      </p:sp>
    </p:spTree>
    <p:extLst>
      <p:ext uri="{BB962C8B-B14F-4D97-AF65-F5344CB8AC3E}">
        <p14:creationId xmlns:p14="http://schemas.microsoft.com/office/powerpoint/2010/main" val="4163885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3299493-8D75-4843-9569-2F82C4749CC7}" type="datetimeFigureOut">
              <a:rPr lang="zh-CN" altLang="en-US" smtClean="0"/>
              <a:t>2018/12/22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0886EDA-B57D-4B31-8CAD-7B55542B52CB}" type="slidenum">
              <a:rPr lang="zh-CN" altLang="en-US" smtClean="0"/>
              <a:t>‹#›</a:t>
            </a:fld>
            <a:endParaRPr lang="zh-CN" altLang="en-US"/>
          </a:p>
        </p:txBody>
      </p:sp>
    </p:spTree>
    <p:extLst>
      <p:ext uri="{BB962C8B-B14F-4D97-AF65-F5344CB8AC3E}">
        <p14:creationId xmlns:p14="http://schemas.microsoft.com/office/powerpoint/2010/main" val="365448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3299493-8D75-4843-9569-2F82C4749CC7}" type="datetimeFigureOut">
              <a:rPr lang="zh-CN" altLang="en-US" smtClean="0"/>
              <a:t>2018/12/22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0886EDA-B57D-4B31-8CAD-7B55542B52CB}" type="slidenum">
              <a:rPr lang="zh-CN" altLang="en-US" smtClean="0"/>
              <a:t>‹#›</a:t>
            </a:fld>
            <a:endParaRPr lang="zh-CN" altLang="en-US"/>
          </a:p>
        </p:txBody>
      </p:sp>
    </p:spTree>
    <p:extLst>
      <p:ext uri="{BB962C8B-B14F-4D97-AF65-F5344CB8AC3E}">
        <p14:creationId xmlns:p14="http://schemas.microsoft.com/office/powerpoint/2010/main" val="2471314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99493-8D75-4843-9569-2F82C4749CC7}" type="datetimeFigureOut">
              <a:rPr lang="zh-CN" altLang="en-US" smtClean="0"/>
              <a:t>2018/12/22</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86EDA-B57D-4B31-8CAD-7B55542B52CB}" type="slidenum">
              <a:rPr lang="zh-CN" altLang="en-US" smtClean="0"/>
              <a:t>‹#›</a:t>
            </a:fld>
            <a:endParaRPr lang="zh-CN" altLang="en-US"/>
          </a:p>
        </p:txBody>
      </p:sp>
      <p:sp>
        <p:nvSpPr>
          <p:cNvPr id="8" name="Line 12"/>
          <p:cNvSpPr>
            <a:spLocks noChangeShapeType="1"/>
          </p:cNvSpPr>
          <p:nvPr userDrawn="1"/>
        </p:nvSpPr>
        <p:spPr bwMode="invGray">
          <a:xfrm>
            <a:off x="0" y="6524212"/>
            <a:ext cx="9144000" cy="0"/>
          </a:xfrm>
          <a:prstGeom prst="line">
            <a:avLst/>
          </a:prstGeom>
          <a:noFill/>
          <a:ln w="28575" cap="rnd">
            <a:solidFill>
              <a:srgbClr val="3366FF"/>
            </a:solidFill>
            <a:round/>
            <a:headEnd/>
            <a:tailEnd/>
          </a:ln>
          <a:effectLst/>
        </p:spPr>
        <p:txBody>
          <a:bodyPr wrap="none" anchor="ctr"/>
          <a:lstStyle/>
          <a:p>
            <a:pPr algn="ctr" fontAlgn="base">
              <a:spcBef>
                <a:spcPct val="0"/>
              </a:spcBef>
              <a:spcAft>
                <a:spcPct val="0"/>
              </a:spcAft>
              <a:defRPr/>
            </a:pPr>
            <a:endParaRPr lang="zh-CN" altLang="en-US" baseline="-25000">
              <a:solidFill>
                <a:srgbClr val="000000"/>
              </a:solidFill>
            </a:endParaRPr>
          </a:p>
        </p:txBody>
      </p:sp>
      <p:sp>
        <p:nvSpPr>
          <p:cNvPr id="9" name="Text Box 13"/>
          <p:cNvSpPr txBox="1">
            <a:spLocks noChangeArrowheads="1"/>
          </p:cNvSpPr>
          <p:nvPr userDrawn="1"/>
        </p:nvSpPr>
        <p:spPr bwMode="auto">
          <a:xfrm>
            <a:off x="7428274" y="6524212"/>
            <a:ext cx="1715726" cy="338554"/>
          </a:xfrm>
          <a:prstGeom prst="rect">
            <a:avLst/>
          </a:prstGeom>
          <a:noFill/>
          <a:ln w="9525">
            <a:noFill/>
            <a:miter lim="800000"/>
            <a:headEnd/>
            <a:tailEnd/>
          </a:ln>
          <a:effectLst/>
        </p:spPr>
        <p:txBody>
          <a:bodyPr wrap="none">
            <a:spAutoFit/>
          </a:bodyPr>
          <a:lstStyle/>
          <a:p>
            <a:pPr algn="r" fontAlgn="base">
              <a:spcBef>
                <a:spcPct val="0"/>
              </a:spcBef>
              <a:spcAft>
                <a:spcPct val="0"/>
              </a:spcAft>
              <a:defRPr/>
            </a:pPr>
            <a:r>
              <a:rPr lang="en-US" altLang="zh-CN" sz="1600" b="1" i="1" dirty="0" smtClean="0">
                <a:solidFill>
                  <a:srgbClr val="0066CC"/>
                </a:solidFill>
              </a:rPr>
              <a:t>yaot@ustc.edu.cn</a:t>
            </a:r>
            <a:endParaRPr lang="en-US" altLang="zh-CN" sz="1600" b="1" i="1" dirty="0">
              <a:solidFill>
                <a:srgbClr val="0066CC"/>
              </a:solidFill>
            </a:endParaRPr>
          </a:p>
        </p:txBody>
      </p:sp>
      <p:grpSp>
        <p:nvGrpSpPr>
          <p:cNvPr id="10" name="Group 8"/>
          <p:cNvGrpSpPr>
            <a:grpSpLocks noChangeAspect="1"/>
          </p:cNvGrpSpPr>
          <p:nvPr userDrawn="1"/>
        </p:nvGrpSpPr>
        <p:grpSpPr bwMode="auto">
          <a:xfrm>
            <a:off x="62130" y="6578612"/>
            <a:ext cx="1548000" cy="250260"/>
            <a:chOff x="4492" y="4098"/>
            <a:chExt cx="1200" cy="194"/>
          </a:xfrm>
        </p:grpSpPr>
        <p:pic>
          <p:nvPicPr>
            <p:cNvPr id="11" name="Picture 9" descr="NSRL透明Logo-兰"/>
            <p:cNvPicPr>
              <a:picLocks noChangeAspect="1" noChangeArrowheads="1"/>
            </p:cNvPicPr>
            <p:nvPr userDrawn="1"/>
          </p:nvPicPr>
          <p:blipFill>
            <a:blip r:embed="rId13" cstate="print"/>
            <a:srcRect/>
            <a:stretch>
              <a:fillRect/>
            </a:stretch>
          </p:blipFill>
          <p:spPr bwMode="auto">
            <a:xfrm>
              <a:off x="4492" y="4098"/>
              <a:ext cx="202" cy="194"/>
            </a:xfrm>
            <a:prstGeom prst="rect">
              <a:avLst/>
            </a:prstGeom>
            <a:noFill/>
            <a:ln w="9525">
              <a:noFill/>
              <a:miter lim="800000"/>
              <a:headEnd/>
              <a:tailEnd/>
            </a:ln>
          </p:spPr>
        </p:pic>
        <p:pic>
          <p:nvPicPr>
            <p:cNvPr id="12" name="Picture 10" descr="NSRL透明-蓝"/>
            <p:cNvPicPr>
              <a:picLocks noChangeAspect="1" noChangeArrowheads="1"/>
            </p:cNvPicPr>
            <p:nvPr userDrawn="1"/>
          </p:nvPicPr>
          <p:blipFill>
            <a:blip r:embed="rId14" cstate="print"/>
            <a:srcRect/>
            <a:stretch>
              <a:fillRect/>
            </a:stretch>
          </p:blipFill>
          <p:spPr bwMode="auto">
            <a:xfrm>
              <a:off x="4735" y="4102"/>
              <a:ext cx="957" cy="173"/>
            </a:xfrm>
            <a:prstGeom prst="rect">
              <a:avLst/>
            </a:prstGeom>
            <a:noFill/>
            <a:ln w="9525">
              <a:noFill/>
              <a:miter lim="800000"/>
              <a:headEnd/>
              <a:tailEnd/>
            </a:ln>
          </p:spPr>
        </p:pic>
      </p:grpSp>
      <p:sp>
        <p:nvSpPr>
          <p:cNvPr id="13" name="Line 5"/>
          <p:cNvSpPr>
            <a:spLocks noChangeShapeType="1"/>
          </p:cNvSpPr>
          <p:nvPr userDrawn="1"/>
        </p:nvSpPr>
        <p:spPr bwMode="blackWhite">
          <a:xfrm>
            <a:off x="0" y="836613"/>
            <a:ext cx="9144000" cy="0"/>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zh-CN" altLang="en-US"/>
          </a:p>
        </p:txBody>
      </p:sp>
      <p:pic>
        <p:nvPicPr>
          <p:cNvPr id="14" name="Picture 6"/>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938" y="4763"/>
            <a:ext cx="82867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995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46.jpeg"/><Relationship Id="rId18" Type="http://schemas.openxmlformats.org/officeDocument/2006/relationships/image" Target="../media/image44.png"/><Relationship Id="rId3" Type="http://schemas.openxmlformats.org/officeDocument/2006/relationships/notesSlide" Target="../notesSlides/notesSlide7.xml"/><Relationship Id="rId7" Type="http://schemas.openxmlformats.org/officeDocument/2006/relationships/oleObject" Target="../embeddings/oleObject3.bin"/><Relationship Id="rId12" Type="http://schemas.openxmlformats.org/officeDocument/2006/relationships/image" Target="../media/image45.jpeg"/><Relationship Id="rId17" Type="http://schemas.openxmlformats.org/officeDocument/2006/relationships/oleObject" Target="../embeddings/oleObject8.bin"/><Relationship Id="rId2" Type="http://schemas.openxmlformats.org/officeDocument/2006/relationships/slideLayout" Target="../slideLayouts/slideLayout2.xml"/><Relationship Id="rId16" Type="http://schemas.openxmlformats.org/officeDocument/2006/relationships/image" Target="../media/image43.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2.png"/><Relationship Id="rId5" Type="http://schemas.openxmlformats.org/officeDocument/2006/relationships/image" Target="../media/image41.png"/><Relationship Id="rId15" Type="http://schemas.openxmlformats.org/officeDocument/2006/relationships/oleObject" Target="../embeddings/oleObject7.bin"/><Relationship Id="rId10" Type="http://schemas.openxmlformats.org/officeDocument/2006/relationships/oleObject" Target="../embeddings/oleObject6.bin"/><Relationship Id="rId4" Type="http://schemas.openxmlformats.org/officeDocument/2006/relationships/oleObject" Target="../embeddings/oleObject1.bin"/><Relationship Id="rId9" Type="http://schemas.openxmlformats.org/officeDocument/2006/relationships/oleObject" Target="../embeddings/oleObject5.bin"/><Relationship Id="rId1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tiff"/><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emf"/><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3.wm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 Id="rId9" Type="http://schemas.openxmlformats.org/officeDocument/2006/relationships/image" Target="../media/image22.emf"/></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8" Type="http://schemas.openxmlformats.org/officeDocument/2006/relationships/image" Target="../media/image92.emf"/><Relationship Id="rId13" Type="http://schemas.openxmlformats.org/officeDocument/2006/relationships/image" Target="../media/image97.jpeg"/><Relationship Id="rId3" Type="http://schemas.openxmlformats.org/officeDocument/2006/relationships/image" Target="../media/image87.jpeg"/><Relationship Id="rId7" Type="http://schemas.openxmlformats.org/officeDocument/2006/relationships/image" Target="../media/image91.jpeg"/><Relationship Id="rId12"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jpeg"/><Relationship Id="rId14" Type="http://schemas.openxmlformats.org/officeDocument/2006/relationships/image" Target="../media/image98.jpeg"/></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jpeg"/></Relationships>
</file>

<file path=ppt/slides/_rels/slide3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4.emf"/><Relationship Id="rId5" Type="http://schemas.openxmlformats.org/officeDocument/2006/relationships/image" Target="../media/image113.emf"/><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20.emf"/><Relationship Id="rId7" Type="http://schemas.openxmlformats.org/officeDocument/2006/relationships/image" Target="../media/image12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7.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jpeg"/></Relationships>
</file>

<file path=ppt/slides/_rels/slide3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image" Target="../media/image136.jpeg"/></Relationships>
</file>

<file path=ppt/slides/_rels/slide4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40.emf"/></Relationships>
</file>

<file path=ppt/slides/_rels/slide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7.xml"/><Relationship Id="rId5" Type="http://schemas.openxmlformats.org/officeDocument/2006/relationships/image" Target="../media/image147.jpeg"/><Relationship Id="rId4" Type="http://schemas.openxmlformats.org/officeDocument/2006/relationships/image" Target="../media/image146.png"/></Relationships>
</file>

<file path=ppt/slides/_rels/slide4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46.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53.jpeg"/><Relationship Id="rId1" Type="http://schemas.openxmlformats.org/officeDocument/2006/relationships/slideLayout" Target="../slideLayouts/slideLayout2.xml"/><Relationship Id="rId5" Type="http://schemas.openxmlformats.org/officeDocument/2006/relationships/image" Target="../media/image156.emf"/><Relationship Id="rId4" Type="http://schemas.openxmlformats.org/officeDocument/2006/relationships/image" Target="../media/image155.png"/></Relationships>
</file>

<file path=ppt/slides/_rels/slide47.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4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emf"/><Relationship Id="rId1" Type="http://schemas.openxmlformats.org/officeDocument/2006/relationships/slideLayout" Target="../slideLayouts/slideLayout2.xml"/><Relationship Id="rId4" Type="http://schemas.openxmlformats.org/officeDocument/2006/relationships/image" Target="../media/image163.emf"/></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51.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 Id="rId4" Type="http://schemas.openxmlformats.org/officeDocument/2006/relationships/image" Target="../media/image173.jpeg"/></Relationships>
</file>

<file path=ppt/slides/_rels/slide55.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174.png"/><Relationship Id="rId1" Type="http://schemas.openxmlformats.org/officeDocument/2006/relationships/slideLayout" Target="../slideLayouts/slideLayout1.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emf"/></Relationships>
</file>

<file path=ppt/slides/_rels/slide56.xml.rels><?xml version="1.0" encoding="UTF-8" standalone="yes"?>
<Relationships xmlns="http://schemas.openxmlformats.org/package/2006/relationships"><Relationship Id="rId8" Type="http://schemas.openxmlformats.org/officeDocument/2006/relationships/image" Target="../media/image179.wmf"/><Relationship Id="rId3" Type="http://schemas.openxmlformats.org/officeDocument/2006/relationships/image" Target="../media/image180.png"/><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png"/><Relationship Id="rId9" Type="http://schemas.openxmlformats.org/officeDocument/2006/relationships/image" Target="../media/image184.emf"/></Relationships>
</file>

<file path=ppt/slides/_rels/slide57.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2"/>
          <p:cNvSpPr txBox="1"/>
          <p:nvPr/>
        </p:nvSpPr>
        <p:spPr>
          <a:xfrm>
            <a:off x="-2604" y="712678"/>
            <a:ext cx="9146604" cy="2644314"/>
          </a:xfrm>
          <a:prstGeom prst="rect">
            <a:avLst/>
          </a:prstGeom>
          <a:noFill/>
        </p:spPr>
        <p:txBody>
          <a:bodyPr wrap="square" rtlCol="0">
            <a:spAutoFit/>
          </a:bodyPr>
          <a:lstStyle/>
          <a:p>
            <a:pPr algn="ctr">
              <a:lnSpc>
                <a:spcPct val="250000"/>
              </a:lnSpc>
            </a:pPr>
            <a:r>
              <a:rPr kumimoji="1" lang="zh-CN" altLang="en-US" sz="4400" b="1" dirty="0" smtClean="0">
                <a:solidFill>
                  <a:srgbClr val="FF0000"/>
                </a:solidFill>
                <a:latin typeface="+mj-lt"/>
                <a:ea typeface="黑体" panose="02010609060101010101" pitchFamily="49" charset="-122"/>
                <a:cs typeface="微软雅黑"/>
              </a:rPr>
              <a:t>同步辐射在</a:t>
            </a:r>
            <a:r>
              <a:rPr kumimoji="1" lang="zh-CN" altLang="en-US" sz="4400" b="1" dirty="0">
                <a:solidFill>
                  <a:srgbClr val="FF0000"/>
                </a:solidFill>
                <a:latin typeface="+mj-lt"/>
                <a:ea typeface="黑体" panose="02010609060101010101" pitchFamily="49" charset="-122"/>
                <a:cs typeface="微软雅黑"/>
              </a:rPr>
              <a:t>材料</a:t>
            </a:r>
            <a:r>
              <a:rPr kumimoji="1" lang="zh-CN" altLang="en-US" sz="4400" b="1" dirty="0" smtClean="0">
                <a:solidFill>
                  <a:srgbClr val="FF0000"/>
                </a:solidFill>
                <a:latin typeface="+mj-lt"/>
                <a:ea typeface="黑体" panose="02010609060101010101" pitchFamily="49" charset="-122"/>
                <a:cs typeface="微软雅黑"/>
              </a:rPr>
              <a:t>科学研究中的应用</a:t>
            </a:r>
            <a:endParaRPr kumimoji="1" lang="en-US" altLang="zh-CN" sz="4400" b="1" dirty="0" smtClean="0">
              <a:solidFill>
                <a:srgbClr val="FF0000"/>
              </a:solidFill>
              <a:latin typeface="+mj-lt"/>
              <a:ea typeface="黑体" panose="02010609060101010101" pitchFamily="49" charset="-122"/>
              <a:cs typeface="微软雅黑"/>
            </a:endParaRPr>
          </a:p>
          <a:p>
            <a:pPr algn="ctr">
              <a:lnSpc>
                <a:spcPts val="6700"/>
              </a:lnSpc>
            </a:pPr>
            <a:r>
              <a:rPr lang="en-US" altLang="zh-CN" sz="4400"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-Time, </a:t>
            </a:r>
            <a:r>
              <a:rPr lang="en-US" altLang="zh-CN" sz="4400"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S</a:t>
            </a:r>
            <a:r>
              <a:rPr lang="en-US" altLang="zh-CN" sz="4400"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pace, and Energy</a:t>
            </a:r>
            <a:endParaRPr kumimoji="1" lang="en-US" altLang="zh-CN" sz="4400" b="1" dirty="0" smtClean="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
        <p:nvSpPr>
          <p:cNvPr id="11" name="Rectangle 3"/>
          <p:cNvSpPr>
            <a:spLocks noGrp="1" noChangeArrowheads="1"/>
          </p:cNvSpPr>
          <p:nvPr>
            <p:ph type="subTitle" idx="1"/>
          </p:nvPr>
        </p:nvSpPr>
        <p:spPr>
          <a:xfrm>
            <a:off x="-15875" y="3883496"/>
            <a:ext cx="9159875" cy="2209800"/>
          </a:xfrm>
        </p:spPr>
        <p:txBody>
          <a:bodyPr/>
          <a:lstStyle/>
          <a:p>
            <a:pPr eaLnBrk="1" hangingPunct="1"/>
            <a:r>
              <a:rPr lang="zh-CN" altLang="en-US" sz="4000" dirty="0" smtClean="0">
                <a:solidFill>
                  <a:srgbClr val="0000FF"/>
                </a:solidFill>
                <a:latin typeface="黑体" panose="02010609060101010101" pitchFamily="49" charset="-122"/>
                <a:ea typeface="黑体" panose="02010609060101010101" pitchFamily="49" charset="-122"/>
              </a:rPr>
              <a:t>姚 涛</a:t>
            </a:r>
            <a:endParaRPr lang="en-US" altLang="zh-CN" sz="4000" dirty="0" smtClean="0">
              <a:solidFill>
                <a:srgbClr val="0000FF"/>
              </a:solidFill>
              <a:latin typeface="黑体" panose="02010609060101010101" pitchFamily="49" charset="-122"/>
              <a:ea typeface="黑体" panose="02010609060101010101" pitchFamily="49" charset="-122"/>
            </a:endParaRPr>
          </a:p>
          <a:p>
            <a:pPr eaLnBrk="1" hangingPunct="1"/>
            <a:r>
              <a:rPr lang="en-US" altLang="zh-CN" sz="3600" dirty="0" smtClean="0">
                <a:solidFill>
                  <a:srgbClr val="0000FF"/>
                </a:solidFill>
                <a:latin typeface="Arial" panose="020B0604020202020204" pitchFamily="34" charset="0"/>
                <a:ea typeface="黑体" panose="02010609060101010101" pitchFamily="49" charset="-122"/>
              </a:rPr>
              <a:t>yaot@ustc.edu.cn</a:t>
            </a:r>
            <a:r>
              <a:rPr lang="en-US" altLang="zh-CN" sz="4000" dirty="0" smtClean="0">
                <a:solidFill>
                  <a:srgbClr val="0000FF"/>
                </a:solidFill>
                <a:latin typeface="黑体" panose="02010609060101010101" pitchFamily="49" charset="-122"/>
                <a:ea typeface="黑体" panose="02010609060101010101" pitchFamily="49" charset="-122"/>
              </a:rPr>
              <a:t>  </a:t>
            </a:r>
          </a:p>
          <a:p>
            <a:pPr eaLnBrk="1" hangingPunct="1"/>
            <a:r>
              <a:rPr lang="zh-CN" altLang="en-US" dirty="0" smtClean="0">
                <a:solidFill>
                  <a:srgbClr val="0000FF"/>
                </a:solidFill>
                <a:latin typeface="黑体" panose="02010609060101010101" pitchFamily="49" charset="-122"/>
                <a:ea typeface="黑体" panose="02010609060101010101" pitchFamily="49" charset="-122"/>
              </a:rPr>
              <a:t>中国科学技术大学  国家同步辐射实验室</a:t>
            </a:r>
          </a:p>
          <a:p>
            <a:pPr eaLnBrk="1" hangingPunct="1"/>
            <a:endParaRPr lang="zh-CN" altLang="en-US" sz="4000" dirty="0" smtClean="0">
              <a:solidFill>
                <a:srgbClr val="0000FF"/>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131244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t="26146" r="53739"/>
          <a:stretch/>
        </p:blipFill>
        <p:spPr>
          <a:xfrm>
            <a:off x="1384177" y="877352"/>
            <a:ext cx="6361776" cy="2363478"/>
          </a:xfrm>
          <a:prstGeom prst="rect">
            <a:avLst/>
          </a:prstGeom>
        </p:spPr>
      </p:pic>
      <p:pic>
        <p:nvPicPr>
          <p:cNvPr id="5" name="图片 4"/>
          <p:cNvPicPr>
            <a:picLocks noChangeAspect="1"/>
          </p:cNvPicPr>
          <p:nvPr/>
        </p:nvPicPr>
        <p:blipFill rotWithShape="1">
          <a:blip r:embed="rId2"/>
          <a:srcRect l="46978"/>
          <a:stretch/>
        </p:blipFill>
        <p:spPr>
          <a:xfrm>
            <a:off x="1370857" y="3284984"/>
            <a:ext cx="7291454" cy="3200190"/>
          </a:xfrm>
          <a:prstGeom prst="rect">
            <a:avLst/>
          </a:prstGeom>
        </p:spPr>
      </p:pic>
      <p:sp>
        <p:nvSpPr>
          <p:cNvPr id="6" name="标题 2"/>
          <p:cNvSpPr>
            <a:spLocks noGrp="1"/>
          </p:cNvSpPr>
          <p:nvPr>
            <p:ph type="title"/>
          </p:nvPr>
        </p:nvSpPr>
        <p:spPr>
          <a:xfrm>
            <a:off x="502025" y="0"/>
            <a:ext cx="8229600" cy="877352"/>
          </a:xfrm>
        </p:spPr>
        <p:txBody>
          <a:bodyPr>
            <a:normAutofit/>
          </a:bodyPr>
          <a:lstStyle/>
          <a:p>
            <a:r>
              <a:rPr lang="zh-CN" altLang="en-US" sz="4000" dirty="0" smtClean="0">
                <a:solidFill>
                  <a:srgbClr val="0000FF"/>
                </a:solidFill>
                <a:latin typeface="黑体" panose="02010609060101010101" pitchFamily="49" charset="-122"/>
                <a:ea typeface="黑体" panose="02010609060101010101" pitchFamily="49" charset="-122"/>
              </a:rPr>
              <a:t>谱学技术</a:t>
            </a:r>
            <a:endParaRPr lang="zh-CN" altLang="en-US" sz="4000" dirty="0">
              <a:solidFill>
                <a:srgbClr val="0000FF"/>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6365410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8" name="Picture 2" descr="fs副本1"/>
          <p:cNvPicPr>
            <a:picLocks noChangeAspect="1" noChangeArrowheads="1"/>
          </p:cNvPicPr>
          <p:nvPr/>
        </p:nvPicPr>
        <p:blipFill>
          <a:blip r:embed="rId3" cstate="print"/>
          <a:srcRect/>
          <a:stretch>
            <a:fillRect/>
          </a:stretch>
        </p:blipFill>
        <p:spPr bwMode="auto">
          <a:xfrm>
            <a:off x="1301750" y="836613"/>
            <a:ext cx="6780213" cy="3954462"/>
          </a:xfrm>
          <a:prstGeom prst="rect">
            <a:avLst/>
          </a:prstGeom>
          <a:noFill/>
        </p:spPr>
      </p:pic>
      <p:sp>
        <p:nvSpPr>
          <p:cNvPr id="695299" name="Text Box 3"/>
          <p:cNvSpPr txBox="1">
            <a:spLocks noChangeArrowheads="1"/>
          </p:cNvSpPr>
          <p:nvPr/>
        </p:nvSpPr>
        <p:spPr bwMode="auto">
          <a:xfrm>
            <a:off x="1476375" y="4868863"/>
            <a:ext cx="6480175" cy="457200"/>
          </a:xfrm>
          <a:prstGeom prst="rect">
            <a:avLst/>
          </a:prstGeom>
          <a:noFill/>
          <a:ln w="9525">
            <a:noFill/>
            <a:miter lim="800000"/>
            <a:headEnd/>
            <a:tailEnd/>
          </a:ln>
          <a:effectLst/>
        </p:spPr>
        <p:txBody>
          <a:bodyPr>
            <a:spAutoFit/>
          </a:bodyPr>
          <a:lstStyle/>
          <a:p>
            <a:pPr algn="ctr"/>
            <a:r>
              <a:rPr lang="zh-CN" altLang="en-US" sz="2400" baseline="0">
                <a:solidFill>
                  <a:srgbClr val="0000BC"/>
                </a:solidFill>
                <a:ea typeface="黑体" pitchFamily="2" charset="-122"/>
              </a:rPr>
              <a:t>反应动力学</a:t>
            </a:r>
          </a:p>
        </p:txBody>
      </p:sp>
      <p:pic>
        <p:nvPicPr>
          <p:cNvPr id="695300" name="Picture 4" descr="最优控制副本"/>
          <p:cNvPicPr>
            <a:picLocks noChangeAspect="1" noChangeArrowheads="1"/>
          </p:cNvPicPr>
          <p:nvPr/>
        </p:nvPicPr>
        <p:blipFill>
          <a:blip r:embed="rId4" cstate="print"/>
          <a:srcRect/>
          <a:stretch>
            <a:fillRect/>
          </a:stretch>
        </p:blipFill>
        <p:spPr bwMode="auto">
          <a:xfrm>
            <a:off x="3059113" y="1052513"/>
            <a:ext cx="5329237" cy="3621087"/>
          </a:xfrm>
          <a:prstGeom prst="rect">
            <a:avLst/>
          </a:prstGeom>
          <a:noFill/>
        </p:spPr>
      </p:pic>
      <p:sp>
        <p:nvSpPr>
          <p:cNvPr id="695301" name="Text Box 5"/>
          <p:cNvSpPr txBox="1">
            <a:spLocks noChangeArrowheads="1"/>
          </p:cNvSpPr>
          <p:nvPr/>
        </p:nvSpPr>
        <p:spPr bwMode="auto">
          <a:xfrm>
            <a:off x="1042988" y="5645170"/>
            <a:ext cx="6911975" cy="641350"/>
          </a:xfrm>
          <a:prstGeom prst="rect">
            <a:avLst/>
          </a:prstGeom>
          <a:noFill/>
          <a:ln w="9525">
            <a:noFill/>
            <a:miter lim="800000"/>
            <a:headEnd/>
            <a:tailEnd/>
          </a:ln>
          <a:effectLst/>
        </p:spPr>
        <p:txBody>
          <a:bodyPr>
            <a:spAutoFit/>
          </a:bodyPr>
          <a:lstStyle/>
          <a:p>
            <a:pPr algn="ctr"/>
            <a:r>
              <a:rPr lang="zh-CN" altLang="en-US" sz="3600" b="1" baseline="0">
                <a:solidFill>
                  <a:srgbClr val="0000BC"/>
                </a:solidFill>
                <a:latin typeface="Times New Roman" pitchFamily="18" charset="0"/>
                <a:ea typeface="黑体" pitchFamily="2" charset="-122"/>
              </a:rPr>
              <a:t>时间分辨检测</a:t>
            </a:r>
            <a:endParaRPr kumimoji="1" lang="zh-CN" altLang="en-US" sz="3600" baseline="0">
              <a:solidFill>
                <a:srgbClr val="0000BC"/>
              </a:solidFill>
              <a:latin typeface="Times New Roman" pitchFamily="18" charset="0"/>
              <a:ea typeface="黑体" pitchFamily="2" charset="-122"/>
            </a:endParaRPr>
          </a:p>
        </p:txBody>
      </p:sp>
      <p:pic>
        <p:nvPicPr>
          <p:cNvPr id="695302" name="Picture 6" descr="原理图副本2"/>
          <p:cNvPicPr>
            <a:picLocks noChangeAspect="1" noChangeArrowheads="1"/>
          </p:cNvPicPr>
          <p:nvPr/>
        </p:nvPicPr>
        <p:blipFill>
          <a:blip r:embed="rId5" cstate="print"/>
          <a:srcRect/>
          <a:stretch>
            <a:fillRect/>
          </a:stretch>
        </p:blipFill>
        <p:spPr bwMode="auto">
          <a:xfrm>
            <a:off x="3851275" y="836613"/>
            <a:ext cx="2979738" cy="4032250"/>
          </a:xfrm>
          <a:prstGeom prst="rect">
            <a:avLst/>
          </a:prstGeom>
          <a:noFill/>
        </p:spPr>
      </p:pic>
      <p:sp>
        <p:nvSpPr>
          <p:cNvPr id="695303" name="Text Box 7"/>
          <p:cNvSpPr txBox="1">
            <a:spLocks noChangeArrowheads="1"/>
          </p:cNvSpPr>
          <p:nvPr/>
        </p:nvSpPr>
        <p:spPr bwMode="auto">
          <a:xfrm>
            <a:off x="3059113" y="4740275"/>
            <a:ext cx="5349875" cy="457200"/>
          </a:xfrm>
          <a:prstGeom prst="rect">
            <a:avLst/>
          </a:prstGeom>
          <a:noFill/>
          <a:ln w="9525">
            <a:noFill/>
            <a:miter lim="800000"/>
            <a:headEnd/>
            <a:tailEnd/>
          </a:ln>
          <a:effectLst/>
        </p:spPr>
        <p:txBody>
          <a:bodyPr>
            <a:spAutoFit/>
          </a:bodyPr>
          <a:lstStyle/>
          <a:p>
            <a:pPr algn="ctr"/>
            <a:r>
              <a:rPr lang="zh-CN" altLang="en-US" sz="2400" baseline="0">
                <a:solidFill>
                  <a:srgbClr val="0000BC"/>
                </a:solidFill>
                <a:ea typeface="黑体" pitchFamily="2" charset="-122"/>
              </a:rPr>
              <a:t>反应路径控制</a:t>
            </a:r>
          </a:p>
        </p:txBody>
      </p:sp>
      <p:sp>
        <p:nvSpPr>
          <p:cNvPr id="695304" name="Text Box 8"/>
          <p:cNvSpPr txBox="1">
            <a:spLocks noChangeArrowheads="1"/>
          </p:cNvSpPr>
          <p:nvPr/>
        </p:nvSpPr>
        <p:spPr bwMode="auto">
          <a:xfrm>
            <a:off x="2967038" y="4816475"/>
            <a:ext cx="5421312" cy="457200"/>
          </a:xfrm>
          <a:prstGeom prst="rect">
            <a:avLst/>
          </a:prstGeom>
          <a:noFill/>
          <a:ln w="9525">
            <a:noFill/>
            <a:miter lim="800000"/>
            <a:headEnd/>
            <a:tailEnd/>
          </a:ln>
          <a:effectLst/>
        </p:spPr>
        <p:txBody>
          <a:bodyPr>
            <a:spAutoFit/>
          </a:bodyPr>
          <a:lstStyle/>
          <a:p>
            <a:pPr algn="ctr"/>
            <a:r>
              <a:rPr lang="zh-CN" altLang="en-US" sz="2400" baseline="0" dirty="0">
                <a:solidFill>
                  <a:srgbClr val="0000BC"/>
                </a:solidFill>
                <a:ea typeface="黑体" pitchFamily="2" charset="-122"/>
              </a:rPr>
              <a:t>泵浦</a:t>
            </a:r>
            <a:r>
              <a:rPr lang="en-US" altLang="zh-CN" sz="2400" baseline="0" dirty="0">
                <a:solidFill>
                  <a:srgbClr val="0000BC"/>
                </a:solidFill>
                <a:ea typeface="黑体" pitchFamily="2" charset="-122"/>
              </a:rPr>
              <a:t>-</a:t>
            </a:r>
            <a:r>
              <a:rPr lang="zh-CN" altLang="en-US" sz="2400" baseline="0" dirty="0">
                <a:solidFill>
                  <a:srgbClr val="0000BC"/>
                </a:solidFill>
                <a:ea typeface="黑体" pitchFamily="2" charset="-122"/>
              </a:rPr>
              <a:t>探测</a:t>
            </a:r>
            <a:r>
              <a:rPr lang="en-US" altLang="zh-CN" sz="2400" baseline="0" dirty="0">
                <a:solidFill>
                  <a:srgbClr val="0000BC"/>
                </a:solidFill>
                <a:ea typeface="黑体" pitchFamily="2" charset="-122"/>
              </a:rPr>
              <a:t>(Pump-Probe)</a:t>
            </a:r>
          </a:p>
        </p:txBody>
      </p:sp>
      <p:sp>
        <p:nvSpPr>
          <p:cNvPr id="695305" name="Text Box 9"/>
          <p:cNvSpPr txBox="1">
            <a:spLocks noChangeArrowheads="1"/>
          </p:cNvSpPr>
          <p:nvPr/>
        </p:nvSpPr>
        <p:spPr bwMode="auto">
          <a:xfrm>
            <a:off x="3851275" y="4868863"/>
            <a:ext cx="3097213" cy="457200"/>
          </a:xfrm>
          <a:prstGeom prst="rect">
            <a:avLst/>
          </a:prstGeom>
          <a:noFill/>
          <a:ln w="9525">
            <a:noFill/>
            <a:miter lim="800000"/>
            <a:headEnd/>
            <a:tailEnd/>
          </a:ln>
          <a:effectLst/>
        </p:spPr>
        <p:txBody>
          <a:bodyPr>
            <a:spAutoFit/>
          </a:bodyPr>
          <a:lstStyle/>
          <a:p>
            <a:pPr algn="ctr"/>
            <a:r>
              <a:rPr lang="zh-CN" altLang="en-US" sz="2400" baseline="0" dirty="0">
                <a:solidFill>
                  <a:srgbClr val="0000BC"/>
                </a:solidFill>
                <a:ea typeface="黑体" pitchFamily="2" charset="-122"/>
              </a:rPr>
              <a:t>飞秒化学</a:t>
            </a:r>
          </a:p>
        </p:txBody>
      </p:sp>
      <p:grpSp>
        <p:nvGrpSpPr>
          <p:cNvPr id="2" name="Group 11"/>
          <p:cNvGrpSpPr>
            <a:grpSpLocks/>
          </p:cNvGrpSpPr>
          <p:nvPr/>
        </p:nvGrpSpPr>
        <p:grpSpPr bwMode="auto">
          <a:xfrm>
            <a:off x="3059113" y="1700213"/>
            <a:ext cx="5337175" cy="3057525"/>
            <a:chOff x="1927" y="1071"/>
            <a:chExt cx="3362" cy="1926"/>
          </a:xfrm>
        </p:grpSpPr>
        <p:pic>
          <p:nvPicPr>
            <p:cNvPr id="695308" name="Picture 12" descr="pump-probe副本1"/>
            <p:cNvPicPr>
              <a:picLocks noChangeAspect="1" noChangeArrowheads="1"/>
            </p:cNvPicPr>
            <p:nvPr/>
          </p:nvPicPr>
          <p:blipFill>
            <a:blip r:embed="rId6" cstate="print"/>
            <a:srcRect/>
            <a:stretch>
              <a:fillRect/>
            </a:stretch>
          </p:blipFill>
          <p:spPr bwMode="auto">
            <a:xfrm>
              <a:off x="1927" y="1071"/>
              <a:ext cx="3362" cy="1926"/>
            </a:xfrm>
            <a:prstGeom prst="rect">
              <a:avLst/>
            </a:prstGeom>
            <a:noFill/>
          </p:spPr>
        </p:pic>
        <p:sp>
          <p:nvSpPr>
            <p:cNvPr id="695309" name="Text Box 13"/>
            <p:cNvSpPr txBox="1">
              <a:spLocks noChangeArrowheads="1"/>
            </p:cNvSpPr>
            <p:nvPr/>
          </p:nvSpPr>
          <p:spPr bwMode="auto">
            <a:xfrm>
              <a:off x="3846" y="1304"/>
              <a:ext cx="372" cy="212"/>
            </a:xfrm>
            <a:prstGeom prst="rect">
              <a:avLst/>
            </a:prstGeom>
            <a:solidFill>
              <a:srgbClr val="FFFF99"/>
            </a:solidFill>
            <a:ln w="9525">
              <a:noFill/>
              <a:miter lim="800000"/>
              <a:headEnd/>
              <a:tailEnd/>
            </a:ln>
            <a:effectLst/>
          </p:spPr>
          <p:txBody>
            <a:bodyPr wrap="none">
              <a:spAutoFit/>
            </a:bodyPr>
            <a:lstStyle/>
            <a:p>
              <a:pPr algn="ctr"/>
              <a:r>
                <a:rPr kumimoji="1" lang="zh-CN" altLang="en-US" sz="1600">
                  <a:solidFill>
                    <a:srgbClr val="CC00FF"/>
                  </a:solidFill>
                  <a:latin typeface="Times New Roman" pitchFamily="18" charset="0"/>
                  <a:ea typeface="黑体" pitchFamily="2" charset="-122"/>
                </a:rPr>
                <a:t>样品</a:t>
              </a:r>
            </a:p>
          </p:txBody>
        </p:sp>
      </p:grpSp>
    </p:spTree>
    <p:extLst>
      <p:ext uri="{BB962C8B-B14F-4D97-AF65-F5344CB8AC3E}">
        <p14:creationId xmlns:p14="http://schemas.microsoft.com/office/powerpoint/2010/main" val="205596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95301"/>
                                        </p:tgtEl>
                                        <p:attrNameLst>
                                          <p:attrName>style.visibility</p:attrName>
                                        </p:attrNameLst>
                                      </p:cBhvr>
                                      <p:to>
                                        <p:strVal val="visible"/>
                                      </p:to>
                                    </p:set>
                                    <p:animEffect transition="in" filter="wipe(up)">
                                      <p:cBhvr>
                                        <p:cTn id="7" dur="500"/>
                                        <p:tgtEl>
                                          <p:spTgt spid="69530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95298"/>
                                        </p:tgtEl>
                                        <p:attrNameLst>
                                          <p:attrName>style.visibility</p:attrName>
                                        </p:attrNameLst>
                                      </p:cBhvr>
                                      <p:to>
                                        <p:strVal val="visible"/>
                                      </p:to>
                                    </p:set>
                                    <p:animEffect transition="in" filter="wipe(up)">
                                      <p:cBhvr>
                                        <p:cTn id="11" dur="500"/>
                                        <p:tgtEl>
                                          <p:spTgt spid="69529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95299"/>
                                        </p:tgtEl>
                                        <p:attrNameLst>
                                          <p:attrName>style.visibility</p:attrName>
                                        </p:attrNameLst>
                                      </p:cBhvr>
                                      <p:to>
                                        <p:strVal val="visible"/>
                                      </p:to>
                                    </p:set>
                                    <p:animEffect transition="in" filter="wipe(up)">
                                      <p:cBhvr>
                                        <p:cTn id="14" dur="500"/>
                                        <p:tgtEl>
                                          <p:spTgt spid="69529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695298"/>
                                        </p:tgtEl>
                                      </p:cBhvr>
                                      <p:by x="25000" y="25000"/>
                                    </p:animScale>
                                  </p:childTnLst>
                                </p:cTn>
                              </p:par>
                              <p:par>
                                <p:cTn id="19" presetID="49" presetClass="path" presetSubtype="0" accel="50000" decel="50000" fill="hold" nodeType="withEffect">
                                  <p:stCondLst>
                                    <p:cond delay="0"/>
                                  </p:stCondLst>
                                  <p:childTnLst>
                                    <p:animMotion origin="layout" path="M -0.33594 -0.19358 L -8.33333E-7 4.26457E-6 " pathEditMode="relative" rAng="0" ptsTypes="AA">
                                      <p:cBhvr>
                                        <p:cTn id="20" dur="500" spd="-100000" fill="hold"/>
                                        <p:tgtEl>
                                          <p:spTgt spid="695298"/>
                                        </p:tgtEl>
                                        <p:attrNameLst>
                                          <p:attrName>ppt_x</p:attrName>
                                          <p:attrName>ppt_y</p:attrName>
                                        </p:attrNameLst>
                                      </p:cBhvr>
                                      <p:rCtr x="16800" y="9700"/>
                                    </p:animMotion>
                                  </p:childTnLst>
                                </p:cTn>
                              </p:par>
                              <p:par>
                                <p:cTn id="21" presetID="1" presetClass="exit" presetSubtype="0" fill="hold" grpId="1" nodeType="withEffect">
                                  <p:stCondLst>
                                    <p:cond delay="0"/>
                                  </p:stCondLst>
                                  <p:childTnLst>
                                    <p:set>
                                      <p:cBhvr>
                                        <p:cTn id="22" dur="1" fill="hold">
                                          <p:stCondLst>
                                            <p:cond delay="0"/>
                                          </p:stCondLst>
                                        </p:cTn>
                                        <p:tgtEl>
                                          <p:spTgt spid="695299"/>
                                        </p:tgtEl>
                                        <p:attrNameLst>
                                          <p:attrName>style.visibility</p:attrName>
                                        </p:attrNameLst>
                                      </p:cBhvr>
                                      <p:to>
                                        <p:strVal val="hidden"/>
                                      </p:to>
                                    </p:se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695300"/>
                                        </p:tgtEl>
                                        <p:attrNameLst>
                                          <p:attrName>style.visibility</p:attrName>
                                        </p:attrNameLst>
                                      </p:cBhvr>
                                      <p:to>
                                        <p:strVal val="visible"/>
                                      </p:to>
                                    </p:set>
                                    <p:animEffect transition="in" filter="wipe(up)">
                                      <p:cBhvr>
                                        <p:cTn id="26" dur="500"/>
                                        <p:tgtEl>
                                          <p:spTgt spid="69530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695303"/>
                                        </p:tgtEl>
                                        <p:attrNameLst>
                                          <p:attrName>style.visibility</p:attrName>
                                        </p:attrNameLst>
                                      </p:cBhvr>
                                      <p:to>
                                        <p:strVal val="visible"/>
                                      </p:to>
                                    </p:set>
                                    <p:animEffect transition="in" filter="wipe(up)">
                                      <p:cBhvr>
                                        <p:cTn id="29" dur="500"/>
                                        <p:tgtEl>
                                          <p:spTgt spid="69530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1000" fill="hold"/>
                                        <p:tgtEl>
                                          <p:spTgt spid="695300"/>
                                        </p:tgtEl>
                                      </p:cBhvr>
                                      <p:by x="25000" y="25000"/>
                                    </p:animScale>
                                  </p:childTnLst>
                                </p:cTn>
                              </p:par>
                              <p:par>
                                <p:cTn id="34" presetID="49" presetClass="path" presetSubtype="0" accel="50000" decel="50000" fill="hold" nodeType="withEffect">
                                  <p:stCondLst>
                                    <p:cond delay="0"/>
                                  </p:stCondLst>
                                  <p:childTnLst>
                                    <p:animMotion origin="layout" path="M -0.44879 0.0407 L 1.94444E-6 4.97687E-6 " pathEditMode="relative" rAng="0" ptsTypes="AA">
                                      <p:cBhvr>
                                        <p:cTn id="35" dur="500" spd="-100000" fill="hold"/>
                                        <p:tgtEl>
                                          <p:spTgt spid="695300"/>
                                        </p:tgtEl>
                                        <p:attrNameLst>
                                          <p:attrName>ppt_x</p:attrName>
                                          <p:attrName>ppt_y</p:attrName>
                                        </p:attrNameLst>
                                      </p:cBhvr>
                                      <p:rCtr x="22400" y="-2000"/>
                                    </p:animMotion>
                                  </p:childTnLst>
                                </p:cTn>
                              </p:par>
                              <p:par>
                                <p:cTn id="36" presetID="1" presetClass="exit" presetSubtype="0" fill="hold" grpId="1" nodeType="withEffect">
                                  <p:stCondLst>
                                    <p:cond delay="0"/>
                                  </p:stCondLst>
                                  <p:childTnLst>
                                    <p:set>
                                      <p:cBhvr>
                                        <p:cTn id="37" dur="1" fill="hold">
                                          <p:stCondLst>
                                            <p:cond delay="0"/>
                                          </p:stCondLst>
                                        </p:cTn>
                                        <p:tgtEl>
                                          <p:spTgt spid="695303"/>
                                        </p:tgtEl>
                                        <p:attrNameLst>
                                          <p:attrName>style.visibility</p:attrName>
                                        </p:attrNameLst>
                                      </p:cBhvr>
                                      <p:to>
                                        <p:strVal val="hidden"/>
                                      </p:to>
                                    </p:set>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up)">
                                      <p:cBhvr>
                                        <p:cTn id="41" dur="500"/>
                                        <p:tgtEl>
                                          <p:spTgt spid="2"/>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695304"/>
                                        </p:tgtEl>
                                        <p:attrNameLst>
                                          <p:attrName>style.visibility</p:attrName>
                                        </p:attrNameLst>
                                      </p:cBhvr>
                                      <p:to>
                                        <p:strVal val="visible"/>
                                      </p:to>
                                    </p:set>
                                    <p:animEffect transition="in" filter="wipe(up)">
                                      <p:cBhvr>
                                        <p:cTn id="44" dur="500"/>
                                        <p:tgtEl>
                                          <p:spTgt spid="695304"/>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mph" presetSubtype="0" fill="hold" nodeType="clickEffect">
                                  <p:stCondLst>
                                    <p:cond delay="0"/>
                                  </p:stCondLst>
                                  <p:childTnLst>
                                    <p:animScale>
                                      <p:cBhvr>
                                        <p:cTn id="48" dur="1000" fill="hold"/>
                                        <p:tgtEl>
                                          <p:spTgt spid="2"/>
                                        </p:tgtEl>
                                      </p:cBhvr>
                                      <p:by x="30000" y="30000"/>
                                    </p:animScale>
                                  </p:childTnLst>
                                </p:cTn>
                              </p:par>
                              <p:par>
                                <p:cTn id="49" presetID="49" presetClass="path" presetSubtype="0" accel="50000" decel="50000" fill="hold" nodeType="withEffect">
                                  <p:stCondLst>
                                    <p:cond delay="0"/>
                                  </p:stCondLst>
                                  <p:childTnLst>
                                    <p:animMotion origin="layout" path="M -0.44115 0.21924 L 1.94444E-6 1.48936E-6 " pathEditMode="relative" rAng="0" ptsTypes="AA">
                                      <p:cBhvr>
                                        <p:cTn id="50" dur="1000" spd="-100000" fill="hold"/>
                                        <p:tgtEl>
                                          <p:spTgt spid="2"/>
                                        </p:tgtEl>
                                        <p:attrNameLst>
                                          <p:attrName>ppt_x</p:attrName>
                                          <p:attrName>ppt_y</p:attrName>
                                        </p:attrNameLst>
                                      </p:cBhvr>
                                      <p:rCtr x="22000" y="-11000"/>
                                    </p:animMotion>
                                  </p:childTnLst>
                                </p:cTn>
                              </p:par>
                              <p:par>
                                <p:cTn id="51" presetID="1" presetClass="exit" presetSubtype="0" fill="hold" grpId="1" nodeType="withEffect">
                                  <p:stCondLst>
                                    <p:cond delay="0"/>
                                  </p:stCondLst>
                                  <p:childTnLst>
                                    <p:set>
                                      <p:cBhvr>
                                        <p:cTn id="52" dur="1" fill="hold">
                                          <p:stCondLst>
                                            <p:cond delay="0"/>
                                          </p:stCondLst>
                                        </p:cTn>
                                        <p:tgtEl>
                                          <p:spTgt spid="695304"/>
                                        </p:tgtEl>
                                        <p:attrNameLst>
                                          <p:attrName>style.visibility</p:attrName>
                                        </p:attrNameLst>
                                      </p:cBhvr>
                                      <p:to>
                                        <p:strVal val="hidden"/>
                                      </p:to>
                                    </p:set>
                                  </p:childTnLst>
                                </p:cTn>
                              </p:par>
                            </p:childTnLst>
                          </p:cTn>
                        </p:par>
                        <p:par>
                          <p:cTn id="53" fill="hold">
                            <p:stCondLst>
                              <p:cond delay="1000"/>
                            </p:stCondLst>
                            <p:childTnLst>
                              <p:par>
                                <p:cTn id="54" presetID="22" presetClass="entr" presetSubtype="1" fill="hold" nodeType="afterEffect">
                                  <p:stCondLst>
                                    <p:cond delay="0"/>
                                  </p:stCondLst>
                                  <p:childTnLst>
                                    <p:set>
                                      <p:cBhvr>
                                        <p:cTn id="55" dur="1" fill="hold">
                                          <p:stCondLst>
                                            <p:cond delay="0"/>
                                          </p:stCondLst>
                                        </p:cTn>
                                        <p:tgtEl>
                                          <p:spTgt spid="695302"/>
                                        </p:tgtEl>
                                        <p:attrNameLst>
                                          <p:attrName>style.visibility</p:attrName>
                                        </p:attrNameLst>
                                      </p:cBhvr>
                                      <p:to>
                                        <p:strVal val="visible"/>
                                      </p:to>
                                    </p:set>
                                    <p:animEffect transition="in" filter="wipe(up)">
                                      <p:cBhvr>
                                        <p:cTn id="56" dur="500"/>
                                        <p:tgtEl>
                                          <p:spTgt spid="695302"/>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695305"/>
                                        </p:tgtEl>
                                        <p:attrNameLst>
                                          <p:attrName>style.visibility</p:attrName>
                                        </p:attrNameLst>
                                      </p:cBhvr>
                                      <p:to>
                                        <p:strVal val="visible"/>
                                      </p:to>
                                    </p:set>
                                    <p:animEffect transition="in" filter="wipe(up)">
                                      <p:cBhvr>
                                        <p:cTn id="59" dur="500"/>
                                        <p:tgtEl>
                                          <p:spTgt spid="695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299" grpId="0"/>
      <p:bldP spid="695299" grpId="1"/>
      <p:bldP spid="695301" grpId="0"/>
      <p:bldP spid="695303" grpId="0"/>
      <p:bldP spid="695303" grpId="1"/>
      <p:bldP spid="695304" grpId="0"/>
      <p:bldP spid="695304" grpId="1"/>
      <p:bldP spid="69530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Text Box 2"/>
          <p:cNvSpPr txBox="1">
            <a:spLocks noChangeArrowheads="1"/>
          </p:cNvSpPr>
          <p:nvPr/>
        </p:nvSpPr>
        <p:spPr bwMode="auto">
          <a:xfrm>
            <a:off x="2051050" y="5157788"/>
            <a:ext cx="5761038" cy="457200"/>
          </a:xfrm>
          <a:prstGeom prst="rect">
            <a:avLst/>
          </a:prstGeom>
          <a:noFill/>
          <a:ln w="9525">
            <a:noFill/>
            <a:miter lim="800000"/>
            <a:headEnd/>
            <a:tailEnd/>
          </a:ln>
          <a:effectLst/>
        </p:spPr>
        <p:txBody>
          <a:bodyPr>
            <a:spAutoFit/>
          </a:bodyPr>
          <a:lstStyle/>
          <a:p>
            <a:pPr algn="ctr"/>
            <a:r>
              <a:rPr lang="zh-CN" altLang="en-US" sz="2400" baseline="0">
                <a:solidFill>
                  <a:srgbClr val="0000BC"/>
                </a:solidFill>
                <a:ea typeface="黑体" pitchFamily="2" charset="-122"/>
              </a:rPr>
              <a:t>自然界和人造纳米尺度物质</a:t>
            </a:r>
          </a:p>
        </p:txBody>
      </p:sp>
      <p:grpSp>
        <p:nvGrpSpPr>
          <p:cNvPr id="2" name="Group 3"/>
          <p:cNvGrpSpPr>
            <a:grpSpLocks/>
          </p:cNvGrpSpPr>
          <p:nvPr/>
        </p:nvGrpSpPr>
        <p:grpSpPr bwMode="auto">
          <a:xfrm>
            <a:off x="2124075" y="3068638"/>
            <a:ext cx="6048375" cy="2232025"/>
            <a:chOff x="748" y="1706"/>
            <a:chExt cx="4490" cy="1724"/>
          </a:xfrm>
        </p:grpSpPr>
        <p:graphicFrame>
          <p:nvGraphicFramePr>
            <p:cNvPr id="697348" name="Object 4"/>
            <p:cNvGraphicFramePr>
              <a:graphicFrameLocks noChangeAspect="1"/>
            </p:cNvGraphicFramePr>
            <p:nvPr/>
          </p:nvGraphicFramePr>
          <p:xfrm>
            <a:off x="3924" y="2069"/>
            <a:ext cx="1314" cy="1361"/>
          </p:xfrm>
          <a:graphic>
            <a:graphicData uri="http://schemas.openxmlformats.org/presentationml/2006/ole">
              <mc:AlternateContent xmlns:mc="http://schemas.openxmlformats.org/markup-compatibility/2006">
                <mc:Choice xmlns:v="urn:schemas-microsoft-com:vml" Requires="v">
                  <p:oleObj spid="_x0000_s2219" name="Image" r:id="rId4" imgW="2488889" imgH="2577778" progId="">
                    <p:embed/>
                  </p:oleObj>
                </mc:Choice>
                <mc:Fallback>
                  <p:oleObj name="Image" r:id="rId4" imgW="2488889" imgH="2577778" progId="">
                    <p:embed/>
                    <p:pic>
                      <p:nvPicPr>
                        <p:cNvPr id="0" name=""/>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 y="2069"/>
                          <a:ext cx="1314" cy="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7349" name="Object 5"/>
            <p:cNvGraphicFramePr>
              <a:graphicFrameLocks noChangeAspect="1"/>
            </p:cNvGraphicFramePr>
            <p:nvPr/>
          </p:nvGraphicFramePr>
          <p:xfrm>
            <a:off x="2744" y="2069"/>
            <a:ext cx="1050" cy="1089"/>
          </p:xfrm>
          <a:graphic>
            <a:graphicData uri="http://schemas.openxmlformats.org/presentationml/2006/ole">
              <mc:AlternateContent xmlns:mc="http://schemas.openxmlformats.org/markup-compatibility/2006">
                <mc:Choice xmlns:v="urn:schemas-microsoft-com:vml" Requires="v">
                  <p:oleObj spid="_x0000_s2220" name="Image" r:id="rId6" imgW="2488889" imgH="2577778" progId="">
                    <p:embed/>
                  </p:oleObj>
                </mc:Choice>
                <mc:Fallback>
                  <p:oleObj name="Image" r:id="rId6" imgW="2488889" imgH="2577778" progId="">
                    <p:embed/>
                    <p:pic>
                      <p:nvPicPr>
                        <p:cNvPr id="0" name=""/>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4" y="2069"/>
                          <a:ext cx="1050" cy="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7350" name="Object 6"/>
            <p:cNvGraphicFramePr>
              <a:graphicFrameLocks noChangeAspect="1"/>
            </p:cNvGraphicFramePr>
            <p:nvPr/>
          </p:nvGraphicFramePr>
          <p:xfrm>
            <a:off x="1792" y="2069"/>
            <a:ext cx="790" cy="818"/>
          </p:xfrm>
          <a:graphic>
            <a:graphicData uri="http://schemas.openxmlformats.org/presentationml/2006/ole">
              <mc:AlternateContent xmlns:mc="http://schemas.openxmlformats.org/markup-compatibility/2006">
                <mc:Choice xmlns:v="urn:schemas-microsoft-com:vml" Requires="v">
                  <p:oleObj spid="_x0000_s2221" name="Image" r:id="rId7" imgW="2488889" imgH="2577778" progId="">
                    <p:embed/>
                  </p:oleObj>
                </mc:Choice>
                <mc:Fallback>
                  <p:oleObj name="Image" r:id="rId7" imgW="2488889" imgH="2577778" progId="">
                    <p:embed/>
                    <p:pic>
                      <p:nvPicPr>
                        <p:cNvPr id="0" name=""/>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2" y="2069"/>
                          <a:ext cx="790" cy="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7351" name="Object 7"/>
            <p:cNvGraphicFramePr>
              <a:graphicFrameLocks noChangeAspect="1"/>
            </p:cNvGraphicFramePr>
            <p:nvPr/>
          </p:nvGraphicFramePr>
          <p:xfrm>
            <a:off x="1157" y="2068"/>
            <a:ext cx="526" cy="546"/>
          </p:xfrm>
          <a:graphic>
            <a:graphicData uri="http://schemas.openxmlformats.org/presentationml/2006/ole">
              <mc:AlternateContent xmlns:mc="http://schemas.openxmlformats.org/markup-compatibility/2006">
                <mc:Choice xmlns:v="urn:schemas-microsoft-com:vml" Requires="v">
                  <p:oleObj spid="_x0000_s2222" name="Image" r:id="rId8" imgW="2488889" imgH="2577778" progId="">
                    <p:embed/>
                  </p:oleObj>
                </mc:Choice>
                <mc:Fallback>
                  <p:oleObj name="Image" r:id="rId8" imgW="2488889" imgH="2577778" progId="">
                    <p:embed/>
                    <p:pic>
                      <p:nvPicPr>
                        <p:cNvPr id="0" name=""/>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 y="2068"/>
                          <a:ext cx="526" cy="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7352" name="Object 8"/>
            <p:cNvGraphicFramePr>
              <a:graphicFrameLocks noChangeAspect="1"/>
            </p:cNvGraphicFramePr>
            <p:nvPr/>
          </p:nvGraphicFramePr>
          <p:xfrm>
            <a:off x="748" y="2069"/>
            <a:ext cx="265" cy="275"/>
          </p:xfrm>
          <a:graphic>
            <a:graphicData uri="http://schemas.openxmlformats.org/presentationml/2006/ole">
              <mc:AlternateContent xmlns:mc="http://schemas.openxmlformats.org/markup-compatibility/2006">
                <mc:Choice xmlns:v="urn:schemas-microsoft-com:vml" Requires="v">
                  <p:oleObj spid="_x0000_s2223" name="Image" r:id="rId9" imgW="2488889" imgH="2577778" progId="">
                    <p:embed/>
                  </p:oleObj>
                </mc:Choice>
                <mc:Fallback>
                  <p:oleObj name="Image" r:id="rId9" imgW="2488889" imgH="2577778" progId="">
                    <p:embed/>
                    <p:pic>
                      <p:nvPicPr>
                        <p:cNvPr id="0" name=""/>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 y="2069"/>
                          <a:ext cx="265"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7353" name="Object 9"/>
            <p:cNvGraphicFramePr>
              <a:graphicFrameLocks noChangeAspect="1"/>
            </p:cNvGraphicFramePr>
            <p:nvPr/>
          </p:nvGraphicFramePr>
          <p:xfrm>
            <a:off x="748" y="1706"/>
            <a:ext cx="4331" cy="352"/>
          </p:xfrm>
          <a:graphic>
            <a:graphicData uri="http://schemas.openxmlformats.org/presentationml/2006/ole">
              <mc:AlternateContent xmlns:mc="http://schemas.openxmlformats.org/markup-compatibility/2006">
                <mc:Choice xmlns:v="urn:schemas-microsoft-com:vml" Requires="v">
                  <p:oleObj spid="_x0000_s2224" name="Image" r:id="rId10" imgW="7149206" imgH="1168254" progId="">
                    <p:embed/>
                  </p:oleObj>
                </mc:Choice>
                <mc:Fallback>
                  <p:oleObj name="Image" r:id="rId10" imgW="7149206" imgH="1168254" progId="">
                    <p:embed/>
                    <p:pic>
                      <p:nvPicPr>
                        <p:cNvPr id="0" name=""/>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8" y="1706"/>
                          <a:ext cx="4331"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697354" name="Picture 10" descr="Co Pt副本"/>
          <p:cNvPicPr>
            <a:picLocks noChangeAspect="1" noChangeArrowheads="1"/>
          </p:cNvPicPr>
          <p:nvPr/>
        </p:nvPicPr>
        <p:blipFill>
          <a:blip r:embed="rId12" cstate="print"/>
          <a:srcRect/>
          <a:stretch>
            <a:fillRect/>
          </a:stretch>
        </p:blipFill>
        <p:spPr bwMode="auto">
          <a:xfrm>
            <a:off x="3132138" y="1074738"/>
            <a:ext cx="5111750" cy="3810000"/>
          </a:xfrm>
          <a:prstGeom prst="rect">
            <a:avLst/>
          </a:prstGeom>
          <a:noFill/>
        </p:spPr>
      </p:pic>
      <p:pic>
        <p:nvPicPr>
          <p:cNvPr id="697355" name="Picture 11" descr="纳米世界"/>
          <p:cNvPicPr>
            <a:picLocks noChangeAspect="1" noChangeArrowheads="1"/>
          </p:cNvPicPr>
          <p:nvPr/>
        </p:nvPicPr>
        <p:blipFill>
          <a:blip r:embed="rId13" cstate="print"/>
          <a:srcRect/>
          <a:stretch>
            <a:fillRect/>
          </a:stretch>
        </p:blipFill>
        <p:spPr bwMode="auto">
          <a:xfrm>
            <a:off x="2484438" y="692150"/>
            <a:ext cx="5256212" cy="4586288"/>
          </a:xfrm>
          <a:prstGeom prst="rect">
            <a:avLst/>
          </a:prstGeom>
          <a:noFill/>
        </p:spPr>
      </p:pic>
      <p:sp>
        <p:nvSpPr>
          <p:cNvPr id="697356" name="Text Box 12"/>
          <p:cNvSpPr txBox="1">
            <a:spLocks noChangeArrowheads="1"/>
          </p:cNvSpPr>
          <p:nvPr/>
        </p:nvSpPr>
        <p:spPr bwMode="auto">
          <a:xfrm>
            <a:off x="1187450" y="5661025"/>
            <a:ext cx="6769100" cy="641350"/>
          </a:xfrm>
          <a:prstGeom prst="rect">
            <a:avLst/>
          </a:prstGeom>
          <a:noFill/>
          <a:ln w="9525">
            <a:noFill/>
            <a:miter lim="800000"/>
            <a:headEnd/>
            <a:tailEnd/>
          </a:ln>
          <a:effectLst/>
        </p:spPr>
        <p:txBody>
          <a:bodyPr>
            <a:spAutoFit/>
          </a:bodyPr>
          <a:lstStyle/>
          <a:p>
            <a:pPr algn="ctr"/>
            <a:r>
              <a:rPr lang="zh-CN" altLang="en-US" sz="3600" b="1">
                <a:solidFill>
                  <a:srgbClr val="0000BC"/>
                </a:solidFill>
                <a:latin typeface="黑体" pitchFamily="2" charset="-122"/>
                <a:ea typeface="黑体" pitchFamily="2" charset="-122"/>
              </a:rPr>
              <a:t>空间分辨检测</a:t>
            </a:r>
          </a:p>
        </p:txBody>
      </p:sp>
      <p:sp>
        <p:nvSpPr>
          <p:cNvPr id="697357" name="Text Box 13"/>
          <p:cNvSpPr txBox="1">
            <a:spLocks noChangeArrowheads="1"/>
          </p:cNvSpPr>
          <p:nvPr/>
        </p:nvSpPr>
        <p:spPr bwMode="auto">
          <a:xfrm>
            <a:off x="3946525" y="4437063"/>
            <a:ext cx="3570208" cy="830997"/>
          </a:xfrm>
          <a:prstGeom prst="rect">
            <a:avLst/>
          </a:prstGeom>
          <a:noFill/>
          <a:ln w="9525">
            <a:noFill/>
            <a:miter lim="800000"/>
            <a:headEnd/>
            <a:tailEnd/>
          </a:ln>
          <a:effectLst/>
        </p:spPr>
        <p:txBody>
          <a:bodyPr wrap="none">
            <a:spAutoFit/>
          </a:bodyPr>
          <a:lstStyle/>
          <a:p>
            <a:pPr algn="ctr"/>
            <a:r>
              <a:rPr lang="zh-CN" altLang="en-US" sz="2400" baseline="0">
                <a:solidFill>
                  <a:srgbClr val="0000BC"/>
                </a:solidFill>
                <a:ea typeface="黑体" pitchFamily="2" charset="-122"/>
              </a:rPr>
              <a:t>蛋白质与细胞的相互作用</a:t>
            </a:r>
          </a:p>
          <a:p>
            <a:pPr algn="ctr"/>
            <a:r>
              <a:rPr lang="zh-CN" altLang="en-US" sz="2400" baseline="0">
                <a:solidFill>
                  <a:srgbClr val="0000BC"/>
                </a:solidFill>
                <a:ea typeface="黑体" pitchFamily="2" charset="-122"/>
              </a:rPr>
              <a:t>入膜、跨膜、迁移过程</a:t>
            </a:r>
          </a:p>
        </p:txBody>
      </p:sp>
      <p:pic>
        <p:nvPicPr>
          <p:cNvPr id="697358" name="Picture 14" descr="内吞副本"/>
          <p:cNvPicPr>
            <a:picLocks noChangeAspect="1" noChangeArrowheads="1"/>
          </p:cNvPicPr>
          <p:nvPr/>
        </p:nvPicPr>
        <p:blipFill>
          <a:blip r:embed="rId14" cstate="print"/>
          <a:srcRect/>
          <a:stretch>
            <a:fillRect/>
          </a:stretch>
        </p:blipFill>
        <p:spPr bwMode="auto">
          <a:xfrm>
            <a:off x="4643438" y="981075"/>
            <a:ext cx="1958975" cy="3454400"/>
          </a:xfrm>
          <a:prstGeom prst="rect">
            <a:avLst/>
          </a:prstGeom>
          <a:noFill/>
        </p:spPr>
      </p:pic>
      <p:sp>
        <p:nvSpPr>
          <p:cNvPr id="697359" name="Text Box 15"/>
          <p:cNvSpPr txBox="1">
            <a:spLocks noChangeAspect="1" noChangeArrowheads="1"/>
          </p:cNvSpPr>
          <p:nvPr/>
        </p:nvSpPr>
        <p:spPr bwMode="auto">
          <a:xfrm>
            <a:off x="2051050" y="5157788"/>
            <a:ext cx="6194425" cy="466725"/>
          </a:xfrm>
          <a:prstGeom prst="rect">
            <a:avLst/>
          </a:prstGeom>
          <a:noFill/>
          <a:ln w="9525">
            <a:noFill/>
            <a:miter lim="800000"/>
            <a:headEnd/>
            <a:tailEnd/>
          </a:ln>
          <a:effectLst/>
        </p:spPr>
        <p:txBody>
          <a:bodyPr wrap="none"/>
          <a:lstStyle/>
          <a:p>
            <a:pPr algn="ctr"/>
            <a:r>
              <a:rPr lang="zh-CN" altLang="en-US" sz="2400" baseline="0">
                <a:solidFill>
                  <a:srgbClr val="0000BC"/>
                </a:solidFill>
                <a:latin typeface="黑体" pitchFamily="2" charset="-122"/>
                <a:ea typeface="黑体" pitchFamily="2" charset="-122"/>
              </a:rPr>
              <a:t>纳米颗粒的生长过程</a:t>
            </a:r>
          </a:p>
        </p:txBody>
      </p:sp>
      <p:sp>
        <p:nvSpPr>
          <p:cNvPr id="697360" name="Text Box 16"/>
          <p:cNvSpPr txBox="1">
            <a:spLocks noChangeArrowheads="1"/>
          </p:cNvSpPr>
          <p:nvPr/>
        </p:nvSpPr>
        <p:spPr bwMode="auto">
          <a:xfrm>
            <a:off x="3132138" y="4941888"/>
            <a:ext cx="5111750" cy="457200"/>
          </a:xfrm>
          <a:prstGeom prst="rect">
            <a:avLst/>
          </a:prstGeom>
          <a:noFill/>
          <a:ln w="9525">
            <a:noFill/>
            <a:miter lim="800000"/>
            <a:headEnd/>
            <a:tailEnd/>
          </a:ln>
          <a:effectLst/>
        </p:spPr>
        <p:txBody>
          <a:bodyPr>
            <a:spAutoFit/>
          </a:bodyPr>
          <a:lstStyle/>
          <a:p>
            <a:pPr algn="ctr"/>
            <a:r>
              <a:rPr lang="zh-CN" altLang="en-US" sz="2400" baseline="0">
                <a:solidFill>
                  <a:srgbClr val="0000BC"/>
                </a:solidFill>
                <a:ea typeface="黑体" pitchFamily="2" charset="-122"/>
              </a:rPr>
              <a:t>测量纳米颗粒的磁学性质</a:t>
            </a:r>
          </a:p>
        </p:txBody>
      </p:sp>
      <p:sp>
        <p:nvSpPr>
          <p:cNvPr id="697361" name="Text Box 17"/>
          <p:cNvSpPr txBox="1">
            <a:spLocks noChangeArrowheads="1"/>
          </p:cNvSpPr>
          <p:nvPr/>
        </p:nvSpPr>
        <p:spPr bwMode="auto">
          <a:xfrm>
            <a:off x="4284663" y="4941888"/>
            <a:ext cx="2657475" cy="457200"/>
          </a:xfrm>
          <a:prstGeom prst="rect">
            <a:avLst/>
          </a:prstGeom>
          <a:noFill/>
          <a:ln w="9525">
            <a:noFill/>
            <a:miter lim="800000"/>
            <a:headEnd/>
            <a:tailEnd/>
          </a:ln>
          <a:effectLst/>
        </p:spPr>
        <p:txBody>
          <a:bodyPr wrap="none">
            <a:spAutoFit/>
          </a:bodyPr>
          <a:lstStyle/>
          <a:p>
            <a:r>
              <a:rPr lang="zh-CN" altLang="en-US" sz="2400" baseline="0">
                <a:solidFill>
                  <a:srgbClr val="0000BC"/>
                </a:solidFill>
                <a:ea typeface="黑体" pitchFamily="2" charset="-122"/>
              </a:rPr>
              <a:t>短链</a:t>
            </a:r>
            <a:r>
              <a:rPr lang="en-US" altLang="zh-CN" sz="2400" baseline="0">
                <a:solidFill>
                  <a:srgbClr val="0000BC"/>
                </a:solidFill>
                <a:ea typeface="黑体" pitchFamily="2" charset="-122"/>
              </a:rPr>
              <a:t>DNA</a:t>
            </a:r>
            <a:r>
              <a:rPr lang="zh-CN" altLang="en-US" sz="2400" baseline="0">
                <a:solidFill>
                  <a:srgbClr val="0000BC"/>
                </a:solidFill>
                <a:ea typeface="黑体" pitchFamily="2" charset="-122"/>
              </a:rPr>
              <a:t>的自组装</a:t>
            </a:r>
          </a:p>
        </p:txBody>
      </p:sp>
      <p:grpSp>
        <p:nvGrpSpPr>
          <p:cNvPr id="3" name="Group 18"/>
          <p:cNvGrpSpPr>
            <a:grpSpLocks/>
          </p:cNvGrpSpPr>
          <p:nvPr/>
        </p:nvGrpSpPr>
        <p:grpSpPr bwMode="auto">
          <a:xfrm>
            <a:off x="2759075" y="1273175"/>
            <a:ext cx="5845175" cy="4027488"/>
            <a:chOff x="1655" y="1253"/>
            <a:chExt cx="3682" cy="2537"/>
          </a:xfrm>
        </p:grpSpPr>
        <p:sp>
          <p:nvSpPr>
            <p:cNvPr id="697363" name="Rectangle 19"/>
            <p:cNvSpPr>
              <a:spLocks noChangeArrowheads="1"/>
            </p:cNvSpPr>
            <p:nvPr/>
          </p:nvSpPr>
          <p:spPr bwMode="auto">
            <a:xfrm>
              <a:off x="1696" y="3521"/>
              <a:ext cx="3467" cy="269"/>
            </a:xfrm>
            <a:prstGeom prst="rect">
              <a:avLst/>
            </a:prstGeom>
            <a:noFill/>
            <a:ln w="9525">
              <a:noFill/>
              <a:miter lim="800000"/>
              <a:headEnd/>
              <a:tailEnd/>
            </a:ln>
          </p:spPr>
          <p:txBody>
            <a:bodyPr anchor="ctr"/>
            <a:lstStyle/>
            <a:p>
              <a:pPr algn="ctr"/>
              <a:endParaRPr lang="zh-CN" altLang="zh-CN" sz="2000">
                <a:solidFill>
                  <a:srgbClr val="0000BC"/>
                </a:solidFill>
                <a:ea typeface="黑体" pitchFamily="2" charset="-122"/>
              </a:endParaRPr>
            </a:p>
          </p:txBody>
        </p:sp>
        <p:graphicFrame>
          <p:nvGraphicFramePr>
            <p:cNvPr id="697364" name="Object 20"/>
            <p:cNvGraphicFramePr>
              <a:graphicFrameLocks noChangeAspect="1"/>
            </p:cNvGraphicFramePr>
            <p:nvPr/>
          </p:nvGraphicFramePr>
          <p:xfrm>
            <a:off x="1655" y="1253"/>
            <a:ext cx="1560" cy="2065"/>
          </p:xfrm>
          <a:graphic>
            <a:graphicData uri="http://schemas.openxmlformats.org/presentationml/2006/ole">
              <mc:AlternateContent xmlns:mc="http://schemas.openxmlformats.org/markup-compatibility/2006">
                <mc:Choice xmlns:v="urn:schemas-microsoft-com:vml" Requires="v">
                  <p:oleObj spid="_x0000_s2225" name="位图图像" r:id="rId15" imgW="3666667" imgH="3629532" progId="PBrush">
                    <p:embed/>
                  </p:oleObj>
                </mc:Choice>
                <mc:Fallback>
                  <p:oleObj name="位图图像" r:id="rId15" imgW="3666667" imgH="3629532" progId="PBrush">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l="4909"/>
                        <a:stretch>
                          <a:fillRect/>
                        </a:stretch>
                      </p:blipFill>
                      <p:spPr bwMode="auto">
                        <a:xfrm>
                          <a:off x="1655" y="1253"/>
                          <a:ext cx="1560" cy="20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7365" name="Object 21"/>
            <p:cNvGraphicFramePr>
              <a:graphicFrameLocks noChangeAspect="1"/>
            </p:cNvGraphicFramePr>
            <p:nvPr/>
          </p:nvGraphicFramePr>
          <p:xfrm>
            <a:off x="3768" y="1263"/>
            <a:ext cx="1569" cy="2045"/>
          </p:xfrm>
          <a:graphic>
            <a:graphicData uri="http://schemas.openxmlformats.org/presentationml/2006/ole">
              <mc:AlternateContent xmlns:mc="http://schemas.openxmlformats.org/markup-compatibility/2006">
                <mc:Choice xmlns:v="urn:schemas-microsoft-com:vml" Requires="v">
                  <p:oleObj spid="_x0000_s2226" name="位图图像" r:id="rId17" imgW="3704762" imgH="3428571" progId="PBrush">
                    <p:embed/>
                  </p:oleObj>
                </mc:Choice>
                <mc:Fallback>
                  <p:oleObj name="位图图像" r:id="rId17" imgW="3704762" imgH="3428571" progId="PBrush">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68" y="1263"/>
                          <a:ext cx="1569" cy="20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7366" name="Text Box 22"/>
            <p:cNvSpPr txBox="1">
              <a:spLocks noChangeArrowheads="1"/>
            </p:cNvSpPr>
            <p:nvPr/>
          </p:nvSpPr>
          <p:spPr bwMode="auto">
            <a:xfrm>
              <a:off x="3072" y="2286"/>
              <a:ext cx="699" cy="435"/>
            </a:xfrm>
            <a:prstGeom prst="rect">
              <a:avLst/>
            </a:prstGeom>
            <a:noFill/>
            <a:ln w="9525">
              <a:noFill/>
              <a:miter lim="800000"/>
              <a:headEnd/>
              <a:tailEnd/>
            </a:ln>
          </p:spPr>
          <p:txBody>
            <a:bodyPr/>
            <a:lstStyle/>
            <a:p>
              <a:pPr algn="ctr">
                <a:lnSpc>
                  <a:spcPct val="120000"/>
                </a:lnSpc>
              </a:pPr>
              <a:r>
                <a:rPr kumimoji="1" lang="en-US" altLang="zh-CN" sz="2000">
                  <a:solidFill>
                    <a:srgbClr val="0000BC"/>
                  </a:solidFill>
                  <a:ea typeface="黑体" pitchFamily="2" charset="-122"/>
                </a:rPr>
                <a:t>DNA</a:t>
              </a:r>
            </a:p>
            <a:p>
              <a:pPr algn="ctr">
                <a:lnSpc>
                  <a:spcPct val="120000"/>
                </a:lnSpc>
              </a:pPr>
              <a:r>
                <a:rPr kumimoji="1" lang="zh-CN" altLang="en-US" sz="2000">
                  <a:solidFill>
                    <a:srgbClr val="0000BC"/>
                  </a:solidFill>
                  <a:ea typeface="黑体" pitchFamily="2" charset="-122"/>
                </a:rPr>
                <a:t>溶液</a:t>
              </a:r>
            </a:p>
          </p:txBody>
        </p:sp>
        <p:sp>
          <p:nvSpPr>
            <p:cNvPr id="697367" name="Line 23"/>
            <p:cNvSpPr>
              <a:spLocks noChangeShapeType="1"/>
            </p:cNvSpPr>
            <p:nvPr/>
          </p:nvSpPr>
          <p:spPr bwMode="auto">
            <a:xfrm flipV="1">
              <a:off x="3153" y="2518"/>
              <a:ext cx="646" cy="0"/>
            </a:xfrm>
            <a:prstGeom prst="line">
              <a:avLst/>
            </a:prstGeom>
            <a:noFill/>
            <a:ln w="76200">
              <a:solidFill>
                <a:schemeClr val="hlink"/>
              </a:solidFill>
              <a:round/>
              <a:headEnd/>
              <a:tailEnd type="triangle" w="med" len="med"/>
            </a:ln>
          </p:spPr>
          <p:txBody>
            <a:bodyPr/>
            <a:lstStyle/>
            <a:p>
              <a:endParaRPr lang="zh-CN" altLang="en-US"/>
            </a:p>
          </p:txBody>
        </p:sp>
        <p:sp>
          <p:nvSpPr>
            <p:cNvPr id="697368" name="Line 24"/>
            <p:cNvSpPr>
              <a:spLocks noChangeShapeType="1"/>
            </p:cNvSpPr>
            <p:nvPr/>
          </p:nvSpPr>
          <p:spPr bwMode="auto">
            <a:xfrm>
              <a:off x="4133" y="2642"/>
              <a:ext cx="0" cy="529"/>
            </a:xfrm>
            <a:prstGeom prst="line">
              <a:avLst/>
            </a:prstGeom>
            <a:noFill/>
            <a:ln w="38100">
              <a:solidFill>
                <a:srgbClr val="0033CC"/>
              </a:solidFill>
              <a:round/>
              <a:headEnd/>
              <a:tailEnd/>
            </a:ln>
          </p:spPr>
          <p:txBody>
            <a:bodyPr/>
            <a:lstStyle/>
            <a:p>
              <a:endParaRPr lang="zh-CN" altLang="en-US"/>
            </a:p>
          </p:txBody>
        </p:sp>
        <p:sp>
          <p:nvSpPr>
            <p:cNvPr id="697369" name="Text Box 25"/>
            <p:cNvSpPr txBox="1">
              <a:spLocks noChangeArrowheads="1"/>
            </p:cNvSpPr>
            <p:nvPr/>
          </p:nvSpPr>
          <p:spPr bwMode="auto">
            <a:xfrm rot="2192570">
              <a:off x="3972" y="3236"/>
              <a:ext cx="472" cy="261"/>
            </a:xfrm>
            <a:prstGeom prst="rect">
              <a:avLst/>
            </a:prstGeom>
            <a:noFill/>
            <a:ln w="9525">
              <a:noFill/>
              <a:miter lim="800000"/>
              <a:headEnd/>
              <a:tailEnd/>
            </a:ln>
          </p:spPr>
          <p:txBody>
            <a:bodyPr/>
            <a:lstStyle/>
            <a:p>
              <a:pPr algn="just" eaLnBrk="0" hangingPunct="0"/>
              <a:r>
                <a:rPr lang="en-US" altLang="zh-CN" sz="2000">
                  <a:solidFill>
                    <a:srgbClr val="0033CC"/>
                  </a:solidFill>
                  <a:ea typeface="黑体" pitchFamily="2" charset="-122"/>
                </a:rPr>
                <a:t>d</a:t>
              </a:r>
              <a:r>
                <a:rPr lang="en-US" altLang="zh-CN" sz="2000" baseline="-25000">
                  <a:solidFill>
                    <a:srgbClr val="0033CC"/>
                  </a:solidFill>
                  <a:ea typeface="黑体" pitchFamily="2" charset="-122"/>
                </a:rPr>
                <a:t>DNA</a:t>
              </a:r>
            </a:p>
          </p:txBody>
        </p:sp>
        <p:sp>
          <p:nvSpPr>
            <p:cNvPr id="697370" name="Line 26"/>
            <p:cNvSpPr>
              <a:spLocks noChangeShapeType="1"/>
            </p:cNvSpPr>
            <p:nvPr/>
          </p:nvSpPr>
          <p:spPr bwMode="auto">
            <a:xfrm>
              <a:off x="4301" y="2771"/>
              <a:ext cx="0" cy="544"/>
            </a:xfrm>
            <a:prstGeom prst="line">
              <a:avLst/>
            </a:prstGeom>
            <a:noFill/>
            <a:ln w="38100">
              <a:solidFill>
                <a:srgbClr val="0033CC"/>
              </a:solidFill>
              <a:round/>
              <a:headEnd/>
              <a:tailEnd/>
            </a:ln>
          </p:spPr>
          <p:txBody>
            <a:bodyPr/>
            <a:lstStyle/>
            <a:p>
              <a:endParaRPr lang="zh-CN" altLang="en-US"/>
            </a:p>
          </p:txBody>
        </p:sp>
        <p:sp>
          <p:nvSpPr>
            <p:cNvPr id="697371" name="Line 27"/>
            <p:cNvSpPr>
              <a:spLocks noChangeShapeType="1"/>
            </p:cNvSpPr>
            <p:nvPr/>
          </p:nvSpPr>
          <p:spPr bwMode="invGray">
            <a:xfrm>
              <a:off x="4006" y="2985"/>
              <a:ext cx="119" cy="99"/>
            </a:xfrm>
            <a:prstGeom prst="line">
              <a:avLst/>
            </a:prstGeom>
            <a:noFill/>
            <a:ln w="12700" cap="rnd">
              <a:solidFill>
                <a:srgbClr val="0033CC"/>
              </a:solidFill>
              <a:round/>
              <a:headEnd/>
              <a:tailEnd type="triangle" w="med" len="med"/>
            </a:ln>
            <a:effectLst/>
          </p:spPr>
          <p:txBody>
            <a:bodyPr wrap="none" anchor="ctr"/>
            <a:lstStyle/>
            <a:p>
              <a:endParaRPr lang="zh-CN" altLang="en-US"/>
            </a:p>
          </p:txBody>
        </p:sp>
        <p:sp>
          <p:nvSpPr>
            <p:cNvPr id="697372" name="Line 28"/>
            <p:cNvSpPr>
              <a:spLocks noChangeShapeType="1"/>
            </p:cNvSpPr>
            <p:nvPr/>
          </p:nvSpPr>
          <p:spPr bwMode="invGray">
            <a:xfrm>
              <a:off x="4114" y="3075"/>
              <a:ext cx="234" cy="198"/>
            </a:xfrm>
            <a:prstGeom prst="line">
              <a:avLst/>
            </a:prstGeom>
            <a:noFill/>
            <a:ln w="12700" cap="rnd">
              <a:solidFill>
                <a:srgbClr val="0033CC"/>
              </a:solidFill>
              <a:round/>
              <a:headEnd/>
              <a:tailEnd/>
            </a:ln>
            <a:effectLst/>
          </p:spPr>
          <p:txBody>
            <a:bodyPr wrap="none" anchor="ctr"/>
            <a:lstStyle/>
            <a:p>
              <a:endParaRPr lang="zh-CN" altLang="en-US"/>
            </a:p>
          </p:txBody>
        </p:sp>
        <p:sp>
          <p:nvSpPr>
            <p:cNvPr id="697373" name="Line 29"/>
            <p:cNvSpPr>
              <a:spLocks noChangeShapeType="1"/>
            </p:cNvSpPr>
            <p:nvPr/>
          </p:nvSpPr>
          <p:spPr bwMode="invGray">
            <a:xfrm flipH="1" flipV="1">
              <a:off x="4309" y="3240"/>
              <a:ext cx="160" cy="133"/>
            </a:xfrm>
            <a:prstGeom prst="line">
              <a:avLst/>
            </a:prstGeom>
            <a:noFill/>
            <a:ln w="12700" cap="rnd">
              <a:solidFill>
                <a:srgbClr val="0033CC"/>
              </a:solidFill>
              <a:round/>
              <a:headEnd/>
              <a:tailEnd type="triangle" w="med" len="med"/>
            </a:ln>
            <a:effectLst/>
          </p:spPr>
          <p:txBody>
            <a:bodyPr wrap="none" anchor="ctr"/>
            <a:lstStyle/>
            <a:p>
              <a:endParaRPr lang="zh-CN" altLang="en-US"/>
            </a:p>
          </p:txBody>
        </p:sp>
        <p:sp>
          <p:nvSpPr>
            <p:cNvPr id="697374" name="Line 30"/>
            <p:cNvSpPr>
              <a:spLocks noChangeShapeType="1"/>
            </p:cNvSpPr>
            <p:nvPr/>
          </p:nvSpPr>
          <p:spPr bwMode="auto">
            <a:xfrm>
              <a:off x="3395" y="1581"/>
              <a:ext cx="368" cy="0"/>
            </a:xfrm>
            <a:prstGeom prst="line">
              <a:avLst/>
            </a:prstGeom>
            <a:noFill/>
            <a:ln w="38100">
              <a:solidFill>
                <a:srgbClr val="0033CC"/>
              </a:solidFill>
              <a:round/>
              <a:headEnd/>
              <a:tailEnd/>
            </a:ln>
          </p:spPr>
          <p:txBody>
            <a:bodyPr/>
            <a:lstStyle/>
            <a:p>
              <a:endParaRPr lang="zh-CN" altLang="en-US"/>
            </a:p>
          </p:txBody>
        </p:sp>
        <p:sp>
          <p:nvSpPr>
            <p:cNvPr id="697375" name="Line 31"/>
            <p:cNvSpPr>
              <a:spLocks noChangeShapeType="1"/>
            </p:cNvSpPr>
            <p:nvPr/>
          </p:nvSpPr>
          <p:spPr bwMode="auto">
            <a:xfrm>
              <a:off x="3395" y="2079"/>
              <a:ext cx="356" cy="0"/>
            </a:xfrm>
            <a:prstGeom prst="line">
              <a:avLst/>
            </a:prstGeom>
            <a:noFill/>
            <a:ln w="38100">
              <a:solidFill>
                <a:srgbClr val="0033CC"/>
              </a:solidFill>
              <a:round/>
              <a:headEnd/>
              <a:tailEnd/>
            </a:ln>
          </p:spPr>
          <p:txBody>
            <a:bodyPr/>
            <a:lstStyle/>
            <a:p>
              <a:endParaRPr lang="zh-CN" altLang="en-US"/>
            </a:p>
          </p:txBody>
        </p:sp>
        <p:sp>
          <p:nvSpPr>
            <p:cNvPr id="697376" name="Text Box 32"/>
            <p:cNvSpPr txBox="1">
              <a:spLocks noChangeArrowheads="1"/>
            </p:cNvSpPr>
            <p:nvPr/>
          </p:nvSpPr>
          <p:spPr bwMode="auto">
            <a:xfrm>
              <a:off x="3310" y="1724"/>
              <a:ext cx="432" cy="263"/>
            </a:xfrm>
            <a:prstGeom prst="rect">
              <a:avLst/>
            </a:prstGeom>
            <a:noFill/>
            <a:ln w="9525">
              <a:noFill/>
              <a:miter lim="800000"/>
              <a:headEnd/>
              <a:tailEnd/>
            </a:ln>
          </p:spPr>
          <p:txBody>
            <a:bodyPr/>
            <a:lstStyle/>
            <a:p>
              <a:pPr algn="just" eaLnBrk="0" hangingPunct="0"/>
              <a:r>
                <a:rPr lang="en-US" altLang="zh-CN" sz="2000">
                  <a:solidFill>
                    <a:srgbClr val="0033CC"/>
                  </a:solidFill>
                  <a:ea typeface="黑体" pitchFamily="2" charset="-122"/>
                </a:rPr>
                <a:t>d</a:t>
              </a:r>
              <a:r>
                <a:rPr lang="en-US" altLang="zh-CN" sz="2000" baseline="-25000">
                  <a:solidFill>
                    <a:srgbClr val="0033CC"/>
                  </a:solidFill>
                  <a:ea typeface="黑体" pitchFamily="2" charset="-122"/>
                </a:rPr>
                <a:t>D/L</a:t>
              </a:r>
              <a:endParaRPr lang="en-US" altLang="zh-CN" sz="2000">
                <a:solidFill>
                  <a:srgbClr val="0033CC"/>
                </a:solidFill>
                <a:ea typeface="黑体" pitchFamily="2" charset="-122"/>
              </a:endParaRPr>
            </a:p>
          </p:txBody>
        </p:sp>
        <p:sp>
          <p:nvSpPr>
            <p:cNvPr id="697377" name="Line 33"/>
            <p:cNvSpPr>
              <a:spLocks noChangeShapeType="1"/>
            </p:cNvSpPr>
            <p:nvPr/>
          </p:nvSpPr>
          <p:spPr bwMode="auto">
            <a:xfrm flipH="1" flipV="1">
              <a:off x="3627" y="1582"/>
              <a:ext cx="2" cy="504"/>
            </a:xfrm>
            <a:prstGeom prst="line">
              <a:avLst/>
            </a:prstGeom>
            <a:noFill/>
            <a:ln w="19050">
              <a:solidFill>
                <a:srgbClr val="0033CC"/>
              </a:solidFill>
              <a:round/>
              <a:headEnd type="arrow" w="sm" len="sm"/>
              <a:tailEnd type="arrow" w="sm" len="sm"/>
            </a:ln>
          </p:spPr>
          <p:txBody>
            <a:bodyPr/>
            <a:lstStyle/>
            <a:p>
              <a:endParaRPr lang="zh-CN" altLang="en-US"/>
            </a:p>
          </p:txBody>
        </p:sp>
        <p:sp>
          <p:nvSpPr>
            <p:cNvPr id="697378" name="Rectangle 34"/>
            <p:cNvSpPr>
              <a:spLocks noChangeArrowheads="1"/>
            </p:cNvSpPr>
            <p:nvPr/>
          </p:nvSpPr>
          <p:spPr bwMode="invGray">
            <a:xfrm>
              <a:off x="1801" y="3197"/>
              <a:ext cx="1076" cy="250"/>
            </a:xfrm>
            <a:prstGeom prst="rect">
              <a:avLst/>
            </a:prstGeom>
            <a:noFill/>
            <a:ln w="9525" cap="rnd">
              <a:noFill/>
              <a:miter lim="800000"/>
              <a:headEnd/>
              <a:tailEnd/>
            </a:ln>
            <a:effectLst/>
          </p:spPr>
          <p:txBody>
            <a:bodyPr wrap="none">
              <a:spAutoFit/>
            </a:bodyPr>
            <a:lstStyle/>
            <a:p>
              <a:pPr algn="ctr" eaLnBrk="0" hangingPunct="0"/>
              <a:r>
                <a:rPr kumimoji="1" lang="zh-CN" altLang="en-US" sz="2000">
                  <a:solidFill>
                    <a:srgbClr val="0000BC"/>
                  </a:solidFill>
                  <a:ea typeface="黑体" pitchFamily="2" charset="-122"/>
                </a:rPr>
                <a:t>磷脂双分子层</a:t>
              </a:r>
            </a:p>
          </p:txBody>
        </p:sp>
      </p:grpSp>
    </p:spTree>
    <p:extLst>
      <p:ext uri="{BB962C8B-B14F-4D97-AF65-F5344CB8AC3E}">
        <p14:creationId xmlns:p14="http://schemas.microsoft.com/office/powerpoint/2010/main" val="241761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97356"/>
                                        </p:tgtEl>
                                        <p:attrNameLst>
                                          <p:attrName>style.visibility</p:attrName>
                                        </p:attrNameLst>
                                      </p:cBhvr>
                                      <p:to>
                                        <p:strVal val="visible"/>
                                      </p:to>
                                    </p:set>
                                    <p:animEffect transition="in" filter="wipe(up)">
                                      <p:cBhvr>
                                        <p:cTn id="7" dur="500"/>
                                        <p:tgtEl>
                                          <p:spTgt spid="69735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97355"/>
                                        </p:tgtEl>
                                        <p:attrNameLst>
                                          <p:attrName>style.visibility</p:attrName>
                                        </p:attrNameLst>
                                      </p:cBhvr>
                                      <p:to>
                                        <p:strVal val="visible"/>
                                      </p:to>
                                    </p:set>
                                    <p:animEffect transition="in" filter="wipe(up)">
                                      <p:cBhvr>
                                        <p:cTn id="11" dur="500"/>
                                        <p:tgtEl>
                                          <p:spTgt spid="69735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97346"/>
                                        </p:tgtEl>
                                        <p:attrNameLst>
                                          <p:attrName>style.visibility</p:attrName>
                                        </p:attrNameLst>
                                      </p:cBhvr>
                                      <p:to>
                                        <p:strVal val="visible"/>
                                      </p:to>
                                    </p:set>
                                    <p:animEffect transition="in" filter="wipe(up)">
                                      <p:cBhvr>
                                        <p:cTn id="14" dur="500"/>
                                        <p:tgtEl>
                                          <p:spTgt spid="69734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697355"/>
                                        </p:tgtEl>
                                      </p:cBhvr>
                                      <p:by x="25000" y="25000"/>
                                    </p:animScale>
                                  </p:childTnLst>
                                </p:cTn>
                              </p:par>
                              <p:par>
                                <p:cTn id="19" presetID="0" presetClass="path" presetSubtype="0" accel="50000" decel="50000" fill="hold" nodeType="withEffect">
                                  <p:stCondLst>
                                    <p:cond delay="0"/>
                                  </p:stCondLst>
                                  <p:childTnLst>
                                    <p:animMotion origin="layout" path="M 2.22222E-6 -2.6087E-6 L -0.38195 -0.20791 " pathEditMode="relative" rAng="0" ptsTypes="AA">
                                      <p:cBhvr>
                                        <p:cTn id="20" dur="500" fill="hold"/>
                                        <p:tgtEl>
                                          <p:spTgt spid="697355"/>
                                        </p:tgtEl>
                                        <p:attrNameLst>
                                          <p:attrName>ppt_x</p:attrName>
                                          <p:attrName>ppt_y</p:attrName>
                                        </p:attrNameLst>
                                      </p:cBhvr>
                                      <p:rCtr x="-19100" y="-10400"/>
                                    </p:animMotion>
                                  </p:childTnLst>
                                </p:cTn>
                              </p:par>
                              <p:par>
                                <p:cTn id="21" presetID="1" presetClass="exit" presetSubtype="0" fill="hold" grpId="1" nodeType="withEffect">
                                  <p:stCondLst>
                                    <p:cond delay="0"/>
                                  </p:stCondLst>
                                  <p:childTnLst>
                                    <p:set>
                                      <p:cBhvr>
                                        <p:cTn id="22" dur="1" fill="hold">
                                          <p:stCondLst>
                                            <p:cond delay="0"/>
                                          </p:stCondLst>
                                        </p:cTn>
                                        <p:tgtEl>
                                          <p:spTgt spid="697346"/>
                                        </p:tgtEl>
                                        <p:attrNameLst>
                                          <p:attrName>style.visibility</p:attrName>
                                        </p:attrNameLst>
                                      </p:cBhvr>
                                      <p:to>
                                        <p:strVal val="hidden"/>
                                      </p:to>
                                    </p:se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up)">
                                      <p:cBhvr>
                                        <p:cTn id="26" dur="500"/>
                                        <p:tgtEl>
                                          <p:spTgt spid="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697359"/>
                                        </p:tgtEl>
                                        <p:attrNameLst>
                                          <p:attrName>style.visibility</p:attrName>
                                        </p:attrNameLst>
                                      </p:cBhvr>
                                      <p:to>
                                        <p:strVal val="visible"/>
                                      </p:to>
                                    </p:set>
                                    <p:animEffect transition="in" filter="wipe(up)">
                                      <p:cBhvr>
                                        <p:cTn id="29" dur="500"/>
                                        <p:tgtEl>
                                          <p:spTgt spid="69735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1000" fill="hold"/>
                                        <p:tgtEl>
                                          <p:spTgt spid="2"/>
                                        </p:tgtEl>
                                      </p:cBhvr>
                                      <p:by x="22000" y="22000"/>
                                    </p:animScale>
                                  </p:childTnLst>
                                </p:cTn>
                              </p:par>
                              <p:par>
                                <p:cTn id="34" presetID="49" presetClass="path" presetSubtype="0" accel="50000" decel="50000" fill="hold" nodeType="withEffect">
                                  <p:stCondLst>
                                    <p:cond delay="0"/>
                                  </p:stCondLst>
                                  <p:childTnLst>
                                    <p:animMotion origin="layout" path="M -0.38594 -0.22554 L 0.00399 0.05251 " pathEditMode="relative" rAng="0" ptsTypes="AA">
                                      <p:cBhvr>
                                        <p:cTn id="35" dur="500" spd="-100000" fill="hold"/>
                                        <p:tgtEl>
                                          <p:spTgt spid="2"/>
                                        </p:tgtEl>
                                        <p:attrNameLst>
                                          <p:attrName>ppt_x</p:attrName>
                                          <p:attrName>ppt_y</p:attrName>
                                        </p:attrNameLst>
                                      </p:cBhvr>
                                      <p:rCtr x="19500" y="13900"/>
                                    </p:animMotion>
                                  </p:childTnLst>
                                </p:cTn>
                              </p:par>
                              <p:par>
                                <p:cTn id="36" presetID="1" presetClass="exit" presetSubtype="0" fill="hold" grpId="1" nodeType="withEffect">
                                  <p:stCondLst>
                                    <p:cond delay="0"/>
                                  </p:stCondLst>
                                  <p:childTnLst>
                                    <p:set>
                                      <p:cBhvr>
                                        <p:cTn id="37" dur="1" fill="hold">
                                          <p:stCondLst>
                                            <p:cond delay="0"/>
                                          </p:stCondLst>
                                        </p:cTn>
                                        <p:tgtEl>
                                          <p:spTgt spid="697359"/>
                                        </p:tgtEl>
                                        <p:attrNameLst>
                                          <p:attrName>style.visibility</p:attrName>
                                        </p:attrNameLst>
                                      </p:cBhvr>
                                      <p:to>
                                        <p:strVal val="hidden"/>
                                      </p:to>
                                    </p:set>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697354"/>
                                        </p:tgtEl>
                                        <p:attrNameLst>
                                          <p:attrName>style.visibility</p:attrName>
                                        </p:attrNameLst>
                                      </p:cBhvr>
                                      <p:to>
                                        <p:strVal val="visible"/>
                                      </p:to>
                                    </p:set>
                                    <p:animEffect transition="in" filter="wipe(up)">
                                      <p:cBhvr>
                                        <p:cTn id="41" dur="500"/>
                                        <p:tgtEl>
                                          <p:spTgt spid="697354"/>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697360"/>
                                        </p:tgtEl>
                                        <p:attrNameLst>
                                          <p:attrName>style.visibility</p:attrName>
                                        </p:attrNameLst>
                                      </p:cBhvr>
                                      <p:to>
                                        <p:strVal val="visible"/>
                                      </p:to>
                                    </p:set>
                                    <p:animEffect transition="in" filter="wipe(up)">
                                      <p:cBhvr>
                                        <p:cTn id="44" dur="500"/>
                                        <p:tgtEl>
                                          <p:spTgt spid="697360"/>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mph" presetSubtype="0" fill="hold" nodeType="clickEffect">
                                  <p:stCondLst>
                                    <p:cond delay="0"/>
                                  </p:stCondLst>
                                  <p:childTnLst>
                                    <p:animScale>
                                      <p:cBhvr>
                                        <p:cTn id="48" dur="1000" fill="hold"/>
                                        <p:tgtEl>
                                          <p:spTgt spid="697354"/>
                                        </p:tgtEl>
                                      </p:cBhvr>
                                      <p:by x="30000" y="30000"/>
                                    </p:animScale>
                                  </p:childTnLst>
                                </p:cTn>
                              </p:par>
                              <p:par>
                                <p:cTn id="49" presetID="49" presetClass="path" presetSubtype="0" accel="50000" decel="50000" fill="hold" nodeType="withEffect">
                                  <p:stCondLst>
                                    <p:cond delay="0"/>
                                  </p:stCondLst>
                                  <p:childTnLst>
                                    <p:animMotion origin="layout" path="M -0.44497 0.09699 L 1.38889E-6 -7.40741E-7 " pathEditMode="relative" rAng="0" ptsTypes="AA">
                                      <p:cBhvr>
                                        <p:cTn id="50" dur="500" spd="-100000" fill="hold"/>
                                        <p:tgtEl>
                                          <p:spTgt spid="697354"/>
                                        </p:tgtEl>
                                        <p:attrNameLst>
                                          <p:attrName>ppt_x</p:attrName>
                                          <p:attrName>ppt_y</p:attrName>
                                        </p:attrNameLst>
                                      </p:cBhvr>
                                      <p:rCtr x="22200" y="-4900"/>
                                    </p:animMotion>
                                  </p:childTnLst>
                                </p:cTn>
                              </p:par>
                              <p:par>
                                <p:cTn id="51" presetID="1" presetClass="exit" presetSubtype="0" fill="hold" grpId="1" nodeType="withEffect">
                                  <p:stCondLst>
                                    <p:cond delay="0"/>
                                  </p:stCondLst>
                                  <p:childTnLst>
                                    <p:set>
                                      <p:cBhvr>
                                        <p:cTn id="52" dur="1" fill="hold">
                                          <p:stCondLst>
                                            <p:cond delay="0"/>
                                          </p:stCondLst>
                                        </p:cTn>
                                        <p:tgtEl>
                                          <p:spTgt spid="697360"/>
                                        </p:tgtEl>
                                        <p:attrNameLst>
                                          <p:attrName>style.visibility</p:attrName>
                                        </p:attrNameLst>
                                      </p:cBhvr>
                                      <p:to>
                                        <p:strVal val="hidden"/>
                                      </p:to>
                                    </p:set>
                                  </p:childTnLst>
                                </p:cTn>
                              </p:par>
                            </p:childTnLst>
                          </p:cTn>
                        </p:par>
                        <p:par>
                          <p:cTn id="53" fill="hold">
                            <p:stCondLst>
                              <p:cond delay="1000"/>
                            </p:stCondLst>
                            <p:childTnLst>
                              <p:par>
                                <p:cTn id="54" presetID="22" presetClass="entr" presetSubtype="1"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up)">
                                      <p:cBhvr>
                                        <p:cTn id="56" dur="500"/>
                                        <p:tgtEl>
                                          <p:spTgt spid="3"/>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697361"/>
                                        </p:tgtEl>
                                        <p:attrNameLst>
                                          <p:attrName>style.visibility</p:attrName>
                                        </p:attrNameLst>
                                      </p:cBhvr>
                                      <p:to>
                                        <p:strVal val="visible"/>
                                      </p:to>
                                    </p:set>
                                    <p:animEffect transition="in" filter="wipe(up)">
                                      <p:cBhvr>
                                        <p:cTn id="59" dur="500"/>
                                        <p:tgtEl>
                                          <p:spTgt spid="697361"/>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mph" presetSubtype="0" fill="hold" nodeType="clickEffect">
                                  <p:stCondLst>
                                    <p:cond delay="0"/>
                                  </p:stCondLst>
                                  <p:childTnLst>
                                    <p:animScale>
                                      <p:cBhvr>
                                        <p:cTn id="63" dur="1000" fill="hold"/>
                                        <p:tgtEl>
                                          <p:spTgt spid="3"/>
                                        </p:tgtEl>
                                      </p:cBhvr>
                                      <p:by x="27000" y="27000"/>
                                    </p:animScale>
                                  </p:childTnLst>
                                </p:cTn>
                              </p:par>
                              <p:par>
                                <p:cTn id="64" presetID="49" presetClass="path" presetSubtype="0" accel="50000" decel="50000" fill="hold" nodeType="withEffect">
                                  <p:stCondLst>
                                    <p:cond delay="0"/>
                                  </p:stCondLst>
                                  <p:childTnLst>
                                    <p:animMotion origin="layout" path="M -0.44427 0.24122 L 0.0125 -0.05273 " pathEditMode="relative" rAng="0" ptsTypes="AA">
                                      <p:cBhvr>
                                        <p:cTn id="65" dur="500" spd="-100000" fill="hold"/>
                                        <p:tgtEl>
                                          <p:spTgt spid="3"/>
                                        </p:tgtEl>
                                        <p:attrNameLst>
                                          <p:attrName>ppt_x</p:attrName>
                                          <p:attrName>ppt_y</p:attrName>
                                        </p:attrNameLst>
                                      </p:cBhvr>
                                      <p:rCtr x="22800" y="-14700"/>
                                    </p:animMotion>
                                  </p:childTnLst>
                                </p:cTn>
                              </p:par>
                              <p:par>
                                <p:cTn id="66" presetID="1" presetClass="exit" presetSubtype="0" fill="hold" grpId="1" nodeType="withEffect">
                                  <p:stCondLst>
                                    <p:cond delay="0"/>
                                  </p:stCondLst>
                                  <p:childTnLst>
                                    <p:set>
                                      <p:cBhvr>
                                        <p:cTn id="67" dur="1" fill="hold">
                                          <p:stCondLst>
                                            <p:cond delay="0"/>
                                          </p:stCondLst>
                                        </p:cTn>
                                        <p:tgtEl>
                                          <p:spTgt spid="697361"/>
                                        </p:tgtEl>
                                        <p:attrNameLst>
                                          <p:attrName>style.visibility</p:attrName>
                                        </p:attrNameLst>
                                      </p:cBhvr>
                                      <p:to>
                                        <p:strVal val="hidden"/>
                                      </p:to>
                                    </p:set>
                                  </p:childTnLst>
                                </p:cTn>
                              </p:par>
                            </p:childTnLst>
                          </p:cTn>
                        </p:par>
                        <p:par>
                          <p:cTn id="68" fill="hold">
                            <p:stCondLst>
                              <p:cond delay="1000"/>
                            </p:stCondLst>
                            <p:childTnLst>
                              <p:par>
                                <p:cTn id="69" presetID="22" presetClass="entr" presetSubtype="1" fill="hold" nodeType="afterEffect">
                                  <p:stCondLst>
                                    <p:cond delay="0"/>
                                  </p:stCondLst>
                                  <p:childTnLst>
                                    <p:set>
                                      <p:cBhvr>
                                        <p:cTn id="70" dur="1" fill="hold">
                                          <p:stCondLst>
                                            <p:cond delay="0"/>
                                          </p:stCondLst>
                                        </p:cTn>
                                        <p:tgtEl>
                                          <p:spTgt spid="697358"/>
                                        </p:tgtEl>
                                        <p:attrNameLst>
                                          <p:attrName>style.visibility</p:attrName>
                                        </p:attrNameLst>
                                      </p:cBhvr>
                                      <p:to>
                                        <p:strVal val="visible"/>
                                      </p:to>
                                    </p:set>
                                    <p:animEffect transition="in" filter="wipe(up)">
                                      <p:cBhvr>
                                        <p:cTn id="71" dur="500"/>
                                        <p:tgtEl>
                                          <p:spTgt spid="697358"/>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697357"/>
                                        </p:tgtEl>
                                        <p:attrNameLst>
                                          <p:attrName>style.visibility</p:attrName>
                                        </p:attrNameLst>
                                      </p:cBhvr>
                                      <p:to>
                                        <p:strVal val="visible"/>
                                      </p:to>
                                    </p:set>
                                    <p:animEffect transition="in" filter="wipe(up)">
                                      <p:cBhvr>
                                        <p:cTn id="74" dur="500"/>
                                        <p:tgtEl>
                                          <p:spTgt spid="697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346" grpId="0"/>
      <p:bldP spid="697346" grpId="1"/>
      <p:bldP spid="697356" grpId="0"/>
      <p:bldP spid="697357" grpId="0"/>
      <p:bldP spid="697359" grpId="0"/>
      <p:bldP spid="697359" grpId="1"/>
      <p:bldP spid="697360" grpId="0"/>
      <p:bldP spid="697360" grpId="1"/>
      <p:bldP spid="697361" grpId="0"/>
      <p:bldP spid="69736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987675" y="765175"/>
            <a:ext cx="5113338" cy="4287838"/>
            <a:chOff x="1927" y="512"/>
            <a:chExt cx="3403" cy="2852"/>
          </a:xfrm>
        </p:grpSpPr>
        <p:pic>
          <p:nvPicPr>
            <p:cNvPr id="701443" name="Picture 3" descr="调整大小 强关联体系副本"/>
            <p:cNvPicPr>
              <a:picLocks noChangeAspect="1" noChangeArrowheads="1"/>
            </p:cNvPicPr>
            <p:nvPr/>
          </p:nvPicPr>
          <p:blipFill>
            <a:blip r:embed="rId3" cstate="print"/>
            <a:srcRect r="-3229" b="67708"/>
            <a:stretch>
              <a:fillRect/>
            </a:stretch>
          </p:blipFill>
          <p:spPr bwMode="auto">
            <a:xfrm>
              <a:off x="1973" y="512"/>
              <a:ext cx="3357" cy="1240"/>
            </a:xfrm>
            <a:prstGeom prst="rect">
              <a:avLst/>
            </a:prstGeom>
            <a:noFill/>
          </p:spPr>
        </p:pic>
        <p:pic>
          <p:nvPicPr>
            <p:cNvPr id="701444" name="Picture 4" descr="调整大小 强关联体系副本"/>
            <p:cNvPicPr>
              <a:picLocks noChangeAspect="1" noChangeArrowheads="1"/>
            </p:cNvPicPr>
            <p:nvPr/>
          </p:nvPicPr>
          <p:blipFill>
            <a:blip r:embed="rId3" cstate="print"/>
            <a:srcRect l="-1384" t="67317" r="-1814"/>
            <a:stretch>
              <a:fillRect/>
            </a:stretch>
          </p:blipFill>
          <p:spPr bwMode="auto">
            <a:xfrm>
              <a:off x="1927" y="1948"/>
              <a:ext cx="3356" cy="1255"/>
            </a:xfrm>
            <a:prstGeom prst="rect">
              <a:avLst/>
            </a:prstGeom>
            <a:noFill/>
          </p:spPr>
        </p:pic>
        <p:sp>
          <p:nvSpPr>
            <p:cNvPr id="701445" name="Text Box 5"/>
            <p:cNvSpPr txBox="1">
              <a:spLocks noChangeArrowheads="1"/>
            </p:cNvSpPr>
            <p:nvPr/>
          </p:nvSpPr>
          <p:spPr bwMode="auto">
            <a:xfrm>
              <a:off x="2018" y="1741"/>
              <a:ext cx="1770" cy="203"/>
            </a:xfrm>
            <a:prstGeom prst="rect">
              <a:avLst/>
            </a:prstGeom>
            <a:noFill/>
            <a:ln w="9525">
              <a:noFill/>
              <a:miter lim="800000"/>
              <a:headEnd/>
              <a:tailEnd/>
            </a:ln>
            <a:effectLst/>
          </p:spPr>
          <p:txBody>
            <a:bodyPr lIns="0" tIns="0" rIns="0" bIns="0">
              <a:spAutoFit/>
            </a:bodyPr>
            <a:lstStyle/>
            <a:p>
              <a:pPr algn="ctr"/>
              <a:r>
                <a:rPr lang="zh-CN" altLang="en-US" sz="2000" baseline="0">
                  <a:solidFill>
                    <a:srgbClr val="0000BC"/>
                  </a:solidFill>
                  <a:ea typeface="黑体" pitchFamily="2" charset="-122"/>
                </a:rPr>
                <a:t>巨磁阻</a:t>
              </a:r>
            </a:p>
          </p:txBody>
        </p:sp>
        <p:sp>
          <p:nvSpPr>
            <p:cNvPr id="701446" name="Text Box 6"/>
            <p:cNvSpPr txBox="1">
              <a:spLocks noChangeArrowheads="1"/>
            </p:cNvSpPr>
            <p:nvPr/>
          </p:nvSpPr>
          <p:spPr bwMode="auto">
            <a:xfrm>
              <a:off x="3923" y="1706"/>
              <a:ext cx="1270" cy="203"/>
            </a:xfrm>
            <a:prstGeom prst="rect">
              <a:avLst/>
            </a:prstGeom>
            <a:noFill/>
            <a:ln w="9525">
              <a:noFill/>
              <a:miter lim="800000"/>
              <a:headEnd/>
              <a:tailEnd/>
            </a:ln>
            <a:effectLst/>
          </p:spPr>
          <p:txBody>
            <a:bodyPr lIns="0" tIns="0" rIns="0" bIns="0">
              <a:spAutoFit/>
            </a:bodyPr>
            <a:lstStyle/>
            <a:p>
              <a:pPr algn="ctr"/>
              <a:r>
                <a:rPr lang="zh-CN" altLang="en-US" sz="2000" baseline="0">
                  <a:solidFill>
                    <a:srgbClr val="0000BC"/>
                  </a:solidFill>
                  <a:ea typeface="黑体" pitchFamily="2" charset="-122"/>
                </a:rPr>
                <a:t>铜酸盐</a:t>
              </a:r>
            </a:p>
          </p:txBody>
        </p:sp>
        <p:sp>
          <p:nvSpPr>
            <p:cNvPr id="701447" name="Text Box 7"/>
            <p:cNvSpPr txBox="1">
              <a:spLocks noChangeArrowheads="1"/>
            </p:cNvSpPr>
            <p:nvPr/>
          </p:nvSpPr>
          <p:spPr bwMode="auto">
            <a:xfrm>
              <a:off x="2109" y="3158"/>
              <a:ext cx="1497" cy="203"/>
            </a:xfrm>
            <a:prstGeom prst="rect">
              <a:avLst/>
            </a:prstGeom>
            <a:noFill/>
            <a:ln w="9525">
              <a:noFill/>
              <a:miter lim="800000"/>
              <a:headEnd/>
              <a:tailEnd/>
            </a:ln>
            <a:effectLst/>
          </p:spPr>
          <p:txBody>
            <a:bodyPr lIns="0" tIns="0" rIns="0" bIns="0">
              <a:spAutoFit/>
            </a:bodyPr>
            <a:lstStyle/>
            <a:p>
              <a:pPr algn="ctr"/>
              <a:r>
                <a:rPr lang="zh-CN" altLang="en-US" sz="2000" baseline="0">
                  <a:solidFill>
                    <a:srgbClr val="0000BC"/>
                  </a:solidFill>
                  <a:ea typeface="黑体" pitchFamily="2" charset="-122"/>
                </a:rPr>
                <a:t>有机物</a:t>
              </a:r>
            </a:p>
          </p:txBody>
        </p:sp>
        <p:sp>
          <p:nvSpPr>
            <p:cNvPr id="701448" name="Text Box 8"/>
            <p:cNvSpPr txBox="1">
              <a:spLocks noChangeArrowheads="1"/>
            </p:cNvSpPr>
            <p:nvPr/>
          </p:nvSpPr>
          <p:spPr bwMode="auto">
            <a:xfrm>
              <a:off x="3788" y="3161"/>
              <a:ext cx="1451" cy="203"/>
            </a:xfrm>
            <a:prstGeom prst="rect">
              <a:avLst/>
            </a:prstGeom>
            <a:noFill/>
            <a:ln w="9525">
              <a:noFill/>
              <a:miter lim="800000"/>
              <a:headEnd/>
              <a:tailEnd/>
            </a:ln>
            <a:effectLst/>
          </p:spPr>
          <p:txBody>
            <a:bodyPr lIns="0" tIns="0" rIns="0" bIns="0">
              <a:spAutoFit/>
            </a:bodyPr>
            <a:lstStyle/>
            <a:p>
              <a:pPr algn="ctr"/>
              <a:r>
                <a:rPr lang="zh-CN" altLang="en-US" sz="2000" baseline="0">
                  <a:solidFill>
                    <a:srgbClr val="0000BC"/>
                  </a:solidFill>
                  <a:ea typeface="黑体" pitchFamily="2" charset="-122"/>
                </a:rPr>
                <a:t>重费米子</a:t>
              </a:r>
            </a:p>
          </p:txBody>
        </p:sp>
      </p:grpSp>
      <p:pic>
        <p:nvPicPr>
          <p:cNvPr id="701449" name="Picture 9" descr="穿透深度副本"/>
          <p:cNvPicPr>
            <a:picLocks noChangeAspect="1" noChangeArrowheads="1"/>
          </p:cNvPicPr>
          <p:nvPr/>
        </p:nvPicPr>
        <p:blipFill>
          <a:blip r:embed="rId4" cstate="print"/>
          <a:srcRect/>
          <a:stretch>
            <a:fillRect/>
          </a:stretch>
        </p:blipFill>
        <p:spPr bwMode="auto">
          <a:xfrm>
            <a:off x="2843213" y="1268413"/>
            <a:ext cx="5111750" cy="2921000"/>
          </a:xfrm>
          <a:prstGeom prst="rect">
            <a:avLst/>
          </a:prstGeom>
          <a:noFill/>
        </p:spPr>
      </p:pic>
      <p:pic>
        <p:nvPicPr>
          <p:cNvPr id="701450" name="Picture 10" descr="维数副本1"/>
          <p:cNvPicPr>
            <a:picLocks noChangeAspect="1" noChangeArrowheads="1"/>
          </p:cNvPicPr>
          <p:nvPr/>
        </p:nvPicPr>
        <p:blipFill>
          <a:blip r:embed="rId5" cstate="print"/>
          <a:srcRect/>
          <a:stretch>
            <a:fillRect/>
          </a:stretch>
        </p:blipFill>
        <p:spPr bwMode="auto">
          <a:xfrm>
            <a:off x="1042988" y="836613"/>
            <a:ext cx="6938962" cy="3997325"/>
          </a:xfrm>
          <a:prstGeom prst="rect">
            <a:avLst/>
          </a:prstGeom>
          <a:noFill/>
        </p:spPr>
      </p:pic>
      <p:pic>
        <p:nvPicPr>
          <p:cNvPr id="701451" name="Picture 11"/>
          <p:cNvPicPr>
            <a:picLocks noChangeAspect="1" noChangeArrowheads="1"/>
          </p:cNvPicPr>
          <p:nvPr/>
        </p:nvPicPr>
        <p:blipFill>
          <a:blip r:embed="rId6" cstate="print"/>
          <a:srcRect/>
          <a:stretch>
            <a:fillRect/>
          </a:stretch>
        </p:blipFill>
        <p:spPr bwMode="auto">
          <a:xfrm>
            <a:off x="3635375" y="1268413"/>
            <a:ext cx="3484563" cy="3875087"/>
          </a:xfrm>
          <a:prstGeom prst="rect">
            <a:avLst/>
          </a:prstGeom>
          <a:noFill/>
          <a:ln w="9525">
            <a:noFill/>
            <a:miter lim="800000"/>
            <a:headEnd/>
            <a:tailEnd/>
          </a:ln>
          <a:effectLst/>
        </p:spPr>
      </p:pic>
      <p:sp>
        <p:nvSpPr>
          <p:cNvPr id="701452" name="Text Box 12"/>
          <p:cNvSpPr txBox="1">
            <a:spLocks noChangeArrowheads="1"/>
          </p:cNvSpPr>
          <p:nvPr/>
        </p:nvSpPr>
        <p:spPr bwMode="auto">
          <a:xfrm>
            <a:off x="1042988" y="5667375"/>
            <a:ext cx="6840537" cy="641350"/>
          </a:xfrm>
          <a:prstGeom prst="rect">
            <a:avLst/>
          </a:prstGeom>
          <a:noFill/>
          <a:ln w="9525">
            <a:noFill/>
            <a:miter lim="800000"/>
            <a:headEnd/>
            <a:tailEnd/>
          </a:ln>
          <a:effectLst/>
        </p:spPr>
        <p:txBody>
          <a:bodyPr>
            <a:spAutoFit/>
          </a:bodyPr>
          <a:lstStyle/>
          <a:p>
            <a:pPr algn="ctr"/>
            <a:r>
              <a:rPr kumimoji="1" lang="zh-CN" altLang="en-US" sz="3600" b="1">
                <a:solidFill>
                  <a:srgbClr val="0000BC"/>
                </a:solidFill>
                <a:latin typeface="Times New Roman" pitchFamily="18" charset="0"/>
                <a:ea typeface="黑体" pitchFamily="2" charset="-122"/>
              </a:rPr>
              <a:t>能量分辨检测</a:t>
            </a:r>
          </a:p>
        </p:txBody>
      </p:sp>
      <p:sp>
        <p:nvSpPr>
          <p:cNvPr id="701453" name="Text Box 13"/>
          <p:cNvSpPr txBox="1">
            <a:spLocks noChangeArrowheads="1"/>
          </p:cNvSpPr>
          <p:nvPr/>
        </p:nvSpPr>
        <p:spPr bwMode="auto">
          <a:xfrm>
            <a:off x="3276600" y="5084763"/>
            <a:ext cx="5040313" cy="457200"/>
          </a:xfrm>
          <a:prstGeom prst="rect">
            <a:avLst/>
          </a:prstGeom>
          <a:noFill/>
          <a:ln w="9525">
            <a:noFill/>
            <a:miter lim="800000"/>
            <a:headEnd/>
            <a:tailEnd/>
          </a:ln>
          <a:effectLst/>
        </p:spPr>
        <p:txBody>
          <a:bodyPr>
            <a:spAutoFit/>
          </a:bodyPr>
          <a:lstStyle/>
          <a:p>
            <a:pPr algn="ctr"/>
            <a:r>
              <a:rPr lang="zh-CN" altLang="en-US" sz="2400" baseline="0">
                <a:solidFill>
                  <a:srgbClr val="0000BC"/>
                </a:solidFill>
                <a:ea typeface="黑体" pitchFamily="2" charset="-122"/>
              </a:rPr>
              <a:t>强关联体系的复杂相图</a:t>
            </a:r>
          </a:p>
        </p:txBody>
      </p:sp>
      <p:sp>
        <p:nvSpPr>
          <p:cNvPr id="701454" name="Text Box 14"/>
          <p:cNvSpPr txBox="1">
            <a:spLocks noChangeArrowheads="1"/>
          </p:cNvSpPr>
          <p:nvPr/>
        </p:nvSpPr>
        <p:spPr bwMode="auto">
          <a:xfrm>
            <a:off x="1116013" y="4868863"/>
            <a:ext cx="6769100" cy="457200"/>
          </a:xfrm>
          <a:prstGeom prst="rect">
            <a:avLst/>
          </a:prstGeom>
          <a:noFill/>
          <a:ln w="9525">
            <a:noFill/>
            <a:miter lim="800000"/>
            <a:headEnd/>
            <a:tailEnd/>
          </a:ln>
          <a:effectLst/>
        </p:spPr>
        <p:txBody>
          <a:bodyPr>
            <a:spAutoFit/>
          </a:bodyPr>
          <a:lstStyle/>
          <a:p>
            <a:pPr algn="ctr"/>
            <a:r>
              <a:rPr lang="zh-CN" altLang="en-US" sz="2400">
                <a:solidFill>
                  <a:srgbClr val="0000BC"/>
                </a:solidFill>
                <a:latin typeface="黑体" pitchFamily="2" charset="-122"/>
                <a:ea typeface="黑体" pitchFamily="2" charset="-122"/>
              </a:rPr>
              <a:t>不同维数物质的电子结构</a:t>
            </a:r>
          </a:p>
        </p:txBody>
      </p:sp>
      <p:sp>
        <p:nvSpPr>
          <p:cNvPr id="701455" name="Text Box 15"/>
          <p:cNvSpPr txBox="1">
            <a:spLocks noChangeArrowheads="1"/>
          </p:cNvSpPr>
          <p:nvPr/>
        </p:nvSpPr>
        <p:spPr bwMode="auto">
          <a:xfrm>
            <a:off x="3995738" y="5084763"/>
            <a:ext cx="2927350" cy="457200"/>
          </a:xfrm>
          <a:prstGeom prst="rect">
            <a:avLst/>
          </a:prstGeom>
          <a:noFill/>
          <a:ln w="9525">
            <a:noFill/>
            <a:miter lim="800000"/>
            <a:headEnd/>
            <a:tailEnd/>
          </a:ln>
          <a:effectLst/>
        </p:spPr>
        <p:txBody>
          <a:bodyPr wrap="none">
            <a:spAutoFit/>
          </a:bodyPr>
          <a:lstStyle/>
          <a:p>
            <a:pPr algn="ctr"/>
            <a:r>
              <a:rPr lang="zh-CN" altLang="en-US" sz="2400" baseline="0">
                <a:solidFill>
                  <a:srgbClr val="0000BC"/>
                </a:solidFill>
                <a:latin typeface="黑体" pitchFamily="2" charset="-122"/>
                <a:ea typeface="黑体" pitchFamily="2" charset="-122"/>
              </a:rPr>
              <a:t>氧化物的角分辨能谱</a:t>
            </a:r>
          </a:p>
        </p:txBody>
      </p:sp>
      <p:sp>
        <p:nvSpPr>
          <p:cNvPr id="701456" name="AutoShape 16"/>
          <p:cNvSpPr>
            <a:spLocks noChangeArrowheads="1"/>
          </p:cNvSpPr>
          <p:nvPr/>
        </p:nvSpPr>
        <p:spPr bwMode="auto">
          <a:xfrm>
            <a:off x="5364163" y="692150"/>
            <a:ext cx="1933575" cy="471488"/>
          </a:xfrm>
          <a:prstGeom prst="wedgeRoundRectCallout">
            <a:avLst>
              <a:gd name="adj1" fmla="val 4681"/>
              <a:gd name="adj2" fmla="val 213634"/>
              <a:gd name="adj3" fmla="val 16667"/>
            </a:avLst>
          </a:prstGeom>
          <a:noFill/>
          <a:ln w="9525">
            <a:solidFill>
              <a:schemeClr val="tx1"/>
            </a:solidFill>
            <a:miter lim="800000"/>
            <a:headEnd/>
            <a:tailEnd/>
          </a:ln>
          <a:effectLst/>
        </p:spPr>
        <p:txBody>
          <a:bodyPr/>
          <a:lstStyle/>
          <a:p>
            <a:pPr algn="ctr"/>
            <a:r>
              <a:rPr kumimoji="1" lang="zh-CN" altLang="en-US" sz="2400" baseline="0" dirty="0">
                <a:solidFill>
                  <a:srgbClr val="0000BC"/>
                </a:solidFill>
                <a:latin typeface="Times New Roman" pitchFamily="18" charset="0"/>
                <a:ea typeface="黑体" pitchFamily="2" charset="-122"/>
              </a:rPr>
              <a:t>毫电子伏特</a:t>
            </a:r>
          </a:p>
        </p:txBody>
      </p:sp>
      <p:sp>
        <p:nvSpPr>
          <p:cNvPr id="701457" name="Text Box 17"/>
          <p:cNvSpPr txBox="1">
            <a:spLocks noChangeArrowheads="1"/>
          </p:cNvSpPr>
          <p:nvPr/>
        </p:nvSpPr>
        <p:spPr bwMode="auto">
          <a:xfrm>
            <a:off x="3759200" y="4148138"/>
            <a:ext cx="3841750" cy="457200"/>
          </a:xfrm>
          <a:prstGeom prst="rect">
            <a:avLst/>
          </a:prstGeom>
          <a:noFill/>
          <a:ln w="9525">
            <a:noFill/>
            <a:miter lim="800000"/>
            <a:headEnd/>
            <a:tailEnd/>
          </a:ln>
          <a:effectLst/>
        </p:spPr>
        <p:txBody>
          <a:bodyPr wrap="none">
            <a:spAutoFit/>
          </a:bodyPr>
          <a:lstStyle/>
          <a:p>
            <a:pPr algn="ctr"/>
            <a:r>
              <a:rPr lang="zh-CN" altLang="en-US" sz="2400" baseline="0">
                <a:solidFill>
                  <a:srgbClr val="0000BC"/>
                </a:solidFill>
                <a:latin typeface="黑体" pitchFamily="2" charset="-122"/>
                <a:ea typeface="黑体" pitchFamily="2" charset="-122"/>
              </a:rPr>
              <a:t>光子能量与穿透深度的关系</a:t>
            </a:r>
          </a:p>
        </p:txBody>
      </p:sp>
    </p:spTree>
    <p:extLst>
      <p:ext uri="{BB962C8B-B14F-4D97-AF65-F5344CB8AC3E}">
        <p14:creationId xmlns:p14="http://schemas.microsoft.com/office/powerpoint/2010/main" val="304788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01452"/>
                                        </p:tgtEl>
                                        <p:attrNameLst>
                                          <p:attrName>style.visibility</p:attrName>
                                        </p:attrNameLst>
                                      </p:cBhvr>
                                      <p:to>
                                        <p:strVal val="visible"/>
                                      </p:to>
                                    </p:set>
                                    <p:animEffect transition="in" filter="wipe(up)">
                                      <p:cBhvr>
                                        <p:cTn id="7" dur="500"/>
                                        <p:tgtEl>
                                          <p:spTgt spid="70145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01450"/>
                                        </p:tgtEl>
                                        <p:attrNameLst>
                                          <p:attrName>style.visibility</p:attrName>
                                        </p:attrNameLst>
                                      </p:cBhvr>
                                      <p:to>
                                        <p:strVal val="visible"/>
                                      </p:to>
                                    </p:set>
                                    <p:animEffect transition="in" filter="wipe(up)">
                                      <p:cBhvr>
                                        <p:cTn id="11" dur="500"/>
                                        <p:tgtEl>
                                          <p:spTgt spid="70145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701454"/>
                                        </p:tgtEl>
                                        <p:attrNameLst>
                                          <p:attrName>style.visibility</p:attrName>
                                        </p:attrNameLst>
                                      </p:cBhvr>
                                      <p:to>
                                        <p:strVal val="visible"/>
                                      </p:to>
                                    </p:set>
                                    <p:animEffect transition="in" filter="wipe(up)">
                                      <p:cBhvr>
                                        <p:cTn id="14" dur="500"/>
                                        <p:tgtEl>
                                          <p:spTgt spid="70145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701450"/>
                                        </p:tgtEl>
                                      </p:cBhvr>
                                      <p:by x="25000" y="25000"/>
                                    </p:animScale>
                                  </p:childTnLst>
                                </p:cTn>
                              </p:par>
                              <p:par>
                                <p:cTn id="19" presetID="49" presetClass="path" presetSubtype="0" accel="50000" decel="50000" fill="hold" nodeType="withEffect">
                                  <p:stCondLst>
                                    <p:cond delay="0"/>
                                  </p:stCondLst>
                                  <p:childTnLst>
                                    <p:animMotion origin="layout" path="M -0.32413 -0.20721 L -2.77778E-6 -3.47826E-6 " pathEditMode="relative" rAng="0" ptsTypes="AA">
                                      <p:cBhvr>
                                        <p:cTn id="20" dur="500" spd="-100000" fill="hold"/>
                                        <p:tgtEl>
                                          <p:spTgt spid="701450"/>
                                        </p:tgtEl>
                                        <p:attrNameLst>
                                          <p:attrName>ppt_x</p:attrName>
                                          <p:attrName>ppt_y</p:attrName>
                                        </p:attrNameLst>
                                      </p:cBhvr>
                                      <p:rCtr x="16200" y="10400"/>
                                    </p:animMotion>
                                  </p:childTnLst>
                                </p:cTn>
                              </p:par>
                              <p:par>
                                <p:cTn id="21" presetID="1" presetClass="exit" presetSubtype="0" fill="hold" grpId="1" nodeType="withEffect">
                                  <p:stCondLst>
                                    <p:cond delay="0"/>
                                  </p:stCondLst>
                                  <p:childTnLst>
                                    <p:set>
                                      <p:cBhvr>
                                        <p:cTn id="22" dur="1" fill="hold">
                                          <p:stCondLst>
                                            <p:cond delay="0"/>
                                          </p:stCondLst>
                                        </p:cTn>
                                        <p:tgtEl>
                                          <p:spTgt spid="701454"/>
                                        </p:tgtEl>
                                        <p:attrNameLst>
                                          <p:attrName>style.visibility</p:attrName>
                                        </p:attrNameLst>
                                      </p:cBhvr>
                                      <p:to>
                                        <p:strVal val="hidden"/>
                                      </p:to>
                                    </p:se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up)">
                                      <p:cBhvr>
                                        <p:cTn id="26" dur="500"/>
                                        <p:tgtEl>
                                          <p:spTgt spid="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701453"/>
                                        </p:tgtEl>
                                        <p:attrNameLst>
                                          <p:attrName>style.visibility</p:attrName>
                                        </p:attrNameLst>
                                      </p:cBhvr>
                                      <p:to>
                                        <p:strVal val="visible"/>
                                      </p:to>
                                    </p:set>
                                    <p:animEffect transition="in" filter="wipe(up)">
                                      <p:cBhvr>
                                        <p:cTn id="29" dur="500"/>
                                        <p:tgtEl>
                                          <p:spTgt spid="70145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1000" fill="hold"/>
                                        <p:tgtEl>
                                          <p:spTgt spid="2"/>
                                        </p:tgtEl>
                                      </p:cBhvr>
                                      <p:by x="37000" y="37000"/>
                                    </p:animScale>
                                  </p:childTnLst>
                                </p:cTn>
                              </p:par>
                              <p:par>
                                <p:cTn id="34" presetID="49" presetClass="path" presetSubtype="0" accel="50000" decel="50000" fill="hold" nodeType="withEffect">
                                  <p:stCondLst>
                                    <p:cond delay="0"/>
                                  </p:stCondLst>
                                  <p:childTnLst>
                                    <p:animMotion origin="layout" path="M -0.42917 0.01295 L 0 2.17442E-7 " pathEditMode="relative" rAng="0" ptsTypes="AA">
                                      <p:cBhvr>
                                        <p:cTn id="35" dur="500" spd="-100000" fill="hold"/>
                                        <p:tgtEl>
                                          <p:spTgt spid="2"/>
                                        </p:tgtEl>
                                        <p:attrNameLst>
                                          <p:attrName>ppt_x</p:attrName>
                                          <p:attrName>ppt_y</p:attrName>
                                        </p:attrNameLst>
                                      </p:cBhvr>
                                      <p:rCtr x="21500" y="-600"/>
                                    </p:animMotion>
                                  </p:childTnLst>
                                </p:cTn>
                              </p:par>
                              <p:par>
                                <p:cTn id="36" presetID="1" presetClass="exit" presetSubtype="0" fill="hold" grpId="1" nodeType="withEffect">
                                  <p:stCondLst>
                                    <p:cond delay="0"/>
                                  </p:stCondLst>
                                  <p:childTnLst>
                                    <p:set>
                                      <p:cBhvr>
                                        <p:cTn id="37" dur="1" fill="hold">
                                          <p:stCondLst>
                                            <p:cond delay="0"/>
                                          </p:stCondLst>
                                        </p:cTn>
                                        <p:tgtEl>
                                          <p:spTgt spid="701453"/>
                                        </p:tgtEl>
                                        <p:attrNameLst>
                                          <p:attrName>style.visibility</p:attrName>
                                        </p:attrNameLst>
                                      </p:cBhvr>
                                      <p:to>
                                        <p:strVal val="hidden"/>
                                      </p:to>
                                    </p:set>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701449"/>
                                        </p:tgtEl>
                                        <p:attrNameLst>
                                          <p:attrName>style.visibility</p:attrName>
                                        </p:attrNameLst>
                                      </p:cBhvr>
                                      <p:to>
                                        <p:strVal val="visible"/>
                                      </p:to>
                                    </p:set>
                                    <p:animEffect transition="in" filter="wipe(up)">
                                      <p:cBhvr>
                                        <p:cTn id="41" dur="500"/>
                                        <p:tgtEl>
                                          <p:spTgt spid="701449"/>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701457"/>
                                        </p:tgtEl>
                                        <p:attrNameLst>
                                          <p:attrName>style.visibility</p:attrName>
                                        </p:attrNameLst>
                                      </p:cBhvr>
                                      <p:to>
                                        <p:strVal val="visible"/>
                                      </p:to>
                                    </p:set>
                                    <p:animEffect transition="in" filter="wipe(up)">
                                      <p:cBhvr>
                                        <p:cTn id="44" dur="500"/>
                                        <p:tgtEl>
                                          <p:spTgt spid="701457"/>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mph" presetSubtype="0" fill="hold" nodeType="clickEffect">
                                  <p:stCondLst>
                                    <p:cond delay="0"/>
                                  </p:stCondLst>
                                  <p:childTnLst>
                                    <p:animScale>
                                      <p:cBhvr>
                                        <p:cTn id="48" dur="1000" fill="hold"/>
                                        <p:tgtEl>
                                          <p:spTgt spid="701449"/>
                                        </p:tgtEl>
                                      </p:cBhvr>
                                      <p:by x="40000" y="40000"/>
                                    </p:animScale>
                                  </p:childTnLst>
                                </p:cTn>
                              </p:par>
                              <p:par>
                                <p:cTn id="49" presetID="49" presetClass="path" presetSubtype="0" accel="50000" decel="50000" fill="hold" nodeType="withEffect">
                                  <p:stCondLst>
                                    <p:cond delay="0"/>
                                  </p:stCondLst>
                                  <p:childTnLst>
                                    <p:animMotion origin="layout" path="M -0.42118 0.26989 L 0.03542 -0.03446 " pathEditMode="relative" rAng="0" ptsTypes="AA">
                                      <p:cBhvr>
                                        <p:cTn id="50" dur="500" spd="-100000" fill="hold"/>
                                        <p:tgtEl>
                                          <p:spTgt spid="701449"/>
                                        </p:tgtEl>
                                        <p:attrNameLst>
                                          <p:attrName>ppt_x</p:attrName>
                                          <p:attrName>ppt_y</p:attrName>
                                        </p:attrNameLst>
                                      </p:cBhvr>
                                      <p:rCtr x="22800" y="-15200"/>
                                    </p:animMotion>
                                  </p:childTnLst>
                                </p:cTn>
                              </p:par>
                              <p:par>
                                <p:cTn id="51" presetID="1" presetClass="exit" presetSubtype="0" fill="hold" grpId="1" nodeType="withEffect">
                                  <p:stCondLst>
                                    <p:cond delay="0"/>
                                  </p:stCondLst>
                                  <p:childTnLst>
                                    <p:set>
                                      <p:cBhvr>
                                        <p:cTn id="52" dur="1" fill="hold">
                                          <p:stCondLst>
                                            <p:cond delay="0"/>
                                          </p:stCondLst>
                                        </p:cTn>
                                        <p:tgtEl>
                                          <p:spTgt spid="701457"/>
                                        </p:tgtEl>
                                        <p:attrNameLst>
                                          <p:attrName>style.visibility</p:attrName>
                                        </p:attrNameLst>
                                      </p:cBhvr>
                                      <p:to>
                                        <p:strVal val="hidden"/>
                                      </p:to>
                                    </p:set>
                                  </p:childTnLst>
                                </p:cTn>
                              </p:par>
                            </p:childTnLst>
                          </p:cTn>
                        </p:par>
                        <p:par>
                          <p:cTn id="53" fill="hold">
                            <p:stCondLst>
                              <p:cond delay="1000"/>
                            </p:stCondLst>
                            <p:childTnLst>
                              <p:par>
                                <p:cTn id="54" presetID="22" presetClass="entr" presetSubtype="1" fill="hold" nodeType="afterEffect">
                                  <p:stCondLst>
                                    <p:cond delay="0"/>
                                  </p:stCondLst>
                                  <p:childTnLst>
                                    <p:set>
                                      <p:cBhvr>
                                        <p:cTn id="55" dur="1" fill="hold">
                                          <p:stCondLst>
                                            <p:cond delay="0"/>
                                          </p:stCondLst>
                                        </p:cTn>
                                        <p:tgtEl>
                                          <p:spTgt spid="701451"/>
                                        </p:tgtEl>
                                        <p:attrNameLst>
                                          <p:attrName>style.visibility</p:attrName>
                                        </p:attrNameLst>
                                      </p:cBhvr>
                                      <p:to>
                                        <p:strVal val="visible"/>
                                      </p:to>
                                    </p:set>
                                    <p:animEffect transition="in" filter="wipe(up)">
                                      <p:cBhvr>
                                        <p:cTn id="56" dur="500"/>
                                        <p:tgtEl>
                                          <p:spTgt spid="701451"/>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701456"/>
                                        </p:tgtEl>
                                        <p:attrNameLst>
                                          <p:attrName>style.visibility</p:attrName>
                                        </p:attrNameLst>
                                      </p:cBhvr>
                                      <p:to>
                                        <p:strVal val="visible"/>
                                      </p:to>
                                    </p:set>
                                    <p:animEffect transition="in" filter="wipe(up)">
                                      <p:cBhvr>
                                        <p:cTn id="59" dur="500"/>
                                        <p:tgtEl>
                                          <p:spTgt spid="701456"/>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701455"/>
                                        </p:tgtEl>
                                        <p:attrNameLst>
                                          <p:attrName>style.visibility</p:attrName>
                                        </p:attrNameLst>
                                      </p:cBhvr>
                                      <p:to>
                                        <p:strVal val="visible"/>
                                      </p:to>
                                    </p:set>
                                    <p:animEffect transition="in" filter="wipe(up)">
                                      <p:cBhvr>
                                        <p:cTn id="62" dur="500"/>
                                        <p:tgtEl>
                                          <p:spTgt spid="701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452" grpId="0"/>
      <p:bldP spid="701453" grpId="0"/>
      <p:bldP spid="701453" grpId="1"/>
      <p:bldP spid="701454" grpId="0"/>
      <p:bldP spid="701454" grpId="1"/>
      <p:bldP spid="701455" grpId="0"/>
      <p:bldP spid="701456" grpId="0" animBg="1"/>
      <p:bldP spid="701457" grpId="0"/>
      <p:bldP spid="70145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05158" y="1556792"/>
            <a:ext cx="7133684" cy="4524315"/>
          </a:xfrm>
          <a:prstGeom prst="rect">
            <a:avLst/>
          </a:prstGeom>
        </p:spPr>
        <p:txBody>
          <a:bodyPr wrap="none">
            <a:spAutoFit/>
          </a:bodyPr>
          <a:lstStyle/>
          <a:p>
            <a:pPr marL="857250" indent="-857250">
              <a:lnSpc>
                <a:spcPct val="200000"/>
              </a:lnSpc>
              <a:buFont typeface="+mj-ea"/>
              <a:buAutoNum type="ea1JpnChsDbPeriod"/>
            </a:pPr>
            <a:r>
              <a:rPr kumimoji="1" lang="zh-CN" altLang="en-US" sz="3600" b="1" dirty="0" smtClean="0">
                <a:solidFill>
                  <a:srgbClr val="0000FF"/>
                </a:solidFill>
                <a:latin typeface="Arial" panose="020B0604020202020204" pitchFamily="34" charset="0"/>
                <a:ea typeface="黑体" panose="02010609060101010101" pitchFamily="49" charset="-122"/>
                <a:cs typeface="Arial" panose="020B0604020202020204" pitchFamily="34" charset="0"/>
              </a:rPr>
              <a:t>科学需求及同步辐射时间分辨</a:t>
            </a:r>
            <a:endParaRPr kumimoji="1" lang="en-US" altLang="zh-CN" sz="3600" b="1" dirty="0" smtClean="0">
              <a:solidFill>
                <a:srgbClr val="0000FF"/>
              </a:solidFill>
              <a:latin typeface="Arial" panose="020B0604020202020204" pitchFamily="34" charset="0"/>
              <a:ea typeface="黑体" panose="02010609060101010101" pitchFamily="49" charset="-122"/>
              <a:cs typeface="Arial" panose="020B0604020202020204" pitchFamily="34" charset="0"/>
            </a:endParaRPr>
          </a:p>
          <a:p>
            <a:pPr marL="857250" indent="-857250">
              <a:lnSpc>
                <a:spcPct val="200000"/>
              </a:lnSpc>
              <a:buFont typeface="+mj-ea"/>
              <a:buAutoNum type="ea1JpnChsDbPeriod"/>
            </a:pPr>
            <a:r>
              <a:rPr kumimoji="1" lang="zh-CN" altLang="en-US" sz="3600" b="1" dirty="0">
                <a:solidFill>
                  <a:srgbClr val="0000FF"/>
                </a:solidFill>
                <a:latin typeface="Arial" panose="020B0604020202020204" pitchFamily="34" charset="0"/>
                <a:ea typeface="黑体" panose="02010609060101010101" pitchFamily="49" charset="-122"/>
                <a:cs typeface="Arial" panose="020B0604020202020204" pitchFamily="34" charset="0"/>
              </a:rPr>
              <a:t>时间</a:t>
            </a:r>
            <a:r>
              <a:rPr kumimoji="1" lang="zh-CN" altLang="en-US" sz="3600" b="1" dirty="0" smtClean="0">
                <a:solidFill>
                  <a:srgbClr val="0000FF"/>
                </a:solidFill>
                <a:latin typeface="Arial" panose="020B0604020202020204" pitchFamily="34" charset="0"/>
                <a:ea typeface="黑体" panose="02010609060101010101" pitchFamily="49" charset="-122"/>
                <a:cs typeface="Arial" panose="020B0604020202020204" pitchFamily="34" charset="0"/>
              </a:rPr>
              <a:t>分辨</a:t>
            </a:r>
            <a:r>
              <a:rPr kumimoji="1" lang="en-US" altLang="zh-CN" sz="3600" b="1" dirty="0" smtClean="0">
                <a:solidFill>
                  <a:srgbClr val="0000FF"/>
                </a:solidFill>
                <a:latin typeface="Arial" panose="020B0604020202020204" pitchFamily="34" charset="0"/>
                <a:ea typeface="黑体" panose="02010609060101010101" pitchFamily="49" charset="-122"/>
                <a:cs typeface="Arial" panose="020B0604020202020204" pitchFamily="34" charset="0"/>
              </a:rPr>
              <a:t>XAFS</a:t>
            </a:r>
            <a:r>
              <a:rPr kumimoji="1" lang="zh-CN" altLang="en-US" sz="3600" b="1" dirty="0" smtClean="0">
                <a:solidFill>
                  <a:srgbClr val="0000FF"/>
                </a:solidFill>
                <a:latin typeface="Arial" panose="020B0604020202020204" pitchFamily="34" charset="0"/>
                <a:ea typeface="黑体" panose="02010609060101010101" pitchFamily="49" charset="-122"/>
                <a:cs typeface="Arial" panose="020B0604020202020204" pitchFamily="34" charset="0"/>
              </a:rPr>
              <a:t>技术</a:t>
            </a:r>
            <a:endParaRPr kumimoji="1" lang="en-US" altLang="zh-CN" sz="3600" b="1" dirty="0" smtClean="0">
              <a:solidFill>
                <a:srgbClr val="0000FF"/>
              </a:solidFill>
              <a:latin typeface="Arial" panose="020B0604020202020204" pitchFamily="34" charset="0"/>
              <a:ea typeface="黑体" panose="02010609060101010101" pitchFamily="49" charset="-122"/>
              <a:cs typeface="Arial" panose="020B0604020202020204" pitchFamily="34" charset="0"/>
            </a:endParaRPr>
          </a:p>
          <a:p>
            <a:pPr marL="857250" indent="-857250">
              <a:lnSpc>
                <a:spcPct val="200000"/>
              </a:lnSpc>
              <a:buFont typeface="+mj-ea"/>
              <a:buAutoNum type="ea1JpnChsDbPeriod"/>
            </a:pPr>
            <a:r>
              <a:rPr kumimoji="1" lang="zh-CN" altLang="en-US" sz="3600" b="1" dirty="0">
                <a:solidFill>
                  <a:srgbClr val="0000FF"/>
                </a:solidFill>
                <a:latin typeface="Arial" panose="020B0604020202020204" pitchFamily="34" charset="0"/>
                <a:ea typeface="黑体" panose="02010609060101010101" pitchFamily="49" charset="-122"/>
                <a:cs typeface="Arial" panose="020B0604020202020204" pitchFamily="34" charset="0"/>
              </a:rPr>
              <a:t>时间分辨</a:t>
            </a:r>
            <a:r>
              <a:rPr kumimoji="1" lang="en-US" altLang="zh-CN" sz="3600" b="1" dirty="0" smtClean="0">
                <a:solidFill>
                  <a:srgbClr val="0000FF"/>
                </a:solidFill>
                <a:latin typeface="Arial" panose="020B0604020202020204" pitchFamily="34" charset="0"/>
                <a:ea typeface="黑体" panose="02010609060101010101" pitchFamily="49" charset="-122"/>
                <a:cs typeface="Arial" panose="020B0604020202020204" pitchFamily="34" charset="0"/>
              </a:rPr>
              <a:t>XAFS</a:t>
            </a:r>
            <a:r>
              <a:rPr kumimoji="1" lang="zh-CN" altLang="en-US" sz="3600" b="1" dirty="0" smtClean="0">
                <a:solidFill>
                  <a:srgbClr val="0000FF"/>
                </a:solidFill>
                <a:latin typeface="Arial" panose="020B0604020202020204" pitchFamily="34" charset="0"/>
                <a:ea typeface="黑体" panose="02010609060101010101" pitchFamily="49" charset="-122"/>
                <a:cs typeface="Arial" panose="020B0604020202020204" pitchFamily="34" charset="0"/>
              </a:rPr>
              <a:t>应用</a:t>
            </a:r>
          </a:p>
          <a:p>
            <a:pPr marL="857250" indent="-857250">
              <a:lnSpc>
                <a:spcPct val="200000"/>
              </a:lnSpc>
              <a:buFont typeface="+mj-ea"/>
              <a:buAutoNum type="ea1JpnChsDbPeriod"/>
            </a:pPr>
            <a:r>
              <a:rPr kumimoji="1" lang="zh-CN" altLang="en-US" sz="3600" b="1" dirty="0" smtClean="0">
                <a:solidFill>
                  <a:srgbClr val="0000FF"/>
                </a:solidFill>
                <a:latin typeface="Arial" panose="020B0604020202020204" pitchFamily="34" charset="0"/>
                <a:ea typeface="黑体" panose="02010609060101010101" pitchFamily="49" charset="-122"/>
                <a:cs typeface="Arial" panose="020B0604020202020204" pitchFamily="34" charset="0"/>
              </a:rPr>
              <a:t>展望</a:t>
            </a:r>
            <a:endParaRPr kumimoji="1" lang="zh-CN" altLang="en-US" sz="3600" b="1" dirty="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5"/>
          <p:cNvSpPr/>
          <p:nvPr/>
        </p:nvSpPr>
        <p:spPr>
          <a:xfrm>
            <a:off x="9524" y="0"/>
            <a:ext cx="9134475" cy="1323439"/>
          </a:xfrm>
          <a:prstGeom prst="rect">
            <a:avLst/>
          </a:prstGeom>
          <a:solidFill>
            <a:schemeClr val="bg1"/>
          </a:solidFill>
        </p:spPr>
        <p:txBody>
          <a:bodyPr wrap="square">
            <a:spAutoFit/>
          </a:bodyPr>
          <a:lstStyle/>
          <a:p>
            <a:pPr algn="ctr">
              <a:lnSpc>
                <a:spcPct val="200000"/>
              </a:lnSpc>
            </a:pPr>
            <a:r>
              <a:rPr lang="zh-CN" altLang="en-US" sz="4000" b="1" dirty="0" smtClean="0">
                <a:solidFill>
                  <a:srgbClr val="0000FF"/>
                </a:solidFill>
                <a:latin typeface="Arial" panose="020B0604020202020204" pitchFamily="34" charset="0"/>
                <a:ea typeface="黑体" panose="02010609060101010101" pitchFamily="49" charset="-122"/>
                <a:cs typeface="Arial" panose="020B0604020202020204" pitchFamily="34" charset="0"/>
              </a:rPr>
              <a:t>时间分辨同步辐射在材料科学中的应用</a:t>
            </a:r>
            <a:endParaRPr lang="zh-CN" altLang="en-US" sz="4000" b="1" dirty="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8099517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149713" y="4960596"/>
            <a:ext cx="2224534" cy="1486025"/>
          </a:xfrm>
          <a:prstGeom prst="rect">
            <a:avLst/>
          </a:prstGeom>
        </p:spPr>
      </p:pic>
      <p:pic>
        <p:nvPicPr>
          <p:cNvPr id="152" name="图片 151"/>
          <p:cNvPicPr>
            <a:picLocks noChangeAspect="1"/>
          </p:cNvPicPr>
          <p:nvPr/>
        </p:nvPicPr>
        <p:blipFill>
          <a:blip r:embed="rId3"/>
          <a:stretch>
            <a:fillRect/>
          </a:stretch>
        </p:blipFill>
        <p:spPr>
          <a:xfrm>
            <a:off x="5850693" y="1057919"/>
            <a:ext cx="1476000" cy="1460463"/>
          </a:xfrm>
          <a:prstGeom prst="rect">
            <a:avLst/>
          </a:prstGeom>
        </p:spPr>
      </p:pic>
      <p:pic>
        <p:nvPicPr>
          <p:cNvPr id="151" name="图片 150"/>
          <p:cNvPicPr>
            <a:picLocks noChangeAspect="1"/>
          </p:cNvPicPr>
          <p:nvPr/>
        </p:nvPicPr>
        <p:blipFill>
          <a:blip r:embed="rId4"/>
          <a:stretch>
            <a:fillRect/>
          </a:stretch>
        </p:blipFill>
        <p:spPr>
          <a:xfrm>
            <a:off x="1853756" y="1000848"/>
            <a:ext cx="1463040" cy="1493520"/>
          </a:xfrm>
          <a:prstGeom prst="rect">
            <a:avLst/>
          </a:prstGeom>
        </p:spPr>
      </p:pic>
      <p:pic>
        <p:nvPicPr>
          <p:cNvPr id="150" name="图片 149"/>
          <p:cNvPicPr>
            <a:picLocks noChangeAspect="1"/>
          </p:cNvPicPr>
          <p:nvPr/>
        </p:nvPicPr>
        <p:blipFill>
          <a:blip r:embed="rId5"/>
          <a:stretch>
            <a:fillRect/>
          </a:stretch>
        </p:blipFill>
        <p:spPr>
          <a:xfrm>
            <a:off x="49117" y="3047369"/>
            <a:ext cx="1861703" cy="1285816"/>
          </a:xfrm>
          <a:prstGeom prst="rect">
            <a:avLst/>
          </a:prstGeom>
        </p:spPr>
      </p:pic>
      <p:pic>
        <p:nvPicPr>
          <p:cNvPr id="140" name="图片 139"/>
          <p:cNvPicPr>
            <a:picLocks noChangeAspect="1"/>
          </p:cNvPicPr>
          <p:nvPr/>
        </p:nvPicPr>
        <p:blipFill>
          <a:blip r:embed="rId6"/>
          <a:stretch>
            <a:fillRect/>
          </a:stretch>
        </p:blipFill>
        <p:spPr>
          <a:xfrm>
            <a:off x="5905033" y="4667581"/>
            <a:ext cx="1740217" cy="1785755"/>
          </a:xfrm>
          <a:prstGeom prst="rect">
            <a:avLst/>
          </a:prstGeom>
        </p:spPr>
      </p:pic>
      <p:sp>
        <p:nvSpPr>
          <p:cNvPr id="6" name="矩形 5"/>
          <p:cNvSpPr/>
          <p:nvPr/>
        </p:nvSpPr>
        <p:spPr>
          <a:xfrm>
            <a:off x="3193257" y="116632"/>
            <a:ext cx="2757486" cy="646331"/>
          </a:xfrm>
          <a:prstGeom prst="rect">
            <a:avLst/>
          </a:prstGeom>
        </p:spPr>
        <p:txBody>
          <a:bodyPr wrap="none">
            <a:spAutoFit/>
          </a:bodyPr>
          <a:lstStyle/>
          <a:p>
            <a:pPr algn="ctr"/>
            <a:r>
              <a:rPr kumimoji="1" lang="zh-CN" altLang="en-US" sz="3600" b="1" dirty="0" smtClean="0">
                <a:solidFill>
                  <a:srgbClr val="0000FF"/>
                </a:solidFill>
                <a:latin typeface="Arial" panose="020B0604020202020204" pitchFamily="34" charset="0"/>
                <a:ea typeface="黑体" panose="02010609060101010101" pitchFamily="49" charset="-122"/>
                <a:cs typeface="Arial" panose="020B0604020202020204" pitchFamily="34" charset="0"/>
              </a:rPr>
              <a:t>一</a:t>
            </a:r>
            <a:r>
              <a:rPr kumimoji="1" lang="en-US" altLang="zh-CN" sz="3600" b="1" dirty="0" smtClean="0">
                <a:solidFill>
                  <a:srgbClr val="0000FF"/>
                </a:solidFill>
                <a:latin typeface="Arial" panose="020B0604020202020204" pitchFamily="34" charset="0"/>
                <a:ea typeface="黑体" panose="02010609060101010101" pitchFamily="49" charset="-122"/>
                <a:cs typeface="Arial" panose="020B0604020202020204" pitchFamily="34" charset="0"/>
              </a:rPr>
              <a:t>. </a:t>
            </a:r>
            <a:r>
              <a:rPr kumimoji="1" lang="zh-CN" altLang="en-US" sz="3600" b="1" dirty="0" smtClean="0">
                <a:solidFill>
                  <a:srgbClr val="0000FF"/>
                </a:solidFill>
                <a:latin typeface="Arial" panose="020B0604020202020204" pitchFamily="34" charset="0"/>
                <a:ea typeface="黑体" panose="02010609060101010101" pitchFamily="49" charset="-122"/>
                <a:cs typeface="Arial" panose="020B0604020202020204" pitchFamily="34" charset="0"/>
              </a:rPr>
              <a:t>科学</a:t>
            </a:r>
            <a:r>
              <a:rPr kumimoji="1" lang="zh-CN" altLang="en-US" sz="3600" b="1" dirty="0">
                <a:solidFill>
                  <a:srgbClr val="0000FF"/>
                </a:solidFill>
                <a:latin typeface="Arial" panose="020B0604020202020204" pitchFamily="34" charset="0"/>
                <a:ea typeface="黑体" panose="02010609060101010101" pitchFamily="49" charset="-122"/>
                <a:cs typeface="Arial" panose="020B0604020202020204" pitchFamily="34" charset="0"/>
              </a:rPr>
              <a:t>需求</a:t>
            </a:r>
            <a:endParaRPr kumimoji="1" lang="en-US" altLang="zh-CN" sz="3600" b="1" dirty="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sp>
        <p:nvSpPr>
          <p:cNvPr id="14" name="Oval 8"/>
          <p:cNvSpPr>
            <a:spLocks noChangeAspect="1" noChangeArrowheads="1"/>
          </p:cNvSpPr>
          <p:nvPr/>
        </p:nvSpPr>
        <p:spPr bwMode="auto">
          <a:xfrm>
            <a:off x="2765395" y="2632507"/>
            <a:ext cx="3532468" cy="2271236"/>
          </a:xfrm>
          <a:prstGeom prst="ellipse">
            <a:avLst/>
          </a:prstGeom>
          <a:noFill/>
          <a:ln w="38100">
            <a:solidFill>
              <a:srgbClr val="FF0000"/>
            </a:solidFill>
            <a:round/>
            <a:headEnd/>
            <a:tailEnd/>
          </a:ln>
        </p:spPr>
        <p:txBody>
          <a:bodyPr wrap="none" anchor="ctr"/>
          <a:lstStyle/>
          <a:p>
            <a:pPr algn="ctr"/>
            <a:endParaRPr lang="en-US" altLang="zh-CN" sz="2800" b="1" baseline="0">
              <a:solidFill>
                <a:srgbClr val="FF0000"/>
              </a:solidFill>
              <a:latin typeface="华文细黑" pitchFamily="2" charset="-122"/>
              <a:ea typeface="华文细黑" pitchFamily="2" charset="-122"/>
            </a:endParaRPr>
          </a:p>
          <a:p>
            <a:pPr algn="ctr"/>
            <a:endParaRPr lang="en-US" altLang="zh-CN" sz="2800" b="1" baseline="0">
              <a:solidFill>
                <a:srgbClr val="FF0000"/>
              </a:solidFill>
              <a:latin typeface="华文细黑" pitchFamily="2" charset="-122"/>
              <a:ea typeface="华文细黑" pitchFamily="2" charset="-122"/>
            </a:endParaRPr>
          </a:p>
          <a:p>
            <a:pPr algn="ctr"/>
            <a:endParaRPr lang="en-US" altLang="zh-CN" sz="2000" b="1" baseline="0">
              <a:solidFill>
                <a:srgbClr val="FF0000"/>
              </a:solidFill>
              <a:latin typeface="华文细黑" pitchFamily="2" charset="-122"/>
              <a:ea typeface="华文细黑" pitchFamily="2" charset="-122"/>
            </a:endParaRPr>
          </a:p>
          <a:p>
            <a:pPr algn="ctr"/>
            <a:endParaRPr lang="en-US" altLang="zh-CN" sz="2800" b="1" baseline="0">
              <a:solidFill>
                <a:srgbClr val="0000BC"/>
              </a:solidFill>
              <a:latin typeface="华文细黑" pitchFamily="2" charset="-122"/>
              <a:ea typeface="华文细黑" pitchFamily="2" charset="-122"/>
            </a:endParaRPr>
          </a:p>
          <a:p>
            <a:pPr algn="ctr"/>
            <a:endParaRPr lang="en-US" altLang="zh-CN" sz="2800" b="1" baseline="0">
              <a:solidFill>
                <a:srgbClr val="0000BC"/>
              </a:solidFill>
              <a:latin typeface="华文细黑" pitchFamily="2" charset="-122"/>
              <a:ea typeface="华文细黑" pitchFamily="2" charset="-122"/>
            </a:endParaRPr>
          </a:p>
          <a:p>
            <a:pPr algn="ctr"/>
            <a:endParaRPr lang="en-US" altLang="zh-CN" sz="2800" b="1" baseline="0">
              <a:solidFill>
                <a:srgbClr val="0000BC"/>
              </a:solidFill>
              <a:latin typeface="华文细黑" pitchFamily="2" charset="-122"/>
              <a:ea typeface="华文细黑" pitchFamily="2" charset="-122"/>
            </a:endParaRPr>
          </a:p>
        </p:txBody>
      </p:sp>
      <p:sp>
        <p:nvSpPr>
          <p:cNvPr id="15" name="Oval 9"/>
          <p:cNvSpPr>
            <a:spLocks noChangeArrowheads="1"/>
          </p:cNvSpPr>
          <p:nvPr/>
        </p:nvSpPr>
        <p:spPr bwMode="auto">
          <a:xfrm>
            <a:off x="3164774" y="1835777"/>
            <a:ext cx="1080000" cy="1080000"/>
          </a:xfrm>
          <a:prstGeom prst="ellipse">
            <a:avLst/>
          </a:prstGeom>
          <a:solidFill>
            <a:srgbClr val="99FF99"/>
          </a:solidFill>
          <a:ln w="9525">
            <a:solidFill>
              <a:srgbClr val="FF0000"/>
            </a:solidFill>
            <a:round/>
            <a:headEnd/>
            <a:tailEnd/>
          </a:ln>
        </p:spPr>
        <p:txBody>
          <a:bodyPr wrap="none" lIns="0" tIns="0" rIns="0" bIns="0" anchor="ctr"/>
          <a:lstStyle/>
          <a:p>
            <a:pPr algn="ctr"/>
            <a:r>
              <a:rPr lang="zh-CN" altLang="en-US" sz="2400" b="1" baseline="0" dirty="0" smtClean="0">
                <a:solidFill>
                  <a:srgbClr val="0000BC"/>
                </a:solidFill>
                <a:ea typeface="黑体" pitchFamily="49" charset="-122"/>
              </a:rPr>
              <a:t>能量</a:t>
            </a:r>
            <a:endParaRPr lang="en-US" altLang="zh-CN" sz="2400" b="1" baseline="0" dirty="0" smtClean="0">
              <a:solidFill>
                <a:srgbClr val="0000BC"/>
              </a:solidFill>
              <a:ea typeface="黑体" pitchFamily="49" charset="-122"/>
            </a:endParaRPr>
          </a:p>
          <a:p>
            <a:pPr algn="ctr"/>
            <a:r>
              <a:rPr lang="zh-CN" altLang="en-US" sz="2400" b="1" baseline="0" dirty="0" smtClean="0">
                <a:solidFill>
                  <a:srgbClr val="0000BC"/>
                </a:solidFill>
                <a:ea typeface="黑体" pitchFamily="49" charset="-122"/>
              </a:rPr>
              <a:t>转化</a:t>
            </a:r>
            <a:endParaRPr lang="zh-CN" altLang="en-US" sz="2400" b="1" baseline="0" dirty="0">
              <a:solidFill>
                <a:srgbClr val="0000BC"/>
              </a:solidFill>
              <a:ea typeface="黑体" pitchFamily="49" charset="-122"/>
            </a:endParaRPr>
          </a:p>
        </p:txBody>
      </p:sp>
      <p:sp>
        <p:nvSpPr>
          <p:cNvPr id="22" name="Text Box 16"/>
          <p:cNvSpPr txBox="1">
            <a:spLocks noChangeArrowheads="1"/>
          </p:cNvSpPr>
          <p:nvPr/>
        </p:nvSpPr>
        <p:spPr bwMode="auto">
          <a:xfrm>
            <a:off x="3374247" y="3278447"/>
            <a:ext cx="2394711" cy="892552"/>
          </a:xfrm>
          <a:prstGeom prst="rect">
            <a:avLst/>
          </a:prstGeom>
          <a:noFill/>
          <a:ln w="9525">
            <a:noFill/>
            <a:miter lim="800000"/>
            <a:headEnd/>
            <a:tailEnd/>
          </a:ln>
        </p:spPr>
        <p:txBody>
          <a:bodyPr wrap="square">
            <a:spAutoFit/>
          </a:bodyPr>
          <a:lstStyle/>
          <a:p>
            <a:pPr algn="ctr"/>
            <a:r>
              <a:rPr lang="zh-CN" altLang="en-US" sz="2600" baseline="0" dirty="0" smtClean="0">
                <a:solidFill>
                  <a:srgbClr val="FF0000"/>
                </a:solidFill>
                <a:latin typeface="黑体" panose="02010609060101010101" pitchFamily="49" charset="-122"/>
                <a:ea typeface="黑体" panose="02010609060101010101" pitchFamily="49" charset="-122"/>
              </a:rPr>
              <a:t>时间分辨同步辐射技术</a:t>
            </a:r>
            <a:endParaRPr lang="en-US" altLang="zh-CN" sz="2600" baseline="0" dirty="0">
              <a:solidFill>
                <a:srgbClr val="FF0000"/>
              </a:solidFill>
              <a:latin typeface="黑体" panose="02010609060101010101" pitchFamily="49" charset="-122"/>
              <a:ea typeface="黑体" panose="02010609060101010101" pitchFamily="49" charset="-122"/>
            </a:endParaRPr>
          </a:p>
        </p:txBody>
      </p:sp>
      <p:grpSp>
        <p:nvGrpSpPr>
          <p:cNvPr id="25" name="Group 19"/>
          <p:cNvGrpSpPr>
            <a:grpSpLocks/>
          </p:cNvGrpSpPr>
          <p:nvPr/>
        </p:nvGrpSpPr>
        <p:grpSpPr bwMode="auto">
          <a:xfrm>
            <a:off x="7071920" y="2808311"/>
            <a:ext cx="2034264" cy="1267999"/>
            <a:chOff x="2968" y="1485"/>
            <a:chExt cx="2468" cy="1389"/>
          </a:xfrm>
        </p:grpSpPr>
        <p:grpSp>
          <p:nvGrpSpPr>
            <p:cNvPr id="34" name="Group 20"/>
            <p:cNvGrpSpPr>
              <a:grpSpLocks/>
            </p:cNvGrpSpPr>
            <p:nvPr/>
          </p:nvGrpSpPr>
          <p:grpSpPr bwMode="auto">
            <a:xfrm>
              <a:off x="5102" y="2110"/>
              <a:ext cx="238" cy="230"/>
              <a:chOff x="4921" y="1979"/>
              <a:chExt cx="589" cy="589"/>
            </a:xfrm>
          </p:grpSpPr>
          <p:sp>
            <p:nvSpPr>
              <p:cNvPr id="131" name="Oval 21"/>
              <p:cNvSpPr>
                <a:spLocks noChangeArrowheads="1"/>
              </p:cNvSpPr>
              <p:nvPr/>
            </p:nvSpPr>
            <p:spPr bwMode="auto">
              <a:xfrm>
                <a:off x="4921" y="2296"/>
                <a:ext cx="272" cy="272"/>
              </a:xfrm>
              <a:prstGeom prst="ellipse">
                <a:avLst/>
              </a:prstGeom>
              <a:gradFill rotWithShape="1">
                <a:gsLst>
                  <a:gs pos="0">
                    <a:schemeClr val="bg1"/>
                  </a:gs>
                  <a:gs pos="100000">
                    <a:schemeClr val="tx2"/>
                  </a:gs>
                </a:gsLst>
                <a:path path="shape">
                  <a:fillToRect l="50000" t="50000" r="50000" b="50000"/>
                </a:path>
              </a:gradFill>
              <a:ln w="9525">
                <a:solidFill>
                  <a:schemeClr val="tx1"/>
                </a:solidFill>
                <a:round/>
                <a:headEnd/>
                <a:tailEnd/>
              </a:ln>
            </p:spPr>
            <p:txBody>
              <a:bodyPr wrap="none" anchor="ctr"/>
              <a:lstStyle/>
              <a:p>
                <a:endParaRPr lang="zh-CN" altLang="en-US" baseline="0"/>
              </a:p>
            </p:txBody>
          </p:sp>
          <p:sp>
            <p:nvSpPr>
              <p:cNvPr id="132" name="Oval 22"/>
              <p:cNvSpPr>
                <a:spLocks noChangeArrowheads="1"/>
              </p:cNvSpPr>
              <p:nvPr/>
            </p:nvSpPr>
            <p:spPr bwMode="auto">
              <a:xfrm>
                <a:off x="4921" y="2024"/>
                <a:ext cx="272" cy="272"/>
              </a:xfrm>
              <a:prstGeom prst="ellipse">
                <a:avLst/>
              </a:prstGeom>
              <a:gradFill rotWithShape="1">
                <a:gsLst>
                  <a:gs pos="0">
                    <a:srgbClr val="FF9933"/>
                  </a:gs>
                  <a:gs pos="100000">
                    <a:srgbClr val="FF0000"/>
                  </a:gs>
                </a:gsLst>
                <a:path path="shape">
                  <a:fillToRect l="50000" t="50000" r="50000" b="50000"/>
                </a:path>
              </a:gradFill>
              <a:ln w="9525">
                <a:solidFill>
                  <a:srgbClr val="FF0000"/>
                </a:solidFill>
                <a:round/>
                <a:headEnd/>
                <a:tailEnd/>
              </a:ln>
            </p:spPr>
            <p:txBody>
              <a:bodyPr wrap="none" anchor="ctr"/>
              <a:lstStyle/>
              <a:p>
                <a:endParaRPr lang="zh-CN" altLang="en-US" baseline="0"/>
              </a:p>
            </p:txBody>
          </p:sp>
          <p:sp>
            <p:nvSpPr>
              <p:cNvPr id="133" name="Text Box 23"/>
              <p:cNvSpPr txBox="1">
                <a:spLocks noChangeArrowheads="1"/>
              </p:cNvSpPr>
              <p:nvPr/>
            </p:nvSpPr>
            <p:spPr bwMode="auto">
              <a:xfrm>
                <a:off x="5187" y="2254"/>
                <a:ext cx="323" cy="215"/>
              </a:xfrm>
              <a:prstGeom prst="rect">
                <a:avLst/>
              </a:prstGeom>
              <a:noFill/>
              <a:ln w="9525">
                <a:noFill/>
                <a:miter lim="800000"/>
                <a:headEnd/>
                <a:tailEnd/>
              </a:ln>
            </p:spPr>
            <p:txBody>
              <a:bodyPr lIns="0" tIns="0" rIns="0" bIns="0">
                <a:spAutoFit/>
              </a:bodyPr>
              <a:lstStyle/>
              <a:p>
                <a:pPr>
                  <a:spcBef>
                    <a:spcPct val="50000"/>
                  </a:spcBef>
                </a:pPr>
                <a:r>
                  <a:rPr lang="en-US" altLang="zh-CN" sz="400" b="1" baseline="0">
                    <a:solidFill>
                      <a:srgbClr val="0000BC"/>
                    </a:solidFill>
                  </a:rPr>
                  <a:t>C</a:t>
                </a:r>
              </a:p>
            </p:txBody>
          </p:sp>
          <p:sp>
            <p:nvSpPr>
              <p:cNvPr id="134" name="Text Box 24"/>
              <p:cNvSpPr txBox="1">
                <a:spLocks noChangeArrowheads="1"/>
              </p:cNvSpPr>
              <p:nvPr/>
            </p:nvSpPr>
            <p:spPr bwMode="auto">
              <a:xfrm>
                <a:off x="5187" y="1979"/>
                <a:ext cx="323" cy="215"/>
              </a:xfrm>
              <a:prstGeom prst="rect">
                <a:avLst/>
              </a:prstGeom>
              <a:noFill/>
              <a:ln w="9525">
                <a:noFill/>
                <a:miter lim="800000"/>
                <a:headEnd/>
                <a:tailEnd/>
              </a:ln>
            </p:spPr>
            <p:txBody>
              <a:bodyPr lIns="0" tIns="0" rIns="0" bIns="0">
                <a:spAutoFit/>
              </a:bodyPr>
              <a:lstStyle/>
              <a:p>
                <a:pPr>
                  <a:spcBef>
                    <a:spcPct val="50000"/>
                  </a:spcBef>
                </a:pPr>
                <a:r>
                  <a:rPr lang="en-US" altLang="zh-CN" sz="400" b="1" baseline="0">
                    <a:solidFill>
                      <a:srgbClr val="0000BC"/>
                    </a:solidFill>
                  </a:rPr>
                  <a:t>O</a:t>
                </a:r>
              </a:p>
            </p:txBody>
          </p:sp>
        </p:grpSp>
        <p:grpSp>
          <p:nvGrpSpPr>
            <p:cNvPr id="35" name="Group 25"/>
            <p:cNvGrpSpPr>
              <a:grpSpLocks/>
            </p:cNvGrpSpPr>
            <p:nvPr/>
          </p:nvGrpSpPr>
          <p:grpSpPr bwMode="auto">
            <a:xfrm>
              <a:off x="2968" y="2100"/>
              <a:ext cx="340" cy="378"/>
              <a:chOff x="120" y="2023"/>
              <a:chExt cx="842" cy="971"/>
            </a:xfrm>
          </p:grpSpPr>
          <p:sp>
            <p:nvSpPr>
              <p:cNvPr id="128" name="Oval 26"/>
              <p:cNvSpPr>
                <a:spLocks noChangeArrowheads="1"/>
              </p:cNvSpPr>
              <p:nvPr/>
            </p:nvSpPr>
            <p:spPr bwMode="auto">
              <a:xfrm>
                <a:off x="294" y="2341"/>
                <a:ext cx="227" cy="227"/>
              </a:xfrm>
              <a:prstGeom prst="ellipse">
                <a:avLst/>
              </a:prstGeom>
              <a:gradFill rotWithShape="1">
                <a:gsLst>
                  <a:gs pos="0">
                    <a:srgbClr val="CCFF99"/>
                  </a:gs>
                  <a:gs pos="100000">
                    <a:srgbClr val="00FF00"/>
                  </a:gs>
                </a:gsLst>
                <a:path path="shape">
                  <a:fillToRect l="50000" t="50000" r="50000" b="50000"/>
                </a:path>
              </a:gradFill>
              <a:ln w="9525">
                <a:solidFill>
                  <a:srgbClr val="00FF00"/>
                </a:solidFill>
                <a:round/>
                <a:headEnd/>
                <a:tailEnd/>
              </a:ln>
            </p:spPr>
            <p:txBody>
              <a:bodyPr wrap="none" anchor="ctr"/>
              <a:lstStyle/>
              <a:p>
                <a:endParaRPr lang="zh-CN" altLang="en-US" baseline="0"/>
              </a:p>
            </p:txBody>
          </p:sp>
          <p:sp>
            <p:nvSpPr>
              <p:cNvPr id="129" name="Oval 27"/>
              <p:cNvSpPr>
                <a:spLocks noChangeArrowheads="1"/>
              </p:cNvSpPr>
              <p:nvPr/>
            </p:nvSpPr>
            <p:spPr bwMode="auto">
              <a:xfrm>
                <a:off x="521" y="2341"/>
                <a:ext cx="227" cy="227"/>
              </a:xfrm>
              <a:prstGeom prst="ellipse">
                <a:avLst/>
              </a:prstGeom>
              <a:gradFill rotWithShape="1">
                <a:gsLst>
                  <a:gs pos="0">
                    <a:srgbClr val="CCFF99"/>
                  </a:gs>
                  <a:gs pos="100000">
                    <a:srgbClr val="00FF00"/>
                  </a:gs>
                </a:gsLst>
                <a:path path="shape">
                  <a:fillToRect l="50000" t="50000" r="50000" b="50000"/>
                </a:path>
              </a:gradFill>
              <a:ln w="9525">
                <a:solidFill>
                  <a:srgbClr val="00FF00"/>
                </a:solidFill>
                <a:round/>
                <a:headEnd/>
                <a:tailEnd/>
              </a:ln>
            </p:spPr>
            <p:txBody>
              <a:bodyPr wrap="none" anchor="ctr"/>
              <a:lstStyle/>
              <a:p>
                <a:endParaRPr lang="zh-CN" altLang="en-US" baseline="0"/>
              </a:p>
            </p:txBody>
          </p:sp>
          <p:sp>
            <p:nvSpPr>
              <p:cNvPr id="130" name="Text Box 28"/>
              <p:cNvSpPr txBox="1">
                <a:spLocks noChangeArrowheads="1"/>
              </p:cNvSpPr>
              <p:nvPr/>
            </p:nvSpPr>
            <p:spPr bwMode="auto">
              <a:xfrm>
                <a:off x="120" y="2023"/>
                <a:ext cx="842" cy="971"/>
              </a:xfrm>
              <a:prstGeom prst="rect">
                <a:avLst/>
              </a:prstGeom>
              <a:noFill/>
              <a:ln w="9525">
                <a:noFill/>
                <a:miter lim="800000"/>
                <a:headEnd/>
                <a:tailEnd/>
              </a:ln>
            </p:spPr>
            <p:txBody>
              <a:bodyPr>
                <a:spAutoFit/>
              </a:bodyPr>
              <a:lstStyle/>
              <a:p>
                <a:pPr>
                  <a:spcBef>
                    <a:spcPct val="50000"/>
                  </a:spcBef>
                </a:pPr>
                <a:r>
                  <a:rPr lang="en-US" altLang="zh-CN" sz="400" b="1" baseline="0">
                    <a:solidFill>
                      <a:srgbClr val="0000BC"/>
                    </a:solidFill>
                  </a:rPr>
                  <a:t>H H</a:t>
                </a:r>
              </a:p>
            </p:txBody>
          </p:sp>
        </p:grpSp>
        <p:grpSp>
          <p:nvGrpSpPr>
            <p:cNvPr id="36" name="Group 29"/>
            <p:cNvGrpSpPr>
              <a:grpSpLocks/>
            </p:cNvGrpSpPr>
            <p:nvPr/>
          </p:nvGrpSpPr>
          <p:grpSpPr bwMode="auto">
            <a:xfrm>
              <a:off x="3489" y="2101"/>
              <a:ext cx="608" cy="220"/>
              <a:chOff x="1235" y="2750"/>
              <a:chExt cx="831" cy="262"/>
            </a:xfrm>
          </p:grpSpPr>
          <p:sp>
            <p:nvSpPr>
              <p:cNvPr id="124" name="Oval 30"/>
              <p:cNvSpPr>
                <a:spLocks noChangeArrowheads="1"/>
              </p:cNvSpPr>
              <p:nvPr/>
            </p:nvSpPr>
            <p:spPr bwMode="auto">
              <a:xfrm>
                <a:off x="1412" y="2906"/>
                <a:ext cx="125" cy="106"/>
              </a:xfrm>
              <a:prstGeom prst="ellipse">
                <a:avLst/>
              </a:prstGeom>
              <a:gradFill rotWithShape="1">
                <a:gsLst>
                  <a:gs pos="0">
                    <a:srgbClr val="CCFF99"/>
                  </a:gs>
                  <a:gs pos="100000">
                    <a:srgbClr val="00FF00"/>
                  </a:gs>
                </a:gsLst>
                <a:path path="shape">
                  <a:fillToRect l="50000" t="50000" r="50000" b="50000"/>
                </a:path>
              </a:gradFill>
              <a:ln w="9525">
                <a:solidFill>
                  <a:srgbClr val="00FF00"/>
                </a:solidFill>
                <a:round/>
                <a:headEnd/>
                <a:tailEnd/>
              </a:ln>
            </p:spPr>
            <p:txBody>
              <a:bodyPr wrap="none" anchor="ctr"/>
              <a:lstStyle/>
              <a:p>
                <a:endParaRPr lang="zh-CN" altLang="en-US" baseline="0"/>
              </a:p>
            </p:txBody>
          </p:sp>
          <p:sp>
            <p:nvSpPr>
              <p:cNvPr id="125" name="Oval 31"/>
              <p:cNvSpPr>
                <a:spLocks noChangeArrowheads="1"/>
              </p:cNvSpPr>
              <p:nvPr/>
            </p:nvSpPr>
            <p:spPr bwMode="auto">
              <a:xfrm>
                <a:off x="1813" y="2906"/>
                <a:ext cx="125" cy="106"/>
              </a:xfrm>
              <a:prstGeom prst="ellipse">
                <a:avLst/>
              </a:prstGeom>
              <a:gradFill rotWithShape="1">
                <a:gsLst>
                  <a:gs pos="0">
                    <a:srgbClr val="CCFF99"/>
                  </a:gs>
                  <a:gs pos="100000">
                    <a:srgbClr val="00FF00"/>
                  </a:gs>
                </a:gsLst>
                <a:path path="shape">
                  <a:fillToRect l="50000" t="50000" r="50000" b="50000"/>
                </a:path>
              </a:gradFill>
              <a:ln w="9525">
                <a:solidFill>
                  <a:srgbClr val="00FF00"/>
                </a:solidFill>
                <a:round/>
                <a:headEnd/>
                <a:tailEnd/>
              </a:ln>
            </p:spPr>
            <p:txBody>
              <a:bodyPr wrap="none" anchor="ctr"/>
              <a:lstStyle/>
              <a:p>
                <a:endParaRPr lang="zh-CN" altLang="en-US" baseline="0"/>
              </a:p>
            </p:txBody>
          </p:sp>
          <p:sp>
            <p:nvSpPr>
              <p:cNvPr id="126" name="Text Box 32"/>
              <p:cNvSpPr txBox="1">
                <a:spLocks noChangeArrowheads="1"/>
              </p:cNvSpPr>
              <p:nvPr/>
            </p:nvSpPr>
            <p:spPr bwMode="auto">
              <a:xfrm>
                <a:off x="1235" y="2750"/>
                <a:ext cx="461" cy="250"/>
              </a:xfrm>
              <a:prstGeom prst="rect">
                <a:avLst/>
              </a:prstGeom>
              <a:noFill/>
              <a:ln w="9525">
                <a:noFill/>
                <a:miter lim="800000"/>
                <a:headEnd/>
                <a:tailEnd/>
              </a:ln>
            </p:spPr>
            <p:txBody>
              <a:bodyPr>
                <a:spAutoFit/>
              </a:bodyPr>
              <a:lstStyle/>
              <a:p>
                <a:pPr>
                  <a:spcBef>
                    <a:spcPct val="50000"/>
                  </a:spcBef>
                </a:pPr>
                <a:r>
                  <a:rPr lang="en-US" altLang="zh-CN" sz="400" b="1" baseline="0">
                    <a:solidFill>
                      <a:srgbClr val="0000BC"/>
                    </a:solidFill>
                  </a:rPr>
                  <a:t>H</a:t>
                </a:r>
              </a:p>
            </p:txBody>
          </p:sp>
          <p:sp>
            <p:nvSpPr>
              <p:cNvPr id="127" name="Text Box 33"/>
              <p:cNvSpPr txBox="1">
                <a:spLocks noChangeArrowheads="1"/>
              </p:cNvSpPr>
              <p:nvPr/>
            </p:nvSpPr>
            <p:spPr bwMode="auto">
              <a:xfrm>
                <a:off x="1605" y="2750"/>
                <a:ext cx="461" cy="250"/>
              </a:xfrm>
              <a:prstGeom prst="rect">
                <a:avLst/>
              </a:prstGeom>
              <a:noFill/>
              <a:ln w="9525">
                <a:noFill/>
                <a:miter lim="800000"/>
                <a:headEnd/>
                <a:tailEnd/>
              </a:ln>
            </p:spPr>
            <p:txBody>
              <a:bodyPr>
                <a:spAutoFit/>
              </a:bodyPr>
              <a:lstStyle/>
              <a:p>
                <a:pPr>
                  <a:spcBef>
                    <a:spcPct val="50000"/>
                  </a:spcBef>
                </a:pPr>
                <a:r>
                  <a:rPr lang="en-US" altLang="zh-CN" sz="400" b="1" baseline="0">
                    <a:solidFill>
                      <a:srgbClr val="0000BC"/>
                    </a:solidFill>
                  </a:rPr>
                  <a:t>H</a:t>
                </a:r>
              </a:p>
            </p:txBody>
          </p:sp>
        </p:grpSp>
        <p:sp>
          <p:nvSpPr>
            <p:cNvPr id="37" name="Line 34"/>
            <p:cNvSpPr>
              <a:spLocks noChangeShapeType="1"/>
            </p:cNvSpPr>
            <p:nvPr/>
          </p:nvSpPr>
          <p:spPr bwMode="auto">
            <a:xfrm>
              <a:off x="3405" y="2251"/>
              <a:ext cx="128" cy="1"/>
            </a:xfrm>
            <a:prstGeom prst="line">
              <a:avLst/>
            </a:prstGeom>
            <a:noFill/>
            <a:ln w="9525">
              <a:solidFill>
                <a:schemeClr val="tx1"/>
              </a:solidFill>
              <a:round/>
              <a:headEnd/>
              <a:tailEnd type="triangle" w="med" len="med"/>
            </a:ln>
          </p:spPr>
          <p:txBody>
            <a:bodyPr/>
            <a:lstStyle/>
            <a:p>
              <a:endParaRPr lang="zh-CN" altLang="en-US" baseline="0"/>
            </a:p>
          </p:txBody>
        </p:sp>
        <p:grpSp>
          <p:nvGrpSpPr>
            <p:cNvPr id="38" name="Group 35"/>
            <p:cNvGrpSpPr>
              <a:grpSpLocks/>
            </p:cNvGrpSpPr>
            <p:nvPr/>
          </p:nvGrpSpPr>
          <p:grpSpPr bwMode="auto">
            <a:xfrm>
              <a:off x="3213" y="1568"/>
              <a:ext cx="622" cy="444"/>
              <a:chOff x="521" y="663"/>
              <a:chExt cx="1543" cy="1134"/>
            </a:xfrm>
          </p:grpSpPr>
          <p:sp>
            <p:nvSpPr>
              <p:cNvPr id="120" name="Oval 36"/>
              <p:cNvSpPr>
                <a:spLocks noChangeArrowheads="1"/>
              </p:cNvSpPr>
              <p:nvPr/>
            </p:nvSpPr>
            <p:spPr bwMode="auto">
              <a:xfrm>
                <a:off x="839" y="845"/>
                <a:ext cx="227" cy="227"/>
              </a:xfrm>
              <a:prstGeom prst="ellipse">
                <a:avLst/>
              </a:prstGeom>
              <a:gradFill rotWithShape="1">
                <a:gsLst>
                  <a:gs pos="0">
                    <a:srgbClr val="CCFF99"/>
                  </a:gs>
                  <a:gs pos="100000">
                    <a:srgbClr val="00FF00"/>
                  </a:gs>
                </a:gsLst>
                <a:path path="shape">
                  <a:fillToRect l="50000" t="50000" r="50000" b="50000"/>
                </a:path>
              </a:gradFill>
              <a:ln w="9525">
                <a:solidFill>
                  <a:srgbClr val="00FF00"/>
                </a:solidFill>
                <a:round/>
                <a:headEnd/>
                <a:tailEnd/>
              </a:ln>
            </p:spPr>
            <p:txBody>
              <a:bodyPr wrap="none" anchor="ctr"/>
              <a:lstStyle/>
              <a:p>
                <a:endParaRPr lang="zh-CN" altLang="en-US" baseline="0"/>
              </a:p>
            </p:txBody>
          </p:sp>
          <p:sp>
            <p:nvSpPr>
              <p:cNvPr id="121" name="Oval 37"/>
              <p:cNvSpPr>
                <a:spLocks noChangeArrowheads="1"/>
              </p:cNvSpPr>
              <p:nvPr/>
            </p:nvSpPr>
            <p:spPr bwMode="auto">
              <a:xfrm>
                <a:off x="975" y="663"/>
                <a:ext cx="227" cy="227"/>
              </a:xfrm>
              <a:prstGeom prst="ellipse">
                <a:avLst/>
              </a:prstGeom>
              <a:gradFill rotWithShape="1">
                <a:gsLst>
                  <a:gs pos="0">
                    <a:srgbClr val="CCFF99"/>
                  </a:gs>
                  <a:gs pos="100000">
                    <a:srgbClr val="00FF00"/>
                  </a:gs>
                </a:gsLst>
                <a:path path="shape">
                  <a:fillToRect l="50000" t="50000" r="50000" b="50000"/>
                </a:path>
              </a:gradFill>
              <a:ln w="9525">
                <a:solidFill>
                  <a:srgbClr val="00FF00"/>
                </a:solidFill>
                <a:round/>
                <a:headEnd/>
                <a:tailEnd/>
              </a:ln>
            </p:spPr>
            <p:txBody>
              <a:bodyPr wrap="none" anchor="ctr"/>
              <a:lstStyle/>
              <a:p>
                <a:endParaRPr lang="zh-CN" altLang="en-US" baseline="0"/>
              </a:p>
            </p:txBody>
          </p:sp>
          <p:sp>
            <p:nvSpPr>
              <p:cNvPr id="122" name="Text Box 38"/>
              <p:cNvSpPr txBox="1">
                <a:spLocks noChangeArrowheads="1"/>
              </p:cNvSpPr>
              <p:nvPr/>
            </p:nvSpPr>
            <p:spPr bwMode="auto">
              <a:xfrm>
                <a:off x="1156" y="796"/>
                <a:ext cx="908" cy="215"/>
              </a:xfrm>
              <a:prstGeom prst="rect">
                <a:avLst/>
              </a:prstGeom>
              <a:noFill/>
              <a:ln w="9525">
                <a:noFill/>
                <a:miter lim="800000"/>
                <a:headEnd/>
                <a:tailEnd/>
              </a:ln>
            </p:spPr>
            <p:txBody>
              <a:bodyPr lIns="0" tIns="0" rIns="0" bIns="0">
                <a:spAutoFit/>
              </a:bodyPr>
              <a:lstStyle/>
              <a:p>
                <a:pPr>
                  <a:spcBef>
                    <a:spcPct val="50000"/>
                  </a:spcBef>
                </a:pPr>
                <a:r>
                  <a:rPr lang="en-US" altLang="zh-CN" sz="400" b="1" baseline="0">
                    <a:solidFill>
                      <a:srgbClr val="0000BC"/>
                    </a:solidFill>
                  </a:rPr>
                  <a:t>H2</a:t>
                </a:r>
                <a:endParaRPr lang="en-US" altLang="zh-CN" sz="400" baseline="0">
                  <a:solidFill>
                    <a:srgbClr val="0000BC"/>
                  </a:solidFill>
                  <a:latin typeface="Times New Roman" pitchFamily="18" charset="0"/>
                  <a:ea typeface="黑体" pitchFamily="49" charset="-122"/>
                </a:endParaRPr>
              </a:p>
            </p:txBody>
          </p:sp>
          <p:sp>
            <p:nvSpPr>
              <p:cNvPr id="123" name="Line 39"/>
              <p:cNvSpPr>
                <a:spLocks noChangeShapeType="1"/>
              </p:cNvSpPr>
              <p:nvPr/>
            </p:nvSpPr>
            <p:spPr bwMode="auto">
              <a:xfrm flipH="1">
                <a:off x="521" y="1207"/>
                <a:ext cx="318" cy="590"/>
              </a:xfrm>
              <a:prstGeom prst="line">
                <a:avLst/>
              </a:prstGeom>
              <a:noFill/>
              <a:ln w="9525">
                <a:solidFill>
                  <a:schemeClr val="tx1"/>
                </a:solidFill>
                <a:round/>
                <a:headEnd/>
                <a:tailEnd type="triangle" w="med" len="med"/>
              </a:ln>
            </p:spPr>
            <p:txBody>
              <a:bodyPr/>
              <a:lstStyle/>
              <a:p>
                <a:endParaRPr lang="zh-CN" altLang="en-US" baseline="0"/>
              </a:p>
            </p:txBody>
          </p:sp>
        </p:grpSp>
        <p:grpSp>
          <p:nvGrpSpPr>
            <p:cNvPr id="39" name="Group 40"/>
            <p:cNvGrpSpPr>
              <a:grpSpLocks/>
            </p:cNvGrpSpPr>
            <p:nvPr/>
          </p:nvGrpSpPr>
          <p:grpSpPr bwMode="auto">
            <a:xfrm>
              <a:off x="5006" y="1485"/>
              <a:ext cx="430" cy="515"/>
              <a:chOff x="4694" y="527"/>
              <a:chExt cx="1066" cy="1315"/>
            </a:xfrm>
          </p:grpSpPr>
          <p:sp>
            <p:nvSpPr>
              <p:cNvPr id="116" name="Oval 41"/>
              <p:cNvSpPr>
                <a:spLocks noChangeArrowheads="1"/>
              </p:cNvSpPr>
              <p:nvPr/>
            </p:nvSpPr>
            <p:spPr bwMode="auto">
              <a:xfrm>
                <a:off x="4694" y="618"/>
                <a:ext cx="272" cy="272"/>
              </a:xfrm>
              <a:prstGeom prst="ellipse">
                <a:avLst/>
              </a:prstGeom>
              <a:gradFill rotWithShape="1">
                <a:gsLst>
                  <a:gs pos="0">
                    <a:srgbClr val="FF9933"/>
                  </a:gs>
                  <a:gs pos="100000">
                    <a:srgbClr val="FF0000"/>
                  </a:gs>
                </a:gsLst>
                <a:path path="shape">
                  <a:fillToRect l="50000" t="50000" r="50000" b="50000"/>
                </a:path>
              </a:gradFill>
              <a:ln w="9525">
                <a:solidFill>
                  <a:srgbClr val="003366"/>
                </a:solidFill>
                <a:round/>
                <a:headEnd/>
                <a:tailEnd/>
              </a:ln>
            </p:spPr>
            <p:txBody>
              <a:bodyPr wrap="none" anchor="ctr"/>
              <a:lstStyle/>
              <a:p>
                <a:endParaRPr lang="zh-CN" altLang="en-US" baseline="0"/>
              </a:p>
            </p:txBody>
          </p:sp>
          <p:sp>
            <p:nvSpPr>
              <p:cNvPr id="117" name="Oval 42"/>
              <p:cNvSpPr>
                <a:spLocks noChangeArrowheads="1"/>
              </p:cNvSpPr>
              <p:nvPr/>
            </p:nvSpPr>
            <p:spPr bwMode="auto">
              <a:xfrm>
                <a:off x="4876" y="799"/>
                <a:ext cx="272" cy="272"/>
              </a:xfrm>
              <a:prstGeom prst="ellipse">
                <a:avLst/>
              </a:prstGeom>
              <a:gradFill rotWithShape="1">
                <a:gsLst>
                  <a:gs pos="0">
                    <a:schemeClr val="bg1"/>
                  </a:gs>
                  <a:gs pos="100000">
                    <a:schemeClr val="tx2"/>
                  </a:gs>
                </a:gsLst>
                <a:path path="shape">
                  <a:fillToRect l="50000" t="50000" r="50000" b="50000"/>
                </a:path>
              </a:gradFill>
              <a:ln w="9525">
                <a:noFill/>
                <a:round/>
                <a:headEnd/>
                <a:tailEnd/>
              </a:ln>
            </p:spPr>
            <p:txBody>
              <a:bodyPr wrap="none" anchor="ctr"/>
              <a:lstStyle/>
              <a:p>
                <a:endParaRPr lang="zh-CN" altLang="en-US" baseline="0"/>
              </a:p>
            </p:txBody>
          </p:sp>
          <p:sp>
            <p:nvSpPr>
              <p:cNvPr id="118" name="Text Box 43"/>
              <p:cNvSpPr txBox="1">
                <a:spLocks noChangeArrowheads="1"/>
              </p:cNvSpPr>
              <p:nvPr/>
            </p:nvSpPr>
            <p:spPr bwMode="auto">
              <a:xfrm>
                <a:off x="4968" y="527"/>
                <a:ext cx="792" cy="215"/>
              </a:xfrm>
              <a:prstGeom prst="rect">
                <a:avLst/>
              </a:prstGeom>
              <a:noFill/>
              <a:ln w="9525">
                <a:noFill/>
                <a:miter lim="800000"/>
                <a:headEnd/>
                <a:tailEnd/>
              </a:ln>
            </p:spPr>
            <p:txBody>
              <a:bodyPr lIns="0" tIns="0" rIns="0" bIns="0">
                <a:spAutoFit/>
              </a:bodyPr>
              <a:lstStyle/>
              <a:p>
                <a:pPr>
                  <a:spcBef>
                    <a:spcPct val="50000"/>
                  </a:spcBef>
                </a:pPr>
                <a:r>
                  <a:rPr lang="en-US" altLang="zh-CN" sz="400" b="1" baseline="0">
                    <a:solidFill>
                      <a:srgbClr val="0000BC"/>
                    </a:solidFill>
                  </a:rPr>
                  <a:t>CO</a:t>
                </a:r>
                <a:endParaRPr lang="en-US" altLang="zh-CN" sz="400" b="1" baseline="0">
                  <a:solidFill>
                    <a:srgbClr val="0000BC"/>
                  </a:solidFill>
                  <a:latin typeface="Times New Roman" pitchFamily="18" charset="0"/>
                  <a:ea typeface="黑体" pitchFamily="49" charset="-122"/>
                </a:endParaRPr>
              </a:p>
            </p:txBody>
          </p:sp>
          <p:sp>
            <p:nvSpPr>
              <p:cNvPr id="119" name="Line 44"/>
              <p:cNvSpPr>
                <a:spLocks noChangeShapeType="1"/>
              </p:cNvSpPr>
              <p:nvPr/>
            </p:nvSpPr>
            <p:spPr bwMode="auto">
              <a:xfrm>
                <a:off x="5057" y="1162"/>
                <a:ext cx="0" cy="680"/>
              </a:xfrm>
              <a:prstGeom prst="line">
                <a:avLst/>
              </a:prstGeom>
              <a:noFill/>
              <a:ln w="9525">
                <a:solidFill>
                  <a:schemeClr val="tx1"/>
                </a:solidFill>
                <a:round/>
                <a:headEnd/>
                <a:tailEnd type="triangle" w="med" len="med"/>
              </a:ln>
            </p:spPr>
            <p:txBody>
              <a:bodyPr/>
              <a:lstStyle/>
              <a:p>
                <a:endParaRPr lang="zh-CN" altLang="en-US" baseline="0"/>
              </a:p>
            </p:txBody>
          </p:sp>
        </p:grpSp>
        <p:sp>
          <p:nvSpPr>
            <p:cNvPr id="40" name="Line 45"/>
            <p:cNvSpPr>
              <a:spLocks noChangeShapeType="1"/>
            </p:cNvSpPr>
            <p:nvPr/>
          </p:nvSpPr>
          <p:spPr bwMode="auto">
            <a:xfrm flipH="1">
              <a:off x="4830" y="2251"/>
              <a:ext cx="238" cy="1"/>
            </a:xfrm>
            <a:prstGeom prst="line">
              <a:avLst/>
            </a:prstGeom>
            <a:noFill/>
            <a:ln w="9525">
              <a:solidFill>
                <a:schemeClr val="tx1"/>
              </a:solidFill>
              <a:round/>
              <a:headEnd/>
              <a:tailEnd type="triangle" w="med" len="med"/>
            </a:ln>
          </p:spPr>
          <p:txBody>
            <a:bodyPr/>
            <a:lstStyle/>
            <a:p>
              <a:endParaRPr lang="zh-CN" altLang="en-US" baseline="0"/>
            </a:p>
          </p:txBody>
        </p:sp>
        <p:grpSp>
          <p:nvGrpSpPr>
            <p:cNvPr id="41" name="Group 46"/>
            <p:cNvGrpSpPr>
              <a:grpSpLocks/>
            </p:cNvGrpSpPr>
            <p:nvPr/>
          </p:nvGrpSpPr>
          <p:grpSpPr bwMode="auto">
            <a:xfrm>
              <a:off x="4046" y="2223"/>
              <a:ext cx="567" cy="106"/>
              <a:chOff x="2381" y="2296"/>
              <a:chExt cx="1407" cy="272"/>
            </a:xfrm>
          </p:grpSpPr>
          <p:sp>
            <p:nvSpPr>
              <p:cNvPr id="112" name="Oval 47"/>
              <p:cNvSpPr>
                <a:spLocks noChangeArrowheads="1"/>
              </p:cNvSpPr>
              <p:nvPr/>
            </p:nvSpPr>
            <p:spPr bwMode="auto">
              <a:xfrm>
                <a:off x="3061" y="2296"/>
                <a:ext cx="272" cy="272"/>
              </a:xfrm>
              <a:prstGeom prst="ellipse">
                <a:avLst/>
              </a:prstGeom>
              <a:gradFill rotWithShape="1">
                <a:gsLst>
                  <a:gs pos="0">
                    <a:schemeClr val="bg1"/>
                  </a:gs>
                  <a:gs pos="100000">
                    <a:schemeClr val="tx2"/>
                  </a:gs>
                </a:gsLst>
                <a:path path="shape">
                  <a:fillToRect l="50000" t="50000" r="50000" b="50000"/>
                </a:path>
              </a:gradFill>
              <a:ln w="9525">
                <a:solidFill>
                  <a:schemeClr val="tx1"/>
                </a:solidFill>
                <a:round/>
                <a:headEnd/>
                <a:tailEnd/>
              </a:ln>
            </p:spPr>
            <p:txBody>
              <a:bodyPr wrap="none" anchor="ctr"/>
              <a:lstStyle/>
              <a:p>
                <a:endParaRPr lang="zh-CN" altLang="en-US" baseline="0"/>
              </a:p>
            </p:txBody>
          </p:sp>
          <p:sp>
            <p:nvSpPr>
              <p:cNvPr id="113" name="Oval 48"/>
              <p:cNvSpPr>
                <a:spLocks noChangeArrowheads="1"/>
              </p:cNvSpPr>
              <p:nvPr/>
            </p:nvSpPr>
            <p:spPr bwMode="auto">
              <a:xfrm>
                <a:off x="2835" y="2341"/>
                <a:ext cx="227" cy="227"/>
              </a:xfrm>
              <a:prstGeom prst="ellipse">
                <a:avLst/>
              </a:prstGeom>
              <a:gradFill rotWithShape="1">
                <a:gsLst>
                  <a:gs pos="0">
                    <a:srgbClr val="CCFF99"/>
                  </a:gs>
                  <a:gs pos="100000">
                    <a:srgbClr val="00FF00"/>
                  </a:gs>
                </a:gsLst>
                <a:path path="shape">
                  <a:fillToRect l="50000" t="50000" r="50000" b="50000"/>
                </a:path>
              </a:gradFill>
              <a:ln w="9525">
                <a:solidFill>
                  <a:srgbClr val="00FF00"/>
                </a:solidFill>
                <a:round/>
                <a:headEnd/>
                <a:tailEnd/>
              </a:ln>
            </p:spPr>
            <p:txBody>
              <a:bodyPr wrap="none" anchor="ctr"/>
              <a:lstStyle/>
              <a:p>
                <a:endParaRPr lang="zh-CN" altLang="en-US" baseline="0"/>
              </a:p>
            </p:txBody>
          </p:sp>
          <p:sp>
            <p:nvSpPr>
              <p:cNvPr id="114" name="Line 49"/>
              <p:cNvSpPr>
                <a:spLocks noChangeShapeType="1"/>
              </p:cNvSpPr>
              <p:nvPr/>
            </p:nvSpPr>
            <p:spPr bwMode="auto">
              <a:xfrm>
                <a:off x="2381" y="2432"/>
                <a:ext cx="363" cy="0"/>
              </a:xfrm>
              <a:prstGeom prst="line">
                <a:avLst/>
              </a:prstGeom>
              <a:noFill/>
              <a:ln w="9525">
                <a:solidFill>
                  <a:schemeClr val="tx1"/>
                </a:solidFill>
                <a:round/>
                <a:headEnd/>
                <a:tailEnd type="triangle" w="med" len="med"/>
              </a:ln>
            </p:spPr>
            <p:txBody>
              <a:bodyPr/>
              <a:lstStyle/>
              <a:p>
                <a:endParaRPr lang="zh-CN" altLang="en-US" baseline="0"/>
              </a:p>
            </p:txBody>
          </p:sp>
          <p:sp>
            <p:nvSpPr>
              <p:cNvPr id="115" name="Line 50"/>
              <p:cNvSpPr>
                <a:spLocks noChangeShapeType="1"/>
              </p:cNvSpPr>
              <p:nvPr/>
            </p:nvSpPr>
            <p:spPr bwMode="auto">
              <a:xfrm flipH="1">
                <a:off x="3379" y="2432"/>
                <a:ext cx="409" cy="0"/>
              </a:xfrm>
              <a:prstGeom prst="line">
                <a:avLst/>
              </a:prstGeom>
              <a:noFill/>
              <a:ln w="9525">
                <a:solidFill>
                  <a:schemeClr val="tx1"/>
                </a:solidFill>
                <a:round/>
                <a:headEnd/>
                <a:tailEnd type="triangle" w="med" len="med"/>
              </a:ln>
            </p:spPr>
            <p:txBody>
              <a:bodyPr/>
              <a:lstStyle/>
              <a:p>
                <a:endParaRPr lang="zh-CN" altLang="en-US" baseline="0"/>
              </a:p>
            </p:txBody>
          </p:sp>
        </p:grpSp>
        <p:grpSp>
          <p:nvGrpSpPr>
            <p:cNvPr id="42" name="Group 51"/>
            <p:cNvGrpSpPr>
              <a:grpSpLocks/>
            </p:cNvGrpSpPr>
            <p:nvPr/>
          </p:nvGrpSpPr>
          <p:grpSpPr bwMode="auto">
            <a:xfrm>
              <a:off x="4238" y="1574"/>
              <a:ext cx="384" cy="479"/>
              <a:chOff x="2655" y="936"/>
              <a:chExt cx="953" cy="1225"/>
            </a:xfrm>
          </p:grpSpPr>
          <p:sp>
            <p:nvSpPr>
              <p:cNvPr id="108" name="Oval 52"/>
              <p:cNvSpPr>
                <a:spLocks noChangeArrowheads="1"/>
              </p:cNvSpPr>
              <p:nvPr/>
            </p:nvSpPr>
            <p:spPr bwMode="auto">
              <a:xfrm>
                <a:off x="3061" y="1253"/>
                <a:ext cx="272" cy="272"/>
              </a:xfrm>
              <a:prstGeom prst="ellipse">
                <a:avLst/>
              </a:prstGeom>
              <a:gradFill rotWithShape="1">
                <a:gsLst>
                  <a:gs pos="0">
                    <a:schemeClr val="bg1"/>
                  </a:gs>
                  <a:gs pos="100000">
                    <a:schemeClr val="tx2"/>
                  </a:gs>
                </a:gsLst>
                <a:path path="shape">
                  <a:fillToRect l="50000" t="50000" r="50000" b="50000"/>
                </a:path>
              </a:gradFill>
              <a:ln w="9525">
                <a:solidFill>
                  <a:schemeClr val="tx1"/>
                </a:solidFill>
                <a:round/>
                <a:headEnd/>
                <a:tailEnd/>
              </a:ln>
            </p:spPr>
            <p:txBody>
              <a:bodyPr wrap="none" anchor="ctr"/>
              <a:lstStyle/>
              <a:p>
                <a:endParaRPr lang="zh-CN" altLang="en-US" baseline="0"/>
              </a:p>
            </p:txBody>
          </p:sp>
          <p:sp>
            <p:nvSpPr>
              <p:cNvPr id="109" name="Oval 53"/>
              <p:cNvSpPr>
                <a:spLocks noChangeArrowheads="1"/>
              </p:cNvSpPr>
              <p:nvPr/>
            </p:nvSpPr>
            <p:spPr bwMode="auto">
              <a:xfrm>
                <a:off x="2835" y="1344"/>
                <a:ext cx="227" cy="227"/>
              </a:xfrm>
              <a:prstGeom prst="ellipse">
                <a:avLst/>
              </a:prstGeom>
              <a:gradFill rotWithShape="1">
                <a:gsLst>
                  <a:gs pos="0">
                    <a:srgbClr val="CCFF99"/>
                  </a:gs>
                  <a:gs pos="100000">
                    <a:srgbClr val="00FF00"/>
                  </a:gs>
                </a:gsLst>
                <a:path path="shape">
                  <a:fillToRect l="50000" t="50000" r="50000" b="50000"/>
                </a:path>
              </a:gradFill>
              <a:ln w="9525">
                <a:solidFill>
                  <a:srgbClr val="00FF00"/>
                </a:solidFill>
                <a:round/>
                <a:headEnd/>
                <a:tailEnd/>
              </a:ln>
            </p:spPr>
            <p:txBody>
              <a:bodyPr wrap="none" anchor="ctr"/>
              <a:lstStyle/>
              <a:p>
                <a:endParaRPr lang="zh-CN" altLang="en-US" baseline="0"/>
              </a:p>
            </p:txBody>
          </p:sp>
          <p:sp>
            <p:nvSpPr>
              <p:cNvPr id="110" name="Line 54"/>
              <p:cNvSpPr>
                <a:spLocks noChangeShapeType="1"/>
              </p:cNvSpPr>
              <p:nvPr/>
            </p:nvSpPr>
            <p:spPr bwMode="auto">
              <a:xfrm flipV="1">
                <a:off x="3061" y="1752"/>
                <a:ext cx="45" cy="409"/>
              </a:xfrm>
              <a:prstGeom prst="line">
                <a:avLst/>
              </a:prstGeom>
              <a:noFill/>
              <a:ln w="9525">
                <a:solidFill>
                  <a:schemeClr val="tx1"/>
                </a:solidFill>
                <a:round/>
                <a:headEnd/>
                <a:tailEnd type="triangle" w="med" len="med"/>
              </a:ln>
            </p:spPr>
            <p:txBody>
              <a:bodyPr/>
              <a:lstStyle/>
              <a:p>
                <a:endParaRPr lang="zh-CN" altLang="en-US" baseline="0"/>
              </a:p>
            </p:txBody>
          </p:sp>
          <p:sp>
            <p:nvSpPr>
              <p:cNvPr id="111" name="Text Box 55"/>
              <p:cNvSpPr txBox="1">
                <a:spLocks noChangeArrowheads="1"/>
              </p:cNvSpPr>
              <p:nvPr/>
            </p:nvSpPr>
            <p:spPr bwMode="auto">
              <a:xfrm>
                <a:off x="2655" y="936"/>
                <a:ext cx="953" cy="215"/>
              </a:xfrm>
              <a:prstGeom prst="rect">
                <a:avLst/>
              </a:prstGeom>
              <a:noFill/>
              <a:ln w="9525">
                <a:noFill/>
                <a:miter lim="800000"/>
                <a:headEnd/>
                <a:tailEnd/>
              </a:ln>
            </p:spPr>
            <p:txBody>
              <a:bodyPr lIns="0" tIns="0" rIns="0" bIns="0">
                <a:spAutoFit/>
              </a:bodyPr>
              <a:lstStyle/>
              <a:p>
                <a:pPr>
                  <a:spcBef>
                    <a:spcPct val="50000"/>
                  </a:spcBef>
                </a:pPr>
                <a:r>
                  <a:rPr lang="en-US" altLang="zh-CN" sz="400" b="1" baseline="0">
                    <a:solidFill>
                      <a:srgbClr val="0000BC"/>
                    </a:solidFill>
                  </a:rPr>
                  <a:t>-CH</a:t>
                </a:r>
                <a:endParaRPr lang="en-US" altLang="zh-CN" sz="400" b="1" baseline="0">
                  <a:solidFill>
                    <a:srgbClr val="0000BC"/>
                  </a:solidFill>
                  <a:latin typeface="Times New Roman" pitchFamily="18" charset="0"/>
                  <a:ea typeface="黑体" pitchFamily="49" charset="-122"/>
                </a:endParaRPr>
              </a:p>
            </p:txBody>
          </p:sp>
        </p:grpSp>
        <p:sp>
          <p:nvSpPr>
            <p:cNvPr id="43" name="Text Box 56"/>
            <p:cNvSpPr txBox="1">
              <a:spLocks noChangeArrowheads="1"/>
            </p:cNvSpPr>
            <p:nvPr/>
          </p:nvSpPr>
          <p:spPr bwMode="auto">
            <a:xfrm>
              <a:off x="4598" y="1754"/>
              <a:ext cx="588" cy="378"/>
            </a:xfrm>
            <a:prstGeom prst="rect">
              <a:avLst/>
            </a:prstGeom>
            <a:noFill/>
            <a:ln w="9525">
              <a:noFill/>
              <a:miter lim="800000"/>
              <a:headEnd/>
              <a:tailEnd/>
            </a:ln>
          </p:spPr>
          <p:txBody>
            <a:bodyPr>
              <a:spAutoFit/>
            </a:bodyPr>
            <a:lstStyle/>
            <a:p>
              <a:pPr>
                <a:spcBef>
                  <a:spcPct val="50000"/>
                </a:spcBef>
              </a:pPr>
              <a:r>
                <a:rPr lang="en-US" altLang="zh-CN" sz="400" b="1" baseline="0">
                  <a:solidFill>
                    <a:srgbClr val="0000BC"/>
                  </a:solidFill>
                </a:rPr>
                <a:t>O deviate</a:t>
              </a:r>
              <a:endParaRPr lang="en-US" altLang="zh-CN" sz="400" b="1" baseline="0">
                <a:solidFill>
                  <a:srgbClr val="0000BC"/>
                </a:solidFill>
                <a:latin typeface="Times New Roman" pitchFamily="18" charset="0"/>
                <a:ea typeface="黑体" pitchFamily="49" charset="-122"/>
              </a:endParaRPr>
            </a:p>
          </p:txBody>
        </p:sp>
        <p:grpSp>
          <p:nvGrpSpPr>
            <p:cNvPr id="44" name="Group 57"/>
            <p:cNvGrpSpPr>
              <a:grpSpLocks/>
            </p:cNvGrpSpPr>
            <p:nvPr/>
          </p:nvGrpSpPr>
          <p:grpSpPr bwMode="auto">
            <a:xfrm>
              <a:off x="4638" y="1900"/>
              <a:ext cx="146" cy="426"/>
              <a:chOff x="3833" y="1480"/>
              <a:chExt cx="362" cy="1088"/>
            </a:xfrm>
          </p:grpSpPr>
          <p:sp>
            <p:nvSpPr>
              <p:cNvPr id="105" name="Oval 58"/>
              <p:cNvSpPr>
                <a:spLocks noChangeArrowheads="1"/>
              </p:cNvSpPr>
              <p:nvPr/>
            </p:nvSpPr>
            <p:spPr bwMode="auto">
              <a:xfrm>
                <a:off x="3833" y="2296"/>
                <a:ext cx="272" cy="272"/>
              </a:xfrm>
              <a:prstGeom prst="ellipse">
                <a:avLst/>
              </a:prstGeom>
              <a:gradFill rotWithShape="1">
                <a:gsLst>
                  <a:gs pos="0">
                    <a:schemeClr val="bg1"/>
                  </a:gs>
                  <a:gs pos="100000">
                    <a:schemeClr val="tx2"/>
                  </a:gs>
                </a:gsLst>
                <a:path path="shape">
                  <a:fillToRect l="50000" t="50000" r="50000" b="50000"/>
                </a:path>
              </a:gradFill>
              <a:ln w="9525">
                <a:solidFill>
                  <a:schemeClr val="tx1"/>
                </a:solidFill>
                <a:round/>
                <a:headEnd/>
                <a:tailEnd/>
              </a:ln>
            </p:spPr>
            <p:txBody>
              <a:bodyPr wrap="none" anchor="ctr"/>
              <a:lstStyle/>
              <a:p>
                <a:endParaRPr lang="zh-CN" altLang="en-US" baseline="0"/>
              </a:p>
            </p:txBody>
          </p:sp>
          <p:sp>
            <p:nvSpPr>
              <p:cNvPr id="106" name="Oval 59"/>
              <p:cNvSpPr>
                <a:spLocks noChangeArrowheads="1"/>
              </p:cNvSpPr>
              <p:nvPr/>
            </p:nvSpPr>
            <p:spPr bwMode="auto">
              <a:xfrm>
                <a:off x="3923" y="1752"/>
                <a:ext cx="272" cy="272"/>
              </a:xfrm>
              <a:prstGeom prst="ellipse">
                <a:avLst/>
              </a:prstGeom>
              <a:gradFill rotWithShape="1">
                <a:gsLst>
                  <a:gs pos="0">
                    <a:srgbClr val="FF9933"/>
                  </a:gs>
                  <a:gs pos="100000">
                    <a:srgbClr val="FF0000"/>
                  </a:gs>
                </a:gsLst>
                <a:path path="shape">
                  <a:fillToRect l="50000" t="50000" r="50000" b="50000"/>
                </a:path>
              </a:gradFill>
              <a:ln w="9525">
                <a:solidFill>
                  <a:srgbClr val="FF0000"/>
                </a:solidFill>
                <a:round/>
                <a:headEnd/>
                <a:tailEnd/>
              </a:ln>
            </p:spPr>
            <p:txBody>
              <a:bodyPr wrap="none" anchor="ctr"/>
              <a:lstStyle/>
              <a:p>
                <a:endParaRPr lang="zh-CN" altLang="en-US" baseline="0"/>
              </a:p>
            </p:txBody>
          </p:sp>
          <p:sp>
            <p:nvSpPr>
              <p:cNvPr id="107" name="Line 60"/>
              <p:cNvSpPr>
                <a:spLocks noChangeShapeType="1"/>
              </p:cNvSpPr>
              <p:nvPr/>
            </p:nvSpPr>
            <p:spPr bwMode="auto">
              <a:xfrm flipV="1">
                <a:off x="4105" y="1480"/>
                <a:ext cx="46" cy="226"/>
              </a:xfrm>
              <a:prstGeom prst="line">
                <a:avLst/>
              </a:prstGeom>
              <a:noFill/>
              <a:ln w="9525">
                <a:solidFill>
                  <a:schemeClr val="tx1"/>
                </a:solidFill>
                <a:round/>
                <a:headEnd/>
                <a:tailEnd type="triangle" w="med" len="med"/>
              </a:ln>
            </p:spPr>
            <p:txBody>
              <a:bodyPr/>
              <a:lstStyle/>
              <a:p>
                <a:endParaRPr lang="zh-CN" altLang="en-US" baseline="0"/>
              </a:p>
            </p:txBody>
          </p:sp>
        </p:grpSp>
        <p:grpSp>
          <p:nvGrpSpPr>
            <p:cNvPr id="45" name="Group 61"/>
            <p:cNvGrpSpPr>
              <a:grpSpLocks/>
            </p:cNvGrpSpPr>
            <p:nvPr/>
          </p:nvGrpSpPr>
          <p:grpSpPr bwMode="auto">
            <a:xfrm>
              <a:off x="3095" y="2483"/>
              <a:ext cx="2194" cy="391"/>
              <a:chOff x="158" y="2568"/>
              <a:chExt cx="5444" cy="998"/>
            </a:xfrm>
          </p:grpSpPr>
          <p:grpSp>
            <p:nvGrpSpPr>
              <p:cNvPr id="46" name="Group 62"/>
              <p:cNvGrpSpPr>
                <a:grpSpLocks/>
              </p:cNvGrpSpPr>
              <p:nvPr/>
            </p:nvGrpSpPr>
            <p:grpSpPr bwMode="auto">
              <a:xfrm>
                <a:off x="158" y="2568"/>
                <a:ext cx="1089" cy="363"/>
                <a:chOff x="703" y="2523"/>
                <a:chExt cx="1089" cy="363"/>
              </a:xfrm>
            </p:grpSpPr>
            <p:sp>
              <p:nvSpPr>
                <p:cNvPr id="102" name="Oval 63"/>
                <p:cNvSpPr>
                  <a:spLocks noChangeArrowheads="1"/>
                </p:cNvSpPr>
                <p:nvPr/>
              </p:nvSpPr>
              <p:spPr bwMode="auto">
                <a:xfrm>
                  <a:off x="703"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103" name="Oval 64"/>
                <p:cNvSpPr>
                  <a:spLocks noChangeArrowheads="1"/>
                </p:cNvSpPr>
                <p:nvPr/>
              </p:nvSpPr>
              <p:spPr bwMode="auto">
                <a:xfrm>
                  <a:off x="1066"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104" name="Oval 65"/>
                <p:cNvSpPr>
                  <a:spLocks noChangeArrowheads="1"/>
                </p:cNvSpPr>
                <p:nvPr/>
              </p:nvSpPr>
              <p:spPr bwMode="auto">
                <a:xfrm>
                  <a:off x="1429"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grpSp>
          <p:grpSp>
            <p:nvGrpSpPr>
              <p:cNvPr id="47" name="Group 66"/>
              <p:cNvGrpSpPr>
                <a:grpSpLocks/>
              </p:cNvGrpSpPr>
              <p:nvPr/>
            </p:nvGrpSpPr>
            <p:grpSpPr bwMode="auto">
              <a:xfrm>
                <a:off x="1247" y="2568"/>
                <a:ext cx="1089" cy="363"/>
                <a:chOff x="703" y="2523"/>
                <a:chExt cx="1089" cy="363"/>
              </a:xfrm>
            </p:grpSpPr>
            <p:sp>
              <p:nvSpPr>
                <p:cNvPr id="99" name="Oval 67"/>
                <p:cNvSpPr>
                  <a:spLocks noChangeArrowheads="1"/>
                </p:cNvSpPr>
                <p:nvPr/>
              </p:nvSpPr>
              <p:spPr bwMode="auto">
                <a:xfrm>
                  <a:off x="703"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100" name="Oval 68"/>
                <p:cNvSpPr>
                  <a:spLocks noChangeArrowheads="1"/>
                </p:cNvSpPr>
                <p:nvPr/>
              </p:nvSpPr>
              <p:spPr bwMode="auto">
                <a:xfrm>
                  <a:off x="1066"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101" name="Oval 69"/>
                <p:cNvSpPr>
                  <a:spLocks noChangeArrowheads="1"/>
                </p:cNvSpPr>
                <p:nvPr/>
              </p:nvSpPr>
              <p:spPr bwMode="auto">
                <a:xfrm>
                  <a:off x="1429"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grpSp>
          <p:grpSp>
            <p:nvGrpSpPr>
              <p:cNvPr id="48" name="Group 70"/>
              <p:cNvGrpSpPr>
                <a:grpSpLocks/>
              </p:cNvGrpSpPr>
              <p:nvPr/>
            </p:nvGrpSpPr>
            <p:grpSpPr bwMode="auto">
              <a:xfrm>
                <a:off x="2336" y="2568"/>
                <a:ext cx="1089" cy="363"/>
                <a:chOff x="703" y="2523"/>
                <a:chExt cx="1089" cy="363"/>
              </a:xfrm>
            </p:grpSpPr>
            <p:sp>
              <p:nvSpPr>
                <p:cNvPr id="96" name="Oval 71"/>
                <p:cNvSpPr>
                  <a:spLocks noChangeArrowheads="1"/>
                </p:cNvSpPr>
                <p:nvPr/>
              </p:nvSpPr>
              <p:spPr bwMode="auto">
                <a:xfrm>
                  <a:off x="703"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97" name="Oval 72"/>
                <p:cNvSpPr>
                  <a:spLocks noChangeArrowheads="1"/>
                </p:cNvSpPr>
                <p:nvPr/>
              </p:nvSpPr>
              <p:spPr bwMode="auto">
                <a:xfrm>
                  <a:off x="1066"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98" name="Oval 73"/>
                <p:cNvSpPr>
                  <a:spLocks noChangeArrowheads="1"/>
                </p:cNvSpPr>
                <p:nvPr/>
              </p:nvSpPr>
              <p:spPr bwMode="auto">
                <a:xfrm>
                  <a:off x="1429"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grpSp>
          <p:grpSp>
            <p:nvGrpSpPr>
              <p:cNvPr id="49" name="Group 74"/>
              <p:cNvGrpSpPr>
                <a:grpSpLocks/>
              </p:cNvGrpSpPr>
              <p:nvPr/>
            </p:nvGrpSpPr>
            <p:grpSpPr bwMode="auto">
              <a:xfrm>
                <a:off x="3424" y="2568"/>
                <a:ext cx="1089" cy="363"/>
                <a:chOff x="703" y="2523"/>
                <a:chExt cx="1089" cy="363"/>
              </a:xfrm>
            </p:grpSpPr>
            <p:sp>
              <p:nvSpPr>
                <p:cNvPr id="93" name="Oval 75"/>
                <p:cNvSpPr>
                  <a:spLocks noChangeArrowheads="1"/>
                </p:cNvSpPr>
                <p:nvPr/>
              </p:nvSpPr>
              <p:spPr bwMode="auto">
                <a:xfrm>
                  <a:off x="703"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94" name="Oval 76"/>
                <p:cNvSpPr>
                  <a:spLocks noChangeArrowheads="1"/>
                </p:cNvSpPr>
                <p:nvPr/>
              </p:nvSpPr>
              <p:spPr bwMode="auto">
                <a:xfrm>
                  <a:off x="1066"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95" name="Oval 77"/>
                <p:cNvSpPr>
                  <a:spLocks noChangeArrowheads="1"/>
                </p:cNvSpPr>
                <p:nvPr/>
              </p:nvSpPr>
              <p:spPr bwMode="auto">
                <a:xfrm>
                  <a:off x="1429"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grpSp>
          <p:grpSp>
            <p:nvGrpSpPr>
              <p:cNvPr id="50" name="Group 78"/>
              <p:cNvGrpSpPr>
                <a:grpSpLocks/>
              </p:cNvGrpSpPr>
              <p:nvPr/>
            </p:nvGrpSpPr>
            <p:grpSpPr bwMode="auto">
              <a:xfrm>
                <a:off x="4513" y="2568"/>
                <a:ext cx="1089" cy="363"/>
                <a:chOff x="703" y="2523"/>
                <a:chExt cx="1089" cy="363"/>
              </a:xfrm>
            </p:grpSpPr>
            <p:sp>
              <p:nvSpPr>
                <p:cNvPr id="90" name="Oval 79"/>
                <p:cNvSpPr>
                  <a:spLocks noChangeArrowheads="1"/>
                </p:cNvSpPr>
                <p:nvPr/>
              </p:nvSpPr>
              <p:spPr bwMode="auto">
                <a:xfrm>
                  <a:off x="703"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91" name="Oval 80"/>
                <p:cNvSpPr>
                  <a:spLocks noChangeArrowheads="1"/>
                </p:cNvSpPr>
                <p:nvPr/>
              </p:nvSpPr>
              <p:spPr bwMode="auto">
                <a:xfrm>
                  <a:off x="1066"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92" name="Oval 81"/>
                <p:cNvSpPr>
                  <a:spLocks noChangeArrowheads="1"/>
                </p:cNvSpPr>
                <p:nvPr/>
              </p:nvSpPr>
              <p:spPr bwMode="auto">
                <a:xfrm>
                  <a:off x="1429"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grpSp>
          <p:grpSp>
            <p:nvGrpSpPr>
              <p:cNvPr id="51" name="Group 82"/>
              <p:cNvGrpSpPr>
                <a:grpSpLocks/>
              </p:cNvGrpSpPr>
              <p:nvPr/>
            </p:nvGrpSpPr>
            <p:grpSpPr bwMode="auto">
              <a:xfrm>
                <a:off x="3969" y="2886"/>
                <a:ext cx="1089" cy="363"/>
                <a:chOff x="703" y="2523"/>
                <a:chExt cx="1089" cy="363"/>
              </a:xfrm>
            </p:grpSpPr>
            <p:sp>
              <p:nvSpPr>
                <p:cNvPr id="87" name="Oval 83"/>
                <p:cNvSpPr>
                  <a:spLocks noChangeArrowheads="1"/>
                </p:cNvSpPr>
                <p:nvPr/>
              </p:nvSpPr>
              <p:spPr bwMode="auto">
                <a:xfrm>
                  <a:off x="703"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88" name="Oval 84"/>
                <p:cNvSpPr>
                  <a:spLocks noChangeArrowheads="1"/>
                </p:cNvSpPr>
                <p:nvPr/>
              </p:nvSpPr>
              <p:spPr bwMode="auto">
                <a:xfrm>
                  <a:off x="1066"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89" name="Oval 85"/>
                <p:cNvSpPr>
                  <a:spLocks noChangeArrowheads="1"/>
                </p:cNvSpPr>
                <p:nvPr/>
              </p:nvSpPr>
              <p:spPr bwMode="auto">
                <a:xfrm>
                  <a:off x="1429"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grpSp>
          <p:grpSp>
            <p:nvGrpSpPr>
              <p:cNvPr id="52" name="Group 86"/>
              <p:cNvGrpSpPr>
                <a:grpSpLocks/>
              </p:cNvGrpSpPr>
              <p:nvPr/>
            </p:nvGrpSpPr>
            <p:grpSpPr bwMode="auto">
              <a:xfrm>
                <a:off x="340" y="2886"/>
                <a:ext cx="1089" cy="363"/>
                <a:chOff x="703" y="2523"/>
                <a:chExt cx="1089" cy="363"/>
              </a:xfrm>
            </p:grpSpPr>
            <p:sp>
              <p:nvSpPr>
                <p:cNvPr id="84" name="Oval 87"/>
                <p:cNvSpPr>
                  <a:spLocks noChangeArrowheads="1"/>
                </p:cNvSpPr>
                <p:nvPr/>
              </p:nvSpPr>
              <p:spPr bwMode="auto">
                <a:xfrm>
                  <a:off x="703"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85" name="Oval 88"/>
                <p:cNvSpPr>
                  <a:spLocks noChangeArrowheads="1"/>
                </p:cNvSpPr>
                <p:nvPr/>
              </p:nvSpPr>
              <p:spPr bwMode="auto">
                <a:xfrm>
                  <a:off x="1066"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86" name="Oval 89"/>
                <p:cNvSpPr>
                  <a:spLocks noChangeArrowheads="1"/>
                </p:cNvSpPr>
                <p:nvPr/>
              </p:nvSpPr>
              <p:spPr bwMode="auto">
                <a:xfrm>
                  <a:off x="1429"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grpSp>
          <p:sp>
            <p:nvSpPr>
              <p:cNvPr id="53" name="Text Box 90"/>
              <p:cNvSpPr txBox="1">
                <a:spLocks noChangeArrowheads="1"/>
              </p:cNvSpPr>
              <p:nvPr/>
            </p:nvSpPr>
            <p:spPr bwMode="auto">
              <a:xfrm>
                <a:off x="2014" y="2928"/>
                <a:ext cx="1769" cy="429"/>
              </a:xfrm>
              <a:prstGeom prst="rect">
                <a:avLst/>
              </a:prstGeom>
              <a:noFill/>
              <a:ln w="25400">
                <a:solidFill>
                  <a:srgbClr val="0000BC"/>
                </a:solidFill>
                <a:miter lim="800000"/>
                <a:headEnd/>
                <a:tailEnd/>
              </a:ln>
            </p:spPr>
            <p:txBody>
              <a:bodyPr lIns="0" tIns="0" rIns="0" bIns="0">
                <a:spAutoFit/>
              </a:bodyPr>
              <a:lstStyle/>
              <a:p>
                <a:pPr algn="ctr">
                  <a:spcBef>
                    <a:spcPct val="50000"/>
                  </a:spcBef>
                </a:pPr>
                <a:r>
                  <a:rPr lang="en-US" altLang="zh-CN" sz="400" baseline="0">
                    <a:solidFill>
                      <a:srgbClr val="0000BC"/>
                    </a:solidFill>
                    <a:ea typeface="黑体" pitchFamily="49" charset="-122"/>
                  </a:rPr>
                  <a:t>Co/ZrO2</a:t>
                </a:r>
                <a:r>
                  <a:rPr lang="en-US" altLang="zh-CN" sz="400" baseline="0">
                    <a:solidFill>
                      <a:srgbClr val="0000BC"/>
                    </a:solidFill>
                    <a:latin typeface="Times New Roman" pitchFamily="18" charset="0"/>
                    <a:ea typeface="黑体" pitchFamily="49" charset="-122"/>
                  </a:rPr>
                  <a:t> catalyzer</a:t>
                </a:r>
              </a:p>
            </p:txBody>
          </p:sp>
          <p:grpSp>
            <p:nvGrpSpPr>
              <p:cNvPr id="54" name="Group 91"/>
              <p:cNvGrpSpPr>
                <a:grpSpLocks/>
              </p:cNvGrpSpPr>
              <p:nvPr/>
            </p:nvGrpSpPr>
            <p:grpSpPr bwMode="auto">
              <a:xfrm>
                <a:off x="158" y="3203"/>
                <a:ext cx="2155" cy="363"/>
                <a:chOff x="0" y="2886"/>
                <a:chExt cx="2155" cy="363"/>
              </a:xfrm>
            </p:grpSpPr>
            <p:grpSp>
              <p:nvGrpSpPr>
                <p:cNvPr id="76" name="Group 92"/>
                <p:cNvGrpSpPr>
                  <a:grpSpLocks/>
                </p:cNvGrpSpPr>
                <p:nvPr/>
              </p:nvGrpSpPr>
              <p:grpSpPr bwMode="auto">
                <a:xfrm>
                  <a:off x="0" y="2886"/>
                  <a:ext cx="1089" cy="363"/>
                  <a:chOff x="703" y="2523"/>
                  <a:chExt cx="1089" cy="363"/>
                </a:xfrm>
              </p:grpSpPr>
              <p:sp>
                <p:nvSpPr>
                  <p:cNvPr id="81" name="Oval 93"/>
                  <p:cNvSpPr>
                    <a:spLocks noChangeArrowheads="1"/>
                  </p:cNvSpPr>
                  <p:nvPr/>
                </p:nvSpPr>
                <p:spPr bwMode="auto">
                  <a:xfrm>
                    <a:off x="703"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82" name="Oval 94"/>
                  <p:cNvSpPr>
                    <a:spLocks noChangeArrowheads="1"/>
                  </p:cNvSpPr>
                  <p:nvPr/>
                </p:nvSpPr>
                <p:spPr bwMode="auto">
                  <a:xfrm>
                    <a:off x="1066"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83" name="Oval 95"/>
                  <p:cNvSpPr>
                    <a:spLocks noChangeArrowheads="1"/>
                  </p:cNvSpPr>
                  <p:nvPr/>
                </p:nvSpPr>
                <p:spPr bwMode="auto">
                  <a:xfrm>
                    <a:off x="1429"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grpSp>
            <p:grpSp>
              <p:nvGrpSpPr>
                <p:cNvPr id="77" name="Group 96"/>
                <p:cNvGrpSpPr>
                  <a:grpSpLocks/>
                </p:cNvGrpSpPr>
                <p:nvPr/>
              </p:nvGrpSpPr>
              <p:grpSpPr bwMode="auto">
                <a:xfrm>
                  <a:off x="1066" y="2886"/>
                  <a:ext cx="1089" cy="363"/>
                  <a:chOff x="703" y="2523"/>
                  <a:chExt cx="1089" cy="363"/>
                </a:xfrm>
              </p:grpSpPr>
              <p:sp>
                <p:nvSpPr>
                  <p:cNvPr id="78" name="Oval 97"/>
                  <p:cNvSpPr>
                    <a:spLocks noChangeArrowheads="1"/>
                  </p:cNvSpPr>
                  <p:nvPr/>
                </p:nvSpPr>
                <p:spPr bwMode="auto">
                  <a:xfrm>
                    <a:off x="703"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79" name="Oval 98"/>
                  <p:cNvSpPr>
                    <a:spLocks noChangeArrowheads="1"/>
                  </p:cNvSpPr>
                  <p:nvPr/>
                </p:nvSpPr>
                <p:spPr bwMode="auto">
                  <a:xfrm>
                    <a:off x="1066"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80" name="Oval 99"/>
                  <p:cNvSpPr>
                    <a:spLocks noChangeArrowheads="1"/>
                  </p:cNvSpPr>
                  <p:nvPr/>
                </p:nvSpPr>
                <p:spPr bwMode="auto">
                  <a:xfrm>
                    <a:off x="1429"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grpSp>
          </p:grpSp>
          <p:grpSp>
            <p:nvGrpSpPr>
              <p:cNvPr id="55" name="Group 100"/>
              <p:cNvGrpSpPr>
                <a:grpSpLocks/>
              </p:cNvGrpSpPr>
              <p:nvPr/>
            </p:nvGrpSpPr>
            <p:grpSpPr bwMode="auto">
              <a:xfrm>
                <a:off x="3424" y="3203"/>
                <a:ext cx="2155" cy="363"/>
                <a:chOff x="0" y="2886"/>
                <a:chExt cx="2155" cy="363"/>
              </a:xfrm>
            </p:grpSpPr>
            <p:grpSp>
              <p:nvGrpSpPr>
                <p:cNvPr id="68" name="Group 101"/>
                <p:cNvGrpSpPr>
                  <a:grpSpLocks/>
                </p:cNvGrpSpPr>
                <p:nvPr/>
              </p:nvGrpSpPr>
              <p:grpSpPr bwMode="auto">
                <a:xfrm>
                  <a:off x="0" y="2886"/>
                  <a:ext cx="1089" cy="363"/>
                  <a:chOff x="703" y="2523"/>
                  <a:chExt cx="1089" cy="363"/>
                </a:xfrm>
              </p:grpSpPr>
              <p:sp>
                <p:nvSpPr>
                  <p:cNvPr id="73" name="Oval 102"/>
                  <p:cNvSpPr>
                    <a:spLocks noChangeArrowheads="1"/>
                  </p:cNvSpPr>
                  <p:nvPr/>
                </p:nvSpPr>
                <p:spPr bwMode="auto">
                  <a:xfrm>
                    <a:off x="703"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74" name="Oval 103"/>
                  <p:cNvSpPr>
                    <a:spLocks noChangeArrowheads="1"/>
                  </p:cNvSpPr>
                  <p:nvPr/>
                </p:nvSpPr>
                <p:spPr bwMode="auto">
                  <a:xfrm>
                    <a:off x="1066"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75" name="Oval 104"/>
                  <p:cNvSpPr>
                    <a:spLocks noChangeArrowheads="1"/>
                  </p:cNvSpPr>
                  <p:nvPr/>
                </p:nvSpPr>
                <p:spPr bwMode="auto">
                  <a:xfrm>
                    <a:off x="1429"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grpSp>
            <p:grpSp>
              <p:nvGrpSpPr>
                <p:cNvPr id="69" name="Group 105"/>
                <p:cNvGrpSpPr>
                  <a:grpSpLocks/>
                </p:cNvGrpSpPr>
                <p:nvPr/>
              </p:nvGrpSpPr>
              <p:grpSpPr bwMode="auto">
                <a:xfrm>
                  <a:off x="1066" y="2886"/>
                  <a:ext cx="1089" cy="363"/>
                  <a:chOff x="703" y="2523"/>
                  <a:chExt cx="1089" cy="363"/>
                </a:xfrm>
              </p:grpSpPr>
              <p:sp>
                <p:nvSpPr>
                  <p:cNvPr id="70" name="Oval 106"/>
                  <p:cNvSpPr>
                    <a:spLocks noChangeArrowheads="1"/>
                  </p:cNvSpPr>
                  <p:nvPr/>
                </p:nvSpPr>
                <p:spPr bwMode="auto">
                  <a:xfrm>
                    <a:off x="703"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71" name="Oval 107"/>
                  <p:cNvSpPr>
                    <a:spLocks noChangeArrowheads="1"/>
                  </p:cNvSpPr>
                  <p:nvPr/>
                </p:nvSpPr>
                <p:spPr bwMode="auto">
                  <a:xfrm>
                    <a:off x="1066"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72" name="Oval 108"/>
                  <p:cNvSpPr>
                    <a:spLocks noChangeArrowheads="1"/>
                  </p:cNvSpPr>
                  <p:nvPr/>
                </p:nvSpPr>
                <p:spPr bwMode="auto">
                  <a:xfrm>
                    <a:off x="1429"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grpSp>
          </p:grpSp>
          <p:grpSp>
            <p:nvGrpSpPr>
              <p:cNvPr id="56" name="Group 109"/>
              <p:cNvGrpSpPr>
                <a:grpSpLocks/>
              </p:cNvGrpSpPr>
              <p:nvPr/>
            </p:nvGrpSpPr>
            <p:grpSpPr bwMode="auto">
              <a:xfrm>
                <a:off x="2336" y="3203"/>
                <a:ext cx="1089" cy="363"/>
                <a:chOff x="703" y="2523"/>
                <a:chExt cx="1089" cy="363"/>
              </a:xfrm>
            </p:grpSpPr>
            <p:sp>
              <p:nvSpPr>
                <p:cNvPr id="65" name="Oval 110"/>
                <p:cNvSpPr>
                  <a:spLocks noChangeArrowheads="1"/>
                </p:cNvSpPr>
                <p:nvPr/>
              </p:nvSpPr>
              <p:spPr bwMode="auto">
                <a:xfrm>
                  <a:off x="703"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66" name="Oval 111"/>
                <p:cNvSpPr>
                  <a:spLocks noChangeArrowheads="1"/>
                </p:cNvSpPr>
                <p:nvPr/>
              </p:nvSpPr>
              <p:spPr bwMode="auto">
                <a:xfrm>
                  <a:off x="1066"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67" name="Oval 112"/>
                <p:cNvSpPr>
                  <a:spLocks noChangeArrowheads="1"/>
                </p:cNvSpPr>
                <p:nvPr/>
              </p:nvSpPr>
              <p:spPr bwMode="auto">
                <a:xfrm>
                  <a:off x="1429"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grpSp>
          <p:grpSp>
            <p:nvGrpSpPr>
              <p:cNvPr id="57" name="Group 113"/>
              <p:cNvGrpSpPr>
                <a:grpSpLocks/>
              </p:cNvGrpSpPr>
              <p:nvPr/>
            </p:nvGrpSpPr>
            <p:grpSpPr bwMode="auto">
              <a:xfrm>
                <a:off x="703" y="2886"/>
                <a:ext cx="1089" cy="363"/>
                <a:chOff x="703" y="2523"/>
                <a:chExt cx="1089" cy="363"/>
              </a:xfrm>
            </p:grpSpPr>
            <p:sp>
              <p:nvSpPr>
                <p:cNvPr id="62" name="Oval 114"/>
                <p:cNvSpPr>
                  <a:spLocks noChangeArrowheads="1"/>
                </p:cNvSpPr>
                <p:nvPr/>
              </p:nvSpPr>
              <p:spPr bwMode="auto">
                <a:xfrm>
                  <a:off x="703"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63" name="Oval 115"/>
                <p:cNvSpPr>
                  <a:spLocks noChangeArrowheads="1"/>
                </p:cNvSpPr>
                <p:nvPr/>
              </p:nvSpPr>
              <p:spPr bwMode="auto">
                <a:xfrm>
                  <a:off x="1066"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64" name="Oval 116"/>
                <p:cNvSpPr>
                  <a:spLocks noChangeArrowheads="1"/>
                </p:cNvSpPr>
                <p:nvPr/>
              </p:nvSpPr>
              <p:spPr bwMode="auto">
                <a:xfrm>
                  <a:off x="1429"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grpSp>
          <p:grpSp>
            <p:nvGrpSpPr>
              <p:cNvPr id="58" name="Group 117"/>
              <p:cNvGrpSpPr>
                <a:grpSpLocks/>
              </p:cNvGrpSpPr>
              <p:nvPr/>
            </p:nvGrpSpPr>
            <p:grpSpPr bwMode="auto">
              <a:xfrm>
                <a:off x="4332" y="2886"/>
                <a:ext cx="1089" cy="363"/>
                <a:chOff x="703" y="2523"/>
                <a:chExt cx="1089" cy="363"/>
              </a:xfrm>
            </p:grpSpPr>
            <p:sp>
              <p:nvSpPr>
                <p:cNvPr id="59" name="Oval 118"/>
                <p:cNvSpPr>
                  <a:spLocks noChangeArrowheads="1"/>
                </p:cNvSpPr>
                <p:nvPr/>
              </p:nvSpPr>
              <p:spPr bwMode="auto">
                <a:xfrm>
                  <a:off x="703"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60" name="Oval 119"/>
                <p:cNvSpPr>
                  <a:spLocks noChangeArrowheads="1"/>
                </p:cNvSpPr>
                <p:nvPr/>
              </p:nvSpPr>
              <p:spPr bwMode="auto">
                <a:xfrm>
                  <a:off x="1066"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sp>
              <p:nvSpPr>
                <p:cNvPr id="61" name="Oval 120"/>
                <p:cNvSpPr>
                  <a:spLocks noChangeArrowheads="1"/>
                </p:cNvSpPr>
                <p:nvPr/>
              </p:nvSpPr>
              <p:spPr bwMode="auto">
                <a:xfrm>
                  <a:off x="1429" y="2523"/>
                  <a:ext cx="363" cy="363"/>
                </a:xfrm>
                <a:prstGeom prst="ellipse">
                  <a:avLst/>
                </a:prstGeom>
                <a:gradFill rotWithShape="1">
                  <a:gsLst>
                    <a:gs pos="0">
                      <a:srgbClr val="3366FF"/>
                    </a:gs>
                    <a:gs pos="100000">
                      <a:srgbClr val="0000FF"/>
                    </a:gs>
                  </a:gsLst>
                  <a:path path="shape">
                    <a:fillToRect l="50000" t="50000" r="50000" b="50000"/>
                  </a:path>
                </a:gradFill>
                <a:ln w="25400">
                  <a:solidFill>
                    <a:schemeClr val="tx1"/>
                  </a:solidFill>
                  <a:round/>
                  <a:headEnd/>
                  <a:tailEnd/>
                </a:ln>
              </p:spPr>
              <p:txBody>
                <a:bodyPr wrap="none" anchor="ctr"/>
                <a:lstStyle/>
                <a:p>
                  <a:endParaRPr lang="zh-CN" altLang="en-US" baseline="0"/>
                </a:p>
              </p:txBody>
            </p:sp>
          </p:grpSp>
        </p:grpSp>
      </p:grpSp>
      <p:sp>
        <p:nvSpPr>
          <p:cNvPr id="136" name="Oval 9"/>
          <p:cNvSpPr>
            <a:spLocks noChangeArrowheads="1"/>
          </p:cNvSpPr>
          <p:nvPr/>
        </p:nvSpPr>
        <p:spPr bwMode="auto">
          <a:xfrm>
            <a:off x="4932160" y="1887704"/>
            <a:ext cx="1080000" cy="1080000"/>
          </a:xfrm>
          <a:prstGeom prst="ellipse">
            <a:avLst/>
          </a:prstGeom>
          <a:solidFill>
            <a:srgbClr val="99FF99"/>
          </a:solidFill>
          <a:ln w="9525">
            <a:solidFill>
              <a:srgbClr val="FF0000"/>
            </a:solidFill>
            <a:round/>
            <a:headEnd/>
            <a:tailEnd/>
          </a:ln>
        </p:spPr>
        <p:txBody>
          <a:bodyPr wrap="none" lIns="0" tIns="0" rIns="0" bIns="0" anchor="ctr"/>
          <a:lstStyle/>
          <a:p>
            <a:pPr algn="ctr"/>
            <a:r>
              <a:rPr lang="zh-CN" altLang="en-US" sz="2400" b="1" baseline="0" dirty="0" smtClean="0">
                <a:solidFill>
                  <a:srgbClr val="0000BC"/>
                </a:solidFill>
                <a:ea typeface="黑体" pitchFamily="49" charset="-122"/>
              </a:rPr>
              <a:t>化学</a:t>
            </a:r>
            <a:endParaRPr lang="en-US" altLang="zh-CN" sz="2400" b="1" baseline="0" dirty="0" smtClean="0">
              <a:solidFill>
                <a:srgbClr val="0000BC"/>
              </a:solidFill>
              <a:ea typeface="黑体" pitchFamily="49" charset="-122"/>
            </a:endParaRPr>
          </a:p>
          <a:p>
            <a:pPr algn="ctr"/>
            <a:r>
              <a:rPr lang="zh-CN" altLang="en-US" sz="2400" b="1" baseline="0" dirty="0" smtClean="0">
                <a:solidFill>
                  <a:srgbClr val="0000BC"/>
                </a:solidFill>
                <a:ea typeface="黑体" pitchFamily="49" charset="-122"/>
              </a:rPr>
              <a:t>反应</a:t>
            </a:r>
            <a:endParaRPr lang="zh-CN" altLang="en-US" sz="2400" b="1" baseline="0" dirty="0">
              <a:solidFill>
                <a:srgbClr val="0000BC"/>
              </a:solidFill>
              <a:ea typeface="黑体" pitchFamily="49" charset="-122"/>
            </a:endParaRPr>
          </a:p>
        </p:txBody>
      </p:sp>
      <p:sp>
        <p:nvSpPr>
          <p:cNvPr id="138" name="Oval 9"/>
          <p:cNvSpPr>
            <a:spLocks noChangeArrowheads="1"/>
          </p:cNvSpPr>
          <p:nvPr/>
        </p:nvSpPr>
        <p:spPr bwMode="auto">
          <a:xfrm>
            <a:off x="5100952" y="4383133"/>
            <a:ext cx="1080000" cy="1080000"/>
          </a:xfrm>
          <a:prstGeom prst="ellipse">
            <a:avLst/>
          </a:prstGeom>
          <a:solidFill>
            <a:srgbClr val="99FF99"/>
          </a:solidFill>
          <a:ln w="9525">
            <a:solidFill>
              <a:srgbClr val="FF0000"/>
            </a:solidFill>
            <a:round/>
            <a:headEnd/>
            <a:tailEnd/>
          </a:ln>
        </p:spPr>
        <p:txBody>
          <a:bodyPr wrap="none" lIns="0" tIns="0" rIns="0" bIns="0" anchor="ctr"/>
          <a:lstStyle/>
          <a:p>
            <a:pPr algn="ctr"/>
            <a:r>
              <a:rPr lang="zh-CN" altLang="en-US" sz="2400" b="1" dirty="0">
                <a:solidFill>
                  <a:srgbClr val="0000BC"/>
                </a:solidFill>
                <a:ea typeface="黑体" pitchFamily="49" charset="-122"/>
              </a:rPr>
              <a:t>物质</a:t>
            </a:r>
            <a:endParaRPr lang="en-US" altLang="zh-CN" sz="2400" b="1" dirty="0" smtClean="0">
              <a:solidFill>
                <a:srgbClr val="0000BC"/>
              </a:solidFill>
              <a:ea typeface="黑体" pitchFamily="49" charset="-122"/>
            </a:endParaRPr>
          </a:p>
          <a:p>
            <a:pPr algn="ctr"/>
            <a:r>
              <a:rPr lang="zh-CN" altLang="en-US" sz="2400" b="1" dirty="0" smtClean="0">
                <a:solidFill>
                  <a:srgbClr val="0000BC"/>
                </a:solidFill>
                <a:ea typeface="黑体" pitchFamily="49" charset="-122"/>
              </a:rPr>
              <a:t>相变</a:t>
            </a:r>
            <a:endParaRPr lang="zh-CN" altLang="en-US" sz="2400" b="1" baseline="0" dirty="0">
              <a:solidFill>
                <a:srgbClr val="0000BC"/>
              </a:solidFill>
              <a:ea typeface="黑体" pitchFamily="49" charset="-122"/>
            </a:endParaRPr>
          </a:p>
        </p:txBody>
      </p:sp>
      <p:sp>
        <p:nvSpPr>
          <p:cNvPr id="141" name="Oval 9"/>
          <p:cNvSpPr>
            <a:spLocks noChangeArrowheads="1"/>
          </p:cNvSpPr>
          <p:nvPr/>
        </p:nvSpPr>
        <p:spPr bwMode="auto">
          <a:xfrm>
            <a:off x="5991920" y="2989553"/>
            <a:ext cx="1080000" cy="1080000"/>
          </a:xfrm>
          <a:prstGeom prst="ellipse">
            <a:avLst/>
          </a:prstGeom>
          <a:solidFill>
            <a:srgbClr val="99FF99"/>
          </a:solidFill>
          <a:ln w="9525">
            <a:solidFill>
              <a:srgbClr val="FF0000"/>
            </a:solidFill>
            <a:round/>
            <a:headEnd/>
            <a:tailEnd/>
          </a:ln>
        </p:spPr>
        <p:txBody>
          <a:bodyPr wrap="none" lIns="0" tIns="0" rIns="0" bIns="0" anchor="ctr"/>
          <a:lstStyle/>
          <a:p>
            <a:pPr algn="ctr"/>
            <a:r>
              <a:rPr lang="zh-CN" altLang="en-US" sz="2400" b="1" dirty="0" smtClean="0">
                <a:solidFill>
                  <a:srgbClr val="0000BC"/>
                </a:solidFill>
                <a:ea typeface="黑体" pitchFamily="49" charset="-122"/>
              </a:rPr>
              <a:t>催化</a:t>
            </a:r>
            <a:endParaRPr lang="en-US" altLang="zh-CN" sz="2400" b="1" dirty="0" smtClean="0">
              <a:solidFill>
                <a:srgbClr val="0000BC"/>
              </a:solidFill>
              <a:ea typeface="黑体" pitchFamily="49" charset="-122"/>
            </a:endParaRPr>
          </a:p>
          <a:p>
            <a:pPr algn="ctr"/>
            <a:r>
              <a:rPr lang="zh-CN" altLang="en-US" sz="2400" b="1" dirty="0" smtClean="0">
                <a:solidFill>
                  <a:srgbClr val="0000BC"/>
                </a:solidFill>
                <a:ea typeface="黑体" pitchFamily="49" charset="-122"/>
              </a:rPr>
              <a:t>反应</a:t>
            </a:r>
            <a:endParaRPr lang="zh-CN" altLang="en-US" sz="2400" b="1" baseline="0" dirty="0">
              <a:solidFill>
                <a:srgbClr val="0000BC"/>
              </a:solidFill>
              <a:ea typeface="黑体" pitchFamily="49" charset="-122"/>
            </a:endParaRPr>
          </a:p>
        </p:txBody>
      </p:sp>
      <p:sp>
        <p:nvSpPr>
          <p:cNvPr id="146" name="Oval 9"/>
          <p:cNvSpPr>
            <a:spLocks noChangeArrowheads="1"/>
          </p:cNvSpPr>
          <p:nvPr/>
        </p:nvSpPr>
        <p:spPr bwMode="auto">
          <a:xfrm>
            <a:off x="3055565" y="4272828"/>
            <a:ext cx="1080000" cy="1080000"/>
          </a:xfrm>
          <a:prstGeom prst="ellipse">
            <a:avLst/>
          </a:prstGeom>
          <a:solidFill>
            <a:srgbClr val="99FF99"/>
          </a:solidFill>
          <a:ln w="9525">
            <a:solidFill>
              <a:srgbClr val="FF0000"/>
            </a:solidFill>
            <a:round/>
            <a:headEnd/>
            <a:tailEnd/>
          </a:ln>
        </p:spPr>
        <p:txBody>
          <a:bodyPr wrap="none" lIns="0" tIns="0" rIns="0" bIns="0" anchor="ctr"/>
          <a:lstStyle/>
          <a:p>
            <a:pPr algn="ctr"/>
            <a:r>
              <a:rPr lang="zh-CN" altLang="en-US" sz="2400" b="1" baseline="0" dirty="0" smtClean="0">
                <a:solidFill>
                  <a:srgbClr val="0000BC"/>
                </a:solidFill>
                <a:ea typeface="黑体" pitchFamily="49" charset="-122"/>
              </a:rPr>
              <a:t>生物</a:t>
            </a:r>
            <a:endParaRPr lang="en-US" altLang="zh-CN" sz="2400" b="1" baseline="0" dirty="0" smtClean="0">
              <a:solidFill>
                <a:srgbClr val="0000BC"/>
              </a:solidFill>
              <a:ea typeface="黑体" pitchFamily="49" charset="-122"/>
            </a:endParaRPr>
          </a:p>
          <a:p>
            <a:pPr algn="ctr"/>
            <a:r>
              <a:rPr lang="zh-CN" altLang="en-US" sz="2400" b="1" baseline="0" dirty="0" smtClean="0">
                <a:solidFill>
                  <a:srgbClr val="0000BC"/>
                </a:solidFill>
                <a:ea typeface="黑体" pitchFamily="49" charset="-122"/>
              </a:rPr>
              <a:t>过程</a:t>
            </a:r>
            <a:endParaRPr lang="zh-CN" altLang="en-US" sz="2400" b="1" baseline="0" dirty="0">
              <a:solidFill>
                <a:srgbClr val="0000BC"/>
              </a:solidFill>
              <a:ea typeface="黑体" pitchFamily="49" charset="-122"/>
            </a:endParaRPr>
          </a:p>
        </p:txBody>
      </p:sp>
      <p:sp>
        <p:nvSpPr>
          <p:cNvPr id="147" name="Oval 9"/>
          <p:cNvSpPr>
            <a:spLocks noChangeArrowheads="1"/>
          </p:cNvSpPr>
          <p:nvPr/>
        </p:nvSpPr>
        <p:spPr bwMode="auto">
          <a:xfrm>
            <a:off x="1825904" y="3083739"/>
            <a:ext cx="1080000" cy="1080000"/>
          </a:xfrm>
          <a:prstGeom prst="ellipse">
            <a:avLst/>
          </a:prstGeom>
          <a:solidFill>
            <a:srgbClr val="99FF99"/>
          </a:solidFill>
          <a:ln w="9525">
            <a:solidFill>
              <a:srgbClr val="FF0000"/>
            </a:solidFill>
            <a:round/>
            <a:headEnd/>
            <a:tailEnd/>
          </a:ln>
        </p:spPr>
        <p:txBody>
          <a:bodyPr wrap="none" lIns="0" tIns="0" rIns="0" bIns="0" anchor="ctr"/>
          <a:lstStyle/>
          <a:p>
            <a:pPr algn="ctr"/>
            <a:r>
              <a:rPr lang="zh-CN" altLang="en-US" sz="2400" b="1" baseline="0" dirty="0" smtClean="0">
                <a:solidFill>
                  <a:srgbClr val="0000BC"/>
                </a:solidFill>
                <a:ea typeface="黑体" pitchFamily="49" charset="-122"/>
              </a:rPr>
              <a:t>磁动</a:t>
            </a:r>
            <a:endParaRPr lang="en-US" altLang="zh-CN" sz="2400" b="1" baseline="0" dirty="0" smtClean="0">
              <a:solidFill>
                <a:srgbClr val="0000BC"/>
              </a:solidFill>
              <a:ea typeface="黑体" pitchFamily="49" charset="-122"/>
            </a:endParaRPr>
          </a:p>
          <a:p>
            <a:pPr algn="ctr"/>
            <a:r>
              <a:rPr lang="zh-CN" altLang="en-US" sz="2400" b="1" baseline="0" dirty="0" smtClean="0">
                <a:solidFill>
                  <a:srgbClr val="0000BC"/>
                </a:solidFill>
                <a:ea typeface="黑体" pitchFamily="49" charset="-122"/>
              </a:rPr>
              <a:t>力学</a:t>
            </a:r>
            <a:endParaRPr lang="zh-CN" altLang="en-US" sz="2400" b="1" baseline="0" dirty="0">
              <a:solidFill>
                <a:srgbClr val="0000BC"/>
              </a:solidFill>
              <a:ea typeface="黑体" pitchFamily="49" charset="-122"/>
            </a:endParaRPr>
          </a:p>
        </p:txBody>
      </p:sp>
    </p:spTree>
    <p:extLst>
      <p:ext uri="{BB962C8B-B14F-4D97-AF65-F5344CB8AC3E}">
        <p14:creationId xmlns:p14="http://schemas.microsoft.com/office/powerpoint/2010/main" val="37242633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8253" r="5089" b="19084"/>
          <a:stretch/>
        </p:blipFill>
        <p:spPr>
          <a:xfrm>
            <a:off x="35496" y="861772"/>
            <a:ext cx="9073008" cy="5684872"/>
          </a:xfrm>
          <a:prstGeom prst="rect">
            <a:avLst/>
          </a:prstGeom>
        </p:spPr>
      </p:pic>
      <p:sp>
        <p:nvSpPr>
          <p:cNvPr id="7" name="TextBox 1"/>
          <p:cNvSpPr txBox="1"/>
          <p:nvPr/>
        </p:nvSpPr>
        <p:spPr>
          <a:xfrm>
            <a:off x="1763688" y="230709"/>
            <a:ext cx="6840760" cy="566117"/>
          </a:xfrm>
          <a:prstGeom prst="rect">
            <a:avLst/>
          </a:prstGeom>
          <a:noFill/>
        </p:spPr>
        <p:txBody>
          <a:bodyPr wrap="square" rtlCol="0">
            <a:spAutoFit/>
          </a:bodyPr>
          <a:lstStyle/>
          <a:p>
            <a:pPr lvl="0">
              <a:lnSpc>
                <a:spcPts val="4000"/>
              </a:lnSpc>
            </a:pPr>
            <a:r>
              <a:rPr lang="zh-CN" altLang="en-US"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一些重要动力学过程对应的时间尺度</a:t>
            </a:r>
            <a:endParaRPr lang="zh-CN" altLang="en-US" sz="32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6962209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908720"/>
            <a:ext cx="7208341"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16"/>
          <p:cNvSpPr txBox="1"/>
          <p:nvPr/>
        </p:nvSpPr>
        <p:spPr>
          <a:xfrm>
            <a:off x="1373721" y="183863"/>
            <a:ext cx="7230727" cy="584775"/>
          </a:xfrm>
          <a:prstGeom prst="rect">
            <a:avLst/>
          </a:prstGeom>
          <a:noFill/>
        </p:spPr>
        <p:txBody>
          <a:bodyPr wrap="square" rtlCol="0">
            <a:spAutoFit/>
          </a:bodyPr>
          <a:lstStyle/>
          <a:p>
            <a:r>
              <a:rPr lang="en-US" altLang="zh-CN" sz="3200" dirty="0">
                <a:solidFill>
                  <a:srgbClr val="FF0000"/>
                </a:solidFill>
                <a:latin typeface="Arial" panose="020B0604020202020204" pitchFamily="34" charset="0"/>
                <a:ea typeface="黑体" panose="02010609060101010101" pitchFamily="49" charset="-122"/>
                <a:cs typeface="Arial" panose="020B0604020202020204" pitchFamily="34" charset="0"/>
              </a:rPr>
              <a:t>X</a:t>
            </a:r>
            <a:r>
              <a:rPr lang="zh-CN" altLang="en-US" sz="3200" dirty="0">
                <a:solidFill>
                  <a:srgbClr val="FF0000"/>
                </a:solidFill>
                <a:latin typeface="Arial" panose="020B0604020202020204" pitchFamily="34" charset="0"/>
                <a:ea typeface="黑体" panose="02010609060101010101" pitchFamily="49" charset="-122"/>
                <a:cs typeface="Arial" panose="020B0604020202020204" pitchFamily="34" charset="0"/>
              </a:rPr>
              <a:t>射线吸收精细结构（</a:t>
            </a:r>
            <a:r>
              <a:rPr lang="en-US" altLang="zh-CN" sz="3200" dirty="0">
                <a:solidFill>
                  <a:srgbClr val="FF0000"/>
                </a:solidFill>
                <a:latin typeface="Arial" panose="020B0604020202020204" pitchFamily="34" charset="0"/>
                <a:ea typeface="黑体" panose="02010609060101010101" pitchFamily="49" charset="-122"/>
                <a:cs typeface="Arial" panose="020B0604020202020204" pitchFamily="34" charset="0"/>
              </a:rPr>
              <a:t>XAFS</a:t>
            </a:r>
            <a:r>
              <a:rPr lang="zh-CN" altLang="en-US" sz="3200" dirty="0">
                <a:solidFill>
                  <a:srgbClr val="FF0000"/>
                </a:solidFill>
                <a:latin typeface="Arial" panose="020B0604020202020204" pitchFamily="34" charset="0"/>
                <a:ea typeface="黑体" panose="02010609060101010101" pitchFamily="49" charset="-122"/>
                <a:cs typeface="Arial" panose="020B0604020202020204" pitchFamily="34" charset="0"/>
              </a:rPr>
              <a:t>）谱学</a:t>
            </a:r>
          </a:p>
        </p:txBody>
      </p:sp>
      <p:sp>
        <p:nvSpPr>
          <p:cNvPr id="5" name="矩形 4"/>
          <p:cNvSpPr/>
          <p:nvPr/>
        </p:nvSpPr>
        <p:spPr>
          <a:xfrm>
            <a:off x="0" y="1124744"/>
            <a:ext cx="2771800" cy="1200329"/>
          </a:xfrm>
          <a:prstGeom prst="rect">
            <a:avLst/>
          </a:prstGeom>
          <a:solidFill>
            <a:schemeClr val="bg1">
              <a:lumMod val="95000"/>
            </a:schemeClr>
          </a:solidFill>
        </p:spPr>
        <p:txBody>
          <a:bodyPr wrap="square">
            <a:spAutoFit/>
          </a:bodyPr>
          <a:lstStyle/>
          <a:p>
            <a:pPr algn="just"/>
            <a:r>
              <a:rPr lang="zh-CN" altLang="en-US" sz="2400" dirty="0">
                <a:solidFill>
                  <a:srgbClr val="0000FF"/>
                </a:solidFill>
                <a:latin typeface="SimHei" charset="-122"/>
                <a:ea typeface="SimHei" charset="-122"/>
                <a:cs typeface="SimHei" charset="-122"/>
              </a:rPr>
              <a:t>由于激发光电子经受周围原子的多重散射造成</a:t>
            </a:r>
            <a:r>
              <a:rPr lang="zh-CN" altLang="en-US" sz="2400" dirty="0" smtClean="0">
                <a:solidFill>
                  <a:srgbClr val="0000FF"/>
                </a:solidFill>
                <a:latin typeface="SimHei" charset="-122"/>
                <a:ea typeface="SimHei" charset="-122"/>
                <a:cs typeface="SimHei" charset="-122"/>
              </a:rPr>
              <a:t>的</a:t>
            </a:r>
            <a:endParaRPr lang="zh-CN" altLang="en-US" sz="2400" dirty="0">
              <a:solidFill>
                <a:srgbClr val="0000FF"/>
              </a:solidFill>
              <a:latin typeface="SimHei" charset="-122"/>
              <a:ea typeface="SimHei" charset="-122"/>
              <a:cs typeface="SimHei" charset="-122"/>
            </a:endParaRPr>
          </a:p>
        </p:txBody>
      </p:sp>
    </p:spTree>
    <p:extLst>
      <p:ext uri="{BB962C8B-B14F-4D97-AF65-F5344CB8AC3E}">
        <p14:creationId xmlns:p14="http://schemas.microsoft.com/office/powerpoint/2010/main" val="246089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6525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
            <a:ext cx="5791944" cy="402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4725" y="34925"/>
            <a:ext cx="3089275" cy="347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3613" y="3687763"/>
            <a:ext cx="3100387" cy="317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图片 3"/>
          <p:cNvPicPr>
            <a:picLocks noChangeAspect="1"/>
          </p:cNvPicPr>
          <p:nvPr/>
        </p:nvPicPr>
        <p:blipFill>
          <a:blip r:embed="rId5"/>
          <a:stretch>
            <a:fillRect/>
          </a:stretch>
        </p:blipFill>
        <p:spPr>
          <a:xfrm>
            <a:off x="4012556" y="4271026"/>
            <a:ext cx="2143620" cy="1948516"/>
          </a:xfrm>
          <a:prstGeom prst="rect">
            <a:avLst/>
          </a:prstGeom>
        </p:spPr>
      </p:pic>
      <p:sp>
        <p:nvSpPr>
          <p:cNvPr id="5" name="矩形 4"/>
          <p:cNvSpPr/>
          <p:nvPr/>
        </p:nvSpPr>
        <p:spPr>
          <a:xfrm>
            <a:off x="57175" y="4271026"/>
            <a:ext cx="3779912" cy="1128579"/>
          </a:xfrm>
          <a:prstGeom prst="rect">
            <a:avLst/>
          </a:prstGeom>
        </p:spPr>
        <p:txBody>
          <a:bodyPr wrap="square">
            <a:spAutoFit/>
          </a:bodyPr>
          <a:lstStyle/>
          <a:p>
            <a:pPr>
              <a:lnSpc>
                <a:spcPct val="150000"/>
              </a:lnSpc>
              <a:buClr>
                <a:srgbClr val="FF0000"/>
              </a:buClr>
            </a:pPr>
            <a:r>
              <a:rPr lang="zh-CN" altLang="en-US" sz="2400" dirty="0">
                <a:latin typeface="Arial" panose="020B0604020202020204" pitchFamily="34" charset="0"/>
                <a:ea typeface="黑体" panose="02010609060101010101" pitchFamily="49" charset="-122"/>
                <a:cs typeface="Arial" panose="020B0604020202020204" pitchFamily="34" charset="0"/>
              </a:rPr>
              <a:t>入射光子能量</a:t>
            </a:r>
            <a:r>
              <a:rPr lang="en-US" altLang="zh-CN" sz="2400" i="1" dirty="0" err="1">
                <a:latin typeface="Arial" panose="020B0604020202020204" pitchFamily="34" charset="0"/>
                <a:ea typeface="黑体" panose="02010609060101010101" pitchFamily="49" charset="-122"/>
                <a:cs typeface="Arial" panose="020B0604020202020204" pitchFamily="34" charset="0"/>
              </a:rPr>
              <a:t>hv</a:t>
            </a:r>
            <a:r>
              <a:rPr lang="zh-CN" altLang="en-US" sz="2400" dirty="0">
                <a:latin typeface="Arial" panose="020B0604020202020204" pitchFamily="34" charset="0"/>
                <a:ea typeface="黑体" panose="02010609060101010101" pitchFamily="49" charset="-122"/>
                <a:cs typeface="Arial" panose="020B0604020202020204" pitchFamily="34" charset="0"/>
              </a:rPr>
              <a:t>大于原子某个特定内壳层束缚能</a:t>
            </a:r>
            <a:r>
              <a:rPr lang="en-US" altLang="zh-CN" sz="2400" i="1" dirty="0">
                <a:latin typeface="Arial" panose="020B0604020202020204" pitchFamily="34" charset="0"/>
                <a:ea typeface="黑体" panose="02010609060101010101" pitchFamily="49" charset="-122"/>
                <a:cs typeface="Arial" panose="020B0604020202020204" pitchFamily="34" charset="0"/>
              </a:rPr>
              <a:t>E</a:t>
            </a:r>
            <a:r>
              <a:rPr lang="en-US" altLang="zh-CN" sz="2400" i="1" baseline="-25000" dirty="0">
                <a:latin typeface="Arial" panose="020B0604020202020204" pitchFamily="34" charset="0"/>
                <a:ea typeface="黑体" panose="02010609060101010101" pitchFamily="49" charset="-122"/>
                <a:cs typeface="Arial" panose="020B0604020202020204" pitchFamily="34" charset="0"/>
              </a:rPr>
              <a:t>0</a:t>
            </a: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7144766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9"/>
          <p:cNvGraphicFramePr>
            <a:graphicFrameLocks noChangeAspect="1"/>
          </p:cNvGraphicFramePr>
          <p:nvPr>
            <p:extLst>
              <p:ext uri="{D42A27DB-BD31-4B8C-83A1-F6EECF244321}">
                <p14:modId xmlns:p14="http://schemas.microsoft.com/office/powerpoint/2010/main" val="2095726903"/>
              </p:ext>
            </p:extLst>
          </p:nvPr>
        </p:nvGraphicFramePr>
        <p:xfrm>
          <a:off x="390840" y="980728"/>
          <a:ext cx="8573648" cy="1384424"/>
        </p:xfrm>
        <a:graphic>
          <a:graphicData uri="http://schemas.openxmlformats.org/presentationml/2006/ole">
            <mc:AlternateContent xmlns:mc="http://schemas.openxmlformats.org/markup-compatibility/2006">
              <mc:Choice xmlns:v="urn:schemas-microsoft-com:vml" Requires="v">
                <p:oleObj spid="_x0000_s3081" name="公式" r:id="rId3" imgW="3302000" imgH="533400" progId="Equation.3">
                  <p:embed/>
                </p:oleObj>
              </mc:Choice>
              <mc:Fallback>
                <p:oleObj name="公式" r:id="rId3" imgW="3302000" imgH="533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840" y="980728"/>
                        <a:ext cx="8573648" cy="1384424"/>
                      </a:xfrm>
                      <a:prstGeom prst="rect">
                        <a:avLst/>
                      </a:prstGeom>
                      <a:solidFill>
                        <a:schemeClr val="bg1"/>
                      </a:solidFill>
                      <a:ln>
                        <a:solidFill>
                          <a:srgbClr val="FF0000"/>
                        </a:solidFill>
                      </a:ln>
                    </p:spPr>
                  </p:pic>
                </p:oleObj>
              </mc:Fallback>
            </mc:AlternateContent>
          </a:graphicData>
        </a:graphic>
      </p:graphicFrame>
      <p:sp>
        <p:nvSpPr>
          <p:cNvPr id="3" name="矩形 2"/>
          <p:cNvSpPr/>
          <p:nvPr/>
        </p:nvSpPr>
        <p:spPr>
          <a:xfrm>
            <a:off x="251520" y="2492896"/>
            <a:ext cx="8712968" cy="3724096"/>
          </a:xfrm>
          <a:prstGeom prst="rect">
            <a:avLst/>
          </a:prstGeom>
        </p:spPr>
        <p:txBody>
          <a:bodyPr wrap="square">
            <a:spAutoFit/>
          </a:bodyPr>
          <a:lstStyle/>
          <a:p>
            <a:pPr marL="457200" indent="-457200" algn="just">
              <a:lnSpc>
                <a:spcPct val="150000"/>
              </a:lnSpc>
              <a:buFont typeface="Wingdings" panose="05000000000000000000" pitchFamily="2" charset="2"/>
              <a:buChar char="Ø"/>
              <a:defRPr/>
            </a:pPr>
            <a:r>
              <a:rPr lang="zh-CN" altLang="en-US" sz="2400" dirty="0">
                <a:latin typeface="Arial" panose="020B0604020202020204" pitchFamily="34" charset="0"/>
                <a:ea typeface="黑体" panose="02010609060101010101" pitchFamily="49" charset="-122"/>
                <a:cs typeface="Arial" panose="020B0604020202020204" pitchFamily="34" charset="0"/>
              </a:rPr>
              <a:t>通过数据分析手段，可以获得以吸收原子为核心的</a:t>
            </a:r>
            <a:r>
              <a:rPr lang="zh-CN" altLang="en-US" sz="2400" b="1" dirty="0">
                <a:solidFill>
                  <a:srgbClr val="FF0000"/>
                </a:solidFill>
                <a:latin typeface="Arial" panose="020B0604020202020204" pitchFamily="34" charset="0"/>
                <a:ea typeface="黑体" panose="02010609060101010101" pitchFamily="49" charset="-122"/>
                <a:cs typeface="Arial" panose="020B0604020202020204" pitchFamily="34" charset="0"/>
              </a:rPr>
              <a:t>配位原子的配位数</a:t>
            </a:r>
            <a:r>
              <a:rPr lang="en-US" altLang="zh-CN" sz="2400" b="1" dirty="0">
                <a:solidFill>
                  <a:srgbClr val="FF0000"/>
                </a:solidFill>
                <a:latin typeface="Arial" panose="020B0604020202020204" pitchFamily="34" charset="0"/>
                <a:ea typeface="黑体" panose="02010609060101010101" pitchFamily="49" charset="-122"/>
                <a:cs typeface="Arial" panose="020B0604020202020204" pitchFamily="34" charset="0"/>
              </a:rPr>
              <a:t>N</a:t>
            </a:r>
            <a:r>
              <a:rPr lang="zh-CN" altLang="en-US" sz="2400" b="1" dirty="0">
                <a:solidFill>
                  <a:srgbClr val="FF0000"/>
                </a:solidFill>
                <a:latin typeface="Arial" panose="020B0604020202020204" pitchFamily="34" charset="0"/>
                <a:ea typeface="黑体" panose="02010609060101010101" pitchFamily="49" charset="-122"/>
                <a:cs typeface="Arial" panose="020B0604020202020204" pitchFamily="34" charset="0"/>
              </a:rPr>
              <a:t>，配位距离</a:t>
            </a:r>
            <a:r>
              <a:rPr lang="en-US" altLang="zh-CN" sz="2400" b="1" dirty="0">
                <a:solidFill>
                  <a:srgbClr val="FF0000"/>
                </a:solidFill>
                <a:latin typeface="Arial" panose="020B0604020202020204" pitchFamily="34" charset="0"/>
                <a:ea typeface="黑体" panose="02010609060101010101" pitchFamily="49" charset="-122"/>
                <a:cs typeface="Arial" panose="020B0604020202020204" pitchFamily="34" charset="0"/>
              </a:rPr>
              <a:t>R</a:t>
            </a:r>
            <a:r>
              <a:rPr lang="zh-CN" altLang="en-US" sz="2400" b="1" dirty="0">
                <a:solidFill>
                  <a:srgbClr val="FF0000"/>
                </a:solidFill>
                <a:latin typeface="Arial" panose="020B0604020202020204" pitchFamily="34" charset="0"/>
                <a:ea typeface="黑体" panose="02010609060101010101" pitchFamily="49" charset="-122"/>
                <a:cs typeface="Arial" panose="020B0604020202020204" pitchFamily="34" charset="0"/>
              </a:rPr>
              <a:t>，</a:t>
            </a:r>
            <a:r>
              <a:rPr lang="zh-CN" altLang="en-US" sz="2400" b="1" dirty="0" smtClean="0">
                <a:solidFill>
                  <a:srgbClr val="FF0000"/>
                </a:solidFill>
                <a:latin typeface="Arial" panose="020B0604020202020204" pitchFamily="34" charset="0"/>
                <a:ea typeface="黑体" panose="02010609060101010101" pitchFamily="49" charset="-122"/>
                <a:cs typeface="Arial" panose="020B0604020202020204" pitchFamily="34" charset="0"/>
              </a:rPr>
              <a:t>和</a:t>
            </a:r>
            <a:r>
              <a:rPr lang="zh-CN" altLang="en-US" sz="2400" b="1" dirty="0">
                <a:solidFill>
                  <a:srgbClr val="FF0000"/>
                </a:solidFill>
                <a:latin typeface="Arial" panose="020B0604020202020204" pitchFamily="34" charset="0"/>
                <a:ea typeface="黑体" panose="02010609060101010101" pitchFamily="49" charset="-122"/>
                <a:cs typeface="Arial" panose="020B0604020202020204" pitchFamily="34" charset="0"/>
              </a:rPr>
              <a:t>无序度</a:t>
            </a:r>
            <a:r>
              <a:rPr lang="en-US" altLang="zh-CN" sz="2400" b="1" dirty="0" smtClean="0">
                <a:solidFill>
                  <a:srgbClr val="FF0000"/>
                </a:solidFill>
                <a:latin typeface="Arial" panose="020B0604020202020204" pitchFamily="34" charset="0"/>
                <a:ea typeface="黑体" panose="02010609060101010101" pitchFamily="49" charset="-122"/>
                <a:cs typeface="Arial" panose="020B0604020202020204" pitchFamily="34" charset="0"/>
              </a:rPr>
              <a:t>σ</a:t>
            </a:r>
            <a:r>
              <a:rPr lang="en-US" altLang="zh-CN" sz="2400" b="1" baseline="30000" dirty="0" smtClean="0">
                <a:solidFill>
                  <a:srgbClr val="FF0000"/>
                </a:solidFill>
                <a:latin typeface="Arial" panose="020B0604020202020204" pitchFamily="34" charset="0"/>
                <a:ea typeface="黑体" panose="02010609060101010101" pitchFamily="49" charset="-122"/>
                <a:cs typeface="Arial" panose="020B0604020202020204" pitchFamily="34" charset="0"/>
              </a:rPr>
              <a:t>2</a:t>
            </a:r>
          </a:p>
          <a:p>
            <a:pPr marL="457200" indent="-457200" algn="just">
              <a:lnSpc>
                <a:spcPct val="150000"/>
              </a:lnSpc>
              <a:spcBef>
                <a:spcPts val="1200"/>
              </a:spcBef>
              <a:buFont typeface="Wingdings" panose="05000000000000000000" pitchFamily="2" charset="2"/>
              <a:buChar char="Ø"/>
              <a:defRPr/>
            </a:pPr>
            <a:r>
              <a:rPr lang="zh-CN" altLang="en-US" sz="2400" dirty="0" smtClean="0">
                <a:latin typeface="Arial" panose="020B0604020202020204" pitchFamily="34" charset="0"/>
                <a:ea typeface="黑体" panose="02010609060101010101" pitchFamily="49" charset="-122"/>
                <a:cs typeface="Arial" panose="020B0604020202020204" pitchFamily="34" charset="0"/>
              </a:rPr>
              <a:t>可以</a:t>
            </a:r>
            <a:r>
              <a:rPr lang="zh-CN" altLang="en-US" sz="2400" dirty="0">
                <a:latin typeface="Arial" panose="020B0604020202020204" pitchFamily="34" charset="0"/>
                <a:ea typeface="黑体" panose="02010609060101010101" pitchFamily="49" charset="-122"/>
                <a:cs typeface="Arial" panose="020B0604020202020204" pitchFamily="34" charset="0"/>
              </a:rPr>
              <a:t>将</a:t>
            </a:r>
            <a:r>
              <a:rPr lang="en-US" altLang="zh-CN" sz="2400" dirty="0">
                <a:latin typeface="Arial" panose="020B0604020202020204" pitchFamily="34" charset="0"/>
                <a:ea typeface="黑体" panose="02010609060101010101" pitchFamily="49" charset="-122"/>
                <a:cs typeface="Arial" panose="020B0604020202020204" pitchFamily="34" charset="0"/>
              </a:rPr>
              <a:t>EXAFS</a:t>
            </a:r>
            <a:r>
              <a:rPr lang="zh-CN" altLang="en-US" sz="2400" dirty="0">
                <a:latin typeface="Arial" panose="020B0604020202020204" pitchFamily="34" charset="0"/>
                <a:ea typeface="黑体" panose="02010609060101010101" pitchFamily="49" charset="-122"/>
                <a:cs typeface="Arial" panose="020B0604020202020204" pitchFamily="34" charset="0"/>
              </a:rPr>
              <a:t>视为一种“局域化的探测方法”，一般仅能提供距</a:t>
            </a:r>
            <a:r>
              <a:rPr lang="zh-CN" altLang="en-US" sz="2400" b="1" dirty="0">
                <a:solidFill>
                  <a:srgbClr val="FF0000"/>
                </a:solidFill>
                <a:latin typeface="Arial" panose="020B0604020202020204" pitchFamily="34" charset="0"/>
                <a:ea typeface="黑体" panose="02010609060101010101" pitchFamily="49" charset="-122"/>
                <a:cs typeface="Arial" panose="020B0604020202020204" pitchFamily="34" charset="0"/>
              </a:rPr>
              <a:t>吸收原子</a:t>
            </a:r>
            <a:r>
              <a:rPr lang="en-US" altLang="zh-CN" sz="2400" b="1" dirty="0">
                <a:solidFill>
                  <a:srgbClr val="FF0000"/>
                </a:solidFill>
                <a:latin typeface="Arial" panose="020B0604020202020204" pitchFamily="34" charset="0"/>
                <a:ea typeface="黑体" panose="02010609060101010101" pitchFamily="49" charset="-122"/>
                <a:cs typeface="Arial" panose="020B0604020202020204" pitchFamily="34" charset="0"/>
              </a:rPr>
              <a:t>5</a:t>
            </a:r>
            <a:r>
              <a:rPr lang="zh-CN" altLang="en-US" sz="2400" b="1" dirty="0">
                <a:solidFill>
                  <a:srgbClr val="FF0000"/>
                </a:solidFill>
                <a:latin typeface="Arial" panose="020B0604020202020204" pitchFamily="34" charset="0"/>
                <a:ea typeface="黑体" panose="02010609060101010101" pitchFamily="49" charset="-122"/>
                <a:cs typeface="Arial" panose="020B0604020202020204" pitchFamily="34" charset="0"/>
              </a:rPr>
              <a:t>埃范围</a:t>
            </a:r>
            <a:r>
              <a:rPr lang="zh-CN" altLang="en-US" sz="2400" dirty="0">
                <a:latin typeface="Arial" panose="020B0604020202020204" pitchFamily="34" charset="0"/>
                <a:ea typeface="黑体" panose="02010609060101010101" pitchFamily="49" charset="-122"/>
                <a:cs typeface="Arial" panose="020B0604020202020204" pitchFamily="34" charset="0"/>
              </a:rPr>
              <a:t>内的结构</a:t>
            </a:r>
            <a:r>
              <a:rPr lang="zh-CN" altLang="en-US" sz="2400" dirty="0" smtClean="0">
                <a:latin typeface="Arial" panose="020B0604020202020204" pitchFamily="34" charset="0"/>
                <a:ea typeface="黑体" panose="02010609060101010101" pitchFamily="49" charset="-122"/>
                <a:cs typeface="Arial" panose="020B0604020202020204" pitchFamily="34" charset="0"/>
              </a:rPr>
              <a:t>信息</a:t>
            </a:r>
            <a:endParaRPr lang="en-US" altLang="zh-CN" sz="2400" dirty="0" smtClean="0">
              <a:latin typeface="Arial" panose="020B0604020202020204" pitchFamily="34" charset="0"/>
              <a:ea typeface="黑体" panose="02010609060101010101" pitchFamily="49" charset="-122"/>
              <a:cs typeface="Arial" panose="020B0604020202020204" pitchFamily="34" charset="0"/>
            </a:endParaRPr>
          </a:p>
          <a:p>
            <a:pPr marL="457200" indent="-457200" algn="just">
              <a:lnSpc>
                <a:spcPct val="150000"/>
              </a:lnSpc>
              <a:spcBef>
                <a:spcPts val="1200"/>
              </a:spcBef>
              <a:buFont typeface="Wingdings" panose="05000000000000000000" pitchFamily="2" charset="2"/>
              <a:buChar char="Ø"/>
              <a:defRPr/>
            </a:pPr>
            <a:r>
              <a:rPr lang="zh-CN" altLang="en-US" sz="2400" dirty="0">
                <a:latin typeface="Arial" panose="020B0604020202020204" pitchFamily="34" charset="0"/>
                <a:ea typeface="黑体" panose="02010609060101010101" pitchFamily="49" charset="-122"/>
                <a:cs typeface="Arial" panose="020B0604020202020204" pitchFamily="34" charset="0"/>
              </a:rPr>
              <a:t>由不同频率组成，每种频率对应于一个与吸收原子间距不同的配位层</a:t>
            </a:r>
            <a:r>
              <a:rPr lang="zh-CN" altLang="en-US" sz="2400" dirty="0" smtClean="0">
                <a:latin typeface="Arial" panose="020B0604020202020204" pitchFamily="34" charset="0"/>
                <a:ea typeface="黑体" panose="02010609060101010101" pitchFamily="49" charset="-122"/>
                <a:cs typeface="Arial" panose="020B0604020202020204" pitchFamily="34" charset="0"/>
              </a:rPr>
              <a:t>。</a:t>
            </a:r>
            <a:r>
              <a:rPr lang="zh-CN" altLang="en-US" sz="2400" b="1" dirty="0" smtClean="0">
                <a:solidFill>
                  <a:srgbClr val="FF0000"/>
                </a:solidFill>
                <a:latin typeface="Arial" panose="020B0604020202020204" pitchFamily="34" charset="0"/>
                <a:ea typeface="黑体" panose="02010609060101010101" pitchFamily="49" charset="-122"/>
                <a:cs typeface="Arial" panose="020B0604020202020204" pitchFamily="34" charset="0"/>
              </a:rPr>
              <a:t>傅立叶</a:t>
            </a:r>
            <a:r>
              <a:rPr lang="zh-CN" altLang="en-US" sz="2400" b="1" dirty="0">
                <a:solidFill>
                  <a:srgbClr val="FF0000"/>
                </a:solidFill>
                <a:latin typeface="Arial" panose="020B0604020202020204" pitchFamily="34" charset="0"/>
                <a:ea typeface="黑体" panose="02010609060101010101" pitchFamily="49" charset="-122"/>
                <a:cs typeface="Arial" panose="020B0604020202020204" pitchFamily="34" charset="0"/>
              </a:rPr>
              <a:t>变换</a:t>
            </a:r>
            <a:r>
              <a:rPr lang="zh-CN" altLang="en-US" sz="2400" dirty="0">
                <a:latin typeface="Arial" panose="020B0604020202020204" pitchFamily="34" charset="0"/>
                <a:ea typeface="黑体" panose="02010609060101010101" pitchFamily="49" charset="-122"/>
                <a:cs typeface="Arial" panose="020B0604020202020204" pitchFamily="34" charset="0"/>
              </a:rPr>
              <a:t>具有频域、空域转换的</a:t>
            </a:r>
            <a:r>
              <a:rPr lang="zh-CN" altLang="en-US" sz="2400" dirty="0" smtClean="0">
                <a:latin typeface="Arial" panose="020B0604020202020204" pitchFamily="34" charset="0"/>
                <a:ea typeface="黑体" panose="02010609060101010101" pitchFamily="49" charset="-122"/>
                <a:cs typeface="Arial" panose="020B0604020202020204" pitchFamily="34" charset="0"/>
              </a:rPr>
              <a:t>功能</a:t>
            </a:r>
            <a:endParaRPr lang="zh-CN" altLang="en-US" sz="2400"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1893329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755576" y="692696"/>
            <a:ext cx="7853363" cy="5715000"/>
            <a:chOff x="528" y="624"/>
            <a:chExt cx="4947" cy="3600"/>
          </a:xfrm>
        </p:grpSpPr>
        <p:pic>
          <p:nvPicPr>
            <p:cNvPr id="235523" name="Picture 4"/>
            <p:cNvPicPr>
              <a:picLocks noChangeAspect="1" noChangeArrowheads="1"/>
            </p:cNvPicPr>
            <p:nvPr/>
          </p:nvPicPr>
          <p:blipFill>
            <a:blip r:embed="rId2" cstate="print"/>
            <a:srcRect/>
            <a:stretch>
              <a:fillRect/>
            </a:stretch>
          </p:blipFill>
          <p:spPr bwMode="auto">
            <a:xfrm>
              <a:off x="528" y="624"/>
              <a:ext cx="1147" cy="976"/>
            </a:xfrm>
            <a:prstGeom prst="rect">
              <a:avLst/>
            </a:prstGeom>
            <a:noFill/>
            <a:ln w="9525">
              <a:noFill/>
              <a:miter lim="800000"/>
              <a:headEnd/>
              <a:tailEnd/>
            </a:ln>
          </p:spPr>
        </p:pic>
        <p:pic>
          <p:nvPicPr>
            <p:cNvPr id="235524" name="Picture 7"/>
            <p:cNvPicPr>
              <a:picLocks noChangeAspect="1" noChangeArrowheads="1"/>
            </p:cNvPicPr>
            <p:nvPr/>
          </p:nvPicPr>
          <p:blipFill>
            <a:blip r:embed="rId3" cstate="print"/>
            <a:srcRect/>
            <a:stretch>
              <a:fillRect/>
            </a:stretch>
          </p:blipFill>
          <p:spPr bwMode="auto">
            <a:xfrm>
              <a:off x="720" y="1584"/>
              <a:ext cx="1112" cy="937"/>
            </a:xfrm>
            <a:prstGeom prst="rect">
              <a:avLst/>
            </a:prstGeom>
            <a:noFill/>
            <a:ln w="9525">
              <a:noFill/>
              <a:miter lim="800000"/>
              <a:headEnd/>
              <a:tailEnd/>
            </a:ln>
          </p:spPr>
        </p:pic>
        <p:pic>
          <p:nvPicPr>
            <p:cNvPr id="235525" name="Picture 8"/>
            <p:cNvPicPr>
              <a:picLocks noChangeAspect="1" noChangeArrowheads="1"/>
            </p:cNvPicPr>
            <p:nvPr/>
          </p:nvPicPr>
          <p:blipFill>
            <a:blip r:embed="rId4" cstate="print"/>
            <a:srcRect/>
            <a:stretch>
              <a:fillRect/>
            </a:stretch>
          </p:blipFill>
          <p:spPr bwMode="auto">
            <a:xfrm>
              <a:off x="1872" y="816"/>
              <a:ext cx="768" cy="878"/>
            </a:xfrm>
            <a:prstGeom prst="rect">
              <a:avLst/>
            </a:prstGeom>
            <a:noFill/>
            <a:ln w="9525">
              <a:noFill/>
              <a:miter lim="800000"/>
              <a:headEnd/>
              <a:tailEnd/>
            </a:ln>
          </p:spPr>
        </p:pic>
        <p:pic>
          <p:nvPicPr>
            <p:cNvPr id="235526" name="Picture 9"/>
            <p:cNvPicPr>
              <a:picLocks noChangeAspect="1" noChangeArrowheads="1"/>
            </p:cNvPicPr>
            <p:nvPr/>
          </p:nvPicPr>
          <p:blipFill>
            <a:blip r:embed="rId5" cstate="print"/>
            <a:srcRect/>
            <a:stretch>
              <a:fillRect/>
            </a:stretch>
          </p:blipFill>
          <p:spPr bwMode="auto">
            <a:xfrm>
              <a:off x="624" y="3552"/>
              <a:ext cx="1112" cy="672"/>
            </a:xfrm>
            <a:prstGeom prst="rect">
              <a:avLst/>
            </a:prstGeom>
            <a:noFill/>
            <a:ln w="9525">
              <a:noFill/>
              <a:miter lim="800000"/>
              <a:headEnd/>
              <a:tailEnd/>
            </a:ln>
          </p:spPr>
        </p:pic>
        <p:pic>
          <p:nvPicPr>
            <p:cNvPr id="235527" name="Picture 10"/>
            <p:cNvPicPr>
              <a:picLocks noChangeAspect="1" noChangeArrowheads="1"/>
            </p:cNvPicPr>
            <p:nvPr/>
          </p:nvPicPr>
          <p:blipFill>
            <a:blip r:embed="rId6" cstate="print"/>
            <a:srcRect/>
            <a:stretch>
              <a:fillRect/>
            </a:stretch>
          </p:blipFill>
          <p:spPr bwMode="auto">
            <a:xfrm>
              <a:off x="1844" y="3504"/>
              <a:ext cx="948" cy="672"/>
            </a:xfrm>
            <a:prstGeom prst="rect">
              <a:avLst/>
            </a:prstGeom>
            <a:noFill/>
            <a:ln w="9525">
              <a:noFill/>
              <a:miter lim="800000"/>
              <a:headEnd/>
              <a:tailEnd/>
            </a:ln>
          </p:spPr>
        </p:pic>
        <p:pic>
          <p:nvPicPr>
            <p:cNvPr id="235528" name="Picture 6"/>
            <p:cNvPicPr>
              <a:picLocks noChangeAspect="1" noChangeArrowheads="1"/>
            </p:cNvPicPr>
            <p:nvPr/>
          </p:nvPicPr>
          <p:blipFill>
            <a:blip r:embed="rId7" cstate="print"/>
            <a:srcRect/>
            <a:stretch>
              <a:fillRect/>
            </a:stretch>
          </p:blipFill>
          <p:spPr bwMode="auto">
            <a:xfrm>
              <a:off x="816" y="2736"/>
              <a:ext cx="1063" cy="798"/>
            </a:xfrm>
            <a:prstGeom prst="rect">
              <a:avLst/>
            </a:prstGeom>
            <a:noFill/>
            <a:ln w="9525">
              <a:noFill/>
              <a:miter lim="800000"/>
              <a:headEnd/>
              <a:tailEnd/>
            </a:ln>
          </p:spPr>
        </p:pic>
        <p:sp>
          <p:nvSpPr>
            <p:cNvPr id="12" name="椭圆 11"/>
            <p:cNvSpPr/>
            <p:nvPr/>
          </p:nvSpPr>
          <p:spPr>
            <a:xfrm>
              <a:off x="1950" y="1746"/>
              <a:ext cx="1728" cy="1728"/>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baseline="0"/>
            </a:p>
          </p:txBody>
        </p:sp>
        <p:sp>
          <p:nvSpPr>
            <p:cNvPr id="13" name="TextBox 12"/>
            <p:cNvSpPr txBox="1"/>
            <p:nvPr/>
          </p:nvSpPr>
          <p:spPr>
            <a:xfrm>
              <a:off x="2304" y="2448"/>
              <a:ext cx="1140" cy="365"/>
            </a:xfrm>
            <a:prstGeom prst="rect">
              <a:avLst/>
            </a:prstGeom>
            <a:noFill/>
          </p:spPr>
          <p:txBody>
            <a:bodyPr wrap="none">
              <a:spAutoFit/>
            </a:bodyPr>
            <a:lstStyle/>
            <a:p>
              <a:pPr algn="l">
                <a:defRPr/>
              </a:pPr>
              <a:r>
                <a:rPr lang="zh-CN" altLang="en-US" sz="3200" baseline="0" dirty="0">
                  <a:solidFill>
                    <a:srgbClr val="FF0000"/>
                  </a:solidFill>
                  <a:latin typeface="黑体" panose="02010609060101010101" pitchFamily="49" charset="-122"/>
                  <a:ea typeface="黑体" panose="02010609060101010101" pitchFamily="49" charset="-122"/>
                </a:rPr>
                <a:t>功能材料</a:t>
              </a:r>
            </a:p>
          </p:txBody>
        </p:sp>
        <p:sp>
          <p:nvSpPr>
            <p:cNvPr id="14" name="TextBox 13"/>
            <p:cNvSpPr txBox="1"/>
            <p:nvPr/>
          </p:nvSpPr>
          <p:spPr>
            <a:xfrm>
              <a:off x="1861" y="2987"/>
              <a:ext cx="532" cy="308"/>
            </a:xfrm>
            <a:prstGeom prst="rect">
              <a:avLst/>
            </a:prstGeom>
            <a:solidFill>
              <a:schemeClr val="bg1"/>
            </a:solidFill>
          </p:spPr>
          <p:txBody>
            <a:bodyPr wrap="none">
              <a:spAutoFit/>
            </a:bodyPr>
            <a:lstStyle/>
            <a:p>
              <a:pPr algn="l">
                <a:defRPr/>
              </a:pPr>
              <a:r>
                <a:rPr lang="zh-CN" altLang="en-US" sz="2600" baseline="0" dirty="0">
                  <a:latin typeface="+mj-ea"/>
                  <a:ea typeface="+mj-ea"/>
                </a:rPr>
                <a:t>健康</a:t>
              </a:r>
            </a:p>
          </p:txBody>
        </p:sp>
        <p:sp>
          <p:nvSpPr>
            <p:cNvPr id="15" name="TextBox 14"/>
            <p:cNvSpPr txBox="1"/>
            <p:nvPr/>
          </p:nvSpPr>
          <p:spPr>
            <a:xfrm>
              <a:off x="1864" y="2012"/>
              <a:ext cx="532" cy="308"/>
            </a:xfrm>
            <a:prstGeom prst="rect">
              <a:avLst/>
            </a:prstGeom>
            <a:solidFill>
              <a:schemeClr val="bg1"/>
            </a:solidFill>
          </p:spPr>
          <p:txBody>
            <a:bodyPr wrap="none">
              <a:spAutoFit/>
            </a:bodyPr>
            <a:lstStyle/>
            <a:p>
              <a:pPr algn="l">
                <a:defRPr/>
              </a:pPr>
              <a:r>
                <a:rPr lang="zh-CN" altLang="en-US" sz="2600" baseline="0" dirty="0">
                  <a:latin typeface="+mj-ea"/>
                  <a:ea typeface="+mj-ea"/>
                </a:rPr>
                <a:t>能源</a:t>
              </a:r>
            </a:p>
          </p:txBody>
        </p:sp>
        <p:sp>
          <p:nvSpPr>
            <p:cNvPr id="16" name="TextBox 15"/>
            <p:cNvSpPr txBox="1"/>
            <p:nvPr/>
          </p:nvSpPr>
          <p:spPr>
            <a:xfrm>
              <a:off x="3175" y="2003"/>
              <a:ext cx="532" cy="308"/>
            </a:xfrm>
            <a:prstGeom prst="rect">
              <a:avLst/>
            </a:prstGeom>
            <a:solidFill>
              <a:schemeClr val="bg1"/>
            </a:solidFill>
          </p:spPr>
          <p:txBody>
            <a:bodyPr wrap="none">
              <a:spAutoFit/>
            </a:bodyPr>
            <a:lstStyle/>
            <a:p>
              <a:pPr algn="l">
                <a:defRPr/>
              </a:pPr>
              <a:r>
                <a:rPr lang="zh-CN" altLang="en-US" sz="2600" baseline="0" dirty="0">
                  <a:latin typeface="+mj-ea"/>
                  <a:ea typeface="+mj-ea"/>
                </a:rPr>
                <a:t>信息</a:t>
              </a:r>
            </a:p>
          </p:txBody>
        </p:sp>
        <p:sp>
          <p:nvSpPr>
            <p:cNvPr id="17" name="TextBox 16"/>
            <p:cNvSpPr txBox="1"/>
            <p:nvPr/>
          </p:nvSpPr>
          <p:spPr>
            <a:xfrm>
              <a:off x="3167" y="2985"/>
              <a:ext cx="532" cy="308"/>
            </a:xfrm>
            <a:prstGeom prst="rect">
              <a:avLst/>
            </a:prstGeom>
            <a:solidFill>
              <a:schemeClr val="bg1"/>
            </a:solidFill>
          </p:spPr>
          <p:txBody>
            <a:bodyPr wrap="none">
              <a:spAutoFit/>
            </a:bodyPr>
            <a:lstStyle/>
            <a:p>
              <a:pPr algn="l">
                <a:defRPr/>
              </a:pPr>
              <a:r>
                <a:rPr lang="zh-CN" altLang="en-US" sz="2600" baseline="0" dirty="0">
                  <a:latin typeface="+mj-ea"/>
                  <a:ea typeface="+mj-ea"/>
                </a:rPr>
                <a:t>环境</a:t>
              </a:r>
            </a:p>
          </p:txBody>
        </p:sp>
        <p:pic>
          <p:nvPicPr>
            <p:cNvPr id="235535" name="Picture 12"/>
            <p:cNvPicPr>
              <a:picLocks noChangeAspect="1" noChangeArrowheads="1"/>
            </p:cNvPicPr>
            <p:nvPr/>
          </p:nvPicPr>
          <p:blipFill>
            <a:blip r:embed="rId8" cstate="print"/>
            <a:srcRect/>
            <a:stretch>
              <a:fillRect/>
            </a:stretch>
          </p:blipFill>
          <p:spPr bwMode="auto">
            <a:xfrm>
              <a:off x="3733" y="2928"/>
              <a:ext cx="702" cy="507"/>
            </a:xfrm>
            <a:prstGeom prst="rect">
              <a:avLst/>
            </a:prstGeom>
            <a:noFill/>
            <a:ln w="9525">
              <a:noFill/>
              <a:miter lim="800000"/>
              <a:headEnd/>
              <a:tailEnd/>
            </a:ln>
          </p:spPr>
        </p:pic>
        <p:pic>
          <p:nvPicPr>
            <p:cNvPr id="235536" name="Picture 13"/>
            <p:cNvPicPr>
              <a:picLocks noChangeAspect="1" noChangeArrowheads="1"/>
            </p:cNvPicPr>
            <p:nvPr/>
          </p:nvPicPr>
          <p:blipFill>
            <a:blip r:embed="rId9" cstate="print"/>
            <a:srcRect/>
            <a:stretch>
              <a:fillRect/>
            </a:stretch>
          </p:blipFill>
          <p:spPr bwMode="auto">
            <a:xfrm>
              <a:off x="3312" y="3504"/>
              <a:ext cx="1192" cy="720"/>
            </a:xfrm>
            <a:prstGeom prst="rect">
              <a:avLst/>
            </a:prstGeom>
            <a:noFill/>
            <a:ln w="9525">
              <a:noFill/>
              <a:miter lim="800000"/>
              <a:headEnd/>
              <a:tailEnd/>
            </a:ln>
          </p:spPr>
        </p:pic>
        <p:pic>
          <p:nvPicPr>
            <p:cNvPr id="235537" name="Picture 14"/>
            <p:cNvPicPr>
              <a:picLocks noChangeAspect="1" noChangeArrowheads="1"/>
            </p:cNvPicPr>
            <p:nvPr/>
          </p:nvPicPr>
          <p:blipFill>
            <a:blip r:embed="rId10" cstate="print"/>
            <a:srcRect l="4762" b="17259"/>
            <a:stretch>
              <a:fillRect/>
            </a:stretch>
          </p:blipFill>
          <p:spPr bwMode="auto">
            <a:xfrm>
              <a:off x="4560" y="2880"/>
              <a:ext cx="915" cy="1170"/>
            </a:xfrm>
            <a:prstGeom prst="rect">
              <a:avLst/>
            </a:prstGeom>
            <a:noFill/>
            <a:ln w="9525">
              <a:noFill/>
              <a:miter lim="800000"/>
              <a:headEnd/>
              <a:tailEnd/>
            </a:ln>
          </p:spPr>
        </p:pic>
        <p:pic>
          <p:nvPicPr>
            <p:cNvPr id="235538" name="Picture 15"/>
            <p:cNvPicPr>
              <a:picLocks noChangeAspect="1" noChangeArrowheads="1"/>
            </p:cNvPicPr>
            <p:nvPr/>
          </p:nvPicPr>
          <p:blipFill>
            <a:blip r:embed="rId11" cstate="print"/>
            <a:srcRect/>
            <a:stretch>
              <a:fillRect/>
            </a:stretch>
          </p:blipFill>
          <p:spPr bwMode="auto">
            <a:xfrm>
              <a:off x="4320" y="768"/>
              <a:ext cx="1056" cy="1056"/>
            </a:xfrm>
            <a:prstGeom prst="rect">
              <a:avLst/>
            </a:prstGeom>
            <a:noFill/>
            <a:ln w="9525">
              <a:noFill/>
              <a:miter lim="800000"/>
              <a:headEnd/>
              <a:tailEnd/>
            </a:ln>
          </p:spPr>
        </p:pic>
        <p:pic>
          <p:nvPicPr>
            <p:cNvPr id="235539" name="Picture 16"/>
            <p:cNvPicPr>
              <a:picLocks noChangeAspect="1" noChangeArrowheads="1"/>
            </p:cNvPicPr>
            <p:nvPr/>
          </p:nvPicPr>
          <p:blipFill>
            <a:blip r:embed="rId12" cstate="print"/>
            <a:srcRect/>
            <a:stretch>
              <a:fillRect/>
            </a:stretch>
          </p:blipFill>
          <p:spPr bwMode="auto">
            <a:xfrm>
              <a:off x="3312" y="1008"/>
              <a:ext cx="912" cy="805"/>
            </a:xfrm>
            <a:prstGeom prst="rect">
              <a:avLst/>
            </a:prstGeom>
            <a:noFill/>
            <a:ln w="9525">
              <a:noFill/>
              <a:miter lim="800000"/>
              <a:headEnd/>
              <a:tailEnd/>
            </a:ln>
          </p:spPr>
        </p:pic>
        <p:pic>
          <p:nvPicPr>
            <p:cNvPr id="235540" name="Picture 17"/>
            <p:cNvPicPr>
              <a:picLocks noChangeAspect="1" noChangeArrowheads="1"/>
            </p:cNvPicPr>
            <p:nvPr/>
          </p:nvPicPr>
          <p:blipFill>
            <a:blip r:embed="rId13" cstate="print"/>
            <a:srcRect/>
            <a:stretch>
              <a:fillRect/>
            </a:stretch>
          </p:blipFill>
          <p:spPr bwMode="auto">
            <a:xfrm>
              <a:off x="3696" y="1872"/>
              <a:ext cx="1632" cy="912"/>
            </a:xfrm>
            <a:prstGeom prst="rect">
              <a:avLst/>
            </a:prstGeom>
            <a:noFill/>
            <a:ln w="9525">
              <a:noFill/>
              <a:miter lim="800000"/>
              <a:headEnd/>
              <a:tailEnd/>
            </a:ln>
          </p:spPr>
        </p:pic>
      </p:grpSp>
      <p:sp>
        <p:nvSpPr>
          <p:cNvPr id="55" name="圆角矩形 54"/>
          <p:cNvSpPr/>
          <p:nvPr/>
        </p:nvSpPr>
        <p:spPr>
          <a:xfrm>
            <a:off x="450776" y="1759496"/>
            <a:ext cx="8153400" cy="175260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just"/>
            <a:r>
              <a:rPr lang="zh-CN" altLang="en-US" sz="3200" baseline="0">
                <a:solidFill>
                  <a:srgbClr val="0000FF"/>
                </a:solidFill>
                <a:ea typeface="黑体" pitchFamily="2" charset="-122"/>
              </a:rPr>
              <a:t>时间和空间分辨结合的同步辐射新技术可以解决</a:t>
            </a:r>
            <a:r>
              <a:rPr lang="zh-CN" altLang="en-US" sz="3200" b="1" baseline="0">
                <a:solidFill>
                  <a:srgbClr val="FF0000"/>
                </a:solidFill>
                <a:ea typeface="黑体" pitchFamily="2" charset="-122"/>
              </a:rPr>
              <a:t>能源、信息、健康、环境等领域一些核心科学问题，满足国家重大战略需求。</a:t>
            </a:r>
          </a:p>
        </p:txBody>
      </p:sp>
      <p:sp>
        <p:nvSpPr>
          <p:cNvPr id="3" name="圆角矩形 54"/>
          <p:cNvSpPr/>
          <p:nvPr/>
        </p:nvSpPr>
        <p:spPr>
          <a:xfrm>
            <a:off x="450776" y="4426496"/>
            <a:ext cx="8153400" cy="152400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just"/>
            <a:r>
              <a:rPr lang="zh-CN" altLang="en-US" sz="3200" b="1" baseline="0">
                <a:solidFill>
                  <a:srgbClr val="0000FF"/>
                </a:solidFill>
                <a:ea typeface="黑体" pitchFamily="2" charset="-122"/>
              </a:rPr>
              <a:t>有利于我国的基础科学研究在若干领域做出</a:t>
            </a:r>
            <a:r>
              <a:rPr lang="zh-CN" altLang="en-US" sz="3200" b="1" baseline="0">
                <a:solidFill>
                  <a:srgbClr val="FF0000"/>
                </a:solidFill>
                <a:ea typeface="黑体" pitchFamily="2" charset="-122"/>
              </a:rPr>
              <a:t>原创性的研究成果。</a:t>
            </a:r>
          </a:p>
        </p:txBody>
      </p:sp>
    </p:spTree>
    <p:extLst>
      <p:ext uri="{BB962C8B-B14F-4D97-AF65-F5344CB8AC3E}">
        <p14:creationId xmlns:p14="http://schemas.microsoft.com/office/powerpoint/2010/main" val="370504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strVal val="#ppt_w*0.70"/>
                                          </p:val>
                                        </p:tav>
                                        <p:tav tm="100000">
                                          <p:val>
                                            <p:strVal val="#ppt_w"/>
                                          </p:val>
                                        </p:tav>
                                      </p:tavLst>
                                    </p:anim>
                                    <p:anim calcmode="lin" valueType="num">
                                      <p:cBhvr>
                                        <p:cTn id="8" dur="500" fill="hold"/>
                                        <p:tgtEl>
                                          <p:spTgt spid="55"/>
                                        </p:tgtEl>
                                        <p:attrNameLst>
                                          <p:attrName>ppt_h</p:attrName>
                                        </p:attrNameLst>
                                      </p:cBhvr>
                                      <p:tavLst>
                                        <p:tav tm="0">
                                          <p:val>
                                            <p:strVal val="#ppt_h"/>
                                          </p:val>
                                        </p:tav>
                                        <p:tav tm="100000">
                                          <p:val>
                                            <p:strVal val="#ppt_h"/>
                                          </p:val>
                                        </p:tav>
                                      </p:tavLst>
                                    </p:anim>
                                    <p:animEffect transition="in" filter="fade">
                                      <p:cBhvr>
                                        <p:cTn id="9" dur="500"/>
                                        <p:tgtEl>
                                          <p:spTgt spid="5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6453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3" y="332656"/>
            <a:ext cx="4354512"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6964" y="341452"/>
            <a:ext cx="4517036" cy="28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3465165"/>
            <a:ext cx="4428000" cy="265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014" y="3431983"/>
            <a:ext cx="4549062" cy="281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75402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62000"/>
            <a:ext cx="6856413" cy="476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Text Box 4"/>
          <p:cNvSpPr txBox="1">
            <a:spLocks noChangeArrowheads="1"/>
          </p:cNvSpPr>
          <p:nvPr/>
        </p:nvSpPr>
        <p:spPr bwMode="auto">
          <a:xfrm>
            <a:off x="1068388" y="5715000"/>
            <a:ext cx="3352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16022" tIns="58010" rIns="116022" bIns="58010" anchor="ctr"/>
          <a:lstStyle>
            <a:lvl1pPr defTabSz="990600">
              <a:defRPr sz="2400" b="1">
                <a:solidFill>
                  <a:schemeClr val="tx1"/>
                </a:solidFill>
                <a:latin typeface="Arial" charset="0"/>
                <a:ea typeface="ＭＳ Ｐゴシック" charset="0"/>
                <a:cs typeface="ＭＳ Ｐゴシック" charset="0"/>
              </a:defRPr>
            </a:lvl1pPr>
            <a:lvl2pPr marL="742950" indent="-285750" defTabSz="990600">
              <a:defRPr sz="2400" b="1">
                <a:solidFill>
                  <a:schemeClr val="tx1"/>
                </a:solidFill>
                <a:latin typeface="Arial" charset="0"/>
                <a:ea typeface="ＭＳ Ｐゴシック" charset="0"/>
              </a:defRPr>
            </a:lvl2pPr>
            <a:lvl3pPr marL="1143000" indent="-228600" defTabSz="990600">
              <a:defRPr sz="2400" b="1">
                <a:solidFill>
                  <a:schemeClr val="tx1"/>
                </a:solidFill>
                <a:latin typeface="Arial" charset="0"/>
                <a:ea typeface="ＭＳ Ｐゴシック" charset="0"/>
              </a:defRPr>
            </a:lvl3pPr>
            <a:lvl4pPr marL="1600200" indent="-228600" defTabSz="990600">
              <a:defRPr sz="2400" b="1">
                <a:solidFill>
                  <a:schemeClr val="tx1"/>
                </a:solidFill>
                <a:latin typeface="Arial" charset="0"/>
                <a:ea typeface="ＭＳ Ｐゴシック" charset="0"/>
              </a:defRPr>
            </a:lvl4pPr>
            <a:lvl5pPr marL="2057400" indent="-228600" defTabSz="990600">
              <a:defRPr sz="2400" b="1">
                <a:solidFill>
                  <a:schemeClr val="tx1"/>
                </a:solidFill>
                <a:latin typeface="Arial" charset="0"/>
                <a:ea typeface="ＭＳ Ｐゴシック" charset="0"/>
              </a:defRPr>
            </a:lvl5pPr>
            <a:lvl6pPr marL="2514600" indent="-228600" defTabSz="990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90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90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90600" eaLnBrk="0" fontAlgn="base" hangingPunct="0">
              <a:spcBef>
                <a:spcPct val="0"/>
              </a:spcBef>
              <a:spcAft>
                <a:spcPct val="0"/>
              </a:spcAft>
              <a:defRPr sz="2400" b="1">
                <a:solidFill>
                  <a:schemeClr val="tx1"/>
                </a:solidFill>
                <a:latin typeface="Arial" charset="0"/>
                <a:ea typeface="ＭＳ Ｐゴシック" charset="0"/>
              </a:defRPr>
            </a:lvl9pPr>
          </a:lstStyle>
          <a:p>
            <a:r>
              <a:rPr lang="en-US" sz="2000" b="0" dirty="0">
                <a:solidFill>
                  <a:srgbClr val="0000FF"/>
                </a:solidFill>
                <a:latin typeface="Times" charset="0"/>
              </a:rPr>
              <a:t>I</a:t>
            </a:r>
            <a:r>
              <a:rPr lang="en-US" sz="2000" b="0" dirty="0">
                <a:solidFill>
                  <a:srgbClr val="0000FF"/>
                </a:solidFill>
                <a:latin typeface="Symbol" charset="0"/>
              </a:rPr>
              <a:t>(w)</a:t>
            </a:r>
            <a:r>
              <a:rPr lang="en-US" sz="2000" b="0" dirty="0">
                <a:solidFill>
                  <a:srgbClr val="0000FF"/>
                </a:solidFill>
                <a:latin typeface="Times" charset="0"/>
              </a:rPr>
              <a:t> </a:t>
            </a:r>
            <a:r>
              <a:rPr lang="en-US" sz="2000" b="0" dirty="0">
                <a:solidFill>
                  <a:srgbClr val="0000FF"/>
                </a:solidFill>
                <a:latin typeface="Symbol" charset="0"/>
              </a:rPr>
              <a:t>µ</a:t>
            </a:r>
            <a:r>
              <a:rPr lang="en-US" sz="2000" b="0" dirty="0">
                <a:solidFill>
                  <a:srgbClr val="0000FF"/>
                </a:solidFill>
                <a:latin typeface="Times" charset="0"/>
              </a:rPr>
              <a:t> </a:t>
            </a:r>
            <a:r>
              <a:rPr lang="en-US" sz="2000" b="0" dirty="0">
                <a:solidFill>
                  <a:srgbClr val="0000FF"/>
                </a:solidFill>
                <a:latin typeface="Symbol" charset="0"/>
              </a:rPr>
              <a:t>w</a:t>
            </a:r>
            <a:r>
              <a:rPr lang="en-US" sz="2000" b="0" baseline="40000" dirty="0">
                <a:solidFill>
                  <a:srgbClr val="0000FF"/>
                </a:solidFill>
                <a:latin typeface="Times" charset="0"/>
              </a:rPr>
              <a:t>3</a:t>
            </a:r>
            <a:r>
              <a:rPr lang="en-US" sz="2000" b="0" dirty="0">
                <a:solidFill>
                  <a:srgbClr val="0000FF"/>
                </a:solidFill>
                <a:latin typeface="Symbol" charset="0"/>
              </a:rPr>
              <a:t>S</a:t>
            </a:r>
            <a:r>
              <a:rPr lang="en-US" sz="2000" b="0" i="1" dirty="0">
                <a:solidFill>
                  <a:srgbClr val="0000FF"/>
                </a:solidFill>
                <a:latin typeface="Times" charset="0"/>
              </a:rPr>
              <a:t>N</a:t>
            </a:r>
            <a:r>
              <a:rPr lang="en-US" sz="2000" baseline="-25000" dirty="0">
                <a:solidFill>
                  <a:srgbClr val="0000FF"/>
                </a:solidFill>
                <a:latin typeface="Times" charset="0"/>
              </a:rPr>
              <a:t>G</a:t>
            </a:r>
            <a:r>
              <a:rPr lang="en-US" sz="2000" b="0" dirty="0">
                <a:solidFill>
                  <a:srgbClr val="0000FF"/>
                </a:solidFill>
                <a:latin typeface="Times" charset="0"/>
              </a:rPr>
              <a:t>(E</a:t>
            </a:r>
            <a:r>
              <a:rPr lang="en-US" sz="2000" b="0" baseline="-25000" dirty="0">
                <a:solidFill>
                  <a:srgbClr val="0000FF"/>
                </a:solidFill>
                <a:latin typeface="Symbol" charset="0"/>
              </a:rPr>
              <a:t>n</a:t>
            </a:r>
            <a:r>
              <a:rPr lang="en-US" sz="2000" b="0" dirty="0">
                <a:solidFill>
                  <a:srgbClr val="0000FF"/>
                </a:solidFill>
                <a:latin typeface="Times" charset="0"/>
              </a:rPr>
              <a:t>)|</a:t>
            </a:r>
            <a:r>
              <a:rPr lang="en-US" sz="2000" b="0" dirty="0">
                <a:solidFill>
                  <a:srgbClr val="0000FF"/>
                </a:solidFill>
                <a:latin typeface="Symbol" charset="0"/>
              </a:rPr>
              <a:t>n</a:t>
            </a:r>
            <a:r>
              <a:rPr lang="en-US" sz="2000" baseline="-25000" dirty="0">
                <a:solidFill>
                  <a:srgbClr val="0000FF"/>
                </a:solidFill>
                <a:latin typeface="Times" charset="0"/>
              </a:rPr>
              <a:t>G</a:t>
            </a:r>
            <a:r>
              <a:rPr lang="en-US" sz="2000" b="0" baseline="-25000" dirty="0">
                <a:solidFill>
                  <a:srgbClr val="0000FF"/>
                </a:solidFill>
                <a:latin typeface="Times" charset="0"/>
              </a:rPr>
              <a:t>,</a:t>
            </a:r>
            <a:r>
              <a:rPr lang="en-US" sz="2000" b="0" i="1" baseline="-25000" dirty="0">
                <a:solidFill>
                  <a:srgbClr val="0000FF"/>
                </a:solidFill>
                <a:latin typeface="Times" charset="0"/>
              </a:rPr>
              <a:t>l</a:t>
            </a:r>
            <a:r>
              <a:rPr lang="en-US" sz="2000" b="0" baseline="-25000" dirty="0">
                <a:solidFill>
                  <a:srgbClr val="0000FF"/>
                </a:solidFill>
                <a:latin typeface="Symbol" charset="0"/>
              </a:rPr>
              <a:t>±</a:t>
            </a:r>
            <a:r>
              <a:rPr lang="en-US" sz="2000" b="0" baseline="-25000" dirty="0">
                <a:solidFill>
                  <a:srgbClr val="0000FF"/>
                </a:solidFill>
                <a:latin typeface="Times" charset="0"/>
              </a:rPr>
              <a:t>1</a:t>
            </a:r>
            <a:r>
              <a:rPr lang="en-US" sz="2000" b="0" dirty="0">
                <a:solidFill>
                  <a:srgbClr val="0000FF"/>
                </a:solidFill>
                <a:latin typeface="Times" charset="0"/>
              </a:rPr>
              <a:t>|</a:t>
            </a:r>
            <a:r>
              <a:rPr lang="en-US" sz="2000" dirty="0">
                <a:solidFill>
                  <a:srgbClr val="0000FF"/>
                </a:solidFill>
                <a:latin typeface="Times" charset="0"/>
              </a:rPr>
              <a:t>r</a:t>
            </a:r>
            <a:r>
              <a:rPr lang="en-US" sz="2000" b="0" dirty="0">
                <a:solidFill>
                  <a:srgbClr val="0000FF"/>
                </a:solidFill>
                <a:latin typeface="Times" charset="0"/>
              </a:rPr>
              <a:t>|</a:t>
            </a:r>
            <a:r>
              <a:rPr lang="en-US" sz="2000" b="0" i="1" dirty="0">
                <a:solidFill>
                  <a:srgbClr val="0000FF"/>
                </a:solidFill>
                <a:latin typeface="Times" charset="0"/>
              </a:rPr>
              <a:t>c</a:t>
            </a:r>
            <a:r>
              <a:rPr lang="en-US" sz="2000" b="0" i="1" baseline="-25000" dirty="0">
                <a:solidFill>
                  <a:srgbClr val="0000FF"/>
                </a:solidFill>
                <a:latin typeface="Times" charset="0"/>
              </a:rPr>
              <a:t>l</a:t>
            </a:r>
            <a:r>
              <a:rPr lang="en-US" sz="2000" b="0" dirty="0">
                <a:solidFill>
                  <a:srgbClr val="0000FF"/>
                </a:solidFill>
                <a:latin typeface="Times" charset="0"/>
              </a:rPr>
              <a:t>&gt;|</a:t>
            </a:r>
            <a:r>
              <a:rPr lang="en-US" sz="2000" b="0" baseline="40000" dirty="0">
                <a:solidFill>
                  <a:srgbClr val="0000FF"/>
                </a:solidFill>
                <a:latin typeface="Times" charset="0"/>
              </a:rPr>
              <a:t>2</a:t>
            </a:r>
            <a:endParaRPr lang="en-US" sz="2000" b="0" dirty="0">
              <a:solidFill>
                <a:srgbClr val="0000FF"/>
              </a:solidFill>
              <a:latin typeface="Times" charset="0"/>
            </a:endParaRPr>
          </a:p>
        </p:txBody>
      </p:sp>
      <p:sp>
        <p:nvSpPr>
          <p:cNvPr id="32772" name="Rectangle 5"/>
          <p:cNvSpPr>
            <a:spLocks noChangeArrowheads="1"/>
          </p:cNvSpPr>
          <p:nvPr/>
        </p:nvSpPr>
        <p:spPr bwMode="auto">
          <a:xfrm>
            <a:off x="5148064" y="4991100"/>
            <a:ext cx="3200400" cy="1447800"/>
          </a:xfrm>
          <a:prstGeom prst="rect">
            <a:avLst/>
          </a:prstGeom>
          <a:noFill/>
          <a:ln w="12700">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lIns="90487" tIns="44450" rIns="90487" bIns="44450"/>
          <a:lstStyle/>
          <a:p>
            <a:pPr eaLnBrk="1" hangingPunct="1">
              <a:spcBef>
                <a:spcPct val="20000"/>
              </a:spcBef>
            </a:pPr>
            <a:r>
              <a:rPr lang="en-US" sz="2000" u="sng">
                <a:solidFill>
                  <a:srgbClr val="E5405D"/>
                </a:solidFill>
                <a:latin typeface="Comic Sans MS" charset="0"/>
              </a:rPr>
              <a:t>XAS and XES features</a:t>
            </a:r>
            <a:r>
              <a:rPr lang="en-US" sz="2000" b="0" u="sng">
                <a:solidFill>
                  <a:srgbClr val="E5405D"/>
                </a:solidFill>
                <a:latin typeface="Comic Sans MS" charset="0"/>
              </a:rPr>
              <a:t>:</a:t>
            </a:r>
            <a:endParaRPr lang="en-US" sz="2000" b="0">
              <a:solidFill>
                <a:srgbClr val="E5405D"/>
              </a:solidFill>
              <a:latin typeface="Comic Sans MS" charset="0"/>
            </a:endParaRPr>
          </a:p>
          <a:p>
            <a:pPr marL="571500" lvl="1" indent="-342900" eaLnBrk="1" hangingPunct="1">
              <a:spcBef>
                <a:spcPct val="20000"/>
              </a:spcBef>
              <a:buFont typeface="Wingdings" charset="0"/>
              <a:buChar char="ü"/>
            </a:pPr>
            <a:r>
              <a:rPr lang="en-US" sz="1400">
                <a:solidFill>
                  <a:schemeClr val="hlink"/>
                </a:solidFill>
                <a:latin typeface="Comic Sans MS" charset="0"/>
              </a:rPr>
              <a:t>Elemental Selectivity</a:t>
            </a:r>
            <a:endParaRPr lang="en-US" sz="1400" b="0">
              <a:solidFill>
                <a:schemeClr val="hlink"/>
              </a:solidFill>
              <a:latin typeface="Comic Sans MS" charset="0"/>
            </a:endParaRPr>
          </a:p>
          <a:p>
            <a:pPr marL="571500" lvl="1" indent="-342900" eaLnBrk="1" hangingPunct="1">
              <a:spcBef>
                <a:spcPct val="20000"/>
              </a:spcBef>
              <a:buFont typeface="Wingdings" charset="0"/>
              <a:buChar char="ü"/>
            </a:pPr>
            <a:r>
              <a:rPr lang="en-US" sz="1400">
                <a:solidFill>
                  <a:schemeClr val="hlink"/>
                </a:solidFill>
                <a:latin typeface="Comic Sans MS" charset="0"/>
              </a:rPr>
              <a:t>Dipole Selection</a:t>
            </a:r>
          </a:p>
          <a:p>
            <a:pPr marL="571500" lvl="1" indent="-342900" eaLnBrk="1" hangingPunct="1">
              <a:spcBef>
                <a:spcPct val="20000"/>
              </a:spcBef>
              <a:buFont typeface="Wingdings" charset="0"/>
              <a:buChar char="ü"/>
            </a:pPr>
            <a:r>
              <a:rPr lang="en-US" sz="1400">
                <a:solidFill>
                  <a:schemeClr val="hlink"/>
                </a:solidFill>
                <a:latin typeface="Comic Sans MS" charset="0"/>
              </a:rPr>
              <a:t>Chemical Sensitivity</a:t>
            </a:r>
            <a:endParaRPr lang="en-US" sz="1400" b="0">
              <a:solidFill>
                <a:schemeClr val="hlink"/>
              </a:solidFill>
              <a:latin typeface="Comic Sans MS" charset="0"/>
            </a:endParaRPr>
          </a:p>
          <a:p>
            <a:pPr marL="571500" lvl="1" indent="-342900" eaLnBrk="1" hangingPunct="1">
              <a:spcBef>
                <a:spcPct val="20000"/>
              </a:spcBef>
              <a:buFont typeface="Wingdings" charset="0"/>
              <a:buChar char="ü"/>
            </a:pPr>
            <a:r>
              <a:rPr lang="en-US" sz="1400">
                <a:solidFill>
                  <a:schemeClr val="hlink"/>
                </a:solidFill>
                <a:latin typeface="Comic Sans MS" charset="0"/>
              </a:rPr>
              <a:t>Bulk Sensitivity</a:t>
            </a:r>
            <a:endParaRPr lang="en-US" sz="1400" b="0">
              <a:solidFill>
                <a:srgbClr val="E5405D"/>
              </a:solidFill>
              <a:latin typeface="Comic Sans MS" charset="0"/>
            </a:endParaRPr>
          </a:p>
        </p:txBody>
      </p:sp>
      <p:sp>
        <p:nvSpPr>
          <p:cNvPr id="6150" name="Text Box 6"/>
          <p:cNvSpPr txBox="1">
            <a:spLocks noChangeArrowheads="1"/>
          </p:cNvSpPr>
          <p:nvPr/>
        </p:nvSpPr>
        <p:spPr bwMode="auto">
          <a:xfrm>
            <a:off x="4894263" y="4152900"/>
            <a:ext cx="2735262" cy="657225"/>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lIns="98993" tIns="49496" rIns="98993" bIns="49496">
            <a:spAutoFit/>
          </a:bodyPr>
          <a:lstStyle>
            <a:lvl1pPr defTabSz="990600">
              <a:defRPr sz="2400" b="1">
                <a:solidFill>
                  <a:schemeClr val="tx1"/>
                </a:solidFill>
                <a:latin typeface="Arial" charset="0"/>
                <a:ea typeface="ＭＳ Ｐゴシック" charset="0"/>
                <a:cs typeface="ＭＳ Ｐゴシック" charset="0"/>
              </a:defRPr>
            </a:lvl1pPr>
            <a:lvl2pPr marL="742950" indent="-285750" defTabSz="990600">
              <a:defRPr sz="2400" b="1">
                <a:solidFill>
                  <a:schemeClr val="tx1"/>
                </a:solidFill>
                <a:latin typeface="Arial" charset="0"/>
                <a:ea typeface="ＭＳ Ｐゴシック" charset="0"/>
              </a:defRPr>
            </a:lvl2pPr>
            <a:lvl3pPr marL="1143000" indent="-228600" defTabSz="990600">
              <a:defRPr sz="2400" b="1">
                <a:solidFill>
                  <a:schemeClr val="tx1"/>
                </a:solidFill>
                <a:latin typeface="Arial" charset="0"/>
                <a:ea typeface="ＭＳ Ｐゴシック" charset="0"/>
              </a:defRPr>
            </a:lvl3pPr>
            <a:lvl4pPr marL="1600200" indent="-228600" defTabSz="990600">
              <a:defRPr sz="2400" b="1">
                <a:solidFill>
                  <a:schemeClr val="tx1"/>
                </a:solidFill>
                <a:latin typeface="Arial" charset="0"/>
                <a:ea typeface="ＭＳ Ｐゴシック" charset="0"/>
              </a:defRPr>
            </a:lvl4pPr>
            <a:lvl5pPr marL="2057400" indent="-228600" defTabSz="990600">
              <a:defRPr sz="2400" b="1">
                <a:solidFill>
                  <a:schemeClr val="tx1"/>
                </a:solidFill>
                <a:latin typeface="Arial" charset="0"/>
                <a:ea typeface="ＭＳ Ｐゴシック" charset="0"/>
              </a:defRPr>
            </a:lvl5pPr>
            <a:lvl6pPr marL="2514600" indent="-228600" defTabSz="990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defTabSz="990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defTabSz="990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defTabSz="990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800" b="0" i="1" dirty="0">
                <a:solidFill>
                  <a:srgbClr val="0000FF"/>
                </a:solidFill>
                <a:latin typeface="Times" charset="0"/>
              </a:rPr>
              <a:t>Primer excitation: &lt; 10</a:t>
            </a:r>
            <a:r>
              <a:rPr lang="en-US" sz="1800" b="0" i="1" baseline="30000" dirty="0">
                <a:solidFill>
                  <a:srgbClr val="0000FF"/>
                </a:solidFill>
                <a:latin typeface="Times" charset="0"/>
              </a:rPr>
              <a:t>-15</a:t>
            </a:r>
            <a:r>
              <a:rPr lang="en-US" sz="1800" b="0" i="1" dirty="0">
                <a:solidFill>
                  <a:srgbClr val="0000FF"/>
                </a:solidFill>
                <a:latin typeface="Times" charset="0"/>
              </a:rPr>
              <a:t> s</a:t>
            </a:r>
          </a:p>
          <a:p>
            <a:r>
              <a:rPr lang="en-US" sz="1800" b="0" i="1" dirty="0">
                <a:solidFill>
                  <a:srgbClr val="0000FF"/>
                </a:solidFill>
                <a:latin typeface="Times" charset="0"/>
              </a:rPr>
              <a:t>De-excitation: 10</a:t>
            </a:r>
            <a:r>
              <a:rPr lang="en-US" sz="1800" b="0" i="1" baseline="30000" dirty="0">
                <a:solidFill>
                  <a:srgbClr val="0000FF"/>
                </a:solidFill>
                <a:latin typeface="Times" charset="0"/>
              </a:rPr>
              <a:t>-15</a:t>
            </a:r>
            <a:r>
              <a:rPr lang="en-US" sz="1800" b="0" i="1" dirty="0">
                <a:solidFill>
                  <a:srgbClr val="0000FF"/>
                </a:solidFill>
                <a:latin typeface="Times" charset="0"/>
              </a:rPr>
              <a:t> s</a:t>
            </a:r>
          </a:p>
        </p:txBody>
      </p:sp>
      <p:sp>
        <p:nvSpPr>
          <p:cNvPr id="32776" name="Oval 9"/>
          <p:cNvSpPr>
            <a:spLocks noChangeAspect="1" noChangeArrowheads="1"/>
          </p:cNvSpPr>
          <p:nvPr/>
        </p:nvSpPr>
        <p:spPr bwMode="auto">
          <a:xfrm>
            <a:off x="2911475" y="2378075"/>
            <a:ext cx="136525" cy="136525"/>
          </a:xfrm>
          <a:prstGeom prst="ellipse">
            <a:avLst/>
          </a:pr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2777" name="Oval 10"/>
          <p:cNvSpPr>
            <a:spLocks noChangeAspect="1" noChangeArrowheads="1"/>
          </p:cNvSpPr>
          <p:nvPr/>
        </p:nvSpPr>
        <p:spPr bwMode="auto">
          <a:xfrm>
            <a:off x="2911475" y="1311275"/>
            <a:ext cx="136525" cy="136525"/>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pic>
        <p:nvPicPr>
          <p:cNvPr id="3277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3506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6"/>
          <p:cNvSpPr txBox="1"/>
          <p:nvPr/>
        </p:nvSpPr>
        <p:spPr>
          <a:xfrm>
            <a:off x="3283706" y="116632"/>
            <a:ext cx="3520542" cy="584775"/>
          </a:xfrm>
          <a:prstGeom prst="rect">
            <a:avLst/>
          </a:prstGeom>
          <a:noFill/>
        </p:spPr>
        <p:txBody>
          <a:bodyPr wrap="square" rtlCol="0">
            <a:spAutoFit/>
          </a:bodyPr>
          <a:lstStyle/>
          <a:p>
            <a:r>
              <a:rPr lang="zh-CN" altLang="en-US" sz="3200" dirty="0">
                <a:solidFill>
                  <a:srgbClr val="FF0000"/>
                </a:solidFill>
                <a:latin typeface="Arial" panose="020B0604020202020204" pitchFamily="34" charset="0"/>
                <a:ea typeface="黑体" panose="02010609060101010101" pitchFamily="49" charset="-122"/>
                <a:cs typeface="Arial" panose="020B0604020202020204" pitchFamily="34" charset="0"/>
              </a:rPr>
              <a:t>软</a:t>
            </a:r>
            <a:r>
              <a:rPr lang="en-US" altLang="zh-CN"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X</a:t>
            </a:r>
            <a:r>
              <a:rPr lang="zh-CN" altLang="en-US" sz="3200" dirty="0">
                <a:solidFill>
                  <a:srgbClr val="FF0000"/>
                </a:solidFill>
                <a:latin typeface="Arial" panose="020B0604020202020204" pitchFamily="34" charset="0"/>
                <a:ea typeface="黑体" panose="02010609060101010101" pitchFamily="49" charset="-122"/>
                <a:cs typeface="Arial" panose="020B0604020202020204" pitchFamily="34" charset="0"/>
              </a:rPr>
              <a:t>射线</a:t>
            </a:r>
            <a:r>
              <a:rPr lang="zh-CN" altLang="en-US"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吸收谱</a:t>
            </a:r>
            <a:r>
              <a:rPr lang="zh-CN" altLang="en-US" sz="3200" dirty="0">
                <a:solidFill>
                  <a:srgbClr val="FF0000"/>
                </a:solidFill>
                <a:latin typeface="Arial" panose="020B0604020202020204" pitchFamily="34" charset="0"/>
                <a:ea typeface="黑体" panose="02010609060101010101" pitchFamily="49" charset="-122"/>
                <a:cs typeface="Arial" panose="020B0604020202020204" pitchFamily="34" charset="0"/>
              </a:rPr>
              <a:t>学</a:t>
            </a:r>
          </a:p>
        </p:txBody>
      </p:sp>
    </p:spTree>
    <p:extLst>
      <p:ext uri="{BB962C8B-B14F-4D97-AF65-F5344CB8AC3E}">
        <p14:creationId xmlns:p14="http://schemas.microsoft.com/office/powerpoint/2010/main" val="4209496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wipe(left)">
                                      <p:cBhvr>
                                        <p:cTn id="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428750" y="2071688"/>
            <a:ext cx="585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楷体_GB2312" pitchFamily="49" charset="-122"/>
              </a:defRPr>
            </a:lvl1pPr>
            <a:lvl2pPr marL="742950" indent="-285750" eaLnBrk="0" hangingPunct="0">
              <a:defRPr>
                <a:solidFill>
                  <a:schemeClr val="tx1"/>
                </a:solidFill>
                <a:latin typeface="Arial" panose="020B0604020202020204" pitchFamily="34" charset="0"/>
                <a:ea typeface="楷体_GB2312" pitchFamily="49" charset="-122"/>
              </a:defRPr>
            </a:lvl2pPr>
            <a:lvl3pPr marL="1143000" indent="-228600" eaLnBrk="0" hangingPunct="0">
              <a:defRPr>
                <a:solidFill>
                  <a:schemeClr val="tx1"/>
                </a:solidFill>
                <a:latin typeface="Arial" panose="020B0604020202020204" pitchFamily="34" charset="0"/>
                <a:ea typeface="楷体_GB2312" pitchFamily="49" charset="-122"/>
              </a:defRPr>
            </a:lvl3pPr>
            <a:lvl4pPr marL="1600200" indent="-228600" eaLnBrk="0" hangingPunct="0">
              <a:defRPr>
                <a:solidFill>
                  <a:schemeClr val="tx1"/>
                </a:solidFill>
                <a:latin typeface="Arial" panose="020B0604020202020204" pitchFamily="34" charset="0"/>
                <a:ea typeface="楷体_GB2312" pitchFamily="49" charset="-122"/>
              </a:defRPr>
            </a:lvl4pPr>
            <a:lvl5pPr marL="2057400" indent="-228600" eaLnBrk="0" hangingPunct="0">
              <a:defRPr>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9pPr>
          </a:lstStyle>
          <a:p>
            <a:pPr eaLnBrk="1" hangingPunct="1"/>
            <a:endParaRPr lang="zh-CN" altLang="en-US"/>
          </a:p>
        </p:txBody>
      </p:sp>
      <p:sp>
        <p:nvSpPr>
          <p:cNvPr id="5" name="矩形 4"/>
          <p:cNvSpPr>
            <a:spLocks noChangeArrowheads="1"/>
          </p:cNvSpPr>
          <p:nvPr/>
        </p:nvSpPr>
        <p:spPr bwMode="auto">
          <a:xfrm>
            <a:off x="706652" y="4729016"/>
            <a:ext cx="79698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楷体_GB2312" pitchFamily="49" charset="-122"/>
              </a:defRPr>
            </a:lvl1pPr>
            <a:lvl2pPr marL="742950" indent="-285750" eaLnBrk="0" hangingPunct="0">
              <a:defRPr>
                <a:solidFill>
                  <a:schemeClr val="tx1"/>
                </a:solidFill>
                <a:latin typeface="Arial" panose="020B0604020202020204" pitchFamily="34" charset="0"/>
                <a:ea typeface="楷体_GB2312" pitchFamily="49" charset="-122"/>
              </a:defRPr>
            </a:lvl2pPr>
            <a:lvl3pPr marL="1143000" indent="-228600" eaLnBrk="0" hangingPunct="0">
              <a:defRPr>
                <a:solidFill>
                  <a:schemeClr val="tx1"/>
                </a:solidFill>
                <a:latin typeface="Arial" panose="020B0604020202020204" pitchFamily="34" charset="0"/>
                <a:ea typeface="楷体_GB2312" pitchFamily="49" charset="-122"/>
              </a:defRPr>
            </a:lvl3pPr>
            <a:lvl4pPr marL="1600200" indent="-228600" eaLnBrk="0" hangingPunct="0">
              <a:defRPr>
                <a:solidFill>
                  <a:schemeClr val="tx1"/>
                </a:solidFill>
                <a:latin typeface="Arial" panose="020B0604020202020204" pitchFamily="34" charset="0"/>
                <a:ea typeface="楷体_GB2312" pitchFamily="49" charset="-122"/>
              </a:defRPr>
            </a:lvl4pPr>
            <a:lvl5pPr marL="2057400" indent="-228600" eaLnBrk="0" hangingPunct="0">
              <a:defRPr>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9pPr>
          </a:lstStyle>
          <a:p>
            <a:pPr algn="just" eaLnBrk="1" hangingPunct="1">
              <a:lnSpc>
                <a:spcPct val="200000"/>
              </a:lnSpc>
            </a:pPr>
            <a:r>
              <a:rPr lang="zh-CN" altLang="en-US" sz="2400" dirty="0">
                <a:solidFill>
                  <a:srgbClr val="0000FF"/>
                </a:solidFill>
                <a:ea typeface="黑体" panose="02010609060101010101" pitchFamily="49" charset="-122"/>
                <a:cs typeface="Arial" panose="020B0604020202020204" pitchFamily="34" charset="0"/>
              </a:rPr>
              <a:t>采用单色器以恒定速率快速转动，进行能量连续扫描</a:t>
            </a:r>
            <a:r>
              <a:rPr lang="zh-CN" altLang="en-US" sz="2400" dirty="0" smtClean="0">
                <a:solidFill>
                  <a:srgbClr val="0000FF"/>
                </a:solidFill>
                <a:ea typeface="黑体" panose="02010609060101010101" pitchFamily="49" charset="-122"/>
                <a:cs typeface="Arial" panose="020B0604020202020204" pitchFamily="34" charset="0"/>
              </a:rPr>
              <a:t>记录</a:t>
            </a:r>
            <a:r>
              <a:rPr lang="zh-CN" altLang="en-US" sz="2400" dirty="0">
                <a:solidFill>
                  <a:srgbClr val="0000FF"/>
                </a:solidFill>
                <a:ea typeface="黑体" panose="02010609060101010101" pitchFamily="49" charset="-122"/>
                <a:cs typeface="Arial" panose="020B0604020202020204" pitchFamily="34" charset="0"/>
              </a:rPr>
              <a:t>透射</a:t>
            </a:r>
            <a:r>
              <a:rPr lang="en-US" altLang="zh-CN" sz="2400" dirty="0" smtClean="0">
                <a:solidFill>
                  <a:srgbClr val="0000FF"/>
                </a:solidFill>
                <a:ea typeface="黑体" panose="02010609060101010101" pitchFamily="49" charset="-122"/>
                <a:cs typeface="Arial" panose="020B0604020202020204" pitchFamily="34" charset="0"/>
              </a:rPr>
              <a:t>XAFS</a:t>
            </a:r>
            <a:r>
              <a:rPr lang="zh-CN" altLang="en-US" sz="2400" dirty="0">
                <a:solidFill>
                  <a:srgbClr val="0000FF"/>
                </a:solidFill>
                <a:ea typeface="黑体" panose="02010609060101010101" pitchFamily="49" charset="-122"/>
                <a:cs typeface="Arial" panose="020B0604020202020204" pitchFamily="34" charset="0"/>
              </a:rPr>
              <a:t>谱，可达到</a:t>
            </a:r>
            <a:r>
              <a:rPr lang="en-US" altLang="zh-CN" sz="2400" dirty="0" smtClean="0">
                <a:solidFill>
                  <a:srgbClr val="0000FF"/>
                </a:solidFill>
                <a:ea typeface="黑体" panose="02010609060101010101" pitchFamily="49" charset="-122"/>
                <a:cs typeface="Arial" panose="020B0604020202020204" pitchFamily="34" charset="0"/>
              </a:rPr>
              <a:t>s-</a:t>
            </a:r>
            <a:r>
              <a:rPr lang="en-US" altLang="zh-CN" sz="2400" dirty="0" err="1" smtClean="0">
                <a:solidFill>
                  <a:srgbClr val="0000FF"/>
                </a:solidFill>
                <a:ea typeface="黑体" panose="02010609060101010101" pitchFamily="49" charset="-122"/>
                <a:cs typeface="Arial" panose="020B0604020202020204" pitchFamily="34" charset="0"/>
              </a:rPr>
              <a:t>ms</a:t>
            </a:r>
            <a:r>
              <a:rPr lang="zh-CN" altLang="en-US" sz="2400" dirty="0" smtClean="0">
                <a:solidFill>
                  <a:srgbClr val="0000FF"/>
                </a:solidFill>
                <a:ea typeface="黑体" panose="02010609060101010101" pitchFamily="49" charset="-122"/>
                <a:cs typeface="Arial" panose="020B0604020202020204" pitchFamily="34" charset="0"/>
              </a:rPr>
              <a:t>量</a:t>
            </a:r>
            <a:r>
              <a:rPr lang="zh-CN" altLang="en-US" sz="2400" dirty="0">
                <a:solidFill>
                  <a:srgbClr val="0000FF"/>
                </a:solidFill>
                <a:ea typeface="黑体" panose="02010609060101010101" pitchFamily="49" charset="-122"/>
                <a:cs typeface="Arial" panose="020B0604020202020204" pitchFamily="34" charset="0"/>
              </a:rPr>
              <a:t>级的时间分辨率。</a:t>
            </a:r>
          </a:p>
        </p:txBody>
      </p:sp>
      <p:sp>
        <p:nvSpPr>
          <p:cNvPr id="11" name="TextBox 16"/>
          <p:cNvSpPr txBox="1"/>
          <p:nvPr/>
        </p:nvSpPr>
        <p:spPr>
          <a:xfrm>
            <a:off x="1373721" y="183863"/>
            <a:ext cx="7734783" cy="584775"/>
          </a:xfrm>
          <a:prstGeom prst="rect">
            <a:avLst/>
          </a:prstGeom>
          <a:noFill/>
        </p:spPr>
        <p:txBody>
          <a:bodyPr wrap="square" rtlCol="0">
            <a:spAutoFit/>
          </a:bodyPr>
          <a:lstStyle/>
          <a:p>
            <a:r>
              <a:rPr lang="zh-CN" altLang="en-US"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秒</a:t>
            </a:r>
            <a:r>
              <a:rPr lang="en-US" altLang="zh-CN"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a:t>
            </a:r>
            <a:r>
              <a:rPr lang="zh-CN" altLang="en-US"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毫秒量</a:t>
            </a:r>
            <a:r>
              <a:rPr lang="zh-CN" altLang="en-US" sz="3200" dirty="0">
                <a:solidFill>
                  <a:srgbClr val="FF0000"/>
                </a:solidFill>
                <a:latin typeface="Arial" panose="020B0604020202020204" pitchFamily="34" charset="0"/>
                <a:ea typeface="黑体" panose="02010609060101010101" pitchFamily="49" charset="-122"/>
                <a:cs typeface="Arial" panose="020B0604020202020204" pitchFamily="34" charset="0"/>
              </a:rPr>
              <a:t>级的时间分辨</a:t>
            </a:r>
            <a:r>
              <a:rPr lang="zh-CN" altLang="en-US"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技术</a:t>
            </a:r>
            <a:r>
              <a:rPr lang="en-US" altLang="zh-CN"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——QXAFS</a:t>
            </a:r>
            <a:endParaRPr lang="zh-CN" altLang="en-US" sz="32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pic>
        <p:nvPicPr>
          <p:cNvPr id="13" name="图片 12"/>
          <p:cNvPicPr>
            <a:picLocks noChangeAspect="1"/>
          </p:cNvPicPr>
          <p:nvPr/>
        </p:nvPicPr>
        <p:blipFill rotWithShape="1">
          <a:blip r:embed="rId2"/>
          <a:srcRect t="12043" r="10333"/>
          <a:stretch/>
        </p:blipFill>
        <p:spPr>
          <a:xfrm>
            <a:off x="0" y="1951484"/>
            <a:ext cx="8999749" cy="2629644"/>
          </a:xfrm>
          <a:prstGeom prst="rect">
            <a:avLst/>
          </a:prstGeom>
        </p:spPr>
      </p:pic>
      <p:sp>
        <p:nvSpPr>
          <p:cNvPr id="14" name="矩形 13"/>
          <p:cNvSpPr/>
          <p:nvPr/>
        </p:nvSpPr>
        <p:spPr>
          <a:xfrm>
            <a:off x="539552" y="1580569"/>
            <a:ext cx="1244251" cy="461665"/>
          </a:xfrm>
          <a:prstGeom prst="rect">
            <a:avLst/>
          </a:prstGeom>
        </p:spPr>
        <p:txBody>
          <a:bodyPr wrap="none">
            <a:spAutoFit/>
          </a:bodyPr>
          <a:lstStyle/>
          <a:p>
            <a:r>
              <a:rPr lang="en-US" altLang="zh-CN" sz="2400" b="1" dirty="0">
                <a:solidFill>
                  <a:srgbClr val="0000FF"/>
                </a:solidFill>
                <a:latin typeface="Arial" panose="020B0604020202020204" pitchFamily="34" charset="0"/>
                <a:ea typeface="黑体" panose="02010609060101010101" pitchFamily="49" charset="-122"/>
                <a:cs typeface="Arial" panose="020B0604020202020204" pitchFamily="34" charset="0"/>
              </a:rPr>
              <a:t>QXAFS</a:t>
            </a:r>
            <a:endParaRPr lang="zh-CN" altLang="en-US" sz="2400" b="1" dirty="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17064451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3"/>
          <a:srcRect t="1" b="29"/>
          <a:stretch/>
        </p:blipFill>
        <p:spPr>
          <a:xfrm>
            <a:off x="35496" y="836712"/>
            <a:ext cx="2501510" cy="5706245"/>
          </a:xfrm>
          <a:prstGeom prst="rect">
            <a:avLst/>
          </a:prstGeom>
        </p:spPr>
      </p:pic>
      <p:sp>
        <p:nvSpPr>
          <p:cNvPr id="18" name="Rectangle 5"/>
          <p:cNvSpPr>
            <a:spLocks noChangeArrowheads="1"/>
          </p:cNvSpPr>
          <p:nvPr/>
        </p:nvSpPr>
        <p:spPr bwMode="auto">
          <a:xfrm>
            <a:off x="2835288" y="4772980"/>
            <a:ext cx="5985184" cy="120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ea typeface="楷体_GB2312" pitchFamily="49" charset="-122"/>
              </a:defRPr>
            </a:lvl1pPr>
            <a:lvl2pPr marL="742950" indent="-285750" eaLnBrk="0" hangingPunct="0">
              <a:defRPr>
                <a:solidFill>
                  <a:schemeClr val="tx1"/>
                </a:solidFill>
                <a:latin typeface="Arial" panose="020B0604020202020204" pitchFamily="34" charset="0"/>
                <a:ea typeface="楷体_GB2312" pitchFamily="49" charset="-122"/>
              </a:defRPr>
            </a:lvl2pPr>
            <a:lvl3pPr marL="1143000" indent="-228600" eaLnBrk="0" hangingPunct="0">
              <a:defRPr>
                <a:solidFill>
                  <a:schemeClr val="tx1"/>
                </a:solidFill>
                <a:latin typeface="Arial" panose="020B0604020202020204" pitchFamily="34" charset="0"/>
                <a:ea typeface="楷体_GB2312" pitchFamily="49" charset="-122"/>
              </a:defRPr>
            </a:lvl3pPr>
            <a:lvl4pPr marL="1600200" indent="-228600" eaLnBrk="0" hangingPunct="0">
              <a:defRPr>
                <a:solidFill>
                  <a:schemeClr val="tx1"/>
                </a:solidFill>
                <a:latin typeface="Arial" panose="020B0604020202020204" pitchFamily="34" charset="0"/>
                <a:ea typeface="楷体_GB2312" pitchFamily="49" charset="-122"/>
              </a:defRPr>
            </a:lvl4pPr>
            <a:lvl5pPr marL="2057400" indent="-228600" eaLnBrk="0" hangingPunct="0">
              <a:defRPr>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9pPr>
          </a:lstStyle>
          <a:p>
            <a:pPr algn="just">
              <a:lnSpc>
                <a:spcPts val="2900"/>
              </a:lnSpc>
            </a:pPr>
            <a:r>
              <a:rPr lang="zh-CN" altLang="en-US" sz="2000" dirty="0" smtClean="0">
                <a:solidFill>
                  <a:srgbClr val="0000FF"/>
                </a:solidFill>
                <a:ea typeface="黑体" panose="02010609060101010101" pitchFamily="49" charset="-122"/>
                <a:cs typeface="Arial" panose="020B0604020202020204" pitchFamily="34" charset="0"/>
              </a:rPr>
              <a:t>采用</a:t>
            </a:r>
            <a:r>
              <a:rPr lang="en-US" altLang="zh-CN" sz="2000" dirty="0" smtClean="0">
                <a:solidFill>
                  <a:srgbClr val="0000FF"/>
                </a:solidFill>
                <a:ea typeface="黑体" panose="02010609060101010101" pitchFamily="49" charset="-122"/>
                <a:cs typeface="Arial" panose="020B0604020202020204" pitchFamily="34" charset="0"/>
              </a:rPr>
              <a:t>quick-XAFS</a:t>
            </a:r>
            <a:r>
              <a:rPr lang="zh-CN" altLang="en-US" sz="2000" dirty="0" smtClean="0">
                <a:solidFill>
                  <a:srgbClr val="0000FF"/>
                </a:solidFill>
                <a:ea typeface="黑体" panose="02010609060101010101" pitchFamily="49" charset="-122"/>
                <a:cs typeface="Arial" panose="020B0604020202020204" pitchFamily="34" charset="0"/>
              </a:rPr>
              <a:t>技术，获得了</a:t>
            </a:r>
            <a:r>
              <a:rPr lang="en-US" altLang="zh-CN" sz="2000" dirty="0" smtClean="0">
                <a:solidFill>
                  <a:srgbClr val="0000FF"/>
                </a:solidFill>
                <a:ea typeface="黑体" panose="02010609060101010101" pitchFamily="49" charset="-122"/>
                <a:cs typeface="Arial" panose="020B0604020202020204" pitchFamily="34" charset="0"/>
              </a:rPr>
              <a:t>Cu-SSZ13</a:t>
            </a:r>
            <a:r>
              <a:rPr lang="zh-CN" altLang="en-US" sz="2000" dirty="0" smtClean="0">
                <a:solidFill>
                  <a:srgbClr val="0000FF"/>
                </a:solidFill>
                <a:ea typeface="黑体" panose="02010609060101010101" pitchFamily="49" charset="-122"/>
                <a:cs typeface="Arial" panose="020B0604020202020204" pitchFamily="34" charset="0"/>
              </a:rPr>
              <a:t>分子筛催化剂在除尾气</a:t>
            </a:r>
            <a:r>
              <a:rPr lang="en-US" altLang="zh-CN" sz="2000" dirty="0" smtClean="0">
                <a:solidFill>
                  <a:srgbClr val="0000FF"/>
                </a:solidFill>
                <a:ea typeface="黑体" panose="02010609060101010101" pitchFamily="49" charset="-122"/>
                <a:cs typeface="Arial" panose="020B0604020202020204" pitchFamily="34" charset="0"/>
              </a:rPr>
              <a:t>NO</a:t>
            </a:r>
            <a:r>
              <a:rPr lang="zh-CN" altLang="en-US" sz="2000" dirty="0" smtClean="0">
                <a:solidFill>
                  <a:srgbClr val="0000FF"/>
                </a:solidFill>
                <a:ea typeface="黑体" panose="02010609060101010101" pitchFamily="49" charset="-122"/>
                <a:cs typeface="Arial" panose="020B0604020202020204" pitchFamily="34" charset="0"/>
              </a:rPr>
              <a:t>，不同温度、不同</a:t>
            </a:r>
            <a:r>
              <a:rPr lang="en-US" altLang="zh-CN" sz="2000" dirty="0" smtClean="0">
                <a:solidFill>
                  <a:srgbClr val="0000FF"/>
                </a:solidFill>
                <a:ea typeface="黑体" panose="02010609060101010101" pitchFamily="49" charset="-122"/>
                <a:cs typeface="Arial" panose="020B0604020202020204" pitchFamily="34" charset="0"/>
              </a:rPr>
              <a:t>NH</a:t>
            </a:r>
            <a:r>
              <a:rPr lang="en-US" altLang="zh-CN" sz="2000" baseline="-25000" dirty="0" smtClean="0">
                <a:solidFill>
                  <a:srgbClr val="0000FF"/>
                </a:solidFill>
                <a:ea typeface="黑体" panose="02010609060101010101" pitchFamily="49" charset="-122"/>
                <a:cs typeface="Arial" panose="020B0604020202020204" pitchFamily="34" charset="0"/>
              </a:rPr>
              <a:t>3</a:t>
            </a:r>
            <a:r>
              <a:rPr lang="zh-CN" altLang="en-US" sz="2000" dirty="0" smtClean="0">
                <a:solidFill>
                  <a:srgbClr val="0000FF"/>
                </a:solidFill>
                <a:ea typeface="黑体" panose="02010609060101010101" pitchFamily="49" charset="-122"/>
                <a:cs typeface="Arial" panose="020B0604020202020204" pitchFamily="34" charset="0"/>
              </a:rPr>
              <a:t>量环境下，</a:t>
            </a:r>
            <a:r>
              <a:rPr lang="en-US" altLang="zh-CN" sz="2000" dirty="0" smtClean="0">
                <a:solidFill>
                  <a:srgbClr val="0000FF"/>
                </a:solidFill>
                <a:ea typeface="黑体" panose="02010609060101010101" pitchFamily="49" charset="-122"/>
                <a:cs typeface="Arial" panose="020B0604020202020204" pitchFamily="34" charset="0"/>
              </a:rPr>
              <a:t>Cu</a:t>
            </a:r>
            <a:r>
              <a:rPr lang="zh-CN" altLang="en-US" sz="2000" dirty="0" smtClean="0">
                <a:solidFill>
                  <a:srgbClr val="0000FF"/>
                </a:solidFill>
                <a:ea typeface="黑体" panose="02010609060101010101" pitchFamily="49" charset="-122"/>
                <a:cs typeface="Arial" panose="020B0604020202020204" pitchFamily="34" charset="0"/>
              </a:rPr>
              <a:t>组分的演变。</a:t>
            </a:r>
            <a:endParaRPr lang="zh-CN" altLang="en-US" sz="2000" dirty="0">
              <a:solidFill>
                <a:srgbClr val="0000FF"/>
              </a:solidFill>
              <a:ea typeface="黑体" panose="02010609060101010101" pitchFamily="49" charset="-122"/>
              <a:cs typeface="Arial" panose="020B0604020202020204" pitchFamily="34" charset="0"/>
            </a:endParaRPr>
          </a:p>
        </p:txBody>
      </p:sp>
      <p:pic>
        <p:nvPicPr>
          <p:cNvPr id="20" name="图片 19"/>
          <p:cNvPicPr>
            <a:picLocks noChangeAspect="1"/>
          </p:cNvPicPr>
          <p:nvPr/>
        </p:nvPicPr>
        <p:blipFill rotWithShape="1">
          <a:blip r:embed="rId4"/>
          <a:srcRect b="39332"/>
          <a:stretch/>
        </p:blipFill>
        <p:spPr>
          <a:xfrm>
            <a:off x="2568126" y="1052736"/>
            <a:ext cx="6540378" cy="3384376"/>
          </a:xfrm>
          <a:prstGeom prst="rect">
            <a:avLst/>
          </a:prstGeom>
        </p:spPr>
      </p:pic>
      <p:sp>
        <p:nvSpPr>
          <p:cNvPr id="21" name="矩形 7"/>
          <p:cNvSpPr>
            <a:spLocks noChangeArrowheads="1"/>
          </p:cNvSpPr>
          <p:nvPr/>
        </p:nvSpPr>
        <p:spPr bwMode="auto">
          <a:xfrm>
            <a:off x="4572000" y="6093296"/>
            <a:ext cx="4565673"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楷体_GB2312" pitchFamily="49" charset="-122"/>
              </a:defRPr>
            </a:lvl1pPr>
            <a:lvl2pPr marL="742950" indent="-285750" eaLnBrk="0" hangingPunct="0">
              <a:defRPr>
                <a:solidFill>
                  <a:schemeClr val="tx1"/>
                </a:solidFill>
                <a:latin typeface="Arial" panose="020B0604020202020204" pitchFamily="34" charset="0"/>
                <a:ea typeface="楷体_GB2312" pitchFamily="49" charset="-122"/>
              </a:defRPr>
            </a:lvl2pPr>
            <a:lvl3pPr marL="1143000" indent="-228600" eaLnBrk="0" hangingPunct="0">
              <a:defRPr>
                <a:solidFill>
                  <a:schemeClr val="tx1"/>
                </a:solidFill>
                <a:latin typeface="Arial" panose="020B0604020202020204" pitchFamily="34" charset="0"/>
                <a:ea typeface="楷体_GB2312" pitchFamily="49" charset="-122"/>
              </a:defRPr>
            </a:lvl3pPr>
            <a:lvl4pPr marL="1600200" indent="-228600" eaLnBrk="0" hangingPunct="0">
              <a:defRPr>
                <a:solidFill>
                  <a:schemeClr val="tx1"/>
                </a:solidFill>
                <a:latin typeface="Arial" panose="020B0604020202020204" pitchFamily="34" charset="0"/>
                <a:ea typeface="楷体_GB2312" pitchFamily="49" charset="-122"/>
              </a:defRPr>
            </a:lvl4pPr>
            <a:lvl5pPr marL="2057400" indent="-228600" eaLnBrk="0" hangingPunct="0">
              <a:defRPr>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9pPr>
          </a:lstStyle>
          <a:p>
            <a:pPr eaLnBrk="1" hangingPunct="1"/>
            <a:r>
              <a:rPr lang="en-US" altLang="zh-CN" sz="1900" dirty="0" smtClean="0">
                <a:solidFill>
                  <a:srgbClr val="0000FF"/>
                </a:solidFill>
                <a:latin typeface="Candara" panose="020E0502030303020204" pitchFamily="34" charset="0"/>
              </a:rPr>
              <a:t>D</a:t>
            </a:r>
            <a:r>
              <a:rPr lang="en-US" altLang="zh-CN" sz="1900" dirty="0">
                <a:solidFill>
                  <a:srgbClr val="0000FF"/>
                </a:solidFill>
                <a:latin typeface="Candara" panose="020E0502030303020204" pitchFamily="34" charset="0"/>
              </a:rPr>
              <a:t>, </a:t>
            </a:r>
            <a:r>
              <a:rPr lang="en-US" altLang="zh-CN" sz="1900" dirty="0" err="1" smtClean="0">
                <a:solidFill>
                  <a:srgbClr val="0000FF"/>
                </a:solidFill>
                <a:latin typeface="Candara" panose="020E0502030303020204" pitchFamily="34" charset="0"/>
              </a:rPr>
              <a:t>Ferri</a:t>
            </a:r>
            <a:r>
              <a:rPr lang="zh-CN" altLang="en-US" sz="1900" dirty="0" smtClean="0">
                <a:solidFill>
                  <a:srgbClr val="0000FF"/>
                </a:solidFill>
                <a:latin typeface="Candara" panose="020E0502030303020204" pitchFamily="34" charset="0"/>
              </a:rPr>
              <a:t>*</a:t>
            </a:r>
            <a:r>
              <a:rPr lang="en-US" altLang="zh-CN" sz="1900" dirty="0" smtClean="0">
                <a:solidFill>
                  <a:srgbClr val="0000FF"/>
                </a:solidFill>
                <a:latin typeface="Candara" panose="020E0502030303020204" pitchFamily="34" charset="0"/>
              </a:rPr>
              <a:t> et al. Nature Catalysis 1, 221 </a:t>
            </a:r>
            <a:r>
              <a:rPr lang="en-US" altLang="zh-CN" sz="1900" dirty="0">
                <a:solidFill>
                  <a:srgbClr val="0000FF"/>
                </a:solidFill>
                <a:latin typeface="Candara" panose="020E0502030303020204" pitchFamily="34" charset="0"/>
              </a:rPr>
              <a:t>(</a:t>
            </a:r>
            <a:r>
              <a:rPr lang="en-US" altLang="zh-CN" sz="1900" dirty="0" smtClean="0">
                <a:solidFill>
                  <a:srgbClr val="0000FF"/>
                </a:solidFill>
                <a:latin typeface="Candara" panose="020E0502030303020204" pitchFamily="34" charset="0"/>
              </a:rPr>
              <a:t>2018)</a:t>
            </a:r>
            <a:endParaRPr lang="zh-CN" altLang="en-US" sz="1900" dirty="0">
              <a:solidFill>
                <a:srgbClr val="0000FF"/>
              </a:solidFill>
              <a:latin typeface="Candara" panose="020E0502030303020204" pitchFamily="34" charset="0"/>
            </a:endParaRPr>
          </a:p>
        </p:txBody>
      </p:sp>
      <p:sp>
        <p:nvSpPr>
          <p:cNvPr id="22" name="Rectangle 5"/>
          <p:cNvSpPr>
            <a:spLocks noChangeArrowheads="1"/>
          </p:cNvSpPr>
          <p:nvPr/>
        </p:nvSpPr>
        <p:spPr bwMode="auto">
          <a:xfrm>
            <a:off x="7776760" y="5700157"/>
            <a:ext cx="12961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ea typeface="楷体_GB2312" pitchFamily="49" charset="-122"/>
              </a:defRPr>
            </a:lvl1pPr>
            <a:lvl2pPr marL="742950" indent="-285750" eaLnBrk="0" hangingPunct="0">
              <a:defRPr>
                <a:solidFill>
                  <a:schemeClr val="tx1"/>
                </a:solidFill>
                <a:latin typeface="Arial" panose="020B0604020202020204" pitchFamily="34" charset="0"/>
                <a:ea typeface="楷体_GB2312" pitchFamily="49" charset="-122"/>
              </a:defRPr>
            </a:lvl2pPr>
            <a:lvl3pPr marL="1143000" indent="-228600" eaLnBrk="0" hangingPunct="0">
              <a:defRPr>
                <a:solidFill>
                  <a:schemeClr val="tx1"/>
                </a:solidFill>
                <a:latin typeface="Arial" panose="020B0604020202020204" pitchFamily="34" charset="0"/>
                <a:ea typeface="楷体_GB2312" pitchFamily="49" charset="-122"/>
              </a:defRPr>
            </a:lvl3pPr>
            <a:lvl4pPr marL="1600200" indent="-228600" eaLnBrk="0" hangingPunct="0">
              <a:defRPr>
                <a:solidFill>
                  <a:schemeClr val="tx1"/>
                </a:solidFill>
                <a:latin typeface="Arial" panose="020B0604020202020204" pitchFamily="34" charset="0"/>
                <a:ea typeface="楷体_GB2312" pitchFamily="49" charset="-122"/>
              </a:defRPr>
            </a:lvl4pPr>
            <a:lvl5pPr marL="2057400" indent="-228600" eaLnBrk="0" hangingPunct="0">
              <a:defRPr>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9pPr>
          </a:lstStyle>
          <a:p>
            <a:pPr algn="just"/>
            <a:r>
              <a:rPr lang="zh-CN" altLang="en-US" dirty="0" smtClean="0">
                <a:solidFill>
                  <a:srgbClr val="FF0000"/>
                </a:solidFill>
                <a:ea typeface="黑体" panose="02010609060101010101" pitchFamily="49" charset="-122"/>
                <a:cs typeface="Arial" panose="020B0604020202020204" pitchFamily="34" charset="0"/>
              </a:rPr>
              <a:t>光源</a:t>
            </a:r>
            <a:r>
              <a:rPr lang="en-US" altLang="zh-CN" dirty="0" smtClean="0">
                <a:solidFill>
                  <a:srgbClr val="FF0000"/>
                </a:solidFill>
                <a:ea typeface="黑体" panose="02010609060101010101" pitchFamily="49" charset="-122"/>
                <a:cs typeface="Arial" panose="020B0604020202020204" pitchFamily="34" charset="0"/>
              </a:rPr>
              <a:t>SLS</a:t>
            </a:r>
            <a:endParaRPr lang="zh-CN" altLang="en-US" dirty="0">
              <a:solidFill>
                <a:srgbClr val="FF0000"/>
              </a:solidFill>
              <a:ea typeface="黑体" panose="02010609060101010101" pitchFamily="49" charset="-122"/>
              <a:cs typeface="Arial" panose="020B0604020202020204" pitchFamily="34" charset="0"/>
            </a:endParaRPr>
          </a:p>
        </p:txBody>
      </p:sp>
      <p:sp>
        <p:nvSpPr>
          <p:cNvPr id="23" name="TextBox 16"/>
          <p:cNvSpPr txBox="1"/>
          <p:nvPr/>
        </p:nvSpPr>
        <p:spPr>
          <a:xfrm>
            <a:off x="1373721" y="183863"/>
            <a:ext cx="7734783" cy="584775"/>
          </a:xfrm>
          <a:prstGeom prst="rect">
            <a:avLst/>
          </a:prstGeom>
          <a:noFill/>
        </p:spPr>
        <p:txBody>
          <a:bodyPr wrap="square" rtlCol="0">
            <a:spAutoFit/>
          </a:bodyPr>
          <a:lstStyle/>
          <a:p>
            <a:r>
              <a:rPr lang="en-US" altLang="zh-CN"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QXAFS</a:t>
            </a:r>
            <a:r>
              <a:rPr lang="zh-CN" altLang="en-US"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在</a:t>
            </a:r>
            <a:r>
              <a:rPr lang="zh-CN" altLang="en-US" sz="3200" dirty="0">
                <a:solidFill>
                  <a:srgbClr val="FF0000"/>
                </a:solidFill>
                <a:latin typeface="Arial" panose="020B0604020202020204" pitchFamily="34" charset="0"/>
                <a:ea typeface="黑体" panose="02010609060101010101" pitchFamily="49" charset="-122"/>
                <a:cs typeface="Arial" panose="020B0604020202020204" pitchFamily="34" charset="0"/>
              </a:rPr>
              <a:t>气</a:t>
            </a:r>
            <a:r>
              <a:rPr lang="zh-CN" altLang="en-US"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固相催化中的原位研究</a:t>
            </a:r>
            <a:endParaRPr lang="zh-CN" altLang="en-US" sz="32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25178946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srcRect t="55887" b="315"/>
          <a:stretch/>
        </p:blipFill>
        <p:spPr>
          <a:xfrm>
            <a:off x="-3264" y="980728"/>
            <a:ext cx="4448364" cy="2088232"/>
          </a:xfrm>
          <a:prstGeom prst="rect">
            <a:avLst/>
          </a:prstGeom>
        </p:spPr>
      </p:pic>
      <p:pic>
        <p:nvPicPr>
          <p:cNvPr id="9" name="图片 8"/>
          <p:cNvPicPr>
            <a:picLocks noChangeAspect="1"/>
          </p:cNvPicPr>
          <p:nvPr/>
        </p:nvPicPr>
        <p:blipFill rotWithShape="1">
          <a:blip r:embed="rId3"/>
          <a:srcRect t="22341"/>
          <a:stretch/>
        </p:blipFill>
        <p:spPr>
          <a:xfrm>
            <a:off x="4355976" y="1249120"/>
            <a:ext cx="4718900" cy="4366751"/>
          </a:xfrm>
          <a:prstGeom prst="rect">
            <a:avLst/>
          </a:prstGeom>
        </p:spPr>
      </p:pic>
      <p:sp>
        <p:nvSpPr>
          <p:cNvPr id="10" name="矩形 7"/>
          <p:cNvSpPr>
            <a:spLocks noChangeArrowheads="1"/>
          </p:cNvSpPr>
          <p:nvPr/>
        </p:nvSpPr>
        <p:spPr bwMode="auto">
          <a:xfrm>
            <a:off x="4238006" y="6116248"/>
            <a:ext cx="501451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楷体_GB2312" pitchFamily="49" charset="-122"/>
              </a:defRPr>
            </a:lvl1pPr>
            <a:lvl2pPr marL="742950" indent="-285750" eaLnBrk="0" hangingPunct="0">
              <a:defRPr>
                <a:solidFill>
                  <a:schemeClr val="tx1"/>
                </a:solidFill>
                <a:latin typeface="Arial" panose="020B0604020202020204" pitchFamily="34" charset="0"/>
                <a:ea typeface="楷体_GB2312" pitchFamily="49" charset="-122"/>
              </a:defRPr>
            </a:lvl2pPr>
            <a:lvl3pPr marL="1143000" indent="-228600" eaLnBrk="0" hangingPunct="0">
              <a:defRPr>
                <a:solidFill>
                  <a:schemeClr val="tx1"/>
                </a:solidFill>
                <a:latin typeface="Arial" panose="020B0604020202020204" pitchFamily="34" charset="0"/>
                <a:ea typeface="楷体_GB2312" pitchFamily="49" charset="-122"/>
              </a:defRPr>
            </a:lvl3pPr>
            <a:lvl4pPr marL="1600200" indent="-228600" eaLnBrk="0" hangingPunct="0">
              <a:defRPr>
                <a:solidFill>
                  <a:schemeClr val="tx1"/>
                </a:solidFill>
                <a:latin typeface="Arial" panose="020B0604020202020204" pitchFamily="34" charset="0"/>
                <a:ea typeface="楷体_GB2312" pitchFamily="49" charset="-122"/>
              </a:defRPr>
            </a:lvl4pPr>
            <a:lvl5pPr marL="2057400" indent="-228600" eaLnBrk="0" hangingPunct="0">
              <a:defRPr>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9pPr>
          </a:lstStyle>
          <a:p>
            <a:pPr eaLnBrk="1" hangingPunct="1"/>
            <a:r>
              <a:rPr lang="en-US" altLang="zh-CN" sz="1900" dirty="0" err="1">
                <a:solidFill>
                  <a:srgbClr val="0000FF"/>
                </a:solidFill>
                <a:latin typeface="Candara" panose="020E0502030303020204" pitchFamily="34" charset="0"/>
              </a:rPr>
              <a:t>Iwasawa</a:t>
            </a:r>
            <a:r>
              <a:rPr lang="zh-CN" altLang="en-US" sz="1900" dirty="0" smtClean="0">
                <a:solidFill>
                  <a:srgbClr val="0000FF"/>
                </a:solidFill>
                <a:latin typeface="Candara" panose="020E0502030303020204" pitchFamily="34" charset="0"/>
              </a:rPr>
              <a:t>*</a:t>
            </a:r>
            <a:r>
              <a:rPr lang="en-US" altLang="zh-CN" sz="1900" dirty="0" smtClean="0">
                <a:solidFill>
                  <a:srgbClr val="0000FF"/>
                </a:solidFill>
                <a:latin typeface="Candara" panose="020E0502030303020204" pitchFamily="34" charset="0"/>
              </a:rPr>
              <a:t> et al</a:t>
            </a:r>
            <a:r>
              <a:rPr lang="en-US" altLang="zh-CN" sz="1900" dirty="0">
                <a:solidFill>
                  <a:srgbClr val="0000FF"/>
                </a:solidFill>
                <a:latin typeface="Candara" panose="020E0502030303020204" pitchFamily="34" charset="0"/>
              </a:rPr>
              <a:t>. </a:t>
            </a:r>
            <a:r>
              <a:rPr lang="en-US" altLang="zh-CN" sz="1900" dirty="0" err="1">
                <a:solidFill>
                  <a:srgbClr val="0000FF"/>
                </a:solidFill>
                <a:latin typeface="Candara" panose="020E0502030303020204" pitchFamily="34" charset="0"/>
              </a:rPr>
              <a:t>Angew</a:t>
            </a:r>
            <a:r>
              <a:rPr lang="en-US" altLang="zh-CN" sz="1900" dirty="0">
                <a:solidFill>
                  <a:srgbClr val="0000FF"/>
                </a:solidFill>
                <a:latin typeface="Candara" panose="020E0502030303020204" pitchFamily="34" charset="0"/>
              </a:rPr>
              <a:t>. </a:t>
            </a:r>
            <a:r>
              <a:rPr lang="en-US" altLang="zh-CN" sz="1900" dirty="0" smtClean="0">
                <a:solidFill>
                  <a:srgbClr val="0000FF"/>
                </a:solidFill>
                <a:latin typeface="Candara" panose="020E0502030303020204" pitchFamily="34" charset="0"/>
              </a:rPr>
              <a:t>Chem. 119, 4388 </a:t>
            </a:r>
            <a:r>
              <a:rPr lang="en-US" altLang="zh-CN" sz="1900" dirty="0">
                <a:solidFill>
                  <a:srgbClr val="0000FF"/>
                </a:solidFill>
                <a:latin typeface="Candara" panose="020E0502030303020204" pitchFamily="34" charset="0"/>
              </a:rPr>
              <a:t>(</a:t>
            </a:r>
            <a:r>
              <a:rPr lang="en-US" altLang="zh-CN" sz="1900" dirty="0" smtClean="0">
                <a:solidFill>
                  <a:srgbClr val="0000FF"/>
                </a:solidFill>
                <a:latin typeface="Candara" panose="020E0502030303020204" pitchFamily="34" charset="0"/>
              </a:rPr>
              <a:t>2007)</a:t>
            </a:r>
            <a:endParaRPr lang="zh-CN" altLang="en-US" sz="1900" dirty="0">
              <a:solidFill>
                <a:srgbClr val="0000FF"/>
              </a:solidFill>
              <a:latin typeface="Candara" panose="020E0502030303020204" pitchFamily="34" charset="0"/>
            </a:endParaRPr>
          </a:p>
        </p:txBody>
      </p:sp>
      <p:sp>
        <p:nvSpPr>
          <p:cNvPr id="18" name="TextBox 16"/>
          <p:cNvSpPr txBox="1"/>
          <p:nvPr/>
        </p:nvSpPr>
        <p:spPr>
          <a:xfrm>
            <a:off x="1373721" y="183863"/>
            <a:ext cx="7734783" cy="584775"/>
          </a:xfrm>
          <a:prstGeom prst="rect">
            <a:avLst/>
          </a:prstGeom>
          <a:noFill/>
        </p:spPr>
        <p:txBody>
          <a:bodyPr wrap="square" rtlCol="0">
            <a:spAutoFit/>
          </a:bodyPr>
          <a:lstStyle/>
          <a:p>
            <a:r>
              <a:rPr lang="en-US" altLang="zh-CN"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QXAFS</a:t>
            </a:r>
            <a:r>
              <a:rPr lang="zh-CN" altLang="en-US"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在燃料电池中的原位研究</a:t>
            </a:r>
            <a:endParaRPr lang="zh-CN" altLang="en-US" sz="32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
        <p:nvSpPr>
          <p:cNvPr id="19" name="Rectangle 5"/>
          <p:cNvSpPr>
            <a:spLocks noChangeArrowheads="1"/>
          </p:cNvSpPr>
          <p:nvPr/>
        </p:nvSpPr>
        <p:spPr bwMode="auto">
          <a:xfrm>
            <a:off x="32336" y="5103783"/>
            <a:ext cx="4331980" cy="120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ea typeface="楷体_GB2312" pitchFamily="49" charset="-122"/>
              </a:defRPr>
            </a:lvl1pPr>
            <a:lvl2pPr marL="742950" indent="-285750" eaLnBrk="0" hangingPunct="0">
              <a:defRPr>
                <a:solidFill>
                  <a:schemeClr val="tx1"/>
                </a:solidFill>
                <a:latin typeface="Arial" panose="020B0604020202020204" pitchFamily="34" charset="0"/>
                <a:ea typeface="楷体_GB2312" pitchFamily="49" charset="-122"/>
              </a:defRPr>
            </a:lvl2pPr>
            <a:lvl3pPr marL="1143000" indent="-228600" eaLnBrk="0" hangingPunct="0">
              <a:defRPr>
                <a:solidFill>
                  <a:schemeClr val="tx1"/>
                </a:solidFill>
                <a:latin typeface="Arial" panose="020B0604020202020204" pitchFamily="34" charset="0"/>
                <a:ea typeface="楷体_GB2312" pitchFamily="49" charset="-122"/>
              </a:defRPr>
            </a:lvl3pPr>
            <a:lvl4pPr marL="1600200" indent="-228600" eaLnBrk="0" hangingPunct="0">
              <a:defRPr>
                <a:solidFill>
                  <a:schemeClr val="tx1"/>
                </a:solidFill>
                <a:latin typeface="Arial" panose="020B0604020202020204" pitchFamily="34" charset="0"/>
                <a:ea typeface="楷体_GB2312" pitchFamily="49" charset="-122"/>
              </a:defRPr>
            </a:lvl4pPr>
            <a:lvl5pPr marL="2057400" indent="-228600" eaLnBrk="0" hangingPunct="0">
              <a:defRPr>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9pPr>
          </a:lstStyle>
          <a:p>
            <a:pPr algn="just">
              <a:lnSpc>
                <a:spcPts val="3000"/>
              </a:lnSpc>
            </a:pPr>
            <a:r>
              <a:rPr lang="zh-CN" altLang="en-US" sz="2000" dirty="0" smtClean="0">
                <a:solidFill>
                  <a:srgbClr val="0000FF"/>
                </a:solidFill>
                <a:ea typeface="黑体" panose="02010609060101010101" pitchFamily="49" charset="-122"/>
                <a:cs typeface="Arial" panose="020B0604020202020204" pitchFamily="34" charset="0"/>
              </a:rPr>
              <a:t>采用</a:t>
            </a:r>
            <a:r>
              <a:rPr lang="en-US" altLang="zh-CN" sz="2000" dirty="0" smtClean="0">
                <a:solidFill>
                  <a:srgbClr val="0000FF"/>
                </a:solidFill>
                <a:ea typeface="黑体" panose="02010609060101010101" pitchFamily="49" charset="-122"/>
                <a:cs typeface="Arial" panose="020B0604020202020204" pitchFamily="34" charset="0"/>
              </a:rPr>
              <a:t>quick-XAFS</a:t>
            </a:r>
            <a:r>
              <a:rPr lang="zh-CN" altLang="en-US" sz="2000" dirty="0" smtClean="0">
                <a:solidFill>
                  <a:srgbClr val="0000FF"/>
                </a:solidFill>
                <a:ea typeface="黑体" panose="02010609060101010101" pitchFamily="49" charset="-122"/>
                <a:cs typeface="Arial" panose="020B0604020202020204" pitchFamily="34" charset="0"/>
              </a:rPr>
              <a:t>技术，获得了</a:t>
            </a:r>
            <a:r>
              <a:rPr lang="en-US" altLang="zh-CN" sz="2000" dirty="0" smtClean="0">
                <a:solidFill>
                  <a:srgbClr val="0000FF"/>
                </a:solidFill>
                <a:ea typeface="黑体" panose="02010609060101010101" pitchFamily="49" charset="-122"/>
                <a:cs typeface="Arial" panose="020B0604020202020204" pitchFamily="34" charset="0"/>
              </a:rPr>
              <a:t>Pt/C</a:t>
            </a:r>
            <a:r>
              <a:rPr lang="zh-CN" altLang="en-US" sz="2000" dirty="0" smtClean="0">
                <a:solidFill>
                  <a:srgbClr val="0000FF"/>
                </a:solidFill>
                <a:ea typeface="黑体" panose="02010609060101010101" pitchFamily="49" charset="-122"/>
                <a:cs typeface="Arial" panose="020B0604020202020204" pitchFamily="34" charset="0"/>
              </a:rPr>
              <a:t>催化剂在燃料电池阴极</a:t>
            </a:r>
            <a:r>
              <a:rPr lang="en-US" altLang="zh-CN" sz="2000" dirty="0" smtClean="0">
                <a:solidFill>
                  <a:srgbClr val="0000FF"/>
                </a:solidFill>
                <a:ea typeface="黑体" panose="02010609060101010101" pitchFamily="49" charset="-122"/>
                <a:cs typeface="Arial" panose="020B0604020202020204" pitchFamily="34" charset="0"/>
              </a:rPr>
              <a:t>ORR</a:t>
            </a:r>
            <a:r>
              <a:rPr lang="zh-CN" altLang="en-US" sz="2000" dirty="0" smtClean="0">
                <a:solidFill>
                  <a:srgbClr val="0000FF"/>
                </a:solidFill>
                <a:ea typeface="黑体" panose="02010609060101010101" pitchFamily="49" charset="-122"/>
                <a:cs typeface="Arial" panose="020B0604020202020204" pitchFamily="34" charset="0"/>
              </a:rPr>
              <a:t>反应中的，</a:t>
            </a:r>
            <a:r>
              <a:rPr lang="en-US" altLang="zh-CN" sz="2000" dirty="0" smtClean="0">
                <a:solidFill>
                  <a:srgbClr val="0000FF"/>
                </a:solidFill>
                <a:ea typeface="黑体" panose="02010609060101010101" pitchFamily="49" charset="-122"/>
                <a:cs typeface="Arial" panose="020B0604020202020204" pitchFamily="34" charset="0"/>
              </a:rPr>
              <a:t>Pt</a:t>
            </a:r>
            <a:r>
              <a:rPr lang="zh-CN" altLang="en-US" sz="2000" dirty="0" smtClean="0">
                <a:solidFill>
                  <a:srgbClr val="0000FF"/>
                </a:solidFill>
                <a:ea typeface="黑体" panose="02010609060101010101" pitchFamily="49" charset="-122"/>
                <a:cs typeface="Arial" panose="020B0604020202020204" pitchFamily="34" charset="0"/>
              </a:rPr>
              <a:t>表面吸附及自身结构演变的过程。</a:t>
            </a:r>
            <a:endParaRPr lang="zh-CN" altLang="en-US" sz="2000" dirty="0">
              <a:solidFill>
                <a:srgbClr val="0000FF"/>
              </a:solidFill>
              <a:ea typeface="黑体" panose="02010609060101010101" pitchFamily="49" charset="-122"/>
              <a:cs typeface="Arial" panose="020B0604020202020204" pitchFamily="34" charset="0"/>
            </a:endParaRPr>
          </a:p>
        </p:txBody>
      </p:sp>
      <p:sp>
        <p:nvSpPr>
          <p:cNvPr id="20" name="Rectangle 5"/>
          <p:cNvSpPr>
            <a:spLocks noChangeArrowheads="1"/>
          </p:cNvSpPr>
          <p:nvPr/>
        </p:nvSpPr>
        <p:spPr bwMode="auto">
          <a:xfrm>
            <a:off x="7452319" y="5657792"/>
            <a:ext cx="16225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ea typeface="楷体_GB2312" pitchFamily="49" charset="-122"/>
              </a:defRPr>
            </a:lvl1pPr>
            <a:lvl2pPr marL="742950" indent="-285750" eaLnBrk="0" hangingPunct="0">
              <a:defRPr>
                <a:solidFill>
                  <a:schemeClr val="tx1"/>
                </a:solidFill>
                <a:latin typeface="Arial" panose="020B0604020202020204" pitchFamily="34" charset="0"/>
                <a:ea typeface="楷体_GB2312" pitchFamily="49" charset="-122"/>
              </a:defRPr>
            </a:lvl2pPr>
            <a:lvl3pPr marL="1143000" indent="-228600" eaLnBrk="0" hangingPunct="0">
              <a:defRPr>
                <a:solidFill>
                  <a:schemeClr val="tx1"/>
                </a:solidFill>
                <a:latin typeface="Arial" panose="020B0604020202020204" pitchFamily="34" charset="0"/>
                <a:ea typeface="楷体_GB2312" pitchFamily="49" charset="-122"/>
              </a:defRPr>
            </a:lvl3pPr>
            <a:lvl4pPr marL="1600200" indent="-228600" eaLnBrk="0" hangingPunct="0">
              <a:defRPr>
                <a:solidFill>
                  <a:schemeClr val="tx1"/>
                </a:solidFill>
                <a:latin typeface="Arial" panose="020B0604020202020204" pitchFamily="34" charset="0"/>
                <a:ea typeface="楷体_GB2312" pitchFamily="49" charset="-122"/>
              </a:defRPr>
            </a:lvl4pPr>
            <a:lvl5pPr marL="2057400" indent="-228600" eaLnBrk="0" hangingPunct="0">
              <a:defRPr>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9pPr>
          </a:lstStyle>
          <a:p>
            <a:pPr algn="just"/>
            <a:r>
              <a:rPr lang="zh-CN" altLang="en-US" dirty="0" smtClean="0">
                <a:solidFill>
                  <a:srgbClr val="FF0000"/>
                </a:solidFill>
                <a:ea typeface="黑体" panose="02010609060101010101" pitchFamily="49" charset="-122"/>
                <a:cs typeface="Arial" panose="020B0604020202020204" pitchFamily="34" charset="0"/>
              </a:rPr>
              <a:t>光源</a:t>
            </a:r>
            <a:r>
              <a:rPr lang="en-US" altLang="zh-CN" dirty="0" smtClean="0">
                <a:solidFill>
                  <a:srgbClr val="FF0000"/>
                </a:solidFill>
                <a:ea typeface="黑体" panose="02010609060101010101" pitchFamily="49" charset="-122"/>
                <a:cs typeface="Arial" panose="020B0604020202020204" pitchFamily="34" charset="0"/>
              </a:rPr>
              <a:t>Spring-8</a:t>
            </a:r>
            <a:endParaRPr lang="zh-CN" altLang="en-US" dirty="0">
              <a:solidFill>
                <a:srgbClr val="FF0000"/>
              </a:solidFill>
              <a:ea typeface="黑体" panose="02010609060101010101" pitchFamily="49" charset="-122"/>
              <a:cs typeface="Arial" panose="020B0604020202020204" pitchFamily="34" charset="0"/>
            </a:endParaRPr>
          </a:p>
        </p:txBody>
      </p:sp>
      <p:pic>
        <p:nvPicPr>
          <p:cNvPr id="21" name="图片 20"/>
          <p:cNvPicPr>
            <a:picLocks noChangeAspect="1"/>
          </p:cNvPicPr>
          <p:nvPr/>
        </p:nvPicPr>
        <p:blipFill>
          <a:blip r:embed="rId4"/>
          <a:stretch>
            <a:fillRect/>
          </a:stretch>
        </p:blipFill>
        <p:spPr>
          <a:xfrm>
            <a:off x="712014" y="3209042"/>
            <a:ext cx="3024336" cy="1871245"/>
          </a:xfrm>
          <a:prstGeom prst="rect">
            <a:avLst/>
          </a:prstGeom>
        </p:spPr>
      </p:pic>
    </p:spTree>
    <p:extLst>
      <p:ext uri="{BB962C8B-B14F-4D97-AF65-F5344CB8AC3E}">
        <p14:creationId xmlns:p14="http://schemas.microsoft.com/office/powerpoint/2010/main" val="3952377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a:srcRect l="5264" r="6930"/>
          <a:stretch/>
        </p:blipFill>
        <p:spPr>
          <a:xfrm>
            <a:off x="697544" y="1412776"/>
            <a:ext cx="8122927" cy="3445090"/>
          </a:xfrm>
          <a:prstGeom prst="rect">
            <a:avLst/>
          </a:prstGeom>
        </p:spPr>
      </p:pic>
      <p:sp>
        <p:nvSpPr>
          <p:cNvPr id="5" name="矩形 4"/>
          <p:cNvSpPr>
            <a:spLocks noChangeArrowheads="1"/>
          </p:cNvSpPr>
          <p:nvPr/>
        </p:nvSpPr>
        <p:spPr bwMode="auto">
          <a:xfrm>
            <a:off x="850668" y="4870355"/>
            <a:ext cx="7969803" cy="145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楷体_GB2312" pitchFamily="49" charset="-122"/>
              </a:defRPr>
            </a:lvl1pPr>
            <a:lvl2pPr marL="742950" indent="-285750" eaLnBrk="0" hangingPunct="0">
              <a:defRPr>
                <a:solidFill>
                  <a:schemeClr val="tx1"/>
                </a:solidFill>
                <a:latin typeface="Arial" panose="020B0604020202020204" pitchFamily="34" charset="0"/>
                <a:ea typeface="楷体_GB2312" pitchFamily="49" charset="-122"/>
              </a:defRPr>
            </a:lvl2pPr>
            <a:lvl3pPr marL="1143000" indent="-228600" eaLnBrk="0" hangingPunct="0">
              <a:defRPr>
                <a:solidFill>
                  <a:schemeClr val="tx1"/>
                </a:solidFill>
                <a:latin typeface="Arial" panose="020B0604020202020204" pitchFamily="34" charset="0"/>
                <a:ea typeface="楷体_GB2312" pitchFamily="49" charset="-122"/>
              </a:defRPr>
            </a:lvl3pPr>
            <a:lvl4pPr marL="1600200" indent="-228600" eaLnBrk="0" hangingPunct="0">
              <a:defRPr>
                <a:solidFill>
                  <a:schemeClr val="tx1"/>
                </a:solidFill>
                <a:latin typeface="Arial" panose="020B0604020202020204" pitchFamily="34" charset="0"/>
                <a:ea typeface="楷体_GB2312" pitchFamily="49" charset="-122"/>
              </a:defRPr>
            </a:lvl4pPr>
            <a:lvl5pPr marL="2057400" indent="-228600" eaLnBrk="0" hangingPunct="0">
              <a:defRPr>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9pPr>
          </a:lstStyle>
          <a:p>
            <a:pPr algn="just" eaLnBrk="1" hangingPunct="1">
              <a:lnSpc>
                <a:spcPct val="200000"/>
              </a:lnSpc>
            </a:pPr>
            <a:r>
              <a:rPr lang="zh-CN" altLang="en-US" sz="2400" dirty="0">
                <a:solidFill>
                  <a:srgbClr val="0000FF"/>
                </a:solidFill>
                <a:ea typeface="黑体" panose="02010609060101010101" pitchFamily="49" charset="-122"/>
                <a:cs typeface="Arial" panose="020B0604020202020204" pitchFamily="34" charset="0"/>
              </a:rPr>
              <a:t>采用能量色散</a:t>
            </a:r>
            <a:r>
              <a:rPr lang="zh-CN" altLang="en-US" sz="2400" dirty="0" smtClean="0">
                <a:solidFill>
                  <a:srgbClr val="0000FF"/>
                </a:solidFill>
                <a:ea typeface="黑体" panose="02010609060101010101" pitchFamily="49" charset="-122"/>
                <a:cs typeface="Arial" panose="020B0604020202020204" pitchFamily="34" charset="0"/>
              </a:rPr>
              <a:t>的弯晶单色器和</a:t>
            </a:r>
            <a:r>
              <a:rPr lang="en-US" altLang="zh-CN" sz="2400" dirty="0">
                <a:solidFill>
                  <a:srgbClr val="0000FF"/>
                </a:solidFill>
                <a:ea typeface="黑体" panose="02010609060101010101" pitchFamily="49" charset="-122"/>
                <a:cs typeface="Arial" panose="020B0604020202020204" pitchFamily="34" charset="0"/>
              </a:rPr>
              <a:t>CCD</a:t>
            </a:r>
            <a:r>
              <a:rPr lang="zh-CN" altLang="en-US" sz="2400" dirty="0">
                <a:solidFill>
                  <a:srgbClr val="0000FF"/>
                </a:solidFill>
                <a:ea typeface="黑体" panose="02010609060101010101" pitchFamily="49" charset="-122"/>
                <a:cs typeface="Arial" panose="020B0604020202020204" pitchFamily="34" charset="0"/>
              </a:rPr>
              <a:t>位敏探测器，</a:t>
            </a:r>
            <a:r>
              <a:rPr lang="zh-CN" altLang="en-US" sz="2400" dirty="0" smtClean="0">
                <a:solidFill>
                  <a:srgbClr val="0000FF"/>
                </a:solidFill>
                <a:ea typeface="黑体" panose="02010609060101010101" pitchFamily="49" charset="-122"/>
                <a:cs typeface="Arial" panose="020B0604020202020204" pitchFamily="34" charset="0"/>
              </a:rPr>
              <a:t>一次性  采集</a:t>
            </a:r>
            <a:r>
              <a:rPr lang="zh-CN" altLang="en-US" sz="2400" dirty="0">
                <a:solidFill>
                  <a:srgbClr val="0000FF"/>
                </a:solidFill>
                <a:ea typeface="黑体" panose="02010609060101010101" pitchFamily="49" charset="-122"/>
                <a:cs typeface="Arial" panose="020B0604020202020204" pitchFamily="34" charset="0"/>
              </a:rPr>
              <a:t>透射</a:t>
            </a:r>
            <a:r>
              <a:rPr lang="en-US" altLang="zh-CN" sz="2400" dirty="0">
                <a:solidFill>
                  <a:srgbClr val="0000FF"/>
                </a:solidFill>
                <a:ea typeface="黑体" panose="02010609060101010101" pitchFamily="49" charset="-122"/>
                <a:cs typeface="Arial" panose="020B0604020202020204" pitchFamily="34" charset="0"/>
              </a:rPr>
              <a:t>XAFS</a:t>
            </a:r>
            <a:r>
              <a:rPr lang="zh-CN" altLang="en-US" sz="2400" dirty="0">
                <a:solidFill>
                  <a:srgbClr val="0000FF"/>
                </a:solidFill>
                <a:ea typeface="黑体" panose="02010609060101010101" pitchFamily="49" charset="-122"/>
                <a:cs typeface="Arial" panose="020B0604020202020204" pitchFamily="34" charset="0"/>
              </a:rPr>
              <a:t>信号，可</a:t>
            </a:r>
            <a:r>
              <a:rPr lang="zh-CN" altLang="en-US" sz="2400" dirty="0" smtClean="0">
                <a:solidFill>
                  <a:srgbClr val="0000FF"/>
                </a:solidFill>
                <a:ea typeface="黑体" panose="02010609060101010101" pitchFamily="49" charset="-122"/>
                <a:cs typeface="Arial" panose="020B0604020202020204" pitchFamily="34" charset="0"/>
              </a:rPr>
              <a:t>达到</a:t>
            </a:r>
            <a:r>
              <a:rPr lang="en-US" altLang="zh-CN" sz="2400" dirty="0" err="1" smtClean="0">
                <a:solidFill>
                  <a:srgbClr val="0000FF"/>
                </a:solidFill>
                <a:ea typeface="黑体" panose="02010609060101010101" pitchFamily="49" charset="-122"/>
                <a:cs typeface="Arial" panose="020B0604020202020204" pitchFamily="34" charset="0"/>
              </a:rPr>
              <a:t>μs</a:t>
            </a:r>
            <a:r>
              <a:rPr lang="zh-CN" altLang="en-US" sz="2400" dirty="0">
                <a:solidFill>
                  <a:srgbClr val="0000FF"/>
                </a:solidFill>
                <a:ea typeface="黑体" panose="02010609060101010101" pitchFamily="49" charset="-122"/>
                <a:cs typeface="Arial" panose="020B0604020202020204" pitchFamily="34" charset="0"/>
              </a:rPr>
              <a:t>量级的时间分辨率。</a:t>
            </a:r>
          </a:p>
        </p:txBody>
      </p:sp>
      <p:sp>
        <p:nvSpPr>
          <p:cNvPr id="11" name="TextBox 16"/>
          <p:cNvSpPr txBox="1"/>
          <p:nvPr/>
        </p:nvSpPr>
        <p:spPr>
          <a:xfrm>
            <a:off x="1043609" y="176676"/>
            <a:ext cx="8100392" cy="584775"/>
          </a:xfrm>
          <a:prstGeom prst="rect">
            <a:avLst/>
          </a:prstGeom>
          <a:noFill/>
        </p:spPr>
        <p:txBody>
          <a:bodyPr wrap="square" rtlCol="0">
            <a:spAutoFit/>
          </a:bodyPr>
          <a:lstStyle/>
          <a:p>
            <a:r>
              <a:rPr lang="zh-CN" altLang="en-US"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毫秒</a:t>
            </a:r>
            <a:r>
              <a:rPr lang="en-US" altLang="zh-CN"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a:t>
            </a:r>
            <a:r>
              <a:rPr lang="zh-CN" altLang="en-US"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微秒量</a:t>
            </a:r>
            <a:r>
              <a:rPr lang="zh-CN" altLang="en-US" sz="3200" dirty="0">
                <a:solidFill>
                  <a:srgbClr val="FF0000"/>
                </a:solidFill>
                <a:latin typeface="Arial" panose="020B0604020202020204" pitchFamily="34" charset="0"/>
                <a:ea typeface="黑体" panose="02010609060101010101" pitchFamily="49" charset="-122"/>
                <a:cs typeface="Arial" panose="020B0604020202020204" pitchFamily="34" charset="0"/>
              </a:rPr>
              <a:t>级的时间分辨</a:t>
            </a:r>
            <a:r>
              <a:rPr lang="zh-CN" altLang="en-US"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技术</a:t>
            </a:r>
            <a:r>
              <a:rPr lang="en-US" altLang="zh-CN"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——EDXAFS</a:t>
            </a:r>
            <a:endParaRPr lang="zh-CN" altLang="en-US" sz="32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
        <p:nvSpPr>
          <p:cNvPr id="14" name="矩形 13"/>
          <p:cNvSpPr/>
          <p:nvPr/>
        </p:nvSpPr>
        <p:spPr>
          <a:xfrm>
            <a:off x="251520" y="1198957"/>
            <a:ext cx="2242922" cy="461665"/>
          </a:xfrm>
          <a:prstGeom prst="rect">
            <a:avLst/>
          </a:prstGeom>
        </p:spPr>
        <p:txBody>
          <a:bodyPr wrap="none">
            <a:spAutoFit/>
          </a:bodyPr>
          <a:lstStyle/>
          <a:p>
            <a:r>
              <a:rPr lang="zh-CN" altLang="en-US" sz="2400" b="1" dirty="0">
                <a:solidFill>
                  <a:srgbClr val="0000FF"/>
                </a:solidFill>
                <a:latin typeface="Arial" panose="020B0604020202020204" pitchFamily="34" charset="0"/>
                <a:ea typeface="黑体" panose="02010609060101010101" pitchFamily="49" charset="-122"/>
                <a:cs typeface="Arial" panose="020B0604020202020204" pitchFamily="34" charset="0"/>
              </a:rPr>
              <a:t>能量色散</a:t>
            </a:r>
            <a:r>
              <a:rPr lang="en-US" altLang="zh-CN" sz="2400" b="1" dirty="0" smtClean="0">
                <a:solidFill>
                  <a:srgbClr val="0000FF"/>
                </a:solidFill>
                <a:latin typeface="Arial" panose="020B0604020202020204" pitchFamily="34" charset="0"/>
                <a:ea typeface="黑体" panose="02010609060101010101" pitchFamily="49" charset="-122"/>
                <a:cs typeface="Arial" panose="020B0604020202020204" pitchFamily="34" charset="0"/>
              </a:rPr>
              <a:t>XAFS</a:t>
            </a:r>
            <a:endParaRPr lang="zh-CN" altLang="en-US" sz="2400" b="1" dirty="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1910126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23528" y="980728"/>
            <a:ext cx="3888432" cy="5288268"/>
          </a:xfrm>
          <a:prstGeom prst="rect">
            <a:avLst/>
          </a:prstGeom>
        </p:spPr>
      </p:pic>
      <p:pic>
        <p:nvPicPr>
          <p:cNvPr id="6" name="图片 5"/>
          <p:cNvPicPr>
            <a:picLocks noChangeAspect="1"/>
          </p:cNvPicPr>
          <p:nvPr/>
        </p:nvPicPr>
        <p:blipFill>
          <a:blip r:embed="rId3"/>
          <a:stretch>
            <a:fillRect/>
          </a:stretch>
        </p:blipFill>
        <p:spPr>
          <a:xfrm>
            <a:off x="4427984" y="1052736"/>
            <a:ext cx="4419422" cy="3240360"/>
          </a:xfrm>
          <a:prstGeom prst="rect">
            <a:avLst/>
          </a:prstGeom>
        </p:spPr>
      </p:pic>
      <p:sp>
        <p:nvSpPr>
          <p:cNvPr id="7" name="矩形 7"/>
          <p:cNvSpPr>
            <a:spLocks noChangeArrowheads="1"/>
          </p:cNvSpPr>
          <p:nvPr/>
        </p:nvSpPr>
        <p:spPr bwMode="auto">
          <a:xfrm>
            <a:off x="4507438" y="6068615"/>
            <a:ext cx="467307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楷体_GB2312" pitchFamily="49" charset="-122"/>
              </a:defRPr>
            </a:lvl1pPr>
            <a:lvl2pPr marL="742950" indent="-285750" eaLnBrk="0" hangingPunct="0">
              <a:defRPr>
                <a:solidFill>
                  <a:schemeClr val="tx1"/>
                </a:solidFill>
                <a:latin typeface="Arial" panose="020B0604020202020204" pitchFamily="34" charset="0"/>
                <a:ea typeface="楷体_GB2312" pitchFamily="49" charset="-122"/>
              </a:defRPr>
            </a:lvl2pPr>
            <a:lvl3pPr marL="1143000" indent="-228600" eaLnBrk="0" hangingPunct="0">
              <a:defRPr>
                <a:solidFill>
                  <a:schemeClr val="tx1"/>
                </a:solidFill>
                <a:latin typeface="Arial" panose="020B0604020202020204" pitchFamily="34" charset="0"/>
                <a:ea typeface="楷体_GB2312" pitchFamily="49" charset="-122"/>
              </a:defRPr>
            </a:lvl3pPr>
            <a:lvl4pPr marL="1600200" indent="-228600" eaLnBrk="0" hangingPunct="0">
              <a:defRPr>
                <a:solidFill>
                  <a:schemeClr val="tx1"/>
                </a:solidFill>
                <a:latin typeface="Arial" panose="020B0604020202020204" pitchFamily="34" charset="0"/>
                <a:ea typeface="楷体_GB2312" pitchFamily="49" charset="-122"/>
              </a:defRPr>
            </a:lvl4pPr>
            <a:lvl5pPr marL="2057400" indent="-228600" eaLnBrk="0" hangingPunct="0">
              <a:defRPr>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9pPr>
          </a:lstStyle>
          <a:p>
            <a:pPr eaLnBrk="1" hangingPunct="1"/>
            <a:r>
              <a:rPr lang="en-US" altLang="zh-CN" sz="1900" dirty="0" smtClean="0">
                <a:solidFill>
                  <a:srgbClr val="0000FF"/>
                </a:solidFill>
                <a:latin typeface="Candara" panose="020E0502030303020204" pitchFamily="34" charset="0"/>
              </a:rPr>
              <a:t>Garcia</a:t>
            </a:r>
            <a:r>
              <a:rPr lang="zh-CN" altLang="en-US" sz="1900" dirty="0" smtClean="0">
                <a:solidFill>
                  <a:srgbClr val="0000FF"/>
                </a:solidFill>
                <a:latin typeface="Candara" panose="020E0502030303020204" pitchFamily="34" charset="0"/>
              </a:rPr>
              <a:t>*</a:t>
            </a:r>
            <a:r>
              <a:rPr lang="en-US" altLang="zh-CN" sz="1900" dirty="0" smtClean="0">
                <a:solidFill>
                  <a:srgbClr val="0000FF"/>
                </a:solidFill>
                <a:latin typeface="Candara" panose="020E0502030303020204" pitchFamily="34" charset="0"/>
              </a:rPr>
              <a:t> et al</a:t>
            </a:r>
            <a:r>
              <a:rPr lang="en-US" altLang="zh-CN" sz="1900" dirty="0">
                <a:solidFill>
                  <a:srgbClr val="0000FF"/>
                </a:solidFill>
                <a:latin typeface="Candara" panose="020E0502030303020204" pitchFamily="34" charset="0"/>
              </a:rPr>
              <a:t>. </a:t>
            </a:r>
            <a:r>
              <a:rPr lang="en-US" altLang="zh-CN" sz="1900" dirty="0" smtClean="0">
                <a:solidFill>
                  <a:srgbClr val="0000FF"/>
                </a:solidFill>
                <a:latin typeface="Candara" panose="020E0502030303020204" pitchFamily="34" charset="0"/>
              </a:rPr>
              <a:t>Nature Materials 6, 528 </a:t>
            </a:r>
            <a:r>
              <a:rPr lang="en-US" altLang="zh-CN" sz="1900" dirty="0">
                <a:solidFill>
                  <a:srgbClr val="0000FF"/>
                </a:solidFill>
                <a:latin typeface="Candara" panose="020E0502030303020204" pitchFamily="34" charset="0"/>
              </a:rPr>
              <a:t>(</a:t>
            </a:r>
            <a:r>
              <a:rPr lang="en-US" altLang="zh-CN" sz="1900" dirty="0" smtClean="0">
                <a:solidFill>
                  <a:srgbClr val="0000FF"/>
                </a:solidFill>
                <a:latin typeface="Candara" panose="020E0502030303020204" pitchFamily="34" charset="0"/>
              </a:rPr>
              <a:t>2007)</a:t>
            </a:r>
            <a:endParaRPr lang="zh-CN" altLang="en-US" sz="1900" dirty="0">
              <a:solidFill>
                <a:srgbClr val="0000FF"/>
              </a:solidFill>
              <a:latin typeface="Candara" panose="020E0502030303020204" pitchFamily="34" charset="0"/>
            </a:endParaRPr>
          </a:p>
        </p:txBody>
      </p:sp>
      <p:sp>
        <p:nvSpPr>
          <p:cNvPr id="8" name="Rectangle 5"/>
          <p:cNvSpPr>
            <a:spLocks noChangeArrowheads="1"/>
          </p:cNvSpPr>
          <p:nvPr/>
        </p:nvSpPr>
        <p:spPr bwMode="auto">
          <a:xfrm>
            <a:off x="4427984" y="4463378"/>
            <a:ext cx="433198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ea typeface="楷体_GB2312" pitchFamily="49" charset="-122"/>
              </a:defRPr>
            </a:lvl1pPr>
            <a:lvl2pPr marL="742950" indent="-285750" eaLnBrk="0" hangingPunct="0">
              <a:defRPr>
                <a:solidFill>
                  <a:schemeClr val="tx1"/>
                </a:solidFill>
                <a:latin typeface="Arial" panose="020B0604020202020204" pitchFamily="34" charset="0"/>
                <a:ea typeface="楷体_GB2312" pitchFamily="49" charset="-122"/>
              </a:defRPr>
            </a:lvl2pPr>
            <a:lvl3pPr marL="1143000" indent="-228600" eaLnBrk="0" hangingPunct="0">
              <a:defRPr>
                <a:solidFill>
                  <a:schemeClr val="tx1"/>
                </a:solidFill>
                <a:latin typeface="Arial" panose="020B0604020202020204" pitchFamily="34" charset="0"/>
                <a:ea typeface="楷体_GB2312" pitchFamily="49" charset="-122"/>
              </a:defRPr>
            </a:lvl3pPr>
            <a:lvl4pPr marL="1600200" indent="-228600" eaLnBrk="0" hangingPunct="0">
              <a:defRPr>
                <a:solidFill>
                  <a:schemeClr val="tx1"/>
                </a:solidFill>
                <a:latin typeface="Arial" panose="020B0604020202020204" pitchFamily="34" charset="0"/>
                <a:ea typeface="楷体_GB2312" pitchFamily="49" charset="-122"/>
              </a:defRPr>
            </a:lvl4pPr>
            <a:lvl5pPr marL="2057400" indent="-228600" eaLnBrk="0" hangingPunct="0">
              <a:defRPr>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9pPr>
          </a:lstStyle>
          <a:p>
            <a:pPr algn="just">
              <a:lnSpc>
                <a:spcPts val="3000"/>
              </a:lnSpc>
            </a:pPr>
            <a:r>
              <a:rPr lang="zh-CN" altLang="en-US" sz="2000" dirty="0" smtClean="0">
                <a:solidFill>
                  <a:srgbClr val="0000FF"/>
                </a:solidFill>
                <a:ea typeface="黑体" panose="02010609060101010101" pitchFamily="49" charset="-122"/>
                <a:cs typeface="Arial" panose="020B0604020202020204" pitchFamily="34" charset="0"/>
              </a:rPr>
              <a:t>采用</a:t>
            </a:r>
            <a:r>
              <a:rPr lang="en-US" altLang="zh-CN" sz="2000" dirty="0" smtClean="0">
                <a:solidFill>
                  <a:srgbClr val="0000FF"/>
                </a:solidFill>
                <a:ea typeface="黑体" panose="02010609060101010101" pitchFamily="49" charset="-122"/>
                <a:cs typeface="Arial" panose="020B0604020202020204" pitchFamily="34" charset="0"/>
              </a:rPr>
              <a:t>ED-XAFS</a:t>
            </a:r>
            <a:r>
              <a:rPr lang="zh-CN" altLang="en-US" sz="2000" dirty="0" smtClean="0">
                <a:solidFill>
                  <a:srgbClr val="0000FF"/>
                </a:solidFill>
                <a:ea typeface="黑体" panose="02010609060101010101" pitchFamily="49" charset="-122"/>
                <a:cs typeface="Arial" panose="020B0604020202020204" pitchFamily="34" charset="0"/>
              </a:rPr>
              <a:t>技术，获得了</a:t>
            </a:r>
            <a:r>
              <a:rPr lang="en-US" altLang="zh-CN" sz="2000" dirty="0" err="1" smtClean="0">
                <a:solidFill>
                  <a:srgbClr val="0000FF"/>
                </a:solidFill>
                <a:ea typeface="黑体" panose="02010609060101010101" pitchFamily="49" charset="-122"/>
                <a:cs typeface="Arial" panose="020B0604020202020204" pitchFamily="34" charset="0"/>
              </a:rPr>
              <a:t>Pd</a:t>
            </a:r>
            <a:r>
              <a:rPr lang="zh-CN" altLang="en-US" sz="2000" dirty="0" smtClean="0">
                <a:solidFill>
                  <a:srgbClr val="0000FF"/>
                </a:solidFill>
                <a:ea typeface="黑体" panose="02010609060101010101" pitchFamily="49" charset="-122"/>
                <a:cs typeface="Arial" panose="020B0604020202020204" pitchFamily="34" charset="0"/>
              </a:rPr>
              <a:t>催化剂在</a:t>
            </a:r>
            <a:r>
              <a:rPr lang="en-US" altLang="zh-CN" sz="2000" dirty="0" smtClean="0">
                <a:solidFill>
                  <a:srgbClr val="0000FF"/>
                </a:solidFill>
                <a:ea typeface="黑体" panose="02010609060101010101" pitchFamily="49" charset="-122"/>
                <a:cs typeface="Arial" panose="020B0604020202020204" pitchFamily="34" charset="0"/>
              </a:rPr>
              <a:t>NO/CO</a:t>
            </a:r>
            <a:r>
              <a:rPr lang="zh-CN" altLang="en-US" sz="2000" dirty="0" smtClean="0">
                <a:solidFill>
                  <a:srgbClr val="0000FF"/>
                </a:solidFill>
                <a:ea typeface="黑体" panose="02010609060101010101" pitchFamily="49" charset="-122"/>
                <a:cs typeface="Arial" panose="020B0604020202020204" pitchFamily="34" charset="0"/>
              </a:rPr>
              <a:t>循环气体中尺寸、结构、及形貌的演变。</a:t>
            </a:r>
            <a:endParaRPr lang="zh-CN" altLang="en-US" sz="2000" dirty="0">
              <a:solidFill>
                <a:srgbClr val="0000FF"/>
              </a:solidFill>
              <a:ea typeface="黑体" panose="02010609060101010101" pitchFamily="49" charset="-122"/>
              <a:cs typeface="Arial" panose="020B0604020202020204" pitchFamily="34" charset="0"/>
            </a:endParaRPr>
          </a:p>
        </p:txBody>
      </p:sp>
      <p:sp>
        <p:nvSpPr>
          <p:cNvPr id="9" name="Rectangle 5"/>
          <p:cNvSpPr>
            <a:spLocks noChangeArrowheads="1"/>
          </p:cNvSpPr>
          <p:nvPr/>
        </p:nvSpPr>
        <p:spPr bwMode="auto">
          <a:xfrm>
            <a:off x="7217072" y="5568256"/>
            <a:ext cx="1872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ea typeface="楷体_GB2312" pitchFamily="49" charset="-122"/>
              </a:defRPr>
            </a:lvl1pPr>
            <a:lvl2pPr marL="742950" indent="-285750" eaLnBrk="0" hangingPunct="0">
              <a:defRPr>
                <a:solidFill>
                  <a:schemeClr val="tx1"/>
                </a:solidFill>
                <a:latin typeface="Arial" panose="020B0604020202020204" pitchFamily="34" charset="0"/>
                <a:ea typeface="楷体_GB2312" pitchFamily="49" charset="-122"/>
              </a:defRPr>
            </a:lvl2pPr>
            <a:lvl3pPr marL="1143000" indent="-228600" eaLnBrk="0" hangingPunct="0">
              <a:defRPr>
                <a:solidFill>
                  <a:schemeClr val="tx1"/>
                </a:solidFill>
                <a:latin typeface="Arial" panose="020B0604020202020204" pitchFamily="34" charset="0"/>
                <a:ea typeface="楷体_GB2312" pitchFamily="49" charset="-122"/>
              </a:defRPr>
            </a:lvl3pPr>
            <a:lvl4pPr marL="1600200" indent="-228600" eaLnBrk="0" hangingPunct="0">
              <a:defRPr>
                <a:solidFill>
                  <a:schemeClr val="tx1"/>
                </a:solidFill>
                <a:latin typeface="Arial" panose="020B0604020202020204" pitchFamily="34" charset="0"/>
                <a:ea typeface="楷体_GB2312" pitchFamily="49" charset="-122"/>
              </a:defRPr>
            </a:lvl4pPr>
            <a:lvl5pPr marL="2057400" indent="-228600" eaLnBrk="0" hangingPunct="0">
              <a:defRPr>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9pPr>
          </a:lstStyle>
          <a:p>
            <a:pPr algn="just"/>
            <a:r>
              <a:rPr lang="zh-CN" altLang="en-US" dirty="0" smtClean="0">
                <a:solidFill>
                  <a:srgbClr val="FF0000"/>
                </a:solidFill>
                <a:ea typeface="黑体" panose="02010609060101010101" pitchFamily="49" charset="-122"/>
                <a:cs typeface="Arial" panose="020B0604020202020204" pitchFamily="34" charset="0"/>
              </a:rPr>
              <a:t>光源</a:t>
            </a:r>
            <a:r>
              <a:rPr lang="en-US" altLang="zh-CN" dirty="0" smtClean="0">
                <a:solidFill>
                  <a:srgbClr val="FF0000"/>
                </a:solidFill>
                <a:ea typeface="黑体" panose="02010609060101010101" pitchFamily="49" charset="-122"/>
                <a:cs typeface="Arial" panose="020B0604020202020204" pitchFamily="34" charset="0"/>
              </a:rPr>
              <a:t>ESRF-ID24</a:t>
            </a:r>
            <a:endParaRPr lang="zh-CN" altLang="en-US" dirty="0">
              <a:solidFill>
                <a:srgbClr val="FF0000"/>
              </a:solidFill>
              <a:ea typeface="黑体" panose="02010609060101010101" pitchFamily="49" charset="-122"/>
              <a:cs typeface="Arial" panose="020B0604020202020204" pitchFamily="34" charset="0"/>
            </a:endParaRPr>
          </a:p>
        </p:txBody>
      </p:sp>
      <p:sp>
        <p:nvSpPr>
          <p:cNvPr id="10" name="TextBox 16"/>
          <p:cNvSpPr txBox="1"/>
          <p:nvPr/>
        </p:nvSpPr>
        <p:spPr>
          <a:xfrm>
            <a:off x="1373721" y="183863"/>
            <a:ext cx="7734783" cy="584775"/>
          </a:xfrm>
          <a:prstGeom prst="rect">
            <a:avLst/>
          </a:prstGeom>
          <a:noFill/>
        </p:spPr>
        <p:txBody>
          <a:bodyPr wrap="square" rtlCol="0">
            <a:spAutoFit/>
          </a:bodyPr>
          <a:lstStyle/>
          <a:p>
            <a:r>
              <a:rPr lang="en-US" altLang="zh-CN"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EDXAFS</a:t>
            </a:r>
            <a:r>
              <a:rPr lang="zh-CN" altLang="en-US"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在</a:t>
            </a:r>
            <a:r>
              <a:rPr lang="zh-CN" altLang="en-US" sz="3200" dirty="0">
                <a:solidFill>
                  <a:srgbClr val="FF0000"/>
                </a:solidFill>
                <a:latin typeface="Arial" panose="020B0604020202020204" pitchFamily="34" charset="0"/>
                <a:ea typeface="黑体" panose="02010609060101010101" pitchFamily="49" charset="-122"/>
                <a:cs typeface="Arial" panose="020B0604020202020204" pitchFamily="34" charset="0"/>
              </a:rPr>
              <a:t>气</a:t>
            </a:r>
            <a:r>
              <a:rPr lang="zh-CN" altLang="en-US"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固相催化中的原位研究</a:t>
            </a:r>
            <a:endParaRPr lang="zh-CN" altLang="en-US" sz="32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4175037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504015" y="1438266"/>
            <a:ext cx="8282940" cy="2887980"/>
          </a:xfrm>
          <a:prstGeom prst="rect">
            <a:avLst/>
          </a:prstGeom>
        </p:spPr>
      </p:pic>
      <p:sp>
        <p:nvSpPr>
          <p:cNvPr id="5" name="矩形 4"/>
          <p:cNvSpPr>
            <a:spLocks noChangeArrowheads="1"/>
          </p:cNvSpPr>
          <p:nvPr/>
        </p:nvSpPr>
        <p:spPr bwMode="auto">
          <a:xfrm>
            <a:off x="289001" y="4386743"/>
            <a:ext cx="8712968" cy="192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楷体_GB2312" pitchFamily="49" charset="-122"/>
              </a:defRPr>
            </a:lvl1pPr>
            <a:lvl2pPr marL="742950" indent="-285750" eaLnBrk="0" hangingPunct="0">
              <a:defRPr>
                <a:solidFill>
                  <a:schemeClr val="tx1"/>
                </a:solidFill>
                <a:latin typeface="Arial" panose="020B0604020202020204" pitchFamily="34" charset="0"/>
                <a:ea typeface="楷体_GB2312" pitchFamily="49" charset="-122"/>
              </a:defRPr>
            </a:lvl2pPr>
            <a:lvl3pPr marL="1143000" indent="-228600" eaLnBrk="0" hangingPunct="0">
              <a:defRPr>
                <a:solidFill>
                  <a:schemeClr val="tx1"/>
                </a:solidFill>
                <a:latin typeface="Arial" panose="020B0604020202020204" pitchFamily="34" charset="0"/>
                <a:ea typeface="楷体_GB2312" pitchFamily="49" charset="-122"/>
              </a:defRPr>
            </a:lvl3pPr>
            <a:lvl4pPr marL="1600200" indent="-228600" eaLnBrk="0" hangingPunct="0">
              <a:defRPr>
                <a:solidFill>
                  <a:schemeClr val="tx1"/>
                </a:solidFill>
                <a:latin typeface="Arial" panose="020B0604020202020204" pitchFamily="34" charset="0"/>
                <a:ea typeface="楷体_GB2312" pitchFamily="49" charset="-122"/>
              </a:defRPr>
            </a:lvl4pPr>
            <a:lvl5pPr marL="2057400" indent="-228600" eaLnBrk="0" hangingPunct="0">
              <a:defRPr>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9pPr>
          </a:lstStyle>
          <a:p>
            <a:pPr algn="just" eaLnBrk="1" hangingPunct="1">
              <a:lnSpc>
                <a:spcPts val="5000"/>
              </a:lnSpc>
            </a:pPr>
            <a:r>
              <a:rPr lang="zh-CN" altLang="en-US" sz="2400" dirty="0">
                <a:solidFill>
                  <a:srgbClr val="0000FF"/>
                </a:solidFill>
                <a:ea typeface="黑体" panose="02010609060101010101" pitchFamily="49" charset="-122"/>
                <a:cs typeface="Arial" panose="020B0604020202020204" pitchFamily="34" charset="0"/>
              </a:rPr>
              <a:t>利用脉冲激光</a:t>
            </a:r>
            <a:r>
              <a:rPr lang="en-US" altLang="zh-CN" sz="2400" dirty="0">
                <a:solidFill>
                  <a:srgbClr val="0000FF"/>
                </a:solidFill>
                <a:ea typeface="黑体" panose="02010609060101010101" pitchFamily="49" charset="-122"/>
                <a:cs typeface="Arial" panose="020B0604020202020204" pitchFamily="34" charset="0"/>
              </a:rPr>
              <a:t>pump</a:t>
            </a:r>
            <a:r>
              <a:rPr lang="zh-CN" altLang="en-US" sz="2400" dirty="0">
                <a:solidFill>
                  <a:srgbClr val="0000FF"/>
                </a:solidFill>
                <a:ea typeface="黑体" panose="02010609060101010101" pitchFamily="49" charset="-122"/>
                <a:cs typeface="Arial" panose="020B0604020202020204" pitchFamily="34" charset="0"/>
              </a:rPr>
              <a:t>待研究体系形成非平衡态，然后利用一个控制同步与延迟的同步辐射脉冲</a:t>
            </a:r>
            <a:r>
              <a:rPr lang="en-US" altLang="zh-CN" sz="2400" dirty="0" smtClean="0">
                <a:solidFill>
                  <a:srgbClr val="0000FF"/>
                </a:solidFill>
                <a:ea typeface="黑体" panose="02010609060101010101" pitchFamily="49" charset="-122"/>
                <a:cs typeface="Arial" panose="020B0604020202020204" pitchFamily="34" charset="0"/>
              </a:rPr>
              <a:t>probe</a:t>
            </a:r>
            <a:r>
              <a:rPr lang="zh-CN" altLang="en-US" sz="2400" dirty="0" smtClean="0">
                <a:solidFill>
                  <a:srgbClr val="0000FF"/>
                </a:solidFill>
                <a:ea typeface="黑体" panose="02010609060101010101" pitchFamily="49" charset="-122"/>
                <a:cs typeface="Arial" panose="020B0604020202020204" pitchFamily="34" charset="0"/>
              </a:rPr>
              <a:t>该</a:t>
            </a:r>
            <a:r>
              <a:rPr lang="zh-CN" altLang="en-US" sz="2400" dirty="0">
                <a:solidFill>
                  <a:srgbClr val="0000FF"/>
                </a:solidFill>
                <a:ea typeface="黑体" panose="02010609060101010101" pitchFamily="49" charset="-122"/>
                <a:cs typeface="Arial" panose="020B0604020202020204" pitchFamily="34" charset="0"/>
              </a:rPr>
              <a:t>研究体系弛豫过程，可</a:t>
            </a:r>
            <a:r>
              <a:rPr lang="zh-CN" altLang="en-US" sz="2400" dirty="0" smtClean="0">
                <a:solidFill>
                  <a:srgbClr val="0000FF"/>
                </a:solidFill>
                <a:ea typeface="黑体" panose="02010609060101010101" pitchFamily="49" charset="-122"/>
                <a:cs typeface="Arial" panose="020B0604020202020204" pitchFamily="34" charset="0"/>
              </a:rPr>
              <a:t>达到</a:t>
            </a:r>
            <a:r>
              <a:rPr lang="en-US" altLang="zh-CN" sz="2400" dirty="0" err="1" smtClean="0">
                <a:solidFill>
                  <a:srgbClr val="0000FF"/>
                </a:solidFill>
                <a:ea typeface="黑体" panose="02010609060101010101" pitchFamily="49" charset="-122"/>
                <a:cs typeface="Arial" panose="020B0604020202020204" pitchFamily="34" charset="0"/>
              </a:rPr>
              <a:t>ps</a:t>
            </a:r>
            <a:r>
              <a:rPr lang="zh-CN" altLang="en-US" sz="2400" dirty="0">
                <a:solidFill>
                  <a:srgbClr val="0000FF"/>
                </a:solidFill>
                <a:ea typeface="黑体" panose="02010609060101010101" pitchFamily="49" charset="-122"/>
                <a:cs typeface="Arial" panose="020B0604020202020204" pitchFamily="34" charset="0"/>
              </a:rPr>
              <a:t>量级的时间分辨率。</a:t>
            </a:r>
          </a:p>
        </p:txBody>
      </p:sp>
      <p:sp>
        <p:nvSpPr>
          <p:cNvPr id="11" name="TextBox 16"/>
          <p:cNvSpPr txBox="1"/>
          <p:nvPr/>
        </p:nvSpPr>
        <p:spPr>
          <a:xfrm>
            <a:off x="1373721" y="183863"/>
            <a:ext cx="7734783" cy="584775"/>
          </a:xfrm>
          <a:prstGeom prst="rect">
            <a:avLst/>
          </a:prstGeom>
          <a:noFill/>
        </p:spPr>
        <p:txBody>
          <a:bodyPr wrap="square" rtlCol="0">
            <a:spAutoFit/>
          </a:bodyPr>
          <a:lstStyle/>
          <a:p>
            <a:r>
              <a:rPr lang="zh-CN" altLang="en-US"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皮秒量</a:t>
            </a:r>
            <a:r>
              <a:rPr lang="zh-CN" altLang="en-US" sz="3200" dirty="0">
                <a:solidFill>
                  <a:srgbClr val="FF0000"/>
                </a:solidFill>
                <a:latin typeface="Arial" panose="020B0604020202020204" pitchFamily="34" charset="0"/>
                <a:ea typeface="黑体" panose="02010609060101010101" pitchFamily="49" charset="-122"/>
                <a:cs typeface="Arial" panose="020B0604020202020204" pitchFamily="34" charset="0"/>
              </a:rPr>
              <a:t>级的时间分辨</a:t>
            </a:r>
            <a:r>
              <a:rPr lang="zh-CN" altLang="en-US"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技术</a:t>
            </a:r>
            <a:r>
              <a:rPr lang="en-US" altLang="zh-CN"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——pp-XAFS</a:t>
            </a:r>
            <a:endParaRPr lang="zh-CN" altLang="en-US" sz="32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
        <p:nvSpPr>
          <p:cNvPr id="14" name="矩形 13"/>
          <p:cNvSpPr/>
          <p:nvPr/>
        </p:nvSpPr>
        <p:spPr>
          <a:xfrm>
            <a:off x="492635" y="1196752"/>
            <a:ext cx="2016224" cy="830997"/>
          </a:xfrm>
          <a:prstGeom prst="rect">
            <a:avLst/>
          </a:prstGeom>
        </p:spPr>
        <p:txBody>
          <a:bodyPr wrap="square">
            <a:spAutoFit/>
          </a:bodyPr>
          <a:lstStyle/>
          <a:p>
            <a:r>
              <a:rPr lang="en-US" altLang="zh-CN" sz="2400" b="1" dirty="0" smtClean="0">
                <a:solidFill>
                  <a:srgbClr val="0000FF"/>
                </a:solidFill>
                <a:latin typeface="Arial" panose="020B0604020202020204" pitchFamily="34" charset="0"/>
                <a:ea typeface="黑体" panose="02010609060101010101" pitchFamily="49" charset="-122"/>
                <a:cs typeface="Arial" panose="020B0604020202020204" pitchFamily="34" charset="0"/>
              </a:rPr>
              <a:t>Pump-probe</a:t>
            </a:r>
          </a:p>
          <a:p>
            <a:r>
              <a:rPr lang="en-US" altLang="zh-CN" sz="2400" b="1" dirty="0" smtClean="0">
                <a:solidFill>
                  <a:srgbClr val="0000FF"/>
                </a:solidFill>
                <a:latin typeface="Arial" panose="020B0604020202020204" pitchFamily="34" charset="0"/>
                <a:ea typeface="黑体" panose="02010609060101010101" pitchFamily="49" charset="-122"/>
                <a:cs typeface="Arial" panose="020B0604020202020204" pitchFamily="34" charset="0"/>
              </a:rPr>
              <a:t>XAFS</a:t>
            </a:r>
            <a:endParaRPr lang="zh-CN" altLang="en-US" sz="2400" b="1" dirty="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10775389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光合作用"/>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1472" y="987780"/>
            <a:ext cx="4752528" cy="3944329"/>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3"/>
          <a:stretch>
            <a:fillRect/>
          </a:stretch>
        </p:blipFill>
        <p:spPr>
          <a:xfrm>
            <a:off x="0" y="1028055"/>
            <a:ext cx="4289650" cy="4478752"/>
          </a:xfrm>
          <a:prstGeom prst="rect">
            <a:avLst/>
          </a:prstGeom>
        </p:spPr>
      </p:pic>
      <p:sp>
        <p:nvSpPr>
          <p:cNvPr id="7" name="TextBox 16"/>
          <p:cNvSpPr txBox="1"/>
          <p:nvPr/>
        </p:nvSpPr>
        <p:spPr>
          <a:xfrm>
            <a:off x="1373721" y="183863"/>
            <a:ext cx="7734783" cy="584775"/>
          </a:xfrm>
          <a:prstGeom prst="rect">
            <a:avLst/>
          </a:prstGeom>
          <a:noFill/>
        </p:spPr>
        <p:txBody>
          <a:bodyPr wrap="square" rtlCol="0">
            <a:spAutoFit/>
          </a:bodyPr>
          <a:lstStyle/>
          <a:p>
            <a:r>
              <a:rPr lang="en-US" altLang="zh-CN"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pump-probe XAFS</a:t>
            </a:r>
            <a:r>
              <a:rPr lang="zh-CN" altLang="en-US"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在光合作用中的研究</a:t>
            </a:r>
            <a:endParaRPr lang="zh-CN" altLang="en-US" sz="3200" dirty="0">
              <a:solidFill>
                <a:srgbClr val="FF0000"/>
              </a:solidFill>
              <a:latin typeface="Arial" panose="020B0604020202020204" pitchFamily="34" charset="0"/>
              <a:ea typeface="黑体" panose="02010609060101010101" pitchFamily="49" charset="-122"/>
              <a:cs typeface="Arial" panose="020B0604020202020204" pitchFamily="34" charset="0"/>
            </a:endParaRPr>
          </a:p>
        </p:txBody>
      </p:sp>
      <p:sp>
        <p:nvSpPr>
          <p:cNvPr id="8" name="Rectangle 5"/>
          <p:cNvSpPr>
            <a:spLocks noChangeArrowheads="1"/>
          </p:cNvSpPr>
          <p:nvPr/>
        </p:nvSpPr>
        <p:spPr bwMode="auto">
          <a:xfrm>
            <a:off x="4067944" y="5140047"/>
            <a:ext cx="479659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ea typeface="楷体_GB2312" pitchFamily="49" charset="-122"/>
              </a:defRPr>
            </a:lvl1pPr>
            <a:lvl2pPr marL="742950" indent="-285750" eaLnBrk="0" hangingPunct="0">
              <a:defRPr>
                <a:solidFill>
                  <a:schemeClr val="tx1"/>
                </a:solidFill>
                <a:latin typeface="Arial" panose="020B0604020202020204" pitchFamily="34" charset="0"/>
                <a:ea typeface="楷体_GB2312" pitchFamily="49" charset="-122"/>
              </a:defRPr>
            </a:lvl2pPr>
            <a:lvl3pPr marL="1143000" indent="-228600" eaLnBrk="0" hangingPunct="0">
              <a:defRPr>
                <a:solidFill>
                  <a:schemeClr val="tx1"/>
                </a:solidFill>
                <a:latin typeface="Arial" panose="020B0604020202020204" pitchFamily="34" charset="0"/>
                <a:ea typeface="楷体_GB2312" pitchFamily="49" charset="-122"/>
              </a:defRPr>
            </a:lvl3pPr>
            <a:lvl4pPr marL="1600200" indent="-228600" eaLnBrk="0" hangingPunct="0">
              <a:defRPr>
                <a:solidFill>
                  <a:schemeClr val="tx1"/>
                </a:solidFill>
                <a:latin typeface="Arial" panose="020B0604020202020204" pitchFamily="34" charset="0"/>
                <a:ea typeface="楷体_GB2312" pitchFamily="49" charset="-122"/>
              </a:defRPr>
            </a:lvl4pPr>
            <a:lvl5pPr marL="2057400" indent="-228600" eaLnBrk="0" hangingPunct="0">
              <a:defRPr>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9pPr>
          </a:lstStyle>
          <a:p>
            <a:pPr algn="just"/>
            <a:r>
              <a:rPr lang="zh-CN" altLang="en-US" sz="2000" dirty="0" smtClean="0">
                <a:solidFill>
                  <a:srgbClr val="0000FF"/>
                </a:solidFill>
                <a:ea typeface="黑体" panose="02010609060101010101" pitchFamily="49" charset="-122"/>
                <a:cs typeface="Arial" panose="020B0604020202020204" pitchFamily="34" charset="0"/>
              </a:rPr>
              <a:t>采用纳秒</a:t>
            </a:r>
            <a:r>
              <a:rPr lang="en-US" altLang="zh-CN" sz="2000" dirty="0" smtClean="0">
                <a:solidFill>
                  <a:srgbClr val="0000FF"/>
                </a:solidFill>
                <a:ea typeface="黑体" panose="02010609060101010101" pitchFamily="49" charset="-122"/>
                <a:cs typeface="Arial" panose="020B0604020202020204" pitchFamily="34" charset="0"/>
              </a:rPr>
              <a:t>XAFS</a:t>
            </a:r>
            <a:r>
              <a:rPr lang="zh-CN" altLang="en-US" sz="2000" dirty="0" smtClean="0">
                <a:solidFill>
                  <a:srgbClr val="0000FF"/>
                </a:solidFill>
                <a:ea typeface="黑体" panose="02010609060101010101" pitchFamily="49" charset="-122"/>
                <a:cs typeface="Arial" panose="020B0604020202020204" pitchFamily="34" charset="0"/>
              </a:rPr>
              <a:t>技术，研究光合体系</a:t>
            </a:r>
            <a:r>
              <a:rPr lang="en-US" altLang="zh-CN" sz="2000" dirty="0" smtClean="0">
                <a:solidFill>
                  <a:srgbClr val="0000FF"/>
                </a:solidFill>
                <a:ea typeface="黑体" panose="02010609060101010101" pitchFamily="49" charset="-122"/>
                <a:cs typeface="Arial" panose="020B0604020202020204" pitchFamily="34" charset="0"/>
              </a:rPr>
              <a:t>II Mn</a:t>
            </a:r>
            <a:r>
              <a:rPr lang="en-US" altLang="zh-CN" sz="2000" baseline="-25000" dirty="0" smtClean="0">
                <a:solidFill>
                  <a:srgbClr val="0000FF"/>
                </a:solidFill>
                <a:ea typeface="黑体" panose="02010609060101010101" pitchFamily="49" charset="-122"/>
                <a:cs typeface="Arial" panose="020B0604020202020204" pitchFamily="34" charset="0"/>
              </a:rPr>
              <a:t>4</a:t>
            </a:r>
            <a:r>
              <a:rPr lang="en-US" altLang="zh-CN" sz="2000" dirty="0" smtClean="0">
                <a:solidFill>
                  <a:srgbClr val="0000FF"/>
                </a:solidFill>
                <a:ea typeface="黑体" panose="02010609060101010101" pitchFamily="49" charset="-122"/>
                <a:cs typeface="Arial" panose="020B0604020202020204" pitchFamily="34" charset="0"/>
              </a:rPr>
              <a:t>Ca</a:t>
            </a:r>
            <a:r>
              <a:rPr lang="zh-CN" altLang="en-US" sz="2000" dirty="0" smtClean="0">
                <a:solidFill>
                  <a:srgbClr val="0000FF"/>
                </a:solidFill>
                <a:ea typeface="黑体" panose="02010609060101010101" pitchFamily="49" charset="-122"/>
                <a:cs typeface="Arial" panose="020B0604020202020204" pitchFamily="34" charset="0"/>
              </a:rPr>
              <a:t>团簇</a:t>
            </a:r>
            <a:r>
              <a:rPr lang="zh-CN" altLang="en-US" sz="2000" dirty="0">
                <a:solidFill>
                  <a:srgbClr val="0000FF"/>
                </a:solidFill>
                <a:ea typeface="黑体" panose="02010609060101010101" pitchFamily="49" charset="-122"/>
                <a:cs typeface="Arial" panose="020B0604020202020204" pitchFamily="34" charset="0"/>
              </a:rPr>
              <a:t>光</a:t>
            </a:r>
            <a:r>
              <a:rPr lang="zh-CN" altLang="en-US" sz="2000" dirty="0" smtClean="0">
                <a:solidFill>
                  <a:srgbClr val="0000FF"/>
                </a:solidFill>
                <a:ea typeface="黑体" panose="02010609060101010101" pitchFamily="49" charset="-122"/>
                <a:cs typeface="Arial" panose="020B0604020202020204" pitchFamily="34" charset="0"/>
              </a:rPr>
              <a:t>激发水氧化</a:t>
            </a:r>
            <a:r>
              <a:rPr lang="zh-CN" altLang="en-US" sz="2000" dirty="0">
                <a:solidFill>
                  <a:srgbClr val="0000FF"/>
                </a:solidFill>
                <a:ea typeface="黑体" panose="02010609060101010101" pitchFamily="49" charset="-122"/>
                <a:cs typeface="Arial" panose="020B0604020202020204" pitchFamily="34" charset="0"/>
              </a:rPr>
              <a:t>产氧</a:t>
            </a:r>
            <a:r>
              <a:rPr lang="zh-CN" altLang="en-US" sz="2000" dirty="0" smtClean="0">
                <a:solidFill>
                  <a:srgbClr val="0000FF"/>
                </a:solidFill>
                <a:ea typeface="黑体" panose="02010609060101010101" pitchFamily="49" charset="-122"/>
                <a:cs typeface="Arial" panose="020B0604020202020204" pitchFamily="34" charset="0"/>
              </a:rPr>
              <a:t>反应循环中的新中间体（</a:t>
            </a:r>
            <a:r>
              <a:rPr lang="en-US" altLang="zh-CN" sz="2000" dirty="0" smtClean="0">
                <a:solidFill>
                  <a:srgbClr val="0000FF"/>
                </a:solidFill>
                <a:ea typeface="黑体" panose="02010609060101010101" pitchFamily="49" charset="-122"/>
                <a:cs typeface="Arial" panose="020B0604020202020204" pitchFamily="34" charset="0"/>
              </a:rPr>
              <a:t>S4</a:t>
            </a:r>
            <a:r>
              <a:rPr lang="zh-CN" altLang="en-US" sz="2000" dirty="0">
                <a:solidFill>
                  <a:srgbClr val="0000FF"/>
                </a:solidFill>
                <a:ea typeface="黑体" panose="02010609060101010101" pitchFamily="49" charset="-122"/>
                <a:cs typeface="Arial" panose="020B0604020202020204" pitchFamily="34" charset="0"/>
              </a:rPr>
              <a:t>态</a:t>
            </a:r>
            <a:r>
              <a:rPr lang="zh-CN" altLang="en-US" sz="2000" dirty="0" smtClean="0">
                <a:solidFill>
                  <a:srgbClr val="0000FF"/>
                </a:solidFill>
                <a:ea typeface="黑体" panose="02010609060101010101" pitchFamily="49" charset="-122"/>
                <a:cs typeface="Arial" panose="020B0604020202020204" pitchFamily="34" charset="0"/>
              </a:rPr>
              <a:t>）。</a:t>
            </a:r>
            <a:endParaRPr lang="zh-CN" altLang="en-US" sz="2000" dirty="0">
              <a:solidFill>
                <a:srgbClr val="0000FF"/>
              </a:solidFill>
              <a:ea typeface="黑体" panose="02010609060101010101" pitchFamily="49" charset="-122"/>
              <a:cs typeface="Arial" panose="020B0604020202020204" pitchFamily="34" charset="0"/>
            </a:endParaRPr>
          </a:p>
        </p:txBody>
      </p:sp>
      <p:sp>
        <p:nvSpPr>
          <p:cNvPr id="9" name="矩形 7"/>
          <p:cNvSpPr>
            <a:spLocks noChangeArrowheads="1"/>
          </p:cNvSpPr>
          <p:nvPr/>
        </p:nvSpPr>
        <p:spPr bwMode="auto">
          <a:xfrm>
            <a:off x="179512" y="6140623"/>
            <a:ext cx="403988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楷体_GB2312" pitchFamily="49" charset="-122"/>
              </a:defRPr>
            </a:lvl1pPr>
            <a:lvl2pPr marL="742950" indent="-285750" eaLnBrk="0" hangingPunct="0">
              <a:defRPr>
                <a:solidFill>
                  <a:schemeClr val="tx1"/>
                </a:solidFill>
                <a:latin typeface="Arial" panose="020B0604020202020204" pitchFamily="34" charset="0"/>
                <a:ea typeface="楷体_GB2312" pitchFamily="49" charset="-122"/>
              </a:defRPr>
            </a:lvl2pPr>
            <a:lvl3pPr marL="1143000" indent="-228600" eaLnBrk="0" hangingPunct="0">
              <a:defRPr>
                <a:solidFill>
                  <a:schemeClr val="tx1"/>
                </a:solidFill>
                <a:latin typeface="Arial" panose="020B0604020202020204" pitchFamily="34" charset="0"/>
                <a:ea typeface="楷体_GB2312" pitchFamily="49" charset="-122"/>
              </a:defRPr>
            </a:lvl3pPr>
            <a:lvl4pPr marL="1600200" indent="-228600" eaLnBrk="0" hangingPunct="0">
              <a:defRPr>
                <a:solidFill>
                  <a:schemeClr val="tx1"/>
                </a:solidFill>
                <a:latin typeface="Arial" panose="020B0604020202020204" pitchFamily="34" charset="0"/>
                <a:ea typeface="楷体_GB2312" pitchFamily="49" charset="-122"/>
              </a:defRPr>
            </a:lvl4pPr>
            <a:lvl5pPr marL="2057400" indent="-228600" eaLnBrk="0" hangingPunct="0">
              <a:defRPr>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9pPr>
          </a:lstStyle>
          <a:p>
            <a:pPr eaLnBrk="1" hangingPunct="1"/>
            <a:r>
              <a:rPr lang="en-US" altLang="zh-CN" sz="1900" dirty="0">
                <a:solidFill>
                  <a:srgbClr val="0000FF"/>
                </a:solidFill>
                <a:latin typeface="Candara" panose="020E0502030303020204" pitchFamily="34" charset="0"/>
              </a:rPr>
              <a:t>H. </a:t>
            </a:r>
            <a:r>
              <a:rPr lang="en-US" altLang="zh-CN" sz="1900" dirty="0" err="1" smtClean="0">
                <a:solidFill>
                  <a:srgbClr val="0000FF"/>
                </a:solidFill>
                <a:latin typeface="Candara" panose="020E0502030303020204" pitchFamily="34" charset="0"/>
              </a:rPr>
              <a:t>Dau</a:t>
            </a:r>
            <a:r>
              <a:rPr lang="en-US" altLang="zh-CN" sz="1900" dirty="0" smtClean="0">
                <a:solidFill>
                  <a:srgbClr val="0000FF"/>
                </a:solidFill>
                <a:latin typeface="Candara" panose="020E0502030303020204" pitchFamily="34" charset="0"/>
              </a:rPr>
              <a:t>, et al. Science</a:t>
            </a:r>
            <a:r>
              <a:rPr lang="en-US" altLang="zh-CN" sz="1900" dirty="0">
                <a:solidFill>
                  <a:srgbClr val="0000FF"/>
                </a:solidFill>
                <a:latin typeface="Candara" panose="020E0502030303020204" pitchFamily="34" charset="0"/>
              </a:rPr>
              <a:t>, 310, 1019 (2005)</a:t>
            </a:r>
            <a:endParaRPr lang="zh-CN" altLang="en-US" sz="1900" dirty="0">
              <a:solidFill>
                <a:srgbClr val="0000FF"/>
              </a:solidFill>
              <a:latin typeface="Candara" panose="020E0502030303020204" pitchFamily="34" charset="0"/>
            </a:endParaRPr>
          </a:p>
        </p:txBody>
      </p:sp>
      <p:sp>
        <p:nvSpPr>
          <p:cNvPr id="10" name="椭圆 9"/>
          <p:cNvSpPr/>
          <p:nvPr/>
        </p:nvSpPr>
        <p:spPr>
          <a:xfrm>
            <a:off x="726569" y="3044279"/>
            <a:ext cx="647152" cy="14779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644008" y="2684239"/>
            <a:ext cx="2946646" cy="22478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5"/>
          <p:cNvSpPr>
            <a:spLocks noChangeArrowheads="1"/>
          </p:cNvSpPr>
          <p:nvPr/>
        </p:nvSpPr>
        <p:spPr bwMode="auto">
          <a:xfrm>
            <a:off x="650889" y="5594783"/>
            <a:ext cx="29878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ea typeface="楷体_GB2312" pitchFamily="49" charset="-122"/>
              </a:defRPr>
            </a:lvl1pPr>
            <a:lvl2pPr marL="742950" indent="-285750" eaLnBrk="0" hangingPunct="0">
              <a:defRPr>
                <a:solidFill>
                  <a:schemeClr val="tx1"/>
                </a:solidFill>
                <a:latin typeface="Arial" panose="020B0604020202020204" pitchFamily="34" charset="0"/>
                <a:ea typeface="楷体_GB2312" pitchFamily="49" charset="-122"/>
              </a:defRPr>
            </a:lvl2pPr>
            <a:lvl3pPr marL="1143000" indent="-228600" eaLnBrk="0" hangingPunct="0">
              <a:defRPr>
                <a:solidFill>
                  <a:schemeClr val="tx1"/>
                </a:solidFill>
                <a:latin typeface="Arial" panose="020B0604020202020204" pitchFamily="34" charset="0"/>
                <a:ea typeface="楷体_GB2312" pitchFamily="49" charset="-122"/>
              </a:defRPr>
            </a:lvl3pPr>
            <a:lvl4pPr marL="1600200" indent="-228600" eaLnBrk="0" hangingPunct="0">
              <a:defRPr>
                <a:solidFill>
                  <a:schemeClr val="tx1"/>
                </a:solidFill>
                <a:latin typeface="Arial" panose="020B0604020202020204" pitchFamily="34" charset="0"/>
                <a:ea typeface="楷体_GB2312" pitchFamily="49" charset="-122"/>
              </a:defRPr>
            </a:lvl4pPr>
            <a:lvl5pPr marL="2057400" indent="-228600" eaLnBrk="0" hangingPunct="0">
              <a:defRPr>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9pPr>
          </a:lstStyle>
          <a:p>
            <a:pPr algn="just"/>
            <a:r>
              <a:rPr lang="zh-CN" altLang="en-US" sz="2000" dirty="0">
                <a:solidFill>
                  <a:srgbClr val="FF0000"/>
                </a:solidFill>
                <a:ea typeface="黑体" panose="02010609060101010101" pitchFamily="49" charset="-122"/>
                <a:cs typeface="Arial" panose="020B0604020202020204" pitchFamily="34" charset="0"/>
              </a:rPr>
              <a:t>实验线站</a:t>
            </a:r>
            <a:r>
              <a:rPr lang="en-US" altLang="zh-CN" sz="2000" dirty="0" smtClean="0">
                <a:solidFill>
                  <a:srgbClr val="FF0000"/>
                </a:solidFill>
                <a:ea typeface="黑体" panose="02010609060101010101" pitchFamily="49" charset="-122"/>
                <a:cs typeface="Arial" panose="020B0604020202020204" pitchFamily="34" charset="0"/>
              </a:rPr>
              <a:t>ESRF ID26</a:t>
            </a:r>
            <a:endParaRPr lang="zh-CN" altLang="en-US" sz="2000" dirty="0">
              <a:solidFill>
                <a:srgbClr val="FF0000"/>
              </a:solidFill>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81870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28640" y="1700808"/>
            <a:ext cx="7686720" cy="3539430"/>
          </a:xfrm>
          <a:prstGeom prst="rect">
            <a:avLst/>
          </a:prstGeom>
        </p:spPr>
        <p:txBody>
          <a:bodyPr wrap="none">
            <a:spAutoFit/>
          </a:bodyPr>
          <a:lstStyle/>
          <a:p>
            <a:pPr algn="ctr"/>
            <a:r>
              <a:rPr kumimoji="1" lang="zh-CN" altLang="en-US" sz="4000" b="1" dirty="0" smtClean="0">
                <a:solidFill>
                  <a:srgbClr val="0000FF"/>
                </a:solidFill>
                <a:latin typeface="Arial" panose="020B0604020202020204" pitchFamily="34" charset="0"/>
                <a:ea typeface="黑体" panose="02010609060101010101" pitchFamily="49" charset="-122"/>
                <a:cs typeface="Arial" panose="020B0604020202020204" pitchFamily="34" charset="0"/>
              </a:rPr>
              <a:t>三</a:t>
            </a:r>
            <a:r>
              <a:rPr kumimoji="1" lang="en-US" altLang="zh-CN" sz="4000" b="1" dirty="0" smtClean="0">
                <a:solidFill>
                  <a:srgbClr val="0000FF"/>
                </a:solidFill>
                <a:latin typeface="Arial" panose="020B0604020202020204" pitchFamily="34" charset="0"/>
                <a:ea typeface="黑体" panose="02010609060101010101" pitchFamily="49" charset="-122"/>
                <a:cs typeface="Arial" panose="020B0604020202020204" pitchFamily="34" charset="0"/>
              </a:rPr>
              <a:t>. </a:t>
            </a:r>
            <a:r>
              <a:rPr kumimoji="1" lang="zh-CN" altLang="en-US" sz="4000" b="1" dirty="0" smtClean="0">
                <a:solidFill>
                  <a:srgbClr val="0000FF"/>
                </a:solidFill>
                <a:latin typeface="Arial" panose="020B0604020202020204" pitchFamily="34" charset="0"/>
                <a:ea typeface="黑体" panose="02010609060101010101" pitchFamily="49" charset="-122"/>
                <a:cs typeface="Arial" panose="020B0604020202020204" pitchFamily="34" charset="0"/>
              </a:rPr>
              <a:t>时间</a:t>
            </a:r>
            <a:r>
              <a:rPr kumimoji="1" lang="zh-CN" altLang="en-US" sz="4000" b="1" dirty="0">
                <a:solidFill>
                  <a:srgbClr val="0000FF"/>
                </a:solidFill>
                <a:latin typeface="Arial" panose="020B0604020202020204" pitchFamily="34" charset="0"/>
                <a:ea typeface="黑体" panose="02010609060101010101" pitchFamily="49" charset="-122"/>
                <a:cs typeface="Arial" panose="020B0604020202020204" pitchFamily="34" charset="0"/>
              </a:rPr>
              <a:t>分辨</a:t>
            </a:r>
            <a:r>
              <a:rPr kumimoji="1" lang="en-US" altLang="zh-CN" sz="4000" b="1" dirty="0">
                <a:solidFill>
                  <a:srgbClr val="0000FF"/>
                </a:solidFill>
                <a:latin typeface="Arial" panose="020B0604020202020204" pitchFamily="34" charset="0"/>
                <a:ea typeface="黑体" panose="02010609060101010101" pitchFamily="49" charset="-122"/>
                <a:cs typeface="Arial" panose="020B0604020202020204" pitchFamily="34" charset="0"/>
              </a:rPr>
              <a:t>XAFS</a:t>
            </a:r>
            <a:r>
              <a:rPr kumimoji="1" lang="zh-CN" altLang="en-US" sz="4000" b="1" dirty="0" smtClean="0">
                <a:solidFill>
                  <a:srgbClr val="0000FF"/>
                </a:solidFill>
                <a:latin typeface="Arial" panose="020B0604020202020204" pitchFamily="34" charset="0"/>
                <a:ea typeface="黑体" panose="02010609060101010101" pitchFamily="49" charset="-122"/>
                <a:cs typeface="Arial" panose="020B0604020202020204" pitchFamily="34" charset="0"/>
              </a:rPr>
              <a:t>应用</a:t>
            </a:r>
            <a:endParaRPr kumimoji="1" lang="en-US" altLang="zh-CN" sz="4000" b="1" dirty="0" smtClean="0">
              <a:solidFill>
                <a:srgbClr val="0000FF"/>
              </a:solidFill>
              <a:latin typeface="Arial" panose="020B0604020202020204" pitchFamily="34" charset="0"/>
              <a:ea typeface="黑体" panose="02010609060101010101" pitchFamily="49" charset="-122"/>
              <a:cs typeface="Arial" panose="020B0604020202020204" pitchFamily="34" charset="0"/>
            </a:endParaRPr>
          </a:p>
          <a:p>
            <a:endParaRPr kumimoji="1" lang="en-US" altLang="zh-CN" sz="4000" b="1" dirty="0">
              <a:solidFill>
                <a:srgbClr val="0000FF"/>
              </a:solidFill>
              <a:latin typeface="Arial" panose="020B0604020202020204" pitchFamily="34" charset="0"/>
              <a:ea typeface="黑体" panose="02010609060101010101" pitchFamily="49" charset="-122"/>
              <a:cs typeface="Arial" panose="020B0604020202020204" pitchFamily="34" charset="0"/>
            </a:endParaRPr>
          </a:p>
          <a:p>
            <a:pPr marL="571500" indent="-571500">
              <a:lnSpc>
                <a:spcPct val="200000"/>
              </a:lnSpc>
              <a:buFont typeface="Wingdings" panose="05000000000000000000" pitchFamily="2" charset="2"/>
              <a:buChar char="u"/>
            </a:pPr>
            <a:r>
              <a:rPr kumimoji="1" lang="zh-CN" altLang="en-US" sz="3600" dirty="0" smtClean="0">
                <a:solidFill>
                  <a:srgbClr val="0000FF"/>
                </a:solidFill>
                <a:latin typeface="Arial" panose="020B0604020202020204" pitchFamily="34" charset="0"/>
                <a:ea typeface="黑体" panose="02010609060101010101" pitchFamily="49" charset="-122"/>
                <a:cs typeface="Arial" panose="020B0604020202020204" pitchFamily="34" charset="0"/>
              </a:rPr>
              <a:t>纳米材料的</a:t>
            </a:r>
            <a:r>
              <a:rPr kumimoji="1" lang="zh-CN" altLang="en-US" sz="3600" dirty="0">
                <a:solidFill>
                  <a:srgbClr val="0000FF"/>
                </a:solidFill>
                <a:latin typeface="Arial" panose="020B0604020202020204" pitchFamily="34" charset="0"/>
                <a:ea typeface="黑体" panose="02010609060101010101" pitchFamily="49" charset="-122"/>
                <a:cs typeface="Arial" panose="020B0604020202020204" pitchFamily="34" charset="0"/>
              </a:rPr>
              <a:t>液相</a:t>
            </a:r>
            <a:r>
              <a:rPr kumimoji="1" lang="zh-CN" altLang="en-US" sz="3600" dirty="0" smtClean="0">
                <a:solidFill>
                  <a:srgbClr val="0000FF"/>
                </a:solidFill>
                <a:latin typeface="Arial" panose="020B0604020202020204" pitchFamily="34" charset="0"/>
                <a:ea typeface="黑体" panose="02010609060101010101" pitchFamily="49" charset="-122"/>
                <a:cs typeface="Arial" panose="020B0604020202020204" pitchFamily="34" charset="0"/>
              </a:rPr>
              <a:t>成核</a:t>
            </a:r>
            <a:r>
              <a:rPr kumimoji="1" lang="zh-CN" altLang="en-US" sz="3600" dirty="0">
                <a:solidFill>
                  <a:srgbClr val="0000FF"/>
                </a:solidFill>
                <a:latin typeface="Arial" panose="020B0604020202020204" pitchFamily="34" charset="0"/>
                <a:ea typeface="黑体" panose="02010609060101010101" pitchFamily="49" charset="-122"/>
                <a:cs typeface="Arial" panose="020B0604020202020204" pitchFamily="34" charset="0"/>
              </a:rPr>
              <a:t>和生长过程</a:t>
            </a:r>
          </a:p>
          <a:p>
            <a:pPr marL="571500" indent="-571500">
              <a:lnSpc>
                <a:spcPct val="200000"/>
              </a:lnSpc>
              <a:buFont typeface="Wingdings" panose="05000000000000000000" pitchFamily="2" charset="2"/>
              <a:buChar char="u"/>
            </a:pPr>
            <a:r>
              <a:rPr kumimoji="1" lang="zh-CN" altLang="en-US" sz="3600" dirty="0" smtClean="0">
                <a:solidFill>
                  <a:srgbClr val="0000FF"/>
                </a:solidFill>
                <a:latin typeface="Arial" panose="020B0604020202020204" pitchFamily="34" charset="0"/>
                <a:ea typeface="黑体" panose="02010609060101010101" pitchFamily="49" charset="-122"/>
                <a:cs typeface="Arial" panose="020B0604020202020204" pitchFamily="34" charset="0"/>
              </a:rPr>
              <a:t>能量转化材料构效关系及反应机理</a:t>
            </a:r>
            <a:endParaRPr kumimoji="1" lang="en-US" altLang="zh-CN" sz="3600" dirty="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41610661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 Box 2"/>
          <p:cNvSpPr txBox="1">
            <a:spLocks noChangeArrowheads="1"/>
          </p:cNvSpPr>
          <p:nvPr/>
        </p:nvSpPr>
        <p:spPr bwMode="auto">
          <a:xfrm>
            <a:off x="0" y="1097310"/>
            <a:ext cx="9144000" cy="461665"/>
          </a:xfrm>
          <a:prstGeom prst="rect">
            <a:avLst/>
          </a:prstGeom>
          <a:noFill/>
          <a:ln w="9525">
            <a:noFill/>
            <a:miter lim="800000"/>
            <a:headEnd/>
            <a:tailEnd/>
          </a:ln>
          <a:effectLst/>
        </p:spPr>
        <p:txBody>
          <a:bodyPr>
            <a:spAutoFit/>
          </a:bodyPr>
          <a:lstStyle/>
          <a:p>
            <a:pPr marL="628650" algn="l"/>
            <a:r>
              <a:rPr lang="zh-CN" altLang="en-US" sz="2400" b="1" baseline="0" dirty="0">
                <a:solidFill>
                  <a:srgbClr val="0000CC"/>
                </a:solidFill>
                <a:latin typeface="华文细黑" pitchFamily="2" charset="-122"/>
                <a:ea typeface="华文细黑" pitchFamily="2" charset="-122"/>
              </a:rPr>
              <a:t>重大挑战之一：我们如何在电子水平上控制材料形成进程？ </a:t>
            </a:r>
          </a:p>
        </p:txBody>
      </p:sp>
      <p:pic>
        <p:nvPicPr>
          <p:cNvPr id="211971" name="图片 2"/>
          <p:cNvPicPr>
            <a:picLocks noChangeAspect="1" noChangeArrowheads="1"/>
          </p:cNvPicPr>
          <p:nvPr/>
        </p:nvPicPr>
        <p:blipFill>
          <a:blip r:embed="rId3" cstate="print"/>
          <a:srcRect l="4590" t="891" r="8594" b="17413"/>
          <a:stretch>
            <a:fillRect/>
          </a:stretch>
        </p:blipFill>
        <p:spPr bwMode="auto">
          <a:xfrm>
            <a:off x="539750" y="1844675"/>
            <a:ext cx="1943100" cy="1798638"/>
          </a:xfrm>
          <a:prstGeom prst="rect">
            <a:avLst/>
          </a:prstGeom>
          <a:noFill/>
          <a:ln w="9525">
            <a:noFill/>
            <a:miter lim="800000"/>
            <a:headEnd/>
            <a:tailEnd/>
          </a:ln>
        </p:spPr>
      </p:pic>
      <p:sp>
        <p:nvSpPr>
          <p:cNvPr id="211972" name="Text Box 4"/>
          <p:cNvSpPr txBox="1">
            <a:spLocks noChangeArrowheads="1"/>
          </p:cNvSpPr>
          <p:nvPr/>
        </p:nvSpPr>
        <p:spPr bwMode="auto">
          <a:xfrm>
            <a:off x="395288" y="3573463"/>
            <a:ext cx="2230437" cy="641350"/>
          </a:xfrm>
          <a:prstGeom prst="rect">
            <a:avLst/>
          </a:prstGeom>
          <a:noFill/>
          <a:ln w="9525">
            <a:noFill/>
            <a:miter lim="800000"/>
            <a:headEnd/>
            <a:tailEnd/>
          </a:ln>
          <a:effectLst/>
        </p:spPr>
        <p:txBody>
          <a:bodyPr>
            <a:spAutoFit/>
          </a:bodyPr>
          <a:lstStyle/>
          <a:p>
            <a:r>
              <a:rPr lang="zh-CN" altLang="en-US" b="1" baseline="0">
                <a:solidFill>
                  <a:srgbClr val="0000CC"/>
                </a:solidFill>
                <a:latin typeface="华文细黑" pitchFamily="2" charset="-122"/>
                <a:ea typeface="华文细黑" pitchFamily="2" charset="-122"/>
              </a:rPr>
              <a:t>在电子自旋器件中通过自旋分开电子 </a:t>
            </a:r>
          </a:p>
        </p:txBody>
      </p:sp>
      <p:pic>
        <p:nvPicPr>
          <p:cNvPr id="211973" name="Picture 5"/>
          <p:cNvPicPr>
            <a:picLocks noChangeAspect="1" noChangeArrowheads="1"/>
          </p:cNvPicPr>
          <p:nvPr/>
        </p:nvPicPr>
        <p:blipFill>
          <a:blip r:embed="rId4" cstate="print"/>
          <a:srcRect t="3983"/>
          <a:stretch>
            <a:fillRect/>
          </a:stretch>
        </p:blipFill>
        <p:spPr bwMode="auto">
          <a:xfrm>
            <a:off x="2771775" y="1844675"/>
            <a:ext cx="1576388" cy="1798638"/>
          </a:xfrm>
          <a:prstGeom prst="rect">
            <a:avLst/>
          </a:prstGeom>
          <a:noFill/>
          <a:ln w="9525">
            <a:noFill/>
            <a:miter lim="800000"/>
            <a:headEnd/>
            <a:tailEnd/>
          </a:ln>
        </p:spPr>
      </p:pic>
      <p:sp>
        <p:nvSpPr>
          <p:cNvPr id="211974" name="Text Box 6"/>
          <p:cNvSpPr txBox="1">
            <a:spLocks noChangeArrowheads="1"/>
          </p:cNvSpPr>
          <p:nvPr/>
        </p:nvSpPr>
        <p:spPr bwMode="auto">
          <a:xfrm>
            <a:off x="2700338" y="3573463"/>
            <a:ext cx="1943100" cy="641350"/>
          </a:xfrm>
          <a:prstGeom prst="rect">
            <a:avLst/>
          </a:prstGeom>
          <a:noFill/>
          <a:ln w="9525">
            <a:noFill/>
            <a:miter lim="800000"/>
            <a:headEnd/>
            <a:tailEnd/>
          </a:ln>
          <a:effectLst/>
        </p:spPr>
        <p:txBody>
          <a:bodyPr>
            <a:spAutoFit/>
          </a:bodyPr>
          <a:lstStyle/>
          <a:p>
            <a:r>
              <a:rPr lang="zh-CN" altLang="en-US" b="1" baseline="0">
                <a:solidFill>
                  <a:srgbClr val="0000CC"/>
                </a:solidFill>
                <a:latin typeface="华文细黑" pitchFamily="2" charset="-122"/>
                <a:ea typeface="华文细黑" pitchFamily="2" charset="-122"/>
              </a:rPr>
              <a:t>生物大分子转移质子想象图 </a:t>
            </a:r>
          </a:p>
        </p:txBody>
      </p:sp>
      <p:pic>
        <p:nvPicPr>
          <p:cNvPr id="211975" name="Picture 7"/>
          <p:cNvPicPr>
            <a:picLocks noChangeAspect="1" noChangeArrowheads="1"/>
          </p:cNvPicPr>
          <p:nvPr/>
        </p:nvPicPr>
        <p:blipFill>
          <a:blip r:embed="rId5" cstate="print"/>
          <a:srcRect/>
          <a:stretch>
            <a:fillRect/>
          </a:stretch>
        </p:blipFill>
        <p:spPr bwMode="auto">
          <a:xfrm>
            <a:off x="4572000" y="1844675"/>
            <a:ext cx="2263775" cy="1800225"/>
          </a:xfrm>
          <a:prstGeom prst="rect">
            <a:avLst/>
          </a:prstGeom>
          <a:noFill/>
          <a:ln w="9525">
            <a:noFill/>
            <a:miter lim="800000"/>
            <a:headEnd/>
            <a:tailEnd/>
          </a:ln>
        </p:spPr>
      </p:pic>
      <p:sp>
        <p:nvSpPr>
          <p:cNvPr id="211976" name="Text Box 8"/>
          <p:cNvSpPr txBox="1">
            <a:spLocks noChangeArrowheads="1"/>
          </p:cNvSpPr>
          <p:nvPr/>
        </p:nvSpPr>
        <p:spPr bwMode="auto">
          <a:xfrm>
            <a:off x="4645025" y="3573463"/>
            <a:ext cx="2160588" cy="641350"/>
          </a:xfrm>
          <a:prstGeom prst="rect">
            <a:avLst/>
          </a:prstGeom>
          <a:noFill/>
          <a:ln w="9525">
            <a:noFill/>
            <a:miter lim="800000"/>
            <a:headEnd/>
            <a:tailEnd/>
          </a:ln>
          <a:effectLst/>
        </p:spPr>
        <p:txBody>
          <a:bodyPr>
            <a:spAutoFit/>
          </a:bodyPr>
          <a:lstStyle/>
          <a:p>
            <a:r>
              <a:rPr lang="zh-CN" altLang="en-US" b="1" baseline="0">
                <a:solidFill>
                  <a:srgbClr val="0000CC"/>
                </a:solidFill>
                <a:latin typeface="华文细黑" pitchFamily="2" charset="-122"/>
                <a:ea typeface="华文细黑" pitchFamily="2" charset="-122"/>
              </a:rPr>
              <a:t>叶绿素光合作用中的量子相干性 </a:t>
            </a:r>
          </a:p>
        </p:txBody>
      </p:sp>
      <p:pic>
        <p:nvPicPr>
          <p:cNvPr id="211977" name="Picture 9"/>
          <p:cNvPicPr>
            <a:picLocks noChangeAspect="1" noChangeArrowheads="1"/>
          </p:cNvPicPr>
          <p:nvPr/>
        </p:nvPicPr>
        <p:blipFill>
          <a:blip r:embed="rId6" cstate="print"/>
          <a:srcRect/>
          <a:stretch>
            <a:fillRect/>
          </a:stretch>
        </p:blipFill>
        <p:spPr bwMode="auto">
          <a:xfrm>
            <a:off x="7164388" y="1844675"/>
            <a:ext cx="1709737" cy="1800225"/>
          </a:xfrm>
          <a:prstGeom prst="rect">
            <a:avLst/>
          </a:prstGeom>
          <a:noFill/>
          <a:ln w="9525">
            <a:noFill/>
            <a:miter lim="800000"/>
            <a:headEnd/>
            <a:tailEnd/>
          </a:ln>
        </p:spPr>
      </p:pic>
      <p:sp>
        <p:nvSpPr>
          <p:cNvPr id="211978" name="Text Box 10"/>
          <p:cNvSpPr txBox="1">
            <a:spLocks noChangeArrowheads="1"/>
          </p:cNvSpPr>
          <p:nvPr/>
        </p:nvSpPr>
        <p:spPr bwMode="auto">
          <a:xfrm>
            <a:off x="7108825" y="3573463"/>
            <a:ext cx="1784350" cy="641350"/>
          </a:xfrm>
          <a:prstGeom prst="rect">
            <a:avLst/>
          </a:prstGeom>
          <a:noFill/>
          <a:ln w="9525">
            <a:noFill/>
            <a:miter lim="800000"/>
            <a:headEnd/>
            <a:tailEnd/>
          </a:ln>
          <a:effectLst/>
        </p:spPr>
        <p:txBody>
          <a:bodyPr>
            <a:spAutoFit/>
          </a:bodyPr>
          <a:lstStyle/>
          <a:p>
            <a:r>
              <a:rPr lang="zh-CN" altLang="en-US" b="1" baseline="0">
                <a:solidFill>
                  <a:srgbClr val="0000CC"/>
                </a:solidFill>
                <a:latin typeface="华文细黑" pitchFamily="2" charset="-122"/>
                <a:ea typeface="华文细黑" pitchFamily="2" charset="-122"/>
              </a:rPr>
              <a:t>分子穿越势能面的圆锥交点 </a:t>
            </a:r>
          </a:p>
        </p:txBody>
      </p:sp>
      <p:pic>
        <p:nvPicPr>
          <p:cNvPr id="211979" name="Picture 11"/>
          <p:cNvPicPr>
            <a:picLocks noChangeAspect="1" noChangeArrowheads="1"/>
          </p:cNvPicPr>
          <p:nvPr/>
        </p:nvPicPr>
        <p:blipFill>
          <a:blip r:embed="rId7" cstate="print"/>
          <a:srcRect/>
          <a:stretch>
            <a:fillRect/>
          </a:stretch>
        </p:blipFill>
        <p:spPr bwMode="auto">
          <a:xfrm>
            <a:off x="468313" y="4567238"/>
            <a:ext cx="2703512" cy="1439862"/>
          </a:xfrm>
          <a:prstGeom prst="rect">
            <a:avLst/>
          </a:prstGeom>
          <a:noFill/>
          <a:ln w="9525">
            <a:noFill/>
            <a:miter lim="800000"/>
            <a:headEnd/>
            <a:tailEnd/>
          </a:ln>
        </p:spPr>
      </p:pic>
      <p:sp>
        <p:nvSpPr>
          <p:cNvPr id="211980" name="Text Box 12"/>
          <p:cNvSpPr txBox="1">
            <a:spLocks noChangeArrowheads="1"/>
          </p:cNvSpPr>
          <p:nvPr/>
        </p:nvSpPr>
        <p:spPr bwMode="auto">
          <a:xfrm>
            <a:off x="419100" y="6103938"/>
            <a:ext cx="2654300" cy="366712"/>
          </a:xfrm>
          <a:prstGeom prst="rect">
            <a:avLst/>
          </a:prstGeom>
          <a:noFill/>
          <a:ln w="9525">
            <a:noFill/>
            <a:miter lim="800000"/>
            <a:headEnd/>
            <a:tailEnd/>
          </a:ln>
          <a:effectLst/>
        </p:spPr>
        <p:txBody>
          <a:bodyPr wrap="none">
            <a:spAutoFit/>
          </a:bodyPr>
          <a:lstStyle/>
          <a:p>
            <a:r>
              <a:rPr lang="en-US" altLang="zh-CN" b="1" baseline="0">
                <a:solidFill>
                  <a:srgbClr val="0000CC"/>
                </a:solidFill>
                <a:latin typeface="华文细黑" pitchFamily="2" charset="-122"/>
                <a:ea typeface="华文细黑" pitchFamily="2" charset="-122"/>
              </a:rPr>
              <a:t>3</a:t>
            </a:r>
            <a:r>
              <a:rPr lang="zh-CN" altLang="en-US" b="1" baseline="0">
                <a:solidFill>
                  <a:srgbClr val="0000CC"/>
                </a:solidFill>
                <a:latin typeface="华文细黑" pitchFamily="2" charset="-122"/>
                <a:ea typeface="华文细黑" pitchFamily="2" charset="-122"/>
              </a:rPr>
              <a:t>夸克核子或库柏对气体 </a:t>
            </a:r>
          </a:p>
        </p:txBody>
      </p:sp>
      <p:pic>
        <p:nvPicPr>
          <p:cNvPr id="211981" name="Picture 13"/>
          <p:cNvPicPr>
            <a:picLocks noChangeAspect="1" noChangeArrowheads="1"/>
          </p:cNvPicPr>
          <p:nvPr/>
        </p:nvPicPr>
        <p:blipFill>
          <a:blip r:embed="rId8" cstate="print"/>
          <a:srcRect/>
          <a:stretch>
            <a:fillRect/>
          </a:stretch>
        </p:blipFill>
        <p:spPr bwMode="auto">
          <a:xfrm>
            <a:off x="3441700" y="4567238"/>
            <a:ext cx="2354263" cy="1438275"/>
          </a:xfrm>
          <a:prstGeom prst="rect">
            <a:avLst/>
          </a:prstGeom>
          <a:noFill/>
          <a:ln w="9525">
            <a:noFill/>
            <a:miter lim="800000"/>
            <a:headEnd/>
            <a:tailEnd/>
          </a:ln>
        </p:spPr>
      </p:pic>
      <p:sp>
        <p:nvSpPr>
          <p:cNvPr id="211982" name="Text Box 14"/>
          <p:cNvSpPr txBox="1">
            <a:spLocks noChangeArrowheads="1"/>
          </p:cNvSpPr>
          <p:nvPr/>
        </p:nvSpPr>
        <p:spPr bwMode="auto">
          <a:xfrm>
            <a:off x="3708400" y="6103938"/>
            <a:ext cx="1612900" cy="366712"/>
          </a:xfrm>
          <a:prstGeom prst="rect">
            <a:avLst/>
          </a:prstGeom>
          <a:noFill/>
          <a:ln w="9525">
            <a:noFill/>
            <a:miter lim="800000"/>
            <a:headEnd/>
            <a:tailEnd/>
          </a:ln>
          <a:effectLst/>
        </p:spPr>
        <p:txBody>
          <a:bodyPr wrap="none">
            <a:spAutoFit/>
          </a:bodyPr>
          <a:lstStyle/>
          <a:p>
            <a:r>
              <a:rPr lang="zh-CN" altLang="en-US" b="1" baseline="0">
                <a:solidFill>
                  <a:srgbClr val="0000CC"/>
                </a:solidFill>
                <a:latin typeface="华文细黑" pitchFamily="2" charset="-122"/>
                <a:ea typeface="华文细黑" pitchFamily="2" charset="-122"/>
              </a:rPr>
              <a:t>量子电子散射 </a:t>
            </a:r>
          </a:p>
        </p:txBody>
      </p:sp>
      <p:pic>
        <p:nvPicPr>
          <p:cNvPr id="211983" name="Picture 15"/>
          <p:cNvPicPr>
            <a:picLocks noChangeAspect="1" noChangeArrowheads="1"/>
          </p:cNvPicPr>
          <p:nvPr/>
        </p:nvPicPr>
        <p:blipFill>
          <a:blip r:embed="rId9" cstate="print"/>
          <a:srcRect/>
          <a:stretch>
            <a:fillRect/>
          </a:stretch>
        </p:blipFill>
        <p:spPr bwMode="auto">
          <a:xfrm>
            <a:off x="6113463" y="4567238"/>
            <a:ext cx="2706687" cy="1441450"/>
          </a:xfrm>
          <a:prstGeom prst="rect">
            <a:avLst/>
          </a:prstGeom>
          <a:noFill/>
          <a:ln w="9525">
            <a:noFill/>
            <a:miter lim="800000"/>
            <a:headEnd/>
            <a:tailEnd/>
          </a:ln>
        </p:spPr>
      </p:pic>
      <p:sp>
        <p:nvSpPr>
          <p:cNvPr id="211984" name="Text Box 16"/>
          <p:cNvSpPr txBox="1">
            <a:spLocks noChangeArrowheads="1"/>
          </p:cNvSpPr>
          <p:nvPr/>
        </p:nvSpPr>
        <p:spPr bwMode="auto">
          <a:xfrm>
            <a:off x="6156325" y="6093296"/>
            <a:ext cx="2527300" cy="366712"/>
          </a:xfrm>
          <a:prstGeom prst="rect">
            <a:avLst/>
          </a:prstGeom>
          <a:noFill/>
          <a:ln w="9525">
            <a:noFill/>
            <a:miter lim="800000"/>
            <a:headEnd/>
            <a:tailEnd/>
          </a:ln>
          <a:effectLst/>
        </p:spPr>
        <p:txBody>
          <a:bodyPr wrap="none">
            <a:spAutoFit/>
          </a:bodyPr>
          <a:lstStyle/>
          <a:p>
            <a:r>
              <a:rPr lang="zh-CN" altLang="en-US" b="1" baseline="0" dirty="0">
                <a:solidFill>
                  <a:srgbClr val="0000CC"/>
                </a:solidFill>
                <a:latin typeface="华文细黑" pitchFamily="2" charset="-122"/>
                <a:ea typeface="华文细黑" pitchFamily="2" charset="-122"/>
              </a:rPr>
              <a:t>阿秒脉冲研究俄歇过程 </a:t>
            </a:r>
          </a:p>
        </p:txBody>
      </p:sp>
      <p:sp>
        <p:nvSpPr>
          <p:cNvPr id="18" name="Text Box 5"/>
          <p:cNvSpPr txBox="1">
            <a:spLocks noChangeArrowheads="1"/>
          </p:cNvSpPr>
          <p:nvPr/>
        </p:nvSpPr>
        <p:spPr bwMode="auto">
          <a:xfrm>
            <a:off x="1115616" y="141741"/>
            <a:ext cx="7743477" cy="584775"/>
          </a:xfrm>
          <a:prstGeom prst="rect">
            <a:avLst/>
          </a:prstGeom>
          <a:noFill/>
          <a:ln w="9525">
            <a:noFill/>
            <a:miter lim="800000"/>
            <a:headEnd/>
            <a:tailEnd/>
          </a:ln>
          <a:effectLst/>
        </p:spPr>
        <p:txBody>
          <a:bodyPr wrap="square">
            <a:spAutoFit/>
          </a:bodyPr>
          <a:lstStyle/>
          <a:p>
            <a:r>
              <a:rPr lang="zh-CN" altLang="en-US" sz="3200" baseline="0" dirty="0">
                <a:solidFill>
                  <a:srgbClr val="0000CC"/>
                </a:solidFill>
                <a:ea typeface="黑体" pitchFamily="2" charset="-122"/>
              </a:rPr>
              <a:t>跨入“控制时代”面临的五大科学挑战</a:t>
            </a:r>
          </a:p>
        </p:txBody>
      </p:sp>
    </p:spTree>
    <p:extLst>
      <p:ext uri="{BB962C8B-B14F-4D97-AF65-F5344CB8AC3E}">
        <p14:creationId xmlns:p14="http://schemas.microsoft.com/office/powerpoint/2010/main" val="3582304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7"/>
          <p:cNvSpPr txBox="1">
            <a:spLocks noChangeArrowheads="1"/>
          </p:cNvSpPr>
          <p:nvPr/>
        </p:nvSpPr>
        <p:spPr bwMode="auto">
          <a:xfrm>
            <a:off x="1870719" y="1127332"/>
            <a:ext cx="2879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0000FF"/>
                </a:solidFill>
                <a:ea typeface="黑体" panose="02010609060101010101" pitchFamily="49" charset="-122"/>
              </a:rPr>
              <a:t>核心科学问题</a:t>
            </a:r>
          </a:p>
        </p:txBody>
      </p:sp>
      <p:grpSp>
        <p:nvGrpSpPr>
          <p:cNvPr id="26627" name="组合 48"/>
          <p:cNvGrpSpPr>
            <a:grpSpLocks/>
          </p:cNvGrpSpPr>
          <p:nvPr/>
        </p:nvGrpSpPr>
        <p:grpSpPr bwMode="auto">
          <a:xfrm>
            <a:off x="2412851" y="3441725"/>
            <a:ext cx="1728787" cy="1993900"/>
            <a:chOff x="4427984" y="1268760"/>
            <a:chExt cx="1728192" cy="1994823"/>
          </a:xfrm>
        </p:grpSpPr>
        <p:grpSp>
          <p:nvGrpSpPr>
            <p:cNvPr id="26671" name="组合 29"/>
            <p:cNvGrpSpPr>
              <a:grpSpLocks/>
            </p:cNvGrpSpPr>
            <p:nvPr/>
          </p:nvGrpSpPr>
          <p:grpSpPr bwMode="auto">
            <a:xfrm>
              <a:off x="4427985" y="1268760"/>
              <a:ext cx="1656186" cy="1994823"/>
              <a:chOff x="2267744" y="1844824"/>
              <a:chExt cx="1515891" cy="1827094"/>
            </a:xfrm>
          </p:grpSpPr>
          <p:pic>
            <p:nvPicPr>
              <p:cNvPr id="26675" name="Picture 18"/>
              <p:cNvPicPr>
                <a:picLocks noChangeAspect="1" noChangeArrowheads="1"/>
              </p:cNvPicPr>
              <p:nvPr/>
            </p:nvPicPr>
            <p:blipFill>
              <a:blip r:embed="rId3">
                <a:extLst>
                  <a:ext uri="{28A0092B-C50C-407E-A947-70E740481C1C}">
                    <a14:useLocalDpi xmlns:a14="http://schemas.microsoft.com/office/drawing/2010/main" val="0"/>
                  </a:ext>
                </a:extLst>
              </a:blip>
              <a:srcRect l="63367" r="22884"/>
              <a:stretch>
                <a:fillRect/>
              </a:stretch>
            </p:blipFill>
            <p:spPr bwMode="auto">
              <a:xfrm>
                <a:off x="3190460" y="1871719"/>
                <a:ext cx="593175" cy="18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76" name="矩形 28"/>
              <p:cNvSpPr>
                <a:spLocks noChangeArrowheads="1"/>
              </p:cNvSpPr>
              <p:nvPr/>
            </p:nvSpPr>
            <p:spPr bwMode="auto">
              <a:xfrm>
                <a:off x="2267744" y="1844824"/>
                <a:ext cx="144016" cy="1224136"/>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26672" name="矩形 51"/>
            <p:cNvSpPr>
              <a:spLocks noChangeArrowheads="1"/>
            </p:cNvSpPr>
            <p:nvPr/>
          </p:nvSpPr>
          <p:spPr bwMode="auto">
            <a:xfrm>
              <a:off x="5364088" y="1340768"/>
              <a:ext cx="216024" cy="216024"/>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6673" name="矩形 53"/>
            <p:cNvSpPr>
              <a:spLocks noChangeArrowheads="1"/>
            </p:cNvSpPr>
            <p:nvPr/>
          </p:nvSpPr>
          <p:spPr bwMode="auto">
            <a:xfrm>
              <a:off x="5796136" y="1916832"/>
              <a:ext cx="288032" cy="216024"/>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6674" name="矩形 54"/>
            <p:cNvSpPr>
              <a:spLocks noChangeArrowheads="1"/>
            </p:cNvSpPr>
            <p:nvPr/>
          </p:nvSpPr>
          <p:spPr bwMode="auto">
            <a:xfrm>
              <a:off x="5940152" y="2852936"/>
              <a:ext cx="216024" cy="144016"/>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26628" name="组合 29"/>
          <p:cNvGrpSpPr>
            <a:grpSpLocks/>
          </p:cNvGrpSpPr>
          <p:nvPr/>
        </p:nvGrpSpPr>
        <p:grpSpPr bwMode="auto">
          <a:xfrm>
            <a:off x="1830238" y="3441725"/>
            <a:ext cx="1336675" cy="1965325"/>
            <a:chOff x="1187097" y="1844824"/>
            <a:chExt cx="1224663" cy="1800349"/>
          </a:xfrm>
        </p:grpSpPr>
        <p:pic>
          <p:nvPicPr>
            <p:cNvPr id="26669" name="Picture 18"/>
            <p:cNvPicPr>
              <a:picLocks noChangeAspect="1" noChangeArrowheads="1"/>
            </p:cNvPicPr>
            <p:nvPr/>
          </p:nvPicPr>
          <p:blipFill>
            <a:blip r:embed="rId3">
              <a:extLst>
                <a:ext uri="{28A0092B-C50C-407E-A947-70E740481C1C}">
                  <a14:useLocalDpi xmlns:a14="http://schemas.microsoft.com/office/drawing/2010/main" val="0"/>
                </a:ext>
              </a:extLst>
            </a:blip>
            <a:srcRect l="18333" r="64954"/>
            <a:stretch>
              <a:fillRect/>
            </a:stretch>
          </p:blipFill>
          <p:spPr bwMode="auto">
            <a:xfrm>
              <a:off x="1187097" y="1844973"/>
              <a:ext cx="720926"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70" name="矩形 28"/>
            <p:cNvSpPr>
              <a:spLocks noChangeArrowheads="1"/>
            </p:cNvSpPr>
            <p:nvPr/>
          </p:nvSpPr>
          <p:spPr bwMode="auto">
            <a:xfrm>
              <a:off x="2267744" y="1844824"/>
              <a:ext cx="144016" cy="1224136"/>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26629" name="组合 61"/>
          <p:cNvGrpSpPr>
            <a:grpSpLocks/>
          </p:cNvGrpSpPr>
          <p:nvPr/>
        </p:nvGrpSpPr>
        <p:grpSpPr bwMode="auto">
          <a:xfrm>
            <a:off x="782488" y="3441725"/>
            <a:ext cx="2201863" cy="1965325"/>
            <a:chOff x="1475656" y="1268760"/>
            <a:chExt cx="2202100" cy="1965622"/>
          </a:xfrm>
        </p:grpSpPr>
        <p:grpSp>
          <p:nvGrpSpPr>
            <p:cNvPr id="26665" name="组合 29"/>
            <p:cNvGrpSpPr>
              <a:grpSpLocks/>
            </p:cNvGrpSpPr>
            <p:nvPr/>
          </p:nvGrpSpPr>
          <p:grpSpPr bwMode="auto">
            <a:xfrm>
              <a:off x="1475656" y="1268760"/>
              <a:ext cx="2202101" cy="1965622"/>
              <a:chOff x="396198" y="1844824"/>
              <a:chExt cx="2015562" cy="1800349"/>
            </a:xfrm>
          </p:grpSpPr>
          <p:pic>
            <p:nvPicPr>
              <p:cNvPr id="26667" name="Picture 18"/>
              <p:cNvPicPr>
                <a:picLocks noChangeAspect="1" noChangeArrowheads="1"/>
              </p:cNvPicPr>
              <p:nvPr/>
            </p:nvPicPr>
            <p:blipFill>
              <a:blip r:embed="rId3">
                <a:extLst>
                  <a:ext uri="{28A0092B-C50C-407E-A947-70E740481C1C}">
                    <a14:useLocalDpi xmlns:a14="http://schemas.microsoft.com/office/drawing/2010/main" val="0"/>
                  </a:ext>
                </a:extLst>
              </a:blip>
              <a:srcRect r="86249"/>
              <a:stretch>
                <a:fillRect/>
              </a:stretch>
            </p:blipFill>
            <p:spPr bwMode="auto">
              <a:xfrm>
                <a:off x="396198" y="1844973"/>
                <a:ext cx="593174"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68" name="矩形 28"/>
              <p:cNvSpPr>
                <a:spLocks noChangeArrowheads="1"/>
              </p:cNvSpPr>
              <p:nvPr/>
            </p:nvSpPr>
            <p:spPr bwMode="auto">
              <a:xfrm>
                <a:off x="2267744" y="1844824"/>
                <a:ext cx="144016" cy="1224136"/>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26666" name="矩形 63"/>
            <p:cNvSpPr>
              <a:spLocks noChangeArrowheads="1"/>
            </p:cNvSpPr>
            <p:nvPr/>
          </p:nvSpPr>
          <p:spPr bwMode="auto">
            <a:xfrm>
              <a:off x="2051720" y="2132856"/>
              <a:ext cx="72008" cy="144016"/>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26630" name="组合 66"/>
          <p:cNvGrpSpPr>
            <a:grpSpLocks/>
          </p:cNvGrpSpPr>
          <p:nvPr/>
        </p:nvGrpSpPr>
        <p:grpSpPr bwMode="auto">
          <a:xfrm>
            <a:off x="2433488" y="3441725"/>
            <a:ext cx="792163" cy="1993900"/>
            <a:chOff x="3923928" y="1268760"/>
            <a:chExt cx="792088" cy="1994823"/>
          </a:xfrm>
        </p:grpSpPr>
        <p:grpSp>
          <p:nvGrpSpPr>
            <p:cNvPr id="26659" name="组合 29"/>
            <p:cNvGrpSpPr>
              <a:grpSpLocks/>
            </p:cNvGrpSpPr>
            <p:nvPr/>
          </p:nvGrpSpPr>
          <p:grpSpPr bwMode="auto">
            <a:xfrm>
              <a:off x="3923928" y="1268760"/>
              <a:ext cx="720080" cy="1994823"/>
              <a:chOff x="2267744" y="1844824"/>
              <a:chExt cx="659083" cy="1827094"/>
            </a:xfrm>
          </p:grpSpPr>
          <p:pic>
            <p:nvPicPr>
              <p:cNvPr id="26663" name="Picture 18"/>
              <p:cNvPicPr>
                <a:picLocks noChangeAspect="1" noChangeArrowheads="1"/>
              </p:cNvPicPr>
              <p:nvPr/>
            </p:nvPicPr>
            <p:blipFill>
              <a:blip r:embed="rId3">
                <a:extLst>
                  <a:ext uri="{28A0092B-C50C-407E-A947-70E740481C1C}">
                    <a14:useLocalDpi xmlns:a14="http://schemas.microsoft.com/office/drawing/2010/main" val="0"/>
                  </a:ext>
                </a:extLst>
              </a:blip>
              <a:srcRect l="46729" r="42744"/>
              <a:stretch>
                <a:fillRect/>
              </a:stretch>
            </p:blipFill>
            <p:spPr bwMode="auto">
              <a:xfrm>
                <a:off x="2472750" y="1871719"/>
                <a:ext cx="454077" cy="18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64" name="矩形 28"/>
              <p:cNvSpPr>
                <a:spLocks noChangeArrowheads="1"/>
              </p:cNvSpPr>
              <p:nvPr/>
            </p:nvSpPr>
            <p:spPr bwMode="auto">
              <a:xfrm>
                <a:off x="2267744" y="1844824"/>
                <a:ext cx="144016" cy="1224136"/>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26660" name="矩形 68"/>
            <p:cNvSpPr>
              <a:spLocks noChangeArrowheads="1"/>
            </p:cNvSpPr>
            <p:nvPr/>
          </p:nvSpPr>
          <p:spPr bwMode="auto">
            <a:xfrm>
              <a:off x="4139952" y="1268760"/>
              <a:ext cx="144016" cy="216024"/>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6661" name="矩形 69"/>
            <p:cNvSpPr>
              <a:spLocks noChangeArrowheads="1"/>
            </p:cNvSpPr>
            <p:nvPr/>
          </p:nvSpPr>
          <p:spPr bwMode="auto">
            <a:xfrm>
              <a:off x="4139952" y="2492896"/>
              <a:ext cx="216024" cy="144016"/>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6662" name="矩形 70"/>
            <p:cNvSpPr>
              <a:spLocks noChangeArrowheads="1"/>
            </p:cNvSpPr>
            <p:nvPr/>
          </p:nvSpPr>
          <p:spPr bwMode="auto">
            <a:xfrm>
              <a:off x="4572000" y="2852936"/>
              <a:ext cx="144016" cy="216024"/>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26631" name="组合 73"/>
          <p:cNvGrpSpPr>
            <a:grpSpLocks/>
          </p:cNvGrpSpPr>
          <p:nvPr/>
        </p:nvGrpSpPr>
        <p:grpSpPr bwMode="auto">
          <a:xfrm>
            <a:off x="2484288" y="3452837"/>
            <a:ext cx="2735263" cy="1993900"/>
            <a:chOff x="3491880" y="3861048"/>
            <a:chExt cx="2734742" cy="1994823"/>
          </a:xfrm>
        </p:grpSpPr>
        <p:grpSp>
          <p:nvGrpSpPr>
            <p:cNvPr id="26654" name="组合 29"/>
            <p:cNvGrpSpPr>
              <a:grpSpLocks/>
            </p:cNvGrpSpPr>
            <p:nvPr/>
          </p:nvGrpSpPr>
          <p:grpSpPr bwMode="auto">
            <a:xfrm>
              <a:off x="3491881" y="3861048"/>
              <a:ext cx="2734743" cy="1994823"/>
              <a:chOff x="2267744" y="1844824"/>
              <a:chExt cx="2503085" cy="1827094"/>
            </a:xfrm>
          </p:grpSpPr>
          <p:pic>
            <p:nvPicPr>
              <p:cNvPr id="26657" name="Picture 18"/>
              <p:cNvPicPr>
                <a:picLocks noChangeAspect="1" noChangeArrowheads="1"/>
              </p:cNvPicPr>
              <p:nvPr/>
            </p:nvPicPr>
            <p:blipFill>
              <a:blip r:embed="rId3">
                <a:extLst>
                  <a:ext uri="{28A0092B-C50C-407E-A947-70E740481C1C}">
                    <a14:useLocalDpi xmlns:a14="http://schemas.microsoft.com/office/drawing/2010/main" val="0"/>
                  </a:ext>
                </a:extLst>
              </a:blip>
              <a:srcRect l="77116"/>
              <a:stretch>
                <a:fillRect/>
              </a:stretch>
            </p:blipFill>
            <p:spPr bwMode="auto">
              <a:xfrm>
                <a:off x="3783634" y="1871719"/>
                <a:ext cx="987195" cy="18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8" name="矩形 28"/>
              <p:cNvSpPr>
                <a:spLocks noChangeArrowheads="1"/>
              </p:cNvSpPr>
              <p:nvPr/>
            </p:nvSpPr>
            <p:spPr bwMode="auto">
              <a:xfrm>
                <a:off x="2267744" y="1844824"/>
                <a:ext cx="144016" cy="1224136"/>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26655" name="矩形 28"/>
            <p:cNvSpPr>
              <a:spLocks noChangeArrowheads="1"/>
            </p:cNvSpPr>
            <p:nvPr/>
          </p:nvSpPr>
          <p:spPr bwMode="auto">
            <a:xfrm>
              <a:off x="5148064" y="3933056"/>
              <a:ext cx="288032" cy="288032"/>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6656" name="矩形 76"/>
            <p:cNvSpPr>
              <a:spLocks noChangeArrowheads="1"/>
            </p:cNvSpPr>
            <p:nvPr/>
          </p:nvSpPr>
          <p:spPr bwMode="auto">
            <a:xfrm>
              <a:off x="5076056" y="5445224"/>
              <a:ext cx="288032" cy="216024"/>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cxnSp>
        <p:nvCxnSpPr>
          <p:cNvPr id="26632" name="直接箭头连接符 79"/>
          <p:cNvCxnSpPr>
            <a:cxnSpLocks noChangeShapeType="1"/>
          </p:cNvCxnSpPr>
          <p:nvPr/>
        </p:nvCxnSpPr>
        <p:spPr bwMode="auto">
          <a:xfrm>
            <a:off x="1469876" y="3729062"/>
            <a:ext cx="287337"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33" name="直接箭头连接符 80"/>
          <p:cNvCxnSpPr>
            <a:cxnSpLocks noChangeShapeType="1"/>
          </p:cNvCxnSpPr>
          <p:nvPr/>
        </p:nvCxnSpPr>
        <p:spPr bwMode="auto">
          <a:xfrm>
            <a:off x="1447651" y="4376762"/>
            <a:ext cx="288925"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34" name="直接箭头连接符 81"/>
          <p:cNvCxnSpPr>
            <a:cxnSpLocks noChangeShapeType="1"/>
          </p:cNvCxnSpPr>
          <p:nvPr/>
        </p:nvCxnSpPr>
        <p:spPr bwMode="auto">
          <a:xfrm>
            <a:off x="1447651" y="5092725"/>
            <a:ext cx="288925" cy="15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35" name="直接箭头连接符 82"/>
          <p:cNvCxnSpPr>
            <a:cxnSpLocks noChangeShapeType="1"/>
          </p:cNvCxnSpPr>
          <p:nvPr/>
        </p:nvCxnSpPr>
        <p:spPr bwMode="auto">
          <a:xfrm>
            <a:off x="3211363" y="3657625"/>
            <a:ext cx="288925" cy="15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36" name="直接箭头连接符 83"/>
          <p:cNvCxnSpPr>
            <a:cxnSpLocks noChangeShapeType="1"/>
          </p:cNvCxnSpPr>
          <p:nvPr/>
        </p:nvCxnSpPr>
        <p:spPr bwMode="auto">
          <a:xfrm>
            <a:off x="3100238" y="4170387"/>
            <a:ext cx="288925"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37" name="直接箭头连接符 84"/>
          <p:cNvCxnSpPr>
            <a:cxnSpLocks noChangeShapeType="1"/>
          </p:cNvCxnSpPr>
          <p:nvPr/>
        </p:nvCxnSpPr>
        <p:spPr bwMode="auto">
          <a:xfrm>
            <a:off x="3097063" y="5153050"/>
            <a:ext cx="287338" cy="15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38" name="直接箭头连接符 85"/>
          <p:cNvCxnSpPr>
            <a:cxnSpLocks noChangeShapeType="1"/>
          </p:cNvCxnSpPr>
          <p:nvPr/>
        </p:nvCxnSpPr>
        <p:spPr bwMode="auto">
          <a:xfrm>
            <a:off x="4113063" y="3629050"/>
            <a:ext cx="287338" cy="15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39" name="直接箭头连接符 86"/>
          <p:cNvCxnSpPr>
            <a:cxnSpLocks noChangeShapeType="1"/>
          </p:cNvCxnSpPr>
          <p:nvPr/>
        </p:nvCxnSpPr>
        <p:spPr bwMode="auto">
          <a:xfrm>
            <a:off x="3803501" y="4198962"/>
            <a:ext cx="287337"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40" name="直接箭头连接符 87"/>
          <p:cNvCxnSpPr>
            <a:cxnSpLocks noChangeShapeType="1"/>
          </p:cNvCxnSpPr>
          <p:nvPr/>
        </p:nvCxnSpPr>
        <p:spPr bwMode="auto">
          <a:xfrm>
            <a:off x="3997176" y="5170512"/>
            <a:ext cx="287337"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8" name="Text Box 6"/>
          <p:cNvSpPr txBox="1">
            <a:spLocks noChangeArrowheads="1"/>
          </p:cNvSpPr>
          <p:nvPr/>
        </p:nvSpPr>
        <p:spPr bwMode="auto">
          <a:xfrm>
            <a:off x="682476" y="1678012"/>
            <a:ext cx="5256212" cy="1355725"/>
          </a:xfrm>
          <a:prstGeom prst="rect">
            <a:avLst/>
          </a:prstGeom>
          <a:noFill/>
          <a:ln w="9525">
            <a:noFill/>
            <a:miter lim="800000"/>
            <a:headEnd/>
            <a:tailEnd/>
          </a:ln>
        </p:spPr>
        <p:txBody>
          <a:bodyPr>
            <a:spAutoFit/>
          </a:bodyPr>
          <a:lstStyle/>
          <a:p>
            <a:pPr>
              <a:lnSpc>
                <a:spcPct val="114000"/>
              </a:lnSpc>
              <a:defRPr/>
            </a:pPr>
            <a:r>
              <a:rPr lang="zh-CN" altLang="en-US" sz="2400" dirty="0">
                <a:solidFill>
                  <a:srgbClr val="0000FF"/>
                </a:solidFill>
                <a:latin typeface="+mn-lt"/>
                <a:ea typeface="华文细黑" pitchFamily="2" charset="-122"/>
              </a:rPr>
              <a:t>在原子和分子尺度上理解纳米材料的形成过程</a:t>
            </a:r>
            <a:r>
              <a:rPr lang="zh-CN" altLang="en-US" sz="2400" dirty="0">
                <a:solidFill>
                  <a:srgbClr val="0000FF"/>
                </a:solidFill>
                <a:latin typeface="Times New Roman"/>
                <a:ea typeface="华文细黑" pitchFamily="2" charset="-122"/>
                <a:cs typeface="Times New Roman"/>
              </a:rPr>
              <a:t>→指导纳米材料的形貌可控合成→实现对其性能剪裁</a:t>
            </a:r>
            <a:endParaRPr lang="zh-CN" altLang="en-US" sz="2400" dirty="0">
              <a:solidFill>
                <a:srgbClr val="0000FF"/>
              </a:solidFill>
              <a:ea typeface="华文细黑" pitchFamily="2" charset="-122"/>
            </a:endParaRPr>
          </a:p>
        </p:txBody>
      </p:sp>
      <p:pic>
        <p:nvPicPr>
          <p:cNvPr id="2664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251" y="4071962"/>
            <a:ext cx="15843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1628800"/>
            <a:ext cx="15113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8401" y="2854350"/>
            <a:ext cx="148907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Box 41"/>
          <p:cNvSpPr txBox="1">
            <a:spLocks noChangeArrowheads="1"/>
          </p:cNvSpPr>
          <p:nvPr/>
        </p:nvSpPr>
        <p:spPr bwMode="auto">
          <a:xfrm>
            <a:off x="7712397" y="1989162"/>
            <a:ext cx="1108075" cy="369888"/>
          </a:xfrm>
          <a:prstGeom prst="rect">
            <a:avLst/>
          </a:prstGeom>
          <a:noFill/>
          <a:ln w="9525">
            <a:noFill/>
            <a:miter lim="800000"/>
            <a:headEnd/>
            <a:tailEnd/>
          </a:ln>
        </p:spPr>
        <p:txBody>
          <a:bodyPr wrap="none">
            <a:spAutoFit/>
          </a:bodyPr>
          <a:lstStyle/>
          <a:p>
            <a:pPr>
              <a:defRPr/>
            </a:pPr>
            <a:r>
              <a:rPr lang="zh-CN" altLang="en-US" dirty="0">
                <a:solidFill>
                  <a:srgbClr val="0000FF"/>
                </a:solidFill>
                <a:latin typeface="+mn-lt"/>
                <a:ea typeface="黑体" pitchFamily="49" charset="-122"/>
              </a:rPr>
              <a:t>光学性能</a:t>
            </a:r>
          </a:p>
        </p:txBody>
      </p:sp>
      <p:sp>
        <p:nvSpPr>
          <p:cNvPr id="67" name="TextBox 43"/>
          <p:cNvSpPr txBox="1">
            <a:spLocks noChangeArrowheads="1"/>
          </p:cNvSpPr>
          <p:nvPr/>
        </p:nvSpPr>
        <p:spPr bwMode="auto">
          <a:xfrm>
            <a:off x="7712397" y="3213125"/>
            <a:ext cx="1108075" cy="369887"/>
          </a:xfrm>
          <a:prstGeom prst="rect">
            <a:avLst/>
          </a:prstGeom>
          <a:noFill/>
          <a:ln w="9525">
            <a:noFill/>
            <a:miter lim="800000"/>
            <a:headEnd/>
            <a:tailEnd/>
          </a:ln>
        </p:spPr>
        <p:txBody>
          <a:bodyPr wrap="none">
            <a:spAutoFit/>
          </a:bodyPr>
          <a:lstStyle/>
          <a:p>
            <a:pPr>
              <a:defRPr/>
            </a:pPr>
            <a:r>
              <a:rPr lang="zh-CN" altLang="en-US" dirty="0">
                <a:solidFill>
                  <a:srgbClr val="0000FF"/>
                </a:solidFill>
                <a:latin typeface="+mj-lt"/>
                <a:ea typeface="黑体" pitchFamily="49" charset="-122"/>
              </a:rPr>
              <a:t>电学性能</a:t>
            </a:r>
          </a:p>
        </p:txBody>
      </p:sp>
      <p:sp>
        <p:nvSpPr>
          <p:cNvPr id="68" name="TextBox 45"/>
          <p:cNvSpPr txBox="1">
            <a:spLocks noChangeArrowheads="1"/>
          </p:cNvSpPr>
          <p:nvPr/>
        </p:nvSpPr>
        <p:spPr bwMode="auto">
          <a:xfrm>
            <a:off x="7738913" y="4500587"/>
            <a:ext cx="1108075" cy="369888"/>
          </a:xfrm>
          <a:prstGeom prst="rect">
            <a:avLst/>
          </a:prstGeom>
          <a:noFill/>
          <a:ln w="9525">
            <a:noFill/>
            <a:miter lim="800000"/>
            <a:headEnd/>
            <a:tailEnd/>
          </a:ln>
        </p:spPr>
        <p:txBody>
          <a:bodyPr wrap="none">
            <a:spAutoFit/>
          </a:bodyPr>
          <a:lstStyle/>
          <a:p>
            <a:pPr>
              <a:defRPr/>
            </a:pPr>
            <a:r>
              <a:rPr lang="zh-CN" altLang="en-US" dirty="0">
                <a:solidFill>
                  <a:srgbClr val="0000FF"/>
                </a:solidFill>
                <a:latin typeface="+mn-lt"/>
                <a:ea typeface="黑体" pitchFamily="49" charset="-122"/>
              </a:rPr>
              <a:t>磁学性能</a:t>
            </a:r>
          </a:p>
        </p:txBody>
      </p:sp>
      <p:pic>
        <p:nvPicPr>
          <p:cNvPr id="2664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7613" y="5281637"/>
            <a:ext cx="172878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46"/>
          <p:cNvSpPr txBox="1">
            <a:spLocks noChangeArrowheads="1"/>
          </p:cNvSpPr>
          <p:nvPr/>
        </p:nvSpPr>
        <p:spPr bwMode="auto">
          <a:xfrm>
            <a:off x="7762726" y="5518175"/>
            <a:ext cx="1225550" cy="646112"/>
          </a:xfrm>
          <a:prstGeom prst="rect">
            <a:avLst/>
          </a:prstGeom>
          <a:noFill/>
          <a:ln w="9525">
            <a:noFill/>
            <a:miter lim="800000"/>
            <a:headEnd/>
            <a:tailEnd/>
          </a:ln>
        </p:spPr>
        <p:txBody>
          <a:bodyPr>
            <a:spAutoFit/>
          </a:bodyPr>
          <a:lstStyle/>
          <a:p>
            <a:pPr>
              <a:defRPr/>
            </a:pPr>
            <a:r>
              <a:rPr lang="zh-CN" altLang="en-US" dirty="0">
                <a:solidFill>
                  <a:srgbClr val="0000FF"/>
                </a:solidFill>
                <a:latin typeface="+mj-lt"/>
                <a:ea typeface="黑体" pitchFamily="49" charset="-122"/>
              </a:rPr>
              <a:t>光电化学性能</a:t>
            </a:r>
          </a:p>
        </p:txBody>
      </p:sp>
      <p:sp>
        <p:nvSpPr>
          <p:cNvPr id="69" name="TextBox 68"/>
          <p:cNvSpPr txBox="1"/>
          <p:nvPr/>
        </p:nvSpPr>
        <p:spPr>
          <a:xfrm>
            <a:off x="1180157" y="5776556"/>
            <a:ext cx="1439863" cy="46037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zh-CN" altLang="en-US" sz="2400" b="1" dirty="0">
                <a:solidFill>
                  <a:srgbClr val="FF0000"/>
                </a:solidFill>
                <a:latin typeface="黑体" pitchFamily="49" charset="-122"/>
                <a:ea typeface="黑体" pitchFamily="49" charset="-122"/>
              </a:rPr>
              <a:t>形貌可控</a:t>
            </a:r>
          </a:p>
        </p:txBody>
      </p:sp>
      <p:sp>
        <p:nvSpPr>
          <p:cNvPr id="70" name="虚尾箭头 69"/>
          <p:cNvSpPr/>
          <p:nvPr/>
        </p:nvSpPr>
        <p:spPr bwMode="auto">
          <a:xfrm>
            <a:off x="2907357" y="5794019"/>
            <a:ext cx="504825" cy="431800"/>
          </a:xfrm>
          <a:prstGeom prst="stripedRightArrow">
            <a:avLst/>
          </a:prstGeom>
          <a:solidFill>
            <a:srgbClr val="FF00FF"/>
          </a:solidFill>
          <a:ln w="9525" cap="flat" cmpd="sng" algn="ctr">
            <a:noFill/>
            <a:prstDash val="solid"/>
            <a:round/>
            <a:headEnd type="none" w="med" len="med"/>
            <a:tailEnd type="none" w="med" len="med"/>
          </a:ln>
          <a:effectLst/>
        </p:spPr>
        <p:txBody>
          <a:bodyPr/>
          <a:lstStyle/>
          <a:p>
            <a:pPr algn="ctr">
              <a:defRPr/>
            </a:pPr>
            <a:endParaRPr lang="zh-CN" altLang="en-US" baseline="-25000">
              <a:latin typeface="Arial" charset="0"/>
              <a:ea typeface="宋体" charset="-122"/>
            </a:endParaRPr>
          </a:p>
        </p:txBody>
      </p:sp>
      <p:sp>
        <p:nvSpPr>
          <p:cNvPr id="71" name="TextBox 70"/>
          <p:cNvSpPr txBox="1"/>
          <p:nvPr/>
        </p:nvSpPr>
        <p:spPr>
          <a:xfrm>
            <a:off x="3616970" y="5781319"/>
            <a:ext cx="1439862" cy="46196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zh-CN" altLang="en-US" sz="2400" b="1" dirty="0">
                <a:solidFill>
                  <a:srgbClr val="0000FF"/>
                </a:solidFill>
                <a:latin typeface="黑体" pitchFamily="49" charset="-122"/>
                <a:ea typeface="黑体" pitchFamily="49" charset="-122"/>
              </a:rPr>
              <a:t>性能剪裁</a:t>
            </a:r>
          </a:p>
        </p:txBody>
      </p:sp>
      <p:sp>
        <p:nvSpPr>
          <p:cNvPr id="26653" name="上箭头 71"/>
          <p:cNvSpPr>
            <a:spLocks noChangeArrowheads="1"/>
          </p:cNvSpPr>
          <p:nvPr/>
        </p:nvSpPr>
        <p:spPr bwMode="auto">
          <a:xfrm flipV="1">
            <a:off x="2627163" y="3070250"/>
            <a:ext cx="720725" cy="215900"/>
          </a:xfrm>
          <a:prstGeom prst="up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baseline="-25000"/>
          </a:p>
        </p:txBody>
      </p:sp>
      <p:sp>
        <p:nvSpPr>
          <p:cNvPr id="54" name="TextBox 16"/>
          <p:cNvSpPr txBox="1"/>
          <p:nvPr/>
        </p:nvSpPr>
        <p:spPr>
          <a:xfrm>
            <a:off x="1208665" y="183863"/>
            <a:ext cx="7251767" cy="615553"/>
          </a:xfrm>
          <a:prstGeom prst="rect">
            <a:avLst/>
          </a:prstGeom>
          <a:noFill/>
        </p:spPr>
        <p:txBody>
          <a:bodyPr wrap="square" rtlCol="0">
            <a:spAutoFit/>
          </a:bodyPr>
          <a:lstStyle/>
          <a:p>
            <a:r>
              <a:rPr lang="en-US" altLang="zh-CN" sz="3400" b="1" dirty="0" smtClean="0">
                <a:solidFill>
                  <a:srgbClr val="FF0000"/>
                </a:solidFill>
                <a:latin typeface="Arial" panose="020B0604020202020204" pitchFamily="34" charset="0"/>
                <a:ea typeface="黑体" panose="02010609060101010101" pitchFamily="49" charset="-122"/>
                <a:cs typeface="Arial" panose="020B0604020202020204" pitchFamily="34" charset="0"/>
              </a:rPr>
              <a:t>1. </a:t>
            </a:r>
            <a:r>
              <a:rPr lang="zh-CN" altLang="en-US" sz="3400" b="1" dirty="0" smtClean="0">
                <a:solidFill>
                  <a:srgbClr val="FF0000"/>
                </a:solidFill>
                <a:latin typeface="Arial" panose="020B0604020202020204" pitchFamily="34" charset="0"/>
                <a:ea typeface="黑体" panose="02010609060101010101" pitchFamily="49" charset="-122"/>
                <a:cs typeface="Arial" panose="020B0604020202020204" pitchFamily="34" charset="0"/>
              </a:rPr>
              <a:t>纳米材料的</a:t>
            </a:r>
            <a:r>
              <a:rPr lang="zh-CN" altLang="en-US" sz="3400" b="1" dirty="0">
                <a:solidFill>
                  <a:srgbClr val="FF0000"/>
                </a:solidFill>
                <a:latin typeface="Arial" panose="020B0604020202020204" pitchFamily="34" charset="0"/>
                <a:ea typeface="黑体" panose="02010609060101010101" pitchFamily="49" charset="-122"/>
                <a:cs typeface="Arial" panose="020B0604020202020204" pitchFamily="34" charset="0"/>
              </a:rPr>
              <a:t>液相成核和生长过程</a:t>
            </a:r>
          </a:p>
        </p:txBody>
      </p:sp>
    </p:spTree>
    <p:extLst>
      <p:ext uri="{BB962C8B-B14F-4D97-AF65-F5344CB8AC3E}">
        <p14:creationId xmlns:p14="http://schemas.microsoft.com/office/powerpoint/2010/main" val="1968660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274" t="2572"/>
          <a:stretch/>
        </p:blipFill>
        <p:spPr bwMode="auto">
          <a:xfrm>
            <a:off x="3492500" y="980728"/>
            <a:ext cx="4032250" cy="545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1"/>
          <p:cNvSpPr txBox="1">
            <a:spLocks noChangeArrowheads="1"/>
          </p:cNvSpPr>
          <p:nvPr/>
        </p:nvSpPr>
        <p:spPr bwMode="auto">
          <a:xfrm>
            <a:off x="2555875" y="186492"/>
            <a:ext cx="44859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000" dirty="0" smtClean="0">
                <a:solidFill>
                  <a:srgbClr val="FF3300"/>
                </a:solidFill>
                <a:latin typeface="Arial Narrow" panose="020B0606020202030204" pitchFamily="34" charset="0"/>
                <a:ea typeface="黑体" panose="02010609060101010101" pitchFamily="49" charset="-122"/>
              </a:rPr>
              <a:t>纳米材料的基本</a:t>
            </a:r>
            <a:r>
              <a:rPr lang="zh-CN" altLang="en-US" sz="3000" dirty="0">
                <a:solidFill>
                  <a:srgbClr val="FF3300"/>
                </a:solidFill>
                <a:latin typeface="Arial Narrow" panose="020B0606020202030204" pitchFamily="34" charset="0"/>
                <a:ea typeface="黑体" panose="02010609060101010101" pitchFamily="49" charset="-122"/>
              </a:rPr>
              <a:t>形成过程</a:t>
            </a:r>
          </a:p>
        </p:txBody>
      </p:sp>
      <p:sp>
        <p:nvSpPr>
          <p:cNvPr id="27652" name="Text Box 26"/>
          <p:cNvSpPr txBox="1">
            <a:spLocks noChangeArrowheads="1"/>
          </p:cNvSpPr>
          <p:nvPr/>
        </p:nvSpPr>
        <p:spPr bwMode="auto">
          <a:xfrm>
            <a:off x="7799388" y="4664175"/>
            <a:ext cx="13096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1000">
                <a:solidFill>
                  <a:schemeClr val="bg1"/>
                </a:solidFill>
                <a:latin typeface="Arial Narrow" panose="020B0606020202030204" pitchFamily="34" charset="0"/>
                <a:ea typeface="MS PGothic" panose="020B0600070205080204" pitchFamily="34" charset="-128"/>
              </a:rPr>
              <a:t>{110}</a:t>
            </a:r>
          </a:p>
        </p:txBody>
      </p:sp>
      <p:sp>
        <p:nvSpPr>
          <p:cNvPr id="27653" name="Text Box 14"/>
          <p:cNvSpPr txBox="1">
            <a:spLocks noChangeArrowheads="1"/>
          </p:cNvSpPr>
          <p:nvPr/>
        </p:nvSpPr>
        <p:spPr bwMode="auto">
          <a:xfrm>
            <a:off x="1939925" y="3252887"/>
            <a:ext cx="1309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1000">
                <a:solidFill>
                  <a:schemeClr val="bg1"/>
                </a:solidFill>
                <a:latin typeface="Arial Narrow" panose="020B0606020202030204" pitchFamily="34" charset="0"/>
                <a:ea typeface="MS PGothic" panose="020B0600070205080204" pitchFamily="34" charset="-128"/>
              </a:rPr>
              <a:t>{100}</a:t>
            </a:r>
          </a:p>
        </p:txBody>
      </p:sp>
      <p:pic>
        <p:nvPicPr>
          <p:cNvPr id="2765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025625"/>
            <a:ext cx="7207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788" y="1025625"/>
            <a:ext cx="3206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6188" y="2709962"/>
            <a:ext cx="895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1013" y="2709962"/>
            <a:ext cx="3984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3963" y="5400775"/>
            <a:ext cx="1046162"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96188" y="1773337"/>
            <a:ext cx="936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3888" y="1773337"/>
            <a:ext cx="2698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92950" y="1025625"/>
            <a:ext cx="7334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96188" y="1025625"/>
            <a:ext cx="28892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51725" y="3860900"/>
            <a:ext cx="113665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43888" y="5362675"/>
            <a:ext cx="5048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TextBox 24"/>
          <p:cNvSpPr txBox="1">
            <a:spLocks noChangeArrowheads="1"/>
          </p:cNvSpPr>
          <p:nvPr/>
        </p:nvSpPr>
        <p:spPr bwMode="auto">
          <a:xfrm>
            <a:off x="3779838" y="1628875"/>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t>Seed</a:t>
            </a:r>
            <a:endParaRPr lang="zh-CN" altLang="en-US" sz="1400"/>
          </a:p>
        </p:txBody>
      </p:sp>
      <p:sp>
        <p:nvSpPr>
          <p:cNvPr id="27666" name="矩形标注 23"/>
          <p:cNvSpPr>
            <a:spLocks noChangeArrowheads="1"/>
          </p:cNvSpPr>
          <p:nvPr/>
        </p:nvSpPr>
        <p:spPr bwMode="auto">
          <a:xfrm>
            <a:off x="971550" y="1851794"/>
            <a:ext cx="2087563" cy="929606"/>
          </a:xfrm>
          <a:prstGeom prst="wedgeRectCallout">
            <a:avLst>
              <a:gd name="adj1" fmla="val -1079"/>
              <a:gd name="adj2" fmla="val 101884"/>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600" dirty="0">
                <a:solidFill>
                  <a:srgbClr val="0000FF"/>
                </a:solidFill>
                <a:latin typeface="黑体" panose="02010609060101010101" pitchFamily="49" charset="-122"/>
                <a:ea typeface="黑体" panose="02010609060101010101" pitchFamily="49" charset="-122"/>
              </a:rPr>
              <a:t>还原和初期成核过程</a:t>
            </a:r>
            <a:endParaRPr lang="en-US" altLang="zh-CN" sz="2600" dirty="0">
              <a:solidFill>
                <a:srgbClr val="0000FF"/>
              </a:solidFill>
              <a:latin typeface="黑体" panose="02010609060101010101" pitchFamily="49" charset="-122"/>
              <a:ea typeface="黑体" panose="02010609060101010101" pitchFamily="49" charset="-122"/>
            </a:endParaRPr>
          </a:p>
        </p:txBody>
      </p:sp>
      <p:sp>
        <p:nvSpPr>
          <p:cNvPr id="27667" name="矩形 22"/>
          <p:cNvSpPr>
            <a:spLocks noChangeArrowheads="1"/>
          </p:cNvSpPr>
          <p:nvPr/>
        </p:nvSpPr>
        <p:spPr bwMode="auto">
          <a:xfrm>
            <a:off x="2051050" y="3570387"/>
            <a:ext cx="1225550" cy="863600"/>
          </a:xfrm>
          <a:prstGeom prst="rect">
            <a:avLst/>
          </a:prstGeom>
          <a:solidFill>
            <a:schemeClr val="bg1"/>
          </a:solidFill>
          <a:ln w="9525" algn="ctr">
            <a:solidFill>
              <a:schemeClr val="bg1"/>
            </a:solidFill>
            <a:round/>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baseline="-25000"/>
          </a:p>
        </p:txBody>
      </p:sp>
      <p:pic>
        <p:nvPicPr>
          <p:cNvPr id="27668" name="图片 11" descr="图片1.jpg"/>
          <p:cNvPicPr>
            <a:picLocks noChangeAspect="1"/>
          </p:cNvPicPr>
          <p:nvPr/>
        </p:nvPicPr>
        <p:blipFill>
          <a:blip r:embed="rId15">
            <a:extLst>
              <a:ext uri="{28A0092B-C50C-407E-A947-70E740481C1C}">
                <a14:useLocalDpi xmlns:a14="http://schemas.microsoft.com/office/drawing/2010/main" val="0"/>
              </a:ext>
            </a:extLst>
          </a:blip>
          <a:srcRect l="4990" r="73624" b="36212"/>
          <a:stretch>
            <a:fillRect/>
          </a:stretch>
        </p:blipFill>
        <p:spPr bwMode="auto">
          <a:xfrm>
            <a:off x="1692275" y="2408337"/>
            <a:ext cx="1800225"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9" name="矩形 19"/>
          <p:cNvSpPr>
            <a:spLocks noChangeArrowheads="1"/>
          </p:cNvSpPr>
          <p:nvPr/>
        </p:nvSpPr>
        <p:spPr bwMode="auto">
          <a:xfrm>
            <a:off x="1547813" y="3283050"/>
            <a:ext cx="1728787" cy="1079500"/>
          </a:xfrm>
          <a:prstGeom prst="rect">
            <a:avLst/>
          </a:prstGeom>
          <a:solidFill>
            <a:srgbClr val="FF0000">
              <a:alpha val="14117"/>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baseline="-25000"/>
          </a:p>
        </p:txBody>
      </p:sp>
      <p:sp>
        <p:nvSpPr>
          <p:cNvPr id="27670" name="TextBox 20"/>
          <p:cNvSpPr txBox="1">
            <a:spLocks noChangeArrowheads="1"/>
          </p:cNvSpPr>
          <p:nvPr/>
        </p:nvSpPr>
        <p:spPr bwMode="auto">
          <a:xfrm>
            <a:off x="1627188" y="4310162"/>
            <a:ext cx="5953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b="1">
                <a:solidFill>
                  <a:srgbClr val="FF0000"/>
                </a:solidFill>
                <a:latin typeface="黑体" panose="02010609060101010101" pitchFamily="49" charset="-122"/>
                <a:ea typeface="黑体" panose="02010609060101010101" pitchFamily="49" charset="-122"/>
              </a:rPr>
              <a:t>单体</a:t>
            </a:r>
          </a:p>
        </p:txBody>
      </p:sp>
      <p:sp>
        <p:nvSpPr>
          <p:cNvPr id="27671" name="TextBox 21"/>
          <p:cNvSpPr txBox="1">
            <a:spLocks noChangeArrowheads="1"/>
          </p:cNvSpPr>
          <p:nvPr/>
        </p:nvSpPr>
        <p:spPr bwMode="auto">
          <a:xfrm>
            <a:off x="2555875" y="4326037"/>
            <a:ext cx="390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b="1">
                <a:solidFill>
                  <a:srgbClr val="FF0000"/>
                </a:solidFill>
                <a:latin typeface="黑体" panose="02010609060101010101" pitchFamily="49" charset="-122"/>
                <a:ea typeface="黑体" panose="02010609060101010101" pitchFamily="49" charset="-122"/>
              </a:rPr>
              <a:t>核</a:t>
            </a:r>
          </a:p>
        </p:txBody>
      </p:sp>
      <p:sp>
        <p:nvSpPr>
          <p:cNvPr id="27" name="矩形 26"/>
          <p:cNvSpPr/>
          <p:nvPr/>
        </p:nvSpPr>
        <p:spPr>
          <a:xfrm>
            <a:off x="323850" y="4922937"/>
            <a:ext cx="2976563" cy="1338263"/>
          </a:xfrm>
          <a:prstGeom prst="rect">
            <a:avLst/>
          </a:prstGeom>
        </p:spPr>
        <p:txBody>
          <a:bodyPr>
            <a:spAutoFit/>
          </a:bodyPr>
          <a:lstStyle/>
          <a:p>
            <a:pPr>
              <a:lnSpc>
                <a:spcPct val="150000"/>
              </a:lnSpc>
              <a:buFont typeface="Wingdings" pitchFamily="2" charset="2"/>
              <a:buChar char="Ø"/>
              <a:defRPr/>
            </a:pPr>
            <a:r>
              <a:rPr lang="zh-CN" altLang="en-US" b="1" dirty="0">
                <a:solidFill>
                  <a:srgbClr val="0000FF"/>
                </a:solidFill>
                <a:latin typeface="黑体" pitchFamily="49" charset="-122"/>
                <a:ea typeface="黑体" pitchFamily="49" charset="-122"/>
                <a:cs typeface="Times New Roman"/>
              </a:rPr>
              <a:t>核很小</a:t>
            </a:r>
            <a:endParaRPr lang="en-US" altLang="zh-CN" b="1" dirty="0">
              <a:solidFill>
                <a:srgbClr val="0000FF"/>
              </a:solidFill>
              <a:latin typeface="黑体" pitchFamily="49" charset="-122"/>
              <a:ea typeface="黑体" pitchFamily="49" charset="-122"/>
              <a:cs typeface="Times New Roman"/>
            </a:endParaRPr>
          </a:p>
          <a:p>
            <a:pPr>
              <a:lnSpc>
                <a:spcPct val="150000"/>
              </a:lnSpc>
              <a:buFont typeface="Wingdings" pitchFamily="2" charset="2"/>
              <a:buChar char="Ø"/>
              <a:defRPr/>
            </a:pPr>
            <a:r>
              <a:rPr lang="zh-CN" altLang="en-US" b="1" dirty="0">
                <a:solidFill>
                  <a:srgbClr val="0000FF"/>
                </a:solidFill>
                <a:latin typeface="黑体" pitchFamily="49" charset="-122"/>
                <a:ea typeface="黑体" pitchFamily="49" charset="-122"/>
                <a:cs typeface="Times New Roman"/>
              </a:rPr>
              <a:t>成核速度很快</a:t>
            </a:r>
            <a:endParaRPr lang="en-US" altLang="zh-CN" b="1" dirty="0">
              <a:solidFill>
                <a:srgbClr val="0000FF"/>
              </a:solidFill>
              <a:latin typeface="黑体" pitchFamily="49" charset="-122"/>
              <a:ea typeface="黑体" pitchFamily="49" charset="-122"/>
              <a:cs typeface="Times New Roman"/>
            </a:endParaRPr>
          </a:p>
          <a:p>
            <a:pPr>
              <a:lnSpc>
                <a:spcPct val="150000"/>
              </a:lnSpc>
              <a:defRPr/>
            </a:pPr>
            <a:r>
              <a:rPr lang="en-US" altLang="zh-CN" b="1" dirty="0">
                <a:solidFill>
                  <a:srgbClr val="0000FF"/>
                </a:solidFill>
                <a:latin typeface="+mj-lt"/>
                <a:ea typeface="宋体" charset="-122"/>
                <a:cs typeface="Times New Roman"/>
              </a:rPr>
              <a:t>——</a:t>
            </a:r>
            <a:r>
              <a:rPr lang="zh-CN" altLang="en-US" b="1" dirty="0">
                <a:solidFill>
                  <a:srgbClr val="0000FF"/>
                </a:solidFill>
                <a:latin typeface="黑体" pitchFamily="49" charset="-122"/>
                <a:ea typeface="黑体" pitchFamily="49" charset="-122"/>
                <a:cs typeface="Times New Roman"/>
              </a:rPr>
              <a:t>科学研究上的一个难点！</a:t>
            </a:r>
            <a:endParaRPr lang="zh-CN" altLang="en-US" b="1" dirty="0">
              <a:solidFill>
                <a:srgbClr val="0000FF"/>
              </a:solidFill>
              <a:latin typeface="黑体" pitchFamily="49" charset="-122"/>
              <a:ea typeface="黑体" pitchFamily="49" charset="-122"/>
              <a:cs typeface="Times New Roman" pitchFamily="18" charset="0"/>
            </a:endParaRPr>
          </a:p>
        </p:txBody>
      </p:sp>
      <p:sp>
        <p:nvSpPr>
          <p:cNvPr id="28" name="线形标注 1 27"/>
          <p:cNvSpPr/>
          <p:nvPr/>
        </p:nvSpPr>
        <p:spPr>
          <a:xfrm>
            <a:off x="323850" y="5013425"/>
            <a:ext cx="3024188" cy="1223962"/>
          </a:xfrm>
          <a:prstGeom prst="borderCallout1">
            <a:avLst>
              <a:gd name="adj1" fmla="val -834"/>
              <a:gd name="adj2" fmla="val 49388"/>
              <a:gd name="adj3" fmla="val -28771"/>
              <a:gd name="adj4" fmla="val 81764"/>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12835259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225" y="1138386"/>
            <a:ext cx="275113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图片 11" descr="图片1.jpg"/>
          <p:cNvPicPr>
            <a:picLocks noChangeAspect="1"/>
          </p:cNvPicPr>
          <p:nvPr/>
        </p:nvPicPr>
        <p:blipFill>
          <a:blip r:embed="rId3">
            <a:extLst>
              <a:ext uri="{28A0092B-C50C-407E-A947-70E740481C1C}">
                <a14:useLocalDpi xmlns:a14="http://schemas.microsoft.com/office/drawing/2010/main" val="0"/>
              </a:ext>
            </a:extLst>
          </a:blip>
          <a:srcRect t="21121"/>
          <a:stretch>
            <a:fillRect/>
          </a:stretch>
        </p:blipFill>
        <p:spPr bwMode="auto">
          <a:xfrm>
            <a:off x="258763" y="1182836"/>
            <a:ext cx="258445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圆角矩形 4"/>
          <p:cNvSpPr>
            <a:spLocks noChangeArrowheads="1"/>
          </p:cNvSpPr>
          <p:nvPr/>
        </p:nvSpPr>
        <p:spPr bwMode="auto">
          <a:xfrm>
            <a:off x="827088" y="6007249"/>
            <a:ext cx="865187" cy="215900"/>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baseline="-25000"/>
          </a:p>
        </p:txBody>
      </p:sp>
      <p:sp>
        <p:nvSpPr>
          <p:cNvPr id="28677" name="圆角矩形 5"/>
          <p:cNvSpPr>
            <a:spLocks noChangeArrowheads="1"/>
          </p:cNvSpPr>
          <p:nvPr/>
        </p:nvSpPr>
        <p:spPr bwMode="auto">
          <a:xfrm>
            <a:off x="827088" y="3881586"/>
            <a:ext cx="865187" cy="215900"/>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baseline="-25000"/>
          </a:p>
        </p:txBody>
      </p:sp>
      <p:sp>
        <p:nvSpPr>
          <p:cNvPr id="28678" name="TextBox 2"/>
          <p:cNvSpPr txBox="1">
            <a:spLocks noChangeArrowheads="1"/>
          </p:cNvSpPr>
          <p:nvPr/>
        </p:nvSpPr>
        <p:spPr bwMode="auto">
          <a:xfrm>
            <a:off x="827088" y="6007249"/>
            <a:ext cx="110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b="1">
                <a:latin typeface="黑体" panose="02010609060101010101" pitchFamily="49" charset="-122"/>
                <a:ea typeface="黑体" panose="02010609060101010101" pitchFamily="49" charset="-122"/>
              </a:rPr>
              <a:t>成核过程</a:t>
            </a:r>
          </a:p>
        </p:txBody>
      </p:sp>
      <p:sp>
        <p:nvSpPr>
          <p:cNvPr id="28679" name="TextBox 3"/>
          <p:cNvSpPr txBox="1">
            <a:spLocks noChangeArrowheads="1"/>
          </p:cNvSpPr>
          <p:nvPr/>
        </p:nvSpPr>
        <p:spPr bwMode="auto">
          <a:xfrm>
            <a:off x="795338" y="925661"/>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b="1">
                <a:latin typeface="黑体" panose="02010609060101010101" pitchFamily="49" charset="-122"/>
                <a:ea typeface="黑体" panose="02010609060101010101" pitchFamily="49" charset="-122"/>
              </a:rPr>
              <a:t>生长过程</a:t>
            </a:r>
          </a:p>
        </p:txBody>
      </p:sp>
      <p:sp>
        <p:nvSpPr>
          <p:cNvPr id="28680" name="圆角矩形 6"/>
          <p:cNvSpPr>
            <a:spLocks noChangeArrowheads="1"/>
          </p:cNvSpPr>
          <p:nvPr/>
        </p:nvSpPr>
        <p:spPr bwMode="auto">
          <a:xfrm>
            <a:off x="334963" y="1254274"/>
            <a:ext cx="431800" cy="5540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baseline="-25000"/>
          </a:p>
        </p:txBody>
      </p:sp>
      <p:sp>
        <p:nvSpPr>
          <p:cNvPr id="28681" name="TextBox 7"/>
          <p:cNvSpPr txBox="1">
            <a:spLocks noChangeArrowheads="1"/>
          </p:cNvSpPr>
          <p:nvPr/>
        </p:nvSpPr>
        <p:spPr bwMode="auto">
          <a:xfrm>
            <a:off x="179388" y="1038374"/>
            <a:ext cx="6588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a:solidFill>
                  <a:srgbClr val="00B050"/>
                </a:solidFill>
                <a:latin typeface="黑体" panose="02010609060101010101" pitchFamily="49" charset="-122"/>
                <a:ea typeface="黑体" panose="02010609060101010101" pitchFamily="49" charset="-122"/>
              </a:rPr>
              <a:t>尺寸</a:t>
            </a:r>
            <a:endParaRPr lang="en-US" altLang="zh-CN">
              <a:solidFill>
                <a:srgbClr val="00B050"/>
              </a:solidFill>
              <a:latin typeface="黑体" panose="02010609060101010101" pitchFamily="49" charset="-122"/>
              <a:ea typeface="黑体" panose="02010609060101010101" pitchFamily="49" charset="-122"/>
            </a:endParaRPr>
          </a:p>
          <a:p>
            <a:pPr eaLnBrk="1" hangingPunct="1"/>
            <a:r>
              <a:rPr lang="en-US" altLang="zh-CN">
                <a:solidFill>
                  <a:srgbClr val="00B050"/>
                </a:solidFill>
              </a:rPr>
              <a:t>(nm)</a:t>
            </a:r>
            <a:endParaRPr lang="zh-CN" altLang="en-US">
              <a:solidFill>
                <a:srgbClr val="00B050"/>
              </a:solidFill>
            </a:endParaRPr>
          </a:p>
        </p:txBody>
      </p:sp>
      <p:sp>
        <p:nvSpPr>
          <p:cNvPr id="28682" name="矩形 11"/>
          <p:cNvSpPr>
            <a:spLocks noChangeArrowheads="1"/>
          </p:cNvSpPr>
          <p:nvPr/>
        </p:nvSpPr>
        <p:spPr bwMode="auto">
          <a:xfrm>
            <a:off x="6227763" y="3214836"/>
            <a:ext cx="24479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dirty="0">
                <a:solidFill>
                  <a:srgbClr val="0000FF"/>
                </a:solidFill>
                <a:latin typeface="Garamond" panose="02020404030301010803" pitchFamily="18" charset="0"/>
                <a:cs typeface="Times New Roman" panose="02020603050405020304" pitchFamily="18" charset="0"/>
              </a:rPr>
              <a:t>Peng et al. JACS </a:t>
            </a:r>
            <a:r>
              <a:rPr lang="en-US" altLang="zh-CN" b="1" dirty="0">
                <a:solidFill>
                  <a:srgbClr val="0000FF"/>
                </a:solidFill>
                <a:latin typeface="Garamond" panose="02020404030301010803" pitchFamily="18" charset="0"/>
                <a:cs typeface="Times New Roman" panose="02020603050405020304" pitchFamily="18" charset="0"/>
              </a:rPr>
              <a:t>2007</a:t>
            </a:r>
            <a:r>
              <a:rPr lang="en-US" altLang="zh-CN" dirty="0">
                <a:solidFill>
                  <a:srgbClr val="0000FF"/>
                </a:solidFill>
                <a:latin typeface="Garamond" panose="02020404030301010803" pitchFamily="18" charset="0"/>
                <a:cs typeface="Times New Roman" panose="02020603050405020304" pitchFamily="18" charset="0"/>
              </a:rPr>
              <a:t>, 129, 12939.</a:t>
            </a:r>
            <a:endParaRPr lang="zh-CN" altLang="en-US" dirty="0">
              <a:solidFill>
                <a:srgbClr val="0000FF"/>
              </a:solidFill>
              <a:latin typeface="Garamond" panose="02020404030301010803" pitchFamily="18" charset="0"/>
              <a:cs typeface="Times New Roman" panose="02020603050405020304" pitchFamily="18" charset="0"/>
            </a:endParaRPr>
          </a:p>
        </p:txBody>
      </p:sp>
      <p:sp>
        <p:nvSpPr>
          <p:cNvPr id="28683" name="TextBox 15"/>
          <p:cNvSpPr txBox="1">
            <a:spLocks noChangeArrowheads="1"/>
          </p:cNvSpPr>
          <p:nvPr/>
        </p:nvSpPr>
        <p:spPr bwMode="auto">
          <a:xfrm>
            <a:off x="6716713" y="2960836"/>
            <a:ext cx="159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i="1">
                <a:solidFill>
                  <a:srgbClr val="0000FF"/>
                </a:solidFill>
                <a:latin typeface="Garamond" panose="02020404030301010803" pitchFamily="18" charset="0"/>
                <a:ea typeface="华文细黑" panose="02010600040101010101" pitchFamily="2" charset="-122"/>
                <a:cs typeface="Times New Roman" panose="02020603050405020304" pitchFamily="18" charset="0"/>
              </a:rPr>
              <a:t>In</a:t>
            </a:r>
            <a:r>
              <a:rPr lang="zh-CN" altLang="en-US" b="1" i="1">
                <a:solidFill>
                  <a:srgbClr val="0000FF"/>
                </a:solidFill>
                <a:latin typeface="Garamond" panose="02020404030301010803" pitchFamily="18" charset="0"/>
                <a:ea typeface="华文细黑" panose="02010600040101010101" pitchFamily="2" charset="-122"/>
                <a:cs typeface="Times New Roman" panose="02020603050405020304" pitchFamily="18" charset="0"/>
              </a:rPr>
              <a:t> </a:t>
            </a:r>
            <a:r>
              <a:rPr lang="en-US" altLang="zh-CN" b="1" i="1">
                <a:solidFill>
                  <a:srgbClr val="0000FF"/>
                </a:solidFill>
                <a:latin typeface="Garamond" panose="02020404030301010803" pitchFamily="18" charset="0"/>
                <a:ea typeface="华文细黑" panose="02010600040101010101" pitchFamily="2" charset="-122"/>
                <a:cs typeface="Times New Roman" panose="02020603050405020304" pitchFamily="18" charset="0"/>
              </a:rPr>
              <a:t>situ </a:t>
            </a:r>
            <a:r>
              <a:rPr lang="en-US" altLang="zh-CN" b="1">
                <a:solidFill>
                  <a:srgbClr val="0000FF"/>
                </a:solidFill>
                <a:latin typeface="Garamond" panose="02020404030301010803" pitchFamily="18" charset="0"/>
                <a:ea typeface="华文细黑" panose="02010600040101010101" pitchFamily="2" charset="-122"/>
                <a:cs typeface="Times New Roman" panose="02020603050405020304" pitchFamily="18" charset="0"/>
              </a:rPr>
              <a:t>UV-Vis</a:t>
            </a:r>
          </a:p>
        </p:txBody>
      </p:sp>
      <p:pic>
        <p:nvPicPr>
          <p:cNvPr id="286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788" y="1198711"/>
            <a:ext cx="29733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Box 15"/>
          <p:cNvSpPr txBox="1">
            <a:spLocks noChangeArrowheads="1"/>
          </p:cNvSpPr>
          <p:nvPr/>
        </p:nvSpPr>
        <p:spPr bwMode="auto">
          <a:xfrm>
            <a:off x="3567113" y="5548461"/>
            <a:ext cx="1427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i="1">
                <a:solidFill>
                  <a:srgbClr val="0000FF"/>
                </a:solidFill>
                <a:latin typeface="Garamond" panose="02020404030301010803" pitchFamily="18" charset="0"/>
                <a:ea typeface="华文细黑" panose="02010600040101010101" pitchFamily="2" charset="-122"/>
                <a:cs typeface="Times New Roman" panose="02020603050405020304" pitchFamily="18" charset="0"/>
              </a:rPr>
              <a:t>In</a:t>
            </a:r>
            <a:r>
              <a:rPr lang="zh-CN" altLang="en-US" b="1" i="1">
                <a:solidFill>
                  <a:srgbClr val="0000FF"/>
                </a:solidFill>
                <a:latin typeface="Garamond" panose="02020404030301010803" pitchFamily="18" charset="0"/>
                <a:ea typeface="华文细黑" panose="02010600040101010101" pitchFamily="2" charset="-122"/>
                <a:cs typeface="Times New Roman" panose="02020603050405020304" pitchFamily="18" charset="0"/>
              </a:rPr>
              <a:t> </a:t>
            </a:r>
            <a:r>
              <a:rPr lang="en-US" altLang="zh-CN" b="1" i="1">
                <a:solidFill>
                  <a:srgbClr val="0000FF"/>
                </a:solidFill>
                <a:latin typeface="Garamond" panose="02020404030301010803" pitchFamily="18" charset="0"/>
                <a:ea typeface="华文细黑" panose="02010600040101010101" pitchFamily="2" charset="-122"/>
                <a:cs typeface="Times New Roman" panose="02020603050405020304" pitchFamily="18" charset="0"/>
              </a:rPr>
              <a:t>situ </a:t>
            </a:r>
            <a:r>
              <a:rPr lang="en-US" altLang="zh-CN" b="1">
                <a:solidFill>
                  <a:srgbClr val="0000FF"/>
                </a:solidFill>
                <a:latin typeface="Garamond" panose="02020404030301010803" pitchFamily="18" charset="0"/>
                <a:ea typeface="华文细黑" panose="02010600040101010101" pitchFamily="2" charset="-122"/>
                <a:cs typeface="Times New Roman" panose="02020603050405020304" pitchFamily="18" charset="0"/>
              </a:rPr>
              <a:t>SAXS</a:t>
            </a:r>
            <a:endParaRPr lang="zh-CN" altLang="en-US" b="1">
              <a:solidFill>
                <a:srgbClr val="0000FF"/>
              </a:solidFill>
              <a:latin typeface="Garamond" panose="02020404030301010803" pitchFamily="18" charset="0"/>
              <a:ea typeface="华文细黑" panose="02010600040101010101" pitchFamily="2" charset="-122"/>
              <a:cs typeface="Times New Roman" panose="02020603050405020304" pitchFamily="18" charset="0"/>
            </a:endParaRPr>
          </a:p>
        </p:txBody>
      </p:sp>
      <p:sp>
        <p:nvSpPr>
          <p:cNvPr id="28686" name="矩形 11"/>
          <p:cNvSpPr>
            <a:spLocks noChangeArrowheads="1"/>
          </p:cNvSpPr>
          <p:nvPr/>
        </p:nvSpPr>
        <p:spPr bwMode="auto">
          <a:xfrm>
            <a:off x="2987675" y="5807224"/>
            <a:ext cx="2520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solidFill>
                  <a:srgbClr val="0000FF"/>
                </a:solidFill>
                <a:latin typeface="Garamond" panose="02020404030301010803" pitchFamily="18" charset="0"/>
                <a:cs typeface="Times New Roman" panose="02020603050405020304" pitchFamily="18" charset="0"/>
              </a:rPr>
              <a:t>Polte et al. JACS </a:t>
            </a:r>
            <a:r>
              <a:rPr lang="en-US" altLang="zh-CN" b="1">
                <a:solidFill>
                  <a:srgbClr val="0000FF"/>
                </a:solidFill>
                <a:latin typeface="Garamond" panose="02020404030301010803" pitchFamily="18" charset="0"/>
                <a:cs typeface="Times New Roman" panose="02020603050405020304" pitchFamily="18" charset="0"/>
              </a:rPr>
              <a:t>2007</a:t>
            </a:r>
            <a:r>
              <a:rPr lang="en-US" altLang="zh-CN">
                <a:solidFill>
                  <a:srgbClr val="0000FF"/>
                </a:solidFill>
                <a:latin typeface="Garamond" panose="02020404030301010803" pitchFamily="18" charset="0"/>
                <a:cs typeface="Times New Roman" panose="02020603050405020304" pitchFamily="18" charset="0"/>
              </a:rPr>
              <a:t>, 129,12939.</a:t>
            </a:r>
            <a:endParaRPr lang="zh-CN" altLang="en-US">
              <a:solidFill>
                <a:srgbClr val="0000FF"/>
              </a:solidFill>
              <a:latin typeface="Garamond" panose="02020404030301010803" pitchFamily="18" charset="0"/>
              <a:cs typeface="Times New Roman" panose="02020603050405020304" pitchFamily="18" charset="0"/>
            </a:endParaRPr>
          </a:p>
        </p:txBody>
      </p:sp>
      <p:sp>
        <p:nvSpPr>
          <p:cNvPr id="28687" name="矩形 7"/>
          <p:cNvSpPr>
            <a:spLocks noChangeArrowheads="1"/>
          </p:cNvSpPr>
          <p:nvPr/>
        </p:nvSpPr>
        <p:spPr bwMode="auto">
          <a:xfrm>
            <a:off x="2865439" y="3216424"/>
            <a:ext cx="27765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dirty="0" err="1">
                <a:solidFill>
                  <a:srgbClr val="0000FF"/>
                </a:solidFill>
                <a:latin typeface="Garamond" panose="02020404030301010803" pitchFamily="18" charset="0"/>
              </a:rPr>
              <a:t>Spalla</a:t>
            </a:r>
            <a:r>
              <a:rPr lang="en-US" altLang="zh-CN" dirty="0">
                <a:solidFill>
                  <a:srgbClr val="0000FF"/>
                </a:solidFill>
                <a:latin typeface="Garamond" panose="02020404030301010803" pitchFamily="18" charset="0"/>
              </a:rPr>
              <a:t> et al. </a:t>
            </a:r>
            <a:r>
              <a:rPr lang="en-US" altLang="zh-CN" dirty="0" err="1">
                <a:solidFill>
                  <a:srgbClr val="0000FF"/>
                </a:solidFill>
                <a:latin typeface="Garamond" panose="02020404030301010803" pitchFamily="18" charset="0"/>
              </a:rPr>
              <a:t>NanoLett</a:t>
            </a:r>
            <a:r>
              <a:rPr lang="en-US" altLang="zh-CN" dirty="0">
                <a:solidFill>
                  <a:srgbClr val="0000FF"/>
                </a:solidFill>
                <a:latin typeface="Garamond" panose="02020404030301010803" pitchFamily="18" charset="0"/>
              </a:rPr>
              <a:t> </a:t>
            </a:r>
            <a:r>
              <a:rPr lang="en-US" altLang="zh-CN" b="1" dirty="0">
                <a:solidFill>
                  <a:srgbClr val="0000FF"/>
                </a:solidFill>
                <a:latin typeface="Garamond" panose="02020404030301010803" pitchFamily="18" charset="0"/>
              </a:rPr>
              <a:t>2007</a:t>
            </a:r>
            <a:r>
              <a:rPr lang="en-US" altLang="zh-CN" dirty="0">
                <a:solidFill>
                  <a:srgbClr val="0000FF"/>
                </a:solidFill>
                <a:latin typeface="Garamond" panose="02020404030301010803" pitchFamily="18" charset="0"/>
              </a:rPr>
              <a:t>, 7,1723.</a:t>
            </a:r>
            <a:endParaRPr lang="zh-CN" altLang="en-US" dirty="0">
              <a:solidFill>
                <a:srgbClr val="0000FF"/>
              </a:solidFill>
              <a:latin typeface="Garamond" panose="02020404030301010803" pitchFamily="18" charset="0"/>
            </a:endParaRPr>
          </a:p>
        </p:txBody>
      </p:sp>
      <p:sp>
        <p:nvSpPr>
          <p:cNvPr id="28688" name="TextBox 8"/>
          <p:cNvSpPr txBox="1">
            <a:spLocks noChangeArrowheads="1"/>
          </p:cNvSpPr>
          <p:nvPr/>
        </p:nvSpPr>
        <p:spPr bwMode="auto">
          <a:xfrm>
            <a:off x="3389313" y="2960836"/>
            <a:ext cx="1514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i="1">
                <a:solidFill>
                  <a:srgbClr val="0000FF"/>
                </a:solidFill>
                <a:latin typeface="Garamond" panose="02020404030301010803" pitchFamily="18" charset="0"/>
              </a:rPr>
              <a:t>In situ </a:t>
            </a:r>
            <a:r>
              <a:rPr lang="en-US" altLang="zh-CN" b="1">
                <a:solidFill>
                  <a:srgbClr val="0000FF"/>
                </a:solidFill>
                <a:latin typeface="Garamond" panose="02020404030301010803" pitchFamily="18" charset="0"/>
              </a:rPr>
              <a:t>WAXS</a:t>
            </a:r>
            <a:endParaRPr lang="zh-CN" altLang="en-US" b="1">
              <a:solidFill>
                <a:srgbClr val="0000FF"/>
              </a:solidFill>
              <a:latin typeface="Garamond" panose="02020404030301010803" pitchFamily="18" charset="0"/>
            </a:endParaRPr>
          </a:p>
        </p:txBody>
      </p:sp>
      <p:pic>
        <p:nvPicPr>
          <p:cNvPr id="286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3956199"/>
            <a:ext cx="259080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0" name="TextBox 15"/>
          <p:cNvSpPr txBox="1">
            <a:spLocks noChangeArrowheads="1"/>
          </p:cNvSpPr>
          <p:nvPr/>
        </p:nvSpPr>
        <p:spPr bwMode="auto">
          <a:xfrm>
            <a:off x="6818313" y="5569099"/>
            <a:ext cx="1363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a:solidFill>
                  <a:srgbClr val="0000FF"/>
                </a:solidFill>
                <a:latin typeface="Garamond" panose="02020404030301010803" pitchFamily="18" charset="0"/>
                <a:ea typeface="华文细黑" panose="02010600040101010101" pitchFamily="2" charset="-122"/>
                <a:cs typeface="Times New Roman" panose="02020603050405020304" pitchFamily="18" charset="0"/>
              </a:rPr>
              <a:t>Calculation </a:t>
            </a:r>
            <a:endParaRPr lang="zh-CN" altLang="en-US" b="1">
              <a:solidFill>
                <a:srgbClr val="0000FF"/>
              </a:solidFill>
              <a:latin typeface="Garamond" panose="02020404030301010803" pitchFamily="18" charset="0"/>
              <a:ea typeface="华文细黑" panose="02010600040101010101" pitchFamily="2" charset="-122"/>
              <a:cs typeface="Times New Roman" panose="02020603050405020304" pitchFamily="18" charset="0"/>
            </a:endParaRPr>
          </a:p>
        </p:txBody>
      </p:sp>
      <p:sp>
        <p:nvSpPr>
          <p:cNvPr id="28691" name="矩形 11"/>
          <p:cNvSpPr>
            <a:spLocks noChangeArrowheads="1"/>
          </p:cNvSpPr>
          <p:nvPr/>
        </p:nvSpPr>
        <p:spPr bwMode="auto">
          <a:xfrm>
            <a:off x="6227763" y="5807224"/>
            <a:ext cx="26654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dirty="0">
                <a:solidFill>
                  <a:srgbClr val="0000FF"/>
                </a:solidFill>
                <a:latin typeface="Garamond" panose="02020404030301010803" pitchFamily="18" charset="0"/>
                <a:cs typeface="Times New Roman" panose="02020603050405020304" pitchFamily="18" charset="0"/>
              </a:rPr>
              <a:t>Vlachos et al. PRL</a:t>
            </a:r>
            <a:r>
              <a:rPr lang="en-US" altLang="zh-CN" b="1" dirty="0">
                <a:solidFill>
                  <a:srgbClr val="0000FF"/>
                </a:solidFill>
                <a:latin typeface="Garamond" panose="02020404030301010803" pitchFamily="18" charset="0"/>
                <a:cs typeface="Times New Roman" panose="02020603050405020304" pitchFamily="18" charset="0"/>
              </a:rPr>
              <a:t> 2009</a:t>
            </a:r>
            <a:r>
              <a:rPr lang="en-US" altLang="zh-CN" dirty="0">
                <a:solidFill>
                  <a:srgbClr val="0000FF"/>
                </a:solidFill>
                <a:latin typeface="Garamond" panose="02020404030301010803" pitchFamily="18" charset="0"/>
                <a:cs typeface="Times New Roman" panose="02020603050405020304" pitchFamily="18" charset="0"/>
              </a:rPr>
              <a:t>, 102, 155505.</a:t>
            </a:r>
            <a:endParaRPr lang="zh-CN" altLang="en-US" dirty="0">
              <a:solidFill>
                <a:srgbClr val="0000FF"/>
              </a:solidFill>
              <a:latin typeface="Garamond" panose="02020404030301010803" pitchFamily="18" charset="0"/>
              <a:cs typeface="Times New Roman" panose="02020603050405020304" pitchFamily="18" charset="0"/>
            </a:endParaRPr>
          </a:p>
        </p:txBody>
      </p:sp>
      <p:sp>
        <p:nvSpPr>
          <p:cNvPr id="23" name="矩形 22"/>
          <p:cNvSpPr/>
          <p:nvPr/>
        </p:nvSpPr>
        <p:spPr bwMode="auto">
          <a:xfrm>
            <a:off x="2555875" y="1127274"/>
            <a:ext cx="6480175" cy="5307012"/>
          </a:xfrm>
          <a:prstGeom prst="rect">
            <a:avLst/>
          </a:prstGeom>
          <a:noFill/>
          <a:ln w="9525" cap="flat" cmpd="sng" algn="ctr">
            <a:solidFill>
              <a:srgbClr val="FF0000"/>
            </a:solidFill>
            <a:prstDash val="solid"/>
            <a:round/>
            <a:headEnd type="none" w="med" len="med"/>
            <a:tailEnd type="none" w="med" len="med"/>
          </a:ln>
          <a:effectLst>
            <a:outerShdw blurRad="50800" dist="38100" dir="18900000" algn="bl" rotWithShape="0">
              <a:srgbClr val="7030A0">
                <a:alpha val="73000"/>
              </a:srgbClr>
            </a:outerShdw>
          </a:effectLst>
        </p:spPr>
        <p:txBody>
          <a:bodyPr/>
          <a:lstStyle/>
          <a:p>
            <a:pPr algn="ctr">
              <a:defRPr/>
            </a:pPr>
            <a:endParaRPr lang="zh-CN" altLang="en-US" baseline="-25000">
              <a:latin typeface="Arial" charset="0"/>
              <a:ea typeface="宋体" charset="-122"/>
            </a:endParaRPr>
          </a:p>
        </p:txBody>
      </p:sp>
      <p:sp>
        <p:nvSpPr>
          <p:cNvPr id="28693" name="TextBox 23"/>
          <p:cNvSpPr txBox="1">
            <a:spLocks noChangeArrowheads="1"/>
          </p:cNvSpPr>
          <p:nvPr/>
        </p:nvSpPr>
        <p:spPr bwMode="auto">
          <a:xfrm>
            <a:off x="2351912" y="208102"/>
            <a:ext cx="595547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000" dirty="0" smtClean="0">
                <a:solidFill>
                  <a:srgbClr val="FF0000"/>
                </a:solidFill>
                <a:latin typeface="黑体" panose="02010609060101010101" pitchFamily="49" charset="-122"/>
                <a:ea typeface="黑体" panose="02010609060101010101" pitchFamily="49" charset="-122"/>
              </a:rPr>
              <a:t>后期</a:t>
            </a:r>
            <a:r>
              <a:rPr lang="zh-CN" altLang="en-US" sz="3000" dirty="0">
                <a:solidFill>
                  <a:srgbClr val="FF0000"/>
                </a:solidFill>
                <a:latin typeface="黑体" panose="02010609060101010101" pitchFamily="49" charset="-122"/>
                <a:ea typeface="黑体" panose="02010609060101010101" pitchFamily="49" charset="-122"/>
              </a:rPr>
              <a:t>生长</a:t>
            </a:r>
            <a:r>
              <a:rPr lang="zh-CN" altLang="en-US" sz="3000" dirty="0" smtClean="0">
                <a:solidFill>
                  <a:srgbClr val="FF0000"/>
                </a:solidFill>
                <a:latin typeface="黑体" panose="02010609060101010101" pitchFamily="49" charset="-122"/>
                <a:ea typeface="黑体" panose="02010609060101010101" pitchFamily="49" charset="-122"/>
              </a:rPr>
              <a:t>过程</a:t>
            </a:r>
            <a:r>
              <a:rPr lang="zh-CN" altLang="en-US" sz="3000" dirty="0">
                <a:solidFill>
                  <a:srgbClr val="FF0000"/>
                </a:solidFill>
                <a:latin typeface="黑体" panose="02010609060101010101" pitchFamily="49" charset="-122"/>
                <a:ea typeface="黑体" panose="02010609060101010101" pitchFamily="49" charset="-122"/>
              </a:rPr>
              <a:t>的一些原位方法研究</a:t>
            </a:r>
          </a:p>
        </p:txBody>
      </p:sp>
      <p:pic>
        <p:nvPicPr>
          <p:cNvPr id="28694"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675" y="4013349"/>
            <a:ext cx="2808288"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6238" y="4013349"/>
            <a:ext cx="96678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6" name="圆角矩形 25"/>
          <p:cNvSpPr>
            <a:spLocks noChangeArrowheads="1"/>
          </p:cNvSpPr>
          <p:nvPr/>
        </p:nvSpPr>
        <p:spPr bwMode="auto">
          <a:xfrm>
            <a:off x="323850" y="2333774"/>
            <a:ext cx="431800" cy="5540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baseline="-25000"/>
          </a:p>
        </p:txBody>
      </p:sp>
      <p:sp>
        <p:nvSpPr>
          <p:cNvPr id="28697" name="圆角矩形 26"/>
          <p:cNvSpPr>
            <a:spLocks noChangeArrowheads="1"/>
          </p:cNvSpPr>
          <p:nvPr/>
        </p:nvSpPr>
        <p:spPr bwMode="auto">
          <a:xfrm>
            <a:off x="323850" y="4278461"/>
            <a:ext cx="431800" cy="554038"/>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baseline="-25000"/>
          </a:p>
        </p:txBody>
      </p:sp>
      <p:sp>
        <p:nvSpPr>
          <p:cNvPr id="28698" name="圆角矩形 27"/>
          <p:cNvSpPr>
            <a:spLocks noChangeArrowheads="1"/>
          </p:cNvSpPr>
          <p:nvPr/>
        </p:nvSpPr>
        <p:spPr bwMode="auto">
          <a:xfrm>
            <a:off x="323850" y="5070624"/>
            <a:ext cx="431800" cy="554037"/>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baseline="-25000"/>
          </a:p>
        </p:txBody>
      </p:sp>
      <p:sp>
        <p:nvSpPr>
          <p:cNvPr id="28699" name="TextBox 28"/>
          <p:cNvSpPr txBox="1">
            <a:spLocks noChangeArrowheads="1"/>
          </p:cNvSpPr>
          <p:nvPr/>
        </p:nvSpPr>
        <p:spPr bwMode="auto">
          <a:xfrm>
            <a:off x="195263" y="2252811"/>
            <a:ext cx="654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solidFill>
                  <a:srgbClr val="00B050"/>
                </a:solidFill>
              </a:rPr>
              <a:t>10~100</a:t>
            </a:r>
            <a:endParaRPr lang="zh-CN" altLang="en-US">
              <a:solidFill>
                <a:srgbClr val="00B050"/>
              </a:solidFill>
            </a:endParaRPr>
          </a:p>
        </p:txBody>
      </p:sp>
      <p:sp>
        <p:nvSpPr>
          <p:cNvPr id="28700" name="TextBox 29"/>
          <p:cNvSpPr txBox="1">
            <a:spLocks noChangeArrowheads="1"/>
          </p:cNvSpPr>
          <p:nvPr/>
        </p:nvSpPr>
        <p:spPr bwMode="auto">
          <a:xfrm>
            <a:off x="285750" y="4268936"/>
            <a:ext cx="44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solidFill>
                  <a:srgbClr val="00B050"/>
                </a:solidFill>
              </a:rPr>
              <a:t>~1</a:t>
            </a:r>
            <a:endParaRPr lang="zh-CN" altLang="en-US">
              <a:solidFill>
                <a:srgbClr val="00B050"/>
              </a:solidFill>
            </a:endParaRPr>
          </a:p>
        </p:txBody>
      </p:sp>
      <p:sp>
        <p:nvSpPr>
          <p:cNvPr id="28701" name="TextBox 30"/>
          <p:cNvSpPr txBox="1">
            <a:spLocks noChangeArrowheads="1"/>
          </p:cNvSpPr>
          <p:nvPr/>
        </p:nvSpPr>
        <p:spPr bwMode="auto">
          <a:xfrm>
            <a:off x="155575" y="5070624"/>
            <a:ext cx="639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solidFill>
                  <a:srgbClr val="00B050"/>
                </a:solidFill>
              </a:rPr>
              <a:t>~0.1</a:t>
            </a:r>
            <a:endParaRPr lang="zh-CN" altLang="en-US">
              <a:solidFill>
                <a:srgbClr val="00B050"/>
              </a:solidFill>
            </a:endParaRPr>
          </a:p>
        </p:txBody>
      </p:sp>
      <p:sp>
        <p:nvSpPr>
          <p:cNvPr id="32" name="虚尾箭头 31"/>
          <p:cNvSpPr/>
          <p:nvPr/>
        </p:nvSpPr>
        <p:spPr bwMode="auto">
          <a:xfrm>
            <a:off x="2268538" y="2397274"/>
            <a:ext cx="215900" cy="503237"/>
          </a:xfrm>
          <a:prstGeom prst="stripedRightArrow">
            <a:avLst/>
          </a:prstGeom>
          <a:solidFill>
            <a:srgbClr val="0000FF"/>
          </a:solidFill>
          <a:ln w="9525" cap="flat" cmpd="sng" algn="ctr">
            <a:noFill/>
            <a:prstDash val="solid"/>
            <a:round/>
            <a:headEnd type="none" w="med" len="med"/>
            <a:tailEnd type="none" w="med" len="med"/>
          </a:ln>
          <a:effectLst/>
        </p:spPr>
        <p:txBody>
          <a:bodyPr/>
          <a:lstStyle/>
          <a:p>
            <a:pPr algn="ctr">
              <a:defRPr/>
            </a:pPr>
            <a:endParaRPr lang="zh-CN" altLang="en-US" baseline="-25000">
              <a:latin typeface="Arial" charset="0"/>
              <a:ea typeface="宋体" charset="-122"/>
            </a:endParaRPr>
          </a:p>
        </p:txBody>
      </p:sp>
    </p:spTree>
    <p:extLst>
      <p:ext uri="{BB962C8B-B14F-4D97-AF65-F5344CB8AC3E}">
        <p14:creationId xmlns:p14="http://schemas.microsoft.com/office/powerpoint/2010/main" val="22918300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364857" y="1052750"/>
            <a:ext cx="3384550" cy="387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spcAft>
                <a:spcPts val="1200"/>
              </a:spcAft>
              <a:buFont typeface="Wingdings" panose="05000000000000000000" pitchFamily="2" charset="2"/>
              <a:buChar char="l"/>
            </a:pPr>
            <a:r>
              <a:rPr lang="zh-CN" altLang="en-US" sz="2000" dirty="0" smtClean="0">
                <a:solidFill>
                  <a:srgbClr val="FF0000"/>
                </a:solidFill>
                <a:latin typeface="Helvetica" panose="020B0604020202020204" pitchFamily="34" charset="0"/>
                <a:ea typeface="黑体" panose="02010609060101010101" pitchFamily="49" charset="-122"/>
              </a:rPr>
              <a:t>目前</a:t>
            </a:r>
            <a:r>
              <a:rPr lang="zh-CN" altLang="en-US" sz="2000" dirty="0">
                <a:solidFill>
                  <a:srgbClr val="FF0000"/>
                </a:solidFill>
                <a:latin typeface="Helvetica" panose="020B0604020202020204" pitchFamily="34" charset="0"/>
                <a:ea typeface="黑体" panose="02010609060101010101" pitchFamily="49" charset="-122"/>
              </a:rPr>
              <a:t>大多数报道是针对纳米颗粒后期的生长过程，即颗粒在</a:t>
            </a:r>
            <a:r>
              <a:rPr lang="en-US" altLang="zh-CN" sz="2000" dirty="0">
                <a:solidFill>
                  <a:srgbClr val="FF0000"/>
                </a:solidFill>
                <a:latin typeface="Helvetica" panose="020B0604020202020204" pitchFamily="34" charset="0"/>
                <a:ea typeface="黑体" panose="02010609060101010101" pitchFamily="49" charset="-122"/>
              </a:rPr>
              <a:t>1~2 nm</a:t>
            </a:r>
            <a:r>
              <a:rPr lang="zh-CN" altLang="en-US" sz="2000" dirty="0">
                <a:solidFill>
                  <a:srgbClr val="FF0000"/>
                </a:solidFill>
                <a:latin typeface="Helvetica" panose="020B0604020202020204" pitchFamily="34" charset="0"/>
                <a:ea typeface="黑体" panose="02010609060101010101" pitchFamily="49" charset="-122"/>
              </a:rPr>
              <a:t>以后的生长情况，由于技术手段的限制，对初期成核过程知之甚少！</a:t>
            </a:r>
          </a:p>
          <a:p>
            <a:pPr algn="just" eaLnBrk="1" hangingPunct="1">
              <a:lnSpc>
                <a:spcPct val="150000"/>
              </a:lnSpc>
              <a:buFont typeface="Wingdings" panose="05000000000000000000" pitchFamily="2" charset="2"/>
              <a:buChar char="l"/>
            </a:pPr>
            <a:r>
              <a:rPr lang="zh-CN" altLang="en-US" sz="2000" dirty="0">
                <a:solidFill>
                  <a:srgbClr val="FF0000"/>
                </a:solidFill>
                <a:latin typeface="Helvetica" panose="020B0604020202020204" pitchFamily="34" charset="0"/>
                <a:ea typeface="黑体" panose="02010609060101010101" pitchFamily="49" charset="-122"/>
              </a:rPr>
              <a:t>溶液中在线的原位探测纳米物质初期成核过程技术还有很大的局限性</a:t>
            </a:r>
          </a:p>
        </p:txBody>
      </p:sp>
      <p:grpSp>
        <p:nvGrpSpPr>
          <p:cNvPr id="29699" name="组合 10"/>
          <p:cNvGrpSpPr>
            <a:grpSpLocks/>
          </p:cNvGrpSpPr>
          <p:nvPr/>
        </p:nvGrpSpPr>
        <p:grpSpPr bwMode="auto">
          <a:xfrm>
            <a:off x="468313" y="980728"/>
            <a:ext cx="4608512" cy="5473700"/>
            <a:chOff x="467544" y="764704"/>
            <a:chExt cx="4608512" cy="5472608"/>
          </a:xfrm>
        </p:grpSpPr>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96752"/>
              <a:ext cx="1728192" cy="93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377181" y="5305636"/>
              <a:ext cx="2520242" cy="923146"/>
            </a:xfrm>
            <a:prstGeom prst="rect">
              <a:avLst/>
            </a:prstGeom>
          </p:spPr>
          <p:txBody>
            <a:bodyPr wrap="none">
              <a:spAutoFit/>
            </a:bodyPr>
            <a:lstStyle/>
            <a:p>
              <a:pPr>
                <a:defRPr/>
              </a:pPr>
              <a:r>
                <a:rPr lang="en-US" altLang="zh-CN" i="1" dirty="0" err="1">
                  <a:solidFill>
                    <a:srgbClr val="0000FF"/>
                  </a:solidFill>
                  <a:latin typeface="Candara" panose="020E0502030303020204" pitchFamily="34" charset="0"/>
                  <a:ea typeface="宋体" charset="-122"/>
                </a:rPr>
                <a:t>Alivisatos</a:t>
              </a:r>
              <a:r>
                <a:rPr lang="en-US" altLang="zh-CN" dirty="0">
                  <a:solidFill>
                    <a:srgbClr val="0000FF"/>
                  </a:solidFill>
                  <a:latin typeface="Candara" panose="020E0502030303020204" pitchFamily="34" charset="0"/>
                  <a:ea typeface="宋体" charset="-122"/>
                </a:rPr>
                <a:t>  et al.</a:t>
              </a:r>
            </a:p>
            <a:p>
              <a:pPr>
                <a:defRPr/>
              </a:pPr>
              <a:r>
                <a:rPr lang="en-US" altLang="zh-CN" dirty="0">
                  <a:solidFill>
                    <a:srgbClr val="0000FF"/>
                  </a:solidFill>
                  <a:latin typeface="Candara" panose="020E0502030303020204" pitchFamily="34" charset="0"/>
                  <a:ea typeface="宋体" charset="-122"/>
                </a:rPr>
                <a:t>Science 324,1309 (2009)</a:t>
              </a:r>
            </a:p>
            <a:p>
              <a:pPr>
                <a:defRPr/>
              </a:pPr>
              <a:r>
                <a:rPr lang="en-US" altLang="zh-CN" dirty="0">
                  <a:solidFill>
                    <a:srgbClr val="0000FF"/>
                  </a:solidFill>
                  <a:latin typeface="Candara" panose="020E0502030303020204" pitchFamily="34" charset="0"/>
                  <a:ea typeface="宋体" charset="-122"/>
                </a:rPr>
                <a:t>Science 336, 61 (2012)</a:t>
              </a:r>
              <a:endParaRPr lang="zh-CN" altLang="en-US" dirty="0">
                <a:solidFill>
                  <a:srgbClr val="0000FF"/>
                </a:solidFill>
                <a:latin typeface="Candara" panose="020E0502030303020204" pitchFamily="34" charset="0"/>
                <a:ea typeface="宋体" charset="-122"/>
              </a:endParaRPr>
            </a:p>
          </p:txBody>
        </p:sp>
        <p:sp>
          <p:nvSpPr>
            <p:cNvPr id="29702" name="TextBox 6"/>
            <p:cNvSpPr txBox="1">
              <a:spLocks noChangeArrowheads="1"/>
            </p:cNvSpPr>
            <p:nvPr/>
          </p:nvSpPr>
          <p:spPr bwMode="auto">
            <a:xfrm>
              <a:off x="2195736" y="836712"/>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a:solidFill>
                    <a:srgbClr val="0000FF"/>
                  </a:solidFill>
                  <a:latin typeface="黑体" panose="02010609060101010101" pitchFamily="49" charset="-122"/>
                  <a:ea typeface="黑体" panose="02010609060101010101" pitchFamily="49" charset="-122"/>
                </a:rPr>
                <a:t>原位电镜</a:t>
              </a:r>
            </a:p>
          </p:txBody>
        </p:sp>
        <p:pic>
          <p:nvPicPr>
            <p:cNvPr id="297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212976"/>
              <a:ext cx="4100356" cy="211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155158"/>
              <a:ext cx="2088232" cy="104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1378011"/>
              <a:ext cx="2232248" cy="16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圆角矩形 11"/>
            <p:cNvSpPr>
              <a:spLocks noChangeArrowheads="1"/>
            </p:cNvSpPr>
            <p:nvPr/>
          </p:nvSpPr>
          <p:spPr bwMode="auto">
            <a:xfrm>
              <a:off x="467544" y="764704"/>
              <a:ext cx="4608512" cy="5472608"/>
            </a:xfrm>
            <a:prstGeom prst="roundRect">
              <a:avLst>
                <a:gd name="adj" fmla="val 16667"/>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baseline="-25000"/>
            </a:p>
          </p:txBody>
        </p:sp>
      </p:grpSp>
      <p:sp>
        <p:nvSpPr>
          <p:cNvPr id="11" name="TextBox 23"/>
          <p:cNvSpPr txBox="1">
            <a:spLocks noChangeArrowheads="1"/>
          </p:cNvSpPr>
          <p:nvPr/>
        </p:nvSpPr>
        <p:spPr bwMode="auto">
          <a:xfrm>
            <a:off x="3433468" y="176800"/>
            <a:ext cx="307007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dirty="0" smtClean="0">
                <a:solidFill>
                  <a:srgbClr val="FF0000"/>
                </a:solidFill>
                <a:ea typeface="黑体" panose="02010609060101010101" pitchFamily="49" charset="-122"/>
                <a:cs typeface="Arial" panose="020B0604020202020204" pitchFamily="34" charset="0"/>
              </a:rPr>
              <a:t>Main challenges</a:t>
            </a:r>
            <a:endParaRPr lang="zh-CN" altLang="en-US" sz="3000" dirty="0">
              <a:solidFill>
                <a:srgbClr val="FF0000"/>
              </a:solidFill>
              <a:ea typeface="黑体" panose="02010609060101010101" pitchFamily="49" charset="-122"/>
              <a:cs typeface="Arial" panose="020B0604020202020204" pitchFamily="34" charset="0"/>
            </a:endParaRPr>
          </a:p>
        </p:txBody>
      </p:sp>
      <p:sp>
        <p:nvSpPr>
          <p:cNvPr id="13" name="TextBox 10"/>
          <p:cNvSpPr txBox="1">
            <a:spLocks noChangeArrowheads="1"/>
          </p:cNvSpPr>
          <p:nvPr/>
        </p:nvSpPr>
        <p:spPr bwMode="auto">
          <a:xfrm>
            <a:off x="5622322" y="5281416"/>
            <a:ext cx="348618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楷体_GB2312" pitchFamily="49" charset="-122"/>
              </a:defRPr>
            </a:lvl1pPr>
            <a:lvl2pPr marL="742950" indent="-285750" eaLnBrk="0" hangingPunct="0">
              <a:defRPr>
                <a:solidFill>
                  <a:schemeClr val="tx1"/>
                </a:solidFill>
                <a:latin typeface="Arial" panose="020B0604020202020204" pitchFamily="34" charset="0"/>
                <a:ea typeface="楷体_GB2312" pitchFamily="49" charset="-122"/>
              </a:defRPr>
            </a:lvl2pPr>
            <a:lvl3pPr marL="1143000" indent="-228600" eaLnBrk="0" hangingPunct="0">
              <a:defRPr>
                <a:solidFill>
                  <a:schemeClr val="tx1"/>
                </a:solidFill>
                <a:latin typeface="Arial" panose="020B0604020202020204" pitchFamily="34" charset="0"/>
                <a:ea typeface="楷体_GB2312" pitchFamily="49" charset="-122"/>
              </a:defRPr>
            </a:lvl3pPr>
            <a:lvl4pPr marL="1600200" indent="-228600" eaLnBrk="0" hangingPunct="0">
              <a:defRPr>
                <a:solidFill>
                  <a:schemeClr val="tx1"/>
                </a:solidFill>
                <a:latin typeface="Arial" panose="020B0604020202020204" pitchFamily="34" charset="0"/>
                <a:ea typeface="楷体_GB2312" pitchFamily="49" charset="-122"/>
              </a:defRPr>
            </a:lvl4pPr>
            <a:lvl5pPr marL="2057400" indent="-228600" eaLnBrk="0" hangingPunct="0">
              <a:defRPr>
                <a:solidFill>
                  <a:schemeClr val="tx1"/>
                </a:solidFill>
                <a:latin typeface="Arial" panose="020B0604020202020204" pitchFamily="34" charset="0"/>
                <a:ea typeface="楷体_GB2312"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楷体_GB2312" pitchFamily="49" charset="-122"/>
              </a:defRPr>
            </a:lvl9pPr>
          </a:lstStyle>
          <a:p>
            <a:pPr algn="just" eaLnBrk="1" hangingPunct="1"/>
            <a:r>
              <a:rPr lang="zh-CN" altLang="en-US" sz="2800" b="1" dirty="0">
                <a:solidFill>
                  <a:srgbClr val="C00000"/>
                </a:solidFill>
                <a:latin typeface="黑体" panose="02010609060101010101" pitchFamily="49" charset="-122"/>
                <a:ea typeface="黑体" panose="02010609060101010101" pitchFamily="49" charset="-122"/>
              </a:rPr>
              <a:t>初期成核过程中究竟发生了什么？</a:t>
            </a:r>
          </a:p>
        </p:txBody>
      </p:sp>
      <p:pic>
        <p:nvPicPr>
          <p:cNvPr id="14" name="Picture 29" descr="b3db58cfef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3697" y="5424291"/>
            <a:ext cx="37245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4670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25"/>
          <p:cNvSpPr txBox="1">
            <a:spLocks noChangeArrowheads="1"/>
          </p:cNvSpPr>
          <p:nvPr/>
        </p:nvSpPr>
        <p:spPr bwMode="auto">
          <a:xfrm>
            <a:off x="3724845" y="6165304"/>
            <a:ext cx="5383659" cy="38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ts val="2300"/>
              </a:lnSpc>
            </a:pPr>
            <a:r>
              <a:rPr lang="en-US" altLang="zh-CN" sz="2000" dirty="0">
                <a:solidFill>
                  <a:srgbClr val="0000FF"/>
                </a:solidFill>
                <a:latin typeface="Candara" panose="020E0502030303020204" pitchFamily="34" charset="0"/>
              </a:rPr>
              <a:t>Tao Yao, </a:t>
            </a:r>
            <a:r>
              <a:rPr lang="en-US" altLang="zh-CN" sz="2000" dirty="0" smtClean="0">
                <a:solidFill>
                  <a:srgbClr val="0000FF"/>
                </a:solidFill>
                <a:latin typeface="Candara" panose="020E0502030303020204" pitchFamily="34" charset="0"/>
              </a:rPr>
              <a:t>et al</a:t>
            </a:r>
            <a:r>
              <a:rPr lang="en-US" altLang="zh-CN" sz="2000" i="1" dirty="0" smtClean="0">
                <a:solidFill>
                  <a:srgbClr val="0000FF"/>
                </a:solidFill>
                <a:latin typeface="Candara" panose="020E0502030303020204" pitchFamily="34" charset="0"/>
              </a:rPr>
              <a:t>.</a:t>
            </a:r>
            <a:r>
              <a:rPr lang="en-US" altLang="zh-CN" sz="2000" dirty="0" smtClean="0">
                <a:solidFill>
                  <a:srgbClr val="0000FF"/>
                </a:solidFill>
                <a:latin typeface="Candara" panose="020E0502030303020204" pitchFamily="34" charset="0"/>
              </a:rPr>
              <a:t> J</a:t>
            </a:r>
            <a:r>
              <a:rPr lang="en-US" altLang="zh-CN" sz="2000" dirty="0">
                <a:solidFill>
                  <a:srgbClr val="0000FF"/>
                </a:solidFill>
                <a:latin typeface="Candara" panose="020E0502030303020204" pitchFamily="34" charset="0"/>
              </a:rPr>
              <a:t>. Am. Chem. Soc. 132, 7696 (2010)</a:t>
            </a:r>
          </a:p>
        </p:txBody>
      </p:sp>
      <p:sp>
        <p:nvSpPr>
          <p:cNvPr id="30723" name="TextBox 34"/>
          <p:cNvSpPr txBox="1">
            <a:spLocks noChangeArrowheads="1"/>
          </p:cNvSpPr>
          <p:nvPr/>
        </p:nvSpPr>
        <p:spPr bwMode="auto">
          <a:xfrm>
            <a:off x="1979712" y="214452"/>
            <a:ext cx="571983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dirty="0" smtClean="0">
                <a:solidFill>
                  <a:srgbClr val="FF0000"/>
                </a:solidFill>
                <a:latin typeface="Helvetica" panose="020B0604020202020204" pitchFamily="34" charset="0"/>
                <a:ea typeface="黑体" panose="02010609060101010101" pitchFamily="49" charset="-122"/>
              </a:rPr>
              <a:t>Au</a:t>
            </a:r>
            <a:r>
              <a:rPr lang="zh-CN" altLang="en-US" sz="3000" b="1" dirty="0">
                <a:solidFill>
                  <a:srgbClr val="FF0000"/>
                </a:solidFill>
                <a:latin typeface="Helvetica" panose="020B0604020202020204" pitchFamily="34" charset="0"/>
                <a:ea typeface="黑体" panose="02010609060101010101" pitchFamily="49" charset="-122"/>
              </a:rPr>
              <a:t>纳米颗粒初期成核机理的研究</a:t>
            </a:r>
          </a:p>
        </p:txBody>
      </p:sp>
      <p:sp>
        <p:nvSpPr>
          <p:cNvPr id="34" name="TextBox 30"/>
          <p:cNvSpPr txBox="1">
            <a:spLocks noChangeArrowheads="1"/>
          </p:cNvSpPr>
          <p:nvPr/>
        </p:nvSpPr>
        <p:spPr bwMode="auto">
          <a:xfrm>
            <a:off x="3520756" y="996943"/>
            <a:ext cx="1987348" cy="369332"/>
          </a:xfrm>
          <a:prstGeom prst="rect">
            <a:avLst/>
          </a:prstGeom>
          <a:solidFill>
            <a:srgbClr val="FFFF00">
              <a:alpha val="42000"/>
            </a:srgbClr>
          </a:solidFill>
          <a:ln>
            <a:headEnd/>
            <a:tailEnd/>
          </a:ln>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dist">
              <a:defRPr/>
            </a:pPr>
            <a:r>
              <a:rPr lang="zh-CN" b="1" dirty="0" smtClean="0">
                <a:solidFill>
                  <a:srgbClr val="FF0000"/>
                </a:solidFill>
                <a:latin typeface="Helvetica" pitchFamily="34" charset="0"/>
                <a:ea typeface="微软雅黑" pitchFamily="34" charset="-122"/>
                <a:cs typeface="Arial" charset="0"/>
              </a:rPr>
              <a:t>原位</a:t>
            </a:r>
            <a:r>
              <a:rPr lang="en-US" altLang="zh-CN" b="1" dirty="0" smtClean="0">
                <a:solidFill>
                  <a:srgbClr val="FF0000"/>
                </a:solidFill>
                <a:latin typeface="Helvetica" pitchFamily="34" charset="0"/>
                <a:ea typeface="微软雅黑" pitchFamily="34" charset="-122"/>
                <a:cs typeface="Arial" charset="0"/>
              </a:rPr>
              <a:t>Q</a:t>
            </a:r>
            <a:r>
              <a:rPr lang="en-US" altLang="zh-CN" b="1" dirty="0" smtClean="0">
                <a:solidFill>
                  <a:srgbClr val="FF0000"/>
                </a:solidFill>
                <a:latin typeface="Helvetica" pitchFamily="34" charset="0"/>
                <a:ea typeface="微软雅黑" pitchFamily="34" charset="-122"/>
                <a:cs typeface="Arial" pitchFamily="34" charset="0"/>
              </a:rPr>
              <a:t>XAFS</a:t>
            </a:r>
            <a:r>
              <a:rPr lang="zh-CN" altLang="en-US" b="1" dirty="0">
                <a:solidFill>
                  <a:srgbClr val="FF0000"/>
                </a:solidFill>
                <a:latin typeface="Helvetica" pitchFamily="34" charset="0"/>
                <a:ea typeface="微软雅黑" pitchFamily="34" charset="-122"/>
                <a:cs typeface="Arial" pitchFamily="34" charset="0"/>
              </a:rPr>
              <a:t>装置</a:t>
            </a:r>
            <a:endParaRPr lang="zh-CN" b="1" dirty="0">
              <a:solidFill>
                <a:srgbClr val="FF0000"/>
              </a:solidFill>
              <a:latin typeface="Helvetica" pitchFamily="34" charset="0"/>
              <a:ea typeface="微软雅黑" pitchFamily="34" charset="-122"/>
              <a:cs typeface="Arial" charset="0"/>
            </a:endParaRPr>
          </a:p>
        </p:txBody>
      </p:sp>
      <p:pic>
        <p:nvPicPr>
          <p:cNvPr id="30725" name="Picture 2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1611349"/>
            <a:ext cx="310515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30726" name="TextBox 36"/>
          <p:cNvSpPr txBox="1">
            <a:spLocks noChangeArrowheads="1"/>
          </p:cNvSpPr>
          <p:nvPr/>
        </p:nvSpPr>
        <p:spPr bwMode="auto">
          <a:xfrm>
            <a:off x="547688" y="5090467"/>
            <a:ext cx="3168650" cy="87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ts val="3200"/>
              </a:lnSpc>
            </a:pPr>
            <a:r>
              <a:rPr lang="en-US" altLang="zh-CN" sz="2200" dirty="0">
                <a:solidFill>
                  <a:srgbClr val="0000CC"/>
                </a:solidFill>
                <a:latin typeface="Helvetica" panose="020B0604020202020204" pitchFamily="34" charset="0"/>
                <a:ea typeface="黑体" panose="02010609060101010101" pitchFamily="49" charset="-122"/>
              </a:rPr>
              <a:t>1 nm</a:t>
            </a:r>
            <a:r>
              <a:rPr lang="zh-CN" altLang="en-US" sz="2200" dirty="0">
                <a:solidFill>
                  <a:srgbClr val="0000CC"/>
                </a:solidFill>
                <a:latin typeface="Helvetica" panose="020B0604020202020204" pitchFamily="34" charset="0"/>
                <a:ea typeface="黑体" panose="02010609060101010101" pitchFamily="49" charset="-122"/>
              </a:rPr>
              <a:t>以下团簇不能被  电镜观察</a:t>
            </a:r>
          </a:p>
        </p:txBody>
      </p:sp>
      <p:pic>
        <p:nvPicPr>
          <p:cNvPr id="3072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3371886"/>
            <a:ext cx="31305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Box 38"/>
          <p:cNvSpPr txBox="1">
            <a:spLocks noChangeArrowheads="1"/>
          </p:cNvSpPr>
          <p:nvPr/>
        </p:nvSpPr>
        <p:spPr bwMode="auto">
          <a:xfrm>
            <a:off x="828675" y="3349661"/>
            <a:ext cx="800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a:t>30 min</a:t>
            </a:r>
            <a:endParaRPr lang="zh-CN" altLang="en-US" sz="1600"/>
          </a:p>
        </p:txBody>
      </p:sp>
      <p:sp>
        <p:nvSpPr>
          <p:cNvPr id="30729" name="TextBox 39"/>
          <p:cNvSpPr txBox="1">
            <a:spLocks noChangeArrowheads="1"/>
          </p:cNvSpPr>
          <p:nvPr/>
        </p:nvSpPr>
        <p:spPr bwMode="auto">
          <a:xfrm>
            <a:off x="2574925" y="3333786"/>
            <a:ext cx="914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a:t>120 min</a:t>
            </a:r>
            <a:endParaRPr lang="zh-CN" altLang="en-US" sz="1600"/>
          </a:p>
        </p:txBody>
      </p:sp>
      <p:sp>
        <p:nvSpPr>
          <p:cNvPr id="30730" name="矩形标注 40"/>
          <p:cNvSpPr>
            <a:spLocks noChangeArrowheads="1"/>
          </p:cNvSpPr>
          <p:nvPr/>
        </p:nvSpPr>
        <p:spPr bwMode="auto">
          <a:xfrm>
            <a:off x="547688" y="5062327"/>
            <a:ext cx="3097212" cy="958961"/>
          </a:xfrm>
          <a:prstGeom prst="wedgeRectCallout">
            <a:avLst>
              <a:gd name="adj1" fmla="val -29014"/>
              <a:gd name="adj2" fmla="val -93606"/>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baseline="-25000"/>
          </a:p>
        </p:txBody>
      </p:sp>
      <p:sp>
        <p:nvSpPr>
          <p:cNvPr id="54" name="虚尾箭头 53"/>
          <p:cNvSpPr/>
          <p:nvPr/>
        </p:nvSpPr>
        <p:spPr bwMode="auto">
          <a:xfrm>
            <a:off x="3727450" y="2935324"/>
            <a:ext cx="288925" cy="792162"/>
          </a:xfrm>
          <a:prstGeom prst="stripedRightArrow">
            <a:avLst/>
          </a:prstGeom>
          <a:solidFill>
            <a:srgbClr val="FF0000"/>
          </a:solidFill>
          <a:ln w="9525" cap="flat" cmpd="sng" algn="ctr">
            <a:noFill/>
            <a:prstDash val="solid"/>
            <a:round/>
            <a:headEnd type="none" w="med" len="med"/>
            <a:tailEnd type="none" w="med" len="med"/>
          </a:ln>
          <a:effectLst/>
        </p:spPr>
        <p:txBody>
          <a:bodyPr/>
          <a:lstStyle/>
          <a:p>
            <a:pPr algn="ctr">
              <a:defRPr/>
            </a:pPr>
            <a:endParaRPr lang="zh-CN" altLang="en-US" baseline="-25000">
              <a:latin typeface="Arial" charset="0"/>
              <a:ea typeface="宋体" charset="-122"/>
            </a:endParaRPr>
          </a:p>
        </p:txBody>
      </p:sp>
      <p:sp>
        <p:nvSpPr>
          <p:cNvPr id="30733" name="TextBox 55"/>
          <p:cNvSpPr txBox="1">
            <a:spLocks noChangeArrowheads="1"/>
          </p:cNvSpPr>
          <p:nvPr/>
        </p:nvSpPr>
        <p:spPr bwMode="auto">
          <a:xfrm>
            <a:off x="5374629" y="5126340"/>
            <a:ext cx="3313113" cy="87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ts val="3200"/>
              </a:lnSpc>
            </a:pPr>
            <a:r>
              <a:rPr lang="zh-CN" altLang="en-US" sz="2200" dirty="0">
                <a:solidFill>
                  <a:srgbClr val="0000CC"/>
                </a:solidFill>
                <a:latin typeface="Helvetica" panose="020B0604020202020204" pitchFamily="34" charset="0"/>
                <a:ea typeface="黑体" panose="02010609060101010101" pitchFamily="49" charset="-122"/>
              </a:rPr>
              <a:t>观察到</a:t>
            </a:r>
            <a:r>
              <a:rPr lang="en-US" altLang="zh-CN" sz="2200" dirty="0">
                <a:solidFill>
                  <a:srgbClr val="0000CC"/>
                </a:solidFill>
                <a:latin typeface="Helvetica" panose="020B0604020202020204" pitchFamily="34" charset="0"/>
                <a:ea typeface="黑体" panose="02010609060101010101" pitchFamily="49" charset="-122"/>
              </a:rPr>
              <a:t>1 nm</a:t>
            </a:r>
            <a:r>
              <a:rPr lang="zh-CN" altLang="en-US" sz="2200" dirty="0">
                <a:solidFill>
                  <a:srgbClr val="0000CC"/>
                </a:solidFill>
                <a:latin typeface="Helvetica" panose="020B0604020202020204" pitchFamily="34" charset="0"/>
                <a:ea typeface="黑体" panose="02010609060101010101" pitchFamily="49" charset="-122"/>
              </a:rPr>
              <a:t>以下团簇的谱型变化</a:t>
            </a:r>
          </a:p>
        </p:txBody>
      </p:sp>
      <p:pic>
        <p:nvPicPr>
          <p:cNvPr id="30734" name="图片 20" descr="Setup.emf"/>
          <p:cNvPicPr preferRelativeResize="0">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0987" y="1128941"/>
            <a:ext cx="4945509" cy="215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30735" name="图片 21" descr="图片1.emf"/>
          <p:cNvPicPr preferRelativeResize="0">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6109" y="3018413"/>
            <a:ext cx="2636189" cy="2385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30736" name="TextBox 58"/>
          <p:cNvSpPr txBox="1">
            <a:spLocks noChangeArrowheads="1"/>
          </p:cNvSpPr>
          <p:nvPr/>
        </p:nvSpPr>
        <p:spPr bwMode="auto">
          <a:xfrm>
            <a:off x="6886029" y="3795476"/>
            <a:ext cx="2160339" cy="830997"/>
          </a:xfrm>
          <a:prstGeom prst="rect">
            <a:avLst/>
          </a:prstGeom>
          <a:solidFill>
            <a:srgbClr val="B7DEE8">
              <a:alpha val="61960"/>
            </a:srgbClr>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400" dirty="0">
                <a:solidFill>
                  <a:srgbClr val="FF0000"/>
                </a:solidFill>
                <a:latin typeface="Helvetica" panose="020B0604020202020204" pitchFamily="34" charset="0"/>
                <a:ea typeface="黑体" panose="02010609060101010101" pitchFamily="49" charset="-122"/>
                <a:cs typeface="Calibri" panose="020F0502020204030204" pitchFamily="34" charset="0"/>
              </a:rPr>
              <a:t>1 nm</a:t>
            </a:r>
            <a:r>
              <a:rPr lang="zh-CN" altLang="en-US" sz="2400" dirty="0">
                <a:solidFill>
                  <a:srgbClr val="FF0000"/>
                </a:solidFill>
                <a:latin typeface="Helvetica" panose="020B0604020202020204" pitchFamily="34" charset="0"/>
                <a:ea typeface="黑体" panose="02010609060101010101" pitchFamily="49" charset="-122"/>
                <a:cs typeface="Calibri" panose="020F0502020204030204" pitchFamily="34" charset="0"/>
              </a:rPr>
              <a:t>以下团簇成核演变</a:t>
            </a:r>
          </a:p>
        </p:txBody>
      </p:sp>
      <p:cxnSp>
        <p:nvCxnSpPr>
          <p:cNvPr id="30737" name="直接箭头连接符 59"/>
          <p:cNvCxnSpPr>
            <a:cxnSpLocks noChangeShapeType="1"/>
            <a:stCxn id="30736" idx="1"/>
          </p:cNvCxnSpPr>
          <p:nvPr/>
        </p:nvCxnSpPr>
        <p:spPr bwMode="auto">
          <a:xfrm flipH="1" flipV="1">
            <a:off x="6598693" y="4082815"/>
            <a:ext cx="287336" cy="128160"/>
          </a:xfrm>
          <a:prstGeom prst="straightConnector1">
            <a:avLst/>
          </a:prstGeom>
          <a:noFill/>
          <a:ln w="34925"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30732" name="矩形标注 54"/>
          <p:cNvSpPr>
            <a:spLocks noChangeArrowheads="1"/>
          </p:cNvSpPr>
          <p:nvPr/>
        </p:nvSpPr>
        <p:spPr bwMode="auto">
          <a:xfrm>
            <a:off x="5364088" y="4943730"/>
            <a:ext cx="3313112" cy="1025635"/>
          </a:xfrm>
          <a:prstGeom prst="wedgeRectCallout">
            <a:avLst>
              <a:gd name="adj1" fmla="val -38035"/>
              <a:gd name="adj2" fmla="val -96675"/>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baseline="-25000"/>
          </a:p>
        </p:txBody>
      </p:sp>
    </p:spTree>
    <p:extLst>
      <p:ext uri="{BB962C8B-B14F-4D97-AF65-F5344CB8AC3E}">
        <p14:creationId xmlns:p14="http://schemas.microsoft.com/office/powerpoint/2010/main" val="29293898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图片 21" descr="图片2.jpg"/>
          <p:cNvPicPr>
            <a:picLocks noChangeAspect="1"/>
          </p:cNvPicPr>
          <p:nvPr/>
        </p:nvPicPr>
        <p:blipFill rotWithShape="1">
          <a:blip r:embed="rId3">
            <a:extLst>
              <a:ext uri="{28A0092B-C50C-407E-A947-70E740481C1C}">
                <a14:useLocalDpi xmlns:a14="http://schemas.microsoft.com/office/drawing/2010/main" val="0"/>
              </a:ext>
            </a:extLst>
          </a:blip>
          <a:srcRect l="5039" t="9946"/>
          <a:stretch/>
        </p:blipFill>
        <p:spPr bwMode="auto">
          <a:xfrm>
            <a:off x="217918" y="887510"/>
            <a:ext cx="2932589" cy="323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图片 20" descr="图片2.jpg"/>
          <p:cNvPicPr>
            <a:picLocks noChangeAspect="1"/>
          </p:cNvPicPr>
          <p:nvPr/>
        </p:nvPicPr>
        <p:blipFill rotWithShape="1">
          <a:blip r:embed="rId4">
            <a:extLst>
              <a:ext uri="{28A0092B-C50C-407E-A947-70E740481C1C}">
                <a14:useLocalDpi xmlns:a14="http://schemas.microsoft.com/office/drawing/2010/main" val="0"/>
              </a:ext>
            </a:extLst>
          </a:blip>
          <a:srcRect t="10537"/>
          <a:stretch/>
        </p:blipFill>
        <p:spPr bwMode="auto">
          <a:xfrm>
            <a:off x="2715408" y="908719"/>
            <a:ext cx="3080728" cy="321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9" name="组合 24"/>
          <p:cNvGrpSpPr>
            <a:grpSpLocks/>
          </p:cNvGrpSpPr>
          <p:nvPr/>
        </p:nvGrpSpPr>
        <p:grpSpPr bwMode="auto">
          <a:xfrm>
            <a:off x="2723668" y="3681760"/>
            <a:ext cx="2800151" cy="3058281"/>
            <a:chOff x="2195643" y="3758421"/>
            <a:chExt cx="2376351" cy="2593619"/>
          </a:xfrm>
        </p:grpSpPr>
        <p:pic>
          <p:nvPicPr>
            <p:cNvPr id="31754" name="图片 16" descr="图片3.emf"/>
            <p:cNvPicPr>
              <a:picLocks noChangeAspect="1"/>
            </p:cNvPicPr>
            <p:nvPr/>
          </p:nvPicPr>
          <p:blipFill>
            <a:blip r:embed="rId5">
              <a:extLst>
                <a:ext uri="{28A0092B-C50C-407E-A947-70E740481C1C}">
                  <a14:useLocalDpi xmlns:a14="http://schemas.microsoft.com/office/drawing/2010/main" val="0"/>
                </a:ext>
              </a:extLst>
            </a:blip>
            <a:srcRect b="3384"/>
            <a:stretch>
              <a:fillRect/>
            </a:stretch>
          </p:blipFill>
          <p:spPr bwMode="auto">
            <a:xfrm>
              <a:off x="2195643" y="3758421"/>
              <a:ext cx="2376351" cy="259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Text Box 42"/>
            <p:cNvSpPr txBox="1">
              <a:spLocks noChangeArrowheads="1"/>
            </p:cNvSpPr>
            <p:nvPr/>
          </p:nvSpPr>
          <p:spPr bwMode="auto">
            <a:xfrm>
              <a:off x="3190446" y="3839704"/>
              <a:ext cx="692150" cy="24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zh-CN" sz="1000"/>
            </a:p>
          </p:txBody>
        </p:sp>
        <p:sp>
          <p:nvSpPr>
            <p:cNvPr id="31756" name="Text Box 43"/>
            <p:cNvSpPr txBox="1">
              <a:spLocks noChangeArrowheads="1"/>
            </p:cNvSpPr>
            <p:nvPr/>
          </p:nvSpPr>
          <p:spPr bwMode="auto">
            <a:xfrm>
              <a:off x="3476194" y="4925918"/>
              <a:ext cx="746124" cy="24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zh-CN" sz="1000"/>
            </a:p>
          </p:txBody>
        </p:sp>
        <p:sp>
          <p:nvSpPr>
            <p:cNvPr id="31757" name="Line 46"/>
            <p:cNvSpPr>
              <a:spLocks noChangeShapeType="1"/>
            </p:cNvSpPr>
            <p:nvPr/>
          </p:nvSpPr>
          <p:spPr bwMode="auto">
            <a:xfrm flipV="1">
              <a:off x="3466674" y="5104806"/>
              <a:ext cx="104775" cy="114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pic>
        <p:nvPicPr>
          <p:cNvPr id="31751" name="图片 21" descr="图片1.emf"/>
          <p:cNvPicPr preferRelativeResize="0">
            <a:picLocks noChangeAspect="1"/>
          </p:cNvPicPr>
          <p:nvPr/>
        </p:nvPicPr>
        <p:blipFill>
          <a:blip r:embed="rId6">
            <a:extLst>
              <a:ext uri="{28A0092B-C50C-407E-A947-70E740481C1C}">
                <a14:useLocalDpi xmlns:a14="http://schemas.microsoft.com/office/drawing/2010/main" val="0"/>
              </a:ext>
            </a:extLst>
          </a:blip>
          <a:srcRect t="11395"/>
          <a:stretch>
            <a:fillRect/>
          </a:stretch>
        </p:blipFill>
        <p:spPr bwMode="auto">
          <a:xfrm>
            <a:off x="230076" y="3738582"/>
            <a:ext cx="2800152" cy="311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1" name="TextBox 10"/>
          <p:cNvSpPr txBox="1"/>
          <p:nvPr/>
        </p:nvSpPr>
        <p:spPr>
          <a:xfrm>
            <a:off x="2523021" y="2950813"/>
            <a:ext cx="1014413" cy="646113"/>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spAutoFit/>
          </a:bodyPr>
          <a:lstStyle/>
          <a:p>
            <a:pPr>
              <a:defRPr/>
            </a:pPr>
            <a:r>
              <a:rPr lang="en-US" altLang="zh-CN" b="1" dirty="0">
                <a:solidFill>
                  <a:srgbClr val="FF0000"/>
                </a:solidFill>
                <a:latin typeface="Helvetica" pitchFamily="34" charset="0"/>
                <a:ea typeface="黑体" pitchFamily="49" charset="-122"/>
              </a:rPr>
              <a:t>AuCl4</a:t>
            </a:r>
            <a:r>
              <a:rPr lang="en-US" altLang="zh-CN" b="1" baseline="30000" dirty="0">
                <a:solidFill>
                  <a:srgbClr val="FF0000"/>
                </a:solidFill>
                <a:latin typeface="Helvetica" pitchFamily="34" charset="0"/>
                <a:ea typeface="黑体" pitchFamily="49" charset="-122"/>
              </a:rPr>
              <a:t>- </a:t>
            </a:r>
            <a:r>
              <a:rPr lang="zh-CN" altLang="en-US" b="1" dirty="0">
                <a:solidFill>
                  <a:srgbClr val="FF0000"/>
                </a:solidFill>
                <a:latin typeface="Helvetica" pitchFamily="34" charset="0"/>
                <a:ea typeface="黑体" pitchFamily="49" charset="-122"/>
              </a:rPr>
              <a:t>被还原</a:t>
            </a:r>
          </a:p>
        </p:txBody>
      </p:sp>
      <p:sp>
        <p:nvSpPr>
          <p:cNvPr id="6" name="TextBox 23"/>
          <p:cNvSpPr txBox="1">
            <a:spLocks noChangeArrowheads="1"/>
          </p:cNvSpPr>
          <p:nvPr/>
        </p:nvSpPr>
        <p:spPr bwMode="auto">
          <a:xfrm>
            <a:off x="1442350" y="147090"/>
            <a:ext cx="3086893" cy="461665"/>
          </a:xfrm>
          <a:prstGeom prst="rect">
            <a:avLst/>
          </a:prstGeom>
          <a:noFill/>
          <a:ln w="9525">
            <a:noFill/>
            <a:miter lim="800000"/>
            <a:headEnd/>
            <a:tailEnd/>
          </a:ln>
        </p:spPr>
        <p:txBody>
          <a:bodyPr wrap="square">
            <a:spAutoFit/>
          </a:bodyPr>
          <a:lstStyle/>
          <a:p>
            <a:pPr>
              <a:defRPr/>
            </a:pPr>
            <a:r>
              <a:rPr lang="en-US" altLang="zh-CN" sz="2400" dirty="0" smtClean="0">
                <a:solidFill>
                  <a:srgbClr val="FF0000"/>
                </a:solidFill>
                <a:latin typeface="Arial" charset="0"/>
                <a:ea typeface="Arial" charset="0"/>
                <a:cs typeface="Arial" charset="0"/>
              </a:rPr>
              <a:t>QXAFS</a:t>
            </a:r>
            <a:r>
              <a:rPr lang="zh-CN" altLang="en-US" sz="2400" dirty="0">
                <a:solidFill>
                  <a:srgbClr val="FF0000"/>
                </a:solidFill>
                <a:latin typeface="SimHei" charset="-122"/>
                <a:ea typeface="SimHei" charset="-122"/>
                <a:cs typeface="SimHei" charset="-122"/>
              </a:rPr>
              <a:t>数据及拟合</a:t>
            </a:r>
          </a:p>
        </p:txBody>
      </p:sp>
      <p:sp>
        <p:nvSpPr>
          <p:cNvPr id="17" name="TextBox 16"/>
          <p:cNvSpPr txBox="1">
            <a:spLocks noChangeArrowheads="1"/>
          </p:cNvSpPr>
          <p:nvPr/>
        </p:nvSpPr>
        <p:spPr bwMode="auto">
          <a:xfrm>
            <a:off x="2356354" y="4623245"/>
            <a:ext cx="1258887" cy="646113"/>
          </a:xfrm>
          <a:prstGeom prst="rect">
            <a:avLst/>
          </a:prstGeom>
          <a:solidFill>
            <a:srgbClr val="FFFF00"/>
          </a:solidFill>
          <a:ln>
            <a:headEnd/>
            <a:tailEnd/>
          </a:ln>
        </p:spPr>
        <p:style>
          <a:lnRef idx="1">
            <a:schemeClr val="accent1"/>
          </a:lnRef>
          <a:fillRef idx="3">
            <a:schemeClr val="accent1"/>
          </a:fillRef>
          <a:effectRef idx="2">
            <a:schemeClr val="accent1"/>
          </a:effectRef>
          <a:fontRef idx="minor">
            <a:schemeClr val="lt1"/>
          </a:fontRef>
        </p:style>
        <p:txBody>
          <a:bodyPr>
            <a:spAutoFit/>
          </a:bodyPr>
          <a:lstStyle/>
          <a:p>
            <a:pPr>
              <a:defRPr/>
            </a:pPr>
            <a:r>
              <a:rPr lang="en-US" altLang="zh-CN" b="1" dirty="0">
                <a:solidFill>
                  <a:srgbClr val="FF0000"/>
                </a:solidFill>
                <a:latin typeface="Helvetica" pitchFamily="34" charset="0"/>
                <a:ea typeface="黑体" pitchFamily="49" charset="-122"/>
                <a:cs typeface="Calibri" pitchFamily="34" charset="0"/>
              </a:rPr>
              <a:t>1 nm</a:t>
            </a:r>
            <a:r>
              <a:rPr lang="zh-CN" altLang="en-US" b="1" dirty="0">
                <a:solidFill>
                  <a:srgbClr val="FF0000"/>
                </a:solidFill>
                <a:latin typeface="Helvetica" pitchFamily="34" charset="0"/>
                <a:ea typeface="黑体" pitchFamily="49" charset="-122"/>
                <a:cs typeface="Calibri" pitchFamily="34" charset="0"/>
              </a:rPr>
              <a:t>以下</a:t>
            </a:r>
            <a:endParaRPr lang="en-US" altLang="zh-CN" b="1" dirty="0">
              <a:solidFill>
                <a:srgbClr val="FF0000"/>
              </a:solidFill>
              <a:latin typeface="Helvetica" pitchFamily="34" charset="0"/>
              <a:ea typeface="黑体" pitchFamily="49" charset="-122"/>
              <a:cs typeface="Calibri" pitchFamily="34" charset="0"/>
            </a:endParaRPr>
          </a:p>
          <a:p>
            <a:pPr>
              <a:defRPr/>
            </a:pPr>
            <a:r>
              <a:rPr lang="zh-CN" altLang="en-US" b="1" dirty="0">
                <a:solidFill>
                  <a:srgbClr val="FF0000"/>
                </a:solidFill>
                <a:latin typeface="Helvetica" pitchFamily="34" charset="0"/>
                <a:ea typeface="黑体" pitchFamily="49" charset="-122"/>
                <a:cs typeface="Calibri" pitchFamily="34" charset="0"/>
              </a:rPr>
              <a:t>的特征谱</a:t>
            </a:r>
          </a:p>
        </p:txBody>
      </p:sp>
      <p:pic>
        <p:nvPicPr>
          <p:cNvPr id="30" name="图片 29" descr="图片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05586" y="836612"/>
            <a:ext cx="33020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873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lide(fromRigh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图片 6" descr="图片1.emf"/>
          <p:cNvPicPr>
            <a:picLocks noChangeAspect="1"/>
          </p:cNvPicPr>
          <p:nvPr/>
        </p:nvPicPr>
        <p:blipFill>
          <a:blip r:embed="rId3" cstate="print">
            <a:extLst>
              <a:ext uri="{28A0092B-C50C-407E-A947-70E740481C1C}">
                <a14:useLocalDpi xmlns:a14="http://schemas.microsoft.com/office/drawing/2010/main" val="0"/>
              </a:ext>
            </a:extLst>
          </a:blip>
          <a:srcRect l="5589" t="9750" r="10568" b="6145"/>
          <a:stretch>
            <a:fillRect/>
          </a:stretch>
        </p:blipFill>
        <p:spPr bwMode="auto">
          <a:xfrm>
            <a:off x="61640" y="1055390"/>
            <a:ext cx="4728621" cy="543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矩形 11"/>
          <p:cNvSpPr>
            <a:spLocks noChangeArrowheads="1"/>
          </p:cNvSpPr>
          <p:nvPr/>
        </p:nvSpPr>
        <p:spPr bwMode="auto">
          <a:xfrm>
            <a:off x="2699792" y="4088681"/>
            <a:ext cx="1981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a:solidFill>
                  <a:srgbClr val="FF0000"/>
                </a:solidFill>
                <a:latin typeface="黑体" panose="02010609060101010101" pitchFamily="49" charset="-122"/>
                <a:ea typeface="黑体" panose="02010609060101010101" pitchFamily="49" charset="-122"/>
              </a:rPr>
              <a:t>近边谱计算</a:t>
            </a:r>
          </a:p>
        </p:txBody>
      </p:sp>
      <p:pic>
        <p:nvPicPr>
          <p:cNvPr id="176132" name="图片 12" descr="3 atoms.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7838" y="4668838"/>
            <a:ext cx="8064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图片 13" descr="12 ATOMS.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00700" y="3740150"/>
            <a:ext cx="66833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4" name="图片 14" descr="43 atoms.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95925" y="2797175"/>
            <a:ext cx="8604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Box 15"/>
          <p:cNvSpPr txBox="1">
            <a:spLocks noChangeArrowheads="1"/>
          </p:cNvSpPr>
          <p:nvPr/>
        </p:nvSpPr>
        <p:spPr bwMode="auto">
          <a:xfrm>
            <a:off x="6829425" y="4868863"/>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a:ea typeface="黑体" panose="02010609060101010101" pitchFamily="49" charset="-122"/>
              </a:rPr>
              <a:t>3-atom cluster</a:t>
            </a:r>
            <a:endParaRPr lang="zh-CN" altLang="en-US" sz="2000">
              <a:ea typeface="黑体" panose="02010609060101010101" pitchFamily="49" charset="-122"/>
            </a:endParaRPr>
          </a:p>
        </p:txBody>
      </p:sp>
      <p:sp>
        <p:nvSpPr>
          <p:cNvPr id="176136" name="TextBox 16"/>
          <p:cNvSpPr txBox="1">
            <a:spLocks noChangeArrowheads="1"/>
          </p:cNvSpPr>
          <p:nvPr/>
        </p:nvSpPr>
        <p:spPr bwMode="auto">
          <a:xfrm>
            <a:off x="6734175" y="3036888"/>
            <a:ext cx="2085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a:ea typeface="黑体" panose="02010609060101010101" pitchFamily="49" charset="-122"/>
              </a:rPr>
              <a:t>43-atom cluster</a:t>
            </a:r>
            <a:endParaRPr lang="zh-CN" altLang="en-US" sz="2000">
              <a:ea typeface="黑体" panose="02010609060101010101" pitchFamily="49" charset="-122"/>
            </a:endParaRPr>
          </a:p>
        </p:txBody>
      </p:sp>
      <p:sp>
        <p:nvSpPr>
          <p:cNvPr id="176137" name="TextBox 17"/>
          <p:cNvSpPr txBox="1">
            <a:spLocks noChangeArrowheads="1"/>
          </p:cNvSpPr>
          <p:nvPr/>
        </p:nvSpPr>
        <p:spPr bwMode="auto">
          <a:xfrm>
            <a:off x="6772275" y="3954463"/>
            <a:ext cx="2192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a:ea typeface="黑体" panose="02010609060101010101" pitchFamily="49" charset="-122"/>
              </a:rPr>
              <a:t>13-atom cluster</a:t>
            </a:r>
            <a:endParaRPr lang="zh-CN" altLang="en-US" sz="2000">
              <a:ea typeface="黑体" panose="02010609060101010101" pitchFamily="49" charset="-122"/>
            </a:endParaRPr>
          </a:p>
        </p:txBody>
      </p:sp>
      <p:pic>
        <p:nvPicPr>
          <p:cNvPr id="176138" name="图片 18" descr="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32363" y="892175"/>
            <a:ext cx="16002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9" name="矩形 19"/>
          <p:cNvSpPr>
            <a:spLocks noChangeArrowheads="1"/>
          </p:cNvSpPr>
          <p:nvPr/>
        </p:nvSpPr>
        <p:spPr bwMode="auto">
          <a:xfrm>
            <a:off x="6286500" y="1450975"/>
            <a:ext cx="2628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a:ea typeface="黑体" panose="02010609060101010101" pitchFamily="49" charset="-122"/>
                <a:cs typeface="Times New Roman" panose="02020603050405020304" pitchFamily="18" charset="0"/>
              </a:rPr>
              <a:t>Cl</a:t>
            </a:r>
            <a:r>
              <a:rPr lang="en-US" altLang="zh-CN" sz="2000" baseline="-25000">
                <a:ea typeface="黑体" panose="02010609060101010101" pitchFamily="49" charset="-122"/>
                <a:cs typeface="Times New Roman" panose="02020603050405020304" pitchFamily="18" charset="0"/>
              </a:rPr>
              <a:t>3</a:t>
            </a:r>
            <a:r>
              <a:rPr lang="en-US" altLang="zh-CN" sz="2000" baseline="30000">
                <a:ea typeface="黑体" panose="02010609060101010101" pitchFamily="49" charset="-122"/>
                <a:cs typeface="Times New Roman" panose="02020603050405020304" pitchFamily="18" charset="0"/>
              </a:rPr>
              <a:t>–</a:t>
            </a:r>
            <a:r>
              <a:rPr lang="en-US" altLang="zh-CN" sz="2000">
                <a:ea typeface="黑体" panose="02010609060101010101" pitchFamily="49" charset="-122"/>
                <a:cs typeface="Times New Roman" panose="02020603050405020304" pitchFamily="18" charset="0"/>
              </a:rPr>
              <a:t>Au–AuCl</a:t>
            </a:r>
            <a:r>
              <a:rPr lang="en-US" altLang="zh-CN" sz="2000" baseline="-25000">
                <a:ea typeface="黑体" panose="02010609060101010101" pitchFamily="49" charset="-122"/>
                <a:cs typeface="Times New Roman" panose="02020603050405020304" pitchFamily="18" charset="0"/>
              </a:rPr>
              <a:t>3</a:t>
            </a:r>
            <a:r>
              <a:rPr lang="en-US" altLang="zh-CN" sz="2000" baseline="30000">
                <a:ea typeface="黑体" panose="02010609060101010101" pitchFamily="49" charset="-122"/>
                <a:cs typeface="Times New Roman" panose="02020603050405020304" pitchFamily="18" charset="0"/>
              </a:rPr>
              <a:t>–</a:t>
            </a:r>
            <a:r>
              <a:rPr lang="zh-CN" altLang="en-US" sz="2000">
                <a:ea typeface="黑体" panose="02010609060101010101" pitchFamily="49" charset="-122"/>
                <a:cs typeface="Times New Roman" panose="02020603050405020304" pitchFamily="18" charset="0"/>
              </a:rPr>
              <a:t> </a:t>
            </a:r>
            <a:r>
              <a:rPr lang="en-US" altLang="zh-CN" sz="2000">
                <a:ea typeface="黑体" panose="02010609060101010101" pitchFamily="49" charset="-122"/>
                <a:cs typeface="Times New Roman" panose="02020603050405020304" pitchFamily="18" charset="0"/>
              </a:rPr>
              <a:t>dimer</a:t>
            </a:r>
            <a:endParaRPr lang="zh-CN" altLang="en-US" sz="2000">
              <a:ea typeface="黑体" panose="02010609060101010101" pitchFamily="49" charset="-122"/>
              <a:cs typeface="Times New Roman" panose="02020603050405020304" pitchFamily="18" charset="0"/>
            </a:endParaRPr>
          </a:p>
        </p:txBody>
      </p:sp>
      <p:sp>
        <p:nvSpPr>
          <p:cNvPr id="12" name="TextBox 11"/>
          <p:cNvSpPr txBox="1">
            <a:spLocks noChangeArrowheads="1"/>
          </p:cNvSpPr>
          <p:nvPr/>
        </p:nvSpPr>
        <p:spPr bwMode="auto">
          <a:xfrm>
            <a:off x="5003800" y="5661025"/>
            <a:ext cx="3744913" cy="831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2400">
                <a:solidFill>
                  <a:srgbClr val="0000FF"/>
                </a:solidFill>
                <a:latin typeface="黑体" panose="02010609060101010101" pitchFamily="49" charset="-122"/>
                <a:ea typeface="黑体" panose="02010609060101010101" pitchFamily="49" charset="-122"/>
              </a:rPr>
              <a:t>实验谱与二聚体模型计算谱更加类似</a:t>
            </a:r>
          </a:p>
        </p:txBody>
      </p:sp>
    </p:spTree>
    <p:extLst>
      <p:ext uri="{BB962C8B-B14F-4D97-AF65-F5344CB8AC3E}">
        <p14:creationId xmlns:p14="http://schemas.microsoft.com/office/powerpoint/2010/main" val="2484226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76131"/>
                                        </p:tgtEl>
                                        <p:attrNameLst>
                                          <p:attrName>style.visibility</p:attrName>
                                        </p:attrNameLst>
                                      </p:cBhvr>
                                      <p:to>
                                        <p:strVal val="visible"/>
                                      </p:to>
                                    </p:set>
                                    <p:anim calcmode="lin" valueType="num">
                                      <p:cBhvr>
                                        <p:cTn id="7" dur="1000" fill="hold"/>
                                        <p:tgtEl>
                                          <p:spTgt spid="176131"/>
                                        </p:tgtEl>
                                        <p:attrNameLst>
                                          <p:attrName>ppt_w</p:attrName>
                                        </p:attrNameLst>
                                      </p:cBhvr>
                                      <p:tavLst>
                                        <p:tav tm="0">
                                          <p:val>
                                            <p:strVal val="#ppt_w*0.70"/>
                                          </p:val>
                                        </p:tav>
                                        <p:tav tm="100000">
                                          <p:val>
                                            <p:strVal val="#ppt_w"/>
                                          </p:val>
                                        </p:tav>
                                      </p:tavLst>
                                    </p:anim>
                                    <p:anim calcmode="lin" valueType="num">
                                      <p:cBhvr>
                                        <p:cTn id="8" dur="1000" fill="hold"/>
                                        <p:tgtEl>
                                          <p:spTgt spid="176131"/>
                                        </p:tgtEl>
                                        <p:attrNameLst>
                                          <p:attrName>ppt_h</p:attrName>
                                        </p:attrNameLst>
                                      </p:cBhvr>
                                      <p:tavLst>
                                        <p:tav tm="0">
                                          <p:val>
                                            <p:strVal val="#ppt_h"/>
                                          </p:val>
                                        </p:tav>
                                        <p:tav tm="100000">
                                          <p:val>
                                            <p:strVal val="#ppt_h"/>
                                          </p:val>
                                        </p:tav>
                                      </p:tavLst>
                                    </p:anim>
                                    <p:animEffect transition="in" filter="fade">
                                      <p:cBhvr>
                                        <p:cTn id="9" dur="1000"/>
                                        <p:tgtEl>
                                          <p:spTgt spid="176131"/>
                                        </p:tgtEl>
                                      </p:cBhvr>
                                    </p:animEffect>
                                  </p:childTnLst>
                                </p:cTn>
                              </p:par>
                              <p:par>
                                <p:cTn id="10" presetID="55" presetClass="entr" presetSubtype="0" fill="hold" nodeType="withEffect">
                                  <p:stCondLst>
                                    <p:cond delay="0"/>
                                  </p:stCondLst>
                                  <p:childTnLst>
                                    <p:set>
                                      <p:cBhvr>
                                        <p:cTn id="11" dur="1" fill="hold">
                                          <p:stCondLst>
                                            <p:cond delay="0"/>
                                          </p:stCondLst>
                                        </p:cTn>
                                        <p:tgtEl>
                                          <p:spTgt spid="176130"/>
                                        </p:tgtEl>
                                        <p:attrNameLst>
                                          <p:attrName>style.visibility</p:attrName>
                                        </p:attrNameLst>
                                      </p:cBhvr>
                                      <p:to>
                                        <p:strVal val="visible"/>
                                      </p:to>
                                    </p:set>
                                    <p:anim calcmode="lin" valueType="num">
                                      <p:cBhvr>
                                        <p:cTn id="12" dur="1000" fill="hold"/>
                                        <p:tgtEl>
                                          <p:spTgt spid="176130"/>
                                        </p:tgtEl>
                                        <p:attrNameLst>
                                          <p:attrName>ppt_w</p:attrName>
                                        </p:attrNameLst>
                                      </p:cBhvr>
                                      <p:tavLst>
                                        <p:tav tm="0">
                                          <p:val>
                                            <p:strVal val="#ppt_w*0.70"/>
                                          </p:val>
                                        </p:tav>
                                        <p:tav tm="100000">
                                          <p:val>
                                            <p:strVal val="#ppt_w"/>
                                          </p:val>
                                        </p:tav>
                                      </p:tavLst>
                                    </p:anim>
                                    <p:anim calcmode="lin" valueType="num">
                                      <p:cBhvr>
                                        <p:cTn id="13" dur="1000" fill="hold"/>
                                        <p:tgtEl>
                                          <p:spTgt spid="176130"/>
                                        </p:tgtEl>
                                        <p:attrNameLst>
                                          <p:attrName>ppt_h</p:attrName>
                                        </p:attrNameLst>
                                      </p:cBhvr>
                                      <p:tavLst>
                                        <p:tav tm="0">
                                          <p:val>
                                            <p:strVal val="#ppt_h"/>
                                          </p:val>
                                        </p:tav>
                                        <p:tav tm="100000">
                                          <p:val>
                                            <p:strVal val="#ppt_h"/>
                                          </p:val>
                                        </p:tav>
                                      </p:tavLst>
                                    </p:anim>
                                    <p:animEffect transition="in" filter="fade">
                                      <p:cBhvr>
                                        <p:cTn id="14" dur="1000"/>
                                        <p:tgtEl>
                                          <p:spTgt spid="17613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nodeType="clickEffect">
                                  <p:stCondLst>
                                    <p:cond delay="0"/>
                                  </p:stCondLst>
                                  <p:childTnLst>
                                    <p:set>
                                      <p:cBhvr>
                                        <p:cTn id="18" dur="1" fill="hold">
                                          <p:stCondLst>
                                            <p:cond delay="0"/>
                                          </p:stCondLst>
                                        </p:cTn>
                                        <p:tgtEl>
                                          <p:spTgt spid="176138"/>
                                        </p:tgtEl>
                                        <p:attrNameLst>
                                          <p:attrName>style.visibility</p:attrName>
                                        </p:attrNameLst>
                                      </p:cBhvr>
                                      <p:to>
                                        <p:strVal val="visible"/>
                                      </p:to>
                                    </p:set>
                                    <p:animEffect transition="in" filter="box(in)">
                                      <p:cBhvr>
                                        <p:cTn id="19" dur="500"/>
                                        <p:tgtEl>
                                          <p:spTgt spid="17613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76139"/>
                                        </p:tgtEl>
                                        <p:attrNameLst>
                                          <p:attrName>style.visibility</p:attrName>
                                        </p:attrNameLst>
                                      </p:cBhvr>
                                      <p:to>
                                        <p:strVal val="visible"/>
                                      </p:to>
                                    </p:set>
                                    <p:animEffect transition="in" filter="box(in)">
                                      <p:cBhvr>
                                        <p:cTn id="22" dur="500"/>
                                        <p:tgtEl>
                                          <p:spTgt spid="176139"/>
                                        </p:tgtEl>
                                      </p:cBhvr>
                                    </p:animEffect>
                                  </p:childTnLst>
                                </p:cTn>
                              </p:par>
                            </p:childTnLst>
                          </p:cTn>
                        </p:par>
                        <p:par>
                          <p:cTn id="23" fill="hold" nodeType="afterGroup">
                            <p:stCondLst>
                              <p:cond delay="500"/>
                            </p:stCondLst>
                            <p:childTnLst>
                              <p:par>
                                <p:cTn id="24" presetID="4" presetClass="entr" presetSubtype="16" fill="hold" nodeType="afterEffect">
                                  <p:stCondLst>
                                    <p:cond delay="0"/>
                                  </p:stCondLst>
                                  <p:childTnLst>
                                    <p:set>
                                      <p:cBhvr>
                                        <p:cTn id="25" dur="1" fill="hold">
                                          <p:stCondLst>
                                            <p:cond delay="0"/>
                                          </p:stCondLst>
                                        </p:cTn>
                                        <p:tgtEl>
                                          <p:spTgt spid="176134"/>
                                        </p:tgtEl>
                                        <p:attrNameLst>
                                          <p:attrName>style.visibility</p:attrName>
                                        </p:attrNameLst>
                                      </p:cBhvr>
                                      <p:to>
                                        <p:strVal val="visible"/>
                                      </p:to>
                                    </p:set>
                                    <p:animEffect transition="in" filter="box(in)">
                                      <p:cBhvr>
                                        <p:cTn id="26" dur="500"/>
                                        <p:tgtEl>
                                          <p:spTgt spid="176134"/>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176136"/>
                                        </p:tgtEl>
                                        <p:attrNameLst>
                                          <p:attrName>style.visibility</p:attrName>
                                        </p:attrNameLst>
                                      </p:cBhvr>
                                      <p:to>
                                        <p:strVal val="visible"/>
                                      </p:to>
                                    </p:set>
                                    <p:animEffect transition="in" filter="box(in)">
                                      <p:cBhvr>
                                        <p:cTn id="29" dur="500"/>
                                        <p:tgtEl>
                                          <p:spTgt spid="176136"/>
                                        </p:tgtEl>
                                      </p:cBhvr>
                                    </p:animEffect>
                                  </p:childTnLst>
                                </p:cTn>
                              </p:par>
                            </p:childTnLst>
                          </p:cTn>
                        </p:par>
                        <p:par>
                          <p:cTn id="30" fill="hold" nodeType="afterGroup">
                            <p:stCondLst>
                              <p:cond delay="1000"/>
                            </p:stCondLst>
                            <p:childTnLst>
                              <p:par>
                                <p:cTn id="31" presetID="4" presetClass="entr" presetSubtype="16" fill="hold" nodeType="afterEffect">
                                  <p:stCondLst>
                                    <p:cond delay="0"/>
                                  </p:stCondLst>
                                  <p:childTnLst>
                                    <p:set>
                                      <p:cBhvr>
                                        <p:cTn id="32" dur="1" fill="hold">
                                          <p:stCondLst>
                                            <p:cond delay="0"/>
                                          </p:stCondLst>
                                        </p:cTn>
                                        <p:tgtEl>
                                          <p:spTgt spid="176133"/>
                                        </p:tgtEl>
                                        <p:attrNameLst>
                                          <p:attrName>style.visibility</p:attrName>
                                        </p:attrNameLst>
                                      </p:cBhvr>
                                      <p:to>
                                        <p:strVal val="visible"/>
                                      </p:to>
                                    </p:set>
                                    <p:animEffect transition="in" filter="box(in)">
                                      <p:cBhvr>
                                        <p:cTn id="33" dur="500"/>
                                        <p:tgtEl>
                                          <p:spTgt spid="176133"/>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76137"/>
                                        </p:tgtEl>
                                        <p:attrNameLst>
                                          <p:attrName>style.visibility</p:attrName>
                                        </p:attrNameLst>
                                      </p:cBhvr>
                                      <p:to>
                                        <p:strVal val="visible"/>
                                      </p:to>
                                    </p:set>
                                    <p:animEffect transition="in" filter="box(in)">
                                      <p:cBhvr>
                                        <p:cTn id="36" dur="500"/>
                                        <p:tgtEl>
                                          <p:spTgt spid="176137"/>
                                        </p:tgtEl>
                                      </p:cBhvr>
                                    </p:animEffect>
                                  </p:childTnLst>
                                </p:cTn>
                              </p:par>
                            </p:childTnLst>
                          </p:cTn>
                        </p:par>
                        <p:par>
                          <p:cTn id="37" fill="hold" nodeType="afterGroup">
                            <p:stCondLst>
                              <p:cond delay="1500"/>
                            </p:stCondLst>
                            <p:childTnLst>
                              <p:par>
                                <p:cTn id="38" presetID="4" presetClass="entr" presetSubtype="16" fill="hold" nodeType="afterEffect">
                                  <p:stCondLst>
                                    <p:cond delay="0"/>
                                  </p:stCondLst>
                                  <p:childTnLst>
                                    <p:set>
                                      <p:cBhvr>
                                        <p:cTn id="39" dur="1" fill="hold">
                                          <p:stCondLst>
                                            <p:cond delay="0"/>
                                          </p:stCondLst>
                                        </p:cTn>
                                        <p:tgtEl>
                                          <p:spTgt spid="176132"/>
                                        </p:tgtEl>
                                        <p:attrNameLst>
                                          <p:attrName>style.visibility</p:attrName>
                                        </p:attrNameLst>
                                      </p:cBhvr>
                                      <p:to>
                                        <p:strVal val="visible"/>
                                      </p:to>
                                    </p:set>
                                    <p:animEffect transition="in" filter="box(in)">
                                      <p:cBhvr>
                                        <p:cTn id="40" dur="500"/>
                                        <p:tgtEl>
                                          <p:spTgt spid="176132"/>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76135"/>
                                        </p:tgtEl>
                                        <p:attrNameLst>
                                          <p:attrName>style.visibility</p:attrName>
                                        </p:attrNameLst>
                                      </p:cBhvr>
                                      <p:to>
                                        <p:strVal val="visible"/>
                                      </p:to>
                                    </p:set>
                                    <p:animEffect transition="in" filter="box(in)">
                                      <p:cBhvr>
                                        <p:cTn id="43" dur="500"/>
                                        <p:tgtEl>
                                          <p:spTgt spid="176135"/>
                                        </p:tgtEl>
                                      </p:cBhvr>
                                    </p:animEffect>
                                  </p:childTnLst>
                                </p:cTn>
                              </p:par>
                            </p:childTnLst>
                          </p:cTn>
                        </p:par>
                        <p:par>
                          <p:cTn id="44" fill="hold" nodeType="afterGroup">
                            <p:stCondLst>
                              <p:cond delay="2000"/>
                            </p:stCondLst>
                            <p:childTnLst>
                              <p:par>
                                <p:cTn id="45" presetID="8" presetClass="entr" presetSubtype="16"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amond(in)">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p:bldP spid="176135" grpId="0"/>
      <p:bldP spid="176136" grpId="0"/>
      <p:bldP spid="176137" grpId="0"/>
      <p:bldP spid="176139" grpId="0"/>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图片 11" descr="图片2.e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90525"/>
            <a:ext cx="7992888" cy="562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12"/>
          <p:cNvSpPr txBox="1">
            <a:spLocks noChangeArrowheads="1"/>
          </p:cNvSpPr>
          <p:nvPr/>
        </p:nvSpPr>
        <p:spPr bwMode="auto">
          <a:xfrm>
            <a:off x="1439416" y="6014552"/>
            <a:ext cx="6697662"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2400">
                <a:solidFill>
                  <a:srgbClr val="FF0000"/>
                </a:solidFill>
                <a:latin typeface="黑体" panose="02010609060101010101" pitchFamily="49" charset="-122"/>
                <a:ea typeface="黑体" panose="02010609060101010101" pitchFamily="49" charset="-122"/>
              </a:rPr>
              <a:t>三步生长机理：初期成核、缓慢生长和聚集生长</a:t>
            </a:r>
          </a:p>
        </p:txBody>
      </p:sp>
      <p:sp>
        <p:nvSpPr>
          <p:cNvPr id="33796" name="TextBox 10"/>
          <p:cNvSpPr txBox="1">
            <a:spLocks noChangeArrowheads="1"/>
          </p:cNvSpPr>
          <p:nvPr/>
        </p:nvSpPr>
        <p:spPr bwMode="auto">
          <a:xfrm>
            <a:off x="2267744" y="128915"/>
            <a:ext cx="4752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smtClean="0">
                <a:solidFill>
                  <a:srgbClr val="FF0000"/>
                </a:solidFill>
                <a:latin typeface="黑体" panose="02010609060101010101" pitchFamily="49" charset="-122"/>
                <a:ea typeface="黑体" panose="02010609060101010101" pitchFamily="49" charset="-122"/>
              </a:rPr>
              <a:t>结构参数</a:t>
            </a:r>
            <a:r>
              <a:rPr lang="zh-CN" altLang="en-US" sz="2800" dirty="0">
                <a:solidFill>
                  <a:srgbClr val="FF0000"/>
                </a:solidFill>
                <a:latin typeface="黑体" panose="02010609060101010101" pitchFamily="49" charset="-122"/>
                <a:ea typeface="黑体" panose="02010609060101010101" pitchFamily="49" charset="-122"/>
              </a:rPr>
              <a:t>与反应时间的关系</a:t>
            </a:r>
          </a:p>
        </p:txBody>
      </p:sp>
    </p:spTree>
    <p:extLst>
      <p:ext uri="{BB962C8B-B14F-4D97-AF65-F5344CB8AC3E}">
        <p14:creationId xmlns:p14="http://schemas.microsoft.com/office/powerpoint/2010/main" val="5565584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138" y="1233512"/>
            <a:ext cx="2166937"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127150"/>
            <a:ext cx="1625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6"/>
          <p:cNvGrpSpPr>
            <a:grpSpLocks/>
          </p:cNvGrpSpPr>
          <p:nvPr/>
        </p:nvGrpSpPr>
        <p:grpSpPr bwMode="auto">
          <a:xfrm>
            <a:off x="2786063" y="874737"/>
            <a:ext cx="2220912" cy="2143125"/>
            <a:chOff x="2786050" y="214290"/>
            <a:chExt cx="2308736" cy="2276458"/>
          </a:xfrm>
        </p:grpSpPr>
        <p:pic>
          <p:nvPicPr>
            <p:cNvPr id="3484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926" y="214290"/>
              <a:ext cx="2165860" cy="227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2786050" y="1143423"/>
              <a:ext cx="500033" cy="357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ndParaRPr>
            </a:p>
          </p:txBody>
        </p:sp>
      </p:grpSp>
      <p:sp>
        <p:nvSpPr>
          <p:cNvPr id="10" name="矩形 9"/>
          <p:cNvSpPr/>
          <p:nvPr/>
        </p:nvSpPr>
        <p:spPr>
          <a:xfrm>
            <a:off x="5715000" y="1576412"/>
            <a:ext cx="500063" cy="357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ndParaRPr>
          </a:p>
        </p:txBody>
      </p:sp>
      <p:sp>
        <p:nvSpPr>
          <p:cNvPr id="11" name="矩形 10"/>
          <p:cNvSpPr/>
          <p:nvPr/>
        </p:nvSpPr>
        <p:spPr>
          <a:xfrm>
            <a:off x="7380288" y="2855937"/>
            <a:ext cx="500062" cy="357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ndParaRPr>
          </a:p>
        </p:txBody>
      </p:sp>
      <p:grpSp>
        <p:nvGrpSpPr>
          <p:cNvPr id="3" name="组合 11"/>
          <p:cNvGrpSpPr>
            <a:grpSpLocks/>
          </p:cNvGrpSpPr>
          <p:nvPr/>
        </p:nvGrpSpPr>
        <p:grpSpPr bwMode="auto">
          <a:xfrm>
            <a:off x="7002463" y="3905275"/>
            <a:ext cx="1565275" cy="1117600"/>
            <a:chOff x="6715140" y="3286124"/>
            <a:chExt cx="2105074" cy="1500198"/>
          </a:xfrm>
        </p:grpSpPr>
        <p:pic>
          <p:nvPicPr>
            <p:cNvPr id="3484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5140" y="3286124"/>
              <a:ext cx="2105074" cy="131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p:nvPr/>
          </p:nvSpPr>
          <p:spPr>
            <a:xfrm>
              <a:off x="7001225" y="4428320"/>
              <a:ext cx="499581" cy="3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ndParaRPr>
            </a:p>
          </p:txBody>
        </p:sp>
      </p:grpSp>
      <p:grpSp>
        <p:nvGrpSpPr>
          <p:cNvPr id="4" name="组合 14"/>
          <p:cNvGrpSpPr>
            <a:grpSpLocks/>
          </p:cNvGrpSpPr>
          <p:nvPr/>
        </p:nvGrpSpPr>
        <p:grpSpPr bwMode="auto">
          <a:xfrm>
            <a:off x="3073400" y="4695850"/>
            <a:ext cx="2720975" cy="1541462"/>
            <a:chOff x="2786050" y="3929066"/>
            <a:chExt cx="3661380" cy="2071702"/>
          </a:xfrm>
        </p:grpSpPr>
        <p:pic>
          <p:nvPicPr>
            <p:cNvPr id="3484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1802" y="4143380"/>
              <a:ext cx="3375628" cy="18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p:cNvSpPr/>
            <p:nvPr/>
          </p:nvSpPr>
          <p:spPr>
            <a:xfrm>
              <a:off x="5001250" y="3929066"/>
              <a:ext cx="499862" cy="356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ndParaRPr>
            </a:p>
          </p:txBody>
        </p:sp>
        <p:sp>
          <p:nvSpPr>
            <p:cNvPr id="18" name="矩形 17"/>
            <p:cNvSpPr/>
            <p:nvPr/>
          </p:nvSpPr>
          <p:spPr>
            <a:xfrm>
              <a:off x="2786050" y="3999473"/>
              <a:ext cx="499862" cy="714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ndParaRPr>
            </a:p>
          </p:txBody>
        </p:sp>
      </p:grpSp>
      <p:grpSp>
        <p:nvGrpSpPr>
          <p:cNvPr id="5" name="组合 18"/>
          <p:cNvGrpSpPr>
            <a:grpSpLocks/>
          </p:cNvGrpSpPr>
          <p:nvPr/>
        </p:nvGrpSpPr>
        <p:grpSpPr bwMode="auto">
          <a:xfrm>
            <a:off x="501650" y="3748112"/>
            <a:ext cx="1700213" cy="1489075"/>
            <a:chOff x="214282" y="3000372"/>
            <a:chExt cx="2286016" cy="2000264"/>
          </a:xfrm>
        </p:grpSpPr>
        <p:pic>
          <p:nvPicPr>
            <p:cNvPr id="3484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282" y="3000372"/>
              <a:ext cx="2273950" cy="200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p:nvPr/>
          </p:nvSpPr>
          <p:spPr>
            <a:xfrm>
              <a:off x="2000832" y="4572009"/>
              <a:ext cx="499466" cy="358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ndParaRPr>
            </a:p>
          </p:txBody>
        </p:sp>
      </p:grpSp>
      <p:sp>
        <p:nvSpPr>
          <p:cNvPr id="22" name="虚尾箭头 21"/>
          <p:cNvSpPr/>
          <p:nvPr/>
        </p:nvSpPr>
        <p:spPr>
          <a:xfrm>
            <a:off x="2501900" y="1832000"/>
            <a:ext cx="477838" cy="266700"/>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a:p>
        </p:txBody>
      </p:sp>
      <p:sp>
        <p:nvSpPr>
          <p:cNvPr id="23" name="虚尾箭头 22"/>
          <p:cNvSpPr/>
          <p:nvPr/>
        </p:nvSpPr>
        <p:spPr>
          <a:xfrm>
            <a:off x="5364163" y="1760562"/>
            <a:ext cx="477837" cy="266700"/>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a:p>
        </p:txBody>
      </p:sp>
      <p:sp>
        <p:nvSpPr>
          <p:cNvPr id="24" name="虚尾箭头 23"/>
          <p:cNvSpPr/>
          <p:nvPr/>
        </p:nvSpPr>
        <p:spPr>
          <a:xfrm rot="5400000">
            <a:off x="7490619" y="3247256"/>
            <a:ext cx="477838" cy="266700"/>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a:p>
        </p:txBody>
      </p:sp>
      <p:sp>
        <p:nvSpPr>
          <p:cNvPr id="25" name="虚尾箭头 24"/>
          <p:cNvSpPr>
            <a:spLocks/>
          </p:cNvSpPr>
          <p:nvPr/>
        </p:nvSpPr>
        <p:spPr bwMode="auto">
          <a:xfrm rot="7525135">
            <a:off x="6187282" y="4745856"/>
            <a:ext cx="455612" cy="349250"/>
          </a:xfrm>
          <a:custGeom>
            <a:avLst/>
            <a:gdLst>
              <a:gd name="T0" fmla="*/ 1 w 642937"/>
              <a:gd name="T1" fmla="*/ 0 h 357187"/>
              <a:gd name="T2" fmla="*/ 0 w 642937"/>
              <a:gd name="T3" fmla="*/ 72695 h 357187"/>
              <a:gd name="T4" fmla="*/ 1 w 642937"/>
              <a:gd name="T5" fmla="*/ 145384 h 357187"/>
              <a:gd name="T6" fmla="*/ 1 w 642937"/>
              <a:gd name="T7" fmla="*/ 72695 h 357187"/>
              <a:gd name="T8" fmla="*/ 17694720 60000 65536"/>
              <a:gd name="T9" fmla="*/ 11796480 60000 65536"/>
              <a:gd name="T10" fmla="*/ 5898240 60000 65536"/>
              <a:gd name="T11" fmla="*/ 0 60000 65536"/>
              <a:gd name="T12" fmla="*/ 55810 w 642937"/>
              <a:gd name="T13" fmla="*/ 89297 h 357187"/>
              <a:gd name="T14" fmla="*/ 553639 w 642937"/>
              <a:gd name="T15" fmla="*/ 267890 h 357187"/>
            </a:gdLst>
            <a:ahLst/>
            <a:cxnLst>
              <a:cxn ang="T8">
                <a:pos x="T0" y="T1"/>
              </a:cxn>
              <a:cxn ang="T9">
                <a:pos x="T2" y="T3"/>
              </a:cxn>
              <a:cxn ang="T10">
                <a:pos x="T4" y="T5"/>
              </a:cxn>
              <a:cxn ang="T11">
                <a:pos x="T6" y="T7"/>
              </a:cxn>
            </a:cxnLst>
            <a:rect l="T12" t="T13" r="T14" b="T15"/>
            <a:pathLst>
              <a:path w="642937" h="357187">
                <a:moveTo>
                  <a:pt x="0" y="89297"/>
                </a:moveTo>
                <a:lnTo>
                  <a:pt x="11162" y="89297"/>
                </a:lnTo>
                <a:lnTo>
                  <a:pt x="11162" y="267890"/>
                </a:lnTo>
                <a:lnTo>
                  <a:pt x="0" y="267890"/>
                </a:lnTo>
                <a:close/>
                <a:moveTo>
                  <a:pt x="22324" y="89297"/>
                </a:moveTo>
                <a:lnTo>
                  <a:pt x="44648" y="89297"/>
                </a:lnTo>
                <a:lnTo>
                  <a:pt x="44648" y="267890"/>
                </a:lnTo>
                <a:lnTo>
                  <a:pt x="22324" y="267890"/>
                </a:lnTo>
                <a:close/>
                <a:moveTo>
                  <a:pt x="55810" y="89297"/>
                </a:moveTo>
                <a:lnTo>
                  <a:pt x="464344" y="89297"/>
                </a:lnTo>
                <a:lnTo>
                  <a:pt x="464344" y="0"/>
                </a:lnTo>
                <a:lnTo>
                  <a:pt x="642937" y="178594"/>
                </a:lnTo>
                <a:lnTo>
                  <a:pt x="464344" y="357187"/>
                </a:lnTo>
                <a:lnTo>
                  <a:pt x="464344" y="267890"/>
                </a:lnTo>
                <a:lnTo>
                  <a:pt x="55810" y="267890"/>
                </a:lnTo>
                <a:close/>
              </a:path>
            </a:pathLst>
          </a:custGeom>
          <a:solidFill>
            <a:schemeClr val="accent1"/>
          </a:solidFill>
          <a:ln>
            <a:noFill/>
          </a:ln>
          <a:extLst>
            <a:ext uri="{91240B29-F687-4F45-9708-019B960494DF}">
              <a14:hiddenLine xmlns:a14="http://schemas.microsoft.com/office/drawing/2010/main" w="25400" cap="flat" cmpd="sng" algn="ctr">
                <a:solidFill>
                  <a:srgbClr val="000000"/>
                </a:solidFill>
                <a:prstDash val="solid"/>
                <a:round/>
                <a:headEnd/>
                <a:tailEnd/>
              </a14:hiddenLine>
            </a:ext>
          </a:extLst>
        </p:spPr>
        <p:txBody>
          <a:bodyPr anchor="ctr"/>
          <a:lstStyle/>
          <a:p>
            <a:endParaRPr lang="zh-CN" altLang="en-US"/>
          </a:p>
        </p:txBody>
      </p:sp>
      <p:sp>
        <p:nvSpPr>
          <p:cNvPr id="26" name="虚尾箭头 25"/>
          <p:cNvSpPr/>
          <p:nvPr/>
        </p:nvSpPr>
        <p:spPr>
          <a:xfrm rot="12285055">
            <a:off x="2465388" y="4727600"/>
            <a:ext cx="527050" cy="288925"/>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a:p>
        </p:txBody>
      </p:sp>
      <p:sp>
        <p:nvSpPr>
          <p:cNvPr id="27" name="流程图: 联系 26"/>
          <p:cNvSpPr/>
          <p:nvPr/>
        </p:nvSpPr>
        <p:spPr>
          <a:xfrm>
            <a:off x="2482850" y="1385912"/>
            <a:ext cx="360363" cy="390525"/>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a:solidFill>
                  <a:srgbClr val="FFFFFF"/>
                </a:solidFill>
              </a:rPr>
              <a:t>1</a:t>
            </a:r>
            <a:endParaRPr lang="zh-CN" altLang="en-US">
              <a:solidFill>
                <a:srgbClr val="FFFFFF"/>
              </a:solidFill>
            </a:endParaRPr>
          </a:p>
        </p:txBody>
      </p:sp>
      <p:sp>
        <p:nvSpPr>
          <p:cNvPr id="28" name="TextBox 27"/>
          <p:cNvSpPr txBox="1">
            <a:spLocks noChangeArrowheads="1"/>
          </p:cNvSpPr>
          <p:nvPr/>
        </p:nvSpPr>
        <p:spPr bwMode="auto">
          <a:xfrm>
            <a:off x="2484438" y="1416075"/>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Calibri" panose="020F0502020204030204" pitchFamily="34" charset="0"/>
              </a:rPr>
              <a:t>1</a:t>
            </a:r>
            <a:endParaRPr lang="zh-CN" altLang="en-US">
              <a:latin typeface="Calibri" panose="020F0502020204030204" pitchFamily="34" charset="0"/>
            </a:endParaRPr>
          </a:p>
        </p:txBody>
      </p:sp>
      <p:sp>
        <p:nvSpPr>
          <p:cNvPr id="29" name="流程图: 联系 28"/>
          <p:cNvSpPr/>
          <p:nvPr/>
        </p:nvSpPr>
        <p:spPr>
          <a:xfrm>
            <a:off x="5367338" y="1344637"/>
            <a:ext cx="357187" cy="357188"/>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a:solidFill>
                  <a:srgbClr val="FFFFFF"/>
                </a:solidFill>
              </a:rPr>
              <a:t>1</a:t>
            </a:r>
            <a:endParaRPr lang="zh-CN" altLang="en-US">
              <a:solidFill>
                <a:srgbClr val="FFFFFF"/>
              </a:solidFill>
            </a:endParaRPr>
          </a:p>
        </p:txBody>
      </p:sp>
      <p:sp>
        <p:nvSpPr>
          <p:cNvPr id="30" name="TextBox 29"/>
          <p:cNvSpPr txBox="1">
            <a:spLocks noChangeArrowheads="1"/>
          </p:cNvSpPr>
          <p:nvPr/>
        </p:nvSpPr>
        <p:spPr bwMode="auto">
          <a:xfrm>
            <a:off x="5292725" y="1335112"/>
            <a:ext cx="374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Calibri" panose="020F0502020204030204" pitchFamily="34" charset="0"/>
              </a:rPr>
              <a:t> 1</a:t>
            </a:r>
            <a:endParaRPr lang="zh-CN" altLang="en-US">
              <a:latin typeface="Calibri" panose="020F0502020204030204" pitchFamily="34" charset="0"/>
            </a:endParaRPr>
          </a:p>
        </p:txBody>
      </p:sp>
      <p:sp>
        <p:nvSpPr>
          <p:cNvPr id="31" name="流程图: 联系 30"/>
          <p:cNvSpPr/>
          <p:nvPr/>
        </p:nvSpPr>
        <p:spPr>
          <a:xfrm>
            <a:off x="7959725" y="3144862"/>
            <a:ext cx="357188" cy="357188"/>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a:solidFill>
                  <a:srgbClr val="FFFFFF"/>
                </a:solidFill>
              </a:rPr>
              <a:t>1</a:t>
            </a:r>
            <a:endParaRPr lang="zh-CN" altLang="en-US">
              <a:solidFill>
                <a:srgbClr val="FFFFFF"/>
              </a:solidFill>
            </a:endParaRPr>
          </a:p>
        </p:txBody>
      </p:sp>
      <p:sp>
        <p:nvSpPr>
          <p:cNvPr id="32" name="TextBox 31"/>
          <p:cNvSpPr txBox="1">
            <a:spLocks noChangeArrowheads="1"/>
          </p:cNvSpPr>
          <p:nvPr/>
        </p:nvSpPr>
        <p:spPr bwMode="auto">
          <a:xfrm>
            <a:off x="8005763" y="3135337"/>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Calibri" panose="020F0502020204030204" pitchFamily="34" charset="0"/>
              </a:rPr>
              <a:t>2</a:t>
            </a:r>
            <a:endParaRPr lang="zh-CN" altLang="en-US">
              <a:latin typeface="Calibri" panose="020F0502020204030204" pitchFamily="34" charset="0"/>
            </a:endParaRPr>
          </a:p>
        </p:txBody>
      </p:sp>
      <p:sp>
        <p:nvSpPr>
          <p:cNvPr id="33" name="流程图: 联系 32"/>
          <p:cNvSpPr/>
          <p:nvPr/>
        </p:nvSpPr>
        <p:spPr>
          <a:xfrm>
            <a:off x="5943600" y="4368825"/>
            <a:ext cx="357188" cy="357187"/>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a:solidFill>
                  <a:srgbClr val="FFFFFF"/>
                </a:solidFill>
              </a:rPr>
              <a:t>1</a:t>
            </a:r>
            <a:endParaRPr lang="zh-CN" altLang="en-US">
              <a:solidFill>
                <a:srgbClr val="FFFFFF"/>
              </a:solidFill>
            </a:endParaRPr>
          </a:p>
        </p:txBody>
      </p:sp>
      <p:sp>
        <p:nvSpPr>
          <p:cNvPr id="34" name="TextBox 33"/>
          <p:cNvSpPr txBox="1">
            <a:spLocks noChangeArrowheads="1"/>
          </p:cNvSpPr>
          <p:nvPr/>
        </p:nvSpPr>
        <p:spPr bwMode="auto">
          <a:xfrm>
            <a:off x="6011863" y="4389462"/>
            <a:ext cx="2873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Calibri" panose="020F0502020204030204" pitchFamily="34" charset="0"/>
              </a:rPr>
              <a:t>2</a:t>
            </a:r>
            <a:endParaRPr lang="zh-CN" altLang="en-US">
              <a:latin typeface="Calibri" panose="020F0502020204030204" pitchFamily="34" charset="0"/>
            </a:endParaRPr>
          </a:p>
        </p:txBody>
      </p:sp>
      <p:sp>
        <p:nvSpPr>
          <p:cNvPr id="35" name="流程图: 联系 34"/>
          <p:cNvSpPr/>
          <p:nvPr/>
        </p:nvSpPr>
        <p:spPr>
          <a:xfrm>
            <a:off x="2595563" y="4338662"/>
            <a:ext cx="358775" cy="3603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a:solidFill>
                  <a:srgbClr val="FFFFFF"/>
                </a:solidFill>
              </a:rPr>
              <a:t>1</a:t>
            </a:r>
            <a:endParaRPr lang="zh-CN" altLang="en-US">
              <a:solidFill>
                <a:srgbClr val="FFFFFF"/>
              </a:solidFill>
            </a:endParaRPr>
          </a:p>
        </p:txBody>
      </p:sp>
      <p:sp>
        <p:nvSpPr>
          <p:cNvPr id="36" name="TextBox 35"/>
          <p:cNvSpPr txBox="1">
            <a:spLocks noChangeArrowheads="1"/>
          </p:cNvSpPr>
          <p:nvPr/>
        </p:nvSpPr>
        <p:spPr bwMode="auto">
          <a:xfrm>
            <a:off x="2627313" y="4359300"/>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latin typeface="Calibri" panose="020F0502020204030204" pitchFamily="34" charset="0"/>
              </a:rPr>
              <a:t>3</a:t>
            </a:r>
            <a:endParaRPr lang="zh-CN" altLang="en-US">
              <a:latin typeface="Calibri" panose="020F0502020204030204" pitchFamily="34" charset="0"/>
            </a:endParaRPr>
          </a:p>
        </p:txBody>
      </p:sp>
      <p:sp>
        <p:nvSpPr>
          <p:cNvPr id="37" name="TextBox 49"/>
          <p:cNvSpPr txBox="1">
            <a:spLocks noChangeArrowheads="1"/>
          </p:cNvSpPr>
          <p:nvPr/>
        </p:nvSpPr>
        <p:spPr bwMode="auto">
          <a:xfrm>
            <a:off x="395288" y="2781325"/>
            <a:ext cx="8389937" cy="1530350"/>
          </a:xfrm>
          <a:prstGeom prst="rect">
            <a:avLst/>
          </a:prstGeom>
          <a:solidFill>
            <a:srgbClr val="FFFFFF"/>
          </a:solidFill>
          <a:ln w="9525">
            <a:solidFill>
              <a:srgbClr val="0000CC"/>
            </a:solidFill>
            <a:miter lim="800000"/>
            <a:headEnd/>
            <a:tailEnd/>
          </a:ln>
          <a:effectLst>
            <a:outerShdw dist="107763" dir="2700000" algn="ctr" rotWithShape="0">
              <a:srgbClr val="808080">
                <a:alpha val="50000"/>
              </a:srgbClr>
            </a:outerShdw>
          </a:effectLst>
        </p:spPr>
        <p:txBody>
          <a:bodyPr>
            <a:spAutoFit/>
          </a:bodyPr>
          <a:lstStyle/>
          <a:p>
            <a:pPr algn="just">
              <a:lnSpc>
                <a:spcPct val="120000"/>
              </a:lnSpc>
              <a:defRPr/>
            </a:pPr>
            <a:r>
              <a:rPr lang="zh-CN" altLang="en-US" sz="2600" b="1" dirty="0">
                <a:solidFill>
                  <a:srgbClr val="FF0000"/>
                </a:solidFill>
                <a:latin typeface="+mj-lt"/>
                <a:ea typeface="+mj-ea"/>
                <a:cs typeface="Times New Roman" pitchFamily="18" charset="0"/>
              </a:rPr>
              <a:t>首次从实验上观察到其经历生成</a:t>
            </a:r>
            <a:r>
              <a:rPr lang="en-US" altLang="zh-CN" sz="2600" b="1" dirty="0">
                <a:solidFill>
                  <a:srgbClr val="FF0000"/>
                </a:solidFill>
                <a:latin typeface="+mj-lt"/>
                <a:ea typeface="+mj-ea"/>
                <a:cs typeface="Times New Roman" pitchFamily="18" charset="0"/>
              </a:rPr>
              <a:t>Cl</a:t>
            </a:r>
            <a:r>
              <a:rPr lang="en-US" altLang="zh-CN" sz="2600" b="1" baseline="30000" dirty="0">
                <a:solidFill>
                  <a:srgbClr val="FF0000"/>
                </a:solidFill>
                <a:latin typeface="+mj-lt"/>
                <a:ea typeface="+mj-ea"/>
                <a:cs typeface="Times New Roman" pitchFamily="18" charset="0"/>
              </a:rPr>
              <a:t>3-</a:t>
            </a:r>
            <a:r>
              <a:rPr lang="en-US" altLang="zh-CN" sz="2600" b="1" dirty="0">
                <a:solidFill>
                  <a:srgbClr val="FF0000"/>
                </a:solidFill>
                <a:latin typeface="+mj-lt"/>
                <a:ea typeface="+mj-ea"/>
                <a:cs typeface="Times New Roman" pitchFamily="18" charset="0"/>
              </a:rPr>
              <a:t>Au-AuCl</a:t>
            </a:r>
            <a:r>
              <a:rPr lang="en-US" altLang="zh-CN" sz="2600" b="1" baseline="30000" dirty="0">
                <a:solidFill>
                  <a:srgbClr val="FF0000"/>
                </a:solidFill>
                <a:latin typeface="+mj-lt"/>
                <a:ea typeface="+mj-ea"/>
                <a:cs typeface="Times New Roman" pitchFamily="18" charset="0"/>
              </a:rPr>
              <a:t>3-</a:t>
            </a:r>
            <a:r>
              <a:rPr lang="zh-CN" altLang="en-US" sz="2600" b="1" dirty="0">
                <a:solidFill>
                  <a:srgbClr val="FF0000"/>
                </a:solidFill>
                <a:latin typeface="+mj-lt"/>
                <a:ea typeface="+mj-ea"/>
                <a:cs typeface="Times New Roman" pitchFamily="18" charset="0"/>
              </a:rPr>
              <a:t>二聚体的初始成核阶段，并提出金纳米颗粒的三步生长机理</a:t>
            </a:r>
            <a:r>
              <a:rPr lang="en-US" altLang="zh-CN" sz="2600" b="1" dirty="0">
                <a:solidFill>
                  <a:srgbClr val="FF0000"/>
                </a:solidFill>
                <a:latin typeface="+mj-lt"/>
                <a:ea typeface="+mj-ea"/>
                <a:cs typeface="Times New Roman" pitchFamily="18" charset="0"/>
              </a:rPr>
              <a:t>(</a:t>
            </a:r>
            <a:r>
              <a:rPr lang="zh-CN" altLang="en-US" sz="2600" b="1" dirty="0">
                <a:solidFill>
                  <a:srgbClr val="FF0000"/>
                </a:solidFill>
                <a:latin typeface="+mj-lt"/>
                <a:ea typeface="+mj-ea"/>
                <a:cs typeface="Times New Roman" pitchFamily="18" charset="0"/>
              </a:rPr>
              <a:t>初期成核</a:t>
            </a:r>
            <a:r>
              <a:rPr lang="zh-CN" altLang="en-US" sz="2600" b="1" dirty="0">
                <a:solidFill>
                  <a:srgbClr val="FF0000"/>
                </a:solidFill>
                <a:latin typeface="+mj-lt"/>
                <a:ea typeface="+mj-ea"/>
                <a:cs typeface="Times New Roman" pitchFamily="18" charset="0"/>
                <a:sym typeface="Wingdings" pitchFamily="2" charset="2"/>
              </a:rPr>
              <a:t></a:t>
            </a:r>
            <a:r>
              <a:rPr lang="zh-CN" altLang="en-US" sz="2600" b="1" dirty="0">
                <a:solidFill>
                  <a:srgbClr val="FF0000"/>
                </a:solidFill>
                <a:latin typeface="+mj-lt"/>
                <a:ea typeface="+mj-ea"/>
                <a:cs typeface="Times New Roman" pitchFamily="18" charset="0"/>
              </a:rPr>
              <a:t>缓慢生长</a:t>
            </a:r>
            <a:r>
              <a:rPr lang="zh-CN" altLang="en-US" sz="2600" b="1" dirty="0">
                <a:solidFill>
                  <a:srgbClr val="FF0000"/>
                </a:solidFill>
                <a:latin typeface="+mj-lt"/>
                <a:ea typeface="+mj-ea"/>
                <a:cs typeface="Times New Roman" pitchFamily="18" charset="0"/>
                <a:sym typeface="Wingdings" pitchFamily="2" charset="2"/>
              </a:rPr>
              <a:t></a:t>
            </a:r>
            <a:r>
              <a:rPr lang="zh-CN" altLang="en-US" sz="2600" b="1" dirty="0">
                <a:solidFill>
                  <a:srgbClr val="FF0000"/>
                </a:solidFill>
                <a:latin typeface="+mj-lt"/>
                <a:ea typeface="+mj-ea"/>
                <a:cs typeface="Times New Roman" pitchFamily="18" charset="0"/>
              </a:rPr>
              <a:t>最终聚集</a:t>
            </a:r>
            <a:r>
              <a:rPr lang="en-US" altLang="zh-CN" sz="2600" b="1" dirty="0">
                <a:solidFill>
                  <a:srgbClr val="FF0000"/>
                </a:solidFill>
                <a:latin typeface="+mj-lt"/>
                <a:ea typeface="+mj-ea"/>
                <a:cs typeface="Times New Roman" pitchFamily="18" charset="0"/>
              </a:rPr>
              <a:t>)</a:t>
            </a:r>
            <a:endParaRPr lang="zh-CN" altLang="en-US" sz="2600" b="1" dirty="0">
              <a:solidFill>
                <a:srgbClr val="0000CC"/>
              </a:solidFill>
              <a:latin typeface="+mj-lt"/>
              <a:ea typeface="+mj-ea"/>
              <a:cs typeface="Times New Roman" pitchFamily="18" charset="0"/>
            </a:endParaRPr>
          </a:p>
        </p:txBody>
      </p:sp>
      <p:sp>
        <p:nvSpPr>
          <p:cNvPr id="38" name="TextBox 25"/>
          <p:cNvSpPr txBox="1">
            <a:spLocks noChangeArrowheads="1"/>
          </p:cNvSpPr>
          <p:nvPr/>
        </p:nvSpPr>
        <p:spPr bwMode="auto">
          <a:xfrm>
            <a:off x="3707904" y="6210066"/>
            <a:ext cx="5328593" cy="38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ts val="2300"/>
              </a:lnSpc>
            </a:pPr>
            <a:r>
              <a:rPr lang="en-US" altLang="zh-CN" sz="2000" dirty="0">
                <a:solidFill>
                  <a:srgbClr val="0000FF"/>
                </a:solidFill>
                <a:latin typeface="Candara" panose="020E0502030303020204" pitchFamily="34" charset="0"/>
              </a:rPr>
              <a:t>Tao Yao, </a:t>
            </a:r>
            <a:r>
              <a:rPr lang="en-US" altLang="zh-CN" sz="2000" dirty="0" smtClean="0">
                <a:solidFill>
                  <a:srgbClr val="0000FF"/>
                </a:solidFill>
                <a:latin typeface="Candara" panose="020E0502030303020204" pitchFamily="34" charset="0"/>
              </a:rPr>
              <a:t>et al</a:t>
            </a:r>
            <a:r>
              <a:rPr lang="en-US" altLang="zh-CN" sz="2000" i="1" dirty="0" smtClean="0">
                <a:solidFill>
                  <a:srgbClr val="0000FF"/>
                </a:solidFill>
                <a:latin typeface="Candara" panose="020E0502030303020204" pitchFamily="34" charset="0"/>
              </a:rPr>
              <a:t>.</a:t>
            </a:r>
            <a:r>
              <a:rPr lang="en-US" altLang="zh-CN" sz="2000" dirty="0" smtClean="0">
                <a:solidFill>
                  <a:srgbClr val="0000FF"/>
                </a:solidFill>
                <a:latin typeface="Candara" panose="020E0502030303020204" pitchFamily="34" charset="0"/>
              </a:rPr>
              <a:t> J</a:t>
            </a:r>
            <a:r>
              <a:rPr lang="en-US" altLang="zh-CN" sz="2000" dirty="0">
                <a:solidFill>
                  <a:srgbClr val="0000FF"/>
                </a:solidFill>
                <a:latin typeface="Candara" panose="020E0502030303020204" pitchFamily="34" charset="0"/>
              </a:rPr>
              <a:t>. Am. Chem. Soc. 132, 7696 (2010)</a:t>
            </a:r>
          </a:p>
        </p:txBody>
      </p:sp>
    </p:spTree>
    <p:extLst>
      <p:ext uri="{BB962C8B-B14F-4D97-AF65-F5344CB8AC3E}">
        <p14:creationId xmlns:p14="http://schemas.microsoft.com/office/powerpoint/2010/main" val="1304830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par>
                                <p:cTn id="8" presetID="3" presetClass="entr" presetSubtype="5"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vertical)">
                                      <p:cBhvr>
                                        <p:cTn id="10" dur="500"/>
                                        <p:tgtEl>
                                          <p:spTgt spid="22"/>
                                        </p:tgtEl>
                                      </p:cBhvr>
                                    </p:animEffect>
                                  </p:childTnLst>
                                </p:cTn>
                              </p:par>
                              <p:par>
                                <p:cTn id="11" presetID="3" presetClass="entr" presetSubtype="5"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vertical)">
                                      <p:cBhvr>
                                        <p:cTn id="13" dur="500"/>
                                        <p:tgtEl>
                                          <p:spTgt spid="27"/>
                                        </p:tgtEl>
                                      </p:cBhvr>
                                    </p:animEffect>
                                  </p:childTnLst>
                                </p:cTn>
                              </p:par>
                              <p:par>
                                <p:cTn id="14" presetID="3" presetClass="entr" presetSubtype="5"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linds(vertical)">
                                      <p:cBhvr>
                                        <p:cTn id="16" dur="500"/>
                                        <p:tgtEl>
                                          <p:spTgt spid="28"/>
                                        </p:tgtEl>
                                      </p:cBhvr>
                                    </p:animEffect>
                                  </p:childTnLst>
                                </p:cTn>
                              </p:par>
                            </p:childTnLst>
                          </p:cTn>
                        </p:par>
                        <p:par>
                          <p:cTn id="17" fill="hold" nodeType="afterGroup">
                            <p:stCondLst>
                              <p:cond delay="500"/>
                            </p:stCondLst>
                            <p:childTnLst>
                              <p:par>
                                <p:cTn id="18" presetID="3" presetClass="entr" presetSubtype="5"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vertical)">
                                      <p:cBhvr>
                                        <p:cTn id="20" dur="500"/>
                                        <p:tgtEl>
                                          <p:spTgt spid="6"/>
                                        </p:tgtEl>
                                      </p:cBhvr>
                                    </p:animEffect>
                                  </p:childTnLst>
                                </p:cTn>
                              </p:par>
                              <p:par>
                                <p:cTn id="21" presetID="3" presetClass="entr" presetSubtype="5"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vertical)">
                                      <p:cBhvr>
                                        <p:cTn id="23" dur="500"/>
                                        <p:tgtEl>
                                          <p:spTgt spid="10"/>
                                        </p:tgtEl>
                                      </p:cBhvr>
                                    </p:animEffect>
                                  </p:childTnLst>
                                </p:cTn>
                              </p:par>
                              <p:par>
                                <p:cTn id="24" presetID="3" presetClass="entr" presetSubtype="5"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linds(vertical)">
                                      <p:cBhvr>
                                        <p:cTn id="26" dur="500"/>
                                        <p:tgtEl>
                                          <p:spTgt spid="23"/>
                                        </p:tgtEl>
                                      </p:cBhvr>
                                    </p:animEffect>
                                  </p:childTnLst>
                                </p:cTn>
                              </p:par>
                              <p:par>
                                <p:cTn id="27" presetID="3" presetClass="entr" presetSubtype="5"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linds(vertical)">
                                      <p:cBhvr>
                                        <p:cTn id="29" dur="500"/>
                                        <p:tgtEl>
                                          <p:spTgt spid="29"/>
                                        </p:tgtEl>
                                      </p:cBhvr>
                                    </p:animEffect>
                                  </p:childTnLst>
                                </p:cTn>
                              </p:par>
                              <p:par>
                                <p:cTn id="30" presetID="3" presetClass="entr" presetSubtype="5"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linds(vertical)">
                                      <p:cBhvr>
                                        <p:cTn id="32" dur="500"/>
                                        <p:tgtEl>
                                          <p:spTgt spid="30"/>
                                        </p:tgtEl>
                                      </p:cBhvr>
                                    </p:animEffect>
                                  </p:childTnLst>
                                </p:cTn>
                              </p:par>
                            </p:childTnLst>
                          </p:cTn>
                        </p:par>
                        <p:par>
                          <p:cTn id="33" fill="hold" nodeType="afterGroup">
                            <p:stCondLst>
                              <p:cond delay="1000"/>
                            </p:stCondLst>
                            <p:childTnLst>
                              <p:par>
                                <p:cTn id="34" presetID="3" presetClass="entr" presetSubtype="1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linds(horizontal)">
                                      <p:cBhvr>
                                        <p:cTn id="36" dur="500"/>
                                        <p:tgtEl>
                                          <p:spTgt spid="24"/>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linds(horizontal)">
                                      <p:cBhvr>
                                        <p:cTn id="39" dur="500"/>
                                        <p:tgtEl>
                                          <p:spTgt spid="3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linds(horizontal)">
                                      <p:cBhvr>
                                        <p:cTn id="42" dur="500"/>
                                        <p:tgtEl>
                                          <p:spTgt spid="32"/>
                                        </p:tgtEl>
                                      </p:cBhvr>
                                    </p:animEffect>
                                  </p:childTnLst>
                                </p:cTn>
                              </p:par>
                              <p:par>
                                <p:cTn id="43" presetID="3" presetClass="entr" presetSubtype="1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par>
                          <p:cTn id="46" fill="hold" nodeType="afterGroup">
                            <p:stCondLst>
                              <p:cond delay="1500"/>
                            </p:stCondLst>
                            <p:childTnLst>
                              <p:par>
                                <p:cTn id="47" presetID="3" presetClass="entr" presetSubtype="1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linds(horizontal)">
                                      <p:cBhvr>
                                        <p:cTn id="49" dur="500"/>
                                        <p:tgtEl>
                                          <p:spTgt spid="25"/>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linds(horizontal)">
                                      <p:cBhvr>
                                        <p:cTn id="52" dur="500"/>
                                        <p:tgtEl>
                                          <p:spTgt spid="33"/>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blinds(horizontal)">
                                      <p:cBhvr>
                                        <p:cTn id="55" dur="500"/>
                                        <p:tgtEl>
                                          <p:spTgt spid="34"/>
                                        </p:tgtEl>
                                      </p:cBhvr>
                                    </p:animEffect>
                                  </p:childTnLst>
                                </p:cTn>
                              </p:par>
                              <p:par>
                                <p:cTn id="56" presetID="3" presetClass="entr" presetSubtype="10"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blinds(horizontal)">
                                      <p:cBhvr>
                                        <p:cTn id="58" dur="500"/>
                                        <p:tgtEl>
                                          <p:spTgt spid="4"/>
                                        </p:tgtEl>
                                      </p:cBhvr>
                                    </p:animEffect>
                                  </p:childTnLst>
                                </p:cTn>
                              </p:par>
                            </p:childTnLst>
                          </p:cTn>
                        </p:par>
                        <p:par>
                          <p:cTn id="59" fill="hold" nodeType="afterGroup">
                            <p:stCondLst>
                              <p:cond delay="2000"/>
                            </p:stCondLst>
                            <p:childTnLst>
                              <p:par>
                                <p:cTn id="60" presetID="3" presetClass="entr" presetSubtype="5" fill="hold"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blinds(vertical)">
                                      <p:cBhvr>
                                        <p:cTn id="62" dur="500"/>
                                        <p:tgtEl>
                                          <p:spTgt spid="5"/>
                                        </p:tgtEl>
                                      </p:cBhvr>
                                    </p:animEffect>
                                  </p:childTnLst>
                                </p:cTn>
                              </p:par>
                              <p:par>
                                <p:cTn id="63" presetID="3" presetClass="entr" presetSubtype="5"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linds(vertical)">
                                      <p:cBhvr>
                                        <p:cTn id="65" dur="500"/>
                                        <p:tgtEl>
                                          <p:spTgt spid="26"/>
                                        </p:tgtEl>
                                      </p:cBhvr>
                                    </p:animEffect>
                                  </p:childTnLst>
                                </p:cTn>
                              </p:par>
                              <p:par>
                                <p:cTn id="66" presetID="3" presetClass="entr" presetSubtype="5"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blinds(vertical)">
                                      <p:cBhvr>
                                        <p:cTn id="68" dur="500"/>
                                        <p:tgtEl>
                                          <p:spTgt spid="35"/>
                                        </p:tgtEl>
                                      </p:cBhvr>
                                    </p:animEffect>
                                  </p:childTnLst>
                                </p:cTn>
                              </p:par>
                              <p:par>
                                <p:cTn id="69" presetID="3" presetClass="entr" presetSubtype="5"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blinds(vertical)">
                                      <p:cBhvr>
                                        <p:cTn id="71" dur="500"/>
                                        <p:tgtEl>
                                          <p:spTgt spid="3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checkerboard(across)">
                                      <p:cBhvr>
                                        <p:cTn id="7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P spid="27" grpId="0" animBg="1"/>
      <p:bldP spid="28" grpId="0"/>
      <p:bldP spid="29" grpId="0" animBg="1"/>
      <p:bldP spid="30" grpId="0"/>
      <p:bldP spid="31" grpId="0" animBg="1"/>
      <p:bldP spid="32" grpId="0"/>
      <p:bldP spid="33" grpId="0" animBg="1"/>
      <p:bldP spid="34" grpId="0"/>
      <p:bldP spid="35" grpId="0" animBg="1"/>
      <p:bldP spid="36" grpId="0"/>
      <p:bldP spid="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图片 118" descr="图片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872" y="1000500"/>
            <a:ext cx="4443184" cy="267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68" name="图片 95" descr="图片1.jpg"/>
          <p:cNvPicPr>
            <a:picLocks noChangeAspect="1"/>
          </p:cNvPicPr>
          <p:nvPr/>
        </p:nvPicPr>
        <p:blipFill>
          <a:blip r:embed="rId3">
            <a:extLst>
              <a:ext uri="{28A0092B-C50C-407E-A947-70E740481C1C}">
                <a14:useLocalDpi xmlns:a14="http://schemas.microsoft.com/office/drawing/2010/main" val="0"/>
              </a:ext>
            </a:extLst>
          </a:blip>
          <a:srcRect t="50636" b="5856"/>
          <a:stretch>
            <a:fillRect/>
          </a:stretch>
        </p:blipFill>
        <p:spPr bwMode="auto">
          <a:xfrm>
            <a:off x="395536" y="3766252"/>
            <a:ext cx="5069637" cy="20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TextBox 96"/>
          <p:cNvSpPr txBox="1">
            <a:spLocks noChangeArrowheads="1"/>
          </p:cNvSpPr>
          <p:nvPr/>
        </p:nvSpPr>
        <p:spPr bwMode="auto">
          <a:xfrm>
            <a:off x="5943600" y="1952602"/>
            <a:ext cx="2895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2400" dirty="0">
                <a:solidFill>
                  <a:srgbClr val="FF0000"/>
                </a:solidFill>
                <a:latin typeface="Helvetica" panose="020B0604020202020204" pitchFamily="34" charset="0"/>
                <a:ea typeface="黑体" panose="02010609060101010101" pitchFamily="49" charset="-122"/>
              </a:rPr>
              <a:t>探测产生不同形貌纳米颗粒的初期成核机理及原因</a:t>
            </a:r>
          </a:p>
        </p:txBody>
      </p:sp>
      <p:sp>
        <p:nvSpPr>
          <p:cNvPr id="98" name="TextBox 97"/>
          <p:cNvSpPr txBox="1">
            <a:spLocks noChangeArrowheads="1"/>
          </p:cNvSpPr>
          <p:nvPr/>
        </p:nvSpPr>
        <p:spPr bwMode="auto">
          <a:xfrm>
            <a:off x="6267114" y="4794250"/>
            <a:ext cx="257208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2400" dirty="0">
                <a:solidFill>
                  <a:srgbClr val="FF0000"/>
                </a:solidFill>
                <a:latin typeface="Helvetica" panose="020B0604020202020204" pitchFamily="34" charset="0"/>
                <a:ea typeface="黑体" panose="02010609060101010101" pitchFamily="49" charset="-122"/>
              </a:rPr>
              <a:t>设计</a:t>
            </a:r>
            <a:r>
              <a:rPr lang="en-US" altLang="zh-CN" sz="2400" dirty="0">
                <a:solidFill>
                  <a:srgbClr val="FF0000"/>
                </a:solidFill>
                <a:latin typeface="Helvetica" panose="020B0604020202020204" pitchFamily="34" charset="0"/>
                <a:ea typeface="黑体" panose="02010609060101010101" pitchFamily="49" charset="-122"/>
              </a:rPr>
              <a:t>XAFS</a:t>
            </a:r>
            <a:r>
              <a:rPr lang="zh-CN" altLang="en-US" sz="2400" dirty="0">
                <a:solidFill>
                  <a:srgbClr val="FF0000"/>
                </a:solidFill>
                <a:latin typeface="Helvetica" panose="020B0604020202020204" pitchFamily="34" charset="0"/>
                <a:ea typeface="黑体" panose="02010609060101010101" pitchFamily="49" charset="-122"/>
              </a:rPr>
              <a:t>和</a:t>
            </a:r>
            <a:r>
              <a:rPr lang="en-US" altLang="zh-CN" sz="2400" dirty="0" smtClean="0">
                <a:solidFill>
                  <a:srgbClr val="FF0000"/>
                </a:solidFill>
                <a:latin typeface="Helvetica" panose="020B0604020202020204" pitchFamily="34" charset="0"/>
                <a:ea typeface="黑体" panose="02010609060101010101" pitchFamily="49" charset="-122"/>
              </a:rPr>
              <a:t>UV-vis</a:t>
            </a:r>
            <a:r>
              <a:rPr lang="zh-CN" altLang="en-US" sz="2400" dirty="0">
                <a:solidFill>
                  <a:srgbClr val="FF0000"/>
                </a:solidFill>
                <a:latin typeface="Helvetica" panose="020B0604020202020204" pitchFamily="34" charset="0"/>
                <a:ea typeface="黑体" panose="02010609060101010101" pitchFamily="49" charset="-122"/>
              </a:rPr>
              <a:t>联合测量的实验装置</a:t>
            </a:r>
          </a:p>
        </p:txBody>
      </p:sp>
      <p:sp>
        <p:nvSpPr>
          <p:cNvPr id="99" name="虚尾箭头 98"/>
          <p:cNvSpPr/>
          <p:nvPr/>
        </p:nvSpPr>
        <p:spPr>
          <a:xfrm rot="5400000">
            <a:off x="6934200" y="3516301"/>
            <a:ext cx="914400" cy="914400"/>
          </a:xfrm>
          <a:prstGeom prst="strip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sp>
        <p:nvSpPr>
          <p:cNvPr id="9" name="TextBox 34"/>
          <p:cNvSpPr txBox="1">
            <a:spLocks noChangeArrowheads="1"/>
          </p:cNvSpPr>
          <p:nvPr/>
        </p:nvSpPr>
        <p:spPr bwMode="auto">
          <a:xfrm>
            <a:off x="1547664" y="186113"/>
            <a:ext cx="64043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dirty="0">
                <a:solidFill>
                  <a:srgbClr val="FF0000"/>
                </a:solidFill>
                <a:latin typeface="Helvetica" panose="020B0604020202020204" pitchFamily="34" charset="0"/>
                <a:ea typeface="黑体" panose="02010609060101010101" pitchFamily="49" charset="-122"/>
              </a:rPr>
              <a:t>Pt</a:t>
            </a:r>
            <a:r>
              <a:rPr lang="zh-CN" altLang="en-US" sz="3000" b="1" dirty="0">
                <a:solidFill>
                  <a:srgbClr val="FF0000"/>
                </a:solidFill>
                <a:latin typeface="Helvetica" panose="020B0604020202020204" pitchFamily="34" charset="0"/>
                <a:ea typeface="黑体" panose="02010609060101010101" pitchFamily="49" charset="-122"/>
              </a:rPr>
              <a:t>纳米颗粒初期成核</a:t>
            </a:r>
            <a:r>
              <a:rPr lang="zh-CN" altLang="en-US" sz="3000" b="1" dirty="0" smtClean="0">
                <a:solidFill>
                  <a:srgbClr val="FF0000"/>
                </a:solidFill>
                <a:latin typeface="Helvetica" panose="020B0604020202020204" pitchFamily="34" charset="0"/>
                <a:ea typeface="黑体" panose="02010609060101010101" pitchFamily="49" charset="-122"/>
              </a:rPr>
              <a:t>机理与形貌</a:t>
            </a:r>
            <a:r>
              <a:rPr lang="zh-CN" altLang="en-US" sz="3000" b="1" dirty="0">
                <a:solidFill>
                  <a:srgbClr val="FF0000"/>
                </a:solidFill>
                <a:latin typeface="Helvetica" panose="020B0604020202020204" pitchFamily="34" charset="0"/>
                <a:ea typeface="黑体" panose="02010609060101010101" pitchFamily="49" charset="-122"/>
              </a:rPr>
              <a:t>可控</a:t>
            </a:r>
          </a:p>
        </p:txBody>
      </p:sp>
      <p:sp>
        <p:nvSpPr>
          <p:cNvPr id="10" name="TextBox 11"/>
          <p:cNvSpPr txBox="1">
            <a:spLocks noChangeArrowheads="1"/>
          </p:cNvSpPr>
          <p:nvPr/>
        </p:nvSpPr>
        <p:spPr bwMode="auto">
          <a:xfrm>
            <a:off x="3752268" y="6072020"/>
            <a:ext cx="5391732" cy="387286"/>
          </a:xfrm>
          <a:prstGeom prst="rect">
            <a:avLst/>
          </a:prstGeom>
          <a:noFill/>
          <a:ln>
            <a:noFill/>
          </a:ln>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ts val="2300"/>
              </a:lnSpc>
            </a:pPr>
            <a:r>
              <a:rPr lang="en-US" altLang="zh-CN" sz="2000" dirty="0">
                <a:solidFill>
                  <a:srgbClr val="0000FF"/>
                </a:solidFill>
                <a:latin typeface="Candara" panose="020E0502030303020204" pitchFamily="34" charset="0"/>
                <a:ea typeface="Garamond" charset="0"/>
                <a:cs typeface="Garamond" charset="0"/>
              </a:rPr>
              <a:t>Tao Yao, </a:t>
            </a:r>
            <a:r>
              <a:rPr lang="en-US" altLang="zh-CN" sz="2000" dirty="0" smtClean="0">
                <a:solidFill>
                  <a:srgbClr val="0000FF"/>
                </a:solidFill>
                <a:latin typeface="Candara" panose="020E0502030303020204" pitchFamily="34" charset="0"/>
                <a:ea typeface="Garamond" charset="0"/>
                <a:cs typeface="Garamond" charset="0"/>
              </a:rPr>
              <a:t>et</a:t>
            </a:r>
            <a:r>
              <a:rPr lang="zh-CN" altLang="en-US" sz="2000" dirty="0">
                <a:solidFill>
                  <a:srgbClr val="0000FF"/>
                </a:solidFill>
                <a:latin typeface="Candara" panose="020E0502030303020204" pitchFamily="34" charset="0"/>
                <a:ea typeface="Garamond" charset="0"/>
                <a:cs typeface="Garamond" charset="0"/>
              </a:rPr>
              <a:t> </a:t>
            </a:r>
            <a:r>
              <a:rPr lang="en-US" altLang="zh-CN" sz="2000" dirty="0" smtClean="0">
                <a:solidFill>
                  <a:srgbClr val="0000FF"/>
                </a:solidFill>
                <a:latin typeface="Candara" panose="020E0502030303020204" pitchFamily="34" charset="0"/>
                <a:ea typeface="Garamond" charset="0"/>
                <a:cs typeface="Garamond" charset="0"/>
              </a:rPr>
              <a:t>al.</a:t>
            </a:r>
            <a:r>
              <a:rPr lang="zh-CN" altLang="en-US" sz="2000" dirty="0" smtClean="0">
                <a:solidFill>
                  <a:srgbClr val="0000FF"/>
                </a:solidFill>
                <a:latin typeface="Candara" panose="020E0502030303020204" pitchFamily="34" charset="0"/>
                <a:ea typeface="Garamond" charset="0"/>
                <a:cs typeface="Garamond" charset="0"/>
              </a:rPr>
              <a:t> </a:t>
            </a:r>
            <a:r>
              <a:rPr lang="en-US" altLang="zh-CN" sz="2000" dirty="0" smtClean="0">
                <a:solidFill>
                  <a:srgbClr val="0000FF"/>
                </a:solidFill>
                <a:latin typeface="Candara" panose="020E0502030303020204" pitchFamily="34" charset="0"/>
                <a:ea typeface="Garamond" charset="0"/>
                <a:cs typeface="Garamond" charset="0"/>
              </a:rPr>
              <a:t>J</a:t>
            </a:r>
            <a:r>
              <a:rPr lang="en-US" altLang="zh-CN" sz="2000" dirty="0">
                <a:solidFill>
                  <a:srgbClr val="0000FF"/>
                </a:solidFill>
                <a:latin typeface="Candara" panose="020E0502030303020204" pitchFamily="34" charset="0"/>
                <a:ea typeface="Garamond" charset="0"/>
                <a:cs typeface="Garamond" charset="0"/>
              </a:rPr>
              <a:t>. Am. Chem. Soc. 134, 9410 (2012)</a:t>
            </a:r>
          </a:p>
        </p:txBody>
      </p:sp>
    </p:spTree>
    <p:extLst>
      <p:ext uri="{BB962C8B-B14F-4D97-AF65-F5344CB8AC3E}">
        <p14:creationId xmlns:p14="http://schemas.microsoft.com/office/powerpoint/2010/main" val="2021946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nodeType="afterEffect">
                                  <p:stCondLst>
                                    <p:cond delay="0"/>
                                  </p:stCondLst>
                                  <p:childTnLst>
                                    <p:set>
                                      <p:cBhvr>
                                        <p:cTn id="6" dur="1" fill="hold">
                                          <p:stCondLst>
                                            <p:cond delay="0"/>
                                          </p:stCondLst>
                                        </p:cTn>
                                        <p:tgtEl>
                                          <p:spTgt spid="292866"/>
                                        </p:tgtEl>
                                        <p:attrNameLst>
                                          <p:attrName>style.visibility</p:attrName>
                                        </p:attrNameLst>
                                      </p:cBhvr>
                                      <p:to>
                                        <p:strVal val="visible"/>
                                      </p:to>
                                    </p:set>
                                    <p:animEffect transition="in" filter="fade">
                                      <p:cBhvr>
                                        <p:cTn id="7" dur="1000"/>
                                        <p:tgtEl>
                                          <p:spTgt spid="292866"/>
                                        </p:tgtEl>
                                      </p:cBhvr>
                                    </p:animEffect>
                                    <p:anim calcmode="lin" valueType="num">
                                      <p:cBhvr>
                                        <p:cTn id="8" dur="1000" fill="hold"/>
                                        <p:tgtEl>
                                          <p:spTgt spid="292866"/>
                                        </p:tgtEl>
                                        <p:attrNameLst>
                                          <p:attrName>ppt_x</p:attrName>
                                        </p:attrNameLst>
                                      </p:cBhvr>
                                      <p:tavLst>
                                        <p:tav tm="0">
                                          <p:val>
                                            <p:strVal val="#ppt_x"/>
                                          </p:val>
                                        </p:tav>
                                        <p:tav tm="100000">
                                          <p:val>
                                            <p:strVal val="#ppt_x"/>
                                          </p:val>
                                        </p:tav>
                                      </p:tavLst>
                                    </p:anim>
                                    <p:anim calcmode="lin" valueType="num">
                                      <p:cBhvr>
                                        <p:cTn id="9" dur="1000" fill="hold"/>
                                        <p:tgtEl>
                                          <p:spTgt spid="29286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2868"/>
                                        </p:tgtEl>
                                        <p:attrNameLst>
                                          <p:attrName>style.visibility</p:attrName>
                                        </p:attrNameLst>
                                      </p:cBhvr>
                                      <p:to>
                                        <p:strVal val="visible"/>
                                      </p:to>
                                    </p:set>
                                    <p:animEffect transition="in" filter="fade">
                                      <p:cBhvr>
                                        <p:cTn id="12" dur="1000"/>
                                        <p:tgtEl>
                                          <p:spTgt spid="292868"/>
                                        </p:tgtEl>
                                      </p:cBhvr>
                                    </p:animEffect>
                                    <p:anim calcmode="lin" valueType="num">
                                      <p:cBhvr>
                                        <p:cTn id="13" dur="1000" fill="hold"/>
                                        <p:tgtEl>
                                          <p:spTgt spid="292868"/>
                                        </p:tgtEl>
                                        <p:attrNameLst>
                                          <p:attrName>ppt_x</p:attrName>
                                        </p:attrNameLst>
                                      </p:cBhvr>
                                      <p:tavLst>
                                        <p:tav tm="0">
                                          <p:val>
                                            <p:strVal val="#ppt_x"/>
                                          </p:val>
                                        </p:tav>
                                        <p:tav tm="100000">
                                          <p:val>
                                            <p:strVal val="#ppt_x"/>
                                          </p:val>
                                        </p:tav>
                                      </p:tavLst>
                                    </p:anim>
                                    <p:anim calcmode="lin" valueType="num">
                                      <p:cBhvr>
                                        <p:cTn id="14" dur="1000" fill="hold"/>
                                        <p:tgtEl>
                                          <p:spTgt spid="29286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1000"/>
                                        <p:tgtEl>
                                          <p:spTgt spid="97"/>
                                        </p:tgtEl>
                                      </p:cBhvr>
                                    </p:animEffect>
                                    <p:anim calcmode="lin" valueType="num">
                                      <p:cBhvr>
                                        <p:cTn id="18" dur="1000" fill="hold"/>
                                        <p:tgtEl>
                                          <p:spTgt spid="97"/>
                                        </p:tgtEl>
                                        <p:attrNameLst>
                                          <p:attrName>ppt_x</p:attrName>
                                        </p:attrNameLst>
                                      </p:cBhvr>
                                      <p:tavLst>
                                        <p:tav tm="0">
                                          <p:val>
                                            <p:strVal val="#ppt_x"/>
                                          </p:val>
                                        </p:tav>
                                        <p:tav tm="100000">
                                          <p:val>
                                            <p:strVal val="#ppt_x"/>
                                          </p:val>
                                        </p:tav>
                                      </p:tavLst>
                                    </p:anim>
                                    <p:anim calcmode="lin" valueType="num">
                                      <p:cBhvr>
                                        <p:cTn id="19" dur="1000" fill="hold"/>
                                        <p:tgtEl>
                                          <p:spTgt spid="9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fade">
                                      <p:cBhvr>
                                        <p:cTn id="22" dur="1000"/>
                                        <p:tgtEl>
                                          <p:spTgt spid="98"/>
                                        </p:tgtEl>
                                      </p:cBhvr>
                                    </p:animEffect>
                                    <p:anim calcmode="lin" valueType="num">
                                      <p:cBhvr>
                                        <p:cTn id="23" dur="1000" fill="hold"/>
                                        <p:tgtEl>
                                          <p:spTgt spid="98"/>
                                        </p:tgtEl>
                                        <p:attrNameLst>
                                          <p:attrName>ppt_x</p:attrName>
                                        </p:attrNameLst>
                                      </p:cBhvr>
                                      <p:tavLst>
                                        <p:tav tm="0">
                                          <p:val>
                                            <p:strVal val="#ppt_x"/>
                                          </p:val>
                                        </p:tav>
                                        <p:tav tm="100000">
                                          <p:val>
                                            <p:strVal val="#ppt_x"/>
                                          </p:val>
                                        </p:tav>
                                      </p:tavLst>
                                    </p:anim>
                                    <p:anim calcmode="lin" valueType="num">
                                      <p:cBhvr>
                                        <p:cTn id="24" dur="1000" fill="hold"/>
                                        <p:tgtEl>
                                          <p:spTgt spid="98"/>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fade">
                                      <p:cBhvr>
                                        <p:cTn id="27" dur="1000"/>
                                        <p:tgtEl>
                                          <p:spTgt spid="99"/>
                                        </p:tgtEl>
                                      </p:cBhvr>
                                    </p:animEffect>
                                    <p:anim calcmode="lin" valueType="num">
                                      <p:cBhvr>
                                        <p:cTn id="28" dur="1000" fill="hold"/>
                                        <p:tgtEl>
                                          <p:spTgt spid="99"/>
                                        </p:tgtEl>
                                        <p:attrNameLst>
                                          <p:attrName>ppt_x</p:attrName>
                                        </p:attrNameLst>
                                      </p:cBhvr>
                                      <p:tavLst>
                                        <p:tav tm="0">
                                          <p:val>
                                            <p:strVal val="#ppt_x"/>
                                          </p:val>
                                        </p:tav>
                                        <p:tav tm="100000">
                                          <p:val>
                                            <p:strVal val="#ppt_x"/>
                                          </p:val>
                                        </p:tav>
                                      </p:tavLst>
                                    </p:anim>
                                    <p:anim calcmode="lin" valueType="num">
                                      <p:cBhvr>
                                        <p:cTn id="29"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11112" y="1102754"/>
            <a:ext cx="9132887" cy="830997"/>
          </a:xfrm>
          <a:prstGeom prst="rect">
            <a:avLst/>
          </a:prstGeom>
          <a:noFill/>
          <a:ln w="9525">
            <a:noFill/>
            <a:miter lim="800000"/>
            <a:headEnd/>
            <a:tailEnd/>
          </a:ln>
          <a:effectLst/>
        </p:spPr>
        <p:txBody>
          <a:bodyPr wrap="square">
            <a:spAutoFit/>
          </a:bodyPr>
          <a:lstStyle/>
          <a:p>
            <a:pPr marL="533400" algn="l"/>
            <a:r>
              <a:rPr lang="zh-CN" altLang="en-US" sz="2400" b="1" baseline="0" dirty="0">
                <a:solidFill>
                  <a:srgbClr val="0000CC"/>
                </a:solidFill>
                <a:latin typeface="华文细黑" pitchFamily="2" charset="-122"/>
                <a:ea typeface="华文细黑" pitchFamily="2" charset="-122"/>
              </a:rPr>
              <a:t>重大挑战之五：我们如何表征和控制处于非平衡态（尤其是极端非平衡态）的物质？ </a:t>
            </a:r>
          </a:p>
        </p:txBody>
      </p:sp>
      <p:pic>
        <p:nvPicPr>
          <p:cNvPr id="218115" name="图片 3"/>
          <p:cNvPicPr>
            <a:picLocks noChangeAspect="1" noChangeArrowheads="1"/>
          </p:cNvPicPr>
          <p:nvPr/>
        </p:nvPicPr>
        <p:blipFill>
          <a:blip r:embed="rId3" cstate="print"/>
          <a:srcRect/>
          <a:stretch>
            <a:fillRect/>
          </a:stretch>
        </p:blipFill>
        <p:spPr bwMode="auto">
          <a:xfrm>
            <a:off x="468313" y="2060575"/>
            <a:ext cx="1528762" cy="1438275"/>
          </a:xfrm>
          <a:prstGeom prst="rect">
            <a:avLst/>
          </a:prstGeom>
          <a:noFill/>
          <a:ln w="9525">
            <a:noFill/>
            <a:miter lim="800000"/>
            <a:headEnd/>
            <a:tailEnd/>
          </a:ln>
        </p:spPr>
      </p:pic>
      <p:sp>
        <p:nvSpPr>
          <p:cNvPr id="218116" name="Text Box 4"/>
          <p:cNvSpPr txBox="1">
            <a:spLocks noChangeArrowheads="1"/>
          </p:cNvSpPr>
          <p:nvPr/>
        </p:nvSpPr>
        <p:spPr bwMode="auto">
          <a:xfrm>
            <a:off x="142875" y="3500438"/>
            <a:ext cx="2268538" cy="641350"/>
          </a:xfrm>
          <a:prstGeom prst="rect">
            <a:avLst/>
          </a:prstGeom>
          <a:noFill/>
          <a:ln w="9525">
            <a:noFill/>
            <a:miter lim="800000"/>
            <a:headEnd/>
            <a:tailEnd/>
          </a:ln>
          <a:effectLst/>
        </p:spPr>
        <p:txBody>
          <a:bodyPr>
            <a:spAutoFit/>
          </a:bodyPr>
          <a:lstStyle/>
          <a:p>
            <a:r>
              <a:rPr lang="zh-CN" altLang="en-US" b="1" baseline="0">
                <a:solidFill>
                  <a:srgbClr val="0000CC"/>
                </a:solidFill>
                <a:latin typeface="华文细黑" pitchFamily="2" charset="-122"/>
                <a:ea typeface="华文细黑" pitchFamily="2" charset="-122"/>
              </a:rPr>
              <a:t>细菌形态对模拟环境的适应性反应 </a:t>
            </a:r>
          </a:p>
        </p:txBody>
      </p:sp>
      <p:sp>
        <p:nvSpPr>
          <p:cNvPr id="218117" name="Text Box 5"/>
          <p:cNvSpPr txBox="1">
            <a:spLocks noChangeArrowheads="1"/>
          </p:cNvSpPr>
          <p:nvPr/>
        </p:nvSpPr>
        <p:spPr bwMode="auto">
          <a:xfrm>
            <a:off x="1115616" y="141741"/>
            <a:ext cx="7743477" cy="584775"/>
          </a:xfrm>
          <a:prstGeom prst="rect">
            <a:avLst/>
          </a:prstGeom>
          <a:noFill/>
          <a:ln w="9525">
            <a:noFill/>
            <a:miter lim="800000"/>
            <a:headEnd/>
            <a:tailEnd/>
          </a:ln>
          <a:effectLst/>
        </p:spPr>
        <p:txBody>
          <a:bodyPr wrap="square">
            <a:spAutoFit/>
          </a:bodyPr>
          <a:lstStyle/>
          <a:p>
            <a:r>
              <a:rPr lang="zh-CN" altLang="en-US" sz="3200" baseline="0" dirty="0">
                <a:solidFill>
                  <a:srgbClr val="0000CC"/>
                </a:solidFill>
                <a:ea typeface="黑体" pitchFamily="2" charset="-122"/>
              </a:rPr>
              <a:t>跨入“控制时代”面临的五大科学挑战</a:t>
            </a:r>
          </a:p>
        </p:txBody>
      </p:sp>
      <p:pic>
        <p:nvPicPr>
          <p:cNvPr id="218118" name="Picture 6"/>
          <p:cNvPicPr>
            <a:picLocks noChangeAspect="1" noChangeArrowheads="1"/>
          </p:cNvPicPr>
          <p:nvPr/>
        </p:nvPicPr>
        <p:blipFill>
          <a:blip r:embed="rId4" cstate="print"/>
          <a:srcRect/>
          <a:stretch>
            <a:fillRect/>
          </a:stretch>
        </p:blipFill>
        <p:spPr bwMode="auto">
          <a:xfrm>
            <a:off x="2555875" y="2060575"/>
            <a:ext cx="1871663" cy="1441450"/>
          </a:xfrm>
          <a:prstGeom prst="rect">
            <a:avLst/>
          </a:prstGeom>
          <a:noFill/>
          <a:ln w="9525">
            <a:noFill/>
            <a:miter lim="800000"/>
            <a:headEnd/>
            <a:tailEnd/>
          </a:ln>
        </p:spPr>
      </p:pic>
      <p:sp>
        <p:nvSpPr>
          <p:cNvPr id="218119" name="Text Box 7"/>
          <p:cNvSpPr txBox="1">
            <a:spLocks noChangeArrowheads="1"/>
          </p:cNvSpPr>
          <p:nvPr/>
        </p:nvSpPr>
        <p:spPr bwMode="auto">
          <a:xfrm>
            <a:off x="2555875" y="3524250"/>
            <a:ext cx="2070100" cy="366713"/>
          </a:xfrm>
          <a:prstGeom prst="rect">
            <a:avLst/>
          </a:prstGeom>
          <a:noFill/>
          <a:ln w="9525">
            <a:noFill/>
            <a:miter lim="800000"/>
            <a:headEnd/>
            <a:tailEnd/>
          </a:ln>
          <a:effectLst/>
        </p:spPr>
        <p:txBody>
          <a:bodyPr wrap="none">
            <a:spAutoFit/>
          </a:bodyPr>
          <a:lstStyle/>
          <a:p>
            <a:r>
              <a:rPr lang="zh-CN" altLang="en-US" b="1" baseline="0">
                <a:solidFill>
                  <a:srgbClr val="0000CC"/>
                </a:solidFill>
                <a:latin typeface="华文细黑" pitchFamily="2" charset="-122"/>
                <a:ea typeface="华文细黑" pitchFamily="2" charset="-122"/>
              </a:rPr>
              <a:t>南大西洋热带旋风 </a:t>
            </a:r>
          </a:p>
        </p:txBody>
      </p:sp>
      <p:pic>
        <p:nvPicPr>
          <p:cNvPr id="218120" name="Picture 8"/>
          <p:cNvPicPr>
            <a:picLocks noChangeAspect="1" noChangeArrowheads="1"/>
          </p:cNvPicPr>
          <p:nvPr/>
        </p:nvPicPr>
        <p:blipFill>
          <a:blip r:embed="rId5" cstate="print"/>
          <a:srcRect t="50089" r="10138"/>
          <a:stretch>
            <a:fillRect/>
          </a:stretch>
        </p:blipFill>
        <p:spPr bwMode="auto">
          <a:xfrm>
            <a:off x="4787900" y="2060575"/>
            <a:ext cx="795338" cy="1439863"/>
          </a:xfrm>
          <a:prstGeom prst="rect">
            <a:avLst/>
          </a:prstGeom>
          <a:noFill/>
          <a:ln w="9525">
            <a:noFill/>
            <a:miter lim="800000"/>
            <a:headEnd/>
            <a:tailEnd/>
          </a:ln>
        </p:spPr>
      </p:pic>
      <p:pic>
        <p:nvPicPr>
          <p:cNvPr id="218121" name="Picture 9"/>
          <p:cNvPicPr>
            <a:picLocks noChangeAspect="1" noChangeArrowheads="1"/>
          </p:cNvPicPr>
          <p:nvPr/>
        </p:nvPicPr>
        <p:blipFill>
          <a:blip r:embed="rId6" cstate="print"/>
          <a:srcRect/>
          <a:stretch>
            <a:fillRect/>
          </a:stretch>
        </p:blipFill>
        <p:spPr bwMode="auto">
          <a:xfrm>
            <a:off x="5940425" y="2060575"/>
            <a:ext cx="2965450" cy="3962400"/>
          </a:xfrm>
          <a:prstGeom prst="rect">
            <a:avLst/>
          </a:prstGeom>
          <a:noFill/>
          <a:ln w="9525">
            <a:noFill/>
            <a:miter lim="800000"/>
            <a:headEnd/>
            <a:tailEnd/>
          </a:ln>
        </p:spPr>
      </p:pic>
      <p:sp>
        <p:nvSpPr>
          <p:cNvPr id="218122" name="Text Box 10"/>
          <p:cNvSpPr txBox="1">
            <a:spLocks noChangeArrowheads="1"/>
          </p:cNvSpPr>
          <p:nvPr/>
        </p:nvSpPr>
        <p:spPr bwMode="auto">
          <a:xfrm>
            <a:off x="6948488" y="6043613"/>
            <a:ext cx="1155700" cy="366712"/>
          </a:xfrm>
          <a:prstGeom prst="rect">
            <a:avLst/>
          </a:prstGeom>
          <a:noFill/>
          <a:ln w="9525">
            <a:noFill/>
            <a:miter lim="800000"/>
            <a:headEnd/>
            <a:tailEnd/>
          </a:ln>
          <a:effectLst/>
        </p:spPr>
        <p:txBody>
          <a:bodyPr wrap="none">
            <a:spAutoFit/>
          </a:bodyPr>
          <a:lstStyle/>
          <a:p>
            <a:r>
              <a:rPr lang="zh-CN" altLang="en-US" b="1" baseline="0">
                <a:solidFill>
                  <a:srgbClr val="0000CC"/>
                </a:solidFill>
                <a:latin typeface="华文细黑" pitchFamily="2" charset="-122"/>
                <a:ea typeface="华文细黑" pitchFamily="2" charset="-122"/>
              </a:rPr>
              <a:t>分子机器 </a:t>
            </a:r>
          </a:p>
        </p:txBody>
      </p:sp>
      <p:pic>
        <p:nvPicPr>
          <p:cNvPr id="218123" name="Picture 11"/>
          <p:cNvPicPr>
            <a:picLocks noChangeAspect="1" noChangeArrowheads="1"/>
          </p:cNvPicPr>
          <p:nvPr/>
        </p:nvPicPr>
        <p:blipFill>
          <a:blip r:embed="rId7" cstate="print"/>
          <a:srcRect/>
          <a:stretch>
            <a:fillRect/>
          </a:stretch>
        </p:blipFill>
        <p:spPr bwMode="auto">
          <a:xfrm>
            <a:off x="323850" y="4579938"/>
            <a:ext cx="5524500" cy="1439862"/>
          </a:xfrm>
          <a:prstGeom prst="rect">
            <a:avLst/>
          </a:prstGeom>
          <a:noFill/>
          <a:ln w="9525">
            <a:noFill/>
            <a:miter lim="800000"/>
            <a:headEnd/>
            <a:tailEnd/>
          </a:ln>
        </p:spPr>
      </p:pic>
      <p:sp>
        <p:nvSpPr>
          <p:cNvPr id="218124" name="Text Box 12"/>
          <p:cNvSpPr txBox="1">
            <a:spLocks noChangeArrowheads="1"/>
          </p:cNvSpPr>
          <p:nvPr/>
        </p:nvSpPr>
        <p:spPr bwMode="auto">
          <a:xfrm>
            <a:off x="395288" y="6019800"/>
            <a:ext cx="5400675" cy="366713"/>
          </a:xfrm>
          <a:prstGeom prst="rect">
            <a:avLst/>
          </a:prstGeom>
          <a:noFill/>
          <a:ln w="9525">
            <a:noFill/>
            <a:miter lim="800000"/>
            <a:headEnd/>
            <a:tailEnd/>
          </a:ln>
          <a:effectLst/>
        </p:spPr>
        <p:txBody>
          <a:bodyPr>
            <a:spAutoFit/>
          </a:bodyPr>
          <a:lstStyle/>
          <a:p>
            <a:r>
              <a:rPr lang="zh-CN" altLang="en-US" b="1" baseline="0">
                <a:solidFill>
                  <a:srgbClr val="0000CC"/>
                </a:solidFill>
                <a:latin typeface="华文细黑" pitchFamily="2" charset="-122"/>
                <a:ea typeface="华文细黑" pitchFamily="2" charset="-122"/>
              </a:rPr>
              <a:t>材料的优化和可控制备</a:t>
            </a:r>
          </a:p>
        </p:txBody>
      </p:sp>
      <p:sp>
        <p:nvSpPr>
          <p:cNvPr id="218125" name="Text Box 13"/>
          <p:cNvSpPr txBox="1">
            <a:spLocks noChangeArrowheads="1"/>
          </p:cNvSpPr>
          <p:nvPr/>
        </p:nvSpPr>
        <p:spPr bwMode="auto">
          <a:xfrm>
            <a:off x="4840288" y="3524250"/>
            <a:ext cx="641350" cy="366713"/>
          </a:xfrm>
          <a:prstGeom prst="rect">
            <a:avLst/>
          </a:prstGeom>
          <a:noFill/>
          <a:ln w="9525">
            <a:noFill/>
            <a:miter lim="800000"/>
            <a:headEnd/>
            <a:tailEnd/>
          </a:ln>
          <a:effectLst/>
        </p:spPr>
        <p:txBody>
          <a:bodyPr wrap="none">
            <a:spAutoFit/>
          </a:bodyPr>
          <a:lstStyle/>
          <a:p>
            <a:r>
              <a:rPr lang="zh-CN" altLang="en-US" b="1" baseline="0">
                <a:solidFill>
                  <a:srgbClr val="0000CC"/>
                </a:solidFill>
                <a:latin typeface="华文细黑" pitchFamily="2" charset="-122"/>
                <a:ea typeface="华文细黑" pitchFamily="2" charset="-122"/>
              </a:rPr>
              <a:t>环境</a:t>
            </a:r>
          </a:p>
        </p:txBody>
      </p:sp>
    </p:spTree>
    <p:extLst>
      <p:ext uri="{BB962C8B-B14F-4D97-AF65-F5344CB8AC3E}">
        <p14:creationId xmlns:p14="http://schemas.microsoft.com/office/powerpoint/2010/main" val="2176841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图片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555" y="864395"/>
            <a:ext cx="3636225"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descr="图片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231" y="3756819"/>
            <a:ext cx="3636225"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23" descr="C:\Users\Administrator\Pictures\图片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788" y="971550"/>
            <a:ext cx="2459037"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23" descr="C:\Users\Administrator\Pictures\图片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8263" y="4022725"/>
            <a:ext cx="24384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圆角矩形 31"/>
          <p:cNvSpPr/>
          <p:nvPr/>
        </p:nvSpPr>
        <p:spPr>
          <a:xfrm>
            <a:off x="6188075" y="1619250"/>
            <a:ext cx="639763" cy="1295400"/>
          </a:xfrm>
          <a:prstGeom prst="roundRect">
            <a:avLst/>
          </a:prstGeom>
          <a:solidFill>
            <a:srgbClr val="FFFF00">
              <a:alpha val="28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ndParaRPr>
          </a:p>
        </p:txBody>
      </p:sp>
      <p:sp>
        <p:nvSpPr>
          <p:cNvPr id="33" name="圆角矩形 32"/>
          <p:cNvSpPr/>
          <p:nvPr/>
        </p:nvSpPr>
        <p:spPr>
          <a:xfrm>
            <a:off x="6416675" y="4667250"/>
            <a:ext cx="685800" cy="1295400"/>
          </a:xfrm>
          <a:prstGeom prst="roundRect">
            <a:avLst/>
          </a:prstGeom>
          <a:solidFill>
            <a:srgbClr val="FFFF00">
              <a:alpha val="28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ndParaRPr>
          </a:p>
        </p:txBody>
      </p:sp>
      <p:sp>
        <p:nvSpPr>
          <p:cNvPr id="36872" name="TextBox 12"/>
          <p:cNvSpPr txBox="1">
            <a:spLocks noChangeArrowheads="1"/>
          </p:cNvSpPr>
          <p:nvPr/>
        </p:nvSpPr>
        <p:spPr bwMode="auto">
          <a:xfrm>
            <a:off x="823913" y="757238"/>
            <a:ext cx="1338263" cy="368300"/>
          </a:xfrm>
          <a:prstGeom prst="rect">
            <a:avLst/>
          </a:prstGeom>
          <a:solidFill>
            <a:srgbClr val="FDE4CF"/>
          </a:solidFill>
          <a:ln w="9525">
            <a:solidFill>
              <a:srgbClr val="FCD3B2"/>
            </a:solidFill>
            <a:miter lim="800000"/>
            <a:headEnd/>
            <a:tailEnd/>
          </a:ln>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a:latin typeface="黑体" panose="02010609060101010101" pitchFamily="49" charset="-122"/>
                <a:ea typeface="黑体" panose="02010609060101010101" pitchFamily="49" charset="-122"/>
              </a:rPr>
              <a:t>乙二醇还原</a:t>
            </a:r>
            <a:endParaRPr lang="en-US" altLang="zh-CN" dirty="0">
              <a:latin typeface="黑体" panose="02010609060101010101" pitchFamily="49" charset="-122"/>
              <a:ea typeface="黑体" panose="02010609060101010101" pitchFamily="49" charset="-122"/>
            </a:endParaRPr>
          </a:p>
        </p:txBody>
      </p:sp>
      <p:sp>
        <p:nvSpPr>
          <p:cNvPr id="36873" name="TextBox 13"/>
          <p:cNvSpPr txBox="1">
            <a:spLocks noChangeArrowheads="1"/>
          </p:cNvSpPr>
          <p:nvPr/>
        </p:nvSpPr>
        <p:spPr bwMode="auto">
          <a:xfrm>
            <a:off x="608807" y="6299201"/>
            <a:ext cx="1338263" cy="369887"/>
          </a:xfrm>
          <a:prstGeom prst="rect">
            <a:avLst/>
          </a:prstGeom>
          <a:solidFill>
            <a:srgbClr val="FDE4CF"/>
          </a:solidFill>
          <a:ln w="9525">
            <a:solidFill>
              <a:srgbClr val="FCD3B2"/>
            </a:solidFill>
            <a:miter lim="800000"/>
            <a:headEnd/>
            <a:tailEnd/>
          </a:ln>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a:latin typeface="黑体" panose="02010609060101010101" pitchFamily="49" charset="-122"/>
                <a:ea typeface="黑体" panose="02010609060101010101" pitchFamily="49" charset="-122"/>
              </a:rPr>
              <a:t>柠檬酸还原</a:t>
            </a:r>
          </a:p>
        </p:txBody>
      </p:sp>
      <p:sp>
        <p:nvSpPr>
          <p:cNvPr id="15" name="虚尾箭头 14"/>
          <p:cNvSpPr/>
          <p:nvPr/>
        </p:nvSpPr>
        <p:spPr>
          <a:xfrm>
            <a:off x="4206875" y="1784350"/>
            <a:ext cx="533400" cy="609600"/>
          </a:xfrm>
          <a:prstGeom prst="striped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sp>
        <p:nvSpPr>
          <p:cNvPr id="16" name="虚尾箭头 15"/>
          <p:cNvSpPr/>
          <p:nvPr/>
        </p:nvSpPr>
        <p:spPr>
          <a:xfrm>
            <a:off x="4206875" y="4832350"/>
            <a:ext cx="533400" cy="609600"/>
          </a:xfrm>
          <a:prstGeom prst="striped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p>
        </p:txBody>
      </p:sp>
      <p:sp>
        <p:nvSpPr>
          <p:cNvPr id="18" name="左右箭头标注 17"/>
          <p:cNvSpPr/>
          <p:nvPr/>
        </p:nvSpPr>
        <p:spPr>
          <a:xfrm rot="16200000" flipV="1">
            <a:off x="2169319" y="2497932"/>
            <a:ext cx="763587" cy="2438400"/>
          </a:xfrm>
          <a:prstGeom prst="leftRightArrowCallout">
            <a:avLst>
              <a:gd name="adj1" fmla="val 18342"/>
              <a:gd name="adj2" fmla="val 18075"/>
              <a:gd name="adj3" fmla="val 12139"/>
              <a:gd name="adj4" fmla="val 60859"/>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ndParaRPr>
          </a:p>
        </p:txBody>
      </p:sp>
      <p:sp>
        <p:nvSpPr>
          <p:cNvPr id="36877" name="TextBox 18"/>
          <p:cNvSpPr txBox="1">
            <a:spLocks noChangeArrowheads="1"/>
          </p:cNvSpPr>
          <p:nvPr/>
        </p:nvSpPr>
        <p:spPr bwMode="auto">
          <a:xfrm>
            <a:off x="1671638" y="3441700"/>
            <a:ext cx="19875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0000"/>
                </a:solidFill>
                <a:latin typeface="黑体" panose="02010609060101010101" pitchFamily="49" charset="-122"/>
                <a:ea typeface="黑体" panose="02010609060101010101" pitchFamily="49" charset="-122"/>
              </a:rPr>
              <a:t>不同形貌！</a:t>
            </a:r>
            <a:endParaRPr lang="en-US" altLang="zh-CN" sz="2800" b="1">
              <a:solidFill>
                <a:srgbClr val="FF0000"/>
              </a:solidFill>
              <a:latin typeface="黑体" panose="02010609060101010101" pitchFamily="49" charset="-122"/>
              <a:ea typeface="黑体" panose="02010609060101010101" pitchFamily="49" charset="-122"/>
            </a:endParaRPr>
          </a:p>
        </p:txBody>
      </p:sp>
      <p:sp>
        <p:nvSpPr>
          <p:cNvPr id="36878" name="矩形 19"/>
          <p:cNvSpPr>
            <a:spLocks noChangeArrowheads="1"/>
          </p:cNvSpPr>
          <p:nvPr/>
        </p:nvSpPr>
        <p:spPr bwMode="auto">
          <a:xfrm>
            <a:off x="320675" y="1720850"/>
            <a:ext cx="114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a:solidFill>
                  <a:srgbClr val="FF0000"/>
                </a:solidFill>
                <a:latin typeface="黑体" panose="02010609060101010101" pitchFamily="49" charset="-122"/>
                <a:ea typeface="黑体" panose="02010609060101010101" pitchFamily="49" charset="-122"/>
              </a:rPr>
              <a:t>纳米线</a:t>
            </a:r>
            <a:endParaRPr lang="en-US" altLang="zh-CN" sz="2000" b="1">
              <a:solidFill>
                <a:srgbClr val="FF0000"/>
              </a:solidFill>
              <a:latin typeface="黑体" panose="02010609060101010101" pitchFamily="49" charset="-122"/>
              <a:ea typeface="黑体" panose="02010609060101010101" pitchFamily="49" charset="-122"/>
            </a:endParaRPr>
          </a:p>
        </p:txBody>
      </p:sp>
      <p:sp>
        <p:nvSpPr>
          <p:cNvPr id="36879" name="矩形 20"/>
          <p:cNvSpPr>
            <a:spLocks noChangeArrowheads="1"/>
          </p:cNvSpPr>
          <p:nvPr/>
        </p:nvSpPr>
        <p:spPr bwMode="auto">
          <a:xfrm>
            <a:off x="320675" y="4768850"/>
            <a:ext cx="114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a:solidFill>
                  <a:srgbClr val="FF0000"/>
                </a:solidFill>
                <a:latin typeface="黑体" panose="02010609060101010101" pitchFamily="49" charset="-122"/>
                <a:ea typeface="黑体" panose="02010609060101010101" pitchFamily="49" charset="-122"/>
              </a:rPr>
              <a:t>纳米球</a:t>
            </a:r>
          </a:p>
        </p:txBody>
      </p:sp>
      <p:sp>
        <p:nvSpPr>
          <p:cNvPr id="36880" name="TextBox 21"/>
          <p:cNvSpPr txBox="1">
            <a:spLocks noChangeArrowheads="1"/>
          </p:cNvSpPr>
          <p:nvPr/>
        </p:nvSpPr>
        <p:spPr bwMode="auto">
          <a:xfrm>
            <a:off x="4330700" y="3309938"/>
            <a:ext cx="1155700" cy="831850"/>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solidFill>
                  <a:srgbClr val="0000FF"/>
                </a:solidFill>
                <a:latin typeface="黑体" panose="02010609060101010101" pitchFamily="49" charset="-122"/>
                <a:ea typeface="黑体" panose="02010609060101010101" pitchFamily="49" charset="-122"/>
              </a:rPr>
              <a:t>不同反应路径</a:t>
            </a:r>
          </a:p>
        </p:txBody>
      </p:sp>
      <p:cxnSp>
        <p:nvCxnSpPr>
          <p:cNvPr id="24" name="直接箭头连接符 23"/>
          <p:cNvCxnSpPr>
            <a:stCxn id="36880" idx="0"/>
          </p:cNvCxnSpPr>
          <p:nvPr/>
        </p:nvCxnSpPr>
        <p:spPr>
          <a:xfrm flipV="1">
            <a:off x="4908550" y="2603500"/>
            <a:ext cx="1431925" cy="706438"/>
          </a:xfrm>
          <a:prstGeom prst="straightConnector1">
            <a:avLst/>
          </a:prstGeom>
          <a:ln w="127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a:stCxn id="36880" idx="2"/>
          </p:cNvCxnSpPr>
          <p:nvPr/>
        </p:nvCxnSpPr>
        <p:spPr>
          <a:xfrm>
            <a:off x="4908550" y="4141788"/>
            <a:ext cx="1568450" cy="841375"/>
          </a:xfrm>
          <a:prstGeom prst="straightConnector1">
            <a:avLst/>
          </a:prstGeom>
          <a:ln w="127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a:stCxn id="18" idx="0"/>
          </p:cNvCxnSpPr>
          <p:nvPr/>
        </p:nvCxnSpPr>
        <p:spPr>
          <a:xfrm>
            <a:off x="3770313" y="3717815"/>
            <a:ext cx="560387" cy="8731"/>
          </a:xfrm>
          <a:prstGeom prst="straightConnector1">
            <a:avLst/>
          </a:prstGeom>
          <a:ln w="47625">
            <a:gradFill flip="none" rotWithShape="1">
              <a:gsLst>
                <a:gs pos="0">
                  <a:srgbClr val="C00000"/>
                </a:gs>
                <a:gs pos="100000">
                  <a:srgbClr val="0000FF"/>
                </a:gs>
                <a:gs pos="100000">
                  <a:schemeClr val="accent1">
                    <a:tint val="23500"/>
                    <a:satMod val="160000"/>
                  </a:schemeClr>
                </a:gs>
              </a:gsLst>
              <a:lin ang="0" scaled="1"/>
              <a:tileRect/>
            </a:gradFill>
            <a:tailEnd type="arrow"/>
          </a:ln>
        </p:spPr>
        <p:style>
          <a:lnRef idx="1">
            <a:schemeClr val="accent1"/>
          </a:lnRef>
          <a:fillRef idx="0">
            <a:schemeClr val="accent1"/>
          </a:fillRef>
          <a:effectRef idx="0">
            <a:schemeClr val="accent1"/>
          </a:effectRef>
          <a:fontRef idx="minor">
            <a:schemeClr val="tx1"/>
          </a:fontRef>
        </p:style>
      </p:cxnSp>
      <p:sp>
        <p:nvSpPr>
          <p:cNvPr id="36884" name="TextBox 33"/>
          <p:cNvSpPr txBox="1">
            <a:spLocks noChangeArrowheads="1"/>
          </p:cNvSpPr>
          <p:nvPr/>
        </p:nvSpPr>
        <p:spPr bwMode="auto">
          <a:xfrm>
            <a:off x="6536209" y="2418557"/>
            <a:ext cx="10112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b="1">
                <a:latin typeface="黑体" panose="02010609060101010101" pitchFamily="49" charset="-122"/>
                <a:ea typeface="黑体" panose="02010609060101010101" pitchFamily="49" charset="-122"/>
              </a:rPr>
              <a:t>有中间态</a:t>
            </a:r>
          </a:p>
        </p:txBody>
      </p:sp>
      <p:sp>
        <p:nvSpPr>
          <p:cNvPr id="36885" name="TextBox 34"/>
          <p:cNvSpPr txBox="1">
            <a:spLocks noChangeArrowheads="1"/>
          </p:cNvSpPr>
          <p:nvPr/>
        </p:nvSpPr>
        <p:spPr bwMode="auto">
          <a:xfrm>
            <a:off x="6827838" y="5203033"/>
            <a:ext cx="10112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b="1">
                <a:latin typeface="黑体" panose="02010609060101010101" pitchFamily="49" charset="-122"/>
                <a:ea typeface="黑体" panose="02010609060101010101" pitchFamily="49" charset="-122"/>
              </a:rPr>
              <a:t>单调变化</a:t>
            </a:r>
          </a:p>
        </p:txBody>
      </p:sp>
    </p:spTree>
    <p:extLst>
      <p:ext uri="{BB962C8B-B14F-4D97-AF65-F5344CB8AC3E}">
        <p14:creationId xmlns:p14="http://schemas.microsoft.com/office/powerpoint/2010/main" val="8721439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7" descr="图片1"/>
          <p:cNvPicPr>
            <a:picLocks noChangeAspect="1" noChangeArrowheads="1"/>
          </p:cNvPicPr>
          <p:nvPr/>
        </p:nvPicPr>
        <p:blipFill>
          <a:blip r:embed="rId2">
            <a:extLst>
              <a:ext uri="{28A0092B-C50C-407E-A947-70E740481C1C}">
                <a14:useLocalDpi xmlns:a14="http://schemas.microsoft.com/office/drawing/2010/main" val="0"/>
              </a:ext>
            </a:extLst>
          </a:blip>
          <a:srcRect l="4611"/>
          <a:stretch>
            <a:fillRect/>
          </a:stretch>
        </p:blipFill>
        <p:spPr bwMode="auto">
          <a:xfrm>
            <a:off x="11113" y="1504950"/>
            <a:ext cx="291465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8" descr="图片1"/>
          <p:cNvPicPr>
            <a:picLocks noChangeAspect="1" noChangeArrowheads="1"/>
          </p:cNvPicPr>
          <p:nvPr/>
        </p:nvPicPr>
        <p:blipFill>
          <a:blip r:embed="rId3">
            <a:extLst>
              <a:ext uri="{28A0092B-C50C-407E-A947-70E740481C1C}">
                <a14:useLocalDpi xmlns:a14="http://schemas.microsoft.com/office/drawing/2010/main" val="0"/>
              </a:ext>
            </a:extLst>
          </a:blip>
          <a:srcRect l="2007"/>
          <a:stretch>
            <a:fillRect/>
          </a:stretch>
        </p:blipFill>
        <p:spPr bwMode="auto">
          <a:xfrm>
            <a:off x="2914650" y="1541463"/>
            <a:ext cx="40322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等腰三角形 12"/>
          <p:cNvSpPr/>
          <p:nvPr/>
        </p:nvSpPr>
        <p:spPr>
          <a:xfrm rot="5400000">
            <a:off x="2709069" y="1740694"/>
            <a:ext cx="2117725" cy="1751013"/>
          </a:xfrm>
          <a:prstGeom prst="triangle">
            <a:avLst>
              <a:gd name="adj" fmla="val 69973"/>
            </a:avLst>
          </a:prstGeom>
          <a:gradFill flip="none" rotWithShape="1">
            <a:gsLst>
              <a:gs pos="0">
                <a:srgbClr val="FF0000">
                  <a:alpha val="60000"/>
                </a:srgbClr>
              </a:gs>
              <a:gs pos="100000">
                <a:schemeClr val="accent2">
                  <a:lumMod val="40000"/>
                  <a:lumOff val="60000"/>
                  <a:alpha val="53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ndParaRPr>
          </a:p>
        </p:txBody>
      </p:sp>
      <p:sp>
        <p:nvSpPr>
          <p:cNvPr id="14" name="等腰三角形 13"/>
          <p:cNvSpPr/>
          <p:nvPr/>
        </p:nvSpPr>
        <p:spPr>
          <a:xfrm rot="16200000">
            <a:off x="4450557" y="3613944"/>
            <a:ext cx="2362200" cy="1722437"/>
          </a:xfrm>
          <a:prstGeom prst="triangle">
            <a:avLst>
              <a:gd name="adj" fmla="val 49544"/>
            </a:avLst>
          </a:prstGeom>
          <a:gradFill>
            <a:gsLst>
              <a:gs pos="0">
                <a:srgbClr val="0000FF">
                  <a:alpha val="52000"/>
                </a:srgbClr>
              </a:gs>
              <a:gs pos="100000">
                <a:schemeClr val="tx2">
                  <a:lumMod val="40000"/>
                  <a:lumOff val="60000"/>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ndParaRPr>
          </a:p>
        </p:txBody>
      </p:sp>
      <p:sp>
        <p:nvSpPr>
          <p:cNvPr id="37894" name="TextBox 18"/>
          <p:cNvSpPr txBox="1">
            <a:spLocks noChangeArrowheads="1"/>
          </p:cNvSpPr>
          <p:nvPr/>
        </p:nvSpPr>
        <p:spPr bwMode="auto">
          <a:xfrm>
            <a:off x="6588125" y="1268413"/>
            <a:ext cx="1828800"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latin typeface="Helvetica" panose="020B0604020202020204" pitchFamily="34" charset="0"/>
                <a:ea typeface="黑体" panose="02010609060101010101" pitchFamily="49" charset="-122"/>
              </a:rPr>
              <a:t>EXAFS</a:t>
            </a:r>
            <a:r>
              <a:rPr lang="zh-CN" altLang="en-US" sz="2400" b="1">
                <a:latin typeface="Helvetica" panose="020B0604020202020204" pitchFamily="34" charset="0"/>
                <a:ea typeface="黑体" panose="02010609060101010101" pitchFamily="49" charset="-122"/>
              </a:rPr>
              <a:t>拟合</a:t>
            </a:r>
          </a:p>
        </p:txBody>
      </p:sp>
      <p:pic>
        <p:nvPicPr>
          <p:cNvPr id="37895" name="Picture 7" descr="图片1"/>
          <p:cNvPicPr>
            <a:picLocks noChangeAspect="1" noChangeArrowheads="1"/>
          </p:cNvPicPr>
          <p:nvPr/>
        </p:nvPicPr>
        <p:blipFill>
          <a:blip r:embed="rId4" cstate="print">
            <a:extLst>
              <a:ext uri="{28A0092B-C50C-407E-A947-70E740481C1C}">
                <a14:useLocalDpi xmlns:a14="http://schemas.microsoft.com/office/drawing/2010/main" val="0"/>
              </a:ext>
            </a:extLst>
          </a:blip>
          <a:srcRect l="48611" t="65527" r="6641" b="1978"/>
          <a:stretch>
            <a:fillRect/>
          </a:stretch>
        </p:blipFill>
        <p:spPr bwMode="auto">
          <a:xfrm>
            <a:off x="5903913" y="3251200"/>
            <a:ext cx="32766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49"/>
          <p:cNvSpPr txBox="1">
            <a:spLocks noChangeArrowheads="1"/>
          </p:cNvSpPr>
          <p:nvPr/>
        </p:nvSpPr>
        <p:spPr bwMode="auto">
          <a:xfrm>
            <a:off x="554038" y="5157788"/>
            <a:ext cx="2232025" cy="9794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just">
              <a:lnSpc>
                <a:spcPct val="120000"/>
              </a:lnSpc>
              <a:defRPr/>
            </a:pPr>
            <a:r>
              <a:rPr lang="zh-CN" altLang="en-US" sz="2400" b="1" dirty="0">
                <a:solidFill>
                  <a:srgbClr val="0000CC"/>
                </a:solidFill>
                <a:latin typeface="微软雅黑" pitchFamily="34" charset="-122"/>
                <a:ea typeface="微软雅黑" pitchFamily="34" charset="-122"/>
                <a:cs typeface="Times New Roman" pitchFamily="18" charset="0"/>
              </a:rPr>
              <a:t>初期成核状态存在差异</a:t>
            </a:r>
          </a:p>
        </p:txBody>
      </p:sp>
    </p:spTree>
    <p:extLst>
      <p:ext uri="{BB962C8B-B14F-4D97-AF65-F5344CB8AC3E}">
        <p14:creationId xmlns:p14="http://schemas.microsoft.com/office/powerpoint/2010/main" val="33237334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8" descr="图片1"/>
          <p:cNvPicPr>
            <a:picLocks noChangeAspect="1" noChangeArrowheads="1"/>
          </p:cNvPicPr>
          <p:nvPr/>
        </p:nvPicPr>
        <p:blipFill>
          <a:blip r:embed="rId2">
            <a:extLst>
              <a:ext uri="{28A0092B-C50C-407E-A947-70E740481C1C}">
                <a14:useLocalDpi xmlns:a14="http://schemas.microsoft.com/office/drawing/2010/main" val="0"/>
              </a:ext>
            </a:extLst>
          </a:blip>
          <a:srcRect b="2686"/>
          <a:stretch>
            <a:fillRect/>
          </a:stretch>
        </p:blipFill>
        <p:spPr bwMode="auto">
          <a:xfrm>
            <a:off x="17593" y="2016274"/>
            <a:ext cx="5175119"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箭头连接符 2"/>
          <p:cNvCxnSpPr>
            <a:endCxn id="38917" idx="1"/>
          </p:cNvCxnSpPr>
          <p:nvPr/>
        </p:nvCxnSpPr>
        <p:spPr>
          <a:xfrm>
            <a:off x="3593783" y="4893618"/>
            <a:ext cx="1517967" cy="114379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a:endCxn id="38917" idx="1"/>
          </p:cNvCxnSpPr>
          <p:nvPr/>
        </p:nvCxnSpPr>
        <p:spPr>
          <a:xfrm>
            <a:off x="3635375" y="5357961"/>
            <a:ext cx="1476375" cy="6794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917" name="TextBox 24"/>
          <p:cNvSpPr txBox="1">
            <a:spLocks noChangeArrowheads="1"/>
          </p:cNvSpPr>
          <p:nvPr/>
        </p:nvSpPr>
        <p:spPr bwMode="auto">
          <a:xfrm>
            <a:off x="5111750" y="5621486"/>
            <a:ext cx="3421063" cy="8318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i="1">
                <a:latin typeface="Helvetica" panose="020B0604020202020204" pitchFamily="34" charset="0"/>
                <a:ea typeface="黑体" panose="02010609060101010101" pitchFamily="49" charset="-122"/>
              </a:rPr>
              <a:t>EG</a:t>
            </a:r>
            <a:r>
              <a:rPr lang="zh-CN" altLang="en-US" sz="2400" i="1">
                <a:latin typeface="Helvetica" panose="020B0604020202020204" pitchFamily="34" charset="0"/>
                <a:ea typeface="黑体" panose="02010609060101010101" pitchFamily="49" charset="-122"/>
              </a:rPr>
              <a:t>还原的实验谱与二聚体相似</a:t>
            </a:r>
          </a:p>
        </p:txBody>
      </p:sp>
      <p:cxnSp>
        <p:nvCxnSpPr>
          <p:cNvPr id="6" name="直接箭头连接符 5"/>
          <p:cNvCxnSpPr>
            <a:endCxn id="38920" idx="1"/>
          </p:cNvCxnSpPr>
          <p:nvPr/>
        </p:nvCxnSpPr>
        <p:spPr>
          <a:xfrm>
            <a:off x="3635375" y="3281511"/>
            <a:ext cx="1476375" cy="1711325"/>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a:endCxn id="38920" idx="1"/>
          </p:cNvCxnSpPr>
          <p:nvPr/>
        </p:nvCxnSpPr>
        <p:spPr>
          <a:xfrm>
            <a:off x="3635375" y="3797449"/>
            <a:ext cx="1476375" cy="1195387"/>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8920" name="TextBox 31"/>
          <p:cNvSpPr txBox="1">
            <a:spLocks noChangeArrowheads="1"/>
          </p:cNvSpPr>
          <p:nvPr/>
        </p:nvSpPr>
        <p:spPr bwMode="auto">
          <a:xfrm>
            <a:off x="5111750" y="4576911"/>
            <a:ext cx="3636963" cy="8318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i="1">
                <a:latin typeface="Helvetica" panose="020B0604020202020204" pitchFamily="34" charset="0"/>
                <a:ea typeface="黑体" panose="02010609060101010101" pitchFamily="49" charset="-122"/>
              </a:rPr>
              <a:t>CA</a:t>
            </a:r>
            <a:r>
              <a:rPr lang="zh-CN" altLang="en-US" sz="2400" i="1">
                <a:latin typeface="Helvetica" panose="020B0604020202020204" pitchFamily="34" charset="0"/>
                <a:ea typeface="黑体" panose="02010609060101010101" pitchFamily="49" charset="-122"/>
              </a:rPr>
              <a:t>还原的实验谱可用原子团簇和前驱物线性叠加</a:t>
            </a:r>
          </a:p>
        </p:txBody>
      </p:sp>
      <p:cxnSp>
        <p:nvCxnSpPr>
          <p:cNvPr id="9" name="直接箭头连接符 8"/>
          <p:cNvCxnSpPr>
            <a:endCxn id="38920" idx="1"/>
          </p:cNvCxnSpPr>
          <p:nvPr/>
        </p:nvCxnSpPr>
        <p:spPr>
          <a:xfrm>
            <a:off x="3635375" y="4298305"/>
            <a:ext cx="1476375" cy="694531"/>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8922" name="TextBox 20"/>
          <p:cNvSpPr txBox="1">
            <a:spLocks noChangeArrowheads="1"/>
          </p:cNvSpPr>
          <p:nvPr/>
        </p:nvSpPr>
        <p:spPr bwMode="auto">
          <a:xfrm>
            <a:off x="1665149" y="1736874"/>
            <a:ext cx="1797287" cy="430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200" b="1" dirty="0">
                <a:latin typeface="Helvetica" panose="020B0604020202020204" pitchFamily="34" charset="0"/>
                <a:ea typeface="黑体" panose="02010609060101010101" pitchFamily="49" charset="-122"/>
              </a:rPr>
              <a:t>XANES </a:t>
            </a:r>
            <a:r>
              <a:rPr lang="zh-CN" altLang="en-US" sz="2200" b="1" dirty="0">
                <a:latin typeface="Helvetica" panose="020B0604020202020204" pitchFamily="34" charset="0"/>
                <a:ea typeface="黑体" panose="02010609060101010101" pitchFamily="49" charset="-122"/>
              </a:rPr>
              <a:t>计算</a:t>
            </a:r>
          </a:p>
        </p:txBody>
      </p:sp>
      <p:grpSp>
        <p:nvGrpSpPr>
          <p:cNvPr id="38923" name="组合 12"/>
          <p:cNvGrpSpPr>
            <a:grpSpLocks/>
          </p:cNvGrpSpPr>
          <p:nvPr/>
        </p:nvGrpSpPr>
        <p:grpSpPr bwMode="auto">
          <a:xfrm>
            <a:off x="4991100" y="652611"/>
            <a:ext cx="3757613" cy="3708400"/>
            <a:chOff x="4991415" y="1196752"/>
            <a:chExt cx="3354848" cy="3312368"/>
          </a:xfrm>
        </p:grpSpPr>
        <p:pic>
          <p:nvPicPr>
            <p:cNvPr id="389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196752"/>
              <a:ext cx="3342215"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4991415" y="1196752"/>
              <a:ext cx="360005" cy="360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38924" name="TextBox 20"/>
          <p:cNvSpPr txBox="1">
            <a:spLocks noChangeArrowheads="1"/>
          </p:cNvSpPr>
          <p:nvPr/>
        </p:nvSpPr>
        <p:spPr bwMode="auto">
          <a:xfrm>
            <a:off x="7659688" y="1336824"/>
            <a:ext cx="1484312" cy="400050"/>
          </a:xfrm>
          <a:prstGeom prst="rect">
            <a:avLst/>
          </a:prstGeom>
          <a:noFill/>
          <a:ln>
            <a:noFill/>
          </a:ln>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b="1">
                <a:latin typeface="Helvetica" panose="020B0604020202020204" pitchFamily="34" charset="0"/>
                <a:ea typeface="黑体" panose="02010609060101010101" pitchFamily="49" charset="-122"/>
              </a:rPr>
              <a:t>UV-vis</a:t>
            </a:r>
            <a:r>
              <a:rPr lang="zh-CN" altLang="en-US" sz="2000" b="1">
                <a:latin typeface="Helvetica" panose="020B0604020202020204" pitchFamily="34" charset="0"/>
                <a:ea typeface="黑体" panose="02010609060101010101" pitchFamily="49" charset="-122"/>
              </a:rPr>
              <a:t>模拟</a:t>
            </a:r>
          </a:p>
        </p:txBody>
      </p:sp>
      <p:sp>
        <p:nvSpPr>
          <p:cNvPr id="38925" name="TextBox 24"/>
          <p:cNvSpPr txBox="1">
            <a:spLocks noChangeArrowheads="1"/>
          </p:cNvSpPr>
          <p:nvPr/>
        </p:nvSpPr>
        <p:spPr bwMode="auto">
          <a:xfrm>
            <a:off x="1804134" y="727225"/>
            <a:ext cx="3421062" cy="8318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i="1">
                <a:latin typeface="Helvetica" panose="020B0604020202020204" pitchFamily="34" charset="0"/>
                <a:ea typeface="黑体" panose="02010609060101010101" pitchFamily="49" charset="-122"/>
              </a:rPr>
              <a:t>二聚体</a:t>
            </a:r>
            <a:r>
              <a:rPr lang="en-US" altLang="zh-CN" sz="2400" i="1">
                <a:latin typeface="Helvetica" panose="020B0604020202020204" pitchFamily="34" charset="0"/>
                <a:ea typeface="黑体" panose="02010609060101010101" pitchFamily="49" charset="-122"/>
              </a:rPr>
              <a:t>UV-vis</a:t>
            </a:r>
            <a:r>
              <a:rPr lang="zh-CN" altLang="en-US" sz="2400" i="1">
                <a:latin typeface="Helvetica" panose="020B0604020202020204" pitchFamily="34" charset="0"/>
                <a:ea typeface="黑体" panose="02010609060101010101" pitchFamily="49" charset="-122"/>
              </a:rPr>
              <a:t>计算再现</a:t>
            </a:r>
            <a:r>
              <a:rPr lang="en-US" altLang="zh-CN" sz="2400" i="1">
                <a:latin typeface="Helvetica" panose="020B0604020202020204" pitchFamily="34" charset="0"/>
                <a:ea typeface="黑体" panose="02010609060101010101" pitchFamily="49" charset="-122"/>
              </a:rPr>
              <a:t>249 nm</a:t>
            </a:r>
            <a:r>
              <a:rPr lang="zh-CN" altLang="en-US" sz="2400" i="1">
                <a:latin typeface="Helvetica" panose="020B0604020202020204" pitchFamily="34" charset="0"/>
                <a:ea typeface="黑体" panose="02010609060101010101" pitchFamily="49" charset="-122"/>
              </a:rPr>
              <a:t>的吸收峰</a:t>
            </a:r>
          </a:p>
        </p:txBody>
      </p:sp>
      <p:cxnSp>
        <p:nvCxnSpPr>
          <p:cNvPr id="31" name="直接箭头连接符 30"/>
          <p:cNvCxnSpPr>
            <a:stCxn id="38925" idx="3"/>
          </p:cNvCxnSpPr>
          <p:nvPr/>
        </p:nvCxnSpPr>
        <p:spPr>
          <a:xfrm>
            <a:off x="5225196" y="1143150"/>
            <a:ext cx="1643950" cy="4579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221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图片1"/>
          <p:cNvPicPr>
            <a:picLocks noChangeAspect="1" noChangeArrowheads="1"/>
          </p:cNvPicPr>
          <p:nvPr/>
        </p:nvPicPr>
        <p:blipFill>
          <a:blip r:embed="rId2">
            <a:extLst>
              <a:ext uri="{28A0092B-C50C-407E-A947-70E740481C1C}">
                <a14:useLocalDpi xmlns:a14="http://schemas.microsoft.com/office/drawing/2010/main" val="0"/>
              </a:ext>
            </a:extLst>
          </a:blip>
          <a:srcRect t="2083"/>
          <a:stretch>
            <a:fillRect/>
          </a:stretch>
        </p:blipFill>
        <p:spPr bwMode="auto">
          <a:xfrm>
            <a:off x="430213" y="874713"/>
            <a:ext cx="84836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曲线连接符 9"/>
          <p:cNvCxnSpPr/>
          <p:nvPr/>
        </p:nvCxnSpPr>
        <p:spPr>
          <a:xfrm rot="5400000">
            <a:off x="3098007" y="1526381"/>
            <a:ext cx="1143000" cy="1090613"/>
          </a:xfrm>
          <a:prstGeom prst="curvedConnector3">
            <a:avLst>
              <a:gd name="adj1" fmla="val 42632"/>
            </a:avLst>
          </a:prstGeom>
          <a:ln w="19050">
            <a:solidFill>
              <a:srgbClr val="FF0066"/>
            </a:solidFill>
            <a:prstDash val="sysDash"/>
            <a:tailEnd type="arrow" w="med" len="sm"/>
          </a:ln>
        </p:spPr>
        <p:style>
          <a:lnRef idx="1">
            <a:schemeClr val="accent1"/>
          </a:lnRef>
          <a:fillRef idx="0">
            <a:schemeClr val="accent1"/>
          </a:fillRef>
          <a:effectRef idx="0">
            <a:schemeClr val="accent1"/>
          </a:effectRef>
          <a:fontRef idx="minor">
            <a:schemeClr val="tx1"/>
          </a:fontRef>
        </p:style>
      </p:cxnSp>
      <p:sp>
        <p:nvSpPr>
          <p:cNvPr id="39940" name="TextBox 10"/>
          <p:cNvSpPr txBox="1">
            <a:spLocks noChangeArrowheads="1"/>
          </p:cNvSpPr>
          <p:nvPr/>
        </p:nvSpPr>
        <p:spPr bwMode="auto">
          <a:xfrm>
            <a:off x="2459038" y="2643188"/>
            <a:ext cx="1427162" cy="5588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1800"/>
              </a:lnSpc>
            </a:pPr>
            <a:r>
              <a:rPr lang="en-US" altLang="zh-CN">
                <a:solidFill>
                  <a:srgbClr val="FF0066"/>
                </a:solidFill>
                <a:cs typeface="Arial" panose="020B0604020202020204" pitchFamily="34" charset="0"/>
              </a:rPr>
              <a:t>large Pt-Pt </a:t>
            </a:r>
          </a:p>
          <a:p>
            <a:pPr eaLnBrk="1" hangingPunct="1">
              <a:lnSpc>
                <a:spcPts val="1800"/>
              </a:lnSpc>
            </a:pPr>
            <a:r>
              <a:rPr lang="en-US" altLang="zh-CN">
                <a:solidFill>
                  <a:srgbClr val="FF0066"/>
                </a:solidFill>
                <a:cs typeface="Arial" panose="020B0604020202020204" pitchFamily="34" charset="0"/>
              </a:rPr>
              <a:t>bond length</a:t>
            </a:r>
            <a:endParaRPr lang="zh-CN" altLang="en-US">
              <a:solidFill>
                <a:srgbClr val="FF0066"/>
              </a:solidFill>
              <a:cs typeface="Arial" panose="020B0604020202020204" pitchFamily="34" charset="0"/>
            </a:endParaRPr>
          </a:p>
        </p:txBody>
      </p:sp>
      <p:cxnSp>
        <p:nvCxnSpPr>
          <p:cNvPr id="22" name="曲线连接符 21"/>
          <p:cNvCxnSpPr/>
          <p:nvPr/>
        </p:nvCxnSpPr>
        <p:spPr>
          <a:xfrm rot="16200000" flipV="1">
            <a:off x="5256213" y="3354388"/>
            <a:ext cx="304800" cy="228600"/>
          </a:xfrm>
          <a:prstGeom prst="curvedConnector3">
            <a:avLst>
              <a:gd name="adj1" fmla="val 50000"/>
            </a:avLst>
          </a:prstGeom>
          <a:ln w="19050">
            <a:solidFill>
              <a:srgbClr val="002060"/>
            </a:solidFill>
            <a:prstDash val="sysDash"/>
            <a:tailEnd type="arrow" w="med" len="sm"/>
          </a:ln>
        </p:spPr>
        <p:style>
          <a:lnRef idx="1">
            <a:schemeClr val="accent1"/>
          </a:lnRef>
          <a:fillRef idx="0">
            <a:schemeClr val="accent1"/>
          </a:fillRef>
          <a:effectRef idx="0">
            <a:schemeClr val="accent1"/>
          </a:effectRef>
          <a:fontRef idx="minor">
            <a:schemeClr val="tx1"/>
          </a:fontRef>
        </p:style>
      </p:cxnSp>
      <p:sp>
        <p:nvSpPr>
          <p:cNvPr id="39942" name="TextBox 23"/>
          <p:cNvSpPr txBox="1">
            <a:spLocks noChangeArrowheads="1"/>
          </p:cNvSpPr>
          <p:nvPr/>
        </p:nvSpPr>
        <p:spPr bwMode="auto">
          <a:xfrm>
            <a:off x="4608513" y="2832100"/>
            <a:ext cx="1447800" cy="55880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1800"/>
              </a:lnSpc>
            </a:pPr>
            <a:r>
              <a:rPr lang="en-US" altLang="zh-CN">
                <a:solidFill>
                  <a:srgbClr val="002060"/>
                </a:solidFill>
                <a:cs typeface="Arial" panose="020B0604020202020204" pitchFamily="34" charset="0"/>
              </a:rPr>
              <a:t>small Pt-Pt </a:t>
            </a:r>
          </a:p>
          <a:p>
            <a:pPr eaLnBrk="1" hangingPunct="1">
              <a:lnSpc>
                <a:spcPts val="1800"/>
              </a:lnSpc>
            </a:pPr>
            <a:r>
              <a:rPr lang="en-US" altLang="zh-CN">
                <a:solidFill>
                  <a:srgbClr val="002060"/>
                </a:solidFill>
                <a:cs typeface="Arial" panose="020B0604020202020204" pitchFamily="34" charset="0"/>
              </a:rPr>
              <a:t>bond length</a:t>
            </a:r>
            <a:endParaRPr lang="zh-CN" altLang="en-US">
              <a:solidFill>
                <a:srgbClr val="002060"/>
              </a:solidFill>
              <a:cs typeface="Arial" panose="020B0604020202020204" pitchFamily="34" charset="0"/>
            </a:endParaRPr>
          </a:p>
        </p:txBody>
      </p:sp>
      <p:sp>
        <p:nvSpPr>
          <p:cNvPr id="9230" name="矩形 24"/>
          <p:cNvSpPr>
            <a:spLocks noChangeArrowheads="1"/>
          </p:cNvSpPr>
          <p:nvPr/>
        </p:nvSpPr>
        <p:spPr bwMode="auto">
          <a:xfrm>
            <a:off x="107950" y="4713288"/>
            <a:ext cx="8915400" cy="1200150"/>
          </a:xfrm>
          <a:prstGeom prst="rect">
            <a:avLst/>
          </a:prstGeom>
          <a:noFill/>
          <a:ln>
            <a:headEnd/>
            <a:tailEnd/>
          </a:ln>
          <a:effectLst/>
        </p:spPr>
        <p:style>
          <a:lnRef idx="1">
            <a:schemeClr val="accent3"/>
          </a:lnRef>
          <a:fillRef idx="2">
            <a:schemeClr val="accent3"/>
          </a:fillRef>
          <a:effectRef idx="1">
            <a:schemeClr val="accent3"/>
          </a:effectRef>
          <a:fontRef idx="minor">
            <a:schemeClr val="dk1"/>
          </a:fontRef>
        </p:style>
        <p:txBody>
          <a:bodyPr>
            <a:spAutoFit/>
          </a:bodyPr>
          <a:lstStyle/>
          <a:p>
            <a:pPr algn="just">
              <a:buFont typeface="Wingdings" pitchFamily="2" charset="2"/>
              <a:buNone/>
              <a:defRPr/>
            </a:pPr>
            <a:r>
              <a:rPr lang="zh-CN" altLang="en-US" sz="2400" b="1" dirty="0">
                <a:solidFill>
                  <a:srgbClr val="0000FF"/>
                </a:solidFill>
              </a:rPr>
              <a:t>观察到通过操纵化学还原反应的路径实现</a:t>
            </a:r>
            <a:r>
              <a:rPr lang="en-US" altLang="zh-CN" sz="2400" b="1" dirty="0">
                <a:solidFill>
                  <a:srgbClr val="0000FF"/>
                </a:solidFill>
              </a:rPr>
              <a:t>Pt</a:t>
            </a:r>
            <a:r>
              <a:rPr lang="zh-CN" altLang="en-US" sz="2400" b="1" dirty="0">
                <a:solidFill>
                  <a:srgbClr val="0000FF"/>
                </a:solidFill>
              </a:rPr>
              <a:t>纳米晶颗粒形貌的控制合成；通过改变还原剂的强弱，可对初期成核在两种路径之间进行转换，可控合成了具有线性和球形形状的</a:t>
            </a:r>
            <a:r>
              <a:rPr lang="en-US" altLang="zh-CN" sz="2400" b="1" dirty="0">
                <a:solidFill>
                  <a:srgbClr val="0000FF"/>
                </a:solidFill>
              </a:rPr>
              <a:t>Pt</a:t>
            </a:r>
            <a:r>
              <a:rPr lang="zh-CN" altLang="en-US" sz="2400" b="1" dirty="0">
                <a:solidFill>
                  <a:srgbClr val="0000FF"/>
                </a:solidFill>
              </a:rPr>
              <a:t>纳米线和球</a:t>
            </a:r>
            <a:endParaRPr lang="en-US" altLang="zh-CN" sz="2400" b="1" dirty="0">
              <a:solidFill>
                <a:srgbClr val="0000FF"/>
              </a:solidFill>
            </a:endParaRPr>
          </a:p>
        </p:txBody>
      </p:sp>
      <p:sp>
        <p:nvSpPr>
          <p:cNvPr id="15" name="椭圆 14"/>
          <p:cNvSpPr>
            <a:spLocks noChangeAspect="1"/>
          </p:cNvSpPr>
          <p:nvPr/>
        </p:nvSpPr>
        <p:spPr>
          <a:xfrm>
            <a:off x="7273925" y="3416300"/>
            <a:ext cx="500063" cy="500063"/>
          </a:xfrm>
          <a:prstGeom prst="ellipse">
            <a:avLst/>
          </a:prstGeom>
          <a:noFill/>
          <a:ln w="190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ndParaRPr>
          </a:p>
        </p:txBody>
      </p:sp>
      <p:sp>
        <p:nvSpPr>
          <p:cNvPr id="16" name="椭圆 15"/>
          <p:cNvSpPr>
            <a:spLocks noChangeAspect="1"/>
          </p:cNvSpPr>
          <p:nvPr/>
        </p:nvSpPr>
        <p:spPr>
          <a:xfrm>
            <a:off x="7935913" y="3405188"/>
            <a:ext cx="498475" cy="498475"/>
          </a:xfrm>
          <a:prstGeom prst="ellipse">
            <a:avLst/>
          </a:prstGeom>
          <a:noFill/>
          <a:ln w="190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ndParaRPr>
          </a:p>
        </p:txBody>
      </p:sp>
      <p:sp>
        <p:nvSpPr>
          <p:cNvPr id="17" name="椭圆 16"/>
          <p:cNvSpPr>
            <a:spLocks noChangeAspect="1"/>
          </p:cNvSpPr>
          <p:nvPr/>
        </p:nvSpPr>
        <p:spPr>
          <a:xfrm>
            <a:off x="7542213" y="2908300"/>
            <a:ext cx="498475" cy="498475"/>
          </a:xfrm>
          <a:prstGeom prst="ellipse">
            <a:avLst/>
          </a:prstGeom>
          <a:noFill/>
          <a:ln w="190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rgbClr val="FFFFFF"/>
              </a:solidFill>
            </a:endParaRPr>
          </a:p>
        </p:txBody>
      </p:sp>
      <p:sp>
        <p:nvSpPr>
          <p:cNvPr id="39947" name="TextBox 11"/>
          <p:cNvSpPr txBox="1">
            <a:spLocks noChangeArrowheads="1"/>
          </p:cNvSpPr>
          <p:nvPr/>
        </p:nvSpPr>
        <p:spPr bwMode="auto">
          <a:xfrm>
            <a:off x="1115616" y="674688"/>
            <a:ext cx="2031325"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latin typeface="黑体" panose="02010609060101010101" pitchFamily="49" charset="-122"/>
                <a:ea typeface="黑体" panose="02010609060101010101" pitchFamily="49" charset="-122"/>
              </a:rPr>
              <a:t>两种反应路径</a:t>
            </a:r>
          </a:p>
        </p:txBody>
      </p:sp>
      <p:sp>
        <p:nvSpPr>
          <p:cNvPr id="39948" name="TextBox 11"/>
          <p:cNvSpPr txBox="1">
            <a:spLocks noChangeArrowheads="1"/>
          </p:cNvSpPr>
          <p:nvPr/>
        </p:nvSpPr>
        <p:spPr bwMode="auto">
          <a:xfrm>
            <a:off x="3760235" y="6093296"/>
            <a:ext cx="5391732" cy="387286"/>
          </a:xfrm>
          <a:prstGeom prst="rect">
            <a:avLst/>
          </a:prstGeom>
          <a:noFill/>
          <a:ln>
            <a:noFill/>
          </a:ln>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ts val="2300"/>
              </a:lnSpc>
            </a:pPr>
            <a:r>
              <a:rPr lang="en-US" altLang="zh-CN" sz="2000" dirty="0">
                <a:solidFill>
                  <a:srgbClr val="0000FF"/>
                </a:solidFill>
                <a:latin typeface="Candara" panose="020E0502030303020204" pitchFamily="34" charset="0"/>
                <a:ea typeface="Garamond" charset="0"/>
                <a:cs typeface="Garamond" charset="0"/>
              </a:rPr>
              <a:t>Tao Yao, </a:t>
            </a:r>
            <a:r>
              <a:rPr lang="en-US" altLang="zh-CN" sz="2000" dirty="0" smtClean="0">
                <a:solidFill>
                  <a:srgbClr val="0000FF"/>
                </a:solidFill>
                <a:latin typeface="Candara" panose="020E0502030303020204" pitchFamily="34" charset="0"/>
                <a:ea typeface="Garamond" charset="0"/>
                <a:cs typeface="Garamond" charset="0"/>
              </a:rPr>
              <a:t>et</a:t>
            </a:r>
            <a:r>
              <a:rPr lang="zh-CN" altLang="en-US" sz="2000" dirty="0">
                <a:solidFill>
                  <a:srgbClr val="0000FF"/>
                </a:solidFill>
                <a:latin typeface="Candara" panose="020E0502030303020204" pitchFamily="34" charset="0"/>
                <a:ea typeface="Garamond" charset="0"/>
                <a:cs typeface="Garamond" charset="0"/>
              </a:rPr>
              <a:t> </a:t>
            </a:r>
            <a:r>
              <a:rPr lang="en-US" altLang="zh-CN" sz="2000" dirty="0" smtClean="0">
                <a:solidFill>
                  <a:srgbClr val="0000FF"/>
                </a:solidFill>
                <a:latin typeface="Candara" panose="020E0502030303020204" pitchFamily="34" charset="0"/>
                <a:ea typeface="Garamond" charset="0"/>
                <a:cs typeface="Garamond" charset="0"/>
              </a:rPr>
              <a:t>al.</a:t>
            </a:r>
            <a:r>
              <a:rPr lang="zh-CN" altLang="en-US" sz="2000" dirty="0" smtClean="0">
                <a:solidFill>
                  <a:srgbClr val="0000FF"/>
                </a:solidFill>
                <a:latin typeface="Candara" panose="020E0502030303020204" pitchFamily="34" charset="0"/>
                <a:ea typeface="Garamond" charset="0"/>
                <a:cs typeface="Garamond" charset="0"/>
              </a:rPr>
              <a:t> </a:t>
            </a:r>
            <a:r>
              <a:rPr lang="en-US" altLang="zh-CN" sz="2000" dirty="0" smtClean="0">
                <a:solidFill>
                  <a:srgbClr val="0000FF"/>
                </a:solidFill>
                <a:latin typeface="Candara" panose="020E0502030303020204" pitchFamily="34" charset="0"/>
                <a:ea typeface="Garamond" charset="0"/>
                <a:cs typeface="Garamond" charset="0"/>
              </a:rPr>
              <a:t>J</a:t>
            </a:r>
            <a:r>
              <a:rPr lang="en-US" altLang="zh-CN" sz="2000" dirty="0">
                <a:solidFill>
                  <a:srgbClr val="0000FF"/>
                </a:solidFill>
                <a:latin typeface="Candara" panose="020E0502030303020204" pitchFamily="34" charset="0"/>
                <a:ea typeface="Garamond" charset="0"/>
                <a:cs typeface="Garamond" charset="0"/>
              </a:rPr>
              <a:t>. Am. Chem. Soc. 134, 9410 (2012)</a:t>
            </a:r>
          </a:p>
        </p:txBody>
      </p:sp>
    </p:spTree>
    <p:extLst>
      <p:ext uri="{BB962C8B-B14F-4D97-AF65-F5344CB8AC3E}">
        <p14:creationId xmlns:p14="http://schemas.microsoft.com/office/powerpoint/2010/main" val="18881185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图片 27" descr="未命名.jpg"/>
          <p:cNvPicPr>
            <a:picLocks noChangeAspect="1"/>
          </p:cNvPicPr>
          <p:nvPr/>
        </p:nvPicPr>
        <p:blipFill>
          <a:blip r:embed="rId2" cstate="print"/>
          <a:srcRect/>
          <a:stretch>
            <a:fillRect/>
          </a:stretch>
        </p:blipFill>
        <p:spPr bwMode="auto">
          <a:xfrm>
            <a:off x="371723" y="2505794"/>
            <a:ext cx="3609975" cy="628650"/>
          </a:xfrm>
          <a:prstGeom prst="rect">
            <a:avLst/>
          </a:prstGeom>
          <a:noFill/>
          <a:ln w="9525">
            <a:noFill/>
            <a:miter lim="800000"/>
            <a:headEnd/>
            <a:tailEnd/>
          </a:ln>
        </p:spPr>
      </p:pic>
      <p:sp>
        <p:nvSpPr>
          <p:cNvPr id="11267" name="矩形 25"/>
          <p:cNvSpPr>
            <a:spLocks noChangeArrowheads="1"/>
          </p:cNvSpPr>
          <p:nvPr/>
        </p:nvSpPr>
        <p:spPr bwMode="auto">
          <a:xfrm>
            <a:off x="6323261" y="4148857"/>
            <a:ext cx="2447925" cy="1385887"/>
          </a:xfrm>
          <a:prstGeom prst="rect">
            <a:avLst/>
          </a:prstGeom>
          <a:noFill/>
          <a:ln w="9525">
            <a:noFill/>
            <a:miter lim="800000"/>
            <a:headEnd/>
            <a:tailEnd/>
          </a:ln>
        </p:spPr>
        <p:txBody>
          <a:bodyPr>
            <a:spAutoFit/>
          </a:bodyPr>
          <a:lstStyle/>
          <a:p>
            <a:pPr algn="just"/>
            <a:r>
              <a:rPr lang="en-US" altLang="zh-CN" sz="1400" baseline="0" dirty="0">
                <a:ea typeface="黑体" pitchFamily="49" charset="-122"/>
              </a:rPr>
              <a:t>This paper describes a well-conceived and carefully executed experiment using unique capabilities. The results can have profound implications. </a:t>
            </a:r>
            <a:endParaRPr lang="zh-CN" altLang="en-US" sz="1400" baseline="0" dirty="0">
              <a:ea typeface="黑体" pitchFamily="49" charset="-122"/>
            </a:endParaRPr>
          </a:p>
        </p:txBody>
      </p:sp>
      <p:sp>
        <p:nvSpPr>
          <p:cNvPr id="5124" name="矩形 15"/>
          <p:cNvSpPr>
            <a:spLocks noChangeArrowheads="1"/>
          </p:cNvSpPr>
          <p:nvPr/>
        </p:nvSpPr>
        <p:spPr bwMode="auto">
          <a:xfrm>
            <a:off x="6372473" y="2443882"/>
            <a:ext cx="2376488" cy="1631950"/>
          </a:xfrm>
          <a:prstGeom prst="rect">
            <a:avLst/>
          </a:prstGeom>
          <a:solidFill>
            <a:srgbClr val="FFFFFF"/>
          </a:solidFill>
          <a:ln w="15875">
            <a:solidFill>
              <a:srgbClr val="FF0000"/>
            </a:solidFill>
            <a:miter lim="800000"/>
            <a:headEnd/>
            <a:tailEnd/>
          </a:ln>
        </p:spPr>
        <p:txBody>
          <a:bodyPr>
            <a:spAutoFit/>
          </a:bodyPr>
          <a:lstStyle/>
          <a:p>
            <a:pPr algn="just">
              <a:defRPr/>
            </a:pPr>
            <a:r>
              <a:rPr lang="zh-CN" altLang="en-US" sz="2000" baseline="0" dirty="0">
                <a:solidFill>
                  <a:srgbClr val="0000FF"/>
                </a:solidFill>
                <a:latin typeface="+mn-lt"/>
                <a:ea typeface="黑体" pitchFamily="49" charset="-122"/>
                <a:cs typeface="Times New Roman" pitchFamily="18" charset="0"/>
              </a:rPr>
              <a:t>同行评价：发展</a:t>
            </a:r>
            <a:r>
              <a:rPr lang="zh-CN" altLang="zh-CN" sz="2000" baseline="0" dirty="0">
                <a:solidFill>
                  <a:srgbClr val="0000FF"/>
                </a:solidFill>
                <a:latin typeface="+mn-lt"/>
                <a:ea typeface="黑体" pitchFamily="49" charset="-122"/>
                <a:cs typeface="Times New Roman" pitchFamily="18" charset="0"/>
              </a:rPr>
              <a:t>了一个周密而精确的</a:t>
            </a:r>
            <a:r>
              <a:rPr lang="zh-CN" altLang="en-US" sz="2000" baseline="0" dirty="0">
                <a:solidFill>
                  <a:srgbClr val="0000FF"/>
                </a:solidFill>
                <a:latin typeface="+mn-lt"/>
                <a:ea typeface="黑体" pitchFamily="49" charset="-122"/>
                <a:cs typeface="Times New Roman" pitchFamily="18" charset="0"/>
              </a:rPr>
              <a:t>新方法</a:t>
            </a:r>
            <a:r>
              <a:rPr lang="zh-CN" altLang="zh-CN" sz="2000" baseline="0" dirty="0">
                <a:solidFill>
                  <a:srgbClr val="0000FF"/>
                </a:solidFill>
                <a:latin typeface="+mn-lt"/>
                <a:ea typeface="黑体" pitchFamily="49" charset="-122"/>
                <a:cs typeface="Times New Roman" pitchFamily="18" charset="0"/>
              </a:rPr>
              <a:t>，所得到的结果将具有深远的影响。</a:t>
            </a:r>
            <a:endParaRPr lang="zh-CN" altLang="en-US" sz="2000" baseline="0" dirty="0">
              <a:solidFill>
                <a:srgbClr val="0000FF"/>
              </a:solidFill>
              <a:latin typeface="+mn-lt"/>
              <a:ea typeface="黑体" pitchFamily="49" charset="-122"/>
              <a:cs typeface="Times New Roman" pitchFamily="18" charset="0"/>
            </a:endParaRPr>
          </a:p>
        </p:txBody>
      </p:sp>
      <p:sp>
        <p:nvSpPr>
          <p:cNvPr id="11269" name="TextBox 49"/>
          <p:cNvSpPr txBox="1">
            <a:spLocks noChangeArrowheads="1"/>
          </p:cNvSpPr>
          <p:nvPr/>
        </p:nvSpPr>
        <p:spPr bwMode="auto">
          <a:xfrm>
            <a:off x="395536" y="1067258"/>
            <a:ext cx="8353425" cy="1213024"/>
          </a:xfrm>
          <a:prstGeom prst="rect">
            <a:avLst/>
          </a:prstGeom>
          <a:noFill/>
          <a:ln w="9525">
            <a:solidFill>
              <a:srgbClr val="00B050"/>
            </a:solidFill>
            <a:miter lim="800000"/>
            <a:headEnd/>
            <a:tailEnd/>
          </a:ln>
        </p:spPr>
        <p:txBody>
          <a:bodyPr>
            <a:spAutoFit/>
          </a:bodyPr>
          <a:lstStyle/>
          <a:p>
            <a:pPr algn="just">
              <a:lnSpc>
                <a:spcPts val="3000"/>
              </a:lnSpc>
            </a:pPr>
            <a:r>
              <a:rPr lang="zh-CN" altLang="en-US" sz="2000" baseline="0" dirty="0">
                <a:solidFill>
                  <a:srgbClr val="0000FF"/>
                </a:solidFill>
                <a:ea typeface="黑体" pitchFamily="49" charset="-122"/>
              </a:rPr>
              <a:t>利用时间分辨</a:t>
            </a:r>
            <a:r>
              <a:rPr lang="en-US" altLang="zh-CN" sz="2000" baseline="0" dirty="0">
                <a:solidFill>
                  <a:srgbClr val="0000FF"/>
                </a:solidFill>
                <a:ea typeface="黑体" pitchFamily="49" charset="-122"/>
              </a:rPr>
              <a:t>XAFS</a:t>
            </a:r>
            <a:r>
              <a:rPr lang="zh-CN" altLang="en-US" sz="2000" baseline="0" dirty="0">
                <a:solidFill>
                  <a:srgbClr val="0000FF"/>
                </a:solidFill>
                <a:ea typeface="黑体" pitchFamily="49" charset="-122"/>
              </a:rPr>
              <a:t>方法，</a:t>
            </a:r>
            <a:r>
              <a:rPr lang="zh-CN" altLang="en-US" sz="2000" baseline="0" dirty="0">
                <a:solidFill>
                  <a:srgbClr val="0000FF"/>
                </a:solidFill>
                <a:ea typeface="黑体" pitchFamily="49" charset="-122"/>
                <a:cs typeface="Arial" pitchFamily="34" charset="0"/>
              </a:rPr>
              <a:t>首次从实验上观察到纳米金颗粒经历生成</a:t>
            </a:r>
            <a:r>
              <a:rPr lang="en-US" altLang="zh-CN" sz="2000" baseline="0" dirty="0">
                <a:solidFill>
                  <a:srgbClr val="0000FF"/>
                </a:solidFill>
                <a:ea typeface="黑体" pitchFamily="49" charset="-122"/>
                <a:cs typeface="Arial" pitchFamily="34" charset="0"/>
              </a:rPr>
              <a:t>Cl3-Au-AuCl3-</a:t>
            </a:r>
            <a:r>
              <a:rPr lang="zh-CN" altLang="en-US" sz="2000" baseline="0" dirty="0">
                <a:solidFill>
                  <a:srgbClr val="0000FF"/>
                </a:solidFill>
                <a:ea typeface="黑体" pitchFamily="49" charset="-122"/>
                <a:cs typeface="Arial" pitchFamily="34" charset="0"/>
              </a:rPr>
              <a:t>二聚体的初始成核阶段</a:t>
            </a:r>
            <a:r>
              <a:rPr lang="zh-CN" altLang="en-US" sz="2000" baseline="0" dirty="0" smtClean="0">
                <a:solidFill>
                  <a:srgbClr val="0000FF"/>
                </a:solidFill>
                <a:ea typeface="黑体" pitchFamily="49" charset="-122"/>
                <a:cs typeface="Arial" pitchFamily="34" charset="0"/>
              </a:rPr>
              <a:t>，</a:t>
            </a:r>
            <a:endParaRPr lang="en-US" altLang="zh-CN" sz="2000" baseline="0" dirty="0" smtClean="0">
              <a:solidFill>
                <a:srgbClr val="0000FF"/>
              </a:solidFill>
              <a:ea typeface="黑体" pitchFamily="49" charset="-122"/>
              <a:cs typeface="Arial" pitchFamily="34" charset="0"/>
            </a:endParaRPr>
          </a:p>
          <a:p>
            <a:pPr algn="just">
              <a:lnSpc>
                <a:spcPts val="3000"/>
              </a:lnSpc>
            </a:pPr>
            <a:r>
              <a:rPr lang="zh-CN" altLang="en-US" sz="2000" baseline="0" dirty="0" smtClean="0">
                <a:solidFill>
                  <a:srgbClr val="0000FF"/>
                </a:solidFill>
                <a:ea typeface="黑体" pitchFamily="49" charset="-122"/>
                <a:cs typeface="Arial" pitchFamily="34" charset="0"/>
              </a:rPr>
              <a:t>并</a:t>
            </a:r>
            <a:r>
              <a:rPr lang="zh-CN" altLang="en-US" sz="2000" baseline="0" dirty="0">
                <a:solidFill>
                  <a:srgbClr val="0000FF"/>
                </a:solidFill>
                <a:ea typeface="黑体" pitchFamily="49" charset="-122"/>
                <a:cs typeface="Arial" pitchFamily="34" charset="0"/>
              </a:rPr>
              <a:t>提出金纳米颗粒的三步生长机理</a:t>
            </a:r>
            <a:r>
              <a:rPr lang="zh-CN" altLang="en-US" sz="2000" baseline="0" dirty="0" smtClean="0">
                <a:solidFill>
                  <a:srgbClr val="0000FF"/>
                </a:solidFill>
                <a:ea typeface="黑体" pitchFamily="49" charset="-122"/>
                <a:cs typeface="Arial" pitchFamily="34" charset="0"/>
              </a:rPr>
              <a:t>。</a:t>
            </a:r>
            <a:endParaRPr lang="zh-CN" altLang="en-US" sz="2000" baseline="0" dirty="0">
              <a:solidFill>
                <a:srgbClr val="0000FF"/>
              </a:solidFill>
              <a:ea typeface="黑体" pitchFamily="49" charset="-122"/>
              <a:cs typeface="Arial" pitchFamily="34" charset="0"/>
            </a:endParaRPr>
          </a:p>
        </p:txBody>
      </p:sp>
      <p:pic>
        <p:nvPicPr>
          <p:cNvPr id="11270" name="Picture 5"/>
          <p:cNvPicPr>
            <a:picLocks noChangeArrowheads="1"/>
          </p:cNvPicPr>
          <p:nvPr/>
        </p:nvPicPr>
        <p:blipFill>
          <a:blip r:embed="rId3" cstate="print"/>
          <a:srcRect r="7349" b="8820"/>
          <a:stretch>
            <a:fillRect/>
          </a:stretch>
        </p:blipFill>
        <p:spPr bwMode="auto">
          <a:xfrm>
            <a:off x="4878636" y="1521905"/>
            <a:ext cx="3168650" cy="792162"/>
          </a:xfrm>
          <a:prstGeom prst="rect">
            <a:avLst/>
          </a:prstGeom>
          <a:noFill/>
          <a:ln w="9525">
            <a:noFill/>
            <a:miter lim="800000"/>
            <a:headEnd/>
            <a:tailEnd/>
          </a:ln>
        </p:spPr>
      </p:pic>
      <p:sp>
        <p:nvSpPr>
          <p:cNvPr id="11271" name="Rectangle 10"/>
          <p:cNvSpPr>
            <a:spLocks noChangeArrowheads="1"/>
          </p:cNvSpPr>
          <p:nvPr/>
        </p:nvSpPr>
        <p:spPr bwMode="auto">
          <a:xfrm>
            <a:off x="6372473" y="4148857"/>
            <a:ext cx="2376488" cy="1368425"/>
          </a:xfrm>
          <a:prstGeom prst="rect">
            <a:avLst/>
          </a:prstGeom>
          <a:noFill/>
          <a:ln w="15875" algn="ctr">
            <a:solidFill>
              <a:srgbClr val="00B050"/>
            </a:solidFill>
            <a:miter lim="800000"/>
            <a:headEnd/>
            <a:tailEnd/>
          </a:ln>
        </p:spPr>
        <p:txBody>
          <a:bodyPr wrap="none" anchor="ctr"/>
          <a:lstStyle/>
          <a:p>
            <a:pPr algn="ctr"/>
            <a:endParaRPr lang="zh-CN" altLang="zh-CN" b="1">
              <a:ea typeface="华文细黑" pitchFamily="2" charset="-122"/>
            </a:endParaRPr>
          </a:p>
        </p:txBody>
      </p:sp>
      <p:pic>
        <p:nvPicPr>
          <p:cNvPr id="11272" name="Picture 11"/>
          <p:cNvPicPr>
            <a:picLocks noChangeAspect="1" noChangeArrowheads="1"/>
          </p:cNvPicPr>
          <p:nvPr/>
        </p:nvPicPr>
        <p:blipFill>
          <a:blip r:embed="rId4" cstate="print"/>
          <a:srcRect/>
          <a:stretch>
            <a:fillRect/>
          </a:stretch>
        </p:blipFill>
        <p:spPr bwMode="auto">
          <a:xfrm>
            <a:off x="4788148" y="5517282"/>
            <a:ext cx="4211638" cy="1008062"/>
          </a:xfrm>
          <a:prstGeom prst="rect">
            <a:avLst/>
          </a:prstGeom>
          <a:noFill/>
          <a:ln w="19050" algn="ctr">
            <a:noFill/>
            <a:miter lim="800000"/>
            <a:headEnd/>
            <a:tailEnd/>
          </a:ln>
        </p:spPr>
      </p:pic>
      <p:cxnSp>
        <p:nvCxnSpPr>
          <p:cNvPr id="11273" name="AutoShape 14"/>
          <p:cNvCxnSpPr>
            <a:cxnSpLocks noChangeShapeType="1"/>
          </p:cNvCxnSpPr>
          <p:nvPr/>
        </p:nvCxnSpPr>
        <p:spPr bwMode="auto">
          <a:xfrm rot="10800000" flipH="1">
            <a:off x="8748961" y="3356694"/>
            <a:ext cx="12700" cy="1193800"/>
          </a:xfrm>
          <a:prstGeom prst="bentConnector3">
            <a:avLst>
              <a:gd name="adj1" fmla="val 1800000"/>
            </a:avLst>
          </a:prstGeom>
          <a:noFill/>
          <a:ln w="15875">
            <a:solidFill>
              <a:srgbClr val="00B050"/>
            </a:solidFill>
            <a:miter lim="800000"/>
            <a:headEnd/>
            <a:tailEnd type="triangle" w="med" len="med"/>
          </a:ln>
        </p:spPr>
      </p:cxnSp>
      <p:sp>
        <p:nvSpPr>
          <p:cNvPr id="11274" name="Rectangle 10"/>
          <p:cNvSpPr>
            <a:spLocks noChangeArrowheads="1"/>
          </p:cNvSpPr>
          <p:nvPr/>
        </p:nvSpPr>
        <p:spPr bwMode="auto">
          <a:xfrm>
            <a:off x="8047286" y="5541094"/>
            <a:ext cx="936625" cy="336550"/>
          </a:xfrm>
          <a:prstGeom prst="rect">
            <a:avLst/>
          </a:prstGeom>
          <a:noFill/>
          <a:ln w="19050" algn="ctr">
            <a:solidFill>
              <a:srgbClr val="0000FE"/>
            </a:solidFill>
            <a:miter lim="800000"/>
            <a:headEnd/>
            <a:tailEnd/>
          </a:ln>
        </p:spPr>
        <p:txBody>
          <a:bodyPr wrap="none" anchor="ctr"/>
          <a:lstStyle/>
          <a:p>
            <a:pPr algn="ctr"/>
            <a:endParaRPr lang="zh-CN" altLang="zh-CN" b="1">
              <a:ea typeface="华文细黑" pitchFamily="2" charset="-122"/>
            </a:endParaRPr>
          </a:p>
        </p:txBody>
      </p:sp>
      <p:sp>
        <p:nvSpPr>
          <p:cNvPr id="11275" name="AutoShape 7"/>
          <p:cNvSpPr>
            <a:spLocks noChangeArrowheads="1"/>
          </p:cNvSpPr>
          <p:nvPr/>
        </p:nvSpPr>
        <p:spPr bwMode="auto">
          <a:xfrm>
            <a:off x="684460" y="181621"/>
            <a:ext cx="7775575" cy="592137"/>
          </a:xfrm>
          <a:prstGeom prst="roundRect">
            <a:avLst>
              <a:gd name="adj" fmla="val 38292"/>
            </a:avLst>
          </a:prstGeom>
          <a:noFill/>
          <a:ln w="9525">
            <a:noFill/>
            <a:round/>
            <a:headEnd/>
            <a:tailEnd/>
          </a:ln>
        </p:spPr>
        <p:txBody>
          <a:bodyPr anchor="ctr">
            <a:spAutoFit/>
          </a:bodyPr>
          <a:lstStyle/>
          <a:p>
            <a:pPr algn="ctr" latinLnBrk="1">
              <a:lnSpc>
                <a:spcPct val="80000"/>
              </a:lnSpc>
              <a:spcBef>
                <a:spcPct val="50000"/>
              </a:spcBef>
              <a:buClr>
                <a:srgbClr val="FF0000"/>
              </a:buClr>
              <a:buFont typeface="Wingdings" pitchFamily="2" charset="2"/>
              <a:buNone/>
            </a:pPr>
            <a:r>
              <a:rPr lang="zh-CN" altLang="en-US" sz="3000" dirty="0">
                <a:solidFill>
                  <a:srgbClr val="0000FE"/>
                </a:solidFill>
                <a:latin typeface="黑体" panose="02010609060101010101" pitchFamily="49" charset="-122"/>
                <a:ea typeface="黑体" panose="02010609060101010101" pitchFamily="49" charset="-122"/>
              </a:rPr>
              <a:t>贡献和同行评价</a:t>
            </a:r>
          </a:p>
        </p:txBody>
      </p:sp>
      <p:sp>
        <p:nvSpPr>
          <p:cNvPr id="27" name="矩形 26"/>
          <p:cNvSpPr/>
          <p:nvPr/>
        </p:nvSpPr>
        <p:spPr>
          <a:xfrm>
            <a:off x="381248" y="2493094"/>
            <a:ext cx="3600450" cy="3622675"/>
          </a:xfrm>
          <a:prstGeom prst="rect">
            <a:avLst/>
          </a:prstGeom>
          <a:no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31" name="直接箭头连接符 30"/>
          <p:cNvCxnSpPr/>
          <p:nvPr/>
        </p:nvCxnSpPr>
        <p:spPr>
          <a:xfrm rot="21060000">
            <a:off x="3983286" y="4113932"/>
            <a:ext cx="184150" cy="33337"/>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1278" name="矩形 15"/>
          <p:cNvSpPr>
            <a:spLocks noChangeArrowheads="1"/>
          </p:cNvSpPr>
          <p:nvPr/>
        </p:nvSpPr>
        <p:spPr bwMode="auto">
          <a:xfrm>
            <a:off x="4140448" y="2804244"/>
            <a:ext cx="2089150" cy="3028950"/>
          </a:xfrm>
          <a:prstGeom prst="rect">
            <a:avLst/>
          </a:prstGeom>
          <a:solidFill>
            <a:srgbClr val="FFFFFF"/>
          </a:solidFill>
          <a:ln w="15875">
            <a:solidFill>
              <a:srgbClr val="FF0000"/>
            </a:solidFill>
            <a:miter lim="800000"/>
            <a:headEnd/>
            <a:tailEnd/>
          </a:ln>
        </p:spPr>
        <p:txBody>
          <a:bodyPr>
            <a:spAutoFit/>
          </a:bodyPr>
          <a:lstStyle/>
          <a:p>
            <a:pPr algn="just">
              <a:lnSpc>
                <a:spcPct val="120000"/>
              </a:lnSpc>
            </a:pPr>
            <a:r>
              <a:rPr lang="zh-CN" altLang="en-US" sz="2000" baseline="0" dirty="0">
                <a:solidFill>
                  <a:srgbClr val="FF0000"/>
                </a:solidFill>
                <a:latin typeface="+mj-lt"/>
                <a:ea typeface="黑体" pitchFamily="2" charset="-122"/>
                <a:cs typeface="Times New Roman" pitchFamily="18" charset="0"/>
              </a:rPr>
              <a:t>文章整段介绍我们的实验新结果和贡献</a:t>
            </a:r>
            <a:r>
              <a:rPr lang="en-US" altLang="zh-CN" sz="2000" baseline="0" dirty="0">
                <a:solidFill>
                  <a:srgbClr val="FF0000"/>
                </a:solidFill>
                <a:latin typeface="+mj-lt"/>
                <a:ea typeface="黑体" pitchFamily="2" charset="-122"/>
                <a:cs typeface="Times New Roman" pitchFamily="18" charset="0"/>
              </a:rPr>
              <a:t>: “</a:t>
            </a:r>
            <a:r>
              <a:rPr lang="zh-CN" altLang="en-US" sz="2000" baseline="0" dirty="0">
                <a:solidFill>
                  <a:srgbClr val="FF0000"/>
                </a:solidFill>
                <a:latin typeface="+mj-lt"/>
                <a:ea typeface="黑体" pitchFamily="2" charset="-122"/>
                <a:cs typeface="Times New Roman" pitchFamily="18" charset="0"/>
              </a:rPr>
              <a:t>最近，</a:t>
            </a:r>
            <a:r>
              <a:rPr lang="en-US" altLang="zh-CN" sz="2000" baseline="0" dirty="0">
                <a:solidFill>
                  <a:srgbClr val="FF0000"/>
                </a:solidFill>
                <a:latin typeface="+mj-lt"/>
                <a:ea typeface="黑体" pitchFamily="2" charset="-122"/>
                <a:cs typeface="Times New Roman" pitchFamily="18" charset="0"/>
              </a:rPr>
              <a:t>Au </a:t>
            </a:r>
            <a:r>
              <a:rPr lang="zh-CN" altLang="en-US" sz="2000" baseline="0" dirty="0">
                <a:solidFill>
                  <a:srgbClr val="FF0000"/>
                </a:solidFill>
                <a:latin typeface="+mj-lt"/>
                <a:ea typeface="黑体" pitchFamily="2" charset="-122"/>
                <a:cs typeface="Times New Roman" pitchFamily="18" charset="0"/>
              </a:rPr>
              <a:t>纳米颗粒的成核动力学过程已被原位时间分辨</a:t>
            </a:r>
            <a:r>
              <a:rPr lang="en-US" altLang="zh-CN" sz="2000" baseline="0" dirty="0">
                <a:solidFill>
                  <a:srgbClr val="FF0000"/>
                </a:solidFill>
                <a:latin typeface="+mj-lt"/>
                <a:ea typeface="黑体" pitchFamily="2" charset="-122"/>
                <a:cs typeface="Times New Roman" pitchFamily="18" charset="0"/>
              </a:rPr>
              <a:t>XAFS </a:t>
            </a:r>
            <a:r>
              <a:rPr lang="zh-CN" altLang="en-US" sz="2000" baseline="0" dirty="0">
                <a:solidFill>
                  <a:srgbClr val="FF0000"/>
                </a:solidFill>
                <a:latin typeface="+mj-lt"/>
                <a:ea typeface="黑体" pitchFamily="2" charset="-122"/>
                <a:cs typeface="Times New Roman" pitchFamily="18" charset="0"/>
              </a:rPr>
              <a:t>技术很好地研究</a:t>
            </a:r>
            <a:r>
              <a:rPr lang="en-US" altLang="zh-CN" sz="2000" baseline="0" dirty="0">
                <a:solidFill>
                  <a:srgbClr val="FF0000"/>
                </a:solidFill>
                <a:latin typeface="+mj-lt"/>
                <a:ea typeface="黑体" pitchFamily="2" charset="-122"/>
                <a:cs typeface="Times New Roman" pitchFamily="18" charset="0"/>
              </a:rPr>
              <a:t>”</a:t>
            </a:r>
            <a:endParaRPr lang="zh-CN" altLang="en-US" sz="2000" baseline="0" dirty="0">
              <a:solidFill>
                <a:srgbClr val="FF0000"/>
              </a:solidFill>
              <a:latin typeface="+mj-lt"/>
              <a:ea typeface="黑体" pitchFamily="2" charset="-122"/>
              <a:cs typeface="Times New Roman" pitchFamily="18" charset="0"/>
            </a:endParaRPr>
          </a:p>
        </p:txBody>
      </p:sp>
      <p:sp>
        <p:nvSpPr>
          <p:cNvPr id="29" name="矩形 28"/>
          <p:cNvSpPr/>
          <p:nvPr/>
        </p:nvSpPr>
        <p:spPr>
          <a:xfrm>
            <a:off x="390773" y="2937594"/>
            <a:ext cx="1944688" cy="1841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 name="矩形标注 34"/>
          <p:cNvSpPr/>
          <p:nvPr/>
        </p:nvSpPr>
        <p:spPr>
          <a:xfrm>
            <a:off x="2468811" y="2669307"/>
            <a:ext cx="1439862" cy="504825"/>
          </a:xfrm>
          <a:prstGeom prst="wedgeRectCallout">
            <a:avLst>
              <a:gd name="adj1" fmla="val -56909"/>
              <a:gd name="adj2" fmla="val 23762"/>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黑体" pitchFamily="49" charset="-122"/>
              <a:ea typeface="黑体" pitchFamily="49" charset="-122"/>
            </a:endParaRPr>
          </a:p>
        </p:txBody>
      </p:sp>
      <p:sp>
        <p:nvSpPr>
          <p:cNvPr id="36" name="矩形 35"/>
          <p:cNvSpPr/>
          <p:nvPr/>
        </p:nvSpPr>
        <p:spPr>
          <a:xfrm>
            <a:off x="2344986" y="2620094"/>
            <a:ext cx="1816100" cy="609600"/>
          </a:xfrm>
          <a:prstGeom prst="rect">
            <a:avLst/>
          </a:prstGeom>
        </p:spPr>
        <p:txBody>
          <a:bodyPr>
            <a:spAutoFit/>
          </a:bodyPr>
          <a:lstStyle/>
          <a:p>
            <a:pPr algn="ctr">
              <a:defRPr/>
            </a:pPr>
            <a:r>
              <a:rPr lang="zh-CN" altLang="en-US" sz="1700" b="1" baseline="0" dirty="0">
                <a:solidFill>
                  <a:srgbClr val="0000FE"/>
                </a:solidFill>
                <a:latin typeface="+mj-lt"/>
                <a:ea typeface="黑体" pitchFamily="49" charset="-122"/>
                <a:cs typeface="Times New Roman" pitchFamily="18" charset="0"/>
              </a:rPr>
              <a:t>权威</a:t>
            </a:r>
            <a:r>
              <a:rPr lang="zh-CN" altLang="en-US" sz="1700" b="1" baseline="0" dirty="0">
                <a:solidFill>
                  <a:srgbClr val="0000FE"/>
                </a:solidFill>
                <a:ea typeface="黑体" pitchFamily="49" charset="-122"/>
                <a:cs typeface="Times New Roman" pitchFamily="18" charset="0"/>
              </a:rPr>
              <a:t>综述</a:t>
            </a:r>
            <a:r>
              <a:rPr lang="zh-CN" altLang="en-US" sz="1700" b="1" baseline="0" dirty="0">
                <a:solidFill>
                  <a:srgbClr val="0000FE"/>
                </a:solidFill>
                <a:latin typeface="+mj-lt"/>
                <a:ea typeface="黑体" pitchFamily="49" charset="-122"/>
                <a:cs typeface="Times New Roman" pitchFamily="18" charset="0"/>
              </a:rPr>
              <a:t>杂志；</a:t>
            </a:r>
            <a:r>
              <a:rPr lang="en-US" altLang="zh-CN" sz="1700" b="1" baseline="0" dirty="0" smtClean="0">
                <a:solidFill>
                  <a:srgbClr val="0000FE"/>
                </a:solidFill>
                <a:latin typeface="+mj-lt"/>
                <a:ea typeface="黑体" pitchFamily="49" charset="-122"/>
                <a:cs typeface="Times New Roman" pitchFamily="18" charset="0"/>
              </a:rPr>
              <a:t>IF:28.8</a:t>
            </a:r>
            <a:endParaRPr lang="zh-CN" altLang="en-US" sz="1700" b="1" baseline="0" dirty="0">
              <a:solidFill>
                <a:srgbClr val="0000FE"/>
              </a:solidFill>
              <a:latin typeface="+mj-lt"/>
              <a:ea typeface="黑体" pitchFamily="49" charset="-122"/>
            </a:endParaRPr>
          </a:p>
        </p:txBody>
      </p:sp>
      <p:pic>
        <p:nvPicPr>
          <p:cNvPr id="11282" name="Picture 30"/>
          <p:cNvPicPr>
            <a:picLocks noChangeAspect="1" noChangeArrowheads="1"/>
          </p:cNvPicPr>
          <p:nvPr/>
        </p:nvPicPr>
        <p:blipFill>
          <a:blip r:embed="rId5" cstate="print"/>
          <a:srcRect/>
          <a:stretch>
            <a:fillRect/>
          </a:stretch>
        </p:blipFill>
        <p:spPr bwMode="auto">
          <a:xfrm>
            <a:off x="395536" y="3236044"/>
            <a:ext cx="3548062" cy="2879725"/>
          </a:xfrm>
          <a:prstGeom prst="rect">
            <a:avLst/>
          </a:prstGeom>
          <a:noFill/>
          <a:ln w="9525">
            <a:noFill/>
            <a:miter lim="800000"/>
            <a:headEnd/>
            <a:tailEnd/>
          </a:ln>
        </p:spPr>
      </p:pic>
    </p:spTree>
    <p:extLst>
      <p:ext uri="{BB962C8B-B14F-4D97-AF65-F5344CB8AC3E}">
        <p14:creationId xmlns:p14="http://schemas.microsoft.com/office/powerpoint/2010/main" val="23777178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2504" y="1619101"/>
            <a:ext cx="1485900" cy="1836420"/>
          </a:xfrm>
          <a:prstGeom prst="rect">
            <a:avLst/>
          </a:prstGeom>
        </p:spPr>
      </p:pic>
      <p:pic>
        <p:nvPicPr>
          <p:cNvPr id="6" name="图片 5"/>
          <p:cNvPicPr>
            <a:picLocks noChangeAspect="1"/>
          </p:cNvPicPr>
          <p:nvPr/>
        </p:nvPicPr>
        <p:blipFill>
          <a:blip r:embed="rId3"/>
          <a:stretch>
            <a:fillRect/>
          </a:stretch>
        </p:blipFill>
        <p:spPr>
          <a:xfrm>
            <a:off x="53934" y="3687152"/>
            <a:ext cx="1463040" cy="1836420"/>
          </a:xfrm>
          <a:prstGeom prst="rect">
            <a:avLst/>
          </a:prstGeom>
        </p:spPr>
      </p:pic>
      <p:pic>
        <p:nvPicPr>
          <p:cNvPr id="10" name="图片 9"/>
          <p:cNvPicPr>
            <a:picLocks noChangeAspect="1"/>
          </p:cNvPicPr>
          <p:nvPr/>
        </p:nvPicPr>
        <p:blipFill>
          <a:blip r:embed="rId4"/>
          <a:stretch>
            <a:fillRect/>
          </a:stretch>
        </p:blipFill>
        <p:spPr>
          <a:xfrm>
            <a:off x="7386384" y="3773011"/>
            <a:ext cx="1722120" cy="1836420"/>
          </a:xfrm>
          <a:prstGeom prst="rect">
            <a:avLst/>
          </a:prstGeom>
        </p:spPr>
      </p:pic>
      <p:pic>
        <p:nvPicPr>
          <p:cNvPr id="8" name="图片 7"/>
          <p:cNvPicPr>
            <a:picLocks noChangeAspect="1"/>
          </p:cNvPicPr>
          <p:nvPr/>
        </p:nvPicPr>
        <p:blipFill>
          <a:blip r:embed="rId5"/>
          <a:stretch>
            <a:fillRect/>
          </a:stretch>
        </p:blipFill>
        <p:spPr>
          <a:xfrm>
            <a:off x="7424446" y="1425020"/>
            <a:ext cx="1600200" cy="1836420"/>
          </a:xfrm>
          <a:prstGeom prst="rect">
            <a:avLst/>
          </a:prstGeom>
        </p:spPr>
      </p:pic>
      <p:pic>
        <p:nvPicPr>
          <p:cNvPr id="26" name="图片 8"/>
          <p:cNvPicPr>
            <a:picLocks noChangeAspect="1"/>
          </p:cNvPicPr>
          <p:nvPr/>
        </p:nvPicPr>
        <p:blipFill>
          <a:blip r:embed="rId6">
            <a:extLst>
              <a:ext uri="{28A0092B-C50C-407E-A947-70E740481C1C}">
                <a14:useLocalDpi xmlns:a14="http://schemas.microsoft.com/office/drawing/2010/main" val="0"/>
              </a:ext>
            </a:extLst>
          </a:blip>
          <a:srcRect l="19147" t="22243" r="15250" b="15604"/>
          <a:stretch>
            <a:fillRect/>
          </a:stretch>
        </p:blipFill>
        <p:spPr bwMode="auto">
          <a:xfrm>
            <a:off x="2368157" y="2781851"/>
            <a:ext cx="4303365" cy="1758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201534" y="116632"/>
            <a:ext cx="7622600" cy="646331"/>
          </a:xfrm>
          <a:prstGeom prst="rect">
            <a:avLst/>
          </a:prstGeom>
        </p:spPr>
        <p:txBody>
          <a:bodyPr wrap="none">
            <a:spAutoFit/>
          </a:bodyPr>
          <a:lstStyle/>
          <a:p>
            <a:r>
              <a:rPr kumimoji="1" lang="en-US" altLang="zh-CN" sz="3600" b="1" dirty="0" smtClean="0">
                <a:solidFill>
                  <a:srgbClr val="FF0000"/>
                </a:solidFill>
                <a:latin typeface="Arial" panose="020B0604020202020204" pitchFamily="34" charset="0"/>
                <a:ea typeface="黑体" panose="02010609060101010101" pitchFamily="49" charset="-122"/>
                <a:cs typeface="Arial" panose="020B0604020202020204" pitchFamily="34" charset="0"/>
              </a:rPr>
              <a:t>2.</a:t>
            </a:r>
            <a:r>
              <a:rPr kumimoji="1" lang="zh-CN" altLang="en-US" sz="3600" b="1" dirty="0" smtClean="0">
                <a:solidFill>
                  <a:srgbClr val="FF0000"/>
                </a:solidFill>
                <a:latin typeface="Arial" panose="020B0604020202020204" pitchFamily="34" charset="0"/>
                <a:ea typeface="黑体" panose="02010609060101010101" pitchFamily="49" charset="-122"/>
                <a:cs typeface="Arial" panose="020B0604020202020204" pitchFamily="34" charset="0"/>
              </a:rPr>
              <a:t> 能量转化材料</a:t>
            </a:r>
            <a:r>
              <a:rPr kumimoji="1" lang="zh-CN" altLang="en-US" sz="3600" b="1" dirty="0">
                <a:solidFill>
                  <a:srgbClr val="FF0000"/>
                </a:solidFill>
                <a:latin typeface="Arial" panose="020B0604020202020204" pitchFamily="34" charset="0"/>
                <a:ea typeface="黑体" panose="02010609060101010101" pitchFamily="49" charset="-122"/>
                <a:cs typeface="Arial" panose="020B0604020202020204" pitchFamily="34" charset="0"/>
              </a:rPr>
              <a:t>构效关系及反应机理</a:t>
            </a:r>
          </a:p>
        </p:txBody>
      </p:sp>
      <p:sp>
        <p:nvSpPr>
          <p:cNvPr id="17" name="AutoShape 46"/>
          <p:cNvSpPr>
            <a:spLocks noChangeArrowheads="1"/>
          </p:cNvSpPr>
          <p:nvPr/>
        </p:nvSpPr>
        <p:spPr bwMode="auto">
          <a:xfrm>
            <a:off x="1572066" y="2550046"/>
            <a:ext cx="1101998" cy="2472195"/>
          </a:xfrm>
          <a:prstGeom prst="roundRect">
            <a:avLst>
              <a:gd name="adj" fmla="val 16667"/>
            </a:avLst>
          </a:prstGeom>
          <a:solidFill>
            <a:srgbClr val="0070C0"/>
          </a:solidFill>
          <a:ln w="19050" algn="ctr">
            <a:solidFill>
              <a:srgbClr val="000080"/>
            </a:solidFill>
            <a:round/>
            <a:headEnd/>
            <a:tailEnd/>
          </a:ln>
          <a:effectLst/>
          <a:extLst/>
        </p:spPr>
        <p:txBody>
          <a:bodyPr vert="eaVert" wrap="none" anchor="ctr" anchorCtr="1"/>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spcAft>
                <a:spcPts val="1200"/>
              </a:spcAft>
              <a:defRPr/>
            </a:pPr>
            <a:r>
              <a:rPr lang="zh-CN" altLang="en-US" sz="2800" dirty="0" smtClean="0">
                <a:solidFill>
                  <a:schemeClr val="bg1"/>
                </a:solidFill>
                <a:latin typeface="黑体" panose="02010609060101010101" pitchFamily="49" charset="-122"/>
                <a:ea typeface="黑体" panose="02010609060101010101" pitchFamily="49" charset="-122"/>
              </a:rPr>
              <a:t>合成</a:t>
            </a:r>
            <a:endParaRPr lang="en-US" altLang="zh-CN" sz="2800" dirty="0" smtClean="0">
              <a:solidFill>
                <a:schemeClr val="bg1"/>
              </a:solidFill>
              <a:latin typeface="黑体" panose="02010609060101010101" pitchFamily="49" charset="-122"/>
              <a:ea typeface="黑体" panose="02010609060101010101" pitchFamily="49" charset="-122"/>
            </a:endParaRPr>
          </a:p>
          <a:p>
            <a:pPr algn="ctr" eaLnBrk="1" hangingPunct="1">
              <a:defRPr/>
            </a:pPr>
            <a:r>
              <a:rPr lang="zh-CN" altLang="en-US" sz="2400" dirty="0" smtClean="0">
                <a:solidFill>
                  <a:schemeClr val="bg1"/>
                </a:solidFill>
                <a:latin typeface="黑体" panose="02010609060101010101" pitchFamily="49" charset="-122"/>
                <a:ea typeface="黑体" panose="02010609060101010101" pitchFamily="49" charset="-122"/>
              </a:rPr>
              <a:t>新材料、</a:t>
            </a:r>
            <a:r>
              <a:rPr lang="zh-CN" altLang="en-US" sz="2400" dirty="0">
                <a:solidFill>
                  <a:schemeClr val="bg1"/>
                </a:solidFill>
                <a:latin typeface="黑体" panose="02010609060101010101" pitchFamily="49" charset="-122"/>
                <a:ea typeface="黑体" panose="02010609060101010101" pitchFamily="49" charset="-122"/>
              </a:rPr>
              <a:t>好</a:t>
            </a:r>
            <a:r>
              <a:rPr lang="zh-CN" altLang="en-US" sz="2400" dirty="0" smtClean="0">
                <a:solidFill>
                  <a:schemeClr val="bg1"/>
                </a:solidFill>
                <a:latin typeface="黑体" panose="02010609060101010101" pitchFamily="49" charset="-122"/>
                <a:ea typeface="黑体" panose="02010609060101010101" pitchFamily="49" charset="-122"/>
              </a:rPr>
              <a:t>性能</a:t>
            </a:r>
            <a:endParaRPr lang="zh-CN" altLang="en-US" sz="2400" dirty="0">
              <a:solidFill>
                <a:schemeClr val="bg1"/>
              </a:solidFill>
              <a:latin typeface="黑体" panose="02010609060101010101" pitchFamily="49" charset="-122"/>
              <a:ea typeface="黑体" panose="02010609060101010101" pitchFamily="49" charset="-122"/>
            </a:endParaRPr>
          </a:p>
        </p:txBody>
      </p:sp>
      <p:sp>
        <p:nvSpPr>
          <p:cNvPr id="22" name="AutoShape 46"/>
          <p:cNvSpPr>
            <a:spLocks noChangeArrowheads="1"/>
          </p:cNvSpPr>
          <p:nvPr/>
        </p:nvSpPr>
        <p:spPr bwMode="auto">
          <a:xfrm>
            <a:off x="6383490" y="2550046"/>
            <a:ext cx="1101600" cy="2473200"/>
          </a:xfrm>
          <a:prstGeom prst="roundRect">
            <a:avLst>
              <a:gd name="adj" fmla="val 16667"/>
            </a:avLst>
          </a:prstGeom>
          <a:solidFill>
            <a:srgbClr val="0070C0"/>
          </a:solidFill>
          <a:ln w="19050" algn="ctr">
            <a:solidFill>
              <a:srgbClr val="000080"/>
            </a:solidFill>
            <a:round/>
            <a:headEnd/>
            <a:tailEnd/>
          </a:ln>
          <a:effectLst/>
          <a:extLst/>
        </p:spPr>
        <p:txBody>
          <a:bodyPr vert="eaVert" wrap="none" anchor="ctr" anchorCtr="1"/>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defRPr/>
            </a:pPr>
            <a:r>
              <a:rPr lang="zh-CN" altLang="en-US" sz="2400" dirty="0" smtClean="0">
                <a:solidFill>
                  <a:schemeClr val="bg1"/>
                </a:solidFill>
                <a:latin typeface="黑体" panose="02010609060101010101" pitchFamily="49" charset="-122"/>
                <a:ea typeface="黑体" panose="02010609060101010101" pitchFamily="49" charset="-122"/>
              </a:rPr>
              <a:t>新机理、新认识</a:t>
            </a:r>
            <a:endParaRPr lang="en-US" altLang="zh-CN" sz="2400" dirty="0" smtClean="0">
              <a:solidFill>
                <a:schemeClr val="bg1"/>
              </a:solidFill>
              <a:latin typeface="黑体" panose="02010609060101010101" pitchFamily="49" charset="-122"/>
              <a:ea typeface="黑体" panose="02010609060101010101" pitchFamily="49" charset="-122"/>
            </a:endParaRPr>
          </a:p>
          <a:p>
            <a:pPr algn="ctr" eaLnBrk="1" hangingPunct="1">
              <a:spcBef>
                <a:spcPts val="1200"/>
              </a:spcBef>
              <a:defRPr/>
            </a:pPr>
            <a:r>
              <a:rPr lang="zh-CN" altLang="en-US" sz="2800" dirty="0">
                <a:solidFill>
                  <a:schemeClr val="bg1"/>
                </a:solidFill>
                <a:latin typeface="黑体" panose="02010609060101010101" pitchFamily="49" charset="-122"/>
                <a:ea typeface="黑体" panose="02010609060101010101" pitchFamily="49" charset="-122"/>
              </a:rPr>
              <a:t>理论</a:t>
            </a:r>
          </a:p>
        </p:txBody>
      </p:sp>
      <p:sp>
        <p:nvSpPr>
          <p:cNvPr id="27" name="AutoShape 46"/>
          <p:cNvSpPr>
            <a:spLocks noChangeArrowheads="1"/>
          </p:cNvSpPr>
          <p:nvPr/>
        </p:nvSpPr>
        <p:spPr bwMode="auto">
          <a:xfrm>
            <a:off x="3143207" y="1556792"/>
            <a:ext cx="2736304" cy="1080000"/>
          </a:xfrm>
          <a:prstGeom prst="roundRect">
            <a:avLst>
              <a:gd name="adj" fmla="val 16667"/>
            </a:avLst>
          </a:prstGeom>
          <a:solidFill>
            <a:srgbClr val="FFFF00"/>
          </a:solidFill>
          <a:ln w="19050" algn="ctr">
            <a:solidFill>
              <a:srgbClr val="000080"/>
            </a:solidFill>
            <a:round/>
            <a:headEnd/>
            <a:tailEnd/>
          </a:ln>
          <a:effectLst/>
          <a:extLst/>
        </p:spPr>
        <p:txBody>
          <a:bodyPr vert="horz" wrap="none" anchor="ctr" anchorCtr="1"/>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spcBef>
                <a:spcPts val="1200"/>
              </a:spcBef>
              <a:defRPr/>
            </a:pPr>
            <a:r>
              <a:rPr lang="zh-CN" altLang="en-US" sz="2800" dirty="0" smtClean="0">
                <a:solidFill>
                  <a:srgbClr val="FF0000"/>
                </a:solidFill>
                <a:latin typeface="黑体" panose="02010609060101010101" pitchFamily="49" charset="-122"/>
                <a:ea typeface="黑体" panose="02010609060101010101" pitchFamily="49" charset="-122"/>
              </a:rPr>
              <a:t>探测</a:t>
            </a:r>
            <a:endParaRPr lang="en-US" altLang="zh-CN" sz="2800" dirty="0" smtClean="0">
              <a:solidFill>
                <a:srgbClr val="FF0000"/>
              </a:solidFill>
              <a:latin typeface="黑体" panose="02010609060101010101" pitchFamily="49" charset="-122"/>
              <a:ea typeface="黑体" panose="02010609060101010101" pitchFamily="49" charset="-122"/>
            </a:endParaRPr>
          </a:p>
          <a:p>
            <a:pPr algn="ctr">
              <a:spcBef>
                <a:spcPts val="1200"/>
              </a:spcBef>
              <a:defRPr/>
            </a:pPr>
            <a:r>
              <a:rPr lang="zh-CN" altLang="en-US" sz="2800" dirty="0">
                <a:solidFill>
                  <a:srgbClr val="FF0000"/>
                </a:solidFill>
                <a:latin typeface="黑体" panose="02010609060101010101" pitchFamily="49" charset="-122"/>
                <a:ea typeface="黑体" panose="02010609060101010101" pitchFamily="49" charset="-122"/>
              </a:rPr>
              <a:t>新现象、新</a:t>
            </a:r>
            <a:r>
              <a:rPr lang="zh-CN" altLang="en-US" sz="2800" dirty="0" smtClean="0">
                <a:solidFill>
                  <a:srgbClr val="FF0000"/>
                </a:solidFill>
                <a:latin typeface="黑体" panose="02010609060101010101" pitchFamily="49" charset="-122"/>
                <a:ea typeface="黑体" panose="02010609060101010101" pitchFamily="49" charset="-122"/>
              </a:rPr>
              <a:t>结构</a:t>
            </a:r>
            <a:endParaRPr lang="zh-CN" altLang="en-US" sz="2800" dirty="0">
              <a:solidFill>
                <a:srgbClr val="FF0000"/>
              </a:solidFill>
              <a:latin typeface="黑体" panose="02010609060101010101" pitchFamily="49" charset="-122"/>
              <a:ea typeface="黑体" panose="02010609060101010101" pitchFamily="49" charset="-122"/>
            </a:endParaRPr>
          </a:p>
        </p:txBody>
      </p:sp>
      <p:sp>
        <p:nvSpPr>
          <p:cNvPr id="3" name="椭圆 2"/>
          <p:cNvSpPr/>
          <p:nvPr/>
        </p:nvSpPr>
        <p:spPr>
          <a:xfrm>
            <a:off x="3503170" y="3995539"/>
            <a:ext cx="1908000" cy="43204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49" name="组合 2048"/>
          <p:cNvGrpSpPr/>
          <p:nvPr/>
        </p:nvGrpSpPr>
        <p:grpSpPr>
          <a:xfrm>
            <a:off x="3628898" y="3561238"/>
            <a:ext cx="1723549" cy="1300615"/>
            <a:chOff x="3689616" y="3648104"/>
            <a:chExt cx="1723549" cy="1300615"/>
          </a:xfrm>
        </p:grpSpPr>
        <p:sp>
          <p:nvSpPr>
            <p:cNvPr id="28" name="弧形 27"/>
            <p:cNvSpPr/>
            <p:nvPr/>
          </p:nvSpPr>
          <p:spPr>
            <a:xfrm>
              <a:off x="3707904" y="3648104"/>
              <a:ext cx="1680558" cy="1300615"/>
            </a:xfrm>
            <a:prstGeom prst="arc">
              <a:avLst>
                <a:gd name="adj1" fmla="val 19384823"/>
                <a:gd name="adj2" fmla="val 16974459"/>
              </a:avLst>
            </a:prstGeom>
            <a:ln w="38100">
              <a:solidFill>
                <a:srgbClr val="0000FF"/>
              </a:solidFill>
              <a:headEnd type="stealth" w="lg" len="lg"/>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9" name="TextBox 28"/>
            <p:cNvSpPr txBox="1"/>
            <p:nvPr/>
          </p:nvSpPr>
          <p:spPr>
            <a:xfrm>
              <a:off x="3689616" y="3933056"/>
              <a:ext cx="1723549" cy="1015663"/>
            </a:xfrm>
            <a:prstGeom prst="rect">
              <a:avLst/>
            </a:prstGeom>
            <a:noFill/>
          </p:spPr>
          <p:txBody>
            <a:bodyPr wrap="none" rtlCol="0">
              <a:spAutoFit/>
            </a:bodyPr>
            <a:lstStyle/>
            <a:p>
              <a:pPr algn="ctr"/>
              <a:r>
                <a:rPr lang="zh-CN" altLang="en-US" sz="3000" dirty="0" smtClean="0">
                  <a:solidFill>
                    <a:srgbClr val="0000FF"/>
                  </a:solidFill>
                  <a:latin typeface="Arial" panose="020B0604020202020204" pitchFamily="34" charset="0"/>
                  <a:ea typeface="黑体" panose="02010609060101010101" pitchFamily="49" charset="-122"/>
                  <a:cs typeface="Arial" panose="020B0604020202020204" pitchFamily="34" charset="0"/>
                </a:rPr>
                <a:t>能量转化</a:t>
              </a:r>
              <a:endParaRPr lang="en-US" altLang="zh-CN" sz="3000" dirty="0" smtClean="0">
                <a:solidFill>
                  <a:srgbClr val="0000FF"/>
                </a:solidFill>
                <a:latin typeface="Arial" panose="020B0604020202020204" pitchFamily="34" charset="0"/>
                <a:ea typeface="黑体" panose="02010609060101010101" pitchFamily="49" charset="-122"/>
                <a:cs typeface="Arial" panose="020B0604020202020204" pitchFamily="34" charset="0"/>
              </a:endParaRPr>
            </a:p>
            <a:p>
              <a:pPr algn="ctr"/>
              <a:r>
                <a:rPr lang="zh-CN" altLang="en-US" sz="3000" dirty="0">
                  <a:solidFill>
                    <a:srgbClr val="0000FF"/>
                  </a:solidFill>
                  <a:latin typeface="Arial" panose="020B0604020202020204" pitchFamily="34" charset="0"/>
                  <a:ea typeface="黑体" panose="02010609060101010101" pitchFamily="49" charset="-122"/>
                  <a:cs typeface="Arial" panose="020B0604020202020204" pitchFamily="34" charset="0"/>
                </a:rPr>
                <a:t>材料</a:t>
              </a:r>
            </a:p>
          </p:txBody>
        </p:sp>
      </p:grpSp>
      <p:sp>
        <p:nvSpPr>
          <p:cNvPr id="30" name="矩形 29"/>
          <p:cNvSpPr/>
          <p:nvPr/>
        </p:nvSpPr>
        <p:spPr>
          <a:xfrm>
            <a:off x="1157088" y="5790406"/>
            <a:ext cx="7027217" cy="523220"/>
          </a:xfrm>
          <a:prstGeom prst="rect">
            <a:avLst/>
          </a:prstGeom>
          <a:solidFill>
            <a:schemeClr val="accent5">
              <a:lumMod val="20000"/>
              <a:lumOff val="80000"/>
            </a:schemeClr>
          </a:solidFill>
          <a:ln>
            <a:solidFill>
              <a:srgbClr val="00B050"/>
            </a:solidFill>
          </a:ln>
          <a:effectLst>
            <a:outerShdw blurRad="50800" dist="38100" dir="2700000" sx="101000" sy="101000" algn="tl" rotWithShape="0">
              <a:prstClr val="black">
                <a:alpha val="40000"/>
              </a:prstClr>
            </a:outerShdw>
          </a:effectLst>
        </p:spPr>
        <p:txBody>
          <a:bodyPr wrap="square">
            <a:spAutoFit/>
          </a:bodyPr>
          <a:lstStyle/>
          <a:p>
            <a:pPr algn="just">
              <a:defRPr/>
            </a:pPr>
            <a:r>
              <a:rPr lang="zh-CN" altLang="en-US" sz="2800" b="1" dirty="0">
                <a:solidFill>
                  <a:srgbClr val="FF0000"/>
                </a:solidFill>
                <a:latin typeface="黑体" pitchFamily="2" charset="-122"/>
                <a:ea typeface="黑体" pitchFamily="2" charset="-122"/>
              </a:rPr>
              <a:t>构建</a:t>
            </a:r>
            <a:r>
              <a:rPr lang="zh-CN" altLang="zh-CN" sz="2800" b="1" dirty="0">
                <a:solidFill>
                  <a:srgbClr val="FF0000"/>
                </a:solidFill>
                <a:latin typeface="黑体" pitchFamily="2" charset="-122"/>
                <a:ea typeface="黑体" pitchFamily="2" charset="-122"/>
              </a:rPr>
              <a:t>高效</a:t>
            </a:r>
            <a:r>
              <a:rPr lang="zh-CN" altLang="en-US" sz="2800" b="1" dirty="0">
                <a:solidFill>
                  <a:srgbClr val="FF0000"/>
                </a:solidFill>
                <a:latin typeface="黑体" pitchFamily="2" charset="-122"/>
                <a:ea typeface="黑体" pitchFamily="2" charset="-122"/>
              </a:rPr>
              <a:t>、</a:t>
            </a:r>
            <a:r>
              <a:rPr lang="zh-CN" altLang="zh-CN" sz="2800" b="1" dirty="0">
                <a:solidFill>
                  <a:srgbClr val="FF0000"/>
                </a:solidFill>
                <a:latin typeface="黑体" pitchFamily="2" charset="-122"/>
                <a:ea typeface="黑体" pitchFamily="2" charset="-122"/>
              </a:rPr>
              <a:t>清洁</a:t>
            </a:r>
            <a:r>
              <a:rPr lang="zh-CN" altLang="en-US" sz="2800" b="1" dirty="0">
                <a:solidFill>
                  <a:srgbClr val="FF0000"/>
                </a:solidFill>
                <a:latin typeface="黑体" pitchFamily="2" charset="-122"/>
                <a:ea typeface="黑体" pitchFamily="2" charset="-122"/>
              </a:rPr>
              <a:t>、</a:t>
            </a:r>
            <a:r>
              <a:rPr lang="zh-CN" altLang="zh-CN" sz="2800" b="1" dirty="0">
                <a:solidFill>
                  <a:srgbClr val="FF0000"/>
                </a:solidFill>
                <a:latin typeface="黑体" pitchFamily="2" charset="-122"/>
                <a:ea typeface="黑体" pitchFamily="2" charset="-122"/>
              </a:rPr>
              <a:t>低碳、安全</a:t>
            </a:r>
            <a:r>
              <a:rPr lang="zh-CN" altLang="zh-CN" sz="2800" b="1" dirty="0" smtClean="0">
                <a:solidFill>
                  <a:srgbClr val="FF0000"/>
                </a:solidFill>
                <a:latin typeface="黑体" pitchFamily="2" charset="-122"/>
                <a:ea typeface="黑体" pitchFamily="2" charset="-122"/>
              </a:rPr>
              <a:t>的</a:t>
            </a:r>
            <a:r>
              <a:rPr lang="zh-CN" altLang="en-US" sz="2800" b="1" dirty="0" smtClean="0">
                <a:solidFill>
                  <a:srgbClr val="FF0000"/>
                </a:solidFill>
                <a:latin typeface="黑体" pitchFamily="2" charset="-122"/>
                <a:ea typeface="黑体" pitchFamily="2" charset="-122"/>
              </a:rPr>
              <a:t>新</a:t>
            </a:r>
            <a:r>
              <a:rPr lang="zh-CN" altLang="zh-CN" sz="2800" b="1" dirty="0" smtClean="0">
                <a:solidFill>
                  <a:srgbClr val="FF0000"/>
                </a:solidFill>
                <a:latin typeface="黑体" pitchFamily="2" charset="-122"/>
                <a:ea typeface="黑体" pitchFamily="2" charset="-122"/>
              </a:rPr>
              <a:t>能源</a:t>
            </a:r>
            <a:r>
              <a:rPr lang="zh-CN" altLang="zh-CN" sz="2800" b="1" dirty="0">
                <a:solidFill>
                  <a:srgbClr val="FF0000"/>
                </a:solidFill>
                <a:latin typeface="黑体" pitchFamily="2" charset="-122"/>
                <a:ea typeface="黑体" pitchFamily="2" charset="-122"/>
              </a:rPr>
              <a:t>体系 </a:t>
            </a:r>
            <a:endParaRPr lang="zh-CN" altLang="en-US" sz="2800" b="1" dirty="0">
              <a:solidFill>
                <a:srgbClr val="FF0000"/>
              </a:solidFill>
              <a:latin typeface="黑体" pitchFamily="2" charset="-122"/>
              <a:ea typeface="黑体" pitchFamily="2" charset="-122"/>
            </a:endParaRPr>
          </a:p>
        </p:txBody>
      </p:sp>
      <p:grpSp>
        <p:nvGrpSpPr>
          <p:cNvPr id="2048" name="组合 2047"/>
          <p:cNvGrpSpPr/>
          <p:nvPr/>
        </p:nvGrpSpPr>
        <p:grpSpPr>
          <a:xfrm>
            <a:off x="2062347" y="4935375"/>
            <a:ext cx="4871943" cy="674056"/>
            <a:chOff x="2123065" y="5022241"/>
            <a:chExt cx="4871943" cy="674056"/>
          </a:xfrm>
        </p:grpSpPr>
        <p:cxnSp>
          <p:nvCxnSpPr>
            <p:cNvPr id="7" name="直接连接符 6"/>
            <p:cNvCxnSpPr>
              <a:stCxn id="22" idx="2"/>
            </p:cNvCxnSpPr>
            <p:nvPr/>
          </p:nvCxnSpPr>
          <p:spPr>
            <a:xfrm>
              <a:off x="6934290" y="5023246"/>
              <a:ext cx="0" cy="58618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2183783" y="5696297"/>
              <a:ext cx="4811225"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17" idx="2"/>
            </p:cNvCxnSpPr>
            <p:nvPr/>
          </p:nvCxnSpPr>
          <p:spPr>
            <a:xfrm>
              <a:off x="2123065" y="5022241"/>
              <a:ext cx="0" cy="587190"/>
            </a:xfrm>
            <a:prstGeom prst="line">
              <a:avLst/>
            </a:prstGeom>
            <a:ln w="19050">
              <a:solidFill>
                <a:srgbClr val="0000FF"/>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2794175" y="5086211"/>
            <a:ext cx="3469004" cy="523220"/>
          </a:xfrm>
          <a:prstGeom prst="rect">
            <a:avLst/>
          </a:prstGeom>
          <a:noFill/>
        </p:spPr>
        <p:txBody>
          <a:bodyPr wrap="square" rtlCol="0">
            <a:spAutoFit/>
          </a:bodyPr>
          <a:lstStyle/>
          <a:p>
            <a:pPr algn="ctr"/>
            <a:r>
              <a:rPr lang="zh-CN" altLang="en-US" sz="2800" dirty="0" smtClean="0">
                <a:solidFill>
                  <a:srgbClr val="0000FF"/>
                </a:solidFill>
                <a:latin typeface="Arial" panose="020B0604020202020204" pitchFamily="34" charset="0"/>
                <a:ea typeface="黑体" panose="02010609060101010101" pitchFamily="49" charset="-122"/>
                <a:cs typeface="Arial" panose="020B0604020202020204" pitchFamily="34" charset="0"/>
              </a:rPr>
              <a:t>反馈、指导设计</a:t>
            </a:r>
            <a:endParaRPr lang="zh-CN" altLang="en-US" sz="2800" dirty="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115916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out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048"/>
                                        </p:tgtEl>
                                        <p:attrNameLst>
                                          <p:attrName>style.visibility</p:attrName>
                                        </p:attrNameLst>
                                      </p:cBhvr>
                                      <p:to>
                                        <p:strVal val="visible"/>
                                      </p:to>
                                    </p:set>
                                    <p:animEffect transition="in" filter="wipe(right)">
                                      <p:cBhvr>
                                        <p:cTn id="15" dur="500"/>
                                        <p:tgtEl>
                                          <p:spTgt spid="2048"/>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right)">
                                      <p:cBhvr>
                                        <p:cTn id="18" dur="500"/>
                                        <p:tgtEl>
                                          <p:spTgt spid="39"/>
                                        </p:tgtEl>
                                      </p:cBhvr>
                                    </p:animEffect>
                                  </p:childTnLst>
                                </p:cTn>
                              </p:par>
                            </p:childTnLst>
                          </p:cTn>
                        </p:par>
                        <p:par>
                          <p:cTn id="19" fill="hold">
                            <p:stCondLst>
                              <p:cond delay="500"/>
                            </p:stCondLst>
                            <p:childTnLst>
                              <p:par>
                                <p:cTn id="20" presetID="21" presetClass="entr" presetSubtype="1" fill="hold" nodeType="afterEffect">
                                  <p:stCondLst>
                                    <p:cond delay="0"/>
                                  </p:stCondLst>
                                  <p:childTnLst>
                                    <p:set>
                                      <p:cBhvr>
                                        <p:cTn id="21" dur="1" fill="hold">
                                          <p:stCondLst>
                                            <p:cond delay="0"/>
                                          </p:stCondLst>
                                        </p:cTn>
                                        <p:tgtEl>
                                          <p:spTgt spid="2049"/>
                                        </p:tgtEl>
                                        <p:attrNameLst>
                                          <p:attrName>style.visibility</p:attrName>
                                        </p:attrNameLst>
                                      </p:cBhvr>
                                      <p:to>
                                        <p:strVal val="visible"/>
                                      </p:to>
                                    </p:set>
                                    <p:animEffect transition="in" filter="wheel(1)">
                                      <p:cBhvr>
                                        <p:cTn id="22" dur="500"/>
                                        <p:tgtEl>
                                          <p:spTgt spid="204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51520" y="974756"/>
            <a:ext cx="7056120" cy="2110740"/>
          </a:xfrm>
          <a:prstGeom prst="rect">
            <a:avLst/>
          </a:prstGeom>
        </p:spPr>
      </p:pic>
      <p:sp>
        <p:nvSpPr>
          <p:cNvPr id="2" name="TextBox 1"/>
          <p:cNvSpPr txBox="1"/>
          <p:nvPr/>
        </p:nvSpPr>
        <p:spPr>
          <a:xfrm>
            <a:off x="1089076" y="236186"/>
            <a:ext cx="7758855" cy="523220"/>
          </a:xfrm>
          <a:prstGeom prst="rect">
            <a:avLst/>
          </a:prstGeom>
          <a:noFill/>
        </p:spPr>
        <p:txBody>
          <a:bodyPr wrap="none" rtlCol="0">
            <a:spAutoFit/>
          </a:bodyPr>
          <a:lstStyle/>
          <a:p>
            <a:r>
              <a:rPr lang="zh-CN" altLang="en-US" sz="2800" dirty="0">
                <a:solidFill>
                  <a:srgbClr val="FF0000"/>
                </a:solidFill>
                <a:ea typeface="黑体" panose="02010609060101010101" pitchFamily="49" charset="-122"/>
                <a:cs typeface="Times New Roman"/>
              </a:rPr>
              <a:t>同步辐射探索</a:t>
            </a:r>
            <a:r>
              <a:rPr lang="zh-CN" altLang="en-US" sz="2800" dirty="0" smtClean="0">
                <a:solidFill>
                  <a:srgbClr val="FF0000"/>
                </a:solidFill>
                <a:latin typeface="Arial" panose="020B0604020202020204" pitchFamily="34" charset="0"/>
                <a:ea typeface="黑体" panose="02010609060101010101" pitchFamily="49" charset="-122"/>
                <a:cs typeface="Arial" panose="020B0604020202020204" pitchFamily="34" charset="0"/>
              </a:rPr>
              <a:t>单</a:t>
            </a:r>
            <a:r>
              <a:rPr lang="zh-CN" altLang="en-US" sz="2800" dirty="0">
                <a:solidFill>
                  <a:srgbClr val="FF0000"/>
                </a:solidFill>
                <a:latin typeface="Arial" panose="020B0604020202020204" pitchFamily="34" charset="0"/>
                <a:ea typeface="黑体" panose="02010609060101010101" pitchFamily="49" charset="-122"/>
                <a:cs typeface="Arial" panose="020B0604020202020204" pitchFamily="34" charset="0"/>
              </a:rPr>
              <a:t>活性位点实现高效光催化全解水</a:t>
            </a:r>
          </a:p>
        </p:txBody>
      </p:sp>
      <p:sp>
        <p:nvSpPr>
          <p:cNvPr id="3" name="矩形 2"/>
          <p:cNvSpPr/>
          <p:nvPr/>
        </p:nvSpPr>
        <p:spPr>
          <a:xfrm>
            <a:off x="6241554" y="2417147"/>
            <a:ext cx="2659702" cy="461665"/>
          </a:xfrm>
          <a:prstGeom prst="rect">
            <a:avLst/>
          </a:prstGeom>
        </p:spPr>
        <p:txBody>
          <a:bodyPr wrap="none">
            <a:spAutoFit/>
          </a:bodyPr>
          <a:lstStyle/>
          <a:p>
            <a:r>
              <a:rPr lang="zh-CN" altLang="en-US" sz="2400" dirty="0" smtClean="0">
                <a:solidFill>
                  <a:srgbClr val="0000FF"/>
                </a:solidFill>
                <a:latin typeface="Arial" panose="020B0604020202020204" pitchFamily="34" charset="0"/>
                <a:ea typeface="黑体" panose="02010609060101010101" pitchFamily="49" charset="-122"/>
                <a:cs typeface="Arial" panose="020B0604020202020204" pitchFamily="34" charset="0"/>
              </a:rPr>
              <a:t>单</a:t>
            </a:r>
            <a:r>
              <a:rPr lang="zh-CN" altLang="en-US" sz="2400" dirty="0">
                <a:solidFill>
                  <a:srgbClr val="0000FF"/>
                </a:solidFill>
                <a:latin typeface="Arial" panose="020B0604020202020204" pitchFamily="34" charset="0"/>
                <a:ea typeface="黑体" panose="02010609060101010101" pitchFamily="49" charset="-122"/>
                <a:cs typeface="Arial" panose="020B0604020202020204" pitchFamily="34" charset="0"/>
              </a:rPr>
              <a:t>钴</a:t>
            </a:r>
            <a:r>
              <a:rPr lang="zh-CN" altLang="en-US" sz="2400" dirty="0" smtClean="0">
                <a:solidFill>
                  <a:srgbClr val="0000FF"/>
                </a:solidFill>
                <a:latin typeface="Arial" panose="020B0604020202020204" pitchFamily="34" charset="0"/>
                <a:ea typeface="黑体" panose="02010609060101010101" pitchFamily="49" charset="-122"/>
                <a:cs typeface="Arial" panose="020B0604020202020204" pitchFamily="34" charset="0"/>
              </a:rPr>
              <a:t>活性位点设计</a:t>
            </a:r>
            <a:endParaRPr lang="en-US" altLang="zh-CN" sz="2400" dirty="0" smtClean="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234810"/>
            <a:ext cx="2376264" cy="23320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512" y="3068960"/>
            <a:ext cx="3245294" cy="288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5542" y="3090174"/>
            <a:ext cx="3160202" cy="280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5966872" y="5906382"/>
            <a:ext cx="3177128" cy="677108"/>
          </a:xfrm>
          <a:prstGeom prst="rect">
            <a:avLst/>
          </a:prstGeom>
        </p:spPr>
        <p:txBody>
          <a:bodyPr wrap="square">
            <a:spAutoFit/>
          </a:bodyPr>
          <a:lstStyle/>
          <a:p>
            <a:pPr algn="r" fontAlgn="base">
              <a:spcBef>
                <a:spcPct val="0"/>
              </a:spcBef>
              <a:spcAft>
                <a:spcPct val="0"/>
              </a:spcAft>
            </a:pPr>
            <a:r>
              <a:rPr lang="en-US" altLang="zh-CN" sz="1900" dirty="0" smtClean="0">
                <a:solidFill>
                  <a:srgbClr val="0000FF"/>
                </a:solidFill>
                <a:latin typeface="Candara" panose="020E0502030303020204" pitchFamily="34" charset="0"/>
                <a:ea typeface="黑体" pitchFamily="49" charset="-122"/>
                <a:cs typeface="Arial" panose="020B0604020202020204" pitchFamily="34" charset="0"/>
              </a:rPr>
              <a:t>Yao T*, Wei SQ*,</a:t>
            </a:r>
            <a:r>
              <a:rPr lang="en-US" altLang="zh-CN" sz="1900" i="1" dirty="0" smtClean="0">
                <a:solidFill>
                  <a:srgbClr val="0000FF"/>
                </a:solidFill>
                <a:latin typeface="Candara" panose="020E0502030303020204" pitchFamily="34" charset="0"/>
                <a:ea typeface="黑体" pitchFamily="49" charset="-122"/>
                <a:cs typeface="Arial" panose="020B0604020202020204" pitchFamily="34" charset="0"/>
              </a:rPr>
              <a:t>et al.</a:t>
            </a:r>
          </a:p>
          <a:p>
            <a:pPr algn="r" fontAlgn="base">
              <a:spcBef>
                <a:spcPct val="0"/>
              </a:spcBef>
              <a:spcAft>
                <a:spcPct val="0"/>
              </a:spcAft>
            </a:pPr>
            <a:r>
              <a:rPr lang="en-US" altLang="zh-CN" sz="1900" dirty="0" err="1" smtClean="0">
                <a:solidFill>
                  <a:srgbClr val="0000FF"/>
                </a:solidFill>
                <a:latin typeface="Candara" panose="020E0502030303020204" pitchFamily="34" charset="0"/>
                <a:ea typeface="黑体" pitchFamily="49" charset="-122"/>
                <a:cs typeface="Arial" panose="020B0604020202020204" pitchFamily="34" charset="0"/>
              </a:rPr>
              <a:t>Angew</a:t>
            </a:r>
            <a:r>
              <a:rPr lang="en-US" altLang="zh-CN" sz="1900" dirty="0">
                <a:solidFill>
                  <a:srgbClr val="0000FF"/>
                </a:solidFill>
                <a:latin typeface="Candara" panose="020E0502030303020204" pitchFamily="34" charset="0"/>
                <a:ea typeface="黑体" pitchFamily="49" charset="-122"/>
                <a:cs typeface="Arial" panose="020B0604020202020204" pitchFamily="34" charset="0"/>
              </a:rPr>
              <a:t>. Chem</a:t>
            </a:r>
            <a:r>
              <a:rPr lang="en-US" altLang="zh-CN" sz="1900" dirty="0" smtClean="0">
                <a:solidFill>
                  <a:srgbClr val="0000FF"/>
                </a:solidFill>
                <a:latin typeface="Candara" panose="020E0502030303020204" pitchFamily="34" charset="0"/>
                <a:ea typeface="黑体" pitchFamily="49" charset="-122"/>
                <a:cs typeface="Arial" panose="020B0604020202020204" pitchFamily="34" charset="0"/>
              </a:rPr>
              <a:t>. 56, 9312 (2017)</a:t>
            </a:r>
            <a:endParaRPr lang="zh-CN" altLang="en-US" sz="1900" b="1" dirty="0">
              <a:solidFill>
                <a:srgbClr val="0000FF"/>
              </a:solidFill>
              <a:latin typeface="Candara" panose="020E0502030303020204" pitchFamily="34" charset="0"/>
              <a:ea typeface="黑体" pitchFamily="49" charset="-122"/>
              <a:cs typeface="Arial" panose="020B0604020202020204" pitchFamily="34" charset="0"/>
            </a:endParaRPr>
          </a:p>
        </p:txBody>
      </p:sp>
      <p:sp>
        <p:nvSpPr>
          <p:cNvPr id="14" name="矩形 13"/>
          <p:cNvSpPr/>
          <p:nvPr/>
        </p:nvSpPr>
        <p:spPr>
          <a:xfrm>
            <a:off x="2181458" y="5787904"/>
            <a:ext cx="3852428" cy="574581"/>
          </a:xfrm>
          <a:prstGeom prst="rect">
            <a:avLst/>
          </a:prstGeom>
        </p:spPr>
        <p:txBody>
          <a:bodyPr wrap="square">
            <a:spAutoFit/>
          </a:bodyPr>
          <a:lstStyle/>
          <a:p>
            <a:pPr>
              <a:lnSpc>
                <a:spcPct val="150000"/>
              </a:lnSpc>
            </a:pPr>
            <a:r>
              <a:rPr lang="zh-CN" altLang="en-US" sz="2000" dirty="0">
                <a:solidFill>
                  <a:srgbClr val="0000FF"/>
                </a:solidFill>
                <a:latin typeface="Arial" panose="020B0604020202020204" pitchFamily="34" charset="0"/>
                <a:ea typeface="黑体" panose="02010609060101010101" pitchFamily="49" charset="-122"/>
                <a:cs typeface="Arial" panose="020B0604020202020204" pitchFamily="34" charset="0"/>
              </a:rPr>
              <a:t>全解</a:t>
            </a:r>
            <a:r>
              <a:rPr lang="zh-CN" altLang="en-US" sz="2000" dirty="0" smtClean="0">
                <a:solidFill>
                  <a:srgbClr val="0000FF"/>
                </a:solidFill>
                <a:latin typeface="Arial" panose="020B0604020202020204" pitchFamily="34" charset="0"/>
                <a:ea typeface="黑体" panose="02010609060101010101" pitchFamily="49" charset="-122"/>
                <a:cs typeface="Arial" panose="020B0604020202020204" pitchFamily="34" charset="0"/>
              </a:rPr>
              <a:t>水、</a:t>
            </a:r>
            <a:r>
              <a:rPr lang="en-US" altLang="zh-CN" sz="2000" dirty="0" smtClean="0">
                <a:solidFill>
                  <a:srgbClr val="0000FF"/>
                </a:solidFill>
                <a:latin typeface="Arial" panose="020B0604020202020204" pitchFamily="34" charset="0"/>
                <a:ea typeface="黑体" panose="02010609060101010101" pitchFamily="49" charset="-122"/>
                <a:cs typeface="Arial" panose="020B0604020202020204" pitchFamily="34" charset="0"/>
              </a:rPr>
              <a:t>H</a:t>
            </a:r>
            <a:r>
              <a:rPr lang="en-US" altLang="zh-CN" sz="2000" baseline="-25000" dirty="0" smtClean="0">
                <a:solidFill>
                  <a:srgbClr val="0000FF"/>
                </a:solidFill>
                <a:latin typeface="Arial" panose="020B0604020202020204" pitchFamily="34" charset="0"/>
                <a:ea typeface="黑体" panose="02010609060101010101" pitchFamily="49" charset="-122"/>
                <a:cs typeface="Arial" panose="020B0604020202020204" pitchFamily="34" charset="0"/>
              </a:rPr>
              <a:t>2</a:t>
            </a:r>
            <a:r>
              <a:rPr lang="zh-CN" altLang="en-US" sz="2000" dirty="0" smtClean="0">
                <a:solidFill>
                  <a:srgbClr val="0000FF"/>
                </a:solidFill>
                <a:latin typeface="Arial" panose="020B0604020202020204" pitchFamily="34" charset="0"/>
                <a:ea typeface="黑体" panose="02010609060101010101" pitchFamily="49" charset="-122"/>
                <a:cs typeface="Arial" panose="020B0604020202020204" pitchFamily="34" charset="0"/>
              </a:rPr>
              <a:t>：</a:t>
            </a:r>
            <a:r>
              <a:rPr lang="en-US" altLang="zh-CN" sz="2000" b="1" u="sng" dirty="0" smtClean="0">
                <a:solidFill>
                  <a:srgbClr val="FF0000"/>
                </a:solidFill>
                <a:latin typeface="Arial" panose="020B0604020202020204" pitchFamily="34" charset="0"/>
                <a:ea typeface="黑体" panose="02010609060101010101" pitchFamily="49" charset="-122"/>
                <a:cs typeface="Arial" panose="020B0604020202020204" pitchFamily="34" charset="0"/>
              </a:rPr>
              <a:t>410.3</a:t>
            </a:r>
            <a:r>
              <a:rPr lang="en-US" altLang="zh-CN" sz="2000" dirty="0" smtClean="0">
                <a:solidFill>
                  <a:srgbClr val="0000FF"/>
                </a:solidFill>
                <a:latin typeface="Arial" panose="020B0604020202020204" pitchFamily="34" charset="0"/>
                <a:ea typeface="黑体" panose="02010609060101010101" pitchFamily="49" charset="-122"/>
                <a:cs typeface="Arial" panose="020B0604020202020204" pitchFamily="34" charset="0"/>
              </a:rPr>
              <a:t> </a:t>
            </a:r>
            <a:r>
              <a:rPr lang="el-GR" altLang="zh-CN" sz="2000" dirty="0" smtClean="0">
                <a:solidFill>
                  <a:srgbClr val="0000FF"/>
                </a:solidFill>
                <a:latin typeface="Arial" panose="020B0604020202020204" pitchFamily="34" charset="0"/>
                <a:ea typeface="黑体" panose="02010609060101010101" pitchFamily="49" charset="-122"/>
                <a:cs typeface="Arial" panose="020B0604020202020204" pitchFamily="34" charset="0"/>
              </a:rPr>
              <a:t>μ</a:t>
            </a:r>
            <a:r>
              <a:rPr lang="en-US" altLang="zh-CN" sz="2000" dirty="0" err="1" smtClean="0">
                <a:solidFill>
                  <a:srgbClr val="0000FF"/>
                </a:solidFill>
                <a:latin typeface="Arial" panose="020B0604020202020204" pitchFamily="34" charset="0"/>
                <a:ea typeface="黑体" panose="02010609060101010101" pitchFamily="49" charset="-122"/>
                <a:cs typeface="Arial" panose="020B0604020202020204" pitchFamily="34" charset="0"/>
              </a:rPr>
              <a:t>mol</a:t>
            </a:r>
            <a:r>
              <a:rPr lang="en-US" altLang="zh-CN" sz="2000" dirty="0" smtClean="0">
                <a:solidFill>
                  <a:srgbClr val="0000FF"/>
                </a:solidFill>
                <a:latin typeface="Arial" panose="020B0604020202020204" pitchFamily="34" charset="0"/>
                <a:ea typeface="黑体" panose="02010609060101010101" pitchFamily="49" charset="-122"/>
                <a:cs typeface="Arial" panose="020B0604020202020204" pitchFamily="34" charset="0"/>
              </a:rPr>
              <a:t> g</a:t>
            </a:r>
            <a:r>
              <a:rPr lang="en-US" altLang="zh-CN" sz="2000" baseline="30000" dirty="0" smtClean="0">
                <a:solidFill>
                  <a:srgbClr val="0000FF"/>
                </a:solidFill>
                <a:latin typeface="Arial" panose="020B0604020202020204" pitchFamily="34" charset="0"/>
                <a:ea typeface="黑体" panose="02010609060101010101" pitchFamily="49" charset="-122"/>
                <a:cs typeface="Arial" panose="020B0604020202020204" pitchFamily="34" charset="0"/>
              </a:rPr>
              <a:t>-1</a:t>
            </a:r>
            <a:r>
              <a:rPr lang="en-US" altLang="zh-CN" sz="2000" dirty="0" smtClean="0">
                <a:solidFill>
                  <a:srgbClr val="0000FF"/>
                </a:solidFill>
                <a:latin typeface="Arial" panose="020B0604020202020204" pitchFamily="34" charset="0"/>
                <a:ea typeface="黑体" panose="02010609060101010101" pitchFamily="49" charset="-122"/>
                <a:cs typeface="Arial" panose="020B0604020202020204" pitchFamily="34" charset="0"/>
              </a:rPr>
              <a:t> h</a:t>
            </a:r>
            <a:r>
              <a:rPr lang="en-US" altLang="zh-CN" sz="2000" baseline="30000" dirty="0" smtClean="0">
                <a:solidFill>
                  <a:srgbClr val="0000FF"/>
                </a:solidFill>
                <a:latin typeface="Arial" panose="020B0604020202020204" pitchFamily="34" charset="0"/>
                <a:ea typeface="黑体" panose="02010609060101010101" pitchFamily="49" charset="-122"/>
                <a:cs typeface="Arial" panose="020B0604020202020204" pitchFamily="34" charset="0"/>
              </a:rPr>
              <a:t>-1</a:t>
            </a:r>
            <a:endParaRPr lang="zh-CN" altLang="en-US" sz="2000" baseline="30000" dirty="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8828695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804248" y="1268760"/>
            <a:ext cx="1977593" cy="584775"/>
          </a:xfrm>
          <a:prstGeom prst="rect">
            <a:avLst/>
          </a:prstGeom>
        </p:spPr>
        <p:txBody>
          <a:bodyPr wrap="square">
            <a:spAutoFit/>
          </a:bodyPr>
          <a:lstStyle/>
          <a:p>
            <a:r>
              <a:rPr lang="en-US" altLang="zh-CN" sz="1600" dirty="0">
                <a:solidFill>
                  <a:srgbClr val="0000FF"/>
                </a:solidFill>
                <a:latin typeface="Helvetica CE" panose="020B0604020102020204" pitchFamily="34" charset="0"/>
              </a:rPr>
              <a:t>Single-site </a:t>
            </a:r>
            <a:r>
              <a:rPr lang="en-US" altLang="zh-CN" sz="1600" dirty="0" smtClean="0">
                <a:solidFill>
                  <a:srgbClr val="0000FF"/>
                </a:solidFill>
                <a:latin typeface="Helvetica CE" panose="020B0604020102020204" pitchFamily="34" charset="0"/>
              </a:rPr>
              <a:t>Co</a:t>
            </a:r>
            <a:r>
              <a:rPr lang="en-US" altLang="zh-CN" sz="1600" baseline="-25000" dirty="0" smtClean="0">
                <a:solidFill>
                  <a:srgbClr val="0000FF"/>
                </a:solidFill>
                <a:latin typeface="Helvetica CE" panose="020B0604020102020204" pitchFamily="34" charset="0"/>
              </a:rPr>
              <a:t>1</a:t>
            </a:r>
            <a:r>
              <a:rPr lang="en-US" altLang="zh-CN" sz="1600" dirty="0" smtClean="0">
                <a:solidFill>
                  <a:srgbClr val="0000FF"/>
                </a:solidFill>
                <a:latin typeface="Helvetica CE" panose="020B0604020102020204" pitchFamily="34" charset="0"/>
              </a:rPr>
              <a:t>-phosphide/PCN </a:t>
            </a:r>
            <a:endParaRPr lang="zh-CN" altLang="en-US" sz="1600" dirty="0">
              <a:solidFill>
                <a:srgbClr val="0000FF"/>
              </a:solidFill>
              <a:latin typeface="Helvetica CE" panose="020B0604020102020204" pitchFamily="34" charset="0"/>
            </a:endParaRPr>
          </a:p>
        </p:txBody>
      </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29281" t="14698" r="29661" b="12414"/>
          <a:stretch/>
        </p:blipFill>
        <p:spPr>
          <a:xfrm>
            <a:off x="4860032" y="116633"/>
            <a:ext cx="1944216" cy="1845414"/>
          </a:xfrm>
          <a:prstGeom prst="rect">
            <a:avLst/>
          </a:prstGeom>
        </p:spPr>
      </p:pic>
      <p:pic>
        <p:nvPicPr>
          <p:cNvPr id="512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688" t="3693" r="31385" b="20301"/>
          <a:stretch/>
        </p:blipFill>
        <p:spPr bwMode="auto">
          <a:xfrm>
            <a:off x="35496" y="980728"/>
            <a:ext cx="4174098" cy="478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4" name="表格 3"/>
          <p:cNvGraphicFramePr>
            <a:graphicFrameLocks noGrp="1"/>
          </p:cNvGraphicFramePr>
          <p:nvPr>
            <p:extLst/>
          </p:nvPr>
        </p:nvGraphicFramePr>
        <p:xfrm>
          <a:off x="4039935" y="2044822"/>
          <a:ext cx="5068569" cy="1725930"/>
        </p:xfrm>
        <a:graphic>
          <a:graphicData uri="http://schemas.openxmlformats.org/drawingml/2006/table">
            <a:tbl>
              <a:tblPr>
                <a:tableStyleId>{21E4AEA4-8DFA-4A89-87EB-49C32662AFE0}</a:tableStyleId>
              </a:tblPr>
              <a:tblGrid>
                <a:gridCol w="1630980"/>
                <a:gridCol w="648072"/>
                <a:gridCol w="504056"/>
                <a:gridCol w="576064"/>
                <a:gridCol w="1011432"/>
                <a:gridCol w="697965"/>
              </a:tblGrid>
              <a:tr h="367030">
                <a:tc>
                  <a:txBody>
                    <a:bodyPr/>
                    <a:lstStyle/>
                    <a:p>
                      <a:pPr algn="l">
                        <a:lnSpc>
                          <a:spcPts val="2600"/>
                        </a:lnSpc>
                        <a:spcAft>
                          <a:spcPts val="0"/>
                        </a:spcAft>
                      </a:pPr>
                      <a:r>
                        <a:rPr lang="en-US" sz="1600" kern="100" dirty="0">
                          <a:effectLst/>
                        </a:rPr>
                        <a:t>Samples</a:t>
                      </a:r>
                      <a:endParaRPr lang="zh-CN" sz="1400" kern="100" dirty="0">
                        <a:effectLst/>
                        <a:latin typeface="Calibri"/>
                        <a:ea typeface="宋体"/>
                        <a:cs typeface="Times New Roman"/>
                      </a:endParaRPr>
                    </a:p>
                  </a:txBody>
                  <a:tcPr marL="51435" marR="51435" marT="9525" marB="0" anchor="ctr">
                    <a:solidFill>
                      <a:schemeClr val="accent5">
                        <a:lumMod val="20000"/>
                        <a:lumOff val="80000"/>
                      </a:schemeClr>
                    </a:solidFill>
                  </a:tcPr>
                </a:tc>
                <a:tc>
                  <a:txBody>
                    <a:bodyPr/>
                    <a:lstStyle/>
                    <a:p>
                      <a:pPr algn="l">
                        <a:lnSpc>
                          <a:spcPts val="2600"/>
                        </a:lnSpc>
                        <a:spcAft>
                          <a:spcPts val="0"/>
                        </a:spcAft>
                      </a:pPr>
                      <a:r>
                        <a:rPr lang="en-US" sz="1600" kern="100">
                          <a:effectLst/>
                        </a:rPr>
                        <a:t>Path</a:t>
                      </a:r>
                      <a:endParaRPr lang="zh-CN" sz="1400" kern="100">
                        <a:effectLst/>
                        <a:latin typeface="Calibri"/>
                        <a:ea typeface="宋体"/>
                        <a:cs typeface="Times New Roman"/>
                      </a:endParaRPr>
                    </a:p>
                  </a:txBody>
                  <a:tcPr marL="51435" marR="51435" marT="9525" marB="0" anchor="ctr">
                    <a:solidFill>
                      <a:schemeClr val="accent5">
                        <a:lumMod val="20000"/>
                        <a:lumOff val="80000"/>
                      </a:schemeClr>
                    </a:solidFill>
                  </a:tcPr>
                </a:tc>
                <a:tc>
                  <a:txBody>
                    <a:bodyPr/>
                    <a:lstStyle/>
                    <a:p>
                      <a:pPr algn="l">
                        <a:lnSpc>
                          <a:spcPts val="2600"/>
                        </a:lnSpc>
                        <a:spcAft>
                          <a:spcPts val="0"/>
                        </a:spcAft>
                      </a:pPr>
                      <a:r>
                        <a:rPr lang="en-US" sz="1600" kern="100">
                          <a:effectLst/>
                        </a:rPr>
                        <a:t>CN</a:t>
                      </a:r>
                      <a:endParaRPr lang="zh-CN" sz="1400" kern="100">
                        <a:effectLst/>
                        <a:latin typeface="Calibri"/>
                        <a:ea typeface="宋体"/>
                        <a:cs typeface="Times New Roman"/>
                      </a:endParaRPr>
                    </a:p>
                  </a:txBody>
                  <a:tcPr marL="51435" marR="51435" marT="9525" marB="0" anchor="ctr">
                    <a:solidFill>
                      <a:schemeClr val="accent5">
                        <a:lumMod val="20000"/>
                        <a:lumOff val="80000"/>
                      </a:schemeClr>
                    </a:solidFill>
                  </a:tcPr>
                </a:tc>
                <a:tc>
                  <a:txBody>
                    <a:bodyPr/>
                    <a:lstStyle/>
                    <a:p>
                      <a:pPr algn="l">
                        <a:lnSpc>
                          <a:spcPts val="2600"/>
                        </a:lnSpc>
                        <a:spcAft>
                          <a:spcPts val="0"/>
                        </a:spcAft>
                      </a:pPr>
                      <a:r>
                        <a:rPr lang="en-US" sz="1600" kern="100">
                          <a:effectLst/>
                        </a:rPr>
                        <a:t>R (Å)</a:t>
                      </a:r>
                      <a:endParaRPr lang="zh-CN" sz="1400" kern="100">
                        <a:effectLst/>
                        <a:latin typeface="Calibri"/>
                        <a:ea typeface="宋体"/>
                        <a:cs typeface="Times New Roman"/>
                      </a:endParaRPr>
                    </a:p>
                  </a:txBody>
                  <a:tcPr marL="51435" marR="51435" marT="9525" marB="0" anchor="ctr">
                    <a:solidFill>
                      <a:schemeClr val="accent5">
                        <a:lumMod val="20000"/>
                        <a:lumOff val="80000"/>
                      </a:schemeClr>
                    </a:solidFill>
                  </a:tcPr>
                </a:tc>
                <a:tc>
                  <a:txBody>
                    <a:bodyPr/>
                    <a:lstStyle/>
                    <a:p>
                      <a:pPr algn="l">
                        <a:lnSpc>
                          <a:spcPts val="2600"/>
                        </a:lnSpc>
                        <a:spcAft>
                          <a:spcPts val="0"/>
                        </a:spcAft>
                      </a:pPr>
                      <a:r>
                        <a:rPr lang="en-US" sz="1600" kern="100">
                          <a:effectLst/>
                          <a:sym typeface="Symbol"/>
                        </a:rPr>
                        <a:t></a:t>
                      </a:r>
                      <a:r>
                        <a:rPr lang="en-US" sz="1600" kern="100" baseline="30000">
                          <a:effectLst/>
                        </a:rPr>
                        <a:t>2</a:t>
                      </a:r>
                      <a:r>
                        <a:rPr lang="en-US" sz="1600" kern="100">
                          <a:effectLst/>
                        </a:rPr>
                        <a:t>(10</a:t>
                      </a:r>
                      <a:r>
                        <a:rPr lang="en-US" sz="1600" kern="100" baseline="30000">
                          <a:effectLst/>
                        </a:rPr>
                        <a:t>-3</a:t>
                      </a:r>
                      <a:r>
                        <a:rPr lang="en-US" sz="1600" kern="100">
                          <a:effectLst/>
                        </a:rPr>
                        <a:t>Å</a:t>
                      </a:r>
                      <a:r>
                        <a:rPr lang="en-US" sz="1600" kern="100" baseline="30000">
                          <a:effectLst/>
                        </a:rPr>
                        <a:t>2</a:t>
                      </a:r>
                      <a:r>
                        <a:rPr lang="en-US" sz="1600" kern="100">
                          <a:effectLst/>
                        </a:rPr>
                        <a:t>)</a:t>
                      </a:r>
                      <a:endParaRPr lang="zh-CN" sz="1400" kern="100">
                        <a:effectLst/>
                        <a:latin typeface="Calibri"/>
                        <a:ea typeface="宋体"/>
                        <a:cs typeface="Times New Roman"/>
                      </a:endParaRPr>
                    </a:p>
                  </a:txBody>
                  <a:tcPr marL="51435" marR="51435" marT="9525" marB="0" anchor="ctr">
                    <a:solidFill>
                      <a:schemeClr val="accent5">
                        <a:lumMod val="20000"/>
                        <a:lumOff val="80000"/>
                      </a:schemeClr>
                    </a:solidFill>
                  </a:tcPr>
                </a:tc>
                <a:tc>
                  <a:txBody>
                    <a:bodyPr/>
                    <a:lstStyle/>
                    <a:p>
                      <a:pPr algn="ctr">
                        <a:lnSpc>
                          <a:spcPts val="2600"/>
                        </a:lnSpc>
                        <a:spcAft>
                          <a:spcPts val="0"/>
                        </a:spcAft>
                      </a:pPr>
                      <a:r>
                        <a:rPr lang="en-US" sz="1600" kern="100" dirty="0">
                          <a:effectLst/>
                          <a:sym typeface="Symbol"/>
                        </a:rPr>
                        <a:t></a:t>
                      </a:r>
                      <a:r>
                        <a:rPr lang="en-US" sz="1600" kern="100" dirty="0">
                          <a:effectLst/>
                        </a:rPr>
                        <a:t>E</a:t>
                      </a:r>
                      <a:r>
                        <a:rPr lang="en-US" sz="1600" kern="100" baseline="-25000" dirty="0">
                          <a:effectLst/>
                        </a:rPr>
                        <a:t>0</a:t>
                      </a:r>
                      <a:r>
                        <a:rPr lang="en-US" sz="1600" kern="100" dirty="0">
                          <a:effectLst/>
                        </a:rPr>
                        <a:t> (eV)</a:t>
                      </a:r>
                      <a:endParaRPr lang="zh-CN" sz="1400" kern="100" dirty="0">
                        <a:effectLst/>
                        <a:latin typeface="Calibri"/>
                        <a:ea typeface="宋体"/>
                        <a:cs typeface="Times New Roman"/>
                      </a:endParaRPr>
                    </a:p>
                  </a:txBody>
                  <a:tcPr marL="0" marR="0" marT="0" marB="0" anchor="ctr">
                    <a:solidFill>
                      <a:schemeClr val="accent5">
                        <a:lumMod val="20000"/>
                        <a:lumOff val="80000"/>
                      </a:schemeClr>
                    </a:solidFill>
                  </a:tcPr>
                </a:tc>
              </a:tr>
              <a:tr h="55880">
                <a:tc>
                  <a:txBody>
                    <a:bodyPr/>
                    <a:lstStyle/>
                    <a:p>
                      <a:pPr algn="l">
                        <a:lnSpc>
                          <a:spcPts val="2600"/>
                        </a:lnSpc>
                        <a:spcAft>
                          <a:spcPts val="0"/>
                        </a:spcAft>
                      </a:pPr>
                      <a:r>
                        <a:rPr lang="en-US" sz="1600" kern="100" dirty="0">
                          <a:effectLst/>
                        </a:rPr>
                        <a:t>0.4 % Co/C</a:t>
                      </a:r>
                      <a:r>
                        <a:rPr lang="en-US" sz="1600" kern="100" baseline="-25000" dirty="0">
                          <a:effectLst/>
                        </a:rPr>
                        <a:t>3</a:t>
                      </a:r>
                      <a:r>
                        <a:rPr lang="en-US" sz="1600" kern="100" dirty="0">
                          <a:effectLst/>
                        </a:rPr>
                        <a:t>N</a:t>
                      </a:r>
                      <a:r>
                        <a:rPr lang="en-US" sz="1600" kern="100" baseline="-25000" dirty="0">
                          <a:effectLst/>
                        </a:rPr>
                        <a:t>4</a:t>
                      </a:r>
                      <a:r>
                        <a:rPr lang="en-US" sz="1600" kern="100" dirty="0">
                          <a:effectLst/>
                        </a:rPr>
                        <a:t>-im.</a:t>
                      </a:r>
                      <a:endParaRPr lang="zh-CN" sz="1400" kern="100" dirty="0">
                        <a:effectLst/>
                        <a:latin typeface="Calibri"/>
                        <a:ea typeface="宋体"/>
                        <a:cs typeface="Times New Roman"/>
                      </a:endParaRPr>
                    </a:p>
                  </a:txBody>
                  <a:tcPr marL="51435" marR="51435" marT="9525" marB="0" anchor="ctr"/>
                </a:tc>
                <a:tc>
                  <a:txBody>
                    <a:bodyPr/>
                    <a:lstStyle/>
                    <a:p>
                      <a:pPr algn="l">
                        <a:lnSpc>
                          <a:spcPts val="2600"/>
                        </a:lnSpc>
                        <a:spcAft>
                          <a:spcPts val="0"/>
                        </a:spcAft>
                      </a:pPr>
                      <a:r>
                        <a:rPr lang="en-US" sz="1600" kern="100">
                          <a:effectLst/>
                        </a:rPr>
                        <a:t>Co-O</a:t>
                      </a:r>
                      <a:endParaRPr lang="zh-CN" sz="1400" kern="100">
                        <a:effectLst/>
                        <a:latin typeface="Calibri"/>
                        <a:ea typeface="宋体"/>
                        <a:cs typeface="Times New Roman"/>
                      </a:endParaRPr>
                    </a:p>
                  </a:txBody>
                  <a:tcPr marL="51435" marR="51435" marT="9525" marB="0" anchor="ctr"/>
                </a:tc>
                <a:tc>
                  <a:txBody>
                    <a:bodyPr/>
                    <a:lstStyle/>
                    <a:p>
                      <a:pPr algn="l">
                        <a:lnSpc>
                          <a:spcPts val="2600"/>
                        </a:lnSpc>
                        <a:spcAft>
                          <a:spcPts val="0"/>
                        </a:spcAft>
                      </a:pPr>
                      <a:r>
                        <a:rPr lang="en-US" sz="1600" kern="100">
                          <a:effectLst/>
                        </a:rPr>
                        <a:t>6.0</a:t>
                      </a:r>
                      <a:endParaRPr lang="zh-CN" sz="1400" kern="100">
                        <a:effectLst/>
                        <a:latin typeface="Calibri"/>
                        <a:ea typeface="宋体"/>
                        <a:cs typeface="Times New Roman"/>
                      </a:endParaRPr>
                    </a:p>
                  </a:txBody>
                  <a:tcPr marL="68580" marR="68580" marT="9525" marB="0"/>
                </a:tc>
                <a:tc>
                  <a:txBody>
                    <a:bodyPr/>
                    <a:lstStyle/>
                    <a:p>
                      <a:pPr algn="l">
                        <a:lnSpc>
                          <a:spcPts val="2600"/>
                        </a:lnSpc>
                        <a:spcAft>
                          <a:spcPts val="0"/>
                        </a:spcAft>
                      </a:pPr>
                      <a:r>
                        <a:rPr lang="en-US" sz="1600" kern="100">
                          <a:effectLst/>
                        </a:rPr>
                        <a:t>2.07</a:t>
                      </a:r>
                      <a:endParaRPr lang="zh-CN" sz="1400" kern="100">
                        <a:effectLst/>
                        <a:latin typeface="Calibri"/>
                        <a:ea typeface="宋体"/>
                        <a:cs typeface="Times New Roman"/>
                      </a:endParaRPr>
                    </a:p>
                  </a:txBody>
                  <a:tcPr marL="68580" marR="68580" marT="9525" marB="0"/>
                </a:tc>
                <a:tc>
                  <a:txBody>
                    <a:bodyPr/>
                    <a:lstStyle/>
                    <a:p>
                      <a:pPr algn="l">
                        <a:lnSpc>
                          <a:spcPts val="2600"/>
                        </a:lnSpc>
                        <a:spcAft>
                          <a:spcPts val="0"/>
                        </a:spcAft>
                      </a:pPr>
                      <a:r>
                        <a:rPr lang="en-US" sz="1600" kern="100">
                          <a:effectLst/>
                        </a:rPr>
                        <a:t>7.5</a:t>
                      </a:r>
                      <a:endParaRPr lang="zh-CN" sz="1400" kern="100">
                        <a:effectLst/>
                        <a:latin typeface="Calibri"/>
                        <a:ea typeface="宋体"/>
                        <a:cs typeface="Times New Roman"/>
                      </a:endParaRPr>
                    </a:p>
                  </a:txBody>
                  <a:tcPr marL="68580" marR="68580" marT="9525" marB="0"/>
                </a:tc>
                <a:tc>
                  <a:txBody>
                    <a:bodyPr/>
                    <a:lstStyle/>
                    <a:p>
                      <a:pPr algn="l">
                        <a:lnSpc>
                          <a:spcPts val="2600"/>
                        </a:lnSpc>
                        <a:spcAft>
                          <a:spcPts val="0"/>
                        </a:spcAft>
                      </a:pPr>
                      <a:r>
                        <a:rPr lang="en-US" sz="1600" kern="100">
                          <a:effectLst/>
                        </a:rPr>
                        <a:t>-2.1</a:t>
                      </a:r>
                      <a:endParaRPr lang="zh-CN" sz="1400" kern="100">
                        <a:effectLst/>
                        <a:latin typeface="Calibri"/>
                        <a:ea typeface="宋体"/>
                        <a:cs typeface="Times New Roman"/>
                      </a:endParaRPr>
                    </a:p>
                  </a:txBody>
                  <a:tcPr marL="0" marR="0" marT="0" marB="0"/>
                </a:tc>
              </a:tr>
              <a:tr h="0">
                <a:tc rowSpan="2">
                  <a:txBody>
                    <a:bodyPr/>
                    <a:lstStyle/>
                    <a:p>
                      <a:pPr algn="l">
                        <a:lnSpc>
                          <a:spcPts val="2600"/>
                        </a:lnSpc>
                        <a:spcAft>
                          <a:spcPts val="0"/>
                        </a:spcAft>
                      </a:pPr>
                      <a:r>
                        <a:rPr lang="en-US" sz="1600" kern="100">
                          <a:effectLst/>
                        </a:rPr>
                        <a:t>0.4 % Co/C</a:t>
                      </a:r>
                      <a:r>
                        <a:rPr lang="en-US" sz="1600" kern="100" baseline="-25000">
                          <a:effectLst/>
                        </a:rPr>
                        <a:t>3</a:t>
                      </a:r>
                      <a:r>
                        <a:rPr lang="en-US" sz="1600" kern="100">
                          <a:effectLst/>
                        </a:rPr>
                        <a:t>N</a:t>
                      </a:r>
                      <a:r>
                        <a:rPr lang="en-US" sz="1600" kern="100" baseline="-25000">
                          <a:effectLst/>
                        </a:rPr>
                        <a:t>4</a:t>
                      </a:r>
                      <a:r>
                        <a:rPr lang="en-US" sz="1600" kern="100">
                          <a:effectLst/>
                        </a:rPr>
                        <a:t>-ca.</a:t>
                      </a:r>
                      <a:endParaRPr lang="zh-CN" sz="1400" kern="100">
                        <a:effectLst/>
                        <a:latin typeface="Calibri"/>
                        <a:ea typeface="宋体"/>
                        <a:cs typeface="Times New Roman"/>
                      </a:endParaRPr>
                    </a:p>
                  </a:txBody>
                  <a:tcPr marL="51435" marR="51435" marT="9525" marB="0" anchor="ctr"/>
                </a:tc>
                <a:tc>
                  <a:txBody>
                    <a:bodyPr/>
                    <a:lstStyle/>
                    <a:p>
                      <a:pPr algn="l">
                        <a:lnSpc>
                          <a:spcPts val="2600"/>
                        </a:lnSpc>
                        <a:spcAft>
                          <a:spcPts val="0"/>
                        </a:spcAft>
                      </a:pPr>
                      <a:r>
                        <a:rPr lang="en-US" sz="1600" kern="100">
                          <a:effectLst/>
                        </a:rPr>
                        <a:t>Co-O</a:t>
                      </a:r>
                      <a:r>
                        <a:rPr lang="en-US" sz="1600" kern="100" baseline="-25000">
                          <a:effectLst/>
                        </a:rPr>
                        <a:t>1</a:t>
                      </a:r>
                      <a:endParaRPr lang="zh-CN" sz="1400" kern="100">
                        <a:effectLst/>
                        <a:latin typeface="Calibri"/>
                        <a:ea typeface="宋体"/>
                        <a:cs typeface="Times New Roman"/>
                      </a:endParaRPr>
                    </a:p>
                  </a:txBody>
                  <a:tcPr marL="51435" marR="51435" marT="9525" marB="0"/>
                </a:tc>
                <a:tc>
                  <a:txBody>
                    <a:bodyPr/>
                    <a:lstStyle/>
                    <a:p>
                      <a:pPr algn="l">
                        <a:lnSpc>
                          <a:spcPts val="2600"/>
                        </a:lnSpc>
                        <a:spcAft>
                          <a:spcPts val="0"/>
                        </a:spcAft>
                      </a:pPr>
                      <a:r>
                        <a:rPr lang="en-US" sz="1600" kern="100">
                          <a:effectLst/>
                        </a:rPr>
                        <a:t>3.0</a:t>
                      </a:r>
                      <a:endParaRPr lang="zh-CN" sz="1400" kern="100">
                        <a:effectLst/>
                        <a:latin typeface="Calibri"/>
                        <a:ea typeface="宋体"/>
                        <a:cs typeface="Times New Roman"/>
                      </a:endParaRPr>
                    </a:p>
                  </a:txBody>
                  <a:tcPr marL="68580" marR="68580" marT="9525" marB="0"/>
                </a:tc>
                <a:tc>
                  <a:txBody>
                    <a:bodyPr/>
                    <a:lstStyle/>
                    <a:p>
                      <a:pPr algn="l">
                        <a:lnSpc>
                          <a:spcPts val="2600"/>
                        </a:lnSpc>
                        <a:spcAft>
                          <a:spcPts val="0"/>
                        </a:spcAft>
                      </a:pPr>
                      <a:r>
                        <a:rPr lang="en-US" sz="1600" kern="100">
                          <a:effectLst/>
                        </a:rPr>
                        <a:t>2.03</a:t>
                      </a:r>
                      <a:endParaRPr lang="zh-CN" sz="1400" kern="100">
                        <a:effectLst/>
                        <a:latin typeface="Calibri"/>
                        <a:ea typeface="宋体"/>
                        <a:cs typeface="Times New Roman"/>
                      </a:endParaRPr>
                    </a:p>
                  </a:txBody>
                  <a:tcPr marL="68580" marR="68580" marT="9525" marB="0"/>
                </a:tc>
                <a:tc>
                  <a:txBody>
                    <a:bodyPr/>
                    <a:lstStyle/>
                    <a:p>
                      <a:pPr algn="l">
                        <a:lnSpc>
                          <a:spcPts val="2600"/>
                        </a:lnSpc>
                        <a:spcAft>
                          <a:spcPts val="0"/>
                        </a:spcAft>
                      </a:pPr>
                      <a:r>
                        <a:rPr lang="en-US" sz="1600" kern="100">
                          <a:effectLst/>
                        </a:rPr>
                        <a:t>7.6</a:t>
                      </a:r>
                      <a:endParaRPr lang="zh-CN" sz="1400" kern="100">
                        <a:effectLst/>
                        <a:latin typeface="Calibri"/>
                        <a:ea typeface="宋体"/>
                        <a:cs typeface="Times New Roman"/>
                      </a:endParaRPr>
                    </a:p>
                  </a:txBody>
                  <a:tcPr marL="68580" marR="68580" marT="9525" marB="0"/>
                </a:tc>
                <a:tc>
                  <a:txBody>
                    <a:bodyPr/>
                    <a:lstStyle/>
                    <a:p>
                      <a:pPr algn="l">
                        <a:lnSpc>
                          <a:spcPts val="2600"/>
                        </a:lnSpc>
                        <a:spcAft>
                          <a:spcPts val="0"/>
                        </a:spcAft>
                      </a:pPr>
                      <a:r>
                        <a:rPr lang="en-US" sz="1600" kern="100">
                          <a:effectLst/>
                        </a:rPr>
                        <a:t>2.3</a:t>
                      </a:r>
                      <a:endParaRPr lang="zh-CN" sz="1400" kern="100">
                        <a:effectLst/>
                        <a:latin typeface="Calibri"/>
                        <a:ea typeface="宋体"/>
                        <a:cs typeface="Times New Roman"/>
                      </a:endParaRPr>
                    </a:p>
                  </a:txBody>
                  <a:tcPr marL="0" marR="0" marT="0" marB="0"/>
                </a:tc>
              </a:tr>
              <a:tr h="0">
                <a:tc vMerge="1">
                  <a:txBody>
                    <a:bodyPr/>
                    <a:lstStyle/>
                    <a:p>
                      <a:endParaRPr lang="zh-CN" altLang="en-US"/>
                    </a:p>
                  </a:txBody>
                  <a:tcPr/>
                </a:tc>
                <a:tc>
                  <a:txBody>
                    <a:bodyPr/>
                    <a:lstStyle/>
                    <a:p>
                      <a:pPr algn="l">
                        <a:lnSpc>
                          <a:spcPts val="2600"/>
                        </a:lnSpc>
                        <a:spcAft>
                          <a:spcPts val="0"/>
                        </a:spcAft>
                      </a:pPr>
                      <a:r>
                        <a:rPr lang="en-US" sz="1600" kern="100">
                          <a:effectLst/>
                        </a:rPr>
                        <a:t>Co-O</a:t>
                      </a:r>
                      <a:r>
                        <a:rPr lang="en-US" sz="1600" kern="100" baseline="-25000">
                          <a:effectLst/>
                        </a:rPr>
                        <a:t>2</a:t>
                      </a:r>
                      <a:endParaRPr lang="zh-CN" sz="1400" kern="100">
                        <a:effectLst/>
                        <a:latin typeface="Calibri"/>
                        <a:ea typeface="宋体"/>
                        <a:cs typeface="Times New Roman"/>
                      </a:endParaRPr>
                    </a:p>
                  </a:txBody>
                  <a:tcPr marL="51435" marR="51435" marT="9525" marB="0"/>
                </a:tc>
                <a:tc>
                  <a:txBody>
                    <a:bodyPr/>
                    <a:lstStyle/>
                    <a:p>
                      <a:pPr algn="l">
                        <a:lnSpc>
                          <a:spcPts val="2600"/>
                        </a:lnSpc>
                        <a:spcAft>
                          <a:spcPts val="0"/>
                        </a:spcAft>
                      </a:pPr>
                      <a:r>
                        <a:rPr lang="en-US" sz="1600" kern="100">
                          <a:effectLst/>
                        </a:rPr>
                        <a:t>3.0</a:t>
                      </a:r>
                      <a:endParaRPr lang="zh-CN" sz="1400" kern="100">
                        <a:effectLst/>
                        <a:latin typeface="Calibri"/>
                        <a:ea typeface="宋体"/>
                        <a:cs typeface="Times New Roman"/>
                      </a:endParaRPr>
                    </a:p>
                  </a:txBody>
                  <a:tcPr marL="68580" marR="68580" marT="9525" marB="0"/>
                </a:tc>
                <a:tc>
                  <a:txBody>
                    <a:bodyPr/>
                    <a:lstStyle/>
                    <a:p>
                      <a:pPr algn="l">
                        <a:lnSpc>
                          <a:spcPts val="2600"/>
                        </a:lnSpc>
                        <a:spcAft>
                          <a:spcPts val="0"/>
                        </a:spcAft>
                      </a:pPr>
                      <a:r>
                        <a:rPr lang="en-US" sz="1600" kern="100" dirty="0">
                          <a:effectLst/>
                        </a:rPr>
                        <a:t>2.13</a:t>
                      </a:r>
                      <a:endParaRPr lang="zh-CN" sz="1400" kern="100" dirty="0">
                        <a:effectLst/>
                        <a:latin typeface="Calibri"/>
                        <a:ea typeface="宋体"/>
                        <a:cs typeface="Times New Roman"/>
                      </a:endParaRPr>
                    </a:p>
                  </a:txBody>
                  <a:tcPr marL="68580" marR="68580" marT="9525" marB="0"/>
                </a:tc>
                <a:tc>
                  <a:txBody>
                    <a:bodyPr/>
                    <a:lstStyle/>
                    <a:p>
                      <a:pPr algn="l">
                        <a:lnSpc>
                          <a:spcPts val="2600"/>
                        </a:lnSpc>
                        <a:spcAft>
                          <a:spcPts val="0"/>
                        </a:spcAft>
                      </a:pPr>
                      <a:r>
                        <a:rPr lang="en-US" sz="1600" kern="100">
                          <a:effectLst/>
                        </a:rPr>
                        <a:t>8.6</a:t>
                      </a:r>
                      <a:endParaRPr lang="zh-CN" sz="1400" kern="100">
                        <a:effectLst/>
                        <a:latin typeface="Calibri"/>
                        <a:ea typeface="宋体"/>
                        <a:cs typeface="Times New Roman"/>
                      </a:endParaRPr>
                    </a:p>
                  </a:txBody>
                  <a:tcPr marL="68580" marR="68580" marT="9525" marB="0"/>
                </a:tc>
                <a:tc>
                  <a:txBody>
                    <a:bodyPr/>
                    <a:lstStyle/>
                    <a:p>
                      <a:pPr algn="l">
                        <a:lnSpc>
                          <a:spcPts val="2600"/>
                        </a:lnSpc>
                        <a:spcAft>
                          <a:spcPts val="0"/>
                        </a:spcAft>
                      </a:pPr>
                      <a:r>
                        <a:rPr lang="en-US" sz="1600" kern="100">
                          <a:effectLst/>
                        </a:rPr>
                        <a:t>2.3</a:t>
                      </a:r>
                      <a:endParaRPr lang="zh-CN" sz="1400" kern="100">
                        <a:effectLst/>
                        <a:latin typeface="Calibri"/>
                        <a:ea typeface="宋体"/>
                        <a:cs typeface="Times New Roman"/>
                      </a:endParaRPr>
                    </a:p>
                  </a:txBody>
                  <a:tcPr marL="0" marR="0" marT="0" marB="0"/>
                </a:tc>
              </a:tr>
              <a:tr h="106680">
                <a:tc>
                  <a:txBody>
                    <a:bodyPr/>
                    <a:lstStyle/>
                    <a:p>
                      <a:pPr algn="just">
                        <a:lnSpc>
                          <a:spcPts val="2600"/>
                        </a:lnSpc>
                        <a:spcAft>
                          <a:spcPts val="0"/>
                        </a:spcAft>
                      </a:pPr>
                      <a:r>
                        <a:rPr lang="en-US" sz="1600" kern="100">
                          <a:effectLst/>
                        </a:rPr>
                        <a:t>0.4 % Co/C</a:t>
                      </a:r>
                      <a:r>
                        <a:rPr lang="en-US" sz="1600" kern="100" baseline="-25000">
                          <a:effectLst/>
                        </a:rPr>
                        <a:t>3</a:t>
                      </a:r>
                      <a:r>
                        <a:rPr lang="en-US" sz="1600" kern="100">
                          <a:effectLst/>
                        </a:rPr>
                        <a:t>N</a:t>
                      </a:r>
                      <a:r>
                        <a:rPr lang="en-US" sz="1600" kern="100" baseline="-25000">
                          <a:effectLst/>
                        </a:rPr>
                        <a:t>4</a:t>
                      </a:r>
                      <a:r>
                        <a:rPr lang="en-US" sz="1600" kern="100">
                          <a:effectLst/>
                        </a:rPr>
                        <a:t>-ph.</a:t>
                      </a:r>
                      <a:endParaRPr lang="zh-CN" sz="1400" kern="100">
                        <a:effectLst/>
                        <a:latin typeface="Calibri"/>
                        <a:ea typeface="宋体"/>
                        <a:cs typeface="Times New Roman"/>
                      </a:endParaRPr>
                    </a:p>
                  </a:txBody>
                  <a:tcPr marL="51435" marR="51435" marT="9525" marB="0" anchor="ctr"/>
                </a:tc>
                <a:tc>
                  <a:txBody>
                    <a:bodyPr/>
                    <a:lstStyle/>
                    <a:p>
                      <a:pPr algn="l">
                        <a:lnSpc>
                          <a:spcPts val="2600"/>
                        </a:lnSpc>
                        <a:spcAft>
                          <a:spcPts val="0"/>
                        </a:spcAft>
                      </a:pPr>
                      <a:r>
                        <a:rPr lang="en-US" sz="1600" kern="100">
                          <a:effectLst/>
                        </a:rPr>
                        <a:t>Co-P</a:t>
                      </a:r>
                      <a:endParaRPr lang="zh-CN" sz="1400" kern="100">
                        <a:effectLst/>
                        <a:latin typeface="Calibri"/>
                        <a:ea typeface="宋体"/>
                        <a:cs typeface="Times New Roman"/>
                      </a:endParaRPr>
                    </a:p>
                  </a:txBody>
                  <a:tcPr marL="51435" marR="51435" marT="9525" marB="0"/>
                </a:tc>
                <a:tc>
                  <a:txBody>
                    <a:bodyPr/>
                    <a:lstStyle/>
                    <a:p>
                      <a:pPr algn="l">
                        <a:lnSpc>
                          <a:spcPts val="2600"/>
                        </a:lnSpc>
                        <a:spcAft>
                          <a:spcPts val="0"/>
                        </a:spcAft>
                      </a:pPr>
                      <a:r>
                        <a:rPr lang="en-US" sz="1600" kern="100">
                          <a:effectLst/>
                        </a:rPr>
                        <a:t>4.0</a:t>
                      </a:r>
                      <a:endParaRPr lang="zh-CN" sz="1400" kern="100">
                        <a:effectLst/>
                        <a:latin typeface="Calibri"/>
                        <a:ea typeface="宋体"/>
                        <a:cs typeface="Times New Roman"/>
                      </a:endParaRPr>
                    </a:p>
                  </a:txBody>
                  <a:tcPr marL="68580" marR="68580" marT="9525" marB="0"/>
                </a:tc>
                <a:tc>
                  <a:txBody>
                    <a:bodyPr/>
                    <a:lstStyle/>
                    <a:p>
                      <a:pPr algn="l">
                        <a:lnSpc>
                          <a:spcPts val="2600"/>
                        </a:lnSpc>
                        <a:spcAft>
                          <a:spcPts val="0"/>
                        </a:spcAft>
                      </a:pPr>
                      <a:r>
                        <a:rPr lang="en-US" sz="1600" kern="100" dirty="0">
                          <a:effectLst/>
                        </a:rPr>
                        <a:t>2.24</a:t>
                      </a:r>
                      <a:endParaRPr lang="zh-CN" sz="1400" kern="100" dirty="0">
                        <a:effectLst/>
                        <a:latin typeface="Calibri"/>
                        <a:ea typeface="宋体"/>
                        <a:cs typeface="Times New Roman"/>
                      </a:endParaRPr>
                    </a:p>
                  </a:txBody>
                  <a:tcPr marL="68580" marR="68580" marT="9525" marB="0"/>
                </a:tc>
                <a:tc>
                  <a:txBody>
                    <a:bodyPr/>
                    <a:lstStyle/>
                    <a:p>
                      <a:pPr algn="l">
                        <a:lnSpc>
                          <a:spcPts val="2600"/>
                        </a:lnSpc>
                        <a:spcAft>
                          <a:spcPts val="0"/>
                        </a:spcAft>
                      </a:pPr>
                      <a:r>
                        <a:rPr lang="en-US" sz="1600" kern="100" dirty="0">
                          <a:effectLst/>
                        </a:rPr>
                        <a:t>4.5</a:t>
                      </a:r>
                      <a:endParaRPr lang="zh-CN" sz="1400" kern="100" dirty="0">
                        <a:effectLst/>
                        <a:latin typeface="Calibri"/>
                        <a:ea typeface="宋体"/>
                        <a:cs typeface="Times New Roman"/>
                      </a:endParaRPr>
                    </a:p>
                  </a:txBody>
                  <a:tcPr marL="68580" marR="68580" marT="9525" marB="0"/>
                </a:tc>
                <a:tc>
                  <a:txBody>
                    <a:bodyPr/>
                    <a:lstStyle/>
                    <a:p>
                      <a:pPr algn="l">
                        <a:lnSpc>
                          <a:spcPts val="2600"/>
                        </a:lnSpc>
                        <a:spcAft>
                          <a:spcPts val="0"/>
                        </a:spcAft>
                      </a:pPr>
                      <a:r>
                        <a:rPr lang="en-US" sz="1600" kern="100" dirty="0">
                          <a:effectLst/>
                        </a:rPr>
                        <a:t>-2.0</a:t>
                      </a:r>
                      <a:endParaRPr lang="zh-CN" sz="1400" kern="100" dirty="0">
                        <a:effectLst/>
                        <a:latin typeface="Calibri"/>
                        <a:ea typeface="宋体"/>
                        <a:cs typeface="Times New Roman"/>
                      </a:endParaRPr>
                    </a:p>
                  </a:txBody>
                  <a:tcPr marL="0" marR="0" marT="0" marB="0"/>
                </a:tc>
              </a:tr>
            </a:tbl>
          </a:graphicData>
        </a:graphic>
      </p:graphicFrame>
      <p:pic>
        <p:nvPicPr>
          <p:cNvPr id="51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2129" b="12655"/>
          <a:stretch/>
        </p:blipFill>
        <p:spPr bwMode="auto">
          <a:xfrm>
            <a:off x="4139952" y="3973502"/>
            <a:ext cx="4000500" cy="2734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9604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2570" y="632542"/>
            <a:ext cx="4771430" cy="58928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矩形 4"/>
          <p:cNvSpPr/>
          <p:nvPr/>
        </p:nvSpPr>
        <p:spPr>
          <a:xfrm>
            <a:off x="144620" y="3639063"/>
            <a:ext cx="4140000" cy="1951816"/>
          </a:xfrm>
          <a:prstGeom prst="rect">
            <a:avLst/>
          </a:prstGeom>
          <a:noFill/>
          <a:ln w="19050">
            <a:solidFill>
              <a:srgbClr val="00B050"/>
            </a:solidFill>
          </a:ln>
        </p:spPr>
        <p:txBody>
          <a:bodyPr wrap="square">
            <a:spAutoFit/>
          </a:bodyPr>
          <a:lstStyle/>
          <a:p>
            <a:pPr algn="just" fontAlgn="base">
              <a:lnSpc>
                <a:spcPts val="2900"/>
              </a:lnSpc>
              <a:spcBef>
                <a:spcPct val="0"/>
              </a:spcBef>
              <a:spcAft>
                <a:spcPct val="0"/>
              </a:spcAft>
              <a:defRPr/>
            </a:pPr>
            <a:r>
              <a:rPr lang="zh-CN" altLang="en-US" sz="2200" dirty="0">
                <a:solidFill>
                  <a:srgbClr val="0000FF"/>
                </a:solidFill>
                <a:latin typeface="Arial" panose="020B0604020202020204" pitchFamily="34" charset="0"/>
                <a:ea typeface="黑体" panose="02010609060101010101" pitchFamily="49" charset="-122"/>
                <a:cs typeface="Arial" panose="020B0604020202020204" pitchFamily="34" charset="0"/>
              </a:rPr>
              <a:t>同步辐射软和硬</a:t>
            </a:r>
            <a:r>
              <a:rPr lang="en-US" altLang="zh-CN" sz="2200" dirty="0">
                <a:solidFill>
                  <a:srgbClr val="0000FF"/>
                </a:solidFill>
                <a:latin typeface="Arial" panose="020B0604020202020204" pitchFamily="34" charset="0"/>
                <a:ea typeface="黑体" panose="02010609060101010101" pitchFamily="49" charset="-122"/>
                <a:cs typeface="Arial" panose="020B0604020202020204" pitchFamily="34" charset="0"/>
              </a:rPr>
              <a:t>X</a:t>
            </a:r>
            <a:r>
              <a:rPr lang="zh-CN" altLang="en-US" sz="2200" dirty="0">
                <a:solidFill>
                  <a:srgbClr val="0000FF"/>
                </a:solidFill>
                <a:latin typeface="Arial" panose="020B0604020202020204" pitchFamily="34" charset="0"/>
                <a:ea typeface="黑体" panose="02010609060101010101" pitchFamily="49" charset="-122"/>
                <a:cs typeface="Arial" panose="020B0604020202020204" pitchFamily="34" charset="0"/>
              </a:rPr>
              <a:t>射线吸收谱</a:t>
            </a:r>
            <a:r>
              <a:rPr lang="zh-CN" altLang="en-US"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学技术明确单个</a:t>
            </a:r>
            <a:r>
              <a:rPr lang="en-US" altLang="zh-CN"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Co</a:t>
            </a:r>
            <a:r>
              <a:rPr lang="zh-CN" altLang="en-US"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活性位点“</a:t>
            </a:r>
            <a:r>
              <a:rPr lang="en-US" altLang="zh-CN"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Co</a:t>
            </a:r>
            <a:r>
              <a:rPr lang="en-US" altLang="zh-CN" sz="2200" baseline="-25000" dirty="0" smtClean="0">
                <a:solidFill>
                  <a:srgbClr val="0000FF"/>
                </a:solidFill>
                <a:latin typeface="Arial" panose="020B0604020202020204" pitchFamily="34" charset="0"/>
                <a:ea typeface="黑体" panose="02010609060101010101" pitchFamily="49" charset="-122"/>
                <a:cs typeface="Arial" panose="020B0604020202020204" pitchFamily="34" charset="0"/>
              </a:rPr>
              <a:t>1</a:t>
            </a:r>
            <a:r>
              <a:rPr lang="en-US" altLang="zh-CN"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-P</a:t>
            </a:r>
            <a:r>
              <a:rPr lang="en-US" altLang="zh-CN" sz="2200" baseline="-25000" dirty="0" smtClean="0">
                <a:solidFill>
                  <a:srgbClr val="0000FF"/>
                </a:solidFill>
                <a:latin typeface="Arial" panose="020B0604020202020204" pitchFamily="34" charset="0"/>
                <a:ea typeface="黑体" panose="02010609060101010101" pitchFamily="49" charset="-122"/>
                <a:cs typeface="Arial" panose="020B0604020202020204" pitchFamily="34" charset="0"/>
              </a:rPr>
              <a:t>4</a:t>
            </a:r>
            <a:r>
              <a:rPr lang="zh-CN" altLang="en-US"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”的原子构型、及催化剂的能级结构，揭示其实现高效光催化全解水性能的构效关系。</a:t>
            </a:r>
            <a:endParaRPr lang="zh-CN" altLang="en-US" sz="2200" dirty="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sp>
        <p:nvSpPr>
          <p:cNvPr id="9" name="矩形 8"/>
          <p:cNvSpPr/>
          <p:nvPr/>
        </p:nvSpPr>
        <p:spPr>
          <a:xfrm>
            <a:off x="258094" y="1204539"/>
            <a:ext cx="4080732" cy="1891287"/>
          </a:xfrm>
          <a:prstGeom prst="rect">
            <a:avLst/>
          </a:prstGeom>
        </p:spPr>
        <p:txBody>
          <a:bodyPr wrap="none">
            <a:spAutoFit/>
          </a:bodyPr>
          <a:lstStyle/>
          <a:p>
            <a:pPr>
              <a:lnSpc>
                <a:spcPct val="150000"/>
              </a:lnSpc>
            </a:pPr>
            <a:r>
              <a:rPr lang="en-US" altLang="zh-CN" sz="2000" b="1" dirty="0">
                <a:solidFill>
                  <a:srgbClr val="0000FF"/>
                </a:solidFill>
              </a:rPr>
              <a:t>Highlighted by </a:t>
            </a:r>
            <a:r>
              <a:rPr lang="en-US" altLang="zh-CN" sz="2000" b="1" dirty="0" err="1">
                <a:solidFill>
                  <a:srgbClr val="FF0000"/>
                </a:solidFill>
              </a:rPr>
              <a:t>MaterialsViews</a:t>
            </a:r>
            <a:r>
              <a:rPr lang="en-US" altLang="zh-CN" sz="2000" b="1" dirty="0">
                <a:solidFill>
                  <a:srgbClr val="FF0000"/>
                </a:solidFill>
              </a:rPr>
              <a:t> </a:t>
            </a:r>
            <a:r>
              <a:rPr lang="en-US" altLang="zh-CN" sz="2000" b="1" dirty="0" smtClean="0">
                <a:solidFill>
                  <a:srgbClr val="FF0000"/>
                </a:solidFill>
              </a:rPr>
              <a:t>China</a:t>
            </a:r>
          </a:p>
          <a:p>
            <a:pPr>
              <a:lnSpc>
                <a:spcPct val="150000"/>
              </a:lnSpc>
            </a:pPr>
            <a:r>
              <a:rPr lang="en-US" altLang="zh-CN" sz="2000" b="1" dirty="0">
                <a:solidFill>
                  <a:srgbClr val="0000FF"/>
                </a:solidFill>
              </a:rPr>
              <a:t>Highlighted by </a:t>
            </a:r>
            <a:r>
              <a:rPr lang="en-US" altLang="zh-CN" sz="2000" b="1" dirty="0" smtClean="0">
                <a:solidFill>
                  <a:srgbClr val="FF0000"/>
                </a:solidFill>
              </a:rPr>
              <a:t>X-MOL</a:t>
            </a:r>
          </a:p>
          <a:p>
            <a:pPr>
              <a:lnSpc>
                <a:spcPct val="150000"/>
              </a:lnSpc>
            </a:pPr>
            <a:r>
              <a:rPr lang="en-US" altLang="zh-CN" sz="2000" b="1" dirty="0" smtClean="0">
                <a:solidFill>
                  <a:srgbClr val="0000FF"/>
                </a:solidFill>
              </a:rPr>
              <a:t>Selected as </a:t>
            </a:r>
            <a:r>
              <a:rPr lang="en-US" altLang="zh-CN" sz="2000" b="1" dirty="0">
                <a:solidFill>
                  <a:srgbClr val="FF0000"/>
                </a:solidFill>
              </a:rPr>
              <a:t>“frontispiece</a:t>
            </a:r>
            <a:r>
              <a:rPr lang="en-US" altLang="zh-CN" sz="2000" b="1" dirty="0" smtClean="0">
                <a:solidFill>
                  <a:srgbClr val="FF0000"/>
                </a:solidFill>
              </a:rPr>
              <a:t>”</a:t>
            </a:r>
          </a:p>
          <a:p>
            <a:pPr>
              <a:lnSpc>
                <a:spcPct val="150000"/>
              </a:lnSpc>
            </a:pPr>
            <a:r>
              <a:rPr lang="en-US" altLang="zh-CN" sz="2000" b="1" dirty="0">
                <a:solidFill>
                  <a:srgbClr val="0000FF"/>
                </a:solidFill>
              </a:rPr>
              <a:t>Selected as </a:t>
            </a:r>
            <a:r>
              <a:rPr lang="en-US" altLang="zh-CN" sz="2000" b="1" dirty="0" smtClean="0">
                <a:solidFill>
                  <a:srgbClr val="FF0000"/>
                </a:solidFill>
              </a:rPr>
              <a:t>“Hot paper”</a:t>
            </a:r>
            <a:endParaRPr lang="zh-CN" altLang="en-US" sz="2000" b="1" dirty="0">
              <a:solidFill>
                <a:srgbClr val="FF0000"/>
              </a:solidFill>
            </a:endParaRPr>
          </a:p>
        </p:txBody>
      </p:sp>
      <p:sp>
        <p:nvSpPr>
          <p:cNvPr id="6" name="矩形 5"/>
          <p:cNvSpPr/>
          <p:nvPr/>
        </p:nvSpPr>
        <p:spPr>
          <a:xfrm>
            <a:off x="154567" y="5805264"/>
            <a:ext cx="3396241" cy="707886"/>
          </a:xfrm>
          <a:prstGeom prst="rect">
            <a:avLst/>
          </a:prstGeom>
        </p:spPr>
        <p:txBody>
          <a:bodyPr wrap="square">
            <a:spAutoFit/>
          </a:bodyPr>
          <a:lstStyle/>
          <a:p>
            <a:pPr fontAlgn="base">
              <a:spcBef>
                <a:spcPct val="0"/>
              </a:spcBef>
              <a:spcAft>
                <a:spcPct val="0"/>
              </a:spcAft>
            </a:pPr>
            <a:r>
              <a:rPr lang="en-US" altLang="zh-CN" sz="2000" dirty="0" smtClean="0">
                <a:solidFill>
                  <a:srgbClr val="0000FF"/>
                </a:solidFill>
                <a:latin typeface="Candara" panose="020E0502030303020204" pitchFamily="34" charset="0"/>
                <a:ea typeface="黑体" pitchFamily="49" charset="-122"/>
                <a:cs typeface="Arial" panose="020B0604020202020204" pitchFamily="34" charset="0"/>
              </a:rPr>
              <a:t>Yao T*, Wei SQ*,</a:t>
            </a:r>
            <a:r>
              <a:rPr lang="en-US" altLang="zh-CN" sz="2000" i="1" dirty="0" smtClean="0">
                <a:solidFill>
                  <a:srgbClr val="0000FF"/>
                </a:solidFill>
                <a:latin typeface="Candara" panose="020E0502030303020204" pitchFamily="34" charset="0"/>
                <a:ea typeface="黑体" pitchFamily="49" charset="-122"/>
                <a:cs typeface="Arial" panose="020B0604020202020204" pitchFamily="34" charset="0"/>
              </a:rPr>
              <a:t>et al.</a:t>
            </a:r>
          </a:p>
          <a:p>
            <a:pPr fontAlgn="base">
              <a:spcBef>
                <a:spcPct val="0"/>
              </a:spcBef>
              <a:spcAft>
                <a:spcPct val="0"/>
              </a:spcAft>
            </a:pPr>
            <a:r>
              <a:rPr lang="en-US" altLang="zh-CN" sz="2000" dirty="0" err="1" smtClean="0">
                <a:solidFill>
                  <a:srgbClr val="0000FF"/>
                </a:solidFill>
                <a:latin typeface="Candara" panose="020E0502030303020204" pitchFamily="34" charset="0"/>
                <a:ea typeface="黑体" pitchFamily="49" charset="-122"/>
                <a:cs typeface="Arial" panose="020B0604020202020204" pitchFamily="34" charset="0"/>
              </a:rPr>
              <a:t>Angew</a:t>
            </a:r>
            <a:r>
              <a:rPr lang="en-US" altLang="zh-CN" sz="2000" dirty="0">
                <a:solidFill>
                  <a:srgbClr val="0000FF"/>
                </a:solidFill>
                <a:latin typeface="Candara" panose="020E0502030303020204" pitchFamily="34" charset="0"/>
                <a:ea typeface="黑体" pitchFamily="49" charset="-122"/>
                <a:cs typeface="Arial" panose="020B0604020202020204" pitchFamily="34" charset="0"/>
              </a:rPr>
              <a:t>. Chem</a:t>
            </a:r>
            <a:r>
              <a:rPr lang="en-US" altLang="zh-CN" sz="2000" dirty="0" smtClean="0">
                <a:solidFill>
                  <a:srgbClr val="0000FF"/>
                </a:solidFill>
                <a:latin typeface="Candara" panose="020E0502030303020204" pitchFamily="34" charset="0"/>
                <a:ea typeface="黑体" pitchFamily="49" charset="-122"/>
                <a:cs typeface="Arial" panose="020B0604020202020204" pitchFamily="34" charset="0"/>
              </a:rPr>
              <a:t>. 56, 9312 (2017)</a:t>
            </a:r>
            <a:endParaRPr lang="zh-CN" altLang="en-US" sz="2000" b="1" dirty="0">
              <a:solidFill>
                <a:srgbClr val="0000FF"/>
              </a:solidFill>
              <a:latin typeface="Candara" panose="020E0502030303020204" pitchFamily="34" charset="0"/>
              <a:ea typeface="黑体" pitchFamily="49" charset="-122"/>
              <a:cs typeface="Arial" panose="020B0604020202020204" pitchFamily="34" charset="0"/>
            </a:endParaRPr>
          </a:p>
        </p:txBody>
      </p:sp>
    </p:spTree>
    <p:extLst>
      <p:ext uri="{BB962C8B-B14F-4D97-AF65-F5344CB8AC3E}">
        <p14:creationId xmlns:p14="http://schemas.microsoft.com/office/powerpoint/2010/main" val="10808581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241344" y="260648"/>
            <a:ext cx="7560840" cy="523220"/>
          </a:xfrm>
          <a:prstGeom prst="rect">
            <a:avLst/>
          </a:prstGeom>
          <a:noFill/>
        </p:spPr>
        <p:txBody>
          <a:bodyPr wrap="square" rtlCol="0">
            <a:spAutoFit/>
          </a:bodyPr>
          <a:lstStyle/>
          <a:p>
            <a:pPr algn="just" fontAlgn="base">
              <a:spcBef>
                <a:spcPct val="0"/>
              </a:spcBef>
              <a:spcAft>
                <a:spcPct val="0"/>
              </a:spcAft>
            </a:pPr>
            <a:r>
              <a:rPr lang="zh-CN" altLang="en-US" sz="2800" dirty="0" smtClean="0">
                <a:solidFill>
                  <a:srgbClr val="FF0000"/>
                </a:solidFill>
                <a:ea typeface="黑体" panose="02010609060101010101" pitchFamily="49" charset="-122"/>
                <a:cs typeface="Times New Roman"/>
              </a:rPr>
              <a:t>同步辐射揭示单活性位点高效光催化产氢机理</a:t>
            </a:r>
            <a:endParaRPr lang="zh-CN" altLang="en-US" sz="2800" dirty="0">
              <a:solidFill>
                <a:srgbClr val="FF0000"/>
              </a:solidFill>
              <a:ea typeface="黑体" panose="02010609060101010101" pitchFamily="49" charset="-122"/>
            </a:endParaRPr>
          </a:p>
        </p:txBody>
      </p:sp>
      <p:pic>
        <p:nvPicPr>
          <p:cNvPr id="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3" r="1457"/>
          <a:stretch/>
        </p:blipFill>
        <p:spPr bwMode="auto">
          <a:xfrm>
            <a:off x="395536" y="1077098"/>
            <a:ext cx="5004048" cy="37164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52"/>
          <a:stretch/>
        </p:blipFill>
        <p:spPr bwMode="auto">
          <a:xfrm>
            <a:off x="992201" y="4901791"/>
            <a:ext cx="1610230" cy="16135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2743539" y="5323855"/>
            <a:ext cx="2231328" cy="769441"/>
          </a:xfrm>
          <a:prstGeom prst="rect">
            <a:avLst/>
          </a:prstGeom>
          <a:noFill/>
        </p:spPr>
        <p:txBody>
          <a:bodyPr wrap="square" rtlCol="0">
            <a:spAutoFit/>
          </a:bodyPr>
          <a:lstStyle/>
          <a:p>
            <a:r>
              <a:rPr lang="en-US" altLang="zh-CN"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Co</a:t>
            </a:r>
            <a:r>
              <a:rPr lang="en-US" altLang="zh-CN" sz="2200" baseline="-25000" dirty="0" smtClean="0">
                <a:solidFill>
                  <a:srgbClr val="0000FF"/>
                </a:solidFill>
                <a:latin typeface="Arial" panose="020B0604020202020204" pitchFamily="34" charset="0"/>
                <a:ea typeface="黑体" panose="02010609060101010101" pitchFamily="49" charset="-122"/>
                <a:cs typeface="Arial" panose="020B0604020202020204" pitchFamily="34" charset="0"/>
              </a:rPr>
              <a:t>1</a:t>
            </a:r>
            <a:r>
              <a:rPr lang="en-US" altLang="zh-CN"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/PCN</a:t>
            </a:r>
            <a:r>
              <a:rPr lang="zh-CN" altLang="en-US"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单原子光催化剂</a:t>
            </a:r>
            <a:endParaRPr lang="zh-CN" altLang="en-US" sz="2200" dirty="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sp>
        <p:nvSpPr>
          <p:cNvPr id="12" name="矩形 11"/>
          <p:cNvSpPr/>
          <p:nvPr/>
        </p:nvSpPr>
        <p:spPr>
          <a:xfrm>
            <a:off x="3491882" y="6165947"/>
            <a:ext cx="5616622" cy="384721"/>
          </a:xfrm>
          <a:prstGeom prst="rect">
            <a:avLst/>
          </a:prstGeom>
        </p:spPr>
        <p:txBody>
          <a:bodyPr wrap="square">
            <a:spAutoFit/>
          </a:bodyPr>
          <a:lstStyle/>
          <a:p>
            <a:pPr algn="r" fontAlgn="base">
              <a:spcBef>
                <a:spcPct val="0"/>
              </a:spcBef>
              <a:spcAft>
                <a:spcPct val="0"/>
              </a:spcAft>
            </a:pPr>
            <a:r>
              <a:rPr lang="en-US" altLang="zh-CN" sz="1900" dirty="0" smtClean="0">
                <a:solidFill>
                  <a:srgbClr val="0000FF"/>
                </a:solidFill>
                <a:latin typeface="Candara" panose="020E0502030303020204" pitchFamily="34" charset="0"/>
                <a:ea typeface="黑体" pitchFamily="49" charset="-122"/>
                <a:cs typeface="Arial" panose="020B0604020202020204" pitchFamily="34" charset="0"/>
              </a:rPr>
              <a:t>Yao T*, </a:t>
            </a:r>
            <a:r>
              <a:rPr lang="en-US" altLang="zh-CN" sz="1900" i="1" dirty="0" smtClean="0">
                <a:solidFill>
                  <a:srgbClr val="0000FF"/>
                </a:solidFill>
                <a:latin typeface="Candara" panose="020E0502030303020204" pitchFamily="34" charset="0"/>
                <a:ea typeface="黑体" pitchFamily="49" charset="-122"/>
                <a:cs typeface="Arial" panose="020B0604020202020204" pitchFamily="34" charset="0"/>
              </a:rPr>
              <a:t>et al. </a:t>
            </a:r>
            <a:r>
              <a:rPr lang="en-US" altLang="zh-CN" sz="1900" dirty="0" err="1" smtClean="0">
                <a:solidFill>
                  <a:srgbClr val="0000FF"/>
                </a:solidFill>
                <a:latin typeface="Candara" panose="020E0502030303020204" pitchFamily="34" charset="0"/>
                <a:ea typeface="黑体" pitchFamily="49" charset="-122"/>
                <a:cs typeface="Arial" panose="020B0604020202020204" pitchFamily="34" charset="0"/>
              </a:rPr>
              <a:t>Angew</a:t>
            </a:r>
            <a:r>
              <a:rPr lang="en-US" altLang="zh-CN" sz="1900" dirty="0">
                <a:solidFill>
                  <a:srgbClr val="0000FF"/>
                </a:solidFill>
                <a:latin typeface="Candara" panose="020E0502030303020204" pitchFamily="34" charset="0"/>
                <a:ea typeface="黑体" pitchFamily="49" charset="-122"/>
                <a:cs typeface="Arial" panose="020B0604020202020204" pitchFamily="34" charset="0"/>
              </a:rPr>
              <a:t>. </a:t>
            </a:r>
            <a:r>
              <a:rPr lang="en-US" altLang="zh-CN" sz="1900" dirty="0" smtClean="0">
                <a:solidFill>
                  <a:srgbClr val="0000FF"/>
                </a:solidFill>
                <a:latin typeface="Candara" panose="020E0502030303020204" pitchFamily="34" charset="0"/>
                <a:ea typeface="黑体" pitchFamily="49" charset="-122"/>
                <a:cs typeface="Arial" panose="020B0604020202020204" pitchFamily="34" charset="0"/>
              </a:rPr>
              <a:t>Chem</a:t>
            </a:r>
            <a:r>
              <a:rPr lang="en-US" altLang="zh-CN" sz="1900" dirty="0">
                <a:solidFill>
                  <a:srgbClr val="0000FF"/>
                </a:solidFill>
                <a:latin typeface="Candara" panose="020E0502030303020204" pitchFamily="34" charset="0"/>
                <a:ea typeface="黑体" pitchFamily="49" charset="-122"/>
                <a:cs typeface="Arial" panose="020B0604020202020204" pitchFamily="34" charset="0"/>
              </a:rPr>
              <a:t>. </a:t>
            </a:r>
            <a:r>
              <a:rPr lang="en-US" altLang="zh-CN" sz="1900" dirty="0" smtClean="0">
                <a:solidFill>
                  <a:srgbClr val="0000FF"/>
                </a:solidFill>
                <a:latin typeface="Candara" panose="020E0502030303020204" pitchFamily="34" charset="0"/>
                <a:ea typeface="黑体" pitchFamily="49" charset="-122"/>
                <a:cs typeface="Arial" panose="020B0604020202020204" pitchFamily="34" charset="0"/>
              </a:rPr>
              <a:t>56, 12191 (2017)</a:t>
            </a:r>
            <a:endParaRPr lang="zh-CN" altLang="en-US" sz="1900" dirty="0">
              <a:solidFill>
                <a:srgbClr val="0000FF"/>
              </a:solidFill>
              <a:latin typeface="Candara" panose="020E0502030303020204" pitchFamily="34" charset="0"/>
              <a:ea typeface="黑体" pitchFamily="49" charset="-122"/>
              <a:cs typeface="Arial" panose="020B0604020202020204" pitchFamily="34" charset="0"/>
            </a:endParaRPr>
          </a:p>
        </p:txBody>
      </p:sp>
      <p:pic>
        <p:nvPicPr>
          <p:cNvPr id="9"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287" r="48750" b="5080"/>
          <a:stretch/>
        </p:blipFill>
        <p:spPr bwMode="auto">
          <a:xfrm>
            <a:off x="5611431" y="3455938"/>
            <a:ext cx="2952328" cy="2723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t="6287" b="5080"/>
          <a:stretch/>
        </p:blipFill>
        <p:spPr bwMode="auto">
          <a:xfrm>
            <a:off x="5824547" y="836712"/>
            <a:ext cx="2880320" cy="2723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1767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115" name="Picture 3" descr="幻灯片1"/>
          <p:cNvPicPr>
            <a:picLocks noChangeAspect="1" noChangeArrowheads="1"/>
          </p:cNvPicPr>
          <p:nvPr/>
        </p:nvPicPr>
        <p:blipFill>
          <a:blip r:embed="rId3" cstate="print"/>
          <a:srcRect/>
          <a:stretch>
            <a:fillRect/>
          </a:stretch>
        </p:blipFill>
        <p:spPr bwMode="auto">
          <a:xfrm>
            <a:off x="1049102" y="1988840"/>
            <a:ext cx="7272808" cy="4471506"/>
          </a:xfrm>
          <a:prstGeom prst="rect">
            <a:avLst/>
          </a:prstGeom>
          <a:noFill/>
          <a:ln w="9525">
            <a:noFill/>
            <a:miter lim="800000"/>
            <a:headEnd/>
            <a:tailEnd/>
          </a:ln>
        </p:spPr>
      </p:pic>
      <p:sp>
        <p:nvSpPr>
          <p:cNvPr id="730114" name="Rectangle 2"/>
          <p:cNvSpPr>
            <a:spLocks noGrp="1" noChangeArrowheads="1"/>
          </p:cNvSpPr>
          <p:nvPr>
            <p:ph type="body" idx="1"/>
          </p:nvPr>
        </p:nvSpPr>
        <p:spPr>
          <a:xfrm>
            <a:off x="549275" y="980728"/>
            <a:ext cx="8272462" cy="1274763"/>
          </a:xfrm>
        </p:spPr>
        <p:txBody>
          <a:bodyPr/>
          <a:lstStyle/>
          <a:p>
            <a:pPr>
              <a:lnSpc>
                <a:spcPct val="150000"/>
              </a:lnSpc>
            </a:pPr>
            <a:r>
              <a:rPr lang="en-US" altLang="zh-CN" sz="2400" b="1" dirty="0" smtClean="0">
                <a:solidFill>
                  <a:srgbClr val="FF0000"/>
                </a:solidFill>
                <a:ea typeface="黑体" pitchFamily="2" charset="-122"/>
              </a:rPr>
              <a:t>X</a:t>
            </a:r>
            <a:r>
              <a:rPr lang="zh-CN" altLang="en-US" sz="2400" b="1" dirty="0" smtClean="0">
                <a:solidFill>
                  <a:srgbClr val="FF0000"/>
                </a:solidFill>
                <a:ea typeface="黑体" pitchFamily="2" charset="-122"/>
              </a:rPr>
              <a:t>射线：</a:t>
            </a:r>
            <a:r>
              <a:rPr lang="zh-CN" altLang="en-US" sz="2400" b="1" dirty="0">
                <a:solidFill>
                  <a:srgbClr val="FF0000"/>
                </a:solidFill>
                <a:ea typeface="黑体" pitchFamily="2" charset="-122"/>
              </a:rPr>
              <a:t>侧重解决“原子在哪里”的问题    </a:t>
            </a:r>
            <a:r>
              <a:rPr lang="en-US" altLang="zh-CN" sz="2400" b="1" dirty="0">
                <a:solidFill>
                  <a:srgbClr val="FF0000"/>
                </a:solidFill>
                <a:ea typeface="黑体" pitchFamily="2" charset="-122"/>
              </a:rPr>
              <a:t>— </a:t>
            </a:r>
            <a:r>
              <a:rPr lang="zh-CN" altLang="en-US" sz="2400" b="1" dirty="0">
                <a:solidFill>
                  <a:srgbClr val="FF0000"/>
                </a:solidFill>
                <a:ea typeface="黑体" pitchFamily="2" charset="-122"/>
              </a:rPr>
              <a:t>结构</a:t>
            </a:r>
          </a:p>
          <a:p>
            <a:pPr>
              <a:lnSpc>
                <a:spcPct val="150000"/>
              </a:lnSpc>
            </a:pPr>
            <a:r>
              <a:rPr lang="zh-CN" altLang="en-US" sz="2400" b="1" dirty="0">
                <a:solidFill>
                  <a:srgbClr val="FF0000"/>
                </a:solidFill>
                <a:ea typeface="黑体" pitchFamily="2" charset="-122"/>
              </a:rPr>
              <a:t>真空紫外（软</a:t>
            </a:r>
            <a:r>
              <a:rPr lang="en-US" altLang="zh-CN" sz="2400" b="1" dirty="0">
                <a:solidFill>
                  <a:srgbClr val="FF0000"/>
                </a:solidFill>
                <a:ea typeface="黑体" pitchFamily="2" charset="-122"/>
              </a:rPr>
              <a:t>X</a:t>
            </a:r>
            <a:r>
              <a:rPr lang="zh-CN" altLang="en-US" sz="2400" b="1" dirty="0" smtClean="0">
                <a:solidFill>
                  <a:srgbClr val="FF0000"/>
                </a:solidFill>
                <a:ea typeface="黑体" pitchFamily="2" charset="-122"/>
              </a:rPr>
              <a:t>）：</a:t>
            </a:r>
            <a:r>
              <a:rPr lang="zh-CN" altLang="en-US" sz="2400" b="1" dirty="0">
                <a:solidFill>
                  <a:srgbClr val="FF0000"/>
                </a:solidFill>
                <a:ea typeface="黑体" pitchFamily="2" charset="-122"/>
              </a:rPr>
              <a:t>回答“电子在做什么”  </a:t>
            </a:r>
            <a:r>
              <a:rPr lang="en-US" altLang="zh-CN" sz="2400" b="1" dirty="0">
                <a:solidFill>
                  <a:srgbClr val="FF0000"/>
                </a:solidFill>
                <a:ea typeface="黑体" pitchFamily="2" charset="-122"/>
              </a:rPr>
              <a:t>— </a:t>
            </a:r>
            <a:r>
              <a:rPr lang="zh-CN" altLang="en-US" sz="2400" b="1" dirty="0">
                <a:solidFill>
                  <a:srgbClr val="FF0000"/>
                </a:solidFill>
                <a:ea typeface="黑体" pitchFamily="2" charset="-122"/>
              </a:rPr>
              <a:t>功能</a:t>
            </a:r>
            <a:endParaRPr lang="zh-CN" altLang="en-US" sz="2000" dirty="0">
              <a:solidFill>
                <a:srgbClr val="FF0000"/>
              </a:solidFill>
              <a:ea typeface="黑体" pitchFamily="2" charset="-122"/>
            </a:endParaRPr>
          </a:p>
        </p:txBody>
      </p:sp>
      <p:sp>
        <p:nvSpPr>
          <p:cNvPr id="2" name="矩形 1"/>
          <p:cNvSpPr/>
          <p:nvPr/>
        </p:nvSpPr>
        <p:spPr>
          <a:xfrm>
            <a:off x="1259632" y="188640"/>
            <a:ext cx="3877986" cy="535531"/>
          </a:xfrm>
          <a:prstGeom prst="rect">
            <a:avLst/>
          </a:prstGeom>
        </p:spPr>
        <p:txBody>
          <a:bodyPr wrap="none">
            <a:spAutoFit/>
          </a:bodyPr>
          <a:lstStyle/>
          <a:p>
            <a:pPr algn="ctr">
              <a:lnSpc>
                <a:spcPct val="80000"/>
              </a:lnSpc>
              <a:buFontTx/>
              <a:buNone/>
            </a:pPr>
            <a:r>
              <a:rPr lang="zh-CN" altLang="en-US" sz="3600" dirty="0">
                <a:solidFill>
                  <a:srgbClr val="0000FF"/>
                </a:solidFill>
                <a:ea typeface="黑体" pitchFamily="2" charset="-122"/>
              </a:rPr>
              <a:t>光源的分类与特点</a:t>
            </a:r>
            <a:endParaRPr lang="zh-CN" altLang="en-US" sz="2800" dirty="0">
              <a:solidFill>
                <a:srgbClr val="0000FF"/>
              </a:solidFill>
              <a:latin typeface="楷体_GB2312" pitchFamily="49" charset="-122"/>
              <a:ea typeface="黑体" pitchFamily="2" charset="-122"/>
            </a:endParaRPr>
          </a:p>
        </p:txBody>
      </p:sp>
    </p:spTree>
    <p:extLst>
      <p:ext uri="{BB962C8B-B14F-4D97-AF65-F5344CB8AC3E}">
        <p14:creationId xmlns:p14="http://schemas.microsoft.com/office/powerpoint/2010/main" val="19996670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988" t="33527" r="35459" b="14673"/>
          <a:stretch/>
        </p:blipFill>
        <p:spPr bwMode="auto">
          <a:xfrm>
            <a:off x="4427984" y="476856"/>
            <a:ext cx="1948578" cy="1656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4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10" t="14856" r="28728" b="14857"/>
          <a:stretch/>
        </p:blipFill>
        <p:spPr bwMode="auto">
          <a:xfrm>
            <a:off x="4540154" y="4581128"/>
            <a:ext cx="1789683" cy="1656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4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115" t="18701" r="31426" b="19799"/>
          <a:stretch/>
        </p:blipFill>
        <p:spPr bwMode="auto">
          <a:xfrm>
            <a:off x="4517302" y="2493080"/>
            <a:ext cx="1779211" cy="1656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TextBox 15"/>
          <p:cNvSpPr txBox="1"/>
          <p:nvPr/>
        </p:nvSpPr>
        <p:spPr>
          <a:xfrm>
            <a:off x="4944735" y="2060848"/>
            <a:ext cx="950901" cy="338554"/>
          </a:xfrm>
          <a:prstGeom prst="rect">
            <a:avLst/>
          </a:prstGeom>
          <a:noFill/>
        </p:spPr>
        <p:txBody>
          <a:bodyPr wrap="none" rtlCol="0">
            <a:spAutoFit/>
          </a:bodyPr>
          <a:lstStyle/>
          <a:p>
            <a:r>
              <a:rPr lang="en-US" altLang="zh-CN" sz="1600" dirty="0" smtClean="0">
                <a:latin typeface="Helvetica CE" panose="020B0604020102020204" pitchFamily="34" charset="0"/>
              </a:rPr>
              <a:t>“Co</a:t>
            </a:r>
            <a:r>
              <a:rPr lang="en-US" altLang="zh-CN" sz="1600" baseline="-25000" dirty="0" smtClean="0">
                <a:latin typeface="Helvetica CE" panose="020B0604020102020204" pitchFamily="34" charset="0"/>
              </a:rPr>
              <a:t>1</a:t>
            </a:r>
            <a:r>
              <a:rPr lang="en-US" altLang="zh-CN" sz="1600" dirty="0" smtClean="0">
                <a:latin typeface="Helvetica CE" panose="020B0604020102020204" pitchFamily="34" charset="0"/>
              </a:rPr>
              <a:t>-N</a:t>
            </a:r>
            <a:r>
              <a:rPr lang="en-US" altLang="zh-CN" sz="1600" baseline="-25000" dirty="0" smtClean="0">
                <a:latin typeface="Helvetica CE" panose="020B0604020102020204" pitchFamily="34" charset="0"/>
              </a:rPr>
              <a:t>4</a:t>
            </a:r>
            <a:r>
              <a:rPr lang="en-US" altLang="zh-CN" sz="1600" dirty="0" smtClean="0">
                <a:latin typeface="Helvetica CE" panose="020B0604020102020204" pitchFamily="34" charset="0"/>
              </a:rPr>
              <a:t>”</a:t>
            </a:r>
            <a:endParaRPr lang="zh-CN" altLang="en-US" sz="1600" dirty="0">
              <a:latin typeface="Helvetica CE" panose="020B0604020102020204" pitchFamily="34" charset="0"/>
            </a:endParaRPr>
          </a:p>
        </p:txBody>
      </p:sp>
      <p:sp>
        <p:nvSpPr>
          <p:cNvPr id="17" name="TextBox 16"/>
          <p:cNvSpPr txBox="1"/>
          <p:nvPr/>
        </p:nvSpPr>
        <p:spPr>
          <a:xfrm>
            <a:off x="4919238" y="4026550"/>
            <a:ext cx="950901" cy="338554"/>
          </a:xfrm>
          <a:prstGeom prst="rect">
            <a:avLst/>
          </a:prstGeom>
          <a:noFill/>
        </p:spPr>
        <p:txBody>
          <a:bodyPr wrap="none" rtlCol="0">
            <a:spAutoFit/>
          </a:bodyPr>
          <a:lstStyle/>
          <a:p>
            <a:r>
              <a:rPr lang="en-US" altLang="zh-CN" sz="1600" dirty="0" smtClean="0">
                <a:latin typeface="Helvetica CE" panose="020B0604020102020204" pitchFamily="34" charset="0"/>
              </a:rPr>
              <a:t>“Co</a:t>
            </a:r>
            <a:r>
              <a:rPr lang="en-US" altLang="zh-CN" sz="1600" baseline="-25000" dirty="0" smtClean="0">
                <a:latin typeface="Helvetica CE" panose="020B0604020102020204" pitchFamily="34" charset="0"/>
              </a:rPr>
              <a:t>1</a:t>
            </a:r>
            <a:r>
              <a:rPr lang="en-US" altLang="zh-CN" sz="1600" dirty="0" smtClean="0">
                <a:latin typeface="Helvetica CE" panose="020B0604020102020204" pitchFamily="34" charset="0"/>
              </a:rPr>
              <a:t>-N</a:t>
            </a:r>
            <a:r>
              <a:rPr lang="en-US" altLang="zh-CN" sz="1600" baseline="-25000" dirty="0" smtClean="0">
                <a:latin typeface="Helvetica CE" panose="020B0604020102020204" pitchFamily="34" charset="0"/>
              </a:rPr>
              <a:t>2</a:t>
            </a:r>
            <a:r>
              <a:rPr lang="en-US" altLang="zh-CN" sz="1600" dirty="0" smtClean="0">
                <a:latin typeface="Helvetica CE" panose="020B0604020102020204" pitchFamily="34" charset="0"/>
              </a:rPr>
              <a:t>”</a:t>
            </a:r>
            <a:endParaRPr lang="zh-CN" altLang="en-US" sz="1600" dirty="0">
              <a:latin typeface="Helvetica CE" panose="020B0604020102020204" pitchFamily="34" charset="0"/>
            </a:endParaRPr>
          </a:p>
        </p:txBody>
      </p:sp>
      <p:sp>
        <p:nvSpPr>
          <p:cNvPr id="18" name="TextBox 17"/>
          <p:cNvSpPr txBox="1"/>
          <p:nvPr/>
        </p:nvSpPr>
        <p:spPr>
          <a:xfrm>
            <a:off x="4919238" y="6186790"/>
            <a:ext cx="1173719" cy="338554"/>
          </a:xfrm>
          <a:prstGeom prst="rect">
            <a:avLst/>
          </a:prstGeom>
          <a:noFill/>
        </p:spPr>
        <p:txBody>
          <a:bodyPr wrap="none" rtlCol="0">
            <a:spAutoFit/>
          </a:bodyPr>
          <a:lstStyle/>
          <a:p>
            <a:r>
              <a:rPr lang="en-US" altLang="zh-CN" sz="1600" dirty="0" smtClean="0">
                <a:latin typeface="Helvetica CE" panose="020B0604020102020204" pitchFamily="34" charset="0"/>
              </a:rPr>
              <a:t>“Co</a:t>
            </a:r>
            <a:r>
              <a:rPr lang="en-US" altLang="zh-CN" sz="1600" baseline="-25000" dirty="0" smtClean="0">
                <a:latin typeface="Helvetica CE" panose="020B0604020102020204" pitchFamily="34" charset="0"/>
              </a:rPr>
              <a:t>1</a:t>
            </a:r>
            <a:r>
              <a:rPr lang="en-US" altLang="zh-CN" sz="1600" dirty="0" smtClean="0">
                <a:latin typeface="Helvetica CE" panose="020B0604020102020204" pitchFamily="34" charset="0"/>
              </a:rPr>
              <a:t>-N</a:t>
            </a:r>
            <a:r>
              <a:rPr lang="en-US" altLang="zh-CN" sz="1600" baseline="-25000" dirty="0" smtClean="0">
                <a:latin typeface="Helvetica CE" panose="020B0604020102020204" pitchFamily="34" charset="0"/>
              </a:rPr>
              <a:t>3</a:t>
            </a:r>
            <a:r>
              <a:rPr lang="en-US" altLang="zh-CN" sz="1600" dirty="0" smtClean="0">
                <a:latin typeface="Helvetica CE" panose="020B0604020102020204" pitchFamily="34" charset="0"/>
              </a:rPr>
              <a:t>C</a:t>
            </a:r>
            <a:r>
              <a:rPr lang="en-US" altLang="zh-CN" sz="1600" baseline="-25000" dirty="0" smtClean="0">
                <a:latin typeface="Helvetica CE" panose="020B0604020102020204" pitchFamily="34" charset="0"/>
              </a:rPr>
              <a:t>2</a:t>
            </a:r>
            <a:r>
              <a:rPr lang="en-US" altLang="zh-CN" sz="1600" dirty="0" smtClean="0">
                <a:latin typeface="Helvetica CE" panose="020B0604020102020204" pitchFamily="34" charset="0"/>
              </a:rPr>
              <a:t>”</a:t>
            </a:r>
            <a:endParaRPr lang="zh-CN" altLang="en-US" sz="1600" dirty="0">
              <a:latin typeface="Helvetica CE" panose="020B0604020102020204" pitchFamily="34" charset="0"/>
            </a:endParaRPr>
          </a:p>
        </p:txBody>
      </p:sp>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4147"/>
          <a:stretch/>
        </p:blipFill>
        <p:spPr bwMode="auto">
          <a:xfrm>
            <a:off x="94268" y="74392"/>
            <a:ext cx="4687818" cy="6522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4066" y="3645024"/>
            <a:ext cx="2659934" cy="24284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6562" y="1304856"/>
            <a:ext cx="2659934" cy="24284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7" name="直接箭头连接符 6"/>
          <p:cNvCxnSpPr/>
          <p:nvPr/>
        </p:nvCxnSpPr>
        <p:spPr>
          <a:xfrm flipV="1">
            <a:off x="4067944" y="1628800"/>
            <a:ext cx="576064" cy="1872208"/>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4139952" y="3733267"/>
            <a:ext cx="804783" cy="504071"/>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4095023" y="4680584"/>
            <a:ext cx="548985" cy="620624"/>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4537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82334" y="4869160"/>
            <a:ext cx="8892000" cy="1208023"/>
          </a:xfrm>
          <a:prstGeom prst="rect">
            <a:avLst/>
          </a:prstGeom>
          <a:noFill/>
          <a:ln w="19050">
            <a:solidFill>
              <a:srgbClr val="00B050"/>
            </a:solidFill>
          </a:ln>
        </p:spPr>
        <p:txBody>
          <a:bodyPr wrap="square">
            <a:spAutoFit/>
          </a:bodyPr>
          <a:lstStyle/>
          <a:p>
            <a:pPr algn="just" fontAlgn="base">
              <a:lnSpc>
                <a:spcPts val="2900"/>
              </a:lnSpc>
              <a:spcBef>
                <a:spcPct val="0"/>
              </a:spcBef>
              <a:spcAft>
                <a:spcPct val="0"/>
              </a:spcAft>
              <a:defRPr/>
            </a:pPr>
            <a:r>
              <a:rPr lang="zh-CN" altLang="en-US"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同步辐射软和硬</a:t>
            </a:r>
            <a:r>
              <a:rPr lang="en-US" altLang="zh-CN"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X</a:t>
            </a:r>
            <a:r>
              <a:rPr lang="zh-CN" altLang="en-US"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射线吸收谱学技术</a:t>
            </a:r>
            <a:r>
              <a:rPr lang="zh-CN" altLang="en-US" sz="2200" dirty="0">
                <a:solidFill>
                  <a:srgbClr val="0000FF"/>
                </a:solidFill>
                <a:latin typeface="Arial" panose="020B0604020202020204" pitchFamily="34" charset="0"/>
                <a:ea typeface="黑体" panose="02010609060101010101" pitchFamily="49" charset="-122"/>
                <a:cs typeface="Arial" panose="020B0604020202020204" pitchFamily="34" charset="0"/>
              </a:rPr>
              <a:t>明确</a:t>
            </a:r>
            <a:r>
              <a:rPr lang="zh-CN" altLang="en-US"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单个</a:t>
            </a:r>
            <a:r>
              <a:rPr lang="en-US" altLang="zh-CN"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Co</a:t>
            </a:r>
            <a:r>
              <a:rPr lang="zh-CN" altLang="en-US"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活性位点形成</a:t>
            </a:r>
            <a:r>
              <a:rPr lang="en-US" altLang="zh-CN"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“Co</a:t>
            </a:r>
            <a:r>
              <a:rPr lang="en-US" altLang="zh-CN" sz="2200" baseline="-25000" dirty="0" smtClean="0">
                <a:solidFill>
                  <a:srgbClr val="0000FF"/>
                </a:solidFill>
                <a:latin typeface="Arial" panose="020B0604020202020204" pitchFamily="34" charset="0"/>
                <a:ea typeface="黑体" panose="02010609060101010101" pitchFamily="49" charset="-122"/>
                <a:cs typeface="Arial" panose="020B0604020202020204" pitchFamily="34" charset="0"/>
              </a:rPr>
              <a:t>1</a:t>
            </a:r>
            <a:r>
              <a:rPr lang="en-US" altLang="zh-CN"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-N</a:t>
            </a:r>
            <a:r>
              <a:rPr lang="en-US" altLang="zh-CN" sz="2200" baseline="-25000" dirty="0" smtClean="0">
                <a:solidFill>
                  <a:srgbClr val="0000FF"/>
                </a:solidFill>
                <a:latin typeface="Arial" panose="020B0604020202020204" pitchFamily="34" charset="0"/>
                <a:ea typeface="黑体" panose="02010609060101010101" pitchFamily="49" charset="-122"/>
                <a:cs typeface="Arial" panose="020B0604020202020204" pitchFamily="34" charset="0"/>
              </a:rPr>
              <a:t>4</a:t>
            </a:r>
            <a:r>
              <a:rPr lang="en-US" altLang="zh-CN"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a:t>
            </a:r>
            <a:r>
              <a:rPr lang="zh-CN" altLang="en-US"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的原子构型</a:t>
            </a:r>
            <a:r>
              <a:rPr lang="zh-CN" altLang="en-US" sz="2200" dirty="0">
                <a:solidFill>
                  <a:srgbClr val="0000FF"/>
                </a:solidFill>
                <a:latin typeface="Arial" panose="020B0604020202020204" pitchFamily="34" charset="0"/>
                <a:ea typeface="黑体" panose="02010609060101010101" pitchFamily="49" charset="-122"/>
                <a:cs typeface="Arial" panose="020B0604020202020204" pitchFamily="34" charset="0"/>
              </a:rPr>
              <a:t>、</a:t>
            </a:r>
            <a:r>
              <a:rPr lang="zh-CN" altLang="en-US"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及其电子态密度分布，从原子尺度揭示了单</a:t>
            </a:r>
            <a:r>
              <a:rPr lang="en-US" altLang="zh-CN"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Co</a:t>
            </a:r>
            <a:r>
              <a:rPr lang="zh-CN" altLang="en-US" sz="2200" dirty="0" smtClean="0">
                <a:solidFill>
                  <a:srgbClr val="0000FF"/>
                </a:solidFill>
                <a:latin typeface="Arial" panose="020B0604020202020204" pitchFamily="34" charset="0"/>
                <a:ea typeface="黑体" panose="02010609060101010101" pitchFamily="49" charset="-122"/>
                <a:cs typeface="Arial" panose="020B0604020202020204" pitchFamily="34" charset="0"/>
              </a:rPr>
              <a:t>位点优化光催化产氢路径的机理。</a:t>
            </a:r>
            <a:endParaRPr lang="zh-CN" altLang="en-US" sz="2200" dirty="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34" t="4556" b="15284"/>
          <a:stretch/>
        </p:blipFill>
        <p:spPr bwMode="auto">
          <a:xfrm>
            <a:off x="395536" y="764704"/>
            <a:ext cx="8366130" cy="40608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矩形 5"/>
          <p:cNvSpPr/>
          <p:nvPr/>
        </p:nvSpPr>
        <p:spPr>
          <a:xfrm>
            <a:off x="3457712" y="6093296"/>
            <a:ext cx="5616622" cy="400110"/>
          </a:xfrm>
          <a:prstGeom prst="rect">
            <a:avLst/>
          </a:prstGeom>
        </p:spPr>
        <p:txBody>
          <a:bodyPr wrap="square">
            <a:spAutoFit/>
          </a:bodyPr>
          <a:lstStyle/>
          <a:p>
            <a:pPr algn="r" fontAlgn="base">
              <a:spcBef>
                <a:spcPct val="0"/>
              </a:spcBef>
              <a:spcAft>
                <a:spcPct val="0"/>
              </a:spcAft>
            </a:pPr>
            <a:r>
              <a:rPr lang="en-US" altLang="zh-CN" sz="2000" dirty="0" smtClean="0">
                <a:solidFill>
                  <a:srgbClr val="0000FF"/>
                </a:solidFill>
                <a:latin typeface="Candara" panose="020E0502030303020204" pitchFamily="34" charset="0"/>
                <a:ea typeface="黑体" pitchFamily="49" charset="-122"/>
                <a:cs typeface="Arial" panose="020B0604020202020204" pitchFamily="34" charset="0"/>
              </a:rPr>
              <a:t>Yao T*, </a:t>
            </a:r>
            <a:r>
              <a:rPr lang="en-US" altLang="zh-CN" sz="2000" i="1" dirty="0" smtClean="0">
                <a:solidFill>
                  <a:srgbClr val="0000FF"/>
                </a:solidFill>
                <a:latin typeface="Candara" panose="020E0502030303020204" pitchFamily="34" charset="0"/>
                <a:ea typeface="黑体" pitchFamily="49" charset="-122"/>
                <a:cs typeface="Arial" panose="020B0604020202020204" pitchFamily="34" charset="0"/>
              </a:rPr>
              <a:t>et al. </a:t>
            </a:r>
            <a:r>
              <a:rPr lang="en-US" altLang="zh-CN" sz="2000" dirty="0" err="1" smtClean="0">
                <a:solidFill>
                  <a:srgbClr val="0000FF"/>
                </a:solidFill>
                <a:latin typeface="Candara" panose="020E0502030303020204" pitchFamily="34" charset="0"/>
                <a:ea typeface="黑体" pitchFamily="49" charset="-122"/>
                <a:cs typeface="Arial" panose="020B0604020202020204" pitchFamily="34" charset="0"/>
              </a:rPr>
              <a:t>Angew</a:t>
            </a:r>
            <a:r>
              <a:rPr lang="en-US" altLang="zh-CN" sz="2000" dirty="0">
                <a:solidFill>
                  <a:srgbClr val="0000FF"/>
                </a:solidFill>
                <a:latin typeface="Candara" panose="020E0502030303020204" pitchFamily="34" charset="0"/>
                <a:ea typeface="黑体" pitchFamily="49" charset="-122"/>
                <a:cs typeface="Arial" panose="020B0604020202020204" pitchFamily="34" charset="0"/>
              </a:rPr>
              <a:t>. </a:t>
            </a:r>
            <a:r>
              <a:rPr lang="en-US" altLang="zh-CN" sz="2000" dirty="0" smtClean="0">
                <a:solidFill>
                  <a:srgbClr val="0000FF"/>
                </a:solidFill>
                <a:latin typeface="Candara" panose="020E0502030303020204" pitchFamily="34" charset="0"/>
                <a:ea typeface="黑体" pitchFamily="49" charset="-122"/>
                <a:cs typeface="Arial" panose="020B0604020202020204" pitchFamily="34" charset="0"/>
              </a:rPr>
              <a:t>Chem</a:t>
            </a:r>
            <a:r>
              <a:rPr lang="en-US" altLang="zh-CN" sz="2000" dirty="0">
                <a:solidFill>
                  <a:srgbClr val="0000FF"/>
                </a:solidFill>
                <a:latin typeface="Candara" panose="020E0502030303020204" pitchFamily="34" charset="0"/>
                <a:ea typeface="黑体" pitchFamily="49" charset="-122"/>
                <a:cs typeface="Arial" panose="020B0604020202020204" pitchFamily="34" charset="0"/>
              </a:rPr>
              <a:t>. </a:t>
            </a:r>
            <a:r>
              <a:rPr lang="en-US" altLang="zh-CN" sz="2000" dirty="0" smtClean="0">
                <a:solidFill>
                  <a:srgbClr val="0000FF"/>
                </a:solidFill>
                <a:latin typeface="Candara" panose="020E0502030303020204" pitchFamily="34" charset="0"/>
                <a:ea typeface="黑体" pitchFamily="49" charset="-122"/>
                <a:cs typeface="Arial" panose="020B0604020202020204" pitchFamily="34" charset="0"/>
              </a:rPr>
              <a:t>56, 12191 (2017)</a:t>
            </a:r>
            <a:endParaRPr lang="zh-CN" altLang="en-US" sz="2000" dirty="0">
              <a:solidFill>
                <a:srgbClr val="0000FF"/>
              </a:solidFill>
              <a:latin typeface="Candara" panose="020E0502030303020204" pitchFamily="34" charset="0"/>
              <a:ea typeface="黑体" pitchFamily="49" charset="-122"/>
              <a:cs typeface="Arial" panose="020B0604020202020204" pitchFamily="34" charset="0"/>
            </a:endParaRPr>
          </a:p>
        </p:txBody>
      </p:sp>
    </p:spTree>
    <p:extLst>
      <p:ext uri="{BB962C8B-B14F-4D97-AF65-F5344CB8AC3E}">
        <p14:creationId xmlns:p14="http://schemas.microsoft.com/office/powerpoint/2010/main" val="17265364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Oval 3"/>
          <p:cNvSpPr>
            <a:spLocks noChangeArrowheads="1"/>
          </p:cNvSpPr>
          <p:nvPr/>
        </p:nvSpPr>
        <p:spPr bwMode="gray">
          <a:xfrm rot="5400000">
            <a:off x="3166269" y="1856372"/>
            <a:ext cx="3956050" cy="3881438"/>
          </a:xfrm>
          <a:prstGeom prst="ellipse">
            <a:avLst/>
          </a:prstGeom>
          <a:noFill/>
          <a:ln w="12700">
            <a:solidFill>
              <a:schemeClr val="bg2"/>
            </a:solidFill>
            <a:prstDash val="sysDot"/>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eaLnBrk="1" hangingPunct="1"/>
            <a:endParaRPr lang="zh-CN" altLang="zh-CN" b="1">
              <a:ea typeface="华文细黑" pitchFamily="2" charset="-122"/>
            </a:endParaRPr>
          </a:p>
        </p:txBody>
      </p:sp>
      <p:sp>
        <p:nvSpPr>
          <p:cNvPr id="53252" name="Oval 4"/>
          <p:cNvSpPr>
            <a:spLocks noChangeArrowheads="1"/>
          </p:cNvSpPr>
          <p:nvPr/>
        </p:nvSpPr>
        <p:spPr bwMode="gray">
          <a:xfrm rot="5400000">
            <a:off x="3397250" y="2038141"/>
            <a:ext cx="3490913" cy="3490913"/>
          </a:xfrm>
          <a:prstGeom prst="ellipse">
            <a:avLst/>
          </a:prstGeom>
          <a:noFill/>
          <a:ln w="12700">
            <a:solidFill>
              <a:schemeClr val="bg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zh-CN" altLang="zh-CN" b="1">
              <a:ea typeface="华文细黑" pitchFamily="2" charset="-122"/>
            </a:endParaRPr>
          </a:p>
        </p:txBody>
      </p:sp>
      <p:sp>
        <p:nvSpPr>
          <p:cNvPr id="53253" name="Oval 5"/>
          <p:cNvSpPr>
            <a:spLocks noChangeArrowheads="1"/>
          </p:cNvSpPr>
          <p:nvPr/>
        </p:nvSpPr>
        <p:spPr bwMode="gray">
          <a:xfrm rot="5400000">
            <a:off x="3563938" y="2250866"/>
            <a:ext cx="2973388" cy="2973387"/>
          </a:xfrm>
          <a:prstGeom prst="ellipse">
            <a:avLst/>
          </a:prstGeom>
          <a:noFill/>
          <a:ln w="12700">
            <a:solidFill>
              <a:schemeClr val="bg2"/>
            </a:solidFill>
            <a:prstDash val="sysDot"/>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eaLnBrk="1" hangingPunct="1"/>
            <a:endParaRPr lang="zh-CN" altLang="zh-CN" b="1">
              <a:ea typeface="华文细黑" pitchFamily="2" charset="-122"/>
            </a:endParaRPr>
          </a:p>
        </p:txBody>
      </p:sp>
      <p:sp>
        <p:nvSpPr>
          <p:cNvPr id="53254" name="Text Box 9"/>
          <p:cNvSpPr txBox="1">
            <a:spLocks noChangeArrowheads="1"/>
          </p:cNvSpPr>
          <p:nvPr/>
        </p:nvSpPr>
        <p:spPr bwMode="gray">
          <a:xfrm>
            <a:off x="3452051" y="2612470"/>
            <a:ext cx="225192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3400" b="1" dirty="0" smtClean="0">
                <a:solidFill>
                  <a:srgbClr val="FF0000"/>
                </a:solidFill>
                <a:ea typeface="黑体" pitchFamily="49" charset="-122"/>
                <a:cs typeface="Arial" pitchFamily="34" charset="0"/>
              </a:rPr>
              <a:t>同步辐射</a:t>
            </a:r>
            <a:r>
              <a:rPr lang="en-US" altLang="zh-CN" sz="3400" b="1" dirty="0" smtClean="0">
                <a:solidFill>
                  <a:srgbClr val="FF0000"/>
                </a:solidFill>
                <a:ea typeface="黑体" pitchFamily="49" charset="-122"/>
                <a:cs typeface="Arial" pitchFamily="34" charset="0"/>
              </a:rPr>
              <a:t>XAFS</a:t>
            </a:r>
            <a:r>
              <a:rPr lang="zh-CN" altLang="en-US" sz="3400" b="1" dirty="0" smtClean="0">
                <a:solidFill>
                  <a:srgbClr val="FF0000"/>
                </a:solidFill>
                <a:ea typeface="黑体" pitchFamily="49" charset="-122"/>
                <a:cs typeface="Arial" pitchFamily="34" charset="0"/>
              </a:rPr>
              <a:t>谱</a:t>
            </a:r>
            <a:r>
              <a:rPr lang="zh-CN" altLang="en-US" sz="3400" b="1" dirty="0">
                <a:solidFill>
                  <a:srgbClr val="FF0000"/>
                </a:solidFill>
                <a:ea typeface="黑体" pitchFamily="49" charset="-122"/>
                <a:cs typeface="Arial" pitchFamily="34" charset="0"/>
              </a:rPr>
              <a:t>学</a:t>
            </a:r>
            <a:endParaRPr lang="en-US" altLang="zh-CN" sz="3400" b="1" dirty="0">
              <a:solidFill>
                <a:srgbClr val="FF0000"/>
              </a:solidFill>
              <a:ea typeface="黑体" pitchFamily="49" charset="-122"/>
              <a:cs typeface="Arial" pitchFamily="34" charset="0"/>
            </a:endParaRPr>
          </a:p>
        </p:txBody>
      </p:sp>
      <p:sp>
        <p:nvSpPr>
          <p:cNvPr id="53262" name="Rectangle 10"/>
          <p:cNvSpPr>
            <a:spLocks noChangeArrowheads="1"/>
          </p:cNvSpPr>
          <p:nvPr/>
        </p:nvSpPr>
        <p:spPr bwMode="gray">
          <a:xfrm>
            <a:off x="2566044" y="1913670"/>
            <a:ext cx="1428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endParaRPr lang="zh-CN" altLang="en-US" sz="2400" b="1" dirty="0">
              <a:solidFill>
                <a:srgbClr val="FF00FF"/>
              </a:solidFill>
              <a:latin typeface="黑体" panose="02010609060101010101" pitchFamily="49" charset="-122"/>
              <a:ea typeface="黑体" panose="02010609060101010101" pitchFamily="49" charset="-122"/>
            </a:endParaRPr>
          </a:p>
        </p:txBody>
      </p:sp>
      <p:sp>
        <p:nvSpPr>
          <p:cNvPr id="2" name="弧形 1"/>
          <p:cNvSpPr/>
          <p:nvPr/>
        </p:nvSpPr>
        <p:spPr bwMode="auto">
          <a:xfrm rot="10800000">
            <a:off x="3185393" y="2306429"/>
            <a:ext cx="2749860" cy="1749426"/>
          </a:xfrm>
          <a:prstGeom prst="arc">
            <a:avLst>
              <a:gd name="adj1" fmla="val 6517654"/>
              <a:gd name="adj2" fmla="val 5011421"/>
            </a:avLst>
          </a:prstGeom>
          <a:ln w="38100">
            <a:solidFill>
              <a:srgbClr val="FF0000"/>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grpSp>
        <p:nvGrpSpPr>
          <p:cNvPr id="4" name="组合 3"/>
          <p:cNvGrpSpPr/>
          <p:nvPr/>
        </p:nvGrpSpPr>
        <p:grpSpPr>
          <a:xfrm>
            <a:off x="35496" y="1276174"/>
            <a:ext cx="8962428" cy="3552530"/>
            <a:chOff x="35496" y="1517683"/>
            <a:chExt cx="8962428" cy="3552530"/>
          </a:xfrm>
        </p:grpSpPr>
        <p:sp>
          <p:nvSpPr>
            <p:cNvPr id="53259" name="矩形 40"/>
            <p:cNvSpPr>
              <a:spLocks noChangeArrowheads="1"/>
            </p:cNvSpPr>
            <p:nvPr/>
          </p:nvSpPr>
          <p:spPr bwMode="auto">
            <a:xfrm>
              <a:off x="6741169" y="1517683"/>
              <a:ext cx="2256755" cy="13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4625" indent="-174625" algn="just">
                <a:lnSpc>
                  <a:spcPct val="200000"/>
                </a:lnSpc>
                <a:buFont typeface="Arial" panose="020B0604020202020204" pitchFamily="34" charset="0"/>
                <a:buChar char="•"/>
              </a:pPr>
              <a:r>
                <a:rPr lang="zh-CN" altLang="en-US" sz="2200" dirty="0" smtClean="0">
                  <a:solidFill>
                    <a:srgbClr val="0000FF"/>
                  </a:solidFill>
                  <a:ea typeface="黑体" pitchFamily="49" charset="-122"/>
                  <a:cs typeface="Arial" pitchFamily="34" charset="0"/>
                </a:rPr>
                <a:t>提高本征活性</a:t>
              </a:r>
              <a:endParaRPr lang="en-US" altLang="zh-CN" sz="2200" dirty="0" smtClean="0">
                <a:solidFill>
                  <a:srgbClr val="0000FF"/>
                </a:solidFill>
                <a:ea typeface="黑体" pitchFamily="49" charset="-122"/>
                <a:cs typeface="Arial" pitchFamily="34" charset="0"/>
              </a:endParaRPr>
            </a:p>
            <a:p>
              <a:pPr marL="174625" indent="-174625" algn="just">
                <a:lnSpc>
                  <a:spcPct val="200000"/>
                </a:lnSpc>
                <a:buFont typeface="Arial" panose="020B0604020202020204" pitchFamily="34" charset="0"/>
                <a:buChar char="•"/>
              </a:pPr>
              <a:r>
                <a:rPr lang="zh-CN" altLang="en-US" sz="2200" dirty="0">
                  <a:solidFill>
                    <a:srgbClr val="0000FF"/>
                  </a:solidFill>
                  <a:ea typeface="黑体" pitchFamily="49" charset="-122"/>
                  <a:cs typeface="Arial" pitchFamily="34" charset="0"/>
                </a:rPr>
                <a:t>电子输运</a:t>
              </a:r>
            </a:p>
          </p:txBody>
        </p:sp>
        <p:sp>
          <p:nvSpPr>
            <p:cNvPr id="53260" name="TextBox 42"/>
            <p:cNvSpPr txBox="1">
              <a:spLocks noChangeArrowheads="1"/>
            </p:cNvSpPr>
            <p:nvPr/>
          </p:nvSpPr>
          <p:spPr bwMode="auto">
            <a:xfrm>
              <a:off x="35496" y="1556375"/>
              <a:ext cx="237626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9388" indent="-179388">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174625" indent="-174625" algn="just" eaLnBrk="1" hangingPunct="1">
                <a:lnSpc>
                  <a:spcPct val="200000"/>
                </a:lnSpc>
                <a:buFont typeface="Arial" panose="020B0604020202020204" pitchFamily="34" charset="0"/>
                <a:buChar char="•"/>
              </a:pPr>
              <a:r>
                <a:rPr lang="zh-CN" altLang="en-US" sz="2200" dirty="0" smtClean="0">
                  <a:solidFill>
                    <a:srgbClr val="0000FF"/>
                  </a:solidFill>
                  <a:latin typeface="黑体" pitchFamily="49" charset="-122"/>
                  <a:ea typeface="黑体" pitchFamily="49" charset="-122"/>
                  <a:cs typeface="Times New Roman" pitchFamily="18" charset="0"/>
                </a:rPr>
                <a:t>分离光生载流子</a:t>
              </a:r>
              <a:endParaRPr lang="en-US" altLang="zh-CN" sz="2200" dirty="0" smtClean="0">
                <a:solidFill>
                  <a:srgbClr val="0000FF"/>
                </a:solidFill>
                <a:latin typeface="黑体" pitchFamily="49" charset="-122"/>
                <a:ea typeface="黑体" pitchFamily="49" charset="-122"/>
                <a:cs typeface="Times New Roman" pitchFamily="18" charset="0"/>
              </a:endParaRPr>
            </a:p>
            <a:p>
              <a:pPr marL="174625" indent="-174625" algn="just" eaLnBrk="1" hangingPunct="1">
                <a:lnSpc>
                  <a:spcPct val="200000"/>
                </a:lnSpc>
                <a:buFont typeface="Arial" panose="020B0604020202020204" pitchFamily="34" charset="0"/>
                <a:buChar char="•"/>
              </a:pPr>
              <a:r>
                <a:rPr lang="zh-CN" altLang="en-US" sz="2200" dirty="0">
                  <a:solidFill>
                    <a:srgbClr val="0000FF"/>
                  </a:solidFill>
                  <a:latin typeface="黑体" pitchFamily="49" charset="-122"/>
                  <a:ea typeface="黑体" pitchFamily="49" charset="-122"/>
                  <a:cs typeface="Times New Roman" pitchFamily="18" charset="0"/>
                </a:rPr>
                <a:t>设计活性位</a:t>
              </a:r>
            </a:p>
          </p:txBody>
        </p:sp>
        <p:sp>
          <p:nvSpPr>
            <p:cNvPr id="53263" name="Rectangle 12"/>
            <p:cNvSpPr>
              <a:spLocks noChangeArrowheads="1"/>
            </p:cNvSpPr>
            <p:nvPr/>
          </p:nvSpPr>
          <p:spPr bwMode="gray">
            <a:xfrm>
              <a:off x="5229869" y="2132856"/>
              <a:ext cx="1511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a:endParaRPr lang="zh-CN" altLang="en-US" sz="2400" b="1" dirty="0">
                <a:solidFill>
                  <a:srgbClr val="CC00FF"/>
                </a:solidFill>
                <a:latin typeface="黑体" pitchFamily="49" charset="-122"/>
                <a:ea typeface="黑体" pitchFamily="49" charset="-122"/>
              </a:endParaRPr>
            </a:p>
          </p:txBody>
        </p:sp>
        <p:sp>
          <p:nvSpPr>
            <p:cNvPr id="13" name="Oval 23"/>
            <p:cNvSpPr>
              <a:spLocks noChangeArrowheads="1"/>
            </p:cNvSpPr>
            <p:nvPr/>
          </p:nvSpPr>
          <p:spPr bwMode="auto">
            <a:xfrm>
              <a:off x="2335476" y="1798301"/>
              <a:ext cx="1948492" cy="1079822"/>
            </a:xfrm>
            <a:prstGeom prst="ellipse">
              <a:avLst/>
            </a:prstGeom>
            <a:noFill/>
            <a:ln w="9525">
              <a:solidFill>
                <a:schemeClr val="hlink"/>
              </a:solidFill>
              <a:round/>
              <a:headEnd/>
              <a:tailEnd/>
            </a:ln>
            <a:effectLst>
              <a:prstShdw prst="shdw17" dist="17961" dir="2700000">
                <a:schemeClr val="hlink">
                  <a:gamma/>
                  <a:shade val="60000"/>
                  <a:invGamma/>
                </a:schemeClr>
              </a:prstShdw>
            </a:effectLst>
          </p:spPr>
          <p:txBody>
            <a:bodyPr wrap="none" anchor="ctr"/>
            <a:lstStyle/>
            <a:p>
              <a:pPr eaLnBrk="1" hangingPunct="1">
                <a:defRPr/>
              </a:pPr>
              <a:endParaRPr lang="zh-CN" altLang="en-US"/>
            </a:p>
          </p:txBody>
        </p:sp>
        <p:sp>
          <p:nvSpPr>
            <p:cNvPr id="15" name="Oval 25"/>
            <p:cNvSpPr>
              <a:spLocks noChangeArrowheads="1"/>
            </p:cNvSpPr>
            <p:nvPr/>
          </p:nvSpPr>
          <p:spPr bwMode="auto">
            <a:xfrm>
              <a:off x="4954593" y="1818648"/>
              <a:ext cx="1718395" cy="1080120"/>
            </a:xfrm>
            <a:prstGeom prst="ellipse">
              <a:avLst/>
            </a:prstGeom>
            <a:noFill/>
            <a:ln w="9525">
              <a:solidFill>
                <a:schemeClr val="hlink"/>
              </a:solidFill>
              <a:round/>
              <a:headEnd/>
              <a:tailEnd/>
            </a:ln>
            <a:effectLst>
              <a:prstShdw prst="shdw17" dist="17961" dir="2700000">
                <a:schemeClr val="hlink">
                  <a:gamma/>
                  <a:shade val="60000"/>
                  <a:invGamma/>
                </a:schemeClr>
              </a:prstShdw>
            </a:effectLst>
          </p:spPr>
          <p:txBody>
            <a:bodyPr wrap="none" anchor="ctr"/>
            <a:lstStyle/>
            <a:p>
              <a:pPr eaLnBrk="1" hangingPunct="1">
                <a:defRPr/>
              </a:pPr>
              <a:endParaRPr lang="zh-CN" altLang="en-US"/>
            </a:p>
          </p:txBody>
        </p:sp>
        <p:sp>
          <p:nvSpPr>
            <p:cNvPr id="53267" name="Rectangle 11"/>
            <p:cNvSpPr>
              <a:spLocks noChangeArrowheads="1"/>
            </p:cNvSpPr>
            <p:nvPr/>
          </p:nvSpPr>
          <p:spPr bwMode="gray">
            <a:xfrm>
              <a:off x="2411760" y="2033595"/>
              <a:ext cx="17281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a:r>
                <a:rPr lang="zh-CN" altLang="en-US" sz="2800" b="1" dirty="0" smtClean="0">
                  <a:solidFill>
                    <a:srgbClr val="CC00FF"/>
                  </a:solidFill>
                  <a:latin typeface="黑体" pitchFamily="49" charset="-122"/>
                  <a:ea typeface="黑体" pitchFamily="49" charset="-122"/>
                </a:rPr>
                <a:t>光催化</a:t>
              </a:r>
              <a:endParaRPr lang="zh-CN" altLang="en-US" sz="2800" b="1" dirty="0">
                <a:solidFill>
                  <a:srgbClr val="CC00FF"/>
                </a:solidFill>
                <a:latin typeface="黑体" pitchFamily="49" charset="-122"/>
                <a:ea typeface="黑体" pitchFamily="49" charset="-122"/>
              </a:endParaRPr>
            </a:p>
          </p:txBody>
        </p:sp>
        <p:sp>
          <p:nvSpPr>
            <p:cNvPr id="53270" name="矩形 18"/>
            <p:cNvSpPr>
              <a:spLocks noChangeArrowheads="1"/>
            </p:cNvSpPr>
            <p:nvPr/>
          </p:nvSpPr>
          <p:spPr bwMode="auto">
            <a:xfrm>
              <a:off x="6500351" y="2963131"/>
              <a:ext cx="2496902" cy="168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ts val="3100"/>
                </a:lnSpc>
              </a:pPr>
              <a:r>
                <a:rPr lang="en-US" altLang="zh-CN" sz="2000" b="1" i="1" dirty="0">
                  <a:solidFill>
                    <a:srgbClr val="800000"/>
                  </a:solidFill>
                  <a:latin typeface="Candara" panose="020E0502030303020204" pitchFamily="34" charset="0"/>
                  <a:ea typeface="黑体" pitchFamily="49" charset="-122"/>
                  <a:cs typeface="Arial" pitchFamily="34" charset="0"/>
                </a:rPr>
                <a:t>JACS </a:t>
              </a:r>
              <a:r>
                <a:rPr lang="en-US" altLang="zh-CN" sz="2000" dirty="0">
                  <a:solidFill>
                    <a:srgbClr val="800000"/>
                  </a:solidFill>
                  <a:latin typeface="Candara" panose="020E0502030303020204" pitchFamily="34" charset="0"/>
                  <a:ea typeface="黑体" pitchFamily="49" charset="-122"/>
                  <a:cs typeface="Arial" pitchFamily="34" charset="0"/>
                </a:rPr>
                <a:t>139, 8078 (2017)</a:t>
              </a:r>
              <a:endParaRPr lang="zh-CN" altLang="en-US" sz="2000" dirty="0">
                <a:solidFill>
                  <a:srgbClr val="800000"/>
                </a:solidFill>
                <a:latin typeface="Candara" panose="020E0502030303020204" pitchFamily="34" charset="0"/>
                <a:ea typeface="黑体" pitchFamily="49" charset="-122"/>
                <a:cs typeface="Arial" pitchFamily="34" charset="0"/>
              </a:endParaRPr>
            </a:p>
            <a:p>
              <a:pPr>
                <a:lnSpc>
                  <a:spcPts val="3100"/>
                </a:lnSpc>
              </a:pPr>
              <a:r>
                <a:rPr lang="en-US" altLang="zh-CN" sz="2000" b="1" i="1" dirty="0" smtClean="0">
                  <a:solidFill>
                    <a:srgbClr val="800000"/>
                  </a:solidFill>
                  <a:latin typeface="Candara" panose="020E0502030303020204" pitchFamily="34" charset="0"/>
                  <a:ea typeface="黑体" pitchFamily="49" charset="-122"/>
                  <a:cs typeface="Arial" pitchFamily="34" charset="0"/>
                </a:rPr>
                <a:t>JACS </a:t>
              </a:r>
              <a:r>
                <a:rPr lang="en-US" altLang="zh-CN" sz="2000" dirty="0" smtClean="0">
                  <a:solidFill>
                    <a:srgbClr val="800000"/>
                  </a:solidFill>
                  <a:latin typeface="Candara" panose="020E0502030303020204" pitchFamily="34" charset="0"/>
                  <a:ea typeface="黑体" pitchFamily="49" charset="-122"/>
                  <a:cs typeface="Arial" pitchFamily="34" charset="0"/>
                </a:rPr>
                <a:t>139, 17281 (2017)</a:t>
              </a:r>
            </a:p>
            <a:p>
              <a:pPr>
                <a:lnSpc>
                  <a:spcPts val="3100"/>
                </a:lnSpc>
              </a:pPr>
              <a:r>
                <a:rPr lang="en-US" altLang="zh-CN" sz="2000" b="1" i="1" dirty="0" smtClean="0">
                  <a:solidFill>
                    <a:srgbClr val="800000"/>
                  </a:solidFill>
                  <a:latin typeface="Candara" panose="020E0502030303020204" pitchFamily="34" charset="0"/>
                  <a:ea typeface="黑体" pitchFamily="49" charset="-122"/>
                  <a:cs typeface="Arial" pitchFamily="34" charset="0"/>
                </a:rPr>
                <a:t>JMCA</a:t>
              </a:r>
              <a:r>
                <a:rPr lang="en-US" altLang="zh-CN" sz="2000" dirty="0" smtClean="0">
                  <a:solidFill>
                    <a:srgbClr val="800000"/>
                  </a:solidFill>
                  <a:latin typeface="Candara" panose="020E0502030303020204" pitchFamily="34" charset="0"/>
                  <a:ea typeface="黑体" pitchFamily="49" charset="-122"/>
                  <a:cs typeface="Arial" pitchFamily="34" charset="0"/>
                </a:rPr>
                <a:t> </a:t>
              </a:r>
              <a:r>
                <a:rPr lang="en-US" altLang="zh-CN" sz="2000" dirty="0">
                  <a:solidFill>
                    <a:srgbClr val="800000"/>
                  </a:solidFill>
                  <a:latin typeface="Candara" panose="020E0502030303020204" pitchFamily="34" charset="0"/>
                  <a:ea typeface="黑体" pitchFamily="49" charset="-122"/>
                  <a:cs typeface="Arial" pitchFamily="34" charset="0"/>
                </a:rPr>
                <a:t>5, </a:t>
              </a:r>
              <a:r>
                <a:rPr lang="en-US" altLang="zh-CN" sz="2000" dirty="0" smtClean="0">
                  <a:solidFill>
                    <a:srgbClr val="800000"/>
                  </a:solidFill>
                  <a:latin typeface="Candara" panose="020E0502030303020204" pitchFamily="34" charset="0"/>
                  <a:ea typeface="黑体" pitchFamily="49" charset="-122"/>
                  <a:cs typeface="Arial" pitchFamily="34" charset="0"/>
                </a:rPr>
                <a:t>12022 </a:t>
              </a:r>
              <a:r>
                <a:rPr lang="en-US" altLang="zh-CN" sz="2000" dirty="0">
                  <a:solidFill>
                    <a:srgbClr val="800000"/>
                  </a:solidFill>
                  <a:latin typeface="Candara" panose="020E0502030303020204" pitchFamily="34" charset="0"/>
                  <a:ea typeface="黑体" pitchFamily="49" charset="-122"/>
                  <a:cs typeface="Arial" pitchFamily="34" charset="0"/>
                </a:rPr>
                <a:t>(2017</a:t>
              </a:r>
              <a:r>
                <a:rPr lang="en-US" altLang="zh-CN" sz="2000" dirty="0" smtClean="0">
                  <a:solidFill>
                    <a:srgbClr val="800000"/>
                  </a:solidFill>
                  <a:latin typeface="Candara" panose="020E0502030303020204" pitchFamily="34" charset="0"/>
                  <a:ea typeface="黑体" pitchFamily="49" charset="-122"/>
                  <a:cs typeface="Arial" pitchFamily="34" charset="0"/>
                </a:rPr>
                <a:t>)</a:t>
              </a:r>
            </a:p>
            <a:p>
              <a:pPr>
                <a:lnSpc>
                  <a:spcPts val="3100"/>
                </a:lnSpc>
              </a:pPr>
              <a:r>
                <a:rPr lang="en-US" altLang="zh-CN" sz="2000" b="1" i="1" dirty="0" smtClean="0">
                  <a:solidFill>
                    <a:srgbClr val="800000"/>
                  </a:solidFill>
                  <a:latin typeface="Candara" panose="020E0502030303020204" pitchFamily="34" charset="0"/>
                  <a:ea typeface="黑体" pitchFamily="49" charset="-122"/>
                  <a:cs typeface="Arial" pitchFamily="34" charset="0"/>
                </a:rPr>
                <a:t>JMCA</a:t>
              </a:r>
              <a:r>
                <a:rPr lang="en-US" altLang="zh-CN" sz="2000" dirty="0" smtClean="0">
                  <a:solidFill>
                    <a:srgbClr val="800000"/>
                  </a:solidFill>
                  <a:latin typeface="Candara" panose="020E0502030303020204" pitchFamily="34" charset="0"/>
                  <a:ea typeface="黑体" pitchFamily="49" charset="-122"/>
                  <a:cs typeface="Arial" pitchFamily="34" charset="0"/>
                </a:rPr>
                <a:t> 6, 15684 (2018</a:t>
              </a:r>
              <a:r>
                <a:rPr lang="en-US" altLang="zh-CN" sz="2000" dirty="0">
                  <a:solidFill>
                    <a:srgbClr val="800000"/>
                  </a:solidFill>
                  <a:latin typeface="Candara" panose="020E0502030303020204" pitchFamily="34" charset="0"/>
                  <a:ea typeface="黑体" pitchFamily="49" charset="-122"/>
                  <a:cs typeface="Arial" pitchFamily="34" charset="0"/>
                </a:rPr>
                <a:t>)</a:t>
              </a:r>
              <a:endParaRPr lang="en-US" altLang="zh-CN" sz="2000" dirty="0" smtClean="0">
                <a:solidFill>
                  <a:srgbClr val="800000"/>
                </a:solidFill>
                <a:latin typeface="Candara" panose="020E0502030303020204" pitchFamily="34" charset="0"/>
                <a:ea typeface="黑体" pitchFamily="49" charset="-122"/>
                <a:cs typeface="Arial" pitchFamily="34" charset="0"/>
              </a:endParaRPr>
            </a:p>
          </p:txBody>
        </p:sp>
        <p:sp>
          <p:nvSpPr>
            <p:cNvPr id="22" name="Rectangle 11"/>
            <p:cNvSpPr>
              <a:spLocks noChangeArrowheads="1"/>
            </p:cNvSpPr>
            <p:nvPr/>
          </p:nvSpPr>
          <p:spPr bwMode="gray">
            <a:xfrm>
              <a:off x="5142706" y="2040903"/>
              <a:ext cx="15121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a:r>
                <a:rPr lang="zh-CN" altLang="en-US" sz="2800" b="1" dirty="0" smtClean="0">
                  <a:solidFill>
                    <a:srgbClr val="CC00FF"/>
                  </a:solidFill>
                  <a:latin typeface="黑体" pitchFamily="49" charset="-122"/>
                  <a:ea typeface="黑体" pitchFamily="49" charset="-122"/>
                </a:rPr>
                <a:t>电催化</a:t>
              </a:r>
              <a:endParaRPr lang="zh-CN" altLang="en-US" sz="2800" b="1" dirty="0">
                <a:solidFill>
                  <a:srgbClr val="CC00FF"/>
                </a:solidFill>
                <a:latin typeface="黑体" pitchFamily="49" charset="-122"/>
                <a:ea typeface="黑体" pitchFamily="49" charset="-122"/>
              </a:endParaRPr>
            </a:p>
          </p:txBody>
        </p:sp>
        <p:sp>
          <p:nvSpPr>
            <p:cNvPr id="20" name="矩形 18"/>
            <p:cNvSpPr>
              <a:spLocks noChangeArrowheads="1"/>
            </p:cNvSpPr>
            <p:nvPr/>
          </p:nvSpPr>
          <p:spPr bwMode="auto">
            <a:xfrm>
              <a:off x="75194" y="2990156"/>
              <a:ext cx="3444168" cy="208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3100"/>
                </a:lnSpc>
              </a:pPr>
              <a:r>
                <a:rPr lang="en-US" altLang="zh-CN" sz="2000" b="1" i="1" dirty="0" err="1" smtClean="0">
                  <a:solidFill>
                    <a:srgbClr val="800000"/>
                  </a:solidFill>
                  <a:latin typeface="Candara" panose="020E0502030303020204" pitchFamily="34" charset="0"/>
                  <a:ea typeface="黑体" pitchFamily="49" charset="-122"/>
                  <a:cs typeface="Arial" pitchFamily="34" charset="0"/>
                </a:rPr>
                <a:t>Angew</a:t>
              </a:r>
              <a:r>
                <a:rPr lang="en-US" altLang="zh-CN" sz="2000" b="1" i="1" dirty="0" smtClean="0">
                  <a:solidFill>
                    <a:srgbClr val="800000"/>
                  </a:solidFill>
                  <a:latin typeface="Candara" panose="020E0502030303020204" pitchFamily="34" charset="0"/>
                  <a:ea typeface="黑体" pitchFamily="49" charset="-122"/>
                  <a:cs typeface="Arial" panose="020B0604020202020204" pitchFamily="34" charset="0"/>
                </a:rPr>
                <a:t> </a:t>
              </a:r>
              <a:r>
                <a:rPr lang="en-US" altLang="zh-CN" sz="2000" dirty="0" smtClean="0">
                  <a:solidFill>
                    <a:srgbClr val="800000"/>
                  </a:solidFill>
                  <a:latin typeface="Candara" panose="020E0502030303020204" pitchFamily="34" charset="0"/>
                  <a:ea typeface="黑体" pitchFamily="49" charset="-122"/>
                  <a:cs typeface="Arial" pitchFamily="34" charset="0"/>
                </a:rPr>
                <a:t>56, 9312 (2017)</a:t>
              </a:r>
            </a:p>
            <a:p>
              <a:pPr>
                <a:lnSpc>
                  <a:spcPts val="3100"/>
                </a:lnSpc>
              </a:pPr>
              <a:r>
                <a:rPr lang="en-US" altLang="zh-CN" sz="2000" b="1" i="1" dirty="0" err="1" smtClean="0">
                  <a:solidFill>
                    <a:srgbClr val="800000"/>
                  </a:solidFill>
                  <a:latin typeface="Candara" panose="020E0502030303020204" pitchFamily="34" charset="0"/>
                  <a:ea typeface="黑体" pitchFamily="49" charset="-122"/>
                  <a:cs typeface="Arial" pitchFamily="34" charset="0"/>
                </a:rPr>
                <a:t>Angew</a:t>
              </a:r>
              <a:r>
                <a:rPr lang="en-US" altLang="zh-CN" sz="2000" b="1" i="1" dirty="0" smtClean="0">
                  <a:solidFill>
                    <a:srgbClr val="800000"/>
                  </a:solidFill>
                  <a:latin typeface="Candara" panose="020E0502030303020204" pitchFamily="34" charset="0"/>
                  <a:ea typeface="黑体" pitchFamily="49" charset="-122"/>
                  <a:cs typeface="Arial" panose="020B0604020202020204" pitchFamily="34" charset="0"/>
                </a:rPr>
                <a:t> </a:t>
              </a:r>
              <a:r>
                <a:rPr lang="en-US" altLang="zh-CN" sz="2000" dirty="0" smtClean="0">
                  <a:solidFill>
                    <a:srgbClr val="800000"/>
                  </a:solidFill>
                  <a:latin typeface="Candara" panose="020E0502030303020204" pitchFamily="34" charset="0"/>
                  <a:ea typeface="黑体" pitchFamily="49" charset="-122"/>
                  <a:cs typeface="Arial" pitchFamily="34" charset="0"/>
                </a:rPr>
                <a:t>56, 12191 (2017)</a:t>
              </a:r>
              <a:endParaRPr lang="zh-CN" altLang="en-US" sz="2000" dirty="0" smtClean="0">
                <a:solidFill>
                  <a:srgbClr val="800000"/>
                </a:solidFill>
                <a:latin typeface="Candara" panose="020E0502030303020204" pitchFamily="34" charset="0"/>
                <a:ea typeface="黑体" pitchFamily="49" charset="-122"/>
                <a:cs typeface="Arial" pitchFamily="34" charset="0"/>
              </a:endParaRPr>
            </a:p>
            <a:p>
              <a:pPr>
                <a:lnSpc>
                  <a:spcPts val="3100"/>
                </a:lnSpc>
              </a:pPr>
              <a:r>
                <a:rPr lang="en-US" altLang="zh-CN" sz="2000" b="1" i="1" dirty="0" err="1" smtClean="0">
                  <a:solidFill>
                    <a:srgbClr val="800000"/>
                  </a:solidFill>
                  <a:latin typeface="Candara" panose="020E0502030303020204" pitchFamily="34" charset="0"/>
                  <a:ea typeface="黑体" pitchFamily="49" charset="-122"/>
                  <a:cs typeface="Arial" pitchFamily="34" charset="0"/>
                </a:rPr>
                <a:t>Angew</a:t>
              </a:r>
              <a:r>
                <a:rPr lang="en-US" altLang="zh-CN" sz="2000" b="1" i="1" dirty="0" smtClean="0">
                  <a:solidFill>
                    <a:srgbClr val="800000"/>
                  </a:solidFill>
                  <a:latin typeface="Candara" panose="020E0502030303020204" pitchFamily="34" charset="0"/>
                  <a:ea typeface="黑体" pitchFamily="49" charset="-122"/>
                  <a:cs typeface="Arial" panose="020B0604020202020204" pitchFamily="34" charset="0"/>
                </a:rPr>
                <a:t> </a:t>
              </a:r>
              <a:r>
                <a:rPr lang="en-US" altLang="zh-CN" sz="2000" dirty="0" smtClean="0">
                  <a:solidFill>
                    <a:srgbClr val="800000"/>
                  </a:solidFill>
                  <a:latin typeface="Candara" panose="020E0502030303020204" pitchFamily="34" charset="0"/>
                  <a:ea typeface="黑体" pitchFamily="49" charset="-122"/>
                  <a:cs typeface="Arial" pitchFamily="34" charset="0"/>
                </a:rPr>
                <a:t>55, 2137 (2016)</a:t>
              </a:r>
            </a:p>
            <a:p>
              <a:pPr>
                <a:lnSpc>
                  <a:spcPts val="3100"/>
                </a:lnSpc>
              </a:pPr>
              <a:r>
                <a:rPr lang="en-US" altLang="zh-CN" sz="2000" b="1" i="1" dirty="0" err="1" smtClean="0">
                  <a:solidFill>
                    <a:srgbClr val="800000"/>
                  </a:solidFill>
                  <a:latin typeface="Candara" panose="020E0502030303020204" pitchFamily="34" charset="0"/>
                  <a:ea typeface="黑体" pitchFamily="49" charset="-122"/>
                  <a:cs typeface="Arial" pitchFamily="34" charset="0"/>
                </a:rPr>
                <a:t>Angew</a:t>
              </a:r>
              <a:r>
                <a:rPr lang="en-US" altLang="zh-CN" sz="2000" b="1" i="1" dirty="0" smtClean="0">
                  <a:solidFill>
                    <a:srgbClr val="800000"/>
                  </a:solidFill>
                  <a:latin typeface="Candara" panose="020E0502030303020204" pitchFamily="34" charset="0"/>
                  <a:ea typeface="黑体" pitchFamily="49" charset="-122"/>
                  <a:cs typeface="Arial" pitchFamily="34" charset="0"/>
                </a:rPr>
                <a:t> </a:t>
              </a:r>
              <a:r>
                <a:rPr lang="en-US" altLang="zh-CN" sz="2000" dirty="0" smtClean="0">
                  <a:solidFill>
                    <a:srgbClr val="800000"/>
                  </a:solidFill>
                  <a:latin typeface="Candara" panose="020E0502030303020204" pitchFamily="34" charset="0"/>
                  <a:ea typeface="黑体" pitchFamily="49" charset="-122"/>
                  <a:cs typeface="Arial" pitchFamily="34" charset="0"/>
                </a:rPr>
                <a:t>55, 6716 (2016)</a:t>
              </a:r>
              <a:endParaRPr lang="de-DE" altLang="zh-CN" sz="2000" dirty="0" smtClean="0">
                <a:solidFill>
                  <a:srgbClr val="800000"/>
                </a:solidFill>
                <a:latin typeface="Candara" panose="020E0502030303020204" pitchFamily="34" charset="0"/>
                <a:ea typeface="黑体" pitchFamily="49" charset="-122"/>
                <a:cs typeface="Arial" pitchFamily="34" charset="0"/>
              </a:endParaRPr>
            </a:p>
            <a:p>
              <a:pPr>
                <a:lnSpc>
                  <a:spcPts val="3100"/>
                </a:lnSpc>
              </a:pPr>
              <a:r>
                <a:rPr lang="de-DE" altLang="zh-CN" sz="2000" b="1" i="1" dirty="0" smtClean="0">
                  <a:solidFill>
                    <a:srgbClr val="800000"/>
                  </a:solidFill>
                  <a:latin typeface="Candara" panose="020E0502030303020204" pitchFamily="34" charset="0"/>
                  <a:ea typeface="黑体" pitchFamily="49" charset="-122"/>
                  <a:cs typeface="Arial" pitchFamily="34" charset="0"/>
                </a:rPr>
                <a:t>JMCA</a:t>
              </a:r>
              <a:r>
                <a:rPr lang="de-DE" altLang="zh-CN" sz="2000" dirty="0" smtClean="0">
                  <a:solidFill>
                    <a:srgbClr val="800000"/>
                  </a:solidFill>
                  <a:latin typeface="Candara" panose="020E0502030303020204" pitchFamily="34" charset="0"/>
                  <a:ea typeface="黑体" pitchFamily="49" charset="-122"/>
                  <a:cs typeface="Arial" pitchFamily="34" charset="0"/>
                </a:rPr>
                <a:t> 57, 19649 (2017)</a:t>
              </a:r>
              <a:endParaRPr lang="de-DE" altLang="zh-CN" sz="2000" dirty="0">
                <a:solidFill>
                  <a:srgbClr val="800000"/>
                </a:solidFill>
                <a:latin typeface="Candara" panose="020E0502030303020204" pitchFamily="34" charset="0"/>
                <a:ea typeface="黑体" pitchFamily="49" charset="-122"/>
                <a:cs typeface="Arial" pitchFamily="34" charset="0"/>
              </a:endParaRPr>
            </a:p>
          </p:txBody>
        </p:sp>
      </p:grpSp>
      <p:sp>
        <p:nvSpPr>
          <p:cNvPr id="23" name="Rectangle 11"/>
          <p:cNvSpPr>
            <a:spLocks noChangeArrowheads="1"/>
          </p:cNvSpPr>
          <p:nvPr/>
        </p:nvSpPr>
        <p:spPr bwMode="gray">
          <a:xfrm>
            <a:off x="3771867" y="4034156"/>
            <a:ext cx="15121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a:r>
              <a:rPr lang="zh-CN" altLang="en-US" sz="2800" b="1" dirty="0" smtClean="0">
                <a:solidFill>
                  <a:srgbClr val="CC00FF"/>
                </a:solidFill>
                <a:latin typeface="黑体" pitchFamily="49" charset="-122"/>
                <a:ea typeface="黑体" pitchFamily="49" charset="-122"/>
              </a:rPr>
              <a:t>低碳  转化</a:t>
            </a:r>
            <a:endParaRPr lang="zh-CN" altLang="en-US" sz="2800" b="1" dirty="0">
              <a:solidFill>
                <a:srgbClr val="CC00FF"/>
              </a:solidFill>
              <a:latin typeface="黑体" pitchFamily="49" charset="-122"/>
              <a:ea typeface="黑体" pitchFamily="49" charset="-122"/>
            </a:endParaRPr>
          </a:p>
        </p:txBody>
      </p:sp>
      <p:sp>
        <p:nvSpPr>
          <p:cNvPr id="24" name="Oval 25"/>
          <p:cNvSpPr>
            <a:spLocks noChangeArrowheads="1"/>
          </p:cNvSpPr>
          <p:nvPr/>
        </p:nvSpPr>
        <p:spPr bwMode="auto">
          <a:xfrm>
            <a:off x="3656891" y="4015868"/>
            <a:ext cx="1718395" cy="963778"/>
          </a:xfrm>
          <a:prstGeom prst="ellipse">
            <a:avLst/>
          </a:prstGeom>
          <a:noFill/>
          <a:ln w="9525">
            <a:solidFill>
              <a:schemeClr val="hlink"/>
            </a:solidFill>
            <a:round/>
            <a:headEnd/>
            <a:tailEnd/>
          </a:ln>
          <a:effectLst>
            <a:prstShdw prst="shdw17" dist="17961" dir="2700000">
              <a:schemeClr val="hlink">
                <a:gamma/>
                <a:shade val="60000"/>
                <a:invGamma/>
              </a:schemeClr>
            </a:prstShdw>
          </a:effectLst>
        </p:spPr>
        <p:txBody>
          <a:bodyPr wrap="none" anchor="ctr"/>
          <a:lstStyle/>
          <a:p>
            <a:pPr eaLnBrk="1" hangingPunct="1">
              <a:defRPr/>
            </a:pPr>
            <a:endParaRPr lang="zh-CN" altLang="en-US"/>
          </a:p>
        </p:txBody>
      </p:sp>
      <p:sp>
        <p:nvSpPr>
          <p:cNvPr id="25" name="矩形 18"/>
          <p:cNvSpPr>
            <a:spLocks noChangeArrowheads="1"/>
          </p:cNvSpPr>
          <p:nvPr/>
        </p:nvSpPr>
        <p:spPr bwMode="auto">
          <a:xfrm>
            <a:off x="3133515" y="5049680"/>
            <a:ext cx="3403811" cy="128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3100"/>
              </a:lnSpc>
            </a:pPr>
            <a:r>
              <a:rPr lang="en-US" altLang="zh-CN" sz="2000" b="1" i="1" dirty="0">
                <a:solidFill>
                  <a:srgbClr val="800000"/>
                </a:solidFill>
                <a:latin typeface="Candara" panose="020E0502030303020204" pitchFamily="34" charset="0"/>
                <a:ea typeface="黑体" pitchFamily="49" charset="-122"/>
                <a:cs typeface="Arial" pitchFamily="34" charset="0"/>
              </a:rPr>
              <a:t>Nat. </a:t>
            </a:r>
            <a:r>
              <a:rPr lang="en-US" altLang="zh-CN" sz="2000" b="1" i="1" dirty="0" err="1">
                <a:solidFill>
                  <a:srgbClr val="800000"/>
                </a:solidFill>
                <a:latin typeface="Candara" panose="020E0502030303020204" pitchFamily="34" charset="0"/>
                <a:ea typeface="黑体" pitchFamily="49" charset="-122"/>
                <a:cs typeface="Arial" pitchFamily="34" charset="0"/>
              </a:rPr>
              <a:t>Comm</a:t>
            </a:r>
            <a:r>
              <a:rPr lang="en-US" altLang="zh-CN" sz="2000" b="1" i="1" dirty="0">
                <a:solidFill>
                  <a:srgbClr val="800000"/>
                </a:solidFill>
                <a:latin typeface="Candara" panose="020E0502030303020204" pitchFamily="34" charset="0"/>
                <a:ea typeface="黑体" pitchFamily="49" charset="-122"/>
                <a:cs typeface="Arial" pitchFamily="34" charset="0"/>
              </a:rPr>
              <a:t> </a:t>
            </a:r>
            <a:r>
              <a:rPr lang="en-US" altLang="zh-CN" sz="2000" dirty="0">
                <a:solidFill>
                  <a:srgbClr val="800000"/>
                </a:solidFill>
                <a:latin typeface="Candara" panose="020E0502030303020204" pitchFamily="34" charset="0"/>
                <a:ea typeface="黑体" pitchFamily="49" charset="-122"/>
                <a:cs typeface="Arial" pitchFamily="34" charset="0"/>
              </a:rPr>
              <a:t>7, 12697 (2016)</a:t>
            </a:r>
          </a:p>
          <a:p>
            <a:pPr>
              <a:lnSpc>
                <a:spcPts val="3100"/>
              </a:lnSpc>
            </a:pPr>
            <a:r>
              <a:rPr lang="en-US" altLang="zh-CN" sz="2000" b="1" i="1" dirty="0" err="1" smtClean="0">
                <a:solidFill>
                  <a:srgbClr val="800000"/>
                </a:solidFill>
                <a:latin typeface="Candara" panose="020E0502030303020204" pitchFamily="34" charset="0"/>
                <a:ea typeface="黑体" pitchFamily="2" charset="-122"/>
                <a:cs typeface="Arial" panose="020B0604020202020204" pitchFamily="34" charset="0"/>
              </a:rPr>
              <a:t>Nano</a:t>
            </a:r>
            <a:r>
              <a:rPr lang="en-US" altLang="zh-CN" sz="2000" b="1" i="1" dirty="0" smtClean="0">
                <a:solidFill>
                  <a:srgbClr val="800000"/>
                </a:solidFill>
                <a:latin typeface="Candara" panose="020E0502030303020204" pitchFamily="34" charset="0"/>
                <a:ea typeface="黑体" pitchFamily="2" charset="-122"/>
                <a:cs typeface="Arial" panose="020B0604020202020204" pitchFamily="34" charset="0"/>
              </a:rPr>
              <a:t> </a:t>
            </a:r>
            <a:r>
              <a:rPr lang="en-US" altLang="zh-CN" sz="2000" b="1" i="1" dirty="0">
                <a:solidFill>
                  <a:srgbClr val="800000"/>
                </a:solidFill>
                <a:latin typeface="Candara" panose="020E0502030303020204" pitchFamily="34" charset="0"/>
                <a:ea typeface="黑体" pitchFamily="2" charset="-122"/>
                <a:cs typeface="Arial" panose="020B0604020202020204" pitchFamily="34" charset="0"/>
              </a:rPr>
              <a:t>Research</a:t>
            </a:r>
            <a:r>
              <a:rPr lang="en-US" altLang="zh-CN" sz="2000" b="1" i="1" dirty="0">
                <a:solidFill>
                  <a:srgbClr val="800000"/>
                </a:solidFill>
                <a:latin typeface="Candara" panose="020E0502030303020204" pitchFamily="34" charset="0"/>
                <a:ea typeface="黑体" pitchFamily="49" charset="-122"/>
                <a:cs typeface="Arial" panose="020B0604020202020204" pitchFamily="34" charset="0"/>
              </a:rPr>
              <a:t> </a:t>
            </a:r>
            <a:r>
              <a:rPr lang="en-US" altLang="zh-CN" sz="2000" dirty="0" smtClean="0">
                <a:solidFill>
                  <a:srgbClr val="800000"/>
                </a:solidFill>
                <a:latin typeface="Candara" panose="020E0502030303020204" pitchFamily="34" charset="0"/>
                <a:ea typeface="黑体" pitchFamily="49" charset="-122"/>
                <a:cs typeface="Arial" panose="020B0604020202020204" pitchFamily="34" charset="0"/>
              </a:rPr>
              <a:t>11, 2357 (2018)</a:t>
            </a:r>
          </a:p>
          <a:p>
            <a:pPr>
              <a:lnSpc>
                <a:spcPts val="3100"/>
              </a:lnSpc>
            </a:pPr>
            <a:r>
              <a:rPr lang="en-US" altLang="zh-CN" sz="2000" b="1" dirty="0" smtClean="0">
                <a:solidFill>
                  <a:srgbClr val="800000"/>
                </a:solidFill>
                <a:latin typeface="Candara" panose="020E0502030303020204" pitchFamily="34" charset="0"/>
                <a:ea typeface="黑体" pitchFamily="49" charset="-122"/>
                <a:cs typeface="Arial" panose="020B0604020202020204" pitchFamily="34" charset="0"/>
              </a:rPr>
              <a:t>Appl. </a:t>
            </a:r>
            <a:r>
              <a:rPr lang="en-US" altLang="zh-CN" sz="2000" b="1" dirty="0" err="1" smtClean="0">
                <a:solidFill>
                  <a:srgbClr val="800000"/>
                </a:solidFill>
                <a:latin typeface="Candara" panose="020E0502030303020204" pitchFamily="34" charset="0"/>
                <a:ea typeface="黑体" pitchFamily="49" charset="-122"/>
                <a:cs typeface="Arial" panose="020B0604020202020204" pitchFamily="34" charset="0"/>
              </a:rPr>
              <a:t>Cata</a:t>
            </a:r>
            <a:r>
              <a:rPr lang="en-US" altLang="zh-CN" sz="2000" b="1" dirty="0" smtClean="0">
                <a:solidFill>
                  <a:srgbClr val="800000"/>
                </a:solidFill>
                <a:latin typeface="Candara" panose="020E0502030303020204" pitchFamily="34" charset="0"/>
                <a:ea typeface="黑体" pitchFamily="49" charset="-122"/>
                <a:cs typeface="Arial" panose="020B0604020202020204" pitchFamily="34" charset="0"/>
              </a:rPr>
              <a:t>. B </a:t>
            </a:r>
            <a:r>
              <a:rPr lang="en-US" altLang="zh-CN" sz="2000" dirty="0" smtClean="0">
                <a:solidFill>
                  <a:srgbClr val="800000"/>
                </a:solidFill>
                <a:latin typeface="Candara" panose="020E0502030303020204" pitchFamily="34" charset="0"/>
                <a:ea typeface="黑体" pitchFamily="49" charset="-122"/>
                <a:cs typeface="Arial" panose="020B0604020202020204" pitchFamily="34" charset="0"/>
              </a:rPr>
              <a:t>240, 234 (2018)</a:t>
            </a:r>
            <a:endParaRPr lang="zh-CN" altLang="en-US" sz="2000" dirty="0" smtClean="0">
              <a:solidFill>
                <a:srgbClr val="800000"/>
              </a:solidFill>
              <a:latin typeface="Candara" panose="020E0502030303020204" pitchFamily="34" charset="0"/>
              <a:ea typeface="黑体" pitchFamily="49" charset="-122"/>
              <a:cs typeface="Arial" pitchFamily="34" charset="0"/>
            </a:endParaRPr>
          </a:p>
        </p:txBody>
      </p:sp>
      <p:sp>
        <p:nvSpPr>
          <p:cNvPr id="28" name="矩形 1"/>
          <p:cNvSpPr>
            <a:spLocks noChangeArrowheads="1"/>
          </p:cNvSpPr>
          <p:nvPr/>
        </p:nvSpPr>
        <p:spPr bwMode="auto">
          <a:xfrm>
            <a:off x="1650980" y="98110"/>
            <a:ext cx="62646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5000"/>
              </a:lnSpc>
            </a:pPr>
            <a:r>
              <a:rPr lang="zh-CN" altLang="en-US" sz="3200" smtClean="0">
                <a:solidFill>
                  <a:srgbClr val="FF0000"/>
                </a:solidFill>
                <a:latin typeface="Arial" panose="020B0604020202020204" pitchFamily="34" charset="0"/>
                <a:ea typeface="黑体" pitchFamily="49" charset="-122"/>
                <a:cs typeface="Arial" panose="020B0604020202020204" pitchFamily="34" charset="0"/>
              </a:rPr>
              <a:t>同步</a:t>
            </a:r>
            <a:r>
              <a:rPr lang="zh-CN" altLang="en-US" sz="3200" dirty="0" smtClean="0">
                <a:solidFill>
                  <a:srgbClr val="FF0000"/>
                </a:solidFill>
                <a:latin typeface="Arial" panose="020B0604020202020204" pitchFamily="34" charset="0"/>
                <a:ea typeface="黑体" pitchFamily="49" charset="-122"/>
                <a:cs typeface="Arial" panose="020B0604020202020204" pitchFamily="34" charset="0"/>
              </a:rPr>
              <a:t>辐射</a:t>
            </a:r>
            <a:r>
              <a:rPr lang="zh-CN" altLang="en-US" sz="3200" dirty="0">
                <a:solidFill>
                  <a:srgbClr val="FF0000"/>
                </a:solidFill>
                <a:latin typeface="Arial" panose="020B0604020202020204" pitchFamily="34" charset="0"/>
                <a:ea typeface="黑体" pitchFamily="49" charset="-122"/>
                <a:cs typeface="Arial" panose="020B0604020202020204" pitchFamily="34" charset="0"/>
              </a:rPr>
              <a:t>揭示能源材料构效关系</a:t>
            </a:r>
            <a:endParaRPr lang="en-US" altLang="zh-CN" sz="3200" dirty="0">
              <a:solidFill>
                <a:srgbClr val="FF0000"/>
              </a:solidFill>
              <a:latin typeface="Arial" panose="020B0604020202020204" pitchFamily="34" charset="0"/>
              <a:ea typeface="黑体" pitchFamily="49" charset="-122"/>
              <a:cs typeface="Arial" panose="020B0604020202020204" pitchFamily="34" charset="0"/>
            </a:endParaRPr>
          </a:p>
        </p:txBody>
      </p:sp>
    </p:spTree>
    <p:extLst>
      <p:ext uri="{BB962C8B-B14F-4D97-AF65-F5344CB8AC3E}">
        <p14:creationId xmlns:p14="http://schemas.microsoft.com/office/powerpoint/2010/main" val="2101445417"/>
      </p:ext>
    </p:extLst>
  </p:cSld>
  <p:clrMapOvr>
    <a:masterClrMapping/>
  </p:clrMapOvr>
  <mc:AlternateContent xmlns:mc="http://schemas.openxmlformats.org/markup-compatibility/2006" xmlns:p14="http://schemas.microsoft.com/office/powerpoint/2010/main">
    <mc:Choice Requires="p14">
      <p:transition spd="slow" p14:dur="2000" advTm="43685"/>
    </mc:Choice>
    <mc:Fallback xmlns="">
      <p:transition spd="slow" advTm="43685"/>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31640" y="217514"/>
            <a:ext cx="7274748" cy="584775"/>
          </a:xfrm>
          <a:prstGeom prst="rect">
            <a:avLst/>
          </a:prstGeom>
        </p:spPr>
        <p:txBody>
          <a:bodyPr wrap="none">
            <a:spAutoFit/>
          </a:bodyPr>
          <a:lstStyle/>
          <a:p>
            <a:r>
              <a:rPr kumimoji="1" lang="zh-CN" altLang="en-US"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能量</a:t>
            </a:r>
            <a:r>
              <a:rPr kumimoji="1" lang="zh-CN" altLang="en-US" sz="3200" smtClean="0">
                <a:solidFill>
                  <a:srgbClr val="FF0000"/>
                </a:solidFill>
                <a:latin typeface="Arial" panose="020B0604020202020204" pitchFamily="34" charset="0"/>
                <a:ea typeface="黑体" panose="02010609060101010101" pitchFamily="49" charset="-122"/>
                <a:cs typeface="Arial" panose="020B0604020202020204" pitchFamily="34" charset="0"/>
              </a:rPr>
              <a:t>转化材料依然面临</a:t>
            </a:r>
            <a:r>
              <a:rPr kumimoji="1" lang="zh-CN" altLang="en-US" sz="3200" dirty="0" smtClean="0">
                <a:solidFill>
                  <a:srgbClr val="FF0000"/>
                </a:solidFill>
                <a:latin typeface="Arial" panose="020B0604020202020204" pitchFamily="34" charset="0"/>
                <a:ea typeface="黑体" panose="02010609060101010101" pitchFamily="49" charset="-122"/>
                <a:cs typeface="Arial" panose="020B0604020202020204" pitchFamily="34" charset="0"/>
              </a:rPr>
              <a:t>的重要科学问题 </a:t>
            </a:r>
            <a:endParaRPr lang="zh-CN" altLang="en-US" sz="3200" dirty="0">
              <a:solidFill>
                <a:srgbClr val="FF0000"/>
              </a:solidFill>
            </a:endParaRPr>
          </a:p>
        </p:txBody>
      </p:sp>
      <p:sp>
        <p:nvSpPr>
          <p:cNvPr id="6" name="矩形 5"/>
          <p:cNvSpPr/>
          <p:nvPr/>
        </p:nvSpPr>
        <p:spPr>
          <a:xfrm>
            <a:off x="395536" y="1556792"/>
            <a:ext cx="8712968" cy="4416594"/>
          </a:xfrm>
          <a:prstGeom prst="rect">
            <a:avLst/>
          </a:prstGeom>
        </p:spPr>
        <p:txBody>
          <a:bodyPr wrap="square">
            <a:spAutoFit/>
          </a:bodyPr>
          <a:lstStyle/>
          <a:p>
            <a:pPr marL="514350" lvl="0" indent="-514350" algn="just">
              <a:lnSpc>
                <a:spcPct val="200000"/>
              </a:lnSpc>
              <a:buFont typeface="+mj-lt"/>
              <a:buAutoNum type="arabicPeriod"/>
            </a:pPr>
            <a:r>
              <a:rPr lang="zh-CN" altLang="zh-CN" sz="3200" dirty="0">
                <a:solidFill>
                  <a:srgbClr val="0000FF"/>
                </a:solidFill>
                <a:latin typeface="Arial" panose="020B0604020202020204" pitchFamily="34" charset="0"/>
                <a:ea typeface="黑体" panose="02010609060101010101" pitchFamily="49" charset="-122"/>
                <a:cs typeface="Arial" panose="020B0604020202020204" pitchFamily="34" charset="0"/>
              </a:rPr>
              <a:t>如何</a:t>
            </a:r>
            <a:r>
              <a:rPr lang="zh-CN" altLang="zh-CN" sz="3200" dirty="0" smtClean="0">
                <a:solidFill>
                  <a:srgbClr val="0000FF"/>
                </a:solidFill>
                <a:latin typeface="Arial" panose="020B0604020202020204" pitchFamily="34" charset="0"/>
                <a:ea typeface="黑体" panose="02010609060101010101" pitchFamily="49" charset="-122"/>
                <a:cs typeface="Arial" panose="020B0604020202020204" pitchFamily="34" charset="0"/>
              </a:rPr>
              <a:t>探测</a:t>
            </a:r>
            <a:r>
              <a:rPr lang="zh-CN" altLang="en-US" sz="3200" dirty="0" smtClean="0">
                <a:solidFill>
                  <a:srgbClr val="0000FF"/>
                </a:solidFill>
                <a:latin typeface="Arial" panose="020B0604020202020204" pitchFamily="34" charset="0"/>
                <a:ea typeface="黑体" panose="02010609060101010101" pitchFamily="49" charset="-122"/>
                <a:cs typeface="Arial" panose="020B0604020202020204" pitchFamily="34" charset="0"/>
              </a:rPr>
              <a:t>能量转化材料在</a:t>
            </a:r>
            <a:r>
              <a:rPr lang="zh-CN" altLang="zh-CN" sz="3200" dirty="0" smtClean="0">
                <a:solidFill>
                  <a:srgbClr val="0000FF"/>
                </a:solidFill>
                <a:latin typeface="Arial" panose="020B0604020202020204" pitchFamily="34" charset="0"/>
                <a:ea typeface="黑体" panose="02010609060101010101" pitchFamily="49" charset="-122"/>
                <a:cs typeface="Arial" panose="020B0604020202020204" pitchFamily="34" charset="0"/>
              </a:rPr>
              <a:t>真实</a:t>
            </a:r>
            <a:r>
              <a:rPr lang="zh-CN" altLang="zh-CN" sz="3200" dirty="0">
                <a:solidFill>
                  <a:srgbClr val="0000FF"/>
                </a:solidFill>
                <a:latin typeface="Arial" panose="020B0604020202020204" pitchFamily="34" charset="0"/>
                <a:ea typeface="黑体" panose="02010609060101010101" pitchFamily="49" charset="-122"/>
                <a:cs typeface="Arial" panose="020B0604020202020204" pitchFamily="34" charset="0"/>
              </a:rPr>
              <a:t>反应条件</a:t>
            </a:r>
            <a:r>
              <a:rPr lang="zh-CN" altLang="zh-CN" sz="3200" dirty="0" smtClean="0">
                <a:solidFill>
                  <a:srgbClr val="0000FF"/>
                </a:solidFill>
                <a:latin typeface="Arial" panose="020B0604020202020204" pitchFamily="34" charset="0"/>
                <a:ea typeface="黑体" panose="02010609060101010101" pitchFamily="49" charset="-122"/>
                <a:cs typeface="Arial" panose="020B0604020202020204" pitchFamily="34" charset="0"/>
              </a:rPr>
              <a:t>下活性位</a:t>
            </a:r>
            <a:r>
              <a:rPr lang="zh-CN" altLang="en-US" sz="3200" dirty="0" smtClean="0">
                <a:solidFill>
                  <a:srgbClr val="0000FF"/>
                </a:solidFill>
                <a:latin typeface="Arial" panose="020B0604020202020204" pitchFamily="34" charset="0"/>
                <a:ea typeface="黑体" panose="02010609060101010101" pitchFamily="49" charset="-122"/>
                <a:cs typeface="Arial" panose="020B0604020202020204" pitchFamily="34" charset="0"/>
              </a:rPr>
              <a:t>原子</a:t>
            </a:r>
            <a:r>
              <a:rPr lang="zh-CN" altLang="en-US" sz="3200" dirty="0">
                <a:solidFill>
                  <a:srgbClr val="0000FF"/>
                </a:solidFill>
                <a:latin typeface="Arial" panose="020B0604020202020204" pitchFamily="34" charset="0"/>
                <a:ea typeface="黑体" panose="02010609060101010101" pitchFamily="49" charset="-122"/>
                <a:cs typeface="Arial" panose="020B0604020202020204" pitchFamily="34" charset="0"/>
              </a:rPr>
              <a:t>、分子和电子行为及其动态</a:t>
            </a:r>
            <a:r>
              <a:rPr lang="zh-CN" altLang="en-US" sz="3200" dirty="0" smtClean="0">
                <a:solidFill>
                  <a:srgbClr val="0000FF"/>
                </a:solidFill>
                <a:latin typeface="Arial" panose="020B0604020202020204" pitchFamily="34" charset="0"/>
                <a:ea typeface="黑体" panose="02010609060101010101" pitchFamily="49" charset="-122"/>
                <a:cs typeface="Arial" panose="020B0604020202020204" pitchFamily="34" charset="0"/>
              </a:rPr>
              <a:t>过程</a:t>
            </a:r>
            <a:r>
              <a:rPr lang="zh-CN" altLang="zh-CN" sz="3200" dirty="0" smtClean="0">
                <a:solidFill>
                  <a:srgbClr val="0000FF"/>
                </a:solidFill>
                <a:latin typeface="Arial" panose="020B0604020202020204" pitchFamily="34" charset="0"/>
                <a:ea typeface="黑体" panose="02010609060101010101" pitchFamily="49" charset="-122"/>
                <a:cs typeface="Arial" panose="020B0604020202020204" pitchFamily="34" charset="0"/>
              </a:rPr>
              <a:t>？</a:t>
            </a:r>
            <a:endParaRPr lang="en-US" altLang="zh-CN" sz="3200" dirty="0" smtClean="0">
              <a:solidFill>
                <a:srgbClr val="0000FF"/>
              </a:solidFill>
              <a:latin typeface="Arial" panose="020B0604020202020204" pitchFamily="34" charset="0"/>
              <a:ea typeface="黑体" panose="02010609060101010101" pitchFamily="49" charset="-122"/>
              <a:cs typeface="Arial" panose="020B0604020202020204" pitchFamily="34" charset="0"/>
            </a:endParaRPr>
          </a:p>
          <a:p>
            <a:pPr marL="514350" indent="-514350" algn="just">
              <a:lnSpc>
                <a:spcPct val="200000"/>
              </a:lnSpc>
              <a:spcBef>
                <a:spcPts val="3000"/>
              </a:spcBef>
              <a:buFont typeface="+mj-lt"/>
              <a:buAutoNum type="arabicPeriod"/>
            </a:pPr>
            <a:r>
              <a:rPr lang="zh-CN" altLang="zh-CN" sz="3200" dirty="0" smtClean="0">
                <a:solidFill>
                  <a:srgbClr val="0000FF"/>
                </a:solidFill>
                <a:latin typeface="Arial" panose="020B0604020202020204" pitchFamily="34" charset="0"/>
                <a:ea typeface="黑体" panose="02010609060101010101" pitchFamily="49" charset="-122"/>
                <a:cs typeface="Arial" panose="020B0604020202020204" pitchFamily="34" charset="0"/>
              </a:rPr>
              <a:t>如何从快</a:t>
            </a:r>
            <a:r>
              <a:rPr lang="zh-CN" altLang="zh-CN" sz="3200" dirty="0">
                <a:solidFill>
                  <a:srgbClr val="0000FF"/>
                </a:solidFill>
                <a:latin typeface="Arial" panose="020B0604020202020204" pitchFamily="34" charset="0"/>
                <a:ea typeface="黑体" panose="02010609060101010101" pitchFamily="49" charset="-122"/>
                <a:cs typeface="Arial" panose="020B0604020202020204" pitchFamily="34" charset="0"/>
              </a:rPr>
              <a:t>时间尺度探测</a:t>
            </a:r>
            <a:r>
              <a:rPr lang="zh-CN" altLang="zh-CN" sz="3200" dirty="0" smtClean="0">
                <a:solidFill>
                  <a:srgbClr val="0000FF"/>
                </a:solidFill>
                <a:latin typeface="Arial" panose="020B0604020202020204" pitchFamily="34" charset="0"/>
                <a:ea typeface="黑体" panose="02010609060101010101" pitchFamily="49" charset="-122"/>
                <a:cs typeface="Arial" panose="020B0604020202020204" pitchFamily="34" charset="0"/>
              </a:rPr>
              <a:t>电荷转移</a:t>
            </a:r>
            <a:r>
              <a:rPr lang="zh-CN" altLang="en-US" sz="3200" dirty="0" smtClean="0">
                <a:solidFill>
                  <a:srgbClr val="0000FF"/>
                </a:solidFill>
                <a:latin typeface="Arial" panose="020B0604020202020204" pitchFamily="34" charset="0"/>
                <a:ea typeface="黑体" panose="02010609060101010101" pitchFamily="49" charset="-122"/>
                <a:cs typeface="Arial" panose="020B0604020202020204" pitchFamily="34" charset="0"/>
              </a:rPr>
              <a:t>和能量传递</a:t>
            </a:r>
            <a:r>
              <a:rPr lang="zh-CN" altLang="zh-CN" sz="3200" dirty="0" smtClean="0">
                <a:solidFill>
                  <a:srgbClr val="0000FF"/>
                </a:solidFill>
                <a:latin typeface="Arial" panose="020B0604020202020204" pitchFamily="34" charset="0"/>
                <a:ea typeface="黑体" panose="02010609060101010101" pitchFamily="49" charset="-122"/>
                <a:cs typeface="Arial" panose="020B0604020202020204" pitchFamily="34" charset="0"/>
              </a:rPr>
              <a:t>过程</a:t>
            </a:r>
            <a:r>
              <a:rPr lang="zh-CN" altLang="en-US" sz="3200" dirty="0" smtClean="0">
                <a:solidFill>
                  <a:srgbClr val="0000FF"/>
                </a:solidFill>
                <a:latin typeface="Arial" panose="020B0604020202020204" pitchFamily="34" charset="0"/>
                <a:ea typeface="黑体" panose="02010609060101010101" pitchFamily="49" charset="-122"/>
                <a:cs typeface="Arial" panose="020B0604020202020204" pitchFamily="34" charset="0"/>
              </a:rPr>
              <a:t>，捕捉关键</a:t>
            </a:r>
            <a:r>
              <a:rPr lang="zh-CN" altLang="zh-CN" sz="3200" dirty="0" smtClean="0">
                <a:solidFill>
                  <a:srgbClr val="0000FF"/>
                </a:solidFill>
                <a:latin typeface="Arial" panose="020B0604020202020204" pitchFamily="34" charset="0"/>
                <a:ea typeface="黑体" panose="02010609060101010101" pitchFamily="49" charset="-122"/>
                <a:cs typeface="Arial" panose="020B0604020202020204" pitchFamily="34" charset="0"/>
              </a:rPr>
              <a:t>反应中间体？</a:t>
            </a:r>
            <a:endParaRPr lang="zh-CN" altLang="zh-CN" sz="3200" dirty="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14681115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998" y="2026936"/>
            <a:ext cx="2514600"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627784" y="116632"/>
            <a:ext cx="3890809" cy="646331"/>
          </a:xfrm>
          <a:prstGeom prst="rect">
            <a:avLst/>
          </a:prstGeom>
        </p:spPr>
        <p:txBody>
          <a:bodyPr wrap="none">
            <a:spAutoFit/>
          </a:bodyPr>
          <a:lstStyle/>
          <a:p>
            <a:pPr fontAlgn="base">
              <a:spcBef>
                <a:spcPct val="0"/>
              </a:spcBef>
              <a:spcAft>
                <a:spcPct val="0"/>
              </a:spcAft>
            </a:pPr>
            <a:r>
              <a:rPr lang="zh-CN" altLang="en-US" sz="3600" b="1" dirty="0" smtClean="0">
                <a:solidFill>
                  <a:srgbClr val="0000FF"/>
                </a:solidFill>
                <a:latin typeface="黑体" pitchFamily="2" charset="-122"/>
                <a:ea typeface="黑体"/>
              </a:rPr>
              <a:t>整体研究工作思路</a:t>
            </a:r>
            <a:endParaRPr lang="zh-CN" altLang="en-US" sz="3600" b="1" dirty="0">
              <a:solidFill>
                <a:srgbClr val="0000FF"/>
              </a:solidFill>
              <a:latin typeface="黑体" pitchFamily="2" charset="-122"/>
              <a:ea typeface="黑体"/>
            </a:endParaRPr>
          </a:p>
        </p:txBody>
      </p:sp>
      <p:sp>
        <p:nvSpPr>
          <p:cNvPr id="4" name="矩形 3"/>
          <p:cNvSpPr/>
          <p:nvPr/>
        </p:nvSpPr>
        <p:spPr>
          <a:xfrm>
            <a:off x="250823" y="5445224"/>
            <a:ext cx="8785673" cy="954107"/>
          </a:xfrm>
          <a:prstGeom prst="rect">
            <a:avLst/>
          </a:prstGeom>
          <a:solidFill>
            <a:srgbClr val="FFFF00"/>
          </a:solidFill>
          <a:effectLst>
            <a:outerShdw blurRad="152400" dist="165100" dir="1380000" sx="90000" sy="-19000" rotWithShape="0">
              <a:prstClr val="black">
                <a:alpha val="30000"/>
              </a:prstClr>
            </a:outerShdw>
          </a:effectLst>
        </p:spPr>
        <p:txBody>
          <a:bodyPr wrap="square">
            <a:spAutoFit/>
          </a:bodyPr>
          <a:lstStyle/>
          <a:p>
            <a:pPr algn="just" fontAlgn="base">
              <a:spcBef>
                <a:spcPct val="0"/>
              </a:spcBef>
              <a:spcAft>
                <a:spcPct val="0"/>
              </a:spcAft>
              <a:defRPr/>
            </a:pPr>
            <a:r>
              <a:rPr lang="zh-CN" altLang="en-US" sz="2800" b="1" dirty="0">
                <a:solidFill>
                  <a:srgbClr val="0000FF"/>
                </a:solidFill>
                <a:latin typeface="黑体" pitchFamily="2" charset="-122"/>
                <a:ea typeface="黑体"/>
              </a:rPr>
              <a:t>基于同步辐射技术，探索能源材料领域的重要科学问题</a:t>
            </a:r>
            <a:r>
              <a:rPr lang="zh-CN" altLang="en-US" sz="2800" b="1" dirty="0" smtClean="0">
                <a:solidFill>
                  <a:srgbClr val="0000FF"/>
                </a:solidFill>
                <a:latin typeface="黑体" pitchFamily="2" charset="-122"/>
                <a:ea typeface="黑体"/>
              </a:rPr>
              <a:t>，实现高效</a:t>
            </a:r>
            <a:r>
              <a:rPr lang="zh-CN" altLang="en-US" sz="2800" b="1" dirty="0">
                <a:solidFill>
                  <a:srgbClr val="0000FF"/>
                </a:solidFill>
                <a:latin typeface="黑体" pitchFamily="2" charset="-122"/>
                <a:ea typeface="黑体"/>
              </a:rPr>
              <a:t>能量</a:t>
            </a:r>
            <a:r>
              <a:rPr lang="zh-CN" altLang="en-US" sz="2800" b="1" dirty="0" smtClean="0">
                <a:solidFill>
                  <a:srgbClr val="0000FF"/>
                </a:solidFill>
                <a:latin typeface="黑体" pitchFamily="2" charset="-122"/>
                <a:ea typeface="黑体"/>
              </a:rPr>
              <a:t>转化。</a:t>
            </a:r>
            <a:endParaRPr lang="zh-CN" altLang="en-US" sz="2800" b="1" dirty="0">
              <a:solidFill>
                <a:srgbClr val="0000FF"/>
              </a:solidFill>
              <a:latin typeface="黑体" pitchFamily="2" charset="-122"/>
              <a:ea typeface="黑体"/>
            </a:endParaRPr>
          </a:p>
        </p:txBody>
      </p:sp>
      <p:grpSp>
        <p:nvGrpSpPr>
          <p:cNvPr id="6" name="组合 5"/>
          <p:cNvGrpSpPr/>
          <p:nvPr/>
        </p:nvGrpSpPr>
        <p:grpSpPr>
          <a:xfrm>
            <a:off x="3347483" y="1042448"/>
            <a:ext cx="2533667" cy="4258760"/>
            <a:chOff x="1857356" y="1207012"/>
            <a:chExt cx="2533667" cy="4258760"/>
          </a:xfrm>
        </p:grpSpPr>
        <p:sp>
          <p:nvSpPr>
            <p:cNvPr id="7" name="矩形 6"/>
            <p:cNvSpPr/>
            <p:nvPr/>
          </p:nvSpPr>
          <p:spPr>
            <a:xfrm>
              <a:off x="1857356" y="4085907"/>
              <a:ext cx="2533667" cy="1379865"/>
            </a:xfrm>
            <a:prstGeom prst="rect">
              <a:avLst/>
            </a:prstGeom>
          </p:spPr>
          <p:txBody>
            <a:bodyPr wrap="square">
              <a:spAutoFit/>
            </a:bodyPr>
            <a:lstStyle/>
            <a:p>
              <a:pPr marL="0" marR="0" lvl="0" indent="0" algn="just" defTabSz="914400" eaLnBrk="1" fontAlgn="base" latinLnBrk="0" hangingPunct="1">
                <a:lnSpc>
                  <a:spcPct val="150000"/>
                </a:lnSpc>
                <a:spcBef>
                  <a:spcPct val="0"/>
                </a:spcBef>
                <a:spcAft>
                  <a:spcPct val="0"/>
                </a:spcAft>
                <a:buClrTx/>
                <a:buSzTx/>
                <a:buFontTx/>
                <a:buNone/>
                <a:tabLst/>
                <a:defRPr/>
              </a:pPr>
              <a:r>
                <a:rPr kumimoji="0" lang="zh-CN" altLang="en-US" sz="2800" b="1" i="0" u="none" strike="noStrike" kern="0" cap="none" spc="0" normalizeH="0" baseline="0" noProof="0" dirty="0" smtClean="0">
                  <a:ln>
                    <a:noFill/>
                  </a:ln>
                  <a:solidFill>
                    <a:srgbClr val="FF0000"/>
                  </a:solidFill>
                  <a:effectLst/>
                  <a:uLnTx/>
                  <a:uFillTx/>
                  <a:ea typeface="黑体"/>
                  <a:cs typeface="Arial" panose="020B0604020202020204" pitchFamily="34" charset="0"/>
                </a:rPr>
                <a:t>  构效关系</a:t>
              </a:r>
              <a:endParaRPr kumimoji="0" lang="en-US" altLang="zh-CN" sz="2800" b="1" i="0" u="none" strike="noStrike" kern="0" cap="none" spc="0" normalizeH="0" baseline="0" noProof="0" dirty="0" smtClean="0">
                <a:ln>
                  <a:noFill/>
                </a:ln>
                <a:solidFill>
                  <a:srgbClr val="FF0000"/>
                </a:solidFill>
                <a:effectLst/>
                <a:uLnTx/>
                <a:uFillTx/>
                <a:ea typeface="黑体"/>
                <a:cs typeface="Arial" panose="020B0604020202020204" pitchFamily="34" charset="0"/>
              </a:endParaRPr>
            </a:p>
            <a:p>
              <a:pPr marL="0" marR="0" lvl="0" indent="0" algn="just" defTabSz="914400" eaLnBrk="1" fontAlgn="base" latinLnBrk="0" hangingPunct="1">
                <a:lnSpc>
                  <a:spcPts val="25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0000FF"/>
                  </a:solidFill>
                  <a:effectLst/>
                  <a:uLnTx/>
                  <a:uFillTx/>
                  <a:ea typeface="黑体"/>
                  <a:cs typeface="Arial" panose="020B0604020202020204" pitchFamily="34" charset="0"/>
                </a:rPr>
                <a:t>揭示能源材料结构与性能的关系</a:t>
              </a:r>
            </a:p>
          </p:txBody>
        </p:sp>
        <p:sp>
          <p:nvSpPr>
            <p:cNvPr id="8" name="右箭头 7"/>
            <p:cNvSpPr/>
            <p:nvPr/>
          </p:nvSpPr>
          <p:spPr>
            <a:xfrm>
              <a:off x="1857356" y="1207012"/>
              <a:ext cx="2294635" cy="936104"/>
            </a:xfrm>
            <a:prstGeom prst="rightArrow">
              <a:avLst/>
            </a:prstGeom>
            <a:solidFill>
              <a:srgbClr val="00B0F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2200" b="1" i="0" u="none" strike="noStrike" kern="0" cap="none" spc="0" normalizeH="0" baseline="0" noProof="0" dirty="0" smtClean="0">
                  <a:ln>
                    <a:noFill/>
                  </a:ln>
                  <a:solidFill>
                    <a:srgbClr val="FFFFFF"/>
                  </a:solidFill>
                  <a:effectLst/>
                  <a:uLnTx/>
                  <a:uFillTx/>
                  <a:latin typeface="Arial"/>
                  <a:ea typeface="黑体"/>
                  <a:cs typeface="+mn-cs"/>
                </a:rPr>
                <a:t>2012-2017</a:t>
              </a:r>
              <a:endParaRPr kumimoji="0" lang="zh-CN" altLang="en-US" sz="2200" b="1" i="0" u="none" strike="noStrike" kern="0" cap="none" spc="0" normalizeH="0" baseline="0" noProof="0" dirty="0" smtClean="0">
                <a:ln>
                  <a:noFill/>
                </a:ln>
                <a:solidFill>
                  <a:srgbClr val="FFFFFF"/>
                </a:solidFill>
                <a:effectLst/>
                <a:uLnTx/>
                <a:uFillTx/>
                <a:latin typeface="Arial"/>
                <a:ea typeface="黑体"/>
                <a:cs typeface="+mn-cs"/>
              </a:endParaRPr>
            </a:p>
          </p:txBody>
        </p:sp>
      </p:grpSp>
      <p:grpSp>
        <p:nvGrpSpPr>
          <p:cNvPr id="9" name="组合 8"/>
          <p:cNvGrpSpPr/>
          <p:nvPr/>
        </p:nvGrpSpPr>
        <p:grpSpPr>
          <a:xfrm>
            <a:off x="791868" y="1032188"/>
            <a:ext cx="2086243" cy="936104"/>
            <a:chOff x="214282" y="1196752"/>
            <a:chExt cx="1510980" cy="936104"/>
          </a:xfrm>
        </p:grpSpPr>
        <p:sp>
          <p:nvSpPr>
            <p:cNvPr id="11" name="右箭头 10"/>
            <p:cNvSpPr/>
            <p:nvPr/>
          </p:nvSpPr>
          <p:spPr>
            <a:xfrm>
              <a:off x="214282" y="1196752"/>
              <a:ext cx="1510980" cy="936104"/>
            </a:xfrm>
            <a:prstGeom prst="rightArrow">
              <a:avLst/>
            </a:prstGeom>
            <a:solidFill>
              <a:srgbClr val="00B0F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2200" b="1" i="0" u="none" strike="noStrike" kern="0" cap="none" spc="0" normalizeH="0" baseline="0" noProof="0" dirty="0" smtClean="0">
                <a:ln>
                  <a:noFill/>
                </a:ln>
                <a:solidFill>
                  <a:srgbClr val="FFFFFF"/>
                </a:solidFill>
                <a:effectLst/>
                <a:uLnTx/>
                <a:uFillTx/>
                <a:latin typeface="Arial"/>
                <a:ea typeface="黑体"/>
                <a:cs typeface="+mn-cs"/>
              </a:endParaRPr>
            </a:p>
          </p:txBody>
        </p:sp>
        <p:sp>
          <p:nvSpPr>
            <p:cNvPr id="12" name="矩形 11"/>
            <p:cNvSpPr/>
            <p:nvPr/>
          </p:nvSpPr>
          <p:spPr>
            <a:xfrm>
              <a:off x="406252" y="1439498"/>
              <a:ext cx="1112460" cy="430887"/>
            </a:xfrm>
            <a:prstGeom prst="rect">
              <a:avLst/>
            </a:prstGeom>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2200" b="1"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2006-2012</a:t>
              </a:r>
              <a:endParaRPr kumimoji="0" lang="zh-CN" altLang="en-US" sz="2200" b="1"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5" name="组合 14"/>
          <p:cNvGrpSpPr/>
          <p:nvPr/>
        </p:nvGrpSpPr>
        <p:grpSpPr>
          <a:xfrm>
            <a:off x="6003366" y="1041688"/>
            <a:ext cx="2634704" cy="4250913"/>
            <a:chOff x="4357686" y="1245271"/>
            <a:chExt cx="2634704" cy="4250913"/>
          </a:xfrm>
        </p:grpSpPr>
        <p:sp>
          <p:nvSpPr>
            <p:cNvPr id="16" name="矩形 15"/>
            <p:cNvSpPr/>
            <p:nvPr/>
          </p:nvSpPr>
          <p:spPr>
            <a:xfrm>
              <a:off x="4572000" y="4116319"/>
              <a:ext cx="2376264" cy="1379865"/>
            </a:xfrm>
            <a:prstGeom prst="rect">
              <a:avLst/>
            </a:prstGeom>
          </p:spPr>
          <p:txBody>
            <a:bodyPr wrap="square">
              <a:spAutoFit/>
            </a:bodyPr>
            <a:lstStyle/>
            <a:p>
              <a:pPr marL="0" marR="0" lvl="0" indent="0" algn="just" defTabSz="914400" eaLnBrk="1" fontAlgn="base" latinLnBrk="0" hangingPunct="1">
                <a:lnSpc>
                  <a:spcPct val="150000"/>
                </a:lnSpc>
                <a:spcBef>
                  <a:spcPct val="0"/>
                </a:spcBef>
                <a:spcAft>
                  <a:spcPct val="0"/>
                </a:spcAft>
                <a:buClrTx/>
                <a:buSzTx/>
                <a:buFontTx/>
                <a:buNone/>
                <a:tabLst/>
                <a:defRPr/>
              </a:pPr>
              <a:r>
                <a:rPr kumimoji="0" lang="zh-CN" altLang="en-US" sz="2800" b="1" i="0" u="none" strike="noStrike" kern="0" cap="none" spc="0" normalizeH="0" baseline="0" noProof="0" dirty="0" smtClean="0">
                  <a:ln>
                    <a:noFill/>
                  </a:ln>
                  <a:solidFill>
                    <a:srgbClr val="FF0000"/>
                  </a:solidFill>
                  <a:effectLst/>
                  <a:uLnTx/>
                  <a:uFillTx/>
                  <a:ea typeface="黑体"/>
                  <a:cs typeface="Arial" panose="020B0604020202020204" pitchFamily="34" charset="0"/>
                </a:rPr>
                <a:t>   </a:t>
              </a:r>
              <a:r>
                <a:rPr lang="zh-CN" altLang="en-US" sz="2800" b="1" kern="0" dirty="0">
                  <a:solidFill>
                    <a:srgbClr val="FF0000"/>
                  </a:solidFill>
                  <a:ea typeface="黑体"/>
                  <a:cs typeface="Arial" panose="020B0604020202020204" pitchFamily="34" charset="0"/>
                </a:rPr>
                <a:t>反应</a:t>
              </a:r>
              <a:r>
                <a:rPr kumimoji="0" lang="zh-CN" altLang="en-US" sz="2800" b="1" i="0" u="none" strike="noStrike" kern="0" cap="none" spc="0" normalizeH="0" baseline="0" noProof="0" dirty="0" smtClean="0">
                  <a:ln>
                    <a:noFill/>
                  </a:ln>
                  <a:solidFill>
                    <a:srgbClr val="FF0000"/>
                  </a:solidFill>
                  <a:effectLst/>
                  <a:uLnTx/>
                  <a:uFillTx/>
                  <a:ea typeface="黑体"/>
                  <a:cs typeface="Arial" panose="020B0604020202020204" pitchFamily="34" charset="0"/>
                </a:rPr>
                <a:t>过程</a:t>
              </a:r>
              <a:endParaRPr kumimoji="0" lang="en-US" altLang="zh-CN" sz="2800" b="1" i="0" u="none" strike="noStrike" kern="0" cap="none" spc="0" normalizeH="0" baseline="0" noProof="0" dirty="0" smtClean="0">
                <a:ln>
                  <a:noFill/>
                </a:ln>
                <a:solidFill>
                  <a:srgbClr val="FF0000"/>
                </a:solidFill>
                <a:effectLst/>
                <a:uLnTx/>
                <a:uFillTx/>
                <a:ea typeface="黑体"/>
                <a:cs typeface="Arial" panose="020B0604020202020204" pitchFamily="34" charset="0"/>
              </a:endParaRPr>
            </a:p>
            <a:p>
              <a:pPr marL="0" marR="0" lvl="0" indent="0" algn="just" defTabSz="914400" eaLnBrk="1" fontAlgn="base" latinLnBrk="0" hangingPunct="1">
                <a:lnSpc>
                  <a:spcPts val="25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0000FF"/>
                  </a:solidFill>
                  <a:effectLst/>
                  <a:uLnTx/>
                  <a:uFillTx/>
                  <a:ea typeface="黑体"/>
                  <a:cs typeface="Arial" panose="020B0604020202020204" pitchFamily="34" charset="0"/>
                </a:rPr>
                <a:t>原位观察能量转化的动态过程</a:t>
              </a:r>
            </a:p>
          </p:txBody>
        </p:sp>
        <p:sp>
          <p:nvSpPr>
            <p:cNvPr id="17" name="右箭头 16"/>
            <p:cNvSpPr/>
            <p:nvPr/>
          </p:nvSpPr>
          <p:spPr>
            <a:xfrm>
              <a:off x="4357686" y="1245271"/>
              <a:ext cx="2634704" cy="936104"/>
            </a:xfrm>
            <a:prstGeom prst="rightArrow">
              <a:avLst/>
            </a:prstGeom>
            <a:solidFill>
              <a:srgbClr val="00B0F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2200" b="1" i="0" u="none" strike="noStrike" kern="0" cap="none" spc="0" normalizeH="0" baseline="0" noProof="0" dirty="0" smtClean="0">
                <a:ln>
                  <a:noFill/>
                </a:ln>
                <a:solidFill>
                  <a:srgbClr val="FFFFFF"/>
                </a:solidFill>
                <a:effectLst/>
                <a:uLnTx/>
                <a:uFillTx/>
                <a:latin typeface="Arial"/>
                <a:ea typeface="黑体"/>
                <a:cs typeface="+mn-cs"/>
              </a:endParaRPr>
            </a:p>
          </p:txBody>
        </p:sp>
        <p:sp>
          <p:nvSpPr>
            <p:cNvPr id="18" name="矩形 17"/>
            <p:cNvSpPr/>
            <p:nvPr/>
          </p:nvSpPr>
          <p:spPr>
            <a:xfrm>
              <a:off x="5064701" y="1494146"/>
              <a:ext cx="907621" cy="430887"/>
            </a:xfrm>
            <a:prstGeom prst="rect">
              <a:avLst/>
            </a:prstGeom>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2200" b="1"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2018-</a:t>
              </a:r>
              <a:endParaRPr kumimoji="0" lang="zh-CN" altLang="en-US" sz="2200" b="1"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endParaRPr>
            </a:p>
          </p:txBody>
        </p:sp>
      </p:gr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360" y="1978552"/>
            <a:ext cx="2311909" cy="198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 name="矩形 94"/>
          <p:cNvSpPr/>
          <p:nvPr/>
        </p:nvSpPr>
        <p:spPr>
          <a:xfrm>
            <a:off x="552645" y="3912736"/>
            <a:ext cx="2376264" cy="1379865"/>
          </a:xfrm>
          <a:prstGeom prst="rect">
            <a:avLst/>
          </a:prstGeom>
        </p:spPr>
        <p:txBody>
          <a:bodyPr wrap="square">
            <a:spAutoFit/>
          </a:bodyPr>
          <a:lstStyle/>
          <a:p>
            <a:pPr marL="0" marR="0" lvl="0" indent="0" algn="just" defTabSz="914400" eaLnBrk="1" fontAlgn="base" latinLnBrk="0" hangingPunct="1">
              <a:lnSpc>
                <a:spcPct val="150000"/>
              </a:lnSpc>
              <a:spcBef>
                <a:spcPct val="0"/>
              </a:spcBef>
              <a:spcAft>
                <a:spcPct val="0"/>
              </a:spcAft>
              <a:buClrTx/>
              <a:buSzTx/>
              <a:buFontTx/>
              <a:buNone/>
              <a:tabLst/>
              <a:defRPr/>
            </a:pPr>
            <a:r>
              <a:rPr kumimoji="0" lang="zh-CN" altLang="en-US" sz="2800" b="1" i="0" u="none" strike="noStrike" kern="0" cap="none" spc="0" normalizeH="0" baseline="0" noProof="0" dirty="0" smtClean="0">
                <a:ln>
                  <a:noFill/>
                </a:ln>
                <a:solidFill>
                  <a:srgbClr val="FF0000"/>
                </a:solidFill>
                <a:effectLst/>
                <a:uLnTx/>
                <a:uFillTx/>
                <a:ea typeface="黑体"/>
                <a:cs typeface="Arial" panose="020B0604020202020204" pitchFamily="34" charset="0"/>
              </a:rPr>
              <a:t>   </a:t>
            </a:r>
            <a:r>
              <a:rPr lang="zh-CN" altLang="en-US" sz="2800" b="1" kern="0" noProof="0" dirty="0" smtClean="0">
                <a:solidFill>
                  <a:srgbClr val="FF0000"/>
                </a:solidFill>
                <a:ea typeface="黑体"/>
                <a:cs typeface="Arial" panose="020B0604020202020204" pitchFamily="34" charset="0"/>
              </a:rPr>
              <a:t>生长机理</a:t>
            </a:r>
            <a:endParaRPr kumimoji="0" lang="en-US" altLang="zh-CN" sz="2800" b="1" i="0" u="none" strike="noStrike" kern="0" cap="none" spc="0" normalizeH="0" baseline="0" noProof="0" dirty="0" smtClean="0">
              <a:ln>
                <a:noFill/>
              </a:ln>
              <a:solidFill>
                <a:srgbClr val="FF0000"/>
              </a:solidFill>
              <a:effectLst/>
              <a:uLnTx/>
              <a:uFillTx/>
              <a:ea typeface="黑体"/>
              <a:cs typeface="Arial" panose="020B0604020202020204" pitchFamily="34" charset="0"/>
            </a:endParaRPr>
          </a:p>
          <a:p>
            <a:pPr lvl="0" algn="just" fontAlgn="base">
              <a:lnSpc>
                <a:spcPts val="2500"/>
              </a:lnSpc>
              <a:spcBef>
                <a:spcPct val="0"/>
              </a:spcBef>
              <a:spcAft>
                <a:spcPct val="0"/>
              </a:spcAft>
              <a:defRPr/>
            </a:pPr>
            <a:r>
              <a:rPr lang="zh-CN" altLang="en-US" sz="2400" b="1" kern="0" dirty="0" smtClean="0">
                <a:solidFill>
                  <a:srgbClr val="0000FF"/>
                </a:solidFill>
                <a:ea typeface="黑体"/>
                <a:cs typeface="Arial" panose="020B0604020202020204" pitchFamily="34" charset="0"/>
              </a:rPr>
              <a:t>揭示能源材料的生长机理</a:t>
            </a:r>
            <a:endParaRPr lang="zh-CN" altLang="en-US" sz="2400" b="1" kern="0" dirty="0">
              <a:solidFill>
                <a:srgbClr val="0000FF"/>
              </a:solidFill>
              <a:ea typeface="黑体"/>
              <a:cs typeface="Arial" panose="020B060402020202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0419" y="2366171"/>
            <a:ext cx="280352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16201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83" y="3807213"/>
            <a:ext cx="2135643" cy="2166215"/>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 y="659105"/>
            <a:ext cx="5112568" cy="293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9547" y="3810504"/>
            <a:ext cx="2456180" cy="228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1905699" y="3198615"/>
            <a:ext cx="1841145" cy="400110"/>
          </a:xfrm>
          <a:prstGeom prst="rect">
            <a:avLst/>
          </a:prstGeom>
          <a:noFill/>
        </p:spPr>
        <p:txBody>
          <a:bodyPr wrap="none" rtlCol="0">
            <a:spAutoFit/>
          </a:bodyPr>
          <a:lstStyle/>
          <a:p>
            <a:r>
              <a:rPr lang="en-US" altLang="zh-CN" sz="2000" b="1" dirty="0" smtClean="0">
                <a:solidFill>
                  <a:srgbClr val="0000FF"/>
                </a:solidFill>
              </a:rPr>
              <a:t>Operando XAFS</a:t>
            </a:r>
            <a:endParaRPr lang="zh-CN" altLang="en-US" sz="2000" b="1" dirty="0">
              <a:solidFill>
                <a:srgbClr val="0000FF"/>
              </a:solidFill>
            </a:endParaRPr>
          </a:p>
        </p:txBody>
      </p:sp>
      <p:sp>
        <p:nvSpPr>
          <p:cNvPr id="72" name="TextBox 71"/>
          <p:cNvSpPr txBox="1"/>
          <p:nvPr/>
        </p:nvSpPr>
        <p:spPr>
          <a:xfrm>
            <a:off x="506137" y="5981218"/>
            <a:ext cx="4066819" cy="400110"/>
          </a:xfrm>
          <a:prstGeom prst="rect">
            <a:avLst/>
          </a:prstGeom>
          <a:noFill/>
        </p:spPr>
        <p:txBody>
          <a:bodyPr wrap="none" rtlCol="0">
            <a:spAutoFit/>
          </a:bodyPr>
          <a:lstStyle/>
          <a:p>
            <a:r>
              <a:rPr lang="en-US" altLang="zh-CN" sz="2000" b="1" dirty="0" smtClean="0">
                <a:solidFill>
                  <a:srgbClr val="0000FF"/>
                </a:solidFill>
              </a:rPr>
              <a:t>Single-atom catalyst for alkaline HER</a:t>
            </a:r>
            <a:endParaRPr lang="zh-CN" altLang="en-US" sz="2000" b="1" dirty="0">
              <a:solidFill>
                <a:srgbClr val="0000FF"/>
              </a:solidFill>
            </a:endParaRPr>
          </a:p>
        </p:txBody>
      </p:sp>
      <p:sp>
        <p:nvSpPr>
          <p:cNvPr id="48" name="右大括号 47"/>
          <p:cNvSpPr/>
          <p:nvPr/>
        </p:nvSpPr>
        <p:spPr>
          <a:xfrm>
            <a:off x="5126278" y="2307552"/>
            <a:ext cx="360040" cy="2708821"/>
          </a:xfrm>
          <a:prstGeom prst="rightBrace">
            <a:avLst>
              <a:gd name="adj1" fmla="val 35067"/>
              <a:gd name="adj2" fmla="val 50000"/>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矩形 1"/>
          <p:cNvSpPr>
            <a:spLocks noChangeArrowheads="1"/>
          </p:cNvSpPr>
          <p:nvPr/>
        </p:nvSpPr>
        <p:spPr bwMode="auto">
          <a:xfrm>
            <a:off x="1187624" y="128826"/>
            <a:ext cx="7920880"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5000"/>
              </a:lnSpc>
            </a:pPr>
            <a:r>
              <a:rPr lang="en-US" altLang="zh-CN" sz="3000" b="1" dirty="0" smtClean="0">
                <a:solidFill>
                  <a:srgbClr val="FF0000"/>
                </a:solidFill>
                <a:latin typeface="Arial" panose="020B0604020202020204" pitchFamily="34" charset="0"/>
                <a:ea typeface="黑体" pitchFamily="49" charset="-122"/>
                <a:cs typeface="Arial" panose="020B0604020202020204" pitchFamily="34" charset="0"/>
              </a:rPr>
              <a:t>Operando</a:t>
            </a:r>
            <a:r>
              <a:rPr lang="zh-CN" altLang="en-US" sz="3000" b="1" dirty="0" smtClean="0">
                <a:solidFill>
                  <a:srgbClr val="FF0000"/>
                </a:solidFill>
                <a:latin typeface="Arial" panose="020B0604020202020204" pitchFamily="34" charset="0"/>
                <a:ea typeface="黑体" pitchFamily="49" charset="-122"/>
                <a:cs typeface="Arial" panose="020B0604020202020204" pitchFamily="34" charset="0"/>
              </a:rPr>
              <a:t>技术揭示</a:t>
            </a:r>
            <a:r>
              <a:rPr lang="zh-CN" altLang="en-US" sz="3000" b="1" dirty="0">
                <a:solidFill>
                  <a:srgbClr val="FF0000"/>
                </a:solidFill>
                <a:latin typeface="Arial" panose="020B0604020202020204" pitchFamily="34" charset="0"/>
                <a:ea typeface="黑体" pitchFamily="49" charset="-122"/>
                <a:cs typeface="Arial" panose="020B0604020202020204" pitchFamily="34" charset="0"/>
              </a:rPr>
              <a:t>电催化真实反应活性位点</a:t>
            </a:r>
            <a:endParaRPr lang="en-US" altLang="zh-CN" sz="3000" b="1" dirty="0">
              <a:solidFill>
                <a:srgbClr val="FF0000"/>
              </a:solidFill>
              <a:latin typeface="Arial" panose="020B0604020202020204" pitchFamily="34" charset="0"/>
              <a:ea typeface="黑体" pitchFamily="49" charset="-122"/>
              <a:cs typeface="Arial" panose="020B0604020202020204" pitchFamily="34" charset="0"/>
            </a:endParaRPr>
          </a:p>
        </p:txBody>
      </p:sp>
      <p:pic>
        <p:nvPicPr>
          <p:cNvPr id="1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6871" y="982397"/>
            <a:ext cx="3132248" cy="3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6"/>
          <p:cNvPicPr>
            <a:picLocks noChangeAspect="1" noChangeArrowheads="1"/>
          </p:cNvPicPr>
          <p:nvPr/>
        </p:nvPicPr>
        <p:blipFill rotWithShape="1">
          <a:blip r:embed="rId6">
            <a:extLst>
              <a:ext uri="{28A0092B-C50C-407E-A947-70E740481C1C}">
                <a14:useLocalDpi xmlns:a14="http://schemas.microsoft.com/office/drawing/2010/main" val="0"/>
              </a:ext>
            </a:extLst>
          </a:blip>
          <a:srcRect b="6966"/>
          <a:stretch/>
        </p:blipFill>
        <p:spPr bwMode="auto">
          <a:xfrm>
            <a:off x="5575436" y="3861048"/>
            <a:ext cx="3168000" cy="291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74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Horizontal)">
                                      <p:cBhvr>
                                        <p:cTn id="11" dur="500"/>
                                        <p:tgtEl>
                                          <p:spTgt spid="22"/>
                                        </p:tgtEl>
                                      </p:cBhvr>
                                    </p:animEffect>
                                  </p:childTnLst>
                                </p:cTn>
                              </p:par>
                              <p:par>
                                <p:cTn id="12" presetID="16" presetClass="entr" presetSubtype="42"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outHorizont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a:srcRect r="11636"/>
          <a:stretch/>
        </p:blipFill>
        <p:spPr>
          <a:xfrm>
            <a:off x="7840" y="5334987"/>
            <a:ext cx="2934463" cy="828000"/>
          </a:xfrm>
          <a:prstGeom prst="rect">
            <a:avLst/>
          </a:prstGeom>
        </p:spPr>
      </p:pic>
      <p:pic>
        <p:nvPicPr>
          <p:cNvPr id="29" name="图片 28"/>
          <p:cNvPicPr>
            <a:picLocks noChangeAspect="1"/>
          </p:cNvPicPr>
          <p:nvPr/>
        </p:nvPicPr>
        <p:blipFill rotWithShape="1">
          <a:blip r:embed="rId4"/>
          <a:srcRect r="11842"/>
          <a:stretch/>
        </p:blipFill>
        <p:spPr>
          <a:xfrm>
            <a:off x="3059832" y="4924895"/>
            <a:ext cx="2994438" cy="1340992"/>
          </a:xfrm>
          <a:prstGeom prst="rect">
            <a:avLst/>
          </a:prstGeom>
        </p:spPr>
      </p:pic>
      <p:pic>
        <p:nvPicPr>
          <p:cNvPr id="14" name="图片 13"/>
          <p:cNvPicPr>
            <a:picLocks noChangeAspect="1"/>
          </p:cNvPicPr>
          <p:nvPr/>
        </p:nvPicPr>
        <p:blipFill>
          <a:blip r:embed="rId5"/>
          <a:stretch>
            <a:fillRect/>
          </a:stretch>
        </p:blipFill>
        <p:spPr>
          <a:xfrm>
            <a:off x="4795194" y="188640"/>
            <a:ext cx="3540756" cy="2088648"/>
          </a:xfrm>
          <a:prstGeom prst="rect">
            <a:avLst/>
          </a:prstGeom>
        </p:spPr>
      </p:pic>
      <p:pic>
        <p:nvPicPr>
          <p:cNvPr id="15" name="图片 14"/>
          <p:cNvPicPr>
            <a:picLocks noChangeAspect="1"/>
          </p:cNvPicPr>
          <p:nvPr/>
        </p:nvPicPr>
        <p:blipFill>
          <a:blip r:embed="rId6"/>
          <a:stretch>
            <a:fillRect/>
          </a:stretch>
        </p:blipFill>
        <p:spPr>
          <a:xfrm>
            <a:off x="4795194" y="2336254"/>
            <a:ext cx="3547386" cy="2088648"/>
          </a:xfrm>
          <a:prstGeom prst="rect">
            <a:avLst/>
          </a:prstGeom>
        </p:spPr>
      </p:pic>
      <p:graphicFrame>
        <p:nvGraphicFramePr>
          <p:cNvPr id="17" name="对象 16"/>
          <p:cNvGraphicFramePr>
            <a:graphicFrameLocks noChangeAspect="1"/>
          </p:cNvGraphicFramePr>
          <p:nvPr>
            <p:extLst>
              <p:ext uri="{D42A27DB-BD31-4B8C-83A1-F6EECF244321}">
                <p14:modId xmlns:p14="http://schemas.microsoft.com/office/powerpoint/2010/main" val="3536091453"/>
              </p:ext>
            </p:extLst>
          </p:nvPr>
        </p:nvGraphicFramePr>
        <p:xfrm>
          <a:off x="837109" y="207689"/>
          <a:ext cx="4390133" cy="4392000"/>
        </p:xfrm>
        <a:graphic>
          <a:graphicData uri="http://schemas.openxmlformats.org/presentationml/2006/ole">
            <mc:AlternateContent xmlns:mc="http://schemas.openxmlformats.org/markup-compatibility/2006">
              <mc:Choice xmlns:v="urn:schemas-microsoft-com:vml" Requires="v">
                <p:oleObj spid="_x0000_s1072" name="Graph" r:id="rId7" imgW="2926080" imgH="2926080" progId="Origin50.Graph">
                  <p:embed/>
                </p:oleObj>
              </mc:Choice>
              <mc:Fallback>
                <p:oleObj name="Graph" r:id="rId7" imgW="2926080" imgH="2926080" progId="Origin50.Graph">
                  <p:embed/>
                  <p:pic>
                    <p:nvPicPr>
                      <p:cNvPr id="0" name=""/>
                      <p:cNvPicPr/>
                      <p:nvPr/>
                    </p:nvPicPr>
                    <p:blipFill>
                      <a:blip r:embed="rId8"/>
                      <a:stretch>
                        <a:fillRect/>
                      </a:stretch>
                    </p:blipFill>
                    <p:spPr>
                      <a:xfrm>
                        <a:off x="837109" y="207689"/>
                        <a:ext cx="4390133" cy="4392000"/>
                      </a:xfrm>
                      <a:prstGeom prst="rect">
                        <a:avLst/>
                      </a:prstGeom>
                    </p:spPr>
                  </p:pic>
                </p:oleObj>
              </mc:Fallback>
            </mc:AlternateContent>
          </a:graphicData>
        </a:graphic>
      </p:graphicFrame>
      <p:pic>
        <p:nvPicPr>
          <p:cNvPr id="16" name="图片 15"/>
          <p:cNvPicPr>
            <a:picLocks noChangeAspect="1"/>
          </p:cNvPicPr>
          <p:nvPr/>
        </p:nvPicPr>
        <p:blipFill rotWithShape="1">
          <a:blip r:embed="rId9"/>
          <a:srcRect r="13167"/>
          <a:stretch/>
        </p:blipFill>
        <p:spPr>
          <a:xfrm>
            <a:off x="6197202" y="4609703"/>
            <a:ext cx="2911302" cy="1620000"/>
          </a:xfrm>
          <a:prstGeom prst="rect">
            <a:avLst/>
          </a:prstGeom>
        </p:spPr>
      </p:pic>
      <p:sp>
        <p:nvSpPr>
          <p:cNvPr id="19" name="上弧形箭头 18"/>
          <p:cNvSpPr/>
          <p:nvPr/>
        </p:nvSpPr>
        <p:spPr>
          <a:xfrm>
            <a:off x="2771800" y="4992160"/>
            <a:ext cx="1008112" cy="388287"/>
          </a:xfrm>
          <a:prstGeom prst="curvedDownArrow">
            <a:avLst>
              <a:gd name="adj1" fmla="val 21512"/>
              <a:gd name="adj2" fmla="val 50000"/>
              <a:gd name="adj3" fmla="val 3562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上弧形箭头 36"/>
          <p:cNvSpPr/>
          <p:nvPr/>
        </p:nvSpPr>
        <p:spPr>
          <a:xfrm>
            <a:off x="5734437" y="5013509"/>
            <a:ext cx="1008112" cy="388287"/>
          </a:xfrm>
          <a:prstGeom prst="curvedDownArrow">
            <a:avLst>
              <a:gd name="adj1" fmla="val 21512"/>
              <a:gd name="adj2" fmla="val 50000"/>
              <a:gd name="adj3" fmla="val 3562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文本框 19"/>
          <p:cNvSpPr txBox="1"/>
          <p:nvPr/>
        </p:nvSpPr>
        <p:spPr>
          <a:xfrm>
            <a:off x="2559591" y="4674955"/>
            <a:ext cx="1552028" cy="338554"/>
          </a:xfrm>
          <a:prstGeom prst="rect">
            <a:avLst/>
          </a:prstGeom>
          <a:noFill/>
        </p:spPr>
        <p:txBody>
          <a:bodyPr wrap="none" rtlCol="0">
            <a:spAutoFit/>
          </a:bodyPr>
          <a:lstStyle/>
          <a:p>
            <a:r>
              <a:rPr lang="en-US" altLang="zh-CN" sz="1600" dirty="0" smtClean="0">
                <a:solidFill>
                  <a:srgbClr val="FF0000"/>
                </a:solidFill>
                <a:latin typeface="Arial" panose="020B0604020202020204" pitchFamily="34" charset="0"/>
                <a:cs typeface="Arial" panose="020B0604020202020204" pitchFamily="34" charset="0"/>
              </a:rPr>
              <a:t>OH</a:t>
            </a:r>
            <a:r>
              <a:rPr lang="en-US" altLang="zh-CN" sz="1600" baseline="30000" dirty="0" smtClean="0">
                <a:solidFill>
                  <a:srgbClr val="FF0000"/>
                </a:solidFill>
                <a:latin typeface="Arial" panose="020B0604020202020204" pitchFamily="34" charset="0"/>
                <a:cs typeface="Arial" panose="020B0604020202020204" pitchFamily="34" charset="0"/>
              </a:rPr>
              <a:t>-</a:t>
            </a:r>
            <a:r>
              <a:rPr lang="en-US" altLang="zh-CN" sz="1600" dirty="0" smtClean="0">
                <a:solidFill>
                  <a:srgbClr val="FF0000"/>
                </a:solidFill>
                <a:latin typeface="Arial" panose="020B0604020202020204" pitchFamily="34" charset="0"/>
                <a:cs typeface="Arial" panose="020B0604020202020204" pitchFamily="34" charset="0"/>
              </a:rPr>
              <a:t> absorption</a:t>
            </a:r>
            <a:endParaRPr lang="zh-CN" altLang="en-US" sz="1600" baseline="30000" dirty="0">
              <a:solidFill>
                <a:srgbClr val="FF0000"/>
              </a:solidFill>
              <a:latin typeface="Arial" panose="020B0604020202020204" pitchFamily="34" charset="0"/>
              <a:cs typeface="Arial" panose="020B0604020202020204" pitchFamily="34" charset="0"/>
            </a:endParaRPr>
          </a:p>
        </p:txBody>
      </p:sp>
      <p:sp>
        <p:nvSpPr>
          <p:cNvPr id="38" name="文本框 37"/>
          <p:cNvSpPr txBox="1"/>
          <p:nvPr/>
        </p:nvSpPr>
        <p:spPr>
          <a:xfrm>
            <a:off x="5181081" y="4693180"/>
            <a:ext cx="1694695" cy="338554"/>
          </a:xfrm>
          <a:prstGeom prst="rect">
            <a:avLst/>
          </a:prstGeom>
          <a:noFill/>
        </p:spPr>
        <p:txBody>
          <a:bodyPr wrap="none" rtlCol="0">
            <a:spAutoFit/>
          </a:bodyPr>
          <a:lstStyle/>
          <a:p>
            <a:r>
              <a:rPr lang="en-US" altLang="zh-CN" sz="1600" dirty="0" smtClean="0">
                <a:solidFill>
                  <a:srgbClr val="FF0000"/>
                </a:solidFill>
                <a:latin typeface="Arial" panose="020B0604020202020204" pitchFamily="34" charset="0"/>
                <a:cs typeface="Arial" panose="020B0604020202020204" pitchFamily="34" charset="0"/>
              </a:rPr>
              <a:t>H</a:t>
            </a:r>
            <a:r>
              <a:rPr lang="en-US" altLang="zh-CN" sz="1600" baseline="-25000" dirty="0" smtClean="0">
                <a:solidFill>
                  <a:srgbClr val="FF0000"/>
                </a:solidFill>
                <a:latin typeface="Arial" panose="020B0604020202020204" pitchFamily="34" charset="0"/>
                <a:cs typeface="Arial" panose="020B0604020202020204" pitchFamily="34" charset="0"/>
              </a:rPr>
              <a:t>2</a:t>
            </a:r>
            <a:r>
              <a:rPr lang="en-US" altLang="zh-CN" sz="1600" dirty="0" smtClean="0">
                <a:solidFill>
                  <a:srgbClr val="FF0000"/>
                </a:solidFill>
                <a:latin typeface="Arial" panose="020B0604020202020204" pitchFamily="34" charset="0"/>
                <a:cs typeface="Arial" panose="020B0604020202020204" pitchFamily="34" charset="0"/>
              </a:rPr>
              <a:t>O dissociation</a:t>
            </a:r>
            <a:endParaRPr lang="zh-CN" altLang="en-US" sz="1600" baseline="30000" dirty="0">
              <a:solidFill>
                <a:srgbClr val="FF0000"/>
              </a:solidFill>
              <a:latin typeface="Arial" panose="020B0604020202020204" pitchFamily="34" charset="0"/>
              <a:cs typeface="Arial" panose="020B0604020202020204" pitchFamily="34" charset="0"/>
            </a:endParaRPr>
          </a:p>
        </p:txBody>
      </p:sp>
      <p:sp>
        <p:nvSpPr>
          <p:cNvPr id="39" name="TextBox 17"/>
          <p:cNvSpPr txBox="1"/>
          <p:nvPr/>
        </p:nvSpPr>
        <p:spPr>
          <a:xfrm>
            <a:off x="971600" y="6114482"/>
            <a:ext cx="792205" cy="400110"/>
          </a:xfrm>
          <a:prstGeom prst="rect">
            <a:avLst/>
          </a:prstGeom>
          <a:noFill/>
        </p:spPr>
        <p:txBody>
          <a:bodyPr wrap="none" rtlCol="0">
            <a:spAutoFit/>
          </a:bodyPr>
          <a:lstStyle/>
          <a:p>
            <a:r>
              <a:rPr lang="en-US" altLang="zh-CN" sz="2000" b="1" dirty="0" smtClean="0">
                <a:solidFill>
                  <a:srgbClr val="FF0000"/>
                </a:solidFill>
              </a:rPr>
              <a:t>Co-N</a:t>
            </a:r>
            <a:r>
              <a:rPr lang="en-US" altLang="zh-CN" sz="2000" b="1" baseline="-25000" dirty="0" smtClean="0">
                <a:solidFill>
                  <a:srgbClr val="FF0000"/>
                </a:solidFill>
              </a:rPr>
              <a:t>4</a:t>
            </a:r>
            <a:endParaRPr lang="zh-CN" altLang="en-US" sz="2000" b="1" baseline="-25000" dirty="0">
              <a:solidFill>
                <a:srgbClr val="FF0000"/>
              </a:solidFill>
            </a:endParaRPr>
          </a:p>
        </p:txBody>
      </p:sp>
      <p:sp>
        <p:nvSpPr>
          <p:cNvPr id="40" name="TextBox 19"/>
          <p:cNvSpPr txBox="1"/>
          <p:nvPr/>
        </p:nvSpPr>
        <p:spPr>
          <a:xfrm>
            <a:off x="4015655" y="6147911"/>
            <a:ext cx="1249060" cy="400110"/>
          </a:xfrm>
          <a:prstGeom prst="rect">
            <a:avLst/>
          </a:prstGeom>
          <a:noFill/>
        </p:spPr>
        <p:txBody>
          <a:bodyPr wrap="none" rtlCol="0">
            <a:spAutoFit/>
          </a:bodyPr>
          <a:lstStyle/>
          <a:p>
            <a:r>
              <a:rPr lang="en-US" altLang="zh-CN" sz="2000" b="1" dirty="0" smtClean="0">
                <a:solidFill>
                  <a:srgbClr val="FF0000"/>
                </a:solidFill>
                <a:sym typeface="Symbol"/>
              </a:rPr>
              <a:t>HO-Co-N</a:t>
            </a:r>
            <a:r>
              <a:rPr lang="en-US" altLang="zh-CN" sz="2000" b="1" baseline="-25000" dirty="0" smtClean="0">
                <a:solidFill>
                  <a:srgbClr val="FF0000"/>
                </a:solidFill>
                <a:sym typeface="Symbol"/>
              </a:rPr>
              <a:t>2</a:t>
            </a:r>
            <a:endParaRPr lang="zh-CN" altLang="en-US" sz="2000" b="1" baseline="-25000" dirty="0">
              <a:solidFill>
                <a:srgbClr val="FF0000"/>
              </a:solidFill>
            </a:endParaRPr>
          </a:p>
        </p:txBody>
      </p:sp>
      <p:sp>
        <p:nvSpPr>
          <p:cNvPr id="41" name="TextBox 20"/>
          <p:cNvSpPr txBox="1"/>
          <p:nvPr/>
        </p:nvSpPr>
        <p:spPr>
          <a:xfrm>
            <a:off x="6818626" y="6165304"/>
            <a:ext cx="1996059" cy="400110"/>
          </a:xfrm>
          <a:prstGeom prst="rect">
            <a:avLst/>
          </a:prstGeom>
          <a:noFill/>
        </p:spPr>
        <p:txBody>
          <a:bodyPr wrap="none" rtlCol="0">
            <a:spAutoFit/>
          </a:bodyPr>
          <a:lstStyle/>
          <a:p>
            <a:r>
              <a:rPr lang="en-US" altLang="zh-CN" sz="2000" b="1" dirty="0" smtClean="0">
                <a:solidFill>
                  <a:srgbClr val="FF0000"/>
                </a:solidFill>
                <a:sym typeface="Symbol"/>
              </a:rPr>
              <a:t>H</a:t>
            </a:r>
            <a:r>
              <a:rPr lang="en-US" altLang="zh-CN" sz="2000" b="1" baseline="-25000" dirty="0" smtClean="0">
                <a:solidFill>
                  <a:srgbClr val="FF0000"/>
                </a:solidFill>
                <a:sym typeface="Symbol"/>
              </a:rPr>
              <a:t>2</a:t>
            </a:r>
            <a:r>
              <a:rPr lang="en-US" altLang="zh-CN" sz="2000" b="1" dirty="0" smtClean="0">
                <a:solidFill>
                  <a:srgbClr val="FF0000"/>
                </a:solidFill>
                <a:sym typeface="Symbol"/>
              </a:rPr>
              <a:t>O-</a:t>
            </a:r>
            <a:r>
              <a:rPr lang="en-US" altLang="zh-CN" sz="2000" b="1" dirty="0">
                <a:solidFill>
                  <a:srgbClr val="FF0000"/>
                </a:solidFill>
                <a:sym typeface="Symbol"/>
              </a:rPr>
              <a:t>(HO-Co</a:t>
            </a:r>
            <a:r>
              <a:rPr lang="en-US" altLang="zh-CN" sz="2000" b="1" baseline="-25000" dirty="0">
                <a:solidFill>
                  <a:srgbClr val="FF0000"/>
                </a:solidFill>
                <a:sym typeface="Symbol"/>
              </a:rPr>
              <a:t>1</a:t>
            </a:r>
            <a:r>
              <a:rPr lang="en-US" altLang="zh-CN" sz="2000" b="1" dirty="0">
                <a:solidFill>
                  <a:srgbClr val="FF0000"/>
                </a:solidFill>
                <a:sym typeface="Symbol"/>
              </a:rPr>
              <a:t>-N</a:t>
            </a:r>
            <a:r>
              <a:rPr lang="en-US" altLang="zh-CN" sz="2000" b="1" baseline="-25000" dirty="0">
                <a:solidFill>
                  <a:srgbClr val="FF0000"/>
                </a:solidFill>
                <a:sym typeface="Symbol"/>
              </a:rPr>
              <a:t>2</a:t>
            </a:r>
            <a:r>
              <a:rPr lang="en-US" altLang="zh-CN" sz="2000" b="1" dirty="0">
                <a:solidFill>
                  <a:srgbClr val="FF0000"/>
                </a:solidFill>
                <a:sym typeface="Symbol"/>
              </a:rPr>
              <a:t>)</a:t>
            </a:r>
            <a:endParaRPr lang="zh-CN" altLang="en-US" sz="2000" b="1" dirty="0">
              <a:solidFill>
                <a:srgbClr val="FF0000"/>
              </a:solidFill>
            </a:endParaRPr>
          </a:p>
        </p:txBody>
      </p:sp>
    </p:spTree>
    <p:extLst>
      <p:ext uri="{BB962C8B-B14F-4D97-AF65-F5344CB8AC3E}">
        <p14:creationId xmlns:p14="http://schemas.microsoft.com/office/powerpoint/2010/main" val="14089699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18641" t="5294" r="-564" b="5294"/>
          <a:stretch/>
        </p:blipFill>
        <p:spPr>
          <a:xfrm>
            <a:off x="2555775" y="1952281"/>
            <a:ext cx="3670039" cy="2462420"/>
          </a:xfrm>
          <a:prstGeom prst="rect">
            <a:avLst/>
          </a:prstGeom>
        </p:spPr>
      </p:pic>
      <p:pic>
        <p:nvPicPr>
          <p:cNvPr id="26" name="图片 25"/>
          <p:cNvPicPr>
            <a:picLocks noChangeAspect="1"/>
          </p:cNvPicPr>
          <p:nvPr/>
        </p:nvPicPr>
        <p:blipFill>
          <a:blip r:embed="rId3"/>
          <a:stretch>
            <a:fillRect/>
          </a:stretch>
        </p:blipFill>
        <p:spPr>
          <a:xfrm>
            <a:off x="1043613" y="349191"/>
            <a:ext cx="6768747" cy="6144972"/>
          </a:xfrm>
          <a:prstGeom prst="rect">
            <a:avLst/>
          </a:prstGeom>
        </p:spPr>
      </p:pic>
      <p:sp>
        <p:nvSpPr>
          <p:cNvPr id="16" name="矩形 15"/>
          <p:cNvSpPr/>
          <p:nvPr/>
        </p:nvSpPr>
        <p:spPr>
          <a:xfrm>
            <a:off x="4788024" y="5949280"/>
            <a:ext cx="4176464" cy="707886"/>
          </a:xfrm>
          <a:prstGeom prst="rect">
            <a:avLst/>
          </a:prstGeom>
        </p:spPr>
        <p:txBody>
          <a:bodyPr wrap="square">
            <a:spAutoFit/>
          </a:bodyPr>
          <a:lstStyle/>
          <a:p>
            <a:pPr marL="180975" algn="r">
              <a:lnSpc>
                <a:spcPts val="2100"/>
              </a:lnSpc>
              <a:spcBef>
                <a:spcPts val="600"/>
              </a:spcBef>
              <a:buSzPct val="140000"/>
              <a:defRPr/>
            </a:pPr>
            <a:r>
              <a:rPr lang="en-US" altLang="zh-CN" sz="2000" dirty="0" smtClean="0">
                <a:solidFill>
                  <a:srgbClr val="FF0000"/>
                </a:solidFill>
                <a:latin typeface="Arial" panose="020B0604020202020204" pitchFamily="34" charset="0"/>
                <a:ea typeface="华文细黑" panose="02010600040101010101" pitchFamily="2" charset="-122"/>
                <a:cs typeface="Arial" panose="020B0604020202020204" pitchFamily="34" charset="0"/>
              </a:rPr>
              <a:t>Yao T*, </a:t>
            </a:r>
            <a:r>
              <a:rPr lang="en-US" altLang="zh-CN" sz="2000" i="1" dirty="0" smtClean="0">
                <a:solidFill>
                  <a:srgbClr val="FF0000"/>
                </a:solidFill>
                <a:latin typeface="Arial" panose="020B0604020202020204" pitchFamily="34" charset="0"/>
                <a:ea typeface="华文细黑" panose="02010600040101010101" pitchFamily="2" charset="-122"/>
                <a:cs typeface="Arial" panose="020B0604020202020204" pitchFamily="34" charset="0"/>
              </a:rPr>
              <a:t>et al</a:t>
            </a:r>
            <a:r>
              <a:rPr lang="en-US" altLang="zh-CN" sz="2000" dirty="0" smtClean="0">
                <a:solidFill>
                  <a:srgbClr val="FF0000"/>
                </a:solidFill>
                <a:latin typeface="Arial" panose="020B0604020202020204" pitchFamily="34" charset="0"/>
                <a:ea typeface="华文细黑" panose="02010600040101010101" pitchFamily="2" charset="-122"/>
                <a:cs typeface="Arial" panose="020B0604020202020204" pitchFamily="34" charset="0"/>
              </a:rPr>
              <a:t>. </a:t>
            </a:r>
          </a:p>
          <a:p>
            <a:pPr marL="180975" algn="r">
              <a:lnSpc>
                <a:spcPts val="2100"/>
              </a:lnSpc>
              <a:spcBef>
                <a:spcPts val="600"/>
              </a:spcBef>
              <a:buSzPct val="140000"/>
              <a:defRPr/>
            </a:pPr>
            <a:r>
              <a:rPr lang="en-US" altLang="zh-CN" sz="2000" dirty="0" smtClean="0">
                <a:solidFill>
                  <a:srgbClr val="FF0000"/>
                </a:solidFill>
                <a:latin typeface="Arial" panose="020B0604020202020204" pitchFamily="34" charset="0"/>
                <a:ea typeface="华文细黑" panose="02010600040101010101" pitchFamily="2" charset="-122"/>
                <a:cs typeface="Arial" panose="020B0604020202020204" pitchFamily="34" charset="0"/>
              </a:rPr>
              <a:t>Nature Catalysis (accepted)</a:t>
            </a:r>
            <a:endParaRPr lang="zh-CN" altLang="en-US"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515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6000" contrast="-10000"/>
                    </a14:imgEffect>
                  </a14:imgLayer>
                </a14:imgProps>
              </a:ext>
              <a:ext uri="{28A0092B-C50C-407E-A947-70E740481C1C}">
                <a14:useLocalDpi xmlns:a14="http://schemas.microsoft.com/office/drawing/2010/main" val="0"/>
              </a:ext>
            </a:extLst>
          </a:blip>
          <a:srcRect t="1700" b="31408"/>
          <a:stretch/>
        </p:blipFill>
        <p:spPr bwMode="auto">
          <a:xfrm>
            <a:off x="0" y="2173860"/>
            <a:ext cx="9144000" cy="471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475656" y="908720"/>
            <a:ext cx="6840760" cy="769441"/>
          </a:xfrm>
          <a:prstGeom prst="rect">
            <a:avLst/>
          </a:prstGeom>
        </p:spPr>
        <p:txBody>
          <a:bodyPr wrap="square">
            <a:spAutoFit/>
          </a:bodyPr>
          <a:lstStyle/>
          <a:p>
            <a:pPr algn="ctr" eaLnBrk="0" hangingPunct="0"/>
            <a:r>
              <a:rPr lang="zh-CN" altLang="en-US" sz="4400" b="1" dirty="0" smtClean="0">
                <a:solidFill>
                  <a:srgbClr val="0000BC"/>
                </a:solidFill>
                <a:ea typeface="黑体" pitchFamily="2" charset="-122"/>
              </a:rPr>
              <a:t>谢 谢 ！</a:t>
            </a:r>
            <a:endParaRPr lang="en-US" altLang="zh-CN" sz="4400" b="1" dirty="0">
              <a:solidFill>
                <a:srgbClr val="0000BC"/>
              </a:solidFill>
              <a:ea typeface="黑体" pitchFamily="2" charset="-122"/>
            </a:endParaRPr>
          </a:p>
        </p:txBody>
      </p:sp>
    </p:spTree>
    <p:extLst>
      <p:ext uri="{BB962C8B-B14F-4D97-AF65-F5344CB8AC3E}">
        <p14:creationId xmlns:p14="http://schemas.microsoft.com/office/powerpoint/2010/main" val="32546041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幻灯片2"/>
          <p:cNvPicPr>
            <a:picLocks noChangeAspect="1" noChangeArrowheads="1"/>
          </p:cNvPicPr>
          <p:nvPr/>
        </p:nvPicPr>
        <p:blipFill>
          <a:blip r:embed="rId2" cstate="print"/>
          <a:srcRect/>
          <a:stretch>
            <a:fillRect/>
          </a:stretch>
        </p:blipFill>
        <p:spPr bwMode="auto">
          <a:xfrm>
            <a:off x="0" y="6524"/>
            <a:ext cx="9144000" cy="6177767"/>
          </a:xfrm>
          <a:prstGeom prst="rect">
            <a:avLst/>
          </a:prstGeom>
          <a:noFill/>
          <a:ln w="9525">
            <a:noFill/>
            <a:miter lim="800000"/>
            <a:headEnd/>
            <a:tailEnd/>
          </a:ln>
        </p:spPr>
      </p:pic>
    </p:spTree>
    <p:extLst>
      <p:ext uri="{BB962C8B-B14F-4D97-AF65-F5344CB8AC3E}">
        <p14:creationId xmlns:p14="http://schemas.microsoft.com/office/powerpoint/2010/main" val="26301337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2363" t="2701" r="2752" b="37874"/>
          <a:stretch/>
        </p:blipFill>
        <p:spPr>
          <a:xfrm>
            <a:off x="0" y="1700808"/>
            <a:ext cx="9070840" cy="3312368"/>
          </a:xfrm>
          <a:prstGeom prst="rect">
            <a:avLst/>
          </a:prstGeom>
        </p:spPr>
      </p:pic>
      <p:sp>
        <p:nvSpPr>
          <p:cNvPr id="3" name="矩形 2"/>
          <p:cNvSpPr/>
          <p:nvPr/>
        </p:nvSpPr>
        <p:spPr>
          <a:xfrm>
            <a:off x="1259632" y="188640"/>
            <a:ext cx="3877985" cy="535531"/>
          </a:xfrm>
          <a:prstGeom prst="rect">
            <a:avLst/>
          </a:prstGeom>
        </p:spPr>
        <p:txBody>
          <a:bodyPr wrap="none">
            <a:spAutoFit/>
          </a:bodyPr>
          <a:lstStyle/>
          <a:p>
            <a:pPr algn="ctr">
              <a:lnSpc>
                <a:spcPct val="80000"/>
              </a:lnSpc>
              <a:buFontTx/>
              <a:buNone/>
            </a:pPr>
            <a:r>
              <a:rPr lang="zh-CN" altLang="en-US" sz="3600" dirty="0" smtClean="0">
                <a:solidFill>
                  <a:srgbClr val="0000FF"/>
                </a:solidFill>
                <a:ea typeface="黑体" pitchFamily="2" charset="-122"/>
              </a:rPr>
              <a:t>同步辐射实验技术</a:t>
            </a:r>
            <a:endParaRPr lang="zh-CN" altLang="en-US" sz="2800" dirty="0">
              <a:solidFill>
                <a:srgbClr val="0000FF"/>
              </a:solidFill>
              <a:latin typeface="楷体_GB2312" pitchFamily="49" charset="-122"/>
              <a:ea typeface="黑体" pitchFamily="2" charset="-122"/>
            </a:endParaRPr>
          </a:p>
        </p:txBody>
      </p:sp>
    </p:spTree>
    <p:extLst>
      <p:ext uri="{BB962C8B-B14F-4D97-AF65-F5344CB8AC3E}">
        <p14:creationId xmlns:p14="http://schemas.microsoft.com/office/powerpoint/2010/main" val="22486753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502025" y="0"/>
            <a:ext cx="8229600" cy="866727"/>
          </a:xfrm>
        </p:spPr>
        <p:txBody>
          <a:bodyPr>
            <a:normAutofit/>
          </a:bodyPr>
          <a:lstStyle/>
          <a:p>
            <a:r>
              <a:rPr lang="zh-CN" altLang="en-US" sz="4000" dirty="0">
                <a:solidFill>
                  <a:srgbClr val="0000FF"/>
                </a:solidFill>
                <a:latin typeface="黑体" panose="02010609060101010101" pitchFamily="49" charset="-122"/>
                <a:ea typeface="黑体" panose="02010609060101010101" pitchFamily="49" charset="-122"/>
              </a:rPr>
              <a:t>成像技术</a:t>
            </a:r>
          </a:p>
        </p:txBody>
      </p:sp>
      <p:pic>
        <p:nvPicPr>
          <p:cNvPr id="4" name="Picture 2"/>
          <p:cNvPicPr>
            <a:picLocks noChangeAspect="1" noChangeArrowheads="1"/>
          </p:cNvPicPr>
          <p:nvPr/>
        </p:nvPicPr>
        <p:blipFill>
          <a:blip r:embed="rId3" cstate="print"/>
          <a:srcRect t="10141"/>
          <a:stretch>
            <a:fillRect/>
          </a:stretch>
        </p:blipFill>
        <p:spPr bwMode="auto">
          <a:xfrm>
            <a:off x="232555" y="1840342"/>
            <a:ext cx="2610854" cy="2567565"/>
          </a:xfrm>
          <a:prstGeom prst="rect">
            <a:avLst/>
          </a:prstGeom>
          <a:noFill/>
          <a:ln w="9525">
            <a:solidFill>
              <a:schemeClr val="tx1"/>
            </a:solidFill>
            <a:miter lim="800000"/>
            <a:headEnd/>
            <a:tailEnd/>
          </a:ln>
        </p:spPr>
      </p:pic>
      <p:sp>
        <p:nvSpPr>
          <p:cNvPr id="5" name="TextBox 4"/>
          <p:cNvSpPr txBox="1"/>
          <p:nvPr/>
        </p:nvSpPr>
        <p:spPr>
          <a:xfrm>
            <a:off x="186803" y="4781107"/>
            <a:ext cx="2727029" cy="1200329"/>
          </a:xfrm>
          <a:prstGeom prst="rect">
            <a:avLst/>
          </a:prstGeom>
          <a:noFill/>
        </p:spPr>
        <p:txBody>
          <a:bodyPr wrap="none" rtlCol="0">
            <a:spAutoFit/>
          </a:bodyPr>
          <a:lstStyle/>
          <a:p>
            <a:pPr algn="ctr"/>
            <a:r>
              <a:rPr lang="en-US" altLang="zh-CN" sz="2400" dirty="0">
                <a:solidFill>
                  <a:srgbClr val="0000FF"/>
                </a:solidFill>
                <a:latin typeface="Arial" panose="020B0604020202020204" pitchFamily="34" charset="0"/>
                <a:cs typeface="Arial" panose="020B0604020202020204" pitchFamily="34" charset="0"/>
              </a:rPr>
              <a:t>STXM </a:t>
            </a:r>
          </a:p>
          <a:p>
            <a:pPr algn="ctr"/>
            <a:r>
              <a:rPr lang="en-US" altLang="zh-CN" sz="2400" dirty="0">
                <a:solidFill>
                  <a:srgbClr val="0000FF"/>
                </a:solidFill>
                <a:latin typeface="Arial" panose="020B0604020202020204" pitchFamily="34" charset="0"/>
                <a:cs typeface="Arial" panose="020B0604020202020204" pitchFamily="34" charset="0"/>
              </a:rPr>
              <a:t>optics-limited </a:t>
            </a:r>
          </a:p>
          <a:p>
            <a:pPr algn="ctr"/>
            <a:r>
              <a:rPr lang="en-US" altLang="zh-CN" sz="2400" dirty="0">
                <a:solidFill>
                  <a:srgbClr val="0000FF"/>
                </a:solidFill>
                <a:latin typeface="Arial" panose="020B0604020202020204" pitchFamily="34" charset="0"/>
                <a:cs typeface="Arial" panose="020B0604020202020204" pitchFamily="34" charset="0"/>
              </a:rPr>
              <a:t>resolution &gt; 20 nm</a:t>
            </a:r>
            <a:endParaRPr lang="zh-CN" altLang="en-US" sz="2400" dirty="0">
              <a:solidFill>
                <a:srgbClr val="0000FF"/>
              </a:solidFill>
              <a:latin typeface="Arial" panose="020B0604020202020204" pitchFamily="34" charset="0"/>
              <a:cs typeface="Arial" panose="020B0604020202020204" pitchFamily="34" charset="0"/>
            </a:endParaRPr>
          </a:p>
        </p:txBody>
      </p:sp>
      <p:grpSp>
        <p:nvGrpSpPr>
          <p:cNvPr id="7" name="组合 53"/>
          <p:cNvGrpSpPr/>
          <p:nvPr/>
        </p:nvGrpSpPr>
        <p:grpSpPr>
          <a:xfrm>
            <a:off x="6116113" y="1813614"/>
            <a:ext cx="2998184" cy="2609434"/>
            <a:chOff x="3291840" y="1070122"/>
            <a:chExt cx="2998184" cy="2609434"/>
          </a:xfrm>
        </p:grpSpPr>
        <p:sp>
          <p:nvSpPr>
            <p:cNvPr id="8" name="矩形 7"/>
            <p:cNvSpPr/>
            <p:nvPr/>
          </p:nvSpPr>
          <p:spPr>
            <a:xfrm>
              <a:off x="3291840" y="1070122"/>
              <a:ext cx="2998184" cy="26094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9" name="组合 5"/>
            <p:cNvGrpSpPr/>
            <p:nvPr/>
          </p:nvGrpSpPr>
          <p:grpSpPr>
            <a:xfrm>
              <a:off x="3343262" y="1088684"/>
              <a:ext cx="2919330" cy="2590872"/>
              <a:chOff x="3169526" y="1088684"/>
              <a:chExt cx="2926460" cy="2590872"/>
            </a:xfrm>
          </p:grpSpPr>
          <p:pic>
            <p:nvPicPr>
              <p:cNvPr id="10" name="图片 9"/>
              <p:cNvPicPr>
                <a:picLocks noChangeAspect="1"/>
              </p:cNvPicPr>
              <p:nvPr/>
            </p:nvPicPr>
            <p:blipFill>
              <a:blip r:embed="rId4" cstate="print"/>
              <a:stretch>
                <a:fillRect/>
              </a:stretch>
            </p:blipFill>
            <p:spPr>
              <a:xfrm>
                <a:off x="3367603" y="1161310"/>
                <a:ext cx="2728383" cy="2518246"/>
              </a:xfrm>
              <a:prstGeom prst="rect">
                <a:avLst/>
              </a:prstGeom>
            </p:spPr>
          </p:pic>
          <p:sp>
            <p:nvSpPr>
              <p:cNvPr id="11" name="矩形 10"/>
              <p:cNvSpPr/>
              <p:nvPr/>
            </p:nvSpPr>
            <p:spPr>
              <a:xfrm>
                <a:off x="3169526" y="1088684"/>
                <a:ext cx="1714315" cy="369332"/>
              </a:xfrm>
              <a:prstGeom prst="rect">
                <a:avLst/>
              </a:prstGeom>
              <a:solidFill>
                <a:schemeClr val="bg1"/>
              </a:solidFill>
            </p:spPr>
            <p:txBody>
              <a:bodyPr wrap="none">
                <a:spAutoFit/>
              </a:bodyPr>
              <a:lstStyle/>
              <a:p>
                <a:pPr algn="just"/>
                <a:r>
                  <a:rPr lang="en-US" altLang="zh-CN" kern="100" dirty="0" err="1">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Ptychography</a:t>
                </a:r>
                <a:endParaRPr lang="zh-CN" altLang="zh-CN"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grpSp>
        <p:nvGrpSpPr>
          <p:cNvPr id="14" name="组合 13"/>
          <p:cNvGrpSpPr/>
          <p:nvPr/>
        </p:nvGrpSpPr>
        <p:grpSpPr>
          <a:xfrm>
            <a:off x="3204764" y="1813614"/>
            <a:ext cx="2878284" cy="2609434"/>
            <a:chOff x="3004348" y="1312574"/>
            <a:chExt cx="2878284" cy="2609434"/>
          </a:xfrm>
        </p:grpSpPr>
        <p:pic>
          <p:nvPicPr>
            <p:cNvPr id="12" name="图片 11"/>
            <p:cNvPicPr>
              <a:picLocks noChangeAspect="1"/>
            </p:cNvPicPr>
            <p:nvPr/>
          </p:nvPicPr>
          <p:blipFill>
            <a:blip r:embed="rId5" cstate="print"/>
            <a:stretch>
              <a:fillRect/>
            </a:stretch>
          </p:blipFill>
          <p:spPr>
            <a:xfrm>
              <a:off x="3004348" y="1312574"/>
              <a:ext cx="2878284" cy="2609434"/>
            </a:xfrm>
            <a:prstGeom prst="rect">
              <a:avLst/>
            </a:prstGeom>
          </p:spPr>
        </p:pic>
        <p:sp>
          <p:nvSpPr>
            <p:cNvPr id="13" name="矩形 12"/>
            <p:cNvSpPr/>
            <p:nvPr/>
          </p:nvSpPr>
          <p:spPr>
            <a:xfrm>
              <a:off x="3450551" y="1331919"/>
              <a:ext cx="582211" cy="369332"/>
            </a:xfrm>
            <a:prstGeom prst="rect">
              <a:avLst/>
            </a:prstGeom>
          </p:spPr>
          <p:txBody>
            <a:bodyPr wrap="none">
              <a:spAutoFit/>
            </a:bodyPr>
            <a:lstStyle/>
            <a:p>
              <a:r>
                <a:rPr lang="en-US" altLang="zh-CN" kern="1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CDI</a:t>
              </a:r>
              <a:endParaRPr lang="zh-CN" altLang="en-US" dirty="0">
                <a:solidFill>
                  <a:prstClr val="white"/>
                </a:solidFill>
              </a:endParaRPr>
            </a:p>
          </p:txBody>
        </p:sp>
      </p:grpSp>
      <p:sp>
        <p:nvSpPr>
          <p:cNvPr id="15" name="TextBox 14"/>
          <p:cNvSpPr txBox="1"/>
          <p:nvPr/>
        </p:nvSpPr>
        <p:spPr>
          <a:xfrm>
            <a:off x="4303506" y="4781106"/>
            <a:ext cx="4123245" cy="1200329"/>
          </a:xfrm>
          <a:prstGeom prst="rect">
            <a:avLst/>
          </a:prstGeom>
          <a:noFill/>
        </p:spPr>
        <p:txBody>
          <a:bodyPr wrap="none" rtlCol="0">
            <a:spAutoFit/>
          </a:bodyPr>
          <a:lstStyle/>
          <a:p>
            <a:pPr algn="ctr"/>
            <a:r>
              <a:rPr lang="en-US" altLang="zh-CN" sz="2400" dirty="0">
                <a:solidFill>
                  <a:srgbClr val="0000FF"/>
                </a:solidFill>
                <a:latin typeface="Arial" panose="020B0604020202020204" pitchFamily="34" charset="0"/>
                <a:cs typeface="Arial" panose="020B0604020202020204" pitchFamily="34" charset="0"/>
              </a:rPr>
              <a:t>Coherent diffractive imaging </a:t>
            </a:r>
          </a:p>
          <a:p>
            <a:pPr algn="ctr"/>
            <a:r>
              <a:rPr lang="en-US" altLang="zh-CN" sz="2400" dirty="0">
                <a:solidFill>
                  <a:srgbClr val="0000FF"/>
                </a:solidFill>
                <a:latin typeface="Arial" panose="020B0604020202020204" pitchFamily="34" charset="0"/>
                <a:cs typeface="Arial" panose="020B0604020202020204" pitchFamily="34" charset="0"/>
              </a:rPr>
              <a:t>optics-independent </a:t>
            </a:r>
          </a:p>
          <a:p>
            <a:pPr algn="ctr"/>
            <a:r>
              <a:rPr lang="en-US" altLang="zh-CN" sz="2400" dirty="0">
                <a:solidFill>
                  <a:srgbClr val="0000FF"/>
                </a:solidFill>
                <a:latin typeface="Arial" panose="020B0604020202020204" pitchFamily="34" charset="0"/>
                <a:cs typeface="Arial" panose="020B0604020202020204" pitchFamily="34" charset="0"/>
              </a:rPr>
              <a:t>resolution &lt; 10 </a:t>
            </a:r>
            <a:r>
              <a:rPr lang="en-US" altLang="zh-CN" sz="2400" dirty="0" smtClean="0">
                <a:solidFill>
                  <a:srgbClr val="0000FF"/>
                </a:solidFill>
                <a:latin typeface="Arial" panose="020B0604020202020204" pitchFamily="34" charset="0"/>
                <a:cs typeface="Arial" panose="020B0604020202020204" pitchFamily="34" charset="0"/>
              </a:rPr>
              <a:t>nm</a:t>
            </a:r>
            <a:endParaRPr lang="en-US" altLang="zh-CN" sz="2400" dirty="0">
              <a:solidFill>
                <a:srgbClr val="0000FF"/>
              </a:solidFill>
              <a:latin typeface="Arial" panose="020B0604020202020204" pitchFamily="34" charset="0"/>
              <a:cs typeface="Arial" panose="020B0604020202020204" pitchFamily="34" charset="0"/>
            </a:endParaRPr>
          </a:p>
        </p:txBody>
      </p:sp>
      <p:cxnSp>
        <p:nvCxnSpPr>
          <p:cNvPr id="18" name="直接连接符 17"/>
          <p:cNvCxnSpPr/>
          <p:nvPr/>
        </p:nvCxnSpPr>
        <p:spPr bwMode="auto">
          <a:xfrm>
            <a:off x="3018773" y="866727"/>
            <a:ext cx="0" cy="5586609"/>
          </a:xfrm>
          <a:prstGeom prst="line">
            <a:avLst/>
          </a:prstGeom>
          <a:solidFill>
            <a:schemeClr val="accent1"/>
          </a:solidFill>
          <a:ln w="9525" cap="flat" cmpd="sng" algn="ctr">
            <a:solidFill>
              <a:schemeClr val="tx1"/>
            </a:solidFill>
            <a:prstDash val="solid"/>
            <a:round/>
            <a:headEnd type="none" w="med" len="med"/>
            <a:tailEnd type="none" w="med" len="med"/>
          </a:ln>
        </p:spPr>
      </p:cxnSp>
    </p:spTree>
    <p:extLst>
      <p:ext uri="{BB962C8B-B14F-4D97-AF65-F5344CB8AC3E}">
        <p14:creationId xmlns:p14="http://schemas.microsoft.com/office/powerpoint/2010/main" val="35008763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15616" y="208905"/>
            <a:ext cx="590465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Arial"/>
                <a:ea typeface="华文细黑"/>
                <a:cs typeface="+mn-cs"/>
              </a:rPr>
              <a:t>Multi-scale chemical </a:t>
            </a:r>
            <a:r>
              <a:rPr kumimoji="0" lang="en-US" altLang="zh-CN" sz="2800" b="1" i="0" u="none" strike="noStrike" kern="1200" cap="none" spc="0" normalizeH="0" baseline="0" noProof="0" dirty="0" smtClean="0">
                <a:ln>
                  <a:noFill/>
                </a:ln>
                <a:solidFill>
                  <a:srgbClr val="FF0000"/>
                </a:solidFill>
                <a:effectLst/>
                <a:uLnTx/>
                <a:uFillTx/>
                <a:latin typeface="Arial"/>
                <a:ea typeface="华文细黑"/>
                <a:cs typeface="+mn-cs"/>
              </a:rPr>
              <a:t>processes</a:t>
            </a:r>
            <a:endParaRPr kumimoji="0" lang="zh-CN" altLang="en-US" sz="2800" b="1" i="0" u="none" strike="noStrike" kern="1200" cap="none" spc="0" normalizeH="0" baseline="0" noProof="0" dirty="0">
              <a:ln>
                <a:noFill/>
              </a:ln>
              <a:solidFill>
                <a:srgbClr val="FF0000"/>
              </a:solidFill>
              <a:effectLst/>
              <a:uLnTx/>
              <a:uFillTx/>
              <a:latin typeface="Arial"/>
              <a:ea typeface="华文细黑"/>
              <a:cs typeface="+mn-cs"/>
            </a:endParaRPr>
          </a:p>
        </p:txBody>
      </p:sp>
      <p:grpSp>
        <p:nvGrpSpPr>
          <p:cNvPr id="13" name="组合 12"/>
          <p:cNvGrpSpPr/>
          <p:nvPr/>
        </p:nvGrpSpPr>
        <p:grpSpPr>
          <a:xfrm>
            <a:off x="677557" y="1264557"/>
            <a:ext cx="4099199" cy="4478018"/>
            <a:chOff x="647700" y="2057400"/>
            <a:chExt cx="3743044" cy="4088949"/>
          </a:xfrm>
        </p:grpSpPr>
        <p:pic>
          <p:nvPicPr>
            <p:cNvPr id="8" name="图片 7"/>
            <p:cNvPicPr/>
            <p:nvPr/>
          </p:nvPicPr>
          <p:blipFill>
            <a:blip r:embed="rId3" cstate="print"/>
            <a:srcRect l="58809" t="4988"/>
            <a:stretch>
              <a:fillRect/>
            </a:stretch>
          </p:blipFill>
          <p:spPr bwMode="auto">
            <a:xfrm>
              <a:off x="869814" y="3014529"/>
              <a:ext cx="3077252" cy="3131820"/>
            </a:xfrm>
            <a:prstGeom prst="rect">
              <a:avLst/>
            </a:prstGeom>
            <a:noFill/>
            <a:ln w="9525">
              <a:noFill/>
              <a:miter lim="800000"/>
              <a:headEnd/>
              <a:tailEnd/>
            </a:ln>
          </p:spPr>
        </p:pic>
        <p:sp>
          <p:nvSpPr>
            <p:cNvPr id="9" name="TextBox 8"/>
            <p:cNvSpPr txBox="1"/>
            <p:nvPr/>
          </p:nvSpPr>
          <p:spPr>
            <a:xfrm>
              <a:off x="647700" y="2057400"/>
              <a:ext cx="3743044" cy="880579"/>
            </a:xfrm>
            <a:prstGeom prst="rect">
              <a:avLst/>
            </a:prstGeom>
            <a:noFill/>
          </p:spPr>
          <p:txBody>
            <a:bodyPr wrap="none" rtlCol="0">
              <a:sp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Arial"/>
                  <a:ea typeface="华文细黑"/>
                  <a:cs typeface="+mn-cs"/>
                </a:rPr>
                <a:t>“X-ray movies” of Li</a:t>
              </a:r>
              <a:r>
                <a:rPr kumimoji="0" lang="en-US" altLang="zh-CN" sz="2400" b="0" i="0" u="none" strike="noStrike" kern="1200" cap="none" spc="0" normalizeH="0" baseline="-25000" noProof="0" dirty="0">
                  <a:ln>
                    <a:noFill/>
                  </a:ln>
                  <a:solidFill>
                    <a:prstClr val="black"/>
                  </a:solidFill>
                  <a:effectLst/>
                  <a:uLnTx/>
                  <a:uFillTx/>
                  <a:latin typeface="Arial"/>
                  <a:ea typeface="华文细黑"/>
                  <a:cs typeface="+mn-cs"/>
                </a:rPr>
                <a:t>x</a:t>
              </a:r>
              <a:r>
                <a:rPr kumimoji="0" lang="en-US" altLang="zh-CN" sz="2400" b="0" i="0" u="none" strike="noStrike" kern="1200" cap="none" spc="0" normalizeH="0" baseline="0" noProof="0" dirty="0">
                  <a:ln>
                    <a:noFill/>
                  </a:ln>
                  <a:solidFill>
                    <a:prstClr val="black"/>
                  </a:solidFill>
                  <a:effectLst/>
                  <a:uLnTx/>
                  <a:uFillTx/>
                  <a:latin typeface="Arial"/>
                  <a:ea typeface="华文细黑"/>
                  <a:cs typeface="+mn-cs"/>
                </a:rPr>
                <a:t>FePO</a:t>
              </a:r>
              <a:r>
                <a:rPr kumimoji="0" lang="en-US" altLang="zh-CN" sz="2400" b="0" i="0" u="none" strike="noStrike" kern="1200" cap="none" spc="0" normalizeH="0" baseline="-25000" noProof="0" dirty="0">
                  <a:ln>
                    <a:noFill/>
                  </a:ln>
                  <a:solidFill>
                    <a:prstClr val="black"/>
                  </a:solidFill>
                  <a:effectLst/>
                  <a:uLnTx/>
                  <a:uFillTx/>
                  <a:latin typeface="Arial"/>
                  <a:ea typeface="华文细黑"/>
                  <a:cs typeface="+mn-cs"/>
                </a:rPr>
                <a:t>4</a:t>
              </a:r>
            </a:p>
            <a:p>
              <a:pPr marL="0" marR="0" lvl="0" indent="0" algn="l" defTabSz="914400" rtl="0" eaLnBrk="1" fontAlgn="auto" latinLnBrk="0" hangingPunct="1">
                <a:lnSpc>
                  <a:spcPts val="3400"/>
                </a:lnSpc>
                <a:spcBef>
                  <a:spcPts val="0"/>
                </a:spcBef>
                <a:spcAft>
                  <a:spcPts val="0"/>
                </a:spcAft>
                <a:buClrTx/>
                <a:buSzTx/>
                <a:buFontTx/>
                <a:buNone/>
                <a:tabLst/>
                <a:defRPr/>
              </a:pPr>
              <a:r>
                <a:rPr kumimoji="0" lang="en-US" altLang="zh-CN" sz="2400" b="0" i="0" u="none" strike="noStrike" kern="1200" cap="none" spc="0" normalizeH="0" baseline="-25000" noProof="0" dirty="0">
                  <a:ln>
                    <a:noFill/>
                  </a:ln>
                  <a:solidFill>
                    <a:prstClr val="black"/>
                  </a:solidFill>
                  <a:effectLst/>
                  <a:uLnTx/>
                  <a:uFillTx/>
                  <a:latin typeface="Arial"/>
                  <a:ea typeface="华文细黑"/>
                  <a:cs typeface="+mn-cs"/>
                </a:rPr>
                <a:t>2D with valence contrast (15nm,30frame/s)</a:t>
              </a:r>
              <a:endParaRPr kumimoji="0" lang="zh-CN" altLang="en-US" sz="2400" b="0" i="0" u="none" strike="noStrike" kern="1200" cap="none" spc="0" normalizeH="0" baseline="-25000" noProof="0" dirty="0">
                <a:ln>
                  <a:noFill/>
                </a:ln>
                <a:solidFill>
                  <a:prstClr val="black"/>
                </a:solidFill>
                <a:effectLst/>
                <a:uLnTx/>
                <a:uFillTx/>
                <a:latin typeface="Arial"/>
                <a:ea typeface="华文细黑"/>
                <a:cs typeface="+mn-cs"/>
              </a:endParaRPr>
            </a:p>
          </p:txBody>
        </p:sp>
      </p:grpSp>
      <p:sp>
        <p:nvSpPr>
          <p:cNvPr id="14" name="TextBox 13"/>
          <p:cNvSpPr txBox="1"/>
          <p:nvPr/>
        </p:nvSpPr>
        <p:spPr>
          <a:xfrm rot="16200000">
            <a:off x="97468" y="3055523"/>
            <a:ext cx="9492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0000"/>
                </a:solidFill>
                <a:effectLst/>
                <a:uLnTx/>
                <a:uFillTx/>
                <a:latin typeface="Arial"/>
                <a:ea typeface="华文细黑"/>
                <a:cs typeface="+mn-cs"/>
              </a:rPr>
              <a:t>FePO</a:t>
            </a:r>
            <a:r>
              <a:rPr kumimoji="0" lang="en-US" altLang="zh-CN" sz="2000" b="0" i="0" u="none" strike="noStrike" kern="1200" cap="none" spc="0" normalizeH="0" baseline="-25000" noProof="0" dirty="0">
                <a:ln>
                  <a:noFill/>
                </a:ln>
                <a:solidFill>
                  <a:srgbClr val="FF0000"/>
                </a:solidFill>
                <a:effectLst/>
                <a:uLnTx/>
                <a:uFillTx/>
                <a:latin typeface="Arial"/>
                <a:ea typeface="华文细黑"/>
                <a:cs typeface="+mn-cs"/>
              </a:rPr>
              <a:t>4</a:t>
            </a:r>
            <a:endParaRPr kumimoji="0" lang="zh-CN" altLang="en-US" sz="2000" b="0" i="0" u="none" strike="noStrike" kern="1200" cap="none" spc="0" normalizeH="0" baseline="-25000" noProof="0" dirty="0">
              <a:ln>
                <a:noFill/>
              </a:ln>
              <a:solidFill>
                <a:srgbClr val="FF0000"/>
              </a:solidFill>
              <a:effectLst/>
              <a:uLnTx/>
              <a:uFillTx/>
              <a:latin typeface="Arial"/>
              <a:ea typeface="华文细黑"/>
              <a:cs typeface="+mn-cs"/>
            </a:endParaRPr>
          </a:p>
        </p:txBody>
      </p:sp>
      <p:sp>
        <p:nvSpPr>
          <p:cNvPr id="15" name="TextBox 14"/>
          <p:cNvSpPr txBox="1"/>
          <p:nvPr/>
        </p:nvSpPr>
        <p:spPr>
          <a:xfrm rot="16200000">
            <a:off x="-2719" y="4670332"/>
            <a:ext cx="11496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B050"/>
                </a:solidFill>
                <a:effectLst/>
                <a:uLnTx/>
                <a:uFillTx/>
                <a:latin typeface="Arial"/>
                <a:ea typeface="华文细黑"/>
                <a:cs typeface="+mn-cs"/>
              </a:rPr>
              <a:t>LiFePO</a:t>
            </a:r>
            <a:r>
              <a:rPr kumimoji="0" lang="en-US" altLang="zh-CN" sz="2000" b="0" i="0" u="none" strike="noStrike" kern="1200" cap="none" spc="0" normalizeH="0" baseline="-25000" noProof="0" dirty="0">
                <a:ln>
                  <a:noFill/>
                </a:ln>
                <a:solidFill>
                  <a:srgbClr val="00B050"/>
                </a:solidFill>
                <a:effectLst/>
                <a:uLnTx/>
                <a:uFillTx/>
                <a:latin typeface="Arial"/>
                <a:ea typeface="华文细黑"/>
                <a:cs typeface="+mn-cs"/>
              </a:rPr>
              <a:t>4</a:t>
            </a:r>
            <a:endParaRPr kumimoji="0" lang="zh-CN" altLang="en-US" sz="2000" b="0" i="0" u="none" strike="noStrike" kern="1200" cap="none" spc="0" normalizeH="0" baseline="-25000" noProof="0" dirty="0">
              <a:ln>
                <a:noFill/>
              </a:ln>
              <a:solidFill>
                <a:srgbClr val="00B050"/>
              </a:solidFill>
              <a:effectLst/>
              <a:uLnTx/>
              <a:uFillTx/>
              <a:latin typeface="Arial"/>
              <a:ea typeface="华文细黑"/>
              <a:cs typeface="+mn-cs"/>
            </a:endParaRPr>
          </a:p>
        </p:txBody>
      </p:sp>
      <p:grpSp>
        <p:nvGrpSpPr>
          <p:cNvPr id="5" name="组合 4">
            <a:extLst>
              <a:ext uri="{FF2B5EF4-FFF2-40B4-BE49-F238E27FC236}">
                <a16:creationId xmlns:a16="http://schemas.microsoft.com/office/drawing/2014/main" xmlns="" id="{14A7FF8F-CEEF-0341-85D6-D11E1F6960DF}"/>
              </a:ext>
            </a:extLst>
          </p:cNvPr>
          <p:cNvGrpSpPr/>
          <p:nvPr/>
        </p:nvGrpSpPr>
        <p:grpSpPr>
          <a:xfrm>
            <a:off x="4439493" y="3549386"/>
            <a:ext cx="4717033" cy="2315204"/>
            <a:chOff x="4439493" y="3549386"/>
            <a:chExt cx="4717033" cy="2315204"/>
          </a:xfrm>
        </p:grpSpPr>
        <p:grpSp>
          <p:nvGrpSpPr>
            <p:cNvPr id="12" name="组合 11"/>
            <p:cNvGrpSpPr/>
            <p:nvPr/>
          </p:nvGrpSpPr>
          <p:grpSpPr>
            <a:xfrm>
              <a:off x="4439493" y="3549386"/>
              <a:ext cx="4717033" cy="2315204"/>
              <a:chOff x="4416633" y="4090406"/>
              <a:chExt cx="4717033" cy="2315204"/>
            </a:xfrm>
          </p:grpSpPr>
          <p:pic>
            <p:nvPicPr>
              <p:cNvPr id="86019" name="Picture 3"/>
              <p:cNvPicPr>
                <a:picLocks noChangeAspect="1" noChangeArrowheads="1"/>
              </p:cNvPicPr>
              <p:nvPr/>
            </p:nvPicPr>
            <p:blipFill>
              <a:blip r:embed="rId4" cstate="print"/>
              <a:srcRect b="35843"/>
              <a:stretch>
                <a:fillRect/>
              </a:stretch>
            </p:blipFill>
            <p:spPr bwMode="auto">
              <a:xfrm>
                <a:off x="4615789" y="4090406"/>
                <a:ext cx="4517877" cy="1331422"/>
              </a:xfrm>
              <a:prstGeom prst="rect">
                <a:avLst/>
              </a:prstGeom>
              <a:noFill/>
              <a:ln w="9525">
                <a:noFill/>
                <a:miter lim="800000"/>
                <a:headEnd/>
                <a:tailEnd/>
              </a:ln>
            </p:spPr>
          </p:pic>
          <p:sp>
            <p:nvSpPr>
              <p:cNvPr id="11" name="TextBox 10"/>
              <p:cNvSpPr txBox="1"/>
              <p:nvPr/>
            </p:nvSpPr>
            <p:spPr>
              <a:xfrm>
                <a:off x="4416633" y="5697724"/>
                <a:ext cx="45409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rial"/>
                    <a:ea typeface="华文细黑"/>
                    <a:cs typeface="+mn-cs"/>
                  </a:rPr>
                  <a:t>time required for 3D imaging of this particle </a:t>
                </a:r>
                <a:r>
                  <a:rPr kumimoji="0" lang="en-US" altLang="zh-CN" sz="2000" b="0" i="0" u="none" strike="noStrike" kern="1200" cap="none" spc="0" normalizeH="0" baseline="0" noProof="0" dirty="0" smtClean="0">
                    <a:ln>
                      <a:noFill/>
                    </a:ln>
                    <a:solidFill>
                      <a:prstClr val="black"/>
                    </a:solidFill>
                    <a:effectLst/>
                    <a:uLnTx/>
                    <a:uFillTx/>
                    <a:latin typeface="Arial"/>
                    <a:ea typeface="华文细黑"/>
                    <a:cs typeface="+mn-cs"/>
                  </a:rPr>
                  <a:t>with </a:t>
                </a:r>
                <a:r>
                  <a:rPr kumimoji="0" lang="en-US" altLang="zh-CN" sz="2000" b="0" i="0" u="none" strike="noStrike" kern="1200" cap="none" spc="0" normalizeH="0" baseline="0" noProof="0" dirty="0">
                    <a:ln>
                      <a:noFill/>
                    </a:ln>
                    <a:solidFill>
                      <a:prstClr val="black"/>
                    </a:solidFill>
                    <a:effectLst/>
                    <a:uLnTx/>
                    <a:uFillTx/>
                    <a:latin typeface="Arial"/>
                    <a:ea typeface="华文细黑"/>
                    <a:cs typeface="+mn-cs"/>
                  </a:rPr>
                  <a:t>full spectral </a:t>
                </a:r>
                <a:r>
                  <a:rPr kumimoji="0" lang="en-US" altLang="zh-CN" sz="2000" b="0" i="0" u="none" strike="noStrike" kern="1200" cap="none" spc="0" normalizeH="0" baseline="0" noProof="0" dirty="0" smtClean="0">
                    <a:ln>
                      <a:noFill/>
                    </a:ln>
                    <a:solidFill>
                      <a:prstClr val="black"/>
                    </a:solidFill>
                    <a:effectLst/>
                    <a:uLnTx/>
                    <a:uFillTx/>
                    <a:latin typeface="Arial"/>
                    <a:ea typeface="华文细黑"/>
                    <a:cs typeface="+mn-cs"/>
                  </a:rPr>
                  <a:t>coverage</a:t>
                </a:r>
                <a:endParaRPr kumimoji="0" lang="zh-CN" altLang="en-US" sz="2000" b="0" i="0" u="none" strike="noStrike" kern="1200" cap="none" spc="0" normalizeH="0" baseline="0" noProof="0" dirty="0">
                  <a:ln>
                    <a:noFill/>
                  </a:ln>
                  <a:solidFill>
                    <a:prstClr val="black"/>
                  </a:solidFill>
                  <a:effectLst/>
                  <a:uLnTx/>
                  <a:uFillTx/>
                  <a:latin typeface="Arial"/>
                  <a:ea typeface="华文细黑"/>
                  <a:cs typeface="+mn-cs"/>
                </a:endParaRPr>
              </a:p>
            </p:txBody>
          </p:sp>
        </p:grpSp>
        <p:sp>
          <p:nvSpPr>
            <p:cNvPr id="16" name="TextBox 15"/>
            <p:cNvSpPr txBox="1"/>
            <p:nvPr/>
          </p:nvSpPr>
          <p:spPr>
            <a:xfrm>
              <a:off x="4860032" y="3595895"/>
              <a:ext cx="864096" cy="133882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prstClr val="black"/>
                  </a:solidFill>
                  <a:effectLst/>
                  <a:uLnTx/>
                  <a:uFillTx/>
                  <a:latin typeface="Times New Roman" pitchFamily="18" charset="0"/>
                  <a:ea typeface="华文细黑"/>
                  <a:cs typeface="Times New Roman" pitchFamily="18" charset="0"/>
                </a:rPr>
                <a:t>Source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prstClr val="black"/>
                  </a:solidFill>
                  <a:effectLst/>
                  <a:uLnTx/>
                  <a:uFillTx/>
                  <a:latin typeface="Times New Roman" pitchFamily="18" charset="0"/>
                  <a:ea typeface="华文细黑"/>
                  <a:cs typeface="Times New Roman" pitchFamily="18" charset="0"/>
                </a:rPr>
                <a:t>3</a:t>
              </a:r>
              <a:r>
                <a:rPr kumimoji="0" lang="en-US" altLang="zh-CN" b="1" i="0" u="none" strike="noStrike" kern="1200" cap="none" spc="0" normalizeH="0" baseline="30000" noProof="0" dirty="0">
                  <a:ln>
                    <a:noFill/>
                  </a:ln>
                  <a:solidFill>
                    <a:prstClr val="black"/>
                  </a:solidFill>
                  <a:effectLst/>
                  <a:uLnTx/>
                  <a:uFillTx/>
                  <a:latin typeface="Times New Roman" pitchFamily="18" charset="0"/>
                  <a:ea typeface="华文细黑"/>
                  <a:cs typeface="Times New Roman" pitchFamily="18" charset="0"/>
                </a:rPr>
                <a:t>rd</a:t>
              </a:r>
              <a:endParaRPr kumimoji="0" lang="en-US" altLang="zh-CN" b="1" i="0" u="none" strike="noStrike" kern="1200" cap="none" spc="0" normalizeH="0" baseline="0" noProof="0" dirty="0">
                <a:ln>
                  <a:noFill/>
                </a:ln>
                <a:solidFill>
                  <a:prstClr val="black"/>
                </a:solidFill>
                <a:effectLst/>
                <a:uLnTx/>
                <a:uFillTx/>
                <a:latin typeface="Times New Roman" pitchFamily="18" charset="0"/>
                <a:ea typeface="华文细黑"/>
                <a:cs typeface="Times New Roman"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prstClr val="black"/>
                  </a:solidFill>
                  <a:effectLst/>
                  <a:uLnTx/>
                  <a:uFillTx/>
                  <a:latin typeface="Times New Roman" pitchFamily="18" charset="0"/>
                  <a:ea typeface="华文细黑"/>
                  <a:cs typeface="Times New Roman" pitchFamily="18" charset="0"/>
                </a:rPr>
                <a:t>4</a:t>
              </a:r>
              <a:r>
                <a:rPr kumimoji="0" lang="en-US" altLang="zh-CN" b="1" i="0" u="none" strike="noStrike" kern="1200" cap="none" spc="0" normalizeH="0" baseline="30000" noProof="0" dirty="0">
                  <a:ln>
                    <a:noFill/>
                  </a:ln>
                  <a:solidFill>
                    <a:prstClr val="black"/>
                  </a:solidFill>
                  <a:effectLst/>
                  <a:uLnTx/>
                  <a:uFillTx/>
                  <a:latin typeface="Times New Roman" pitchFamily="18" charset="0"/>
                  <a:ea typeface="华文细黑"/>
                  <a:cs typeface="Times New Roman" pitchFamily="18" charset="0"/>
                </a:rPr>
                <a:t>th</a:t>
              </a:r>
              <a:endParaRPr kumimoji="0" lang="zh-CN" altLang="en-US" b="1" i="0" u="none" strike="noStrike" kern="1200" cap="none" spc="0" normalizeH="0" baseline="30000" noProof="0" dirty="0">
                <a:ln>
                  <a:noFill/>
                </a:ln>
                <a:solidFill>
                  <a:prstClr val="black"/>
                </a:solidFill>
                <a:effectLst/>
                <a:uLnTx/>
                <a:uFillTx/>
                <a:latin typeface="Times New Roman" pitchFamily="18" charset="0"/>
                <a:ea typeface="华文细黑"/>
                <a:cs typeface="Times New Roman" pitchFamily="18" charset="0"/>
              </a:endParaRPr>
            </a:p>
          </p:txBody>
        </p:sp>
      </p:grpSp>
      <p:sp>
        <p:nvSpPr>
          <p:cNvPr id="6" name="矩形 5">
            <a:extLst>
              <a:ext uri="{FF2B5EF4-FFF2-40B4-BE49-F238E27FC236}">
                <a16:creationId xmlns:a16="http://schemas.microsoft.com/office/drawing/2014/main" xmlns="" id="{2DC8AB00-4C47-0C4E-A36F-007D610BE0CA}"/>
              </a:ext>
            </a:extLst>
          </p:cNvPr>
          <p:cNvSpPr/>
          <p:nvPr/>
        </p:nvSpPr>
        <p:spPr>
          <a:xfrm>
            <a:off x="-216046" y="1083091"/>
            <a:ext cx="9013814" cy="1938992"/>
          </a:xfrm>
          <a:prstGeom prst="rect">
            <a:avLst/>
          </a:prstGeom>
        </p:spPr>
        <p:txBody>
          <a:bodyPr wrap="none">
            <a:spAutoFit/>
          </a:bodyPr>
          <a:lstStyle/>
          <a:p>
            <a:pPr lvl="0" algn="r">
              <a:defRPr/>
            </a:pPr>
            <a:r>
              <a:rPr lang="en-US" altLang="zh-CN" sz="2400" b="1">
                <a:solidFill>
                  <a:prstClr val="black"/>
                </a:solidFill>
                <a:latin typeface="Arial"/>
                <a:ea typeface="华文细黑"/>
              </a:rPr>
              <a:t> Batteries, </a:t>
            </a:r>
          </a:p>
          <a:p>
            <a:pPr lvl="0" algn="r">
              <a:defRPr/>
            </a:pPr>
            <a:r>
              <a:rPr lang="en-US" altLang="zh-CN" sz="2400" b="1">
                <a:solidFill>
                  <a:prstClr val="black"/>
                </a:solidFill>
                <a:latin typeface="Arial"/>
                <a:ea typeface="华文细黑"/>
              </a:rPr>
              <a:t>                                                                 Fuel cells, </a:t>
            </a:r>
          </a:p>
          <a:p>
            <a:pPr lvl="0" algn="r">
              <a:defRPr/>
            </a:pPr>
            <a:r>
              <a:rPr lang="en-US" altLang="zh-CN" sz="2400" b="1">
                <a:solidFill>
                  <a:prstClr val="black"/>
                </a:solidFill>
                <a:latin typeface="Arial"/>
                <a:ea typeface="华文细黑"/>
              </a:rPr>
              <a:t>                                                                 Catalytic reactors, </a:t>
            </a:r>
          </a:p>
          <a:p>
            <a:pPr lvl="0" algn="r">
              <a:defRPr/>
            </a:pPr>
            <a:r>
              <a:rPr lang="en-US" altLang="zh-CN" sz="2400" b="1">
                <a:solidFill>
                  <a:prstClr val="black"/>
                </a:solidFill>
                <a:latin typeface="Arial"/>
                <a:ea typeface="华文细黑"/>
              </a:rPr>
              <a:t>                                                                 Atmospheric aerosols,</a:t>
            </a:r>
            <a:endParaRPr lang="zh-CN" altLang="zh-CN" sz="2400" b="1">
              <a:solidFill>
                <a:prstClr val="black"/>
              </a:solidFill>
              <a:latin typeface="Arial"/>
              <a:ea typeface="华文细黑"/>
            </a:endParaRPr>
          </a:p>
          <a:p>
            <a:pPr lvl="0" algn="r">
              <a:defRPr/>
            </a:pPr>
            <a:r>
              <a:rPr lang="en-US" altLang="zh-CN" sz="2400" b="1">
                <a:solidFill>
                  <a:prstClr val="black"/>
                </a:solidFill>
                <a:latin typeface="Arial"/>
                <a:ea typeface="华文细黑"/>
              </a:rPr>
              <a:t>                                                                 ….</a:t>
            </a:r>
            <a:endParaRPr lang="zh-CN"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66994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4834</TotalTime>
  <Words>2459</Words>
  <Application>Microsoft Office PowerPoint</Application>
  <PresentationFormat>全屏显示(4:3)</PresentationFormat>
  <Paragraphs>400</Paragraphs>
  <Slides>58</Slides>
  <Notes>18</Notes>
  <HiddenSlides>0</HiddenSlides>
  <MMClips>0</MMClips>
  <ScaleCrop>false</ScaleCrop>
  <HeadingPairs>
    <vt:vector size="8" baseType="variant">
      <vt:variant>
        <vt:lpstr>已用的字体</vt:lpstr>
      </vt:variant>
      <vt:variant>
        <vt:i4>20</vt:i4>
      </vt:variant>
      <vt:variant>
        <vt:lpstr>主题</vt:lpstr>
      </vt:variant>
      <vt:variant>
        <vt:i4>1</vt:i4>
      </vt:variant>
      <vt:variant>
        <vt:lpstr>嵌入 OLE 服务器</vt:lpstr>
      </vt:variant>
      <vt:variant>
        <vt:i4>4</vt:i4>
      </vt:variant>
      <vt:variant>
        <vt:lpstr>幻灯片标题</vt:lpstr>
      </vt:variant>
      <vt:variant>
        <vt:i4>58</vt:i4>
      </vt:variant>
    </vt:vector>
  </HeadingPairs>
  <TitlesOfParts>
    <vt:vector size="83" baseType="lpstr">
      <vt:lpstr>Helvetica CE</vt:lpstr>
      <vt:lpstr>ＭＳ Ｐゴシック</vt:lpstr>
      <vt:lpstr>ＭＳ Ｐゴシック</vt:lpstr>
      <vt:lpstr>黑体</vt:lpstr>
      <vt:lpstr>黑体</vt:lpstr>
      <vt:lpstr>华文细黑</vt:lpstr>
      <vt:lpstr>楷体_GB2312</vt:lpstr>
      <vt:lpstr>宋体</vt:lpstr>
      <vt:lpstr>微软雅黑</vt:lpstr>
      <vt:lpstr>Arial</vt:lpstr>
      <vt:lpstr>Arial Narrow</vt:lpstr>
      <vt:lpstr>Calibri</vt:lpstr>
      <vt:lpstr>Candara</vt:lpstr>
      <vt:lpstr>Comic Sans MS</vt:lpstr>
      <vt:lpstr>Garamond</vt:lpstr>
      <vt:lpstr>Helvetica</vt:lpstr>
      <vt:lpstr>Symbol</vt:lpstr>
      <vt:lpstr>Times</vt:lpstr>
      <vt:lpstr>Times New Roman</vt:lpstr>
      <vt:lpstr>Wingdings</vt:lpstr>
      <vt:lpstr>Office 主题​​</vt:lpstr>
      <vt:lpstr>Image</vt:lpstr>
      <vt:lpstr>位图图像</vt:lpstr>
      <vt:lpstr>公式</vt:lpstr>
      <vt:lpstr>Graph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成像技术</vt:lpstr>
      <vt:lpstr>PowerPoint 演示文稿</vt:lpstr>
      <vt:lpstr>谱学技术</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YAO</dc:creator>
  <cp:lastModifiedBy>HAN Liang</cp:lastModifiedBy>
  <cp:revision>248</cp:revision>
  <dcterms:created xsi:type="dcterms:W3CDTF">2018-10-10T01:49:46Z</dcterms:created>
  <dcterms:modified xsi:type="dcterms:W3CDTF">2018-12-22T01:21:09Z</dcterms:modified>
</cp:coreProperties>
</file>