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366" r:id="rId2"/>
    <p:sldId id="446" r:id="rId3"/>
    <p:sldId id="447" r:id="rId4"/>
    <p:sldId id="448" r:id="rId5"/>
    <p:sldId id="453" r:id="rId6"/>
    <p:sldId id="454" r:id="rId7"/>
    <p:sldId id="450" r:id="rId8"/>
    <p:sldId id="451" r:id="rId9"/>
    <p:sldId id="513" r:id="rId10"/>
    <p:sldId id="470" r:id="rId11"/>
    <p:sldId id="471" r:id="rId12"/>
    <p:sldId id="472" r:id="rId13"/>
    <p:sldId id="473" r:id="rId14"/>
    <p:sldId id="452" r:id="rId15"/>
    <p:sldId id="333" r:id="rId16"/>
    <p:sldId id="445" r:id="rId17"/>
    <p:sldId id="462" r:id="rId18"/>
    <p:sldId id="465" r:id="rId19"/>
    <p:sldId id="463" r:id="rId20"/>
    <p:sldId id="464" r:id="rId21"/>
    <p:sldId id="466" r:id="rId22"/>
    <p:sldId id="469" r:id="rId23"/>
    <p:sldId id="500" r:id="rId24"/>
    <p:sldId id="499" r:id="rId25"/>
    <p:sldId id="504" r:id="rId26"/>
    <p:sldId id="490" r:id="rId27"/>
    <p:sldId id="491" r:id="rId28"/>
    <p:sldId id="492" r:id="rId29"/>
    <p:sldId id="493" r:id="rId30"/>
    <p:sldId id="494" r:id="rId31"/>
    <p:sldId id="495" r:id="rId32"/>
    <p:sldId id="496" r:id="rId33"/>
    <p:sldId id="497" r:id="rId34"/>
    <p:sldId id="498" r:id="rId35"/>
    <p:sldId id="468" r:id="rId36"/>
    <p:sldId id="505" r:id="rId37"/>
    <p:sldId id="506" r:id="rId38"/>
    <p:sldId id="507" r:id="rId39"/>
    <p:sldId id="508" r:id="rId40"/>
    <p:sldId id="509" r:id="rId41"/>
    <p:sldId id="510" r:id="rId42"/>
    <p:sldId id="511" r:id="rId43"/>
    <p:sldId id="501" r:id="rId44"/>
    <p:sldId id="467" r:id="rId45"/>
    <p:sldId id="502" r:id="rId46"/>
    <p:sldId id="461" r:id="rId47"/>
    <p:sldId id="458" r:id="rId48"/>
    <p:sldId id="518" r:id="rId49"/>
    <p:sldId id="459" r:id="rId50"/>
    <p:sldId id="512" r:id="rId51"/>
    <p:sldId id="514" r:id="rId52"/>
    <p:sldId id="503" r:id="rId53"/>
    <p:sldId id="381" r:id="rId54"/>
    <p:sldId id="515" r:id="rId55"/>
    <p:sldId id="516" r:id="rId56"/>
    <p:sldId id="517" r:id="rId57"/>
    <p:sldId id="441" r:id="rId5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066CC"/>
    <a:srgbClr val="0066FF"/>
    <a:srgbClr val="969696"/>
    <a:srgbClr val="99FF33"/>
    <a:srgbClr val="FF0000"/>
    <a:srgbClr val="669900"/>
    <a:srgbClr val="33CC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5" autoAdjust="0"/>
    <p:restoredTop sz="95377" autoAdjust="0"/>
  </p:normalViewPr>
  <p:slideViewPr>
    <p:cSldViewPr>
      <p:cViewPr varScale="1">
        <p:scale>
          <a:sx n="127" d="100"/>
          <a:sy n="127" d="100"/>
        </p:scale>
        <p:origin x="1080"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8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jpe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kumimoji="1" sz="1200">
                <a:latin typeface="Arial" charset="0"/>
                <a:ea typeface="宋体"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kumimoji="1" sz="1200">
                <a:latin typeface="Arial" charset="0"/>
                <a:ea typeface="宋体" charset="-122"/>
              </a:defRPr>
            </a:lvl1pPr>
          </a:lstStyle>
          <a:p>
            <a:pPr>
              <a:defRPr/>
            </a:pPr>
            <a:fld id="{4A86C8F6-EEC2-431C-BB2A-6767F456CA53}" type="datetimeFigureOut">
              <a:rPr lang="zh-CN" altLang="en-US"/>
              <a:pPr>
                <a:defRPr/>
              </a:pPr>
              <a:t>2018/12/22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kumimoji="1" sz="1200">
                <a:latin typeface="Arial" charset="0"/>
                <a:ea typeface="宋体" charset="-122"/>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kumimoji="1" sz="1200">
                <a:latin typeface="Arial" charset="0"/>
                <a:ea typeface="宋体" charset="-122"/>
              </a:defRPr>
            </a:lvl1pPr>
          </a:lstStyle>
          <a:p>
            <a:pPr>
              <a:defRPr/>
            </a:pPr>
            <a:fld id="{A633A738-C162-476A-963B-DB9458871713}" type="slidenum">
              <a:rPr lang="zh-CN" altLang="en-US"/>
              <a:pPr>
                <a:defRPr/>
              </a:pPr>
              <a:t>‹#›</a:t>
            </a:fld>
            <a:endParaRPr lang="zh-CN" altLang="en-US"/>
          </a:p>
        </p:txBody>
      </p:sp>
    </p:spTree>
    <p:extLst>
      <p:ext uri="{BB962C8B-B14F-4D97-AF65-F5344CB8AC3E}">
        <p14:creationId xmlns:p14="http://schemas.microsoft.com/office/powerpoint/2010/main" val="1722960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宋体" pitchFamily="2" charset="-122"/>
              </a:defRPr>
            </a:lvl1pPr>
          </a:lstStyle>
          <a:p>
            <a:pPr>
              <a:defRPr/>
            </a:pPr>
            <a:endParaRPr lang="zh-CN" altLang="en-US"/>
          </a:p>
        </p:txBody>
      </p:sp>
      <p:sp>
        <p:nvSpPr>
          <p:cNvPr id="921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宋体" pitchFamily="2" charset="-122"/>
              </a:defRPr>
            </a:lvl1pPr>
          </a:lstStyle>
          <a:p>
            <a:pPr>
              <a:defRPr/>
            </a:pPr>
            <a:endParaRPr lang="en-US" altLang="zh-CN"/>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宋体" pitchFamily="2" charset="-122"/>
              </a:defRPr>
            </a:lvl1pPr>
          </a:lstStyle>
          <a:p>
            <a:pPr>
              <a:defRPr/>
            </a:pPr>
            <a:endParaRPr lang="en-US" altLang="zh-CN"/>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charset="0"/>
                <a:ea typeface="宋体" charset="-122"/>
              </a:defRPr>
            </a:lvl1pPr>
          </a:lstStyle>
          <a:p>
            <a:pPr>
              <a:defRPr/>
            </a:pPr>
            <a:fld id="{AAADA0D4-CEF0-4AC8-81DC-ADD38AE83A1C}" type="slidenum">
              <a:rPr lang="zh-CN" altLang="en-US"/>
              <a:pPr>
                <a:defRPr/>
              </a:pPr>
              <a:t>‹#›</a:t>
            </a:fld>
            <a:endParaRPr lang="en-US" altLang="zh-CN"/>
          </a:p>
        </p:txBody>
      </p:sp>
    </p:spTree>
    <p:extLst>
      <p:ext uri="{BB962C8B-B14F-4D97-AF65-F5344CB8AC3E}">
        <p14:creationId xmlns:p14="http://schemas.microsoft.com/office/powerpoint/2010/main" val="2258142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2.xml"/><Relationship Id="rId7" Type="http://schemas.openxmlformats.org/officeDocument/2006/relationships/image" Target="../media/image55.wmf"/><Relationship Id="rId2" Type="http://schemas.openxmlformats.org/officeDocument/2006/relationships/notesMaster" Target="../notesMasters/notesMaster1.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image" Target="../media/image57.wmf"/><Relationship Id="rId4" Type="http://schemas.openxmlformats.org/officeDocument/2006/relationships/oleObject" Target="../embeddings/oleObject16.bin"/></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C9E48992-F8EB-4094-855A-6B9F6BFE9A99}" type="slidenum">
              <a:rPr lang="zh-CN" altLang="en-US" sz="1200" smtClean="0">
                <a:latin typeface="Times New Roman" panose="02020603050405020304" pitchFamily="18" charset="0"/>
              </a:rPr>
              <a:pPr/>
              <a:t>1</a:t>
            </a:fld>
            <a:endParaRPr lang="en-US" altLang="zh-CN" sz="1200" smtClean="0">
              <a:latin typeface="Times New Roman" panose="02020603050405020304" pitchFamily="18"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Tree>
    <p:extLst>
      <p:ext uri="{BB962C8B-B14F-4D97-AF65-F5344CB8AC3E}">
        <p14:creationId xmlns:p14="http://schemas.microsoft.com/office/powerpoint/2010/main" val="3255201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0290E70C-6567-4BF2-B8AC-5698B1FD43E8}" type="slidenum">
              <a:rPr lang="zh-CN" altLang="en-US" sz="1200" smtClean="0">
                <a:latin typeface="Times New Roman" panose="02020603050405020304" pitchFamily="18" charset="0"/>
              </a:rPr>
              <a:pPr/>
              <a:t>18</a:t>
            </a:fld>
            <a:endParaRPr lang="en-US" altLang="zh-CN" sz="1200" smtClean="0">
              <a:latin typeface="Times New Roman" panose="02020603050405020304" pitchFamily="18"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mtClean="0"/>
              <a:t>emf  electromotive force  Physics P.666</a:t>
            </a:r>
          </a:p>
        </p:txBody>
      </p:sp>
    </p:spTree>
    <p:extLst>
      <p:ext uri="{BB962C8B-B14F-4D97-AF65-F5344CB8AC3E}">
        <p14:creationId xmlns:p14="http://schemas.microsoft.com/office/powerpoint/2010/main" val="192323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402EF53-9966-484A-979C-3017996D88DF}" type="slidenum">
              <a:rPr lang="en-US" altLang="zh-CN" sz="1200" smtClean="0">
                <a:latin typeface="Times New Roman" panose="02020603050405020304" pitchFamily="18" charset="0"/>
              </a:rPr>
              <a:pPr/>
              <a:t>22</a:t>
            </a:fld>
            <a:endParaRPr lang="en-US" altLang="zh-CN" sz="1200" smtClean="0">
              <a:latin typeface="Times New Roman" panose="02020603050405020304" pitchFamily="18" charset="0"/>
            </a:endParaRPr>
          </a:p>
        </p:txBody>
      </p:sp>
      <p:sp>
        <p:nvSpPr>
          <p:cNvPr id="50178" name="Rectangle 1026"/>
          <p:cNvSpPr>
            <a:spLocks noGrp="1" noRot="1" noChangeAspect="1" noChangeArrowheads="1" noTextEdit="1"/>
          </p:cNvSpPr>
          <p:nvPr>
            <p:ph type="sldImg"/>
          </p:nvPr>
        </p:nvSpPr>
        <p:spPr>
          <a:ln/>
        </p:spPr>
      </p:sp>
      <p:sp>
        <p:nvSpPr>
          <p:cNvPr id="50179" name="Rectangle 1027"/>
          <p:cNvSpPr>
            <a:spLocks noGrp="1" noChangeArrowheads="1"/>
          </p:cNvSpPr>
          <p:nvPr>
            <p:ph type="body" idx="1"/>
          </p:nvPr>
        </p:nvSpPr>
        <p:spPr>
          <a:xfrm>
            <a:off x="762000" y="44958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mtClean="0"/>
          </a:p>
        </p:txBody>
      </p:sp>
      <p:sp>
        <p:nvSpPr>
          <p:cNvPr id="50180" name="Text Box 1028"/>
          <p:cNvSpPr txBox="1">
            <a:spLocks noChangeArrowheads="1"/>
          </p:cNvSpPr>
          <p:nvPr/>
        </p:nvSpPr>
        <p:spPr bwMode="auto">
          <a:xfrm>
            <a:off x="1143000" y="4724400"/>
            <a:ext cx="4495800"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zh-CN" altLang="en-US" sz="1200">
                <a:latin typeface="宋体" panose="02010600030101010101" pitchFamily="2" charset="-122"/>
              </a:rPr>
              <a:t>原理：</a:t>
            </a:r>
          </a:p>
          <a:p>
            <a:pPr eaLnBrk="1" hangingPunct="1">
              <a:spcBef>
                <a:spcPct val="30000"/>
              </a:spcBef>
            </a:pPr>
            <a:endParaRPr lang="zh-CN" altLang="en-US" sz="1200">
              <a:latin typeface="宋体" panose="02010600030101010101" pitchFamily="2" charset="-122"/>
            </a:endParaRPr>
          </a:p>
          <a:p>
            <a:pPr eaLnBrk="1" hangingPunct="1">
              <a:buFontTx/>
              <a:buChar char="•"/>
            </a:pPr>
            <a:r>
              <a:rPr lang="zh-CN" altLang="en-US" sz="1200">
                <a:latin typeface="宋体" panose="02010600030101010101" pitchFamily="2" charset="-122"/>
              </a:rPr>
              <a:t> 当带电粒子</a:t>
            </a:r>
            <a:r>
              <a:rPr lang="en-US" altLang="zh-CN" sz="1200">
                <a:latin typeface="宋体" panose="02010600030101010101" pitchFamily="2" charset="-122"/>
              </a:rPr>
              <a:t>(</a:t>
            </a:r>
            <a:r>
              <a:rPr lang="zh-CN" altLang="en-US" sz="1200">
                <a:latin typeface="宋体" panose="02010600030101010101" pitchFamily="2" charset="-122"/>
              </a:rPr>
              <a:t>如质子</a:t>
            </a:r>
            <a:r>
              <a:rPr lang="en-US" altLang="zh-CN" sz="1200">
                <a:latin typeface="宋体" panose="02010600030101010101" pitchFamily="2" charset="-122"/>
              </a:rPr>
              <a:t>)</a:t>
            </a:r>
            <a:r>
              <a:rPr lang="zh-CN" altLang="en-US" sz="1200">
                <a:latin typeface="宋体" panose="02010600030101010101" pitchFamily="2" charset="-122"/>
              </a:rPr>
              <a:t>从两</a:t>
            </a:r>
            <a:r>
              <a:rPr lang="en-US" altLang="zh-CN" sz="1200">
                <a:latin typeface="宋体" panose="02010600030101010101" pitchFamily="2" charset="-122"/>
              </a:rPr>
              <a:t>D</a:t>
            </a:r>
            <a:r>
              <a:rPr lang="zh-CN" altLang="en-US" sz="1200">
                <a:latin typeface="宋体" panose="02010600030101010101" pitchFamily="2" charset="-122"/>
              </a:rPr>
              <a:t>形盒中间射出时，正好左</a:t>
            </a:r>
            <a:r>
              <a:rPr lang="en-US" altLang="zh-CN" sz="1200">
                <a:latin typeface="宋体" panose="02010600030101010101" pitchFamily="2" charset="-122"/>
              </a:rPr>
              <a:t>D</a:t>
            </a:r>
            <a:r>
              <a:rPr lang="zh-CN" altLang="en-US" sz="1200">
                <a:latin typeface="宋体" panose="02010600030101010101" pitchFamily="2" charset="-122"/>
              </a:rPr>
              <a:t>形盒电压为正，右</a:t>
            </a:r>
            <a:r>
              <a:rPr lang="en-US" altLang="zh-CN" sz="1200">
                <a:latin typeface="宋体" panose="02010600030101010101" pitchFamily="2" charset="-122"/>
              </a:rPr>
              <a:t>D</a:t>
            </a:r>
            <a:r>
              <a:rPr lang="zh-CN" altLang="en-US" sz="1200">
                <a:latin typeface="宋体" panose="02010600030101010101" pitchFamily="2" charset="-122"/>
              </a:rPr>
              <a:t>形盒电压为负，所以质子在两</a:t>
            </a:r>
            <a:r>
              <a:rPr lang="en-US" altLang="zh-CN" sz="1200">
                <a:latin typeface="宋体" panose="02010600030101010101" pitchFamily="2" charset="-122"/>
              </a:rPr>
              <a:t>D</a:t>
            </a:r>
            <a:r>
              <a:rPr lang="zh-CN" altLang="en-US" sz="1200">
                <a:latin typeface="宋体" panose="02010600030101010101" pitchFamily="2" charset="-122"/>
              </a:rPr>
              <a:t>形盒间隙得到加速，从而进入右</a:t>
            </a:r>
            <a:r>
              <a:rPr lang="en-US" altLang="zh-CN" sz="1200">
                <a:latin typeface="宋体" panose="02010600030101010101" pitchFamily="2" charset="-122"/>
              </a:rPr>
              <a:t>D</a:t>
            </a:r>
            <a:r>
              <a:rPr lang="zh-CN" altLang="en-US" sz="1200">
                <a:latin typeface="宋体" panose="02010600030101010101" pitchFamily="2" charset="-122"/>
              </a:rPr>
              <a:t>形盒，由于金属的屏蔽作用，</a:t>
            </a:r>
            <a:r>
              <a:rPr lang="en-US" altLang="zh-CN" sz="1200">
                <a:latin typeface="宋体" panose="02010600030101010101" pitchFamily="2" charset="-122"/>
              </a:rPr>
              <a:t>D</a:t>
            </a:r>
            <a:r>
              <a:rPr lang="zh-CN" altLang="en-US" sz="1200">
                <a:latin typeface="宋体" panose="02010600030101010101" pitchFamily="2" charset="-122"/>
              </a:rPr>
              <a:t>形盒内电场为零。带电粒子在盒内空间受磁场的洛仑兹力作用做圆周运动。</a:t>
            </a:r>
          </a:p>
          <a:p>
            <a:pPr eaLnBrk="1" hangingPunct="1">
              <a:buFontTx/>
              <a:buChar char="•"/>
            </a:pPr>
            <a:r>
              <a:rPr lang="zh-CN" altLang="en-US" sz="1200">
                <a:latin typeface="宋体" panose="02010600030101010101" pitchFamily="2" charset="-122"/>
              </a:rPr>
              <a:t>半径          周期</a:t>
            </a:r>
          </a:p>
          <a:p>
            <a:pPr eaLnBrk="1" hangingPunct="1">
              <a:buFontTx/>
              <a:buChar char="•"/>
            </a:pPr>
            <a:endParaRPr lang="zh-CN" altLang="en-US" sz="1200">
              <a:latin typeface="宋体" panose="02010600030101010101" pitchFamily="2" charset="-122"/>
            </a:endParaRPr>
          </a:p>
          <a:p>
            <a:pPr eaLnBrk="1" hangingPunct="1">
              <a:buFontTx/>
              <a:buChar char="•"/>
            </a:pPr>
            <a:endParaRPr lang="zh-CN" altLang="en-US" sz="1200">
              <a:latin typeface="宋体" panose="02010600030101010101" pitchFamily="2" charset="-122"/>
            </a:endParaRPr>
          </a:p>
          <a:p>
            <a:pPr eaLnBrk="1" hangingPunct="1">
              <a:buFontTx/>
              <a:buChar char="•"/>
            </a:pPr>
            <a:r>
              <a:rPr lang="zh-CN" altLang="en-US" sz="1200">
                <a:latin typeface="宋体" panose="02010600030101010101" pitchFamily="2" charset="-122"/>
              </a:rPr>
              <a:t> 如果交变电压的变化周期和质子在盒内做圆周运动的周期相同，则当质子在右</a:t>
            </a:r>
            <a:r>
              <a:rPr lang="en-US" altLang="zh-CN" sz="1200">
                <a:latin typeface="宋体" panose="02010600030101010101" pitchFamily="2" charset="-122"/>
              </a:rPr>
              <a:t>D</a:t>
            </a:r>
            <a:r>
              <a:rPr lang="zh-CN" altLang="en-US" sz="1200">
                <a:latin typeface="宋体" panose="02010600030101010101" pitchFamily="2" charset="-122"/>
              </a:rPr>
              <a:t>盒内完成半个圆周</a:t>
            </a:r>
            <a:r>
              <a:rPr lang="en-US" altLang="zh-CN" sz="1200">
                <a:latin typeface="宋体" panose="02010600030101010101" pitchFamily="2" charset="-122"/>
              </a:rPr>
              <a:t>(</a:t>
            </a:r>
            <a:r>
              <a:rPr lang="zh-CN" altLang="en-US" sz="1200">
                <a:latin typeface="宋体" panose="02010600030101010101" pitchFamily="2" charset="-122"/>
              </a:rPr>
              <a:t>时间为</a:t>
            </a:r>
            <a:r>
              <a:rPr lang="en-US" altLang="zh-CN" sz="1200">
                <a:latin typeface="宋体" panose="02010600030101010101" pitchFamily="2" charset="-122"/>
              </a:rPr>
              <a:t>T/2)</a:t>
            </a:r>
            <a:r>
              <a:rPr lang="zh-CN" altLang="en-US" sz="1200">
                <a:latin typeface="宋体" panose="02010600030101010101" pitchFamily="2" charset="-122"/>
              </a:rPr>
              <a:t>而走出右</a:t>
            </a:r>
            <a:r>
              <a:rPr lang="en-US" altLang="zh-CN" sz="1200">
                <a:latin typeface="宋体" panose="02010600030101010101" pitchFamily="2" charset="-122"/>
              </a:rPr>
              <a:t>D</a:t>
            </a:r>
            <a:r>
              <a:rPr lang="zh-CN" altLang="en-US" sz="1200">
                <a:latin typeface="宋体" panose="02010600030101010101" pitchFamily="2" charset="-122"/>
              </a:rPr>
              <a:t>盒时，左</a:t>
            </a:r>
            <a:r>
              <a:rPr lang="en-US" altLang="zh-CN" sz="1200">
                <a:latin typeface="宋体" panose="02010600030101010101" pitchFamily="2" charset="-122"/>
              </a:rPr>
              <a:t>D</a:t>
            </a:r>
            <a:r>
              <a:rPr lang="zh-CN" altLang="en-US" sz="1200">
                <a:latin typeface="宋体" panose="02010600030101010101" pitchFamily="2" charset="-122"/>
              </a:rPr>
              <a:t>盒电压变为负，右</a:t>
            </a:r>
            <a:r>
              <a:rPr lang="en-US" altLang="zh-CN" sz="1200">
                <a:latin typeface="宋体" panose="02010600030101010101" pitchFamily="2" charset="-122"/>
              </a:rPr>
              <a:t>D</a:t>
            </a:r>
            <a:r>
              <a:rPr lang="zh-CN" altLang="en-US" sz="1200">
                <a:latin typeface="宋体" panose="02010600030101010101" pitchFamily="2" charset="-122"/>
              </a:rPr>
              <a:t>盒电压变为正，所以质子又一次得到加速。这个过程不断进行，质子的能量不断增加。随着质子速度不断增大，其圆周运动的半径不断增大。直到质子作圆周运动的半径增大到</a:t>
            </a:r>
            <a:r>
              <a:rPr lang="en-US" altLang="zh-CN" sz="1200">
                <a:latin typeface="宋体" panose="02010600030101010101" pitchFamily="2" charset="-122"/>
              </a:rPr>
              <a:t>D</a:t>
            </a:r>
            <a:r>
              <a:rPr lang="zh-CN" altLang="en-US" sz="1200">
                <a:latin typeface="宋体" panose="02010600030101010101" pitchFamily="2" charset="-122"/>
              </a:rPr>
              <a:t>形盒的半径</a:t>
            </a:r>
            <a:r>
              <a:rPr lang="en-US" altLang="zh-CN" sz="1200">
                <a:latin typeface="宋体" panose="02010600030101010101" pitchFamily="2" charset="-122"/>
              </a:rPr>
              <a:t>R</a:t>
            </a:r>
            <a:r>
              <a:rPr lang="zh-CN" altLang="en-US" sz="1200">
                <a:latin typeface="宋体" panose="02010600030101010101" pitchFamily="2" charset="-122"/>
              </a:rPr>
              <a:t>时，质子获得最大能量。此时把质子引出</a:t>
            </a:r>
            <a:r>
              <a:rPr lang="en-US" altLang="zh-CN" sz="1200">
                <a:latin typeface="宋体" panose="02010600030101010101" pitchFamily="2" charset="-122"/>
              </a:rPr>
              <a:t>D</a:t>
            </a:r>
            <a:r>
              <a:rPr lang="zh-CN" altLang="en-US" sz="1200">
                <a:latin typeface="宋体" panose="02010600030101010101" pitchFamily="2" charset="-122"/>
              </a:rPr>
              <a:t>形盒，供实验使用。</a:t>
            </a:r>
          </a:p>
          <a:p>
            <a:pPr eaLnBrk="1" hangingPunct="1">
              <a:buFontTx/>
              <a:buChar char="•"/>
            </a:pPr>
            <a:endParaRPr lang="zh-CN" altLang="en-US" sz="1200">
              <a:latin typeface="宋体" panose="02010600030101010101" pitchFamily="2" charset="-122"/>
            </a:endParaRPr>
          </a:p>
          <a:p>
            <a:pPr eaLnBrk="1" hangingPunct="1">
              <a:buFontTx/>
              <a:buChar char="•"/>
            </a:pPr>
            <a:r>
              <a:rPr lang="zh-CN" altLang="en-US" sz="1200">
                <a:latin typeface="宋体" panose="02010600030101010101" pitchFamily="2" charset="-122"/>
              </a:rPr>
              <a:t>回旋加速器的最高能量可以达到</a:t>
            </a:r>
            <a:r>
              <a:rPr lang="en-US" altLang="zh-CN" sz="1200">
                <a:latin typeface="宋体" panose="02010600030101010101" pitchFamily="2" charset="-122"/>
              </a:rPr>
              <a:t>50Mev</a:t>
            </a:r>
          </a:p>
        </p:txBody>
      </p:sp>
      <p:graphicFrame>
        <p:nvGraphicFramePr>
          <p:cNvPr id="50181" name="Object 1029"/>
          <p:cNvGraphicFramePr>
            <a:graphicFrameLocks noChangeAspect="1"/>
          </p:cNvGraphicFramePr>
          <p:nvPr/>
        </p:nvGraphicFramePr>
        <p:xfrm>
          <a:off x="1676400" y="5943600"/>
          <a:ext cx="381000" cy="427038"/>
        </p:xfrm>
        <a:graphic>
          <a:graphicData uri="http://schemas.openxmlformats.org/presentationml/2006/ole">
            <mc:AlternateContent xmlns:mc="http://schemas.openxmlformats.org/markup-compatibility/2006">
              <mc:Choice xmlns:v="urn:schemas-microsoft-com:vml" Requires="v">
                <p:oleObj spid="_x0000_s50216" name="Equation" r:id="rId4" imgW="469900" imgH="419100" progId="Equation.3">
                  <p:embed/>
                </p:oleObj>
              </mc:Choice>
              <mc:Fallback>
                <p:oleObj name="Equation" r:id="rId4" imgW="469900" imgH="419100" progId="Equation.3">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943600"/>
                        <a:ext cx="381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2" name="Object 1030"/>
          <p:cNvGraphicFramePr>
            <a:graphicFrameLocks noChangeAspect="1"/>
          </p:cNvGraphicFramePr>
          <p:nvPr/>
        </p:nvGraphicFramePr>
        <p:xfrm>
          <a:off x="2819400" y="5943600"/>
          <a:ext cx="381000" cy="425450"/>
        </p:xfrm>
        <a:graphic>
          <a:graphicData uri="http://schemas.openxmlformats.org/presentationml/2006/ole">
            <mc:AlternateContent xmlns:mc="http://schemas.openxmlformats.org/markup-compatibility/2006">
              <mc:Choice xmlns:v="urn:schemas-microsoft-com:vml" Requires="v">
                <p:oleObj spid="_x0000_s50217" name="公式" r:id="rId6" imgW="596900" imgH="419100" progId="Equation.3">
                  <p:embed/>
                </p:oleObj>
              </mc:Choice>
              <mc:Fallback>
                <p:oleObj name="公式" r:id="rId6" imgW="596900" imgH="419100" progId="Equation.3">
                  <p:embed/>
                  <p:pic>
                    <p:nvPicPr>
                      <p:cNvPr id="0" name="Object 1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5943600"/>
                        <a:ext cx="3810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48390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3901E841-6A8B-48C8-ADF2-5B969BBD9BAF}" type="slidenum">
              <a:rPr lang="zh-CN" altLang="en-US" sz="1200" smtClean="0">
                <a:latin typeface="Times New Roman" panose="02020603050405020304" pitchFamily="18" charset="0"/>
              </a:rPr>
              <a:pPr/>
              <a:t>25</a:t>
            </a:fld>
            <a:endParaRPr lang="en-US" altLang="zh-CN" sz="1200" smtClean="0">
              <a:latin typeface="Times New Roman" panose="02020603050405020304" pitchFamily="18"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Tree>
    <p:extLst>
      <p:ext uri="{BB962C8B-B14F-4D97-AF65-F5344CB8AC3E}">
        <p14:creationId xmlns:p14="http://schemas.microsoft.com/office/powerpoint/2010/main" val="278242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noChangeArrowheads="1" noTextEdit="1"/>
          </p:cNvSpPr>
          <p:nvPr>
            <p:ph type="sldImg"/>
          </p:nvPr>
        </p:nvSpPr>
        <p:spPr>
          <a:ln/>
        </p:spPr>
      </p:sp>
      <p:sp>
        <p:nvSpPr>
          <p:cNvPr id="56322"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56323"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7E7796E6-4473-4D3F-A512-09328E84B07D}" type="slidenum">
              <a:rPr lang="zh-CN" altLang="en-US" sz="1200" smtClean="0">
                <a:solidFill>
                  <a:srgbClr val="000000"/>
                </a:solidFill>
                <a:latin typeface="Times New Roman" panose="02020603050405020304" pitchFamily="18" charset="0"/>
              </a:rPr>
              <a:pPr/>
              <a:t>26</a:t>
            </a:fld>
            <a:endParaRPr lang="zh-CN"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10116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noChangeArrowheads="1" noTextEdit="1"/>
          </p:cNvSpPr>
          <p:nvPr>
            <p:ph type="sldImg"/>
          </p:nvPr>
        </p:nvSpPr>
        <p:spPr>
          <a:ln/>
        </p:spPr>
      </p:sp>
      <p:sp>
        <p:nvSpPr>
          <p:cNvPr id="63490"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63491"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63DB8511-B6B5-4ABD-A1F8-AF29979273BA}" type="slidenum">
              <a:rPr lang="zh-CN" altLang="en-US" sz="1200" smtClean="0">
                <a:solidFill>
                  <a:srgbClr val="000000"/>
                </a:solidFill>
                <a:latin typeface="Times New Roman" panose="02020603050405020304" pitchFamily="18" charset="0"/>
              </a:rPr>
              <a:pPr/>
              <a:t>32</a:t>
            </a:fld>
            <a:endParaRPr lang="zh-CN"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75050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noTextEdit="1"/>
          </p:cNvSpPr>
          <p:nvPr>
            <p:ph type="sldImg"/>
          </p:nvPr>
        </p:nvSpPr>
        <p:spPr>
          <a:ln/>
        </p:spPr>
      </p:sp>
      <p:sp>
        <p:nvSpPr>
          <p:cNvPr id="6758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zh-CN" altLang="en-US" smtClean="0"/>
          </a:p>
        </p:txBody>
      </p:sp>
      <p:sp>
        <p:nvSpPr>
          <p:cNvPr id="67587"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2881F700-CCD6-418B-9216-0E60FC31DFD0}" type="slidenum">
              <a:rPr lang="zh-CN" altLang="en-US" sz="1200" smtClean="0">
                <a:latin typeface="Times New Roman" panose="02020603050405020304" pitchFamily="18" charset="0"/>
              </a:rPr>
              <a:pPr/>
              <a:t>35</a:t>
            </a:fld>
            <a:endParaRPr lang="zh-CN" altLang="en-US" sz="1200" smtClean="0">
              <a:latin typeface="Times New Roman" panose="02020603050405020304" pitchFamily="18" charset="0"/>
            </a:endParaRPr>
          </a:p>
        </p:txBody>
      </p:sp>
    </p:spTree>
    <p:extLst>
      <p:ext uri="{BB962C8B-B14F-4D97-AF65-F5344CB8AC3E}">
        <p14:creationId xmlns:p14="http://schemas.microsoft.com/office/powerpoint/2010/main" val="1185983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0BE838A-6E02-4471-84A8-C49E16E4A258}" type="slidenum">
              <a:rPr lang="en-US" altLang="zh-CN" sz="1200" smtClean="0">
                <a:ea typeface="楷体_GB2312" pitchFamily="49" charset="-122"/>
              </a:rPr>
              <a:pPr/>
              <a:t>43</a:t>
            </a:fld>
            <a:endParaRPr lang="en-US" altLang="zh-CN" sz="1200" smtClean="0">
              <a:ea typeface="楷体_GB2312" pitchFamily="49" charset="-122"/>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1225" y="4740275"/>
            <a:ext cx="5011738" cy="4491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p>
        </p:txBody>
      </p:sp>
    </p:spTree>
    <p:extLst>
      <p:ext uri="{BB962C8B-B14F-4D97-AF65-F5344CB8AC3E}">
        <p14:creationId xmlns:p14="http://schemas.microsoft.com/office/powerpoint/2010/main" val="3761666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6741AF7C-6E0F-4915-AE19-E08FC1F01EFD}" type="slidenum">
              <a:rPr lang="en-US" altLang="zh-CN" sz="1200" smtClean="0">
                <a:ea typeface="楷体_GB2312" pitchFamily="49" charset="-122"/>
              </a:rPr>
              <a:pPr/>
              <a:t>44</a:t>
            </a:fld>
            <a:endParaRPr lang="en-US" altLang="zh-CN" sz="1200" smtClean="0">
              <a:ea typeface="楷体_GB2312" pitchFamily="49" charset="-122"/>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911225" y="4740275"/>
            <a:ext cx="5011738" cy="4491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p>
        </p:txBody>
      </p:sp>
    </p:spTree>
    <p:extLst>
      <p:ext uri="{BB962C8B-B14F-4D97-AF65-F5344CB8AC3E}">
        <p14:creationId xmlns:p14="http://schemas.microsoft.com/office/powerpoint/2010/main" val="3887259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Tree>
    <p:extLst>
      <p:ext uri="{BB962C8B-B14F-4D97-AF65-F5344CB8AC3E}">
        <p14:creationId xmlns:p14="http://schemas.microsoft.com/office/powerpoint/2010/main" val="4027123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209A859B-DB94-4A44-AB43-9970F3457C10}" type="slidenum">
              <a:rPr lang="en-US" altLang="zh-CN" sz="1200" smtClean="0">
                <a:latin typeface="Times New Roman" panose="02020603050405020304" pitchFamily="18" charset="0"/>
              </a:rPr>
              <a:pPr/>
              <a:t>52</a:t>
            </a:fld>
            <a:endParaRPr lang="en-US" altLang="zh-CN" sz="1200" smtClean="0">
              <a:latin typeface="Times New Roman" panose="02020603050405020304" pitchFamily="18"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mtClean="0"/>
          </a:p>
        </p:txBody>
      </p:sp>
    </p:spTree>
    <p:extLst>
      <p:ext uri="{BB962C8B-B14F-4D97-AF65-F5344CB8AC3E}">
        <p14:creationId xmlns:p14="http://schemas.microsoft.com/office/powerpoint/2010/main" val="426201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AD43543-1E82-46D8-AAFB-597DB1DF2D4A}" type="slidenum">
              <a:rPr lang="en-US" altLang="zh-CN" sz="1200" smtClean="0">
                <a:latin typeface="Times New Roman" panose="02020603050405020304" pitchFamily="18" charset="0"/>
              </a:rPr>
              <a:pPr/>
              <a:t>2</a:t>
            </a:fld>
            <a:endParaRPr lang="en-US" altLang="zh-CN" sz="1200" smtClean="0">
              <a:latin typeface="Times New Roman" panose="02020603050405020304" pitchFamily="18"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mtClean="0"/>
          </a:p>
        </p:txBody>
      </p:sp>
    </p:spTree>
    <p:extLst>
      <p:ext uri="{BB962C8B-B14F-4D97-AF65-F5344CB8AC3E}">
        <p14:creationId xmlns:p14="http://schemas.microsoft.com/office/powerpoint/2010/main" val="838244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6909424-8D72-4DDF-B1F8-B8D008C57DA9}" type="slidenum">
              <a:rPr lang="zh-CN" altLang="en-US" sz="1200" smtClean="0">
                <a:latin typeface="Times New Roman" panose="02020603050405020304" pitchFamily="18" charset="0"/>
              </a:rPr>
              <a:pPr/>
              <a:t>53</a:t>
            </a:fld>
            <a:endParaRPr lang="en-US" altLang="zh-CN" sz="1200" smtClean="0">
              <a:latin typeface="Times New Roman" panose="02020603050405020304" pitchFamily="18"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lstStyle/>
          <a:p>
            <a:pPr eaLnBrk="1" hangingPunct="1"/>
            <a:r>
              <a:rPr lang="en-US" altLang="zh-CN" smtClean="0"/>
              <a:t>Shanghai light source, emphasize that it will make Shanghai/Fudan on the lead</a:t>
            </a:r>
          </a:p>
          <a:p>
            <a:pPr eaLnBrk="1" hangingPunct="1"/>
            <a:r>
              <a:rPr lang="en-US" altLang="zh-CN" smtClean="0"/>
              <a:t>The opportunity</a:t>
            </a:r>
          </a:p>
        </p:txBody>
      </p:sp>
    </p:spTree>
    <p:extLst>
      <p:ext uri="{BB962C8B-B14F-4D97-AF65-F5344CB8AC3E}">
        <p14:creationId xmlns:p14="http://schemas.microsoft.com/office/powerpoint/2010/main" val="387896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1ED24B69-4201-4C49-9D2A-C33A4369B2BF}" type="slidenum">
              <a:rPr lang="en-US" altLang="zh-CN" sz="1200" smtClean="0">
                <a:latin typeface="Times New Roman" panose="02020603050405020304" pitchFamily="18" charset="0"/>
              </a:rPr>
              <a:pPr/>
              <a:t>3</a:t>
            </a:fld>
            <a:endParaRPr lang="en-US" altLang="zh-CN" sz="1200" smtClean="0">
              <a:latin typeface="Times New Roman" panose="02020603050405020304" pitchFamily="18"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mtClean="0"/>
          </a:p>
        </p:txBody>
      </p:sp>
    </p:spTree>
    <p:extLst>
      <p:ext uri="{BB962C8B-B14F-4D97-AF65-F5344CB8AC3E}">
        <p14:creationId xmlns:p14="http://schemas.microsoft.com/office/powerpoint/2010/main" val="1894578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197934A1-B2F4-4E59-8F57-45328DA91016}" type="slidenum">
              <a:rPr lang="en-US" altLang="zh-CN" sz="1200" smtClean="0">
                <a:latin typeface="Times New Roman" panose="02020603050405020304" pitchFamily="18" charset="0"/>
              </a:rPr>
              <a:pPr/>
              <a:t>4</a:t>
            </a:fld>
            <a:endParaRPr lang="en-US" altLang="zh-CN" sz="1200" smtClean="0">
              <a:latin typeface="Times New Roman" panose="02020603050405020304" pitchFamily="18"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mtClean="0"/>
          </a:p>
        </p:txBody>
      </p:sp>
    </p:spTree>
    <p:extLst>
      <p:ext uri="{BB962C8B-B14F-4D97-AF65-F5344CB8AC3E}">
        <p14:creationId xmlns:p14="http://schemas.microsoft.com/office/powerpoint/2010/main" val="76320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noTextEdit="1"/>
          </p:cNvSpPr>
          <p:nvPr>
            <p:ph type="sldImg"/>
          </p:nvPr>
        </p:nvSpPr>
        <p:spPr>
          <a:ln/>
        </p:spPr>
      </p:sp>
      <p:sp>
        <p:nvSpPr>
          <p:cNvPr id="27650"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27651"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78646F4-B65C-4A32-9AF9-DD5F592022FE}" type="slidenum">
              <a:rPr lang="en-US" altLang="zh-CN" sz="1200" smtClean="0"/>
              <a:pPr/>
              <a:t>5</a:t>
            </a:fld>
            <a:endParaRPr lang="en-US" altLang="zh-CN" sz="1200" smtClean="0"/>
          </a:p>
        </p:txBody>
      </p:sp>
    </p:spTree>
    <p:extLst>
      <p:ext uri="{BB962C8B-B14F-4D97-AF65-F5344CB8AC3E}">
        <p14:creationId xmlns:p14="http://schemas.microsoft.com/office/powerpoint/2010/main" val="369362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noTextEdit="1"/>
          </p:cNvSpPr>
          <p:nvPr>
            <p:ph type="sldImg"/>
          </p:nvPr>
        </p:nvSpPr>
        <p:spPr>
          <a:ln/>
        </p:spPr>
      </p:sp>
      <p:sp>
        <p:nvSpPr>
          <p:cNvPr id="2969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29699"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CBE0FBE6-1212-4C99-96FE-1C1B784438D6}" type="slidenum">
              <a:rPr lang="en-US" altLang="zh-CN" sz="1200" smtClean="0"/>
              <a:pPr/>
              <a:t>6</a:t>
            </a:fld>
            <a:endParaRPr lang="en-US" altLang="zh-CN" sz="1200" smtClean="0"/>
          </a:p>
        </p:txBody>
      </p:sp>
    </p:spTree>
    <p:extLst>
      <p:ext uri="{BB962C8B-B14F-4D97-AF65-F5344CB8AC3E}">
        <p14:creationId xmlns:p14="http://schemas.microsoft.com/office/powerpoint/2010/main" val="2684781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AADA0D4-CEF0-4AC8-81DC-ADD38AE83A1C}" type="slidenum">
              <a:rPr lang="zh-CN" altLang="en-US" smtClean="0"/>
              <a:pPr>
                <a:defRPr/>
              </a:pPr>
              <a:t>7</a:t>
            </a:fld>
            <a:endParaRPr lang="en-US" altLang="zh-CN"/>
          </a:p>
        </p:txBody>
      </p:sp>
    </p:spTree>
    <p:extLst>
      <p:ext uri="{BB962C8B-B14F-4D97-AF65-F5344CB8AC3E}">
        <p14:creationId xmlns:p14="http://schemas.microsoft.com/office/powerpoint/2010/main" val="373471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nvPr>
        </p:nvSpPr>
        <p:spPr>
          <a:ln/>
        </p:spPr>
      </p:sp>
      <p:sp>
        <p:nvSpPr>
          <p:cNvPr id="3481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4819"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C4063AC7-DB74-4AC8-ABB4-405812DD3359}" type="slidenum">
              <a:rPr lang="zh-CN" altLang="en-US" sz="1200" smtClean="0">
                <a:latin typeface="Times New Roman" panose="02020603050405020304" pitchFamily="18" charset="0"/>
              </a:rPr>
              <a:pPr/>
              <a:t>10</a:t>
            </a:fld>
            <a:endParaRPr lang="zh-CN" altLang="en-US" sz="1200" smtClean="0">
              <a:latin typeface="Times New Roman" panose="02020603050405020304" pitchFamily="18" charset="0"/>
            </a:endParaRPr>
          </a:p>
        </p:txBody>
      </p:sp>
    </p:spTree>
    <p:extLst>
      <p:ext uri="{BB962C8B-B14F-4D97-AF65-F5344CB8AC3E}">
        <p14:creationId xmlns:p14="http://schemas.microsoft.com/office/powerpoint/2010/main" val="3707406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EF34A12B-8916-4CA3-A8DC-D1948CBCB973}" type="slidenum">
              <a:rPr lang="zh-CN" altLang="en-US" sz="1200" smtClean="0">
                <a:latin typeface="Times New Roman" panose="02020603050405020304" pitchFamily="18" charset="0"/>
              </a:rPr>
              <a:pPr/>
              <a:t>17</a:t>
            </a:fld>
            <a:endParaRPr lang="en-US" altLang="zh-CN" sz="1200" smtClean="0">
              <a:latin typeface="Times New Roman" panose="02020603050405020304" pitchFamily="18"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Tree>
    <p:extLst>
      <p:ext uri="{BB962C8B-B14F-4D97-AF65-F5344CB8AC3E}">
        <p14:creationId xmlns:p14="http://schemas.microsoft.com/office/powerpoint/2010/main" val="3855414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970696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5B2E8D3-96B4-486E-9F87-0CFD95CD3ECE}" type="slidenum">
              <a:rPr lang="zh-CN" altLang="en-US"/>
              <a:pPr>
                <a:defRPr/>
              </a:pPr>
              <a:t>‹#›</a:t>
            </a:fld>
            <a:endParaRPr lang="en-US" altLang="zh-CN"/>
          </a:p>
        </p:txBody>
      </p:sp>
    </p:spTree>
    <p:extLst>
      <p:ext uri="{BB962C8B-B14F-4D97-AF65-F5344CB8AC3E}">
        <p14:creationId xmlns:p14="http://schemas.microsoft.com/office/powerpoint/2010/main" val="4190102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AB44E43-D16A-48AA-9055-4E4BA6BE963A}" type="slidenum">
              <a:rPr lang="zh-CN" altLang="en-US"/>
              <a:pPr>
                <a:defRPr/>
              </a:pPr>
              <a:t>‹#›</a:t>
            </a:fld>
            <a:endParaRPr lang="en-US" altLang="zh-CN"/>
          </a:p>
        </p:txBody>
      </p:sp>
    </p:spTree>
    <p:extLst>
      <p:ext uri="{BB962C8B-B14F-4D97-AF65-F5344CB8AC3E}">
        <p14:creationId xmlns:p14="http://schemas.microsoft.com/office/powerpoint/2010/main" val="4177473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85800" y="1981200"/>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E57346C4-A0CE-49EB-A881-8302DB689A5F}" type="slidenum">
              <a:rPr lang="zh-CN" altLang="en-US"/>
              <a:pPr>
                <a:defRPr/>
              </a:pPr>
              <a:t>‹#›</a:t>
            </a:fld>
            <a:endParaRPr lang="en-US" altLang="zh-CN"/>
          </a:p>
        </p:txBody>
      </p:sp>
    </p:spTree>
    <p:extLst>
      <p:ext uri="{BB962C8B-B14F-4D97-AF65-F5344CB8AC3E}">
        <p14:creationId xmlns:p14="http://schemas.microsoft.com/office/powerpoint/2010/main" val="149888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48200" y="1981200"/>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A676AD2-A250-47E6-8807-00E31EA95B53}" type="slidenum">
              <a:rPr lang="zh-CN" altLang="en-US"/>
              <a:pPr>
                <a:defRPr/>
              </a:pPr>
              <a:t>‹#›</a:t>
            </a:fld>
            <a:endParaRPr lang="en-US" altLang="zh-CN"/>
          </a:p>
        </p:txBody>
      </p:sp>
    </p:spTree>
    <p:extLst>
      <p:ext uri="{BB962C8B-B14F-4D97-AF65-F5344CB8AC3E}">
        <p14:creationId xmlns:p14="http://schemas.microsoft.com/office/powerpoint/2010/main" val="3009802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9"/>
          <p:cNvSpPr>
            <a:spLocks noGrp="1"/>
          </p:cNvSpPr>
          <p:nvPr>
            <p:ph type="dt" sz="half" idx="10"/>
          </p:nvPr>
        </p:nvSpPr>
        <p:spPr/>
        <p:txBody>
          <a:bodyPr/>
          <a:lstStyle>
            <a:lvl1pPr>
              <a:defRPr/>
            </a:lvl1pPr>
          </a:lstStyle>
          <a:p>
            <a:pPr>
              <a:defRPr/>
            </a:pPr>
            <a:endParaRPr lang="en-US" altLang="zh-CN"/>
          </a:p>
        </p:txBody>
      </p:sp>
      <p:sp>
        <p:nvSpPr>
          <p:cNvPr id="4" name="页脚占位符 21"/>
          <p:cNvSpPr>
            <a:spLocks noGrp="1"/>
          </p:cNvSpPr>
          <p:nvPr>
            <p:ph type="ftr" sz="quarter" idx="11"/>
          </p:nvPr>
        </p:nvSpPr>
        <p:spPr/>
        <p:txBody>
          <a:bodyPr/>
          <a:lstStyle>
            <a:lvl1pPr>
              <a:defRPr/>
            </a:lvl1pPr>
          </a:lstStyle>
          <a:p>
            <a:pPr>
              <a:defRPr/>
            </a:pPr>
            <a:endParaRPr lang="en-US" altLang="zh-CN"/>
          </a:p>
        </p:txBody>
      </p:sp>
      <p:sp>
        <p:nvSpPr>
          <p:cNvPr id="5" name="灯片编号占位符 17"/>
          <p:cNvSpPr>
            <a:spLocks noGrp="1"/>
          </p:cNvSpPr>
          <p:nvPr>
            <p:ph type="sldNum" sz="quarter" idx="12"/>
          </p:nvPr>
        </p:nvSpPr>
        <p:spPr/>
        <p:txBody>
          <a:bodyPr/>
          <a:lstStyle>
            <a:lvl1pPr>
              <a:defRPr/>
            </a:lvl1pPr>
          </a:lstStyle>
          <a:p>
            <a:pPr>
              <a:defRPr/>
            </a:pPr>
            <a:fld id="{0FC92136-D949-48F2-8433-6068B73C130F}" type="slidenum">
              <a:rPr lang="en-US" altLang="zh-CN"/>
              <a:pPr>
                <a:defRPr/>
              </a:pPr>
              <a:t>‹#›</a:t>
            </a:fld>
            <a:endParaRPr lang="en-US" altLang="zh-CN"/>
          </a:p>
        </p:txBody>
      </p:sp>
    </p:spTree>
    <p:extLst>
      <p:ext uri="{BB962C8B-B14F-4D97-AF65-F5344CB8AC3E}">
        <p14:creationId xmlns:p14="http://schemas.microsoft.com/office/powerpoint/2010/main" val="3492181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AA39FAE-9FEF-4437-A5D1-90822B0A47BB}" type="slidenum">
              <a:rPr lang="zh-CN" altLang="en-US"/>
              <a:pPr>
                <a:defRPr/>
              </a:pPr>
              <a:t>‹#›</a:t>
            </a:fld>
            <a:endParaRPr lang="en-US" altLang="zh-CN"/>
          </a:p>
        </p:txBody>
      </p:sp>
    </p:spTree>
    <p:extLst>
      <p:ext uri="{BB962C8B-B14F-4D97-AF65-F5344CB8AC3E}">
        <p14:creationId xmlns:p14="http://schemas.microsoft.com/office/powerpoint/2010/main" val="229691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4D5A419-10F3-4A08-840B-2E61BEACE21B}" type="slidenum">
              <a:rPr lang="zh-CN" altLang="en-US"/>
              <a:pPr>
                <a:defRPr/>
              </a:pPr>
              <a:t>‹#›</a:t>
            </a:fld>
            <a:endParaRPr lang="en-US" altLang="zh-CN"/>
          </a:p>
        </p:txBody>
      </p:sp>
    </p:spTree>
    <p:extLst>
      <p:ext uri="{BB962C8B-B14F-4D97-AF65-F5344CB8AC3E}">
        <p14:creationId xmlns:p14="http://schemas.microsoft.com/office/powerpoint/2010/main" val="1302501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C9D2F94-903C-40BE-B73E-0963E3E78302}" type="slidenum">
              <a:rPr lang="zh-CN" altLang="en-US"/>
              <a:pPr>
                <a:defRPr/>
              </a:pPr>
              <a:t>‹#›</a:t>
            </a:fld>
            <a:endParaRPr lang="en-US" altLang="zh-CN"/>
          </a:p>
        </p:txBody>
      </p:sp>
    </p:spTree>
    <p:extLst>
      <p:ext uri="{BB962C8B-B14F-4D97-AF65-F5344CB8AC3E}">
        <p14:creationId xmlns:p14="http://schemas.microsoft.com/office/powerpoint/2010/main" val="3674629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FD55553-64E2-45E7-9313-0419CD75D83A}" type="slidenum">
              <a:rPr lang="zh-CN" altLang="en-US"/>
              <a:pPr>
                <a:defRPr/>
              </a:pPr>
              <a:t>‹#›</a:t>
            </a:fld>
            <a:endParaRPr lang="en-US" altLang="zh-CN"/>
          </a:p>
        </p:txBody>
      </p:sp>
    </p:spTree>
    <p:extLst>
      <p:ext uri="{BB962C8B-B14F-4D97-AF65-F5344CB8AC3E}">
        <p14:creationId xmlns:p14="http://schemas.microsoft.com/office/powerpoint/2010/main" val="242655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5A8AEDFC-37D2-4D6A-AD39-9966D4842567}" type="slidenum">
              <a:rPr lang="zh-CN" altLang="en-US"/>
              <a:pPr>
                <a:defRPr/>
              </a:pPr>
              <a:t>‹#›</a:t>
            </a:fld>
            <a:endParaRPr lang="en-US" altLang="zh-CN"/>
          </a:p>
        </p:txBody>
      </p:sp>
    </p:spTree>
    <p:extLst>
      <p:ext uri="{BB962C8B-B14F-4D97-AF65-F5344CB8AC3E}">
        <p14:creationId xmlns:p14="http://schemas.microsoft.com/office/powerpoint/2010/main" val="161818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82062600-A722-4FC7-9A1C-2B36CF10747B}" type="slidenum">
              <a:rPr lang="zh-CN" altLang="en-US"/>
              <a:pPr>
                <a:defRPr/>
              </a:pPr>
              <a:t>‹#›</a:t>
            </a:fld>
            <a:endParaRPr lang="en-US" altLang="zh-CN"/>
          </a:p>
        </p:txBody>
      </p:sp>
    </p:spTree>
    <p:extLst>
      <p:ext uri="{BB962C8B-B14F-4D97-AF65-F5344CB8AC3E}">
        <p14:creationId xmlns:p14="http://schemas.microsoft.com/office/powerpoint/2010/main" val="1259878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DC881042-38E2-44AB-A6E9-F0C2D3479229}" type="slidenum">
              <a:rPr lang="zh-CN" altLang="en-US"/>
              <a:pPr>
                <a:defRPr/>
              </a:pPr>
              <a:t>‹#›</a:t>
            </a:fld>
            <a:endParaRPr lang="en-US" altLang="zh-CN"/>
          </a:p>
        </p:txBody>
      </p:sp>
    </p:spTree>
    <p:extLst>
      <p:ext uri="{BB962C8B-B14F-4D97-AF65-F5344CB8AC3E}">
        <p14:creationId xmlns:p14="http://schemas.microsoft.com/office/powerpoint/2010/main" val="1220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75499B0-8F34-4211-981C-A85A8858C22C}" type="slidenum">
              <a:rPr lang="zh-CN" altLang="en-US"/>
              <a:pPr>
                <a:defRPr/>
              </a:pPr>
              <a:t>‹#›</a:t>
            </a:fld>
            <a:endParaRPr lang="en-US" altLang="zh-CN"/>
          </a:p>
        </p:txBody>
      </p:sp>
    </p:spTree>
    <p:extLst>
      <p:ext uri="{BB962C8B-B14F-4D97-AF65-F5344CB8AC3E}">
        <p14:creationId xmlns:p14="http://schemas.microsoft.com/office/powerpoint/2010/main" val="70198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mn-lt"/>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mn-lt"/>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ea typeface="宋体" charset="-122"/>
              </a:defRPr>
            </a:lvl1pPr>
          </a:lstStyle>
          <a:p>
            <a:pPr>
              <a:defRPr/>
            </a:pPr>
            <a:fld id="{98E2C01A-63FB-4EE4-8161-5D6CEEDE5745}" type="slidenum">
              <a:rPr lang="zh-CN" altLang="en-US"/>
              <a:pPr>
                <a:defRPr/>
              </a:pPr>
              <a:t>‹#›</a:t>
            </a:fld>
            <a:endParaRPr lang="en-US" altLang="zh-CN"/>
          </a:p>
        </p:txBody>
      </p:sp>
      <p:sp>
        <p:nvSpPr>
          <p:cNvPr id="1031" name="Line 5"/>
          <p:cNvSpPr>
            <a:spLocks noChangeShapeType="1"/>
          </p:cNvSpPr>
          <p:nvPr userDrawn="1"/>
        </p:nvSpPr>
        <p:spPr bwMode="blackWhite">
          <a:xfrm>
            <a:off x="0" y="836613"/>
            <a:ext cx="9144000" cy="0"/>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zh-CN" altLang="en-US"/>
          </a:p>
        </p:txBody>
      </p:sp>
      <p:pic>
        <p:nvPicPr>
          <p:cNvPr id="1032" name="Picture 6"/>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38" y="4763"/>
            <a:ext cx="8286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2"/>
          <p:cNvSpPr>
            <a:spLocks noChangeShapeType="1"/>
          </p:cNvSpPr>
          <p:nvPr userDrawn="1"/>
        </p:nvSpPr>
        <p:spPr bwMode="invGray">
          <a:xfrm>
            <a:off x="0" y="6524212"/>
            <a:ext cx="9144000" cy="0"/>
          </a:xfrm>
          <a:prstGeom prst="line">
            <a:avLst/>
          </a:prstGeom>
          <a:noFill/>
          <a:ln w="28575" cap="rnd">
            <a:solidFill>
              <a:srgbClr val="3366FF"/>
            </a:solidFill>
            <a:round/>
            <a:headEnd/>
            <a:tailEnd/>
          </a:ln>
          <a:effectLst/>
        </p:spPr>
        <p:txBody>
          <a:bodyPr wrap="none" anchor="ctr"/>
          <a:lstStyle/>
          <a:p>
            <a:pPr algn="ctr" fontAlgn="base">
              <a:spcBef>
                <a:spcPct val="0"/>
              </a:spcBef>
              <a:spcAft>
                <a:spcPct val="0"/>
              </a:spcAft>
              <a:defRPr/>
            </a:pPr>
            <a:endParaRPr lang="zh-CN" altLang="en-US" baseline="-25000">
              <a:solidFill>
                <a:srgbClr val="000000"/>
              </a:solidFill>
            </a:endParaRPr>
          </a:p>
        </p:txBody>
      </p:sp>
      <p:sp>
        <p:nvSpPr>
          <p:cNvPr id="10" name="Text Box 13"/>
          <p:cNvSpPr txBox="1">
            <a:spLocks noChangeArrowheads="1"/>
          </p:cNvSpPr>
          <p:nvPr userDrawn="1"/>
        </p:nvSpPr>
        <p:spPr bwMode="auto">
          <a:xfrm>
            <a:off x="7197633" y="6524212"/>
            <a:ext cx="1946367" cy="338554"/>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zh-CN" sz="1600" b="1" i="1" dirty="0" smtClean="0">
                <a:solidFill>
                  <a:srgbClr val="0066CC"/>
                </a:solidFill>
              </a:rPr>
              <a:t>yaot@ustc.edu.cn</a:t>
            </a:r>
            <a:endParaRPr lang="en-US" altLang="zh-CN" sz="1600" b="1" i="1" dirty="0">
              <a:solidFill>
                <a:srgbClr val="0066CC"/>
              </a:solidFill>
            </a:endParaRPr>
          </a:p>
        </p:txBody>
      </p:sp>
      <p:grpSp>
        <p:nvGrpSpPr>
          <p:cNvPr id="11" name="Group 8"/>
          <p:cNvGrpSpPr>
            <a:grpSpLocks noChangeAspect="1"/>
          </p:cNvGrpSpPr>
          <p:nvPr userDrawn="1"/>
        </p:nvGrpSpPr>
        <p:grpSpPr bwMode="auto">
          <a:xfrm>
            <a:off x="62130" y="6578612"/>
            <a:ext cx="1548000" cy="250260"/>
            <a:chOff x="4492" y="4098"/>
            <a:chExt cx="1200" cy="194"/>
          </a:xfrm>
        </p:grpSpPr>
        <p:pic>
          <p:nvPicPr>
            <p:cNvPr id="12" name="Picture 9" descr="NSRL透明Logo-兰"/>
            <p:cNvPicPr>
              <a:picLocks noChangeAspect="1" noChangeArrowheads="1"/>
            </p:cNvPicPr>
            <p:nvPr userDrawn="1"/>
          </p:nvPicPr>
          <p:blipFill>
            <a:blip r:embed="rId17" cstate="print"/>
            <a:srcRect/>
            <a:stretch>
              <a:fillRect/>
            </a:stretch>
          </p:blipFill>
          <p:spPr bwMode="auto">
            <a:xfrm>
              <a:off x="4492" y="4098"/>
              <a:ext cx="202" cy="194"/>
            </a:xfrm>
            <a:prstGeom prst="rect">
              <a:avLst/>
            </a:prstGeom>
            <a:noFill/>
            <a:ln w="9525">
              <a:noFill/>
              <a:miter lim="800000"/>
              <a:headEnd/>
              <a:tailEnd/>
            </a:ln>
          </p:spPr>
        </p:pic>
        <p:pic>
          <p:nvPicPr>
            <p:cNvPr id="13" name="Picture 10" descr="NSRL透明-蓝"/>
            <p:cNvPicPr>
              <a:picLocks noChangeAspect="1" noChangeArrowheads="1"/>
            </p:cNvPicPr>
            <p:nvPr userDrawn="1"/>
          </p:nvPicPr>
          <p:blipFill>
            <a:blip r:embed="rId18" cstate="print"/>
            <a:srcRect/>
            <a:stretch>
              <a:fillRect/>
            </a:stretch>
          </p:blipFill>
          <p:spPr bwMode="auto">
            <a:xfrm>
              <a:off x="4735" y="4102"/>
              <a:ext cx="957" cy="173"/>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sz="4400">
          <a:solidFill>
            <a:schemeClr val="tx2"/>
          </a:solidFill>
          <a:latin typeface="Times New Roman" pitchFamily="18" charset="0"/>
          <a:ea typeface="宋体" pitchFamily="2" charset="-122"/>
        </a:defRPr>
      </a:lvl5pPr>
      <a:lvl6pPr marL="457200" algn="ctr" rtl="0" fontAlgn="base">
        <a:spcBef>
          <a:spcPct val="0"/>
        </a:spcBef>
        <a:spcAft>
          <a:spcPct val="0"/>
        </a:spcAft>
        <a:defRPr sz="4400">
          <a:solidFill>
            <a:schemeClr val="tx2"/>
          </a:solidFill>
          <a:latin typeface="Times New Roman" pitchFamily="18" charset="0"/>
          <a:ea typeface="宋体" pitchFamily="2" charset="-122"/>
        </a:defRPr>
      </a:lvl6pPr>
      <a:lvl7pPr marL="914400" algn="ctr" rtl="0" fontAlgn="base">
        <a:spcBef>
          <a:spcPct val="0"/>
        </a:spcBef>
        <a:spcAft>
          <a:spcPct val="0"/>
        </a:spcAft>
        <a:defRPr sz="4400">
          <a:solidFill>
            <a:schemeClr val="tx2"/>
          </a:solidFill>
          <a:latin typeface="Times New Roman" pitchFamily="18" charset="0"/>
          <a:ea typeface="宋体" pitchFamily="2" charset="-122"/>
        </a:defRPr>
      </a:lvl7pPr>
      <a:lvl8pPr marL="1371600" algn="ctr" rtl="0" fontAlgn="base">
        <a:spcBef>
          <a:spcPct val="0"/>
        </a:spcBef>
        <a:spcAft>
          <a:spcPct val="0"/>
        </a:spcAft>
        <a:defRPr sz="4400">
          <a:solidFill>
            <a:schemeClr val="tx2"/>
          </a:solidFill>
          <a:latin typeface="Times New Roman" pitchFamily="18" charset="0"/>
          <a:ea typeface="宋体" pitchFamily="2" charset="-122"/>
        </a:defRPr>
      </a:lvl8pPr>
      <a:lvl9pPr marL="1828800" algn="ctr" rtl="0" fontAlgn="base">
        <a:spcBef>
          <a:spcPct val="0"/>
        </a:spcBef>
        <a:spcAft>
          <a:spcPct val="0"/>
        </a:spcAft>
        <a:defRPr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wmf"/><Relationship Id="rId5" Type="http://schemas.openxmlformats.org/officeDocument/2006/relationships/oleObject" Target="../embeddings/oleObject1.bin"/><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1.wmf"/><Relationship Id="rId5" Type="http://schemas.openxmlformats.org/officeDocument/2006/relationships/oleObject" Target="../embeddings/oleObject2.bin"/><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47.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4.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46.wmf"/><Relationship Id="rId4" Type="http://schemas.openxmlformats.org/officeDocument/2006/relationships/image" Target="../media/image43.wmf"/><Relationship Id="rId9" Type="http://schemas.openxmlformats.org/officeDocument/2006/relationships/oleObject" Target="../embeddings/oleObject6.bin"/><Relationship Id="rId14" Type="http://schemas.openxmlformats.org/officeDocument/2006/relationships/image" Target="../media/image48.wmf"/></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0.wmf"/><Relationship Id="rId5" Type="http://schemas.openxmlformats.org/officeDocument/2006/relationships/oleObject" Target="../embeddings/oleObject10.bin"/><Relationship Id="rId4" Type="http://schemas.openxmlformats.org/officeDocument/2006/relationships/image" Target="../media/image49.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3.wmf"/><Relationship Id="rId5" Type="http://schemas.openxmlformats.org/officeDocument/2006/relationships/oleObject" Target="../embeddings/oleObject13.bin"/><Relationship Id="rId4" Type="http://schemas.openxmlformats.org/officeDocument/2006/relationships/image" Target="../media/image52.wmf"/></Relationships>
</file>

<file path=ppt/slides/_rels/slide22.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11.xml"/><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4.wmf"/><Relationship Id="rId5" Type="http://schemas.openxmlformats.org/officeDocument/2006/relationships/oleObject" Target="../embeddings/oleObject14.bin"/><Relationship Id="rId4" Type="http://schemas.openxmlformats.org/officeDocument/2006/relationships/image" Target="../media/image56.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wmf"/><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95.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96.wmf"/><Relationship Id="rId5" Type="http://schemas.openxmlformats.org/officeDocument/2006/relationships/oleObject" Target="../embeddings/oleObject18.bin"/><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8.wmf"/><Relationship Id="rId5" Type="http://schemas.openxmlformats.org/officeDocument/2006/relationships/image" Target="../media/image107.jpe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0" y="980728"/>
            <a:ext cx="9144000" cy="2376488"/>
          </a:xfrm>
        </p:spPr>
        <p:txBody>
          <a:bodyPr/>
          <a:lstStyle/>
          <a:p>
            <a:pPr eaLnBrk="1" hangingPunct="1">
              <a:lnSpc>
                <a:spcPct val="200000"/>
              </a:lnSpc>
            </a:pPr>
            <a:r>
              <a:rPr lang="zh-CN" altLang="en-US" dirty="0" smtClean="0">
                <a:solidFill>
                  <a:srgbClr val="FF0000"/>
                </a:solidFill>
                <a:ea typeface="黑体" panose="02010609060101010101" pitchFamily="49" charset="-122"/>
              </a:rPr>
              <a:t>同步辐射光源的发展</a:t>
            </a:r>
            <a:r>
              <a:rPr lang="en-US" altLang="zh-CN" dirty="0" smtClean="0">
                <a:solidFill>
                  <a:srgbClr val="FF0000"/>
                </a:solidFill>
                <a:ea typeface="黑体" panose="02010609060101010101" pitchFamily="49" charset="-122"/>
              </a:rPr>
              <a:t/>
            </a:r>
            <a:br>
              <a:rPr lang="en-US" altLang="zh-CN" dirty="0" smtClean="0">
                <a:solidFill>
                  <a:srgbClr val="FF0000"/>
                </a:solidFill>
                <a:ea typeface="黑体" panose="02010609060101010101" pitchFamily="49" charset="-122"/>
              </a:rPr>
            </a:br>
            <a:r>
              <a:rPr lang="en-US" altLang="zh-CN" dirty="0" smtClean="0">
                <a:solidFill>
                  <a:srgbClr val="FF0000"/>
                </a:solidFill>
                <a:effectLst>
                  <a:outerShdw blurRad="38100" dist="38100" dir="2700000" algn="tl">
                    <a:srgbClr val="C0C0C0"/>
                  </a:outerShdw>
                </a:effectLst>
                <a:latin typeface="宋体" panose="02010600030101010101" pitchFamily="2" charset="-122"/>
              </a:rPr>
              <a:t>-</a:t>
            </a:r>
            <a:r>
              <a:rPr lang="en-US" altLang="zh-CN" dirty="0" smtClean="0">
                <a:solidFill>
                  <a:srgbClr val="FF0000"/>
                </a:solidFill>
                <a:effectLst>
                  <a:outerShdw blurRad="38100" dist="38100" dir="2700000" algn="tl">
                    <a:srgbClr val="C0C0C0"/>
                  </a:outerShdw>
                </a:effectLst>
                <a:latin typeface="Arial" panose="020B0604020202020204" pitchFamily="34" charset="0"/>
              </a:rPr>
              <a:t>Shorter, Brighter, and Better</a:t>
            </a:r>
          </a:p>
        </p:txBody>
      </p:sp>
      <p:sp>
        <p:nvSpPr>
          <p:cNvPr id="18436" name="Rectangle 3"/>
          <p:cNvSpPr>
            <a:spLocks noGrp="1" noChangeArrowheads="1"/>
          </p:cNvSpPr>
          <p:nvPr>
            <p:ph type="subTitle" idx="1"/>
          </p:nvPr>
        </p:nvSpPr>
        <p:spPr>
          <a:xfrm>
            <a:off x="-15875" y="4005064"/>
            <a:ext cx="9159875" cy="2209800"/>
          </a:xfrm>
        </p:spPr>
        <p:txBody>
          <a:bodyPr/>
          <a:lstStyle/>
          <a:p>
            <a:pPr eaLnBrk="1" hangingPunct="1"/>
            <a:r>
              <a:rPr lang="zh-CN" altLang="en-US" sz="4000" dirty="0" smtClean="0">
                <a:solidFill>
                  <a:srgbClr val="0000FF"/>
                </a:solidFill>
                <a:latin typeface="黑体" panose="02010609060101010101" pitchFamily="49" charset="-122"/>
                <a:ea typeface="黑体" panose="02010609060101010101" pitchFamily="49" charset="-122"/>
              </a:rPr>
              <a:t>姚 涛</a:t>
            </a:r>
            <a:endParaRPr lang="en-US" altLang="zh-CN" sz="4000" dirty="0" smtClean="0">
              <a:solidFill>
                <a:srgbClr val="0000FF"/>
              </a:solidFill>
              <a:latin typeface="黑体" panose="02010609060101010101" pitchFamily="49" charset="-122"/>
              <a:ea typeface="黑体" panose="02010609060101010101" pitchFamily="49" charset="-122"/>
            </a:endParaRPr>
          </a:p>
          <a:p>
            <a:pPr eaLnBrk="1" hangingPunct="1"/>
            <a:r>
              <a:rPr lang="en-US" altLang="zh-CN" sz="3600" dirty="0" smtClean="0">
                <a:solidFill>
                  <a:srgbClr val="0000FF"/>
                </a:solidFill>
                <a:latin typeface="Arial" panose="020B0604020202020204" pitchFamily="34" charset="0"/>
                <a:ea typeface="黑体" panose="02010609060101010101" pitchFamily="49" charset="-122"/>
              </a:rPr>
              <a:t>yaot@ustc.edu.cn</a:t>
            </a:r>
            <a:r>
              <a:rPr lang="en-US" altLang="zh-CN" sz="4000" dirty="0" smtClean="0">
                <a:solidFill>
                  <a:srgbClr val="0000FF"/>
                </a:solidFill>
                <a:latin typeface="黑体" panose="02010609060101010101" pitchFamily="49" charset="-122"/>
                <a:ea typeface="黑体" panose="02010609060101010101" pitchFamily="49" charset="-122"/>
              </a:rPr>
              <a:t>  </a:t>
            </a:r>
          </a:p>
          <a:p>
            <a:pPr eaLnBrk="1" hangingPunct="1"/>
            <a:r>
              <a:rPr lang="zh-CN" altLang="en-US" dirty="0" smtClean="0">
                <a:solidFill>
                  <a:srgbClr val="0000FF"/>
                </a:solidFill>
                <a:latin typeface="黑体" panose="02010609060101010101" pitchFamily="49" charset="-122"/>
                <a:ea typeface="黑体" panose="02010609060101010101" pitchFamily="49" charset="-122"/>
              </a:rPr>
              <a:t>中国科学技术大学  国家同步辐射实验室</a:t>
            </a:r>
          </a:p>
          <a:p>
            <a:pPr eaLnBrk="1" hangingPunct="1"/>
            <a:endParaRPr lang="zh-CN" altLang="en-US" sz="4000" dirty="0" smtClean="0">
              <a:solidFill>
                <a:srgbClr val="0000FF"/>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6381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33794" name="Picture 4" descr="宋会要01"/>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b="11858"/>
          <a:stretch>
            <a:fillRect/>
          </a:stretch>
        </p:blipFill>
        <p:spPr>
          <a:xfrm>
            <a:off x="3708400" y="260350"/>
            <a:ext cx="5184775" cy="5689600"/>
          </a:xfrm>
        </p:spPr>
      </p:pic>
      <p:sp>
        <p:nvSpPr>
          <p:cNvPr id="33795" name="矩形 1"/>
          <p:cNvSpPr>
            <a:spLocks noChangeArrowheads="1"/>
          </p:cNvSpPr>
          <p:nvPr/>
        </p:nvSpPr>
        <p:spPr bwMode="auto">
          <a:xfrm>
            <a:off x="28575" y="1341438"/>
            <a:ext cx="36798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just" eaLnBrk="1" hangingPunct="1">
              <a:lnSpc>
                <a:spcPct val="250000"/>
              </a:lnSpc>
              <a:spcBef>
                <a:spcPct val="0"/>
              </a:spcBef>
              <a:buFontTx/>
              <a:buNone/>
            </a:pPr>
            <a:r>
              <a:rPr lang="en-US" altLang="zh-CN" sz="2400" dirty="0">
                <a:latin typeface="微软雅黑" panose="020B0503020204020204" pitchFamily="34" charset="-122"/>
                <a:ea typeface="微软雅黑" panose="020B0503020204020204" pitchFamily="34" charset="-122"/>
                <a:sym typeface="Monotype Sorts"/>
              </a:rPr>
              <a:t>1054</a:t>
            </a:r>
            <a:r>
              <a:rPr lang="zh-CN" altLang="en-US" sz="2400" dirty="0">
                <a:latin typeface="微软雅黑" panose="020B0503020204020204" pitchFamily="34" charset="-122"/>
                <a:ea typeface="微软雅黑" panose="020B0503020204020204" pitchFamily="34" charset="-122"/>
                <a:sym typeface="Monotype Sorts"/>
              </a:rPr>
              <a:t>年（宋朝），金牛座</a:t>
            </a:r>
            <a:r>
              <a:rPr lang="en-US" altLang="zh-CN" sz="2400" dirty="0">
                <a:latin typeface="微软雅黑" panose="020B0503020204020204" pitchFamily="34" charset="-122"/>
                <a:ea typeface="微软雅黑" panose="020B0503020204020204" pitchFamily="34" charset="-122"/>
                <a:sym typeface="Monotype Sorts"/>
              </a:rPr>
              <a:t>M1</a:t>
            </a:r>
            <a:r>
              <a:rPr lang="zh-CN" altLang="en-US" sz="2400" dirty="0">
                <a:latin typeface="微软雅黑" panose="020B0503020204020204" pitchFamily="34" charset="-122"/>
                <a:ea typeface="微软雅黑" panose="020B0503020204020204" pitchFamily="34" charset="-122"/>
                <a:sym typeface="Monotype Sorts"/>
              </a:rPr>
              <a:t>星系超新星的爆炸，人类第一次观测并记录同步辐射光。</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645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35842" name="Picture 3" descr="crab_vl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26939" y="764704"/>
            <a:ext cx="6026150" cy="4510087"/>
          </a:xfrm>
        </p:spPr>
      </p:pic>
      <p:sp>
        <p:nvSpPr>
          <p:cNvPr id="35843" name="Text Box 4"/>
          <p:cNvSpPr txBox="1">
            <a:spLocks noChangeArrowheads="1"/>
          </p:cNvSpPr>
          <p:nvPr/>
        </p:nvSpPr>
        <p:spPr bwMode="auto">
          <a:xfrm>
            <a:off x="1979712" y="5533035"/>
            <a:ext cx="5472112"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FontTx/>
              <a:buNone/>
            </a:pPr>
            <a:r>
              <a:rPr kumimoji="1" lang="zh-CN" altLang="en-US" sz="2400" b="1" dirty="0">
                <a:solidFill>
                  <a:srgbClr val="0000CC"/>
                </a:solidFill>
                <a:latin typeface="黑体" panose="02010609060101010101" pitchFamily="49" charset="-122"/>
                <a:ea typeface="黑体" panose="02010609060101010101" pitchFamily="49" charset="-122"/>
              </a:rPr>
              <a:t>蟹状星云照片</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idx="4294967295"/>
          </p:nvPr>
        </p:nvSpPr>
        <p:spPr>
          <a:xfrm>
            <a:off x="1443038" y="17463"/>
            <a:ext cx="6553200" cy="914400"/>
          </a:xfrm>
        </p:spPr>
        <p:txBody>
          <a:bodyPr/>
          <a:lstStyle/>
          <a:p>
            <a:pPr eaLnBrk="1" hangingPunct="1"/>
            <a:r>
              <a:rPr lang="zh-CN" altLang="en-US" sz="4000" b="1" smtClean="0">
                <a:solidFill>
                  <a:srgbClr val="0000CC"/>
                </a:solidFill>
                <a:latin typeface="黑体" panose="02010609060101010101" pitchFamily="49" charset="-122"/>
                <a:ea typeface="黑体" panose="02010609060101010101" pitchFamily="49" charset="-122"/>
              </a:rPr>
              <a:t>发展简史</a:t>
            </a:r>
            <a:endParaRPr lang="zh-CN" altLang="en-US" sz="4000" smtClean="0">
              <a:solidFill>
                <a:srgbClr val="0000CC"/>
              </a:solidFill>
              <a:latin typeface="黑体" panose="02010609060101010101" pitchFamily="49" charset="-122"/>
              <a:ea typeface="黑体" panose="02010609060101010101" pitchFamily="49" charset="-122"/>
            </a:endParaRPr>
          </a:p>
        </p:txBody>
      </p:sp>
      <p:sp>
        <p:nvSpPr>
          <p:cNvPr id="36866" name="Rectangle 3"/>
          <p:cNvSpPr>
            <a:spLocks noGrp="1" noChangeArrowheads="1"/>
          </p:cNvSpPr>
          <p:nvPr>
            <p:ph type="body" idx="4294967295"/>
          </p:nvPr>
        </p:nvSpPr>
        <p:spPr>
          <a:xfrm>
            <a:off x="143320" y="908720"/>
            <a:ext cx="8893176" cy="5899150"/>
          </a:xfrm>
        </p:spPr>
        <p:txBody>
          <a:bodyPr/>
          <a:lstStyle/>
          <a:p>
            <a:pPr algn="just" eaLnBrk="1" hangingPunct="1">
              <a:lnSpc>
                <a:spcPct val="150000"/>
              </a:lnSpc>
              <a:spcBef>
                <a:spcPct val="0"/>
              </a:spcBef>
              <a:buFont typeface="Wingdings" panose="05000000000000000000" pitchFamily="2" charset="2"/>
              <a:buChar char="Ø"/>
            </a:pP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1947</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年在一台</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70MeV</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电子同步辐射加速器上首次观察到（</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Floyd Haber</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），但带电粒子辐射的理论研究要回朔到</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1989</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年</a:t>
            </a:r>
            <a:r>
              <a:rPr lang="en-US" altLang="zh-CN" sz="1800" dirty="0" err="1" smtClean="0">
                <a:solidFill>
                  <a:srgbClr val="000099"/>
                </a:solidFill>
                <a:latin typeface="Arial" panose="020B0604020202020204" pitchFamily="34" charset="0"/>
                <a:ea typeface="黑体" panose="02010609060101010101" pitchFamily="49" charset="-122"/>
                <a:cs typeface="Arial" panose="020B0604020202020204" pitchFamily="34" charset="0"/>
              </a:rPr>
              <a:t>Lienard</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的研究以及</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Schott</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a:t>
            </a:r>
            <a:r>
              <a:rPr lang="en-US" altLang="zh-CN" sz="1800" dirty="0" err="1" smtClean="0">
                <a:solidFill>
                  <a:srgbClr val="000099"/>
                </a:solidFill>
                <a:latin typeface="Arial" panose="020B0604020202020204" pitchFamily="34" charset="0"/>
                <a:ea typeface="黑体" panose="02010609060101010101" pitchFamily="49" charset="-122"/>
                <a:cs typeface="Arial" panose="020B0604020202020204" pitchFamily="34" charset="0"/>
              </a:rPr>
              <a:t>Jassinsky</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a:t>
            </a:r>
            <a:r>
              <a:rPr lang="en-US" altLang="zh-CN" sz="1800" dirty="0" err="1" smtClean="0">
                <a:solidFill>
                  <a:srgbClr val="000099"/>
                </a:solidFill>
                <a:latin typeface="Arial" panose="020B0604020202020204" pitchFamily="34" charset="0"/>
                <a:ea typeface="黑体" panose="02010609060101010101" pitchFamily="49" charset="-122"/>
                <a:cs typeface="Arial" panose="020B0604020202020204" pitchFamily="34" charset="0"/>
              </a:rPr>
              <a:t>Kerst</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a:t>
            </a:r>
            <a:r>
              <a:rPr lang="en-US" altLang="zh-CN" sz="1800" dirty="0" err="1" smtClean="0">
                <a:solidFill>
                  <a:srgbClr val="000099"/>
                </a:solidFill>
                <a:latin typeface="Arial" panose="020B0604020202020204" pitchFamily="34" charset="0"/>
                <a:ea typeface="黑体" panose="02010609060101010101" pitchFamily="49" charset="-122"/>
                <a:cs typeface="Arial" panose="020B0604020202020204" pitchFamily="34" charset="0"/>
              </a:rPr>
              <a:t>Ivaniko</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的研究。</a:t>
            </a:r>
            <a:r>
              <a:rPr lang="en-US" altLang="zh-CN" sz="1800" dirty="0" err="1" smtClean="0">
                <a:solidFill>
                  <a:srgbClr val="000099"/>
                </a:solidFill>
                <a:latin typeface="Arial" panose="020B0604020202020204" pitchFamily="34" charset="0"/>
                <a:ea typeface="黑体" panose="02010609060101010101" pitchFamily="49" charset="-122"/>
                <a:cs typeface="Arial" panose="020B0604020202020204" pitchFamily="34" charset="0"/>
              </a:rPr>
              <a:t>Ivaniko</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指出电子感应加速器的最高能量将受到这种辐射的限制</a:t>
            </a:r>
            <a:r>
              <a:rPr lang="zh-CN" altLang="en-US" sz="1800" dirty="0" smtClean="0">
                <a:solidFill>
                  <a:srgbClr val="9966FF"/>
                </a:solidFill>
                <a:latin typeface="Arial" panose="020B0604020202020204" pitchFamily="34" charset="0"/>
                <a:ea typeface="黑体" panose="02010609060101010101" pitchFamily="49" charset="-122"/>
                <a:cs typeface="Arial" panose="020B0604020202020204" pitchFamily="34" charset="0"/>
              </a:rPr>
              <a:t>。</a:t>
            </a:r>
          </a:p>
          <a:p>
            <a:pPr algn="just" eaLnBrk="1" hangingPunct="1">
              <a:lnSpc>
                <a:spcPct val="150000"/>
              </a:lnSpc>
              <a:spcBef>
                <a:spcPct val="0"/>
              </a:spcBef>
              <a:buFont typeface="Wingdings" panose="05000000000000000000" pitchFamily="2" charset="2"/>
              <a:buChar char="Ø"/>
            </a:pP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1954</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年</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Schwinger</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完成了这种辐射的综合性理论研究（光的强度、光谱、角分布和偏振等）。</a:t>
            </a:r>
          </a:p>
          <a:p>
            <a:pPr algn="just" eaLnBrk="1" hangingPunct="1">
              <a:lnSpc>
                <a:spcPct val="150000"/>
              </a:lnSpc>
              <a:spcBef>
                <a:spcPct val="0"/>
              </a:spcBef>
              <a:buFont typeface="Wingdings" panose="05000000000000000000" pitchFamily="2" charset="2"/>
              <a:buChar char="Ø"/>
            </a:pP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上世纪五十年代在已有的电子同步辐射加速器上开展</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SR</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光源性能的实验研究。如在</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Berkeley, Cornell </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的</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300 MeV</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电子同步加速器上开展</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SR</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辐射功率的研究， 继后在</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NBS</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的</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180MeV</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开展角分布、辐射谱等研究以及</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1.1GeV(Cornell)</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开展偏振性等研究。这些研究结果与</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Schwinger</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的理论一致。 </a:t>
            </a:r>
          </a:p>
          <a:p>
            <a:pPr algn="just" eaLnBrk="1" hangingPunct="1">
              <a:lnSpc>
                <a:spcPct val="150000"/>
              </a:lnSpc>
              <a:spcBef>
                <a:spcPct val="0"/>
              </a:spcBef>
              <a:buFont typeface="Wingdings" panose="05000000000000000000" pitchFamily="2" charset="2"/>
              <a:buChar char="Ø"/>
            </a:pP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六十年代中期， 在意大利法拉斯卡蒂、日本东大、德国汉堡</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DESY</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以及美国国家标准局</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NBS</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等开展了同步辐射的应用研究。</a:t>
            </a:r>
            <a:endParaRPr lang="en-US" altLang="zh-CN" sz="1800" dirty="0" smtClean="0">
              <a:solidFill>
                <a:srgbClr val="FF0000"/>
              </a:solidFill>
              <a:latin typeface="Arial" panose="020B0604020202020204" pitchFamily="34" charset="0"/>
              <a:ea typeface="黑体" panose="02010609060101010101" pitchFamily="49" charset="-122"/>
              <a:cs typeface="Arial" panose="020B0604020202020204" pitchFamily="34" charset="0"/>
            </a:endParaRPr>
          </a:p>
          <a:p>
            <a:pPr algn="just" eaLnBrk="1" hangingPunct="1">
              <a:lnSpc>
                <a:spcPct val="150000"/>
              </a:lnSpc>
              <a:spcBef>
                <a:spcPct val="0"/>
              </a:spcBef>
              <a:buFont typeface="Wingdings" panose="05000000000000000000" pitchFamily="2" charset="2"/>
              <a:buChar char="Ø"/>
            </a:pP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七十年代在其他高能机器上（如波恩大学、格拉斯哥、莫斯科、埃里温等电子同步加速器上开始实施同步辐射研究计划。</a:t>
            </a:r>
            <a:endParaRPr lang="zh-CN" altLang="en-US" sz="1800" dirty="0" smtClean="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body" idx="4294967295"/>
          </p:nvPr>
        </p:nvSpPr>
        <p:spPr>
          <a:xfrm>
            <a:off x="107504" y="1124744"/>
            <a:ext cx="8856662" cy="5040312"/>
          </a:xfrm>
        </p:spPr>
        <p:txBody>
          <a:bodyPr/>
          <a:lstStyle/>
          <a:p>
            <a:pPr algn="just" eaLnBrk="1" hangingPunct="1">
              <a:lnSpc>
                <a:spcPct val="150000"/>
              </a:lnSpc>
              <a:buFont typeface="Wingdings" panose="05000000000000000000" pitchFamily="2" charset="2"/>
              <a:buChar char="Ø"/>
            </a:pPr>
            <a:r>
              <a:rPr lang="en-US" altLang="zh-CN" sz="1800" dirty="0" smtClean="0">
                <a:solidFill>
                  <a:srgbClr val="003399"/>
                </a:solidFill>
                <a:latin typeface="Arial" panose="020B0604020202020204" pitchFamily="34" charset="0"/>
                <a:ea typeface="黑体" panose="02010609060101010101" pitchFamily="49" charset="-122"/>
                <a:cs typeface="Arial" panose="020B0604020202020204" pitchFamily="34" charset="0"/>
              </a:rPr>
              <a:t>1968</a:t>
            </a:r>
            <a:r>
              <a:rPr lang="zh-CN" altLang="en-US" sz="1800" dirty="0" smtClean="0">
                <a:solidFill>
                  <a:srgbClr val="003399"/>
                </a:solidFill>
                <a:latin typeface="Arial" panose="020B0604020202020204" pitchFamily="34" charset="0"/>
                <a:ea typeface="黑体" panose="02010609060101010101" pitchFamily="49" charset="-122"/>
                <a:cs typeface="Arial" panose="020B0604020202020204" pitchFamily="34" charset="0"/>
              </a:rPr>
              <a:t>年在美国</a:t>
            </a:r>
            <a:r>
              <a:rPr lang="en-US" altLang="zh-CN" sz="1800" dirty="0" err="1" smtClean="0">
                <a:solidFill>
                  <a:srgbClr val="003399"/>
                </a:solidFill>
                <a:latin typeface="Arial" panose="020B0604020202020204" pitchFamily="34" charset="0"/>
                <a:ea typeface="黑体" panose="02010609060101010101" pitchFamily="49" charset="-122"/>
                <a:cs typeface="Arial" panose="020B0604020202020204" pitchFamily="34" charset="0"/>
              </a:rPr>
              <a:t>Wisconsion</a:t>
            </a:r>
            <a:r>
              <a:rPr lang="zh-CN" altLang="en-US" sz="1800" dirty="0" smtClean="0">
                <a:solidFill>
                  <a:srgbClr val="003399"/>
                </a:solidFill>
                <a:latin typeface="Arial" panose="020B0604020202020204" pitchFamily="34" charset="0"/>
                <a:ea typeface="黑体" panose="02010609060101010101" pitchFamily="49" charset="-122"/>
                <a:cs typeface="Arial" panose="020B0604020202020204" pitchFamily="34" charset="0"/>
              </a:rPr>
              <a:t>大学开始同步辐射光源的建造计划（</a:t>
            </a:r>
            <a:r>
              <a:rPr lang="en-US" altLang="zh-CN" sz="1800" dirty="0" smtClean="0">
                <a:solidFill>
                  <a:srgbClr val="003399"/>
                </a:solidFill>
                <a:latin typeface="Arial" panose="020B0604020202020204" pitchFamily="34" charset="0"/>
                <a:ea typeface="黑体" panose="02010609060101010101" pitchFamily="49" charset="-122"/>
                <a:cs typeface="Arial" panose="020B0604020202020204" pitchFamily="34" charset="0"/>
              </a:rPr>
              <a:t>240MeV</a:t>
            </a:r>
            <a:r>
              <a:rPr lang="zh-CN" altLang="en-US" sz="1800" dirty="0" smtClean="0">
                <a:solidFill>
                  <a:srgbClr val="003399"/>
                </a:solidFill>
                <a:latin typeface="Arial" panose="020B0604020202020204" pitchFamily="34" charset="0"/>
                <a:ea typeface="黑体" panose="02010609060101010101" pitchFamily="49" charset="-122"/>
                <a:cs typeface="Arial" panose="020B0604020202020204" pitchFamily="34" charset="0"/>
              </a:rPr>
              <a:t>，</a:t>
            </a:r>
            <a:r>
              <a:rPr lang="en-US" altLang="zh-CN" sz="1800" dirty="0" err="1" smtClean="0">
                <a:solidFill>
                  <a:srgbClr val="003399"/>
                </a:solidFill>
                <a:latin typeface="Arial" panose="020B0604020202020204" pitchFamily="34" charset="0"/>
                <a:ea typeface="黑体" panose="02010609060101010101" pitchFamily="49" charset="-122"/>
                <a:cs typeface="Arial" panose="020B0604020202020204" pitchFamily="34" charset="0"/>
              </a:rPr>
              <a:t>Tantales</a:t>
            </a:r>
            <a:r>
              <a:rPr lang="zh-CN" altLang="en-US" sz="1800" dirty="0" smtClean="0">
                <a:solidFill>
                  <a:srgbClr val="003399"/>
                </a:solidFill>
                <a:latin typeface="Arial" panose="020B0604020202020204" pitchFamily="34" charset="0"/>
                <a:ea typeface="黑体" panose="02010609060101010101" pitchFamily="49" charset="-122"/>
                <a:cs typeface="Arial" panose="020B0604020202020204" pitchFamily="34" charset="0"/>
              </a:rPr>
              <a:t>）。</a:t>
            </a:r>
            <a:endParaRPr lang="zh-CN" altLang="en-US" sz="1800" dirty="0" smtClean="0">
              <a:solidFill>
                <a:srgbClr val="0066CC"/>
              </a:solidFill>
              <a:latin typeface="Arial" panose="020B0604020202020204" pitchFamily="34" charset="0"/>
              <a:ea typeface="黑体" panose="02010609060101010101" pitchFamily="49" charset="-122"/>
              <a:cs typeface="Arial" panose="020B0604020202020204" pitchFamily="34" charset="0"/>
            </a:endParaRPr>
          </a:p>
          <a:p>
            <a:pPr algn="just" eaLnBrk="1" hangingPunct="1">
              <a:lnSpc>
                <a:spcPct val="150000"/>
              </a:lnSpc>
              <a:buFont typeface="Wingdings" panose="05000000000000000000" pitchFamily="2" charset="2"/>
              <a:buChar char="Ø"/>
            </a:pP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上世纪七十年代初开始建造专用同步辐射装置（</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SOR-Ring), </a:t>
            </a: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部分研究所将对撞机改为专用光源（</a:t>
            </a:r>
            <a:r>
              <a:rPr lang="en-US" altLang="zh-CN"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SPEAR, DOURIS, VEPP-3)</a:t>
            </a:r>
          </a:p>
          <a:p>
            <a:pPr algn="just" eaLnBrk="1" hangingPunct="1">
              <a:lnSpc>
                <a:spcPct val="150000"/>
              </a:lnSpc>
              <a:buFont typeface="Wingdings" panose="05000000000000000000" pitchFamily="2" charset="2"/>
              <a:buChar char="Ø"/>
            </a:pP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七十年代末，在先进国家纷纷提出专用同步辐射装置建造计划。</a:t>
            </a:r>
            <a:endParaRPr lang="zh-CN" altLang="en-US" sz="1800" dirty="0" smtClean="0">
              <a:solidFill>
                <a:srgbClr val="0066CC"/>
              </a:solidFill>
              <a:latin typeface="Arial" panose="020B0604020202020204" pitchFamily="34" charset="0"/>
              <a:ea typeface="黑体" panose="02010609060101010101" pitchFamily="49" charset="-122"/>
              <a:cs typeface="Arial" panose="020B0604020202020204" pitchFamily="34" charset="0"/>
            </a:endParaRPr>
          </a:p>
          <a:p>
            <a:pPr algn="just" eaLnBrk="1" hangingPunct="1">
              <a:lnSpc>
                <a:spcPct val="150000"/>
              </a:lnSpc>
              <a:buFont typeface="Wingdings" panose="05000000000000000000" pitchFamily="2" charset="2"/>
              <a:buChar char="Ø"/>
            </a:pPr>
            <a:r>
              <a:rPr lang="zh-CN" altLang="en-US" sz="1800" dirty="0" smtClean="0">
                <a:solidFill>
                  <a:srgbClr val="000099"/>
                </a:solidFill>
                <a:latin typeface="Arial" panose="020B0604020202020204" pitchFamily="34" charset="0"/>
                <a:ea typeface="黑体" panose="02010609060101010101" pitchFamily="49" charset="-122"/>
                <a:cs typeface="Arial" panose="020B0604020202020204" pitchFamily="34" charset="0"/>
              </a:rPr>
              <a:t>八十年代，专用同步辐射装置相继建成并提供使用。同步辐射加速器犹如雨后春笋一般在世界各地建立</a:t>
            </a:r>
            <a:r>
              <a:rPr lang="zh-CN" altLang="en-US" sz="1800" dirty="0" smtClean="0">
                <a:solidFill>
                  <a:srgbClr val="0066CC"/>
                </a:solidFill>
                <a:latin typeface="Arial" panose="020B0604020202020204" pitchFamily="34" charset="0"/>
                <a:ea typeface="黑体" panose="02010609060101010101" pitchFamily="49" charset="-122"/>
                <a:cs typeface="Arial" panose="020B0604020202020204" pitchFamily="34" charset="0"/>
              </a:rPr>
              <a:t>。     </a:t>
            </a:r>
            <a:endParaRPr lang="en-US" altLang="zh-CN" sz="1800" dirty="0" smtClean="0">
              <a:solidFill>
                <a:srgbClr val="0066CC"/>
              </a:solidFill>
              <a:latin typeface="Arial" panose="020B0604020202020204" pitchFamily="34" charset="0"/>
              <a:ea typeface="黑体" panose="02010609060101010101" pitchFamily="49" charset="-122"/>
              <a:cs typeface="Arial" panose="020B0604020202020204" pitchFamily="34" charset="0"/>
            </a:endParaRPr>
          </a:p>
          <a:p>
            <a:pPr algn="just" eaLnBrk="1" hangingPunct="1">
              <a:lnSpc>
                <a:spcPct val="150000"/>
              </a:lnSpc>
              <a:buFontTx/>
              <a:buNone/>
            </a:pPr>
            <a:endParaRPr lang="en-US" altLang="zh-CN" sz="1800" b="1" dirty="0" smtClean="0">
              <a:solidFill>
                <a:srgbClr val="0066CC"/>
              </a:solidFill>
              <a:latin typeface="Arial" panose="020B0604020202020204" pitchFamily="34" charset="0"/>
              <a:ea typeface="黑体" panose="02010609060101010101" pitchFamily="49" charset="-122"/>
              <a:cs typeface="Arial" panose="020B0604020202020204" pitchFamily="34" charset="0"/>
            </a:endParaRPr>
          </a:p>
          <a:p>
            <a:pPr algn="just" eaLnBrk="1" hangingPunct="1">
              <a:lnSpc>
                <a:spcPct val="150000"/>
              </a:lnSpc>
              <a:buFontTx/>
              <a:buNone/>
            </a:pPr>
            <a:r>
              <a:rPr lang="zh-CN" altLang="en-US" sz="20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     现在， 同步辐射已不再是人们生疏的了，而是众多领域科学家熟悉并追求研究手段了。利用同步辐射光源开展研究所取得的成果之多已远超出人们所预料。</a:t>
            </a:r>
            <a:endParaRPr lang="zh-CN" altLang="en-US" sz="2000" b="1" dirty="0" smtClean="0">
              <a:solidFill>
                <a:srgbClr val="0066CC"/>
              </a:solidFill>
              <a:latin typeface="Arial" panose="020B0604020202020204" pitchFamily="34" charset="0"/>
              <a:ea typeface="黑体" panose="02010609060101010101" pitchFamily="49"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0575"/>
            <a:ext cx="9144000"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1"/>
          <p:cNvSpPr>
            <a:spLocks noChangeArrowheads="1"/>
          </p:cNvSpPr>
          <p:nvPr/>
        </p:nvSpPr>
        <p:spPr bwMode="auto">
          <a:xfrm>
            <a:off x="2987675" y="981075"/>
            <a:ext cx="35290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0"/>
              </a:spcBef>
              <a:buFontTx/>
              <a:buNone/>
            </a:pPr>
            <a:r>
              <a:rPr lang="zh-CN" altLang="en-US" sz="3600" b="1">
                <a:solidFill>
                  <a:srgbClr val="0000FF"/>
                </a:solidFill>
                <a:latin typeface="黑体" panose="02010609060101010101" pitchFamily="49" charset="-122"/>
                <a:ea typeface="黑体" panose="02010609060101010101" pitchFamily="49" charset="-122"/>
              </a:rPr>
              <a:t>世界光源分布图</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latin typeface="Arial" panose="020B0604020202020204" pitchFamily="34" charset="0"/>
              <a:cs typeface="Arial" panose="020B0604020202020204" pitchFamily="34" charset="0"/>
            </a:endParaRPr>
          </a:p>
        </p:txBody>
      </p:sp>
      <p:pic>
        <p:nvPicPr>
          <p:cNvPr id="399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557338"/>
            <a:ext cx="69850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5"/>
          <p:cNvSpPr txBox="1">
            <a:spLocks noChangeArrowheads="1"/>
          </p:cNvSpPr>
          <p:nvPr/>
        </p:nvSpPr>
        <p:spPr bwMode="auto">
          <a:xfrm>
            <a:off x="2268538" y="273050"/>
            <a:ext cx="6248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zh-CN" altLang="en-US" sz="2800">
                <a:solidFill>
                  <a:srgbClr val="0000CC"/>
                </a:solidFill>
                <a:latin typeface="Arial" panose="020B0604020202020204" pitchFamily="34" charset="0"/>
                <a:ea typeface="黑体" panose="02010609060101010101" pitchFamily="49" charset="-122"/>
              </a:rPr>
              <a:t>第一届索尔维会议 </a:t>
            </a:r>
            <a:r>
              <a:rPr lang="en-US" altLang="zh-CN" sz="2800">
                <a:solidFill>
                  <a:srgbClr val="0000CC"/>
                </a:solidFill>
                <a:latin typeface="Arial" panose="020B0604020202020204" pitchFamily="34" charset="0"/>
              </a:rPr>
              <a:t>in 1911</a:t>
            </a:r>
          </a:p>
          <a:p>
            <a:pPr algn="ctr" eaLnBrk="1" hangingPunct="1">
              <a:spcBef>
                <a:spcPct val="0"/>
              </a:spcBef>
              <a:buFontTx/>
              <a:buNone/>
            </a:pPr>
            <a:r>
              <a:rPr lang="zh-CN" altLang="en-US" sz="2800">
                <a:solidFill>
                  <a:srgbClr val="0000CC"/>
                </a:solidFill>
                <a:latin typeface="Arial" panose="020B0604020202020204" pitchFamily="34" charset="0"/>
                <a:ea typeface="黑体" panose="02010609060101010101" pitchFamily="49" charset="-122"/>
              </a:rPr>
              <a:t>汇聚了量子力学理论的先驱</a:t>
            </a:r>
            <a:endParaRPr lang="en-US" altLang="zh-CN" sz="2800">
              <a:solidFill>
                <a:srgbClr val="0000CC"/>
              </a:solidFill>
              <a:latin typeface="Arial" panose="020B0604020202020204" pitchFamily="34" charset="0"/>
              <a:ea typeface="黑体" panose="02010609060101010101" pitchFamily="49" charset="-122"/>
            </a:endParaRPr>
          </a:p>
        </p:txBody>
      </p:sp>
      <p:sp>
        <p:nvSpPr>
          <p:cNvPr id="39940" name="Rectangle 6"/>
          <p:cNvSpPr>
            <a:spLocks noChangeArrowheads="1"/>
          </p:cNvSpPr>
          <p:nvPr/>
        </p:nvSpPr>
        <p:spPr bwMode="auto">
          <a:xfrm>
            <a:off x="107950" y="404813"/>
            <a:ext cx="2519363"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600" i="1" dirty="0"/>
              <a:t>Seated (left to</a:t>
            </a:r>
          </a:p>
          <a:p>
            <a:pPr eaLnBrk="1" hangingPunct="1">
              <a:spcBef>
                <a:spcPct val="0"/>
              </a:spcBef>
              <a:buFontTx/>
              <a:buNone/>
            </a:pPr>
            <a:r>
              <a:rPr lang="en-US" altLang="zh-CN" sz="1600" i="1" dirty="0"/>
              <a:t>right): W. Nernst,</a:t>
            </a:r>
          </a:p>
          <a:p>
            <a:pPr eaLnBrk="1" hangingPunct="1">
              <a:spcBef>
                <a:spcPct val="0"/>
              </a:spcBef>
              <a:buFontTx/>
              <a:buNone/>
            </a:pPr>
            <a:r>
              <a:rPr lang="en-US" altLang="zh-CN" sz="1600" i="1" dirty="0"/>
              <a:t>M. Brillouin,</a:t>
            </a:r>
          </a:p>
          <a:p>
            <a:pPr eaLnBrk="1" hangingPunct="1">
              <a:spcBef>
                <a:spcPct val="0"/>
              </a:spcBef>
              <a:buFontTx/>
              <a:buNone/>
            </a:pPr>
            <a:r>
              <a:rPr lang="en-US" altLang="zh-CN" sz="1600" i="1" dirty="0"/>
              <a:t>E. Solvay,</a:t>
            </a:r>
          </a:p>
          <a:p>
            <a:pPr eaLnBrk="1" hangingPunct="1">
              <a:spcBef>
                <a:spcPct val="0"/>
              </a:spcBef>
              <a:buFontTx/>
              <a:buNone/>
            </a:pPr>
            <a:r>
              <a:rPr lang="en-US" altLang="zh-CN" sz="1600" i="1" dirty="0"/>
              <a:t>H. A. Lorentz,</a:t>
            </a:r>
          </a:p>
          <a:p>
            <a:pPr eaLnBrk="1" hangingPunct="1">
              <a:spcBef>
                <a:spcPct val="0"/>
              </a:spcBef>
              <a:buFontTx/>
              <a:buNone/>
            </a:pPr>
            <a:r>
              <a:rPr lang="en-US" altLang="zh-CN" sz="1600" i="1" dirty="0"/>
              <a:t>E. Warburg,</a:t>
            </a:r>
          </a:p>
          <a:p>
            <a:pPr eaLnBrk="1" hangingPunct="1">
              <a:spcBef>
                <a:spcPct val="0"/>
              </a:spcBef>
              <a:buFontTx/>
              <a:buNone/>
            </a:pPr>
            <a:r>
              <a:rPr lang="en-US" altLang="zh-CN" sz="1600" i="1" dirty="0"/>
              <a:t>J. Perrin, W. Wien,</a:t>
            </a:r>
          </a:p>
          <a:p>
            <a:pPr eaLnBrk="1" hangingPunct="1">
              <a:spcBef>
                <a:spcPct val="0"/>
              </a:spcBef>
              <a:buFontTx/>
              <a:buNone/>
            </a:pPr>
            <a:r>
              <a:rPr lang="en-US" altLang="zh-CN" sz="1600" i="1" dirty="0"/>
              <a:t>M. Curie,</a:t>
            </a:r>
          </a:p>
          <a:p>
            <a:pPr eaLnBrk="1" hangingPunct="1">
              <a:spcBef>
                <a:spcPct val="0"/>
              </a:spcBef>
              <a:buFontTx/>
              <a:buNone/>
            </a:pPr>
            <a:r>
              <a:rPr lang="en-US" altLang="zh-CN" sz="1600" i="1" dirty="0"/>
              <a:t>H. </a:t>
            </a:r>
            <a:r>
              <a:rPr lang="en-US" altLang="zh-CN" sz="1600" i="1" dirty="0" err="1"/>
              <a:t>Poincaré</a:t>
            </a:r>
            <a:r>
              <a:rPr lang="en-US" altLang="zh-CN" sz="1600" i="1" dirty="0"/>
              <a:t>.</a:t>
            </a:r>
          </a:p>
          <a:p>
            <a:pPr eaLnBrk="1" hangingPunct="1">
              <a:spcBef>
                <a:spcPct val="0"/>
              </a:spcBef>
              <a:buFontTx/>
              <a:buNone/>
            </a:pPr>
            <a:r>
              <a:rPr lang="en-US" altLang="zh-CN" sz="1600" i="1" dirty="0"/>
              <a:t>Standing (left to</a:t>
            </a:r>
          </a:p>
          <a:p>
            <a:pPr eaLnBrk="1" hangingPunct="1">
              <a:spcBef>
                <a:spcPct val="0"/>
              </a:spcBef>
              <a:buFontTx/>
              <a:buNone/>
            </a:pPr>
            <a:r>
              <a:rPr lang="en-US" altLang="zh-CN" sz="1600" i="1" dirty="0"/>
              <a:t>right):</a:t>
            </a:r>
          </a:p>
          <a:p>
            <a:pPr eaLnBrk="1" hangingPunct="1">
              <a:spcBef>
                <a:spcPct val="0"/>
              </a:spcBef>
              <a:buFontTx/>
              <a:buNone/>
            </a:pPr>
            <a:r>
              <a:rPr lang="en-US" altLang="zh-CN" sz="1600" i="1" dirty="0"/>
              <a:t>R. Goldschmidt,</a:t>
            </a:r>
          </a:p>
          <a:p>
            <a:pPr eaLnBrk="1" hangingPunct="1">
              <a:spcBef>
                <a:spcPct val="0"/>
              </a:spcBef>
              <a:buFontTx/>
              <a:buNone/>
            </a:pPr>
            <a:r>
              <a:rPr lang="en-US" altLang="zh-CN" sz="1600" i="1" dirty="0"/>
              <a:t>M. Planck,</a:t>
            </a:r>
          </a:p>
          <a:p>
            <a:pPr eaLnBrk="1" hangingPunct="1">
              <a:spcBef>
                <a:spcPct val="0"/>
              </a:spcBef>
              <a:buFontTx/>
              <a:buNone/>
            </a:pPr>
            <a:r>
              <a:rPr lang="en-US" altLang="zh-CN" sz="1600" i="1" dirty="0"/>
              <a:t>H. Rubens,</a:t>
            </a:r>
          </a:p>
          <a:p>
            <a:pPr eaLnBrk="1" hangingPunct="1">
              <a:spcBef>
                <a:spcPct val="0"/>
              </a:spcBef>
              <a:buFontTx/>
              <a:buNone/>
            </a:pPr>
            <a:r>
              <a:rPr lang="en-US" altLang="zh-CN" sz="1600" i="1" dirty="0"/>
              <a:t>A. </a:t>
            </a:r>
            <a:r>
              <a:rPr lang="en-US" altLang="zh-CN" sz="1600" i="1" dirty="0" err="1"/>
              <a:t>Sommerfeld</a:t>
            </a:r>
            <a:r>
              <a:rPr lang="en-US" altLang="zh-CN" sz="1600" i="1" dirty="0"/>
              <a:t>,</a:t>
            </a:r>
          </a:p>
          <a:p>
            <a:pPr eaLnBrk="1" hangingPunct="1">
              <a:spcBef>
                <a:spcPct val="0"/>
              </a:spcBef>
              <a:buFontTx/>
              <a:buNone/>
            </a:pPr>
            <a:r>
              <a:rPr lang="en-US" altLang="zh-CN" sz="1600" i="1" dirty="0"/>
              <a:t>F. </a:t>
            </a:r>
            <a:r>
              <a:rPr lang="en-US" altLang="zh-CN" sz="1600" i="1" dirty="0" err="1"/>
              <a:t>Lindemann</a:t>
            </a:r>
            <a:r>
              <a:rPr lang="en-US" altLang="zh-CN" sz="1600" i="1" dirty="0"/>
              <a:t>,</a:t>
            </a:r>
          </a:p>
          <a:p>
            <a:pPr eaLnBrk="1" hangingPunct="1">
              <a:spcBef>
                <a:spcPct val="0"/>
              </a:spcBef>
              <a:buFontTx/>
              <a:buNone/>
            </a:pPr>
            <a:r>
              <a:rPr lang="en-US" altLang="zh-CN" sz="1600" i="1" dirty="0"/>
              <a:t>M. de Broglie,</a:t>
            </a:r>
          </a:p>
          <a:p>
            <a:pPr eaLnBrk="1" hangingPunct="1">
              <a:spcBef>
                <a:spcPct val="0"/>
              </a:spcBef>
              <a:buFontTx/>
              <a:buNone/>
            </a:pPr>
            <a:r>
              <a:rPr lang="en-US" altLang="zh-CN" sz="1600" i="1" dirty="0"/>
              <a:t>M. Knudsen,</a:t>
            </a:r>
          </a:p>
          <a:p>
            <a:pPr eaLnBrk="1" hangingPunct="1">
              <a:spcBef>
                <a:spcPct val="0"/>
              </a:spcBef>
              <a:buFontTx/>
              <a:buNone/>
            </a:pPr>
            <a:r>
              <a:rPr lang="en-US" altLang="zh-CN" sz="1600" i="1" dirty="0"/>
              <a:t>F. </a:t>
            </a:r>
            <a:r>
              <a:rPr lang="en-US" altLang="zh-CN" sz="1600" i="1" dirty="0" err="1"/>
              <a:t>Hasenöhrl</a:t>
            </a:r>
            <a:r>
              <a:rPr lang="en-US" altLang="zh-CN" sz="1600" i="1" dirty="0"/>
              <a:t>,</a:t>
            </a:r>
          </a:p>
          <a:p>
            <a:pPr eaLnBrk="1" hangingPunct="1">
              <a:spcBef>
                <a:spcPct val="0"/>
              </a:spcBef>
              <a:buFontTx/>
              <a:buNone/>
            </a:pPr>
            <a:r>
              <a:rPr lang="en-US" altLang="zh-CN" sz="1600" i="1" dirty="0"/>
              <a:t>G. </a:t>
            </a:r>
            <a:r>
              <a:rPr lang="en-US" altLang="zh-CN" sz="1600" i="1" dirty="0" err="1"/>
              <a:t>Hostelet</a:t>
            </a:r>
            <a:r>
              <a:rPr lang="en-US" altLang="zh-CN" sz="1600" i="1" dirty="0"/>
              <a:t>,</a:t>
            </a:r>
          </a:p>
          <a:p>
            <a:pPr eaLnBrk="1" hangingPunct="1">
              <a:spcBef>
                <a:spcPct val="0"/>
              </a:spcBef>
              <a:buFontTx/>
              <a:buNone/>
            </a:pPr>
            <a:r>
              <a:rPr lang="en-US" altLang="zh-CN" sz="1600" i="1" dirty="0"/>
              <a:t>E. </a:t>
            </a:r>
            <a:r>
              <a:rPr lang="en-US" altLang="zh-CN" sz="1600" i="1" dirty="0" err="1"/>
              <a:t>Herzen</a:t>
            </a:r>
            <a:r>
              <a:rPr lang="en-US" altLang="zh-CN" sz="1600" i="1" dirty="0"/>
              <a:t>, J. Jeans,</a:t>
            </a:r>
          </a:p>
          <a:p>
            <a:pPr eaLnBrk="1" hangingPunct="1">
              <a:spcBef>
                <a:spcPct val="0"/>
              </a:spcBef>
              <a:buFontTx/>
              <a:buNone/>
            </a:pPr>
            <a:r>
              <a:rPr lang="en-US" altLang="zh-CN" sz="1600" i="1" dirty="0"/>
              <a:t>E. Rutherford,</a:t>
            </a:r>
          </a:p>
          <a:p>
            <a:pPr eaLnBrk="1" hangingPunct="1">
              <a:spcBef>
                <a:spcPct val="0"/>
              </a:spcBef>
              <a:buFontTx/>
              <a:buNone/>
            </a:pPr>
            <a:r>
              <a:rPr lang="en-US" altLang="zh-CN" sz="1600" i="1" dirty="0"/>
              <a:t>H. </a:t>
            </a:r>
            <a:r>
              <a:rPr lang="en-US" altLang="zh-CN" sz="1600" i="1" dirty="0" err="1"/>
              <a:t>Kamerlingh</a:t>
            </a:r>
            <a:endParaRPr lang="en-US" altLang="zh-CN" sz="1600" i="1" dirty="0"/>
          </a:p>
          <a:p>
            <a:pPr eaLnBrk="1" hangingPunct="1">
              <a:spcBef>
                <a:spcPct val="0"/>
              </a:spcBef>
              <a:buFontTx/>
              <a:buNone/>
            </a:pPr>
            <a:r>
              <a:rPr lang="en-US" altLang="zh-CN" sz="1600" i="1" dirty="0" err="1"/>
              <a:t>Onnes</a:t>
            </a:r>
            <a:r>
              <a:rPr lang="en-US" altLang="zh-CN" sz="1600" i="1" dirty="0"/>
              <a:t>, A. Einstein,</a:t>
            </a:r>
          </a:p>
          <a:p>
            <a:pPr eaLnBrk="1" hangingPunct="1">
              <a:spcBef>
                <a:spcPct val="0"/>
              </a:spcBef>
              <a:buFontTx/>
              <a:buNone/>
            </a:pPr>
            <a:r>
              <a:rPr lang="en-US" altLang="zh-CN" sz="1600" i="1" dirty="0"/>
              <a:t>P. </a:t>
            </a:r>
            <a:r>
              <a:rPr lang="en-US" altLang="zh-CN" sz="1600" i="1" dirty="0" err="1"/>
              <a:t>Langevin</a:t>
            </a:r>
            <a:r>
              <a:rPr lang="en-US" altLang="zh-CN" sz="1600" i="1" dirty="0"/>
              <a:t>.</a:t>
            </a:r>
          </a:p>
        </p:txBody>
      </p:sp>
      <p:sp>
        <p:nvSpPr>
          <p:cNvPr id="186375" name="Oval 7"/>
          <p:cNvSpPr>
            <a:spLocks noChangeArrowheads="1"/>
          </p:cNvSpPr>
          <p:nvPr/>
        </p:nvSpPr>
        <p:spPr bwMode="auto">
          <a:xfrm>
            <a:off x="4427538" y="4076700"/>
            <a:ext cx="625475" cy="7334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6375"/>
                                        </p:tgtEl>
                                        <p:attrNameLst>
                                          <p:attrName>style.visibility</p:attrName>
                                        </p:attrNameLst>
                                      </p:cBhvr>
                                      <p:to>
                                        <p:strVal val="visible"/>
                                      </p:to>
                                    </p:set>
                                    <p:animEffect transition="in" filter="wipe(up)">
                                      <p:cBhvr>
                                        <p:cTn id="7" dur="500"/>
                                        <p:tgtEl>
                                          <p:spTgt spid="186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40962" name="Picture 2" descr="索尔维会议照片（彩色为后期技术处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28775"/>
            <a:ext cx="84963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矩形 1"/>
          <p:cNvSpPr>
            <a:spLocks noChangeArrowheads="1"/>
          </p:cNvSpPr>
          <p:nvPr/>
        </p:nvSpPr>
        <p:spPr bwMode="auto">
          <a:xfrm>
            <a:off x="1690688" y="158750"/>
            <a:ext cx="59753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lnSpc>
                <a:spcPct val="150000"/>
              </a:lnSpc>
              <a:spcBef>
                <a:spcPct val="0"/>
              </a:spcBef>
              <a:buFontTx/>
              <a:buNone/>
            </a:pPr>
            <a:r>
              <a:rPr lang="en-US" altLang="zh-CN" sz="2800" dirty="0">
                <a:solidFill>
                  <a:srgbClr val="0000CC"/>
                </a:solidFill>
                <a:latin typeface="Arial" panose="020B0604020202020204" pitchFamily="34" charset="0"/>
                <a:ea typeface="黑体" panose="02010609060101010101" pitchFamily="49" charset="-122"/>
              </a:rPr>
              <a:t>1927</a:t>
            </a:r>
            <a:r>
              <a:rPr lang="zh-CN" altLang="en-US" sz="2800" dirty="0">
                <a:solidFill>
                  <a:srgbClr val="0000CC"/>
                </a:solidFill>
                <a:latin typeface="Arial" panose="020B0604020202020204" pitchFamily="34" charset="0"/>
                <a:ea typeface="黑体" panose="02010609060101010101" pitchFamily="49" charset="-122"/>
              </a:rPr>
              <a:t>年，第五届索尔维会议</a:t>
            </a:r>
            <a:endParaRPr lang="en-US" altLang="zh-CN" sz="2800" dirty="0">
              <a:solidFill>
                <a:srgbClr val="0000CC"/>
              </a:solidFill>
              <a:latin typeface="Arial" panose="020B0604020202020204" pitchFamily="34" charset="0"/>
              <a:ea typeface="黑体" panose="02010609060101010101" pitchFamily="49" charset="-122"/>
            </a:endParaRPr>
          </a:p>
          <a:p>
            <a:pPr algn="ctr" eaLnBrk="1" hangingPunct="1">
              <a:lnSpc>
                <a:spcPct val="150000"/>
              </a:lnSpc>
              <a:spcBef>
                <a:spcPct val="0"/>
              </a:spcBef>
              <a:buFontTx/>
              <a:buNone/>
            </a:pPr>
            <a:r>
              <a:rPr lang="zh-CN" altLang="en-US" sz="2800" dirty="0">
                <a:solidFill>
                  <a:srgbClr val="0000CC"/>
                </a:solidFill>
                <a:latin typeface="Arial" panose="020B0604020202020204" pitchFamily="34" charset="0"/>
                <a:ea typeface="黑体" panose="02010609060101010101" pitchFamily="49" charset="-122"/>
              </a:rPr>
              <a:t>汇聚了物理学界智慧之脑的“明星照”</a:t>
            </a:r>
            <a:endParaRPr lang="en-US" altLang="zh-CN" sz="2800" dirty="0">
              <a:solidFill>
                <a:srgbClr val="0000CC"/>
              </a:solidFill>
              <a:latin typeface="Arial" panose="020B0604020202020204" pitchFamily="34" charset="0"/>
              <a:ea typeface="黑体" panose="02010609060101010101" pitchFamily="49" charset="-122"/>
            </a:endParaRPr>
          </a:p>
        </p:txBody>
      </p:sp>
      <p:sp>
        <p:nvSpPr>
          <p:cNvPr id="4" name="Oval 7"/>
          <p:cNvSpPr>
            <a:spLocks noChangeArrowheads="1"/>
          </p:cNvSpPr>
          <p:nvPr/>
        </p:nvSpPr>
        <p:spPr bwMode="auto">
          <a:xfrm>
            <a:off x="3708400" y="3475038"/>
            <a:ext cx="719138" cy="89058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ndParaRPr>
          </a:p>
        </p:txBody>
      </p:sp>
      <p:sp>
        <p:nvSpPr>
          <p:cNvPr id="5" name="Oval 7"/>
          <p:cNvSpPr>
            <a:spLocks noChangeArrowheads="1"/>
          </p:cNvSpPr>
          <p:nvPr/>
        </p:nvSpPr>
        <p:spPr bwMode="auto">
          <a:xfrm>
            <a:off x="4678363" y="3475038"/>
            <a:ext cx="719137" cy="89058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ndParaRPr>
          </a:p>
        </p:txBody>
      </p:sp>
      <p:sp>
        <p:nvSpPr>
          <p:cNvPr id="6" name="Oval 7"/>
          <p:cNvSpPr>
            <a:spLocks noChangeArrowheads="1"/>
          </p:cNvSpPr>
          <p:nvPr/>
        </p:nvSpPr>
        <p:spPr bwMode="auto">
          <a:xfrm>
            <a:off x="7473950" y="3267075"/>
            <a:ext cx="466725" cy="6127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8" descr="图片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76672"/>
            <a:ext cx="5184948" cy="54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987" name="Object 11"/>
          <p:cNvGraphicFramePr>
            <a:graphicFrameLocks noChangeAspect="1"/>
          </p:cNvGraphicFramePr>
          <p:nvPr>
            <p:extLst>
              <p:ext uri="{D42A27DB-BD31-4B8C-83A1-F6EECF244321}">
                <p14:modId xmlns:p14="http://schemas.microsoft.com/office/powerpoint/2010/main" val="618939564"/>
              </p:ext>
            </p:extLst>
          </p:nvPr>
        </p:nvGraphicFramePr>
        <p:xfrm>
          <a:off x="6736308" y="2924076"/>
          <a:ext cx="1150938" cy="1027113"/>
        </p:xfrm>
        <a:graphic>
          <a:graphicData uri="http://schemas.openxmlformats.org/presentationml/2006/ole">
            <mc:AlternateContent xmlns:mc="http://schemas.openxmlformats.org/markup-compatibility/2006">
              <mc:Choice xmlns:v="urn:schemas-microsoft-com:vml" Requires="v">
                <p:oleObj spid="_x0000_s42006" name="Equation" r:id="rId5" imgW="469900" imgH="419100" progId="Equation.DSMT4">
                  <p:embed/>
                </p:oleObj>
              </mc:Choice>
              <mc:Fallback>
                <p:oleObj name="Equation" r:id="rId5" imgW="469900" imgH="419100" progId="Equation.DSMT4">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6308" y="2924076"/>
                        <a:ext cx="1150938" cy="1027113"/>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44034" name="Picture 3" descr="图片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33375"/>
            <a:ext cx="5718175"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Text Box 4"/>
          <p:cNvSpPr txBox="1">
            <a:spLocks noChangeArrowheads="1"/>
          </p:cNvSpPr>
          <p:nvPr/>
        </p:nvSpPr>
        <p:spPr bwMode="auto">
          <a:xfrm>
            <a:off x="6804025" y="333375"/>
            <a:ext cx="2160588" cy="604838"/>
          </a:xfrm>
          <a:prstGeom prst="rect">
            <a:avLst/>
          </a:prstGeom>
          <a:solidFill>
            <a:schemeClr val="accent1"/>
          </a:solidFill>
          <a:ln w="9525" algn="ctr">
            <a:solidFill>
              <a:schemeClr val="tx1"/>
            </a:solidFill>
            <a:miter lim="800000"/>
            <a:headEnd/>
            <a:tailEnd/>
          </a:ln>
          <a:effectLst/>
          <a:extLst/>
        </p:spPr>
        <p:txBody>
          <a:bodyPr wrap="none" anchor="ctr"/>
          <a:lstStyle/>
          <a:p>
            <a:pPr algn="ctr" eaLnBrk="1" hangingPunct="1">
              <a:defRPr/>
            </a:pPr>
            <a:r>
              <a:rPr lang="zh-CN" altLang="en-US" sz="3200" b="1" dirty="0">
                <a:solidFill>
                  <a:srgbClr val="0066FF"/>
                </a:solidFill>
                <a:effectLst>
                  <a:outerShdw blurRad="38100" dist="38100" dir="2700000" algn="tl">
                    <a:srgbClr val="000000"/>
                  </a:outerShdw>
                </a:effectLst>
                <a:latin typeface="Times New Roman" pitchFamily="18" charset="0"/>
              </a:rPr>
              <a:t>回旋加速器</a:t>
            </a:r>
            <a:endParaRPr lang="en-US" altLang="zh-CN" sz="3200" b="1" dirty="0">
              <a:solidFill>
                <a:srgbClr val="0066FF"/>
              </a:solidFill>
              <a:effectLst>
                <a:outerShdw blurRad="38100" dist="38100" dir="2700000" algn="tl">
                  <a:srgbClr val="000000"/>
                </a:outerShdw>
              </a:effectLst>
              <a:latin typeface="Times New Roman" pitchFamily="18" charset="0"/>
            </a:endParaRPr>
          </a:p>
        </p:txBody>
      </p:sp>
      <p:graphicFrame>
        <p:nvGraphicFramePr>
          <p:cNvPr id="44036" name="Object 6"/>
          <p:cNvGraphicFramePr>
            <a:graphicFrameLocks noChangeAspect="1"/>
          </p:cNvGraphicFramePr>
          <p:nvPr/>
        </p:nvGraphicFramePr>
        <p:xfrm>
          <a:off x="6948488" y="1628775"/>
          <a:ext cx="1150937" cy="1027113"/>
        </p:xfrm>
        <a:graphic>
          <a:graphicData uri="http://schemas.openxmlformats.org/presentationml/2006/ole">
            <mc:AlternateContent xmlns:mc="http://schemas.openxmlformats.org/markup-compatibility/2006">
              <mc:Choice xmlns:v="urn:schemas-microsoft-com:vml" Requires="v">
                <p:oleObj spid="_x0000_s44054" name="Equation" r:id="rId5" imgW="469900" imgH="419100" progId="Equation.DSMT4">
                  <p:embed/>
                </p:oleObj>
              </mc:Choice>
              <mc:Fallback>
                <p:oleObj name="Equation" r:id="rId5" imgW="469900" imgH="41910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1628775"/>
                        <a:ext cx="1150937" cy="1027113"/>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aphicFrame>
        <p:nvGraphicFramePr>
          <p:cNvPr id="46082" name="Object 7"/>
          <p:cNvGraphicFramePr>
            <a:graphicFrameLocks noChangeAspect="1"/>
          </p:cNvGraphicFramePr>
          <p:nvPr/>
        </p:nvGraphicFramePr>
        <p:xfrm>
          <a:off x="6011863" y="188913"/>
          <a:ext cx="2735262" cy="1584325"/>
        </p:xfrm>
        <a:graphic>
          <a:graphicData uri="http://schemas.openxmlformats.org/presentationml/2006/ole">
            <mc:AlternateContent xmlns:mc="http://schemas.openxmlformats.org/markup-compatibility/2006">
              <mc:Choice xmlns:v="urn:schemas-microsoft-com:vml" Requires="v">
                <p:oleObj spid="_x0000_s46188" name="Equation" r:id="rId3" imgW="723586" imgH="418918" progId="Equation.DSMT4">
                  <p:embed/>
                </p:oleObj>
              </mc:Choice>
              <mc:Fallback>
                <p:oleObj name="Equation" r:id="rId3" imgW="723586" imgH="418918"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88913"/>
                        <a:ext cx="273526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6083" name="Object 8"/>
          <p:cNvGraphicFramePr>
            <a:graphicFrameLocks noChangeAspect="1"/>
          </p:cNvGraphicFramePr>
          <p:nvPr/>
        </p:nvGraphicFramePr>
        <p:xfrm>
          <a:off x="1763713" y="1125538"/>
          <a:ext cx="1150937" cy="1027112"/>
        </p:xfrm>
        <a:graphic>
          <a:graphicData uri="http://schemas.openxmlformats.org/presentationml/2006/ole">
            <mc:AlternateContent xmlns:mc="http://schemas.openxmlformats.org/markup-compatibility/2006">
              <mc:Choice xmlns:v="urn:schemas-microsoft-com:vml" Requires="v">
                <p:oleObj spid="_x0000_s46189" name="Equation" r:id="rId5" imgW="469900" imgH="419100" progId="Equation.DSMT4">
                  <p:embed/>
                </p:oleObj>
              </mc:Choice>
              <mc:Fallback>
                <p:oleObj name="Equation" r:id="rId5" imgW="469900" imgH="41910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1125538"/>
                        <a:ext cx="1150937" cy="1027112"/>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6084" name="Text Box 9"/>
          <p:cNvSpPr txBox="1">
            <a:spLocks noChangeArrowheads="1"/>
          </p:cNvSpPr>
          <p:nvPr/>
        </p:nvSpPr>
        <p:spPr bwMode="auto">
          <a:xfrm>
            <a:off x="611188" y="2565400"/>
            <a:ext cx="6046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2800">
                <a:solidFill>
                  <a:srgbClr val="0000CC"/>
                </a:solidFill>
                <a:latin typeface="黑体" panose="02010609060101010101" pitchFamily="49" charset="-122"/>
                <a:ea typeface="黑体" panose="02010609060101010101" pitchFamily="49" charset="-122"/>
              </a:rPr>
              <a:t>周期</a:t>
            </a:r>
            <a:r>
              <a:rPr lang="en-US" altLang="zh-CN" sz="2800">
                <a:solidFill>
                  <a:srgbClr val="0000CC"/>
                </a:solidFill>
                <a:latin typeface="黑体" panose="02010609060101010101" pitchFamily="49" charset="-122"/>
                <a:ea typeface="黑体" panose="02010609060101010101" pitchFamily="49" charset="-122"/>
              </a:rPr>
              <a:t> </a:t>
            </a:r>
            <a:r>
              <a:rPr lang="en-US" altLang="zh-CN" sz="2800" i="1">
                <a:solidFill>
                  <a:srgbClr val="0000CC"/>
                </a:solidFill>
              </a:rPr>
              <a:t>T</a:t>
            </a:r>
            <a:r>
              <a:rPr lang="en-US" altLang="zh-CN" sz="2800">
                <a:solidFill>
                  <a:srgbClr val="0000CC"/>
                </a:solidFill>
              </a:rPr>
              <a:t> (the time for one full revolution)</a:t>
            </a:r>
          </a:p>
        </p:txBody>
      </p:sp>
      <p:sp>
        <p:nvSpPr>
          <p:cNvPr id="46085" name="Text Box 10"/>
          <p:cNvSpPr txBox="1">
            <a:spLocks noChangeArrowheads="1"/>
          </p:cNvSpPr>
          <p:nvPr/>
        </p:nvSpPr>
        <p:spPr bwMode="auto">
          <a:xfrm>
            <a:off x="1582738" y="549275"/>
            <a:ext cx="1979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2800">
                <a:solidFill>
                  <a:srgbClr val="0000CC"/>
                </a:solidFill>
                <a:latin typeface="黑体" panose="02010609060101010101" pitchFamily="49" charset="-122"/>
                <a:ea typeface="黑体" panose="02010609060101010101" pitchFamily="49" charset="-122"/>
              </a:rPr>
              <a:t>螺旋半径 </a:t>
            </a:r>
            <a:r>
              <a:rPr lang="en-US" altLang="zh-CN" sz="2800" i="1">
                <a:solidFill>
                  <a:srgbClr val="0000CC"/>
                </a:solidFill>
                <a:latin typeface="Arial" panose="020B0604020202020204" pitchFamily="34" charset="0"/>
                <a:ea typeface="黑体" panose="02010609060101010101" pitchFamily="49" charset="-122"/>
              </a:rPr>
              <a:t>r</a:t>
            </a:r>
          </a:p>
        </p:txBody>
      </p:sp>
      <p:graphicFrame>
        <p:nvGraphicFramePr>
          <p:cNvPr id="46086" name="Object 11"/>
          <p:cNvGraphicFramePr>
            <a:graphicFrameLocks noChangeAspect="1"/>
          </p:cNvGraphicFramePr>
          <p:nvPr/>
        </p:nvGraphicFramePr>
        <p:xfrm>
          <a:off x="1763713" y="3141663"/>
          <a:ext cx="2447925" cy="962025"/>
        </p:xfrm>
        <a:graphic>
          <a:graphicData uri="http://schemas.openxmlformats.org/presentationml/2006/ole">
            <mc:AlternateContent xmlns:mc="http://schemas.openxmlformats.org/markup-compatibility/2006">
              <mc:Choice xmlns:v="urn:schemas-microsoft-com:vml" Requires="v">
                <p:oleObj spid="_x0000_s46190" name="Equation" r:id="rId7" imgW="1066800" imgH="419100" progId="Equation.DSMT4">
                  <p:embed/>
                </p:oleObj>
              </mc:Choice>
              <mc:Fallback>
                <p:oleObj name="Equation" r:id="rId7" imgW="1066800" imgH="419100" progId="Equation.DSMT4">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3713" y="3141663"/>
                        <a:ext cx="2447925" cy="9620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6087" name="Text Box 12"/>
          <p:cNvSpPr txBox="1">
            <a:spLocks noChangeArrowheads="1"/>
          </p:cNvSpPr>
          <p:nvPr/>
        </p:nvSpPr>
        <p:spPr bwMode="auto">
          <a:xfrm>
            <a:off x="1368425" y="4437063"/>
            <a:ext cx="438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2800">
                <a:solidFill>
                  <a:srgbClr val="0000CC"/>
                </a:solidFill>
                <a:latin typeface="黑体" panose="02010609060101010101" pitchFamily="49" charset="-122"/>
                <a:ea typeface="黑体" panose="02010609060101010101" pitchFamily="49" charset="-122"/>
              </a:rPr>
              <a:t>频率</a:t>
            </a:r>
            <a:r>
              <a:rPr lang="en-US" altLang="zh-CN" sz="2800" i="1">
                <a:solidFill>
                  <a:srgbClr val="0000CC"/>
                </a:solidFill>
              </a:rPr>
              <a:t>f</a:t>
            </a:r>
            <a:r>
              <a:rPr lang="en-US" altLang="zh-CN" sz="2800">
                <a:solidFill>
                  <a:srgbClr val="0000CC"/>
                </a:solidFill>
              </a:rPr>
              <a:t> and angular frequency </a:t>
            </a:r>
          </a:p>
        </p:txBody>
      </p:sp>
      <p:graphicFrame>
        <p:nvGraphicFramePr>
          <p:cNvPr id="46088" name="Object 13"/>
          <p:cNvGraphicFramePr>
            <a:graphicFrameLocks noChangeAspect="1"/>
          </p:cNvGraphicFramePr>
          <p:nvPr/>
        </p:nvGraphicFramePr>
        <p:xfrm>
          <a:off x="5586413" y="4602163"/>
          <a:ext cx="360362" cy="330200"/>
        </p:xfrm>
        <a:graphic>
          <a:graphicData uri="http://schemas.openxmlformats.org/presentationml/2006/ole">
            <mc:AlternateContent xmlns:mc="http://schemas.openxmlformats.org/markup-compatibility/2006">
              <mc:Choice xmlns:v="urn:schemas-microsoft-com:vml" Requires="v">
                <p:oleObj spid="_x0000_s46191" name="Equation" r:id="rId9" imgW="152334" imgH="139639" progId="Equation.DSMT4">
                  <p:embed/>
                </p:oleObj>
              </mc:Choice>
              <mc:Fallback>
                <p:oleObj name="Equation" r:id="rId9" imgW="152334" imgH="139639" progId="Equation.DSMT4">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6413" y="4602163"/>
                        <a:ext cx="360362"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6089" name="Object 14"/>
          <p:cNvGraphicFramePr>
            <a:graphicFrameLocks noChangeAspect="1"/>
          </p:cNvGraphicFramePr>
          <p:nvPr/>
        </p:nvGraphicFramePr>
        <p:xfrm>
          <a:off x="1763713" y="5084763"/>
          <a:ext cx="2159000" cy="917575"/>
        </p:xfrm>
        <a:graphic>
          <a:graphicData uri="http://schemas.openxmlformats.org/presentationml/2006/ole">
            <mc:AlternateContent xmlns:mc="http://schemas.openxmlformats.org/markup-compatibility/2006">
              <mc:Choice xmlns:v="urn:schemas-microsoft-com:vml" Requires="v">
                <p:oleObj spid="_x0000_s46192" name="Equation" r:id="rId11" imgW="926698" imgH="393529" progId="Equation.DSMT4">
                  <p:embed/>
                </p:oleObj>
              </mc:Choice>
              <mc:Fallback>
                <p:oleObj name="Equation" r:id="rId11" imgW="926698" imgH="393529" progId="Equation.DSMT4">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3713" y="5084763"/>
                        <a:ext cx="2159000" cy="91757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6090" name="Object 15"/>
          <p:cNvGraphicFramePr>
            <a:graphicFrameLocks noChangeAspect="1"/>
          </p:cNvGraphicFramePr>
          <p:nvPr/>
        </p:nvGraphicFramePr>
        <p:xfrm>
          <a:off x="5148263" y="5013325"/>
          <a:ext cx="1393825" cy="984250"/>
        </p:xfrm>
        <a:graphic>
          <a:graphicData uri="http://schemas.openxmlformats.org/presentationml/2006/ole">
            <mc:AlternateContent xmlns:mc="http://schemas.openxmlformats.org/markup-compatibility/2006">
              <mc:Choice xmlns:v="urn:schemas-microsoft-com:vml" Requires="v">
                <p:oleObj spid="_x0000_s46193" name="Equation" r:id="rId13" imgW="558558" imgH="393529" progId="Equation.DSMT4">
                  <p:embed/>
                </p:oleObj>
              </mc:Choice>
              <mc:Fallback>
                <p:oleObj name="Equation" r:id="rId13" imgW="558558" imgH="393529" progId="Equation.DSMT4">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48263" y="5013325"/>
                        <a:ext cx="1393825" cy="98425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20482" name="Picture 2" descr="太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89363"/>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6ae61aedda483757fdfa3cd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238" y="3789363"/>
            <a:ext cx="12954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invGray">
          <a:xfrm>
            <a:off x="1835150" y="3789363"/>
            <a:ext cx="1131888"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pic>
      <p:pic>
        <p:nvPicPr>
          <p:cNvPr id="20485" name="Picture 5" descr="221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792538"/>
            <a:ext cx="2089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xinsrc_32207042614148591361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0" y="5013325"/>
            <a:ext cx="18002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7"/>
          <p:cNvSpPr txBox="1">
            <a:spLocks noChangeArrowheads="1"/>
          </p:cNvSpPr>
          <p:nvPr/>
        </p:nvSpPr>
        <p:spPr bwMode="auto">
          <a:xfrm>
            <a:off x="0" y="204788"/>
            <a:ext cx="91440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zh-CN" altLang="en-US" sz="3600">
                <a:solidFill>
                  <a:srgbClr val="FF0033"/>
                </a:solidFill>
                <a:latin typeface="Arial" panose="020B0604020202020204" pitchFamily="34" charset="0"/>
                <a:ea typeface="黑体" panose="02010609060101010101" pitchFamily="49" charset="-122"/>
              </a:rPr>
              <a:t>人类认识大自然的过程</a:t>
            </a:r>
            <a:r>
              <a:rPr lang="en-US" altLang="zh-CN" sz="3600">
                <a:solidFill>
                  <a:srgbClr val="FF0033"/>
                </a:solidFill>
                <a:latin typeface="Arial" panose="020B0604020202020204" pitchFamily="34" charset="0"/>
                <a:ea typeface="黑体" panose="02010609060101010101" pitchFamily="49" charset="-122"/>
              </a:rPr>
              <a:t>(</a:t>
            </a:r>
            <a:r>
              <a:rPr lang="zh-CN" altLang="en-US" sz="3600">
                <a:solidFill>
                  <a:srgbClr val="FF0033"/>
                </a:solidFill>
                <a:latin typeface="Arial" panose="020B0604020202020204" pitchFamily="34" charset="0"/>
                <a:ea typeface="黑体" panose="02010609060101010101" pitchFamily="49" charset="-122"/>
              </a:rPr>
              <a:t>初期</a:t>
            </a:r>
            <a:r>
              <a:rPr lang="en-US" altLang="zh-CN" sz="3600">
                <a:solidFill>
                  <a:srgbClr val="FF0033"/>
                </a:solidFill>
                <a:latin typeface="Arial" panose="020B0604020202020204" pitchFamily="34" charset="0"/>
                <a:ea typeface="黑体" panose="02010609060101010101" pitchFamily="49" charset="-122"/>
              </a:rPr>
              <a:t>)</a:t>
            </a:r>
          </a:p>
          <a:p>
            <a:pPr algn="ctr" eaLnBrk="1" hangingPunct="1">
              <a:spcBef>
                <a:spcPct val="0"/>
              </a:spcBef>
              <a:buFontTx/>
              <a:buNone/>
            </a:pPr>
            <a:r>
              <a:rPr lang="en-US" altLang="zh-CN">
                <a:solidFill>
                  <a:srgbClr val="0000BC"/>
                </a:solidFill>
                <a:latin typeface="Arial" panose="020B0604020202020204" pitchFamily="34" charset="0"/>
                <a:ea typeface="黑体" panose="02010609060101010101" pitchFamily="49" charset="-122"/>
              </a:rPr>
              <a:t>——</a:t>
            </a:r>
            <a:r>
              <a:rPr lang="zh-CN" altLang="en-US">
                <a:solidFill>
                  <a:srgbClr val="0000BC"/>
                </a:solidFill>
                <a:latin typeface="Arial" panose="020B0604020202020204" pitchFamily="34" charset="0"/>
                <a:ea typeface="黑体" panose="02010609060101010101" pitchFamily="49" charset="-122"/>
              </a:rPr>
              <a:t>从宏观到微观世界</a:t>
            </a:r>
          </a:p>
        </p:txBody>
      </p:sp>
      <p:pic>
        <p:nvPicPr>
          <p:cNvPr id="20488" name="Picture 8" descr="abdd4f23809cb96e9922ed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4876800"/>
            <a:ext cx="17287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NewsMedia_1610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8500" y="3308350"/>
            <a:ext cx="18002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0" descr="200612251026393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8500" y="1666875"/>
            <a:ext cx="18002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1" descr="c80e32d32935469fa144dff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188" y="1649413"/>
            <a:ext cx="4681537"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Line 12"/>
          <p:cNvSpPr>
            <a:spLocks noChangeShapeType="1"/>
          </p:cNvSpPr>
          <p:nvPr/>
        </p:nvSpPr>
        <p:spPr bwMode="auto">
          <a:xfrm>
            <a:off x="5508625" y="2565400"/>
            <a:ext cx="1296988"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493" name="Line 13"/>
          <p:cNvSpPr>
            <a:spLocks noChangeShapeType="1"/>
          </p:cNvSpPr>
          <p:nvPr/>
        </p:nvSpPr>
        <p:spPr bwMode="auto">
          <a:xfrm>
            <a:off x="1187450" y="4292600"/>
            <a:ext cx="504825"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494" name="Line 14"/>
          <p:cNvSpPr>
            <a:spLocks noChangeShapeType="1"/>
          </p:cNvSpPr>
          <p:nvPr/>
        </p:nvSpPr>
        <p:spPr bwMode="auto">
          <a:xfrm>
            <a:off x="1187450" y="4581525"/>
            <a:ext cx="504825" cy="2159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495" name="Line 15"/>
          <p:cNvSpPr>
            <a:spLocks noChangeShapeType="1"/>
          </p:cNvSpPr>
          <p:nvPr/>
        </p:nvSpPr>
        <p:spPr bwMode="auto">
          <a:xfrm>
            <a:off x="827088" y="4797425"/>
            <a:ext cx="792162" cy="8636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496" name="Line 16"/>
          <p:cNvSpPr>
            <a:spLocks noChangeShapeType="1"/>
          </p:cNvSpPr>
          <p:nvPr/>
        </p:nvSpPr>
        <p:spPr bwMode="auto">
          <a:xfrm>
            <a:off x="6588125" y="4221163"/>
            <a:ext cx="360363"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497" name="Line 17"/>
          <p:cNvSpPr>
            <a:spLocks noChangeShapeType="1"/>
          </p:cNvSpPr>
          <p:nvPr/>
        </p:nvSpPr>
        <p:spPr bwMode="auto">
          <a:xfrm>
            <a:off x="6588125" y="4724400"/>
            <a:ext cx="360363" cy="43338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498" name="Line 18"/>
          <p:cNvSpPr>
            <a:spLocks noChangeShapeType="1"/>
          </p:cNvSpPr>
          <p:nvPr/>
        </p:nvSpPr>
        <p:spPr bwMode="auto">
          <a:xfrm flipV="1">
            <a:off x="6516688" y="5516563"/>
            <a:ext cx="431800" cy="28892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aphicFrame>
        <p:nvGraphicFramePr>
          <p:cNvPr id="47106" name="Object 5"/>
          <p:cNvGraphicFramePr>
            <a:graphicFrameLocks noChangeAspect="1"/>
          </p:cNvGraphicFramePr>
          <p:nvPr/>
        </p:nvGraphicFramePr>
        <p:xfrm>
          <a:off x="1116013" y="530225"/>
          <a:ext cx="1150937" cy="1027113"/>
        </p:xfrm>
        <a:graphic>
          <a:graphicData uri="http://schemas.openxmlformats.org/presentationml/2006/ole">
            <mc:AlternateContent xmlns:mc="http://schemas.openxmlformats.org/markup-compatibility/2006">
              <mc:Choice xmlns:v="urn:schemas-microsoft-com:vml" Requires="v">
                <p:oleObj spid="_x0000_s47159" name="Equation" r:id="rId3" imgW="469900" imgH="419100" progId="Equation.DSMT4">
                  <p:embed/>
                </p:oleObj>
              </mc:Choice>
              <mc:Fallback>
                <p:oleObj name="Equation" r:id="rId3" imgW="469900" imgH="4191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530225"/>
                        <a:ext cx="1150937" cy="1027113"/>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7107" name="Object 6"/>
          <p:cNvGraphicFramePr>
            <a:graphicFrameLocks noChangeAspect="1"/>
          </p:cNvGraphicFramePr>
          <p:nvPr/>
        </p:nvGraphicFramePr>
        <p:xfrm>
          <a:off x="3492500" y="530225"/>
          <a:ext cx="1485900" cy="962025"/>
        </p:xfrm>
        <a:graphic>
          <a:graphicData uri="http://schemas.openxmlformats.org/presentationml/2006/ole">
            <mc:AlternateContent xmlns:mc="http://schemas.openxmlformats.org/markup-compatibility/2006">
              <mc:Choice xmlns:v="urn:schemas-microsoft-com:vml" Requires="v">
                <p:oleObj spid="_x0000_s47160" name="Equation" r:id="rId5" imgW="647700" imgH="419100" progId="Equation.DSMT4">
                  <p:embed/>
                </p:oleObj>
              </mc:Choice>
              <mc:Fallback>
                <p:oleObj name="Equation" r:id="rId5" imgW="647700" imgH="41910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530225"/>
                        <a:ext cx="1485900" cy="9620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7108" name="Object 7"/>
          <p:cNvGraphicFramePr>
            <a:graphicFrameLocks noChangeAspect="1"/>
          </p:cNvGraphicFramePr>
          <p:nvPr/>
        </p:nvGraphicFramePr>
        <p:xfrm>
          <a:off x="6156325" y="530225"/>
          <a:ext cx="1511300" cy="917575"/>
        </p:xfrm>
        <a:graphic>
          <a:graphicData uri="http://schemas.openxmlformats.org/presentationml/2006/ole">
            <mc:AlternateContent xmlns:mc="http://schemas.openxmlformats.org/markup-compatibility/2006">
              <mc:Choice xmlns:v="urn:schemas-microsoft-com:vml" Requires="v">
                <p:oleObj spid="_x0000_s47161" name="Equation" r:id="rId7" imgW="660113" imgH="393529" progId="Equation.DSMT4">
                  <p:embed/>
                </p:oleObj>
              </mc:Choice>
              <mc:Fallback>
                <p:oleObj name="Equation" r:id="rId7" imgW="660113" imgH="393529"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530225"/>
                        <a:ext cx="1511300" cy="91757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4632" name="Rectangle 8"/>
          <p:cNvSpPr>
            <a:spLocks noGrp="1" noChangeArrowheads="1"/>
          </p:cNvSpPr>
          <p:nvPr>
            <p:ph type="body" idx="1"/>
          </p:nvPr>
        </p:nvSpPr>
        <p:spPr>
          <a:xfrm>
            <a:off x="395288" y="2276475"/>
            <a:ext cx="8229600" cy="3673475"/>
          </a:xfrm>
        </p:spPr>
        <p:txBody>
          <a:bodyPr/>
          <a:lstStyle/>
          <a:p>
            <a:pPr algn="just" eaLnBrk="1" hangingPunct="1">
              <a:lnSpc>
                <a:spcPts val="4838"/>
              </a:lnSpc>
              <a:spcBef>
                <a:spcPct val="60000"/>
              </a:spcBef>
              <a:buClr>
                <a:srgbClr val="FF0000"/>
              </a:buClr>
            </a:pPr>
            <a:r>
              <a:rPr lang="zh-CN" altLang="en-US" smtClean="0">
                <a:solidFill>
                  <a:srgbClr val="0000CC"/>
                </a:solidFill>
                <a:latin typeface="DengXian"/>
                <a:ea typeface="DengXian"/>
                <a:cs typeface="DengXian"/>
              </a:rPr>
              <a:t>粒子运动速度越快，半径越大；反之</a:t>
            </a:r>
            <a:r>
              <a:rPr lang="en-US" altLang="zh-CN" smtClean="0">
                <a:solidFill>
                  <a:srgbClr val="0000CC"/>
                </a:solidFill>
                <a:latin typeface="DengXian"/>
                <a:ea typeface="DengXian"/>
                <a:cs typeface="DengXian"/>
              </a:rPr>
              <a:t>….</a:t>
            </a:r>
            <a:endParaRPr lang="el-GR" altLang="zh-CN" i="1" smtClean="0">
              <a:solidFill>
                <a:srgbClr val="0000CC"/>
              </a:solidFill>
              <a:latin typeface="DengXian"/>
              <a:ea typeface="DengXian"/>
              <a:cs typeface="DengXian"/>
            </a:endParaRPr>
          </a:p>
          <a:p>
            <a:pPr algn="just" eaLnBrk="1" hangingPunct="1">
              <a:lnSpc>
                <a:spcPts val="4838"/>
              </a:lnSpc>
              <a:spcBef>
                <a:spcPct val="60000"/>
              </a:spcBef>
              <a:buClr>
                <a:srgbClr val="FF0000"/>
              </a:buClr>
            </a:pPr>
            <a:r>
              <a:rPr lang="en-US" altLang="zh-CN" i="1" smtClean="0">
                <a:solidFill>
                  <a:srgbClr val="0000CC"/>
                </a:solidFill>
                <a:latin typeface="DengXian"/>
                <a:ea typeface="DengXian"/>
                <a:cs typeface="DengXian"/>
              </a:rPr>
              <a:t>T</a:t>
            </a:r>
            <a:r>
              <a:rPr lang="en-US" altLang="zh-CN" smtClean="0">
                <a:solidFill>
                  <a:srgbClr val="0000CC"/>
                </a:solidFill>
                <a:latin typeface="DengXian"/>
                <a:ea typeface="DengXian"/>
                <a:cs typeface="DengXian"/>
              </a:rPr>
              <a:t>,  </a:t>
            </a:r>
            <a:r>
              <a:rPr lang="en-US" altLang="zh-CN" i="1" smtClean="0">
                <a:solidFill>
                  <a:srgbClr val="0000CC"/>
                </a:solidFill>
                <a:latin typeface="DengXian"/>
                <a:ea typeface="DengXian"/>
                <a:cs typeface="DengXian"/>
              </a:rPr>
              <a:t>f , </a:t>
            </a:r>
            <a:r>
              <a:rPr lang="en-US" altLang="zh-CN" smtClean="0">
                <a:solidFill>
                  <a:srgbClr val="0000CC"/>
                </a:solidFill>
                <a:latin typeface="DengXian"/>
                <a:ea typeface="DengXian"/>
                <a:cs typeface="DengXian"/>
              </a:rPr>
              <a:t>and </a:t>
            </a:r>
            <a:r>
              <a:rPr lang="el-GR" altLang="zh-CN" i="1" smtClean="0">
                <a:solidFill>
                  <a:srgbClr val="0000CC"/>
                </a:solidFill>
                <a:latin typeface="DengXian"/>
                <a:ea typeface="DengXian"/>
                <a:cs typeface="DengXian"/>
              </a:rPr>
              <a:t>ω</a:t>
            </a:r>
            <a:r>
              <a:rPr lang="en-US" altLang="zh-CN" i="1" smtClean="0">
                <a:solidFill>
                  <a:srgbClr val="0000CC"/>
                </a:solidFill>
                <a:latin typeface="DengXian"/>
                <a:ea typeface="DengXian"/>
                <a:cs typeface="DengXian"/>
              </a:rPr>
              <a:t> </a:t>
            </a:r>
            <a:r>
              <a:rPr lang="zh-CN" altLang="en-US" smtClean="0">
                <a:solidFill>
                  <a:srgbClr val="0000CC"/>
                </a:solidFill>
                <a:latin typeface="DengXian"/>
                <a:ea typeface="DengXian"/>
                <a:cs typeface="DengXian"/>
              </a:rPr>
              <a:t>不依赖于离子的运动速度</a:t>
            </a:r>
            <a:r>
              <a:rPr lang="en-US" altLang="zh-CN" smtClean="0">
                <a:solidFill>
                  <a:srgbClr val="0000CC"/>
                </a:solidFill>
                <a:latin typeface="DengXian"/>
                <a:ea typeface="DengXian"/>
                <a:cs typeface="DengXian"/>
              </a:rPr>
              <a:t> (if which is much less than the speed of light). </a:t>
            </a:r>
          </a:p>
          <a:p>
            <a:pPr algn="just" eaLnBrk="1" hangingPunct="1">
              <a:lnSpc>
                <a:spcPts val="4838"/>
              </a:lnSpc>
              <a:spcBef>
                <a:spcPct val="60000"/>
              </a:spcBef>
              <a:buClr>
                <a:srgbClr val="FF0000"/>
              </a:buClr>
            </a:pPr>
            <a:r>
              <a:rPr lang="zh-CN" altLang="en-US" smtClean="0">
                <a:solidFill>
                  <a:srgbClr val="0000CC"/>
                </a:solidFill>
                <a:latin typeface="DengXian"/>
                <a:ea typeface="DengXian"/>
                <a:cs typeface="DengXian"/>
              </a:rPr>
              <a:t>所有具有相同荷质比</a:t>
            </a:r>
            <a:r>
              <a:rPr lang="en-US" altLang="zh-CN" smtClean="0">
                <a:solidFill>
                  <a:srgbClr val="0000CC"/>
                </a:solidFill>
                <a:latin typeface="DengXian"/>
                <a:ea typeface="DengXian"/>
                <a:cs typeface="DengXian"/>
              </a:rPr>
              <a:t>charge-to-mass ratio </a:t>
            </a:r>
            <a:r>
              <a:rPr lang="en-US" altLang="zh-CN" i="1" smtClean="0">
                <a:solidFill>
                  <a:srgbClr val="0000CC"/>
                </a:solidFill>
                <a:latin typeface="DengXian"/>
                <a:ea typeface="DengXian"/>
                <a:cs typeface="DengXian"/>
              </a:rPr>
              <a:t>q</a:t>
            </a:r>
            <a:r>
              <a:rPr lang="en-US" altLang="zh-CN" smtClean="0">
                <a:solidFill>
                  <a:srgbClr val="0000CC"/>
                </a:solidFill>
                <a:latin typeface="DengXian"/>
                <a:ea typeface="DengXian"/>
                <a:cs typeface="DengXian"/>
              </a:rPr>
              <a:t>/</a:t>
            </a:r>
            <a:r>
              <a:rPr lang="en-US" altLang="zh-CN" i="1" smtClean="0">
                <a:solidFill>
                  <a:srgbClr val="0000CC"/>
                </a:solidFill>
                <a:latin typeface="DengXian"/>
                <a:ea typeface="DengXian"/>
                <a:cs typeface="DengXian"/>
              </a:rPr>
              <a:t>m</a:t>
            </a:r>
            <a:r>
              <a:rPr lang="zh-CN" altLang="en-US" smtClean="0">
                <a:solidFill>
                  <a:srgbClr val="0000CC"/>
                </a:solidFill>
                <a:latin typeface="DengXian"/>
                <a:ea typeface="DengXian"/>
                <a:cs typeface="DengXian"/>
              </a:rPr>
              <a:t>的离子运动一圈所需的时间相同</a:t>
            </a:r>
            <a:endParaRPr lang="en-US" altLang="zh-CN" i="1" smtClean="0">
              <a:solidFill>
                <a:srgbClr val="0000CC"/>
              </a:solidFill>
              <a:latin typeface="DengXian"/>
              <a:ea typeface="DengXian"/>
              <a:cs typeface="DengXi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632">
                                            <p:txEl>
                                              <p:pRg st="0" end="0"/>
                                            </p:txEl>
                                          </p:spTgt>
                                        </p:tgtEl>
                                        <p:attrNameLst>
                                          <p:attrName>style.visibility</p:attrName>
                                        </p:attrNameLst>
                                      </p:cBhvr>
                                      <p:to>
                                        <p:strVal val="visible"/>
                                      </p:to>
                                    </p:set>
                                    <p:animEffect transition="in" filter="wipe(left)">
                                      <p:cBhvr>
                                        <p:cTn id="7" dur="500"/>
                                        <p:tgtEl>
                                          <p:spTgt spid="1546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4632">
                                            <p:txEl>
                                              <p:pRg st="1" end="1"/>
                                            </p:txEl>
                                          </p:spTgt>
                                        </p:tgtEl>
                                        <p:attrNameLst>
                                          <p:attrName>style.visibility</p:attrName>
                                        </p:attrNameLst>
                                      </p:cBhvr>
                                      <p:to>
                                        <p:strVal val="visible"/>
                                      </p:to>
                                    </p:set>
                                    <p:animEffect transition="in" filter="wipe(left)">
                                      <p:cBhvr>
                                        <p:cTn id="12" dur="500"/>
                                        <p:tgtEl>
                                          <p:spTgt spid="1546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4632">
                                            <p:txEl>
                                              <p:pRg st="2" end="2"/>
                                            </p:txEl>
                                          </p:spTgt>
                                        </p:tgtEl>
                                        <p:attrNameLst>
                                          <p:attrName>style.visibility</p:attrName>
                                        </p:attrNameLst>
                                      </p:cBhvr>
                                      <p:to>
                                        <p:strVal val="visible"/>
                                      </p:to>
                                    </p:set>
                                    <p:animEffect transition="in" filter="wipe(left)">
                                      <p:cBhvr>
                                        <p:cTn id="17" dur="500"/>
                                        <p:tgtEl>
                                          <p:spTgt spid="1546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aphicFrame>
        <p:nvGraphicFramePr>
          <p:cNvPr id="48130" name="Object 5"/>
          <p:cNvGraphicFramePr>
            <a:graphicFrameLocks noChangeAspect="1"/>
          </p:cNvGraphicFramePr>
          <p:nvPr/>
        </p:nvGraphicFramePr>
        <p:xfrm>
          <a:off x="684213" y="687388"/>
          <a:ext cx="1800225" cy="1076325"/>
        </p:xfrm>
        <a:graphic>
          <a:graphicData uri="http://schemas.openxmlformats.org/presentationml/2006/ole">
            <mc:AlternateContent xmlns:mc="http://schemas.openxmlformats.org/markup-compatibility/2006">
              <mc:Choice xmlns:v="urn:schemas-microsoft-com:vml" Requires="v">
                <p:oleObj spid="_x0000_s48166" name="Equation" r:id="rId3" imgW="660113" imgH="393529" progId="Equation.DSMT4">
                  <p:embed/>
                </p:oleObj>
              </mc:Choice>
              <mc:Fallback>
                <p:oleObj name="Equation" r:id="rId3" imgW="660113" imgH="393529"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687388"/>
                        <a:ext cx="1800225" cy="10763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8131" name="Object 6"/>
          <p:cNvGraphicFramePr>
            <a:graphicFrameLocks noChangeAspect="1"/>
          </p:cNvGraphicFramePr>
          <p:nvPr/>
        </p:nvGraphicFramePr>
        <p:xfrm>
          <a:off x="2987675" y="687388"/>
          <a:ext cx="2089150" cy="1085850"/>
        </p:xfrm>
        <a:graphic>
          <a:graphicData uri="http://schemas.openxmlformats.org/presentationml/2006/ole">
            <mc:AlternateContent xmlns:mc="http://schemas.openxmlformats.org/markup-compatibility/2006">
              <mc:Choice xmlns:v="urn:schemas-microsoft-com:vml" Requires="v">
                <p:oleObj spid="_x0000_s48167" name="Equation" r:id="rId5" imgW="508000" imgH="228600" progId="Equation.DSMT4">
                  <p:embed/>
                </p:oleObj>
              </mc:Choice>
              <mc:Fallback>
                <p:oleObj name="Equation" r:id="rId5" imgW="508000" imgH="22860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687388"/>
                        <a:ext cx="2089150" cy="108585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7703" name="Rectangle 7"/>
          <p:cNvSpPr>
            <a:spLocks noGrp="1" noChangeArrowheads="1"/>
          </p:cNvSpPr>
          <p:nvPr>
            <p:ph type="body" idx="1"/>
          </p:nvPr>
        </p:nvSpPr>
        <p:spPr>
          <a:xfrm>
            <a:off x="468313" y="2351088"/>
            <a:ext cx="8229600" cy="4391025"/>
          </a:xfrm>
        </p:spPr>
        <p:txBody>
          <a:bodyPr/>
          <a:lstStyle/>
          <a:p>
            <a:pPr algn="just" eaLnBrk="1" hangingPunct="1">
              <a:lnSpc>
                <a:spcPts val="4700"/>
              </a:lnSpc>
              <a:spcBef>
                <a:spcPct val="55000"/>
              </a:spcBef>
              <a:buClr>
                <a:srgbClr val="FF0000"/>
              </a:buClr>
            </a:pPr>
            <a:r>
              <a:rPr lang="zh-CN" altLang="en-US" smtClean="0">
                <a:solidFill>
                  <a:srgbClr val="0000CC"/>
                </a:solidFill>
                <a:latin typeface="DengXian"/>
                <a:ea typeface="DengXian"/>
                <a:cs typeface="DengXian"/>
              </a:rPr>
              <a:t>回旋加速器的运行的关键是的质子循环运动的频率</a:t>
            </a:r>
            <a:r>
              <a:rPr lang="en-US" altLang="zh-CN" smtClean="0">
                <a:solidFill>
                  <a:srgbClr val="0000CC"/>
                </a:solidFill>
                <a:latin typeface="DengXian"/>
                <a:ea typeface="DengXian"/>
                <a:cs typeface="DengXian"/>
              </a:rPr>
              <a:t>f</a:t>
            </a:r>
            <a:r>
              <a:rPr lang="zh-CN" altLang="en-US" smtClean="0">
                <a:solidFill>
                  <a:srgbClr val="0000CC"/>
                </a:solidFill>
                <a:latin typeface="DengXian"/>
                <a:ea typeface="DengXian"/>
                <a:cs typeface="DengXian"/>
              </a:rPr>
              <a:t>必须等于电子振荡器的固定频率</a:t>
            </a:r>
            <a:r>
              <a:rPr lang="en-US" altLang="zh-CN" smtClean="0">
                <a:solidFill>
                  <a:srgbClr val="0000CC"/>
                </a:solidFill>
                <a:latin typeface="DengXian"/>
                <a:ea typeface="DengXian"/>
                <a:cs typeface="DengXian"/>
              </a:rPr>
              <a:t>f</a:t>
            </a:r>
            <a:r>
              <a:rPr lang="en-US" altLang="zh-CN" baseline="-25000" smtClean="0">
                <a:solidFill>
                  <a:srgbClr val="0000CC"/>
                </a:solidFill>
                <a:latin typeface="DengXian"/>
                <a:ea typeface="DengXian"/>
                <a:cs typeface="DengXian"/>
              </a:rPr>
              <a:t>OSC</a:t>
            </a:r>
            <a:r>
              <a:rPr lang="zh-CN" altLang="en-US" baseline="-25000" smtClean="0">
                <a:solidFill>
                  <a:srgbClr val="0000CC"/>
                </a:solidFill>
                <a:latin typeface="DengXian"/>
                <a:ea typeface="DengXian"/>
                <a:cs typeface="DengXian"/>
              </a:rPr>
              <a:t>。</a:t>
            </a:r>
            <a:endParaRPr lang="en-US" altLang="zh-CN" baseline="-25000" smtClean="0">
              <a:solidFill>
                <a:srgbClr val="0000CC"/>
              </a:solidFill>
              <a:latin typeface="DengXian"/>
              <a:ea typeface="DengXian"/>
              <a:cs typeface="DengXian"/>
            </a:endParaRPr>
          </a:p>
          <a:p>
            <a:pPr algn="just" eaLnBrk="1" hangingPunct="1">
              <a:lnSpc>
                <a:spcPts val="4700"/>
              </a:lnSpc>
              <a:spcBef>
                <a:spcPct val="55000"/>
              </a:spcBef>
              <a:buClr>
                <a:srgbClr val="FF0000"/>
              </a:buClr>
            </a:pPr>
            <a:r>
              <a:rPr lang="zh-CN" altLang="en-US" smtClean="0">
                <a:solidFill>
                  <a:srgbClr val="0000CC"/>
                </a:solidFill>
                <a:latin typeface="DengXian"/>
                <a:ea typeface="DengXian"/>
                <a:cs typeface="DengXian"/>
              </a:rPr>
              <a:t>循环运动的质子总是与</a:t>
            </a:r>
            <a:r>
              <a:rPr lang="en-US" altLang="zh-CN" smtClean="0">
                <a:solidFill>
                  <a:srgbClr val="0000CC"/>
                </a:solidFill>
                <a:latin typeface="DengXian"/>
                <a:ea typeface="DengXian"/>
                <a:cs typeface="DengXian"/>
              </a:rPr>
              <a:t>dee</a:t>
            </a:r>
            <a:r>
              <a:rPr lang="zh-CN" altLang="en-US" smtClean="0">
                <a:solidFill>
                  <a:srgbClr val="0000CC"/>
                </a:solidFill>
                <a:latin typeface="DengXian"/>
                <a:ea typeface="DengXian"/>
                <a:cs typeface="DengXian"/>
              </a:rPr>
              <a:t>电位的振荡同步，直到质子离开</a:t>
            </a:r>
            <a:r>
              <a:rPr lang="en-US" altLang="zh-CN" smtClean="0">
                <a:solidFill>
                  <a:srgbClr val="0000CC"/>
                </a:solidFill>
                <a:latin typeface="DengXian"/>
                <a:ea typeface="DengXian"/>
                <a:cs typeface="DengXian"/>
              </a:rPr>
              <a:t>dee</a:t>
            </a:r>
            <a:r>
              <a:rPr lang="zh-CN" altLang="en-US" smtClean="0">
                <a:solidFill>
                  <a:srgbClr val="0000CC"/>
                </a:solidFill>
                <a:latin typeface="DengXian"/>
                <a:ea typeface="DengXian"/>
                <a:cs typeface="DengXian"/>
              </a:rPr>
              <a:t>系统的边缘。</a:t>
            </a:r>
            <a:endParaRPr lang="en-US" altLang="zh-CN" smtClean="0">
              <a:solidFill>
                <a:srgbClr val="0000CC"/>
              </a:solidFill>
              <a:latin typeface="DengXian"/>
              <a:ea typeface="DengXian"/>
              <a:cs typeface="DengXi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7703">
                                            <p:txEl>
                                              <p:pRg st="0" end="0"/>
                                            </p:txEl>
                                          </p:spTgt>
                                        </p:tgtEl>
                                        <p:attrNameLst>
                                          <p:attrName>style.visibility</p:attrName>
                                        </p:attrNameLst>
                                      </p:cBhvr>
                                      <p:to>
                                        <p:strVal val="visible"/>
                                      </p:to>
                                    </p:set>
                                    <p:animEffect transition="in" filter="wipe(left)">
                                      <p:cBhvr>
                                        <p:cTn id="7" dur="500"/>
                                        <p:tgtEl>
                                          <p:spTgt spid="1577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7703">
                                            <p:txEl>
                                              <p:pRg st="1" end="1"/>
                                            </p:txEl>
                                          </p:spTgt>
                                        </p:tgtEl>
                                        <p:attrNameLst>
                                          <p:attrName>style.visibility</p:attrName>
                                        </p:attrNameLst>
                                      </p:cBhvr>
                                      <p:to>
                                        <p:strVal val="visible"/>
                                      </p:to>
                                    </p:set>
                                    <p:animEffect transition="in" filter="wipe(left)">
                                      <p:cBhvr>
                                        <p:cTn id="12" dur="500"/>
                                        <p:tgtEl>
                                          <p:spTgt spid="1577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ChangeArrowheads="1"/>
          </p:cNvSpPr>
          <p:nvPr/>
        </p:nvSpPr>
        <p:spPr bwMode="auto">
          <a:xfrm>
            <a:off x="0" y="809625"/>
            <a:ext cx="9144000" cy="6048375"/>
          </a:xfrm>
          <a:prstGeom prst="rect">
            <a:avLst/>
          </a:prstGeom>
          <a:solidFill>
            <a:srgbClr val="FFFF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endParaRPr lang="zh-CN" altLang="en-US" sz="2400">
              <a:latin typeface="Arial" panose="020B0604020202020204" pitchFamily="34" charset="0"/>
            </a:endParaRPr>
          </a:p>
        </p:txBody>
      </p:sp>
      <p:pic>
        <p:nvPicPr>
          <p:cNvPr id="49154" name="Picture 14" descr="E:\work\教案图片\12\Untitle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00"/>
            <a:ext cx="42624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AutoShape 15"/>
          <p:cNvSpPr>
            <a:spLocks noChangeArrowheads="1"/>
          </p:cNvSpPr>
          <p:nvPr/>
        </p:nvSpPr>
        <p:spPr bwMode="auto">
          <a:xfrm>
            <a:off x="1905000" y="1752600"/>
            <a:ext cx="1143000" cy="457200"/>
          </a:xfrm>
          <a:prstGeom prst="wedgeRoundRectCallout">
            <a:avLst>
              <a:gd name="adj1" fmla="val 58056"/>
              <a:gd name="adj2" fmla="val 123611"/>
              <a:gd name="adj3" fmla="val 16667"/>
            </a:avLst>
          </a:prstGeom>
          <a:solidFill>
            <a:srgbClr val="0033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r>
              <a:rPr lang="en-US" altLang="zh-CN" sz="2400" b="1">
                <a:solidFill>
                  <a:srgbClr val="FFFF00"/>
                </a:solidFill>
                <a:latin typeface="宋体" panose="02010600030101010101" pitchFamily="2" charset="-122"/>
              </a:rPr>
              <a:t>D</a:t>
            </a:r>
            <a:r>
              <a:rPr lang="zh-CN" altLang="en-US" sz="2400" b="1">
                <a:solidFill>
                  <a:srgbClr val="FFFF00"/>
                </a:solidFill>
                <a:latin typeface="宋体" panose="02010600030101010101" pitchFamily="2" charset="-122"/>
              </a:rPr>
              <a:t>形盒</a:t>
            </a:r>
          </a:p>
        </p:txBody>
      </p:sp>
      <p:sp>
        <p:nvSpPr>
          <p:cNvPr id="17425" name="AutoShape 17"/>
          <p:cNvSpPr>
            <a:spLocks noChangeArrowheads="1"/>
          </p:cNvSpPr>
          <p:nvPr/>
        </p:nvSpPr>
        <p:spPr bwMode="auto">
          <a:xfrm>
            <a:off x="457200" y="3886200"/>
            <a:ext cx="1905000" cy="533400"/>
          </a:xfrm>
          <a:prstGeom prst="wedgeRoundRectCallout">
            <a:avLst>
              <a:gd name="adj1" fmla="val 40667"/>
              <a:gd name="adj2" fmla="val -78273"/>
              <a:gd name="adj3" fmla="val 16667"/>
            </a:avLst>
          </a:prstGeom>
          <a:solidFill>
            <a:srgbClr val="0033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r>
              <a:rPr lang="zh-CN" altLang="en-US" sz="2400" b="1">
                <a:solidFill>
                  <a:srgbClr val="FFFF00"/>
                </a:solidFill>
                <a:latin typeface="宋体" panose="02010600030101010101" pitchFamily="2" charset="-122"/>
              </a:rPr>
              <a:t>出射粒子束</a:t>
            </a:r>
          </a:p>
        </p:txBody>
      </p:sp>
      <p:grpSp>
        <p:nvGrpSpPr>
          <p:cNvPr id="2" name="Group 26"/>
          <p:cNvGrpSpPr>
            <a:grpSpLocks/>
          </p:cNvGrpSpPr>
          <p:nvPr/>
        </p:nvGrpSpPr>
        <p:grpSpPr bwMode="auto">
          <a:xfrm>
            <a:off x="6477000" y="1905000"/>
            <a:ext cx="2187575" cy="962025"/>
            <a:chOff x="4080" y="1344"/>
            <a:chExt cx="1378" cy="606"/>
          </a:xfrm>
        </p:grpSpPr>
        <p:graphicFrame>
          <p:nvGraphicFramePr>
            <p:cNvPr id="49164" name="Object 18"/>
            <p:cNvGraphicFramePr>
              <a:graphicFrameLocks noChangeAspect="1"/>
            </p:cNvGraphicFramePr>
            <p:nvPr/>
          </p:nvGraphicFramePr>
          <p:xfrm>
            <a:off x="4760" y="1344"/>
            <a:ext cx="698" cy="606"/>
          </p:xfrm>
          <a:graphic>
            <a:graphicData uri="http://schemas.openxmlformats.org/presentationml/2006/ole">
              <mc:AlternateContent xmlns:mc="http://schemas.openxmlformats.org/markup-compatibility/2006">
                <mc:Choice xmlns:v="urn:schemas-microsoft-com:vml" Requires="v">
                  <p:oleObj spid="_x0000_s49199" name="公式" r:id="rId5" imgW="482391" imgH="418918" progId="Equation.3">
                    <p:embed/>
                  </p:oleObj>
                </mc:Choice>
                <mc:Fallback>
                  <p:oleObj name="公式" r:id="rId5" imgW="482391" imgH="418918" progId="Equation.3">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 y="1344"/>
                          <a:ext cx="698"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165" name="Text Box 20"/>
            <p:cNvSpPr txBox="1">
              <a:spLocks noChangeArrowheads="1"/>
            </p:cNvSpPr>
            <p:nvPr/>
          </p:nvSpPr>
          <p:spPr bwMode="auto">
            <a:xfrm>
              <a:off x="4080" y="1483"/>
              <a:ext cx="6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zh-CN" altLang="en-US" sz="2800" b="1">
                  <a:latin typeface="宋体" panose="02010600030101010101" pitchFamily="2" charset="-122"/>
                </a:rPr>
                <a:t>半径</a:t>
              </a:r>
              <a:r>
                <a:rPr lang="en-US" altLang="zh-CN" sz="2800" b="1">
                  <a:latin typeface="宋体" panose="02010600030101010101" pitchFamily="2" charset="-122"/>
                </a:rPr>
                <a:t>:</a:t>
              </a:r>
            </a:p>
          </p:txBody>
        </p:sp>
      </p:grpSp>
      <p:grpSp>
        <p:nvGrpSpPr>
          <p:cNvPr id="3" name="Group 27"/>
          <p:cNvGrpSpPr>
            <a:grpSpLocks/>
          </p:cNvGrpSpPr>
          <p:nvPr/>
        </p:nvGrpSpPr>
        <p:grpSpPr bwMode="auto">
          <a:xfrm>
            <a:off x="6537325" y="3284538"/>
            <a:ext cx="2360613" cy="965200"/>
            <a:chOff x="4118" y="2069"/>
            <a:chExt cx="1487" cy="608"/>
          </a:xfrm>
        </p:grpSpPr>
        <p:graphicFrame>
          <p:nvGraphicFramePr>
            <p:cNvPr id="49162" name="Object 19"/>
            <p:cNvGraphicFramePr>
              <a:graphicFrameLocks noChangeAspect="1"/>
            </p:cNvGraphicFramePr>
            <p:nvPr/>
          </p:nvGraphicFramePr>
          <p:xfrm>
            <a:off x="4739" y="2069"/>
            <a:ext cx="866" cy="608"/>
          </p:xfrm>
          <a:graphic>
            <a:graphicData uri="http://schemas.openxmlformats.org/presentationml/2006/ole">
              <mc:AlternateContent xmlns:mc="http://schemas.openxmlformats.org/markup-compatibility/2006">
                <mc:Choice xmlns:v="urn:schemas-microsoft-com:vml" Requires="v">
                  <p:oleObj spid="_x0000_s49200" name="公式" r:id="rId7" imgW="596900" imgH="419100" progId="Equation.3">
                    <p:embed/>
                  </p:oleObj>
                </mc:Choice>
                <mc:Fallback>
                  <p:oleObj name="公式" r:id="rId7" imgW="596900" imgH="419100" progId="Equation.3">
                    <p:embed/>
                    <p:pic>
                      <p:nvPicPr>
                        <p:cNvPr id="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9" y="2069"/>
                          <a:ext cx="866"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163" name="Text Box 21"/>
            <p:cNvSpPr txBox="1">
              <a:spLocks noChangeArrowheads="1"/>
            </p:cNvSpPr>
            <p:nvPr/>
          </p:nvSpPr>
          <p:spPr bwMode="auto">
            <a:xfrm>
              <a:off x="4118" y="2156"/>
              <a:ext cx="6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zh-CN" altLang="en-US" sz="2800" b="1">
                  <a:latin typeface="宋体" panose="02010600030101010101" pitchFamily="2" charset="-122"/>
                </a:rPr>
                <a:t>周期</a:t>
              </a:r>
              <a:r>
                <a:rPr lang="en-US" altLang="zh-CN" sz="2800" b="1">
                  <a:latin typeface="宋体" panose="02010600030101010101" pitchFamily="2" charset="-122"/>
                </a:rPr>
                <a:t>:</a:t>
              </a:r>
            </a:p>
          </p:txBody>
        </p:sp>
      </p:grpSp>
      <p:sp>
        <p:nvSpPr>
          <p:cNvPr id="17430" name="AutoShape 22"/>
          <p:cNvSpPr>
            <a:spLocks noChangeArrowheads="1"/>
          </p:cNvSpPr>
          <p:nvPr/>
        </p:nvSpPr>
        <p:spPr bwMode="auto">
          <a:xfrm>
            <a:off x="5486400" y="4800600"/>
            <a:ext cx="1905000" cy="457200"/>
          </a:xfrm>
          <a:prstGeom prst="wedgeRoundRectCallout">
            <a:avLst>
              <a:gd name="adj1" fmla="val -61167"/>
              <a:gd name="adj2" fmla="val -235417"/>
              <a:gd name="adj3" fmla="val 16667"/>
            </a:avLst>
          </a:prstGeom>
          <a:solidFill>
            <a:srgbClr val="0033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r>
              <a:rPr lang="zh-CN" altLang="en-US" sz="2400" b="1">
                <a:solidFill>
                  <a:srgbClr val="FFFF00"/>
                </a:solidFill>
                <a:latin typeface="宋体" panose="02010600030101010101" pitchFamily="2" charset="-122"/>
              </a:rPr>
              <a:t>均匀磁场</a:t>
            </a:r>
            <a:r>
              <a:rPr lang="en-US" altLang="zh-CN" sz="2400" b="1" i="1">
                <a:solidFill>
                  <a:srgbClr val="FFFF00"/>
                </a:solidFill>
                <a:latin typeface="宋体" panose="02010600030101010101" pitchFamily="2" charset="-122"/>
              </a:rPr>
              <a:t>B</a:t>
            </a:r>
            <a:r>
              <a:rPr lang="en-US" altLang="zh-CN" sz="2400" b="1">
                <a:solidFill>
                  <a:srgbClr val="FFFF00"/>
                </a:solidFill>
                <a:latin typeface="宋体" panose="02010600030101010101" pitchFamily="2" charset="-122"/>
              </a:rPr>
              <a:t> </a:t>
            </a:r>
          </a:p>
        </p:txBody>
      </p:sp>
      <p:sp>
        <p:nvSpPr>
          <p:cNvPr id="49160" name="Text Box 24"/>
          <p:cNvSpPr txBox="1">
            <a:spLocks noChangeArrowheads="1"/>
          </p:cNvSpPr>
          <p:nvPr/>
        </p:nvSpPr>
        <p:spPr bwMode="auto">
          <a:xfrm>
            <a:off x="457200" y="914400"/>
            <a:ext cx="41925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kumimoji="1" lang="zh-CN" altLang="en-US" b="1">
                <a:solidFill>
                  <a:srgbClr val="990000"/>
                </a:solidFill>
                <a:latin typeface="楷体_GB2312" pitchFamily="49" charset="-122"/>
                <a:ea typeface="楷体_GB2312" pitchFamily="49" charset="-122"/>
              </a:rPr>
              <a:t>回旋加速器</a:t>
            </a:r>
          </a:p>
        </p:txBody>
      </p:sp>
      <p:sp>
        <p:nvSpPr>
          <p:cNvPr id="17436" name="AutoShape 28"/>
          <p:cNvSpPr>
            <a:spLocks noChangeArrowheads="1"/>
          </p:cNvSpPr>
          <p:nvPr/>
        </p:nvSpPr>
        <p:spPr bwMode="auto">
          <a:xfrm>
            <a:off x="1524000" y="5943600"/>
            <a:ext cx="1600200" cy="533400"/>
          </a:xfrm>
          <a:prstGeom prst="wedgeRoundRectCallout">
            <a:avLst>
              <a:gd name="adj1" fmla="val 85713"/>
              <a:gd name="adj2" fmla="val -58333"/>
              <a:gd name="adj3" fmla="val 16667"/>
            </a:avLst>
          </a:prstGeom>
          <a:solidFill>
            <a:srgbClr val="0033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r>
              <a:rPr lang="zh-CN" altLang="en-US" sz="2400" b="1">
                <a:solidFill>
                  <a:srgbClr val="FFFF00"/>
                </a:solidFill>
                <a:latin typeface="宋体" panose="02010600030101010101" pitchFamily="2" charset="-122"/>
              </a:rPr>
              <a:t>振荡器</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animBg="1" autoUpdateAnimBg="0"/>
      <p:bldP spid="17425" grpId="0" animBg="1" autoUpdateAnimBg="0"/>
      <p:bldP spid="17430" grpId="0" animBg="1" autoUpdateAnimBg="0"/>
      <p:bldP spid="1743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468313" y="1430338"/>
            <a:ext cx="8424862" cy="1143000"/>
          </a:xfrm>
        </p:spPr>
        <p:txBody>
          <a:bodyPr/>
          <a:lstStyle/>
          <a:p>
            <a:pPr algn="just" eaLnBrk="1" hangingPunct="1"/>
            <a:r>
              <a:rPr lang="zh-CN" altLang="en-US" sz="4000" smtClean="0">
                <a:solidFill>
                  <a:srgbClr val="FF0000"/>
                </a:solidFill>
                <a:latin typeface="DengXian"/>
                <a:ea typeface="DengXian"/>
                <a:cs typeface="DengXian"/>
              </a:rPr>
              <a:t>当质子能量超过</a:t>
            </a:r>
            <a:r>
              <a:rPr lang="en-US" altLang="zh-CN" sz="4000" smtClean="0">
                <a:solidFill>
                  <a:srgbClr val="FF0000"/>
                </a:solidFill>
                <a:latin typeface="DengXian"/>
                <a:ea typeface="DengXian"/>
                <a:cs typeface="DengXian"/>
              </a:rPr>
              <a:t>50 MeV</a:t>
            </a:r>
            <a:r>
              <a:rPr lang="zh-CN" altLang="en-US" sz="4000" smtClean="0">
                <a:solidFill>
                  <a:srgbClr val="FF0000"/>
                </a:solidFill>
                <a:latin typeface="DengXian"/>
                <a:ea typeface="DengXian"/>
                <a:cs typeface="DengXian"/>
              </a:rPr>
              <a:t>时，传统的回旋加速器</a:t>
            </a:r>
            <a:r>
              <a:rPr lang="en-US" altLang="zh-CN" sz="4000" smtClean="0">
                <a:solidFill>
                  <a:srgbClr val="FF0000"/>
                </a:solidFill>
                <a:latin typeface="DengXian"/>
                <a:ea typeface="DengXian"/>
                <a:cs typeface="DengXian"/>
              </a:rPr>
              <a:t>begins to fail…</a:t>
            </a:r>
          </a:p>
        </p:txBody>
      </p:sp>
      <p:sp>
        <p:nvSpPr>
          <p:cNvPr id="51202" name="矩形 2"/>
          <p:cNvSpPr>
            <a:spLocks noChangeArrowheads="1"/>
          </p:cNvSpPr>
          <p:nvPr/>
        </p:nvSpPr>
        <p:spPr bwMode="auto">
          <a:xfrm>
            <a:off x="792163" y="2924175"/>
            <a:ext cx="7775575"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just" eaLnBrk="1" hangingPunct="1">
              <a:lnSpc>
                <a:spcPct val="150000"/>
              </a:lnSpc>
              <a:spcBef>
                <a:spcPct val="65000"/>
              </a:spcBef>
              <a:buClr>
                <a:srgbClr val="FF0000"/>
              </a:buClr>
              <a:buFontTx/>
              <a:buNone/>
            </a:pPr>
            <a:r>
              <a:rPr lang="en-US" altLang="zh-CN" sz="2800">
                <a:solidFill>
                  <a:srgbClr val="0000CC"/>
                </a:solidFill>
                <a:latin typeface="DengXian"/>
                <a:ea typeface="DengXian"/>
                <a:cs typeface="DengXian"/>
              </a:rPr>
              <a:t>For a 500 GeV proton in a magnetic field of 1.5 T, the path radius is 1.1 km. The magnet for a cyclotron of the proper size would be impossibly expensive, the area of its pole faces being about 1000 acres.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
          <p:cNvSpPr>
            <a:spLocks noGrp="1" noChangeArrowheads="1"/>
          </p:cNvSpPr>
          <p:nvPr>
            <p:ph type="title"/>
          </p:nvPr>
        </p:nvSpPr>
        <p:spPr>
          <a:xfrm>
            <a:off x="1100138" y="-98425"/>
            <a:ext cx="7088187" cy="1143000"/>
          </a:xfrm>
        </p:spPr>
        <p:txBody>
          <a:bodyPr/>
          <a:lstStyle/>
          <a:p>
            <a:pPr eaLnBrk="1" hangingPunct="1"/>
            <a:r>
              <a:rPr lang="zh-CN" altLang="en-US" sz="4000" b="1" smtClean="0">
                <a:solidFill>
                  <a:srgbClr val="FF0000"/>
                </a:solidFill>
                <a:latin typeface="黑体" panose="02010609060101010101" pitchFamily="49" charset="-122"/>
                <a:ea typeface="黑体" panose="02010609060101010101" pitchFamily="49" charset="-122"/>
              </a:rPr>
              <a:t>同步加速器</a:t>
            </a:r>
            <a:endParaRPr lang="en-US" altLang="zh-CN" sz="4000" b="1" smtClean="0">
              <a:solidFill>
                <a:srgbClr val="FF0000"/>
              </a:solidFill>
              <a:latin typeface="黑体" panose="02010609060101010101" pitchFamily="49" charset="-122"/>
              <a:ea typeface="黑体" panose="02010609060101010101" pitchFamily="49" charset="-122"/>
            </a:endParaRPr>
          </a:p>
        </p:txBody>
      </p:sp>
      <p:sp>
        <p:nvSpPr>
          <p:cNvPr id="52226" name="Rectangle 2"/>
          <p:cNvSpPr>
            <a:spLocks noGrp="1" noChangeArrowheads="1"/>
          </p:cNvSpPr>
          <p:nvPr>
            <p:ph type="body" sz="half" idx="1"/>
          </p:nvPr>
        </p:nvSpPr>
        <p:spPr>
          <a:xfrm>
            <a:off x="468313" y="1249363"/>
            <a:ext cx="8351837" cy="5132387"/>
          </a:xfrm>
        </p:spPr>
        <p:txBody>
          <a:bodyPr/>
          <a:lstStyle/>
          <a:p>
            <a:pPr algn="just" eaLnBrk="1" hangingPunct="1">
              <a:lnSpc>
                <a:spcPct val="95000"/>
              </a:lnSpc>
              <a:spcBef>
                <a:spcPct val="55000"/>
              </a:spcBef>
              <a:buClr>
                <a:srgbClr val="FF0000"/>
              </a:buClr>
            </a:pPr>
            <a:r>
              <a:rPr lang="en-US" altLang="zh-CN" sz="2800" smtClean="0">
                <a:solidFill>
                  <a:srgbClr val="0000CC"/>
                </a:solidFill>
                <a:latin typeface="DengXian"/>
                <a:ea typeface="DengXian"/>
                <a:cs typeface="DengXian"/>
              </a:rPr>
              <a:t>The proton synchrotron is designed to meet these two difficulties.</a:t>
            </a:r>
          </a:p>
          <a:p>
            <a:pPr algn="just" eaLnBrk="1" hangingPunct="1">
              <a:lnSpc>
                <a:spcPct val="95000"/>
              </a:lnSpc>
              <a:spcBef>
                <a:spcPct val="55000"/>
              </a:spcBef>
              <a:buClr>
                <a:srgbClr val="FF0000"/>
              </a:buClr>
            </a:pPr>
            <a:r>
              <a:rPr lang="en-US" altLang="zh-CN" sz="2800" smtClean="0">
                <a:solidFill>
                  <a:srgbClr val="0000CC"/>
                </a:solidFill>
                <a:latin typeface="DengXian"/>
                <a:ea typeface="DengXian"/>
                <a:cs typeface="DengXian"/>
              </a:rPr>
              <a:t>The magnetic field and the oscillator frequency</a:t>
            </a:r>
            <a:r>
              <a:rPr lang="en-US" altLang="zh-CN" sz="2800" i="1" smtClean="0">
                <a:solidFill>
                  <a:srgbClr val="0000CC"/>
                </a:solidFill>
                <a:latin typeface="DengXian"/>
                <a:ea typeface="DengXian"/>
                <a:cs typeface="DengXian"/>
              </a:rPr>
              <a:t> f</a:t>
            </a:r>
            <a:r>
              <a:rPr lang="en-US" altLang="zh-CN" sz="2800" i="1" baseline="-25000" smtClean="0">
                <a:solidFill>
                  <a:srgbClr val="0000CC"/>
                </a:solidFill>
                <a:latin typeface="DengXian"/>
                <a:ea typeface="DengXian"/>
                <a:cs typeface="DengXian"/>
              </a:rPr>
              <a:t>osc </a:t>
            </a:r>
            <a:r>
              <a:rPr lang="en-US" altLang="zh-CN" sz="2800" smtClean="0">
                <a:solidFill>
                  <a:srgbClr val="0000CC"/>
                </a:solidFill>
                <a:latin typeface="DengXian"/>
                <a:ea typeface="DengXian"/>
                <a:cs typeface="DengXian"/>
              </a:rPr>
              <a:t>are made to vary with time during the accelerating cycle.</a:t>
            </a:r>
          </a:p>
          <a:p>
            <a:pPr algn="just" eaLnBrk="1" hangingPunct="1">
              <a:lnSpc>
                <a:spcPct val="95000"/>
              </a:lnSpc>
              <a:spcBef>
                <a:spcPct val="55000"/>
              </a:spcBef>
              <a:buClr>
                <a:srgbClr val="FF0000"/>
              </a:buClr>
            </a:pPr>
            <a:r>
              <a:rPr lang="en-US" altLang="zh-CN" sz="2800" smtClean="0">
                <a:solidFill>
                  <a:srgbClr val="0000CC"/>
                </a:solidFill>
                <a:latin typeface="DengXian"/>
                <a:ea typeface="DengXian"/>
                <a:cs typeface="DengXian"/>
              </a:rPr>
              <a:t>If this is done properly, </a:t>
            </a:r>
          </a:p>
          <a:p>
            <a:pPr algn="just" eaLnBrk="1" hangingPunct="1">
              <a:lnSpc>
                <a:spcPct val="95000"/>
              </a:lnSpc>
              <a:spcBef>
                <a:spcPct val="55000"/>
              </a:spcBef>
              <a:buClr>
                <a:srgbClr val="FF0000"/>
              </a:buClr>
            </a:pPr>
            <a:endParaRPr lang="en-US" altLang="zh-CN" sz="2800" smtClean="0">
              <a:solidFill>
                <a:srgbClr val="0000CC"/>
              </a:solidFill>
              <a:latin typeface="DengXian"/>
              <a:ea typeface="DengXian"/>
              <a:cs typeface="DengXian"/>
            </a:endParaRPr>
          </a:p>
          <a:p>
            <a:pPr lvl="1" algn="just" eaLnBrk="1" hangingPunct="1">
              <a:lnSpc>
                <a:spcPct val="95000"/>
              </a:lnSpc>
              <a:spcBef>
                <a:spcPct val="55000"/>
              </a:spcBef>
              <a:buClr>
                <a:srgbClr val="FF0000"/>
              </a:buClr>
              <a:buFont typeface="Wingdings" panose="05000000000000000000" pitchFamily="2" charset="2"/>
              <a:buChar char="ü"/>
            </a:pPr>
            <a:r>
              <a:rPr lang="zh-CN" altLang="en-US" smtClean="0">
                <a:solidFill>
                  <a:srgbClr val="0000CC"/>
                </a:solidFill>
                <a:latin typeface="DengXian"/>
                <a:ea typeface="DengXian"/>
                <a:cs typeface="DengXian"/>
              </a:rPr>
              <a:t>回旋质子的频率始终与振荡频率保持一致</a:t>
            </a:r>
            <a:endParaRPr lang="en-US" altLang="zh-CN" smtClean="0">
              <a:solidFill>
                <a:srgbClr val="0000CC"/>
              </a:solidFill>
              <a:latin typeface="DengXian"/>
              <a:ea typeface="DengXian"/>
              <a:cs typeface="DengXian"/>
            </a:endParaRPr>
          </a:p>
          <a:p>
            <a:pPr lvl="1" algn="just" eaLnBrk="1" hangingPunct="1">
              <a:lnSpc>
                <a:spcPct val="95000"/>
              </a:lnSpc>
              <a:spcBef>
                <a:spcPct val="55000"/>
              </a:spcBef>
              <a:buClr>
                <a:srgbClr val="FF0000"/>
              </a:buClr>
              <a:buFont typeface="Wingdings" panose="05000000000000000000" pitchFamily="2" charset="2"/>
              <a:buChar char="ü"/>
            </a:pPr>
            <a:r>
              <a:rPr lang="zh-CN" altLang="en-US" smtClean="0">
                <a:solidFill>
                  <a:srgbClr val="0000CC"/>
                </a:solidFill>
                <a:latin typeface="DengXian"/>
                <a:ea typeface="DengXian"/>
                <a:cs typeface="DengXian"/>
              </a:rPr>
              <a:t>质子以圆形周期运动，而非螺旋路径</a:t>
            </a:r>
            <a:endParaRPr lang="en-US" altLang="zh-CN" smtClean="0">
              <a:solidFill>
                <a:srgbClr val="0000CC"/>
              </a:solidFill>
              <a:latin typeface="DengXian"/>
              <a:ea typeface="DengXian"/>
              <a:cs typeface="DengXian"/>
            </a:endParaRPr>
          </a:p>
        </p:txBody>
      </p:sp>
      <p:sp>
        <p:nvSpPr>
          <p:cNvPr id="52227" name="Rectangle 5"/>
          <p:cNvSpPr>
            <a:spLocks noChangeArrowheads="1"/>
          </p:cNvSpPr>
          <p:nvPr/>
        </p:nvSpPr>
        <p:spPr bwMode="auto">
          <a:xfrm>
            <a:off x="179388" y="0"/>
            <a:ext cx="2087562"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4384" y="490728"/>
            <a:ext cx="9095232" cy="587654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图片 4"/>
          <p:cNvPicPr>
            <a:picLocks noChangeAspect="1" noChangeArrowheads="1"/>
          </p:cNvPicPr>
          <p:nvPr/>
        </p:nvPicPr>
        <p:blipFill>
          <a:blip r:embed="rId3">
            <a:extLst>
              <a:ext uri="{28A0092B-C50C-407E-A947-70E740481C1C}">
                <a14:useLocalDpi xmlns:a14="http://schemas.microsoft.com/office/drawing/2010/main" val="0"/>
              </a:ext>
            </a:extLst>
          </a:blip>
          <a:srcRect r="23689"/>
          <a:stretch>
            <a:fillRect/>
          </a:stretch>
        </p:blipFill>
        <p:spPr bwMode="auto">
          <a:xfrm>
            <a:off x="827088" y="1341438"/>
            <a:ext cx="34575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图片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341438"/>
            <a:ext cx="34559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a:extLst>
              <a:ext uri="{FF2B5EF4-FFF2-40B4-BE49-F238E27FC236}"/>
            </a:extLst>
          </p:cNvPr>
          <p:cNvSpPr/>
          <p:nvPr/>
        </p:nvSpPr>
        <p:spPr bwMode="auto">
          <a:xfrm>
            <a:off x="757238" y="4113213"/>
            <a:ext cx="7702550" cy="2246312"/>
          </a:xfrm>
          <a:prstGeom prst="rect">
            <a:avLst/>
          </a:prstGeom>
          <a:ln w="28575">
            <a:solidFill>
              <a:srgbClr val="FFC000"/>
            </a:solidFill>
          </a:ln>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just" eaLnBrk="1" hangingPunct="1">
              <a:spcBef>
                <a:spcPct val="0"/>
              </a:spcBef>
              <a:spcAft>
                <a:spcPts val="600"/>
              </a:spcAft>
              <a:buFontTx/>
              <a:buNone/>
            </a:pPr>
            <a:r>
              <a:rPr lang="zh-CN" altLang="en-US" sz="2400">
                <a:solidFill>
                  <a:srgbClr val="0000FF"/>
                </a:solidFill>
                <a:effectLst>
                  <a:outerShdw blurRad="38100" dist="38100" dir="2700000" algn="tl">
                    <a:srgbClr val="C0C0C0"/>
                  </a:outerShdw>
                </a:effectLst>
                <a:latin typeface="Arial" panose="020B0604020202020204" pitchFamily="34" charset="0"/>
                <a:ea typeface="黑体" panose="02010609060101010101" pitchFamily="49" charset="-122"/>
              </a:rPr>
              <a:t>结构和性能参数：</a:t>
            </a:r>
            <a:endParaRPr lang="en-US" altLang="zh-CN" sz="2400">
              <a:solidFill>
                <a:srgbClr val="0000FF"/>
              </a:solidFill>
              <a:effectLst>
                <a:outerShdw blurRad="38100" dist="38100" dir="2700000" algn="tl">
                  <a:srgbClr val="C0C0C0"/>
                </a:outerShdw>
              </a:effectLst>
              <a:latin typeface="Arial" panose="020B0604020202020204" pitchFamily="34" charset="0"/>
              <a:ea typeface="黑体" panose="02010609060101010101" pitchFamily="49" charset="-122"/>
            </a:endParaRPr>
          </a:p>
          <a:p>
            <a:pPr algn="just" eaLnBrk="1" hangingPunct="1">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装置总长：</a:t>
            </a:r>
            <a:r>
              <a:rPr lang="en-US" altLang="zh-CN" sz="2400">
                <a:solidFill>
                  <a:srgbClr val="0000FF"/>
                </a:solidFill>
                <a:latin typeface="Arial" panose="020B0604020202020204" pitchFamily="34" charset="0"/>
                <a:ea typeface="黑体" panose="02010609060101010101" pitchFamily="49" charset="-122"/>
              </a:rPr>
              <a:t>196.8 m                  </a:t>
            </a:r>
            <a:r>
              <a:rPr lang="zh-CN" altLang="en-US" sz="2400">
                <a:solidFill>
                  <a:srgbClr val="0000FF"/>
                </a:solidFill>
                <a:latin typeface="Arial" panose="020B0604020202020204" pitchFamily="34" charset="0"/>
                <a:ea typeface="黑体" panose="02010609060101010101" pitchFamily="49" charset="-122"/>
              </a:rPr>
              <a:t>平均流强：</a:t>
            </a:r>
            <a:r>
              <a:rPr lang="en-US" altLang="zh-CN" sz="2400">
                <a:solidFill>
                  <a:srgbClr val="0000FF"/>
                </a:solidFill>
                <a:latin typeface="Arial" panose="020B0604020202020204" pitchFamily="34" charset="0"/>
                <a:ea typeface="黑体" panose="02010609060101010101" pitchFamily="49" charset="-122"/>
              </a:rPr>
              <a:t>500 mA</a:t>
            </a:r>
          </a:p>
          <a:p>
            <a:pPr algn="just" eaLnBrk="1" hangingPunct="1">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电子束能量：</a:t>
            </a:r>
            <a:r>
              <a:rPr lang="en-US" altLang="zh-CN" sz="2400">
                <a:solidFill>
                  <a:srgbClr val="0000FF"/>
                </a:solidFill>
                <a:latin typeface="Arial" panose="020B0604020202020204" pitchFamily="34" charset="0"/>
                <a:ea typeface="黑体" panose="02010609060101010101" pitchFamily="49" charset="-122"/>
              </a:rPr>
              <a:t>1.9 GeV               </a:t>
            </a:r>
            <a:r>
              <a:rPr lang="zh-CN" altLang="en-US" sz="2400">
                <a:solidFill>
                  <a:srgbClr val="0000FF"/>
                </a:solidFill>
                <a:latin typeface="Arial" panose="020B0604020202020204" pitchFamily="34" charset="0"/>
                <a:ea typeface="黑体" panose="02010609060101010101" pitchFamily="49" charset="-122"/>
              </a:rPr>
              <a:t>峰值亮度：</a:t>
            </a:r>
            <a:r>
              <a:rPr lang="en-US" altLang="zh-CN" sz="2400">
                <a:solidFill>
                  <a:srgbClr val="0000FF"/>
                </a:solidFill>
                <a:latin typeface="Arial" panose="020B0604020202020204" pitchFamily="34" charset="0"/>
                <a:ea typeface="黑体" panose="02010609060101010101" pitchFamily="49" charset="-122"/>
              </a:rPr>
              <a:t>10</a:t>
            </a:r>
            <a:r>
              <a:rPr lang="en-US" altLang="zh-CN" sz="2400" baseline="30000">
                <a:solidFill>
                  <a:srgbClr val="0000FF"/>
                </a:solidFill>
                <a:latin typeface="Arial" panose="020B0604020202020204" pitchFamily="34" charset="0"/>
                <a:ea typeface="黑体" panose="02010609060101010101" pitchFamily="49" charset="-122"/>
              </a:rPr>
              <a:t>19</a:t>
            </a:r>
          </a:p>
          <a:p>
            <a:pPr algn="just" eaLnBrk="1" hangingPunct="1">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光子能量：</a:t>
            </a:r>
            <a:r>
              <a:rPr lang="en-US" altLang="zh-CN" sz="2400">
                <a:solidFill>
                  <a:srgbClr val="0000FF"/>
                </a:solidFill>
                <a:latin typeface="Arial" panose="020B0604020202020204" pitchFamily="34" charset="0"/>
                <a:ea typeface="黑体" panose="02010609060101010101" pitchFamily="49" charset="-122"/>
              </a:rPr>
              <a:t>0.008-21keV           </a:t>
            </a:r>
            <a:r>
              <a:rPr lang="zh-CN" altLang="en-US" sz="2400">
                <a:solidFill>
                  <a:srgbClr val="0000FF"/>
                </a:solidFill>
                <a:latin typeface="Arial" panose="020B0604020202020204" pitchFamily="34" charset="0"/>
                <a:ea typeface="黑体" panose="02010609060101010101" pitchFamily="49" charset="-122"/>
              </a:rPr>
              <a:t>束团长度：</a:t>
            </a:r>
            <a:r>
              <a:rPr lang="en-US" altLang="zh-CN" sz="2400">
                <a:solidFill>
                  <a:srgbClr val="0000FF"/>
                </a:solidFill>
                <a:latin typeface="Arial" panose="020B0604020202020204" pitchFamily="34" charset="0"/>
                <a:ea typeface="黑体" panose="02010609060101010101" pitchFamily="49" charset="-122"/>
              </a:rPr>
              <a:t>60 ps         </a:t>
            </a:r>
          </a:p>
          <a:p>
            <a:pPr algn="just" eaLnBrk="1" hangingPunct="1">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束流发射度：</a:t>
            </a:r>
            <a:r>
              <a:rPr lang="en-US" altLang="zh-CN" sz="2400">
                <a:solidFill>
                  <a:srgbClr val="0000FF"/>
                </a:solidFill>
                <a:latin typeface="Arial" panose="020B0604020202020204" pitchFamily="34" charset="0"/>
                <a:ea typeface="黑体" panose="02010609060101010101" pitchFamily="49" charset="-122"/>
              </a:rPr>
              <a:t>2.0 nm·rad</a:t>
            </a:r>
          </a:p>
        </p:txBody>
      </p:sp>
      <p:sp>
        <p:nvSpPr>
          <p:cNvPr id="55300" name="矩形 6"/>
          <p:cNvSpPr>
            <a:spLocks noChangeArrowheads="1"/>
          </p:cNvSpPr>
          <p:nvPr/>
        </p:nvSpPr>
        <p:spPr bwMode="auto">
          <a:xfrm>
            <a:off x="1331913" y="115888"/>
            <a:ext cx="51101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600" b="1">
                <a:solidFill>
                  <a:srgbClr val="0000FF"/>
                </a:solidFill>
                <a:latin typeface="DengXian"/>
                <a:ea typeface="DengXian"/>
                <a:cs typeface="DengXian"/>
              </a:rPr>
              <a:t>先进光源</a:t>
            </a:r>
            <a:r>
              <a:rPr lang="en-US" altLang="zh-CN" sz="3600" b="1">
                <a:solidFill>
                  <a:srgbClr val="0000FF"/>
                </a:solidFill>
                <a:latin typeface="DengXian"/>
                <a:ea typeface="DengXian"/>
                <a:cs typeface="DengXian"/>
              </a:rPr>
              <a:t>(ALS</a:t>
            </a:r>
            <a:r>
              <a:rPr lang="zh-CN" altLang="en-US" sz="3600" b="1">
                <a:solidFill>
                  <a:srgbClr val="0000FF"/>
                </a:solidFill>
                <a:latin typeface="DengXian"/>
                <a:ea typeface="DengXian"/>
                <a:cs typeface="DengXian"/>
              </a:rPr>
              <a:t>，美国</a:t>
            </a:r>
            <a:r>
              <a:rPr lang="en-US" altLang="zh-CN" sz="3600" b="1">
                <a:solidFill>
                  <a:srgbClr val="0000FF"/>
                </a:solidFill>
                <a:latin typeface="DengXian"/>
                <a:ea typeface="DengXian"/>
                <a:cs typeface="DengXian"/>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矩形 4"/>
          <p:cNvSpPr>
            <a:spLocks noChangeArrowheads="1"/>
          </p:cNvSpPr>
          <p:nvPr/>
        </p:nvSpPr>
        <p:spPr bwMode="auto">
          <a:xfrm>
            <a:off x="996950" y="71438"/>
            <a:ext cx="7175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defTabSz="912813">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defTabSz="912813">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defTabSz="912813">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defTabSz="912813">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zh-CN" altLang="en-US" sz="3600" b="1">
                <a:solidFill>
                  <a:srgbClr val="0000FF"/>
                </a:solidFill>
                <a:latin typeface="DengXian"/>
                <a:ea typeface="DengXian"/>
                <a:cs typeface="DengXian"/>
              </a:rPr>
              <a:t>斯坦福同步辐射光源 </a:t>
            </a:r>
            <a:r>
              <a:rPr lang="en-US" altLang="zh-CN" sz="3600" b="1">
                <a:solidFill>
                  <a:srgbClr val="0000FF"/>
                </a:solidFill>
                <a:latin typeface="DengXian"/>
                <a:ea typeface="DengXian"/>
                <a:cs typeface="DengXian"/>
              </a:rPr>
              <a:t>(SSRL</a:t>
            </a:r>
            <a:r>
              <a:rPr lang="zh-CN" altLang="en-US" sz="3600" b="1">
                <a:solidFill>
                  <a:srgbClr val="0000FF"/>
                </a:solidFill>
                <a:latin typeface="DengXian"/>
                <a:ea typeface="DengXian"/>
                <a:cs typeface="DengXian"/>
              </a:rPr>
              <a:t>，美国</a:t>
            </a:r>
            <a:r>
              <a:rPr lang="en-US" altLang="zh-CN" sz="3600" b="1">
                <a:solidFill>
                  <a:srgbClr val="0000FF"/>
                </a:solidFill>
                <a:latin typeface="DengXian"/>
                <a:ea typeface="DengXian"/>
                <a:cs typeface="DengXian"/>
              </a:rPr>
              <a:t>)</a:t>
            </a:r>
          </a:p>
        </p:txBody>
      </p:sp>
      <p:sp>
        <p:nvSpPr>
          <p:cNvPr id="57346" name="矩形 7"/>
          <p:cNvSpPr>
            <a:spLocks noChangeArrowheads="1"/>
          </p:cNvSpPr>
          <p:nvPr/>
        </p:nvSpPr>
        <p:spPr bwMode="auto">
          <a:xfrm>
            <a:off x="852488" y="4005064"/>
            <a:ext cx="7451725" cy="23812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912813">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defTabSz="912813">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defTabSz="912813">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defTabSz="912813">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defTabSz="912813">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3100"/>
              </a:lnSpc>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结构和性能参数：</a:t>
            </a:r>
            <a:endParaRPr lang="en-US" altLang="zh-CN" sz="2400">
              <a:solidFill>
                <a:srgbClr val="0000FF"/>
              </a:solidFill>
              <a:latin typeface="Arial" panose="020B0604020202020204" pitchFamily="34" charset="0"/>
              <a:ea typeface="黑体" panose="02010609060101010101" pitchFamily="49" charset="-122"/>
            </a:endParaRPr>
          </a:p>
          <a:p>
            <a:pPr eaLnBrk="1" hangingPunct="1">
              <a:lnSpc>
                <a:spcPts val="3100"/>
              </a:lnSpc>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装置总长：</a:t>
            </a:r>
            <a:r>
              <a:rPr lang="en-US" altLang="zh-CN" sz="2400">
                <a:solidFill>
                  <a:srgbClr val="0000FF"/>
                </a:solidFill>
                <a:latin typeface="Arial" panose="020B0604020202020204" pitchFamily="34" charset="0"/>
                <a:ea typeface="黑体" panose="02010609060101010101" pitchFamily="49" charset="-122"/>
              </a:rPr>
              <a:t>234.137 m            </a:t>
            </a:r>
            <a:r>
              <a:rPr lang="zh-CN" altLang="en-US" sz="2400">
                <a:solidFill>
                  <a:srgbClr val="0000FF"/>
                </a:solidFill>
                <a:latin typeface="Arial" panose="020B0604020202020204" pitchFamily="34" charset="0"/>
                <a:ea typeface="黑体" panose="02010609060101010101" pitchFamily="49" charset="-122"/>
              </a:rPr>
              <a:t>水平发射度：</a:t>
            </a:r>
            <a:r>
              <a:rPr lang="en-US" altLang="zh-CN" sz="2400">
                <a:solidFill>
                  <a:srgbClr val="0000FF"/>
                </a:solidFill>
                <a:latin typeface="Arial" panose="020B0604020202020204" pitchFamily="34" charset="0"/>
                <a:ea typeface="黑体" panose="02010609060101010101" pitchFamily="49" charset="-122"/>
              </a:rPr>
              <a:t>10 nm*rad</a:t>
            </a:r>
          </a:p>
          <a:p>
            <a:pPr eaLnBrk="1" hangingPunct="1">
              <a:lnSpc>
                <a:spcPts val="3100"/>
              </a:lnSpc>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电子束能量：</a:t>
            </a:r>
            <a:r>
              <a:rPr lang="en-US" altLang="zh-CN" sz="2400">
                <a:solidFill>
                  <a:srgbClr val="0000FF"/>
                </a:solidFill>
                <a:latin typeface="Arial" panose="020B0604020202020204" pitchFamily="34" charset="0"/>
                <a:ea typeface="黑体" panose="02010609060101010101" pitchFamily="49" charset="-122"/>
              </a:rPr>
              <a:t>3.0 GeV 	</a:t>
            </a:r>
            <a:r>
              <a:rPr lang="zh-CN" altLang="en-US" sz="2400">
                <a:solidFill>
                  <a:srgbClr val="0000FF"/>
                </a:solidFill>
                <a:latin typeface="Arial" panose="020B0604020202020204" pitchFamily="34" charset="0"/>
                <a:ea typeface="黑体" panose="02010609060101010101" pitchFamily="49" charset="-122"/>
              </a:rPr>
              <a:t>    垂直发射度：</a:t>
            </a:r>
            <a:r>
              <a:rPr lang="en-US" altLang="zh-CN" sz="2400">
                <a:solidFill>
                  <a:srgbClr val="0000FF"/>
                </a:solidFill>
                <a:latin typeface="Arial" panose="020B0604020202020204" pitchFamily="34" charset="0"/>
                <a:ea typeface="黑体" panose="02010609060101010101" pitchFamily="49" charset="-122"/>
              </a:rPr>
              <a:t>14 pm*rad</a:t>
            </a:r>
          </a:p>
          <a:p>
            <a:pPr eaLnBrk="1" hangingPunct="1">
              <a:lnSpc>
                <a:spcPts val="3100"/>
              </a:lnSpc>
              <a:spcBef>
                <a:spcPct val="0"/>
              </a:spcBef>
              <a:spcAft>
                <a:spcPts val="800"/>
              </a:spcAft>
              <a:buFontTx/>
              <a:buNone/>
            </a:pPr>
            <a:r>
              <a:rPr lang="zh-CN" altLang="en-US" sz="2400">
                <a:solidFill>
                  <a:srgbClr val="0000FF"/>
                </a:solidFill>
                <a:latin typeface="Arial" panose="020B0604020202020204" pitchFamily="34" charset="0"/>
                <a:ea typeface="黑体" panose="02010609060101010101" pitchFamily="49" charset="-122"/>
              </a:rPr>
              <a:t>临界能量：</a:t>
            </a:r>
            <a:r>
              <a:rPr lang="en-US" altLang="zh-CN" sz="2400">
                <a:solidFill>
                  <a:srgbClr val="0000FF"/>
                </a:solidFill>
                <a:latin typeface="Arial" panose="020B0604020202020204" pitchFamily="34" charset="0"/>
                <a:ea typeface="黑体" panose="02010609060101010101" pitchFamily="49" charset="-122"/>
              </a:rPr>
              <a:t>7.6 keV</a:t>
            </a:r>
            <a:r>
              <a:rPr lang="zh-CN" altLang="en-US" sz="2400">
                <a:solidFill>
                  <a:srgbClr val="0000FF"/>
                </a:solidFill>
                <a:latin typeface="Arial" panose="020B0604020202020204" pitchFamily="34" charset="0"/>
                <a:ea typeface="黑体" panose="02010609060101010101" pitchFamily="49" charset="-122"/>
              </a:rPr>
              <a:t> </a:t>
            </a:r>
            <a:r>
              <a:rPr lang="en-US" altLang="zh-CN" sz="2400">
                <a:solidFill>
                  <a:srgbClr val="0000FF"/>
                </a:solidFill>
                <a:latin typeface="Arial" panose="020B0604020202020204" pitchFamily="34" charset="0"/>
                <a:ea typeface="黑体" panose="02010609060101010101" pitchFamily="49" charset="-122"/>
              </a:rPr>
              <a:t>                </a:t>
            </a:r>
            <a:r>
              <a:rPr lang="zh-CN" altLang="en-US" sz="2400">
                <a:solidFill>
                  <a:srgbClr val="0000FF"/>
                </a:solidFill>
                <a:latin typeface="Arial" panose="020B0604020202020204" pitchFamily="34" charset="0"/>
                <a:ea typeface="黑体" panose="02010609060101010101" pitchFamily="49" charset="-122"/>
              </a:rPr>
              <a:t>束流强度：</a:t>
            </a:r>
            <a:r>
              <a:rPr lang="en-US" altLang="zh-CN" sz="2400">
                <a:solidFill>
                  <a:srgbClr val="0000FF"/>
                </a:solidFill>
                <a:latin typeface="Arial" panose="020B0604020202020204" pitchFamily="34" charset="0"/>
                <a:ea typeface="黑体" panose="02010609060101010101" pitchFamily="49" charset="-122"/>
              </a:rPr>
              <a:t>500mA      </a:t>
            </a:r>
          </a:p>
          <a:p>
            <a:pPr eaLnBrk="1" hangingPunct="1">
              <a:lnSpc>
                <a:spcPts val="3100"/>
              </a:lnSpc>
              <a:spcBef>
                <a:spcPct val="0"/>
              </a:spcBef>
              <a:spcAft>
                <a:spcPts val="800"/>
              </a:spcAft>
              <a:buFontTx/>
              <a:buNone/>
            </a:pPr>
            <a:r>
              <a:rPr lang="zh-CN" altLang="en-US" sz="2400">
                <a:solidFill>
                  <a:srgbClr val="0000FF"/>
                </a:solidFill>
                <a:latin typeface="Arial" panose="020B0604020202020204" pitchFamily="34" charset="0"/>
                <a:ea typeface="黑体" panose="02010609060101010101" pitchFamily="49" charset="-122"/>
              </a:rPr>
              <a:t>束团长度：</a:t>
            </a:r>
            <a:r>
              <a:rPr lang="en-US" altLang="zh-CN" sz="2400">
                <a:solidFill>
                  <a:srgbClr val="0000FF"/>
                </a:solidFill>
                <a:latin typeface="Arial" panose="020B0604020202020204" pitchFamily="34" charset="0"/>
                <a:ea typeface="黑体" panose="02010609060101010101" pitchFamily="49" charset="-122"/>
              </a:rPr>
              <a:t>6.0 mm rms</a:t>
            </a:r>
          </a:p>
        </p:txBody>
      </p:sp>
      <p:pic>
        <p:nvPicPr>
          <p:cNvPr id="57347"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1281113"/>
            <a:ext cx="339725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图片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263" y="1281113"/>
            <a:ext cx="340995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矩形 4"/>
          <p:cNvSpPr>
            <a:spLocks noChangeArrowheads="1"/>
          </p:cNvSpPr>
          <p:nvPr/>
        </p:nvSpPr>
        <p:spPr bwMode="auto">
          <a:xfrm>
            <a:off x="1042988" y="142875"/>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600" b="1">
                <a:solidFill>
                  <a:srgbClr val="0000FF"/>
                </a:solidFill>
                <a:latin typeface="DengXian"/>
                <a:ea typeface="DengXian"/>
                <a:cs typeface="DengXian"/>
              </a:rPr>
              <a:t>国家同步辐射光源 </a:t>
            </a:r>
            <a:r>
              <a:rPr lang="en-US" altLang="zh-CN" sz="3600" b="1">
                <a:solidFill>
                  <a:srgbClr val="0000FF"/>
                </a:solidFill>
                <a:latin typeface="DengXian"/>
                <a:ea typeface="DengXian"/>
                <a:cs typeface="DengXian"/>
              </a:rPr>
              <a:t>(NSLS-II</a:t>
            </a:r>
            <a:r>
              <a:rPr lang="zh-CN" altLang="en-US" sz="3600" b="1">
                <a:solidFill>
                  <a:srgbClr val="0000FF"/>
                </a:solidFill>
                <a:latin typeface="DengXian"/>
                <a:ea typeface="DengXian"/>
                <a:cs typeface="DengXian"/>
              </a:rPr>
              <a:t>，美国</a:t>
            </a:r>
            <a:r>
              <a:rPr lang="en-US" altLang="zh-CN" sz="3600" b="1">
                <a:solidFill>
                  <a:srgbClr val="0000FF"/>
                </a:solidFill>
                <a:latin typeface="DengXian"/>
                <a:ea typeface="DengXian"/>
                <a:cs typeface="DengXian"/>
              </a:rPr>
              <a:t>)</a:t>
            </a:r>
          </a:p>
        </p:txBody>
      </p:sp>
      <p:sp>
        <p:nvSpPr>
          <p:cNvPr id="58370" name="矩形 7"/>
          <p:cNvSpPr>
            <a:spLocks noChangeArrowheads="1"/>
          </p:cNvSpPr>
          <p:nvPr/>
        </p:nvSpPr>
        <p:spPr bwMode="auto">
          <a:xfrm>
            <a:off x="757238" y="4138613"/>
            <a:ext cx="8135937" cy="251936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3200"/>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结构和性能参数：</a:t>
            </a:r>
            <a:endParaRPr lang="en-US" altLang="zh-CN" sz="2400">
              <a:solidFill>
                <a:srgbClr val="0000FF"/>
              </a:solidFill>
              <a:latin typeface="Arial" panose="020B0604020202020204" pitchFamily="34" charset="0"/>
              <a:ea typeface="黑体" panose="02010609060101010101" pitchFamily="49" charset="-122"/>
            </a:endParaRPr>
          </a:p>
          <a:p>
            <a:pPr eaLnBrk="1" hangingPunct="1">
              <a:lnSpc>
                <a:spcPts val="3200"/>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装置总长：</a:t>
            </a:r>
            <a:r>
              <a:rPr lang="en-US" altLang="zh-CN" sz="2400">
                <a:solidFill>
                  <a:srgbClr val="0000FF"/>
                </a:solidFill>
                <a:latin typeface="Arial" panose="020B0604020202020204" pitchFamily="34" charset="0"/>
                <a:ea typeface="黑体" panose="02010609060101010101" pitchFamily="49" charset="-122"/>
              </a:rPr>
              <a:t>792 m       </a:t>
            </a:r>
            <a:r>
              <a:rPr lang="zh-CN" altLang="en-US" sz="2400">
                <a:solidFill>
                  <a:srgbClr val="0000FF"/>
                </a:solidFill>
                <a:latin typeface="Arial" panose="020B0604020202020204" pitchFamily="34" charset="0"/>
                <a:ea typeface="黑体" panose="02010609060101010101" pitchFamily="49" charset="-122"/>
              </a:rPr>
              <a:t>              射频频率：</a:t>
            </a:r>
            <a:r>
              <a:rPr lang="en-US" altLang="zh-CN" sz="2400">
                <a:solidFill>
                  <a:srgbClr val="0000FF"/>
                </a:solidFill>
                <a:latin typeface="Arial" panose="020B0604020202020204" pitchFamily="34" charset="0"/>
                <a:ea typeface="黑体" panose="02010609060101010101" pitchFamily="49" charset="-122"/>
              </a:rPr>
              <a:t>500 M Hz</a:t>
            </a:r>
          </a:p>
          <a:p>
            <a:pPr eaLnBrk="1" hangingPunct="1">
              <a:lnSpc>
                <a:spcPts val="3200"/>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电子束能量：</a:t>
            </a:r>
            <a:r>
              <a:rPr lang="en-US" altLang="zh-CN" sz="2400">
                <a:solidFill>
                  <a:srgbClr val="0000FF"/>
                </a:solidFill>
                <a:latin typeface="Arial" panose="020B0604020202020204" pitchFamily="34" charset="0"/>
                <a:ea typeface="黑体" panose="02010609060101010101" pitchFamily="49" charset="-122"/>
              </a:rPr>
              <a:t>3 GeV                  </a:t>
            </a:r>
            <a:r>
              <a:rPr lang="zh-CN" altLang="en-US" sz="2400">
                <a:solidFill>
                  <a:srgbClr val="0000FF"/>
                </a:solidFill>
                <a:latin typeface="Arial" panose="020B0604020202020204" pitchFamily="34" charset="0"/>
                <a:ea typeface="黑体" panose="02010609060101010101" pitchFamily="49" charset="-122"/>
              </a:rPr>
              <a:t>峰值亮度：</a:t>
            </a:r>
            <a:r>
              <a:rPr lang="en-US" altLang="zh-CN" sz="2400">
                <a:solidFill>
                  <a:srgbClr val="0000FF"/>
                </a:solidFill>
                <a:latin typeface="Arial" panose="020B0604020202020204" pitchFamily="34" charset="0"/>
                <a:ea typeface="黑体" panose="02010609060101010101" pitchFamily="49" charset="-122"/>
              </a:rPr>
              <a:t>&gt;10</a:t>
            </a:r>
            <a:r>
              <a:rPr lang="en-US" altLang="zh-CN" sz="2400" baseline="30000">
                <a:solidFill>
                  <a:srgbClr val="0000FF"/>
                </a:solidFill>
                <a:latin typeface="Arial" panose="020B0604020202020204" pitchFamily="34" charset="0"/>
                <a:ea typeface="黑体" panose="02010609060101010101" pitchFamily="49" charset="-122"/>
              </a:rPr>
              <a:t>21</a:t>
            </a:r>
          </a:p>
          <a:p>
            <a:pPr eaLnBrk="1" hangingPunct="1">
              <a:lnSpc>
                <a:spcPts val="3200"/>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光子能量：</a:t>
            </a:r>
            <a:r>
              <a:rPr lang="en-US" altLang="zh-CN" sz="2400">
                <a:solidFill>
                  <a:srgbClr val="0000FF"/>
                </a:solidFill>
                <a:latin typeface="Arial" panose="020B0604020202020204" pitchFamily="34" charset="0"/>
                <a:ea typeface="黑体" panose="02010609060101010101" pitchFamily="49" charset="-122"/>
              </a:rPr>
              <a:t>2-20 keV</a:t>
            </a:r>
            <a:r>
              <a:rPr lang="zh-CN" altLang="en-US" sz="2400">
                <a:solidFill>
                  <a:srgbClr val="0000FF"/>
                </a:solidFill>
                <a:latin typeface="Arial" panose="020B0604020202020204" pitchFamily="34" charset="0"/>
                <a:ea typeface="黑体" panose="02010609060101010101" pitchFamily="49" charset="-122"/>
              </a:rPr>
              <a:t>                 束团长度：</a:t>
            </a:r>
            <a:r>
              <a:rPr lang="en-US" altLang="zh-CN" sz="2400">
                <a:solidFill>
                  <a:srgbClr val="0000FF"/>
                </a:solidFill>
                <a:latin typeface="Arial" panose="020B0604020202020204" pitchFamily="34" charset="0"/>
                <a:ea typeface="黑体" panose="02010609060101010101" pitchFamily="49" charset="-122"/>
              </a:rPr>
              <a:t>fs</a:t>
            </a:r>
          </a:p>
          <a:p>
            <a:pPr eaLnBrk="1" hangingPunct="1">
              <a:lnSpc>
                <a:spcPts val="3200"/>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垂直发射度：</a:t>
            </a:r>
            <a:r>
              <a:rPr lang="en-US" altLang="zh-CN" sz="2400">
                <a:solidFill>
                  <a:srgbClr val="0000FF"/>
                </a:solidFill>
                <a:latin typeface="Arial" panose="020B0604020202020204" pitchFamily="34" charset="0"/>
                <a:ea typeface="黑体" panose="02010609060101010101" pitchFamily="49" charset="-122"/>
              </a:rPr>
              <a:t>0.008  nm.rad      </a:t>
            </a:r>
            <a:r>
              <a:rPr lang="zh-CN" altLang="en-US" sz="2400">
                <a:solidFill>
                  <a:srgbClr val="0000FF"/>
                </a:solidFill>
                <a:latin typeface="Arial" panose="020B0604020202020204" pitchFamily="34" charset="0"/>
                <a:ea typeface="黑体" panose="02010609060101010101" pitchFamily="49" charset="-122"/>
              </a:rPr>
              <a:t>水平发射度：</a:t>
            </a:r>
            <a:r>
              <a:rPr lang="en-US" altLang="zh-CN" sz="2400">
                <a:solidFill>
                  <a:srgbClr val="0000FF"/>
                </a:solidFill>
                <a:latin typeface="Arial" panose="020B0604020202020204" pitchFamily="34" charset="0"/>
                <a:ea typeface="黑体" panose="02010609060101010101" pitchFamily="49" charset="-122"/>
              </a:rPr>
              <a:t> 0.55 nm.rad        </a:t>
            </a:r>
            <a:r>
              <a:rPr lang="zh-CN" altLang="en-US" sz="2400">
                <a:solidFill>
                  <a:srgbClr val="0000FF"/>
                </a:solidFill>
                <a:latin typeface="Arial" panose="020B0604020202020204" pitchFamily="34" charset="0"/>
                <a:ea typeface="黑体" panose="02010609060101010101" pitchFamily="49" charset="-122"/>
              </a:rPr>
              <a:t>平均流强：</a:t>
            </a:r>
            <a:r>
              <a:rPr lang="en-US" altLang="zh-CN" sz="2400">
                <a:solidFill>
                  <a:srgbClr val="0000FF"/>
                </a:solidFill>
                <a:latin typeface="Arial" panose="020B0604020202020204" pitchFamily="34" charset="0"/>
                <a:ea typeface="黑体" panose="02010609060101010101" pitchFamily="49" charset="-122"/>
              </a:rPr>
              <a:t>500 mA </a:t>
            </a:r>
          </a:p>
        </p:txBody>
      </p:sp>
      <p:pic>
        <p:nvPicPr>
          <p:cNvPr id="58371" name="图片 2"/>
          <p:cNvPicPr>
            <a:picLocks/>
          </p:cNvPicPr>
          <p:nvPr/>
        </p:nvPicPr>
        <p:blipFill>
          <a:blip r:embed="rId2">
            <a:extLst>
              <a:ext uri="{28A0092B-C50C-407E-A947-70E740481C1C}">
                <a14:useLocalDpi xmlns:a14="http://schemas.microsoft.com/office/drawing/2010/main" val="0"/>
              </a:ext>
            </a:extLst>
          </a:blip>
          <a:srcRect r="61716"/>
          <a:stretch>
            <a:fillRect/>
          </a:stretch>
        </p:blipFill>
        <p:spPr bwMode="auto">
          <a:xfrm>
            <a:off x="4725988" y="1196975"/>
            <a:ext cx="36607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图片 3"/>
          <p:cNvPicPr>
            <a:picLocks/>
          </p:cNvPicPr>
          <p:nvPr/>
        </p:nvPicPr>
        <p:blipFill>
          <a:blip r:embed="rId3">
            <a:extLst>
              <a:ext uri="{28A0092B-C50C-407E-A947-70E740481C1C}">
                <a14:useLocalDpi xmlns:a14="http://schemas.microsoft.com/office/drawing/2010/main" val="0"/>
              </a:ext>
            </a:extLst>
          </a:blip>
          <a:srcRect l="11511" t="8699" r="12201" b="10139"/>
          <a:stretch>
            <a:fillRect/>
          </a:stretch>
        </p:blipFill>
        <p:spPr bwMode="auto">
          <a:xfrm>
            <a:off x="757238" y="1189038"/>
            <a:ext cx="338296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1"/>
          <p:cNvSpPr txBox="1">
            <a:spLocks noChangeArrowheads="1"/>
          </p:cNvSpPr>
          <p:nvPr/>
        </p:nvSpPr>
        <p:spPr bwMode="auto">
          <a:xfrm rot="-2678161">
            <a:off x="2686050" y="2554288"/>
            <a:ext cx="1460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800">
                <a:latin typeface="Arial" panose="020B0604020202020204" pitchFamily="34" charset="0"/>
              </a:rPr>
              <a:t>NSLS-II</a:t>
            </a:r>
            <a:endParaRPr lang="zh-CN" altLang="en-US" sz="2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矩形 4"/>
          <p:cNvSpPr>
            <a:spLocks noChangeArrowheads="1"/>
          </p:cNvSpPr>
          <p:nvPr/>
        </p:nvSpPr>
        <p:spPr bwMode="auto">
          <a:xfrm>
            <a:off x="1258888" y="115888"/>
            <a:ext cx="5472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600" b="1">
                <a:solidFill>
                  <a:srgbClr val="0000FF"/>
                </a:solidFill>
                <a:latin typeface="DengXian"/>
                <a:ea typeface="DengXian"/>
                <a:cs typeface="DengXian"/>
              </a:rPr>
              <a:t>先进光子源</a:t>
            </a:r>
            <a:r>
              <a:rPr lang="en-US" altLang="zh-CN" sz="3600" b="1">
                <a:solidFill>
                  <a:srgbClr val="0000FF"/>
                </a:solidFill>
                <a:latin typeface="DengXian"/>
                <a:ea typeface="DengXian"/>
                <a:cs typeface="DengXian"/>
              </a:rPr>
              <a:t>(APS</a:t>
            </a:r>
            <a:r>
              <a:rPr lang="zh-CN" altLang="en-US" sz="3600" b="1">
                <a:solidFill>
                  <a:srgbClr val="0000FF"/>
                </a:solidFill>
                <a:latin typeface="DengXian"/>
                <a:ea typeface="DengXian"/>
                <a:cs typeface="DengXian"/>
              </a:rPr>
              <a:t>，美国</a:t>
            </a:r>
            <a:r>
              <a:rPr lang="en-US" altLang="zh-CN" sz="3600" b="1">
                <a:solidFill>
                  <a:srgbClr val="0000FF"/>
                </a:solidFill>
                <a:latin typeface="DengXian"/>
                <a:ea typeface="DengXian"/>
                <a:cs typeface="DengXian"/>
              </a:rPr>
              <a:t>)</a:t>
            </a:r>
          </a:p>
        </p:txBody>
      </p:sp>
      <p:pic>
        <p:nvPicPr>
          <p:cNvPr id="5939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0" y="1314450"/>
            <a:ext cx="3386138"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1314450"/>
            <a:ext cx="35306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矩形 7"/>
          <p:cNvSpPr>
            <a:spLocks noChangeArrowheads="1"/>
          </p:cNvSpPr>
          <p:nvPr/>
        </p:nvSpPr>
        <p:spPr bwMode="auto">
          <a:xfrm>
            <a:off x="782638" y="4356100"/>
            <a:ext cx="7635875" cy="1965325"/>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32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结构和性能参数</a:t>
            </a:r>
            <a:r>
              <a:rPr lang="zh-CN" altLang="en-US" sz="2400">
                <a:solidFill>
                  <a:srgbClr val="0000FF"/>
                </a:solidFill>
                <a:latin typeface="Arial" panose="020B0604020202020204" pitchFamily="34" charset="0"/>
                <a:ea typeface="黑体" panose="02010609060101010101" pitchFamily="49" charset="-122"/>
              </a:rPr>
              <a:t>：</a:t>
            </a:r>
            <a:endParaRPr lang="en-US" altLang="zh-CN" sz="2400">
              <a:solidFill>
                <a:srgbClr val="0000FF"/>
              </a:solidFill>
              <a:latin typeface="Arial" panose="020B0604020202020204" pitchFamily="34" charset="0"/>
              <a:ea typeface="黑体" panose="02010609060101010101" pitchFamily="49" charset="-122"/>
            </a:endParaRPr>
          </a:p>
          <a:p>
            <a:pPr eaLnBrk="1" hangingPunct="1">
              <a:lnSpc>
                <a:spcPts val="32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装置总长：</a:t>
            </a:r>
            <a:r>
              <a:rPr lang="en-US" altLang="zh-CN" sz="2400">
                <a:solidFill>
                  <a:srgbClr val="0000FF"/>
                </a:solidFill>
                <a:latin typeface="Arial" panose="020B0604020202020204" pitchFamily="34" charset="0"/>
                <a:ea typeface="黑体" panose="02010609060101010101" pitchFamily="49" charset="-122"/>
              </a:rPr>
              <a:t>1.1 km                      </a:t>
            </a:r>
            <a:r>
              <a:rPr lang="zh-CN" altLang="en-US" sz="2400">
                <a:solidFill>
                  <a:srgbClr val="0000FF"/>
                </a:solidFill>
                <a:latin typeface="黑体" panose="02010609060101010101" pitchFamily="49" charset="-122"/>
                <a:ea typeface="黑体" panose="02010609060101010101" pitchFamily="49" charset="-122"/>
              </a:rPr>
              <a:t>光子通量：</a:t>
            </a:r>
            <a:r>
              <a:rPr lang="en-US" altLang="zh-CN" sz="2400">
                <a:solidFill>
                  <a:srgbClr val="0000FF"/>
                </a:solidFill>
                <a:latin typeface="Arial" panose="020B0604020202020204" pitchFamily="34" charset="0"/>
                <a:ea typeface="黑体" panose="02010609060101010101" pitchFamily="49" charset="-122"/>
              </a:rPr>
              <a:t>10</a:t>
            </a:r>
            <a:r>
              <a:rPr lang="en-US" altLang="zh-CN" sz="2400" baseline="30000">
                <a:solidFill>
                  <a:srgbClr val="0000FF"/>
                </a:solidFill>
                <a:latin typeface="Arial" panose="020B0604020202020204" pitchFamily="34" charset="0"/>
                <a:ea typeface="黑体" panose="02010609060101010101" pitchFamily="49" charset="-122"/>
              </a:rPr>
              <a:t>20</a:t>
            </a:r>
            <a:endParaRPr lang="en-US" altLang="zh-CN" sz="2400">
              <a:solidFill>
                <a:srgbClr val="0000FF"/>
              </a:solidFill>
              <a:latin typeface="Arial" panose="020B0604020202020204" pitchFamily="34" charset="0"/>
              <a:ea typeface="黑体" panose="02010609060101010101" pitchFamily="49" charset="-122"/>
            </a:endParaRPr>
          </a:p>
          <a:p>
            <a:pPr eaLnBrk="1" hangingPunct="1">
              <a:lnSpc>
                <a:spcPts val="32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电子束能量：</a:t>
            </a:r>
            <a:r>
              <a:rPr lang="en-US" altLang="zh-CN" sz="2400">
                <a:solidFill>
                  <a:srgbClr val="0000FF"/>
                </a:solidFill>
                <a:latin typeface="Arial" panose="020B0604020202020204" pitchFamily="34" charset="0"/>
                <a:ea typeface="黑体" panose="02010609060101010101" pitchFamily="49" charset="-122"/>
              </a:rPr>
              <a:t>7 GeV                   </a:t>
            </a:r>
            <a:r>
              <a:rPr lang="zh-CN" altLang="en-US" sz="2400">
                <a:solidFill>
                  <a:srgbClr val="0000FF"/>
                </a:solidFill>
                <a:latin typeface="黑体" panose="02010609060101010101" pitchFamily="49" charset="-122"/>
                <a:ea typeface="黑体" panose="02010609060101010101" pitchFamily="49" charset="-122"/>
              </a:rPr>
              <a:t>光子能量：</a:t>
            </a:r>
            <a:r>
              <a:rPr lang="en-US" altLang="zh-CN" sz="2400">
                <a:solidFill>
                  <a:srgbClr val="0000FF"/>
                </a:solidFill>
                <a:latin typeface="Arial" panose="020B0604020202020204" pitchFamily="34" charset="0"/>
                <a:ea typeface="黑体" panose="02010609060101010101" pitchFamily="49" charset="-122"/>
              </a:rPr>
              <a:t>20 keV</a:t>
            </a:r>
            <a:r>
              <a:rPr lang="zh-CN" altLang="en-US" sz="2400">
                <a:solidFill>
                  <a:srgbClr val="0000FF"/>
                </a:solidFill>
                <a:latin typeface="Arial" panose="020B0604020202020204" pitchFamily="34" charset="0"/>
                <a:ea typeface="黑体" panose="02010609060101010101" pitchFamily="49" charset="-122"/>
              </a:rPr>
              <a:t>               </a:t>
            </a:r>
            <a:endParaRPr lang="en-US" altLang="zh-CN" sz="2400">
              <a:solidFill>
                <a:srgbClr val="0000FF"/>
              </a:solidFill>
              <a:latin typeface="Arial" panose="020B0604020202020204" pitchFamily="34" charset="0"/>
              <a:ea typeface="黑体" panose="02010609060101010101" pitchFamily="49" charset="-122"/>
            </a:endParaRPr>
          </a:p>
          <a:p>
            <a:pPr eaLnBrk="1" hangingPunct="1">
              <a:lnSpc>
                <a:spcPts val="32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束流发射度：</a:t>
            </a:r>
            <a:r>
              <a:rPr lang="en-US" altLang="zh-CN" sz="2400">
                <a:solidFill>
                  <a:srgbClr val="0000FF"/>
                </a:solidFill>
                <a:latin typeface="Arial" panose="020B0604020202020204" pitchFamily="34" charset="0"/>
                <a:ea typeface="黑体" panose="02010609060101010101" pitchFamily="49" charset="-122"/>
              </a:rPr>
              <a:t>3100 pm</a:t>
            </a:r>
            <a:r>
              <a:rPr lang="zh-CN" altLang="en-US" sz="2400">
                <a:solidFill>
                  <a:srgbClr val="0000FF"/>
                </a:solidFill>
                <a:latin typeface="Arial" panose="020B0604020202020204" pitchFamily="34" charset="0"/>
                <a:ea typeface="黑体" panose="02010609060101010101" pitchFamily="49" charset="-122"/>
              </a:rPr>
              <a:t> </a:t>
            </a:r>
            <a:r>
              <a:rPr lang="en-US" altLang="zh-CN" sz="2400">
                <a:solidFill>
                  <a:srgbClr val="0000FF"/>
                </a:solidFill>
                <a:latin typeface="Arial" panose="020B0604020202020204" pitchFamily="34" charset="0"/>
                <a:ea typeface="黑体" panose="02010609060101010101" pitchFamily="49" charset="-122"/>
              </a:rPr>
              <a:t>rad         </a:t>
            </a:r>
            <a:r>
              <a:rPr lang="zh-CN" altLang="en-US" sz="2400">
                <a:solidFill>
                  <a:srgbClr val="0000FF"/>
                </a:solidFill>
                <a:latin typeface="黑体" panose="02010609060101010101" pitchFamily="49" charset="-122"/>
                <a:ea typeface="黑体" panose="02010609060101010101" pitchFamily="49" charset="-122"/>
              </a:rPr>
              <a:t>平均流强：</a:t>
            </a:r>
            <a:r>
              <a:rPr lang="en-US" altLang="zh-CN" sz="2400">
                <a:solidFill>
                  <a:srgbClr val="0000FF"/>
                </a:solidFill>
                <a:latin typeface="Arial" panose="020B0604020202020204" pitchFamily="34" charset="0"/>
                <a:ea typeface="黑体" panose="02010609060101010101" pitchFamily="49" charset="-122"/>
              </a:rPr>
              <a:t>100 mA</a:t>
            </a:r>
          </a:p>
        </p:txBody>
      </p:sp>
      <p:sp>
        <p:nvSpPr>
          <p:cNvPr id="59397" name="TextBox 1"/>
          <p:cNvSpPr txBox="1">
            <a:spLocks noChangeArrowheads="1"/>
          </p:cNvSpPr>
          <p:nvPr/>
        </p:nvSpPr>
        <p:spPr bwMode="auto">
          <a:xfrm rot="-3552667">
            <a:off x="3255963" y="2790825"/>
            <a:ext cx="920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2800">
                <a:latin typeface="Arial" panose="020B0604020202020204" pitchFamily="34" charset="0"/>
              </a:rPr>
              <a:t>APS</a:t>
            </a:r>
            <a:endParaRPr lang="zh-CN" altLang="en-US" sz="2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22530" name="Picture 2" descr="200701272116584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1665288"/>
            <a:ext cx="11334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灯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03400"/>
            <a:ext cx="1368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4649788"/>
            <a:ext cx="1976437"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3875" y="1665288"/>
            <a:ext cx="14620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7元Ge固体探测器"/>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4724400"/>
            <a:ext cx="14160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 Box 7"/>
          <p:cNvSpPr txBox="1">
            <a:spLocks noChangeArrowheads="1"/>
          </p:cNvSpPr>
          <p:nvPr/>
        </p:nvSpPr>
        <p:spPr bwMode="auto">
          <a:xfrm>
            <a:off x="0" y="188913"/>
            <a:ext cx="91440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zh-CN" altLang="en-US" sz="3600">
                <a:solidFill>
                  <a:srgbClr val="FF0033"/>
                </a:solidFill>
                <a:latin typeface="Arial" panose="020B0604020202020204" pitchFamily="34" charset="0"/>
                <a:ea typeface="黑体" panose="02010609060101010101" pitchFamily="49" charset="-122"/>
              </a:rPr>
              <a:t>人类认识大自然的过程</a:t>
            </a:r>
            <a:r>
              <a:rPr lang="en-US" altLang="zh-CN" sz="3600">
                <a:solidFill>
                  <a:srgbClr val="FF0033"/>
                </a:solidFill>
                <a:latin typeface="Arial" panose="020B0604020202020204" pitchFamily="34" charset="0"/>
                <a:ea typeface="黑体" panose="02010609060101010101" pitchFamily="49" charset="-122"/>
              </a:rPr>
              <a:t>(</a:t>
            </a:r>
            <a:r>
              <a:rPr lang="zh-CN" altLang="en-US" sz="3600">
                <a:solidFill>
                  <a:srgbClr val="FF0033"/>
                </a:solidFill>
                <a:latin typeface="Arial" panose="020B0604020202020204" pitchFamily="34" charset="0"/>
                <a:ea typeface="黑体" panose="02010609060101010101" pitchFamily="49" charset="-122"/>
              </a:rPr>
              <a:t>现在</a:t>
            </a:r>
            <a:r>
              <a:rPr lang="en-US" altLang="zh-CN" sz="3600">
                <a:solidFill>
                  <a:srgbClr val="FF0033"/>
                </a:solidFill>
                <a:latin typeface="Arial" panose="020B0604020202020204" pitchFamily="34" charset="0"/>
                <a:ea typeface="黑体" panose="02010609060101010101" pitchFamily="49" charset="-122"/>
              </a:rPr>
              <a:t>)</a:t>
            </a:r>
          </a:p>
          <a:p>
            <a:pPr algn="ctr" eaLnBrk="1" hangingPunct="1">
              <a:spcBef>
                <a:spcPct val="0"/>
              </a:spcBef>
              <a:buFontTx/>
              <a:buNone/>
            </a:pPr>
            <a:r>
              <a:rPr lang="en-US" altLang="zh-CN">
                <a:solidFill>
                  <a:srgbClr val="0000BC"/>
                </a:solidFill>
                <a:latin typeface="Arial" panose="020B0604020202020204" pitchFamily="34" charset="0"/>
                <a:ea typeface="黑体" panose="02010609060101010101" pitchFamily="49" charset="-122"/>
              </a:rPr>
              <a:t>——</a:t>
            </a:r>
            <a:r>
              <a:rPr lang="zh-CN" altLang="en-US">
                <a:solidFill>
                  <a:srgbClr val="0000BC"/>
                </a:solidFill>
                <a:latin typeface="Arial" panose="020B0604020202020204" pitchFamily="34" charset="0"/>
                <a:ea typeface="黑体" panose="02010609060101010101" pitchFamily="49" charset="-122"/>
              </a:rPr>
              <a:t>从宏观到微观世界</a:t>
            </a:r>
          </a:p>
        </p:txBody>
      </p:sp>
      <p:pic>
        <p:nvPicPr>
          <p:cNvPr id="22536" name="Picture 8" descr="dcc5a4170237062bc93d6d0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357563"/>
            <a:ext cx="19431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9925" y="2828925"/>
            <a:ext cx="1439863"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descr="0021976a6fd00ba92e8a0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463" y="4724400"/>
            <a:ext cx="12858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1" descr="10020aC4-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9925" y="1822450"/>
            <a:ext cx="143986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2" descr="0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0825" y="4437063"/>
            <a:ext cx="158432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Line 13"/>
          <p:cNvSpPr>
            <a:spLocks noChangeShapeType="1"/>
          </p:cNvSpPr>
          <p:nvPr/>
        </p:nvSpPr>
        <p:spPr bwMode="auto">
          <a:xfrm>
            <a:off x="1763713" y="2565400"/>
            <a:ext cx="792162"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542" name="Line 14"/>
          <p:cNvSpPr>
            <a:spLocks noChangeShapeType="1"/>
          </p:cNvSpPr>
          <p:nvPr/>
        </p:nvSpPr>
        <p:spPr bwMode="auto">
          <a:xfrm>
            <a:off x="1835150" y="5445125"/>
            <a:ext cx="576263"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543" name="Line 15"/>
          <p:cNvSpPr>
            <a:spLocks noChangeShapeType="1"/>
          </p:cNvSpPr>
          <p:nvPr/>
        </p:nvSpPr>
        <p:spPr bwMode="auto">
          <a:xfrm>
            <a:off x="1763713" y="2997200"/>
            <a:ext cx="936625" cy="71913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544" name="Line 17"/>
          <p:cNvSpPr>
            <a:spLocks noChangeShapeType="1"/>
          </p:cNvSpPr>
          <p:nvPr/>
        </p:nvSpPr>
        <p:spPr bwMode="auto">
          <a:xfrm>
            <a:off x="5867400" y="2133600"/>
            <a:ext cx="100965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545" name="Line 19"/>
          <p:cNvSpPr>
            <a:spLocks noChangeShapeType="1"/>
          </p:cNvSpPr>
          <p:nvPr/>
        </p:nvSpPr>
        <p:spPr bwMode="auto">
          <a:xfrm>
            <a:off x="5292725" y="3860800"/>
            <a:ext cx="1584325"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546" name="Line 20"/>
          <p:cNvSpPr>
            <a:spLocks noChangeShapeType="1"/>
          </p:cNvSpPr>
          <p:nvPr/>
        </p:nvSpPr>
        <p:spPr bwMode="auto">
          <a:xfrm>
            <a:off x="6084888" y="5805488"/>
            <a:ext cx="719137"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矩形 4"/>
          <p:cNvSpPr>
            <a:spLocks noChangeArrowheads="1"/>
          </p:cNvSpPr>
          <p:nvPr/>
        </p:nvSpPr>
        <p:spPr bwMode="auto">
          <a:xfrm>
            <a:off x="798513" y="66675"/>
            <a:ext cx="8237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defTabSz="912813">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defTabSz="912813">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defTabSz="912813">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defTabSz="912813">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zh-CN" altLang="en-US" sz="3600" b="1">
                <a:solidFill>
                  <a:srgbClr val="0000FF"/>
                </a:solidFill>
                <a:latin typeface="DengXian"/>
                <a:ea typeface="DengXian"/>
                <a:cs typeface="DengXian"/>
              </a:rPr>
              <a:t>斯坦福自由电子激光光源 </a:t>
            </a:r>
            <a:r>
              <a:rPr lang="en-US" altLang="zh-CN" sz="3600" b="1">
                <a:solidFill>
                  <a:srgbClr val="0000FF"/>
                </a:solidFill>
                <a:latin typeface="DengXian"/>
                <a:ea typeface="DengXian"/>
                <a:cs typeface="DengXian"/>
              </a:rPr>
              <a:t>(LCLS</a:t>
            </a:r>
            <a:r>
              <a:rPr lang="zh-CN" altLang="en-US" sz="3600" b="1">
                <a:solidFill>
                  <a:srgbClr val="0000FF"/>
                </a:solidFill>
                <a:latin typeface="DengXian"/>
                <a:ea typeface="DengXian"/>
                <a:cs typeface="DengXian"/>
              </a:rPr>
              <a:t>，美国</a:t>
            </a:r>
            <a:r>
              <a:rPr lang="en-US" altLang="zh-CN" sz="3600" b="1">
                <a:solidFill>
                  <a:srgbClr val="0000FF"/>
                </a:solidFill>
                <a:latin typeface="DengXian"/>
                <a:ea typeface="DengXian"/>
                <a:cs typeface="DengXian"/>
              </a:rPr>
              <a:t>)</a:t>
            </a:r>
          </a:p>
        </p:txBody>
      </p:sp>
      <p:sp>
        <p:nvSpPr>
          <p:cNvPr id="60418" name="矩形 7"/>
          <p:cNvSpPr>
            <a:spLocks noChangeArrowheads="1"/>
          </p:cNvSpPr>
          <p:nvPr/>
        </p:nvSpPr>
        <p:spPr bwMode="auto">
          <a:xfrm>
            <a:off x="781050" y="4246563"/>
            <a:ext cx="7596188" cy="247650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912813">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defTabSz="912813">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defTabSz="912813">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defTabSz="912813">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defTabSz="912813">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3275"/>
              </a:lnSpc>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结构和性能参数：</a:t>
            </a:r>
            <a:endParaRPr lang="en-US" altLang="zh-CN" sz="2400">
              <a:solidFill>
                <a:srgbClr val="0000FF"/>
              </a:solidFill>
              <a:latin typeface="Arial" panose="020B0604020202020204" pitchFamily="34" charset="0"/>
              <a:ea typeface="黑体" panose="02010609060101010101" pitchFamily="49" charset="-122"/>
            </a:endParaRPr>
          </a:p>
          <a:p>
            <a:pPr eaLnBrk="1" hangingPunct="1">
              <a:lnSpc>
                <a:spcPts val="3275"/>
              </a:lnSpc>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装置总长：</a:t>
            </a:r>
            <a:r>
              <a:rPr lang="en-US" altLang="zh-CN" sz="2400">
                <a:solidFill>
                  <a:srgbClr val="0000FF"/>
                </a:solidFill>
                <a:latin typeface="Arial" panose="020B0604020202020204" pitchFamily="34" charset="0"/>
                <a:ea typeface="黑体" panose="02010609060101010101" pitchFamily="49" charset="-122"/>
              </a:rPr>
              <a:t>2.0 Miles                </a:t>
            </a:r>
            <a:r>
              <a:rPr lang="zh-CN" altLang="en-US" sz="2400">
                <a:solidFill>
                  <a:srgbClr val="0000FF"/>
                </a:solidFill>
                <a:latin typeface="Arial" panose="020B0604020202020204" pitchFamily="34" charset="0"/>
                <a:ea typeface="黑体" panose="02010609060101010101" pitchFamily="49" charset="-122"/>
              </a:rPr>
              <a:t>重复频率：</a:t>
            </a:r>
            <a:r>
              <a:rPr lang="en-US" altLang="zh-CN" sz="2400">
                <a:solidFill>
                  <a:srgbClr val="0000FF"/>
                </a:solidFill>
                <a:latin typeface="Arial" panose="020B0604020202020204" pitchFamily="34" charset="0"/>
                <a:ea typeface="黑体" panose="02010609060101010101" pitchFamily="49" charset="-122"/>
              </a:rPr>
              <a:t>120 Hz</a:t>
            </a:r>
          </a:p>
          <a:p>
            <a:pPr eaLnBrk="1" hangingPunct="1">
              <a:lnSpc>
                <a:spcPts val="3275"/>
              </a:lnSpc>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电子束能量：</a:t>
            </a:r>
            <a:r>
              <a:rPr lang="en-US" altLang="zh-CN" sz="2400">
                <a:solidFill>
                  <a:srgbClr val="0000FF"/>
                </a:solidFill>
                <a:latin typeface="Arial" panose="020B0604020202020204" pitchFamily="34" charset="0"/>
                <a:ea typeface="黑体" panose="02010609060101010101" pitchFamily="49" charset="-122"/>
              </a:rPr>
              <a:t>6.7-16.9 GeV      </a:t>
            </a:r>
            <a:r>
              <a:rPr lang="zh-CN" altLang="en-US" sz="2400">
                <a:solidFill>
                  <a:srgbClr val="0000FF"/>
                </a:solidFill>
                <a:latin typeface="Arial" panose="020B0604020202020204" pitchFamily="34" charset="0"/>
                <a:ea typeface="黑体" panose="02010609060101010101" pitchFamily="49" charset="-122"/>
              </a:rPr>
              <a:t>峰值亮度：</a:t>
            </a:r>
            <a:r>
              <a:rPr lang="en-US" altLang="zh-CN" sz="2400">
                <a:solidFill>
                  <a:srgbClr val="0000FF"/>
                </a:solidFill>
                <a:latin typeface="Arial" panose="020B0604020202020204" pitchFamily="34" charset="0"/>
                <a:ea typeface="黑体" panose="02010609060101010101" pitchFamily="49" charset="-122"/>
              </a:rPr>
              <a:t>10</a:t>
            </a:r>
            <a:r>
              <a:rPr lang="en-US" altLang="zh-CN" sz="2400" baseline="30000">
                <a:solidFill>
                  <a:srgbClr val="0000FF"/>
                </a:solidFill>
                <a:latin typeface="Arial" panose="020B0604020202020204" pitchFamily="34" charset="0"/>
                <a:ea typeface="黑体" panose="02010609060101010101" pitchFamily="49" charset="-122"/>
              </a:rPr>
              <a:t>33</a:t>
            </a:r>
          </a:p>
          <a:p>
            <a:pPr eaLnBrk="1" hangingPunct="1">
              <a:lnSpc>
                <a:spcPts val="3275"/>
              </a:lnSpc>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光子能量：</a:t>
            </a:r>
            <a:r>
              <a:rPr lang="en-US" altLang="zh-CN" sz="2400">
                <a:solidFill>
                  <a:srgbClr val="0000FF"/>
                </a:solidFill>
                <a:latin typeface="Arial" panose="020B0604020202020204" pitchFamily="34" charset="0"/>
                <a:ea typeface="黑体" panose="02010609060101010101" pitchFamily="49" charset="-122"/>
              </a:rPr>
              <a:t>2.0-12.8 keV</a:t>
            </a:r>
            <a:r>
              <a:rPr lang="zh-CN" altLang="en-US" sz="2400">
                <a:solidFill>
                  <a:srgbClr val="0000FF"/>
                </a:solidFill>
                <a:latin typeface="Arial" panose="020B0604020202020204" pitchFamily="34" charset="0"/>
                <a:ea typeface="黑体" panose="02010609060101010101" pitchFamily="49" charset="-122"/>
              </a:rPr>
              <a:t>          注入束团长度：</a:t>
            </a:r>
            <a:r>
              <a:rPr lang="en-US" altLang="zh-CN" sz="2400">
                <a:solidFill>
                  <a:srgbClr val="0000FF"/>
                </a:solidFill>
                <a:latin typeface="Arial" panose="020B0604020202020204" pitchFamily="34" charset="0"/>
                <a:ea typeface="黑体" panose="02010609060101010101" pitchFamily="49" charset="-122"/>
              </a:rPr>
              <a:t>650 </a:t>
            </a:r>
            <a:r>
              <a:rPr lang="el-GR" altLang="zh-CN" sz="2400">
                <a:solidFill>
                  <a:srgbClr val="0000FF"/>
                </a:solidFill>
                <a:latin typeface="Arial" panose="020B0604020202020204" pitchFamily="34" charset="0"/>
                <a:ea typeface="黑体" panose="02010609060101010101" pitchFamily="49" charset="-122"/>
              </a:rPr>
              <a:t>μ</a:t>
            </a:r>
            <a:r>
              <a:rPr lang="en-US" altLang="zh-CN" sz="2400">
                <a:solidFill>
                  <a:srgbClr val="0000FF"/>
                </a:solidFill>
                <a:latin typeface="Arial" panose="020B0604020202020204" pitchFamily="34" charset="0"/>
                <a:ea typeface="黑体" panose="02010609060101010101" pitchFamily="49" charset="-122"/>
              </a:rPr>
              <a:t>m</a:t>
            </a:r>
          </a:p>
          <a:p>
            <a:pPr eaLnBrk="1" hangingPunct="1">
              <a:lnSpc>
                <a:spcPts val="3275"/>
              </a:lnSpc>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电荷稳定性：</a:t>
            </a:r>
            <a:r>
              <a:rPr lang="en-US" altLang="zh-CN" sz="2400">
                <a:solidFill>
                  <a:srgbClr val="0000FF"/>
                </a:solidFill>
                <a:latin typeface="Arial" panose="020B0604020202020204" pitchFamily="34" charset="0"/>
                <a:ea typeface="黑体" panose="02010609060101010101" pitchFamily="49" charset="-122"/>
              </a:rPr>
              <a:t>2.5%</a:t>
            </a:r>
          </a:p>
        </p:txBody>
      </p:sp>
      <p:pic>
        <p:nvPicPr>
          <p:cNvPr id="60419"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330325"/>
            <a:ext cx="343058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350963"/>
            <a:ext cx="34448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矩形 2"/>
          <p:cNvSpPr>
            <a:spLocks noChangeArrowheads="1"/>
          </p:cNvSpPr>
          <p:nvPr/>
        </p:nvSpPr>
        <p:spPr bwMode="auto">
          <a:xfrm>
            <a:off x="683568" y="4077072"/>
            <a:ext cx="8113712" cy="2271713"/>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nSpc>
                <a:spcPts val="3400"/>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结构和性能参数：</a:t>
            </a:r>
            <a:endParaRPr lang="en-US" altLang="zh-CN" sz="2400">
              <a:solidFill>
                <a:srgbClr val="0000FF"/>
              </a:solidFill>
              <a:latin typeface="Arial" panose="020B0604020202020204" pitchFamily="34" charset="0"/>
              <a:ea typeface="黑体" panose="02010609060101010101" pitchFamily="49" charset="-122"/>
            </a:endParaRPr>
          </a:p>
          <a:p>
            <a:pPr>
              <a:lnSpc>
                <a:spcPts val="3400"/>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装置总长：</a:t>
            </a:r>
            <a:r>
              <a:rPr lang="en-US" altLang="zh-CN" sz="2400">
                <a:solidFill>
                  <a:srgbClr val="0000FF"/>
                </a:solidFill>
                <a:latin typeface="Arial" panose="020B0604020202020204" pitchFamily="34" charset="0"/>
                <a:ea typeface="黑体" panose="02010609060101010101" pitchFamily="49" charset="-122"/>
              </a:rPr>
              <a:t>561.571m             </a:t>
            </a:r>
            <a:r>
              <a:rPr lang="zh-CN" altLang="en-US" sz="2400">
                <a:solidFill>
                  <a:srgbClr val="0000FF"/>
                </a:solidFill>
                <a:latin typeface="Arial" panose="020B0604020202020204" pitchFamily="34" charset="0"/>
                <a:ea typeface="黑体" panose="02010609060101010101" pitchFamily="49" charset="-122"/>
              </a:rPr>
              <a:t>重复频率：</a:t>
            </a:r>
            <a:r>
              <a:rPr lang="en-US" altLang="zh-CN" sz="2400">
                <a:solidFill>
                  <a:srgbClr val="0000FF"/>
                </a:solidFill>
                <a:latin typeface="Arial" panose="020B0604020202020204" pitchFamily="34" charset="0"/>
                <a:ea typeface="黑体" panose="02010609060101010101" pitchFamily="49" charset="-122"/>
              </a:rPr>
              <a:t>533.8 kHz</a:t>
            </a:r>
          </a:p>
          <a:p>
            <a:pPr>
              <a:lnSpc>
                <a:spcPts val="3400"/>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电子束能量：</a:t>
            </a:r>
            <a:r>
              <a:rPr lang="en-US" altLang="zh-CN" sz="2400">
                <a:solidFill>
                  <a:srgbClr val="0000FF"/>
                </a:solidFill>
                <a:latin typeface="Arial" panose="020B0604020202020204" pitchFamily="34" charset="0"/>
                <a:ea typeface="黑体" panose="02010609060101010101" pitchFamily="49" charset="-122"/>
              </a:rPr>
              <a:t>3 GeV               </a:t>
            </a:r>
            <a:r>
              <a:rPr lang="zh-CN" altLang="en-US" sz="2400">
                <a:solidFill>
                  <a:srgbClr val="0000FF"/>
                </a:solidFill>
                <a:latin typeface="Arial" panose="020B0604020202020204" pitchFamily="34" charset="0"/>
                <a:ea typeface="黑体" panose="02010609060101010101" pitchFamily="49" charset="-122"/>
              </a:rPr>
              <a:t>射频频率：</a:t>
            </a:r>
            <a:r>
              <a:rPr lang="en-US" altLang="zh-CN" sz="2400">
                <a:solidFill>
                  <a:srgbClr val="0000FF"/>
                </a:solidFill>
                <a:latin typeface="Arial" panose="020B0604020202020204" pitchFamily="34" charset="0"/>
                <a:ea typeface="黑体" panose="02010609060101010101" pitchFamily="49" charset="-122"/>
              </a:rPr>
              <a:t>499.680 MHz</a:t>
            </a:r>
            <a:r>
              <a:rPr lang="en-US" altLang="zh-CN" sz="2400" baseline="30000">
                <a:solidFill>
                  <a:srgbClr val="0000FF"/>
                </a:solidFill>
                <a:latin typeface="Arial" panose="020B0604020202020204" pitchFamily="34" charset="0"/>
                <a:ea typeface="黑体" panose="02010609060101010101" pitchFamily="49" charset="-122"/>
              </a:rPr>
              <a:t> </a:t>
            </a:r>
            <a:endParaRPr lang="en-US" altLang="zh-CN" sz="2400">
              <a:solidFill>
                <a:srgbClr val="0000FF"/>
              </a:solidFill>
              <a:latin typeface="Arial" panose="020B0604020202020204" pitchFamily="34" charset="0"/>
              <a:ea typeface="黑体" panose="02010609060101010101" pitchFamily="49" charset="-122"/>
            </a:endParaRPr>
          </a:p>
          <a:p>
            <a:pPr>
              <a:lnSpc>
                <a:spcPts val="3400"/>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水平发射率：</a:t>
            </a:r>
            <a:r>
              <a:rPr lang="en-US" altLang="zh-CN" sz="2400">
                <a:solidFill>
                  <a:srgbClr val="0000FF"/>
                </a:solidFill>
                <a:latin typeface="Arial" panose="020B0604020202020204" pitchFamily="34" charset="0"/>
                <a:ea typeface="黑体" panose="02010609060101010101" pitchFamily="49" charset="-122"/>
              </a:rPr>
              <a:t>3.17 nm rad</a:t>
            </a:r>
            <a:r>
              <a:rPr lang="zh-CN" altLang="en-US" sz="2400">
                <a:solidFill>
                  <a:srgbClr val="0000FF"/>
                </a:solidFill>
                <a:latin typeface="Arial" panose="020B0604020202020204" pitchFamily="34" charset="0"/>
                <a:ea typeface="黑体" panose="02010609060101010101" pitchFamily="49" charset="-122"/>
              </a:rPr>
              <a:t>     垂直发射率：</a:t>
            </a:r>
            <a:r>
              <a:rPr lang="en-US" altLang="zh-CN" sz="2400">
                <a:solidFill>
                  <a:srgbClr val="0000FF"/>
                </a:solidFill>
                <a:latin typeface="Arial" panose="020B0604020202020204" pitchFamily="34" charset="0"/>
                <a:ea typeface="黑体" panose="02010609060101010101" pitchFamily="49" charset="-122"/>
              </a:rPr>
              <a:t>0.5-1 pm</a:t>
            </a:r>
            <a:r>
              <a:rPr lang="zh-CN" altLang="en-US" sz="2400">
                <a:solidFill>
                  <a:srgbClr val="0000FF"/>
                </a:solidFill>
                <a:latin typeface="Arial" panose="020B0604020202020204" pitchFamily="34" charset="0"/>
                <a:ea typeface="黑体" panose="02010609060101010101" pitchFamily="49" charset="-122"/>
              </a:rPr>
              <a:t> </a:t>
            </a:r>
            <a:r>
              <a:rPr lang="en-US" altLang="zh-CN" sz="2400">
                <a:solidFill>
                  <a:srgbClr val="0000FF"/>
                </a:solidFill>
                <a:latin typeface="Arial" panose="020B0604020202020204" pitchFamily="34" charset="0"/>
                <a:ea typeface="黑体" panose="02010609060101010101" pitchFamily="49" charset="-122"/>
              </a:rPr>
              <a:t>rad</a:t>
            </a:r>
          </a:p>
          <a:p>
            <a:pPr>
              <a:lnSpc>
                <a:spcPts val="3400"/>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最大流强：</a:t>
            </a:r>
            <a:r>
              <a:rPr lang="en-US" altLang="zh-CN" sz="2400">
                <a:solidFill>
                  <a:srgbClr val="0000FF"/>
                </a:solidFill>
                <a:latin typeface="Arial" panose="020B0604020202020204" pitchFamily="34" charset="0"/>
                <a:ea typeface="黑体" panose="02010609060101010101" pitchFamily="49" charset="-122"/>
              </a:rPr>
              <a:t>300 mA </a:t>
            </a: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l="7683" t="27696" r="2797" b="2916"/>
          <a:stretch>
            <a:fillRect/>
          </a:stretch>
        </p:blipFill>
        <p:spPr bwMode="auto">
          <a:xfrm>
            <a:off x="779463" y="1327150"/>
            <a:ext cx="35385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13" y="1327150"/>
            <a:ext cx="3540125"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矩形 5"/>
          <p:cNvSpPr>
            <a:spLocks noChangeArrowheads="1"/>
          </p:cNvSpPr>
          <p:nvPr/>
        </p:nvSpPr>
        <p:spPr bwMode="auto">
          <a:xfrm>
            <a:off x="1423988" y="130175"/>
            <a:ext cx="4391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3600" b="1">
                <a:solidFill>
                  <a:srgbClr val="0000FF"/>
                </a:solidFill>
                <a:latin typeface="DengXian"/>
                <a:ea typeface="DengXian"/>
                <a:cs typeface="DengXian"/>
              </a:rPr>
              <a:t>Diamond</a:t>
            </a:r>
            <a:r>
              <a:rPr lang="zh-CN" altLang="en-US" sz="3600" b="1">
                <a:solidFill>
                  <a:srgbClr val="0000FF"/>
                </a:solidFill>
                <a:latin typeface="DengXian"/>
                <a:ea typeface="DengXian"/>
                <a:cs typeface="DengXian"/>
              </a:rPr>
              <a:t>光源 </a:t>
            </a:r>
            <a:r>
              <a:rPr lang="en-US" altLang="zh-CN" sz="3600" b="1">
                <a:solidFill>
                  <a:srgbClr val="0000FF"/>
                </a:solidFill>
                <a:latin typeface="DengXian"/>
                <a:ea typeface="DengXian"/>
                <a:cs typeface="DengXian"/>
              </a:rPr>
              <a:t>(</a:t>
            </a:r>
            <a:r>
              <a:rPr lang="zh-CN" altLang="en-US" sz="3600" b="1">
                <a:solidFill>
                  <a:srgbClr val="0000FF"/>
                </a:solidFill>
                <a:latin typeface="DengXian"/>
                <a:ea typeface="DengXian"/>
                <a:cs typeface="DengXian"/>
              </a:rPr>
              <a:t>英国</a:t>
            </a:r>
            <a:r>
              <a:rPr lang="en-US" altLang="zh-CN" sz="3600" b="1">
                <a:solidFill>
                  <a:srgbClr val="0000FF"/>
                </a:solidFill>
                <a:latin typeface="DengXian"/>
                <a:ea typeface="DengXian"/>
                <a:cs typeface="DengXian"/>
              </a:rPr>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2"/>
          <p:cNvSpPr txBox="1">
            <a:spLocks noChangeArrowheads="1"/>
          </p:cNvSpPr>
          <p:nvPr/>
        </p:nvSpPr>
        <p:spPr bwMode="auto">
          <a:xfrm>
            <a:off x="1073150" y="214313"/>
            <a:ext cx="78565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b="1" dirty="0">
                <a:solidFill>
                  <a:srgbClr val="0000FF"/>
                </a:solidFill>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rPr>
              <a:t>第四代衍射限同步辐射光源 </a:t>
            </a:r>
            <a:r>
              <a:rPr lang="en-US" altLang="zh-CN" b="1" dirty="0">
                <a:solidFill>
                  <a:srgbClr val="0000FF"/>
                </a:solidFill>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rPr>
              <a:t>(MAX IV,</a:t>
            </a:r>
            <a:r>
              <a:rPr lang="zh-CN" altLang="en-US" b="1" dirty="0">
                <a:solidFill>
                  <a:srgbClr val="0000FF"/>
                </a:solidFill>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rPr>
              <a:t> 瑞典</a:t>
            </a:r>
            <a:r>
              <a:rPr lang="en-US" altLang="zh-CN" b="1" dirty="0">
                <a:solidFill>
                  <a:srgbClr val="0000FF"/>
                </a:solidFill>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rPr>
              <a:t>)</a:t>
            </a:r>
            <a:endParaRPr lang="zh-CN" altLang="en-US" b="1" dirty="0">
              <a:solidFill>
                <a:srgbClr val="0000FF"/>
              </a:solidFill>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endParaRPr>
          </a:p>
        </p:txBody>
      </p:sp>
      <p:pic>
        <p:nvPicPr>
          <p:cNvPr id="62466"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268413"/>
            <a:ext cx="345598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矩形 8"/>
          <p:cNvSpPr>
            <a:spLocks noChangeArrowheads="1"/>
          </p:cNvSpPr>
          <p:nvPr/>
        </p:nvSpPr>
        <p:spPr bwMode="auto">
          <a:xfrm>
            <a:off x="611560" y="4077072"/>
            <a:ext cx="8174038" cy="228441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nSpc>
                <a:spcPts val="3338"/>
              </a:lnSpc>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结构和性能参数：</a:t>
            </a:r>
            <a:endParaRPr lang="en-US" altLang="zh-CN" sz="2400">
              <a:solidFill>
                <a:srgbClr val="0000FF"/>
              </a:solidFill>
              <a:latin typeface="Arial" panose="020B0604020202020204" pitchFamily="34" charset="0"/>
              <a:ea typeface="黑体" panose="02010609060101010101" pitchFamily="49" charset="-122"/>
            </a:endParaRPr>
          </a:p>
          <a:p>
            <a:pPr eaLnBrk="1" hangingPunct="1">
              <a:lnSpc>
                <a:spcPts val="3338"/>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装置总长：</a:t>
            </a:r>
            <a:r>
              <a:rPr lang="en-US" altLang="zh-CN" sz="2400">
                <a:solidFill>
                  <a:srgbClr val="0000FF"/>
                </a:solidFill>
                <a:latin typeface="Arial" panose="020B0604020202020204" pitchFamily="34" charset="0"/>
                <a:ea typeface="黑体" panose="02010609060101010101" pitchFamily="49" charset="-122"/>
              </a:rPr>
              <a:t>528 m</a:t>
            </a:r>
            <a:r>
              <a:rPr lang="zh-CN" altLang="en-US" sz="2400">
                <a:solidFill>
                  <a:srgbClr val="0000FF"/>
                </a:solidFill>
                <a:latin typeface="Arial" panose="020B0604020202020204" pitchFamily="34" charset="0"/>
                <a:ea typeface="黑体" panose="02010609060101010101" pitchFamily="49" charset="-122"/>
              </a:rPr>
              <a:t>                         电子束能量：</a:t>
            </a:r>
            <a:r>
              <a:rPr lang="en-US" altLang="zh-CN" sz="2400">
                <a:solidFill>
                  <a:srgbClr val="0000FF"/>
                </a:solidFill>
                <a:latin typeface="Arial" panose="020B0604020202020204" pitchFamily="34" charset="0"/>
                <a:ea typeface="黑体" panose="02010609060101010101" pitchFamily="49" charset="-122"/>
              </a:rPr>
              <a:t>3 GeV  </a:t>
            </a:r>
          </a:p>
          <a:p>
            <a:pPr eaLnBrk="1" hangingPunct="1">
              <a:lnSpc>
                <a:spcPts val="3338"/>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光子能量：</a:t>
            </a:r>
            <a:r>
              <a:rPr lang="en-US" altLang="zh-CN" sz="2400">
                <a:solidFill>
                  <a:srgbClr val="0000FF"/>
                </a:solidFill>
                <a:latin typeface="Arial" panose="020B0604020202020204" pitchFamily="34" charset="0"/>
                <a:ea typeface="黑体" panose="02010609060101010101" pitchFamily="49" charset="-122"/>
              </a:rPr>
              <a:t>5~30</a:t>
            </a:r>
            <a:r>
              <a:rPr lang="zh-CN" altLang="en-US" sz="2400">
                <a:solidFill>
                  <a:srgbClr val="0000FF"/>
                </a:solidFill>
                <a:latin typeface="Arial" panose="020B0604020202020204" pitchFamily="34" charset="0"/>
                <a:ea typeface="黑体" panose="02010609060101010101" pitchFamily="49" charset="-122"/>
              </a:rPr>
              <a:t> </a:t>
            </a:r>
            <a:r>
              <a:rPr lang="en-US" altLang="zh-CN" sz="2400">
                <a:solidFill>
                  <a:srgbClr val="0000FF"/>
                </a:solidFill>
                <a:latin typeface="Arial" panose="020B0604020202020204" pitchFamily="34" charset="0"/>
                <a:ea typeface="黑体" panose="02010609060101010101" pitchFamily="49" charset="-122"/>
              </a:rPr>
              <a:t>keV</a:t>
            </a:r>
            <a:r>
              <a:rPr lang="zh-CN" altLang="en-US" sz="2400">
                <a:solidFill>
                  <a:srgbClr val="0000FF"/>
                </a:solidFill>
                <a:latin typeface="Arial" panose="020B0604020202020204" pitchFamily="34" charset="0"/>
                <a:ea typeface="黑体" panose="02010609060101010101" pitchFamily="49" charset="-122"/>
              </a:rPr>
              <a:t>                    最大流强：</a:t>
            </a:r>
            <a:r>
              <a:rPr lang="en-US" altLang="zh-CN" sz="2400">
                <a:solidFill>
                  <a:srgbClr val="0000FF"/>
                </a:solidFill>
                <a:latin typeface="Arial" panose="020B0604020202020204" pitchFamily="34" charset="0"/>
                <a:ea typeface="黑体" panose="02010609060101010101" pitchFamily="49" charset="-122"/>
              </a:rPr>
              <a:t>500 Ma</a:t>
            </a:r>
          </a:p>
          <a:p>
            <a:pPr eaLnBrk="1" hangingPunct="1">
              <a:lnSpc>
                <a:spcPts val="3338"/>
              </a:lnSpc>
              <a:spcBef>
                <a:spcPct val="0"/>
              </a:spcBef>
              <a:buFontTx/>
              <a:buNone/>
            </a:pPr>
            <a:r>
              <a:rPr lang="zh-CN" altLang="en-US" sz="2400">
                <a:solidFill>
                  <a:srgbClr val="0000FF"/>
                </a:solidFill>
                <a:latin typeface="Arial" panose="020B0604020202020204" pitchFamily="34" charset="0"/>
                <a:ea typeface="黑体" panose="02010609060101010101" pitchFamily="49" charset="-122"/>
              </a:rPr>
              <a:t>光束通量：</a:t>
            </a:r>
            <a:r>
              <a:rPr lang="en-US" altLang="zh-CN" sz="2400">
                <a:solidFill>
                  <a:srgbClr val="0000FF"/>
                </a:solidFill>
                <a:latin typeface="Arial" panose="020B0604020202020204" pitchFamily="34" charset="0"/>
                <a:ea typeface="黑体" panose="02010609060101010101" pitchFamily="49" charset="-122"/>
              </a:rPr>
              <a:t>10</a:t>
            </a:r>
            <a:r>
              <a:rPr lang="en-US" altLang="zh-CN" sz="2400" baseline="30000">
                <a:solidFill>
                  <a:srgbClr val="0000FF"/>
                </a:solidFill>
                <a:latin typeface="Arial" panose="020B0604020202020204" pitchFamily="34" charset="0"/>
                <a:ea typeface="黑体" panose="02010609060101010101" pitchFamily="49" charset="-122"/>
              </a:rPr>
              <a:t>12</a:t>
            </a:r>
            <a:r>
              <a:rPr lang="en-US" altLang="zh-CN" sz="2400">
                <a:solidFill>
                  <a:srgbClr val="0000FF"/>
                </a:solidFill>
                <a:latin typeface="Arial" panose="020B0604020202020204" pitchFamily="34" charset="0"/>
                <a:ea typeface="黑体" panose="02010609060101010101" pitchFamily="49" charset="-122"/>
              </a:rPr>
              <a:t>            </a:t>
            </a:r>
            <a:r>
              <a:rPr lang="zh-CN" altLang="en-US" sz="2400">
                <a:solidFill>
                  <a:srgbClr val="0000FF"/>
                </a:solidFill>
                <a:latin typeface="Arial" panose="020B0604020202020204" pitchFamily="34" charset="0"/>
                <a:ea typeface="黑体" panose="02010609060101010101" pitchFamily="49" charset="-122"/>
              </a:rPr>
              <a:t>                垂直发射度：</a:t>
            </a:r>
            <a:r>
              <a:rPr lang="en-US" altLang="zh-CN" sz="2400">
                <a:solidFill>
                  <a:srgbClr val="0000FF"/>
                </a:solidFill>
                <a:latin typeface="Arial" panose="020B0604020202020204" pitchFamily="34" charset="0"/>
                <a:ea typeface="黑体" panose="02010609060101010101" pitchFamily="49" charset="-122"/>
              </a:rPr>
              <a:t>2~</a:t>
            </a:r>
            <a:r>
              <a:rPr lang="zh-CN" altLang="en-US" sz="2400">
                <a:solidFill>
                  <a:srgbClr val="0000FF"/>
                </a:solidFill>
                <a:latin typeface="Arial" panose="020B0604020202020204" pitchFamily="34" charset="0"/>
                <a:ea typeface="黑体" panose="02010609060101010101" pitchFamily="49" charset="-122"/>
              </a:rPr>
              <a:t> </a:t>
            </a:r>
            <a:r>
              <a:rPr lang="en-US" altLang="zh-CN" sz="2400">
                <a:solidFill>
                  <a:srgbClr val="0000FF"/>
                </a:solidFill>
                <a:latin typeface="Arial" panose="020B0604020202020204" pitchFamily="34" charset="0"/>
                <a:ea typeface="黑体" panose="02010609060101010101" pitchFamily="49" charset="-122"/>
              </a:rPr>
              <a:t>8 </a:t>
            </a:r>
            <a:r>
              <a:rPr lang="en-US" altLang="en-US" sz="2400">
                <a:solidFill>
                  <a:srgbClr val="0000FF"/>
                </a:solidFill>
                <a:latin typeface="Arial" panose="020B0604020202020204" pitchFamily="34" charset="0"/>
                <a:ea typeface="黑体" panose="02010609060101010101" pitchFamily="49" charset="-122"/>
              </a:rPr>
              <a:t>pm rad</a:t>
            </a:r>
            <a:endParaRPr lang="en-US" altLang="zh-CN" sz="2400">
              <a:solidFill>
                <a:srgbClr val="0000FF"/>
              </a:solidFill>
              <a:latin typeface="Arial" panose="020B0604020202020204" pitchFamily="34" charset="0"/>
              <a:ea typeface="黑体" panose="02010609060101010101" pitchFamily="49" charset="-122"/>
            </a:endParaRPr>
          </a:p>
          <a:p>
            <a:pPr eaLnBrk="1" hangingPunct="1">
              <a:lnSpc>
                <a:spcPts val="3338"/>
              </a:lnSpc>
              <a:spcBef>
                <a:spcPct val="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水平发射度：</a:t>
            </a:r>
            <a:r>
              <a:rPr lang="en-US" altLang="zh-CN" sz="2400">
                <a:solidFill>
                  <a:srgbClr val="0000FF"/>
                </a:solidFill>
                <a:latin typeface="Arial" panose="020B0604020202020204" pitchFamily="34" charset="0"/>
                <a:ea typeface="黑体" panose="02010609060101010101" pitchFamily="49" charset="-122"/>
              </a:rPr>
              <a:t>200~330 </a:t>
            </a:r>
            <a:r>
              <a:rPr lang="zh-CN" altLang="en-US" sz="2400">
                <a:solidFill>
                  <a:srgbClr val="0000FF"/>
                </a:solidFill>
                <a:latin typeface="Arial" panose="020B0604020202020204" pitchFamily="34" charset="0"/>
                <a:ea typeface="黑体" panose="02010609060101010101" pitchFamily="49" charset="-122"/>
              </a:rPr>
              <a:t> </a:t>
            </a:r>
            <a:r>
              <a:rPr lang="en-US" altLang="en-US" sz="2400">
                <a:solidFill>
                  <a:srgbClr val="0000FF"/>
                </a:solidFill>
                <a:latin typeface="Arial" panose="020B0604020202020204" pitchFamily="34" charset="0"/>
                <a:ea typeface="黑体" panose="02010609060101010101" pitchFamily="49" charset="-122"/>
              </a:rPr>
              <a:t>pm rad </a:t>
            </a:r>
            <a:endParaRPr lang="en-US" altLang="zh-CN" sz="2400">
              <a:solidFill>
                <a:srgbClr val="0000FF"/>
              </a:solidFill>
              <a:latin typeface="Arial" panose="020B0604020202020204" pitchFamily="34" charset="0"/>
              <a:ea typeface="黑体" panose="02010609060101010101" pitchFamily="49" charset="-122"/>
            </a:endParaRPr>
          </a:p>
        </p:txBody>
      </p:sp>
      <p:pic>
        <p:nvPicPr>
          <p:cNvPr id="62468"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268413"/>
            <a:ext cx="3429000"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矩形 4"/>
          <p:cNvSpPr>
            <a:spLocks noChangeArrowheads="1"/>
          </p:cNvSpPr>
          <p:nvPr/>
        </p:nvSpPr>
        <p:spPr bwMode="auto">
          <a:xfrm>
            <a:off x="1258888" y="142875"/>
            <a:ext cx="6581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600" b="1">
                <a:solidFill>
                  <a:srgbClr val="0000FF"/>
                </a:solidFill>
                <a:latin typeface="DengXian"/>
                <a:ea typeface="DengXian"/>
                <a:cs typeface="DengXian"/>
              </a:rPr>
              <a:t>欧洲同步辐射装置</a:t>
            </a:r>
            <a:r>
              <a:rPr lang="en-US" altLang="zh-CN" sz="3600" b="1">
                <a:solidFill>
                  <a:srgbClr val="0000FF"/>
                </a:solidFill>
                <a:latin typeface="DengXian"/>
                <a:ea typeface="DengXian"/>
                <a:cs typeface="DengXian"/>
              </a:rPr>
              <a:t>(ESRF</a:t>
            </a:r>
            <a:r>
              <a:rPr lang="zh-CN" altLang="en-US" sz="3600" b="1">
                <a:solidFill>
                  <a:srgbClr val="0000FF"/>
                </a:solidFill>
                <a:latin typeface="DengXian"/>
                <a:ea typeface="DengXian"/>
                <a:cs typeface="DengXian"/>
              </a:rPr>
              <a:t>，法国</a:t>
            </a:r>
            <a:r>
              <a:rPr lang="en-US" altLang="zh-CN" sz="3600" b="1">
                <a:solidFill>
                  <a:srgbClr val="0000FF"/>
                </a:solidFill>
                <a:latin typeface="DengXian"/>
                <a:ea typeface="DengXian"/>
                <a:cs typeface="DengXian"/>
              </a:rPr>
              <a:t>)</a:t>
            </a:r>
          </a:p>
        </p:txBody>
      </p:sp>
      <p:sp>
        <p:nvSpPr>
          <p:cNvPr id="64514" name="矩形 7"/>
          <p:cNvSpPr>
            <a:spLocks noChangeArrowheads="1"/>
          </p:cNvSpPr>
          <p:nvPr/>
        </p:nvSpPr>
        <p:spPr bwMode="auto">
          <a:xfrm>
            <a:off x="684213" y="4292600"/>
            <a:ext cx="7785100" cy="1990725"/>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2800"/>
              </a:lnSpc>
              <a:spcBef>
                <a:spcPts val="120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结构和性能参数：</a:t>
            </a:r>
            <a:endParaRPr lang="en-US" altLang="zh-CN" sz="2400">
              <a:solidFill>
                <a:srgbClr val="0000FF"/>
              </a:solidFill>
              <a:latin typeface="Arial" panose="020B0604020202020204" pitchFamily="34" charset="0"/>
              <a:ea typeface="黑体" panose="02010609060101010101" pitchFamily="49" charset="-122"/>
            </a:endParaRPr>
          </a:p>
          <a:p>
            <a:pPr eaLnBrk="1" hangingPunct="1">
              <a:lnSpc>
                <a:spcPts val="2800"/>
              </a:lnSpc>
              <a:spcBef>
                <a:spcPts val="60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装置总长：</a:t>
            </a:r>
            <a:r>
              <a:rPr lang="en-US" altLang="zh-CN" sz="2400">
                <a:solidFill>
                  <a:srgbClr val="0000FF"/>
                </a:solidFill>
                <a:latin typeface="Arial" panose="020B0604020202020204" pitchFamily="34" charset="0"/>
                <a:ea typeface="黑体" panose="02010609060101010101" pitchFamily="49" charset="-122"/>
              </a:rPr>
              <a:t>844 m                      </a:t>
            </a:r>
            <a:r>
              <a:rPr lang="zh-CN" altLang="en-US" sz="2400">
                <a:solidFill>
                  <a:srgbClr val="0000FF"/>
                </a:solidFill>
                <a:latin typeface="Arial" panose="020B0604020202020204" pitchFamily="34" charset="0"/>
                <a:ea typeface="黑体" panose="02010609060101010101" pitchFamily="49" charset="-122"/>
              </a:rPr>
              <a:t>平均流强：</a:t>
            </a:r>
            <a:r>
              <a:rPr lang="en-US" altLang="zh-CN" sz="2400">
                <a:solidFill>
                  <a:srgbClr val="0000FF"/>
                </a:solidFill>
                <a:latin typeface="Arial" panose="020B0604020202020204" pitchFamily="34" charset="0"/>
                <a:ea typeface="黑体" panose="02010609060101010101" pitchFamily="49" charset="-122"/>
              </a:rPr>
              <a:t>200 mA</a:t>
            </a:r>
          </a:p>
          <a:p>
            <a:pPr eaLnBrk="1" hangingPunct="1">
              <a:lnSpc>
                <a:spcPts val="2800"/>
              </a:lnSpc>
              <a:spcBef>
                <a:spcPts val="60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电子束能量：</a:t>
            </a:r>
            <a:r>
              <a:rPr lang="en-US" altLang="zh-CN" sz="2400">
                <a:solidFill>
                  <a:srgbClr val="0000FF"/>
                </a:solidFill>
                <a:latin typeface="Arial" panose="020B0604020202020204" pitchFamily="34" charset="0"/>
                <a:ea typeface="黑体" panose="02010609060101010101" pitchFamily="49" charset="-122"/>
              </a:rPr>
              <a:t>6 GeV                   </a:t>
            </a:r>
            <a:r>
              <a:rPr lang="zh-CN" altLang="en-US" sz="2400">
                <a:solidFill>
                  <a:srgbClr val="0000FF"/>
                </a:solidFill>
                <a:latin typeface="Arial" panose="020B0604020202020204" pitchFamily="34" charset="0"/>
                <a:ea typeface="黑体" panose="02010609060101010101" pitchFamily="49" charset="-122"/>
              </a:rPr>
              <a:t>峰值亮度：</a:t>
            </a:r>
            <a:r>
              <a:rPr lang="en-US" altLang="zh-CN" sz="2400">
                <a:solidFill>
                  <a:srgbClr val="0000FF"/>
                </a:solidFill>
                <a:latin typeface="Arial" panose="020B0604020202020204" pitchFamily="34" charset="0"/>
                <a:ea typeface="黑体" panose="02010609060101010101" pitchFamily="49" charset="-122"/>
              </a:rPr>
              <a:t>10</a:t>
            </a:r>
            <a:r>
              <a:rPr lang="en-US" altLang="zh-CN" sz="2400" baseline="30000">
                <a:solidFill>
                  <a:srgbClr val="0000FF"/>
                </a:solidFill>
                <a:latin typeface="Arial" panose="020B0604020202020204" pitchFamily="34" charset="0"/>
                <a:ea typeface="黑体" panose="02010609060101010101" pitchFamily="49" charset="-122"/>
              </a:rPr>
              <a:t>21</a:t>
            </a:r>
          </a:p>
          <a:p>
            <a:pPr eaLnBrk="1" hangingPunct="1">
              <a:lnSpc>
                <a:spcPts val="2800"/>
              </a:lnSpc>
              <a:spcBef>
                <a:spcPts val="600"/>
              </a:spcBef>
              <a:spcAft>
                <a:spcPts val="600"/>
              </a:spcAft>
              <a:buFontTx/>
              <a:buNone/>
            </a:pPr>
            <a:r>
              <a:rPr lang="zh-CN" altLang="en-US" sz="2400">
                <a:solidFill>
                  <a:srgbClr val="0000FF"/>
                </a:solidFill>
                <a:latin typeface="Arial" panose="020B0604020202020204" pitchFamily="34" charset="0"/>
                <a:ea typeface="黑体" panose="02010609060101010101" pitchFamily="49" charset="-122"/>
              </a:rPr>
              <a:t>束流发射度：</a:t>
            </a:r>
            <a:r>
              <a:rPr lang="en-US" altLang="zh-CN" sz="2400">
                <a:solidFill>
                  <a:srgbClr val="0000FF"/>
                </a:solidFill>
                <a:latin typeface="Arial" panose="020B0604020202020204" pitchFamily="34" charset="0"/>
                <a:ea typeface="黑体" panose="02010609060101010101" pitchFamily="49" charset="-122"/>
              </a:rPr>
              <a:t>0.134 nm.rad</a:t>
            </a:r>
            <a:r>
              <a:rPr lang="zh-CN" altLang="en-US" sz="2400">
                <a:solidFill>
                  <a:srgbClr val="0000FF"/>
                </a:solidFill>
                <a:latin typeface="Arial" panose="020B0604020202020204" pitchFamily="34" charset="0"/>
                <a:ea typeface="黑体" panose="02010609060101010101" pitchFamily="49" charset="-122"/>
              </a:rPr>
              <a:t>        束团长度：</a:t>
            </a:r>
            <a:r>
              <a:rPr lang="en-US" altLang="zh-CN" sz="2400">
                <a:solidFill>
                  <a:srgbClr val="0000FF"/>
                </a:solidFill>
                <a:latin typeface="Arial" panose="020B0604020202020204" pitchFamily="34" charset="0"/>
                <a:ea typeface="黑体" panose="02010609060101010101" pitchFamily="49" charset="-122"/>
              </a:rPr>
              <a:t>13</a:t>
            </a:r>
            <a:r>
              <a:rPr lang="zh-CN" altLang="en-US" sz="2400">
                <a:solidFill>
                  <a:srgbClr val="0000FF"/>
                </a:solidFill>
                <a:latin typeface="Arial" panose="020B0604020202020204" pitchFamily="34" charset="0"/>
                <a:ea typeface="黑体" panose="02010609060101010101" pitchFamily="49" charset="-122"/>
              </a:rPr>
              <a:t> </a:t>
            </a:r>
            <a:r>
              <a:rPr lang="en-US" altLang="zh-CN" sz="2400">
                <a:solidFill>
                  <a:srgbClr val="0000FF"/>
                </a:solidFill>
                <a:latin typeface="Arial" panose="020B0604020202020204" pitchFamily="34" charset="0"/>
                <a:ea typeface="黑体" panose="02010609060101010101" pitchFamily="49" charset="-122"/>
              </a:rPr>
              <a:t>ps</a:t>
            </a:r>
          </a:p>
        </p:txBody>
      </p:sp>
      <p:sp>
        <p:nvSpPr>
          <p:cNvPr id="64515" name="TextBox 1"/>
          <p:cNvSpPr txBox="1">
            <a:spLocks noChangeArrowheads="1"/>
          </p:cNvSpPr>
          <p:nvPr/>
        </p:nvSpPr>
        <p:spPr bwMode="auto">
          <a:xfrm rot="-3552667">
            <a:off x="3046413" y="2794000"/>
            <a:ext cx="133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2800">
                <a:latin typeface="Arial" panose="020B0604020202020204" pitchFamily="34" charset="0"/>
              </a:rPr>
              <a:t>SXFEL</a:t>
            </a:r>
            <a:endParaRPr lang="zh-CN" altLang="en-US" sz="2800">
              <a:latin typeface="Arial" panose="020B0604020202020204" pitchFamily="34" charset="0"/>
            </a:endParaRPr>
          </a:p>
        </p:txBody>
      </p:sp>
      <p:pic>
        <p:nvPicPr>
          <p:cNvPr id="64516"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713" y="1263650"/>
            <a:ext cx="375285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7925" y="1263650"/>
            <a:ext cx="34544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图片 3" descr="W0201103313448079894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75" y="1276350"/>
            <a:ext cx="3468688"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矩形 7"/>
          <p:cNvSpPr>
            <a:spLocks noChangeArrowheads="1"/>
          </p:cNvSpPr>
          <p:nvPr/>
        </p:nvSpPr>
        <p:spPr bwMode="auto">
          <a:xfrm>
            <a:off x="468313" y="4149725"/>
            <a:ext cx="8345487" cy="2416111"/>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3200"/>
              </a:lnSpc>
              <a:spcBef>
                <a:spcPct val="0"/>
              </a:spcBef>
              <a:spcAft>
                <a:spcPts val="600"/>
              </a:spcAft>
              <a:buFontTx/>
              <a:buNone/>
            </a:pPr>
            <a:r>
              <a:rPr lang="zh-CN" altLang="en-US" sz="2400" dirty="0">
                <a:solidFill>
                  <a:srgbClr val="0000FF"/>
                </a:solidFill>
                <a:latin typeface="Arial" panose="020B0604020202020204" pitchFamily="34" charset="0"/>
                <a:ea typeface="黑体" panose="02010609060101010101" pitchFamily="49" charset="-122"/>
                <a:cs typeface="Arial" panose="020B0604020202020204" pitchFamily="34" charset="0"/>
              </a:rPr>
              <a:t>结构和性能参数：</a:t>
            </a:r>
            <a:endParaRPr lang="en-US" altLang="zh-CN" sz="2400" dirty="0">
              <a:solidFill>
                <a:srgbClr val="0000FF"/>
              </a:solidFill>
              <a:latin typeface="Arial" panose="020B0604020202020204" pitchFamily="34" charset="0"/>
              <a:ea typeface="黑体" panose="02010609060101010101" pitchFamily="49" charset="-122"/>
              <a:cs typeface="Arial" panose="020B0604020202020204" pitchFamily="34" charset="0"/>
            </a:endParaRPr>
          </a:p>
          <a:p>
            <a:pPr eaLnBrk="1" hangingPunct="1">
              <a:lnSpc>
                <a:spcPts val="3200"/>
              </a:lnSpc>
              <a:spcBef>
                <a:spcPct val="0"/>
              </a:spcBef>
              <a:spcAft>
                <a:spcPts val="600"/>
              </a:spcAft>
              <a:buFontTx/>
              <a:buNone/>
            </a:pPr>
            <a:r>
              <a:rPr lang="zh-CN" altLang="en-US" sz="2400" dirty="0">
                <a:solidFill>
                  <a:srgbClr val="0000FF"/>
                </a:solidFill>
                <a:latin typeface="Arial" panose="020B0604020202020204" pitchFamily="34" charset="0"/>
                <a:ea typeface="黑体" panose="02010609060101010101" pitchFamily="49" charset="-122"/>
                <a:cs typeface="Arial" panose="020B0604020202020204" pitchFamily="34" charset="0"/>
              </a:rPr>
              <a:t>大储存</a:t>
            </a:r>
            <a:r>
              <a:rPr lang="zh-CN" altLang="en-US" sz="2400" dirty="0" smtClean="0">
                <a:solidFill>
                  <a:srgbClr val="0000FF"/>
                </a:solidFill>
                <a:latin typeface="Arial" panose="020B0604020202020204" pitchFamily="34" charset="0"/>
                <a:ea typeface="黑体" panose="02010609060101010101" pitchFamily="49" charset="-122"/>
                <a:cs typeface="Arial" panose="020B0604020202020204" pitchFamily="34" charset="0"/>
              </a:rPr>
              <a:t>环周长</a:t>
            </a:r>
            <a:r>
              <a:rPr lang="zh-CN" altLang="en-US" sz="2400" dirty="0">
                <a:solidFill>
                  <a:srgbClr val="0000FF"/>
                </a:solidFill>
                <a:latin typeface="Arial" panose="020B0604020202020204" pitchFamily="34" charset="0"/>
                <a:ea typeface="黑体" panose="02010609060101010101" pitchFamily="49" charset="-122"/>
                <a:cs typeface="Arial" panose="020B0604020202020204" pitchFamily="34" charset="0"/>
              </a:rPr>
              <a:t>：</a:t>
            </a:r>
            <a:r>
              <a:rPr lang="en-US" altLang="zh-CN" sz="2400" dirty="0">
                <a:solidFill>
                  <a:srgbClr val="0000FF"/>
                </a:solidFill>
                <a:latin typeface="Arial" panose="020B0604020202020204" pitchFamily="34" charset="0"/>
                <a:ea typeface="黑体" panose="02010609060101010101" pitchFamily="49" charset="-122"/>
                <a:cs typeface="Arial" panose="020B0604020202020204" pitchFamily="34" charset="0"/>
              </a:rPr>
              <a:t>1435.95m                 </a:t>
            </a:r>
            <a:r>
              <a:rPr lang="zh-CN" altLang="en-US" sz="2400" dirty="0">
                <a:solidFill>
                  <a:srgbClr val="0000FF"/>
                </a:solidFill>
                <a:latin typeface="Arial" panose="020B0604020202020204" pitchFamily="34" charset="0"/>
                <a:ea typeface="黑体" panose="02010609060101010101" pitchFamily="49" charset="-122"/>
                <a:cs typeface="Arial" panose="020B0604020202020204" pitchFamily="34" charset="0"/>
              </a:rPr>
              <a:t>电子束能量：</a:t>
            </a:r>
            <a:r>
              <a:rPr lang="en-US" altLang="zh-CN" sz="2400" dirty="0">
                <a:solidFill>
                  <a:srgbClr val="0000FF"/>
                </a:solidFill>
                <a:latin typeface="Arial" panose="020B0604020202020204" pitchFamily="34" charset="0"/>
                <a:ea typeface="黑体" panose="02010609060101010101" pitchFamily="49" charset="-122"/>
                <a:cs typeface="Arial" panose="020B0604020202020204" pitchFamily="34" charset="0"/>
              </a:rPr>
              <a:t>8 </a:t>
            </a:r>
            <a:r>
              <a:rPr lang="en-US" altLang="zh-CN" sz="2400" dirty="0" err="1">
                <a:solidFill>
                  <a:srgbClr val="0000FF"/>
                </a:solidFill>
                <a:latin typeface="Arial" panose="020B0604020202020204" pitchFamily="34" charset="0"/>
                <a:ea typeface="黑体" panose="02010609060101010101" pitchFamily="49" charset="-122"/>
                <a:cs typeface="Arial" panose="020B0604020202020204" pitchFamily="34" charset="0"/>
              </a:rPr>
              <a:t>GeV</a:t>
            </a:r>
            <a:r>
              <a:rPr lang="en-US" altLang="zh-CN" sz="2400" dirty="0">
                <a:solidFill>
                  <a:srgbClr val="0000FF"/>
                </a:solidFill>
                <a:latin typeface="Arial" panose="020B0604020202020204" pitchFamily="34" charset="0"/>
                <a:ea typeface="黑体" panose="02010609060101010101" pitchFamily="49" charset="-122"/>
                <a:cs typeface="Arial" panose="020B0604020202020204" pitchFamily="34" charset="0"/>
              </a:rPr>
              <a:t> </a:t>
            </a:r>
          </a:p>
          <a:p>
            <a:pPr eaLnBrk="1" hangingPunct="1">
              <a:lnSpc>
                <a:spcPts val="3200"/>
              </a:lnSpc>
              <a:spcBef>
                <a:spcPct val="0"/>
              </a:spcBef>
              <a:spcAft>
                <a:spcPts val="600"/>
              </a:spcAft>
              <a:buFontTx/>
              <a:buNone/>
            </a:pPr>
            <a:r>
              <a:rPr lang="zh-CN" altLang="en-US" sz="2400" dirty="0">
                <a:solidFill>
                  <a:srgbClr val="0000FF"/>
                </a:solidFill>
                <a:latin typeface="Arial" panose="020B0604020202020204" pitchFamily="34" charset="0"/>
                <a:ea typeface="黑体" panose="02010609060101010101" pitchFamily="49" charset="-122"/>
                <a:cs typeface="Arial" panose="020B0604020202020204" pitchFamily="34" charset="0"/>
              </a:rPr>
              <a:t>发射度：</a:t>
            </a:r>
            <a:r>
              <a:rPr lang="en-US" altLang="zh-CN" sz="2400" dirty="0">
                <a:solidFill>
                  <a:srgbClr val="0000FF"/>
                </a:solidFill>
                <a:latin typeface="Arial" panose="020B0604020202020204" pitchFamily="34" charset="0"/>
                <a:ea typeface="黑体" panose="02010609060101010101" pitchFamily="49" charset="-122"/>
                <a:cs typeface="Arial" panose="020B0604020202020204" pitchFamily="34" charset="0"/>
              </a:rPr>
              <a:t>3-3.4nm.rad                        </a:t>
            </a:r>
            <a:r>
              <a:rPr lang="zh-CN" altLang="zh-CN" sz="2400" dirty="0" smtClean="0">
                <a:solidFill>
                  <a:srgbClr val="0000FF"/>
                </a:solidFill>
                <a:latin typeface="Arial" panose="020B0604020202020204" pitchFamily="34" charset="0"/>
                <a:ea typeface="黑体" panose="02010609060101010101" pitchFamily="49" charset="-122"/>
                <a:cs typeface="Arial" panose="020B0604020202020204" pitchFamily="34" charset="0"/>
              </a:rPr>
              <a:t>储存</a:t>
            </a:r>
            <a:r>
              <a:rPr lang="zh-CN" altLang="zh-CN" sz="2400" dirty="0">
                <a:solidFill>
                  <a:srgbClr val="0000FF"/>
                </a:solidFill>
                <a:latin typeface="Arial" panose="020B0604020202020204" pitchFamily="34" charset="0"/>
                <a:ea typeface="黑体" panose="02010609060101010101" pitchFamily="49" charset="-122"/>
                <a:cs typeface="Arial" panose="020B0604020202020204" pitchFamily="34" charset="0"/>
              </a:rPr>
              <a:t>电流：</a:t>
            </a:r>
            <a:r>
              <a:rPr lang="en-US" altLang="zh-CN" sz="2400" dirty="0">
                <a:solidFill>
                  <a:srgbClr val="0000FF"/>
                </a:solidFill>
                <a:latin typeface="Arial" panose="020B0604020202020204" pitchFamily="34" charset="0"/>
                <a:ea typeface="黑体" panose="02010609060101010101" pitchFamily="49" charset="-122"/>
                <a:cs typeface="Arial" panose="020B0604020202020204" pitchFamily="34" charset="0"/>
              </a:rPr>
              <a:t>100mA</a:t>
            </a:r>
          </a:p>
          <a:p>
            <a:pPr eaLnBrk="1" hangingPunct="1">
              <a:lnSpc>
                <a:spcPts val="3200"/>
              </a:lnSpc>
              <a:spcBef>
                <a:spcPct val="0"/>
              </a:spcBef>
              <a:spcAft>
                <a:spcPts val="600"/>
              </a:spcAft>
              <a:buFontTx/>
              <a:buNone/>
            </a:pPr>
            <a:r>
              <a:rPr lang="zh-CN" altLang="en-US" sz="2400" dirty="0">
                <a:solidFill>
                  <a:srgbClr val="0000FF"/>
                </a:solidFill>
                <a:latin typeface="Arial" panose="020B0604020202020204" pitchFamily="34" charset="0"/>
                <a:ea typeface="黑体" panose="02010609060101010101" pitchFamily="49" charset="-122"/>
                <a:cs typeface="Arial" panose="020B0604020202020204" pitchFamily="34" charset="0"/>
              </a:rPr>
              <a:t>小储存</a:t>
            </a:r>
            <a:r>
              <a:rPr lang="zh-CN" altLang="en-US" sz="2400" dirty="0" smtClean="0">
                <a:solidFill>
                  <a:srgbClr val="0000FF"/>
                </a:solidFill>
                <a:latin typeface="Arial" panose="020B0604020202020204" pitchFamily="34" charset="0"/>
                <a:ea typeface="黑体" panose="02010609060101010101" pitchFamily="49" charset="-122"/>
                <a:cs typeface="Arial" panose="020B0604020202020204" pitchFamily="34" charset="0"/>
              </a:rPr>
              <a:t>环周长</a:t>
            </a:r>
            <a:r>
              <a:rPr lang="zh-CN" altLang="en-US" sz="2400" dirty="0">
                <a:solidFill>
                  <a:srgbClr val="0000FF"/>
                </a:solidFill>
                <a:latin typeface="Arial" panose="020B0604020202020204" pitchFamily="34" charset="0"/>
                <a:ea typeface="黑体" panose="02010609060101010101" pitchFamily="49" charset="-122"/>
                <a:cs typeface="Arial" panose="020B0604020202020204" pitchFamily="34" charset="0"/>
              </a:rPr>
              <a:t>：</a:t>
            </a:r>
            <a:r>
              <a:rPr lang="en-US" altLang="zh-CN" sz="2400" dirty="0">
                <a:solidFill>
                  <a:srgbClr val="0000FF"/>
                </a:solidFill>
                <a:latin typeface="Arial" panose="020B0604020202020204" pitchFamily="34" charset="0"/>
                <a:ea typeface="黑体" panose="02010609060101010101" pitchFamily="49" charset="-122"/>
                <a:cs typeface="Arial" panose="020B0604020202020204" pitchFamily="34" charset="0"/>
              </a:rPr>
              <a:t>118.731m                 </a:t>
            </a:r>
            <a:r>
              <a:rPr lang="zh-CN" altLang="en-US" sz="2400" dirty="0">
                <a:solidFill>
                  <a:srgbClr val="0000FF"/>
                </a:solidFill>
                <a:latin typeface="Arial" panose="020B0604020202020204" pitchFamily="34" charset="0"/>
                <a:ea typeface="黑体" panose="02010609060101010101" pitchFamily="49" charset="-122"/>
                <a:cs typeface="Arial" panose="020B0604020202020204" pitchFamily="34" charset="0"/>
              </a:rPr>
              <a:t>电子束能量：</a:t>
            </a:r>
            <a:r>
              <a:rPr lang="en-US" altLang="zh-CN" sz="2400" dirty="0">
                <a:solidFill>
                  <a:srgbClr val="0000FF"/>
                </a:solidFill>
                <a:latin typeface="Arial" panose="020B0604020202020204" pitchFamily="34" charset="0"/>
                <a:ea typeface="黑体" panose="02010609060101010101" pitchFamily="49" charset="-122"/>
                <a:cs typeface="Arial" panose="020B0604020202020204" pitchFamily="34" charset="0"/>
              </a:rPr>
              <a:t>1.5Gev</a:t>
            </a:r>
          </a:p>
          <a:p>
            <a:pPr eaLnBrk="1" hangingPunct="1">
              <a:lnSpc>
                <a:spcPts val="3200"/>
              </a:lnSpc>
              <a:spcBef>
                <a:spcPct val="0"/>
              </a:spcBef>
              <a:spcAft>
                <a:spcPts val="600"/>
              </a:spcAft>
              <a:buFontTx/>
              <a:buNone/>
            </a:pPr>
            <a:r>
              <a:rPr lang="zh-CN" altLang="en-US" sz="2400" dirty="0">
                <a:solidFill>
                  <a:srgbClr val="0000FF"/>
                </a:solidFill>
                <a:latin typeface="Arial" panose="020B0604020202020204" pitchFamily="34" charset="0"/>
                <a:ea typeface="黑体" panose="02010609060101010101" pitchFamily="49" charset="-122"/>
                <a:cs typeface="Arial" panose="020B0604020202020204" pitchFamily="34" charset="0"/>
              </a:rPr>
              <a:t>射频频率：</a:t>
            </a:r>
            <a:r>
              <a:rPr lang="en-US" altLang="zh-CN" sz="2400" dirty="0">
                <a:solidFill>
                  <a:srgbClr val="0000FF"/>
                </a:solidFill>
                <a:latin typeface="Arial" panose="020B0604020202020204" pitchFamily="34" charset="0"/>
                <a:ea typeface="黑体" panose="02010609060101010101" pitchFamily="49" charset="-122"/>
                <a:cs typeface="Arial" panose="020B0604020202020204" pitchFamily="34" charset="0"/>
              </a:rPr>
              <a:t>499.955MHz                    </a:t>
            </a:r>
            <a:r>
              <a:rPr lang="zh-CN" altLang="en-US" sz="2400" dirty="0" smtClean="0">
                <a:solidFill>
                  <a:srgbClr val="0000FF"/>
                </a:solidFill>
                <a:latin typeface="Arial" panose="020B0604020202020204" pitchFamily="34" charset="0"/>
                <a:ea typeface="黑体" panose="02010609060101010101" pitchFamily="49" charset="-122"/>
                <a:cs typeface="Arial" panose="020B0604020202020204" pitchFamily="34" charset="0"/>
              </a:rPr>
              <a:t>储存</a:t>
            </a:r>
            <a:r>
              <a:rPr lang="zh-CN" altLang="en-US" sz="2400" dirty="0">
                <a:solidFill>
                  <a:srgbClr val="0000FF"/>
                </a:solidFill>
                <a:latin typeface="Arial" panose="020B0604020202020204" pitchFamily="34" charset="0"/>
                <a:ea typeface="黑体" panose="02010609060101010101" pitchFamily="49" charset="-122"/>
                <a:cs typeface="Arial" panose="020B0604020202020204" pitchFamily="34" charset="0"/>
              </a:rPr>
              <a:t>电流：</a:t>
            </a:r>
            <a:r>
              <a:rPr lang="en-US" altLang="zh-CN" sz="2400" dirty="0">
                <a:solidFill>
                  <a:srgbClr val="0000FF"/>
                </a:solidFill>
                <a:latin typeface="Arial" panose="020B0604020202020204" pitchFamily="34" charset="0"/>
                <a:ea typeface="黑体" panose="02010609060101010101" pitchFamily="49" charset="-122"/>
                <a:cs typeface="Arial" panose="020B0604020202020204" pitchFamily="34" charset="0"/>
              </a:rPr>
              <a:t>&lt;500mA          </a:t>
            </a:r>
          </a:p>
        </p:txBody>
      </p:sp>
      <p:sp>
        <p:nvSpPr>
          <p:cNvPr id="65539" name="Text Box 2"/>
          <p:cNvSpPr txBox="1">
            <a:spLocks noChangeArrowheads="1"/>
          </p:cNvSpPr>
          <p:nvPr/>
        </p:nvSpPr>
        <p:spPr bwMode="auto">
          <a:xfrm>
            <a:off x="1358900" y="115888"/>
            <a:ext cx="62134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3600" b="1">
                <a:solidFill>
                  <a:srgbClr val="0000FF"/>
                </a:solidFill>
                <a:latin typeface="DengXian"/>
                <a:ea typeface="DengXian"/>
                <a:cs typeface="DengXian"/>
                <a:sym typeface="Arial" panose="020B0604020202020204" pitchFamily="34" charset="0"/>
              </a:rPr>
              <a:t>SPring-8</a:t>
            </a:r>
            <a:r>
              <a:rPr lang="zh-CN" altLang="en-US" sz="3600" b="1">
                <a:solidFill>
                  <a:srgbClr val="0000FF"/>
                </a:solidFill>
                <a:latin typeface="DengXian"/>
                <a:ea typeface="DengXian"/>
                <a:cs typeface="DengXian"/>
                <a:sym typeface="Arial" panose="020B0604020202020204" pitchFamily="34" charset="0"/>
              </a:rPr>
              <a:t>，日本</a:t>
            </a:r>
          </a:p>
        </p:txBody>
      </p:sp>
      <p:pic>
        <p:nvPicPr>
          <p:cNvPr id="65540" name="Picture 2" descr="storring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276350"/>
            <a:ext cx="3240087"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16"/>
          <p:cNvSpPr txBox="1">
            <a:spLocks noChangeArrowheads="1"/>
          </p:cNvSpPr>
          <p:nvPr/>
        </p:nvSpPr>
        <p:spPr bwMode="auto">
          <a:xfrm>
            <a:off x="1373188" y="184150"/>
            <a:ext cx="7591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zh-CN" altLang="en-US">
                <a:solidFill>
                  <a:srgbClr val="FF0000"/>
                </a:solidFill>
                <a:latin typeface="Arial" panose="020B0604020202020204" pitchFamily="34" charset="0"/>
                <a:ea typeface="黑体" panose="02010609060101010101" pitchFamily="49" charset="-122"/>
              </a:rPr>
              <a:t>国内同步辐射大科学装置 及 未来新光源</a:t>
            </a:r>
          </a:p>
        </p:txBody>
      </p:sp>
      <p:grpSp>
        <p:nvGrpSpPr>
          <p:cNvPr id="2" name="组合 2"/>
          <p:cNvGrpSpPr>
            <a:grpSpLocks/>
          </p:cNvGrpSpPr>
          <p:nvPr/>
        </p:nvGrpSpPr>
        <p:grpSpPr bwMode="auto">
          <a:xfrm>
            <a:off x="1511300" y="3725863"/>
            <a:ext cx="6373813" cy="374650"/>
            <a:chOff x="1512046" y="3658742"/>
            <a:chExt cx="6372322" cy="374695"/>
          </a:xfrm>
        </p:grpSpPr>
        <p:sp>
          <p:nvSpPr>
            <p:cNvPr id="35" name="虚尾箭头 29">
              <a:extLst>
                <a:ext uri="{FF2B5EF4-FFF2-40B4-BE49-F238E27FC236}"/>
              </a:extLst>
            </p:cNvPr>
            <p:cNvSpPr/>
            <p:nvPr/>
          </p:nvSpPr>
          <p:spPr bwMode="auto">
            <a:xfrm rot="16200000">
              <a:off x="1729420" y="3441368"/>
              <a:ext cx="357230" cy="791978"/>
            </a:xfrm>
            <a:prstGeom prst="stripedRightArrow">
              <a:avLst/>
            </a:prstGeom>
            <a:solidFill>
              <a:srgbClr val="FF0000"/>
            </a:solidFill>
            <a:ln w="9525" cap="flat" cmpd="sng" algn="ctr">
              <a:noFill/>
              <a:prstDash val="solid"/>
              <a:round/>
              <a:headEnd type="none" w="med" len="med"/>
              <a:tailEnd type="none" w="med" len="med"/>
            </a:ln>
            <a:effectLst/>
          </p:spPr>
          <p:txBody>
            <a:bodyPr/>
            <a:lstStyle/>
            <a:p>
              <a:pPr algn="ctr">
                <a:defRPr/>
              </a:pPr>
              <a:endParaRPr lang="zh-CN" altLang="en-US">
                <a:solidFill>
                  <a:srgbClr val="000000"/>
                </a:solidFill>
                <a:ea typeface="黑体"/>
              </a:endParaRPr>
            </a:p>
          </p:txBody>
        </p:sp>
        <p:sp>
          <p:nvSpPr>
            <p:cNvPr id="37" name="虚尾箭头 30">
              <a:extLst>
                <a:ext uri="{FF2B5EF4-FFF2-40B4-BE49-F238E27FC236}"/>
              </a:extLst>
            </p:cNvPr>
            <p:cNvSpPr/>
            <p:nvPr/>
          </p:nvSpPr>
          <p:spPr bwMode="auto">
            <a:xfrm rot="16200000">
              <a:off x="4429125" y="3444544"/>
              <a:ext cx="357230" cy="791977"/>
            </a:xfrm>
            <a:prstGeom prst="stripedRightArrow">
              <a:avLst/>
            </a:prstGeom>
            <a:solidFill>
              <a:srgbClr val="FF0000"/>
            </a:solidFill>
            <a:ln w="9525" cap="flat" cmpd="sng" algn="ctr">
              <a:noFill/>
              <a:prstDash val="solid"/>
              <a:round/>
              <a:headEnd type="none" w="med" len="med"/>
              <a:tailEnd type="none" w="med" len="med"/>
            </a:ln>
            <a:effectLst/>
          </p:spPr>
          <p:txBody>
            <a:bodyPr/>
            <a:lstStyle/>
            <a:p>
              <a:pPr algn="ctr">
                <a:defRPr/>
              </a:pPr>
              <a:endParaRPr lang="zh-CN" altLang="en-US" dirty="0">
                <a:solidFill>
                  <a:srgbClr val="000000"/>
                </a:solidFill>
                <a:ea typeface="黑体"/>
              </a:endParaRPr>
            </a:p>
          </p:txBody>
        </p:sp>
        <p:sp>
          <p:nvSpPr>
            <p:cNvPr id="38" name="虚尾箭头 31">
              <a:extLst>
                <a:ext uri="{FF2B5EF4-FFF2-40B4-BE49-F238E27FC236}"/>
              </a:extLst>
            </p:cNvPr>
            <p:cNvSpPr/>
            <p:nvPr/>
          </p:nvSpPr>
          <p:spPr bwMode="auto">
            <a:xfrm rot="16200000">
              <a:off x="7309764" y="3458832"/>
              <a:ext cx="357231" cy="791978"/>
            </a:xfrm>
            <a:prstGeom prst="stripedRightArrow">
              <a:avLst/>
            </a:prstGeom>
            <a:solidFill>
              <a:srgbClr val="FF0000"/>
            </a:solidFill>
            <a:ln w="9525" cap="flat" cmpd="sng" algn="ctr">
              <a:noFill/>
              <a:prstDash val="solid"/>
              <a:round/>
              <a:headEnd type="none" w="med" len="med"/>
              <a:tailEnd type="none" w="med" len="med"/>
            </a:ln>
            <a:effectLst/>
          </p:spPr>
          <p:txBody>
            <a:bodyPr/>
            <a:lstStyle/>
            <a:p>
              <a:pPr algn="ctr">
                <a:defRPr/>
              </a:pPr>
              <a:endParaRPr lang="zh-CN" altLang="en-US">
                <a:solidFill>
                  <a:srgbClr val="000000"/>
                </a:solidFill>
                <a:ea typeface="黑体"/>
              </a:endParaRPr>
            </a:p>
          </p:txBody>
        </p:sp>
      </p:grpSp>
      <p:grpSp>
        <p:nvGrpSpPr>
          <p:cNvPr id="3" name="组合 1"/>
          <p:cNvGrpSpPr>
            <a:grpSpLocks/>
          </p:cNvGrpSpPr>
          <p:nvPr/>
        </p:nvGrpSpPr>
        <p:grpSpPr bwMode="auto">
          <a:xfrm>
            <a:off x="544513" y="1201738"/>
            <a:ext cx="8204200" cy="2463800"/>
            <a:chOff x="544339" y="1201832"/>
            <a:chExt cx="8204125" cy="2463517"/>
          </a:xfrm>
        </p:grpSpPr>
        <p:sp>
          <p:nvSpPr>
            <p:cNvPr id="66565" name="Text Box 50"/>
            <p:cNvSpPr txBox="1">
              <a:spLocks noChangeArrowheads="1"/>
            </p:cNvSpPr>
            <p:nvPr/>
          </p:nvSpPr>
          <p:spPr bwMode="auto">
            <a:xfrm>
              <a:off x="6516216" y="3203684"/>
              <a:ext cx="1898277" cy="461665"/>
            </a:xfrm>
            <a:prstGeom prst="rect">
              <a:avLst/>
            </a:prstGeom>
            <a:noFill/>
            <a:ln>
              <a:noFill/>
            </a:ln>
            <a:effectLst>
              <a:prstShdw prst="shdw17" dist="17961" dir="2700000">
                <a:srgbClr val="5C000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r>
                <a:rPr lang="en-US" altLang="zh-CN" sz="2400" b="1">
                  <a:solidFill>
                    <a:srgbClr val="FF0000"/>
                  </a:solidFill>
                  <a:latin typeface="Arial" panose="020B0604020202020204" pitchFamily="34" charset="0"/>
                  <a:ea typeface="黑体" panose="02010609060101010101" pitchFamily="49" charset="-122"/>
                </a:rPr>
                <a:t>XFEL</a:t>
              </a:r>
              <a:r>
                <a:rPr lang="zh-CN" altLang="en-US" sz="2400" b="1">
                  <a:solidFill>
                    <a:srgbClr val="FF0000"/>
                  </a:solidFill>
                  <a:latin typeface="Arial" panose="020B0604020202020204" pitchFamily="34" charset="0"/>
                  <a:ea typeface="黑体" panose="02010609060101010101" pitchFamily="49" charset="-122"/>
                </a:rPr>
                <a:t>，上海</a:t>
              </a:r>
            </a:p>
          </p:txBody>
        </p:sp>
        <p:pic>
          <p:nvPicPr>
            <p:cNvPr id="66566" name="Picture 3"/>
            <p:cNvPicPr>
              <a:picLocks noChangeAspect="1"/>
            </p:cNvPicPr>
            <p:nvPr/>
          </p:nvPicPr>
          <p:blipFill>
            <a:blip r:embed="rId3">
              <a:extLst>
                <a:ext uri="{28A0092B-C50C-407E-A947-70E740481C1C}">
                  <a14:useLocalDpi xmlns:a14="http://schemas.microsoft.com/office/drawing/2010/main" val="0"/>
                </a:ext>
              </a:extLst>
            </a:blip>
            <a:srcRect l="8894" t="15486" r="19128" b="13310"/>
            <a:stretch>
              <a:fillRect/>
            </a:stretch>
          </p:blipFill>
          <p:spPr bwMode="auto">
            <a:xfrm>
              <a:off x="6227735" y="1201832"/>
              <a:ext cx="2520729" cy="19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2"/>
            <p:cNvPicPr>
              <a:picLocks noChangeAspect="1" noChangeArrowheads="1"/>
            </p:cNvPicPr>
            <p:nvPr/>
          </p:nvPicPr>
          <p:blipFill>
            <a:blip r:embed="rId4">
              <a:extLst>
                <a:ext uri="{28A0092B-C50C-407E-A947-70E740481C1C}">
                  <a14:useLocalDpi xmlns:a14="http://schemas.microsoft.com/office/drawing/2010/main" val="0"/>
                </a:ext>
              </a:extLst>
            </a:blip>
            <a:srcRect l="12752" r="9639"/>
            <a:stretch>
              <a:fillRect/>
            </a:stretch>
          </p:blipFill>
          <p:spPr bwMode="auto">
            <a:xfrm>
              <a:off x="3347864" y="1201832"/>
              <a:ext cx="2520000" cy="19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Rectangle 20"/>
            <p:cNvSpPr>
              <a:spLocks noChangeArrowheads="1"/>
            </p:cNvSpPr>
            <p:nvPr/>
          </p:nvSpPr>
          <p:spPr bwMode="auto">
            <a:xfrm>
              <a:off x="3656215" y="3194961"/>
              <a:ext cx="1951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400" b="1">
                  <a:solidFill>
                    <a:srgbClr val="FF0000"/>
                  </a:solidFill>
                  <a:latin typeface="Arial" panose="020B0604020202020204" pitchFamily="34" charset="0"/>
                  <a:ea typeface="黑体" panose="02010609060101010101" pitchFamily="49" charset="-122"/>
                </a:rPr>
                <a:t>HEPS</a:t>
              </a:r>
              <a:r>
                <a:rPr lang="zh-CN" altLang="en-US" sz="2400" b="1">
                  <a:solidFill>
                    <a:srgbClr val="FF0000"/>
                  </a:solidFill>
                  <a:latin typeface="Arial" panose="020B0604020202020204" pitchFamily="34" charset="0"/>
                  <a:ea typeface="黑体" panose="02010609060101010101" pitchFamily="49" charset="-122"/>
                </a:rPr>
                <a:t>，北京</a:t>
              </a:r>
            </a:p>
          </p:txBody>
        </p:sp>
        <p:sp>
          <p:nvSpPr>
            <p:cNvPr id="66569" name="Rectangle 3"/>
            <p:cNvSpPr>
              <a:spLocks noChangeArrowheads="1"/>
            </p:cNvSpPr>
            <p:nvPr/>
          </p:nvSpPr>
          <p:spPr bwMode="auto">
            <a:xfrm>
              <a:off x="899592" y="3175911"/>
              <a:ext cx="18117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400" b="1">
                  <a:solidFill>
                    <a:srgbClr val="FF0000"/>
                  </a:solidFill>
                  <a:latin typeface="Arial" panose="020B0604020202020204" pitchFamily="34" charset="0"/>
                  <a:ea typeface="黑体" panose="02010609060101010101" pitchFamily="49" charset="-122"/>
                </a:rPr>
                <a:t>HALS, </a:t>
              </a:r>
              <a:r>
                <a:rPr lang="zh-CN" altLang="en-US" sz="2400" b="1">
                  <a:solidFill>
                    <a:srgbClr val="FF0000"/>
                  </a:solidFill>
                  <a:latin typeface="Arial" panose="020B0604020202020204" pitchFamily="34" charset="0"/>
                  <a:ea typeface="黑体" panose="02010609060101010101" pitchFamily="49" charset="-122"/>
                </a:rPr>
                <a:t>合肥</a:t>
              </a:r>
            </a:p>
          </p:txBody>
        </p:sp>
        <p:sp>
          <p:nvSpPr>
            <p:cNvPr id="6" name="矩形 5"/>
            <p:cNvSpPr/>
            <p:nvPr/>
          </p:nvSpPr>
          <p:spPr>
            <a:xfrm rot="2905218">
              <a:off x="6715714" y="1456517"/>
              <a:ext cx="471433" cy="1511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66571"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339" y="1201832"/>
              <a:ext cx="252222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4" name="图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4050" y="4340225"/>
            <a:ext cx="79406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p:cNvSpPr txBox="1">
            <a:spLocks noChangeArrowheads="1"/>
          </p:cNvSpPr>
          <p:nvPr/>
        </p:nvSpPr>
        <p:spPr bwMode="auto">
          <a:xfrm>
            <a:off x="1671638" y="285750"/>
            <a:ext cx="5472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2800">
                <a:solidFill>
                  <a:srgbClr val="0000FF"/>
                </a:solidFill>
                <a:ea typeface="黑体" panose="02010609060101010101" pitchFamily="49" charset="-122"/>
                <a:sym typeface="Arial" panose="020B0604020202020204" pitchFamily="34" charset="0"/>
              </a:rPr>
              <a:t>北京同步辐射装置 </a:t>
            </a:r>
            <a:r>
              <a:rPr lang="en-US" altLang="zh-CN" sz="2800">
                <a:solidFill>
                  <a:srgbClr val="0000FF"/>
                </a:solidFill>
                <a:ea typeface="黑体" panose="02010609060101010101" pitchFamily="49" charset="-122"/>
                <a:sym typeface="Arial" panose="020B0604020202020204" pitchFamily="34" charset="0"/>
              </a:rPr>
              <a:t>(BSRF, </a:t>
            </a:r>
            <a:r>
              <a:rPr lang="zh-CN" altLang="en-US" sz="2800">
                <a:solidFill>
                  <a:srgbClr val="0000FF"/>
                </a:solidFill>
                <a:ea typeface="黑体" panose="02010609060101010101" pitchFamily="49" charset="-122"/>
                <a:sym typeface="Arial" panose="020B0604020202020204" pitchFamily="34" charset="0"/>
              </a:rPr>
              <a:t>北京</a:t>
            </a:r>
            <a:r>
              <a:rPr lang="en-US" altLang="zh-CN" sz="2800">
                <a:solidFill>
                  <a:srgbClr val="0000FF"/>
                </a:solidFill>
                <a:ea typeface="黑体" panose="02010609060101010101" pitchFamily="49" charset="-122"/>
                <a:sym typeface="Arial" panose="020B0604020202020204" pitchFamily="34" charset="0"/>
              </a:rPr>
              <a:t>)</a:t>
            </a:r>
            <a:endParaRPr lang="zh-CN" altLang="en-US" sz="2800">
              <a:solidFill>
                <a:srgbClr val="0000FF"/>
              </a:solidFill>
              <a:ea typeface="黑体" panose="02010609060101010101" pitchFamily="49" charset="-122"/>
              <a:sym typeface="Arial" panose="020B0604020202020204" pitchFamily="34" charset="0"/>
            </a:endParaRPr>
          </a:p>
        </p:txBody>
      </p:sp>
      <p:pic>
        <p:nvPicPr>
          <p:cNvPr id="68610" name="Picture 2" descr="http://english.bsrf.ihep.cas.cn/pn/201203/W020120303353272989046.jpg"/>
          <p:cNvPicPr>
            <a:picLocks noChangeAspect="1" noChangeArrowheads="1"/>
          </p:cNvPicPr>
          <p:nvPr/>
        </p:nvPicPr>
        <p:blipFill>
          <a:blip r:embed="rId2">
            <a:extLst>
              <a:ext uri="{28A0092B-C50C-407E-A947-70E740481C1C}">
                <a14:useLocalDpi xmlns:a14="http://schemas.microsoft.com/office/drawing/2010/main" val="0"/>
              </a:ext>
            </a:extLst>
          </a:blip>
          <a:srcRect l="2998" r="10208"/>
          <a:stretch>
            <a:fillRect/>
          </a:stretch>
        </p:blipFill>
        <p:spPr bwMode="auto">
          <a:xfrm>
            <a:off x="755650" y="1187450"/>
            <a:ext cx="331152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4"/>
          <p:cNvSpPr txBox="1">
            <a:spLocks noChangeArrowheads="1"/>
          </p:cNvSpPr>
          <p:nvPr/>
        </p:nvSpPr>
        <p:spPr bwMode="auto">
          <a:xfrm>
            <a:off x="468313" y="4221163"/>
            <a:ext cx="799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1800">
                <a:solidFill>
                  <a:srgbClr val="000000"/>
                </a:solidFill>
                <a:latin typeface="华文行楷" panose="02010800040101010101" pitchFamily="2" charset="-122"/>
                <a:ea typeface="华文行楷" panose="02010800040101010101" pitchFamily="2" charset="-122"/>
              </a:rPr>
              <a:t>       </a:t>
            </a:r>
            <a:r>
              <a:rPr lang="en-US" altLang="zh-CN" sz="1800">
                <a:solidFill>
                  <a:srgbClr val="000000"/>
                </a:solidFill>
                <a:latin typeface="华文行楷" panose="02010800040101010101" pitchFamily="2" charset="-122"/>
                <a:ea typeface="华文行楷" panose="02010800040101010101" pitchFamily="2" charset="-122"/>
              </a:rPr>
              <a:t>       </a:t>
            </a:r>
            <a:endParaRPr lang="zh-CN" altLang="en-US" sz="1800">
              <a:solidFill>
                <a:srgbClr val="000000"/>
              </a:solidFill>
              <a:latin typeface="华文行楷" panose="02010800040101010101" pitchFamily="2" charset="-122"/>
              <a:ea typeface="华文行楷" panose="02010800040101010101" pitchFamily="2" charset="-122"/>
            </a:endParaRPr>
          </a:p>
        </p:txBody>
      </p:sp>
      <p:sp>
        <p:nvSpPr>
          <p:cNvPr id="68612" name="TextBox 10"/>
          <p:cNvSpPr txBox="1">
            <a:spLocks noChangeArrowheads="1"/>
          </p:cNvSpPr>
          <p:nvPr/>
        </p:nvSpPr>
        <p:spPr bwMode="auto">
          <a:xfrm>
            <a:off x="781050" y="4057650"/>
            <a:ext cx="3719513"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2200">
                <a:solidFill>
                  <a:srgbClr val="0000FF"/>
                </a:solidFill>
                <a:latin typeface="Arial" panose="020B0604020202020204" pitchFamily="34" charset="0"/>
                <a:ea typeface="黑体" panose="02010609060101010101" pitchFamily="49" charset="-122"/>
              </a:rPr>
              <a:t>结构和性能参数：</a:t>
            </a:r>
            <a:endParaRPr lang="en-US" altLang="zh-CN" sz="2200">
              <a:solidFill>
                <a:srgbClr val="0000FF"/>
              </a:solidFill>
              <a:latin typeface="Arial" panose="020B0604020202020204" pitchFamily="34" charset="0"/>
              <a:ea typeface="黑体" panose="02010609060101010101" pitchFamily="49" charset="-122"/>
            </a:endParaRP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电子束能量：</a:t>
            </a:r>
            <a:r>
              <a:rPr lang="en-US" altLang="zh-CN" sz="2200">
                <a:solidFill>
                  <a:srgbClr val="0000FF"/>
                </a:solidFill>
                <a:latin typeface="Arial" panose="020B0604020202020204" pitchFamily="34" charset="0"/>
                <a:ea typeface="黑体" panose="02010609060101010101" pitchFamily="49" charset="-122"/>
              </a:rPr>
              <a:t>2.5GeV</a:t>
            </a: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光子能量：</a:t>
            </a:r>
            <a:r>
              <a:rPr lang="en-US" altLang="zh-CN" sz="2200">
                <a:solidFill>
                  <a:srgbClr val="0000FF"/>
                </a:solidFill>
                <a:latin typeface="Arial" panose="020B0604020202020204" pitchFamily="34" charset="0"/>
                <a:ea typeface="黑体" panose="02010609060101010101" pitchFamily="49" charset="-122"/>
              </a:rPr>
              <a:t>3.5eV~37keV</a:t>
            </a: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束流发射度：</a:t>
            </a:r>
            <a:r>
              <a:rPr lang="en-US" altLang="zh-CN" sz="2200">
                <a:solidFill>
                  <a:srgbClr val="0000FF"/>
                </a:solidFill>
                <a:latin typeface="Arial" panose="020B0604020202020204" pitchFamily="34" charset="0"/>
                <a:ea typeface="黑体" panose="02010609060101010101" pitchFamily="49" charset="-122"/>
              </a:rPr>
              <a:t>76nm∙rad</a:t>
            </a: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光子通量：</a:t>
            </a:r>
            <a:r>
              <a:rPr lang="en-US" altLang="zh-CN" sz="2200">
                <a:solidFill>
                  <a:srgbClr val="0000FF"/>
                </a:solidFill>
                <a:latin typeface="Arial" panose="020B0604020202020204" pitchFamily="34" charset="0"/>
                <a:ea typeface="黑体" panose="02010609060101010101" pitchFamily="49" charset="-122"/>
              </a:rPr>
              <a:t>5×1012</a:t>
            </a:r>
          </a:p>
          <a:p>
            <a:pPr eaLnBrk="1" hangingPunct="1">
              <a:spcBef>
                <a:spcPct val="0"/>
              </a:spcBef>
              <a:buFontTx/>
              <a:buNone/>
            </a:pPr>
            <a:endParaRPr lang="zh-CN" altLang="en-US" sz="2200">
              <a:solidFill>
                <a:srgbClr val="0000FF"/>
              </a:solidFill>
              <a:latin typeface="宋体" panose="02010600030101010101" pitchFamily="2" charset="-122"/>
            </a:endParaRPr>
          </a:p>
        </p:txBody>
      </p:sp>
      <p:pic>
        <p:nvPicPr>
          <p:cNvPr id="68613" name="Picture 2" descr="http://english.bsrf.ihep.cas.cn/pn/201203/W020120303350528361304.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1241425"/>
            <a:ext cx="3335338"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文本框 1"/>
          <p:cNvSpPr txBox="1">
            <a:spLocks noChangeArrowheads="1"/>
          </p:cNvSpPr>
          <p:nvPr/>
        </p:nvSpPr>
        <p:spPr bwMode="auto">
          <a:xfrm>
            <a:off x="4859338" y="4510088"/>
            <a:ext cx="3744912"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30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束流强度：</a:t>
            </a:r>
            <a:r>
              <a:rPr lang="en-US" altLang="zh-CN" sz="2200">
                <a:solidFill>
                  <a:srgbClr val="0000FF"/>
                </a:solidFill>
                <a:latin typeface="Arial" panose="020B0604020202020204" pitchFamily="34" charset="0"/>
                <a:ea typeface="黑体" panose="02010609060101010101" pitchFamily="49" charset="-122"/>
              </a:rPr>
              <a:t>250mA</a:t>
            </a:r>
          </a:p>
          <a:p>
            <a:pPr eaLnBrk="1" hangingPunct="1">
              <a:lnSpc>
                <a:spcPts val="30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峰值亮度：</a:t>
            </a:r>
            <a:r>
              <a:rPr lang="en-US" altLang="zh-CN" sz="2200">
                <a:solidFill>
                  <a:srgbClr val="0000FF"/>
                </a:solidFill>
                <a:latin typeface="Arial" panose="020B0604020202020204" pitchFamily="34" charset="0"/>
                <a:ea typeface="黑体" panose="02010609060101010101" pitchFamily="49" charset="-122"/>
              </a:rPr>
              <a:t>10</a:t>
            </a:r>
            <a:r>
              <a:rPr lang="en-US" altLang="zh-CN" sz="2200" baseline="30000">
                <a:solidFill>
                  <a:srgbClr val="0000FF"/>
                </a:solidFill>
                <a:latin typeface="Arial" panose="020B0604020202020204" pitchFamily="34" charset="0"/>
                <a:ea typeface="黑体" panose="02010609060101010101" pitchFamily="49" charset="-122"/>
              </a:rPr>
              <a:t>13</a:t>
            </a:r>
            <a:r>
              <a:rPr lang="en-US" altLang="zh-CN" sz="2200">
                <a:solidFill>
                  <a:srgbClr val="0000FF"/>
                </a:solidFill>
                <a:latin typeface="Arial" panose="020B0604020202020204" pitchFamily="34" charset="0"/>
                <a:ea typeface="黑体" panose="02010609060101010101" pitchFamily="49" charset="-122"/>
              </a:rPr>
              <a:t>-10</a:t>
            </a:r>
            <a:r>
              <a:rPr lang="en-US" altLang="zh-CN" sz="2200" baseline="30000">
                <a:solidFill>
                  <a:srgbClr val="0000FF"/>
                </a:solidFill>
                <a:latin typeface="Arial" panose="020B0604020202020204" pitchFamily="34" charset="0"/>
                <a:ea typeface="黑体" panose="02010609060101010101" pitchFamily="49" charset="-122"/>
              </a:rPr>
              <a:t>14</a:t>
            </a:r>
          </a:p>
          <a:p>
            <a:pPr eaLnBrk="1" hangingPunct="1">
              <a:lnSpc>
                <a:spcPts val="30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束团数目：</a:t>
            </a:r>
            <a:r>
              <a:rPr lang="en-US" altLang="zh-CN" sz="2200">
                <a:solidFill>
                  <a:srgbClr val="0000FF"/>
                </a:solidFill>
                <a:latin typeface="Arial" panose="020B0604020202020204" pitchFamily="34" charset="0"/>
                <a:ea typeface="黑体" panose="02010609060101010101" pitchFamily="49" charset="-122"/>
              </a:rPr>
              <a:t>30~120</a:t>
            </a:r>
            <a:r>
              <a:rPr lang="zh-CN" altLang="en-US" sz="2200">
                <a:solidFill>
                  <a:srgbClr val="0000FF"/>
                </a:solidFill>
                <a:latin typeface="Arial" panose="020B0604020202020204" pitchFamily="34" charset="0"/>
                <a:ea typeface="黑体" panose="02010609060101010101" pitchFamily="49" charset="-122"/>
              </a:rPr>
              <a:t>（专用）</a:t>
            </a:r>
            <a:endParaRPr lang="en-US" altLang="zh-CN" sz="2200">
              <a:solidFill>
                <a:srgbClr val="0000FF"/>
              </a:solidFill>
              <a:latin typeface="Arial" panose="020B0604020202020204" pitchFamily="34" charset="0"/>
              <a:ea typeface="黑体" panose="02010609060101010101" pitchFamily="49" charset="-122"/>
            </a:endParaRPr>
          </a:p>
          <a:p>
            <a:pPr eaLnBrk="1" hangingPunct="1">
              <a:lnSpc>
                <a:spcPts val="30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束团长度：</a:t>
            </a:r>
            <a:r>
              <a:rPr lang="en-US" altLang="zh-CN" sz="2200">
                <a:solidFill>
                  <a:srgbClr val="0000FF"/>
                </a:solidFill>
                <a:latin typeface="Arial" panose="020B0604020202020204" pitchFamily="34" charset="0"/>
                <a:ea typeface="黑体" panose="02010609060101010101" pitchFamily="49" charset="-122"/>
              </a:rPr>
              <a:t>ps</a:t>
            </a:r>
          </a:p>
        </p:txBody>
      </p:sp>
      <p:sp>
        <p:nvSpPr>
          <p:cNvPr id="8" name="矩形 7">
            <a:extLst>
              <a:ext uri="{FF2B5EF4-FFF2-40B4-BE49-F238E27FC236}"/>
            </a:extLst>
          </p:cNvPr>
          <p:cNvSpPr/>
          <p:nvPr/>
        </p:nvSpPr>
        <p:spPr>
          <a:xfrm>
            <a:off x="722313" y="4002088"/>
            <a:ext cx="7777162" cy="21637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latin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2"/>
          <p:cNvSpPr txBox="1">
            <a:spLocks noChangeArrowheads="1"/>
          </p:cNvSpPr>
          <p:nvPr/>
        </p:nvSpPr>
        <p:spPr bwMode="auto">
          <a:xfrm>
            <a:off x="1781175" y="192088"/>
            <a:ext cx="55054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2800">
                <a:solidFill>
                  <a:srgbClr val="0000FF"/>
                </a:solidFill>
                <a:ea typeface="黑体" panose="02010609060101010101" pitchFamily="49" charset="-122"/>
                <a:sym typeface="Arial" panose="020B0604020202020204" pitchFamily="34" charset="0"/>
              </a:rPr>
              <a:t>北京先进光源（</a:t>
            </a:r>
            <a:r>
              <a:rPr lang="en-US" altLang="zh-CN" sz="2800">
                <a:solidFill>
                  <a:srgbClr val="0000FF"/>
                </a:solidFill>
                <a:ea typeface="黑体" panose="02010609060101010101" pitchFamily="49" charset="-122"/>
                <a:sym typeface="Arial" panose="020B0604020202020204" pitchFamily="34" charset="0"/>
              </a:rPr>
              <a:t>HEPS</a:t>
            </a:r>
            <a:r>
              <a:rPr lang="zh-CN" altLang="en-US" sz="2800">
                <a:solidFill>
                  <a:srgbClr val="0000FF"/>
                </a:solidFill>
                <a:ea typeface="黑体" panose="02010609060101010101" pitchFamily="49" charset="-122"/>
                <a:sym typeface="Arial" panose="020B0604020202020204" pitchFamily="34" charset="0"/>
              </a:rPr>
              <a:t>，怀柔）</a:t>
            </a:r>
          </a:p>
        </p:txBody>
      </p:sp>
      <p:sp>
        <p:nvSpPr>
          <p:cNvPr id="69634" name="矩形 2"/>
          <p:cNvSpPr>
            <a:spLocks noChangeArrowheads="1"/>
          </p:cNvSpPr>
          <p:nvPr/>
        </p:nvSpPr>
        <p:spPr bwMode="auto">
          <a:xfrm>
            <a:off x="468313" y="908050"/>
            <a:ext cx="828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en-US" altLang="zh-CN" sz="1800">
              <a:solidFill>
                <a:srgbClr val="000000"/>
              </a:solidFill>
              <a:latin typeface="华文行楷" panose="02010800040101010101" pitchFamily="2" charset="-122"/>
              <a:ea typeface="华文行楷" panose="02010800040101010101" pitchFamily="2" charset="-122"/>
            </a:endParaRPr>
          </a:p>
        </p:txBody>
      </p:sp>
      <p:sp>
        <p:nvSpPr>
          <p:cNvPr id="69635" name="TextBox 7"/>
          <p:cNvSpPr txBox="1">
            <a:spLocks noChangeArrowheads="1"/>
          </p:cNvSpPr>
          <p:nvPr/>
        </p:nvSpPr>
        <p:spPr bwMode="auto">
          <a:xfrm>
            <a:off x="620713" y="3792538"/>
            <a:ext cx="38163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结构和性能参数：</a:t>
            </a:r>
            <a:endParaRPr lang="en-US" altLang="zh-CN" sz="2200">
              <a:solidFill>
                <a:srgbClr val="0000FF"/>
              </a:solidFill>
              <a:latin typeface="Arial" panose="020B0604020202020204" pitchFamily="34" charset="0"/>
              <a:ea typeface="黑体" panose="02010609060101010101" pitchFamily="49" charset="-122"/>
            </a:endParaRP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增强器周长：</a:t>
            </a:r>
            <a:r>
              <a:rPr lang="en-US" altLang="zh-CN" sz="2200">
                <a:solidFill>
                  <a:srgbClr val="0000FF"/>
                </a:solidFill>
                <a:latin typeface="Arial" panose="020B0604020202020204" pitchFamily="34" charset="0"/>
                <a:ea typeface="黑体" panose="02010609060101010101" pitchFamily="49" charset="-122"/>
              </a:rPr>
              <a:t>454m</a:t>
            </a: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储存环周长：</a:t>
            </a:r>
            <a:r>
              <a:rPr lang="en-US" altLang="zh-CN" sz="2200">
                <a:solidFill>
                  <a:srgbClr val="0000FF"/>
                </a:solidFill>
                <a:latin typeface="Arial" panose="020B0604020202020204" pitchFamily="34" charset="0"/>
                <a:ea typeface="黑体" panose="02010609060101010101" pitchFamily="49" charset="-122"/>
              </a:rPr>
              <a:t>1360.4m</a:t>
            </a: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电子束能量：</a:t>
            </a:r>
            <a:r>
              <a:rPr lang="en-US" altLang="zh-CN" sz="2200">
                <a:solidFill>
                  <a:srgbClr val="0000FF"/>
                </a:solidFill>
                <a:latin typeface="Arial" panose="020B0604020202020204" pitchFamily="34" charset="0"/>
                <a:ea typeface="黑体" panose="02010609060101010101" pitchFamily="49" charset="-122"/>
              </a:rPr>
              <a:t>5~6GeV</a:t>
            </a: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光子能量：</a:t>
            </a:r>
            <a:r>
              <a:rPr lang="en-US" altLang="zh-CN" sz="2200">
                <a:solidFill>
                  <a:srgbClr val="0000FF"/>
                </a:solidFill>
                <a:latin typeface="Arial" panose="020B0604020202020204" pitchFamily="34" charset="0"/>
                <a:ea typeface="黑体" panose="02010609060101010101" pitchFamily="49" charset="-122"/>
              </a:rPr>
              <a:t>100~300keV</a:t>
            </a: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束流发射度：</a:t>
            </a:r>
            <a:r>
              <a:rPr lang="en-US" altLang="zh-CN" sz="2200">
                <a:solidFill>
                  <a:srgbClr val="0000FF"/>
                </a:solidFill>
                <a:latin typeface="Arial" panose="020B0604020202020204" pitchFamily="34" charset="0"/>
                <a:ea typeface="黑体" panose="02010609060101010101" pitchFamily="49" charset="-122"/>
              </a:rPr>
              <a:t>0.05-0.1nm∙rad</a:t>
            </a:r>
          </a:p>
          <a:p>
            <a:pPr eaLnBrk="1" hangingPunct="1">
              <a:spcBef>
                <a:spcPct val="0"/>
              </a:spcBef>
              <a:buFontTx/>
              <a:buNone/>
            </a:pPr>
            <a:endParaRPr lang="zh-CN" altLang="en-US" sz="2200">
              <a:solidFill>
                <a:srgbClr val="0000FF"/>
              </a:solidFill>
              <a:latin typeface="宋体" panose="02010600030101010101" pitchFamily="2" charset="-122"/>
            </a:endParaRPr>
          </a:p>
        </p:txBody>
      </p:sp>
      <p:sp>
        <p:nvSpPr>
          <p:cNvPr id="69636" name="矩形 4"/>
          <p:cNvSpPr>
            <a:spLocks noChangeArrowheads="1"/>
          </p:cNvSpPr>
          <p:nvPr/>
        </p:nvSpPr>
        <p:spPr bwMode="auto">
          <a:xfrm>
            <a:off x="547688" y="4067175"/>
            <a:ext cx="8272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just" eaLnBrk="1" hangingPunct="1">
              <a:spcBef>
                <a:spcPct val="0"/>
              </a:spcBef>
              <a:buFontTx/>
              <a:buNone/>
            </a:pPr>
            <a:endParaRPr lang="zh-CN" altLang="en-US" sz="1800">
              <a:solidFill>
                <a:srgbClr val="333333"/>
              </a:solidFill>
              <a:latin typeface="华文行楷" panose="02010800040101010101" pitchFamily="2" charset="-122"/>
              <a:ea typeface="华文行楷" panose="02010800040101010101" pitchFamily="2" charset="-122"/>
            </a:endParaRPr>
          </a:p>
          <a:p>
            <a:pPr algn="just" eaLnBrk="1" hangingPunct="1">
              <a:spcBef>
                <a:spcPct val="0"/>
              </a:spcBef>
              <a:buFontTx/>
              <a:buNone/>
            </a:pPr>
            <a:r>
              <a:rPr lang="en-US" altLang="zh-CN" sz="1800">
                <a:solidFill>
                  <a:srgbClr val="333333"/>
                </a:solidFill>
                <a:latin typeface="Arial" panose="020B0604020202020204" pitchFamily="34" charset="0"/>
              </a:rPr>
              <a:t>     </a:t>
            </a:r>
            <a:endParaRPr lang="zh-CN" altLang="en-US" sz="1800">
              <a:solidFill>
                <a:srgbClr val="333333"/>
              </a:solidFill>
              <a:latin typeface="Arial" panose="020B0604020202020204" pitchFamily="34" charset="0"/>
            </a:endParaRPr>
          </a:p>
        </p:txBody>
      </p:sp>
      <p:pic>
        <p:nvPicPr>
          <p:cNvPr id="69637" name="图片 5"/>
          <p:cNvPicPr>
            <a:picLocks noChangeAspect="1" noChangeArrowheads="1"/>
          </p:cNvPicPr>
          <p:nvPr/>
        </p:nvPicPr>
        <p:blipFill>
          <a:blip r:embed="rId2" cstate="print">
            <a:extLst>
              <a:ext uri="{28A0092B-C50C-407E-A947-70E740481C1C}">
                <a14:useLocalDpi xmlns:a14="http://schemas.microsoft.com/office/drawing/2010/main" val="0"/>
              </a:ext>
            </a:extLst>
          </a:blip>
          <a:srcRect l="7928" t="11584" r="4552" b="20303"/>
          <a:stretch>
            <a:fillRect/>
          </a:stretch>
        </p:blipFill>
        <p:spPr bwMode="auto">
          <a:xfrm>
            <a:off x="2360613" y="1384300"/>
            <a:ext cx="42926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文本框 6"/>
          <p:cNvSpPr txBox="1">
            <a:spLocks noChangeArrowheads="1"/>
          </p:cNvSpPr>
          <p:nvPr/>
        </p:nvSpPr>
        <p:spPr bwMode="auto">
          <a:xfrm>
            <a:off x="4525963" y="4206875"/>
            <a:ext cx="41910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束流强度：</a:t>
            </a:r>
            <a:r>
              <a:rPr lang="en-US" altLang="zh-CN" sz="2200">
                <a:solidFill>
                  <a:srgbClr val="0000FF"/>
                </a:solidFill>
                <a:latin typeface="Arial" panose="020B0604020202020204" pitchFamily="34" charset="0"/>
                <a:ea typeface="黑体" panose="02010609060101010101" pitchFamily="49" charset="-122"/>
              </a:rPr>
              <a:t>100~200mA</a:t>
            </a: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峰值亮度：</a:t>
            </a:r>
            <a:r>
              <a:rPr lang="en-US" altLang="zh-CN" sz="2200">
                <a:solidFill>
                  <a:srgbClr val="0000FF"/>
                </a:solidFill>
                <a:latin typeface="Arial" panose="020B0604020202020204" pitchFamily="34" charset="0"/>
                <a:ea typeface="黑体" panose="02010609060101010101" pitchFamily="49" charset="-122"/>
              </a:rPr>
              <a:t>&gt;10</a:t>
            </a:r>
            <a:r>
              <a:rPr lang="en-US" altLang="zh-CN" sz="2200" baseline="30000">
                <a:solidFill>
                  <a:srgbClr val="0000FF"/>
                </a:solidFill>
                <a:latin typeface="Arial" panose="020B0604020202020204" pitchFamily="34" charset="0"/>
                <a:ea typeface="黑体" panose="02010609060101010101" pitchFamily="49" charset="-122"/>
              </a:rPr>
              <a:t>22</a:t>
            </a: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束团长度：</a:t>
            </a:r>
            <a:r>
              <a:rPr lang="en-US" altLang="zh-CN" sz="2200">
                <a:solidFill>
                  <a:srgbClr val="0000FF"/>
                </a:solidFill>
                <a:latin typeface="Arial" panose="020B0604020202020204" pitchFamily="34" charset="0"/>
                <a:ea typeface="黑体" panose="02010609060101010101" pitchFamily="49" charset="-122"/>
              </a:rPr>
              <a:t>8ps(2.4mm)</a:t>
            </a:r>
          </a:p>
          <a:p>
            <a:pPr eaLnBrk="1" hangingPunct="1">
              <a:lnSpc>
                <a:spcPts val="3200"/>
              </a:lnSpc>
              <a:spcBef>
                <a:spcPct val="0"/>
              </a:spcBef>
              <a:buFontTx/>
              <a:buNone/>
            </a:pPr>
            <a:r>
              <a:rPr lang="zh-CN" altLang="en-US" sz="2200">
                <a:solidFill>
                  <a:srgbClr val="0000FF"/>
                </a:solidFill>
                <a:latin typeface="Arial" panose="020B0604020202020204" pitchFamily="34" charset="0"/>
                <a:ea typeface="黑体" panose="02010609060101010101" pitchFamily="49" charset="-122"/>
              </a:rPr>
              <a:t>束流稳定性：振荡振幅占电子束垂直尺寸的</a:t>
            </a:r>
            <a:r>
              <a:rPr lang="en-US" altLang="zh-CN" sz="2200">
                <a:solidFill>
                  <a:srgbClr val="0000FF"/>
                </a:solidFill>
                <a:latin typeface="Arial" panose="020B0604020202020204" pitchFamily="34" charset="0"/>
                <a:ea typeface="黑体" panose="02010609060101010101" pitchFamily="49" charset="-122"/>
              </a:rPr>
              <a:t>10%</a:t>
            </a:r>
            <a:endParaRPr lang="zh-CN" altLang="en-US" sz="2200">
              <a:solidFill>
                <a:srgbClr val="0000FF"/>
              </a:solidFill>
              <a:latin typeface="Arial" panose="020B0604020202020204" pitchFamily="34" charset="0"/>
              <a:ea typeface="黑体" panose="02010609060101010101" pitchFamily="49" charset="-122"/>
            </a:endParaRPr>
          </a:p>
        </p:txBody>
      </p:sp>
      <p:sp>
        <p:nvSpPr>
          <p:cNvPr id="8" name="矩形 7">
            <a:extLst>
              <a:ext uri="{FF2B5EF4-FFF2-40B4-BE49-F238E27FC236}"/>
            </a:extLst>
          </p:cNvPr>
          <p:cNvSpPr/>
          <p:nvPr/>
        </p:nvSpPr>
        <p:spPr>
          <a:xfrm>
            <a:off x="539750" y="3792538"/>
            <a:ext cx="8023225" cy="253047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latin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矩形 4"/>
          <p:cNvSpPr>
            <a:spLocks noChangeArrowheads="1"/>
          </p:cNvSpPr>
          <p:nvPr/>
        </p:nvSpPr>
        <p:spPr bwMode="auto">
          <a:xfrm>
            <a:off x="1773238" y="47625"/>
            <a:ext cx="53705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0"/>
              </a:spcBef>
              <a:buFontTx/>
              <a:buNone/>
            </a:pPr>
            <a:r>
              <a:rPr lang="zh-CN" altLang="en-US" sz="2800">
                <a:solidFill>
                  <a:srgbClr val="0000FF"/>
                </a:solidFill>
                <a:latin typeface="Arial" panose="020B0604020202020204" pitchFamily="34" charset="0"/>
                <a:ea typeface="黑体" panose="02010609060101010101" pitchFamily="49" charset="-122"/>
              </a:rPr>
              <a:t>合肥同步辐射装置</a:t>
            </a:r>
            <a:r>
              <a:rPr lang="en-US" altLang="zh-CN" sz="2800">
                <a:solidFill>
                  <a:srgbClr val="0000FF"/>
                </a:solidFill>
                <a:latin typeface="Arial" panose="020B0604020202020204" pitchFamily="34" charset="0"/>
                <a:ea typeface="黑体" panose="02010609060101010101" pitchFamily="49" charset="-122"/>
              </a:rPr>
              <a:t>(NSRL</a:t>
            </a:r>
            <a:r>
              <a:rPr lang="zh-CN" altLang="en-US" sz="2800">
                <a:solidFill>
                  <a:srgbClr val="0000FF"/>
                </a:solidFill>
                <a:latin typeface="Arial" panose="020B0604020202020204" pitchFamily="34" charset="0"/>
                <a:ea typeface="黑体" panose="02010609060101010101" pitchFamily="49" charset="-122"/>
              </a:rPr>
              <a:t>，合肥</a:t>
            </a:r>
            <a:r>
              <a:rPr lang="en-US" altLang="zh-CN" sz="2800">
                <a:solidFill>
                  <a:srgbClr val="0000FF"/>
                </a:solidFill>
                <a:latin typeface="Arial" panose="020B0604020202020204" pitchFamily="34" charset="0"/>
                <a:ea typeface="黑体" panose="02010609060101010101" pitchFamily="49" charset="-122"/>
              </a:rPr>
              <a:t>)</a:t>
            </a:r>
          </a:p>
        </p:txBody>
      </p:sp>
      <p:sp>
        <p:nvSpPr>
          <p:cNvPr id="70658" name="矩形 7"/>
          <p:cNvSpPr>
            <a:spLocks noChangeArrowheads="1"/>
          </p:cNvSpPr>
          <p:nvPr/>
        </p:nvSpPr>
        <p:spPr bwMode="auto">
          <a:xfrm>
            <a:off x="684213" y="4291013"/>
            <a:ext cx="7775575" cy="1874837"/>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2300"/>
              </a:lnSpc>
              <a:spcBef>
                <a:spcPct val="0"/>
              </a:spcBef>
              <a:spcAft>
                <a:spcPts val="600"/>
              </a:spcAft>
              <a:buFontTx/>
              <a:buNone/>
            </a:pPr>
            <a:r>
              <a:rPr lang="zh-CN" altLang="en-US" sz="2200">
                <a:solidFill>
                  <a:srgbClr val="0000FF"/>
                </a:solidFill>
                <a:latin typeface="Arial" panose="020B0604020202020204" pitchFamily="34" charset="0"/>
                <a:ea typeface="黑体" panose="02010609060101010101" pitchFamily="49" charset="-122"/>
              </a:rPr>
              <a:t>   结构和性能参数：</a:t>
            </a:r>
            <a:endParaRPr lang="en-US" altLang="zh-CN" sz="2200">
              <a:solidFill>
                <a:srgbClr val="0000FF"/>
              </a:solidFill>
              <a:latin typeface="Arial" panose="020B0604020202020204" pitchFamily="34" charset="0"/>
              <a:ea typeface="黑体" panose="02010609060101010101" pitchFamily="49" charset="-122"/>
            </a:endParaRPr>
          </a:p>
          <a:p>
            <a:pPr eaLnBrk="1" hangingPunct="1">
              <a:lnSpc>
                <a:spcPts val="2300"/>
              </a:lnSpc>
              <a:spcBef>
                <a:spcPct val="0"/>
              </a:spcBef>
              <a:spcAft>
                <a:spcPts val="600"/>
              </a:spcAft>
              <a:buFontTx/>
              <a:buNone/>
            </a:pPr>
            <a:r>
              <a:rPr lang="zh-CN" altLang="en-US" sz="2200">
                <a:solidFill>
                  <a:srgbClr val="0000FF"/>
                </a:solidFill>
                <a:latin typeface="Arial" panose="020B0604020202020204" pitchFamily="34" charset="0"/>
                <a:ea typeface="黑体" panose="02010609060101010101" pitchFamily="49" charset="-122"/>
              </a:rPr>
              <a:t>   装置总长：</a:t>
            </a:r>
            <a:r>
              <a:rPr lang="en-US" altLang="zh-CN" sz="2200">
                <a:solidFill>
                  <a:srgbClr val="0000FF"/>
                </a:solidFill>
                <a:latin typeface="Arial" panose="020B0604020202020204" pitchFamily="34" charset="0"/>
                <a:ea typeface="黑体" panose="02010609060101010101" pitchFamily="49" charset="-122"/>
              </a:rPr>
              <a:t>66.13 m                    </a:t>
            </a:r>
            <a:r>
              <a:rPr lang="zh-CN" altLang="en-US" sz="2200">
                <a:solidFill>
                  <a:srgbClr val="0000FF"/>
                </a:solidFill>
                <a:latin typeface="Arial" panose="020B0604020202020204" pitchFamily="34" charset="0"/>
                <a:ea typeface="黑体" panose="02010609060101010101" pitchFamily="49" charset="-122"/>
              </a:rPr>
              <a:t>平均流强：</a:t>
            </a:r>
            <a:r>
              <a:rPr lang="en-US" altLang="zh-CN" sz="2200">
                <a:solidFill>
                  <a:srgbClr val="0000FF"/>
                </a:solidFill>
                <a:latin typeface="Arial" panose="020B0604020202020204" pitchFamily="34" charset="0"/>
                <a:ea typeface="黑体" panose="02010609060101010101" pitchFamily="49" charset="-122"/>
              </a:rPr>
              <a:t>300mA</a:t>
            </a:r>
          </a:p>
          <a:p>
            <a:pPr eaLnBrk="1" hangingPunct="1">
              <a:lnSpc>
                <a:spcPts val="2300"/>
              </a:lnSpc>
              <a:spcBef>
                <a:spcPct val="0"/>
              </a:spcBef>
              <a:spcAft>
                <a:spcPts val="600"/>
              </a:spcAft>
              <a:buFontTx/>
              <a:buNone/>
            </a:pPr>
            <a:r>
              <a:rPr lang="zh-CN" altLang="en-US" sz="2200">
                <a:solidFill>
                  <a:srgbClr val="0000FF"/>
                </a:solidFill>
                <a:latin typeface="Arial" panose="020B0604020202020204" pitchFamily="34" charset="0"/>
                <a:ea typeface="黑体" panose="02010609060101010101" pitchFamily="49" charset="-122"/>
              </a:rPr>
              <a:t>   电子束能量：</a:t>
            </a:r>
            <a:r>
              <a:rPr lang="en-US" altLang="zh-CN" sz="2200">
                <a:solidFill>
                  <a:srgbClr val="0000FF"/>
                </a:solidFill>
                <a:latin typeface="Arial" panose="020B0604020202020204" pitchFamily="34" charset="0"/>
                <a:ea typeface="黑体" panose="02010609060101010101" pitchFamily="49" charset="-122"/>
              </a:rPr>
              <a:t>800 MeV               </a:t>
            </a:r>
            <a:r>
              <a:rPr lang="zh-CN" altLang="en-US" sz="2200">
                <a:solidFill>
                  <a:srgbClr val="0000FF"/>
                </a:solidFill>
                <a:latin typeface="Arial" panose="020B0604020202020204" pitchFamily="34" charset="0"/>
                <a:ea typeface="黑体" panose="02010609060101010101" pitchFamily="49" charset="-122"/>
              </a:rPr>
              <a:t>峰值亮度：</a:t>
            </a:r>
            <a:r>
              <a:rPr lang="en-US" altLang="zh-CN" sz="2200">
                <a:solidFill>
                  <a:srgbClr val="0000FF"/>
                </a:solidFill>
                <a:latin typeface="Arial" panose="020B0604020202020204" pitchFamily="34" charset="0"/>
                <a:ea typeface="黑体" panose="02010609060101010101" pitchFamily="49" charset="-122"/>
              </a:rPr>
              <a:t>5×10</a:t>
            </a:r>
            <a:r>
              <a:rPr lang="en-US" altLang="zh-CN" sz="2200" baseline="30000">
                <a:solidFill>
                  <a:srgbClr val="0000FF"/>
                </a:solidFill>
                <a:latin typeface="Arial" panose="020B0604020202020204" pitchFamily="34" charset="0"/>
                <a:ea typeface="黑体" panose="02010609060101010101" pitchFamily="49" charset="-122"/>
              </a:rPr>
              <a:t>12</a:t>
            </a:r>
          </a:p>
          <a:p>
            <a:pPr eaLnBrk="1" hangingPunct="1">
              <a:lnSpc>
                <a:spcPts val="2300"/>
              </a:lnSpc>
              <a:spcBef>
                <a:spcPct val="0"/>
              </a:spcBef>
              <a:spcAft>
                <a:spcPts val="600"/>
              </a:spcAft>
              <a:buFontTx/>
              <a:buNone/>
            </a:pPr>
            <a:r>
              <a:rPr lang="zh-CN" altLang="en-US" sz="2200">
                <a:solidFill>
                  <a:srgbClr val="0000FF"/>
                </a:solidFill>
                <a:latin typeface="Arial" panose="020B0604020202020204" pitchFamily="34" charset="0"/>
                <a:ea typeface="黑体" panose="02010609060101010101" pitchFamily="49" charset="-122"/>
              </a:rPr>
              <a:t>   光子能量：</a:t>
            </a:r>
            <a:r>
              <a:rPr lang="en-US" altLang="zh-CN" sz="2200">
                <a:solidFill>
                  <a:srgbClr val="0000FF"/>
                </a:solidFill>
                <a:latin typeface="Arial" panose="020B0604020202020204" pitchFamily="34" charset="0"/>
                <a:ea typeface="黑体" panose="02010609060101010101" pitchFamily="49" charset="-122"/>
              </a:rPr>
              <a:t>5-1000 eV</a:t>
            </a:r>
            <a:r>
              <a:rPr lang="zh-CN" altLang="en-US" sz="2200">
                <a:solidFill>
                  <a:srgbClr val="0000FF"/>
                </a:solidFill>
                <a:latin typeface="Arial" panose="020B0604020202020204" pitchFamily="34" charset="0"/>
                <a:ea typeface="黑体" panose="02010609060101010101" pitchFamily="49" charset="-122"/>
              </a:rPr>
              <a:t>                束团长度：</a:t>
            </a:r>
            <a:r>
              <a:rPr lang="en-US" altLang="zh-CN" sz="2200">
                <a:solidFill>
                  <a:srgbClr val="0000FF"/>
                </a:solidFill>
                <a:latin typeface="Arial" panose="020B0604020202020204" pitchFamily="34" charset="0"/>
                <a:ea typeface="黑体" panose="02010609060101010101" pitchFamily="49" charset="-122"/>
              </a:rPr>
              <a:t>50 ps</a:t>
            </a:r>
          </a:p>
          <a:p>
            <a:pPr eaLnBrk="1" hangingPunct="1">
              <a:lnSpc>
                <a:spcPts val="2300"/>
              </a:lnSpc>
              <a:spcBef>
                <a:spcPct val="0"/>
              </a:spcBef>
              <a:spcAft>
                <a:spcPts val="600"/>
              </a:spcAft>
              <a:buFontTx/>
              <a:buNone/>
            </a:pPr>
            <a:r>
              <a:rPr lang="zh-CN" altLang="en-US" sz="2200">
                <a:solidFill>
                  <a:srgbClr val="0000FF"/>
                </a:solidFill>
                <a:latin typeface="Arial" panose="020B0604020202020204" pitchFamily="34" charset="0"/>
                <a:ea typeface="黑体" panose="02010609060101010101" pitchFamily="49" charset="-122"/>
              </a:rPr>
              <a:t>   束流发射度：</a:t>
            </a:r>
            <a:r>
              <a:rPr lang="en-US" altLang="zh-CN" sz="2200">
                <a:solidFill>
                  <a:srgbClr val="0000FF"/>
                </a:solidFill>
                <a:latin typeface="Arial" panose="020B0604020202020204" pitchFamily="34" charset="0"/>
                <a:ea typeface="黑体" panose="02010609060101010101" pitchFamily="49" charset="-122"/>
              </a:rPr>
              <a:t>&lt;40 nm.rad           </a:t>
            </a:r>
            <a:r>
              <a:rPr lang="zh-CN" altLang="en-US" sz="2200">
                <a:solidFill>
                  <a:srgbClr val="0000FF"/>
                </a:solidFill>
                <a:latin typeface="Arial" panose="020B0604020202020204" pitchFamily="34" charset="0"/>
                <a:ea typeface="黑体" panose="02010609060101010101" pitchFamily="49" charset="-122"/>
              </a:rPr>
              <a:t>轨道稳定性：</a:t>
            </a:r>
            <a:r>
              <a:rPr lang="en-US" altLang="zh-CN" sz="2200">
                <a:solidFill>
                  <a:srgbClr val="0000FF"/>
                </a:solidFill>
                <a:latin typeface="Arial" panose="020B0604020202020204" pitchFamily="34" charset="0"/>
                <a:ea typeface="黑体" panose="02010609060101010101" pitchFamily="49" charset="-122"/>
              </a:rPr>
              <a:t>10%</a:t>
            </a:r>
            <a:r>
              <a:rPr lang="zh-CN" altLang="en-US" sz="2200">
                <a:solidFill>
                  <a:srgbClr val="0000FF"/>
                </a:solidFill>
                <a:latin typeface="Arial" panose="020B0604020202020204" pitchFamily="34" charset="0"/>
                <a:ea typeface="黑体" panose="02010609060101010101" pitchFamily="49" charset="-122"/>
              </a:rPr>
              <a:t>束团尺寸 </a:t>
            </a:r>
            <a:endParaRPr lang="en-US" altLang="zh-CN" sz="2200">
              <a:solidFill>
                <a:srgbClr val="0000FF"/>
              </a:solidFill>
              <a:latin typeface="Arial" panose="020B0604020202020204" pitchFamily="34" charset="0"/>
              <a:ea typeface="黑体" panose="02010609060101010101" pitchFamily="49" charset="-122"/>
            </a:endParaRPr>
          </a:p>
        </p:txBody>
      </p:sp>
      <p:pic>
        <p:nvPicPr>
          <p:cNvPr id="70659" name="Picture 11" descr="http://www.nsrl.ustc.edu.cn/_upload/article/images/c6/f0/823e266341ae804cde9a1d664659/b4379883-bfff-4d4d-9797-f0310bd0ea6c.jpg"/>
          <p:cNvPicPr>
            <a:picLocks noChangeAspect="1" noChangeArrowheads="1"/>
          </p:cNvPicPr>
          <p:nvPr/>
        </p:nvPicPr>
        <p:blipFill>
          <a:blip r:embed="rId2">
            <a:extLst>
              <a:ext uri="{28A0092B-C50C-407E-A947-70E740481C1C}">
                <a14:useLocalDpi xmlns:a14="http://schemas.microsoft.com/office/drawing/2010/main" val="0"/>
              </a:ext>
            </a:extLst>
          </a:blip>
          <a:srcRect l="35558" t="10136" r="1796" b="7430"/>
          <a:stretch>
            <a:fillRect/>
          </a:stretch>
        </p:blipFill>
        <p:spPr bwMode="auto">
          <a:xfrm>
            <a:off x="684213" y="1341438"/>
            <a:ext cx="36322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9" descr="http://5b0988e595225.cdn.sohucs.com/q_70,c_zoom,w_640/images/20180416/4d7c997bdeed4f7894a3aa14aabbd81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213" y="1341438"/>
            <a:ext cx="383857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图片 27"/>
          <p:cNvPicPr>
            <a:picLocks noChangeAspect="1" noChangeArrowheads="1"/>
          </p:cNvPicPr>
          <p:nvPr/>
        </p:nvPicPr>
        <p:blipFill>
          <a:blip r:embed="rId2">
            <a:extLst>
              <a:ext uri="{28A0092B-C50C-407E-A947-70E740481C1C}">
                <a14:useLocalDpi xmlns:a14="http://schemas.microsoft.com/office/drawing/2010/main" val="0"/>
              </a:ext>
            </a:extLst>
          </a:blip>
          <a:srcRect b="6010"/>
          <a:stretch>
            <a:fillRect/>
          </a:stretch>
        </p:blipFill>
        <p:spPr bwMode="auto">
          <a:xfrm>
            <a:off x="4865688" y="1395413"/>
            <a:ext cx="3605212"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图片 7"/>
          <p:cNvPicPr>
            <a:picLocks noChangeAspect="1" noChangeArrowheads="1"/>
          </p:cNvPicPr>
          <p:nvPr/>
        </p:nvPicPr>
        <p:blipFill>
          <a:blip r:embed="rId3">
            <a:extLst>
              <a:ext uri="{28A0092B-C50C-407E-A947-70E740481C1C}">
                <a14:useLocalDpi xmlns:a14="http://schemas.microsoft.com/office/drawing/2010/main" val="0"/>
              </a:ext>
            </a:extLst>
          </a:blip>
          <a:srcRect t="30064" r="2077"/>
          <a:stretch>
            <a:fillRect/>
          </a:stretch>
        </p:blipFill>
        <p:spPr bwMode="auto">
          <a:xfrm>
            <a:off x="693738" y="1409700"/>
            <a:ext cx="3509962"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矩形 1"/>
          <p:cNvSpPr>
            <a:spLocks noChangeArrowheads="1"/>
          </p:cNvSpPr>
          <p:nvPr/>
        </p:nvSpPr>
        <p:spPr bwMode="auto">
          <a:xfrm>
            <a:off x="693738" y="4310063"/>
            <a:ext cx="7777162" cy="1874837"/>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2300"/>
              </a:lnSpc>
              <a:spcBef>
                <a:spcPct val="0"/>
              </a:spcBef>
              <a:spcAft>
                <a:spcPts val="600"/>
              </a:spcAft>
              <a:buFontTx/>
              <a:buNone/>
            </a:pPr>
            <a:r>
              <a:rPr lang="zh-CN" altLang="en-US" sz="2200">
                <a:solidFill>
                  <a:srgbClr val="0000FF"/>
                </a:solidFill>
                <a:latin typeface="Arial" panose="020B0604020202020204" pitchFamily="34" charset="0"/>
                <a:ea typeface="黑体" panose="02010609060101010101" pitchFamily="49" charset="-122"/>
              </a:rPr>
              <a:t>结构和性能参数：</a:t>
            </a:r>
            <a:endParaRPr lang="en-US" altLang="zh-CN" sz="2200">
              <a:solidFill>
                <a:srgbClr val="0000FF"/>
              </a:solidFill>
              <a:latin typeface="Arial" panose="020B0604020202020204" pitchFamily="34" charset="0"/>
              <a:ea typeface="黑体" panose="02010609060101010101" pitchFamily="49" charset="-122"/>
            </a:endParaRPr>
          </a:p>
          <a:p>
            <a:pPr eaLnBrk="1" hangingPunct="1">
              <a:lnSpc>
                <a:spcPts val="2300"/>
              </a:lnSpc>
              <a:spcBef>
                <a:spcPct val="0"/>
              </a:spcBef>
              <a:spcAft>
                <a:spcPts val="600"/>
              </a:spcAft>
              <a:buFontTx/>
              <a:buNone/>
            </a:pPr>
            <a:r>
              <a:rPr lang="zh-CN" altLang="en-US" sz="2200">
                <a:solidFill>
                  <a:srgbClr val="0000FF"/>
                </a:solidFill>
                <a:latin typeface="Arial" panose="020B0604020202020204" pitchFamily="34" charset="0"/>
                <a:ea typeface="黑体" panose="02010609060101010101" pitchFamily="49" charset="-122"/>
              </a:rPr>
              <a:t>装置总长：</a:t>
            </a:r>
            <a:r>
              <a:rPr lang="en-US" altLang="zh-CN" sz="2200">
                <a:solidFill>
                  <a:srgbClr val="0000FF"/>
                </a:solidFill>
                <a:latin typeface="Arial" panose="020B0604020202020204" pitchFamily="34" charset="0"/>
                <a:ea typeface="黑体" panose="02010609060101010101" pitchFamily="49" charset="-122"/>
              </a:rPr>
              <a:t>518.4m                         </a:t>
            </a:r>
            <a:r>
              <a:rPr lang="zh-CN" altLang="en-US" sz="2200">
                <a:solidFill>
                  <a:srgbClr val="0000FF"/>
                </a:solidFill>
                <a:latin typeface="Arial" panose="020B0604020202020204" pitchFamily="34" charset="0"/>
                <a:ea typeface="黑体" panose="02010609060101010101" pitchFamily="49" charset="-122"/>
              </a:rPr>
              <a:t>电子束能量：</a:t>
            </a:r>
            <a:r>
              <a:rPr lang="en-US" altLang="zh-CN" sz="2200">
                <a:solidFill>
                  <a:srgbClr val="0000FF"/>
                </a:solidFill>
                <a:latin typeface="Arial" panose="020B0604020202020204" pitchFamily="34" charset="0"/>
                <a:ea typeface="黑体" panose="02010609060101010101" pitchFamily="49" charset="-122"/>
              </a:rPr>
              <a:t>3 GeV               </a:t>
            </a:r>
            <a:endParaRPr lang="en-US" altLang="zh-CN" sz="2200" baseline="30000">
              <a:solidFill>
                <a:srgbClr val="0000FF"/>
              </a:solidFill>
              <a:latin typeface="Arial" panose="020B0604020202020204" pitchFamily="34" charset="0"/>
              <a:ea typeface="黑体" panose="02010609060101010101" pitchFamily="49" charset="-122"/>
            </a:endParaRPr>
          </a:p>
          <a:p>
            <a:pPr eaLnBrk="1" hangingPunct="1">
              <a:lnSpc>
                <a:spcPts val="2300"/>
              </a:lnSpc>
              <a:spcBef>
                <a:spcPct val="0"/>
              </a:spcBef>
              <a:spcAft>
                <a:spcPts val="600"/>
              </a:spcAft>
              <a:buFontTx/>
              <a:buNone/>
            </a:pPr>
            <a:r>
              <a:rPr lang="zh-CN" altLang="en-US" sz="2200">
                <a:solidFill>
                  <a:srgbClr val="0000FF"/>
                </a:solidFill>
                <a:latin typeface="Arial" panose="020B0604020202020204" pitchFamily="34" charset="0"/>
                <a:ea typeface="黑体" panose="02010609060101010101" pitchFamily="49" charset="-122"/>
              </a:rPr>
              <a:t>最大电子束电流：</a:t>
            </a:r>
            <a:r>
              <a:rPr lang="en-US" altLang="zh-CN" sz="2200">
                <a:solidFill>
                  <a:srgbClr val="0000FF"/>
                </a:solidFill>
                <a:latin typeface="Arial" panose="020B0604020202020204" pitchFamily="34" charset="0"/>
                <a:ea typeface="黑体" panose="02010609060101010101" pitchFamily="49" charset="-122"/>
              </a:rPr>
              <a:t>500mA</a:t>
            </a:r>
            <a:r>
              <a:rPr lang="zh-CN" altLang="en-US" sz="2200">
                <a:solidFill>
                  <a:srgbClr val="0000FF"/>
                </a:solidFill>
                <a:latin typeface="Arial" panose="020B0604020202020204" pitchFamily="34" charset="0"/>
                <a:ea typeface="黑体" panose="02010609060101010101" pitchFamily="49" charset="-122"/>
              </a:rPr>
              <a:t>             束散度：</a:t>
            </a:r>
            <a:r>
              <a:rPr lang="en-US" altLang="zh-CN" sz="2200">
                <a:solidFill>
                  <a:srgbClr val="0000FF"/>
                </a:solidFill>
                <a:latin typeface="Arial" panose="020B0604020202020204" pitchFamily="34" charset="0"/>
                <a:ea typeface="黑体" panose="02010609060101010101" pitchFamily="49" charset="-122"/>
              </a:rPr>
              <a:t>1.6nm·rad</a:t>
            </a:r>
          </a:p>
          <a:p>
            <a:pPr eaLnBrk="1" hangingPunct="1">
              <a:lnSpc>
                <a:spcPts val="2300"/>
              </a:lnSpc>
              <a:spcBef>
                <a:spcPct val="0"/>
              </a:spcBef>
              <a:spcAft>
                <a:spcPts val="600"/>
              </a:spcAft>
              <a:buFontTx/>
              <a:buNone/>
            </a:pPr>
            <a:r>
              <a:rPr lang="zh-CN" altLang="en-US" sz="2200">
                <a:solidFill>
                  <a:srgbClr val="0000FF"/>
                </a:solidFill>
                <a:latin typeface="Arial" panose="020B0604020202020204" pitchFamily="34" charset="0"/>
                <a:ea typeface="黑体" panose="02010609060101010101" pitchFamily="49" charset="-122"/>
              </a:rPr>
              <a:t>高频频率：</a:t>
            </a:r>
            <a:r>
              <a:rPr lang="en-US" altLang="zh-CN" sz="2200">
                <a:solidFill>
                  <a:srgbClr val="0000FF"/>
                </a:solidFill>
                <a:latin typeface="Arial" panose="020B0604020202020204" pitchFamily="34" charset="0"/>
                <a:ea typeface="黑体" panose="02010609060101010101" pitchFamily="49" charset="-122"/>
              </a:rPr>
              <a:t>500MHZ                      </a:t>
            </a:r>
            <a:r>
              <a:rPr lang="zh-CN" altLang="en-US" sz="2200">
                <a:solidFill>
                  <a:srgbClr val="0000FF"/>
                </a:solidFill>
                <a:latin typeface="Arial" panose="020B0604020202020204" pitchFamily="34" charset="0"/>
                <a:ea typeface="黑体" panose="02010609060101010101" pitchFamily="49" charset="-122"/>
              </a:rPr>
              <a:t>高频工作电压</a:t>
            </a:r>
            <a:r>
              <a:rPr lang="en-US" altLang="zh-CN" sz="2200">
                <a:solidFill>
                  <a:srgbClr val="0000FF"/>
                </a:solidFill>
                <a:latin typeface="Arial" panose="020B0604020202020204" pitchFamily="34" charset="0"/>
                <a:ea typeface="黑体" panose="02010609060101010101" pitchFamily="49" charset="-122"/>
              </a:rPr>
              <a:t>:2.8-3.5MV</a:t>
            </a:r>
          </a:p>
          <a:p>
            <a:pPr eaLnBrk="1" hangingPunct="1">
              <a:lnSpc>
                <a:spcPts val="2300"/>
              </a:lnSpc>
              <a:spcBef>
                <a:spcPct val="0"/>
              </a:spcBef>
              <a:spcAft>
                <a:spcPts val="600"/>
              </a:spcAft>
              <a:buFontTx/>
              <a:buNone/>
            </a:pPr>
            <a:r>
              <a:rPr lang="zh-CN" altLang="en-US" sz="2200">
                <a:solidFill>
                  <a:srgbClr val="0000FF"/>
                </a:solidFill>
                <a:latin typeface="Arial" panose="020B0604020202020204" pitchFamily="34" charset="0"/>
                <a:ea typeface="黑体" panose="02010609060101010101" pitchFamily="49" charset="-122"/>
              </a:rPr>
              <a:t>高频有效功率：</a:t>
            </a:r>
            <a:r>
              <a:rPr lang="en-US" altLang="zh-CN" sz="2200">
                <a:solidFill>
                  <a:srgbClr val="0000FF"/>
                </a:solidFill>
                <a:latin typeface="Arial" panose="020B0604020202020204" pitchFamily="34" charset="0"/>
                <a:ea typeface="黑体" panose="02010609060101010101" pitchFamily="49" charset="-122"/>
              </a:rPr>
              <a:t>750kW</a:t>
            </a:r>
          </a:p>
        </p:txBody>
      </p:sp>
      <p:sp>
        <p:nvSpPr>
          <p:cNvPr id="71684" name="矩形 3"/>
          <p:cNvSpPr>
            <a:spLocks noChangeArrowheads="1"/>
          </p:cNvSpPr>
          <p:nvPr/>
        </p:nvSpPr>
        <p:spPr bwMode="auto">
          <a:xfrm>
            <a:off x="1539875" y="47625"/>
            <a:ext cx="37465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0"/>
              </a:spcBef>
              <a:buFontTx/>
              <a:buNone/>
            </a:pPr>
            <a:r>
              <a:rPr lang="zh-CN" altLang="en-US" sz="2800">
                <a:solidFill>
                  <a:srgbClr val="0000FF"/>
                </a:solidFill>
                <a:latin typeface="Arial" panose="020B0604020202020204" pitchFamily="34" charset="0"/>
                <a:ea typeface="黑体" panose="02010609060101010101" pitchFamily="49" charset="-122"/>
              </a:rPr>
              <a:t>台湾光源 </a:t>
            </a:r>
            <a:r>
              <a:rPr lang="en-US" altLang="zh-CN" sz="2800">
                <a:solidFill>
                  <a:srgbClr val="0000FF"/>
                </a:solidFill>
                <a:latin typeface="Arial" panose="020B0604020202020204" pitchFamily="34" charset="0"/>
                <a:ea typeface="黑体" panose="02010609060101010101" pitchFamily="49" charset="-122"/>
              </a:rPr>
              <a:t>(TPS</a:t>
            </a:r>
            <a:r>
              <a:rPr lang="zh-CN" altLang="en-US" sz="2800">
                <a:solidFill>
                  <a:srgbClr val="0000FF"/>
                </a:solidFill>
                <a:latin typeface="Arial" panose="020B0604020202020204" pitchFamily="34" charset="0"/>
                <a:ea typeface="黑体" panose="02010609060101010101" pitchFamily="49" charset="-122"/>
              </a:rPr>
              <a:t>，新竹</a:t>
            </a:r>
            <a:r>
              <a:rPr lang="en-US" altLang="zh-CN" sz="2800">
                <a:solidFill>
                  <a:srgbClr val="0000FF"/>
                </a:solidFill>
                <a:latin typeface="Arial" panose="020B0604020202020204" pitchFamily="34" charset="0"/>
                <a:ea typeface="黑体" panose="02010609060101010101" pitchFamily="49" charset="-122"/>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774700" y="1125538"/>
            <a:ext cx="7921625" cy="1654175"/>
          </a:xfrm>
        </p:spPr>
        <p:txBody>
          <a:bodyPr/>
          <a:lstStyle/>
          <a:p>
            <a:pPr algn="l">
              <a:lnSpc>
                <a:spcPct val="150000"/>
              </a:lnSpc>
            </a:pPr>
            <a:r>
              <a:rPr lang="zh-CN" altLang="en-US" sz="4000" b="1" smtClean="0">
                <a:solidFill>
                  <a:srgbClr val="0000BC"/>
                </a:solidFill>
                <a:latin typeface="黑体" panose="02010609060101010101" pitchFamily="49" charset="-122"/>
                <a:ea typeface="黑体" panose="02010609060101010101" pitchFamily="49" charset="-122"/>
              </a:rPr>
              <a:t>现代物理实验方法是</a:t>
            </a:r>
            <a:br>
              <a:rPr lang="zh-CN" altLang="en-US" sz="4000" b="1" smtClean="0">
                <a:solidFill>
                  <a:srgbClr val="0000BC"/>
                </a:solidFill>
                <a:latin typeface="黑体" panose="02010609060101010101" pitchFamily="49" charset="-122"/>
                <a:ea typeface="黑体" panose="02010609060101010101" pitchFamily="49" charset="-122"/>
              </a:rPr>
            </a:br>
            <a:r>
              <a:rPr lang="zh-CN" altLang="en-US" sz="4000" b="1" smtClean="0">
                <a:solidFill>
                  <a:srgbClr val="0000BC"/>
                </a:solidFill>
                <a:latin typeface="黑体" panose="02010609060101010101" pitchFamily="49" charset="-122"/>
                <a:ea typeface="黑体" panose="02010609060101010101" pitchFamily="49" charset="-122"/>
              </a:rPr>
              <a:t>    推动科学和技术发展的动力</a:t>
            </a:r>
            <a:endParaRPr lang="zh-CN" altLang="en-US" sz="4000" b="1" smtClean="0">
              <a:solidFill>
                <a:srgbClr val="0033CC"/>
              </a:solidFill>
              <a:ea typeface="楷体_GB2312" pitchFamily="49" charset="-122"/>
            </a:endParaRPr>
          </a:p>
        </p:txBody>
      </p:sp>
      <p:sp>
        <p:nvSpPr>
          <p:cNvPr id="24578" name="Text Box 3"/>
          <p:cNvSpPr txBox="1">
            <a:spLocks noChangeArrowheads="1"/>
          </p:cNvSpPr>
          <p:nvPr/>
        </p:nvSpPr>
        <p:spPr bwMode="auto">
          <a:xfrm>
            <a:off x="755650" y="3429000"/>
            <a:ext cx="63690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0"/>
              </a:spcBef>
              <a:buFontTx/>
              <a:buNone/>
            </a:pPr>
            <a:r>
              <a:rPr lang="zh-CN" altLang="en-US" sz="3600" b="1">
                <a:solidFill>
                  <a:srgbClr val="FF3300"/>
                </a:solidFill>
                <a:latin typeface="黑体" panose="02010609060101010101" pitchFamily="49" charset="-122"/>
                <a:ea typeface="黑体" panose="02010609060101010101" pitchFamily="49" charset="-122"/>
              </a:rPr>
              <a:t>核心问题</a:t>
            </a:r>
            <a:endParaRPr lang="zh-CN" altLang="en-US" b="1">
              <a:solidFill>
                <a:srgbClr val="FF3300"/>
              </a:solidFill>
              <a:latin typeface="黑体" panose="02010609060101010101" pitchFamily="49" charset="-122"/>
              <a:ea typeface="黑体" panose="02010609060101010101" pitchFamily="49" charset="-122"/>
            </a:endParaRPr>
          </a:p>
          <a:p>
            <a:pPr eaLnBrk="1" hangingPunct="1">
              <a:lnSpc>
                <a:spcPct val="150000"/>
              </a:lnSpc>
              <a:spcBef>
                <a:spcPct val="0"/>
              </a:spcBef>
              <a:buFontTx/>
              <a:buNone/>
            </a:pPr>
            <a:r>
              <a:rPr lang="en-US" altLang="zh-CN" b="1">
                <a:solidFill>
                  <a:srgbClr val="0000BC"/>
                </a:solidFill>
                <a:latin typeface="黑体" panose="02010609060101010101" pitchFamily="49" charset="-122"/>
                <a:ea typeface="黑体" panose="02010609060101010101" pitchFamily="49" charset="-122"/>
              </a:rPr>
              <a:t>a  </a:t>
            </a:r>
            <a:r>
              <a:rPr lang="zh-CN" altLang="en-US" b="1">
                <a:solidFill>
                  <a:srgbClr val="0000BC"/>
                </a:solidFill>
                <a:latin typeface="黑体" panose="02010609060101010101" pitchFamily="49" charset="-122"/>
                <a:ea typeface="黑体" panose="02010609060101010101" pitchFamily="49" charset="-122"/>
              </a:rPr>
              <a:t>光源       </a:t>
            </a:r>
            <a:r>
              <a:rPr lang="zh-CN" altLang="en-US" b="1">
                <a:solidFill>
                  <a:srgbClr val="FE0802"/>
                </a:solidFill>
                <a:latin typeface="黑体" panose="02010609060101010101" pitchFamily="49" charset="-122"/>
                <a:ea typeface="黑体" panose="02010609060101010101" pitchFamily="49" charset="-122"/>
              </a:rPr>
              <a:t>光源的性能</a:t>
            </a:r>
            <a:r>
              <a:rPr lang="zh-CN" altLang="en-US" b="1">
                <a:solidFill>
                  <a:srgbClr val="0000BC"/>
                </a:solidFill>
                <a:latin typeface="黑体" panose="02010609060101010101" pitchFamily="49" charset="-122"/>
                <a:ea typeface="黑体" panose="02010609060101010101" pitchFamily="49" charset="-122"/>
              </a:rPr>
              <a:t/>
            </a:r>
            <a:br>
              <a:rPr lang="zh-CN" altLang="en-US" b="1">
                <a:solidFill>
                  <a:srgbClr val="0000BC"/>
                </a:solidFill>
                <a:latin typeface="黑体" panose="02010609060101010101" pitchFamily="49" charset="-122"/>
                <a:ea typeface="黑体" panose="02010609060101010101" pitchFamily="49" charset="-122"/>
              </a:rPr>
            </a:br>
            <a:r>
              <a:rPr lang="en-US" altLang="zh-CN" b="1">
                <a:solidFill>
                  <a:srgbClr val="0000BC"/>
                </a:solidFill>
                <a:latin typeface="黑体" panose="02010609060101010101" pitchFamily="49" charset="-122"/>
                <a:ea typeface="黑体" panose="02010609060101010101" pitchFamily="49" charset="-122"/>
              </a:rPr>
              <a:t>b  </a:t>
            </a:r>
            <a:r>
              <a:rPr lang="zh-CN" altLang="en-US" b="1">
                <a:solidFill>
                  <a:srgbClr val="0000BC"/>
                </a:solidFill>
                <a:latin typeface="黑体" panose="02010609060101010101" pitchFamily="49" charset="-122"/>
                <a:ea typeface="黑体" panose="02010609060101010101" pitchFamily="49" charset="-122"/>
              </a:rPr>
              <a:t>探测技术</a:t>
            </a:r>
            <a:r>
              <a:rPr lang="zh-CN" altLang="en-US" b="1">
                <a:solidFill>
                  <a:srgbClr val="0033CC"/>
                </a:solidFill>
                <a:latin typeface="黑体" panose="02010609060101010101" pitchFamily="49" charset="-122"/>
                <a:ea typeface="黑体" panose="02010609060101010101" pitchFamily="49" charset="-122"/>
              </a:rPr>
              <a:t>   </a:t>
            </a:r>
            <a:r>
              <a:rPr lang="zh-CN" altLang="en-US" b="1">
                <a:solidFill>
                  <a:srgbClr val="FE0802"/>
                </a:solidFill>
                <a:latin typeface="黑体" panose="02010609060101010101" pitchFamily="49" charset="-122"/>
                <a:ea typeface="黑体" panose="02010609060101010101" pitchFamily="49" charset="-122"/>
              </a:rPr>
              <a:t>测量的精度、极限</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矩形 1"/>
          <p:cNvSpPr>
            <a:spLocks noChangeArrowheads="1"/>
          </p:cNvSpPr>
          <p:nvPr/>
        </p:nvSpPr>
        <p:spPr bwMode="auto">
          <a:xfrm>
            <a:off x="1879600" y="71438"/>
            <a:ext cx="39068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0"/>
              </a:spcBef>
              <a:buFontTx/>
              <a:buNone/>
            </a:pPr>
            <a:r>
              <a:rPr lang="zh-CN" altLang="en-US" sz="2800">
                <a:solidFill>
                  <a:srgbClr val="0000FF"/>
                </a:solidFill>
                <a:latin typeface="Arial" panose="020B0604020202020204" pitchFamily="34" charset="0"/>
                <a:ea typeface="黑体" panose="02010609060101010101" pitchFamily="49" charset="-122"/>
              </a:rPr>
              <a:t>上海光源</a:t>
            </a:r>
            <a:r>
              <a:rPr lang="en-US" altLang="zh-CN" sz="2800">
                <a:solidFill>
                  <a:srgbClr val="0000FF"/>
                </a:solidFill>
                <a:latin typeface="Arial" panose="020B0604020202020204" pitchFamily="34" charset="0"/>
                <a:ea typeface="黑体" panose="02010609060101010101" pitchFamily="49" charset="-122"/>
              </a:rPr>
              <a:t>(SSRF</a:t>
            </a:r>
            <a:r>
              <a:rPr lang="zh-CN" altLang="en-US" sz="2800">
                <a:solidFill>
                  <a:srgbClr val="0000FF"/>
                </a:solidFill>
                <a:latin typeface="Arial" panose="020B0604020202020204" pitchFamily="34" charset="0"/>
                <a:ea typeface="黑体" panose="02010609060101010101" pitchFamily="49" charset="-122"/>
              </a:rPr>
              <a:t>，上海</a:t>
            </a:r>
            <a:r>
              <a:rPr lang="en-US" altLang="zh-CN" sz="2800">
                <a:solidFill>
                  <a:srgbClr val="0000FF"/>
                </a:solidFill>
                <a:latin typeface="Arial" panose="020B0604020202020204" pitchFamily="34" charset="0"/>
                <a:ea typeface="黑体" panose="02010609060101010101" pitchFamily="49" charset="-122"/>
              </a:rPr>
              <a:t>)</a:t>
            </a:r>
          </a:p>
        </p:txBody>
      </p:sp>
      <p:sp>
        <p:nvSpPr>
          <p:cNvPr id="72706" name="矩形 2"/>
          <p:cNvSpPr>
            <a:spLocks noChangeArrowheads="1"/>
          </p:cNvSpPr>
          <p:nvPr/>
        </p:nvSpPr>
        <p:spPr bwMode="auto">
          <a:xfrm>
            <a:off x="755650" y="4005263"/>
            <a:ext cx="7615238" cy="224631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性能参数：</a:t>
            </a:r>
            <a:endParaRPr lang="en-US" altLang="zh-CN" sz="2400">
              <a:solidFill>
                <a:srgbClr val="0000FF"/>
              </a:solidFill>
              <a:latin typeface="黑体" panose="02010609060101010101" pitchFamily="49" charset="-122"/>
              <a:ea typeface="黑体" panose="02010609060101010101" pitchFamily="49" charset="-122"/>
            </a:endParaRPr>
          </a:p>
          <a:p>
            <a:pPr eaLnBrk="1" hangingPunct="1">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装置周长： </a:t>
            </a:r>
            <a:r>
              <a:rPr lang="en-US" altLang="zh-CN" sz="2400">
                <a:solidFill>
                  <a:srgbClr val="0000FF"/>
                </a:solidFill>
                <a:latin typeface="Arial" panose="020B0604020202020204" pitchFamily="34" charset="0"/>
                <a:ea typeface="黑体" panose="02010609060101010101" pitchFamily="49" charset="-122"/>
              </a:rPr>
              <a:t>432 m</a:t>
            </a:r>
            <a:r>
              <a:rPr lang="zh-CN" altLang="en-US" sz="2400">
                <a:solidFill>
                  <a:srgbClr val="0000FF"/>
                </a:solidFill>
                <a:latin typeface="Arial" panose="020B0604020202020204" pitchFamily="34" charset="0"/>
                <a:ea typeface="黑体" panose="02010609060101010101" pitchFamily="49" charset="-122"/>
              </a:rPr>
              <a:t> </a:t>
            </a:r>
            <a:r>
              <a:rPr lang="zh-CN" altLang="en-US" sz="2400">
                <a:solidFill>
                  <a:srgbClr val="0000FF"/>
                </a:solidFill>
                <a:latin typeface="黑体" panose="02010609060101010101" pitchFamily="49" charset="-122"/>
                <a:ea typeface="黑体" panose="02010609060101010101" pitchFamily="49" charset="-122"/>
              </a:rPr>
              <a:t>        平均流强</a:t>
            </a:r>
            <a:r>
              <a:rPr lang="en-US" altLang="zh-CN" sz="2400">
                <a:solidFill>
                  <a:srgbClr val="0000FF"/>
                </a:solidFill>
                <a:latin typeface="Arial" panose="020B0604020202020204" pitchFamily="34" charset="0"/>
                <a:ea typeface="黑体" panose="02010609060101010101" pitchFamily="49" charset="-122"/>
              </a:rPr>
              <a:t>: 300 mA</a:t>
            </a:r>
          </a:p>
          <a:p>
            <a:pPr eaLnBrk="1" hangingPunct="1">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束流能量</a:t>
            </a:r>
            <a:r>
              <a:rPr lang="en-US" altLang="zh-CN" sz="2400">
                <a:solidFill>
                  <a:srgbClr val="0000FF"/>
                </a:solidFill>
                <a:latin typeface="Arial" panose="020B0604020202020204" pitchFamily="34" charset="0"/>
                <a:ea typeface="黑体" panose="02010609060101010101" pitchFamily="49" charset="-122"/>
              </a:rPr>
              <a:t>:</a:t>
            </a:r>
            <a:r>
              <a:rPr lang="zh-CN" altLang="en-US" sz="2400">
                <a:solidFill>
                  <a:srgbClr val="0000FF"/>
                </a:solidFill>
                <a:latin typeface="Arial" panose="020B0604020202020204" pitchFamily="34" charset="0"/>
                <a:ea typeface="黑体" panose="02010609060101010101" pitchFamily="49" charset="-122"/>
              </a:rPr>
              <a:t>  </a:t>
            </a:r>
            <a:r>
              <a:rPr lang="en-US" altLang="zh-CN" sz="2400">
                <a:solidFill>
                  <a:srgbClr val="0000FF"/>
                </a:solidFill>
                <a:latin typeface="Arial" panose="020B0604020202020204" pitchFamily="34" charset="0"/>
                <a:ea typeface="黑体" panose="02010609060101010101" pitchFamily="49" charset="-122"/>
              </a:rPr>
              <a:t>3.5 GeV</a:t>
            </a:r>
            <a:r>
              <a:rPr lang="zh-CN" altLang="en-US" sz="2400">
                <a:solidFill>
                  <a:srgbClr val="0000FF"/>
                </a:solidFill>
                <a:latin typeface="Arial" panose="020B0604020202020204" pitchFamily="34" charset="0"/>
                <a:ea typeface="黑体" panose="02010609060101010101" pitchFamily="49" charset="-122"/>
              </a:rPr>
              <a:t>               </a:t>
            </a:r>
            <a:r>
              <a:rPr lang="zh-CN" altLang="en-US" sz="2400">
                <a:solidFill>
                  <a:srgbClr val="0000FF"/>
                </a:solidFill>
                <a:latin typeface="黑体" panose="02010609060101010101" pitchFamily="49" charset="-122"/>
                <a:ea typeface="黑体" panose="02010609060101010101" pitchFamily="49" charset="-122"/>
              </a:rPr>
              <a:t>光子通量：</a:t>
            </a:r>
            <a:r>
              <a:rPr lang="en-US" altLang="zh-CN" sz="2400">
                <a:solidFill>
                  <a:srgbClr val="0000FF"/>
                </a:solidFill>
                <a:latin typeface="黑体" panose="02010609060101010101" pitchFamily="49" charset="-122"/>
                <a:ea typeface="黑体" panose="02010609060101010101" pitchFamily="49" charset="-122"/>
              </a:rPr>
              <a:t> 10</a:t>
            </a:r>
            <a:r>
              <a:rPr lang="en-US" altLang="zh-CN" sz="2400" baseline="30000">
                <a:solidFill>
                  <a:srgbClr val="0000FF"/>
                </a:solidFill>
                <a:latin typeface="黑体" panose="02010609060101010101" pitchFamily="49" charset="-122"/>
                <a:ea typeface="黑体" panose="02010609060101010101" pitchFamily="49" charset="-122"/>
              </a:rPr>
              <a:t>20</a:t>
            </a:r>
            <a:endParaRPr lang="en-US" altLang="zh-CN" sz="2400">
              <a:solidFill>
                <a:srgbClr val="0000FF"/>
              </a:solidFill>
              <a:latin typeface="黑体" panose="02010609060101010101" pitchFamily="49" charset="-122"/>
              <a:ea typeface="黑体" panose="02010609060101010101" pitchFamily="49" charset="-122"/>
            </a:endParaRPr>
          </a:p>
          <a:p>
            <a:pPr eaLnBrk="1" hangingPunct="1">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光子能量</a:t>
            </a:r>
            <a:r>
              <a:rPr lang="en-US" altLang="zh-CN" sz="2400">
                <a:solidFill>
                  <a:srgbClr val="0000FF"/>
                </a:solidFill>
                <a:latin typeface="Arial" panose="020B0604020202020204" pitchFamily="34" charset="0"/>
                <a:ea typeface="黑体" panose="02010609060101010101" pitchFamily="49" charset="-122"/>
              </a:rPr>
              <a:t>:  1-20 keV</a:t>
            </a:r>
            <a:r>
              <a:rPr lang="zh-CN" altLang="en-US" sz="2400">
                <a:solidFill>
                  <a:srgbClr val="0000FF"/>
                </a:solidFill>
                <a:latin typeface="黑体" panose="02010609060101010101" pitchFamily="49" charset="-122"/>
                <a:ea typeface="黑体" panose="02010609060101010101" pitchFamily="49" charset="-122"/>
              </a:rPr>
              <a:t>        光束稳定度：光斑的</a:t>
            </a:r>
            <a:r>
              <a:rPr lang="en-US" altLang="zh-CN" sz="2400">
                <a:solidFill>
                  <a:srgbClr val="0000FF"/>
                </a:solidFill>
                <a:latin typeface="Arial" panose="020B0604020202020204" pitchFamily="34" charset="0"/>
                <a:ea typeface="黑体" panose="02010609060101010101" pitchFamily="49" charset="-122"/>
              </a:rPr>
              <a:t>10%</a:t>
            </a:r>
          </a:p>
          <a:p>
            <a:pPr eaLnBrk="1" hangingPunct="1">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束流发射度：</a:t>
            </a:r>
            <a:r>
              <a:rPr lang="en-US" altLang="zh-CN" sz="2400">
                <a:solidFill>
                  <a:srgbClr val="0000FF"/>
                </a:solidFill>
                <a:latin typeface="Arial" panose="020B0604020202020204" pitchFamily="34" charset="0"/>
                <a:ea typeface="黑体" panose="02010609060101010101" pitchFamily="49" charset="-122"/>
              </a:rPr>
              <a:t>3.9 nm · rad</a:t>
            </a:r>
          </a:p>
        </p:txBody>
      </p:sp>
      <p:pic>
        <p:nvPicPr>
          <p:cNvPr id="72707" name="图片 7" descr="W02017031739988646663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219200"/>
            <a:ext cx="3494088"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图片 8" descr="tim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5213" y="1196975"/>
            <a:ext cx="34956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E:\韦老师 基金\国内光源介绍ppt\上海自由电子激光-20.jpg"/>
          <p:cNvPicPr>
            <a:picLocks noChangeAspect="1" noChangeArrowheads="1"/>
          </p:cNvPicPr>
          <p:nvPr/>
        </p:nvPicPr>
        <p:blipFill>
          <a:blip r:embed="rId2">
            <a:extLst>
              <a:ext uri="{28A0092B-C50C-407E-A947-70E740481C1C}">
                <a14:useLocalDpi xmlns:a14="http://schemas.microsoft.com/office/drawing/2010/main" val="0"/>
              </a:ext>
            </a:extLst>
          </a:blip>
          <a:srcRect l="40401" t="39497" r="7532" b="2776"/>
          <a:stretch>
            <a:fillRect/>
          </a:stretch>
        </p:blipFill>
        <p:spPr bwMode="auto">
          <a:xfrm>
            <a:off x="755650" y="1557338"/>
            <a:ext cx="386873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矩形 2"/>
          <p:cNvSpPr>
            <a:spLocks noChangeArrowheads="1"/>
          </p:cNvSpPr>
          <p:nvPr/>
        </p:nvSpPr>
        <p:spPr bwMode="auto">
          <a:xfrm>
            <a:off x="930275" y="71438"/>
            <a:ext cx="78565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0"/>
              </a:spcBef>
              <a:buFontTx/>
              <a:buNone/>
            </a:pPr>
            <a:r>
              <a:rPr lang="zh-CN" altLang="en-US" sz="2800">
                <a:solidFill>
                  <a:srgbClr val="0000FF"/>
                </a:solidFill>
                <a:latin typeface="黑体" panose="02010609060101010101" pitchFamily="49" charset="-122"/>
                <a:ea typeface="黑体" panose="02010609060101010101" pitchFamily="49" charset="-122"/>
              </a:rPr>
              <a:t>上海软</a:t>
            </a:r>
            <a:r>
              <a:rPr lang="en-US" altLang="zh-CN" sz="2800">
                <a:solidFill>
                  <a:srgbClr val="0000FF"/>
                </a:solidFill>
                <a:latin typeface="黑体" panose="02010609060101010101" pitchFamily="49" charset="-122"/>
                <a:ea typeface="黑体" panose="02010609060101010101" pitchFamily="49" charset="-122"/>
              </a:rPr>
              <a:t>X</a:t>
            </a:r>
            <a:r>
              <a:rPr lang="zh-CN" altLang="en-US" sz="2800">
                <a:solidFill>
                  <a:srgbClr val="0000FF"/>
                </a:solidFill>
                <a:latin typeface="黑体" panose="02010609060101010101" pitchFamily="49" charset="-122"/>
                <a:ea typeface="黑体" panose="02010609060101010101" pitchFamily="49" charset="-122"/>
              </a:rPr>
              <a:t>射线自由电子激光光源</a:t>
            </a:r>
            <a:r>
              <a:rPr lang="en-US" altLang="zh-CN" sz="2800">
                <a:solidFill>
                  <a:srgbClr val="0000FF"/>
                </a:solidFill>
                <a:latin typeface="黑体" panose="02010609060101010101" pitchFamily="49" charset="-122"/>
                <a:ea typeface="黑体" panose="02010609060101010101" pitchFamily="49" charset="-122"/>
              </a:rPr>
              <a:t>(</a:t>
            </a:r>
            <a:r>
              <a:rPr lang="en-US" altLang="zh-CN" sz="2800">
                <a:solidFill>
                  <a:srgbClr val="0000FF"/>
                </a:solidFill>
                <a:latin typeface="Arial" panose="020B0604020202020204" pitchFamily="34" charset="0"/>
                <a:ea typeface="黑体" panose="02010609060101010101" pitchFamily="49" charset="-122"/>
              </a:rPr>
              <a:t>SXFEL</a:t>
            </a:r>
            <a:r>
              <a:rPr lang="zh-CN" altLang="en-US" sz="2800">
                <a:solidFill>
                  <a:srgbClr val="0000FF"/>
                </a:solidFill>
                <a:latin typeface="黑体" panose="02010609060101010101" pitchFamily="49" charset="-122"/>
                <a:ea typeface="黑体" panose="02010609060101010101" pitchFamily="49" charset="-122"/>
              </a:rPr>
              <a:t>，上海</a:t>
            </a:r>
            <a:r>
              <a:rPr lang="en-US" altLang="zh-CN" sz="2800">
                <a:solidFill>
                  <a:srgbClr val="0000FF"/>
                </a:solidFill>
                <a:latin typeface="黑体" panose="02010609060101010101" pitchFamily="49" charset="-122"/>
                <a:ea typeface="黑体" panose="02010609060101010101" pitchFamily="49" charset="-122"/>
              </a:rPr>
              <a:t>)</a:t>
            </a:r>
          </a:p>
        </p:txBody>
      </p:sp>
      <p:sp>
        <p:nvSpPr>
          <p:cNvPr id="73731" name="TextBox 1"/>
          <p:cNvSpPr txBox="1">
            <a:spLocks noChangeArrowheads="1"/>
          </p:cNvSpPr>
          <p:nvPr/>
        </p:nvSpPr>
        <p:spPr bwMode="auto">
          <a:xfrm rot="-3552667">
            <a:off x="3230563" y="2724150"/>
            <a:ext cx="13827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2800">
                <a:latin typeface="Arial" panose="020B0604020202020204" pitchFamily="34" charset="0"/>
              </a:rPr>
              <a:t>SXFEL</a:t>
            </a:r>
            <a:endParaRPr lang="zh-CN" altLang="en-US" sz="2800">
              <a:latin typeface="Arial" panose="020B0604020202020204" pitchFamily="34" charset="0"/>
            </a:endParaRPr>
          </a:p>
        </p:txBody>
      </p:sp>
      <p:sp>
        <p:nvSpPr>
          <p:cNvPr id="73732" name="矩形 4"/>
          <p:cNvSpPr>
            <a:spLocks noChangeArrowheads="1"/>
          </p:cNvSpPr>
          <p:nvPr/>
        </p:nvSpPr>
        <p:spPr bwMode="auto">
          <a:xfrm>
            <a:off x="755650" y="4652963"/>
            <a:ext cx="7707313" cy="150336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23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性能参数：</a:t>
            </a:r>
            <a:endParaRPr lang="en-US" altLang="zh-CN" sz="2400">
              <a:solidFill>
                <a:srgbClr val="0000FF"/>
              </a:solidFill>
              <a:latin typeface="黑体" panose="02010609060101010101" pitchFamily="49" charset="-122"/>
              <a:ea typeface="黑体" panose="02010609060101010101" pitchFamily="49" charset="-122"/>
            </a:endParaRPr>
          </a:p>
          <a:p>
            <a:pPr eaLnBrk="1" hangingPunct="1">
              <a:lnSpc>
                <a:spcPts val="23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装置总长：</a:t>
            </a:r>
            <a:r>
              <a:rPr lang="en-US" altLang="zh-CN" sz="2400">
                <a:solidFill>
                  <a:srgbClr val="0000FF"/>
                </a:solidFill>
                <a:latin typeface="Arial" panose="020B0604020202020204" pitchFamily="34" charset="0"/>
                <a:ea typeface="黑体" panose="02010609060101010101" pitchFamily="49" charset="-122"/>
              </a:rPr>
              <a:t>532 m</a:t>
            </a:r>
            <a:r>
              <a:rPr lang="en-US" altLang="zh-CN" sz="2400">
                <a:solidFill>
                  <a:srgbClr val="0000FF"/>
                </a:solidFill>
                <a:latin typeface="黑体" panose="02010609060101010101" pitchFamily="49" charset="-122"/>
                <a:ea typeface="黑体" panose="02010609060101010101" pitchFamily="49" charset="-122"/>
              </a:rPr>
              <a:t>            </a:t>
            </a:r>
            <a:r>
              <a:rPr lang="zh-CN" altLang="en-US" sz="2400">
                <a:solidFill>
                  <a:srgbClr val="0000FF"/>
                </a:solidFill>
                <a:latin typeface="黑体" panose="02010609060101010101" pitchFamily="49" charset="-122"/>
                <a:ea typeface="黑体" panose="02010609060101010101" pitchFamily="49" charset="-122"/>
              </a:rPr>
              <a:t>重复频率：</a:t>
            </a:r>
            <a:r>
              <a:rPr lang="en-US" altLang="zh-CN" sz="2400">
                <a:solidFill>
                  <a:srgbClr val="0000FF"/>
                </a:solidFill>
                <a:latin typeface="Arial" panose="020B0604020202020204" pitchFamily="34" charset="0"/>
                <a:ea typeface="黑体" panose="02010609060101010101" pitchFamily="49" charset="-122"/>
              </a:rPr>
              <a:t>50 Hz</a:t>
            </a:r>
          </a:p>
          <a:p>
            <a:pPr eaLnBrk="1" hangingPunct="1">
              <a:lnSpc>
                <a:spcPts val="23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电子束能量：</a:t>
            </a:r>
            <a:r>
              <a:rPr lang="en-US" altLang="zh-CN" sz="2400">
                <a:solidFill>
                  <a:srgbClr val="0000FF"/>
                </a:solidFill>
                <a:latin typeface="Arial" panose="020B0604020202020204" pitchFamily="34" charset="0"/>
                <a:ea typeface="黑体" panose="02010609060101010101" pitchFamily="49" charset="-122"/>
              </a:rPr>
              <a:t>1.5 GeV</a:t>
            </a:r>
            <a:r>
              <a:rPr lang="en-US" altLang="zh-CN" sz="2400">
                <a:solidFill>
                  <a:srgbClr val="0000FF"/>
                </a:solidFill>
                <a:latin typeface="黑体" panose="02010609060101010101" pitchFamily="49" charset="-122"/>
                <a:ea typeface="黑体" panose="02010609060101010101" pitchFamily="49" charset="-122"/>
              </a:rPr>
              <a:t>        </a:t>
            </a:r>
            <a:r>
              <a:rPr lang="zh-CN" altLang="en-US" sz="2400">
                <a:solidFill>
                  <a:srgbClr val="0000FF"/>
                </a:solidFill>
                <a:latin typeface="黑体" panose="02010609060101010101" pitchFamily="49" charset="-122"/>
                <a:ea typeface="黑体" panose="02010609060101010101" pitchFamily="49" charset="-122"/>
              </a:rPr>
              <a:t>峰值亮度：</a:t>
            </a:r>
            <a:r>
              <a:rPr lang="en-US" altLang="zh-CN" sz="2400">
                <a:solidFill>
                  <a:srgbClr val="0000FF"/>
                </a:solidFill>
                <a:latin typeface="Arial" panose="020B0604020202020204" pitchFamily="34" charset="0"/>
                <a:ea typeface="黑体" panose="02010609060101010101" pitchFamily="49" charset="-122"/>
              </a:rPr>
              <a:t> 10</a:t>
            </a:r>
            <a:r>
              <a:rPr lang="en-US" altLang="zh-CN" sz="2400" baseline="30000">
                <a:solidFill>
                  <a:srgbClr val="0000FF"/>
                </a:solidFill>
                <a:latin typeface="Arial" panose="020B0604020202020204" pitchFamily="34" charset="0"/>
                <a:ea typeface="黑体" panose="02010609060101010101" pitchFamily="49" charset="-122"/>
              </a:rPr>
              <a:t>30</a:t>
            </a:r>
          </a:p>
          <a:p>
            <a:pPr eaLnBrk="1" hangingPunct="1">
              <a:lnSpc>
                <a:spcPts val="23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光子能量：</a:t>
            </a:r>
            <a:r>
              <a:rPr lang="en-US" altLang="zh-CN" sz="2400">
                <a:solidFill>
                  <a:srgbClr val="0000FF"/>
                </a:solidFill>
                <a:latin typeface="黑体" panose="02010609060101010101" pitchFamily="49" charset="-122"/>
                <a:ea typeface="黑体" panose="02010609060101010101" pitchFamily="49" charset="-122"/>
              </a:rPr>
              <a:t>0.1</a:t>
            </a:r>
            <a:r>
              <a:rPr lang="en-US" altLang="zh-CN" sz="2400">
                <a:solidFill>
                  <a:srgbClr val="0000FF"/>
                </a:solidFill>
                <a:latin typeface="Arial" panose="020B0604020202020204" pitchFamily="34" charset="0"/>
                <a:ea typeface="黑体" panose="02010609060101010101" pitchFamily="49" charset="-122"/>
              </a:rPr>
              <a:t>-</a:t>
            </a:r>
            <a:r>
              <a:rPr lang="en-US" altLang="zh-CN" sz="2400">
                <a:solidFill>
                  <a:srgbClr val="0000FF"/>
                </a:solidFill>
                <a:latin typeface="黑体" panose="02010609060101010101" pitchFamily="49" charset="-122"/>
                <a:ea typeface="黑体" panose="02010609060101010101" pitchFamily="49" charset="-122"/>
              </a:rPr>
              <a:t>1 keV</a:t>
            </a:r>
            <a:r>
              <a:rPr lang="zh-CN" altLang="en-US" sz="2400">
                <a:solidFill>
                  <a:srgbClr val="0000FF"/>
                </a:solidFill>
                <a:latin typeface="黑体" panose="02010609060101010101" pitchFamily="49" charset="-122"/>
                <a:ea typeface="黑体" panose="02010609060101010101" pitchFamily="49" charset="-122"/>
              </a:rPr>
              <a:t>         脉冲长度：</a:t>
            </a:r>
            <a:r>
              <a:rPr lang="en-US" altLang="zh-CN" sz="2400">
                <a:solidFill>
                  <a:srgbClr val="0000FF"/>
                </a:solidFill>
                <a:latin typeface="Arial" panose="020B0604020202020204" pitchFamily="34" charset="0"/>
                <a:ea typeface="黑体" panose="02010609060101010101" pitchFamily="49" charset="-122"/>
              </a:rPr>
              <a:t>30-1000 fs</a:t>
            </a:r>
          </a:p>
        </p:txBody>
      </p:sp>
      <p:pic>
        <p:nvPicPr>
          <p:cNvPr id="73733" name="图片 5" descr="xray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557338"/>
            <a:ext cx="367506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矩形 1"/>
          <p:cNvSpPr>
            <a:spLocks noChangeArrowheads="1"/>
          </p:cNvSpPr>
          <p:nvPr/>
        </p:nvSpPr>
        <p:spPr bwMode="auto">
          <a:xfrm>
            <a:off x="1112838" y="71438"/>
            <a:ext cx="7531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0"/>
              </a:spcBef>
              <a:buFontTx/>
              <a:buNone/>
            </a:pPr>
            <a:r>
              <a:rPr lang="zh-CN" altLang="en-US" sz="2800">
                <a:solidFill>
                  <a:srgbClr val="0000FF"/>
                </a:solidFill>
                <a:latin typeface="Arial" panose="020B0604020202020204" pitchFamily="34" charset="0"/>
                <a:ea typeface="黑体" panose="02010609060101010101" pitchFamily="49" charset="-122"/>
              </a:rPr>
              <a:t>上海硬</a:t>
            </a:r>
            <a:r>
              <a:rPr lang="en-US" altLang="zh-CN" sz="2800">
                <a:solidFill>
                  <a:srgbClr val="0000FF"/>
                </a:solidFill>
                <a:latin typeface="Arial" panose="020B0604020202020204" pitchFamily="34" charset="0"/>
                <a:ea typeface="黑体" panose="02010609060101010101" pitchFamily="49" charset="-122"/>
              </a:rPr>
              <a:t>X</a:t>
            </a:r>
            <a:r>
              <a:rPr lang="zh-CN" altLang="en-US" sz="2800">
                <a:solidFill>
                  <a:srgbClr val="0000FF"/>
                </a:solidFill>
                <a:latin typeface="Arial" panose="020B0604020202020204" pitchFamily="34" charset="0"/>
                <a:ea typeface="黑体" panose="02010609060101010101" pitchFamily="49" charset="-122"/>
              </a:rPr>
              <a:t>射线自由电子激光光源</a:t>
            </a:r>
            <a:r>
              <a:rPr lang="en-US" altLang="zh-CN" sz="2800">
                <a:solidFill>
                  <a:srgbClr val="0000FF"/>
                </a:solidFill>
                <a:latin typeface="Arial" panose="020B0604020202020204" pitchFamily="34" charset="0"/>
                <a:ea typeface="黑体" panose="02010609060101010101" pitchFamily="49" charset="-122"/>
              </a:rPr>
              <a:t>(SHINE</a:t>
            </a:r>
            <a:r>
              <a:rPr lang="zh-CN" altLang="en-US" sz="2800">
                <a:solidFill>
                  <a:srgbClr val="0000FF"/>
                </a:solidFill>
                <a:latin typeface="Arial" panose="020B0604020202020204" pitchFamily="34" charset="0"/>
                <a:ea typeface="黑体" panose="02010609060101010101" pitchFamily="49" charset="-122"/>
              </a:rPr>
              <a:t>，上海</a:t>
            </a:r>
            <a:r>
              <a:rPr lang="en-US" altLang="zh-CN" sz="2800">
                <a:solidFill>
                  <a:srgbClr val="0000FF"/>
                </a:solidFill>
                <a:latin typeface="Arial" panose="020B0604020202020204" pitchFamily="34" charset="0"/>
                <a:ea typeface="黑体" panose="02010609060101010101" pitchFamily="49" charset="-122"/>
              </a:rPr>
              <a:t>)</a:t>
            </a:r>
          </a:p>
        </p:txBody>
      </p:sp>
      <p:pic>
        <p:nvPicPr>
          <p:cNvPr id="74754" name="Picture 3" descr="E:\韦老师 基金\国内光源介绍ppt\上海自由电子激光.png"/>
          <p:cNvPicPr>
            <a:picLocks noChangeAspect="1" noChangeArrowheads="1"/>
          </p:cNvPicPr>
          <p:nvPr/>
        </p:nvPicPr>
        <p:blipFill>
          <a:blip r:embed="rId2">
            <a:extLst>
              <a:ext uri="{28A0092B-C50C-407E-A947-70E740481C1C}">
                <a14:useLocalDpi xmlns:a14="http://schemas.microsoft.com/office/drawing/2010/main" val="0"/>
              </a:ext>
            </a:extLst>
          </a:blip>
          <a:srcRect t="301" b="-2"/>
          <a:stretch>
            <a:fillRect/>
          </a:stretch>
        </p:blipFill>
        <p:spPr bwMode="auto">
          <a:xfrm>
            <a:off x="4795838" y="1312863"/>
            <a:ext cx="359886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矩形 3"/>
          <p:cNvSpPr>
            <a:spLocks noChangeArrowheads="1"/>
          </p:cNvSpPr>
          <p:nvPr/>
        </p:nvSpPr>
        <p:spPr bwMode="auto">
          <a:xfrm>
            <a:off x="827088" y="4437063"/>
            <a:ext cx="7567612" cy="1874837"/>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23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性能参数：</a:t>
            </a:r>
            <a:endParaRPr lang="en-US" altLang="zh-CN" sz="2400">
              <a:solidFill>
                <a:srgbClr val="0000FF"/>
              </a:solidFill>
              <a:latin typeface="黑体" panose="02010609060101010101" pitchFamily="49" charset="-122"/>
              <a:ea typeface="黑体" panose="02010609060101010101" pitchFamily="49" charset="-122"/>
            </a:endParaRPr>
          </a:p>
          <a:p>
            <a:pPr eaLnBrk="1" hangingPunct="1">
              <a:lnSpc>
                <a:spcPts val="23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装置总长：</a:t>
            </a:r>
            <a:r>
              <a:rPr lang="en-US" altLang="zh-CN" sz="2400">
                <a:solidFill>
                  <a:srgbClr val="0000FF"/>
                </a:solidFill>
                <a:latin typeface="Arial" panose="020B0604020202020204" pitchFamily="34" charset="0"/>
                <a:ea typeface="黑体" panose="02010609060101010101" pitchFamily="49" charset="-122"/>
              </a:rPr>
              <a:t>3.1 km                  </a:t>
            </a:r>
            <a:r>
              <a:rPr lang="zh-CN" altLang="en-US" sz="2400">
                <a:solidFill>
                  <a:srgbClr val="0000FF"/>
                </a:solidFill>
                <a:latin typeface="黑体" panose="02010609060101010101" pitchFamily="49" charset="-122"/>
                <a:ea typeface="黑体" panose="02010609060101010101" pitchFamily="49" charset="-122"/>
              </a:rPr>
              <a:t>重复频率：</a:t>
            </a:r>
            <a:r>
              <a:rPr lang="en-US" altLang="zh-CN" sz="2400">
                <a:solidFill>
                  <a:srgbClr val="0000FF"/>
                </a:solidFill>
                <a:latin typeface="Arial" panose="020B0604020202020204" pitchFamily="34" charset="0"/>
                <a:ea typeface="黑体" panose="02010609060101010101" pitchFamily="49" charset="-122"/>
              </a:rPr>
              <a:t>1 MHz</a:t>
            </a:r>
          </a:p>
          <a:p>
            <a:pPr eaLnBrk="1" hangingPunct="1">
              <a:lnSpc>
                <a:spcPts val="23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电子束能量：</a:t>
            </a:r>
            <a:r>
              <a:rPr lang="en-US" altLang="zh-CN" sz="2400">
                <a:solidFill>
                  <a:srgbClr val="0000FF"/>
                </a:solidFill>
                <a:latin typeface="Arial" panose="020B0604020202020204" pitchFamily="34" charset="0"/>
                <a:ea typeface="黑体" panose="02010609060101010101" pitchFamily="49" charset="-122"/>
              </a:rPr>
              <a:t>8 GeV</a:t>
            </a:r>
            <a:r>
              <a:rPr lang="en-US" altLang="zh-CN" sz="2400">
                <a:solidFill>
                  <a:srgbClr val="0000FF"/>
                </a:solidFill>
                <a:latin typeface="黑体" panose="02010609060101010101" pitchFamily="49" charset="-122"/>
                <a:ea typeface="黑体" panose="02010609060101010101" pitchFamily="49" charset="-122"/>
              </a:rPr>
              <a:t>        </a:t>
            </a:r>
            <a:r>
              <a:rPr lang="zh-CN" altLang="en-US" sz="2400">
                <a:solidFill>
                  <a:srgbClr val="0000FF"/>
                </a:solidFill>
                <a:latin typeface="黑体" panose="02010609060101010101" pitchFamily="49" charset="-122"/>
                <a:ea typeface="黑体" panose="02010609060101010101" pitchFamily="49" charset="-122"/>
              </a:rPr>
              <a:t>峰值亮度：</a:t>
            </a:r>
            <a:r>
              <a:rPr lang="en-US" altLang="zh-CN" sz="2400">
                <a:solidFill>
                  <a:srgbClr val="0000FF"/>
                </a:solidFill>
                <a:latin typeface="Arial" panose="020B0604020202020204" pitchFamily="34" charset="0"/>
                <a:ea typeface="黑体" panose="02010609060101010101" pitchFamily="49" charset="-122"/>
              </a:rPr>
              <a:t>10</a:t>
            </a:r>
            <a:r>
              <a:rPr lang="en-US" altLang="zh-CN" sz="2400" baseline="30000">
                <a:solidFill>
                  <a:srgbClr val="0000FF"/>
                </a:solidFill>
                <a:latin typeface="Arial" panose="020B0604020202020204" pitchFamily="34" charset="0"/>
                <a:ea typeface="黑体" panose="02010609060101010101" pitchFamily="49" charset="-122"/>
              </a:rPr>
              <a:t>30</a:t>
            </a:r>
          </a:p>
          <a:p>
            <a:pPr eaLnBrk="1" hangingPunct="1">
              <a:lnSpc>
                <a:spcPts val="23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光子能量：</a:t>
            </a:r>
            <a:r>
              <a:rPr lang="en-US" altLang="zh-CN" sz="2400">
                <a:solidFill>
                  <a:srgbClr val="0000FF"/>
                </a:solidFill>
                <a:latin typeface="Arial" panose="020B0604020202020204" pitchFamily="34" charset="0"/>
                <a:ea typeface="黑体" panose="02010609060101010101" pitchFamily="49" charset="-122"/>
              </a:rPr>
              <a:t>0.4-25 keV</a:t>
            </a:r>
            <a:r>
              <a:rPr lang="zh-CN" altLang="en-US" sz="2400">
                <a:solidFill>
                  <a:srgbClr val="0000FF"/>
                </a:solidFill>
                <a:latin typeface="黑体" panose="02010609060101010101" pitchFamily="49" charset="-122"/>
                <a:ea typeface="黑体" panose="02010609060101010101" pitchFamily="49" charset="-122"/>
              </a:rPr>
              <a:t>      束团长度：</a:t>
            </a:r>
            <a:r>
              <a:rPr lang="en-US" altLang="zh-CN" sz="2400">
                <a:solidFill>
                  <a:srgbClr val="0000FF"/>
                </a:solidFill>
                <a:latin typeface="Arial" panose="020B0604020202020204" pitchFamily="34" charset="0"/>
                <a:ea typeface="黑体" panose="02010609060101010101" pitchFamily="49" charset="-122"/>
              </a:rPr>
              <a:t>3-600 fs</a:t>
            </a:r>
          </a:p>
          <a:p>
            <a:pPr eaLnBrk="1" hangingPunct="1">
              <a:lnSpc>
                <a:spcPts val="2300"/>
              </a:lnSpc>
              <a:spcBef>
                <a:spcPct val="0"/>
              </a:spcBef>
              <a:spcAft>
                <a:spcPts val="600"/>
              </a:spcAft>
              <a:buFontTx/>
              <a:buNone/>
            </a:pPr>
            <a:r>
              <a:rPr lang="zh-CN" altLang="en-US" sz="2400">
                <a:solidFill>
                  <a:srgbClr val="0000FF"/>
                </a:solidFill>
                <a:latin typeface="黑体" panose="02010609060101010101" pitchFamily="49" charset="-122"/>
                <a:ea typeface="黑体" panose="02010609060101010101" pitchFamily="49" charset="-122"/>
              </a:rPr>
              <a:t>束流发射度：</a:t>
            </a:r>
            <a:r>
              <a:rPr lang="en-US" altLang="zh-CN" sz="2400">
                <a:solidFill>
                  <a:srgbClr val="0000FF"/>
                </a:solidFill>
                <a:latin typeface="Arial" panose="020B0604020202020204" pitchFamily="34" charset="0"/>
                <a:ea typeface="黑体" panose="02010609060101010101" pitchFamily="49" charset="-122"/>
              </a:rPr>
              <a:t>0.5-1 pm·rad</a:t>
            </a:r>
          </a:p>
        </p:txBody>
      </p:sp>
      <p:pic>
        <p:nvPicPr>
          <p:cNvPr id="74756" name="图片 8" descr="b8389b504fc2d562f87f1854eb1190ef76c66c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312863"/>
            <a:ext cx="364331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5"/>
          <p:cNvSpPr txBox="1">
            <a:spLocks noChangeArrowheads="1"/>
          </p:cNvSpPr>
          <p:nvPr/>
        </p:nvSpPr>
        <p:spPr bwMode="auto">
          <a:xfrm>
            <a:off x="693738" y="1196975"/>
            <a:ext cx="61849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250000"/>
              </a:lnSpc>
              <a:spcBef>
                <a:spcPct val="0"/>
              </a:spcBef>
              <a:buFont typeface="Times New Roman" panose="02020603050405020304" pitchFamily="18" charset="0"/>
              <a:buAutoNum type="arabicPeriod"/>
            </a:pPr>
            <a:r>
              <a:rPr kumimoji="1" lang="zh-CN" altLang="en-US" sz="2800">
                <a:solidFill>
                  <a:srgbClr val="FF3300"/>
                </a:solidFill>
                <a:latin typeface="DengXian"/>
                <a:ea typeface="DengXian"/>
                <a:cs typeface="DengXian"/>
              </a:rPr>
              <a:t>天然准直</a:t>
            </a:r>
            <a:endParaRPr kumimoji="1" lang="en-US" altLang="zh-CN" sz="2800">
              <a:solidFill>
                <a:srgbClr val="FF3300"/>
              </a:solidFill>
              <a:latin typeface="DengXian"/>
              <a:ea typeface="DengXian"/>
              <a:cs typeface="DengXian"/>
            </a:endParaRPr>
          </a:p>
          <a:p>
            <a:pPr eaLnBrk="1" hangingPunct="1">
              <a:lnSpc>
                <a:spcPct val="250000"/>
              </a:lnSpc>
              <a:spcBef>
                <a:spcPct val="0"/>
              </a:spcBef>
              <a:buFont typeface="Times New Roman" panose="02020603050405020304" pitchFamily="18" charset="0"/>
              <a:buAutoNum type="arabicPeriod"/>
            </a:pPr>
            <a:r>
              <a:rPr kumimoji="1" lang="zh-CN" altLang="en-US" sz="2800">
                <a:solidFill>
                  <a:srgbClr val="FF3300"/>
                </a:solidFill>
                <a:latin typeface="DengXian"/>
                <a:ea typeface="DengXian"/>
                <a:cs typeface="DengXian"/>
              </a:rPr>
              <a:t>辐射频谱宽广且平滑连续</a:t>
            </a:r>
          </a:p>
          <a:p>
            <a:pPr eaLnBrk="1" hangingPunct="1">
              <a:lnSpc>
                <a:spcPct val="250000"/>
              </a:lnSpc>
              <a:spcBef>
                <a:spcPct val="0"/>
              </a:spcBef>
              <a:buFont typeface="Times New Roman" panose="02020603050405020304" pitchFamily="18" charset="0"/>
              <a:buAutoNum type="arabicPeriod"/>
            </a:pPr>
            <a:r>
              <a:rPr kumimoji="1" lang="zh-CN" altLang="en-US" sz="2800">
                <a:solidFill>
                  <a:srgbClr val="FF3300"/>
                </a:solidFill>
                <a:latin typeface="DengXian"/>
                <a:ea typeface="DengXian"/>
                <a:cs typeface="DengXian"/>
              </a:rPr>
              <a:t>极高的亮度</a:t>
            </a:r>
            <a:r>
              <a:rPr kumimoji="1" lang="en-US" altLang="zh-CN" sz="2800">
                <a:solidFill>
                  <a:srgbClr val="FF3300"/>
                </a:solidFill>
                <a:latin typeface="DengXian"/>
                <a:ea typeface="DengXian"/>
                <a:cs typeface="DengXian"/>
              </a:rPr>
              <a:t>—</a:t>
            </a:r>
            <a:r>
              <a:rPr kumimoji="1" lang="zh-CN" altLang="en-US" sz="2800">
                <a:solidFill>
                  <a:srgbClr val="FF3300"/>
                </a:solidFill>
                <a:latin typeface="DengXian"/>
                <a:ea typeface="DengXian"/>
                <a:cs typeface="DengXian"/>
              </a:rPr>
              <a:t>比常规</a:t>
            </a:r>
            <a:r>
              <a:rPr kumimoji="1" lang="en-US" altLang="zh-CN" sz="2800">
                <a:solidFill>
                  <a:srgbClr val="FF3300"/>
                </a:solidFill>
                <a:latin typeface="DengXian"/>
                <a:ea typeface="DengXian"/>
                <a:cs typeface="DengXian"/>
              </a:rPr>
              <a:t>X</a:t>
            </a:r>
            <a:r>
              <a:rPr kumimoji="1" lang="zh-CN" altLang="en-US" sz="2800">
                <a:solidFill>
                  <a:srgbClr val="FF3300"/>
                </a:solidFill>
                <a:latin typeface="DengXian"/>
                <a:ea typeface="DengXian"/>
                <a:cs typeface="DengXian"/>
              </a:rPr>
              <a:t>射线源高</a:t>
            </a:r>
            <a:r>
              <a:rPr kumimoji="1" lang="en-US" altLang="zh-CN" sz="2800">
                <a:solidFill>
                  <a:srgbClr val="FF3300"/>
                </a:solidFill>
                <a:latin typeface="DengXian"/>
                <a:ea typeface="DengXian"/>
                <a:cs typeface="DengXian"/>
              </a:rPr>
              <a:t>10</a:t>
            </a:r>
            <a:r>
              <a:rPr kumimoji="1" lang="en-US" altLang="zh-CN" sz="2800" baseline="30000">
                <a:solidFill>
                  <a:srgbClr val="FF3300"/>
                </a:solidFill>
                <a:latin typeface="DengXian"/>
                <a:ea typeface="DengXian"/>
                <a:cs typeface="DengXian"/>
              </a:rPr>
              <a:t>14</a:t>
            </a:r>
          </a:p>
          <a:p>
            <a:pPr eaLnBrk="1" hangingPunct="1">
              <a:lnSpc>
                <a:spcPct val="250000"/>
              </a:lnSpc>
              <a:spcBef>
                <a:spcPct val="0"/>
              </a:spcBef>
              <a:buFont typeface="Times New Roman" panose="02020603050405020304" pitchFamily="18" charset="0"/>
              <a:buAutoNum type="arabicPeriod"/>
            </a:pPr>
            <a:r>
              <a:rPr kumimoji="1" lang="zh-CN" altLang="en-US" sz="2800">
                <a:solidFill>
                  <a:srgbClr val="FF3300"/>
                </a:solidFill>
                <a:latin typeface="DengXian"/>
                <a:ea typeface="DengXian"/>
                <a:cs typeface="DengXian"/>
              </a:rPr>
              <a:t>脉冲时间结构</a:t>
            </a:r>
          </a:p>
        </p:txBody>
      </p:sp>
      <p:pic>
        <p:nvPicPr>
          <p:cNvPr id="75778" name="Picture 3" descr="SR谱分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663" y="1687513"/>
            <a:ext cx="309245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4"/>
          <p:cNvSpPr txBox="1">
            <a:spLocks noChangeArrowheads="1"/>
          </p:cNvSpPr>
          <p:nvPr/>
        </p:nvSpPr>
        <p:spPr bwMode="auto">
          <a:xfrm>
            <a:off x="895350" y="217488"/>
            <a:ext cx="75977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FontTx/>
              <a:buNone/>
            </a:pPr>
            <a:r>
              <a:rPr kumimoji="1" lang="zh-CN" altLang="en-US">
                <a:solidFill>
                  <a:srgbClr val="FF0000"/>
                </a:solidFill>
                <a:latin typeface="黑体" panose="02010609060101010101" pitchFamily="49" charset="-122"/>
                <a:ea typeface="黑体" panose="02010609060101010101" pitchFamily="49" charset="-122"/>
              </a:rPr>
              <a:t>同步辐射的优异特性</a:t>
            </a:r>
          </a:p>
        </p:txBody>
      </p:sp>
      <p:grpSp>
        <p:nvGrpSpPr>
          <p:cNvPr id="75780" name="Group 6"/>
          <p:cNvGrpSpPr>
            <a:grpSpLocks/>
          </p:cNvGrpSpPr>
          <p:nvPr/>
        </p:nvGrpSpPr>
        <p:grpSpPr bwMode="auto">
          <a:xfrm>
            <a:off x="3240088" y="1512888"/>
            <a:ext cx="2386012" cy="1150937"/>
            <a:chOff x="1817" y="1046"/>
            <a:chExt cx="2310" cy="1539"/>
          </a:xfrm>
        </p:grpSpPr>
        <p:grpSp>
          <p:nvGrpSpPr>
            <p:cNvPr id="75798" name="Group 7"/>
            <p:cNvGrpSpPr>
              <a:grpSpLocks noChangeAspect="1"/>
            </p:cNvGrpSpPr>
            <p:nvPr/>
          </p:nvGrpSpPr>
          <p:grpSpPr bwMode="auto">
            <a:xfrm>
              <a:off x="1817" y="1046"/>
              <a:ext cx="2310" cy="1320"/>
              <a:chOff x="1703" y="2705"/>
              <a:chExt cx="2488" cy="1425"/>
            </a:xfrm>
          </p:grpSpPr>
          <p:sp>
            <p:nvSpPr>
              <p:cNvPr id="75820" name="Rectangle 8"/>
              <p:cNvSpPr>
                <a:spLocks noChangeAspect="1" noChangeArrowheads="1"/>
              </p:cNvSpPr>
              <p:nvPr/>
            </p:nvSpPr>
            <p:spPr bwMode="auto">
              <a:xfrm>
                <a:off x="3110" y="3337"/>
                <a:ext cx="49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endParaRPr lang="zh-CN" altLang="zh-CN" sz="3600">
                  <a:latin typeface="黑体" panose="02010609060101010101" pitchFamily="49" charset="-122"/>
                  <a:ea typeface="黑体" panose="02010609060101010101" pitchFamily="49" charset="-122"/>
                </a:endParaRPr>
              </a:p>
            </p:txBody>
          </p:sp>
          <p:sp>
            <p:nvSpPr>
              <p:cNvPr id="75821" name="Oval 9"/>
              <p:cNvSpPr>
                <a:spLocks noChangeAspect="1" noChangeArrowheads="1"/>
              </p:cNvSpPr>
              <p:nvPr/>
            </p:nvSpPr>
            <p:spPr bwMode="auto">
              <a:xfrm>
                <a:off x="1703" y="2705"/>
                <a:ext cx="2488" cy="84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grpSp>
            <p:nvGrpSpPr>
              <p:cNvPr id="75822" name="Group 10"/>
              <p:cNvGrpSpPr>
                <a:grpSpLocks noChangeAspect="1"/>
              </p:cNvGrpSpPr>
              <p:nvPr/>
            </p:nvGrpSpPr>
            <p:grpSpPr bwMode="auto">
              <a:xfrm>
                <a:off x="3605" y="3184"/>
                <a:ext cx="431" cy="195"/>
                <a:chOff x="3714" y="2506"/>
                <a:chExt cx="431" cy="195"/>
              </a:xfrm>
            </p:grpSpPr>
            <p:sp>
              <p:nvSpPr>
                <p:cNvPr id="75824" name="Oval 11"/>
                <p:cNvSpPr>
                  <a:spLocks noChangeAspect="1" noChangeArrowheads="1"/>
                </p:cNvSpPr>
                <p:nvPr/>
              </p:nvSpPr>
              <p:spPr bwMode="auto">
                <a:xfrm>
                  <a:off x="4089" y="2645"/>
                  <a:ext cx="56" cy="56"/>
                </a:xfrm>
                <a:prstGeom prst="ellipse">
                  <a:avLst/>
                </a:prstGeom>
                <a:solidFill>
                  <a:srgbClr val="FB1B4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825" name="Arc 12"/>
                <p:cNvSpPr>
                  <a:spLocks noChangeAspect="1"/>
                </p:cNvSpPr>
                <p:nvPr/>
              </p:nvSpPr>
              <p:spPr bwMode="auto">
                <a:xfrm rot="20952944" flipV="1">
                  <a:off x="3726" y="2506"/>
                  <a:ext cx="352" cy="153"/>
                </a:xfrm>
                <a:custGeom>
                  <a:avLst/>
                  <a:gdLst>
                    <a:gd name="T0" fmla="*/ 0 w 19823"/>
                    <a:gd name="T1" fmla="*/ 0 h 21600"/>
                    <a:gd name="T2" fmla="*/ 0 w 19823"/>
                    <a:gd name="T3" fmla="*/ 0 h 21600"/>
                    <a:gd name="T4" fmla="*/ 0 w 19823"/>
                    <a:gd name="T5" fmla="*/ 0 h 21600"/>
                    <a:gd name="T6" fmla="*/ 0 60000 65536"/>
                    <a:gd name="T7" fmla="*/ 0 60000 65536"/>
                    <a:gd name="T8" fmla="*/ 0 60000 65536"/>
                    <a:gd name="T9" fmla="*/ 0 w 19823"/>
                    <a:gd name="T10" fmla="*/ 0 h 21600"/>
                    <a:gd name="T11" fmla="*/ 19823 w 19823"/>
                    <a:gd name="T12" fmla="*/ 21600 h 21600"/>
                  </a:gdLst>
                  <a:ahLst/>
                  <a:cxnLst>
                    <a:cxn ang="T6">
                      <a:pos x="T0" y="T1"/>
                    </a:cxn>
                    <a:cxn ang="T7">
                      <a:pos x="T2" y="T3"/>
                    </a:cxn>
                    <a:cxn ang="T8">
                      <a:pos x="T4" y="T5"/>
                    </a:cxn>
                  </a:cxnLst>
                  <a:rect l="T9" t="T10" r="T11" b="T12"/>
                  <a:pathLst>
                    <a:path w="19823" h="21600" fill="none" extrusionOk="0">
                      <a:moveTo>
                        <a:pt x="-1" y="0"/>
                      </a:moveTo>
                      <a:cubicBezTo>
                        <a:pt x="8612" y="0"/>
                        <a:pt x="16402" y="5116"/>
                        <a:pt x="19823" y="13020"/>
                      </a:cubicBezTo>
                    </a:path>
                    <a:path w="19823" h="21600" stroke="0" extrusionOk="0">
                      <a:moveTo>
                        <a:pt x="-1" y="0"/>
                      </a:moveTo>
                      <a:cubicBezTo>
                        <a:pt x="8612" y="0"/>
                        <a:pt x="16402" y="5116"/>
                        <a:pt x="19823" y="13020"/>
                      </a:cubicBezTo>
                      <a:lnTo>
                        <a:pt x="0" y="21600"/>
                      </a:lnTo>
                      <a:lnTo>
                        <a:pt x="-1" y="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75826" name="Line 13"/>
                <p:cNvSpPr>
                  <a:spLocks noChangeAspect="1" noChangeShapeType="1"/>
                </p:cNvSpPr>
                <p:nvPr/>
              </p:nvSpPr>
              <p:spPr bwMode="auto">
                <a:xfrm flipH="1">
                  <a:off x="3714" y="2655"/>
                  <a:ext cx="159" cy="4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grpSp>
          <p:sp>
            <p:nvSpPr>
              <p:cNvPr id="75823" name="Text Box 14"/>
              <p:cNvSpPr txBox="1">
                <a:spLocks noChangeAspect="1" noChangeArrowheads="1"/>
              </p:cNvSpPr>
              <p:nvPr/>
            </p:nvSpPr>
            <p:spPr bwMode="auto">
              <a:xfrm>
                <a:off x="3803" y="3042"/>
                <a:ext cx="335"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FontTx/>
                  <a:buNone/>
                </a:pPr>
                <a:endParaRPr kumimoji="1" lang="zh-CN" altLang="zh-CN" sz="1200">
                  <a:latin typeface="黑体" panose="02010609060101010101" pitchFamily="49" charset="-122"/>
                  <a:ea typeface="黑体" panose="02010609060101010101" pitchFamily="49" charset="-122"/>
                </a:endParaRPr>
              </a:p>
            </p:txBody>
          </p:sp>
        </p:grpSp>
        <p:grpSp>
          <p:nvGrpSpPr>
            <p:cNvPr id="75799" name="Group 15"/>
            <p:cNvGrpSpPr>
              <a:grpSpLocks noChangeAspect="1"/>
            </p:cNvGrpSpPr>
            <p:nvPr/>
          </p:nvGrpSpPr>
          <p:grpSpPr bwMode="auto">
            <a:xfrm>
              <a:off x="2771" y="1187"/>
              <a:ext cx="896" cy="479"/>
              <a:chOff x="2727" y="2646"/>
              <a:chExt cx="966" cy="518"/>
            </a:xfrm>
          </p:grpSpPr>
          <p:sp>
            <p:nvSpPr>
              <p:cNvPr id="75817" name="AutoShape 16"/>
              <p:cNvSpPr>
                <a:spLocks noChangeAspect="1" noChangeArrowheads="1"/>
              </p:cNvSpPr>
              <p:nvPr/>
            </p:nvSpPr>
            <p:spPr bwMode="auto">
              <a:xfrm>
                <a:off x="2727" y="2646"/>
                <a:ext cx="399" cy="483"/>
              </a:xfrm>
              <a:prstGeom prst="downArrow">
                <a:avLst>
                  <a:gd name="adj1" fmla="val 50000"/>
                  <a:gd name="adj2" fmla="val 30263"/>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818" name="Text Box 17"/>
              <p:cNvSpPr txBox="1">
                <a:spLocks noChangeAspect="1" noChangeArrowheads="1"/>
              </p:cNvSpPr>
              <p:nvPr/>
            </p:nvSpPr>
            <p:spPr bwMode="auto">
              <a:xfrm>
                <a:off x="3137" y="2767"/>
                <a:ext cx="556"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FontTx/>
                  <a:buNone/>
                </a:pPr>
                <a:endParaRPr kumimoji="1" lang="zh-CN" altLang="zh-CN" sz="1200">
                  <a:latin typeface="黑体" panose="02010609060101010101" pitchFamily="49" charset="-122"/>
                  <a:ea typeface="黑体" panose="02010609060101010101" pitchFamily="49" charset="-122"/>
                </a:endParaRPr>
              </a:p>
            </p:txBody>
          </p:sp>
          <p:sp>
            <p:nvSpPr>
              <p:cNvPr id="75819" name="Line 18"/>
              <p:cNvSpPr>
                <a:spLocks noChangeAspect="1" noChangeShapeType="1"/>
              </p:cNvSpPr>
              <p:nvPr/>
            </p:nvSpPr>
            <p:spPr bwMode="auto">
              <a:xfrm flipV="1">
                <a:off x="3005" y="2855"/>
                <a:ext cx="184" cy="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grpSp>
        <p:grpSp>
          <p:nvGrpSpPr>
            <p:cNvPr id="75800" name="Group 19"/>
            <p:cNvGrpSpPr>
              <a:grpSpLocks noChangeAspect="1"/>
            </p:cNvGrpSpPr>
            <p:nvPr/>
          </p:nvGrpSpPr>
          <p:grpSpPr bwMode="auto">
            <a:xfrm>
              <a:off x="3276" y="1613"/>
              <a:ext cx="780" cy="407"/>
              <a:chOff x="4902" y="3726"/>
              <a:chExt cx="841" cy="440"/>
            </a:xfrm>
          </p:grpSpPr>
          <p:grpSp>
            <p:nvGrpSpPr>
              <p:cNvPr id="75813" name="Group 20"/>
              <p:cNvGrpSpPr>
                <a:grpSpLocks noChangeAspect="1"/>
              </p:cNvGrpSpPr>
              <p:nvPr/>
            </p:nvGrpSpPr>
            <p:grpSpPr bwMode="auto">
              <a:xfrm rot="-1811624">
                <a:off x="4902" y="3956"/>
                <a:ext cx="841" cy="210"/>
                <a:chOff x="126" y="2986"/>
                <a:chExt cx="2164" cy="210"/>
              </a:xfrm>
            </p:grpSpPr>
            <p:sp>
              <p:nvSpPr>
                <p:cNvPr id="75815" name="Freeform 21"/>
                <p:cNvSpPr>
                  <a:spLocks noChangeAspect="1"/>
                </p:cNvSpPr>
                <p:nvPr/>
              </p:nvSpPr>
              <p:spPr bwMode="auto">
                <a:xfrm>
                  <a:off x="126" y="2986"/>
                  <a:ext cx="2164" cy="208"/>
                </a:xfrm>
                <a:custGeom>
                  <a:avLst/>
                  <a:gdLst>
                    <a:gd name="T0" fmla="*/ 2 w 2995"/>
                    <a:gd name="T1" fmla="*/ 0 h 293"/>
                    <a:gd name="T2" fmla="*/ 0 w 2995"/>
                    <a:gd name="T3" fmla="*/ 1 h 293"/>
                    <a:gd name="T4" fmla="*/ 1 w 2995"/>
                    <a:gd name="T5" fmla="*/ 1 h 293"/>
                    <a:gd name="T6" fmla="*/ 2 w 2995"/>
                    <a:gd name="T7" fmla="*/ 0 h 293"/>
                    <a:gd name="T8" fmla="*/ 0 60000 65536"/>
                    <a:gd name="T9" fmla="*/ 0 60000 65536"/>
                    <a:gd name="T10" fmla="*/ 0 60000 65536"/>
                    <a:gd name="T11" fmla="*/ 0 60000 65536"/>
                    <a:gd name="T12" fmla="*/ 0 w 2995"/>
                    <a:gd name="T13" fmla="*/ 0 h 293"/>
                    <a:gd name="T14" fmla="*/ 2995 w 2995"/>
                    <a:gd name="T15" fmla="*/ 293 h 293"/>
                  </a:gdLst>
                  <a:ahLst/>
                  <a:cxnLst>
                    <a:cxn ang="T8">
                      <a:pos x="T0" y="T1"/>
                    </a:cxn>
                    <a:cxn ang="T9">
                      <a:pos x="T2" y="T3"/>
                    </a:cxn>
                    <a:cxn ang="T10">
                      <a:pos x="T4" y="T5"/>
                    </a:cxn>
                    <a:cxn ang="T11">
                      <a:pos x="T6" y="T7"/>
                    </a:cxn>
                  </a:cxnLst>
                  <a:rect l="T12" t="T13" r="T14" b="T15"/>
                  <a:pathLst>
                    <a:path w="2995" h="293">
                      <a:moveTo>
                        <a:pt x="2995" y="0"/>
                      </a:moveTo>
                      <a:lnTo>
                        <a:pt x="0" y="166"/>
                      </a:lnTo>
                      <a:lnTo>
                        <a:pt x="10" y="293"/>
                      </a:lnTo>
                      <a:lnTo>
                        <a:pt x="2995" y="0"/>
                      </a:lnTo>
                      <a:close/>
                    </a:path>
                  </a:pathLst>
                </a:custGeom>
                <a:solidFill>
                  <a:srgbClr val="FFCC00"/>
                </a:solidFill>
                <a:ln w="19050">
                  <a:solidFill>
                    <a:srgbClr val="333300"/>
                  </a:solidFill>
                  <a:round/>
                  <a:headEnd/>
                  <a:tailEnd/>
                </a:ln>
              </p:spPr>
              <p:txBody>
                <a:bodyPr/>
                <a:lstStyle/>
                <a:p>
                  <a:endParaRPr lang="zh-CN" altLang="en-US"/>
                </a:p>
              </p:txBody>
            </p:sp>
            <p:sp>
              <p:nvSpPr>
                <p:cNvPr id="75816" name="Freeform 22"/>
                <p:cNvSpPr>
                  <a:spLocks noChangeAspect="1"/>
                </p:cNvSpPr>
                <p:nvPr/>
              </p:nvSpPr>
              <p:spPr bwMode="auto">
                <a:xfrm>
                  <a:off x="126" y="3101"/>
                  <a:ext cx="50" cy="95"/>
                </a:xfrm>
                <a:custGeom>
                  <a:avLst/>
                  <a:gdLst>
                    <a:gd name="T0" fmla="*/ 0 w 70"/>
                    <a:gd name="T1" fmla="*/ 1 h 135"/>
                    <a:gd name="T2" fmla="*/ 1 w 70"/>
                    <a:gd name="T3" fmla="*/ 1 h 135"/>
                    <a:gd name="T4" fmla="*/ 1 w 70"/>
                    <a:gd name="T5" fmla="*/ 1 h 135"/>
                    <a:gd name="T6" fmla="*/ 1 w 70"/>
                    <a:gd name="T7" fmla="*/ 1 h 135"/>
                    <a:gd name="T8" fmla="*/ 1 w 70"/>
                    <a:gd name="T9" fmla="*/ 1 h 135"/>
                    <a:gd name="T10" fmla="*/ 1 w 70"/>
                    <a:gd name="T11" fmla="*/ 1 h 135"/>
                    <a:gd name="T12" fmla="*/ 1 w 70"/>
                    <a:gd name="T13" fmla="*/ 1 h 135"/>
                    <a:gd name="T14" fmla="*/ 1 w 70"/>
                    <a:gd name="T15" fmla="*/ 1 h 135"/>
                    <a:gd name="T16" fmla="*/ 1 w 70"/>
                    <a:gd name="T17" fmla="*/ 1 h 135"/>
                    <a:gd name="T18" fmla="*/ 1 w 70"/>
                    <a:gd name="T19" fmla="*/ 1 h 135"/>
                    <a:gd name="T20" fmla="*/ 1 w 70"/>
                    <a:gd name="T21" fmla="*/ 1 h 135"/>
                    <a:gd name="T22" fmla="*/ 1 w 70"/>
                    <a:gd name="T23" fmla="*/ 1 h 135"/>
                    <a:gd name="T24" fmla="*/ 1 w 70"/>
                    <a:gd name="T25" fmla="*/ 1 h 135"/>
                    <a:gd name="T26" fmla="*/ 1 w 70"/>
                    <a:gd name="T27" fmla="*/ 1 h 135"/>
                    <a:gd name="T28" fmla="*/ 1 w 70"/>
                    <a:gd name="T29" fmla="*/ 1 h 135"/>
                    <a:gd name="T30" fmla="*/ 1 w 70"/>
                    <a:gd name="T31" fmla="*/ 1 h 135"/>
                    <a:gd name="T32" fmla="*/ 1 w 70"/>
                    <a:gd name="T33" fmla="*/ 1 h 135"/>
                    <a:gd name="T34" fmla="*/ 1 w 70"/>
                    <a:gd name="T35" fmla="*/ 1 h 135"/>
                    <a:gd name="T36" fmla="*/ 1 w 70"/>
                    <a:gd name="T37" fmla="*/ 1 h 135"/>
                    <a:gd name="T38" fmla="*/ 1 w 70"/>
                    <a:gd name="T39" fmla="*/ 1 h 135"/>
                    <a:gd name="T40" fmla="*/ 1 w 70"/>
                    <a:gd name="T41" fmla="*/ 1 h 135"/>
                    <a:gd name="T42" fmla="*/ 1 w 70"/>
                    <a:gd name="T43" fmla="*/ 1 h 135"/>
                    <a:gd name="T44" fmla="*/ 1 w 70"/>
                    <a:gd name="T45" fmla="*/ 1 h 135"/>
                    <a:gd name="T46" fmla="*/ 1 w 70"/>
                    <a:gd name="T47" fmla="*/ 1 h 135"/>
                    <a:gd name="T48" fmla="*/ 1 w 70"/>
                    <a:gd name="T49" fmla="*/ 0 h 135"/>
                    <a:gd name="T50" fmla="*/ 1 w 70"/>
                    <a:gd name="T51" fmla="*/ 1 h 135"/>
                    <a:gd name="T52" fmla="*/ 1 w 70"/>
                    <a:gd name="T53" fmla="*/ 1 h 135"/>
                    <a:gd name="T54" fmla="*/ 1 w 70"/>
                    <a:gd name="T55" fmla="*/ 1 h 135"/>
                    <a:gd name="T56" fmla="*/ 1 w 70"/>
                    <a:gd name="T57" fmla="*/ 1 h 135"/>
                    <a:gd name="T58" fmla="*/ 1 w 70"/>
                    <a:gd name="T59" fmla="*/ 1 h 135"/>
                    <a:gd name="T60" fmla="*/ 1 w 70"/>
                    <a:gd name="T61" fmla="*/ 1 h 135"/>
                    <a:gd name="T62" fmla="*/ 1 w 70"/>
                    <a:gd name="T63" fmla="*/ 1 h 135"/>
                    <a:gd name="T64" fmla="*/ 0 w 70"/>
                    <a:gd name="T65" fmla="*/ 1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135"/>
                    <a:gd name="T101" fmla="*/ 70 w 7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135">
                      <a:moveTo>
                        <a:pt x="0" y="67"/>
                      </a:moveTo>
                      <a:lnTo>
                        <a:pt x="1" y="82"/>
                      </a:lnTo>
                      <a:lnTo>
                        <a:pt x="3" y="94"/>
                      </a:lnTo>
                      <a:lnTo>
                        <a:pt x="6" y="105"/>
                      </a:lnTo>
                      <a:lnTo>
                        <a:pt x="10" y="115"/>
                      </a:lnTo>
                      <a:lnTo>
                        <a:pt x="15" y="124"/>
                      </a:lnTo>
                      <a:lnTo>
                        <a:pt x="21" y="130"/>
                      </a:lnTo>
                      <a:lnTo>
                        <a:pt x="28" y="134"/>
                      </a:lnTo>
                      <a:lnTo>
                        <a:pt x="35" y="135"/>
                      </a:lnTo>
                      <a:lnTo>
                        <a:pt x="42" y="134"/>
                      </a:lnTo>
                      <a:lnTo>
                        <a:pt x="49" y="130"/>
                      </a:lnTo>
                      <a:lnTo>
                        <a:pt x="54" y="124"/>
                      </a:lnTo>
                      <a:lnTo>
                        <a:pt x="60" y="115"/>
                      </a:lnTo>
                      <a:lnTo>
                        <a:pt x="64" y="105"/>
                      </a:lnTo>
                      <a:lnTo>
                        <a:pt x="67" y="94"/>
                      </a:lnTo>
                      <a:lnTo>
                        <a:pt x="69" y="82"/>
                      </a:lnTo>
                      <a:lnTo>
                        <a:pt x="70" y="67"/>
                      </a:lnTo>
                      <a:lnTo>
                        <a:pt x="70" y="54"/>
                      </a:lnTo>
                      <a:lnTo>
                        <a:pt x="68" y="41"/>
                      </a:lnTo>
                      <a:lnTo>
                        <a:pt x="65" y="30"/>
                      </a:lnTo>
                      <a:lnTo>
                        <a:pt x="61" y="20"/>
                      </a:lnTo>
                      <a:lnTo>
                        <a:pt x="55" y="11"/>
                      </a:lnTo>
                      <a:lnTo>
                        <a:pt x="50" y="5"/>
                      </a:lnTo>
                      <a:lnTo>
                        <a:pt x="43" y="1"/>
                      </a:lnTo>
                      <a:lnTo>
                        <a:pt x="36" y="0"/>
                      </a:lnTo>
                      <a:lnTo>
                        <a:pt x="29" y="1"/>
                      </a:lnTo>
                      <a:lnTo>
                        <a:pt x="22" y="5"/>
                      </a:lnTo>
                      <a:lnTo>
                        <a:pt x="16" y="11"/>
                      </a:lnTo>
                      <a:lnTo>
                        <a:pt x="10" y="20"/>
                      </a:lnTo>
                      <a:lnTo>
                        <a:pt x="6" y="30"/>
                      </a:lnTo>
                      <a:lnTo>
                        <a:pt x="3" y="41"/>
                      </a:lnTo>
                      <a:lnTo>
                        <a:pt x="1" y="54"/>
                      </a:lnTo>
                      <a:lnTo>
                        <a:pt x="0" y="67"/>
                      </a:lnTo>
                      <a:close/>
                    </a:path>
                  </a:pathLst>
                </a:custGeom>
                <a:solidFill>
                  <a:srgbClr val="FFCC00"/>
                </a:solidFill>
                <a:ln w="19050">
                  <a:solidFill>
                    <a:srgbClr val="000000"/>
                  </a:solidFill>
                  <a:round/>
                  <a:headEnd/>
                  <a:tailEnd/>
                </a:ln>
              </p:spPr>
              <p:txBody>
                <a:bodyPr/>
                <a:lstStyle/>
                <a:p>
                  <a:endParaRPr lang="zh-CN" altLang="en-US"/>
                </a:p>
              </p:txBody>
            </p:sp>
          </p:grpSp>
          <p:sp>
            <p:nvSpPr>
              <p:cNvPr id="75814" name="Oval 23"/>
              <p:cNvSpPr>
                <a:spLocks noChangeAspect="1" noChangeArrowheads="1"/>
              </p:cNvSpPr>
              <p:nvPr/>
            </p:nvSpPr>
            <p:spPr bwMode="auto">
              <a:xfrm rot="-1811624">
                <a:off x="5616" y="3726"/>
                <a:ext cx="46" cy="73"/>
              </a:xfrm>
              <a:prstGeom prst="ellipse">
                <a:avLst/>
              </a:prstGeom>
              <a:solidFill>
                <a:srgbClr val="FB1B46"/>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grpSp>
        <p:grpSp>
          <p:nvGrpSpPr>
            <p:cNvPr id="75801" name="Group 24"/>
            <p:cNvGrpSpPr>
              <a:grpSpLocks noChangeAspect="1"/>
            </p:cNvGrpSpPr>
            <p:nvPr/>
          </p:nvGrpSpPr>
          <p:grpSpPr bwMode="auto">
            <a:xfrm>
              <a:off x="3170" y="2094"/>
              <a:ext cx="673" cy="491"/>
              <a:chOff x="3667" y="3906"/>
              <a:chExt cx="725" cy="530"/>
            </a:xfrm>
          </p:grpSpPr>
          <p:sp>
            <p:nvSpPr>
              <p:cNvPr id="75805" name="Line 25"/>
              <p:cNvSpPr>
                <a:spLocks noChangeAspect="1" noChangeShapeType="1"/>
              </p:cNvSpPr>
              <p:nvPr/>
            </p:nvSpPr>
            <p:spPr bwMode="auto">
              <a:xfrm rot="5400000" flipV="1">
                <a:off x="3858" y="4023"/>
                <a:ext cx="107" cy="4"/>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5806" name="Line 26"/>
              <p:cNvSpPr>
                <a:spLocks noChangeAspect="1" noChangeShapeType="1"/>
              </p:cNvSpPr>
              <p:nvPr/>
            </p:nvSpPr>
            <p:spPr bwMode="auto">
              <a:xfrm rot="5400000">
                <a:off x="3762" y="4015"/>
                <a:ext cx="122" cy="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5807" name="Line 27"/>
              <p:cNvSpPr>
                <a:spLocks noChangeAspect="1" noChangeShapeType="1"/>
              </p:cNvSpPr>
              <p:nvPr/>
            </p:nvSpPr>
            <p:spPr bwMode="auto">
              <a:xfrm rot="5400000">
                <a:off x="3887" y="3810"/>
                <a:ext cx="2" cy="441"/>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5808" name="Line 28"/>
              <p:cNvSpPr>
                <a:spLocks noChangeAspect="1" noChangeShapeType="1"/>
              </p:cNvSpPr>
              <p:nvPr/>
            </p:nvSpPr>
            <p:spPr bwMode="auto">
              <a:xfrm rot="5400000">
                <a:off x="4057" y="3970"/>
                <a:ext cx="2" cy="11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5809" name="Freeform 29"/>
              <p:cNvSpPr>
                <a:spLocks noChangeAspect="1"/>
              </p:cNvSpPr>
              <p:nvPr/>
            </p:nvSpPr>
            <p:spPr bwMode="auto">
              <a:xfrm rot="5400000">
                <a:off x="3907" y="3981"/>
                <a:ext cx="96" cy="93"/>
              </a:xfrm>
              <a:custGeom>
                <a:avLst/>
                <a:gdLst>
                  <a:gd name="T0" fmla="*/ 0 w 132"/>
                  <a:gd name="T1" fmla="*/ 0 h 132"/>
                  <a:gd name="T2" fmla="*/ 1 w 132"/>
                  <a:gd name="T3" fmla="*/ 1 h 132"/>
                  <a:gd name="T4" fmla="*/ 1 w 132"/>
                  <a:gd name="T5" fmla="*/ 0 h 132"/>
                  <a:gd name="T6" fmla="*/ 0 w 132"/>
                  <a:gd name="T7" fmla="*/ 0 h 132"/>
                  <a:gd name="T8" fmla="*/ 0 60000 65536"/>
                  <a:gd name="T9" fmla="*/ 0 60000 65536"/>
                  <a:gd name="T10" fmla="*/ 0 60000 65536"/>
                  <a:gd name="T11" fmla="*/ 0 60000 65536"/>
                  <a:gd name="T12" fmla="*/ 0 w 132"/>
                  <a:gd name="T13" fmla="*/ 0 h 132"/>
                  <a:gd name="T14" fmla="*/ 132 w 132"/>
                  <a:gd name="T15" fmla="*/ 132 h 132"/>
                </a:gdLst>
                <a:ahLst/>
                <a:cxnLst>
                  <a:cxn ang="T8">
                    <a:pos x="T0" y="T1"/>
                  </a:cxn>
                  <a:cxn ang="T9">
                    <a:pos x="T2" y="T3"/>
                  </a:cxn>
                  <a:cxn ang="T10">
                    <a:pos x="T4" y="T5"/>
                  </a:cxn>
                  <a:cxn ang="T11">
                    <a:pos x="T6" y="T7"/>
                  </a:cxn>
                </a:cxnLst>
                <a:rect l="T12" t="T13" r="T14" b="T15"/>
                <a:pathLst>
                  <a:path w="132" h="132">
                    <a:moveTo>
                      <a:pt x="0" y="0"/>
                    </a:moveTo>
                    <a:lnTo>
                      <a:pt x="66" y="132"/>
                    </a:lnTo>
                    <a:lnTo>
                      <a:pt x="132" y="0"/>
                    </a:lnTo>
                    <a:lnTo>
                      <a:pt x="0" y="0"/>
                    </a:lnTo>
                    <a:close/>
                  </a:path>
                </a:pathLst>
              </a:custGeom>
              <a:solidFill>
                <a:schemeClr val="tx1"/>
              </a:solidFill>
              <a:ln w="9525">
                <a:solidFill>
                  <a:schemeClr val="tx1"/>
                </a:solidFill>
                <a:round/>
                <a:headEnd/>
                <a:tailEnd/>
              </a:ln>
            </p:spPr>
            <p:txBody>
              <a:bodyPr/>
              <a:lstStyle/>
              <a:p>
                <a:endParaRPr lang="zh-CN" altLang="en-US"/>
              </a:p>
            </p:txBody>
          </p:sp>
          <p:sp>
            <p:nvSpPr>
              <p:cNvPr id="75810" name="Line 30"/>
              <p:cNvSpPr>
                <a:spLocks noChangeAspect="1" noChangeShapeType="1"/>
              </p:cNvSpPr>
              <p:nvPr/>
            </p:nvSpPr>
            <p:spPr bwMode="auto">
              <a:xfrm rot="5400000" flipV="1">
                <a:off x="3705" y="3999"/>
                <a:ext cx="2" cy="6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5811" name="Freeform 31"/>
              <p:cNvSpPr>
                <a:spLocks noChangeAspect="1"/>
              </p:cNvSpPr>
              <p:nvPr/>
            </p:nvSpPr>
            <p:spPr bwMode="auto">
              <a:xfrm rot="5400000">
                <a:off x="3731" y="3981"/>
                <a:ext cx="101" cy="96"/>
              </a:xfrm>
              <a:custGeom>
                <a:avLst/>
                <a:gdLst>
                  <a:gd name="T0" fmla="*/ 2 w 132"/>
                  <a:gd name="T1" fmla="*/ 1 h 133"/>
                  <a:gd name="T2" fmla="*/ 2 w 132"/>
                  <a:gd name="T3" fmla="*/ 0 h 133"/>
                  <a:gd name="T4" fmla="*/ 0 w 132"/>
                  <a:gd name="T5" fmla="*/ 1 h 133"/>
                  <a:gd name="T6" fmla="*/ 2 w 132"/>
                  <a:gd name="T7" fmla="*/ 1 h 133"/>
                  <a:gd name="T8" fmla="*/ 0 60000 65536"/>
                  <a:gd name="T9" fmla="*/ 0 60000 65536"/>
                  <a:gd name="T10" fmla="*/ 0 60000 65536"/>
                  <a:gd name="T11" fmla="*/ 0 60000 65536"/>
                  <a:gd name="T12" fmla="*/ 0 w 132"/>
                  <a:gd name="T13" fmla="*/ 0 h 133"/>
                  <a:gd name="T14" fmla="*/ 132 w 132"/>
                  <a:gd name="T15" fmla="*/ 133 h 133"/>
                </a:gdLst>
                <a:ahLst/>
                <a:cxnLst>
                  <a:cxn ang="T8">
                    <a:pos x="T0" y="T1"/>
                  </a:cxn>
                  <a:cxn ang="T9">
                    <a:pos x="T2" y="T3"/>
                  </a:cxn>
                  <a:cxn ang="T10">
                    <a:pos x="T4" y="T5"/>
                  </a:cxn>
                  <a:cxn ang="T11">
                    <a:pos x="T6" y="T7"/>
                  </a:cxn>
                </a:cxnLst>
                <a:rect l="T12" t="T13" r="T14" b="T15"/>
                <a:pathLst>
                  <a:path w="132" h="133">
                    <a:moveTo>
                      <a:pt x="132" y="133"/>
                    </a:moveTo>
                    <a:lnTo>
                      <a:pt x="66" y="0"/>
                    </a:lnTo>
                    <a:lnTo>
                      <a:pt x="0" y="133"/>
                    </a:lnTo>
                    <a:lnTo>
                      <a:pt x="132" y="133"/>
                    </a:lnTo>
                    <a:close/>
                  </a:path>
                </a:pathLst>
              </a:custGeom>
              <a:solidFill>
                <a:schemeClr val="tx1"/>
              </a:solidFill>
              <a:ln w="9525">
                <a:solidFill>
                  <a:schemeClr val="tx1"/>
                </a:solidFill>
                <a:round/>
                <a:headEnd/>
                <a:tailEnd/>
              </a:ln>
            </p:spPr>
            <p:txBody>
              <a:bodyPr/>
              <a:lstStyle/>
              <a:p>
                <a:endParaRPr lang="zh-CN" altLang="en-US"/>
              </a:p>
            </p:txBody>
          </p:sp>
          <p:sp>
            <p:nvSpPr>
              <p:cNvPr id="75812" name="Text Box 32"/>
              <p:cNvSpPr txBox="1">
                <a:spLocks noChangeAspect="1" noChangeArrowheads="1"/>
              </p:cNvSpPr>
              <p:nvPr/>
            </p:nvSpPr>
            <p:spPr bwMode="auto">
              <a:xfrm>
                <a:off x="4069" y="3906"/>
                <a:ext cx="323"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FontTx/>
                  <a:buNone/>
                </a:pPr>
                <a:endParaRPr kumimoji="1" lang="zh-CN" altLang="zh-CN" sz="2400">
                  <a:latin typeface="黑体" panose="02010609060101010101" pitchFamily="49" charset="-122"/>
                  <a:ea typeface="黑体" panose="02010609060101010101" pitchFamily="49" charset="-122"/>
                </a:endParaRPr>
              </a:p>
            </p:txBody>
          </p:sp>
        </p:grpSp>
        <p:grpSp>
          <p:nvGrpSpPr>
            <p:cNvPr id="75802" name="Group 33"/>
            <p:cNvGrpSpPr>
              <a:grpSpLocks/>
            </p:cNvGrpSpPr>
            <p:nvPr/>
          </p:nvGrpSpPr>
          <p:grpSpPr bwMode="auto">
            <a:xfrm>
              <a:off x="3617" y="1897"/>
              <a:ext cx="416" cy="329"/>
              <a:chOff x="3795" y="3456"/>
              <a:chExt cx="416" cy="329"/>
            </a:xfrm>
          </p:grpSpPr>
          <p:sp>
            <p:nvSpPr>
              <p:cNvPr id="75803" name="Text Box 34"/>
              <p:cNvSpPr txBox="1">
                <a:spLocks noChangeArrowheads="1"/>
              </p:cNvSpPr>
              <p:nvPr/>
            </p:nvSpPr>
            <p:spPr bwMode="auto">
              <a:xfrm>
                <a:off x="3795" y="3541"/>
                <a:ext cx="41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Tx/>
                  <a:buNone/>
                </a:pPr>
                <a:endParaRPr kumimoji="1" lang="zh-CN" altLang="zh-CN" sz="1200">
                  <a:latin typeface="黑体" panose="02010609060101010101" pitchFamily="49" charset="-122"/>
                  <a:ea typeface="黑体" panose="02010609060101010101" pitchFamily="49" charset="-122"/>
                </a:endParaRPr>
              </a:p>
            </p:txBody>
          </p:sp>
          <p:sp>
            <p:nvSpPr>
              <p:cNvPr id="75804" name="Line 35"/>
              <p:cNvSpPr>
                <a:spLocks noChangeShapeType="1"/>
              </p:cNvSpPr>
              <p:nvPr/>
            </p:nvSpPr>
            <p:spPr bwMode="auto">
              <a:xfrm>
                <a:off x="3888" y="3456"/>
                <a:ext cx="42"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grpSp>
      </p:grpSp>
      <p:grpSp>
        <p:nvGrpSpPr>
          <p:cNvPr id="75781" name="Group 39"/>
          <p:cNvGrpSpPr>
            <a:grpSpLocks noChangeAspect="1"/>
          </p:cNvGrpSpPr>
          <p:nvPr/>
        </p:nvGrpSpPr>
        <p:grpSpPr bwMode="auto">
          <a:xfrm>
            <a:off x="4140200" y="4638675"/>
            <a:ext cx="3589338" cy="1754188"/>
            <a:chOff x="2890" y="1017"/>
            <a:chExt cx="2562" cy="813"/>
          </a:xfrm>
        </p:grpSpPr>
        <p:sp>
          <p:nvSpPr>
            <p:cNvPr id="75782" name="Rectangle 40"/>
            <p:cNvSpPr>
              <a:spLocks noChangeAspect="1" noChangeArrowheads="1"/>
            </p:cNvSpPr>
            <p:nvPr/>
          </p:nvSpPr>
          <p:spPr bwMode="auto">
            <a:xfrm>
              <a:off x="2890" y="1017"/>
              <a:ext cx="2562" cy="813"/>
            </a:xfrm>
            <a:prstGeom prst="rect">
              <a:avLst/>
            </a:prstGeom>
            <a:solidFill>
              <a:schemeClr val="hlink"/>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83" name="Rectangle 41"/>
            <p:cNvSpPr>
              <a:spLocks noChangeAspect="1" noChangeArrowheads="1"/>
            </p:cNvSpPr>
            <p:nvPr/>
          </p:nvSpPr>
          <p:spPr bwMode="auto">
            <a:xfrm flipH="1">
              <a:off x="3099" y="1242"/>
              <a:ext cx="26"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84" name="Rectangle 42"/>
            <p:cNvSpPr>
              <a:spLocks noChangeAspect="1" noChangeArrowheads="1"/>
            </p:cNvSpPr>
            <p:nvPr/>
          </p:nvSpPr>
          <p:spPr bwMode="auto">
            <a:xfrm flipH="1">
              <a:off x="3277" y="1242"/>
              <a:ext cx="25"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85" name="Rectangle 43"/>
            <p:cNvSpPr>
              <a:spLocks noChangeAspect="1" noChangeArrowheads="1"/>
            </p:cNvSpPr>
            <p:nvPr/>
          </p:nvSpPr>
          <p:spPr bwMode="auto">
            <a:xfrm flipH="1">
              <a:off x="3438" y="1242"/>
              <a:ext cx="25"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86" name="Rectangle 44"/>
            <p:cNvSpPr>
              <a:spLocks noChangeAspect="1" noChangeArrowheads="1"/>
            </p:cNvSpPr>
            <p:nvPr/>
          </p:nvSpPr>
          <p:spPr bwMode="auto">
            <a:xfrm flipH="1">
              <a:off x="3610" y="1242"/>
              <a:ext cx="25"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87" name="Rectangle 45"/>
            <p:cNvSpPr>
              <a:spLocks noChangeAspect="1" noChangeArrowheads="1"/>
            </p:cNvSpPr>
            <p:nvPr/>
          </p:nvSpPr>
          <p:spPr bwMode="auto">
            <a:xfrm flipH="1">
              <a:off x="3782" y="1242"/>
              <a:ext cx="25"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88" name="Rectangle 46"/>
            <p:cNvSpPr>
              <a:spLocks noChangeAspect="1" noChangeArrowheads="1"/>
            </p:cNvSpPr>
            <p:nvPr/>
          </p:nvSpPr>
          <p:spPr bwMode="auto">
            <a:xfrm flipH="1">
              <a:off x="3964" y="1242"/>
              <a:ext cx="26"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89" name="Rectangle 47"/>
            <p:cNvSpPr>
              <a:spLocks noChangeAspect="1" noChangeArrowheads="1"/>
            </p:cNvSpPr>
            <p:nvPr/>
          </p:nvSpPr>
          <p:spPr bwMode="auto">
            <a:xfrm flipH="1">
              <a:off x="4147" y="1242"/>
              <a:ext cx="25"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90" name="Rectangle 48"/>
            <p:cNvSpPr>
              <a:spLocks noChangeAspect="1" noChangeArrowheads="1"/>
            </p:cNvSpPr>
            <p:nvPr/>
          </p:nvSpPr>
          <p:spPr bwMode="auto">
            <a:xfrm flipH="1">
              <a:off x="4324" y="1242"/>
              <a:ext cx="25"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91" name="Rectangle 49"/>
            <p:cNvSpPr>
              <a:spLocks noChangeAspect="1" noChangeArrowheads="1"/>
            </p:cNvSpPr>
            <p:nvPr/>
          </p:nvSpPr>
          <p:spPr bwMode="auto">
            <a:xfrm flipH="1">
              <a:off x="4496" y="1242"/>
              <a:ext cx="25"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92" name="Rectangle 50"/>
            <p:cNvSpPr>
              <a:spLocks noChangeAspect="1" noChangeArrowheads="1"/>
            </p:cNvSpPr>
            <p:nvPr/>
          </p:nvSpPr>
          <p:spPr bwMode="auto">
            <a:xfrm flipH="1">
              <a:off x="4662" y="1242"/>
              <a:ext cx="26"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93" name="Rectangle 51"/>
            <p:cNvSpPr>
              <a:spLocks noChangeAspect="1" noChangeArrowheads="1"/>
            </p:cNvSpPr>
            <p:nvPr/>
          </p:nvSpPr>
          <p:spPr bwMode="auto">
            <a:xfrm flipH="1">
              <a:off x="4840" y="1242"/>
              <a:ext cx="25"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94" name="Rectangle 52"/>
            <p:cNvSpPr>
              <a:spLocks noChangeAspect="1" noChangeArrowheads="1"/>
            </p:cNvSpPr>
            <p:nvPr/>
          </p:nvSpPr>
          <p:spPr bwMode="auto">
            <a:xfrm flipH="1">
              <a:off x="5022" y="1242"/>
              <a:ext cx="26" cy="352"/>
            </a:xfrm>
            <a:prstGeom prst="rect">
              <a:avLst/>
            </a:prstGeom>
            <a:solidFill>
              <a:schemeClr val="tx2"/>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400">
                <a:latin typeface="Arial" panose="020B0604020202020204" pitchFamily="34" charset="0"/>
                <a:ea typeface="楷体_GB2312" pitchFamily="49" charset="-122"/>
              </a:endParaRPr>
            </a:p>
          </p:txBody>
        </p:sp>
        <p:sp>
          <p:nvSpPr>
            <p:cNvPr id="75795" name="Line 53"/>
            <p:cNvSpPr>
              <a:spLocks noChangeAspect="1" noChangeShapeType="1"/>
            </p:cNvSpPr>
            <p:nvPr/>
          </p:nvSpPr>
          <p:spPr bwMode="auto">
            <a:xfrm>
              <a:off x="2992" y="1594"/>
              <a:ext cx="231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5796" name="Text Box 54"/>
            <p:cNvSpPr txBox="1">
              <a:spLocks noChangeAspect="1" noChangeArrowheads="1"/>
            </p:cNvSpPr>
            <p:nvPr/>
          </p:nvSpPr>
          <p:spPr bwMode="auto">
            <a:xfrm>
              <a:off x="5130" y="1588"/>
              <a:ext cx="13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just">
                <a:spcBef>
                  <a:spcPct val="0"/>
                </a:spcBef>
                <a:buFontTx/>
                <a:buNone/>
              </a:pPr>
              <a:r>
                <a:rPr lang="en-US" altLang="zh-CN" sz="1600">
                  <a:solidFill>
                    <a:srgbClr val="000000"/>
                  </a:solidFill>
                  <a:latin typeface="黑体" panose="02010609060101010101" pitchFamily="49" charset="-122"/>
                  <a:ea typeface="黑体" panose="02010609060101010101" pitchFamily="49" charset="-122"/>
                </a:rPr>
                <a:t>t</a:t>
              </a:r>
              <a:endParaRPr lang="en-US" altLang="zh-CN" sz="1400">
                <a:solidFill>
                  <a:srgbClr val="000000"/>
                </a:solidFill>
                <a:latin typeface="黑体" panose="02010609060101010101" pitchFamily="49" charset="-122"/>
                <a:ea typeface="黑体" panose="02010609060101010101" pitchFamily="49" charset="-122"/>
              </a:endParaRPr>
            </a:p>
          </p:txBody>
        </p:sp>
        <p:sp>
          <p:nvSpPr>
            <p:cNvPr id="75797" name="Text Box 55"/>
            <p:cNvSpPr txBox="1">
              <a:spLocks noChangeAspect="1" noChangeArrowheads="1"/>
            </p:cNvSpPr>
            <p:nvPr/>
          </p:nvSpPr>
          <p:spPr bwMode="auto">
            <a:xfrm>
              <a:off x="3535" y="1611"/>
              <a:ext cx="1154" cy="202"/>
            </a:xfrm>
            <a:prstGeom prst="rect">
              <a:avLst/>
            </a:prstGeom>
            <a:solidFill>
              <a:schemeClr val="hlink"/>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r>
                <a:rPr lang="zh-CN" altLang="en-US" sz="1300">
                  <a:solidFill>
                    <a:srgbClr val="000000"/>
                  </a:solidFill>
                  <a:latin typeface="黑体" panose="02010609060101010101" pitchFamily="49" charset="-122"/>
                  <a:ea typeface="黑体" panose="02010609060101010101" pitchFamily="49" charset="-122"/>
                </a:rPr>
                <a:t>光脉冲链</a:t>
              </a:r>
              <a:endParaRPr lang="zh-CN" altLang="en-US" sz="1600">
                <a:solidFill>
                  <a:srgbClr val="000000"/>
                </a:solidFill>
                <a:latin typeface="黑体" panose="02010609060101010101" pitchFamily="49" charset="-122"/>
                <a:ea typeface="黑体" panose="02010609060101010101" pitchFamily="49" charset="-122"/>
              </a:endParaRPr>
            </a:p>
          </p:txBody>
        </p:sp>
      </p:gr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4"/>
          <p:cNvSpPr txBox="1">
            <a:spLocks noChangeArrowheads="1"/>
          </p:cNvSpPr>
          <p:nvPr/>
        </p:nvSpPr>
        <p:spPr bwMode="auto">
          <a:xfrm>
            <a:off x="895350" y="217488"/>
            <a:ext cx="75977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FontTx/>
              <a:buNone/>
            </a:pPr>
            <a:r>
              <a:rPr kumimoji="1" lang="zh-CN" altLang="en-US">
                <a:solidFill>
                  <a:srgbClr val="FF0000"/>
                </a:solidFill>
                <a:latin typeface="黑体" panose="02010609060101010101" pitchFamily="49" charset="-122"/>
                <a:ea typeface="黑体" panose="02010609060101010101" pitchFamily="49" charset="-122"/>
              </a:rPr>
              <a:t>同步辐射的优异特性</a:t>
            </a:r>
          </a:p>
        </p:txBody>
      </p:sp>
      <p:sp>
        <p:nvSpPr>
          <p:cNvPr id="77826" name="Text Box 38"/>
          <p:cNvSpPr txBox="1">
            <a:spLocks noChangeArrowheads="1"/>
          </p:cNvSpPr>
          <p:nvPr/>
        </p:nvSpPr>
        <p:spPr bwMode="auto">
          <a:xfrm>
            <a:off x="1116013" y="2122488"/>
            <a:ext cx="7907337"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just" eaLnBrk="1" hangingPunct="1">
              <a:lnSpc>
                <a:spcPct val="250000"/>
              </a:lnSpc>
              <a:spcBef>
                <a:spcPct val="50000"/>
              </a:spcBef>
              <a:buFontTx/>
              <a:buNone/>
            </a:pPr>
            <a:r>
              <a:rPr kumimoji="1" lang="en-US" altLang="zh-CN" sz="2800">
                <a:solidFill>
                  <a:srgbClr val="FF3300"/>
                </a:solidFill>
                <a:latin typeface="DengXian"/>
                <a:ea typeface="DengXian"/>
                <a:cs typeface="DengXian"/>
              </a:rPr>
              <a:t>5.</a:t>
            </a:r>
            <a:r>
              <a:rPr kumimoji="1" lang="zh-CN" altLang="en-US" sz="2800">
                <a:solidFill>
                  <a:srgbClr val="FF3300"/>
                </a:solidFill>
                <a:latin typeface="DengXian"/>
                <a:ea typeface="DengXian"/>
                <a:cs typeface="DengXian"/>
              </a:rPr>
              <a:t> 偏 振</a:t>
            </a:r>
            <a:endParaRPr kumimoji="1" lang="en-US" altLang="zh-CN" sz="2800">
              <a:solidFill>
                <a:srgbClr val="FF3300"/>
              </a:solidFill>
              <a:latin typeface="DengXian"/>
              <a:ea typeface="DengXian"/>
              <a:cs typeface="DengXian"/>
            </a:endParaRPr>
          </a:p>
          <a:p>
            <a:pPr algn="just" eaLnBrk="1" hangingPunct="1">
              <a:lnSpc>
                <a:spcPct val="250000"/>
              </a:lnSpc>
              <a:spcBef>
                <a:spcPct val="50000"/>
              </a:spcBef>
              <a:buFontTx/>
              <a:buNone/>
            </a:pPr>
            <a:r>
              <a:rPr kumimoji="1" lang="en-US" altLang="zh-CN" sz="2800">
                <a:solidFill>
                  <a:srgbClr val="FF3300"/>
                </a:solidFill>
                <a:latin typeface="DengXian"/>
                <a:ea typeface="DengXian"/>
                <a:cs typeface="DengXian"/>
              </a:rPr>
              <a:t>6.</a:t>
            </a:r>
            <a:r>
              <a:rPr kumimoji="1" lang="zh-CN" altLang="en-US" sz="2800">
                <a:solidFill>
                  <a:srgbClr val="FF3300"/>
                </a:solidFill>
                <a:latin typeface="DengXian"/>
                <a:ea typeface="DengXian"/>
                <a:cs typeface="DengXian"/>
              </a:rPr>
              <a:t> 准直性好</a:t>
            </a:r>
            <a:endParaRPr kumimoji="1" lang="en-US" altLang="zh-CN" sz="2800">
              <a:solidFill>
                <a:srgbClr val="FF3300"/>
              </a:solidFill>
              <a:latin typeface="DengXian"/>
              <a:ea typeface="DengXian"/>
              <a:cs typeface="DengXian"/>
            </a:endParaRPr>
          </a:p>
          <a:p>
            <a:pPr algn="just" eaLnBrk="1" hangingPunct="1">
              <a:lnSpc>
                <a:spcPct val="250000"/>
              </a:lnSpc>
              <a:spcBef>
                <a:spcPct val="50000"/>
              </a:spcBef>
              <a:buFontTx/>
              <a:buNone/>
            </a:pPr>
            <a:r>
              <a:rPr kumimoji="1" lang="en-US" altLang="zh-CN" sz="2800">
                <a:solidFill>
                  <a:srgbClr val="FF3300"/>
                </a:solidFill>
                <a:latin typeface="DengXian"/>
                <a:ea typeface="DengXian"/>
                <a:cs typeface="DengXian"/>
              </a:rPr>
              <a:t>7.</a:t>
            </a:r>
            <a:r>
              <a:rPr kumimoji="1" lang="zh-CN" altLang="en-US" sz="2800">
                <a:solidFill>
                  <a:srgbClr val="FF3300"/>
                </a:solidFill>
                <a:latin typeface="DengXian"/>
                <a:ea typeface="DengXian"/>
                <a:cs typeface="DengXian"/>
              </a:rPr>
              <a:t> 洁净，稳定</a:t>
            </a:r>
          </a:p>
        </p:txBody>
      </p:sp>
      <p:pic>
        <p:nvPicPr>
          <p:cNvPr id="77827" name="Picture 3" descr="SR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1325" y="1268413"/>
            <a:ext cx="3425825"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828" name="Object 3" descr="羊皮纸"/>
          <p:cNvGraphicFramePr>
            <a:graphicFrameLocks noChangeAspect="1"/>
          </p:cNvGraphicFramePr>
          <p:nvPr/>
        </p:nvGraphicFramePr>
        <p:xfrm>
          <a:off x="3276600" y="3700463"/>
          <a:ext cx="3382963" cy="977900"/>
        </p:xfrm>
        <a:graphic>
          <a:graphicData uri="http://schemas.openxmlformats.org/presentationml/2006/ole">
            <mc:AlternateContent xmlns:mc="http://schemas.openxmlformats.org/markup-compatibility/2006">
              <mc:Choice xmlns:v="urn:schemas-microsoft-com:vml" Requires="v">
                <p:oleObj spid="_x0000_s77846" name="公式" r:id="rId5" imgW="1320227" imgH="380835" progId="Equation.3">
                  <p:embed/>
                </p:oleObj>
              </mc:Choice>
              <mc:Fallback>
                <p:oleObj name="公式" r:id="rId5" imgW="1320227" imgH="380835" progId="Equation.3">
                  <p:embed/>
                  <p:pic>
                    <p:nvPicPr>
                      <p:cNvPr id="0" name="Object 3" descr="羊皮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700463"/>
                        <a:ext cx="3382963" cy="9779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spectr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0"/>
            <a:ext cx="4608513" cy="685165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矩形 4"/>
          <p:cNvSpPr>
            <a:spLocks noChangeArrowheads="1"/>
          </p:cNvSpPr>
          <p:nvPr/>
        </p:nvSpPr>
        <p:spPr bwMode="auto">
          <a:xfrm>
            <a:off x="2444750" y="188913"/>
            <a:ext cx="42481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ea typeface="黑体" panose="02010609060101010101" pitchFamily="49" charset="-122"/>
              </a:rPr>
              <a:t>高品质的“巨型</a:t>
            </a:r>
            <a:r>
              <a:rPr lang="en-US" altLang="zh-CN" sz="3000" b="1">
                <a:solidFill>
                  <a:srgbClr val="FF0000"/>
                </a:solidFill>
                <a:latin typeface="Arial" panose="020B0604020202020204" pitchFamily="34" charset="0"/>
                <a:ea typeface="黑体" panose="02010609060101010101" pitchFamily="49" charset="-122"/>
              </a:rPr>
              <a:t>X</a:t>
            </a:r>
            <a:r>
              <a:rPr lang="zh-CN" altLang="en-US" sz="3000" b="1">
                <a:solidFill>
                  <a:srgbClr val="FF0000"/>
                </a:solidFill>
                <a:ea typeface="黑体" panose="02010609060101010101" pitchFamily="49" charset="-122"/>
              </a:rPr>
              <a:t>光机”</a:t>
            </a:r>
            <a:endParaRPr lang="zh-CN" altLang="en-US" sz="3000" b="1"/>
          </a:p>
        </p:txBody>
      </p:sp>
      <p:grpSp>
        <p:nvGrpSpPr>
          <p:cNvPr id="80898" name="Group 7"/>
          <p:cNvGrpSpPr>
            <a:grpSpLocks/>
          </p:cNvGrpSpPr>
          <p:nvPr/>
        </p:nvGrpSpPr>
        <p:grpSpPr bwMode="auto">
          <a:xfrm>
            <a:off x="230188" y="1125538"/>
            <a:ext cx="8518525" cy="4705350"/>
            <a:chOff x="5788429" y="1716768"/>
            <a:chExt cx="6199385" cy="3240000"/>
          </a:xfrm>
        </p:grpSpPr>
        <p:pic>
          <p:nvPicPr>
            <p:cNvPr id="80900" name="Picture 2" descr="光谱图SR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429" y="1716768"/>
              <a:ext cx="6199385"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1"/>
            <p:cNvSpPr>
              <a:spLocks noChangeArrowheads="1"/>
            </p:cNvSpPr>
            <p:nvPr/>
          </p:nvSpPr>
          <p:spPr bwMode="auto">
            <a:xfrm>
              <a:off x="8401050" y="2237172"/>
              <a:ext cx="2128514" cy="2353877"/>
            </a:xfrm>
            <a:prstGeom prst="rect">
              <a:avLst/>
            </a:prstGeom>
            <a:solidFill>
              <a:schemeClr val="accent1">
                <a:alpha val="20000"/>
              </a:schemeClr>
            </a:solidFill>
            <a:ln w="25400">
              <a:solidFill>
                <a:srgbClr val="FF0000"/>
              </a:solidFill>
              <a:round/>
              <a:headEnd/>
              <a:tailE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1800" baseline="-25000">
                <a:latin typeface="Arial" panose="020B0604020202020204" pitchFamily="34" charset="0"/>
              </a:endParaRPr>
            </a:p>
          </p:txBody>
        </p:sp>
      </p:grpSp>
      <p:sp>
        <p:nvSpPr>
          <p:cNvPr id="80899" name="矩形 1"/>
          <p:cNvSpPr>
            <a:spLocks noChangeArrowheads="1"/>
          </p:cNvSpPr>
          <p:nvPr/>
        </p:nvSpPr>
        <p:spPr bwMode="auto">
          <a:xfrm>
            <a:off x="1930400" y="6021388"/>
            <a:ext cx="4822825" cy="533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lnSpc>
                <a:spcPts val="3700"/>
              </a:lnSpc>
              <a:spcBef>
                <a:spcPct val="0"/>
              </a:spcBef>
              <a:buFontTx/>
              <a:buNone/>
            </a:pPr>
            <a:r>
              <a:rPr kumimoji="1" lang="zh-CN" altLang="en-US" sz="2700" b="1">
                <a:solidFill>
                  <a:srgbClr val="0000FF"/>
                </a:solidFill>
                <a:latin typeface="黑体" panose="02010609060101010101" pitchFamily="49" charset="-122"/>
                <a:ea typeface="黑体" panose="02010609060101010101" pitchFamily="49" charset="-122"/>
              </a:rPr>
              <a:t>探测微观世界的“超级显微镜”</a:t>
            </a:r>
            <a:endParaRPr lang="zh-CN" altLang="en-US" sz="2700">
              <a:solidFill>
                <a:srgbClr val="0000FF"/>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63" y="1311275"/>
            <a:ext cx="76041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矩形 3"/>
          <p:cNvSpPr>
            <a:spLocks noChangeArrowheads="1"/>
          </p:cNvSpPr>
          <p:nvPr/>
        </p:nvSpPr>
        <p:spPr bwMode="auto">
          <a:xfrm>
            <a:off x="2411413" y="188913"/>
            <a:ext cx="43211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ea typeface="黑体" panose="02010609060101010101" pitchFamily="49" charset="-122"/>
              </a:rPr>
              <a:t>多维度表征，交叉学科</a:t>
            </a:r>
            <a:endParaRPr lang="zh-CN" altLang="en-US" sz="3000">
              <a:latin typeface="Arial" panose="020B0604020202020204" pitchFamily="34" charset="0"/>
            </a:endParaRPr>
          </a:p>
        </p:txBody>
      </p:sp>
      <p:sp>
        <p:nvSpPr>
          <p:cNvPr id="81923" name="Oval 22"/>
          <p:cNvSpPr>
            <a:spLocks noChangeArrowheads="1"/>
          </p:cNvSpPr>
          <p:nvPr/>
        </p:nvSpPr>
        <p:spPr bwMode="auto">
          <a:xfrm>
            <a:off x="2771775" y="1700213"/>
            <a:ext cx="1331913" cy="1377950"/>
          </a:xfrm>
          <a:prstGeom prst="ellipse">
            <a:avLst/>
          </a:prstGeom>
          <a:solidFill>
            <a:srgbClr val="FFFF99"/>
          </a:solidFill>
          <a:ln w="19050">
            <a:solidFill>
              <a:srgbClr val="0000CC"/>
            </a:solidFill>
            <a:round/>
            <a:headEnd/>
            <a:tailEnd/>
          </a:ln>
        </p:spPr>
        <p:txBody>
          <a:bodyPr wrap="none" lIns="0" rIns="0"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ct val="0"/>
              </a:spcBef>
              <a:buFontTx/>
              <a:buNone/>
            </a:pPr>
            <a:endParaRPr lang="en-US" altLang="zh-CN" sz="1600" b="1">
              <a:solidFill>
                <a:srgbClr val="0000CC"/>
              </a:solidFill>
              <a:latin typeface="华文细黑" panose="02010600040101010101" pitchFamily="2" charset="-122"/>
              <a:ea typeface="华文细黑" panose="02010600040101010101" pitchFamily="2" charset="-122"/>
            </a:endParaRPr>
          </a:p>
          <a:p>
            <a:pPr eaLnBrk="1" hangingPunct="1">
              <a:lnSpc>
                <a:spcPct val="120000"/>
              </a:lnSpc>
              <a:spcBef>
                <a:spcPct val="0"/>
              </a:spcBef>
              <a:buFontTx/>
              <a:buNone/>
            </a:pPr>
            <a:r>
              <a:rPr lang="en-US" altLang="zh-CN" sz="1600" b="1">
                <a:solidFill>
                  <a:srgbClr val="0000CC"/>
                </a:solidFill>
                <a:latin typeface="华文细黑" panose="02010600040101010101" pitchFamily="2" charset="-122"/>
                <a:ea typeface="华文细黑" panose="02010600040101010101" pitchFamily="2" charset="-122"/>
              </a:rPr>
              <a:t>3D</a:t>
            </a:r>
            <a:r>
              <a:rPr lang="zh-CN" altLang="en-US" sz="1600" b="1">
                <a:solidFill>
                  <a:srgbClr val="0000CC"/>
                </a:solidFill>
                <a:latin typeface="华文细黑" panose="02010600040101010101" pitchFamily="2" charset="-122"/>
                <a:ea typeface="华文细黑" panose="02010600040101010101" pitchFamily="2" charset="-122"/>
              </a:rPr>
              <a:t>空间分辨</a:t>
            </a:r>
            <a:endParaRPr lang="en-US" altLang="zh-CN" sz="1600" b="1">
              <a:solidFill>
                <a:srgbClr val="0000CC"/>
              </a:solidFill>
              <a:latin typeface="华文细黑" panose="02010600040101010101" pitchFamily="2" charset="-122"/>
              <a:ea typeface="华文细黑" panose="02010600040101010101" pitchFamily="2" charset="-122"/>
            </a:endParaRPr>
          </a:p>
          <a:p>
            <a:pPr eaLnBrk="1" hangingPunct="1">
              <a:lnSpc>
                <a:spcPct val="120000"/>
              </a:lnSpc>
              <a:spcBef>
                <a:spcPct val="0"/>
              </a:spcBef>
              <a:buFontTx/>
              <a:buNone/>
            </a:pPr>
            <a:r>
              <a:rPr lang="en-US" altLang="zh-CN" sz="1600" b="1">
                <a:solidFill>
                  <a:srgbClr val="0000CC"/>
                </a:solidFill>
                <a:latin typeface="华文细黑" panose="02010600040101010101" pitchFamily="2" charset="-122"/>
                <a:ea typeface="华文细黑" panose="02010600040101010101" pitchFamily="2" charset="-122"/>
              </a:rPr>
              <a:t>cm~nm</a:t>
            </a:r>
          </a:p>
          <a:p>
            <a:pPr eaLnBrk="1" hangingPunct="1">
              <a:lnSpc>
                <a:spcPct val="120000"/>
              </a:lnSpc>
              <a:spcBef>
                <a:spcPct val="0"/>
              </a:spcBef>
              <a:buFontTx/>
              <a:buNone/>
            </a:pPr>
            <a:endParaRPr lang="en-US" altLang="zh-CN" sz="1600" b="1">
              <a:solidFill>
                <a:srgbClr val="0000CC"/>
              </a:solidFill>
              <a:latin typeface="华文细黑" panose="02010600040101010101" pitchFamily="2" charset="-122"/>
              <a:ea typeface="华文细黑" panose="02010600040101010101" pitchFamily="2" charset="-122"/>
            </a:endParaRPr>
          </a:p>
        </p:txBody>
      </p:sp>
      <p:sp>
        <p:nvSpPr>
          <p:cNvPr id="81924" name="Oval 23"/>
          <p:cNvSpPr>
            <a:spLocks noChangeArrowheads="1"/>
          </p:cNvSpPr>
          <p:nvPr/>
        </p:nvSpPr>
        <p:spPr bwMode="auto">
          <a:xfrm>
            <a:off x="4103688" y="1314450"/>
            <a:ext cx="1331912" cy="1393825"/>
          </a:xfrm>
          <a:prstGeom prst="ellipse">
            <a:avLst/>
          </a:prstGeom>
          <a:solidFill>
            <a:srgbClr val="FFFF99"/>
          </a:solidFill>
          <a:ln w="19050">
            <a:solidFill>
              <a:srgbClr val="0000CC"/>
            </a:solidFill>
            <a:round/>
            <a:headEnd/>
            <a:tailEnd/>
          </a:ln>
        </p:spPr>
        <p:txBody>
          <a:bodyPr wrap="none" lIns="0" rIns="0"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spcBef>
                <a:spcPct val="0"/>
              </a:spcBef>
              <a:buFontTx/>
              <a:buNone/>
            </a:pPr>
            <a:endParaRPr lang="en-US" altLang="zh-CN" sz="1600" b="1">
              <a:solidFill>
                <a:srgbClr val="0000CC"/>
              </a:solidFill>
              <a:latin typeface="华文细黑" panose="02010600040101010101" pitchFamily="2" charset="-122"/>
              <a:ea typeface="华文细黑" panose="02010600040101010101" pitchFamily="2" charset="-122"/>
            </a:endParaRPr>
          </a:p>
          <a:p>
            <a:pPr algn="ctr" eaLnBrk="1" hangingPunct="1">
              <a:lnSpc>
                <a:spcPct val="120000"/>
              </a:lnSpc>
              <a:spcBef>
                <a:spcPct val="0"/>
              </a:spcBef>
              <a:buFontTx/>
              <a:buNone/>
            </a:pPr>
            <a:r>
              <a:rPr lang="zh-CN" altLang="en-US" sz="1600" b="1">
                <a:solidFill>
                  <a:srgbClr val="0000CC"/>
                </a:solidFill>
                <a:latin typeface="华文细黑" panose="02010600040101010101" pitchFamily="2" charset="-122"/>
                <a:ea typeface="华文细黑" panose="02010600040101010101" pitchFamily="2" charset="-122"/>
              </a:rPr>
              <a:t>时间分辨</a:t>
            </a:r>
          </a:p>
          <a:p>
            <a:pPr algn="ctr" eaLnBrk="1" hangingPunct="1">
              <a:lnSpc>
                <a:spcPct val="120000"/>
              </a:lnSpc>
              <a:spcBef>
                <a:spcPct val="0"/>
              </a:spcBef>
              <a:buFontTx/>
              <a:buNone/>
            </a:pPr>
            <a:r>
              <a:rPr lang="en-US" altLang="zh-CN" sz="1600" b="1">
                <a:solidFill>
                  <a:srgbClr val="0000CC"/>
                </a:solidFill>
                <a:latin typeface="华文细黑" panose="02010600040101010101" pitchFamily="2" charset="-122"/>
                <a:ea typeface="华文细黑" panose="02010600040101010101" pitchFamily="2" charset="-122"/>
              </a:rPr>
              <a:t>s~fs</a:t>
            </a:r>
          </a:p>
          <a:p>
            <a:pPr algn="ctr" eaLnBrk="1" hangingPunct="1">
              <a:lnSpc>
                <a:spcPct val="120000"/>
              </a:lnSpc>
              <a:spcBef>
                <a:spcPct val="0"/>
              </a:spcBef>
              <a:buFontTx/>
              <a:buNone/>
            </a:pPr>
            <a:endParaRPr lang="en-US" altLang="zh-CN" sz="1600" b="1">
              <a:solidFill>
                <a:srgbClr val="0000CC"/>
              </a:solidFill>
              <a:latin typeface="华文细黑" panose="02010600040101010101" pitchFamily="2" charset="-122"/>
              <a:ea typeface="华文细黑" panose="02010600040101010101" pitchFamily="2" charset="-122"/>
            </a:endParaRPr>
          </a:p>
        </p:txBody>
      </p:sp>
      <p:sp>
        <p:nvSpPr>
          <p:cNvPr id="81925" name="Oval 25"/>
          <p:cNvSpPr>
            <a:spLocks noChangeArrowheads="1"/>
          </p:cNvSpPr>
          <p:nvPr/>
        </p:nvSpPr>
        <p:spPr bwMode="auto">
          <a:xfrm>
            <a:off x="5461000" y="1700213"/>
            <a:ext cx="1331913" cy="1377950"/>
          </a:xfrm>
          <a:prstGeom prst="ellipse">
            <a:avLst/>
          </a:prstGeom>
          <a:solidFill>
            <a:srgbClr val="FFFF99"/>
          </a:solidFill>
          <a:ln w="19050">
            <a:solidFill>
              <a:srgbClr val="0000CC"/>
            </a:solidFill>
            <a:round/>
            <a:headEnd/>
            <a:tailEnd/>
          </a:ln>
        </p:spPr>
        <p:txBody>
          <a:bodyPr lIns="0" rIns="0"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ct val="0"/>
              </a:spcBef>
              <a:buFontTx/>
              <a:buNone/>
            </a:pPr>
            <a:endParaRPr lang="en-US" altLang="zh-CN" sz="1600" b="1">
              <a:solidFill>
                <a:srgbClr val="0000CC"/>
              </a:solidFill>
              <a:latin typeface="华文细黑" panose="02010600040101010101" pitchFamily="2" charset="-122"/>
              <a:ea typeface="华文细黑" panose="02010600040101010101" pitchFamily="2" charset="-122"/>
            </a:endParaRPr>
          </a:p>
          <a:p>
            <a:pPr eaLnBrk="1" hangingPunct="1">
              <a:lnSpc>
                <a:spcPct val="120000"/>
              </a:lnSpc>
              <a:spcBef>
                <a:spcPct val="0"/>
              </a:spcBef>
              <a:buFontTx/>
              <a:buNone/>
            </a:pPr>
            <a:r>
              <a:rPr lang="zh-CN" altLang="en-US" sz="1600" b="1">
                <a:solidFill>
                  <a:srgbClr val="0000CC"/>
                </a:solidFill>
                <a:latin typeface="华文细黑" panose="02010600040101010101" pitchFamily="2" charset="-122"/>
                <a:ea typeface="华文细黑" panose="02010600040101010101" pitchFamily="2" charset="-122"/>
              </a:rPr>
              <a:t>能量分辨</a:t>
            </a:r>
          </a:p>
          <a:p>
            <a:pPr eaLnBrk="1" hangingPunct="1">
              <a:lnSpc>
                <a:spcPct val="120000"/>
              </a:lnSpc>
              <a:spcBef>
                <a:spcPct val="0"/>
              </a:spcBef>
              <a:buFontTx/>
              <a:buNone/>
            </a:pPr>
            <a:r>
              <a:rPr lang="en-US" altLang="zh-CN" sz="1600" b="1">
                <a:solidFill>
                  <a:srgbClr val="0000CC"/>
                </a:solidFill>
                <a:latin typeface="华文细黑" panose="02010600040101010101" pitchFamily="2" charset="-122"/>
                <a:ea typeface="华文细黑" panose="02010600040101010101" pitchFamily="2" charset="-122"/>
              </a:rPr>
              <a:t>&lt;1 meV</a:t>
            </a:r>
            <a:endParaRPr lang="en-US" altLang="zh-CN" sz="1600" b="1" baseline="30000">
              <a:solidFill>
                <a:srgbClr val="0000CC"/>
              </a:solidFill>
              <a:latin typeface="华文细黑" panose="02010600040101010101" pitchFamily="2" charset="-122"/>
              <a:ea typeface="华文细黑" panose="02010600040101010101" pitchFamily="2" charset="-122"/>
            </a:endParaRPr>
          </a:p>
          <a:p>
            <a:pPr eaLnBrk="1" hangingPunct="1">
              <a:lnSpc>
                <a:spcPct val="120000"/>
              </a:lnSpc>
              <a:spcBef>
                <a:spcPct val="0"/>
              </a:spcBef>
              <a:buFontTx/>
              <a:buNone/>
            </a:pPr>
            <a:endParaRPr lang="en-US" altLang="zh-CN" sz="1600" b="1">
              <a:solidFill>
                <a:srgbClr val="0000CC"/>
              </a:solidFill>
              <a:latin typeface="华文细黑" panose="02010600040101010101" pitchFamily="2" charset="-122"/>
              <a:ea typeface="华文细黑" panose="02010600040101010101" pitchFamily="2" charset="-122"/>
            </a:endParaRPr>
          </a:p>
        </p:txBody>
      </p:sp>
      <p:sp>
        <p:nvSpPr>
          <p:cNvPr id="81926" name="Oval 22"/>
          <p:cNvSpPr>
            <a:spLocks noChangeArrowheads="1"/>
          </p:cNvSpPr>
          <p:nvPr/>
        </p:nvSpPr>
        <p:spPr bwMode="auto">
          <a:xfrm>
            <a:off x="5634038" y="3590925"/>
            <a:ext cx="1331912" cy="1331913"/>
          </a:xfrm>
          <a:prstGeom prst="ellipse">
            <a:avLst/>
          </a:prstGeom>
          <a:solidFill>
            <a:srgbClr val="FFFF99"/>
          </a:solidFill>
          <a:ln w="19050">
            <a:solidFill>
              <a:srgbClr val="0000CC"/>
            </a:solidFill>
            <a:round/>
            <a:headEnd/>
            <a:tailEnd/>
          </a:ln>
        </p:spPr>
        <p:txBody>
          <a:bodyPr wrap="none" lIns="0" rIns="0"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ct val="0"/>
              </a:spcBef>
              <a:buFontTx/>
              <a:buNone/>
            </a:pPr>
            <a:endParaRPr lang="en-US" altLang="zh-CN" sz="1600" b="1">
              <a:solidFill>
                <a:srgbClr val="0000CC"/>
              </a:solidFill>
              <a:latin typeface="华文细黑" panose="02010600040101010101" pitchFamily="2" charset="-122"/>
              <a:ea typeface="华文细黑" panose="02010600040101010101" pitchFamily="2" charset="-122"/>
            </a:endParaRPr>
          </a:p>
          <a:p>
            <a:pPr eaLnBrk="1" hangingPunct="1">
              <a:lnSpc>
                <a:spcPct val="120000"/>
              </a:lnSpc>
              <a:spcBef>
                <a:spcPct val="0"/>
              </a:spcBef>
              <a:buFontTx/>
              <a:buNone/>
            </a:pPr>
            <a:r>
              <a:rPr lang="zh-CN" altLang="en-US" sz="1600" b="1">
                <a:solidFill>
                  <a:srgbClr val="0000CC"/>
                </a:solidFill>
                <a:latin typeface="华文细黑" panose="02010600040101010101" pitchFamily="2" charset="-122"/>
                <a:ea typeface="华文细黑" panose="02010600040101010101" pitchFamily="2" charset="-122"/>
              </a:rPr>
              <a:t>极端条件</a:t>
            </a:r>
          </a:p>
          <a:p>
            <a:pPr eaLnBrk="1" hangingPunct="1">
              <a:lnSpc>
                <a:spcPct val="120000"/>
              </a:lnSpc>
              <a:spcBef>
                <a:spcPct val="0"/>
              </a:spcBef>
              <a:buFontTx/>
              <a:buNone/>
            </a:pPr>
            <a:endParaRPr lang="en-US" altLang="zh-CN" sz="1600" b="1">
              <a:solidFill>
                <a:srgbClr val="0000CC"/>
              </a:solidFill>
              <a:latin typeface="华文细黑" panose="02010600040101010101" pitchFamily="2" charset="-122"/>
              <a:ea typeface="华文细黑" panose="02010600040101010101" pitchFamily="2" charset="-122"/>
            </a:endParaRPr>
          </a:p>
        </p:txBody>
      </p:sp>
      <p:sp>
        <p:nvSpPr>
          <p:cNvPr id="81927" name="Oval 22"/>
          <p:cNvSpPr>
            <a:spLocks noChangeArrowheads="1"/>
          </p:cNvSpPr>
          <p:nvPr/>
        </p:nvSpPr>
        <p:spPr bwMode="auto">
          <a:xfrm>
            <a:off x="4194175" y="4303713"/>
            <a:ext cx="1331913" cy="1366837"/>
          </a:xfrm>
          <a:prstGeom prst="ellipse">
            <a:avLst/>
          </a:prstGeom>
          <a:solidFill>
            <a:srgbClr val="FFFF99"/>
          </a:solidFill>
          <a:ln w="19050">
            <a:solidFill>
              <a:srgbClr val="0000CC"/>
            </a:solidFill>
            <a:round/>
            <a:headEnd/>
            <a:tailEnd/>
          </a:ln>
        </p:spPr>
        <p:txBody>
          <a:bodyPr wrap="none" lIns="0" rIns="0"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ct val="0"/>
              </a:spcBef>
              <a:buFontTx/>
              <a:buNone/>
            </a:pPr>
            <a:endParaRPr lang="en-US" altLang="zh-CN" sz="1600" b="1">
              <a:solidFill>
                <a:srgbClr val="0000CC"/>
              </a:solidFill>
              <a:latin typeface="华文细黑" panose="02010600040101010101" pitchFamily="2" charset="-122"/>
              <a:ea typeface="华文细黑" panose="02010600040101010101" pitchFamily="2" charset="-122"/>
            </a:endParaRPr>
          </a:p>
          <a:p>
            <a:pPr eaLnBrk="1" hangingPunct="1">
              <a:lnSpc>
                <a:spcPct val="120000"/>
              </a:lnSpc>
              <a:spcBef>
                <a:spcPct val="0"/>
              </a:spcBef>
              <a:buFontTx/>
              <a:buNone/>
            </a:pPr>
            <a:r>
              <a:rPr lang="zh-CN" altLang="en-US" sz="1600" b="1">
                <a:solidFill>
                  <a:srgbClr val="0000CC"/>
                </a:solidFill>
                <a:latin typeface="华文细黑" panose="02010600040101010101" pitchFamily="2" charset="-122"/>
                <a:ea typeface="华文细黑" panose="02010600040101010101" pitchFamily="2" charset="-122"/>
              </a:rPr>
              <a:t>原位研究</a:t>
            </a:r>
            <a:endParaRPr lang="en-US" altLang="zh-CN" sz="1600" b="1">
              <a:solidFill>
                <a:srgbClr val="0000CC"/>
              </a:solidFill>
              <a:latin typeface="华文细黑" panose="02010600040101010101" pitchFamily="2" charset="-122"/>
              <a:ea typeface="华文细黑" panose="02010600040101010101" pitchFamily="2" charset="-122"/>
            </a:endParaRPr>
          </a:p>
          <a:p>
            <a:pPr eaLnBrk="1" hangingPunct="1">
              <a:lnSpc>
                <a:spcPct val="120000"/>
              </a:lnSpc>
              <a:spcBef>
                <a:spcPct val="0"/>
              </a:spcBef>
              <a:buFontTx/>
              <a:buNone/>
            </a:pPr>
            <a:endParaRPr lang="en-US" altLang="zh-CN" sz="1600" b="1">
              <a:solidFill>
                <a:srgbClr val="0000CC"/>
              </a:solidFill>
              <a:latin typeface="华文细黑" panose="02010600040101010101" pitchFamily="2" charset="-122"/>
              <a:ea typeface="华文细黑" panose="02010600040101010101" pitchFamily="2" charset="-122"/>
            </a:endParaRPr>
          </a:p>
        </p:txBody>
      </p:sp>
      <p:sp>
        <p:nvSpPr>
          <p:cNvPr id="2" name="任意多边形 1"/>
          <p:cNvSpPr/>
          <p:nvPr/>
        </p:nvSpPr>
        <p:spPr>
          <a:xfrm>
            <a:off x="3355975" y="2762250"/>
            <a:ext cx="2752725" cy="1389063"/>
          </a:xfrm>
          <a:custGeom>
            <a:avLst/>
            <a:gdLst>
              <a:gd name="connsiteX0" fmla="*/ 594360 w 2752344"/>
              <a:gd name="connsiteY0" fmla="*/ 320040 h 1389888"/>
              <a:gd name="connsiteX1" fmla="*/ 603504 w 2752344"/>
              <a:gd name="connsiteY1" fmla="*/ 274320 h 1389888"/>
              <a:gd name="connsiteX2" fmla="*/ 612648 w 2752344"/>
              <a:gd name="connsiteY2" fmla="*/ 246888 h 1389888"/>
              <a:gd name="connsiteX3" fmla="*/ 621792 w 2752344"/>
              <a:gd name="connsiteY3" fmla="*/ 210312 h 1389888"/>
              <a:gd name="connsiteX4" fmla="*/ 640080 w 2752344"/>
              <a:gd name="connsiteY4" fmla="*/ 155448 h 1389888"/>
              <a:gd name="connsiteX5" fmla="*/ 658368 w 2752344"/>
              <a:gd name="connsiteY5" fmla="*/ 100584 h 1389888"/>
              <a:gd name="connsiteX6" fmla="*/ 676656 w 2752344"/>
              <a:gd name="connsiteY6" fmla="*/ 45720 h 1389888"/>
              <a:gd name="connsiteX7" fmla="*/ 685800 w 2752344"/>
              <a:gd name="connsiteY7" fmla="*/ 18288 h 1389888"/>
              <a:gd name="connsiteX8" fmla="*/ 713232 w 2752344"/>
              <a:gd name="connsiteY8" fmla="*/ 0 h 1389888"/>
              <a:gd name="connsiteX9" fmla="*/ 1865376 w 2752344"/>
              <a:gd name="connsiteY9" fmla="*/ 9144 h 1389888"/>
              <a:gd name="connsiteX10" fmla="*/ 2057400 w 2752344"/>
              <a:gd name="connsiteY10" fmla="*/ 18288 h 1389888"/>
              <a:gd name="connsiteX11" fmla="*/ 2084832 w 2752344"/>
              <a:gd name="connsiteY11" fmla="*/ 27432 h 1389888"/>
              <a:gd name="connsiteX12" fmla="*/ 2139696 w 2752344"/>
              <a:gd name="connsiteY12" fmla="*/ 64008 h 1389888"/>
              <a:gd name="connsiteX13" fmla="*/ 2157984 w 2752344"/>
              <a:gd name="connsiteY13" fmla="*/ 91440 h 1389888"/>
              <a:gd name="connsiteX14" fmla="*/ 2167128 w 2752344"/>
              <a:gd name="connsiteY14" fmla="*/ 118872 h 1389888"/>
              <a:gd name="connsiteX15" fmla="*/ 2212848 w 2752344"/>
              <a:gd name="connsiteY15" fmla="*/ 182880 h 1389888"/>
              <a:gd name="connsiteX16" fmla="*/ 2231136 w 2752344"/>
              <a:gd name="connsiteY16" fmla="*/ 228600 h 1389888"/>
              <a:gd name="connsiteX17" fmla="*/ 2267712 w 2752344"/>
              <a:gd name="connsiteY17" fmla="*/ 283464 h 1389888"/>
              <a:gd name="connsiteX18" fmla="*/ 2286000 w 2752344"/>
              <a:gd name="connsiteY18" fmla="*/ 310896 h 1389888"/>
              <a:gd name="connsiteX19" fmla="*/ 2340864 w 2752344"/>
              <a:gd name="connsiteY19" fmla="*/ 347472 h 1389888"/>
              <a:gd name="connsiteX20" fmla="*/ 2368296 w 2752344"/>
              <a:gd name="connsiteY20" fmla="*/ 356616 h 1389888"/>
              <a:gd name="connsiteX21" fmla="*/ 2395728 w 2752344"/>
              <a:gd name="connsiteY21" fmla="*/ 374904 h 1389888"/>
              <a:gd name="connsiteX22" fmla="*/ 2441448 w 2752344"/>
              <a:gd name="connsiteY22" fmla="*/ 384048 h 1389888"/>
              <a:gd name="connsiteX23" fmla="*/ 2532888 w 2752344"/>
              <a:gd name="connsiteY23" fmla="*/ 402336 h 1389888"/>
              <a:gd name="connsiteX24" fmla="*/ 2615184 w 2752344"/>
              <a:gd name="connsiteY24" fmla="*/ 429768 h 1389888"/>
              <a:gd name="connsiteX25" fmla="*/ 2642616 w 2752344"/>
              <a:gd name="connsiteY25" fmla="*/ 438912 h 1389888"/>
              <a:gd name="connsiteX26" fmla="*/ 2697480 w 2752344"/>
              <a:gd name="connsiteY26" fmla="*/ 466344 h 1389888"/>
              <a:gd name="connsiteX27" fmla="*/ 2734056 w 2752344"/>
              <a:gd name="connsiteY27" fmla="*/ 521208 h 1389888"/>
              <a:gd name="connsiteX28" fmla="*/ 2752344 w 2752344"/>
              <a:gd name="connsiteY28" fmla="*/ 576072 h 1389888"/>
              <a:gd name="connsiteX29" fmla="*/ 2743200 w 2752344"/>
              <a:gd name="connsiteY29" fmla="*/ 603504 h 1389888"/>
              <a:gd name="connsiteX30" fmla="*/ 2688336 w 2752344"/>
              <a:gd name="connsiteY30" fmla="*/ 685800 h 1389888"/>
              <a:gd name="connsiteX31" fmla="*/ 2670048 w 2752344"/>
              <a:gd name="connsiteY31" fmla="*/ 713232 h 1389888"/>
              <a:gd name="connsiteX32" fmla="*/ 2660904 w 2752344"/>
              <a:gd name="connsiteY32" fmla="*/ 740664 h 1389888"/>
              <a:gd name="connsiteX33" fmla="*/ 2615184 w 2752344"/>
              <a:gd name="connsiteY33" fmla="*/ 795528 h 1389888"/>
              <a:gd name="connsiteX34" fmla="*/ 2532888 w 2752344"/>
              <a:gd name="connsiteY34" fmla="*/ 841248 h 1389888"/>
              <a:gd name="connsiteX35" fmla="*/ 2505456 w 2752344"/>
              <a:gd name="connsiteY35" fmla="*/ 859536 h 1389888"/>
              <a:gd name="connsiteX36" fmla="*/ 2450592 w 2752344"/>
              <a:gd name="connsiteY36" fmla="*/ 877824 h 1389888"/>
              <a:gd name="connsiteX37" fmla="*/ 2423160 w 2752344"/>
              <a:gd name="connsiteY37" fmla="*/ 896112 h 1389888"/>
              <a:gd name="connsiteX38" fmla="*/ 2395728 w 2752344"/>
              <a:gd name="connsiteY38" fmla="*/ 923544 h 1389888"/>
              <a:gd name="connsiteX39" fmla="*/ 2368296 w 2752344"/>
              <a:gd name="connsiteY39" fmla="*/ 932688 h 1389888"/>
              <a:gd name="connsiteX40" fmla="*/ 2340864 w 2752344"/>
              <a:gd name="connsiteY40" fmla="*/ 960120 h 1389888"/>
              <a:gd name="connsiteX41" fmla="*/ 2331720 w 2752344"/>
              <a:gd name="connsiteY41" fmla="*/ 987552 h 1389888"/>
              <a:gd name="connsiteX42" fmla="*/ 2313432 w 2752344"/>
              <a:gd name="connsiteY42" fmla="*/ 1069848 h 1389888"/>
              <a:gd name="connsiteX43" fmla="*/ 2295144 w 2752344"/>
              <a:gd name="connsiteY43" fmla="*/ 1197864 h 1389888"/>
              <a:gd name="connsiteX44" fmla="*/ 2286000 w 2752344"/>
              <a:gd name="connsiteY44" fmla="*/ 1225296 h 1389888"/>
              <a:gd name="connsiteX45" fmla="*/ 2221992 w 2752344"/>
              <a:gd name="connsiteY45" fmla="*/ 1307592 h 1389888"/>
              <a:gd name="connsiteX46" fmla="*/ 2157984 w 2752344"/>
              <a:gd name="connsiteY46" fmla="*/ 1335024 h 1389888"/>
              <a:gd name="connsiteX47" fmla="*/ 2130552 w 2752344"/>
              <a:gd name="connsiteY47" fmla="*/ 1353312 h 1389888"/>
              <a:gd name="connsiteX48" fmla="*/ 2084832 w 2752344"/>
              <a:gd name="connsiteY48" fmla="*/ 1362456 h 1389888"/>
              <a:gd name="connsiteX49" fmla="*/ 2057400 w 2752344"/>
              <a:gd name="connsiteY49" fmla="*/ 1371600 h 1389888"/>
              <a:gd name="connsiteX50" fmla="*/ 1874520 w 2752344"/>
              <a:gd name="connsiteY50" fmla="*/ 1389888 h 1389888"/>
              <a:gd name="connsiteX51" fmla="*/ 1252728 w 2752344"/>
              <a:gd name="connsiteY51" fmla="*/ 1380744 h 1389888"/>
              <a:gd name="connsiteX52" fmla="*/ 1197864 w 2752344"/>
              <a:gd name="connsiteY52" fmla="*/ 1371600 h 1389888"/>
              <a:gd name="connsiteX53" fmla="*/ 1088136 w 2752344"/>
              <a:gd name="connsiteY53" fmla="*/ 1362456 h 1389888"/>
              <a:gd name="connsiteX54" fmla="*/ 1042416 w 2752344"/>
              <a:gd name="connsiteY54" fmla="*/ 1353312 h 1389888"/>
              <a:gd name="connsiteX55" fmla="*/ 1005840 w 2752344"/>
              <a:gd name="connsiteY55" fmla="*/ 1344168 h 1389888"/>
              <a:gd name="connsiteX56" fmla="*/ 877824 w 2752344"/>
              <a:gd name="connsiteY56" fmla="*/ 1325880 h 1389888"/>
              <a:gd name="connsiteX57" fmla="*/ 822960 w 2752344"/>
              <a:gd name="connsiteY57" fmla="*/ 1307592 h 1389888"/>
              <a:gd name="connsiteX58" fmla="*/ 795528 w 2752344"/>
              <a:gd name="connsiteY58" fmla="*/ 1298448 h 1389888"/>
              <a:gd name="connsiteX59" fmla="*/ 749808 w 2752344"/>
              <a:gd name="connsiteY59" fmla="*/ 1289304 h 1389888"/>
              <a:gd name="connsiteX60" fmla="*/ 722376 w 2752344"/>
              <a:gd name="connsiteY60" fmla="*/ 1280160 h 1389888"/>
              <a:gd name="connsiteX61" fmla="*/ 685800 w 2752344"/>
              <a:gd name="connsiteY61" fmla="*/ 1271016 h 1389888"/>
              <a:gd name="connsiteX62" fmla="*/ 640080 w 2752344"/>
              <a:gd name="connsiteY62" fmla="*/ 1261872 h 1389888"/>
              <a:gd name="connsiteX63" fmla="*/ 603504 w 2752344"/>
              <a:gd name="connsiteY63" fmla="*/ 1252728 h 1389888"/>
              <a:gd name="connsiteX64" fmla="*/ 539496 w 2752344"/>
              <a:gd name="connsiteY64" fmla="*/ 1243584 h 1389888"/>
              <a:gd name="connsiteX65" fmla="*/ 484632 w 2752344"/>
              <a:gd name="connsiteY65" fmla="*/ 1225296 h 1389888"/>
              <a:gd name="connsiteX66" fmla="*/ 457200 w 2752344"/>
              <a:gd name="connsiteY66" fmla="*/ 1216152 h 1389888"/>
              <a:gd name="connsiteX67" fmla="*/ 429768 w 2752344"/>
              <a:gd name="connsiteY67" fmla="*/ 1197864 h 1389888"/>
              <a:gd name="connsiteX68" fmla="*/ 402336 w 2752344"/>
              <a:gd name="connsiteY68" fmla="*/ 1188720 h 1389888"/>
              <a:gd name="connsiteX69" fmla="*/ 320040 w 2752344"/>
              <a:gd name="connsiteY69" fmla="*/ 1133856 h 1389888"/>
              <a:gd name="connsiteX70" fmla="*/ 292608 w 2752344"/>
              <a:gd name="connsiteY70" fmla="*/ 1115568 h 1389888"/>
              <a:gd name="connsiteX71" fmla="*/ 265176 w 2752344"/>
              <a:gd name="connsiteY71" fmla="*/ 1088136 h 1389888"/>
              <a:gd name="connsiteX72" fmla="*/ 182880 w 2752344"/>
              <a:gd name="connsiteY72" fmla="*/ 1014984 h 1389888"/>
              <a:gd name="connsiteX73" fmla="*/ 137160 w 2752344"/>
              <a:gd name="connsiteY73" fmla="*/ 960120 h 1389888"/>
              <a:gd name="connsiteX74" fmla="*/ 73152 w 2752344"/>
              <a:gd name="connsiteY74" fmla="*/ 877824 h 1389888"/>
              <a:gd name="connsiteX75" fmla="*/ 36576 w 2752344"/>
              <a:gd name="connsiteY75" fmla="*/ 822960 h 1389888"/>
              <a:gd name="connsiteX76" fmla="*/ 27432 w 2752344"/>
              <a:gd name="connsiteY76" fmla="*/ 795528 h 1389888"/>
              <a:gd name="connsiteX77" fmla="*/ 0 w 2752344"/>
              <a:gd name="connsiteY77" fmla="*/ 731520 h 1389888"/>
              <a:gd name="connsiteX78" fmla="*/ 9144 w 2752344"/>
              <a:gd name="connsiteY78" fmla="*/ 530352 h 1389888"/>
              <a:gd name="connsiteX79" fmla="*/ 27432 w 2752344"/>
              <a:gd name="connsiteY79" fmla="*/ 475488 h 1389888"/>
              <a:gd name="connsiteX80" fmla="*/ 54864 w 2752344"/>
              <a:gd name="connsiteY80" fmla="*/ 457200 h 1389888"/>
              <a:gd name="connsiteX81" fmla="*/ 73152 w 2752344"/>
              <a:gd name="connsiteY81" fmla="*/ 429768 h 1389888"/>
              <a:gd name="connsiteX82" fmla="*/ 100584 w 2752344"/>
              <a:gd name="connsiteY82" fmla="*/ 411480 h 1389888"/>
              <a:gd name="connsiteX83" fmla="*/ 219456 w 2752344"/>
              <a:gd name="connsiteY83" fmla="*/ 384048 h 1389888"/>
              <a:gd name="connsiteX84" fmla="*/ 429768 w 2752344"/>
              <a:gd name="connsiteY84" fmla="*/ 374904 h 1389888"/>
              <a:gd name="connsiteX85" fmla="*/ 484632 w 2752344"/>
              <a:gd name="connsiteY85" fmla="*/ 356616 h 1389888"/>
              <a:gd name="connsiteX86" fmla="*/ 539496 w 2752344"/>
              <a:gd name="connsiteY86" fmla="*/ 320040 h 1389888"/>
              <a:gd name="connsiteX87" fmla="*/ 566928 w 2752344"/>
              <a:gd name="connsiteY87" fmla="*/ 301752 h 1389888"/>
              <a:gd name="connsiteX88" fmla="*/ 594360 w 2752344"/>
              <a:gd name="connsiteY88" fmla="*/ 320040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752344" h="1389888">
                <a:moveTo>
                  <a:pt x="594360" y="320040"/>
                </a:moveTo>
                <a:cubicBezTo>
                  <a:pt x="597408" y="304800"/>
                  <a:pt x="599735" y="289398"/>
                  <a:pt x="603504" y="274320"/>
                </a:cubicBezTo>
                <a:cubicBezTo>
                  <a:pt x="605842" y="264969"/>
                  <a:pt x="610000" y="256156"/>
                  <a:pt x="612648" y="246888"/>
                </a:cubicBezTo>
                <a:cubicBezTo>
                  <a:pt x="616100" y="234804"/>
                  <a:pt x="618181" y="222349"/>
                  <a:pt x="621792" y="210312"/>
                </a:cubicBezTo>
                <a:cubicBezTo>
                  <a:pt x="627331" y="191848"/>
                  <a:pt x="633984" y="173736"/>
                  <a:pt x="640080" y="155448"/>
                </a:cubicBezTo>
                <a:lnTo>
                  <a:pt x="658368" y="100584"/>
                </a:lnTo>
                <a:lnTo>
                  <a:pt x="676656" y="45720"/>
                </a:lnTo>
                <a:cubicBezTo>
                  <a:pt x="679704" y="36576"/>
                  <a:pt x="677780" y="23635"/>
                  <a:pt x="685800" y="18288"/>
                </a:cubicBezTo>
                <a:lnTo>
                  <a:pt x="713232" y="0"/>
                </a:lnTo>
                <a:lnTo>
                  <a:pt x="1865376" y="9144"/>
                </a:lnTo>
                <a:cubicBezTo>
                  <a:pt x="1929451" y="10016"/>
                  <a:pt x="1993541" y="12966"/>
                  <a:pt x="2057400" y="18288"/>
                </a:cubicBezTo>
                <a:cubicBezTo>
                  <a:pt x="2067005" y="19088"/>
                  <a:pt x="2076406" y="22751"/>
                  <a:pt x="2084832" y="27432"/>
                </a:cubicBezTo>
                <a:cubicBezTo>
                  <a:pt x="2104045" y="38106"/>
                  <a:pt x="2139696" y="64008"/>
                  <a:pt x="2139696" y="64008"/>
                </a:cubicBezTo>
                <a:cubicBezTo>
                  <a:pt x="2145792" y="73152"/>
                  <a:pt x="2153069" y="81610"/>
                  <a:pt x="2157984" y="91440"/>
                </a:cubicBezTo>
                <a:cubicBezTo>
                  <a:pt x="2162295" y="100061"/>
                  <a:pt x="2162169" y="110607"/>
                  <a:pt x="2167128" y="118872"/>
                </a:cubicBezTo>
                <a:cubicBezTo>
                  <a:pt x="2180618" y="141355"/>
                  <a:pt x="2199637" y="160232"/>
                  <a:pt x="2212848" y="182880"/>
                </a:cubicBezTo>
                <a:cubicBezTo>
                  <a:pt x="2221119" y="197058"/>
                  <a:pt x="2223276" y="214190"/>
                  <a:pt x="2231136" y="228600"/>
                </a:cubicBezTo>
                <a:cubicBezTo>
                  <a:pt x="2241661" y="247896"/>
                  <a:pt x="2255520" y="265176"/>
                  <a:pt x="2267712" y="283464"/>
                </a:cubicBezTo>
                <a:cubicBezTo>
                  <a:pt x="2273808" y="292608"/>
                  <a:pt x="2276856" y="304800"/>
                  <a:pt x="2286000" y="310896"/>
                </a:cubicBezTo>
                <a:cubicBezTo>
                  <a:pt x="2304288" y="323088"/>
                  <a:pt x="2320012" y="340521"/>
                  <a:pt x="2340864" y="347472"/>
                </a:cubicBezTo>
                <a:cubicBezTo>
                  <a:pt x="2350008" y="350520"/>
                  <a:pt x="2359675" y="352305"/>
                  <a:pt x="2368296" y="356616"/>
                </a:cubicBezTo>
                <a:cubicBezTo>
                  <a:pt x="2378126" y="361531"/>
                  <a:pt x="2385438" y="371045"/>
                  <a:pt x="2395728" y="374904"/>
                </a:cubicBezTo>
                <a:cubicBezTo>
                  <a:pt x="2410280" y="380361"/>
                  <a:pt x="2426370" y="380279"/>
                  <a:pt x="2441448" y="384048"/>
                </a:cubicBezTo>
                <a:cubicBezTo>
                  <a:pt x="2526566" y="405327"/>
                  <a:pt x="2376070" y="379933"/>
                  <a:pt x="2532888" y="402336"/>
                </a:cubicBezTo>
                <a:lnTo>
                  <a:pt x="2615184" y="429768"/>
                </a:lnTo>
                <a:cubicBezTo>
                  <a:pt x="2624328" y="432816"/>
                  <a:pt x="2634596" y="433565"/>
                  <a:pt x="2642616" y="438912"/>
                </a:cubicBezTo>
                <a:cubicBezTo>
                  <a:pt x="2678068" y="462547"/>
                  <a:pt x="2659622" y="453725"/>
                  <a:pt x="2697480" y="466344"/>
                </a:cubicBezTo>
                <a:cubicBezTo>
                  <a:pt x="2709672" y="484632"/>
                  <a:pt x="2727105" y="500356"/>
                  <a:pt x="2734056" y="521208"/>
                </a:cubicBezTo>
                <a:lnTo>
                  <a:pt x="2752344" y="576072"/>
                </a:lnTo>
                <a:cubicBezTo>
                  <a:pt x="2749296" y="585216"/>
                  <a:pt x="2747881" y="595078"/>
                  <a:pt x="2743200" y="603504"/>
                </a:cubicBezTo>
                <a:lnTo>
                  <a:pt x="2688336" y="685800"/>
                </a:lnTo>
                <a:cubicBezTo>
                  <a:pt x="2682240" y="694944"/>
                  <a:pt x="2673523" y="702806"/>
                  <a:pt x="2670048" y="713232"/>
                </a:cubicBezTo>
                <a:cubicBezTo>
                  <a:pt x="2667000" y="722376"/>
                  <a:pt x="2665215" y="732043"/>
                  <a:pt x="2660904" y="740664"/>
                </a:cubicBezTo>
                <a:cubicBezTo>
                  <a:pt x="2651298" y="759876"/>
                  <a:pt x="2631730" y="782659"/>
                  <a:pt x="2615184" y="795528"/>
                </a:cubicBezTo>
                <a:cubicBezTo>
                  <a:pt x="2511392" y="876255"/>
                  <a:pt x="2599111" y="808136"/>
                  <a:pt x="2532888" y="841248"/>
                </a:cubicBezTo>
                <a:cubicBezTo>
                  <a:pt x="2523058" y="846163"/>
                  <a:pt x="2515499" y="855073"/>
                  <a:pt x="2505456" y="859536"/>
                </a:cubicBezTo>
                <a:cubicBezTo>
                  <a:pt x="2487840" y="867365"/>
                  <a:pt x="2466632" y="867131"/>
                  <a:pt x="2450592" y="877824"/>
                </a:cubicBezTo>
                <a:cubicBezTo>
                  <a:pt x="2441448" y="883920"/>
                  <a:pt x="2431603" y="889077"/>
                  <a:pt x="2423160" y="896112"/>
                </a:cubicBezTo>
                <a:cubicBezTo>
                  <a:pt x="2413226" y="904391"/>
                  <a:pt x="2406488" y="916371"/>
                  <a:pt x="2395728" y="923544"/>
                </a:cubicBezTo>
                <a:cubicBezTo>
                  <a:pt x="2387708" y="928891"/>
                  <a:pt x="2377440" y="929640"/>
                  <a:pt x="2368296" y="932688"/>
                </a:cubicBezTo>
                <a:cubicBezTo>
                  <a:pt x="2359152" y="941832"/>
                  <a:pt x="2348037" y="949360"/>
                  <a:pt x="2340864" y="960120"/>
                </a:cubicBezTo>
                <a:cubicBezTo>
                  <a:pt x="2335517" y="968140"/>
                  <a:pt x="2333811" y="978143"/>
                  <a:pt x="2331720" y="987552"/>
                </a:cubicBezTo>
                <a:cubicBezTo>
                  <a:pt x="2310263" y="1084109"/>
                  <a:pt x="2334016" y="1008095"/>
                  <a:pt x="2313432" y="1069848"/>
                </a:cubicBezTo>
                <a:cubicBezTo>
                  <a:pt x="2307742" y="1121057"/>
                  <a:pt x="2306790" y="1151282"/>
                  <a:pt x="2295144" y="1197864"/>
                </a:cubicBezTo>
                <a:cubicBezTo>
                  <a:pt x="2292806" y="1207215"/>
                  <a:pt x="2290681" y="1216870"/>
                  <a:pt x="2286000" y="1225296"/>
                </a:cubicBezTo>
                <a:cubicBezTo>
                  <a:pt x="2273561" y="1247686"/>
                  <a:pt x="2246545" y="1290054"/>
                  <a:pt x="2221992" y="1307592"/>
                </a:cubicBezTo>
                <a:cubicBezTo>
                  <a:pt x="2177594" y="1339305"/>
                  <a:pt x="2197782" y="1315125"/>
                  <a:pt x="2157984" y="1335024"/>
                </a:cubicBezTo>
                <a:cubicBezTo>
                  <a:pt x="2148154" y="1339939"/>
                  <a:pt x="2140842" y="1349453"/>
                  <a:pt x="2130552" y="1353312"/>
                </a:cubicBezTo>
                <a:cubicBezTo>
                  <a:pt x="2116000" y="1358769"/>
                  <a:pt x="2099910" y="1358687"/>
                  <a:pt x="2084832" y="1362456"/>
                </a:cubicBezTo>
                <a:cubicBezTo>
                  <a:pt x="2075481" y="1364794"/>
                  <a:pt x="2066907" y="1370015"/>
                  <a:pt x="2057400" y="1371600"/>
                </a:cubicBezTo>
                <a:cubicBezTo>
                  <a:pt x="2026532" y="1376745"/>
                  <a:pt x="1899049" y="1387658"/>
                  <a:pt x="1874520" y="1389888"/>
                </a:cubicBezTo>
                <a:lnTo>
                  <a:pt x="1252728" y="1380744"/>
                </a:lnTo>
                <a:cubicBezTo>
                  <a:pt x="1234195" y="1380243"/>
                  <a:pt x="1216291" y="1373647"/>
                  <a:pt x="1197864" y="1371600"/>
                </a:cubicBezTo>
                <a:cubicBezTo>
                  <a:pt x="1161386" y="1367547"/>
                  <a:pt x="1124712" y="1365504"/>
                  <a:pt x="1088136" y="1362456"/>
                </a:cubicBezTo>
                <a:cubicBezTo>
                  <a:pt x="1072896" y="1359408"/>
                  <a:pt x="1057588" y="1356683"/>
                  <a:pt x="1042416" y="1353312"/>
                </a:cubicBezTo>
                <a:cubicBezTo>
                  <a:pt x="1030148" y="1350586"/>
                  <a:pt x="1018236" y="1346234"/>
                  <a:pt x="1005840" y="1344168"/>
                </a:cubicBezTo>
                <a:cubicBezTo>
                  <a:pt x="973362" y="1338755"/>
                  <a:pt x="912360" y="1334514"/>
                  <a:pt x="877824" y="1325880"/>
                </a:cubicBezTo>
                <a:cubicBezTo>
                  <a:pt x="859122" y="1321205"/>
                  <a:pt x="841248" y="1313688"/>
                  <a:pt x="822960" y="1307592"/>
                </a:cubicBezTo>
                <a:cubicBezTo>
                  <a:pt x="813816" y="1304544"/>
                  <a:pt x="804979" y="1300338"/>
                  <a:pt x="795528" y="1298448"/>
                </a:cubicBezTo>
                <a:cubicBezTo>
                  <a:pt x="780288" y="1295400"/>
                  <a:pt x="764886" y="1293073"/>
                  <a:pt x="749808" y="1289304"/>
                </a:cubicBezTo>
                <a:cubicBezTo>
                  <a:pt x="740457" y="1286966"/>
                  <a:pt x="731644" y="1282808"/>
                  <a:pt x="722376" y="1280160"/>
                </a:cubicBezTo>
                <a:cubicBezTo>
                  <a:pt x="710292" y="1276708"/>
                  <a:pt x="698068" y="1273742"/>
                  <a:pt x="685800" y="1271016"/>
                </a:cubicBezTo>
                <a:cubicBezTo>
                  <a:pt x="670628" y="1267645"/>
                  <a:pt x="655252" y="1265243"/>
                  <a:pt x="640080" y="1261872"/>
                </a:cubicBezTo>
                <a:cubicBezTo>
                  <a:pt x="627812" y="1259146"/>
                  <a:pt x="615869" y="1254976"/>
                  <a:pt x="603504" y="1252728"/>
                </a:cubicBezTo>
                <a:cubicBezTo>
                  <a:pt x="582299" y="1248873"/>
                  <a:pt x="560832" y="1246632"/>
                  <a:pt x="539496" y="1243584"/>
                </a:cubicBezTo>
                <a:lnTo>
                  <a:pt x="484632" y="1225296"/>
                </a:lnTo>
                <a:cubicBezTo>
                  <a:pt x="475488" y="1222248"/>
                  <a:pt x="465220" y="1221499"/>
                  <a:pt x="457200" y="1216152"/>
                </a:cubicBezTo>
                <a:cubicBezTo>
                  <a:pt x="448056" y="1210056"/>
                  <a:pt x="439598" y="1202779"/>
                  <a:pt x="429768" y="1197864"/>
                </a:cubicBezTo>
                <a:cubicBezTo>
                  <a:pt x="421147" y="1193553"/>
                  <a:pt x="410762" y="1193401"/>
                  <a:pt x="402336" y="1188720"/>
                </a:cubicBezTo>
                <a:lnTo>
                  <a:pt x="320040" y="1133856"/>
                </a:lnTo>
                <a:cubicBezTo>
                  <a:pt x="310896" y="1127760"/>
                  <a:pt x="300379" y="1123339"/>
                  <a:pt x="292608" y="1115568"/>
                </a:cubicBezTo>
                <a:cubicBezTo>
                  <a:pt x="283464" y="1106424"/>
                  <a:pt x="275110" y="1096415"/>
                  <a:pt x="265176" y="1088136"/>
                </a:cubicBezTo>
                <a:cubicBezTo>
                  <a:pt x="223948" y="1053779"/>
                  <a:pt x="227339" y="1081673"/>
                  <a:pt x="182880" y="1014984"/>
                </a:cubicBezTo>
                <a:cubicBezTo>
                  <a:pt x="117530" y="916959"/>
                  <a:pt x="219300" y="1065729"/>
                  <a:pt x="137160" y="960120"/>
                </a:cubicBezTo>
                <a:cubicBezTo>
                  <a:pt x="60599" y="861684"/>
                  <a:pt x="135431" y="940103"/>
                  <a:pt x="73152" y="877824"/>
                </a:cubicBezTo>
                <a:cubicBezTo>
                  <a:pt x="51410" y="812597"/>
                  <a:pt x="82239" y="891455"/>
                  <a:pt x="36576" y="822960"/>
                </a:cubicBezTo>
                <a:cubicBezTo>
                  <a:pt x="31229" y="814940"/>
                  <a:pt x="31229" y="804387"/>
                  <a:pt x="27432" y="795528"/>
                </a:cubicBezTo>
                <a:cubicBezTo>
                  <a:pt x="-6466" y="716433"/>
                  <a:pt x="21444" y="795853"/>
                  <a:pt x="0" y="731520"/>
                </a:cubicBezTo>
                <a:cubicBezTo>
                  <a:pt x="3048" y="664464"/>
                  <a:pt x="1993" y="597095"/>
                  <a:pt x="9144" y="530352"/>
                </a:cubicBezTo>
                <a:cubicBezTo>
                  <a:pt x="11198" y="511184"/>
                  <a:pt x="11392" y="486181"/>
                  <a:pt x="27432" y="475488"/>
                </a:cubicBezTo>
                <a:lnTo>
                  <a:pt x="54864" y="457200"/>
                </a:lnTo>
                <a:cubicBezTo>
                  <a:pt x="60960" y="448056"/>
                  <a:pt x="65381" y="437539"/>
                  <a:pt x="73152" y="429768"/>
                </a:cubicBezTo>
                <a:cubicBezTo>
                  <a:pt x="80923" y="421997"/>
                  <a:pt x="90541" y="415943"/>
                  <a:pt x="100584" y="411480"/>
                </a:cubicBezTo>
                <a:cubicBezTo>
                  <a:pt x="138756" y="394515"/>
                  <a:pt x="177887" y="386819"/>
                  <a:pt x="219456" y="384048"/>
                </a:cubicBezTo>
                <a:cubicBezTo>
                  <a:pt x="289471" y="379380"/>
                  <a:pt x="359664" y="377952"/>
                  <a:pt x="429768" y="374904"/>
                </a:cubicBezTo>
                <a:cubicBezTo>
                  <a:pt x="448056" y="368808"/>
                  <a:pt x="468592" y="367309"/>
                  <a:pt x="484632" y="356616"/>
                </a:cubicBezTo>
                <a:lnTo>
                  <a:pt x="539496" y="320040"/>
                </a:lnTo>
                <a:cubicBezTo>
                  <a:pt x="548640" y="313944"/>
                  <a:pt x="555938" y="301752"/>
                  <a:pt x="566928" y="301752"/>
                </a:cubicBezTo>
                <a:lnTo>
                  <a:pt x="594360" y="32004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81929" name="TextBox 2"/>
          <p:cNvSpPr txBox="1">
            <a:spLocks noChangeArrowheads="1"/>
          </p:cNvSpPr>
          <p:nvPr/>
        </p:nvSpPr>
        <p:spPr bwMode="auto">
          <a:xfrm>
            <a:off x="3440113" y="3041650"/>
            <a:ext cx="25066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zh-CN" altLang="en-US" sz="2600" b="1">
                <a:solidFill>
                  <a:srgbClr val="FF0000"/>
                </a:solidFill>
                <a:latin typeface="黑体" panose="02010609060101010101" pitchFamily="49" charset="-122"/>
                <a:ea typeface="黑体" panose="02010609060101010101" pitchFamily="49" charset="-122"/>
              </a:rPr>
              <a:t>高精度、高分辨综合研究平台</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16632"/>
            <a:ext cx="6192688" cy="6327899"/>
          </a:xfrm>
          <a:prstGeom prst="rect">
            <a:avLst/>
          </a:prstGeom>
        </p:spPr>
      </p:pic>
    </p:spTree>
    <p:extLst>
      <p:ext uri="{BB962C8B-B14F-4D97-AF65-F5344CB8AC3E}">
        <p14:creationId xmlns:p14="http://schemas.microsoft.com/office/powerpoint/2010/main" val="3729351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光与物质相互作用"/>
          <p:cNvPicPr>
            <a:picLocks noChangeAspect="1" noChangeArrowheads="1"/>
          </p:cNvPicPr>
          <p:nvPr/>
        </p:nvPicPr>
        <p:blipFill>
          <a:blip r:embed="rId2">
            <a:extLst>
              <a:ext uri="{28A0092B-C50C-407E-A947-70E740481C1C}">
                <a14:useLocalDpi xmlns:a14="http://schemas.microsoft.com/office/drawing/2010/main" val="0"/>
              </a:ext>
            </a:extLst>
          </a:blip>
          <a:srcRect b="5553"/>
          <a:stretch>
            <a:fillRect/>
          </a:stretch>
        </p:blipFill>
        <p:spPr bwMode="auto">
          <a:xfrm>
            <a:off x="250825" y="1196975"/>
            <a:ext cx="6072188"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矩形 2"/>
          <p:cNvSpPr>
            <a:spLocks noChangeArrowheads="1"/>
          </p:cNvSpPr>
          <p:nvPr/>
        </p:nvSpPr>
        <p:spPr bwMode="auto">
          <a:xfrm>
            <a:off x="6443663" y="2536825"/>
            <a:ext cx="2921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200000"/>
              </a:lnSpc>
              <a:spcBef>
                <a:spcPct val="0"/>
              </a:spcBef>
              <a:buFont typeface="Wingdings" panose="05000000000000000000" pitchFamily="2" charset="2"/>
              <a:buChar char="Ø"/>
            </a:pPr>
            <a:r>
              <a:rPr lang="zh-CN" altLang="en-US" sz="2400" b="1">
                <a:solidFill>
                  <a:srgbClr val="0000FF"/>
                </a:solidFill>
                <a:latin typeface="黑体" panose="02010609060101010101" pitchFamily="49" charset="-122"/>
                <a:ea typeface="黑体" panose="02010609060101010101" pitchFamily="49" charset="-122"/>
              </a:rPr>
              <a:t>谱学：能量分辨</a:t>
            </a:r>
            <a:endParaRPr lang="en-US" altLang="zh-CN" sz="2400" b="1">
              <a:solidFill>
                <a:srgbClr val="0000FF"/>
              </a:solidFill>
              <a:latin typeface="黑体" panose="02010609060101010101" pitchFamily="49" charset="-122"/>
              <a:ea typeface="黑体" panose="02010609060101010101" pitchFamily="49" charset="-122"/>
            </a:endParaRPr>
          </a:p>
          <a:p>
            <a:pPr eaLnBrk="1" hangingPunct="1">
              <a:lnSpc>
                <a:spcPct val="200000"/>
              </a:lnSpc>
              <a:spcBef>
                <a:spcPct val="0"/>
              </a:spcBef>
              <a:buFont typeface="Wingdings" panose="05000000000000000000" pitchFamily="2" charset="2"/>
              <a:buChar char="Ø"/>
            </a:pPr>
            <a:r>
              <a:rPr lang="zh-CN" altLang="en-US" sz="2400" b="1">
                <a:solidFill>
                  <a:srgbClr val="0000FF"/>
                </a:solidFill>
                <a:latin typeface="黑体" panose="02010609060101010101" pitchFamily="49" charset="-122"/>
                <a:ea typeface="黑体" panose="02010609060101010101" pitchFamily="49" charset="-122"/>
              </a:rPr>
              <a:t>散射：动量分辨 </a:t>
            </a:r>
            <a:endParaRPr lang="en-US" altLang="zh-CN" sz="2400" b="1">
              <a:solidFill>
                <a:srgbClr val="0000FF"/>
              </a:solidFill>
              <a:latin typeface="黑体" panose="02010609060101010101" pitchFamily="49" charset="-122"/>
              <a:ea typeface="黑体" panose="02010609060101010101" pitchFamily="49" charset="-122"/>
            </a:endParaRPr>
          </a:p>
          <a:p>
            <a:pPr eaLnBrk="1" hangingPunct="1">
              <a:lnSpc>
                <a:spcPct val="200000"/>
              </a:lnSpc>
              <a:spcBef>
                <a:spcPct val="0"/>
              </a:spcBef>
              <a:buFont typeface="Wingdings" panose="05000000000000000000" pitchFamily="2" charset="2"/>
              <a:buChar char="Ø"/>
            </a:pPr>
            <a:r>
              <a:rPr lang="zh-CN" altLang="en-US" sz="2400" b="1">
                <a:solidFill>
                  <a:srgbClr val="0000FF"/>
                </a:solidFill>
                <a:latin typeface="黑体" panose="02010609060101010101" pitchFamily="49" charset="-122"/>
                <a:ea typeface="黑体" panose="02010609060101010101" pitchFamily="49" charset="-122"/>
              </a:rPr>
              <a:t>成像：位置分辨</a:t>
            </a:r>
          </a:p>
        </p:txBody>
      </p:sp>
      <p:sp>
        <p:nvSpPr>
          <p:cNvPr id="83971" name="矩形 4"/>
          <p:cNvSpPr>
            <a:spLocks noChangeArrowheads="1"/>
          </p:cNvSpPr>
          <p:nvPr/>
        </p:nvSpPr>
        <p:spPr bwMode="auto">
          <a:xfrm>
            <a:off x="2916238" y="188913"/>
            <a:ext cx="39592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黑体" panose="02010609060101010101" pitchFamily="49" charset="-122"/>
                <a:ea typeface="黑体" panose="02010609060101010101" pitchFamily="49" charset="-122"/>
              </a:rPr>
              <a:t>同步辐射实验技术</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6626" name="TextBox 14"/>
          <p:cNvSpPr txBox="1">
            <a:spLocks noChangeArrowheads="1"/>
          </p:cNvSpPr>
          <p:nvPr/>
        </p:nvSpPr>
        <p:spPr bwMode="auto">
          <a:xfrm>
            <a:off x="2771775" y="4652963"/>
            <a:ext cx="352901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3900"/>
              </a:lnSpc>
              <a:spcBef>
                <a:spcPts val="600"/>
              </a:spcBef>
              <a:buClr>
                <a:srgbClr val="C00000"/>
              </a:buClr>
              <a:buFont typeface="Wingdings" panose="05000000000000000000" pitchFamily="2" charset="2"/>
              <a:buChar char="p"/>
            </a:pPr>
            <a:r>
              <a:rPr lang="zh-CN" altLang="en-US" sz="2400" b="1" dirty="0">
                <a:solidFill>
                  <a:srgbClr val="FF0000"/>
                </a:solidFill>
                <a:latin typeface="DengXian"/>
                <a:ea typeface="DengXian"/>
                <a:cs typeface="DengXian"/>
              </a:rPr>
              <a:t>超快时间分辨：</a:t>
            </a:r>
            <a:r>
              <a:rPr lang="en-US" altLang="zh-CN" sz="2400" b="1" dirty="0">
                <a:solidFill>
                  <a:srgbClr val="FF0000"/>
                </a:solidFill>
                <a:latin typeface="DengXian"/>
                <a:ea typeface="DengXian"/>
                <a:cs typeface="DengXian"/>
              </a:rPr>
              <a:t>~fs</a:t>
            </a:r>
          </a:p>
          <a:p>
            <a:pPr eaLnBrk="1" hangingPunct="1">
              <a:lnSpc>
                <a:spcPts val="3900"/>
              </a:lnSpc>
              <a:spcBef>
                <a:spcPts val="600"/>
              </a:spcBef>
              <a:buClr>
                <a:srgbClr val="C00000"/>
              </a:buClr>
              <a:buFont typeface="Wingdings" panose="05000000000000000000" pitchFamily="2" charset="2"/>
              <a:buChar char="p"/>
            </a:pPr>
            <a:r>
              <a:rPr lang="zh-CN" altLang="en-US" sz="2400" b="1" dirty="0">
                <a:solidFill>
                  <a:srgbClr val="FF0000"/>
                </a:solidFill>
                <a:latin typeface="DengXian"/>
                <a:ea typeface="DengXian"/>
                <a:cs typeface="DengXian"/>
              </a:rPr>
              <a:t>超高空间分辨：</a:t>
            </a:r>
            <a:r>
              <a:rPr lang="en-US" altLang="zh-CN" sz="2400" b="1" dirty="0">
                <a:solidFill>
                  <a:srgbClr val="FF0000"/>
                </a:solidFill>
                <a:latin typeface="DengXian"/>
                <a:ea typeface="DengXian"/>
                <a:cs typeface="DengXian"/>
              </a:rPr>
              <a:t>~Ǻ</a:t>
            </a:r>
          </a:p>
          <a:p>
            <a:pPr eaLnBrk="1" hangingPunct="1">
              <a:lnSpc>
                <a:spcPts val="3900"/>
              </a:lnSpc>
              <a:spcBef>
                <a:spcPts val="600"/>
              </a:spcBef>
              <a:buClr>
                <a:srgbClr val="C00000"/>
              </a:buClr>
              <a:buFont typeface="Wingdings" panose="05000000000000000000" pitchFamily="2" charset="2"/>
              <a:buChar char="p"/>
            </a:pPr>
            <a:r>
              <a:rPr lang="zh-CN" altLang="en-US" sz="2400" b="1" dirty="0">
                <a:solidFill>
                  <a:srgbClr val="FF0000"/>
                </a:solidFill>
                <a:latin typeface="DengXian"/>
                <a:ea typeface="DengXian"/>
                <a:cs typeface="DengXian"/>
              </a:rPr>
              <a:t>超强峰值亮度：</a:t>
            </a:r>
            <a:r>
              <a:rPr lang="en-US" altLang="zh-CN" sz="2400" b="1" dirty="0">
                <a:solidFill>
                  <a:srgbClr val="FF0000"/>
                </a:solidFill>
                <a:latin typeface="DengXian"/>
                <a:ea typeface="DengXian"/>
                <a:cs typeface="DengXian"/>
              </a:rPr>
              <a:t>~10</a:t>
            </a:r>
            <a:r>
              <a:rPr lang="en-US" altLang="zh-CN" sz="2400" b="1" baseline="30000" dirty="0">
                <a:solidFill>
                  <a:srgbClr val="FF0000"/>
                </a:solidFill>
                <a:latin typeface="DengXian"/>
                <a:ea typeface="DengXian"/>
                <a:cs typeface="DengXian"/>
              </a:rPr>
              <a:t>33</a:t>
            </a:r>
            <a:endParaRPr lang="zh-CN" altLang="en-US" sz="2400" b="1" dirty="0">
              <a:solidFill>
                <a:srgbClr val="FF0000"/>
              </a:solidFill>
              <a:latin typeface="DengXian"/>
              <a:ea typeface="DengXian"/>
              <a:cs typeface="DengXian"/>
            </a:endParaRPr>
          </a:p>
        </p:txBody>
      </p:sp>
      <p:sp>
        <p:nvSpPr>
          <p:cNvPr id="26627" name="矩形 21"/>
          <p:cNvSpPr>
            <a:spLocks noChangeArrowheads="1"/>
          </p:cNvSpPr>
          <p:nvPr/>
        </p:nvSpPr>
        <p:spPr bwMode="auto">
          <a:xfrm>
            <a:off x="827088" y="503238"/>
            <a:ext cx="6697662"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lnSpc>
                <a:spcPct val="150000"/>
              </a:lnSpc>
              <a:spcBef>
                <a:spcPts val="1200"/>
              </a:spcBef>
              <a:buFontTx/>
              <a:buNone/>
            </a:pPr>
            <a:r>
              <a:rPr lang="zh-CN" altLang="en-US" b="1" dirty="0">
                <a:solidFill>
                  <a:srgbClr val="0000FF"/>
                </a:solidFill>
                <a:latin typeface="微软雅黑" panose="020B0503020204020204" pitchFamily="34" charset="-122"/>
                <a:ea typeface="微软雅黑" panose="020B0503020204020204" pitchFamily="34" charset="-122"/>
              </a:rPr>
              <a:t>“夫目之视，非能有光也，必因乎日月火炎而后光存焉</a:t>
            </a:r>
            <a:r>
              <a:rPr lang="en-US" altLang="zh-CN" b="1" dirty="0">
                <a:solidFill>
                  <a:srgbClr val="0000FF"/>
                </a:solidFill>
                <a:latin typeface="微软雅黑" panose="020B0503020204020204" pitchFamily="34" charset="-122"/>
                <a:ea typeface="微软雅黑" panose="020B0503020204020204" pitchFamily="34" charset="-122"/>
              </a:rPr>
              <a:t> </a:t>
            </a:r>
            <a:r>
              <a:rPr lang="zh-CN" altLang="en-US" b="1" dirty="0">
                <a:solidFill>
                  <a:srgbClr val="0000FF"/>
                </a:solidFill>
                <a:latin typeface="微软雅黑" panose="020B0503020204020204" pitchFamily="34" charset="-122"/>
                <a:ea typeface="微软雅黑" panose="020B0503020204020204" pitchFamily="34" charset="-122"/>
              </a:rPr>
              <a:t>。”</a:t>
            </a:r>
            <a:endParaRPr lang="en-US" altLang="zh-CN" b="1" dirty="0">
              <a:solidFill>
                <a:srgbClr val="0000FF"/>
              </a:solidFill>
              <a:latin typeface="微软雅黑" panose="020B0503020204020204" pitchFamily="34" charset="-122"/>
              <a:ea typeface="微软雅黑" panose="020B0503020204020204" pitchFamily="34" charset="-122"/>
            </a:endParaRPr>
          </a:p>
          <a:p>
            <a:pPr algn="r" eaLnBrk="1" hangingPunct="1">
              <a:lnSpc>
                <a:spcPct val="150000"/>
              </a:lnSpc>
              <a:spcBef>
                <a:spcPts val="1200"/>
              </a:spcBef>
              <a:buFontTx/>
              <a:buNone/>
            </a:pPr>
            <a:r>
              <a:rPr lang="en-US" altLang="zh-CN" b="1" dirty="0">
                <a:solidFill>
                  <a:srgbClr val="0000FF"/>
                </a:solidFill>
                <a:latin typeface="微软雅黑" panose="020B0503020204020204" pitchFamily="34" charset="-122"/>
                <a:ea typeface="微软雅黑" panose="020B0503020204020204" pitchFamily="34" charset="-122"/>
              </a:rPr>
              <a:t>-----</a:t>
            </a:r>
            <a:r>
              <a:rPr lang="zh-CN" altLang="en-US" b="1" dirty="0">
                <a:solidFill>
                  <a:srgbClr val="0000FF"/>
                </a:solidFill>
                <a:latin typeface="微软雅黑" panose="020B0503020204020204" pitchFamily="34" charset="-122"/>
                <a:ea typeface="微软雅黑" panose="020B0503020204020204" pitchFamily="34" charset="-122"/>
              </a:rPr>
              <a:t>东汉</a:t>
            </a:r>
            <a:r>
              <a:rPr lang="en-US" altLang="zh-CN" b="1" dirty="0">
                <a:solidFill>
                  <a:srgbClr val="0000FF"/>
                </a:solidFill>
                <a:latin typeface="微软雅黑" panose="020B0503020204020204" pitchFamily="34" charset="-122"/>
                <a:ea typeface="微软雅黑" panose="020B0503020204020204" pitchFamily="34" charset="-122"/>
              </a:rPr>
              <a:t>《</a:t>
            </a:r>
            <a:r>
              <a:rPr lang="zh-CN" altLang="en-US" b="1" dirty="0">
                <a:solidFill>
                  <a:srgbClr val="0000FF"/>
                </a:solidFill>
                <a:latin typeface="微软雅黑" panose="020B0503020204020204" pitchFamily="34" charset="-122"/>
                <a:ea typeface="微软雅黑" panose="020B0503020204020204" pitchFamily="34" charset="-122"/>
              </a:rPr>
              <a:t>潜夫论</a:t>
            </a:r>
            <a:r>
              <a:rPr lang="en-US" altLang="zh-CN" b="1" dirty="0">
                <a:solidFill>
                  <a:srgbClr val="0000FF"/>
                </a:solidFill>
                <a:latin typeface="微软雅黑" panose="020B0503020204020204" pitchFamily="34" charset="-122"/>
                <a:ea typeface="微软雅黑" panose="020B0503020204020204" pitchFamily="34" charset="-122"/>
              </a:rPr>
              <a:t>》</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26628" name="矩形 1"/>
          <p:cNvSpPr>
            <a:spLocks noChangeArrowheads="1"/>
          </p:cNvSpPr>
          <p:nvPr/>
        </p:nvSpPr>
        <p:spPr bwMode="auto">
          <a:xfrm>
            <a:off x="684213" y="3429000"/>
            <a:ext cx="7272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a:solidFill>
                  <a:srgbClr val="FF0000"/>
                </a:solidFill>
                <a:latin typeface="黑体" panose="02010609060101010101" pitchFamily="49" charset="-122"/>
                <a:ea typeface="黑体" panose="02010609060101010101" pitchFamily="49" charset="-122"/>
              </a:rPr>
              <a:t>人类文明史是利用和开发光资源的历史</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341438"/>
            <a:ext cx="89281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7885113" y="3860800"/>
            <a:ext cx="1150937"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标题 2"/>
          <p:cNvSpPr>
            <a:spLocks noGrp="1"/>
          </p:cNvSpPr>
          <p:nvPr>
            <p:ph type="title"/>
          </p:nvPr>
        </p:nvSpPr>
        <p:spPr>
          <a:xfrm>
            <a:off x="711200" y="-169863"/>
            <a:ext cx="7772400" cy="1143001"/>
          </a:xfrm>
        </p:spPr>
        <p:txBody>
          <a:bodyPr/>
          <a:lstStyle/>
          <a:p>
            <a:r>
              <a:rPr kumimoji="1" lang="zh-CN" altLang="en-US" sz="4000" smtClean="0">
                <a:solidFill>
                  <a:srgbClr val="0000CC"/>
                </a:solidFill>
                <a:latin typeface="黑体" panose="02010609060101010101" pitchFamily="49" charset="-122"/>
                <a:ea typeface="黑体" panose="02010609060101010101" pitchFamily="49" charset="-122"/>
              </a:rPr>
              <a:t>科学机遇</a:t>
            </a:r>
          </a:p>
        </p:txBody>
      </p:sp>
      <p:pic>
        <p:nvPicPr>
          <p:cNvPr id="86018" name="Picture 3" descr="X-U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0775" y="1125538"/>
            <a:ext cx="6661150" cy="4995862"/>
          </a:xfrm>
        </p:spPr>
      </p:pic>
      <p:sp>
        <p:nvSpPr>
          <p:cNvPr id="5" name="文本框 4"/>
          <p:cNvSpPr txBox="1">
            <a:spLocks noChangeArrowheads="1"/>
          </p:cNvSpPr>
          <p:nvPr/>
        </p:nvSpPr>
        <p:spPr bwMode="auto">
          <a:xfrm>
            <a:off x="7772400" y="2562225"/>
            <a:ext cx="1423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1" lang="en-US" altLang="zh-CN" sz="2000">
                <a:latin typeface="Arial" panose="020B0604020202020204" pitchFamily="34" charset="0"/>
              </a:rPr>
              <a:t>Tender &amp;</a:t>
            </a:r>
          </a:p>
          <a:p>
            <a:pPr>
              <a:spcBef>
                <a:spcPct val="0"/>
              </a:spcBef>
              <a:buFontTx/>
              <a:buNone/>
            </a:pPr>
            <a:r>
              <a:rPr kumimoji="1" lang="en-US" altLang="zh-CN" sz="2000">
                <a:latin typeface="Arial" panose="020B0604020202020204" pitchFamily="34" charset="0"/>
              </a:rPr>
              <a:t>Hard X-ray</a:t>
            </a:r>
            <a:endParaRPr kumimoji="1" lang="zh-CN" altLang="en-US" sz="2000">
              <a:latin typeface="Arial" panose="020B0604020202020204" pitchFamily="34" charset="0"/>
            </a:endParaRPr>
          </a:p>
        </p:txBody>
      </p:sp>
      <p:sp>
        <p:nvSpPr>
          <p:cNvPr id="6" name="文本框 5"/>
          <p:cNvSpPr txBox="1">
            <a:spLocks noChangeArrowheads="1"/>
          </p:cNvSpPr>
          <p:nvPr/>
        </p:nvSpPr>
        <p:spPr bwMode="auto">
          <a:xfrm>
            <a:off x="7842250" y="5024438"/>
            <a:ext cx="117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1" lang="en-US" altLang="zh-CN" sz="2000">
                <a:latin typeface="Arial" panose="020B0604020202020204" pitchFamily="34" charset="0"/>
              </a:rPr>
              <a:t>VUV, SX</a:t>
            </a:r>
            <a:endParaRPr kumimoji="1" lang="zh-CN" altLang="en-US" sz="2000">
              <a:latin typeface="Arial" panose="020B0604020202020204" pitchFamily="34" charset="0"/>
            </a:endParaRPr>
          </a:p>
        </p:txBody>
      </p:sp>
      <p:sp>
        <p:nvSpPr>
          <p:cNvPr id="8" name="文本框 7"/>
          <p:cNvSpPr txBox="1">
            <a:spLocks noChangeArrowheads="1"/>
          </p:cNvSpPr>
          <p:nvPr/>
        </p:nvSpPr>
        <p:spPr bwMode="auto">
          <a:xfrm>
            <a:off x="0" y="2408238"/>
            <a:ext cx="13557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1" lang="en-US" altLang="zh-CN" sz="2000">
                <a:latin typeface="Arial" panose="020B0604020202020204" pitchFamily="34" charset="0"/>
              </a:rPr>
              <a:t>Soft &amp; Hard X-ray</a:t>
            </a:r>
            <a:endParaRPr kumimoji="1" lang="zh-CN" altLang="en-US" sz="2000">
              <a:latin typeface="Arial" panose="020B0604020202020204" pitchFamily="34" charset="0"/>
            </a:endParaRPr>
          </a:p>
        </p:txBody>
      </p:sp>
      <p:sp>
        <p:nvSpPr>
          <p:cNvPr id="9" name="文本框 8"/>
          <p:cNvSpPr txBox="1">
            <a:spLocks noChangeArrowheads="1"/>
          </p:cNvSpPr>
          <p:nvPr/>
        </p:nvSpPr>
        <p:spPr bwMode="auto">
          <a:xfrm>
            <a:off x="-58738" y="5041900"/>
            <a:ext cx="1173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1" lang="en-US" altLang="zh-CN" sz="2000">
                <a:latin typeface="Arial" panose="020B0604020202020204" pitchFamily="34" charset="0"/>
              </a:rPr>
              <a:t>VUV, SX</a:t>
            </a:r>
            <a:endParaRPr kumimoji="1" lang="zh-CN" altLang="en-US" sz="20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p:cNvSpPr>
          <p:nvPr/>
        </p:nvSpPr>
        <p:spPr bwMode="auto">
          <a:xfrm>
            <a:off x="1195388" y="103188"/>
            <a:ext cx="632894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square">
            <a:spAutoFit/>
          </a:bodyPr>
          <a:lstStyle>
            <a:lvl1pPr marL="531813" indent="-531813">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1" lang="zh-CN" altLang="en-US" sz="3600" b="1" dirty="0">
                <a:solidFill>
                  <a:srgbClr val="0000BC"/>
                </a:solidFill>
                <a:latin typeface="黑体" panose="02010609060101010101" pitchFamily="49" charset="-122"/>
                <a:ea typeface="黑体" panose="02010609060101010101" pitchFamily="49" charset="-122"/>
              </a:rPr>
              <a:t>同步辐射在科学研究中的突破</a:t>
            </a:r>
            <a:endParaRPr lang="zh-CN" altLang="en-US" dirty="0">
              <a:solidFill>
                <a:srgbClr val="0000BC"/>
              </a:solidFill>
              <a:latin typeface="黑体" panose="02010609060101010101" pitchFamily="49" charset="-122"/>
              <a:ea typeface="黑体" panose="02010609060101010101" pitchFamily="49" charset="-122"/>
            </a:endParaRPr>
          </a:p>
        </p:txBody>
      </p:sp>
      <p:sp>
        <p:nvSpPr>
          <p:cNvPr id="87042" name="Rectangle 3"/>
          <p:cNvSpPr>
            <a:spLocks noChangeArrowheads="1"/>
          </p:cNvSpPr>
          <p:nvPr/>
        </p:nvSpPr>
        <p:spPr bwMode="auto">
          <a:xfrm>
            <a:off x="0" y="1905000"/>
            <a:ext cx="4876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a:spAutoFit/>
          </a:bodyPr>
          <a:lstStyle>
            <a:lvl1pPr marL="531813" indent="-531813">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1" lang="en-US" altLang="zh-CN" sz="2800">
                <a:solidFill>
                  <a:schemeClr val="hlink"/>
                </a:solidFill>
                <a:latin typeface="黑体" panose="02010609060101010101" pitchFamily="49" charset="-122"/>
                <a:ea typeface="黑体" panose="02010609060101010101" pitchFamily="49" charset="-122"/>
              </a:rPr>
              <a:t>   </a:t>
            </a:r>
            <a:endParaRPr kumimoji="1" lang="en-US" altLang="zh-CN">
              <a:solidFill>
                <a:srgbClr val="0000BC"/>
              </a:solidFill>
              <a:latin typeface="黑体" panose="02010609060101010101" pitchFamily="49" charset="-122"/>
              <a:ea typeface="黑体" panose="02010609060101010101" pitchFamily="49" charset="-122"/>
            </a:endParaRPr>
          </a:p>
          <a:p>
            <a:pPr>
              <a:spcBef>
                <a:spcPct val="0"/>
              </a:spcBef>
              <a:buFontTx/>
              <a:buNone/>
            </a:pPr>
            <a:r>
              <a:rPr kumimoji="1" lang="en-US" altLang="zh-CN" sz="1000">
                <a:solidFill>
                  <a:srgbClr val="0000BC"/>
                </a:solidFill>
                <a:latin typeface="黑体" panose="02010609060101010101" pitchFamily="49" charset="-122"/>
                <a:ea typeface="黑体" panose="02010609060101010101" pitchFamily="49" charset="-122"/>
              </a:rPr>
              <a:t>   </a:t>
            </a:r>
          </a:p>
          <a:p>
            <a:pPr>
              <a:spcBef>
                <a:spcPct val="0"/>
              </a:spcBef>
              <a:buFontTx/>
              <a:buNone/>
            </a:pPr>
            <a:r>
              <a:rPr kumimoji="1" lang="en-US" altLang="zh-CN" sz="2800">
                <a:solidFill>
                  <a:srgbClr val="0000CC"/>
                </a:solidFill>
                <a:latin typeface="黑体" panose="02010609060101010101" pitchFamily="49" charset="-122"/>
                <a:ea typeface="黑体" panose="02010609060101010101" pitchFamily="49" charset="-122"/>
              </a:rPr>
              <a:t>	</a:t>
            </a:r>
            <a:endParaRPr lang="en-US" altLang="zh-CN">
              <a:solidFill>
                <a:srgbClr val="0000BC"/>
              </a:solidFill>
              <a:latin typeface="黑体" panose="02010609060101010101" pitchFamily="49" charset="-122"/>
              <a:ea typeface="黑体" panose="02010609060101010101" pitchFamily="49" charset="-122"/>
            </a:endParaRPr>
          </a:p>
        </p:txBody>
      </p:sp>
      <p:sp>
        <p:nvSpPr>
          <p:cNvPr id="87043" name="Rectangle 4"/>
          <p:cNvSpPr>
            <a:spLocks noChangeArrowheads="1"/>
          </p:cNvSpPr>
          <p:nvPr/>
        </p:nvSpPr>
        <p:spPr bwMode="auto">
          <a:xfrm>
            <a:off x="468313" y="1412875"/>
            <a:ext cx="4402137"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just">
              <a:spcBef>
                <a:spcPct val="0"/>
              </a:spcBef>
              <a:buFontTx/>
              <a:buNone/>
            </a:pPr>
            <a:r>
              <a:rPr lang="zh-CN" altLang="en-US" sz="2800">
                <a:solidFill>
                  <a:srgbClr val="0000BC"/>
                </a:solidFill>
                <a:latin typeface="Arial" panose="020B0604020202020204" pitchFamily="34" charset="0"/>
                <a:ea typeface="黑体" panose="02010609060101010101" pitchFamily="49" charset="-122"/>
                <a:cs typeface="Arial" panose="020B0604020202020204" pitchFamily="34" charset="0"/>
              </a:rPr>
              <a:t>同步辐射在过去的三十年中已取得许多有意义的重大研究成果。</a:t>
            </a:r>
          </a:p>
          <a:p>
            <a:pPr algn="just">
              <a:spcBef>
                <a:spcPct val="0"/>
              </a:spcBef>
              <a:buFontTx/>
              <a:buNone/>
            </a:pPr>
            <a:endParaRPr lang="zh-CN" altLang="en-US" sz="2800">
              <a:solidFill>
                <a:srgbClr val="0000BC"/>
              </a:solidFill>
              <a:latin typeface="Arial" panose="020B0604020202020204" pitchFamily="34" charset="0"/>
              <a:ea typeface="黑体" panose="02010609060101010101" pitchFamily="49" charset="-122"/>
              <a:cs typeface="Arial" panose="020B0604020202020204" pitchFamily="34" charset="0"/>
            </a:endParaRPr>
          </a:p>
          <a:p>
            <a:pPr algn="just">
              <a:spcBef>
                <a:spcPct val="0"/>
              </a:spcBef>
              <a:buFontTx/>
              <a:buNone/>
            </a:pPr>
            <a:r>
              <a:rPr lang="en-US" altLang="zh-CN" sz="2800">
                <a:solidFill>
                  <a:srgbClr val="0000BC"/>
                </a:solidFill>
                <a:latin typeface="Arial" panose="020B0604020202020204" pitchFamily="34" charset="0"/>
                <a:ea typeface="黑体" panose="02010609060101010101" pitchFamily="49" charset="-122"/>
                <a:cs typeface="Arial" panose="020B0604020202020204" pitchFamily="34" charset="0"/>
              </a:rPr>
              <a:t>1997 ATP</a:t>
            </a:r>
            <a:r>
              <a:rPr lang="zh-CN" altLang="en-US" sz="2800">
                <a:solidFill>
                  <a:srgbClr val="0000BC"/>
                </a:solidFill>
                <a:latin typeface="Arial" panose="020B0604020202020204" pitchFamily="34" charset="0"/>
                <a:ea typeface="黑体" panose="02010609060101010101" pitchFamily="49" charset="-122"/>
                <a:cs typeface="Arial" panose="020B0604020202020204" pitchFamily="34" charset="0"/>
              </a:rPr>
              <a:t>腺三磷合成酶合 成与分解的分子机制</a:t>
            </a:r>
          </a:p>
          <a:p>
            <a:pPr algn="just">
              <a:spcBef>
                <a:spcPct val="0"/>
              </a:spcBef>
              <a:buFontTx/>
              <a:buNone/>
            </a:pPr>
            <a:endParaRPr lang="zh-CN" altLang="en-US" sz="2800">
              <a:solidFill>
                <a:srgbClr val="0000BC"/>
              </a:solidFill>
              <a:latin typeface="Arial" panose="020B0604020202020204" pitchFamily="34" charset="0"/>
              <a:ea typeface="黑体" panose="02010609060101010101" pitchFamily="49" charset="-122"/>
              <a:cs typeface="Arial" panose="020B0604020202020204" pitchFamily="34" charset="0"/>
            </a:endParaRPr>
          </a:p>
          <a:p>
            <a:pPr algn="just">
              <a:spcBef>
                <a:spcPct val="0"/>
              </a:spcBef>
              <a:buFontTx/>
              <a:buNone/>
            </a:pPr>
            <a:r>
              <a:rPr lang="en-US" altLang="zh-CN" sz="2800">
                <a:solidFill>
                  <a:srgbClr val="0000BC"/>
                </a:solidFill>
                <a:latin typeface="Arial" panose="020B0604020202020204" pitchFamily="34" charset="0"/>
                <a:ea typeface="黑体" panose="02010609060101010101" pitchFamily="49" charset="-122"/>
                <a:cs typeface="Arial" panose="020B0604020202020204" pitchFamily="34" charset="0"/>
              </a:rPr>
              <a:t>2003 </a:t>
            </a:r>
            <a:r>
              <a:rPr lang="zh-CN" altLang="en-US" sz="2800">
                <a:solidFill>
                  <a:srgbClr val="0000BC"/>
                </a:solidFill>
                <a:latin typeface="Arial" panose="020B0604020202020204" pitchFamily="34" charset="0"/>
                <a:ea typeface="黑体" panose="02010609060101010101" pitchFamily="49" charset="-122"/>
                <a:cs typeface="Arial" panose="020B0604020202020204" pitchFamily="34" charset="0"/>
              </a:rPr>
              <a:t>细胞膜离子水通道结构和机理</a:t>
            </a:r>
          </a:p>
          <a:p>
            <a:pPr algn="just">
              <a:spcBef>
                <a:spcPct val="0"/>
              </a:spcBef>
              <a:buFontTx/>
              <a:buNone/>
            </a:pPr>
            <a:endParaRPr lang="zh-CN" altLang="en-US" sz="2800">
              <a:solidFill>
                <a:srgbClr val="0000BC"/>
              </a:solidFill>
              <a:latin typeface="Arial" panose="020B0604020202020204" pitchFamily="34" charset="0"/>
              <a:ea typeface="黑体" panose="02010609060101010101" pitchFamily="49" charset="-122"/>
              <a:cs typeface="Arial" panose="020B0604020202020204" pitchFamily="34" charset="0"/>
            </a:endParaRPr>
          </a:p>
          <a:p>
            <a:pPr algn="just">
              <a:spcBef>
                <a:spcPct val="0"/>
              </a:spcBef>
              <a:buFontTx/>
              <a:buNone/>
            </a:pPr>
            <a:r>
              <a:rPr lang="en-US" altLang="zh-CN" sz="2800">
                <a:solidFill>
                  <a:srgbClr val="0000BC"/>
                </a:solidFill>
                <a:latin typeface="Arial" panose="020B0604020202020204" pitchFamily="34" charset="0"/>
                <a:ea typeface="黑体" panose="02010609060101010101" pitchFamily="49" charset="-122"/>
                <a:cs typeface="Arial" panose="020B0604020202020204" pitchFamily="34" charset="0"/>
              </a:rPr>
              <a:t>2006 </a:t>
            </a:r>
            <a:r>
              <a:rPr lang="zh-CN" altLang="en-US" sz="2800">
                <a:solidFill>
                  <a:srgbClr val="0000BC"/>
                </a:solidFill>
                <a:latin typeface="Arial" panose="020B0604020202020204" pitchFamily="34" charset="0"/>
                <a:ea typeface="黑体" panose="02010609060101010101" pitchFamily="49" charset="-122"/>
                <a:cs typeface="Arial" panose="020B0604020202020204" pitchFamily="34" charset="0"/>
              </a:rPr>
              <a:t>真核转录的分子基础</a:t>
            </a:r>
          </a:p>
        </p:txBody>
      </p:sp>
      <p:pic>
        <p:nvPicPr>
          <p:cNvPr id="87044" name="Picture 5" descr="machin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508625" y="1125538"/>
            <a:ext cx="2925763"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284538"/>
            <a:ext cx="28797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7" descr="信使核糖核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663" y="5211763"/>
            <a:ext cx="197961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1725" y="5084763"/>
            <a:ext cx="126047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91138" name="Picture 2" descr="Brightness of light sources"/>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50825" y="0"/>
            <a:ext cx="8713788"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5" name="Oval 3"/>
          <p:cNvSpPr>
            <a:spLocks noChangeArrowheads="1"/>
          </p:cNvSpPr>
          <p:nvPr/>
        </p:nvSpPr>
        <p:spPr bwMode="auto">
          <a:xfrm>
            <a:off x="5311775" y="3048000"/>
            <a:ext cx="1143000" cy="838200"/>
          </a:xfrm>
          <a:prstGeom prst="ellipse">
            <a:avLst/>
          </a:prstGeom>
          <a:gradFill rotWithShape="1">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a:extLst/>
        </p:spPr>
        <p:txBody>
          <a:bodyPr wrap="none" anchor="ctr"/>
          <a:lstStyle/>
          <a:p>
            <a:pPr algn="ctr" eaLnBrk="1" hangingPunct="1">
              <a:defRPr/>
            </a:pPr>
            <a:r>
              <a:rPr kumimoji="1" lang="en-US" altLang="zh-CN" b="1">
                <a:solidFill>
                  <a:srgbClr val="000099"/>
                </a:solidFill>
              </a:rPr>
              <a:t>NSRL</a:t>
            </a:r>
            <a:endParaRPr kumimoji="1" lang="en-US" altLang="zh-CN" b="1">
              <a:solidFill>
                <a:srgbClr val="FFFF00"/>
              </a:solidFill>
            </a:endParaRPr>
          </a:p>
        </p:txBody>
      </p:sp>
      <p:sp>
        <p:nvSpPr>
          <p:cNvPr id="412676" name="Oval 4"/>
          <p:cNvSpPr>
            <a:spLocks noChangeArrowheads="1"/>
          </p:cNvSpPr>
          <p:nvPr/>
        </p:nvSpPr>
        <p:spPr bwMode="auto">
          <a:xfrm>
            <a:off x="6008688" y="2349500"/>
            <a:ext cx="1225550" cy="1008063"/>
          </a:xfrm>
          <a:prstGeom prst="ellipse">
            <a:avLst/>
          </a:prstGeom>
          <a:gradFill rotWithShape="1">
            <a:gsLst>
              <a:gs pos="0">
                <a:srgbClr val="FFFFFF"/>
              </a:gs>
              <a:gs pos="100000">
                <a:srgbClr val="0000CC"/>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kumimoji="1" lang="en-US" altLang="zh-CN" sz="2400" b="1">
                <a:solidFill>
                  <a:srgbClr val="FF0000"/>
                </a:solidFill>
                <a:latin typeface="Arial" panose="020B0604020202020204" pitchFamily="34" charset="0"/>
              </a:rPr>
              <a:t>BSRF</a:t>
            </a:r>
          </a:p>
        </p:txBody>
      </p:sp>
      <p:sp>
        <p:nvSpPr>
          <p:cNvPr id="412677" name="Oval 5"/>
          <p:cNvSpPr>
            <a:spLocks noChangeArrowheads="1"/>
          </p:cNvSpPr>
          <p:nvPr/>
        </p:nvSpPr>
        <p:spPr bwMode="auto">
          <a:xfrm>
            <a:off x="6584950" y="1341438"/>
            <a:ext cx="1900238" cy="1439862"/>
          </a:xfrm>
          <a:prstGeom prst="ellipse">
            <a:avLst/>
          </a:prstGeom>
          <a:gradFill rotWithShape="0">
            <a:gsLst>
              <a:gs pos="0">
                <a:srgbClr val="65FFFF"/>
              </a:gs>
              <a:gs pos="100000">
                <a:srgbClr val="65FFFF">
                  <a:gamma/>
                  <a:shade val="22353"/>
                  <a:invGamma/>
                </a:srgbClr>
              </a:gs>
            </a:gsLst>
            <a:path path="shape">
              <a:fillToRect l="50000" t="50000" r="50000" b="50000"/>
            </a:path>
          </a:gradFill>
          <a:ln w="9525">
            <a:solidFill>
              <a:schemeClr val="tx1"/>
            </a:solidFill>
            <a:round/>
            <a:headEnd/>
            <a:tailEnd/>
          </a:ln>
          <a:effectLst/>
          <a:extLst/>
        </p:spPr>
        <p:txBody>
          <a:bodyPr wrap="none" anchor="ctr"/>
          <a:lstStyle/>
          <a:p>
            <a:pPr algn="ctr" eaLnBrk="1" hangingPunct="1">
              <a:defRPr/>
            </a:pPr>
            <a:r>
              <a:rPr kumimoji="1" lang="en-US" altLang="zh-CN" sz="3200" b="1">
                <a:solidFill>
                  <a:schemeClr val="tx2"/>
                </a:solidFill>
                <a:effectLst>
                  <a:outerShdw blurRad="38100" dist="38100" dir="2700000" algn="tl">
                    <a:srgbClr val="FFFFFF"/>
                  </a:outerShdw>
                </a:effectLst>
              </a:rPr>
              <a:t>SSRF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2675"/>
                                        </p:tgtEl>
                                        <p:attrNameLst>
                                          <p:attrName>style.visibility</p:attrName>
                                        </p:attrNameLst>
                                      </p:cBhvr>
                                      <p:to>
                                        <p:strVal val="visible"/>
                                      </p:to>
                                    </p:set>
                                    <p:animEffect transition="in" filter="box(in)">
                                      <p:cBhvr>
                                        <p:cTn id="7" dur="500"/>
                                        <p:tgtEl>
                                          <p:spTgt spid="412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2676"/>
                                        </p:tgtEl>
                                        <p:attrNameLst>
                                          <p:attrName>style.visibility</p:attrName>
                                        </p:attrNameLst>
                                      </p:cBhvr>
                                      <p:to>
                                        <p:strVal val="visible"/>
                                      </p:to>
                                    </p:set>
                                    <p:animEffect transition="in" filter="box(in)">
                                      <p:cBhvr>
                                        <p:cTn id="12" dur="500"/>
                                        <p:tgtEl>
                                          <p:spTgt spid="4126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12677"/>
                                        </p:tgtEl>
                                        <p:attrNameLst>
                                          <p:attrName>style.visibility</p:attrName>
                                        </p:attrNameLst>
                                      </p:cBhvr>
                                      <p:to>
                                        <p:strVal val="visible"/>
                                      </p:to>
                                    </p:set>
                                    <p:animEffect transition="in" filter="box(in)">
                                      <p:cBhvr>
                                        <p:cTn id="17" dur="500"/>
                                        <p:tgtEl>
                                          <p:spTgt spid="412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animBg="1" autoUpdateAnimBg="0"/>
      <p:bldP spid="412676" grpId="0" animBg="1" autoUpdateAnimBg="0"/>
      <p:bldP spid="41267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195388" y="103188"/>
            <a:ext cx="632894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square">
            <a:spAutoFit/>
          </a:bodyPr>
          <a:lstStyle>
            <a:lvl1pPr marL="531813" indent="-531813">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1" lang="zh-CN" altLang="en-US" sz="3600" b="1" dirty="0" smtClean="0">
                <a:solidFill>
                  <a:srgbClr val="0000BC"/>
                </a:solidFill>
                <a:latin typeface="黑体" panose="02010609060101010101" pitchFamily="49" charset="-122"/>
                <a:ea typeface="黑体" panose="02010609060101010101" pitchFamily="49" charset="-122"/>
              </a:rPr>
              <a:t>同步辐射</a:t>
            </a:r>
            <a:r>
              <a:rPr kumimoji="1" lang="zh-CN" altLang="en-US" sz="3600" b="1" dirty="0">
                <a:solidFill>
                  <a:srgbClr val="0000BC"/>
                </a:solidFill>
                <a:latin typeface="黑体" panose="02010609060101010101" pitchFamily="49" charset="-122"/>
                <a:ea typeface="黑体" panose="02010609060101010101" pitchFamily="49" charset="-122"/>
              </a:rPr>
              <a:t>显微成像</a:t>
            </a:r>
            <a:endParaRPr lang="zh-CN" altLang="en-US" dirty="0">
              <a:solidFill>
                <a:srgbClr val="0000BC"/>
              </a:solidFill>
              <a:latin typeface="黑体" panose="02010609060101010101" pitchFamily="49" charset="-122"/>
              <a:ea typeface="黑体" panose="02010609060101010101" pitchFamily="49" charset="-122"/>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03635"/>
            <a:ext cx="4298950"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251520" y="1124744"/>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376" y="1772816"/>
            <a:ext cx="4646448" cy="3844210"/>
          </a:xfrm>
          <a:prstGeom prst="rect">
            <a:avLst/>
          </a:prstGeom>
        </p:spPr>
      </p:pic>
      <p:sp>
        <p:nvSpPr>
          <p:cNvPr id="10" name="矩形 9"/>
          <p:cNvSpPr/>
          <p:nvPr/>
        </p:nvSpPr>
        <p:spPr>
          <a:xfrm>
            <a:off x="4587281" y="5986152"/>
            <a:ext cx="4501553" cy="400110"/>
          </a:xfrm>
          <a:prstGeom prst="rect">
            <a:avLst/>
          </a:prstGeom>
        </p:spPr>
        <p:txBody>
          <a:bodyPr wrap="none">
            <a:spAutoFit/>
          </a:bodyPr>
          <a:lstStyle/>
          <a:p>
            <a:r>
              <a:rPr lang="en-GB" altLang="zh-CN" sz="2000" dirty="0" smtClean="0">
                <a:solidFill>
                  <a:srgbClr val="0000FF"/>
                </a:solidFill>
                <a:cs typeface="Arial" panose="020B0604020202020204" pitchFamily="34" charset="0"/>
              </a:rPr>
              <a:t>William et al. Science </a:t>
            </a:r>
            <a:r>
              <a:rPr lang="en-GB" altLang="zh-CN" sz="2000" dirty="0">
                <a:solidFill>
                  <a:srgbClr val="0000FF"/>
                </a:solidFill>
                <a:cs typeface="Arial" panose="020B0604020202020204" pitchFamily="34" charset="0"/>
              </a:rPr>
              <a:t>353: </a:t>
            </a:r>
            <a:r>
              <a:rPr lang="en-GB" altLang="zh-CN" sz="2000" dirty="0" smtClean="0">
                <a:solidFill>
                  <a:srgbClr val="0000FF"/>
                </a:solidFill>
                <a:cs typeface="Arial" panose="020B0604020202020204" pitchFamily="34" charset="0"/>
              </a:rPr>
              <a:t>566 </a:t>
            </a:r>
            <a:r>
              <a:rPr lang="en-US" altLang="zh-CN" sz="2000" dirty="0" smtClean="0">
                <a:solidFill>
                  <a:srgbClr val="0000FF"/>
                </a:solidFill>
                <a:cs typeface="Arial" panose="020B0604020202020204" pitchFamily="34" charset="0"/>
              </a:rPr>
              <a:t>(</a:t>
            </a:r>
            <a:r>
              <a:rPr lang="en-GB" altLang="zh-CN" sz="2000" dirty="0" smtClean="0">
                <a:solidFill>
                  <a:srgbClr val="0000FF"/>
                </a:solidFill>
                <a:cs typeface="Arial" panose="020B0604020202020204" pitchFamily="34" charset="0"/>
              </a:rPr>
              <a:t>2016</a:t>
            </a:r>
            <a:r>
              <a:rPr lang="en-US" altLang="zh-CN" sz="2000" dirty="0" smtClean="0">
                <a:solidFill>
                  <a:srgbClr val="0000FF"/>
                </a:solidFill>
                <a:cs typeface="Arial" panose="020B0604020202020204" pitchFamily="34" charset="0"/>
              </a:rPr>
              <a:t>)</a:t>
            </a:r>
            <a:endParaRPr lang="zh-CN" altLang="en-US" sz="2000" dirty="0">
              <a:cs typeface="Arial" panose="020B0604020202020204" pitchFamily="34" charset="0"/>
            </a:endParaRPr>
          </a:p>
        </p:txBody>
      </p:sp>
      <p:sp>
        <p:nvSpPr>
          <p:cNvPr id="12" name="矩形 11"/>
          <p:cNvSpPr/>
          <p:nvPr/>
        </p:nvSpPr>
        <p:spPr>
          <a:xfrm>
            <a:off x="5076056" y="1142080"/>
            <a:ext cx="3775393" cy="523220"/>
          </a:xfrm>
          <a:prstGeom prst="rect">
            <a:avLst/>
          </a:prstGeom>
        </p:spPr>
        <p:txBody>
          <a:bodyPr wrap="none">
            <a:spAutoFit/>
          </a:bodyPr>
          <a:lstStyle/>
          <a:p>
            <a:r>
              <a:rPr lang="zh-CN" altLang="en-US" sz="2800" dirty="0" smtClean="0">
                <a:solidFill>
                  <a:srgbClr val="0000FF"/>
                </a:solidFill>
                <a:latin typeface="黑体" panose="02010609060101010101" pitchFamily="49" charset="-122"/>
                <a:ea typeface="黑体" panose="02010609060101010101" pitchFamily="49" charset="-122"/>
                <a:cs typeface="Arial" panose="020B0604020202020204" pitchFamily="34" charset="0"/>
              </a:rPr>
              <a:t>电池电极结构三维成像</a:t>
            </a:r>
            <a:endParaRPr lang="zh-CN" altLang="en-US" sz="2800" dirty="0">
              <a:latin typeface="黑体" panose="02010609060101010101" pitchFamily="49" charset="-122"/>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619791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467544" y="920358"/>
            <a:ext cx="5715000" cy="5372100"/>
          </a:xfrm>
          <a:prstGeom prst="rect">
            <a:avLst/>
          </a:prstGeom>
        </p:spPr>
      </p:pic>
      <p:sp>
        <p:nvSpPr>
          <p:cNvPr id="4" name="Rectangle 2"/>
          <p:cNvSpPr>
            <a:spLocks noChangeArrowheads="1"/>
          </p:cNvSpPr>
          <p:nvPr/>
        </p:nvSpPr>
        <p:spPr bwMode="auto">
          <a:xfrm>
            <a:off x="1195388" y="103188"/>
            <a:ext cx="632894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square">
            <a:spAutoFit/>
          </a:bodyPr>
          <a:lstStyle>
            <a:lvl1pPr marL="531813" indent="-531813">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1" lang="zh-CN" altLang="en-US" sz="3600" b="1" dirty="0" smtClean="0">
                <a:solidFill>
                  <a:srgbClr val="0000BC"/>
                </a:solidFill>
                <a:latin typeface="黑体" panose="02010609060101010101" pitchFamily="49" charset="-122"/>
                <a:ea typeface="黑体" panose="02010609060101010101" pitchFamily="49" charset="-122"/>
              </a:rPr>
              <a:t>同步辐射高分辨率晶体解析</a:t>
            </a:r>
            <a:endParaRPr lang="zh-CN" altLang="en-US" dirty="0">
              <a:solidFill>
                <a:srgbClr val="0000BC"/>
              </a:solidFill>
              <a:latin typeface="黑体" panose="02010609060101010101" pitchFamily="49" charset="-122"/>
              <a:ea typeface="黑体" panose="02010609060101010101" pitchFamily="49" charset="-122"/>
            </a:endParaRPr>
          </a:p>
        </p:txBody>
      </p:sp>
      <p:sp>
        <p:nvSpPr>
          <p:cNvPr id="6" name="矩形 5"/>
          <p:cNvSpPr/>
          <p:nvPr/>
        </p:nvSpPr>
        <p:spPr>
          <a:xfrm>
            <a:off x="6516216" y="2636912"/>
            <a:ext cx="2232248" cy="1938992"/>
          </a:xfrm>
          <a:prstGeom prst="rect">
            <a:avLst/>
          </a:prstGeom>
        </p:spPr>
        <p:txBody>
          <a:bodyPr wrap="square">
            <a:spAutoFit/>
          </a:bodyPr>
          <a:lstStyle/>
          <a:p>
            <a:pPr algn="just"/>
            <a:r>
              <a:rPr lang="en-US" altLang="zh-CN" dirty="0" smtClean="0">
                <a:solidFill>
                  <a:srgbClr val="0000CC"/>
                </a:solidFill>
                <a:ea typeface="黑体" panose="02010609060101010101" pitchFamily="49" charset="-122"/>
                <a:cs typeface="Arial" panose="020B0604020202020204" pitchFamily="34" charset="0"/>
              </a:rPr>
              <a:t>3.1</a:t>
            </a:r>
            <a:r>
              <a:rPr lang="zh-CN" altLang="en-US" dirty="0" smtClean="0">
                <a:solidFill>
                  <a:srgbClr val="0000CC"/>
                </a:solidFill>
                <a:ea typeface="黑体" panose="02010609060101010101" pitchFamily="49" charset="-122"/>
                <a:cs typeface="Arial" panose="020B0604020202020204" pitchFamily="34" charset="0"/>
              </a:rPr>
              <a:t>埃分辨率  大肠杆菌岩藻糖（</a:t>
            </a:r>
            <a:r>
              <a:rPr lang="en-US" altLang="zh-CN" dirty="0" smtClean="0">
                <a:solidFill>
                  <a:srgbClr val="0000CC"/>
                </a:solidFill>
                <a:ea typeface="黑体" panose="02010609060101010101" pitchFamily="49" charset="-122"/>
                <a:cs typeface="Arial" panose="020B0604020202020204" pitchFamily="34" charset="0"/>
              </a:rPr>
              <a:t>L-</a:t>
            </a:r>
            <a:r>
              <a:rPr lang="en-US" altLang="zh-CN" dirty="0" err="1" smtClean="0">
                <a:solidFill>
                  <a:srgbClr val="0000CC"/>
                </a:solidFill>
                <a:ea typeface="黑体" panose="02010609060101010101" pitchFamily="49" charset="-122"/>
                <a:cs typeface="Arial" panose="020B0604020202020204" pitchFamily="34" charset="0"/>
              </a:rPr>
              <a:t>fucose</a:t>
            </a:r>
            <a:r>
              <a:rPr lang="zh-CN" altLang="en-US" dirty="0" smtClean="0">
                <a:solidFill>
                  <a:srgbClr val="0000CC"/>
                </a:solidFill>
                <a:ea typeface="黑体" panose="02010609060101010101" pitchFamily="49" charset="-122"/>
                <a:cs typeface="Arial" panose="020B0604020202020204" pitchFamily="34" charset="0"/>
              </a:rPr>
              <a:t>）转运蛋白（</a:t>
            </a:r>
            <a:r>
              <a:rPr lang="en-US" altLang="zh-CN" dirty="0" err="1" smtClean="0">
                <a:solidFill>
                  <a:srgbClr val="0000CC"/>
                </a:solidFill>
                <a:ea typeface="黑体" panose="02010609060101010101" pitchFamily="49" charset="-122"/>
                <a:cs typeface="Arial" panose="020B0604020202020204" pitchFamily="34" charset="0"/>
              </a:rPr>
              <a:t>FucP</a:t>
            </a:r>
            <a:r>
              <a:rPr lang="zh-CN" altLang="en-US" dirty="0" smtClean="0">
                <a:solidFill>
                  <a:srgbClr val="0000CC"/>
                </a:solidFill>
                <a:ea typeface="黑体" panose="02010609060101010101" pitchFamily="49" charset="-122"/>
                <a:cs typeface="Arial" panose="020B0604020202020204" pitchFamily="34" charset="0"/>
              </a:rPr>
              <a:t>）结构</a:t>
            </a:r>
            <a:endParaRPr lang="zh-CN" altLang="en-US" dirty="0">
              <a:solidFill>
                <a:srgbClr val="0000CC"/>
              </a:solidFill>
              <a:ea typeface="黑体" panose="02010609060101010101" pitchFamily="49" charset="-122"/>
              <a:cs typeface="Arial" panose="020B0604020202020204" pitchFamily="34" charset="0"/>
            </a:endParaRPr>
          </a:p>
        </p:txBody>
      </p:sp>
      <p:sp>
        <p:nvSpPr>
          <p:cNvPr id="10" name="矩形 9"/>
          <p:cNvSpPr/>
          <p:nvPr/>
        </p:nvSpPr>
        <p:spPr>
          <a:xfrm>
            <a:off x="6311173" y="5584572"/>
            <a:ext cx="2832827" cy="707886"/>
          </a:xfrm>
          <a:prstGeom prst="rect">
            <a:avLst/>
          </a:prstGeom>
        </p:spPr>
        <p:txBody>
          <a:bodyPr wrap="none">
            <a:spAutoFit/>
          </a:bodyPr>
          <a:lstStyle/>
          <a:p>
            <a:pPr algn="r"/>
            <a:r>
              <a:rPr lang="en-GB" altLang="zh-CN" sz="2000" dirty="0" smtClean="0">
                <a:solidFill>
                  <a:srgbClr val="0000FF"/>
                </a:solidFill>
                <a:cs typeface="Arial" panose="020B0604020202020204" pitchFamily="34" charset="0"/>
              </a:rPr>
              <a:t>Yan et al. </a:t>
            </a:r>
          </a:p>
          <a:p>
            <a:pPr algn="r"/>
            <a:r>
              <a:rPr lang="en-GB" altLang="zh-CN" sz="2000" dirty="0" smtClean="0">
                <a:solidFill>
                  <a:srgbClr val="0000FF"/>
                </a:solidFill>
                <a:cs typeface="Arial" panose="020B0604020202020204" pitchFamily="34" charset="0"/>
              </a:rPr>
              <a:t>Nature 467: 734 </a:t>
            </a:r>
            <a:r>
              <a:rPr lang="en-US" altLang="zh-CN" sz="2000" dirty="0" smtClean="0">
                <a:solidFill>
                  <a:srgbClr val="0000FF"/>
                </a:solidFill>
                <a:cs typeface="Arial" panose="020B0604020202020204" pitchFamily="34" charset="0"/>
              </a:rPr>
              <a:t>(</a:t>
            </a:r>
            <a:r>
              <a:rPr lang="en-GB" altLang="zh-CN" sz="2000" dirty="0" smtClean="0">
                <a:solidFill>
                  <a:srgbClr val="0000FF"/>
                </a:solidFill>
                <a:cs typeface="Arial" panose="020B0604020202020204" pitchFamily="34" charset="0"/>
              </a:rPr>
              <a:t>2010</a:t>
            </a:r>
            <a:r>
              <a:rPr lang="en-US" altLang="zh-CN" sz="2000" dirty="0" smtClean="0">
                <a:solidFill>
                  <a:srgbClr val="0000FF"/>
                </a:solidFill>
                <a:cs typeface="Arial" panose="020B0604020202020204" pitchFamily="34" charset="0"/>
              </a:rPr>
              <a:t>)</a:t>
            </a:r>
            <a:endParaRPr lang="zh-CN" altLang="en-US" sz="2000" dirty="0">
              <a:cs typeface="Arial" panose="020B0604020202020204" pitchFamily="34" charset="0"/>
            </a:endParaRPr>
          </a:p>
        </p:txBody>
      </p:sp>
    </p:spTree>
    <p:extLst>
      <p:ext uri="{BB962C8B-B14F-4D97-AF65-F5344CB8AC3E}">
        <p14:creationId xmlns:p14="http://schemas.microsoft.com/office/powerpoint/2010/main" val="35380014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G:\Users\tfm\Desktop\Pictur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1349" y="1256999"/>
            <a:ext cx="4176464" cy="41989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auto">
          <a:xfrm>
            <a:off x="1195388" y="103188"/>
            <a:ext cx="63289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square">
            <a:spAutoFit/>
          </a:bodyPr>
          <a:lstStyle>
            <a:lvl1pPr marL="531813" indent="-531813">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1" lang="zh-CN" altLang="en-US" sz="3600" b="1" dirty="0" smtClean="0">
                <a:solidFill>
                  <a:srgbClr val="0000BC"/>
                </a:solidFill>
                <a:latin typeface="黑体" panose="02010609060101010101" pitchFamily="49" charset="-122"/>
                <a:ea typeface="黑体" panose="02010609060101010101" pitchFamily="49" charset="-122"/>
              </a:rPr>
              <a:t>同步辐射</a:t>
            </a:r>
            <a:r>
              <a:rPr kumimoji="1" lang="zh-CN" altLang="en-US" sz="3600" b="1" dirty="0">
                <a:solidFill>
                  <a:srgbClr val="0000BC"/>
                </a:solidFill>
                <a:latin typeface="黑体" panose="02010609060101010101" pitchFamily="49" charset="-122"/>
                <a:ea typeface="黑体" panose="02010609060101010101" pitchFamily="49" charset="-122"/>
              </a:rPr>
              <a:t>超</a:t>
            </a:r>
            <a:r>
              <a:rPr kumimoji="1" lang="zh-CN" altLang="en-US" sz="3600" b="1" dirty="0" smtClean="0">
                <a:solidFill>
                  <a:srgbClr val="0000BC"/>
                </a:solidFill>
                <a:latin typeface="黑体" panose="02010609060101010101" pitchFamily="49" charset="-122"/>
                <a:ea typeface="黑体" panose="02010609060101010101" pitchFamily="49" charset="-122"/>
              </a:rPr>
              <a:t>快时间探测</a:t>
            </a:r>
            <a:endParaRPr lang="zh-CN" altLang="en-US" dirty="0">
              <a:solidFill>
                <a:srgbClr val="0000BC"/>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rotWithShape="1">
          <a:blip r:embed="rId3"/>
          <a:srcRect r="9693" b="15515"/>
          <a:stretch/>
        </p:blipFill>
        <p:spPr>
          <a:xfrm>
            <a:off x="179512" y="1261733"/>
            <a:ext cx="4752611" cy="4068984"/>
          </a:xfrm>
          <a:prstGeom prst="rect">
            <a:avLst/>
          </a:prstGeom>
        </p:spPr>
      </p:pic>
      <p:sp>
        <p:nvSpPr>
          <p:cNvPr id="10" name="矩形 9"/>
          <p:cNvSpPr/>
          <p:nvPr/>
        </p:nvSpPr>
        <p:spPr>
          <a:xfrm>
            <a:off x="6131661" y="5672587"/>
            <a:ext cx="2832827" cy="707886"/>
          </a:xfrm>
          <a:prstGeom prst="rect">
            <a:avLst/>
          </a:prstGeom>
        </p:spPr>
        <p:txBody>
          <a:bodyPr wrap="none">
            <a:spAutoFit/>
          </a:bodyPr>
          <a:lstStyle/>
          <a:p>
            <a:pPr algn="r"/>
            <a:r>
              <a:rPr lang="da-DK" altLang="zh-CN" sz="2000" dirty="0" smtClean="0">
                <a:solidFill>
                  <a:srgbClr val="0000FF"/>
                </a:solidFill>
                <a:cs typeface="Arial" panose="020B0604020202020204" pitchFamily="34" charset="0"/>
              </a:rPr>
              <a:t>Fromme et al.</a:t>
            </a:r>
          </a:p>
          <a:p>
            <a:pPr algn="r"/>
            <a:r>
              <a:rPr lang="da-DK" altLang="zh-CN" sz="2000" dirty="0" smtClean="0">
                <a:solidFill>
                  <a:srgbClr val="0000FF"/>
                </a:solidFill>
                <a:cs typeface="Arial" panose="020B0604020202020204" pitchFamily="34" charset="0"/>
              </a:rPr>
              <a:t>Nature 513, 261 (2014)</a:t>
            </a:r>
          </a:p>
        </p:txBody>
      </p:sp>
      <p:sp>
        <p:nvSpPr>
          <p:cNvPr id="11" name="TextBox 22"/>
          <p:cNvSpPr txBox="1"/>
          <p:nvPr/>
        </p:nvSpPr>
        <p:spPr>
          <a:xfrm>
            <a:off x="395536" y="5455946"/>
            <a:ext cx="3888432" cy="830997"/>
          </a:xfrm>
          <a:prstGeom prst="rect">
            <a:avLst/>
          </a:prstGeom>
          <a:noFill/>
        </p:spPr>
        <p:txBody>
          <a:bodyPr wrap="square" rtlCol="0">
            <a:spAutoFit/>
          </a:bodyPr>
          <a:lstStyle/>
          <a:p>
            <a:pPr fontAlgn="auto">
              <a:spcBef>
                <a:spcPts val="0"/>
              </a:spcBef>
              <a:spcAft>
                <a:spcPts val="0"/>
              </a:spcAft>
            </a:pPr>
            <a:r>
              <a:rPr lang="zh-CN" altLang="en-US" dirty="0">
                <a:solidFill>
                  <a:srgbClr val="0000FF"/>
                </a:solidFill>
                <a:latin typeface="Arial" panose="020B0604020202020204" pitchFamily="34" charset="0"/>
                <a:ea typeface="黑体"/>
                <a:cs typeface="Arial" panose="020B0604020202020204" pitchFamily="34" charset="0"/>
              </a:rPr>
              <a:t>捕捉</a:t>
            </a:r>
            <a:r>
              <a:rPr lang="zh-CN" altLang="en-US" dirty="0" smtClean="0">
                <a:solidFill>
                  <a:srgbClr val="0000FF"/>
                </a:solidFill>
                <a:latin typeface="Arial" panose="020B0604020202020204" pitchFamily="34" charset="0"/>
                <a:ea typeface="黑体"/>
                <a:cs typeface="Arial" panose="020B0604020202020204" pitchFamily="34" charset="0"/>
              </a:rPr>
              <a:t>光合作用循环</a:t>
            </a:r>
            <a:r>
              <a:rPr lang="en-US" altLang="zh-CN" dirty="0" smtClean="0">
                <a:solidFill>
                  <a:srgbClr val="0000FF"/>
                </a:solidFill>
                <a:latin typeface="Arial" panose="020B0604020202020204" pitchFamily="34" charset="0"/>
                <a:ea typeface="黑体"/>
                <a:cs typeface="Arial" panose="020B0604020202020204" pitchFamily="34" charset="0"/>
              </a:rPr>
              <a:t>Mn</a:t>
            </a:r>
            <a:r>
              <a:rPr lang="en-US" altLang="zh-CN" baseline="-25000" dirty="0" smtClean="0">
                <a:solidFill>
                  <a:srgbClr val="0000FF"/>
                </a:solidFill>
                <a:latin typeface="Arial" panose="020B0604020202020204" pitchFamily="34" charset="0"/>
                <a:ea typeface="黑体"/>
                <a:cs typeface="Arial" panose="020B0604020202020204" pitchFamily="34" charset="0"/>
              </a:rPr>
              <a:t>4</a:t>
            </a:r>
            <a:r>
              <a:rPr lang="en-US" altLang="zh-CN" dirty="0" smtClean="0">
                <a:solidFill>
                  <a:srgbClr val="0000FF"/>
                </a:solidFill>
                <a:latin typeface="Arial" panose="020B0604020202020204" pitchFamily="34" charset="0"/>
                <a:ea typeface="黑体"/>
                <a:cs typeface="Arial" panose="020B0604020202020204" pitchFamily="34" charset="0"/>
              </a:rPr>
              <a:t>Ga   </a:t>
            </a:r>
            <a:r>
              <a:rPr lang="zh-CN" altLang="en-US" dirty="0" smtClean="0">
                <a:solidFill>
                  <a:srgbClr val="0000FF"/>
                </a:solidFill>
                <a:latin typeface="Arial" panose="020B0604020202020204" pitchFamily="34" charset="0"/>
                <a:ea typeface="黑体"/>
                <a:cs typeface="Arial" panose="020B0604020202020204" pitchFamily="34" charset="0"/>
              </a:rPr>
              <a:t>关键</a:t>
            </a:r>
            <a:r>
              <a:rPr lang="zh-CN" altLang="en-US" dirty="0">
                <a:solidFill>
                  <a:srgbClr val="0000FF"/>
                </a:solidFill>
                <a:latin typeface="Arial" panose="020B0604020202020204" pitchFamily="34" charset="0"/>
                <a:ea typeface="黑体"/>
                <a:cs typeface="Arial" panose="020B0604020202020204" pitchFamily="34" charset="0"/>
              </a:rPr>
              <a:t>中间体</a:t>
            </a:r>
            <a:r>
              <a:rPr lang="en-US" altLang="zh-CN" dirty="0">
                <a:solidFill>
                  <a:srgbClr val="0000FF"/>
                </a:solidFill>
                <a:latin typeface="Arial" panose="020B0604020202020204" pitchFamily="34" charset="0"/>
                <a:ea typeface="黑体"/>
                <a:cs typeface="Arial" panose="020B0604020202020204" pitchFamily="34" charset="0"/>
              </a:rPr>
              <a:t>(~</a:t>
            </a:r>
            <a:r>
              <a:rPr lang="en-US" altLang="zh-CN" dirty="0" err="1">
                <a:solidFill>
                  <a:srgbClr val="0000FF"/>
                </a:solidFill>
                <a:latin typeface="Arial" panose="020B0604020202020204" pitchFamily="34" charset="0"/>
                <a:ea typeface="黑体"/>
                <a:cs typeface="Arial" panose="020B0604020202020204" pitchFamily="34" charset="0"/>
              </a:rPr>
              <a:t>ps</a:t>
            </a:r>
            <a:r>
              <a:rPr lang="en-US" altLang="zh-CN" dirty="0">
                <a:solidFill>
                  <a:srgbClr val="0000FF"/>
                </a:solidFill>
                <a:latin typeface="Arial" panose="020B0604020202020204" pitchFamily="34" charset="0"/>
                <a:ea typeface="黑体"/>
                <a:cs typeface="Arial" panose="020B0604020202020204" pitchFamily="34" charset="0"/>
              </a:rPr>
              <a:t>)</a:t>
            </a:r>
            <a:endParaRPr lang="zh-CN" altLang="en-US" dirty="0">
              <a:solidFill>
                <a:srgbClr val="0000FF"/>
              </a:solidFill>
              <a:latin typeface="Arial" panose="020B0604020202020204" pitchFamily="34" charset="0"/>
              <a:ea typeface="黑体"/>
              <a:cs typeface="Arial" panose="020B0604020202020204" pitchFamily="34" charset="0"/>
            </a:endParaRPr>
          </a:p>
        </p:txBody>
      </p:sp>
    </p:spTree>
    <p:extLst>
      <p:ext uri="{BB962C8B-B14F-4D97-AF65-F5344CB8AC3E}">
        <p14:creationId xmlns:p14="http://schemas.microsoft.com/office/powerpoint/2010/main" val="14327522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4"/>
          <p:cNvSpPr txBox="1">
            <a:spLocks noChangeArrowheads="1"/>
          </p:cNvSpPr>
          <p:nvPr/>
        </p:nvSpPr>
        <p:spPr bwMode="auto">
          <a:xfrm>
            <a:off x="3641133" y="4869160"/>
            <a:ext cx="2227011"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6000" dirty="0" smtClean="0">
                <a:solidFill>
                  <a:srgbClr val="0000CC"/>
                </a:solidFill>
                <a:latin typeface="黑体" panose="02010609060101010101" pitchFamily="49" charset="-122"/>
                <a:ea typeface="黑体" panose="02010609060101010101" pitchFamily="49" charset="-122"/>
              </a:rPr>
              <a:t>谢谢</a:t>
            </a:r>
            <a:r>
              <a:rPr lang="en-US" altLang="zh-CN" sz="6000" dirty="0" smtClean="0">
                <a:solidFill>
                  <a:srgbClr val="0000CC"/>
                </a:solidFill>
                <a:latin typeface="黑体" panose="02010609060101010101" pitchFamily="49" charset="-122"/>
                <a:ea typeface="黑体" panose="02010609060101010101" pitchFamily="49" charset="-122"/>
              </a:rPr>
              <a:t>!</a:t>
            </a:r>
            <a:endParaRPr lang="zh-CN" altLang="en-US" sz="6000" dirty="0">
              <a:solidFill>
                <a:srgbClr val="0000CC"/>
              </a:solidFill>
              <a:latin typeface="黑体" panose="02010609060101010101" pitchFamily="49" charset="-122"/>
              <a:ea typeface="黑体" panose="02010609060101010101" pitchFamily="49" charset="-122"/>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201"/>
          <a:stretch/>
        </p:blipFill>
        <p:spPr bwMode="auto">
          <a:xfrm>
            <a:off x="-3962" y="0"/>
            <a:ext cx="9147962" cy="458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pSp>
        <p:nvGrpSpPr>
          <p:cNvPr id="28674" name="组合 1"/>
          <p:cNvGrpSpPr>
            <a:grpSpLocks/>
          </p:cNvGrpSpPr>
          <p:nvPr/>
        </p:nvGrpSpPr>
        <p:grpSpPr bwMode="auto">
          <a:xfrm>
            <a:off x="827088" y="4652963"/>
            <a:ext cx="7129462" cy="2016125"/>
            <a:chOff x="4283968" y="5304902"/>
            <a:chExt cx="4536504" cy="1273142"/>
          </a:xfrm>
        </p:grpSpPr>
        <p:pic>
          <p:nvPicPr>
            <p:cNvPr id="28676" name="Picture 3" descr="Hajdue_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5319431"/>
              <a:ext cx="1654195" cy="1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4627" y="5304902"/>
              <a:ext cx="1368152" cy="127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8678" name="Picture 143" descr="taqpolymerase"/>
            <p:cNvPicPr>
              <a:picLocks noChangeAspect="1" noChangeArrowheads="1"/>
            </p:cNvPicPr>
            <p:nvPr/>
          </p:nvPicPr>
          <p:blipFill>
            <a:blip r:embed="rId5">
              <a:extLst>
                <a:ext uri="{28A0092B-C50C-407E-A947-70E740481C1C}">
                  <a14:useLocalDpi xmlns:a14="http://schemas.microsoft.com/office/drawing/2010/main" val="0"/>
                </a:ext>
              </a:extLst>
            </a:blip>
            <a:srcRect l="12556" t="17757" r="5023" b="12683"/>
            <a:stretch>
              <a:fillRect/>
            </a:stretch>
          </p:blipFill>
          <p:spPr bwMode="auto">
            <a:xfrm>
              <a:off x="7499244" y="5321974"/>
              <a:ext cx="1321228" cy="123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5" name="TextBox 6"/>
          <p:cNvSpPr txBox="1">
            <a:spLocks noChangeArrowheads="1"/>
          </p:cNvSpPr>
          <p:nvPr/>
        </p:nvSpPr>
        <p:spPr bwMode="auto">
          <a:xfrm>
            <a:off x="647700" y="188913"/>
            <a:ext cx="7848600" cy="4138612"/>
          </a:xfrm>
          <a:prstGeom prst="rect">
            <a:avLst/>
          </a:prstGeom>
          <a:solidFill>
            <a:schemeClr val="bg1"/>
          </a:solidFill>
          <a:ln w="38100">
            <a:solidFill>
              <a:srgbClr val="CC3399"/>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ts val="5325"/>
              </a:lnSpc>
              <a:spcBef>
                <a:spcPct val="0"/>
              </a:spcBef>
              <a:buClr>
                <a:srgbClr val="FF0000"/>
              </a:buClr>
              <a:buFontTx/>
              <a:buNone/>
            </a:pPr>
            <a:r>
              <a:rPr lang="en-US" altLang="zh-CN" sz="2600" b="1">
                <a:solidFill>
                  <a:srgbClr val="333333"/>
                </a:solidFill>
                <a:latin typeface="DengXian"/>
                <a:ea typeface="DengXian"/>
                <a:cs typeface="DengXian"/>
              </a:rPr>
              <a:t>1895 - X</a:t>
            </a:r>
            <a:r>
              <a:rPr lang="zh-CN" altLang="en-US" sz="2600" b="1">
                <a:solidFill>
                  <a:srgbClr val="333333"/>
                </a:solidFill>
                <a:latin typeface="DengXian"/>
                <a:ea typeface="DengXian"/>
                <a:cs typeface="DengXian"/>
              </a:rPr>
              <a:t>射线，</a:t>
            </a:r>
            <a:r>
              <a:rPr lang="zh-CN" altLang="en-US" sz="2600">
                <a:solidFill>
                  <a:srgbClr val="000000"/>
                </a:solidFill>
                <a:latin typeface="DengXian"/>
                <a:ea typeface="DengXian"/>
                <a:cs typeface="DengXian"/>
              </a:rPr>
              <a:t>对物质结构的认识深入到原子水平。</a:t>
            </a:r>
            <a:endParaRPr lang="en-US" altLang="zh-CN" sz="2600">
              <a:solidFill>
                <a:srgbClr val="000000"/>
              </a:solidFill>
              <a:latin typeface="DengXian"/>
              <a:ea typeface="DengXian"/>
              <a:cs typeface="DengXian"/>
            </a:endParaRPr>
          </a:p>
          <a:p>
            <a:pPr eaLnBrk="1" hangingPunct="1">
              <a:lnSpc>
                <a:spcPts val="5325"/>
              </a:lnSpc>
              <a:spcBef>
                <a:spcPct val="0"/>
              </a:spcBef>
              <a:buClr>
                <a:srgbClr val="FF0000"/>
              </a:buClr>
              <a:buFontTx/>
              <a:buNone/>
            </a:pPr>
            <a:r>
              <a:rPr lang="en-US" altLang="zh-CN" sz="2600" b="1">
                <a:solidFill>
                  <a:srgbClr val="333333"/>
                </a:solidFill>
                <a:latin typeface="DengXian"/>
                <a:ea typeface="DengXian"/>
                <a:cs typeface="DengXian"/>
              </a:rPr>
              <a:t>1960 - </a:t>
            </a:r>
            <a:r>
              <a:rPr lang="zh-CN" altLang="en-US" sz="2600" b="1">
                <a:solidFill>
                  <a:srgbClr val="333333"/>
                </a:solidFill>
                <a:latin typeface="DengXian"/>
                <a:ea typeface="DengXian"/>
                <a:cs typeface="DengXian"/>
              </a:rPr>
              <a:t>激光，</a:t>
            </a:r>
            <a:r>
              <a:rPr lang="zh-CN" altLang="en-US" sz="2600">
                <a:solidFill>
                  <a:srgbClr val="000000"/>
                </a:solidFill>
                <a:latin typeface="DengXian"/>
                <a:ea typeface="DengXian"/>
                <a:cs typeface="DengXian"/>
              </a:rPr>
              <a:t>改变了</a:t>
            </a:r>
            <a:r>
              <a:rPr lang="en-US" altLang="zh-CN" sz="2600">
                <a:solidFill>
                  <a:srgbClr val="000000"/>
                </a:solidFill>
                <a:latin typeface="DengXian"/>
                <a:ea typeface="DengXian"/>
                <a:cs typeface="DengXian"/>
              </a:rPr>
              <a:t>20</a:t>
            </a:r>
            <a:r>
              <a:rPr lang="zh-CN" altLang="en-US" sz="2600">
                <a:solidFill>
                  <a:srgbClr val="000000"/>
                </a:solidFill>
                <a:latin typeface="DengXian"/>
                <a:ea typeface="DengXian"/>
                <a:cs typeface="DengXian"/>
              </a:rPr>
              <a:t>世纪科学与技术发展的模式。</a:t>
            </a:r>
            <a:endParaRPr lang="en-US" altLang="zh-CN" sz="2600" b="1">
              <a:solidFill>
                <a:srgbClr val="333333"/>
              </a:solidFill>
              <a:latin typeface="DengXian"/>
              <a:ea typeface="DengXian"/>
              <a:cs typeface="DengXian"/>
            </a:endParaRPr>
          </a:p>
          <a:p>
            <a:pPr eaLnBrk="1" hangingPunct="1">
              <a:lnSpc>
                <a:spcPts val="5325"/>
              </a:lnSpc>
              <a:spcBef>
                <a:spcPct val="0"/>
              </a:spcBef>
              <a:buClr>
                <a:srgbClr val="FF0000"/>
              </a:buClr>
              <a:buFontTx/>
              <a:buNone/>
            </a:pPr>
            <a:r>
              <a:rPr lang="en-US" altLang="zh-CN" sz="2600" b="1">
                <a:solidFill>
                  <a:srgbClr val="CC0000"/>
                </a:solidFill>
                <a:latin typeface="DengXian"/>
                <a:ea typeface="DengXian"/>
                <a:cs typeface="DengXian"/>
              </a:rPr>
              <a:t>1974 - </a:t>
            </a:r>
            <a:r>
              <a:rPr lang="zh-CN" altLang="en-US" sz="2600" b="1">
                <a:solidFill>
                  <a:srgbClr val="CC0000"/>
                </a:solidFill>
                <a:latin typeface="DengXian"/>
                <a:ea typeface="DengXian"/>
                <a:cs typeface="DengXian"/>
              </a:rPr>
              <a:t>同步辐射，</a:t>
            </a:r>
            <a:r>
              <a:rPr lang="zh-CN" altLang="en-US" sz="2600">
                <a:solidFill>
                  <a:srgbClr val="000000"/>
                </a:solidFill>
                <a:latin typeface="DengXian"/>
                <a:ea typeface="DengXian"/>
                <a:cs typeface="DengXian"/>
              </a:rPr>
              <a:t>为众多科学领域基础研究、应用研究提供先进的手段。</a:t>
            </a:r>
            <a:endParaRPr lang="en-US" altLang="zh-CN" sz="2600">
              <a:solidFill>
                <a:srgbClr val="000000"/>
              </a:solidFill>
              <a:latin typeface="DengXian"/>
              <a:ea typeface="DengXian"/>
              <a:cs typeface="DengXian"/>
            </a:endParaRPr>
          </a:p>
          <a:p>
            <a:pPr eaLnBrk="1" hangingPunct="1">
              <a:lnSpc>
                <a:spcPts val="5325"/>
              </a:lnSpc>
              <a:spcBef>
                <a:spcPct val="0"/>
              </a:spcBef>
              <a:buFontTx/>
              <a:buNone/>
            </a:pPr>
            <a:r>
              <a:rPr lang="en-US" altLang="zh-CN" sz="2600" b="1">
                <a:solidFill>
                  <a:srgbClr val="CC0000"/>
                </a:solidFill>
                <a:latin typeface="DengXian"/>
                <a:ea typeface="DengXian"/>
                <a:cs typeface="DengXian"/>
              </a:rPr>
              <a:t>2009 - X</a:t>
            </a:r>
            <a:r>
              <a:rPr lang="zh-CN" altLang="en-US" sz="2600" b="1">
                <a:solidFill>
                  <a:srgbClr val="CC0000"/>
                </a:solidFill>
                <a:latin typeface="DengXian"/>
                <a:ea typeface="DengXian"/>
                <a:cs typeface="DengXian"/>
              </a:rPr>
              <a:t>射线自由电子激光，</a:t>
            </a:r>
            <a:r>
              <a:rPr lang="zh-CN" altLang="en-US" sz="2600">
                <a:latin typeface="DengXian"/>
                <a:ea typeface="DengXian"/>
                <a:cs typeface="DengXian"/>
              </a:rPr>
              <a:t>在原子水平动态地认知我们的世界。</a:t>
            </a:r>
            <a:endParaRPr lang="en-US" altLang="zh-CN" sz="2600">
              <a:latin typeface="DengXian"/>
              <a:ea typeface="DengXian"/>
              <a:cs typeface="DengXi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p:cNvPicPr>
            <a:picLocks noChangeAspect="1" noChangeArrowheads="1"/>
          </p:cNvPicPr>
          <p:nvPr/>
        </p:nvPicPr>
        <p:blipFill>
          <a:blip r:embed="rId3">
            <a:extLst>
              <a:ext uri="{28A0092B-C50C-407E-A947-70E740481C1C}">
                <a14:useLocalDpi xmlns:a14="http://schemas.microsoft.com/office/drawing/2010/main" val="0"/>
              </a:ext>
            </a:extLst>
          </a:blip>
          <a:srcRect l="5542" r="8537" b="9383"/>
          <a:stretch>
            <a:fillRect/>
          </a:stretch>
        </p:blipFill>
        <p:spPr bwMode="auto">
          <a:xfrm>
            <a:off x="145658" y="423518"/>
            <a:ext cx="8231188"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547813" y="188913"/>
            <a:ext cx="6624637" cy="554037"/>
          </a:xfrm>
          <a:prstGeom prst="rect">
            <a:avLst/>
          </a:prstGeom>
        </p:spPr>
        <p:txBody>
          <a:bodyPr>
            <a:spAutoFit/>
          </a:bodyPr>
          <a:lstStyle/>
          <a:p>
            <a:pPr eaLnBrk="1" hangingPunct="1">
              <a:defRPr/>
            </a:pPr>
            <a:r>
              <a:rPr lang="zh-CN" altLang="en-US" sz="3000" b="1" dirty="0">
                <a:solidFill>
                  <a:srgbClr val="FF0000"/>
                </a:solidFill>
                <a:latin typeface="Times New Roman" charset="0"/>
                <a:ea typeface="黑体" charset="0"/>
                <a:cs typeface="黑体" charset="0"/>
              </a:rPr>
              <a:t>光 源</a:t>
            </a:r>
            <a:r>
              <a:rPr lang="en-US" altLang="zh-CN" sz="3000" b="1" dirty="0">
                <a:solidFill>
                  <a:srgbClr val="FF0000"/>
                </a:solidFill>
                <a:latin typeface="Times New Roman" charset="0"/>
                <a:ea typeface="黑体" charset="0"/>
                <a:cs typeface="黑体" charset="0"/>
              </a:rPr>
              <a:t>—</a:t>
            </a:r>
            <a:r>
              <a:rPr lang="en-US" altLang="zh-CN" sz="3000" b="1" dirty="0">
                <a:solidFill>
                  <a:srgbClr val="FF0000"/>
                </a:solidFill>
                <a:effectLst>
                  <a:outerShdw blurRad="38100" dist="38100" dir="2700000" algn="tl">
                    <a:srgbClr val="DDDDDD"/>
                  </a:outerShdw>
                </a:effectLst>
                <a:latin typeface="Arial" charset="0"/>
                <a:ea typeface="宋体" charset="0"/>
              </a:rPr>
              <a:t>Brighter, Shorter, and Better</a:t>
            </a:r>
            <a:endParaRPr lang="zh-CN" altLang="en-US" sz="3000" dirty="0"/>
          </a:p>
        </p:txBody>
      </p:sp>
      <p:sp>
        <p:nvSpPr>
          <p:cNvPr id="62" name="矩形 61"/>
          <p:cNvSpPr/>
          <p:nvPr/>
        </p:nvSpPr>
        <p:spPr>
          <a:xfrm>
            <a:off x="221858" y="5824194"/>
            <a:ext cx="2659063" cy="446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74" name="矩形 73"/>
          <p:cNvSpPr>
            <a:spLocks noChangeArrowheads="1"/>
          </p:cNvSpPr>
          <p:nvPr/>
        </p:nvSpPr>
        <p:spPr bwMode="auto">
          <a:xfrm>
            <a:off x="117083" y="1268068"/>
            <a:ext cx="41894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lnSpc>
                <a:spcPct val="150000"/>
              </a:lnSpc>
              <a:spcBef>
                <a:spcPct val="0"/>
              </a:spcBef>
              <a:buFontTx/>
              <a:buNone/>
            </a:pPr>
            <a:r>
              <a:rPr lang="zh-CN" altLang="en-US" sz="2800">
                <a:solidFill>
                  <a:srgbClr val="0000FF"/>
                </a:solidFill>
                <a:latin typeface="黑体" panose="02010609060101010101" pitchFamily="49" charset="-122"/>
                <a:ea typeface="黑体" panose="02010609060101010101" pitchFamily="49" charset="-122"/>
              </a:rPr>
              <a:t>人类文明史是利用和开发光资源的历史</a:t>
            </a:r>
          </a:p>
        </p:txBody>
      </p:sp>
      <p:sp>
        <p:nvSpPr>
          <p:cNvPr id="30725" name="矩形 74"/>
          <p:cNvSpPr>
            <a:spLocks noChangeArrowheads="1"/>
          </p:cNvSpPr>
          <p:nvPr/>
        </p:nvSpPr>
        <p:spPr bwMode="auto">
          <a:xfrm>
            <a:off x="3755435" y="6112150"/>
            <a:ext cx="14303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zh-CN" altLang="en-US" sz="2100" dirty="0">
                <a:latin typeface="黑体" panose="02010609060101010101" pitchFamily="49" charset="-122"/>
                <a:ea typeface="黑体" panose="02010609060101010101" pitchFamily="49" charset="-122"/>
              </a:rPr>
              <a:t>年 份</a:t>
            </a:r>
          </a:p>
        </p:txBody>
      </p:sp>
      <p:sp>
        <p:nvSpPr>
          <p:cNvPr id="30726" name="矩形 77"/>
          <p:cNvSpPr>
            <a:spLocks noChangeArrowheads="1"/>
          </p:cNvSpPr>
          <p:nvPr/>
        </p:nvSpPr>
        <p:spPr bwMode="auto">
          <a:xfrm rot="5400000">
            <a:off x="8169677" y="3234187"/>
            <a:ext cx="14303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zh-CN" altLang="en-US" sz="2100">
                <a:latin typeface="黑体" panose="02010609060101010101" pitchFamily="49" charset="-122"/>
                <a:ea typeface="黑体" panose="02010609060101010101" pitchFamily="49" charset="-122"/>
              </a:rPr>
              <a:t>亮度</a:t>
            </a:r>
          </a:p>
        </p:txBody>
      </p:sp>
      <p:sp>
        <p:nvSpPr>
          <p:cNvPr id="82" name="任意多边形 81"/>
          <p:cNvSpPr/>
          <p:nvPr/>
        </p:nvSpPr>
        <p:spPr>
          <a:xfrm>
            <a:off x="1090221" y="1207743"/>
            <a:ext cx="6546850" cy="4471988"/>
          </a:xfrm>
          <a:custGeom>
            <a:avLst/>
            <a:gdLst>
              <a:gd name="connsiteX0" fmla="*/ 0 w 6766560"/>
              <a:gd name="connsiteY0" fmla="*/ 4572000 h 4572000"/>
              <a:gd name="connsiteX1" fmla="*/ 2139696 w 6766560"/>
              <a:gd name="connsiteY1" fmla="*/ 3950208 h 4572000"/>
              <a:gd name="connsiteX2" fmla="*/ 2907792 w 6766560"/>
              <a:gd name="connsiteY2" fmla="*/ 3739896 h 4572000"/>
              <a:gd name="connsiteX3" fmla="*/ 4818888 w 6766560"/>
              <a:gd name="connsiteY3" fmla="*/ 3721608 h 4572000"/>
              <a:gd name="connsiteX4" fmla="*/ 5559552 w 6766560"/>
              <a:gd name="connsiteY4" fmla="*/ 2971800 h 4572000"/>
              <a:gd name="connsiteX5" fmla="*/ 6766560 w 6766560"/>
              <a:gd name="connsiteY5" fmla="*/ 0 h 4572000"/>
              <a:gd name="connsiteX0" fmla="*/ 0 w 6766560"/>
              <a:gd name="connsiteY0" fmla="*/ 4572000 h 4572000"/>
              <a:gd name="connsiteX1" fmla="*/ 2139696 w 6766560"/>
              <a:gd name="connsiteY1" fmla="*/ 3950208 h 4572000"/>
              <a:gd name="connsiteX2" fmla="*/ 2871216 w 6766560"/>
              <a:gd name="connsiteY2" fmla="*/ 3776472 h 4572000"/>
              <a:gd name="connsiteX3" fmla="*/ 4818888 w 6766560"/>
              <a:gd name="connsiteY3" fmla="*/ 3721608 h 4572000"/>
              <a:gd name="connsiteX4" fmla="*/ 5559552 w 6766560"/>
              <a:gd name="connsiteY4" fmla="*/ 2971800 h 4572000"/>
              <a:gd name="connsiteX5" fmla="*/ 6766560 w 6766560"/>
              <a:gd name="connsiteY5" fmla="*/ 0 h 4572000"/>
              <a:gd name="connsiteX0" fmla="*/ 0 w 6766560"/>
              <a:gd name="connsiteY0" fmla="*/ 4572000 h 4572000"/>
              <a:gd name="connsiteX1" fmla="*/ 2139696 w 6766560"/>
              <a:gd name="connsiteY1" fmla="*/ 3950208 h 4572000"/>
              <a:gd name="connsiteX2" fmla="*/ 2871216 w 6766560"/>
              <a:gd name="connsiteY2" fmla="*/ 3776472 h 4572000"/>
              <a:gd name="connsiteX3" fmla="*/ 4846320 w 6766560"/>
              <a:gd name="connsiteY3" fmla="*/ 3685032 h 4572000"/>
              <a:gd name="connsiteX4" fmla="*/ 5559552 w 6766560"/>
              <a:gd name="connsiteY4" fmla="*/ 2971800 h 4572000"/>
              <a:gd name="connsiteX5" fmla="*/ 6766560 w 6766560"/>
              <a:gd name="connsiteY5" fmla="*/ 0 h 4572000"/>
              <a:gd name="connsiteX0" fmla="*/ 0 w 6766560"/>
              <a:gd name="connsiteY0" fmla="*/ 4572000 h 4572000"/>
              <a:gd name="connsiteX1" fmla="*/ 2139696 w 6766560"/>
              <a:gd name="connsiteY1" fmla="*/ 3950208 h 4572000"/>
              <a:gd name="connsiteX2" fmla="*/ 2871216 w 6766560"/>
              <a:gd name="connsiteY2" fmla="*/ 3776472 h 4572000"/>
              <a:gd name="connsiteX3" fmla="*/ 4846320 w 6766560"/>
              <a:gd name="connsiteY3" fmla="*/ 3685032 h 4572000"/>
              <a:gd name="connsiteX4" fmla="*/ 5559552 w 6766560"/>
              <a:gd name="connsiteY4" fmla="*/ 2971800 h 4572000"/>
              <a:gd name="connsiteX5" fmla="*/ 6766560 w 6766560"/>
              <a:gd name="connsiteY5" fmla="*/ 0 h 4572000"/>
              <a:gd name="connsiteX0" fmla="*/ 0 w 6766560"/>
              <a:gd name="connsiteY0" fmla="*/ 4572000 h 4572000"/>
              <a:gd name="connsiteX1" fmla="*/ 2139696 w 6766560"/>
              <a:gd name="connsiteY1" fmla="*/ 3950208 h 4572000"/>
              <a:gd name="connsiteX2" fmla="*/ 2871216 w 6766560"/>
              <a:gd name="connsiteY2" fmla="*/ 3776472 h 4572000"/>
              <a:gd name="connsiteX3" fmla="*/ 4846320 w 6766560"/>
              <a:gd name="connsiteY3" fmla="*/ 3685032 h 4572000"/>
              <a:gd name="connsiteX4" fmla="*/ 5559552 w 6766560"/>
              <a:gd name="connsiteY4" fmla="*/ 2971800 h 4572000"/>
              <a:gd name="connsiteX5" fmla="*/ 6766560 w 6766560"/>
              <a:gd name="connsiteY5" fmla="*/ 0 h 4572000"/>
              <a:gd name="connsiteX0" fmla="*/ 0 w 6766560"/>
              <a:gd name="connsiteY0" fmla="*/ 4572000 h 4572000"/>
              <a:gd name="connsiteX1" fmla="*/ 2139696 w 6766560"/>
              <a:gd name="connsiteY1" fmla="*/ 3950208 h 4572000"/>
              <a:gd name="connsiteX2" fmla="*/ 2871216 w 6766560"/>
              <a:gd name="connsiteY2" fmla="*/ 3776472 h 4572000"/>
              <a:gd name="connsiteX3" fmla="*/ 4846320 w 6766560"/>
              <a:gd name="connsiteY3" fmla="*/ 3685032 h 4572000"/>
              <a:gd name="connsiteX4" fmla="*/ 5614416 w 6766560"/>
              <a:gd name="connsiteY4" fmla="*/ 2651760 h 4572000"/>
              <a:gd name="connsiteX5" fmla="*/ 6766560 w 6766560"/>
              <a:gd name="connsiteY5" fmla="*/ 0 h 4572000"/>
              <a:gd name="connsiteX0" fmla="*/ 0 w 6766560"/>
              <a:gd name="connsiteY0" fmla="*/ 4572000 h 4572000"/>
              <a:gd name="connsiteX1" fmla="*/ 2139696 w 6766560"/>
              <a:gd name="connsiteY1" fmla="*/ 3950208 h 4572000"/>
              <a:gd name="connsiteX2" fmla="*/ 2871216 w 6766560"/>
              <a:gd name="connsiteY2" fmla="*/ 3776472 h 4572000"/>
              <a:gd name="connsiteX3" fmla="*/ 4846320 w 6766560"/>
              <a:gd name="connsiteY3" fmla="*/ 3685032 h 4572000"/>
              <a:gd name="connsiteX4" fmla="*/ 5614416 w 6766560"/>
              <a:gd name="connsiteY4" fmla="*/ 2651760 h 4572000"/>
              <a:gd name="connsiteX5" fmla="*/ 6766560 w 6766560"/>
              <a:gd name="connsiteY5" fmla="*/ 0 h 4572000"/>
              <a:gd name="connsiteX0" fmla="*/ 0 w 6620256"/>
              <a:gd name="connsiteY0" fmla="*/ 4626864 h 4626864"/>
              <a:gd name="connsiteX1" fmla="*/ 2139696 w 6620256"/>
              <a:gd name="connsiteY1" fmla="*/ 4005072 h 4626864"/>
              <a:gd name="connsiteX2" fmla="*/ 2871216 w 6620256"/>
              <a:gd name="connsiteY2" fmla="*/ 3831336 h 4626864"/>
              <a:gd name="connsiteX3" fmla="*/ 4846320 w 6620256"/>
              <a:gd name="connsiteY3" fmla="*/ 3739896 h 4626864"/>
              <a:gd name="connsiteX4" fmla="*/ 5614416 w 6620256"/>
              <a:gd name="connsiteY4" fmla="*/ 2706624 h 4626864"/>
              <a:gd name="connsiteX5" fmla="*/ 6620256 w 6620256"/>
              <a:gd name="connsiteY5" fmla="*/ 0 h 4626864"/>
              <a:gd name="connsiteX0" fmla="*/ 0 w 6620256"/>
              <a:gd name="connsiteY0" fmla="*/ 4626864 h 4626864"/>
              <a:gd name="connsiteX1" fmla="*/ 2139696 w 6620256"/>
              <a:gd name="connsiteY1" fmla="*/ 4005072 h 4626864"/>
              <a:gd name="connsiteX2" fmla="*/ 2871216 w 6620256"/>
              <a:gd name="connsiteY2" fmla="*/ 3831336 h 4626864"/>
              <a:gd name="connsiteX3" fmla="*/ 4846320 w 6620256"/>
              <a:gd name="connsiteY3" fmla="*/ 3739896 h 4626864"/>
              <a:gd name="connsiteX4" fmla="*/ 5614416 w 6620256"/>
              <a:gd name="connsiteY4" fmla="*/ 2706624 h 4626864"/>
              <a:gd name="connsiteX5" fmla="*/ 6620256 w 6620256"/>
              <a:gd name="connsiteY5" fmla="*/ 0 h 4626864"/>
              <a:gd name="connsiteX0" fmla="*/ 0 w 6656832"/>
              <a:gd name="connsiteY0" fmla="*/ 4462272 h 4462272"/>
              <a:gd name="connsiteX1" fmla="*/ 2139696 w 6656832"/>
              <a:gd name="connsiteY1" fmla="*/ 3840480 h 4462272"/>
              <a:gd name="connsiteX2" fmla="*/ 2871216 w 6656832"/>
              <a:gd name="connsiteY2" fmla="*/ 3666744 h 4462272"/>
              <a:gd name="connsiteX3" fmla="*/ 4846320 w 6656832"/>
              <a:gd name="connsiteY3" fmla="*/ 3575304 h 4462272"/>
              <a:gd name="connsiteX4" fmla="*/ 5614416 w 6656832"/>
              <a:gd name="connsiteY4" fmla="*/ 2542032 h 4462272"/>
              <a:gd name="connsiteX5" fmla="*/ 6656832 w 6656832"/>
              <a:gd name="connsiteY5" fmla="*/ 0 h 4462272"/>
              <a:gd name="connsiteX0" fmla="*/ 0 w 6656832"/>
              <a:gd name="connsiteY0" fmla="*/ 4462272 h 4462272"/>
              <a:gd name="connsiteX1" fmla="*/ 2139696 w 6656832"/>
              <a:gd name="connsiteY1" fmla="*/ 3840480 h 4462272"/>
              <a:gd name="connsiteX2" fmla="*/ 2871216 w 6656832"/>
              <a:gd name="connsiteY2" fmla="*/ 3666744 h 4462272"/>
              <a:gd name="connsiteX3" fmla="*/ 4846320 w 6656832"/>
              <a:gd name="connsiteY3" fmla="*/ 3575304 h 4462272"/>
              <a:gd name="connsiteX4" fmla="*/ 5614416 w 6656832"/>
              <a:gd name="connsiteY4" fmla="*/ 2542032 h 4462272"/>
              <a:gd name="connsiteX5" fmla="*/ 6656832 w 6656832"/>
              <a:gd name="connsiteY5" fmla="*/ 0 h 4462272"/>
              <a:gd name="connsiteX0" fmla="*/ 0 w 6656832"/>
              <a:gd name="connsiteY0" fmla="*/ 4462272 h 4462272"/>
              <a:gd name="connsiteX1" fmla="*/ 2139696 w 6656832"/>
              <a:gd name="connsiteY1" fmla="*/ 3840480 h 4462272"/>
              <a:gd name="connsiteX2" fmla="*/ 2871216 w 6656832"/>
              <a:gd name="connsiteY2" fmla="*/ 3666744 h 4462272"/>
              <a:gd name="connsiteX3" fmla="*/ 4846320 w 6656832"/>
              <a:gd name="connsiteY3" fmla="*/ 3575304 h 4462272"/>
              <a:gd name="connsiteX4" fmla="*/ 5614416 w 6656832"/>
              <a:gd name="connsiteY4" fmla="*/ 2487168 h 4462272"/>
              <a:gd name="connsiteX5" fmla="*/ 6656832 w 6656832"/>
              <a:gd name="connsiteY5" fmla="*/ 0 h 4462272"/>
              <a:gd name="connsiteX0" fmla="*/ 0 w 6656832"/>
              <a:gd name="connsiteY0" fmla="*/ 4462272 h 4462272"/>
              <a:gd name="connsiteX1" fmla="*/ 2139696 w 6656832"/>
              <a:gd name="connsiteY1" fmla="*/ 3840480 h 4462272"/>
              <a:gd name="connsiteX2" fmla="*/ 2871216 w 6656832"/>
              <a:gd name="connsiteY2" fmla="*/ 3666744 h 4462272"/>
              <a:gd name="connsiteX3" fmla="*/ 4846320 w 6656832"/>
              <a:gd name="connsiteY3" fmla="*/ 3575304 h 4462272"/>
              <a:gd name="connsiteX4" fmla="*/ 5614416 w 6656832"/>
              <a:gd name="connsiteY4" fmla="*/ 2487168 h 4462272"/>
              <a:gd name="connsiteX5" fmla="*/ 6656832 w 6656832"/>
              <a:gd name="connsiteY5" fmla="*/ 0 h 4462272"/>
              <a:gd name="connsiteX0" fmla="*/ 0 w 6656832"/>
              <a:gd name="connsiteY0" fmla="*/ 4462272 h 4462272"/>
              <a:gd name="connsiteX1" fmla="*/ 2139696 w 6656832"/>
              <a:gd name="connsiteY1" fmla="*/ 3840480 h 4462272"/>
              <a:gd name="connsiteX2" fmla="*/ 2871216 w 6656832"/>
              <a:gd name="connsiteY2" fmla="*/ 3666744 h 4462272"/>
              <a:gd name="connsiteX3" fmla="*/ 4846320 w 6656832"/>
              <a:gd name="connsiteY3" fmla="*/ 3575304 h 4462272"/>
              <a:gd name="connsiteX4" fmla="*/ 5614416 w 6656832"/>
              <a:gd name="connsiteY4" fmla="*/ 2487168 h 4462272"/>
              <a:gd name="connsiteX5" fmla="*/ 6656832 w 6656832"/>
              <a:gd name="connsiteY5" fmla="*/ 0 h 4462272"/>
              <a:gd name="connsiteX0" fmla="*/ 0 w 6547104"/>
              <a:gd name="connsiteY0" fmla="*/ 4471416 h 4471416"/>
              <a:gd name="connsiteX1" fmla="*/ 2139696 w 6547104"/>
              <a:gd name="connsiteY1" fmla="*/ 3849624 h 4471416"/>
              <a:gd name="connsiteX2" fmla="*/ 2871216 w 6547104"/>
              <a:gd name="connsiteY2" fmla="*/ 3675888 h 4471416"/>
              <a:gd name="connsiteX3" fmla="*/ 4846320 w 6547104"/>
              <a:gd name="connsiteY3" fmla="*/ 3584448 h 4471416"/>
              <a:gd name="connsiteX4" fmla="*/ 5614416 w 6547104"/>
              <a:gd name="connsiteY4" fmla="*/ 2496312 h 4471416"/>
              <a:gd name="connsiteX5" fmla="*/ 6547104 w 6547104"/>
              <a:gd name="connsiteY5" fmla="*/ 0 h 4471416"/>
              <a:gd name="connsiteX0" fmla="*/ 0 w 6547104"/>
              <a:gd name="connsiteY0" fmla="*/ 4471416 h 4471416"/>
              <a:gd name="connsiteX1" fmla="*/ 2139696 w 6547104"/>
              <a:gd name="connsiteY1" fmla="*/ 3849624 h 4471416"/>
              <a:gd name="connsiteX2" fmla="*/ 2871216 w 6547104"/>
              <a:gd name="connsiteY2" fmla="*/ 3675888 h 4471416"/>
              <a:gd name="connsiteX3" fmla="*/ 4846320 w 6547104"/>
              <a:gd name="connsiteY3" fmla="*/ 3584448 h 4471416"/>
              <a:gd name="connsiteX4" fmla="*/ 5614416 w 6547104"/>
              <a:gd name="connsiteY4" fmla="*/ 2496312 h 4471416"/>
              <a:gd name="connsiteX5" fmla="*/ 6547104 w 6547104"/>
              <a:gd name="connsiteY5" fmla="*/ 0 h 44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7104" h="4471416">
                <a:moveTo>
                  <a:pt x="0" y="4471416"/>
                </a:moveTo>
                <a:lnTo>
                  <a:pt x="2139696" y="3849624"/>
                </a:lnTo>
                <a:cubicBezTo>
                  <a:pt x="2618232" y="3717036"/>
                  <a:pt x="2420112" y="3720084"/>
                  <a:pt x="2871216" y="3675888"/>
                </a:cubicBezTo>
                <a:cubicBezTo>
                  <a:pt x="3322320" y="3631692"/>
                  <a:pt x="4389120" y="3781044"/>
                  <a:pt x="4846320" y="3584448"/>
                </a:cubicBezTo>
                <a:cubicBezTo>
                  <a:pt x="5303520" y="3387852"/>
                  <a:pt x="5330952" y="3093720"/>
                  <a:pt x="5614416" y="2496312"/>
                </a:cubicBezTo>
                <a:cubicBezTo>
                  <a:pt x="5897880" y="1898904"/>
                  <a:pt x="6206490" y="590550"/>
                  <a:pt x="654710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30728" name="矩形 85"/>
          <p:cNvSpPr>
            <a:spLocks noChangeArrowheads="1"/>
          </p:cNvSpPr>
          <p:nvPr/>
        </p:nvSpPr>
        <p:spPr bwMode="auto">
          <a:xfrm>
            <a:off x="7999021" y="4389093"/>
            <a:ext cx="787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100">
                <a:latin typeface="黑体" panose="02010609060101010101" pitchFamily="49" charset="-122"/>
                <a:ea typeface="黑体" panose="02010609060101010101" pitchFamily="49" charset="-122"/>
              </a:rPr>
              <a:t>10</a:t>
            </a:r>
            <a:r>
              <a:rPr lang="en-US" altLang="zh-CN" sz="2100" baseline="30000">
                <a:latin typeface="黑体" panose="02010609060101010101" pitchFamily="49" charset="-122"/>
                <a:ea typeface="黑体" panose="02010609060101010101" pitchFamily="49" charset="-122"/>
              </a:rPr>
              <a:t>10</a:t>
            </a:r>
            <a:endParaRPr lang="zh-CN" altLang="en-US" sz="2100" baseline="30000">
              <a:latin typeface="黑体" panose="02010609060101010101" pitchFamily="49" charset="-122"/>
              <a:ea typeface="黑体" panose="02010609060101010101" pitchFamily="49" charset="-122"/>
            </a:endParaRPr>
          </a:p>
        </p:txBody>
      </p:sp>
      <p:sp>
        <p:nvSpPr>
          <p:cNvPr id="30729" name="矩形 86"/>
          <p:cNvSpPr>
            <a:spLocks noChangeArrowheads="1"/>
          </p:cNvSpPr>
          <p:nvPr/>
        </p:nvSpPr>
        <p:spPr bwMode="auto">
          <a:xfrm>
            <a:off x="7994258" y="3239743"/>
            <a:ext cx="787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100">
                <a:latin typeface="黑体" panose="02010609060101010101" pitchFamily="49" charset="-122"/>
                <a:ea typeface="黑体" panose="02010609060101010101" pitchFamily="49" charset="-122"/>
              </a:rPr>
              <a:t>10</a:t>
            </a:r>
            <a:r>
              <a:rPr lang="en-US" altLang="zh-CN" sz="2100" baseline="30000">
                <a:latin typeface="黑体" panose="02010609060101010101" pitchFamily="49" charset="-122"/>
                <a:ea typeface="黑体" panose="02010609060101010101" pitchFamily="49" charset="-122"/>
              </a:rPr>
              <a:t>15</a:t>
            </a:r>
            <a:endParaRPr lang="zh-CN" altLang="en-US" sz="2100" baseline="30000">
              <a:latin typeface="黑体" panose="02010609060101010101" pitchFamily="49" charset="-122"/>
              <a:ea typeface="黑体" panose="02010609060101010101" pitchFamily="49" charset="-122"/>
            </a:endParaRPr>
          </a:p>
        </p:txBody>
      </p:sp>
      <p:sp>
        <p:nvSpPr>
          <p:cNvPr id="30730" name="矩形 87"/>
          <p:cNvSpPr>
            <a:spLocks noChangeArrowheads="1"/>
          </p:cNvSpPr>
          <p:nvPr/>
        </p:nvSpPr>
        <p:spPr bwMode="auto">
          <a:xfrm>
            <a:off x="8006958" y="2091981"/>
            <a:ext cx="787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100">
                <a:latin typeface="黑体" panose="02010609060101010101" pitchFamily="49" charset="-122"/>
                <a:ea typeface="黑体" panose="02010609060101010101" pitchFamily="49" charset="-122"/>
              </a:rPr>
              <a:t>10</a:t>
            </a:r>
            <a:r>
              <a:rPr lang="en-US" altLang="zh-CN" sz="2100" baseline="30000">
                <a:latin typeface="黑体" panose="02010609060101010101" pitchFamily="49" charset="-122"/>
                <a:ea typeface="黑体" panose="02010609060101010101" pitchFamily="49" charset="-122"/>
              </a:rPr>
              <a:t>20</a:t>
            </a:r>
            <a:endParaRPr lang="zh-CN" altLang="en-US" sz="2100" baseline="30000">
              <a:latin typeface="黑体" panose="02010609060101010101" pitchFamily="49" charset="-122"/>
              <a:ea typeface="黑体" panose="02010609060101010101" pitchFamily="49" charset="-122"/>
            </a:endParaRPr>
          </a:p>
        </p:txBody>
      </p:sp>
      <p:sp>
        <p:nvSpPr>
          <p:cNvPr id="30731" name="矩形 88"/>
          <p:cNvSpPr>
            <a:spLocks noChangeArrowheads="1"/>
          </p:cNvSpPr>
          <p:nvPr/>
        </p:nvSpPr>
        <p:spPr bwMode="auto">
          <a:xfrm>
            <a:off x="7983146" y="972793"/>
            <a:ext cx="787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100">
                <a:latin typeface="黑体" panose="02010609060101010101" pitchFamily="49" charset="-122"/>
                <a:ea typeface="黑体" panose="02010609060101010101" pitchFamily="49" charset="-122"/>
              </a:rPr>
              <a:t>10</a:t>
            </a:r>
            <a:r>
              <a:rPr lang="en-US" altLang="zh-CN" sz="2100" baseline="30000">
                <a:latin typeface="黑体" panose="02010609060101010101" pitchFamily="49" charset="-122"/>
                <a:ea typeface="黑体" panose="02010609060101010101" pitchFamily="49" charset="-122"/>
              </a:rPr>
              <a:t>25</a:t>
            </a:r>
            <a:endParaRPr lang="zh-CN" altLang="en-US" sz="2100" baseline="30000">
              <a:latin typeface="黑体" panose="02010609060101010101" pitchFamily="49" charset="-122"/>
              <a:ea typeface="黑体" panose="02010609060101010101" pitchFamily="49" charset="-122"/>
            </a:endParaRPr>
          </a:p>
        </p:txBody>
      </p:sp>
      <p:sp>
        <p:nvSpPr>
          <p:cNvPr id="30732" name="矩形 90"/>
          <p:cNvSpPr>
            <a:spLocks noChangeArrowheads="1"/>
          </p:cNvSpPr>
          <p:nvPr/>
        </p:nvSpPr>
        <p:spPr bwMode="auto">
          <a:xfrm>
            <a:off x="7949808" y="5524156"/>
            <a:ext cx="787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100">
                <a:latin typeface="黑体" panose="02010609060101010101" pitchFamily="49" charset="-122"/>
                <a:ea typeface="黑体" panose="02010609060101010101" pitchFamily="49" charset="-122"/>
              </a:rPr>
              <a:t>10</a:t>
            </a:r>
            <a:r>
              <a:rPr lang="en-US" altLang="zh-CN" sz="2100" baseline="30000">
                <a:latin typeface="黑体" panose="02010609060101010101" pitchFamily="49" charset="-122"/>
                <a:ea typeface="黑体" panose="02010609060101010101" pitchFamily="49" charset="-122"/>
              </a:rPr>
              <a:t>5</a:t>
            </a:r>
            <a:endParaRPr lang="zh-CN" altLang="en-US" sz="2100" baseline="30000">
              <a:latin typeface="黑体" panose="02010609060101010101" pitchFamily="49" charset="-122"/>
              <a:ea typeface="黑体" panose="02010609060101010101" pitchFamily="49" charset="-122"/>
            </a:endParaRPr>
          </a:p>
        </p:txBody>
      </p:sp>
      <p:grpSp>
        <p:nvGrpSpPr>
          <p:cNvPr id="2" name="组合 1040"/>
          <p:cNvGrpSpPr>
            <a:grpSpLocks/>
          </p:cNvGrpSpPr>
          <p:nvPr/>
        </p:nvGrpSpPr>
        <p:grpSpPr bwMode="auto">
          <a:xfrm>
            <a:off x="3568308" y="3481043"/>
            <a:ext cx="2381250" cy="1571625"/>
            <a:chOff x="3530032" y="3606264"/>
            <a:chExt cx="2381322" cy="1572953"/>
          </a:xfrm>
        </p:grpSpPr>
        <p:grpSp>
          <p:nvGrpSpPr>
            <p:cNvPr id="30758" name="组合 82"/>
            <p:cNvGrpSpPr>
              <a:grpSpLocks/>
            </p:cNvGrpSpPr>
            <p:nvPr/>
          </p:nvGrpSpPr>
          <p:grpSpPr bwMode="auto">
            <a:xfrm>
              <a:off x="3530032" y="3606264"/>
              <a:ext cx="1982163" cy="1137471"/>
              <a:chOff x="3607046" y="3613827"/>
              <a:chExt cx="1819278" cy="1044000"/>
            </a:xfrm>
          </p:grpSpPr>
          <p:pic>
            <p:nvPicPr>
              <p:cNvPr id="30763" name="Picture 2" descr="200701272116584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7046" y="3613827"/>
                <a:ext cx="730800"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4" name="图片 13"/>
              <p:cNvPicPr>
                <a:picLocks noChangeAspect="1"/>
              </p:cNvPicPr>
              <p:nvPr/>
            </p:nvPicPr>
            <p:blipFill>
              <a:blip r:embed="rId5">
                <a:extLst>
                  <a:ext uri="{28A0092B-C50C-407E-A947-70E740481C1C}">
                    <a14:useLocalDpi xmlns:a14="http://schemas.microsoft.com/office/drawing/2010/main" val="0"/>
                  </a:ext>
                </a:extLst>
              </a:blip>
              <a:srcRect t="3026" b="4794"/>
              <a:stretch>
                <a:fillRect/>
              </a:stretch>
            </p:blipFill>
            <p:spPr bwMode="auto">
              <a:xfrm>
                <a:off x="4392844" y="3846534"/>
                <a:ext cx="1033480" cy="56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矩形 67"/>
            <p:cNvSpPr>
              <a:spLocks noChangeArrowheads="1"/>
            </p:cNvSpPr>
            <p:nvPr/>
          </p:nvSpPr>
          <p:spPr bwMode="auto">
            <a:xfrm>
              <a:off x="3623698" y="4891637"/>
              <a:ext cx="288934" cy="287580"/>
            </a:xfrm>
            <a:prstGeom prst="rect">
              <a:avLst/>
            </a:prstGeom>
            <a:solidFill>
              <a:srgbClr val="565656">
                <a:alpha val="67842"/>
              </a:srgbClr>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eaLnBrk="1" hangingPunct="1">
                <a:defRPr/>
              </a:pPr>
              <a:endParaRPr lang="zh-CN" altLang="en-US">
                <a:solidFill>
                  <a:schemeClr val="lt1"/>
                </a:solidFill>
                <a:latin typeface="+mn-lt"/>
                <a:ea typeface="+mn-ea"/>
              </a:endParaRPr>
            </a:p>
          </p:txBody>
        </p:sp>
        <p:sp>
          <p:nvSpPr>
            <p:cNvPr id="69" name="矩形 68"/>
            <p:cNvSpPr>
              <a:spLocks noChangeArrowheads="1"/>
            </p:cNvSpPr>
            <p:nvPr/>
          </p:nvSpPr>
          <p:spPr bwMode="auto">
            <a:xfrm>
              <a:off x="5624008" y="4770885"/>
              <a:ext cx="287346" cy="287580"/>
            </a:xfrm>
            <a:prstGeom prst="rect">
              <a:avLst/>
            </a:prstGeom>
            <a:solidFill>
              <a:srgbClr val="565656">
                <a:alpha val="67842"/>
              </a:srgbClr>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eaLnBrk="1" hangingPunct="1">
                <a:defRPr/>
              </a:pPr>
              <a:endParaRPr lang="zh-CN" altLang="en-US">
                <a:solidFill>
                  <a:schemeClr val="lt1"/>
                </a:solidFill>
                <a:latin typeface="+mn-lt"/>
                <a:ea typeface="+mn-ea"/>
              </a:endParaRPr>
            </a:p>
          </p:txBody>
        </p:sp>
        <p:cxnSp>
          <p:nvCxnSpPr>
            <p:cNvPr id="1030" name="直接连接符 1029"/>
            <p:cNvCxnSpPr>
              <a:stCxn id="69" idx="0"/>
            </p:cNvCxnSpPr>
            <p:nvPr/>
          </p:nvCxnSpPr>
          <p:spPr>
            <a:xfrm flipH="1" flipV="1">
              <a:off x="5003277" y="4515081"/>
              <a:ext cx="763611" cy="25580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2" name="直接连接符 1031"/>
            <p:cNvCxnSpPr>
              <a:stCxn id="68" idx="0"/>
            </p:cNvCxnSpPr>
            <p:nvPr/>
          </p:nvCxnSpPr>
          <p:spPr>
            <a:xfrm flipV="1">
              <a:off x="3768164" y="4770885"/>
              <a:ext cx="144467" cy="12075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 name="组合 1039"/>
          <p:cNvGrpSpPr>
            <a:grpSpLocks/>
          </p:cNvGrpSpPr>
          <p:nvPr/>
        </p:nvGrpSpPr>
        <p:grpSpPr bwMode="auto">
          <a:xfrm>
            <a:off x="2347521" y="3592168"/>
            <a:ext cx="968375" cy="1620838"/>
            <a:chOff x="2310108" y="3718229"/>
            <a:chExt cx="967858" cy="1620056"/>
          </a:xfrm>
        </p:grpSpPr>
        <p:pic>
          <p:nvPicPr>
            <p:cNvPr id="30755" name="图片 11"/>
            <p:cNvPicPr>
              <a:picLocks noChangeAspect="1"/>
            </p:cNvPicPr>
            <p:nvPr/>
          </p:nvPicPr>
          <p:blipFill>
            <a:blip r:embed="rId6">
              <a:extLst>
                <a:ext uri="{28A0092B-C50C-407E-A947-70E740481C1C}">
                  <a14:useLocalDpi xmlns:a14="http://schemas.microsoft.com/office/drawing/2010/main" val="0"/>
                </a:ext>
              </a:extLst>
            </a:blip>
            <a:srcRect l="8823" t="5882" r="9892" b="4813"/>
            <a:stretch>
              <a:fillRect/>
            </a:stretch>
          </p:blipFill>
          <p:spPr bwMode="auto">
            <a:xfrm>
              <a:off x="2310108" y="3718229"/>
              <a:ext cx="967858" cy="106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矩形 66"/>
            <p:cNvSpPr>
              <a:spLocks noChangeArrowheads="1"/>
            </p:cNvSpPr>
            <p:nvPr/>
          </p:nvSpPr>
          <p:spPr bwMode="auto">
            <a:xfrm>
              <a:off x="2843223" y="5049499"/>
              <a:ext cx="288771" cy="288786"/>
            </a:xfrm>
            <a:prstGeom prst="rect">
              <a:avLst/>
            </a:prstGeom>
            <a:solidFill>
              <a:srgbClr val="565656">
                <a:alpha val="67842"/>
              </a:srgbClr>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eaLnBrk="1" hangingPunct="1">
                <a:defRPr/>
              </a:pPr>
              <a:endParaRPr lang="zh-CN" altLang="en-US">
                <a:solidFill>
                  <a:schemeClr val="lt1"/>
                </a:solidFill>
                <a:latin typeface="+mn-lt"/>
                <a:ea typeface="+mn-ea"/>
              </a:endParaRPr>
            </a:p>
          </p:txBody>
        </p:sp>
        <p:cxnSp>
          <p:nvCxnSpPr>
            <p:cNvPr id="1036" name="直接连接符 1035"/>
            <p:cNvCxnSpPr>
              <a:stCxn id="67" idx="0"/>
            </p:cNvCxnSpPr>
            <p:nvPr/>
          </p:nvCxnSpPr>
          <p:spPr>
            <a:xfrm flipH="1" flipV="1">
              <a:off x="2843223" y="4830530"/>
              <a:ext cx="144385" cy="21896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 name="组合 1038"/>
          <p:cNvGrpSpPr>
            <a:grpSpLocks/>
          </p:cNvGrpSpPr>
          <p:nvPr/>
        </p:nvGrpSpPr>
        <p:grpSpPr bwMode="auto">
          <a:xfrm>
            <a:off x="263133" y="3744568"/>
            <a:ext cx="1936750" cy="1862138"/>
            <a:chOff x="225784" y="3871061"/>
            <a:chExt cx="1935744" cy="1861339"/>
          </a:xfrm>
        </p:grpSpPr>
        <p:pic>
          <p:nvPicPr>
            <p:cNvPr id="30752" name="图片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5784" y="3871061"/>
              <a:ext cx="193574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矩形 62"/>
            <p:cNvSpPr>
              <a:spLocks noChangeArrowheads="1"/>
            </p:cNvSpPr>
            <p:nvPr/>
          </p:nvSpPr>
          <p:spPr bwMode="auto">
            <a:xfrm>
              <a:off x="982629" y="5443599"/>
              <a:ext cx="288775" cy="288801"/>
            </a:xfrm>
            <a:prstGeom prst="rect">
              <a:avLst/>
            </a:prstGeom>
            <a:solidFill>
              <a:srgbClr val="565656">
                <a:alpha val="67842"/>
              </a:srgbClr>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eaLnBrk="1" hangingPunct="1">
                <a:defRPr/>
              </a:pPr>
              <a:endParaRPr lang="zh-CN" altLang="en-US">
                <a:solidFill>
                  <a:schemeClr val="lt1"/>
                </a:solidFill>
                <a:latin typeface="+mn-lt"/>
                <a:ea typeface="+mn-ea"/>
              </a:endParaRPr>
            </a:p>
          </p:txBody>
        </p:sp>
        <p:cxnSp>
          <p:nvCxnSpPr>
            <p:cNvPr id="1038" name="直接连接符 1037"/>
            <p:cNvCxnSpPr>
              <a:stCxn id="63" idx="0"/>
            </p:cNvCxnSpPr>
            <p:nvPr/>
          </p:nvCxnSpPr>
          <p:spPr>
            <a:xfrm flipV="1">
              <a:off x="1127016" y="5238899"/>
              <a:ext cx="66640" cy="20470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0736" name="矩形 110"/>
          <p:cNvSpPr>
            <a:spLocks noChangeArrowheads="1"/>
          </p:cNvSpPr>
          <p:nvPr/>
        </p:nvSpPr>
        <p:spPr bwMode="auto">
          <a:xfrm>
            <a:off x="591746" y="5811493"/>
            <a:ext cx="1431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100">
                <a:latin typeface="黑体" panose="02010609060101010101" pitchFamily="49" charset="-122"/>
                <a:ea typeface="黑体" panose="02010609060101010101" pitchFamily="49" charset="-122"/>
              </a:rPr>
              <a:t>… … …</a:t>
            </a:r>
            <a:endParaRPr lang="zh-CN" altLang="en-US" sz="2100">
              <a:latin typeface="黑体" panose="02010609060101010101" pitchFamily="49" charset="-122"/>
              <a:ea typeface="黑体" panose="02010609060101010101" pitchFamily="49" charset="-122"/>
            </a:endParaRPr>
          </a:p>
        </p:txBody>
      </p:sp>
      <p:grpSp>
        <p:nvGrpSpPr>
          <p:cNvPr id="7" name="组合 1042"/>
          <p:cNvGrpSpPr>
            <a:grpSpLocks/>
          </p:cNvGrpSpPr>
          <p:nvPr/>
        </p:nvGrpSpPr>
        <p:grpSpPr bwMode="auto">
          <a:xfrm>
            <a:off x="4384283" y="963268"/>
            <a:ext cx="3897313" cy="3632200"/>
            <a:chOff x="4346447" y="1089312"/>
            <a:chExt cx="3897230" cy="3632644"/>
          </a:xfrm>
        </p:grpSpPr>
        <p:grpSp>
          <p:nvGrpSpPr>
            <p:cNvPr id="30738" name="组合 1041"/>
            <p:cNvGrpSpPr>
              <a:grpSpLocks/>
            </p:cNvGrpSpPr>
            <p:nvPr/>
          </p:nvGrpSpPr>
          <p:grpSpPr bwMode="auto">
            <a:xfrm>
              <a:off x="4346447" y="1264745"/>
              <a:ext cx="3384625" cy="3172367"/>
              <a:chOff x="4346447" y="1264745"/>
              <a:chExt cx="3384625" cy="3172367"/>
            </a:xfrm>
          </p:grpSpPr>
          <p:pic>
            <p:nvPicPr>
              <p:cNvPr id="30743" name="Picture 17"/>
              <p:cNvPicPr>
                <a:picLocks noChangeAspect="1" noChangeArrowheads="1"/>
              </p:cNvPicPr>
              <p:nvPr/>
            </p:nvPicPr>
            <p:blipFill>
              <a:blip r:embed="rId8" cstate="print">
                <a:extLst>
                  <a:ext uri="{28A0092B-C50C-407E-A947-70E740481C1C}">
                    <a14:useLocalDpi xmlns:a14="http://schemas.microsoft.com/office/drawing/2010/main" val="0"/>
                  </a:ext>
                </a:extLst>
              </a:blip>
              <a:srcRect r="1315"/>
              <a:stretch>
                <a:fillRect/>
              </a:stretch>
            </p:blipFill>
            <p:spPr bwMode="auto">
              <a:xfrm>
                <a:off x="4346447" y="1726182"/>
                <a:ext cx="2173699" cy="15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矩形 69"/>
              <p:cNvSpPr>
                <a:spLocks noChangeArrowheads="1"/>
              </p:cNvSpPr>
              <p:nvPr/>
            </p:nvSpPr>
            <p:spPr bwMode="auto">
              <a:xfrm>
                <a:off x="6210132" y="4150386"/>
                <a:ext cx="287332" cy="287373"/>
              </a:xfrm>
              <a:prstGeom prst="rect">
                <a:avLst/>
              </a:prstGeom>
              <a:solidFill>
                <a:srgbClr val="565656">
                  <a:alpha val="67842"/>
                </a:srgbClr>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eaLnBrk="1" hangingPunct="1">
                  <a:defRPr/>
                </a:pPr>
                <a:endParaRPr lang="zh-CN" altLang="en-US">
                  <a:solidFill>
                    <a:schemeClr val="lt1"/>
                  </a:solidFill>
                  <a:latin typeface="+mn-lt"/>
                  <a:ea typeface="+mn-ea"/>
                </a:endParaRPr>
              </a:p>
            </p:txBody>
          </p:sp>
          <p:sp>
            <p:nvSpPr>
              <p:cNvPr id="71" name="矩形 70"/>
              <p:cNvSpPr>
                <a:spLocks noChangeArrowheads="1"/>
              </p:cNvSpPr>
              <p:nvPr/>
            </p:nvSpPr>
            <p:spPr bwMode="auto">
              <a:xfrm>
                <a:off x="6478415" y="3583580"/>
                <a:ext cx="288919" cy="287372"/>
              </a:xfrm>
              <a:prstGeom prst="rect">
                <a:avLst/>
              </a:prstGeom>
              <a:solidFill>
                <a:srgbClr val="565656">
                  <a:alpha val="67842"/>
                </a:srgbClr>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eaLnBrk="1" hangingPunct="1">
                  <a:defRPr/>
                </a:pPr>
                <a:endParaRPr lang="zh-CN" altLang="en-US">
                  <a:solidFill>
                    <a:schemeClr val="lt1"/>
                  </a:solidFill>
                  <a:latin typeface="+mn-lt"/>
                  <a:ea typeface="+mn-ea"/>
                </a:endParaRPr>
              </a:p>
            </p:txBody>
          </p:sp>
          <p:sp>
            <p:nvSpPr>
              <p:cNvPr id="72" name="矩形 71"/>
              <p:cNvSpPr>
                <a:spLocks noChangeArrowheads="1"/>
              </p:cNvSpPr>
              <p:nvPr/>
            </p:nvSpPr>
            <p:spPr bwMode="auto">
              <a:xfrm>
                <a:off x="6965766" y="2345178"/>
                <a:ext cx="287332" cy="288960"/>
              </a:xfrm>
              <a:prstGeom prst="rect">
                <a:avLst/>
              </a:prstGeom>
              <a:solidFill>
                <a:srgbClr val="565656">
                  <a:alpha val="67842"/>
                </a:srgbClr>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eaLnBrk="1" hangingPunct="1">
                  <a:defRPr/>
                </a:pPr>
                <a:endParaRPr lang="zh-CN" altLang="en-US">
                  <a:solidFill>
                    <a:schemeClr val="lt1"/>
                  </a:solidFill>
                  <a:latin typeface="+mn-lt"/>
                  <a:ea typeface="+mn-ea"/>
                </a:endParaRPr>
              </a:p>
            </p:txBody>
          </p:sp>
          <p:sp>
            <p:nvSpPr>
              <p:cNvPr id="73" name="矩形 72"/>
              <p:cNvSpPr>
                <a:spLocks noChangeArrowheads="1"/>
              </p:cNvSpPr>
              <p:nvPr/>
            </p:nvSpPr>
            <p:spPr bwMode="auto">
              <a:xfrm>
                <a:off x="7443594" y="1263958"/>
                <a:ext cx="287331" cy="287373"/>
              </a:xfrm>
              <a:prstGeom prst="rect">
                <a:avLst/>
              </a:prstGeom>
              <a:solidFill>
                <a:srgbClr val="FF0000">
                  <a:alpha val="67842"/>
                </a:srgbClr>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eaLnBrk="1" hangingPunct="1">
                  <a:defRPr/>
                </a:pPr>
                <a:endParaRPr lang="zh-CN" altLang="en-US">
                  <a:solidFill>
                    <a:schemeClr val="lt1"/>
                  </a:solidFill>
                  <a:latin typeface="+mn-lt"/>
                  <a:ea typeface="+mn-ea"/>
                </a:endParaRPr>
              </a:p>
            </p:txBody>
          </p:sp>
          <p:cxnSp>
            <p:nvCxnSpPr>
              <p:cNvPr id="85" name="直接连接符 84"/>
              <p:cNvCxnSpPr>
                <a:stCxn id="70" idx="0"/>
              </p:cNvCxnSpPr>
              <p:nvPr/>
            </p:nvCxnSpPr>
            <p:spPr>
              <a:xfrm flipH="1" flipV="1">
                <a:off x="6183146" y="3069167"/>
                <a:ext cx="169858" cy="108121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H="1" flipV="1">
                <a:off x="6183146" y="3069167"/>
                <a:ext cx="439728" cy="50012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a:stCxn id="72" idx="1"/>
              </p:cNvCxnSpPr>
              <p:nvPr/>
            </p:nvCxnSpPr>
            <p:spPr>
              <a:xfrm flipH="1">
                <a:off x="6183146" y="2489658"/>
                <a:ext cx="782620" cy="57950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5" name="直接连接符 1024"/>
              <p:cNvCxnSpPr>
                <a:stCxn id="73" idx="1"/>
              </p:cNvCxnSpPr>
              <p:nvPr/>
            </p:nvCxnSpPr>
            <p:spPr>
              <a:xfrm flipH="1">
                <a:off x="6183146" y="1408439"/>
                <a:ext cx="1260448" cy="166072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0739" name="矩形 115"/>
            <p:cNvSpPr>
              <a:spLocks noChangeArrowheads="1"/>
            </p:cNvSpPr>
            <p:nvPr/>
          </p:nvSpPr>
          <p:spPr bwMode="auto">
            <a:xfrm>
              <a:off x="5984728" y="4306458"/>
              <a:ext cx="143073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100">
                  <a:latin typeface="Arial" panose="020B0604020202020204" pitchFamily="34" charset="0"/>
                  <a:ea typeface="黑体" panose="02010609060101010101" pitchFamily="49" charset="-122"/>
                </a:rPr>
                <a:t>1</a:t>
              </a:r>
              <a:r>
                <a:rPr lang="en-US" altLang="zh-CN" sz="2100" baseline="30000">
                  <a:latin typeface="Arial" panose="020B0604020202020204" pitchFamily="34" charset="0"/>
                  <a:ea typeface="黑体" panose="02010609060101010101" pitchFamily="49" charset="-122"/>
                </a:rPr>
                <a:t>st</a:t>
              </a:r>
              <a:endParaRPr lang="zh-CN" altLang="en-US" sz="2100" baseline="30000">
                <a:latin typeface="Arial" panose="020B0604020202020204" pitchFamily="34" charset="0"/>
                <a:ea typeface="黑体" panose="02010609060101010101" pitchFamily="49" charset="-122"/>
              </a:endParaRPr>
            </a:p>
          </p:txBody>
        </p:sp>
        <p:sp>
          <p:nvSpPr>
            <p:cNvPr id="30740" name="矩形 116"/>
            <p:cNvSpPr>
              <a:spLocks noChangeArrowheads="1"/>
            </p:cNvSpPr>
            <p:nvPr/>
          </p:nvSpPr>
          <p:spPr bwMode="auto">
            <a:xfrm>
              <a:off x="6309613" y="3652057"/>
              <a:ext cx="143073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100">
                  <a:latin typeface="Arial" panose="020B0604020202020204" pitchFamily="34" charset="0"/>
                  <a:ea typeface="黑体" panose="02010609060101010101" pitchFamily="49" charset="-122"/>
                </a:rPr>
                <a:t>2</a:t>
              </a:r>
              <a:r>
                <a:rPr lang="en-US" altLang="zh-CN" sz="2100" baseline="30000">
                  <a:latin typeface="Arial" panose="020B0604020202020204" pitchFamily="34" charset="0"/>
                  <a:ea typeface="黑体" panose="02010609060101010101" pitchFamily="49" charset="-122"/>
                </a:rPr>
                <a:t>nd</a:t>
              </a:r>
              <a:endParaRPr lang="zh-CN" altLang="en-US" sz="2100" baseline="30000">
                <a:latin typeface="Arial" panose="020B0604020202020204" pitchFamily="34" charset="0"/>
                <a:ea typeface="黑体" panose="02010609060101010101" pitchFamily="49" charset="-122"/>
              </a:endParaRPr>
            </a:p>
          </p:txBody>
        </p:sp>
        <p:sp>
          <p:nvSpPr>
            <p:cNvPr id="30741" name="矩形 117"/>
            <p:cNvSpPr>
              <a:spLocks noChangeArrowheads="1"/>
            </p:cNvSpPr>
            <p:nvPr/>
          </p:nvSpPr>
          <p:spPr bwMode="auto">
            <a:xfrm>
              <a:off x="6812938" y="2426024"/>
              <a:ext cx="143073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100">
                  <a:latin typeface="Arial" panose="020B0604020202020204" pitchFamily="34" charset="0"/>
                  <a:ea typeface="黑体" panose="02010609060101010101" pitchFamily="49" charset="-122"/>
                </a:rPr>
                <a:t>3</a:t>
              </a:r>
              <a:r>
                <a:rPr lang="en-US" altLang="zh-CN" sz="2100" baseline="30000">
                  <a:latin typeface="Arial" panose="020B0604020202020204" pitchFamily="34" charset="0"/>
                  <a:ea typeface="黑体" panose="02010609060101010101" pitchFamily="49" charset="-122"/>
                </a:rPr>
                <a:t>rd</a:t>
              </a:r>
              <a:endParaRPr lang="zh-CN" altLang="en-US" sz="2100" baseline="30000">
                <a:latin typeface="Arial" panose="020B0604020202020204" pitchFamily="34" charset="0"/>
                <a:ea typeface="黑体" panose="02010609060101010101" pitchFamily="49" charset="-122"/>
              </a:endParaRPr>
            </a:p>
          </p:txBody>
        </p:sp>
        <p:sp>
          <p:nvSpPr>
            <p:cNvPr id="30742" name="矩形 118"/>
            <p:cNvSpPr>
              <a:spLocks noChangeArrowheads="1"/>
            </p:cNvSpPr>
            <p:nvPr/>
          </p:nvSpPr>
          <p:spPr bwMode="auto">
            <a:xfrm>
              <a:off x="6516216" y="1089312"/>
              <a:ext cx="143073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100">
                  <a:latin typeface="Arial" panose="020B0604020202020204" pitchFamily="34" charset="0"/>
                  <a:ea typeface="黑体" panose="02010609060101010101" pitchFamily="49" charset="-122"/>
                </a:rPr>
                <a:t>4</a:t>
              </a:r>
              <a:r>
                <a:rPr lang="en-US" altLang="zh-CN" sz="2100" baseline="30000">
                  <a:latin typeface="Arial" panose="020B0604020202020204" pitchFamily="34" charset="0"/>
                  <a:ea typeface="黑体" panose="02010609060101010101" pitchFamily="49" charset="-122"/>
                </a:rPr>
                <a:t>th</a:t>
              </a:r>
            </a:p>
            <a:p>
              <a:pPr algn="ctr" eaLnBrk="1" hangingPunct="1">
                <a:spcBef>
                  <a:spcPct val="0"/>
                </a:spcBef>
                <a:buFontTx/>
                <a:buNone/>
              </a:pPr>
              <a:endParaRPr lang="zh-CN" altLang="en-US" sz="2100" baseline="30000">
                <a:latin typeface="Arial" panose="020B0604020202020204" pitchFamily="34" charset="0"/>
                <a:ea typeface="黑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1+#ppt_w/2"/>
                                          </p:val>
                                        </p:tav>
                                        <p:tav tm="100000">
                                          <p:val>
                                            <p:strVal val="#ppt_x"/>
                                          </p:val>
                                        </p:tav>
                                      </p:tavLst>
                                    </p:anim>
                                    <p:anim calcmode="lin" valueType="num">
                                      <p:cBhvr additive="base">
                                        <p:cTn id="2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wheel(1)">
                                      <p:cBhvr>
                                        <p:cTn id="34"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矩形 4"/>
          <p:cNvSpPr>
            <a:spLocks noChangeArrowheads="1"/>
          </p:cNvSpPr>
          <p:nvPr/>
        </p:nvSpPr>
        <p:spPr bwMode="auto">
          <a:xfrm>
            <a:off x="1547813" y="188913"/>
            <a:ext cx="66246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ea typeface="黑体" panose="02010609060101010101" pitchFamily="49" charset="-122"/>
              </a:rPr>
              <a:t>同步辐射</a:t>
            </a:r>
            <a:r>
              <a:rPr lang="en-US" altLang="zh-CN" sz="3000" b="1">
                <a:solidFill>
                  <a:srgbClr val="FF0000"/>
                </a:solidFill>
                <a:ea typeface="黑体" panose="02010609060101010101" pitchFamily="49" charset="-122"/>
              </a:rPr>
              <a:t>—</a:t>
            </a:r>
            <a:r>
              <a:rPr lang="zh-CN" altLang="en-US" sz="3000" b="1">
                <a:solidFill>
                  <a:srgbClr val="FF0000"/>
                </a:solidFill>
                <a:ea typeface="黑体" panose="02010609060101010101" pitchFamily="49" charset="-122"/>
              </a:rPr>
              <a:t>此“辐射”非彼“辐射”</a:t>
            </a:r>
            <a:endParaRPr lang="zh-CN" altLang="en-US" sz="3000">
              <a:latin typeface="Arial" panose="020B0604020202020204" pitchFamily="34" charset="0"/>
            </a:endParaRPr>
          </a:p>
        </p:txBody>
      </p:sp>
      <p:grpSp>
        <p:nvGrpSpPr>
          <p:cNvPr id="2" name="组 9"/>
          <p:cNvGrpSpPr>
            <a:grpSpLocks/>
          </p:cNvGrpSpPr>
          <p:nvPr/>
        </p:nvGrpSpPr>
        <p:grpSpPr bwMode="auto">
          <a:xfrm>
            <a:off x="5508625" y="1557338"/>
            <a:ext cx="3411538" cy="4668837"/>
            <a:chOff x="5796136" y="1412776"/>
            <a:chExt cx="3411817" cy="4668326"/>
          </a:xfrm>
        </p:grpSpPr>
        <p:grpSp>
          <p:nvGrpSpPr>
            <p:cNvPr id="31749" name="组合 1"/>
            <p:cNvGrpSpPr>
              <a:grpSpLocks/>
            </p:cNvGrpSpPr>
            <p:nvPr/>
          </p:nvGrpSpPr>
          <p:grpSpPr bwMode="auto">
            <a:xfrm>
              <a:off x="6227960" y="3057798"/>
              <a:ext cx="2305050" cy="2663825"/>
              <a:chOff x="6227960" y="3057798"/>
              <a:chExt cx="2305050" cy="2663825"/>
            </a:xfrm>
          </p:grpSpPr>
          <p:sp>
            <p:nvSpPr>
              <p:cNvPr id="31764" name="Line 3"/>
              <p:cNvSpPr>
                <a:spLocks noChangeShapeType="1"/>
              </p:cNvSpPr>
              <p:nvPr/>
            </p:nvSpPr>
            <p:spPr bwMode="auto">
              <a:xfrm flipV="1">
                <a:off x="6445448" y="3057798"/>
                <a:ext cx="2087562" cy="720725"/>
              </a:xfrm>
              <a:prstGeom prst="line">
                <a:avLst/>
              </a:prstGeom>
              <a:noFill/>
              <a:ln w="38100">
                <a:solidFill>
                  <a:schemeClr val="tx1"/>
                </a:solidFill>
                <a:round/>
                <a:headEnd/>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31765" name="Line 8"/>
              <p:cNvSpPr>
                <a:spLocks noChangeShapeType="1"/>
              </p:cNvSpPr>
              <p:nvPr/>
            </p:nvSpPr>
            <p:spPr bwMode="auto">
              <a:xfrm>
                <a:off x="6405760" y="3778523"/>
                <a:ext cx="39688" cy="1943100"/>
              </a:xfrm>
              <a:prstGeom prst="line">
                <a:avLst/>
              </a:prstGeom>
              <a:noFill/>
              <a:ln w="38100">
                <a:solidFill>
                  <a:schemeClr val="tx2"/>
                </a:solidFill>
                <a:round/>
                <a:headEnd/>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31766" name="Oval 9"/>
              <p:cNvSpPr>
                <a:spLocks noChangeArrowheads="1"/>
              </p:cNvSpPr>
              <p:nvPr/>
            </p:nvSpPr>
            <p:spPr bwMode="auto">
              <a:xfrm>
                <a:off x="6227960" y="3634061"/>
                <a:ext cx="292100" cy="2921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lnSpc>
                    <a:spcPct val="80000"/>
                  </a:lnSpc>
                  <a:spcBef>
                    <a:spcPct val="0"/>
                  </a:spcBef>
                  <a:buFontTx/>
                  <a:buNone/>
                </a:pPr>
                <a:r>
                  <a:rPr lang="en-US" altLang="zh-CN" sz="2800" b="1">
                    <a:solidFill>
                      <a:schemeClr val="bg1"/>
                    </a:solidFill>
                  </a:rPr>
                  <a:t>−</a:t>
                </a:r>
              </a:p>
            </p:txBody>
          </p:sp>
          <p:sp>
            <p:nvSpPr>
              <p:cNvPr id="31767" name="Line 10"/>
              <p:cNvSpPr>
                <a:spLocks noChangeShapeType="1"/>
              </p:cNvSpPr>
              <p:nvPr/>
            </p:nvSpPr>
            <p:spPr bwMode="auto">
              <a:xfrm>
                <a:off x="6516885" y="3849961"/>
                <a:ext cx="1800225" cy="719137"/>
              </a:xfrm>
              <a:prstGeom prst="line">
                <a:avLst/>
              </a:prstGeom>
              <a:noFill/>
              <a:ln w="38100">
                <a:solidFill>
                  <a:schemeClr val="tx1"/>
                </a:solidFill>
                <a:round/>
                <a:headEnd/>
                <a:tailEnd type="arrow" w="sm" len="lg"/>
              </a:ln>
              <a:extLst>
                <a:ext uri="{909E8E84-426E-40DD-AFC4-6F175D3DCCD1}">
                  <a14:hiddenFill xmlns:a14="http://schemas.microsoft.com/office/drawing/2010/main">
                    <a:noFill/>
                  </a14:hiddenFill>
                </a:ext>
              </a:extLst>
            </p:spPr>
            <p:txBody>
              <a:bodyPr/>
              <a:lstStyle/>
              <a:p>
                <a:endParaRPr lang="zh-CN" altLang="en-US"/>
              </a:p>
            </p:txBody>
          </p:sp>
        </p:grpSp>
        <p:grpSp>
          <p:nvGrpSpPr>
            <p:cNvPr id="31750" name="组 8"/>
            <p:cNvGrpSpPr>
              <a:grpSpLocks/>
            </p:cNvGrpSpPr>
            <p:nvPr/>
          </p:nvGrpSpPr>
          <p:grpSpPr bwMode="auto">
            <a:xfrm>
              <a:off x="6064592" y="1412776"/>
              <a:ext cx="2971904" cy="707886"/>
              <a:chOff x="6064592" y="1412776"/>
              <a:chExt cx="2971904" cy="707886"/>
            </a:xfrm>
          </p:grpSpPr>
          <p:sp>
            <p:nvSpPr>
              <p:cNvPr id="31760" name="文本框 2"/>
              <p:cNvSpPr txBox="1">
                <a:spLocks noChangeArrowheads="1"/>
              </p:cNvSpPr>
              <p:nvPr/>
            </p:nvSpPr>
            <p:spPr bwMode="auto">
              <a:xfrm>
                <a:off x="6064592" y="1412776"/>
                <a:ext cx="29719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kumimoji="1" lang="en-US" altLang="zh-CN" sz="4000" i="1">
                    <a:solidFill>
                      <a:srgbClr val="FF0000"/>
                    </a:solidFill>
                  </a:rPr>
                  <a:t>F </a:t>
                </a:r>
                <a:r>
                  <a:rPr kumimoji="1" lang="zh-CN" altLang="en-US" sz="4000"/>
                  <a:t>＝</a:t>
                </a:r>
                <a:r>
                  <a:rPr kumimoji="1" lang="en-US" altLang="zh-CN" sz="4000"/>
                  <a:t> </a:t>
                </a:r>
                <a:r>
                  <a:rPr kumimoji="1" lang="en-US" altLang="zh-CN" sz="4000" i="1">
                    <a:solidFill>
                      <a:srgbClr val="660066"/>
                    </a:solidFill>
                  </a:rPr>
                  <a:t>q</a:t>
                </a:r>
                <a:r>
                  <a:rPr kumimoji="1" lang="en-US" altLang="zh-CN" sz="4000" i="1">
                    <a:solidFill>
                      <a:srgbClr val="0070C0"/>
                    </a:solidFill>
                  </a:rPr>
                  <a:t>V</a:t>
                </a:r>
                <a:r>
                  <a:rPr kumimoji="1" lang="en-US" altLang="zh-CN" sz="4000" i="1"/>
                  <a:t> </a:t>
                </a:r>
                <a:r>
                  <a:rPr kumimoji="1" lang="en-US" altLang="zh-CN" sz="4000"/>
                  <a:t>×</a:t>
                </a:r>
                <a:r>
                  <a:rPr kumimoji="1" lang="en-US" altLang="zh-CN" sz="4000" i="1"/>
                  <a:t> </a:t>
                </a:r>
                <a:r>
                  <a:rPr kumimoji="1" lang="en-US" altLang="zh-CN" sz="4000" i="1">
                    <a:solidFill>
                      <a:srgbClr val="008000"/>
                    </a:solidFill>
                  </a:rPr>
                  <a:t>B</a:t>
                </a:r>
                <a:endParaRPr kumimoji="1" lang="zh-CN" altLang="en-US" sz="4000" i="1">
                  <a:solidFill>
                    <a:srgbClr val="008000"/>
                  </a:solidFill>
                </a:endParaRPr>
              </a:p>
            </p:txBody>
          </p:sp>
          <p:cxnSp>
            <p:nvCxnSpPr>
              <p:cNvPr id="6" name="直线箭头连接符 5"/>
              <p:cNvCxnSpPr/>
              <p:nvPr/>
            </p:nvCxnSpPr>
            <p:spPr>
              <a:xfrm>
                <a:off x="6151765" y="1522301"/>
                <a:ext cx="39532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直线箭头连接符 20"/>
              <p:cNvCxnSpPr/>
              <p:nvPr/>
            </p:nvCxnSpPr>
            <p:spPr>
              <a:xfrm>
                <a:off x="7523477" y="1522301"/>
                <a:ext cx="396907" cy="0"/>
              </a:xfrm>
              <a:prstGeom prst="straightConnector1">
                <a:avLst/>
              </a:prstGeom>
              <a:ln>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直线箭头连接符 24"/>
              <p:cNvCxnSpPr/>
              <p:nvPr/>
            </p:nvCxnSpPr>
            <p:spPr>
              <a:xfrm>
                <a:off x="8441127" y="1522301"/>
                <a:ext cx="396907"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1751" name="组 6"/>
            <p:cNvGrpSpPr>
              <a:grpSpLocks/>
            </p:cNvGrpSpPr>
            <p:nvPr/>
          </p:nvGrpSpPr>
          <p:grpSpPr bwMode="auto">
            <a:xfrm>
              <a:off x="5796136" y="5373216"/>
              <a:ext cx="650823" cy="707886"/>
              <a:chOff x="6140544" y="5661248"/>
              <a:chExt cx="650823" cy="707886"/>
            </a:xfrm>
          </p:grpSpPr>
          <p:sp>
            <p:nvSpPr>
              <p:cNvPr id="31758" name="文本框 25"/>
              <p:cNvSpPr txBox="1">
                <a:spLocks noChangeArrowheads="1"/>
              </p:cNvSpPr>
              <p:nvPr/>
            </p:nvSpPr>
            <p:spPr bwMode="auto">
              <a:xfrm>
                <a:off x="6140544" y="5661248"/>
                <a:ext cx="6508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kumimoji="1" lang="en-US" altLang="zh-CN" sz="4000" i="1">
                    <a:solidFill>
                      <a:srgbClr val="FF0000"/>
                    </a:solidFill>
                  </a:rPr>
                  <a:t>F</a:t>
                </a:r>
                <a:endParaRPr kumimoji="1" lang="zh-CN" altLang="en-US" sz="4000" i="1">
                  <a:solidFill>
                    <a:srgbClr val="008000"/>
                  </a:solidFill>
                </a:endParaRPr>
              </a:p>
            </p:txBody>
          </p:sp>
          <p:cxnSp>
            <p:nvCxnSpPr>
              <p:cNvPr id="27" name="直线箭头连接符 26"/>
              <p:cNvCxnSpPr/>
              <p:nvPr/>
            </p:nvCxnSpPr>
            <p:spPr>
              <a:xfrm>
                <a:off x="6227864" y="5732616"/>
                <a:ext cx="396907"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1752" name="组 29"/>
            <p:cNvGrpSpPr>
              <a:grpSpLocks/>
            </p:cNvGrpSpPr>
            <p:nvPr/>
          </p:nvGrpSpPr>
          <p:grpSpPr bwMode="auto">
            <a:xfrm>
              <a:off x="7799640" y="4653136"/>
              <a:ext cx="616194" cy="707886"/>
              <a:chOff x="6064592" y="1412776"/>
              <a:chExt cx="616194" cy="707886"/>
            </a:xfrm>
          </p:grpSpPr>
          <p:sp>
            <p:nvSpPr>
              <p:cNvPr id="31756" name="文本框 30"/>
              <p:cNvSpPr txBox="1">
                <a:spLocks noChangeArrowheads="1"/>
              </p:cNvSpPr>
              <p:nvPr/>
            </p:nvSpPr>
            <p:spPr bwMode="auto">
              <a:xfrm>
                <a:off x="6064592" y="1412776"/>
                <a:ext cx="6161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kumimoji="1" lang="en-US" altLang="zh-CN" sz="4000" i="1">
                    <a:solidFill>
                      <a:srgbClr val="0070C0"/>
                    </a:solidFill>
                  </a:rPr>
                  <a:t>V</a:t>
                </a:r>
                <a:r>
                  <a:rPr kumimoji="1" lang="en-US" altLang="zh-CN" sz="4000" i="1"/>
                  <a:t> </a:t>
                </a:r>
                <a:endParaRPr kumimoji="1" lang="zh-CN" altLang="en-US" sz="4000" i="1">
                  <a:solidFill>
                    <a:srgbClr val="008000"/>
                  </a:solidFill>
                </a:endParaRPr>
              </a:p>
            </p:txBody>
          </p:sp>
          <p:cxnSp>
            <p:nvCxnSpPr>
              <p:cNvPr id="33" name="直线箭头连接符 32"/>
              <p:cNvCxnSpPr/>
              <p:nvPr/>
            </p:nvCxnSpPr>
            <p:spPr>
              <a:xfrm>
                <a:off x="6172636" y="1483578"/>
                <a:ext cx="395320" cy="0"/>
              </a:xfrm>
              <a:prstGeom prst="straightConnector1">
                <a:avLst/>
              </a:prstGeom>
              <a:ln>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1753" name="组 34"/>
            <p:cNvGrpSpPr>
              <a:grpSpLocks/>
            </p:cNvGrpSpPr>
            <p:nvPr/>
          </p:nvGrpSpPr>
          <p:grpSpPr bwMode="auto">
            <a:xfrm>
              <a:off x="8582461" y="2636912"/>
              <a:ext cx="625492" cy="707886"/>
              <a:chOff x="6064592" y="1412776"/>
              <a:chExt cx="625492" cy="707886"/>
            </a:xfrm>
          </p:grpSpPr>
          <p:sp>
            <p:nvSpPr>
              <p:cNvPr id="31754" name="文本框 35"/>
              <p:cNvSpPr txBox="1">
                <a:spLocks noChangeArrowheads="1"/>
              </p:cNvSpPr>
              <p:nvPr/>
            </p:nvSpPr>
            <p:spPr bwMode="auto">
              <a:xfrm>
                <a:off x="6064592" y="1412776"/>
                <a:ext cx="6254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kumimoji="1" lang="en-US" altLang="zh-CN" sz="4000" i="1">
                    <a:solidFill>
                      <a:srgbClr val="00B050"/>
                    </a:solidFill>
                  </a:rPr>
                  <a:t>B</a:t>
                </a:r>
                <a:r>
                  <a:rPr kumimoji="1" lang="en-US" altLang="zh-CN" sz="4000" i="1"/>
                  <a:t> </a:t>
                </a:r>
                <a:endParaRPr kumimoji="1" lang="zh-CN" altLang="en-US" sz="4000" i="1">
                  <a:solidFill>
                    <a:srgbClr val="008000"/>
                  </a:solidFill>
                </a:endParaRPr>
              </a:p>
            </p:txBody>
          </p:sp>
          <p:cxnSp>
            <p:nvCxnSpPr>
              <p:cNvPr id="37" name="直线箭头连接符 36"/>
              <p:cNvCxnSpPr/>
              <p:nvPr/>
            </p:nvCxnSpPr>
            <p:spPr>
              <a:xfrm>
                <a:off x="6172517" y="1521994"/>
                <a:ext cx="396907"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28" name="Rectangle 12"/>
          <p:cNvSpPr txBox="1">
            <a:spLocks noChangeArrowheads="1"/>
          </p:cNvSpPr>
          <p:nvPr/>
        </p:nvSpPr>
        <p:spPr>
          <a:xfrm>
            <a:off x="755650" y="1344613"/>
            <a:ext cx="3743325"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sz="4400">
                <a:solidFill>
                  <a:schemeClr val="tx2"/>
                </a:solidFill>
                <a:latin typeface="Times New Roman" pitchFamily="18" charset="0"/>
                <a:ea typeface="宋体" pitchFamily="2" charset="-122"/>
              </a:defRPr>
            </a:lvl5pPr>
            <a:lvl6pPr marL="457200" algn="ctr" rtl="0" fontAlgn="base">
              <a:spcBef>
                <a:spcPct val="0"/>
              </a:spcBef>
              <a:spcAft>
                <a:spcPct val="0"/>
              </a:spcAft>
              <a:defRPr sz="4400">
                <a:solidFill>
                  <a:schemeClr val="tx2"/>
                </a:solidFill>
                <a:latin typeface="Times New Roman" pitchFamily="18" charset="0"/>
                <a:ea typeface="宋体" pitchFamily="2" charset="-122"/>
              </a:defRPr>
            </a:lvl6pPr>
            <a:lvl7pPr marL="914400" algn="ctr" rtl="0" fontAlgn="base">
              <a:spcBef>
                <a:spcPct val="0"/>
              </a:spcBef>
              <a:spcAft>
                <a:spcPct val="0"/>
              </a:spcAft>
              <a:defRPr sz="4400">
                <a:solidFill>
                  <a:schemeClr val="tx2"/>
                </a:solidFill>
                <a:latin typeface="Times New Roman" pitchFamily="18" charset="0"/>
                <a:ea typeface="宋体" pitchFamily="2" charset="-122"/>
              </a:defRPr>
            </a:lvl7pPr>
            <a:lvl8pPr marL="1371600" algn="ctr" rtl="0" fontAlgn="base">
              <a:spcBef>
                <a:spcPct val="0"/>
              </a:spcBef>
              <a:spcAft>
                <a:spcPct val="0"/>
              </a:spcAft>
              <a:defRPr sz="4400">
                <a:solidFill>
                  <a:schemeClr val="tx2"/>
                </a:solidFill>
                <a:latin typeface="Times New Roman" pitchFamily="18" charset="0"/>
                <a:ea typeface="宋体" pitchFamily="2" charset="-122"/>
              </a:defRPr>
            </a:lvl8pPr>
            <a:lvl9pPr marL="1828800" algn="ctr" rtl="0" fontAlgn="base">
              <a:spcBef>
                <a:spcPct val="0"/>
              </a:spcBef>
              <a:spcAft>
                <a:spcPct val="0"/>
              </a:spcAft>
              <a:defRPr sz="4400">
                <a:solidFill>
                  <a:schemeClr val="tx2"/>
                </a:solidFill>
                <a:latin typeface="Times New Roman" pitchFamily="18" charset="0"/>
                <a:ea typeface="宋体" pitchFamily="2" charset="-122"/>
              </a:defRPr>
            </a:lvl9pPr>
          </a:lstStyle>
          <a:p>
            <a:pPr algn="l" eaLnBrk="1" hangingPunct="1">
              <a:defRPr/>
            </a:pPr>
            <a:r>
              <a:rPr lang="en-US" altLang="zh-CN" sz="4800" b="1" kern="0" dirty="0" smtClean="0">
                <a:solidFill>
                  <a:srgbClr val="FF0000"/>
                </a:solidFill>
                <a:effectLst>
                  <a:outerShdw blurRad="38100" dist="38100" dir="2700000" algn="tl">
                    <a:srgbClr val="C0C0C0"/>
                  </a:outerShdw>
                </a:effectLst>
              </a:rPr>
              <a:t>Lorentz force</a:t>
            </a:r>
          </a:p>
        </p:txBody>
      </p:sp>
      <p:pic>
        <p:nvPicPr>
          <p:cNvPr id="3" name="图片 2"/>
          <p:cNvPicPr>
            <a:picLocks noChangeAspect="1"/>
          </p:cNvPicPr>
          <p:nvPr/>
        </p:nvPicPr>
        <p:blipFill>
          <a:blip r:embed="rId2"/>
          <a:stretch>
            <a:fillRect/>
          </a:stretch>
        </p:blipFill>
        <p:spPr>
          <a:xfrm>
            <a:off x="252052" y="2470553"/>
            <a:ext cx="4823460" cy="3619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7235825" y="1773238"/>
            <a:ext cx="1800225"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dist" eaLnBrk="1" hangingPunct="1">
              <a:lnSpc>
                <a:spcPct val="150000"/>
              </a:lnSpc>
              <a:spcBef>
                <a:spcPct val="0"/>
              </a:spcBef>
              <a:buFontTx/>
              <a:buNone/>
            </a:pPr>
            <a:r>
              <a:rPr lang="zh-CN" altLang="en-US" sz="2400" b="1" dirty="0">
                <a:solidFill>
                  <a:srgbClr val="0000FF"/>
                </a:solidFill>
                <a:latin typeface="黑体" panose="02010609060101010101" pitchFamily="49" charset="-122"/>
                <a:ea typeface="黑体" panose="02010609060101010101" pitchFamily="49" charset="-122"/>
              </a:rPr>
              <a:t>同步辐射是相对论性带电粒子在电磁场作用下沿弯转轨道行进时发出的电磁辐射</a:t>
            </a:r>
          </a:p>
        </p:txBody>
      </p:sp>
      <p:pic>
        <p:nvPicPr>
          <p:cNvPr id="2" name="图片 1"/>
          <p:cNvPicPr>
            <a:picLocks noChangeAspect="1"/>
          </p:cNvPicPr>
          <p:nvPr/>
        </p:nvPicPr>
        <p:blipFill>
          <a:blip r:embed="rId2"/>
          <a:stretch>
            <a:fillRect/>
          </a:stretch>
        </p:blipFill>
        <p:spPr>
          <a:xfrm>
            <a:off x="539552" y="1363980"/>
            <a:ext cx="6263640" cy="470154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7125</TotalTime>
  <Words>2233</Words>
  <Application>Microsoft Office PowerPoint</Application>
  <PresentationFormat>全屏显示(4:3)</PresentationFormat>
  <Paragraphs>320</Paragraphs>
  <Slides>57</Slides>
  <Notes>20</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2</vt:i4>
      </vt:variant>
      <vt:variant>
        <vt:lpstr>幻灯片标题</vt:lpstr>
      </vt:variant>
      <vt:variant>
        <vt:i4>57</vt:i4>
      </vt:variant>
    </vt:vector>
  </HeadingPairs>
  <TitlesOfParts>
    <vt:vector size="72" baseType="lpstr">
      <vt:lpstr>Monotype Sorts</vt:lpstr>
      <vt:lpstr>DengXian</vt:lpstr>
      <vt:lpstr>黑体</vt:lpstr>
      <vt:lpstr>华文行楷</vt:lpstr>
      <vt:lpstr>华文细黑</vt:lpstr>
      <vt:lpstr>楷体_GB2312</vt:lpstr>
      <vt:lpstr>宋体</vt:lpstr>
      <vt:lpstr>微软雅黑</vt:lpstr>
      <vt:lpstr>Arial</vt:lpstr>
      <vt:lpstr>Calibri</vt:lpstr>
      <vt:lpstr>Times New Roman</vt:lpstr>
      <vt:lpstr>Wingdings</vt:lpstr>
      <vt:lpstr>默认设计模板</vt:lpstr>
      <vt:lpstr>Equation</vt:lpstr>
      <vt:lpstr>公式</vt:lpstr>
      <vt:lpstr>同步辐射光源的发展 -Shorter, Brighter, and Better</vt:lpstr>
      <vt:lpstr>PowerPoint 演示文稿</vt:lpstr>
      <vt:lpstr>PowerPoint 演示文稿</vt:lpstr>
      <vt:lpstr>现代物理实验方法是     推动科学和技术发展的动力</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发展简史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当质子能量超过50 MeV时，传统的回旋加速器begins to fail…</vt:lpstr>
      <vt:lpstr>同步加速器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科学机遇</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HAN Liang</cp:lastModifiedBy>
  <cp:revision>178</cp:revision>
  <dcterms:created xsi:type="dcterms:W3CDTF">1601-01-01T00:00:00Z</dcterms:created>
  <dcterms:modified xsi:type="dcterms:W3CDTF">2018-12-22T01:21:27Z</dcterms:modified>
</cp:coreProperties>
</file>