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video/unknown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1.gif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36" r:id="rId3"/>
    <p:sldId id="337" r:id="rId4"/>
    <p:sldId id="338" r:id="rId5"/>
    <p:sldId id="339" r:id="rId6"/>
    <p:sldId id="340" r:id="rId7"/>
    <p:sldId id="342" r:id="rId8"/>
    <p:sldId id="341" r:id="rId9"/>
    <p:sldId id="343" r:id="rId10"/>
    <p:sldId id="258" r:id="rId11"/>
    <p:sldId id="335" r:id="rId12"/>
    <p:sldId id="345" r:id="rId13"/>
    <p:sldId id="279" r:id="rId14"/>
    <p:sldId id="283" r:id="rId15"/>
    <p:sldId id="344" r:id="rId16"/>
    <p:sldId id="347" r:id="rId17"/>
    <p:sldId id="346" r:id="rId18"/>
    <p:sldId id="351" r:id="rId19"/>
    <p:sldId id="349" r:id="rId20"/>
    <p:sldId id="348" r:id="rId21"/>
    <p:sldId id="357" r:id="rId22"/>
    <p:sldId id="350" r:id="rId23"/>
    <p:sldId id="265" r:id="rId24"/>
    <p:sldId id="264" r:id="rId25"/>
    <p:sldId id="352" r:id="rId26"/>
    <p:sldId id="353" r:id="rId27"/>
    <p:sldId id="354" r:id="rId28"/>
    <p:sldId id="261" r:id="rId29"/>
    <p:sldId id="262" r:id="rId30"/>
    <p:sldId id="266" r:id="rId31"/>
    <p:sldId id="267" r:id="rId32"/>
    <p:sldId id="364" r:id="rId33"/>
    <p:sldId id="355" r:id="rId34"/>
    <p:sldId id="358" r:id="rId35"/>
    <p:sldId id="359" r:id="rId36"/>
    <p:sldId id="356" r:id="rId37"/>
    <p:sldId id="257" r:id="rId38"/>
    <p:sldId id="260" r:id="rId39"/>
    <p:sldId id="271" r:id="rId40"/>
    <p:sldId id="272" r:id="rId41"/>
    <p:sldId id="273" r:id="rId42"/>
    <p:sldId id="361" r:id="rId43"/>
    <p:sldId id="276" r:id="rId44"/>
    <p:sldId id="274" r:id="rId45"/>
    <p:sldId id="275" r:id="rId46"/>
    <p:sldId id="362" r:id="rId47"/>
    <p:sldId id="268" r:id="rId48"/>
    <p:sldId id="269" r:id="rId49"/>
    <p:sldId id="363" r:id="rId50"/>
    <p:sldId id="282" r:id="rId51"/>
    <p:sldId id="365" r:id="rId52"/>
    <p:sldId id="366" r:id="rId53"/>
    <p:sldId id="286" r:id="rId54"/>
    <p:sldId id="287" r:id="rId55"/>
    <p:sldId id="311" r:id="rId56"/>
    <p:sldId id="367" r:id="rId57"/>
    <p:sldId id="307" r:id="rId58"/>
    <p:sldId id="368" r:id="rId59"/>
    <p:sldId id="308" r:id="rId60"/>
    <p:sldId id="369" r:id="rId61"/>
    <p:sldId id="288" r:id="rId62"/>
    <p:sldId id="289" r:id="rId63"/>
    <p:sldId id="290" r:id="rId64"/>
    <p:sldId id="300" r:id="rId65"/>
    <p:sldId id="371" r:id="rId66"/>
    <p:sldId id="370" r:id="rId67"/>
    <p:sldId id="372" r:id="rId68"/>
    <p:sldId id="373" r:id="rId69"/>
    <p:sldId id="334" r:id="rId70"/>
    <p:sldId id="375" r:id="rId71"/>
    <p:sldId id="374" r:id="rId72"/>
    <p:sldId id="376" r:id="rId7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  <a:srgbClr val="006600"/>
    <a:srgbClr val="990099"/>
    <a:srgbClr val="009900"/>
    <a:srgbClr val="80008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3" Type="http://schemas.openxmlformats.org/officeDocument/2006/relationships/image" Target="../media/image182.wmf"/><Relationship Id="rId7" Type="http://schemas.openxmlformats.org/officeDocument/2006/relationships/image" Target="../media/image186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Relationship Id="rId6" Type="http://schemas.openxmlformats.org/officeDocument/2006/relationships/image" Target="../media/image185.wmf"/><Relationship Id="rId5" Type="http://schemas.openxmlformats.org/officeDocument/2006/relationships/image" Target="../media/image184.wmf"/><Relationship Id="rId4" Type="http://schemas.openxmlformats.org/officeDocument/2006/relationships/image" Target="../media/image18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wmf"/><Relationship Id="rId1" Type="http://schemas.openxmlformats.org/officeDocument/2006/relationships/image" Target="../media/image1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11" Type="http://schemas.openxmlformats.org/officeDocument/2006/relationships/image" Target="../media/image92.wmf"/><Relationship Id="rId5" Type="http://schemas.openxmlformats.org/officeDocument/2006/relationships/image" Target="../media/image86.wmf"/><Relationship Id="rId10" Type="http://schemas.openxmlformats.org/officeDocument/2006/relationships/image" Target="../media/image91.wmf"/><Relationship Id="rId4" Type="http://schemas.openxmlformats.org/officeDocument/2006/relationships/image" Target="../media/image85.wmf"/><Relationship Id="rId9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4" Type="http://schemas.openxmlformats.org/officeDocument/2006/relationships/image" Target="../media/image1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20BC8-04A5-4ECA-8AF9-F75B79E29D3C}" type="datetimeFigureOut">
              <a:rPr lang="zh-CN" altLang="en-US" smtClean="0"/>
              <a:t>2013/12/2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CD2BC-AC0F-4792-B270-8FB1880542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2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14E37-BA86-4781-971A-BDE5220777C3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5649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14E37-BA86-4781-971A-BDE5220777C3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64527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21D87-065E-496E-AB85-A20D9A2E536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79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43398-3851-458B-80A0-6A8B67DFD97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571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EC3B4-3DD9-4EA9-AF01-4EFB8F8909D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0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DF2F7-AB89-4C21-A7A1-B99854D94E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458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E21AE-4E50-4FE8-B0A1-601D413EDB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887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2B8C1-D748-4DB4-9B0D-9FE7C74A391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769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ECD45-75DA-4A8F-AB5A-5870FE5987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321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623A4-AD4A-4A3B-BC54-7F3C312019E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851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4DB21-7A0A-48D6-8361-0DDA0310D0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462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CE35B-8C91-4BFA-AD52-23DF52432C4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700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3F380-905E-404C-AD0E-54781BEA42E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042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C71677-70EA-4BF0-B706-7114AAA668E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1.wmf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86.wmf"/><Relationship Id="rId18" Type="http://schemas.openxmlformats.org/officeDocument/2006/relationships/image" Target="../media/image93.png"/><Relationship Id="rId26" Type="http://schemas.openxmlformats.org/officeDocument/2006/relationships/oleObject" Target="../embeddings/oleObject15.bin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88.wmf"/><Relationship Id="rId25" Type="http://schemas.openxmlformats.org/officeDocument/2006/relationships/image" Target="../media/image9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99.png"/><Relationship Id="rId29" Type="http://schemas.openxmlformats.org/officeDocument/2006/relationships/image" Target="../media/image92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5.wmf"/><Relationship Id="rId24" Type="http://schemas.openxmlformats.org/officeDocument/2006/relationships/oleObject" Target="../embeddings/oleObject14.bin"/><Relationship Id="rId5" Type="http://schemas.openxmlformats.org/officeDocument/2006/relationships/image" Target="../media/image82.wmf"/><Relationship Id="rId15" Type="http://schemas.openxmlformats.org/officeDocument/2006/relationships/image" Target="../media/image87.wmf"/><Relationship Id="rId23" Type="http://schemas.openxmlformats.org/officeDocument/2006/relationships/image" Target="../media/image89.wmf"/><Relationship Id="rId28" Type="http://schemas.openxmlformats.org/officeDocument/2006/relationships/oleObject" Target="../embeddings/oleObject16.bin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98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9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microsoft.com/office/2007/relationships/media" Target="file:///E:\Invited_Seminars\Xiang_Cheng\XiangChengShearTalk\shear_thickening_pool.wmv" TargetMode="External"/><Relationship Id="rId7" Type="http://schemas.openxmlformats.org/officeDocument/2006/relationships/image" Target="../media/image95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4.jpeg"/><Relationship Id="rId11" Type="http://schemas.openxmlformats.org/officeDocument/2006/relationships/image" Target="../media/image10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8.jpeg"/><Relationship Id="rId4" Type="http://schemas.openxmlformats.org/officeDocument/2006/relationships/video" Target="file:///E:\Invited_Seminars\Xiang_Cheng\XiangChengShearTalk\shear_thickening_pool.wmv" TargetMode="External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wmf"/><Relationship Id="rId11" Type="http://schemas.openxmlformats.org/officeDocument/2006/relationships/image" Target="../media/image75.png"/><Relationship Id="rId5" Type="http://schemas.openxmlformats.org/officeDocument/2006/relationships/image" Target="../media/image105.png"/><Relationship Id="rId10" Type="http://schemas.openxmlformats.org/officeDocument/2006/relationships/image" Target="../media/image81.jpeg"/><Relationship Id="rId4" Type="http://schemas.openxmlformats.org/officeDocument/2006/relationships/image" Target="../media/image104.pn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23.png"/><Relationship Id="rId12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1.wmf"/><Relationship Id="rId11" Type="http://schemas.openxmlformats.org/officeDocument/2006/relationships/image" Target="../media/image1240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24.png"/><Relationship Id="rId4" Type="http://schemas.openxmlformats.org/officeDocument/2006/relationships/image" Target="../media/image120.wmf"/><Relationship Id="rId9" Type="http://schemas.openxmlformats.org/officeDocument/2006/relationships/image" Target="../media/image12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2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talks\2013&#36817;&#20195;&#29289;&#29702;&#31995;&#35762;&#24231;\CG.wmv" TargetMode="External"/><Relationship Id="rId1" Type="http://schemas.microsoft.com/office/2007/relationships/media" Target="file:///F:\talks\2013&#36817;&#20195;&#29289;&#29702;&#31995;&#35762;&#24231;\CG.wmv" TargetMode="Externa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0.png"/><Relationship Id="rId7" Type="http://schemas.openxmlformats.org/officeDocument/2006/relationships/image" Target="../media/image138.w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0.png"/><Relationship Id="rId9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7.png"/><Relationship Id="rId4" Type="http://schemas.openxmlformats.org/officeDocument/2006/relationships/image" Target="../media/image145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48.wmf"/><Relationship Id="rId3" Type="http://schemas.openxmlformats.org/officeDocument/2006/relationships/image" Target="../media/image150.wmf"/><Relationship Id="rId7" Type="http://schemas.openxmlformats.org/officeDocument/2006/relationships/image" Target="../media/image159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8.png"/><Relationship Id="rId11" Type="http://schemas.openxmlformats.org/officeDocument/2006/relationships/image" Target="../media/image147.wmf"/><Relationship Id="rId5" Type="http://schemas.openxmlformats.org/officeDocument/2006/relationships/image" Target="../media/image156.png"/><Relationship Id="rId15" Type="http://schemas.openxmlformats.org/officeDocument/2006/relationships/image" Target="../media/image149.w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151.wmf"/><Relationship Id="rId9" Type="http://schemas.openxmlformats.org/officeDocument/2006/relationships/image" Target="../media/image146.wmf"/><Relationship Id="rId14" Type="http://schemas.openxmlformats.org/officeDocument/2006/relationships/oleObject" Target="../embeddings/oleObject2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13" Type="http://schemas.openxmlformats.org/officeDocument/2006/relationships/image" Target="../media/image180.png"/><Relationship Id="rId3" Type="http://schemas.openxmlformats.org/officeDocument/2006/relationships/image" Target="../media/image165.wmf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1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2.pn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167.wmf"/><Relationship Id="rId10" Type="http://schemas.openxmlformats.org/officeDocument/2006/relationships/image" Target="../media/image163.wmf"/><Relationship Id="rId4" Type="http://schemas.openxmlformats.org/officeDocument/2006/relationships/image" Target="../media/image166.wmf"/><Relationship Id="rId9" Type="http://schemas.openxmlformats.org/officeDocument/2006/relationships/oleObject" Target="../embeddings/oleObject29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187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184.wmf"/><Relationship Id="rId1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1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183.wmf"/><Relationship Id="rId4" Type="http://schemas.openxmlformats.org/officeDocument/2006/relationships/image" Target="../media/image180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185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9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8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png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wm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1871662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Phase Transitions </a:t>
            </a:r>
            <a:r>
              <a:rPr lang="en-US" altLang="zh-CN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in </a:t>
            </a:r>
            <a:r>
              <a:rPr lang="en-US" altLang="zh-CN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Soft Matter</a:t>
            </a:r>
          </a:p>
          <a:p>
            <a:pPr algn="ctr"/>
            <a:r>
              <a:rPr lang="en-US" altLang="zh-CN" sz="36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Jamming, Glass Transition, and Rheology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914400" y="3519487"/>
            <a:ext cx="739140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</a:rPr>
              <a:t>Ning Xu</a:t>
            </a:r>
          </a:p>
          <a:p>
            <a:pPr algn="ctr"/>
            <a:r>
              <a:rPr lang="en-US" altLang="zh-CN" i="1">
                <a:latin typeface="Times New Roman" panose="02020603050405020304" pitchFamily="18" charset="0"/>
              </a:rPr>
              <a:t>Department of Physics, CAS Key Laboratory of Soft Matter Chemistry &amp; Hefei National Laboratory for Physical Sciences at the Microscale, University of Science and Technology of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3399"/>
                </a:solidFill>
                <a:latin typeface="Times New Roman" panose="02020603050405020304" pitchFamily="18" charset="0"/>
              </a:rPr>
              <a:t>What is Soft Matter?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04800" y="838200"/>
            <a:ext cx="632460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000099"/>
                </a:solidFill>
                <a:latin typeface="Times New Roman" panose="02020603050405020304" pitchFamily="18" charset="0"/>
              </a:rPr>
              <a:t>Major features:</a:t>
            </a:r>
          </a:p>
          <a:p>
            <a:endParaRPr lang="en-US" altLang="zh-CN" sz="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zh-CN" sz="2000">
                <a:latin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</a:rPr>
              <a:t>Soft</a:t>
            </a:r>
            <a:endParaRPr lang="en-US" altLang="zh-CN" sz="2000">
              <a:latin typeface="Times New Roman" panose="02020603050405020304" pitchFamily="18" charset="0"/>
            </a:endParaRPr>
          </a:p>
          <a:p>
            <a:r>
              <a:rPr lang="en-US" altLang="zh-CN" sz="2000">
                <a:solidFill>
                  <a:schemeClr val="tx2"/>
                </a:solidFill>
                <a:latin typeface="Times New Roman" panose="02020603050405020304" pitchFamily="18" charset="0"/>
              </a:rPr>
              <a:t>  weak interactions, large response to small perturbation</a:t>
            </a:r>
          </a:p>
          <a:p>
            <a:endParaRPr lang="en-US" altLang="zh-CN" sz="8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zh-CN" sz="2000">
                <a:latin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</a:rPr>
              <a:t>Room temperature</a:t>
            </a:r>
            <a:endParaRPr lang="en-US" altLang="zh-CN" sz="20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>
                <a:solidFill>
                  <a:schemeClr val="tx2"/>
                </a:solidFill>
                <a:latin typeface="Times New Roman" panose="02020603050405020304" pitchFamily="18" charset="0"/>
              </a:rPr>
              <a:t>  quantum effects negligible </a:t>
            </a:r>
          </a:p>
          <a:p>
            <a:endParaRPr lang="en-US" altLang="zh-CN" sz="8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zh-CN" sz="2000">
                <a:latin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</a:rPr>
              <a:t>Complicated components, structures, dynamics, and so on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altLang="zh-CN" sz="2000" i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2000">
                <a:latin typeface="Times New Roman" panose="02020603050405020304" pitchFamily="18" charset="0"/>
              </a:rPr>
              <a:t>fluctuations important</a:t>
            </a:r>
          </a:p>
          <a:p>
            <a:endParaRPr lang="en-US" altLang="zh-CN" sz="2000">
              <a:latin typeface="Times New Roman" panose="02020603050405020304" pitchFamily="18" charset="0"/>
            </a:endParaRPr>
          </a:p>
        </p:txBody>
      </p:sp>
      <p:pic>
        <p:nvPicPr>
          <p:cNvPr id="6152" name="Picture 8" descr="gen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869950"/>
            <a:ext cx="15430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381750" y="2987675"/>
            <a:ext cx="2609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400">
                <a:latin typeface="Times New Roman" panose="02020603050405020304" pitchFamily="18" charset="0"/>
              </a:rPr>
              <a:t>Pierre-Gilles de Gennes</a:t>
            </a:r>
          </a:p>
          <a:p>
            <a:pPr algn="ctr"/>
            <a:r>
              <a:rPr lang="en-US" altLang="zh-CN" sz="1400">
                <a:latin typeface="Times New Roman" panose="02020603050405020304" pitchFamily="18" charset="0"/>
              </a:rPr>
              <a:t>The Nobel Prize in Physics 1991  </a:t>
            </a:r>
          </a:p>
        </p:txBody>
      </p:sp>
      <p:grpSp>
        <p:nvGrpSpPr>
          <p:cNvPr id="6174" name="Group 30"/>
          <p:cNvGrpSpPr>
            <a:grpSpLocks/>
          </p:cNvGrpSpPr>
          <p:nvPr/>
        </p:nvGrpSpPr>
        <p:grpSpPr bwMode="auto">
          <a:xfrm>
            <a:off x="1066800" y="3779838"/>
            <a:ext cx="7626350" cy="2925762"/>
            <a:chOff x="672" y="2381"/>
            <a:chExt cx="4804" cy="1843"/>
          </a:xfrm>
        </p:grpSpPr>
        <p:pic>
          <p:nvPicPr>
            <p:cNvPr id="6155" name="Picture 11" descr="Foa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13"/>
            <a:stretch>
              <a:fillRect/>
            </a:stretch>
          </p:blipFill>
          <p:spPr bwMode="auto">
            <a:xfrm>
              <a:off x="3192" y="3330"/>
              <a:ext cx="740" cy="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emuls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28"/>
            <a:stretch>
              <a:fillRect/>
            </a:stretch>
          </p:blipFill>
          <p:spPr bwMode="auto">
            <a:xfrm>
              <a:off x="1932" y="3330"/>
              <a:ext cx="739" cy="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7" name="Picture 15" descr="edigerfig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10"/>
            <a:stretch>
              <a:fillRect/>
            </a:stretch>
          </p:blipFill>
          <p:spPr bwMode="auto">
            <a:xfrm>
              <a:off x="672" y="3330"/>
              <a:ext cx="73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4" descr="polyme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81"/>
              <a:ext cx="739" cy="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9" name="Text Box 15"/>
            <p:cNvSpPr txBox="1">
              <a:spLocks noChangeAspect="1" noChangeArrowheads="1"/>
            </p:cNvSpPr>
            <p:nvPr/>
          </p:nvSpPr>
          <p:spPr bwMode="auto">
            <a:xfrm>
              <a:off x="720" y="3065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Polymer</a:t>
              </a:r>
            </a:p>
          </p:txBody>
        </p:sp>
        <p:pic>
          <p:nvPicPr>
            <p:cNvPr id="6160" name="Picture 16" descr="imagesCAB6MQX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73"/>
            <a:stretch>
              <a:fillRect/>
            </a:stretch>
          </p:blipFill>
          <p:spPr bwMode="auto">
            <a:xfrm>
              <a:off x="1932" y="2381"/>
              <a:ext cx="737" cy="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1" name="Text Box 17"/>
            <p:cNvSpPr txBox="1">
              <a:spLocks noChangeAspect="1" noChangeArrowheads="1"/>
            </p:cNvSpPr>
            <p:nvPr/>
          </p:nvSpPr>
          <p:spPr bwMode="auto">
            <a:xfrm>
              <a:off x="1800" y="3058"/>
              <a:ext cx="9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Liquid crystal</a:t>
              </a:r>
            </a:p>
          </p:txBody>
        </p:sp>
        <p:pic>
          <p:nvPicPr>
            <p:cNvPr id="6162" name="Picture 18" descr="colloid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00"/>
            <a:stretch>
              <a:fillRect/>
            </a:stretch>
          </p:blipFill>
          <p:spPr bwMode="auto">
            <a:xfrm>
              <a:off x="3192" y="2381"/>
              <a:ext cx="740" cy="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3" name="Text Box 19"/>
            <p:cNvSpPr txBox="1">
              <a:spLocks noChangeAspect="1" noChangeArrowheads="1"/>
            </p:cNvSpPr>
            <p:nvPr/>
          </p:nvSpPr>
          <p:spPr bwMode="auto">
            <a:xfrm>
              <a:off x="3285" y="3058"/>
              <a:ext cx="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Colloid</a:t>
              </a:r>
            </a:p>
          </p:txBody>
        </p:sp>
        <p:pic>
          <p:nvPicPr>
            <p:cNvPr id="6164" name="Picture 20" descr="tb_mui_ne_sand_dun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8" r="6053"/>
            <a:stretch>
              <a:fillRect/>
            </a:stretch>
          </p:blipFill>
          <p:spPr bwMode="auto">
            <a:xfrm>
              <a:off x="4457" y="2381"/>
              <a:ext cx="739" cy="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5" name="Text Box 21"/>
            <p:cNvSpPr txBox="1">
              <a:spLocks noChangeAspect="1" noChangeArrowheads="1"/>
            </p:cNvSpPr>
            <p:nvPr/>
          </p:nvSpPr>
          <p:spPr bwMode="auto">
            <a:xfrm>
              <a:off x="4195" y="3065"/>
              <a:ext cx="12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Granular material</a:t>
              </a:r>
            </a:p>
          </p:txBody>
        </p:sp>
        <p:sp>
          <p:nvSpPr>
            <p:cNvPr id="6166" name="Text Box 22"/>
            <p:cNvSpPr txBox="1">
              <a:spLocks noChangeAspect="1" noChangeArrowheads="1"/>
            </p:cNvSpPr>
            <p:nvPr/>
          </p:nvSpPr>
          <p:spPr bwMode="auto">
            <a:xfrm>
              <a:off x="1950" y="3993"/>
              <a:ext cx="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Emulsion</a:t>
              </a:r>
            </a:p>
          </p:txBody>
        </p:sp>
        <p:sp>
          <p:nvSpPr>
            <p:cNvPr id="6167" name="Text Box 23"/>
            <p:cNvSpPr txBox="1">
              <a:spLocks noChangeAspect="1" noChangeArrowheads="1"/>
            </p:cNvSpPr>
            <p:nvPr/>
          </p:nvSpPr>
          <p:spPr bwMode="auto">
            <a:xfrm>
              <a:off x="3332" y="3993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Foam</a:t>
              </a:r>
            </a:p>
          </p:txBody>
        </p:sp>
        <p:sp>
          <p:nvSpPr>
            <p:cNvPr id="6168" name="Text Box 24"/>
            <p:cNvSpPr txBox="1">
              <a:spLocks noChangeAspect="1" noChangeArrowheads="1"/>
            </p:cNvSpPr>
            <p:nvPr/>
          </p:nvSpPr>
          <p:spPr bwMode="auto">
            <a:xfrm>
              <a:off x="822" y="3993"/>
              <a:ext cx="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Glass</a:t>
              </a:r>
            </a:p>
          </p:txBody>
        </p:sp>
        <p:pic>
          <p:nvPicPr>
            <p:cNvPr id="6169" name="Picture 25" descr="imagesCAO632OC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9" r="12506"/>
            <a:stretch>
              <a:fillRect/>
            </a:stretch>
          </p:blipFill>
          <p:spPr bwMode="auto">
            <a:xfrm>
              <a:off x="4457" y="3330"/>
              <a:ext cx="739" cy="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70" name="Text Box 26"/>
            <p:cNvSpPr txBox="1">
              <a:spLocks noChangeAspect="1" noChangeArrowheads="1"/>
            </p:cNvSpPr>
            <p:nvPr/>
          </p:nvSpPr>
          <p:spPr bwMode="auto">
            <a:xfrm>
              <a:off x="4196" y="3993"/>
              <a:ext cx="12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</a:rPr>
                <a:t>Biological material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Glasses</a:t>
            </a:r>
          </a:p>
        </p:txBody>
      </p:sp>
      <p:pic>
        <p:nvPicPr>
          <p:cNvPr id="88069" name="Picture 5" descr="p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3695"/>
            <a:ext cx="2101850" cy="29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410259a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89025"/>
            <a:ext cx="4034842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4495800" y="6481226"/>
            <a:ext cx="47147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仿宋" panose="02010609060101010101" pitchFamily="49" charset="-122"/>
              </a:rPr>
              <a:t>P. G. </a:t>
            </a:r>
            <a:r>
              <a:rPr lang="en-US" altLang="zh-CN" sz="1400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Debenedetti</a:t>
            </a:r>
            <a:r>
              <a:rPr lang="en-US" altLang="zh-CN" sz="1400" dirty="0">
                <a:latin typeface="Times New Roman" panose="02020603050405020304" pitchFamily="18" charset="0"/>
                <a:ea typeface="仿宋" panose="02010609060101010101" pitchFamily="49" charset="-122"/>
              </a:rPr>
              <a:t> and F. H. </a:t>
            </a:r>
            <a:r>
              <a:rPr lang="en-US" altLang="zh-CN" sz="1400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Stillinger</a:t>
            </a:r>
            <a:r>
              <a:rPr lang="en-US" altLang="zh-CN" sz="1400" dirty="0">
                <a:latin typeface="Times New Roman" panose="02020603050405020304" pitchFamily="18" charset="0"/>
                <a:ea typeface="仿宋" panose="02010609060101010101" pitchFamily="49" charset="-122"/>
              </a:rPr>
              <a:t>, Nature </a:t>
            </a:r>
            <a:r>
              <a:rPr lang="en-US" altLang="zh-CN" sz="1400" b="1" dirty="0">
                <a:latin typeface="Times New Roman" panose="02020603050405020304" pitchFamily="18" charset="0"/>
                <a:ea typeface="仿宋" panose="02010609060101010101" pitchFamily="49" charset="-122"/>
              </a:rPr>
              <a:t>410</a:t>
            </a:r>
            <a:r>
              <a:rPr lang="en-US" altLang="zh-CN" sz="1400" dirty="0">
                <a:latin typeface="Times New Roman" panose="02020603050405020304" pitchFamily="18" charset="0"/>
                <a:ea typeface="仿宋" panose="02010609060101010101" pitchFamily="49" charset="-122"/>
              </a:rPr>
              <a:t>, 259 (2001</a:t>
            </a:r>
            <a:r>
              <a:rPr lang="en-US" altLang="zh-CN" sz="1400" dirty="0" smtClean="0">
                <a:latin typeface="Times New Roman" panose="02020603050405020304" pitchFamily="18" charset="0"/>
                <a:ea typeface="仿宋" panose="02010609060101010101" pitchFamily="49" charset="-122"/>
              </a:rPr>
              <a:t>).  </a:t>
            </a:r>
            <a:endParaRPr lang="en-US" altLang="zh-CN" sz="14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81000" y="5265003"/>
            <a:ext cx="86132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Liquids are </a:t>
            </a:r>
            <a:r>
              <a:rPr lang="en-US" altLang="zh-CN" sz="2000" dirty="0" err="1">
                <a:latin typeface="Times New Roman" panose="02020603050405020304" pitchFamily="18" charset="0"/>
              </a:rPr>
              <a:t>supercooled</a:t>
            </a:r>
            <a:r>
              <a:rPr lang="en-US" altLang="zh-CN" sz="2000" dirty="0">
                <a:latin typeface="Times New Roman" panose="02020603050405020304" pitchFamily="18" charset="0"/>
              </a:rPr>
              <a:t> when quenched fast enough to bypass crystallization</a:t>
            </a:r>
          </a:p>
          <a:p>
            <a:endParaRPr lang="en-US" altLang="zh-CN" sz="800" dirty="0">
              <a:latin typeface="Times New Roman" panose="02020603050405020304" pitchFamily="18" charset="0"/>
            </a:endParaRPr>
          </a:p>
          <a:p>
            <a:r>
              <a:rPr lang="en-US" altLang="zh-CN" sz="2000" dirty="0" err="1">
                <a:latin typeface="Times New Roman" panose="02020603050405020304" pitchFamily="18" charset="0"/>
              </a:rPr>
              <a:t>Supercooled</a:t>
            </a:r>
            <a:r>
              <a:rPr lang="en-US" altLang="zh-CN" sz="2000" dirty="0">
                <a:latin typeface="Times New Roman" panose="02020603050405020304" pitchFamily="18" charset="0"/>
              </a:rPr>
              <a:t> liquids turn into glasses (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highly viscous liquids?</a:t>
            </a:r>
            <a:r>
              <a:rPr lang="en-US" altLang="zh-CN" sz="2000" dirty="0">
                <a:latin typeface="Times New Roman" panose="02020603050405020304" pitchFamily="18" charset="0"/>
              </a:rPr>
              <a:t>) at low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temperatures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Glass transition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 unusual phase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3000" y="1295400"/>
            <a:ext cx="731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disorder solid transition</a:t>
            </a:r>
          </a:p>
          <a:p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appearance of long range structural order</a:t>
            </a:r>
          </a:p>
          <a:p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latent heat 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 </a:t>
            </a: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Not conventional first order transition</a:t>
            </a:r>
            <a:endParaRPr lang="en-US" altLang="zh-CN" sz="20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apparent structural signature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diverging two-point static length observed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 </a:t>
            </a: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Not conventional second order transition</a:t>
            </a: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00" y="4870311"/>
            <a:ext cx="5756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type of phase transition is the glass transition?</a:t>
            </a:r>
          </a:p>
          <a:p>
            <a:endParaRPr lang="en-US" altLang="zh-CN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Thermodynamic, dynamical, or not a transition at all?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Characterizing structure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3" name="Text Box 5"/>
              <p:cNvSpPr txBox="1">
                <a:spLocks noChangeArrowheads="1"/>
              </p:cNvSpPr>
              <p:nvPr/>
            </p:nvSpPr>
            <p:spPr bwMode="auto">
              <a:xfrm>
                <a:off x="304800" y="1301750"/>
                <a:ext cx="392325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Radial </a:t>
                </a:r>
                <a:r>
                  <a:rPr lang="en-US" altLang="zh-CN" sz="2000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distribution function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solidFill>
                    <a:schemeClr val="accent2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5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1301750"/>
                <a:ext cx="3923253" cy="400110"/>
              </a:xfrm>
              <a:prstGeom prst="rect">
                <a:avLst/>
              </a:prstGeom>
              <a:blipFill rotWithShape="0">
                <a:blip r:embed="rId2"/>
                <a:stretch>
                  <a:fillRect l="-1398" t="-9231" b="-276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85800" y="2597150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 smtClean="0">
                <a:latin typeface="Times New Roman" panose="02020603050405020304" pitchFamily="18" charset="0"/>
              </a:rPr>
              <a:t>Probability of finding particles r distance away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0" name="Text Box 12"/>
              <p:cNvSpPr txBox="1">
                <a:spLocks noChangeArrowheads="1"/>
              </p:cNvSpPr>
              <p:nvPr/>
            </p:nvSpPr>
            <p:spPr bwMode="auto">
              <a:xfrm>
                <a:off x="666750" y="3668053"/>
                <a:ext cx="7791450" cy="2504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/>
                <a:r>
                  <a:rPr lang="en-US" altLang="zh-CN" sz="2000" dirty="0" smtClean="0">
                    <a:latin typeface="Times New Roman" panose="02020603050405020304" pitchFamily="18" charset="0"/>
                  </a:rPr>
                  <a:t>Determine thermodynamic quantities:</a:t>
                </a:r>
                <a:endParaRPr lang="en-US" altLang="zh-CN" sz="2000" dirty="0">
                  <a:latin typeface="Times New Roman" panose="02020603050405020304" pitchFamily="18" charset="0"/>
                </a:endParaRPr>
              </a:p>
              <a:p>
                <a:endParaRPr lang="en-US" altLang="zh-CN" sz="2000" i="1" dirty="0">
                  <a:latin typeface="Times New Roman" panose="02020603050405020304" pitchFamily="18" charset="0"/>
                </a:endParaRPr>
              </a:p>
              <a:p>
                <a:r>
                  <a:rPr lang="en-US" altLang="zh-CN" sz="2000" dirty="0" err="1">
                    <a:latin typeface="Times New Roman" panose="02020603050405020304" pitchFamily="18" charset="0"/>
                  </a:rPr>
                  <a:t>Virial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 expression of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pressure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sz="2000" dirty="0">
                  <a:latin typeface="Times New Roman" panose="02020603050405020304" pitchFamily="18" charset="0"/>
                </a:endParaRPr>
              </a:p>
              <a:p>
                <a:endParaRPr lang="en-US" altLang="zh-CN" sz="1500" dirty="0">
                  <a:latin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</a:rPr>
                  <a:t>Energy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𝑁𝑘𝑇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𝑘𝑇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sz="2000" dirty="0">
                  <a:latin typeface="Times New Roman" panose="02020603050405020304" pitchFamily="18" charset="0"/>
                </a:endParaRPr>
              </a:p>
              <a:p>
                <a:endParaRPr lang="en-US" altLang="zh-CN" sz="1500" dirty="0">
                  <a:latin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Compressibility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𝑘𝑇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𝜕𝜌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nary>
                  </m:oMath>
                </a14:m>
                <a:endParaRPr lang="en-US" altLang="zh-CN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6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750" y="3668053"/>
                <a:ext cx="7791450" cy="2504147"/>
              </a:xfrm>
              <a:prstGeom prst="rect">
                <a:avLst/>
              </a:prstGeom>
              <a:blipFill rotWithShape="0">
                <a:blip r:embed="rId3"/>
                <a:stretch>
                  <a:fillRect l="-782" t="-1460" b="-2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800px-Lennard-Jones_Radial_Distribution_Function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48" y="1322070"/>
            <a:ext cx="3289152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488299" y="1742374"/>
                <a:ext cx="3311163" cy="814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d>
                                    <m:d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⃑"/>
                                              <m:ctrlP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299" y="1742374"/>
                <a:ext cx="3311163" cy="8142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04800" y="1276290"/>
            <a:ext cx="32079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Static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structure factor </a:t>
            </a:r>
            <a:r>
              <a:rPr lang="en-US" altLang="zh-CN" sz="2000" i="1" dirty="0">
                <a:solidFill>
                  <a:srgbClr val="003399"/>
                </a:solidFill>
                <a:latin typeface="Times New Roman" panose="02020603050405020304" pitchFamily="18" charset="0"/>
              </a:rPr>
              <a:t>S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solidFill>
                  <a:srgbClr val="003399"/>
                </a:solidFill>
                <a:latin typeface="Times New Roman" panose="02020603050405020304" pitchFamily="18" charset="0"/>
              </a:rPr>
              <a:t>k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85800" y="3260725"/>
            <a:ext cx="4905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zh-CN" sz="2000" i="1" dirty="0">
                <a:latin typeface="Times New Roman" panose="02020603050405020304" pitchFamily="18" charset="0"/>
              </a:rPr>
              <a:t>S</a:t>
            </a:r>
            <a:r>
              <a:rPr lang="en-US" altLang="zh-CN" sz="2000" dirty="0"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latin typeface="Times New Roman" panose="02020603050405020304" pitchFamily="18" charset="0"/>
              </a:rPr>
              <a:t>k</a:t>
            </a:r>
            <a:r>
              <a:rPr lang="en-US" altLang="zh-CN" sz="2000" dirty="0">
                <a:latin typeface="Times New Roman" panose="02020603050405020304" pitchFamily="18" charset="0"/>
              </a:rPr>
              <a:t>) and </a:t>
            </a:r>
            <a:r>
              <a:rPr lang="en-US" altLang="zh-CN" sz="2000" i="1" dirty="0">
                <a:latin typeface="Times New Roman" panose="02020603050405020304" pitchFamily="18" charset="0"/>
              </a:rPr>
              <a:t>g</a:t>
            </a:r>
            <a:r>
              <a:rPr lang="en-US" altLang="zh-CN" sz="2000" dirty="0"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latin typeface="Times New Roman" panose="02020603050405020304" pitchFamily="18" charset="0"/>
              </a:rPr>
              <a:t>r</a:t>
            </a:r>
            <a:r>
              <a:rPr lang="en-US" altLang="zh-CN" sz="2000" dirty="0">
                <a:latin typeface="Times New Roman" panose="02020603050405020304" pitchFamily="18" charset="0"/>
              </a:rPr>
              <a:t>) are related via Fourier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transform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175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054385"/>
              </p:ext>
            </p:extLst>
          </p:nvPr>
        </p:nvGraphicFramePr>
        <p:xfrm>
          <a:off x="1219200" y="3729038"/>
          <a:ext cx="40386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3" name="公式" r:id="rId3" imgW="2298600" imgH="393480" progId="Equation.3">
                  <p:embed/>
                </p:oleObj>
              </mc:Choice>
              <mc:Fallback>
                <p:oleObj name="公式" r:id="rId3" imgW="2298600" imgH="393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729038"/>
                        <a:ext cx="4038600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8" name="Picture 14" descr="s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6967" r="8411" b="13933"/>
          <a:stretch>
            <a:fillRect/>
          </a:stretch>
        </p:blipFill>
        <p:spPr bwMode="auto">
          <a:xfrm>
            <a:off x="5715000" y="1376820"/>
            <a:ext cx="2811584" cy="22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685800" y="4561582"/>
            <a:ext cx="60869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dirty="0" smtClean="0">
                <a:latin typeface="Times New Roman" panose="02020603050405020304" pitchFamily="18" charset="0"/>
              </a:rPr>
              <a:t>First </a:t>
            </a:r>
            <a:r>
              <a:rPr lang="en-US" altLang="zh-CN" sz="2000" dirty="0">
                <a:latin typeface="Times New Roman" panose="02020603050405020304" pitchFamily="18" charset="0"/>
              </a:rPr>
              <a:t>peak at </a:t>
            </a:r>
            <a:r>
              <a:rPr lang="en-US" altLang="zh-CN" sz="2000" i="1" dirty="0">
                <a:latin typeface="Times New Roman" panose="02020603050405020304" pitchFamily="18" charset="0"/>
              </a:rPr>
              <a:t>k </a:t>
            </a:r>
            <a:r>
              <a:rPr lang="en-US" altLang="zh-CN" sz="2000" dirty="0">
                <a:latin typeface="Times New Roman" panose="02020603050405020304" pitchFamily="18" charset="0"/>
              </a:rPr>
              <a:t>= 2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sz="2000" i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a, a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is about inter-particle spacing</a:t>
            </a:r>
          </a:p>
          <a:p>
            <a:pPr eaLnBrk="0" hangingPunct="0">
              <a:buFont typeface="Wingdings" panose="05000000000000000000" pitchFamily="2" charset="2"/>
              <a:buNone/>
            </a:pPr>
            <a:endParaRPr lang="en-US" altLang="zh-CN" sz="800" dirty="0" smtClean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0" hangingPunct="0">
              <a:buFont typeface="Wingdings" panose="05000000000000000000" pitchFamily="2" charset="2"/>
              <a:buNone/>
            </a:pPr>
            <a:endParaRPr lang="en-US" altLang="zh-CN" sz="800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0" hangingPunct="0"/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In liquids, </a:t>
            </a:r>
            <a:r>
              <a:rPr lang="en-US" altLang="zh-CN" sz="2000" i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(0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) proportional to isothermal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compressibility</a:t>
            </a:r>
            <a:endParaRPr lang="en-US" altLang="zh-CN" sz="2000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0" hangingPunct="0">
              <a:buFont typeface="Wingdings" panose="05000000000000000000" pitchFamily="2" charset="2"/>
              <a:buNone/>
            </a:pPr>
            <a:endParaRPr lang="en-US" altLang="zh-CN" sz="8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3176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55898"/>
              </p:ext>
            </p:extLst>
          </p:nvPr>
        </p:nvGraphicFramePr>
        <p:xfrm>
          <a:off x="2057400" y="2603500"/>
          <a:ext cx="2514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4" name="公式" r:id="rId6" imgW="1473120" imgH="304560" progId="Equation.3">
                  <p:embed/>
                </p:oleObj>
              </mc:Choice>
              <mc:Fallback>
                <p:oleObj name="公式" r:id="rId6" imgW="1473120" imgH="30456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603500"/>
                        <a:ext cx="25146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Characterizing structure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253924" y="1698882"/>
                <a:ext cx="3039422" cy="85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0" smtClean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acc>
                                            <m:accPr>
                                              <m:chr m:val="⃑"/>
                                              <m:ctrlP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⃑"/>
                                                  <m:ctrlPr>
                                                    <a:rPr lang="en-US" altLang="zh-CN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CN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924" y="1698882"/>
                <a:ext cx="3039422" cy="85901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Two-step relaxation of </a:t>
            </a:r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supercooled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liquids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47" y="925757"/>
            <a:ext cx="7239953" cy="36199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7069" y="4343400"/>
            <a:ext cx="3451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scattering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552024" y="4724400"/>
                <a:ext cx="4487319" cy="652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024" y="4724400"/>
                <a:ext cx="4487319" cy="6527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2552024" y="121920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relaxation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6600" y="313586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zh-CN" alt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relaxation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4214" y="5486400"/>
            <a:ext cx="2562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Vogel-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Fulcher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4522001" y="5334000"/>
                <a:ext cx="2200602" cy="698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001" y="5334000"/>
                <a:ext cx="2200602" cy="6984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1066800" y="6153090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coupling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514347" y="6162580"/>
                <a:ext cx="1962653" cy="390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347" y="6162580"/>
                <a:ext cx="1962653" cy="390620"/>
              </a:xfrm>
              <a:prstGeom prst="rect">
                <a:avLst/>
              </a:prstGeom>
              <a:blipFill rotWithShape="0">
                <a:blip r:embed="rId5"/>
                <a:stretch>
                  <a:fillRect l="-1242" b="-17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575037" y="2735745"/>
                <a:ext cx="244105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500" i="1" smtClean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zh-CN" altLang="en-US" sz="2500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7" y="2735745"/>
                <a:ext cx="244105" cy="3847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4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Glass fragility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410200" y="1371600"/>
                <a:ext cx="3002553" cy="30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Arrhenius:         </a:t>
                </a: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Arrhenius:  </a:t>
                </a: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/(1−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Fragility:   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1371600"/>
                <a:ext cx="3002553" cy="3091680"/>
              </a:xfrm>
              <a:prstGeom prst="rect">
                <a:avLst/>
              </a:prstGeom>
              <a:blipFill rotWithShape="0">
                <a:blip r:embed="rId2"/>
                <a:stretch>
                  <a:fillRect l="-2236" t="-9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0"/>
            <a:ext cx="4610100" cy="39447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54163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Softer and denser systems are more fragile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81600" y="6297513"/>
            <a:ext cx="3922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L.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Berthier</a:t>
            </a:r>
            <a:r>
              <a:rPr lang="en-US" altLang="zh-CN" sz="1400" dirty="0">
                <a:latin typeface="Times New Roman" panose="02020603050405020304" pitchFamily="18" charset="0"/>
              </a:rPr>
              <a:t> and T. A. Witten, EPL </a:t>
            </a:r>
            <a:r>
              <a:rPr lang="en-US" altLang="zh-CN" sz="1400" b="1" dirty="0">
                <a:latin typeface="Times New Roman" panose="02020603050405020304" pitchFamily="18" charset="0"/>
              </a:rPr>
              <a:t>86</a:t>
            </a:r>
            <a:r>
              <a:rPr lang="en-US" altLang="zh-CN" sz="1400" dirty="0">
                <a:latin typeface="Times New Roman" panose="02020603050405020304" pitchFamily="18" charset="0"/>
              </a:rPr>
              <a:t>, 10001 (2009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</a:p>
          <a:p>
            <a:r>
              <a:rPr lang="en-US" altLang="zh-CN" sz="1400" dirty="0" smtClean="0">
                <a:latin typeface="Times New Roman" panose="02020603050405020304" pitchFamily="18" charset="0"/>
              </a:rPr>
              <a:t>J</a:t>
            </a:r>
            <a:r>
              <a:rPr lang="en-US" altLang="zh-CN" sz="1400" dirty="0">
                <a:latin typeface="Times New Roman" panose="02020603050405020304" pitchFamily="18" charset="0"/>
              </a:rPr>
              <a:t>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Mattsson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Nature </a:t>
            </a:r>
            <a:r>
              <a:rPr lang="en-US" altLang="zh-CN" sz="1400" b="1" dirty="0">
                <a:latin typeface="Times New Roman" panose="02020603050405020304" pitchFamily="18" charset="0"/>
              </a:rPr>
              <a:t>462</a:t>
            </a:r>
            <a:r>
              <a:rPr lang="en-US" altLang="zh-CN" sz="1400" dirty="0">
                <a:latin typeface="Times New Roman" panose="02020603050405020304" pitchFamily="18" charset="0"/>
              </a:rPr>
              <a:t>, 83 (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2009).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8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412988" y="1114425"/>
            <a:ext cx="4351253" cy="3595688"/>
            <a:chOff x="4412988" y="1114425"/>
            <a:chExt cx="4351253" cy="35956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6078" y="4095750"/>
              <a:ext cx="4348163" cy="61436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4412988" y="1114425"/>
              <a:ext cx="4229100" cy="3000375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557682"/>
            <a:ext cx="3057525" cy="976313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Dynamical heterogeneity of </a:t>
            </a:r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supercooled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liquids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3" t="6209"/>
          <a:stretch/>
        </p:blipFill>
        <p:spPr bwMode="auto">
          <a:xfrm>
            <a:off x="685800" y="1143000"/>
            <a:ext cx="3246610" cy="335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38200" y="4848195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Non-Gaussian parameter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5695890"/>
            <a:ext cx="3879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point dynamical susceptibility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788" y="5600700"/>
            <a:ext cx="3619500" cy="571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0" y="6172200"/>
            <a:ext cx="3295650" cy="38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6248400"/>
            <a:ext cx="381476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Aging of glasses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04900"/>
            <a:ext cx="6481763" cy="3924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63769" y="5181600"/>
                <a:ext cx="862646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 is quenched to a low temperature and take measure after a waiting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Relaxation time increases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 aging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9" y="5181600"/>
                <a:ext cx="8626464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707" t="-299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65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Kauzmann’s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Paradox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3000"/>
            <a:ext cx="4619625" cy="39719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19800" y="2983468"/>
            <a:ext cx="237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Walter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Kauzmann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4400" y="5257800"/>
            <a:ext cx="7385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Entropy of liquid is lower than that of crystal below some temperature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15740" y="4537710"/>
            <a:ext cx="171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lang="zh-CN" altLang="en-US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4400" y="6024324"/>
            <a:ext cx="4573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</a:t>
            </a: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glass transition temperature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3399"/>
                </a:solidFill>
                <a:latin typeface="Times New Roman" panose="02020603050405020304" pitchFamily="18" charset="0"/>
              </a:rPr>
              <a:t>Phases of matter and phase transitions</a:t>
            </a:r>
          </a:p>
        </p:txBody>
      </p:sp>
      <p:pic>
        <p:nvPicPr>
          <p:cNvPr id="89093" name="Picture 5" descr="493px-Phase_change_-_en_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933450"/>
            <a:ext cx="469582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5851525"/>
            <a:ext cx="9144000" cy="873185"/>
            <a:chOff x="0" y="5851525"/>
            <a:chExt cx="9144000" cy="873185"/>
          </a:xfrm>
        </p:grpSpPr>
        <p:sp>
          <p:nvSpPr>
            <p:cNvPr id="89094" name="Text Box 6"/>
            <p:cNvSpPr txBox="1">
              <a:spLocks noChangeArrowheads="1"/>
            </p:cNvSpPr>
            <p:nvPr/>
          </p:nvSpPr>
          <p:spPr bwMode="auto">
            <a:xfrm>
              <a:off x="0" y="5851525"/>
              <a:ext cx="9144000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5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Soft Matter </a:t>
              </a:r>
              <a:r>
                <a:rPr lang="en-US" altLang="zh-CN" sz="2500" b="1">
                  <a:solidFill>
                    <a:srgbClr val="FF33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 Fifth?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752431" y="6324600"/>
              <a:ext cx="36391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Matter between liquids and solids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Potential energy landscape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990600"/>
            <a:ext cx="3467100" cy="2556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42060"/>
            <a:ext cx="2743200" cy="2415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" y="3535680"/>
            <a:ext cx="3463290" cy="31699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2000" y="5334000"/>
            <a:ext cx="420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 sampling depends on temperature 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cooling rate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Ultrastable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glasses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559" y="4517685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Method: vapor deposition on a substrate maintained at a temperature T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claimed that the glass is comparable to glasses aged over thousands of years; low energy;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ultrastable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ideal glass transition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8" y="1278255"/>
            <a:ext cx="3913822" cy="2760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159" y="1330125"/>
            <a:ext cx="3759041" cy="2743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32337" y="6474023"/>
            <a:ext cx="3380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Singh </a:t>
            </a:r>
            <a:r>
              <a:rPr lang="en-US" altLang="zh-CN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Nature Mater.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139 (2013.)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G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lass transition is challenging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876800" y="1240664"/>
            <a:ext cx="3917558" cy="3125989"/>
            <a:chOff x="3168" y="1536"/>
            <a:chExt cx="1861" cy="1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74" t="16260" r="20398" b="7935"/>
            <a:stretch>
              <a:fillRect/>
            </a:stretch>
          </p:blipFill>
          <p:spPr bwMode="auto">
            <a:xfrm>
              <a:off x="3168" y="1536"/>
              <a:ext cx="1861" cy="1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18" descr="125th_titl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536"/>
              <a:ext cx="110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4608513" y="4729163"/>
            <a:ext cx="4230687" cy="1673225"/>
            <a:chOff x="4572000" y="4789831"/>
            <a:chExt cx="4230979" cy="1672978"/>
          </a:xfrm>
        </p:grpSpPr>
        <p:pic>
          <p:nvPicPr>
            <p:cNvPr id="7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862" y="4861280"/>
              <a:ext cx="925629" cy="126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28"/>
            <p:cNvSpPr>
              <a:spLocks noChangeArrowheads="1"/>
            </p:cNvSpPr>
            <p:nvPr/>
          </p:nvSpPr>
          <p:spPr bwMode="auto">
            <a:xfrm>
              <a:off x="5660237" y="4801969"/>
              <a:ext cx="3142742" cy="931574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solidFill>
              <a:srgbClr val="00CC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2"/>
            <p:cNvSpPr txBox="1">
              <a:spLocks noChangeArrowheads="1"/>
            </p:cNvSpPr>
            <p:nvPr/>
          </p:nvSpPr>
          <p:spPr bwMode="auto">
            <a:xfrm>
              <a:off x="5684150" y="4789831"/>
              <a:ext cx="3073984" cy="80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There are more theories of the glass transition than there are theorists who propose them.</a:t>
              </a:r>
              <a:endPara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26"/>
            <p:cNvSpPr txBox="1">
              <a:spLocks noChangeArrowheads="1"/>
            </p:cNvSpPr>
            <p:nvPr/>
          </p:nvSpPr>
          <p:spPr bwMode="auto">
            <a:xfrm>
              <a:off x="4572000" y="6096000"/>
              <a:ext cx="1397175" cy="36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David Weitz</a:t>
              </a:r>
              <a:endPara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257175" y="4724400"/>
            <a:ext cx="4238625" cy="1677988"/>
            <a:chOff x="256732" y="4724400"/>
            <a:chExt cx="4239068" cy="1677932"/>
          </a:xfrm>
        </p:grpSpPr>
        <p:sp>
          <p:nvSpPr>
            <p:cNvPr id="12" name="AutoShape 28"/>
            <p:cNvSpPr>
              <a:spLocks noChangeArrowheads="1"/>
            </p:cNvSpPr>
            <p:nvPr/>
          </p:nvSpPr>
          <p:spPr bwMode="auto">
            <a:xfrm>
              <a:off x="1354638" y="4746221"/>
              <a:ext cx="3141162" cy="932286"/>
            </a:xfrm>
            <a:prstGeom prst="wedgeRoundRectCallout">
              <a:avLst>
                <a:gd name="adj1" fmla="val -43769"/>
                <a:gd name="adj2" fmla="val 60597"/>
                <a:gd name="adj3" fmla="val 16667"/>
              </a:avLst>
            </a:prstGeom>
            <a:solidFill>
              <a:srgbClr val="00CC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1800"/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1323860" y="4724400"/>
              <a:ext cx="317194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latin typeface="Times New Roman" panose="02020603050405020304" pitchFamily="18" charset="0"/>
                  <a:ea typeface="黑体" panose="02010609060101010101" pitchFamily="49" charset="-122"/>
                </a:rPr>
                <a:t>The deepest  and most  interesting unsolved problem in solid state theory is probably the theory of the nature of glass and the glass transition.</a:t>
              </a:r>
            </a:p>
          </p:txBody>
        </p:sp>
        <p:sp>
          <p:nvSpPr>
            <p:cNvPr id="14" name="文本框 5"/>
            <p:cNvSpPr txBox="1">
              <a:spLocks noChangeArrowheads="1"/>
            </p:cNvSpPr>
            <p:nvPr/>
          </p:nvSpPr>
          <p:spPr bwMode="auto">
            <a:xfrm>
              <a:off x="256732" y="6035522"/>
              <a:ext cx="1778223" cy="3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Philip Anderson</a:t>
              </a:r>
              <a:endPara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8" t="18381" r="31378" b="12598"/>
            <a:stretch>
              <a:fillRect/>
            </a:stretch>
          </p:blipFill>
          <p:spPr bwMode="auto">
            <a:xfrm>
              <a:off x="333317" y="4793392"/>
              <a:ext cx="914515" cy="126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本框 5"/>
          <p:cNvSpPr txBox="1">
            <a:spLocks noChangeArrowheads="1"/>
          </p:cNvSpPr>
          <p:nvPr/>
        </p:nvSpPr>
        <p:spPr bwMode="auto">
          <a:xfrm>
            <a:off x="2590800" y="6510338"/>
            <a:ext cx="651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K. Chang, </a:t>
            </a:r>
            <a:r>
              <a:rPr lang="en-US" altLang="zh-CN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glass remains anything but clear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The New York Times (2008).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2676" y="1219200"/>
            <a:ext cx="422583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 volume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coupling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Kinetic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 first order transition theory</a:t>
            </a:r>
          </a:p>
          <a:p>
            <a:endPara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…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7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Colloidal suspensions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8600" y="1031875"/>
            <a:ext cx="86042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Definition:</a:t>
            </a:r>
            <a:r>
              <a:rPr lang="en-US" altLang="zh-CN" sz="2000" i="1" dirty="0">
                <a:latin typeface="Times New Roman" panose="02020603050405020304" pitchFamily="18" charset="0"/>
              </a:rPr>
              <a:t> A substance microscopically dispersed evenly throughout another one</a:t>
            </a:r>
            <a:r>
              <a:rPr lang="en-US" altLang="zh-CN" sz="2000" dirty="0"/>
              <a:t> 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04800" y="5105400"/>
            <a:ext cx="852807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Visible </a:t>
            </a:r>
            <a:r>
              <a:rPr lang="en-US" altLang="zh-CN" sz="2000" dirty="0">
                <a:latin typeface="Times New Roman" panose="02020603050405020304" pitchFamily="18" charset="0"/>
              </a:rPr>
              <a:t>particle size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(~</a:t>
            </a:r>
            <a:r>
              <a:rPr lang="en-US" altLang="zh-CN" sz="2000" dirty="0">
                <a:latin typeface="Times New Roman" panose="02020603050405020304" pitchFamily="18" charset="0"/>
              </a:rPr>
              <a:t>1000</a:t>
            </a:r>
            <a:r>
              <a:rPr lang="en-US" altLang="zh-CN" sz="2000" i="1" dirty="0">
                <a:latin typeface="Times New Roman" panose="02020603050405020304" pitchFamily="18" charset="0"/>
              </a:rPr>
              <a:t>nm</a:t>
            </a:r>
            <a:r>
              <a:rPr lang="en-US" altLang="zh-CN" sz="2000" dirty="0">
                <a:latin typeface="Times New Roman" panose="02020603050405020304" pitchFamily="18" charset="0"/>
              </a:rPr>
              <a:t>) </a:t>
            </a:r>
            <a:endParaRPr lang="en-US" altLang="zh-CN" sz="2000" dirty="0" smtClean="0">
              <a:latin typeface="Times New Roman" panose="02020603050405020304" pitchFamily="18" charset="0"/>
            </a:endParaRPr>
          </a:p>
          <a:p>
            <a:endParaRPr lang="en-US" altLang="zh-CN" sz="1000" dirty="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zh-CN" sz="2000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 Brownian </a:t>
            </a:r>
            <a:r>
              <a:rPr lang="en-US" altLang="zh-CN" sz="2000" dirty="0">
                <a:latin typeface="Times New Roman" panose="02020603050405020304" pitchFamily="18" charset="0"/>
              </a:rPr>
              <a:t>motion (thermal systems)</a:t>
            </a:r>
          </a:p>
          <a:p>
            <a:r>
              <a:rPr lang="en-US" altLang="zh-CN" sz="20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Big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size in space</a:t>
            </a:r>
            <a:r>
              <a:rPr lang="en-US" altLang="zh-CN" sz="2000" dirty="0">
                <a:latin typeface="Times New Roman" panose="02020603050405020304" pitchFamily="18" charset="0"/>
              </a:rPr>
              <a:t>,</a:t>
            </a:r>
            <a:r>
              <a:rPr lang="en-US" altLang="zh-CN" sz="2000" i="1" dirty="0">
                <a:latin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slow in time</a:t>
            </a:r>
            <a:r>
              <a:rPr lang="en-US" altLang="zh-CN" sz="2000" dirty="0">
                <a:latin typeface="Times New Roman" panose="02020603050405020304" pitchFamily="18" charset="0"/>
              </a:rPr>
              <a:t>, ideal experimental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systems </a:t>
            </a:r>
            <a:r>
              <a:rPr lang="en-US" altLang="zh-CN" sz="2000" dirty="0">
                <a:latin typeface="Times New Roman" panose="02020603050405020304" pitchFamily="18" charset="0"/>
              </a:rPr>
              <a:t>to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simulate  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</a:rPr>
              <a:t>     molecular systems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799979"/>
              </p:ext>
            </p:extLst>
          </p:nvPr>
        </p:nvGraphicFramePr>
        <p:xfrm>
          <a:off x="381000" y="1600201"/>
          <a:ext cx="8305800" cy="319616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61160"/>
                <a:gridCol w="1661160"/>
                <a:gridCol w="1661160"/>
                <a:gridCol w="1661160"/>
                <a:gridCol w="1661160"/>
              </a:tblGrid>
              <a:tr h="189166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 / Phases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Dispersed phase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9166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</a:tr>
              <a:tr h="614077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Dispersion medium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(All gases are mutually miscible)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 aerosol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Examples: fog, hair sprays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aerosol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Examples: smoke, ice cloud, air particulates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</a:tr>
              <a:tr h="61407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Foam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Example: whipped cream, shaving cream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Emulsion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Examples: milk, mayonnaise, hand cream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Examples: pigmented ink, blood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</a:tr>
              <a:tr h="75571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foam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Examples: aerogel, styrofoam, pumice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Examples: agar, gelatin, jelly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sol</a:t>
                      </a:r>
                      <a:b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Example: cranberry glass</a:t>
                      </a:r>
                    </a:p>
                  </a:txBody>
                  <a:tcPr marL="76711" marR="76711" marT="38356" marB="38356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65125" y="685800"/>
            <a:ext cx="885507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zh-CN" sz="24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Excluded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volume repulsion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Hard </a:t>
            </a:r>
            <a:r>
              <a:rPr lang="en-US" altLang="zh-CN" sz="2000" dirty="0">
                <a:latin typeface="Times New Roman" panose="02020603050405020304" pitchFamily="18" charset="0"/>
              </a:rPr>
              <a:t>particle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Electrostatic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interaction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Long-range</a:t>
            </a:r>
            <a:r>
              <a:rPr lang="en-US" altLang="zh-CN" sz="2000" dirty="0">
                <a:latin typeface="Times New Roman" panose="02020603050405020304" pitchFamily="18" charset="0"/>
              </a:rPr>
              <a:t>, Debye screening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van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der Waals forces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Short-range</a:t>
            </a:r>
            <a:r>
              <a:rPr lang="en-US" altLang="zh-CN" sz="2000" dirty="0">
                <a:latin typeface="Times New Roman" panose="02020603050405020304" pitchFamily="18" charset="0"/>
              </a:rPr>
              <a:t>, attractive, dipole-dipole interaction 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Entropic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forces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Attractive </a:t>
            </a:r>
            <a:r>
              <a:rPr lang="en-US" altLang="zh-CN" sz="2000" dirty="0">
                <a:latin typeface="Times New Roman" panose="02020603050405020304" pitchFamily="18" charset="0"/>
              </a:rPr>
              <a:t>depletion effect in bi-disperse systems 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Steric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forces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>
                <a:latin typeface="Times New Roman" panose="02020603050405020304" pitchFamily="18" charset="0"/>
              </a:rPr>
              <a:t>Polymer induced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Interaction of colloidal </a:t>
            </a:r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suspensions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89767"/>
            <a:ext cx="2341245" cy="2501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Phase diagram of hard colloids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" y="1371600"/>
            <a:ext cx="8485714" cy="374285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6395" y="5568461"/>
            <a:ext cx="4651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fraction (density) or entropy driven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Soft colloids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 PNIPAM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33400" y="114300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Poly(N-isopropyl acrylamide)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1098"/>
          <p:cNvGrpSpPr>
            <a:grpSpLocks/>
          </p:cNvGrpSpPr>
          <p:nvPr/>
        </p:nvGrpSpPr>
        <p:grpSpPr bwMode="auto">
          <a:xfrm>
            <a:off x="2514600" y="1795522"/>
            <a:ext cx="4129088" cy="904875"/>
            <a:chOff x="178" y="1639"/>
            <a:chExt cx="2601" cy="570"/>
          </a:xfrm>
        </p:grpSpPr>
        <p:pic>
          <p:nvPicPr>
            <p:cNvPr id="48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655"/>
              <a:ext cx="587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592" y="1639"/>
              <a:ext cx="1589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400" b="1">
                  <a:solidFill>
                    <a:srgbClr val="FF0000"/>
                  </a:solidFill>
                  <a:latin typeface="Textile" pitchFamily="-112" charset="0"/>
                  <a:ea typeface="MS PGothic" panose="020B0600070205080204" pitchFamily="34" charset="-128"/>
                  <a:cs typeface="Arial" panose="020B0604020202020204" pitchFamily="34" charset="0"/>
                </a:rPr>
                <a:t>decrease temperature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400" b="1">
                  <a:solidFill>
                    <a:srgbClr val="FF0000"/>
                  </a:solidFill>
                  <a:latin typeface="Textile" pitchFamily="-112" charset="0"/>
                  <a:ea typeface="MS PGothic" panose="020B0600070205080204" pitchFamily="34" charset="-128"/>
                  <a:cs typeface="Arial" panose="020B0604020202020204" pitchFamily="34" charset="0"/>
                </a:rPr>
                <a:t>increase size</a:t>
              </a:r>
              <a:endParaRPr lang="en-US" altLang="zh-CN" sz="1200" b="1">
                <a:solidFill>
                  <a:srgbClr val="FF0000"/>
                </a:solidFill>
                <a:latin typeface="Textile" pitchFamily="-112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50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" y="1749"/>
              <a:ext cx="37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Line 1063"/>
            <p:cNvSpPr>
              <a:spLocks noChangeShapeType="1"/>
            </p:cNvSpPr>
            <p:nvPr/>
          </p:nvSpPr>
          <p:spPr bwMode="auto">
            <a:xfrm>
              <a:off x="728" y="1888"/>
              <a:ext cx="13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6388"/>
            <a:ext cx="21336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16388"/>
            <a:ext cx="21336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6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6388"/>
            <a:ext cx="21336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5" name="Line 1095"/>
          <p:cNvSpPr>
            <a:spLocks noChangeAspect="1" noChangeShapeType="1"/>
          </p:cNvSpPr>
          <p:nvPr/>
        </p:nvSpPr>
        <p:spPr bwMode="auto">
          <a:xfrm>
            <a:off x="3009900" y="3800475"/>
            <a:ext cx="33147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657600" y="3048000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ower temperature</a:t>
            </a: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density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Untrasoft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colloids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 star polymers, charged colloids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92200" y="1325086"/>
            <a:ext cx="1905000" cy="2035175"/>
            <a:chOff x="905" y="1056"/>
            <a:chExt cx="1200" cy="1282"/>
          </a:xfrm>
        </p:grpSpPr>
        <p:pic>
          <p:nvPicPr>
            <p:cNvPr id="4" name="Picture 11" descr="colloi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991" cy="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905" y="2107"/>
              <a:ext cx="1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Charged colloid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225233" y="3810000"/>
            <a:ext cx="1778000" cy="2119312"/>
            <a:chOff x="2736" y="1008"/>
            <a:chExt cx="1120" cy="1335"/>
          </a:xfrm>
        </p:grpSpPr>
        <p:pic>
          <p:nvPicPr>
            <p:cNvPr id="7" name="Picture 12" descr="Blencowe_2009_Poly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008"/>
              <a:ext cx="1120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756" y="2112"/>
              <a:ext cx="10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Star polymer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86200" y="1905000"/>
            <a:ext cx="4530725" cy="3074987"/>
            <a:chOff x="2098675" y="3478213"/>
            <a:chExt cx="4530725" cy="307498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675" y="3478213"/>
              <a:ext cx="4530725" cy="3074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209800" y="632460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045267" y="5133121"/>
            <a:ext cx="4730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Reentrant crystallization and glass transition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-1" y="371475"/>
            <a:ext cx="9121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Granular materials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31888"/>
            <a:ext cx="2819400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227638" y="6477000"/>
            <a:ext cx="3894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>
                <a:latin typeface="Times New Roman" panose="02020603050405020304" pitchFamily="18" charset="0"/>
              </a:rPr>
              <a:t>H.M. Jaeger </a:t>
            </a:r>
            <a:r>
              <a:rPr lang="en-US" altLang="zh-CN" sz="1400" i="1">
                <a:latin typeface="Times New Roman" panose="02020603050405020304" pitchFamily="18" charset="0"/>
              </a:rPr>
              <a:t>et al</a:t>
            </a:r>
            <a:r>
              <a:rPr lang="en-US" altLang="zh-CN" sz="1400">
                <a:latin typeface="Times New Roman" panose="02020603050405020304" pitchFamily="18" charset="0"/>
              </a:rPr>
              <a:t>., </a:t>
            </a:r>
            <a:r>
              <a:rPr lang="en-US" altLang="zh-CN" sz="1400" i="1">
                <a:latin typeface="Times New Roman" panose="02020603050405020304" pitchFamily="18" charset="0"/>
              </a:rPr>
              <a:t>Rev. Mod. Phys.</a:t>
            </a:r>
            <a:r>
              <a:rPr lang="en-US" altLang="zh-CN" sz="1400">
                <a:latin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</a:rPr>
              <a:t>68</a:t>
            </a:r>
            <a:r>
              <a:rPr lang="en-US" altLang="zh-CN" sz="1400">
                <a:latin typeface="Times New Roman" panose="02020603050405020304" pitchFamily="18" charset="0"/>
              </a:rPr>
              <a:t>, 1259 (1996)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57200" y="1437144"/>
            <a:ext cx="6332183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Athermal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                    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For </a:t>
            </a:r>
            <a:r>
              <a:rPr lang="en-US" altLang="zh-CN" sz="2000" dirty="0">
                <a:latin typeface="Times New Roman" panose="02020603050405020304" pitchFamily="18" charset="0"/>
              </a:rPr>
              <a:t>sand, 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Dissipative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Static </a:t>
            </a:r>
            <a:r>
              <a:rPr lang="en-US" altLang="zh-CN" sz="2000" dirty="0">
                <a:latin typeface="Times New Roman" panose="02020603050405020304" pitchFamily="18" charset="0"/>
              </a:rPr>
              <a:t>friction, inelastic collisions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Angle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of repose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Maximum </a:t>
            </a:r>
            <a:r>
              <a:rPr lang="en-US" altLang="zh-CN" sz="2000" dirty="0">
                <a:latin typeface="Times New Roman" panose="02020603050405020304" pitchFamily="18" charset="0"/>
              </a:rPr>
              <a:t>angle before grains flow driven by gravity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Height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independent pressure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Pressure </a:t>
            </a:r>
            <a:r>
              <a:rPr lang="en-US" altLang="zh-CN" sz="2000" dirty="0">
                <a:latin typeface="Times New Roman" panose="02020603050405020304" pitchFamily="18" charset="0"/>
              </a:rPr>
              <a:t>saturates after the height reaches a critical value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 Contact </a:t>
            </a:r>
            <a:r>
              <a:rPr lang="en-US" altLang="zh-CN" sz="2000" dirty="0">
                <a:latin typeface="Times New Roman" panose="02020603050405020304" pitchFamily="18" charset="0"/>
              </a:rPr>
              <a:t>forces, static frictions with container</a:t>
            </a:r>
          </a:p>
          <a:p>
            <a:pPr>
              <a:buFontTx/>
              <a:buChar char="•"/>
            </a:pPr>
            <a:endParaRPr lang="en-US" altLang="zh-CN" sz="24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847725" y="1878013"/>
          <a:ext cx="13716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" name="Equation" r:id="rId4" imgW="799920" imgH="215640" progId="Equation.3">
                  <p:embed/>
                </p:oleObj>
              </mc:Choice>
              <mc:Fallback>
                <p:oleObj name="Equation" r:id="rId4" imgW="799920" imgH="215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878013"/>
                        <a:ext cx="1371600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3533775" y="1857375"/>
          <a:ext cx="16002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5" name="Equation" r:id="rId6" imgW="952200" imgH="228600" progId="Equation.3">
                  <p:embed/>
                </p:oleObj>
              </mc:Choice>
              <mc:Fallback>
                <p:oleObj name="Equation" r:id="rId6" imgW="952200" imgH="228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775" y="1857375"/>
                        <a:ext cx="16002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7" name="Picture 11" descr="20080810201419-20696585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267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762000"/>
            <a:ext cx="5354351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Heterogeneous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force chains</a:t>
            </a:r>
          </a:p>
          <a:p>
            <a:r>
              <a:rPr lang="en-US" altLang="zh-CN" sz="2400" i="1" dirty="0">
                <a:latin typeface="Times New Roman" panose="02020603050405020304" pitchFamily="18" charset="0"/>
              </a:rPr>
              <a:t>  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Possible </a:t>
            </a:r>
            <a:r>
              <a:rPr lang="en-US" altLang="zh-CN" sz="2000" dirty="0">
                <a:latin typeface="Times New Roman" panose="02020603050405020304" pitchFamily="18" charset="0"/>
              </a:rPr>
              <a:t>cause of anomalous energy transport, </a:t>
            </a:r>
            <a:br>
              <a:rPr lang="en-US" altLang="zh-CN" sz="2000" dirty="0">
                <a:latin typeface="Times New Roman" panose="02020603050405020304" pitchFamily="18" charset="0"/>
              </a:rPr>
            </a:br>
            <a:r>
              <a:rPr lang="en-US" altLang="zh-CN" sz="2000" dirty="0">
                <a:latin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e.g</a:t>
            </a:r>
            <a:r>
              <a:rPr lang="en-US" altLang="zh-CN" sz="2000" dirty="0">
                <a:latin typeface="Times New Roman" panose="02020603050405020304" pitchFamily="18" charset="0"/>
              </a:rPr>
              <a:t>. sound propagation in sand</a:t>
            </a:r>
          </a:p>
          <a:p>
            <a:pPr>
              <a:buFontTx/>
              <a:buChar char="•"/>
            </a:pPr>
            <a:endParaRPr lang="en-US" altLang="zh-CN" sz="2000" dirty="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endParaRPr lang="en-US" altLang="zh-CN" sz="24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Shear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banding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Shear </a:t>
            </a:r>
            <a:r>
              <a:rPr lang="en-US" altLang="zh-CN" sz="2000" dirty="0">
                <a:latin typeface="Times New Roman" panose="02020603050405020304" pitchFamily="18" charset="0"/>
              </a:rPr>
              <a:t>flow and static packing of grains coexist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Nonlinear </a:t>
            </a:r>
            <a:r>
              <a:rPr lang="en-US" altLang="zh-CN" sz="2000" dirty="0">
                <a:latin typeface="Times New Roman" panose="02020603050405020304" pitchFamily="18" charset="0"/>
              </a:rPr>
              <a:t>velocity profile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Shear </a:t>
            </a:r>
            <a:r>
              <a:rPr lang="en-US" altLang="zh-CN" sz="2000" dirty="0">
                <a:latin typeface="Times New Roman" panose="02020603050405020304" pitchFamily="18" charset="0"/>
              </a:rPr>
              <a:t>stress gradient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Phase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separation </a:t>
            </a: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Grains </a:t>
            </a:r>
            <a:r>
              <a:rPr lang="en-US" altLang="zh-CN" sz="2000" dirty="0">
                <a:latin typeface="Times New Roman" panose="02020603050405020304" pitchFamily="18" charset="0"/>
              </a:rPr>
              <a:t>with different sizes segregate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Brazil-nut </a:t>
            </a:r>
            <a:r>
              <a:rPr lang="en-US" altLang="zh-CN" sz="2000" dirty="0">
                <a:latin typeface="Times New Roman" panose="02020603050405020304" pitchFamily="18" charset="0"/>
              </a:rPr>
              <a:t>effect, reverse Brazil-nut effect</a:t>
            </a:r>
          </a:p>
          <a:p>
            <a:endParaRPr lang="en-US" altLang="zh-CN" sz="2400" dirty="0">
              <a:latin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</a:rPr>
              <a:t>  </a:t>
            </a:r>
          </a:p>
          <a:p>
            <a:endParaRPr lang="en-US" altLang="zh-CN" sz="2400" dirty="0">
              <a:latin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endParaRPr lang="en-US" altLang="zh-CN" sz="2400" dirty="0">
              <a:latin typeface="Times New Roman" panose="02020603050405020304" pitchFamily="18" charset="0"/>
            </a:endParaRPr>
          </a:p>
        </p:txBody>
      </p:sp>
      <p:grpSp>
        <p:nvGrpSpPr>
          <p:cNvPr id="10252" name="Group 12"/>
          <p:cNvGrpSpPr>
            <a:grpSpLocks/>
          </p:cNvGrpSpPr>
          <p:nvPr/>
        </p:nvGrpSpPr>
        <p:grpSpPr bwMode="auto">
          <a:xfrm>
            <a:off x="6456363" y="496888"/>
            <a:ext cx="2459037" cy="1865312"/>
            <a:chOff x="3924" y="384"/>
            <a:chExt cx="1549" cy="1175"/>
          </a:xfrm>
        </p:grpSpPr>
        <p:pic>
          <p:nvPicPr>
            <p:cNvPr id="10250" name="Picture 10" descr="fa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84"/>
              <a:ext cx="1044" cy="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1" name="Text Box 11"/>
            <p:cNvSpPr txBox="1">
              <a:spLocks noChangeArrowheads="1"/>
            </p:cNvSpPr>
            <p:nvPr/>
          </p:nvSpPr>
          <p:spPr bwMode="auto">
            <a:xfrm>
              <a:off x="3924" y="1367"/>
              <a:ext cx="15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anose="02020603050405020304" pitchFamily="18" charset="0"/>
                </a:rPr>
                <a:t>http://www.phy.duke.edu/~bob/</a:t>
              </a:r>
            </a:p>
          </p:txBody>
        </p:sp>
      </p:grpSp>
      <p:pic>
        <p:nvPicPr>
          <p:cNvPr id="10253" name="Picture 13" descr="brazil_n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83138"/>
            <a:ext cx="1676400" cy="16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15"/>
          <p:cNvGrpSpPr>
            <a:grpSpLocks/>
          </p:cNvGrpSpPr>
          <p:nvPr/>
        </p:nvGrpSpPr>
        <p:grpSpPr bwMode="auto">
          <a:xfrm>
            <a:off x="6781800" y="2743200"/>
            <a:ext cx="1803400" cy="1724025"/>
            <a:chOff x="3936" y="1440"/>
            <a:chExt cx="1136" cy="1086"/>
          </a:xfrm>
        </p:grpSpPr>
        <p:pic>
          <p:nvPicPr>
            <p:cNvPr id="10245" name="Picture 5" descr="granula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440"/>
              <a:ext cx="1056" cy="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4" name="Text Box 14"/>
            <p:cNvSpPr txBox="1">
              <a:spLocks noChangeArrowheads="1"/>
            </p:cNvSpPr>
            <p:nvPr/>
          </p:nvSpPr>
          <p:spPr bwMode="auto">
            <a:xfrm>
              <a:off x="3936" y="2334"/>
              <a:ext cx="11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1400">
                  <a:latin typeface="Times New Roman" panose="02020603050405020304" pitchFamily="18" charset="0"/>
                </a:rPr>
                <a:t>http://jfi.uchicago.edu</a:t>
              </a:r>
              <a:r>
                <a:rPr lang="en-US" altLang="zh-CN" sz="140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3399"/>
                </a:solidFill>
                <a:latin typeface="Times New Roman" panose="02020603050405020304" pitchFamily="18" charset="0"/>
              </a:rPr>
              <a:t>Phase diagram in T-P plane</a:t>
            </a:r>
          </a:p>
        </p:txBody>
      </p:sp>
      <p:grpSp>
        <p:nvGrpSpPr>
          <p:cNvPr id="90119" name="Group 7"/>
          <p:cNvGrpSpPr>
            <a:grpSpLocks/>
          </p:cNvGrpSpPr>
          <p:nvPr/>
        </p:nvGrpSpPr>
        <p:grpSpPr bwMode="auto">
          <a:xfrm>
            <a:off x="2047875" y="1268413"/>
            <a:ext cx="5048250" cy="4270375"/>
            <a:chOff x="1290" y="799"/>
            <a:chExt cx="3180" cy="2690"/>
          </a:xfrm>
        </p:grpSpPr>
        <p:pic>
          <p:nvPicPr>
            <p:cNvPr id="90117" name="Picture 5" descr="530px-Phase-diag2_sv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" y="831"/>
              <a:ext cx="3180" cy="2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8" name="Text Box 6"/>
            <p:cNvSpPr txBox="1">
              <a:spLocks noChangeArrowheads="1"/>
            </p:cNvSpPr>
            <p:nvPr/>
          </p:nvSpPr>
          <p:spPr bwMode="auto">
            <a:xfrm>
              <a:off x="2106" y="799"/>
              <a:ext cx="4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i="1"/>
                <a:t>water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Close packing </a:t>
            </a:r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of hard spheres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04800" y="1041737"/>
            <a:ext cx="8534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Kepler’s</a:t>
            </a:r>
            <a:r>
              <a:rPr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conjecture</a:t>
            </a:r>
            <a:r>
              <a:rPr lang="en-US" altLang="zh-CN" sz="2000" dirty="0">
                <a:latin typeface="Times New Roman" panose="02020603050405020304" pitchFamily="18" charset="0"/>
              </a:rPr>
              <a:t>:  </a:t>
            </a:r>
            <a:r>
              <a:rPr lang="en-US" altLang="zh-CN" sz="2000" i="1" dirty="0">
                <a:latin typeface="Times New Roman" panose="02020603050405020304" pitchFamily="18" charset="0"/>
              </a:rPr>
              <a:t>No arrangement of equally sized spheres filling space has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a </a:t>
            </a:r>
            <a:r>
              <a:rPr lang="en-US" altLang="zh-CN" sz="2000" i="1" dirty="0">
                <a:latin typeface="Times New Roman" panose="02020603050405020304" pitchFamily="18" charset="0"/>
              </a:rPr>
              <a:t>greater average density than that of the cubic close packing (face-centered cubic)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and </a:t>
            </a:r>
            <a:r>
              <a:rPr lang="en-US" altLang="zh-CN" sz="2000" i="1" dirty="0">
                <a:latin typeface="Times New Roman" panose="02020603050405020304" pitchFamily="18" charset="0"/>
              </a:rPr>
              <a:t>hexagonal close packing arrangements.</a:t>
            </a:r>
            <a:r>
              <a:rPr lang="en-US" altLang="zh-CN" sz="2000" dirty="0">
                <a:latin typeface="Times New Roman" panose="02020603050405020304" pitchFamily="18" charset="0"/>
              </a:rPr>
              <a:t>  (Almost proved by T. Hales recently)</a:t>
            </a:r>
          </a:p>
        </p:txBody>
      </p:sp>
      <p:pic>
        <p:nvPicPr>
          <p:cNvPr id="14345" name="Picture 9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1651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magesCAKACQ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1752600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667000" y="4022725"/>
            <a:ext cx="665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FCC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797550" y="4022725"/>
            <a:ext cx="67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HCP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331470" y="4781490"/>
            <a:ext cx="75350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Volume fraction</a:t>
            </a:r>
            <a:r>
              <a:rPr lang="en-US" altLang="zh-CN" sz="2000" dirty="0">
                <a:latin typeface="Times New Roman" panose="02020603050405020304" pitchFamily="18" charset="0"/>
              </a:rPr>
              <a:t>:  Ratio of total particle volumes to volume of container</a:t>
            </a:r>
          </a:p>
        </p:txBody>
      </p:sp>
      <p:graphicFrame>
        <p:nvGraphicFramePr>
          <p:cNvPr id="1435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117268"/>
              </p:ext>
            </p:extLst>
          </p:nvPr>
        </p:nvGraphicFramePr>
        <p:xfrm>
          <a:off x="2930525" y="5239227"/>
          <a:ext cx="3013075" cy="84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5" name="公式" r:id="rId5" imgW="1498320" imgH="419040" progId="Equation.3">
                  <p:embed/>
                </p:oleObj>
              </mc:Choice>
              <mc:Fallback>
                <p:oleObj name="公式" r:id="rId5" imgW="1498320" imgH="4190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525" y="5239227"/>
                        <a:ext cx="3013075" cy="843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381000"/>
            <a:ext cx="914399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Random close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packing of hard </a:t>
            </a:r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sphers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5" name="Picture 5" descr="RPacka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68400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03263" y="3657600"/>
            <a:ext cx="7831137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In 1960’s Bernal found experimentally that when equal-sized ball bearings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were randomly poured into a container the maximum volume fraction was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always around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64%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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random close packing</a:t>
            </a:r>
          </a:p>
          <a:p>
            <a:endParaRPr lang="en-US" altLang="zh-CN" sz="800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In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two dimensions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, random close packing is around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84%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384925" y="6477000"/>
            <a:ext cx="275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>
                <a:latin typeface="Times New Roman" panose="02020603050405020304" pitchFamily="18" charset="0"/>
              </a:rPr>
              <a:t>J.D. Bernal, </a:t>
            </a:r>
            <a:r>
              <a:rPr lang="en-US" altLang="zh-CN" sz="1400" i="1">
                <a:latin typeface="Times New Roman" panose="02020603050405020304" pitchFamily="18" charset="0"/>
              </a:rPr>
              <a:t>Nature</a:t>
            </a:r>
            <a:r>
              <a:rPr lang="en-US" altLang="zh-CN" sz="1400">
                <a:latin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</a:rPr>
              <a:t>188</a:t>
            </a:r>
            <a:r>
              <a:rPr lang="en-US" altLang="zh-CN" sz="1400">
                <a:latin typeface="Times New Roman" panose="02020603050405020304" pitchFamily="18" charset="0"/>
              </a:rPr>
              <a:t>, 910 (1960)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23875" y="5165725"/>
            <a:ext cx="80867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‘‘</a:t>
            </a:r>
            <a:r>
              <a:rPr lang="en-US" altLang="zh-CN" sz="2000" i="1" dirty="0">
                <a:latin typeface="Times New Roman" panose="02020603050405020304" pitchFamily="18" charset="0"/>
              </a:rPr>
              <a:t>The figure for the occupied volume of random close packing— 0.64—must 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</a:rPr>
              <a:t>be mathematically determinable, although so far as we know undetermined.</a:t>
            </a:r>
            <a:r>
              <a:rPr lang="en-US" altLang="zh-CN" sz="2000" dirty="0">
                <a:latin typeface="Times New Roman" panose="02020603050405020304" pitchFamily="18" charset="0"/>
              </a:rPr>
              <a:t>’’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 Bernal and Mason (1960)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24" y="1600200"/>
            <a:ext cx="6910349" cy="304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381000"/>
            <a:ext cx="9143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Possible connections between close packing and random close packing, crystallization and glass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400" y="4927937"/>
            <a:ext cx="81227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Structure: 		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Ordered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density: 	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packing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close packing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transition: 		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	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 transition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order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(Random) first order ?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separation: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&amp; crystal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Liquid &amp; glasses ?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399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Shear induced phase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77150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200609010849378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9"/>
          <a:stretch>
            <a:fillRect/>
          </a:stretch>
        </p:blipFill>
        <p:spPr bwMode="auto">
          <a:xfrm>
            <a:off x="914400" y="3352800"/>
            <a:ext cx="15541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granu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3352800"/>
            <a:ext cx="168751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986463" y="1173163"/>
            <a:ext cx="2395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Lee </a:t>
            </a:r>
            <a:r>
              <a:rPr lang="en-US" altLang="zh-CN" sz="1200" i="1">
                <a:latin typeface="Times New Roman" panose="02020603050405020304" pitchFamily="18" charset="0"/>
                <a:ea typeface="仿宋" panose="02010609060101010101" pitchFamily="49" charset="-122"/>
              </a:rPr>
              <a:t>et al</a:t>
            </a: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., </a:t>
            </a:r>
            <a:r>
              <a:rPr lang="en-US" altLang="zh-CN" sz="1200" i="1">
                <a:latin typeface="Times New Roman" panose="02020603050405020304" pitchFamily="18" charset="0"/>
                <a:ea typeface="仿宋" panose="02010609060101010101" pitchFamily="49" charset="-122"/>
              </a:rPr>
              <a:t>Science</a:t>
            </a: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  <a:r>
              <a:rPr lang="en-US" altLang="zh-CN" sz="1200" b="1">
                <a:latin typeface="Times New Roman" panose="02020603050405020304" pitchFamily="18" charset="0"/>
                <a:ea typeface="仿宋" panose="02010609060101010101" pitchFamily="49" charset="-122"/>
              </a:rPr>
              <a:t>323</a:t>
            </a: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, 231 (2009) 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925763"/>
            <a:ext cx="2187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Weitz, </a:t>
            </a:r>
            <a:r>
              <a:rPr lang="en-US" altLang="zh-CN" sz="1200" i="1">
                <a:latin typeface="Times New Roman" panose="02020603050405020304" pitchFamily="18" charset="0"/>
                <a:ea typeface="仿宋" panose="02010609060101010101" pitchFamily="49" charset="-122"/>
              </a:rPr>
              <a:t>Science</a:t>
            </a: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  <a:r>
              <a:rPr lang="en-US" altLang="zh-CN" sz="1200" b="1">
                <a:latin typeface="Times New Roman" panose="02020603050405020304" pitchFamily="18" charset="0"/>
                <a:ea typeface="仿宋" panose="02010609060101010101" pitchFamily="49" charset="-122"/>
              </a:rPr>
              <a:t>323</a:t>
            </a:r>
            <a:r>
              <a:rPr lang="en-US" altLang="zh-CN" sz="1200">
                <a:latin typeface="Times New Roman" panose="02020603050405020304" pitchFamily="18" charset="0"/>
                <a:ea typeface="仿宋" panose="02010609060101010101" pitchFamily="49" charset="-122"/>
              </a:rPr>
              <a:t>, 214 (2009)  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306513" y="5318125"/>
            <a:ext cx="66182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Grains flow when applied shear stress is larger than yield stress</a:t>
            </a:r>
          </a:p>
          <a:p>
            <a:endParaRPr lang="en-US" altLang="zh-CN" sz="1000" dirty="0"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Polymer glass melts when stretched</a:t>
            </a:r>
          </a:p>
        </p:txBody>
      </p:sp>
    </p:spTree>
    <p:extLst>
      <p:ext uri="{BB962C8B-B14F-4D97-AF65-F5344CB8AC3E}">
        <p14:creationId xmlns:p14="http://schemas.microsoft.com/office/powerpoint/2010/main" val="27720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399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Shear rheology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45409"/>
          <a:stretch/>
        </p:blipFill>
        <p:spPr bwMode="auto">
          <a:xfrm>
            <a:off x="6243689" y="1276580"/>
            <a:ext cx="2443111" cy="13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62000" y="1127125"/>
            <a:ext cx="13997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S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hear </a:t>
            </a:r>
            <a:r>
              <a:rPr lang="en-US" altLang="zh-CN" sz="2000" dirty="0">
                <a:latin typeface="Times New Roman" panose="02020603050405020304" pitchFamily="18" charset="0"/>
              </a:rPr>
              <a:t>stress</a:t>
            </a: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6400800" y="2627313"/>
            <a:ext cx="1828800" cy="1487487"/>
            <a:chOff x="4320" y="1223"/>
            <a:chExt cx="1152" cy="937"/>
          </a:xfrm>
        </p:grpSpPr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>
              <a:off x="4464" y="1392"/>
              <a:ext cx="1008" cy="768"/>
            </a:xfrm>
            <a:prstGeom prst="parallelogram">
              <a:avLst>
                <a:gd name="adj" fmla="val 32813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464" y="1392"/>
              <a:ext cx="768" cy="7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aphicFrame>
          <p:nvGraphicFramePr>
            <p:cNvPr id="15" name="Object 16"/>
            <p:cNvGraphicFramePr>
              <a:graphicFrameLocks noChangeAspect="1"/>
            </p:cNvGraphicFramePr>
            <p:nvPr/>
          </p:nvGraphicFramePr>
          <p:xfrm>
            <a:off x="4320" y="1680"/>
            <a:ext cx="122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10" name="公式" r:id="rId4" imgW="139680" imgH="164880" progId="Equation.3">
                    <p:embed/>
                  </p:oleObj>
                </mc:Choice>
                <mc:Fallback>
                  <p:oleObj name="公式" r:id="rId4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1680"/>
                          <a:ext cx="122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7"/>
            <p:cNvGraphicFramePr>
              <a:graphicFrameLocks noChangeAspect="1"/>
            </p:cNvGraphicFramePr>
            <p:nvPr/>
          </p:nvGraphicFramePr>
          <p:xfrm>
            <a:off x="4479" y="1223"/>
            <a:ext cx="192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11" name="公式" r:id="rId6" imgW="190440" imgH="177480" progId="Equation.3">
                    <p:embed/>
                  </p:oleObj>
                </mc:Choice>
                <mc:Fallback>
                  <p:oleObj name="公式" r:id="rId6" imgW="1904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9" y="1223"/>
                          <a:ext cx="192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62000" y="1719263"/>
            <a:ext cx="13997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S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hear </a:t>
            </a:r>
            <a:r>
              <a:rPr lang="en-US" altLang="zh-CN" sz="2000" dirty="0">
                <a:latin typeface="Times New Roman" panose="02020603050405020304" pitchFamily="18" charset="0"/>
              </a:rPr>
              <a:t>strain</a:t>
            </a:r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774896"/>
              </p:ext>
            </p:extLst>
          </p:nvPr>
        </p:nvGraphicFramePr>
        <p:xfrm>
          <a:off x="2667000" y="1619250"/>
          <a:ext cx="685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2" name="公式" r:id="rId8" imgW="457200" imgH="393480" progId="Equation.3">
                  <p:embed/>
                </p:oleObj>
              </mc:Choice>
              <mc:Fallback>
                <p:oleObj name="公式" r:id="rId8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19250"/>
                        <a:ext cx="6858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353138"/>
              </p:ext>
            </p:extLst>
          </p:nvPr>
        </p:nvGraphicFramePr>
        <p:xfrm>
          <a:off x="2438400" y="990600"/>
          <a:ext cx="2835275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3" name="公式" r:id="rId10" imgW="1828800" imgH="482400" progId="Equation.3">
                  <p:embed/>
                </p:oleObj>
              </mc:Choice>
              <mc:Fallback>
                <p:oleObj name="公式" r:id="rId10" imgW="1828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990600"/>
                        <a:ext cx="2835275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62000" y="2328863"/>
            <a:ext cx="12153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S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hear rate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977151"/>
              </p:ext>
            </p:extLst>
          </p:nvPr>
        </p:nvGraphicFramePr>
        <p:xfrm>
          <a:off x="2647950" y="2228850"/>
          <a:ext cx="7048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4" name="公式" r:id="rId12" imgW="469800" imgH="393480" progId="Equation.3">
                  <p:embed/>
                </p:oleObj>
              </mc:Choice>
              <mc:Fallback>
                <p:oleObj name="公式" r:id="rId12" imgW="469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2228850"/>
                        <a:ext cx="7048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762000" y="2976563"/>
            <a:ext cx="11358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</a:rPr>
              <a:t>Viscosity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375740"/>
              </p:ext>
            </p:extLst>
          </p:nvPr>
        </p:nvGraphicFramePr>
        <p:xfrm>
          <a:off x="2667000" y="2838450"/>
          <a:ext cx="762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5" name="公式" r:id="rId14" imgW="507960" imgH="444240" progId="Equation.3">
                  <p:embed/>
                </p:oleObj>
              </mc:Choice>
              <mc:Fallback>
                <p:oleObj name="公式" r:id="rId14" imgW="507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838450"/>
                        <a:ext cx="762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762000" y="3597013"/>
            <a:ext cx="1714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</a:rPr>
              <a:t>Shear modulus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394171"/>
              </p:ext>
            </p:extLst>
          </p:nvPr>
        </p:nvGraphicFramePr>
        <p:xfrm>
          <a:off x="2625525" y="3505200"/>
          <a:ext cx="8001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6" name="公式" r:id="rId16" imgW="533160" imgH="444240" progId="Equation.3">
                  <p:embed/>
                </p:oleObj>
              </mc:Choice>
              <mc:Fallback>
                <p:oleObj name="公式" r:id="rId16" imgW="533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525" y="3505200"/>
                        <a:ext cx="8001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762000" y="4267200"/>
            <a:ext cx="26741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</a:rPr>
              <a:t>Complex shear modulus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172200" y="4556754"/>
            <a:ext cx="2499340" cy="2027217"/>
            <a:chOff x="6172200" y="4556754"/>
            <a:chExt cx="2499340" cy="202721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12402" r="4628" b="10858"/>
            <a:stretch/>
          </p:blipFill>
          <p:spPr>
            <a:xfrm>
              <a:off x="6172200" y="4556754"/>
              <a:ext cx="2499340" cy="17678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/>
                <p:cNvSpPr txBox="1"/>
                <p:nvPr/>
              </p:nvSpPr>
              <p:spPr>
                <a:xfrm>
                  <a:off x="7341303" y="6306972"/>
                  <a:ext cx="1611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" name="文本框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1303" y="6306972"/>
                  <a:ext cx="161133" cy="276999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5926" r="-22222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7035419" y="5163678"/>
                  <a:ext cx="2035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419" y="5163678"/>
                  <a:ext cx="203581" cy="276999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23529" r="-23529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/>
                <p:cNvSpPr txBox="1"/>
                <p:nvPr/>
              </p:nvSpPr>
              <p:spPr>
                <a:xfrm>
                  <a:off x="6580446" y="5562600"/>
                  <a:ext cx="418320" cy="3024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𝒙𝒚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3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0446" y="5562600"/>
                  <a:ext cx="418320" cy="30245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7246" r="-5797" b="-2244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4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477497"/>
              </p:ext>
            </p:extLst>
          </p:nvPr>
        </p:nvGraphicFramePr>
        <p:xfrm>
          <a:off x="1371600" y="4743510"/>
          <a:ext cx="1181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7" name="公式" r:id="rId22" imgW="787320" imgH="228600" progId="Equation.3">
                  <p:embed/>
                </p:oleObj>
              </mc:Choice>
              <mc:Fallback>
                <p:oleObj name="公式" r:id="rId22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743510"/>
                        <a:ext cx="1181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343696"/>
              </p:ext>
            </p:extLst>
          </p:nvPr>
        </p:nvGraphicFramePr>
        <p:xfrm>
          <a:off x="3562350" y="5179255"/>
          <a:ext cx="14287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8" name="公式" r:id="rId24" imgW="952200" imgH="457200" progId="Equation.3">
                  <p:embed/>
                </p:oleObj>
              </mc:Choice>
              <mc:Fallback>
                <p:oleObj name="公式" r:id="rId24" imgW="95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2350" y="5179255"/>
                        <a:ext cx="14287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821352"/>
              </p:ext>
            </p:extLst>
          </p:nvPr>
        </p:nvGraphicFramePr>
        <p:xfrm>
          <a:off x="3562350" y="5782639"/>
          <a:ext cx="14287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9" name="公式" r:id="rId26" imgW="952200" imgH="457200" progId="Equation.3">
                  <p:embed/>
                </p:oleObj>
              </mc:Choice>
              <mc:Fallback>
                <p:oleObj name="公式" r:id="rId26" imgW="95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2350" y="5782639"/>
                        <a:ext cx="14287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066104"/>
              </p:ext>
            </p:extLst>
          </p:nvPr>
        </p:nvGraphicFramePr>
        <p:xfrm>
          <a:off x="3562350" y="4724400"/>
          <a:ext cx="20002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0" name="公式" r:id="rId28" imgW="1333440" imgH="241200" progId="Equation.3">
                  <p:embed/>
                </p:oleObj>
              </mc:Choice>
              <mc:Fallback>
                <p:oleObj name="公式" r:id="rId28" imgW="1333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2350" y="4724400"/>
                        <a:ext cx="20002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1272498" y="5264950"/>
            <a:ext cx="1912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</a:rPr>
              <a:t>Storage modulus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287697" y="5924490"/>
            <a:ext cx="16145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</a:rPr>
              <a:t>Loss modulus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399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Shear thinning and shear thickening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2400" y="762000"/>
            <a:ext cx="2026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Newtonian fluids:</a:t>
            </a:r>
          </a:p>
        </p:txBody>
      </p:sp>
      <p:pic>
        <p:nvPicPr>
          <p:cNvPr id="4" name="Picture 2" descr="C:\Documents and Settings\Xiang\Desktop\water-faucet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56" y="1284287"/>
            <a:ext cx="89872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Xiang\Desktop\Hudson_river_from_bear_mountain_brid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80" y="1284287"/>
            <a:ext cx="1678009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878196" y="1280383"/>
            <a:ext cx="1997580" cy="1477833"/>
            <a:chOff x="4060320" y="1524000"/>
            <a:chExt cx="1997580" cy="1477832"/>
          </a:xfrm>
          <a:solidFill>
            <a:schemeClr val="bg1"/>
          </a:solidFill>
        </p:grpSpPr>
        <p:sp>
          <p:nvSpPr>
            <p:cNvPr id="10" name="TextBox 32"/>
            <p:cNvSpPr txBox="1">
              <a:spLocks noChangeArrowheads="1"/>
            </p:cNvSpPr>
            <p:nvPr/>
          </p:nvSpPr>
          <p:spPr bwMode="auto">
            <a:xfrm>
              <a:off x="4451350" y="2678667"/>
              <a:ext cx="1406154" cy="32316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shear rate/stress</a:t>
              </a:r>
            </a:p>
          </p:txBody>
        </p:sp>
        <p:cxnSp>
          <p:nvCxnSpPr>
            <p:cNvPr id="7" name="Straight Arrow Connector 10"/>
            <p:cNvCxnSpPr/>
            <p:nvPr/>
          </p:nvCxnSpPr>
          <p:spPr bwMode="auto">
            <a:xfrm>
              <a:off x="4441825" y="2657474"/>
              <a:ext cx="1616075" cy="3175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11"/>
            <p:cNvCxnSpPr/>
            <p:nvPr/>
          </p:nvCxnSpPr>
          <p:spPr bwMode="auto">
            <a:xfrm rot="5400000" flipH="1" flipV="1">
              <a:off x="3880644" y="2094706"/>
              <a:ext cx="1142999" cy="1588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 rot="16200000">
              <a:off x="3788131" y="1915309"/>
              <a:ext cx="867544" cy="32316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viscosity</a:t>
              </a:r>
            </a:p>
          </p:txBody>
        </p:sp>
        <p:cxnSp>
          <p:nvCxnSpPr>
            <p:cNvPr id="11" name="Straight Connector 14"/>
            <p:cNvCxnSpPr/>
            <p:nvPr/>
          </p:nvCxnSpPr>
          <p:spPr>
            <a:xfrm>
              <a:off x="4572000" y="2057400"/>
              <a:ext cx="1447800" cy="1588"/>
            </a:xfrm>
            <a:prstGeom prst="line">
              <a:avLst/>
            </a:prstGeom>
            <a:grpFill/>
            <a:ln w="25400">
              <a:solidFill>
                <a:srgbClr val="C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1" name="TextBox 54"/>
          <p:cNvSpPr txBox="1">
            <a:spLocks noChangeArrowheads="1"/>
          </p:cNvSpPr>
          <p:nvPr/>
        </p:nvSpPr>
        <p:spPr bwMode="auto">
          <a:xfrm>
            <a:off x="193675" y="2926553"/>
            <a:ext cx="62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</a:rPr>
              <a:t>water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6878196" y="3411597"/>
            <a:ext cx="1997580" cy="1477833"/>
            <a:chOff x="4776031" y="3465513"/>
            <a:chExt cx="1997580" cy="1477833"/>
          </a:xfrm>
        </p:grpSpPr>
        <p:sp>
          <p:nvSpPr>
            <p:cNvPr id="22" name="Freeform 51"/>
            <p:cNvSpPr/>
            <p:nvPr/>
          </p:nvSpPr>
          <p:spPr bwMode="auto">
            <a:xfrm>
              <a:off x="5281937" y="3591752"/>
              <a:ext cx="1287462" cy="857250"/>
            </a:xfrm>
            <a:custGeom>
              <a:avLst/>
              <a:gdLst>
                <a:gd name="connsiteX0" fmla="*/ 0 w 1941227"/>
                <a:gd name="connsiteY0" fmla="*/ 0 h 704537"/>
                <a:gd name="connsiteX1" fmla="*/ 157397 w 1941227"/>
                <a:gd name="connsiteY1" fmla="*/ 239842 h 704537"/>
                <a:gd name="connsiteX2" fmla="*/ 322289 w 1941227"/>
                <a:gd name="connsiteY2" fmla="*/ 412229 h 704537"/>
                <a:gd name="connsiteX3" fmla="*/ 569627 w 1941227"/>
                <a:gd name="connsiteY3" fmla="*/ 554636 h 704537"/>
                <a:gd name="connsiteX4" fmla="*/ 831955 w 1941227"/>
                <a:gd name="connsiteY4" fmla="*/ 629587 h 704537"/>
                <a:gd name="connsiteX5" fmla="*/ 1206709 w 1941227"/>
                <a:gd name="connsiteY5" fmla="*/ 674557 h 704537"/>
                <a:gd name="connsiteX6" fmla="*/ 1581463 w 1941227"/>
                <a:gd name="connsiteY6" fmla="*/ 697042 h 704537"/>
                <a:gd name="connsiteX7" fmla="*/ 1941227 w 1941227"/>
                <a:gd name="connsiteY7" fmla="*/ 704537 h 704537"/>
                <a:gd name="connsiteX8" fmla="*/ 1941227 w 1941227"/>
                <a:gd name="connsiteY8" fmla="*/ 704537 h 70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1227" h="704537">
                  <a:moveTo>
                    <a:pt x="0" y="0"/>
                  </a:moveTo>
                  <a:cubicBezTo>
                    <a:pt x="51841" y="85568"/>
                    <a:pt x="103682" y="171137"/>
                    <a:pt x="157397" y="239842"/>
                  </a:cubicBezTo>
                  <a:cubicBezTo>
                    <a:pt x="211112" y="308547"/>
                    <a:pt x="253584" y="359763"/>
                    <a:pt x="322289" y="412229"/>
                  </a:cubicBezTo>
                  <a:cubicBezTo>
                    <a:pt x="390994" y="464695"/>
                    <a:pt x="484683" y="518410"/>
                    <a:pt x="569627" y="554636"/>
                  </a:cubicBezTo>
                  <a:cubicBezTo>
                    <a:pt x="654571" y="590862"/>
                    <a:pt x="725775" y="609600"/>
                    <a:pt x="831955" y="629587"/>
                  </a:cubicBezTo>
                  <a:cubicBezTo>
                    <a:pt x="938135" y="649574"/>
                    <a:pt x="1081791" y="663315"/>
                    <a:pt x="1206709" y="674557"/>
                  </a:cubicBezTo>
                  <a:cubicBezTo>
                    <a:pt x="1331627" y="685799"/>
                    <a:pt x="1459043" y="692045"/>
                    <a:pt x="1581463" y="697042"/>
                  </a:cubicBezTo>
                  <a:cubicBezTo>
                    <a:pt x="1703883" y="702039"/>
                    <a:pt x="1941227" y="704537"/>
                    <a:pt x="1941227" y="704537"/>
                  </a:cubicBezTo>
                  <a:lnTo>
                    <a:pt x="1941227" y="704537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23" name="Group 15"/>
            <p:cNvGrpSpPr>
              <a:grpSpLocks/>
            </p:cNvGrpSpPr>
            <p:nvPr/>
          </p:nvGrpSpPr>
          <p:grpSpPr bwMode="auto">
            <a:xfrm>
              <a:off x="4776031" y="3465513"/>
              <a:ext cx="1997580" cy="1477833"/>
              <a:chOff x="4060320" y="1524000"/>
              <a:chExt cx="1997580" cy="1477832"/>
            </a:xfrm>
            <a:solidFill>
              <a:schemeClr val="bg1"/>
            </a:solidFill>
          </p:grpSpPr>
          <p:sp>
            <p:nvSpPr>
              <p:cNvPr id="24" name="TextBox 32"/>
              <p:cNvSpPr txBox="1">
                <a:spLocks noChangeArrowheads="1"/>
              </p:cNvSpPr>
              <p:nvPr/>
            </p:nvSpPr>
            <p:spPr bwMode="auto">
              <a:xfrm>
                <a:off x="4451350" y="2678667"/>
                <a:ext cx="1406154" cy="323165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shear rate/stress</a:t>
                </a:r>
              </a:p>
            </p:txBody>
          </p:sp>
          <p:cxnSp>
            <p:nvCxnSpPr>
              <p:cNvPr id="25" name="Straight Arrow Connector 10"/>
              <p:cNvCxnSpPr/>
              <p:nvPr/>
            </p:nvCxnSpPr>
            <p:spPr bwMode="auto">
              <a:xfrm>
                <a:off x="4441825" y="2657474"/>
                <a:ext cx="1616075" cy="3175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11"/>
              <p:cNvCxnSpPr/>
              <p:nvPr/>
            </p:nvCxnSpPr>
            <p:spPr bwMode="auto">
              <a:xfrm rot="5400000" flipH="1" flipV="1">
                <a:off x="3880644" y="2094706"/>
                <a:ext cx="1142999" cy="1588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31"/>
              <p:cNvSpPr txBox="1">
                <a:spLocks noChangeArrowheads="1"/>
              </p:cNvSpPr>
              <p:nvPr/>
            </p:nvSpPr>
            <p:spPr bwMode="auto">
              <a:xfrm rot="16200000">
                <a:off x="3788131" y="1915309"/>
                <a:ext cx="867544" cy="323165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viscosity</a:t>
                </a:r>
              </a:p>
            </p:txBody>
          </p:sp>
        </p:grp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193675" y="2637534"/>
            <a:ext cx="2553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Non-Newtonian 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fluids:</a:t>
            </a:r>
          </a:p>
        </p:txBody>
      </p:sp>
      <p:pic>
        <p:nvPicPr>
          <p:cNvPr id="30" name="Picture 25" descr="E:\poster\thin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/>
          <a:stretch>
            <a:fillRect/>
          </a:stretch>
        </p:blipFill>
        <p:spPr bwMode="auto">
          <a:xfrm>
            <a:off x="1411846" y="3350415"/>
            <a:ext cx="163615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dripping_blue_pai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66133" y="3350415"/>
            <a:ext cx="1691667" cy="126000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79428" y="2895600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Shear thinning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8475" y="4800600"/>
            <a:ext cx="22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Shear thickening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840096" y="5190271"/>
            <a:ext cx="1997580" cy="1477833"/>
            <a:chOff x="6840096" y="5323561"/>
            <a:chExt cx="1997580" cy="1477833"/>
          </a:xfrm>
        </p:grpSpPr>
        <p:grpSp>
          <p:nvGrpSpPr>
            <p:cNvPr id="37" name="Group 15"/>
            <p:cNvGrpSpPr>
              <a:grpSpLocks/>
            </p:cNvGrpSpPr>
            <p:nvPr/>
          </p:nvGrpSpPr>
          <p:grpSpPr bwMode="auto">
            <a:xfrm>
              <a:off x="6840096" y="5323561"/>
              <a:ext cx="1997580" cy="1477833"/>
              <a:chOff x="4060320" y="1524000"/>
              <a:chExt cx="1997580" cy="1477832"/>
            </a:xfrm>
            <a:solidFill>
              <a:schemeClr val="bg1"/>
            </a:solidFill>
          </p:grpSpPr>
          <p:sp>
            <p:nvSpPr>
              <p:cNvPr id="38" name="TextBox 32"/>
              <p:cNvSpPr txBox="1">
                <a:spLocks noChangeArrowheads="1"/>
              </p:cNvSpPr>
              <p:nvPr/>
            </p:nvSpPr>
            <p:spPr bwMode="auto">
              <a:xfrm>
                <a:off x="4451350" y="2678667"/>
                <a:ext cx="1406154" cy="323165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shear rate/stress</a:t>
                </a:r>
              </a:p>
            </p:txBody>
          </p:sp>
          <p:cxnSp>
            <p:nvCxnSpPr>
              <p:cNvPr id="39" name="Straight Arrow Connector 10"/>
              <p:cNvCxnSpPr/>
              <p:nvPr/>
            </p:nvCxnSpPr>
            <p:spPr bwMode="auto">
              <a:xfrm>
                <a:off x="4441825" y="2657474"/>
                <a:ext cx="1616075" cy="3175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11"/>
              <p:cNvCxnSpPr/>
              <p:nvPr/>
            </p:nvCxnSpPr>
            <p:spPr bwMode="auto">
              <a:xfrm rot="5400000" flipH="1" flipV="1">
                <a:off x="3880644" y="2094706"/>
                <a:ext cx="1142999" cy="1588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31"/>
              <p:cNvSpPr txBox="1">
                <a:spLocks noChangeArrowheads="1"/>
              </p:cNvSpPr>
              <p:nvPr/>
            </p:nvSpPr>
            <p:spPr bwMode="auto">
              <a:xfrm rot="16200000">
                <a:off x="3788131" y="1915309"/>
                <a:ext cx="867544" cy="323165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viscosity</a:t>
                </a:r>
              </a:p>
            </p:txBody>
          </p:sp>
        </p:grpSp>
        <p:sp>
          <p:nvSpPr>
            <p:cNvPr id="42" name="Freeform 52"/>
            <p:cNvSpPr/>
            <p:nvPr/>
          </p:nvSpPr>
          <p:spPr bwMode="auto">
            <a:xfrm>
              <a:off x="7367465" y="5442679"/>
              <a:ext cx="1209675" cy="977900"/>
            </a:xfrm>
            <a:custGeom>
              <a:avLst/>
              <a:gdLst>
                <a:gd name="connsiteX0" fmla="*/ 0 w 1881265"/>
                <a:gd name="connsiteY0" fmla="*/ 981855 h 981855"/>
                <a:gd name="connsiteX1" fmla="*/ 284813 w 1881265"/>
                <a:gd name="connsiteY1" fmla="*/ 966865 h 981855"/>
                <a:gd name="connsiteX2" fmla="*/ 517161 w 1881265"/>
                <a:gd name="connsiteY2" fmla="*/ 944380 h 981855"/>
                <a:gd name="connsiteX3" fmla="*/ 779488 w 1881265"/>
                <a:gd name="connsiteY3" fmla="*/ 899409 h 981855"/>
                <a:gd name="connsiteX4" fmla="*/ 1041816 w 1881265"/>
                <a:gd name="connsiteY4" fmla="*/ 824459 h 981855"/>
                <a:gd name="connsiteX5" fmla="*/ 1244183 w 1881265"/>
                <a:gd name="connsiteY5" fmla="*/ 719527 h 981855"/>
                <a:gd name="connsiteX6" fmla="*/ 1439056 w 1881265"/>
                <a:gd name="connsiteY6" fmla="*/ 577121 h 981855"/>
                <a:gd name="connsiteX7" fmla="*/ 1626433 w 1881265"/>
                <a:gd name="connsiteY7" fmla="*/ 389744 h 981855"/>
                <a:gd name="connsiteX8" fmla="*/ 1828800 w 1881265"/>
                <a:gd name="connsiteY8" fmla="*/ 104931 h 981855"/>
                <a:gd name="connsiteX9" fmla="*/ 1881265 w 1881265"/>
                <a:gd name="connsiteY9" fmla="*/ 0 h 98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1265" h="981855">
                  <a:moveTo>
                    <a:pt x="0" y="981855"/>
                  </a:moveTo>
                  <a:lnTo>
                    <a:pt x="284813" y="966865"/>
                  </a:lnTo>
                  <a:cubicBezTo>
                    <a:pt x="371007" y="960619"/>
                    <a:pt x="434715" y="955623"/>
                    <a:pt x="517161" y="944380"/>
                  </a:cubicBezTo>
                  <a:cubicBezTo>
                    <a:pt x="599607" y="933137"/>
                    <a:pt x="692046" y="919396"/>
                    <a:pt x="779488" y="899409"/>
                  </a:cubicBezTo>
                  <a:cubicBezTo>
                    <a:pt x="866930" y="879422"/>
                    <a:pt x="964367" y="854439"/>
                    <a:pt x="1041816" y="824459"/>
                  </a:cubicBezTo>
                  <a:cubicBezTo>
                    <a:pt x="1119265" y="794479"/>
                    <a:pt x="1177976" y="760750"/>
                    <a:pt x="1244183" y="719527"/>
                  </a:cubicBezTo>
                  <a:cubicBezTo>
                    <a:pt x="1310390" y="678304"/>
                    <a:pt x="1375348" y="632085"/>
                    <a:pt x="1439056" y="577121"/>
                  </a:cubicBezTo>
                  <a:cubicBezTo>
                    <a:pt x="1502764" y="522157"/>
                    <a:pt x="1561476" y="468442"/>
                    <a:pt x="1626433" y="389744"/>
                  </a:cubicBezTo>
                  <a:cubicBezTo>
                    <a:pt x="1691390" y="311046"/>
                    <a:pt x="1786328" y="169888"/>
                    <a:pt x="1828800" y="104931"/>
                  </a:cubicBezTo>
                  <a:cubicBezTo>
                    <a:pt x="1871272" y="39974"/>
                    <a:pt x="1876268" y="19987"/>
                    <a:pt x="1881265" y="0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44" name="Picture 24" descr="E:\poster\thickening.jpg"/>
          <p:cNvPicPr>
            <a:picLocks noChangeAspect="1" noChangeArrowheads="1"/>
          </p:cNvPicPr>
          <p:nvPr/>
        </p:nvPicPr>
        <p:blipFill>
          <a:blip r:embed="rId10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b="20833"/>
          <a:stretch>
            <a:fillRect/>
          </a:stretch>
        </p:blipFill>
        <p:spPr bwMode="auto">
          <a:xfrm>
            <a:off x="1387280" y="5224917"/>
            <a:ext cx="165759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33"/>
          <p:cNvSpPr txBox="1">
            <a:spLocks noChangeArrowheads="1"/>
          </p:cNvSpPr>
          <p:nvPr/>
        </p:nvSpPr>
        <p:spPr bwMode="auto">
          <a:xfrm>
            <a:off x="941388" y="6288088"/>
            <a:ext cx="215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</a:rPr>
              <a:t>cornstarch-water mixture</a:t>
            </a:r>
          </a:p>
        </p:txBody>
      </p:sp>
      <p:pic>
        <p:nvPicPr>
          <p:cNvPr id="46" name="shear_thickening_poo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904" y="5224917"/>
            <a:ext cx="168038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3719513" y="6297613"/>
            <a:ext cx="225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</a:rPr>
              <a:t>cornstarch swimming pool</a:t>
            </a:r>
          </a:p>
        </p:txBody>
      </p:sp>
    </p:spTree>
    <p:extLst>
      <p:ext uri="{BB962C8B-B14F-4D97-AF65-F5344CB8AC3E}">
        <p14:creationId xmlns:p14="http://schemas.microsoft.com/office/powerpoint/2010/main" val="40973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447800"/>
            <a:ext cx="958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p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9382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箭头连接符 8"/>
          <p:cNvCxnSpPr>
            <a:cxnSpLocks noChangeShapeType="1"/>
          </p:cNvCxnSpPr>
          <p:nvPr/>
        </p:nvCxnSpPr>
        <p:spPr bwMode="auto">
          <a:xfrm>
            <a:off x="5754688" y="1828800"/>
            <a:ext cx="1127125" cy="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19638" r="19205" b="30212"/>
          <a:stretch>
            <a:fillRect/>
          </a:stretch>
        </p:blipFill>
        <p:spPr bwMode="auto">
          <a:xfrm>
            <a:off x="4583113" y="2684462"/>
            <a:ext cx="9779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 t="20142" r="22971" b="29709"/>
          <a:stretch>
            <a:fillRect/>
          </a:stretch>
        </p:blipFill>
        <p:spPr bwMode="auto">
          <a:xfrm>
            <a:off x="7096125" y="2667000"/>
            <a:ext cx="9604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15" name="直接箭头连接符 34"/>
          <p:cNvCxnSpPr>
            <a:cxnSpLocks noChangeShapeType="1"/>
          </p:cNvCxnSpPr>
          <p:nvPr/>
        </p:nvCxnSpPr>
        <p:spPr bwMode="auto">
          <a:xfrm>
            <a:off x="5797550" y="3065462"/>
            <a:ext cx="1127125" cy="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7245350" y="3621087"/>
            <a:ext cx="8318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 descr="200811251248501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75062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tb_mui_ne_sand_dun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675062"/>
            <a:ext cx="9858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26012"/>
            <a:ext cx="3505200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 descr="2006090108493785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9"/>
          <a:stretch>
            <a:fillRect/>
          </a:stretch>
        </p:blipFill>
        <p:spPr bwMode="auto">
          <a:xfrm>
            <a:off x="4591050" y="5884862"/>
            <a:ext cx="7921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granula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5867400"/>
            <a:ext cx="873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0" y="381000"/>
            <a:ext cx="914399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Three ways to cause non-crystalline liquid-solid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790574" y="1212007"/>
            <a:ext cx="3105151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zh-CN" sz="24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Temperature driven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</a:rPr>
              <a:t> </a:t>
            </a:r>
          </a:p>
          <a:p>
            <a:endParaRPr lang="en-US" altLang="zh-CN" sz="2000" dirty="0" smtClean="0">
              <a:latin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Density driven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endParaRPr lang="en-US" altLang="zh-CN" sz="2000" dirty="0" smtClean="0">
              <a:latin typeface="Times New Roman" panose="02020603050405020304" pitchFamily="18" charset="0"/>
            </a:endParaRPr>
          </a:p>
          <a:p>
            <a:endParaRPr lang="en-US" altLang="zh-CN" sz="2000" dirty="0" smtClean="0">
              <a:latin typeface="Times New Roman" panose="02020603050405020304" pitchFamily="18" charset="0"/>
            </a:endParaRPr>
          </a:p>
          <a:p>
            <a:endParaRPr lang="en-US" altLang="zh-CN" sz="2000" dirty="0" smtClean="0">
              <a:latin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endParaRPr lang="en-US" altLang="zh-CN" sz="2000" dirty="0" smtClean="0">
              <a:latin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Shear stress driven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Jamming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everywhere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5" name="Picture 5" descr="traffic%20j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438400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22098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tb_mui_ne_sand_du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2905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200811251248501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81113"/>
            <a:ext cx="2209800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200609010849378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16494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157424062459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295400" y="2995613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traffic jam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990975" y="2995613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crowded people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686550" y="2986088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packing of fruits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333500" y="5638800"/>
            <a:ext cx="119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sand dunes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229100" y="563880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avalanches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6781800" y="5638800"/>
            <a:ext cx="151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shaving cream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Jamming phase diagram</a:t>
            </a:r>
          </a:p>
        </p:txBody>
      </p:sp>
      <p:pic>
        <p:nvPicPr>
          <p:cNvPr id="18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19615"/>
          <a:stretch>
            <a:fillRect/>
          </a:stretch>
        </p:blipFill>
        <p:spPr bwMode="auto">
          <a:xfrm>
            <a:off x="2640013" y="1219200"/>
            <a:ext cx="4217987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4343400" y="1524000"/>
            <a:ext cx="222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latin typeface="Times New Roman" panose="02020603050405020304" pitchFamily="18" charset="0"/>
              </a:rPr>
              <a:t>Liu and Nagel,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i="1">
                <a:latin typeface="Times New Roman" panose="02020603050405020304" pitchFamily="18" charset="0"/>
              </a:rPr>
              <a:t>Nature</a:t>
            </a:r>
            <a:r>
              <a:rPr lang="en-US" altLang="zh-CN" sz="1200" b="1">
                <a:latin typeface="Times New Roman" panose="02020603050405020304" pitchFamily="18" charset="0"/>
              </a:rPr>
              <a:t> 396</a:t>
            </a:r>
            <a:r>
              <a:rPr lang="en-US" altLang="zh-CN" sz="1200">
                <a:latin typeface="Times New Roman" panose="02020603050405020304" pitchFamily="18" charset="0"/>
              </a:rPr>
              <a:t>, 21 (1998)</a:t>
            </a:r>
          </a:p>
        </p:txBody>
      </p:sp>
      <p:grpSp>
        <p:nvGrpSpPr>
          <p:cNvPr id="20" name="Group 30"/>
          <p:cNvGrpSpPr>
            <a:grpSpLocks/>
          </p:cNvGrpSpPr>
          <p:nvPr/>
        </p:nvGrpSpPr>
        <p:grpSpPr bwMode="auto">
          <a:xfrm>
            <a:off x="838200" y="2971800"/>
            <a:ext cx="2967038" cy="2286000"/>
            <a:chOff x="384" y="1872"/>
            <a:chExt cx="1869" cy="1440"/>
          </a:xfrm>
        </p:grpSpPr>
        <p:sp>
          <p:nvSpPr>
            <p:cNvPr id="21" name="下箭头 9"/>
            <p:cNvSpPr>
              <a:spLocks noChangeAspect="1" noChangeArrowheads="1"/>
            </p:cNvSpPr>
            <p:nvPr/>
          </p:nvSpPr>
          <p:spPr bwMode="auto">
            <a:xfrm rot="-7800000">
              <a:off x="1807" y="1985"/>
              <a:ext cx="127" cy="765"/>
            </a:xfrm>
            <a:prstGeom prst="downArrow">
              <a:avLst>
                <a:gd name="adj1" fmla="val 50000"/>
                <a:gd name="adj2" fmla="val 50197"/>
              </a:avLst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1800"/>
            </a:p>
          </p:txBody>
        </p:sp>
        <p:pic>
          <p:nvPicPr>
            <p:cNvPr id="22" name="Picture 14" descr="colloid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" y="2061"/>
              <a:ext cx="69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706" y="1872"/>
              <a:ext cx="81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colloidal glass</a:t>
              </a: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384" y="2592"/>
              <a:ext cx="14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random close packing</a:t>
              </a:r>
            </a:p>
          </p:txBody>
        </p:sp>
        <p:pic>
          <p:nvPicPr>
            <p:cNvPr id="25" name="Picture 8" descr="200811251248501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" y="2773"/>
              <a:ext cx="676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8"/>
          <p:cNvGrpSpPr>
            <a:grpSpLocks/>
          </p:cNvGrpSpPr>
          <p:nvPr/>
        </p:nvGrpSpPr>
        <p:grpSpPr bwMode="auto">
          <a:xfrm>
            <a:off x="2590800" y="1371600"/>
            <a:ext cx="1384300" cy="1844675"/>
            <a:chOff x="1488" y="864"/>
            <a:chExt cx="872" cy="1162"/>
          </a:xfrm>
        </p:grpSpPr>
        <p:sp>
          <p:nvSpPr>
            <p:cNvPr id="27" name="下箭头 1"/>
            <p:cNvSpPr>
              <a:spLocks noChangeAspect="1" noChangeArrowheads="1"/>
            </p:cNvSpPr>
            <p:nvPr/>
          </p:nvSpPr>
          <p:spPr bwMode="auto">
            <a:xfrm>
              <a:off x="2160" y="1248"/>
              <a:ext cx="129" cy="778"/>
            </a:xfrm>
            <a:prstGeom prst="downArrow">
              <a:avLst>
                <a:gd name="adj1" fmla="val 50000"/>
                <a:gd name="adj2" fmla="val 50258"/>
              </a:avLst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1800"/>
            </a:p>
          </p:txBody>
        </p:sp>
        <p:pic>
          <p:nvPicPr>
            <p:cNvPr id="28" name="Picture 10" descr="pou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056"/>
              <a:ext cx="43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文本框 4"/>
            <p:cNvSpPr txBox="1">
              <a:spLocks noChangeArrowheads="1"/>
            </p:cNvSpPr>
            <p:nvPr/>
          </p:nvSpPr>
          <p:spPr bwMode="auto">
            <a:xfrm>
              <a:off x="1488" y="864"/>
              <a:ext cx="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molecular glass</a:t>
              </a:r>
            </a:p>
          </p:txBody>
        </p:sp>
      </p:grp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4267200" y="3486150"/>
            <a:ext cx="2263775" cy="1162050"/>
            <a:chOff x="3676" y="2880"/>
            <a:chExt cx="1426" cy="732"/>
          </a:xfrm>
        </p:grpSpPr>
        <p:sp>
          <p:nvSpPr>
            <p:cNvPr id="31" name="下箭头 10"/>
            <p:cNvSpPr>
              <a:spLocks noChangeAspect="1" noChangeArrowheads="1"/>
            </p:cNvSpPr>
            <p:nvPr/>
          </p:nvSpPr>
          <p:spPr bwMode="auto">
            <a:xfrm rot="5400000">
              <a:off x="3994" y="2754"/>
              <a:ext cx="127" cy="763"/>
            </a:xfrm>
            <a:prstGeom prst="downArrow">
              <a:avLst>
                <a:gd name="adj1" fmla="val 50000"/>
                <a:gd name="adj2" fmla="val 50066"/>
              </a:avLst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1800"/>
            </a:p>
          </p:txBody>
        </p:sp>
        <p:pic>
          <p:nvPicPr>
            <p:cNvPr id="32" name="Picture 13" descr="granul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072"/>
              <a:ext cx="619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6"/>
            <p:cNvSpPr txBox="1">
              <a:spLocks noChangeArrowheads="1"/>
            </p:cNvSpPr>
            <p:nvPr/>
          </p:nvSpPr>
          <p:spPr bwMode="auto">
            <a:xfrm>
              <a:off x="4416" y="2880"/>
              <a:ext cx="6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shear flow</a:t>
              </a:r>
            </a:p>
          </p:txBody>
        </p:sp>
      </p:grpSp>
      <p:sp>
        <p:nvSpPr>
          <p:cNvPr id="34" name="椭圆 8"/>
          <p:cNvSpPr>
            <a:spLocks noChangeAspect="1" noChangeArrowheads="1"/>
          </p:cNvSpPr>
          <p:nvPr/>
        </p:nvSpPr>
        <p:spPr bwMode="auto">
          <a:xfrm>
            <a:off x="2971800" y="4125913"/>
            <a:ext cx="431800" cy="422275"/>
          </a:xfrm>
          <a:prstGeom prst="ellipse">
            <a:avLst/>
          </a:prstGeom>
          <a:noFill/>
          <a:ln w="444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/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4000500" y="1050925"/>
            <a:ext cx="14795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Temperature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384925" y="3032125"/>
            <a:ext cx="13874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Shear stress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2635250" y="4594225"/>
            <a:ext cx="1136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Density</a:t>
            </a:r>
            <a:r>
              <a:rPr lang="en-US" altLang="zh-CN" sz="800">
                <a:latin typeface="Times New Roman" panose="02020603050405020304" pitchFamily="18" charset="0"/>
              </a:rPr>
              <a:t> </a:t>
            </a:r>
            <a:r>
              <a:rPr lang="en-US" altLang="zh-CN" sz="2000" baseline="30000">
                <a:latin typeface="Times New Roman" panose="02020603050405020304" pitchFamily="18" charset="0"/>
              </a:rPr>
              <a:t>-1</a:t>
            </a:r>
            <a:endParaRPr lang="en-US" altLang="zh-CN" sz="2000">
              <a:latin typeface="Times New Roman" panose="02020603050405020304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609600" y="5470525"/>
            <a:ext cx="7954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Common features:</a:t>
            </a:r>
            <a:r>
              <a:rPr lang="en-US" altLang="zh-CN" sz="2000" dirty="0">
                <a:latin typeface="Times New Roman" panose="02020603050405020304" pitchFamily="18" charset="0"/>
              </a:rPr>
              <a:t> 1.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liquid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disordered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solid transition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                2.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out of equilibrium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: metastable, long relaxation times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                3.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viscoelastic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: elastic at short time, viscous at long times</a:t>
            </a: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4975225" y="2271713"/>
            <a:ext cx="981075" cy="336550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 b="1">
                <a:latin typeface="Times New Roman" panose="02020603050405020304" pitchFamily="18" charset="0"/>
              </a:rPr>
              <a:t>Jammed </a:t>
            </a:r>
          </a:p>
        </p:txBody>
      </p: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3829050" y="4100513"/>
            <a:ext cx="1155700" cy="3365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 b="1">
                <a:latin typeface="Times New Roman" panose="02020603050405020304" pitchFamily="18" charset="0"/>
              </a:rPr>
              <a:t>Unjammed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573213" y="5638800"/>
            <a:ext cx="5759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64400" y="5375275"/>
            <a:ext cx="1638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sym typeface="Symbol" panose="05050102010706020507" pitchFamily="18" charset="2"/>
              </a:rPr>
              <a:t>volume fraction</a:t>
            </a:r>
          </a:p>
          <a:p>
            <a:pPr algn="ctr"/>
            <a:r>
              <a:rPr lang="en-US" altLang="zh-CN" i="1">
                <a:latin typeface="Times New Roman" panose="02020603050405020304" pitchFamily="18" charset="0"/>
                <a:sym typeface="Symbol" panose="05050102010706020507" pitchFamily="18" charset="2"/>
              </a:rPr>
              <a:t></a:t>
            </a: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310063" y="556736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00" y="5137150"/>
            <a:ext cx="110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Point J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117725" y="5214938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6600"/>
                </a:solidFill>
                <a:latin typeface="Times New Roman" panose="02020603050405020304" pitchFamily="18" charset="0"/>
              </a:rPr>
              <a:t>unjammed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572125" y="52006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6600"/>
                </a:solidFill>
                <a:latin typeface="Times New Roman" panose="02020603050405020304" pitchFamily="18" charset="0"/>
              </a:rPr>
              <a:t>jammed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002213" y="5648325"/>
            <a:ext cx="241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>
                <a:solidFill>
                  <a:srgbClr val="0000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pressure, shear modulus&gt; 0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1536700" y="5638800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>
                <a:solidFill>
                  <a:srgbClr val="0000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pressure, shear modulus = 0</a:t>
            </a:r>
          </a:p>
        </p:txBody>
      </p:sp>
      <p:pic>
        <p:nvPicPr>
          <p:cNvPr id="19468" name="Picture 12" descr="jam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947" r="7492" b="8847"/>
          <a:stretch>
            <a:fillRect/>
          </a:stretch>
        </p:blipFill>
        <p:spPr bwMode="auto">
          <a:xfrm>
            <a:off x="4876800" y="1641475"/>
            <a:ext cx="30638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 descr="Pictu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505" r="67508" b="48975"/>
          <a:stretch>
            <a:fillRect/>
          </a:stretch>
        </p:blipFill>
        <p:spPr bwMode="auto">
          <a:xfrm>
            <a:off x="1143000" y="1565275"/>
            <a:ext cx="3057525" cy="32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4114800" y="56388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sym typeface="Symbol" panose="05050102010706020507" pitchFamily="18" charset="2"/>
              </a:rPr>
              <a:t></a:t>
            </a:r>
            <a:r>
              <a:rPr lang="en-US" altLang="zh-CN" sz="2400" b="1" i="1" baseline="-2500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           Point J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 Jamming transition of </a:t>
            </a:r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packings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of</a:t>
            </a:r>
          </a:p>
          <a:p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        frictionless spheres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92948" y="6140451"/>
            <a:ext cx="395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 to random close packing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Phase diagram in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P-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plane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143000"/>
            <a:ext cx="5367338" cy="52273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675615" y="2566988"/>
            <a:ext cx="2422458" cy="1795678"/>
            <a:chOff x="6675615" y="2566988"/>
            <a:chExt cx="2422458" cy="1795678"/>
          </a:xfrm>
        </p:grpSpPr>
        <p:pic>
          <p:nvPicPr>
            <p:cNvPr id="6" name="120px-CahnHilliard_Animation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6858000" y="2819400"/>
              <a:ext cx="2057688" cy="154326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675615" y="2566988"/>
              <a:ext cx="2422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Spinodal</a:t>
              </a:r>
              <a:r>
                <a:rPr lang="en-US" altLang="zh-CN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decomposition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下箭头 7"/>
          <p:cNvSpPr/>
          <p:nvPr/>
        </p:nvSpPr>
        <p:spPr>
          <a:xfrm>
            <a:off x="4267200" y="2743200"/>
            <a:ext cx="228600" cy="1905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933391" y="4333726"/>
            <a:ext cx="1208681" cy="1143659"/>
            <a:chOff x="5933391" y="4333726"/>
            <a:chExt cx="1208681" cy="1143659"/>
          </a:xfrm>
        </p:grpSpPr>
        <p:sp>
          <p:nvSpPr>
            <p:cNvPr id="10" name="文本框 9"/>
            <p:cNvSpPr txBox="1"/>
            <p:nvPr/>
          </p:nvSpPr>
          <p:spPr>
            <a:xfrm>
              <a:off x="5969956" y="5108053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metastable</a:t>
              </a:r>
              <a:endPara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左箭头 10"/>
            <p:cNvSpPr/>
            <p:nvPr/>
          </p:nvSpPr>
          <p:spPr>
            <a:xfrm rot="3600000">
              <a:off x="5552391" y="4714726"/>
              <a:ext cx="914400" cy="152400"/>
            </a:xfrm>
            <a:prstGeom prst="lef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Simulation model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485" name="Group 5"/>
          <p:cNvGrpSpPr>
            <a:grpSpLocks noChangeAspect="1"/>
          </p:cNvGrpSpPr>
          <p:nvPr/>
        </p:nvGrpSpPr>
        <p:grpSpPr bwMode="auto">
          <a:xfrm>
            <a:off x="5943600" y="3200400"/>
            <a:ext cx="2967038" cy="3500437"/>
            <a:chOff x="2016" y="1680"/>
            <a:chExt cx="2151" cy="2538"/>
          </a:xfrm>
        </p:grpSpPr>
        <p:pic>
          <p:nvPicPr>
            <p:cNvPr id="20486" name="Picture 6" descr="jamm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0" t="4947" r="7492" b="8847"/>
            <a:stretch>
              <a:fillRect/>
            </a:stretch>
          </p:blipFill>
          <p:spPr bwMode="auto">
            <a:xfrm>
              <a:off x="2016" y="2023"/>
              <a:ext cx="1836" cy="2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487" name="Group 7"/>
            <p:cNvGrpSpPr>
              <a:grpSpLocks noChangeAspect="1"/>
            </p:cNvGrpSpPr>
            <p:nvPr/>
          </p:nvGrpSpPr>
          <p:grpSpPr bwMode="auto">
            <a:xfrm>
              <a:off x="2112" y="1680"/>
              <a:ext cx="2055" cy="2538"/>
              <a:chOff x="1872" y="528"/>
              <a:chExt cx="2055" cy="2538"/>
            </a:xfrm>
          </p:grpSpPr>
          <p:grpSp>
            <p:nvGrpSpPr>
              <p:cNvPr id="20488" name="Group 8"/>
              <p:cNvGrpSpPr>
                <a:grpSpLocks noChangeAspect="1"/>
              </p:cNvGrpSpPr>
              <p:nvPr/>
            </p:nvGrpSpPr>
            <p:grpSpPr bwMode="auto">
              <a:xfrm>
                <a:off x="2343" y="777"/>
                <a:ext cx="1431" cy="2151"/>
                <a:chOff x="2343" y="777"/>
                <a:chExt cx="1431" cy="2151"/>
              </a:xfrm>
            </p:grpSpPr>
            <p:sp>
              <p:nvSpPr>
                <p:cNvPr id="20489" name="Line 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66" y="777"/>
                  <a:ext cx="0" cy="113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490" name="Line 10"/>
                <p:cNvSpPr>
                  <a:spLocks noChangeAspect="1" noChangeShapeType="1"/>
                </p:cNvSpPr>
                <p:nvPr/>
              </p:nvSpPr>
              <p:spPr bwMode="auto">
                <a:xfrm rot="12900000" flipV="1">
                  <a:off x="2343" y="1794"/>
                  <a:ext cx="0" cy="113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491" name="Line 11"/>
                <p:cNvSpPr>
                  <a:spLocks noChangeAspect="1" noChangeShapeType="1"/>
                </p:cNvSpPr>
                <p:nvPr/>
              </p:nvSpPr>
              <p:spPr bwMode="auto">
                <a:xfrm rot="6480000" flipV="1">
                  <a:off x="3207" y="1497"/>
                  <a:ext cx="0" cy="113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0492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3696" y="2088"/>
                <a:ext cx="231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400" i="1">
                    <a:latin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20493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2583" y="528"/>
                <a:ext cx="231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400" i="1">
                    <a:latin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20494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872" y="2735"/>
                <a:ext cx="220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400" i="1">
                    <a:latin typeface="Times New Roman" panose="02020603050405020304" pitchFamily="18" charset="0"/>
                  </a:rPr>
                  <a:t>z</a:t>
                </a:r>
              </a:p>
            </p:txBody>
          </p:sp>
        </p:grpSp>
      </p:grp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457200" y="1093788"/>
            <a:ext cx="6414376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Periodic </a:t>
            </a:r>
            <a:r>
              <a:rPr lang="en-US" altLang="zh-CN" sz="2000" dirty="0">
                <a:latin typeface="Times New Roman" panose="02020603050405020304" pitchFamily="18" charset="0"/>
              </a:rPr>
              <a:t>boundary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Dimension of space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i="1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Box side length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L</a:t>
            </a:r>
            <a:endParaRPr lang="en-US" altLang="zh-CN" sz="2000" i="1" dirty="0">
              <a:latin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latin typeface="Times New Roman" panose="02020603050405020304" pitchFamily="18" charset="0"/>
              </a:rPr>
              <a:t>Polydispersity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or </a:t>
            </a:r>
            <a:r>
              <a:rPr lang="en-US" altLang="zh-CN" sz="2000" dirty="0" err="1" smtClean="0">
                <a:latin typeface="Times New Roman" panose="02020603050405020304" pitchFamily="18" charset="0"/>
              </a:rPr>
              <a:t>bidisperse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PS" pitchFamily="18" charset="2"/>
              </a:rPr>
              <a:t> </a:t>
            </a:r>
            <a:r>
              <a:rPr lang="en-US" altLang="zh-CN" sz="2000" i="1" dirty="0">
                <a:latin typeface="Times New Roman" panose="02020603050405020304" pitchFamily="18" charset="0"/>
                <a:sym typeface="SymbolPS" pitchFamily="18" charset="2"/>
              </a:rPr>
              <a:t>avoid </a:t>
            </a:r>
            <a:r>
              <a:rPr lang="en-US" altLang="zh-CN" sz="2000" i="1" dirty="0" smtClean="0">
                <a:latin typeface="Times New Roman" panose="02020603050405020304" pitchFamily="18" charset="0"/>
                <a:sym typeface="SymbolPS" pitchFamily="18" charset="2"/>
              </a:rPr>
              <a:t>crystallization</a:t>
            </a:r>
          </a:p>
          <a:p>
            <a:endParaRPr lang="en-US" altLang="zh-CN" sz="1000" i="1" dirty="0">
              <a:latin typeface="Times New Roman" panose="02020603050405020304" pitchFamily="18" charset="0"/>
              <a:sym typeface="SymbolPS" pitchFamily="18" charset="2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sym typeface="SymbolPS" pitchFamily="18" charset="2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PS" pitchFamily="18" charset="2"/>
              </a:rPr>
              <a:t> 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N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/2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large</a:t>
            </a:r>
            <a:r>
              <a:rPr lang="en-US" altLang="zh-CN" sz="2000" dirty="0">
                <a:latin typeface="Times New Roman" panose="02020603050405020304" pitchFamily="18" charset="0"/>
              </a:rPr>
              <a:t> and </a:t>
            </a:r>
            <a:r>
              <a:rPr lang="en-US" altLang="zh-CN" sz="2000" i="1" dirty="0">
                <a:latin typeface="Times New Roman" panose="02020603050405020304" pitchFamily="18" charset="0"/>
              </a:rPr>
              <a:t>N</a:t>
            </a:r>
            <a:r>
              <a:rPr lang="en-US" altLang="zh-CN" sz="2000" dirty="0">
                <a:latin typeface="Times New Roman" panose="02020603050405020304" pitchFamily="18" charset="0"/>
              </a:rPr>
              <a:t>/2 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small</a:t>
            </a:r>
            <a:r>
              <a:rPr lang="en-US" altLang="zh-CN" sz="2000" dirty="0">
                <a:latin typeface="Times New Roman" panose="02020603050405020304" pitchFamily="18" charset="0"/>
              </a:rPr>
              <a:t> frictionless spheres </a:t>
            </a:r>
            <a:endParaRPr lang="en-US" altLang="zh-CN" sz="2000" dirty="0" smtClean="0"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  with </a:t>
            </a:r>
            <a:r>
              <a:rPr lang="en-US" altLang="zh-CN" sz="2000" dirty="0">
                <a:latin typeface="Times New Roman" panose="02020603050405020304" pitchFamily="18" charset="0"/>
              </a:rPr>
              <a:t>diameter ratio</a:t>
            </a:r>
            <a:r>
              <a:rPr lang="en-US" altLang="zh-CN" sz="2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R </a:t>
            </a:r>
            <a:r>
              <a:rPr lang="en-US" altLang="zh-CN" sz="2000" dirty="0">
                <a:latin typeface="Times New Roman" panose="02020603050405020304" pitchFamily="18" charset="0"/>
              </a:rPr>
              <a:t>= 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000" i="1" baseline="-25000" dirty="0">
                <a:latin typeface="Times New Roman" panose="02020603050405020304" pitchFamily="18" charset="0"/>
              </a:rPr>
              <a:t>L</a:t>
            </a:r>
            <a:r>
              <a:rPr lang="en-US" altLang="zh-CN" sz="2000" dirty="0">
                <a:latin typeface="Times New Roman" panose="02020603050405020304" pitchFamily="18" charset="0"/>
              </a:rPr>
              <a:t> / 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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1</a:t>
            </a:r>
          </a:p>
          <a:p>
            <a:r>
              <a:rPr lang="en-US" altLang="zh-CN" sz="1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i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R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= 1.4 is usually adopted</a:t>
            </a:r>
          </a:p>
          <a:p>
            <a:r>
              <a:rPr lang="en-US" altLang="zh-CN" sz="1000" dirty="0">
                <a:latin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US" altLang="zh-CN" sz="1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i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R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= 1 (</a:t>
            </a:r>
            <a:r>
              <a:rPr lang="en-US" altLang="zh-CN" sz="2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monodisperse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) is good for 3D, not for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2D</a:t>
            </a:r>
            <a:endParaRPr lang="en-US" altLang="zh-CN" sz="20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800970"/>
              </p:ext>
            </p:extLst>
          </p:nvPr>
        </p:nvGraphicFramePr>
        <p:xfrm>
          <a:off x="4876800" y="2057400"/>
          <a:ext cx="204628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5" name="Equation" r:id="rId3" imgW="1091880" imgH="241200" progId="Equation.3">
                  <p:embed/>
                </p:oleObj>
              </mc:Choice>
              <mc:Fallback>
                <p:oleObj name="Equation" r:id="rId3" imgW="10918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057400"/>
                        <a:ext cx="204628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09600" y="5724525"/>
            <a:ext cx="4139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 = 2 :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harmonic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 = 5/2 :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Hertzian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" y="3987800"/>
            <a:ext cx="242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Spring-like repulsions</a:t>
            </a:r>
          </a:p>
        </p:txBody>
      </p: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1828800" y="1428750"/>
            <a:ext cx="2874963" cy="2076450"/>
            <a:chOff x="1152" y="612"/>
            <a:chExt cx="1811" cy="1308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1427" y="1650"/>
            <a:ext cx="1165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16" name="Equation" r:id="rId5" imgW="1041120" imgH="241200" progId="Equation.3">
                    <p:embed/>
                  </p:oleObj>
                </mc:Choice>
                <mc:Fallback>
                  <p:oleObj name="Equation" r:id="rId5" imgW="1041120" imgH="2412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7" y="1650"/>
                          <a:ext cx="1165" cy="2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517" name="Picture 13" descr="particl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612"/>
              <a:ext cx="1811" cy="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1970088" y="1435100"/>
            <a:ext cx="2601912" cy="2066925"/>
            <a:chOff x="1241" y="616"/>
            <a:chExt cx="1639" cy="1302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1432" y="1648"/>
            <a:ext cx="1150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17" name="Equation" r:id="rId8" imgW="1028520" imgH="241200" progId="Equation.3">
                    <p:embed/>
                  </p:oleObj>
                </mc:Choice>
                <mc:Fallback>
                  <p:oleObj name="Equation" r:id="rId8" imgW="1028520" imgH="2412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2" y="1648"/>
                          <a:ext cx="1150" cy="2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520" name="Picture 16" descr="particle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" y="616"/>
              <a:ext cx="1639" cy="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395287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Purely repulsive interaction of jammed systems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295400" y="4648200"/>
                <a:ext cx="2703625" cy="807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zh-CN" alt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p>
                        <m:sSup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2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CN" alt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648200"/>
                <a:ext cx="2703625" cy="80727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r="6605"/>
          <a:stretch/>
        </p:blipFill>
        <p:spPr>
          <a:xfrm>
            <a:off x="4836271" y="3886200"/>
            <a:ext cx="3698129" cy="2757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81800" y="51816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86400" y="5486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Hertzian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395287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Lennard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-Jones model of liquids and glasses 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2"/>
          <a:stretch>
            <a:fillRect/>
          </a:stretch>
        </p:blipFill>
        <p:spPr bwMode="auto">
          <a:xfrm>
            <a:off x="4995323" y="1295400"/>
            <a:ext cx="3841446" cy="367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13"/>
              <p:cNvSpPr txBox="1">
                <a:spLocks noChangeArrowheads="1"/>
              </p:cNvSpPr>
              <p:nvPr/>
            </p:nvSpPr>
            <p:spPr bwMode="auto">
              <a:xfrm>
                <a:off x="450037" y="2362200"/>
                <a:ext cx="3132396" cy="743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cutoff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𝜖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zh-CN" altLang="en-US" sz="20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037" y="2362200"/>
                <a:ext cx="3132396" cy="743665"/>
              </a:xfrm>
              <a:prstGeom prst="rect">
                <a:avLst/>
              </a:prstGeom>
              <a:blipFill rotWithShape="0">
                <a:blip r:embed="rId3"/>
                <a:stretch>
                  <a:fillRect l="-2140" t="-49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5"/>
              <p:cNvSpPr txBox="1">
                <a:spLocks noChangeArrowheads="1"/>
              </p:cNvSpPr>
              <p:nvPr/>
            </p:nvSpPr>
            <p:spPr bwMode="auto">
              <a:xfrm>
                <a:off x="440512" y="2819400"/>
                <a:ext cx="5294398" cy="2006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Lennard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-Jones (LJ, attractive): </a:t>
                </a:r>
                <a:endParaRPr lang="en-US" altLang="zh-CN" sz="2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altLang="zh-CN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=2.5&gt;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1/6</m:t>
                        </m:r>
                      </m:sup>
                    </m:sSup>
                  </m:oMath>
                </a14:m>
                <a:endParaRPr lang="en-US" altLang="zh-CN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endParaRPr lang="en-US" altLang="zh-CN" sz="5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Weeks-Chandler-Andersen (WCA, repulsive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1/6</m:t>
                        </m:r>
                      </m:sup>
                    </m:sSup>
                  </m:oMath>
                </a14:m>
                <a:endParaRPr lang="en-US" altLang="zh-CN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endParaRPr lang="en-US" altLang="zh-CN" sz="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guarantees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potential cutoff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512" y="2819400"/>
                <a:ext cx="5294398" cy="2006960"/>
              </a:xfrm>
              <a:prstGeom prst="rect">
                <a:avLst/>
              </a:prstGeom>
              <a:blipFill rotWithShape="0">
                <a:blip r:embed="rId4"/>
                <a:stretch>
                  <a:fillRect l="-1151" t="-1520" b="-24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475688" y="1428805"/>
                <a:ext cx="4519635" cy="80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88" y="1428805"/>
                <a:ext cx="4519635" cy="8056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475688" y="5343217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theory: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Repulsion determines properties of dense liquids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Attraction acts as perturbation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187768" y="5081607"/>
                <a:ext cx="718145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80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CN" altLang="en-US" sz="8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68" y="5081607"/>
                <a:ext cx="718145" cy="12311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3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Units</a:t>
            </a:r>
          </a:p>
        </p:txBody>
      </p:sp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2490788" y="1431925"/>
            <a:ext cx="4138612" cy="2835275"/>
            <a:chOff x="1405" y="751"/>
            <a:chExt cx="2607" cy="1786"/>
          </a:xfrm>
        </p:grpSpPr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1405" y="751"/>
              <a:ext cx="2607" cy="1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length  :     </a:t>
              </a:r>
              <a:r>
                <a: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(small particle diameter)</a:t>
              </a:r>
            </a:p>
            <a:p>
              <a:endPara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energy :  </a:t>
              </a:r>
              <a:r>
                <a:rPr lang="en-US" altLang="zh-CN" sz="2000" dirty="0">
                  <a:latin typeface="Times New Roman" panose="02020603050405020304" pitchFamily="18" charset="0"/>
                </a:rPr>
                <a:t>   </a:t>
              </a:r>
              <a:r>
                <a: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</a:t>
              </a: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 (interaction energy scale)</a:t>
              </a:r>
            </a:p>
            <a:p>
              <a:endPara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mass    :     </a:t>
              </a:r>
              <a:r>
                <a: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m</a:t>
              </a: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(particle mass)</a:t>
              </a:r>
            </a:p>
            <a:p>
              <a:endPara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time     :     </a:t>
              </a:r>
            </a:p>
            <a:p>
              <a:endPara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Boltzmann constant </a:t>
              </a:r>
              <a:r>
                <a:rPr lang="en-US" altLang="zh-CN" sz="2000" i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altLang="zh-CN" sz="2000" i="1" baseline="-25000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= 1</a:t>
              </a:r>
            </a:p>
          </p:txBody>
        </p:sp>
        <p:graphicFrame>
          <p:nvGraphicFramePr>
            <p:cNvPr id="24582" name="Object 6"/>
            <p:cNvGraphicFramePr>
              <a:graphicFrameLocks noChangeAspect="1"/>
            </p:cNvGraphicFramePr>
            <p:nvPr/>
          </p:nvGraphicFramePr>
          <p:xfrm>
            <a:off x="2148" y="1920"/>
            <a:ext cx="624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48" name="Equation" r:id="rId3" imgW="634680" imgH="253800" progId="Equation.3">
                    <p:embed/>
                  </p:oleObj>
                </mc:Choice>
                <mc:Fallback>
                  <p:oleObj name="Equation" r:id="rId3" imgW="634680" imgH="2538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8" y="1920"/>
                          <a:ext cx="624" cy="2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-1" y="381000"/>
            <a:ext cx="912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Energy minimization methods</a:t>
            </a:r>
          </a:p>
        </p:txBody>
      </p:sp>
      <p:pic>
        <p:nvPicPr>
          <p:cNvPr id="22534" name="Picture 6" descr="jam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947" r="7492" b="8847"/>
          <a:stretch>
            <a:fillRect/>
          </a:stretch>
        </p:blipFill>
        <p:spPr bwMode="auto">
          <a:xfrm>
            <a:off x="1092200" y="2057400"/>
            <a:ext cx="1879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57200" y="981075"/>
            <a:ext cx="822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Why use it?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000" i="1" dirty="0" smtClean="0">
                <a:latin typeface="Times New Roman" panose="02020603050405020304" pitchFamily="18" charset="0"/>
              </a:rPr>
              <a:t>To quickly find local </a:t>
            </a:r>
            <a:r>
              <a:rPr lang="en-US" altLang="zh-CN" sz="2000" i="1" dirty="0">
                <a:latin typeface="Times New Roman" panose="02020603050405020304" pitchFamily="18" charset="0"/>
              </a:rPr>
              <a:t>potential energy minima,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i.e. solids at </a:t>
            </a:r>
            <a:r>
              <a:rPr lang="en-US" altLang="zh-CN" sz="2000" i="1" dirty="0">
                <a:latin typeface="Times New Roman" panose="02020603050405020304" pitchFamily="18" charset="0"/>
              </a:rPr>
              <a:t>T = 0 with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each particle force balanced</a:t>
            </a:r>
            <a:endParaRPr lang="en-US" altLang="zh-CN" sz="2000" i="1" dirty="0">
              <a:latin typeface="Times New Roman" panose="02020603050405020304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581400" y="2471737"/>
            <a:ext cx="242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Total potential energy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675080"/>
              </p:ext>
            </p:extLst>
          </p:nvPr>
        </p:nvGraphicFramePr>
        <p:xfrm>
          <a:off x="5949950" y="2524125"/>
          <a:ext cx="229711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9" name="公式" r:id="rId4" imgW="1473120" imgH="355320" progId="Equation.3">
                  <p:embed/>
                </p:oleObj>
              </mc:Choice>
              <mc:Fallback>
                <p:oleObj name="公式" r:id="rId4" imgW="1473120" imgH="3553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50" y="2524125"/>
                        <a:ext cx="2297112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611562" y="3065462"/>
            <a:ext cx="3127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Local energy minima means </a:t>
            </a:r>
          </a:p>
        </p:txBody>
      </p:sp>
      <p:graphicFrame>
        <p:nvGraphicFramePr>
          <p:cNvPr id="225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94224"/>
              </p:ext>
            </p:extLst>
          </p:nvPr>
        </p:nvGraphicFramePr>
        <p:xfrm>
          <a:off x="6646862" y="3149600"/>
          <a:ext cx="812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0" name="公式" r:id="rId6" imgW="520560" imgH="228600" progId="Equation.3">
                  <p:embed/>
                </p:oleObj>
              </mc:Choice>
              <mc:Fallback>
                <p:oleObj name="公式" r:id="rId6" imgW="52056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6862" y="3149600"/>
                        <a:ext cx="8128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92000" y="4525595"/>
            <a:ext cx="784860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zh-CN" sz="800" dirty="0">
              <a:latin typeface="Times New Roman" panose="02020603050405020304" pitchFamily="18" charset="0"/>
            </a:endParaRP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</a:rPr>
              <a:t>Start </a:t>
            </a:r>
            <a:r>
              <a:rPr lang="en-US" altLang="zh-CN" sz="2000" dirty="0">
                <a:latin typeface="Times New Roman" panose="02020603050405020304" pitchFamily="18" charset="0"/>
              </a:rPr>
              <a:t>at a point </a:t>
            </a:r>
            <a:r>
              <a:rPr lang="en-US" altLang="zh-CN" sz="2000" b="1" dirty="0">
                <a:latin typeface="Times New Roman" panose="02020603050405020304" pitchFamily="18" charset="0"/>
              </a:rPr>
              <a:t>P</a:t>
            </a:r>
            <a:r>
              <a:rPr lang="en-US" altLang="zh-CN" sz="2000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00" dirty="0">
                <a:latin typeface="Times New Roman" panose="02020603050405020304" pitchFamily="18" charset="0"/>
              </a:rPr>
              <a:t>. As many times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as needed</a:t>
            </a:r>
            <a:r>
              <a:rPr lang="en-US" altLang="zh-CN" sz="2000" dirty="0">
                <a:latin typeface="Times New Roman" panose="02020603050405020304" pitchFamily="18" charset="0"/>
              </a:rPr>
              <a:t>, move from point </a:t>
            </a:r>
            <a:r>
              <a:rPr lang="en-US" altLang="zh-CN" sz="2000" b="1" dirty="0">
                <a:latin typeface="Times New Roman" panose="02020603050405020304" pitchFamily="18" charset="0"/>
              </a:rPr>
              <a:t>P</a:t>
            </a:r>
            <a:r>
              <a:rPr lang="en-US" altLang="zh-CN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zh-CN" sz="2000" i="1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</a:rPr>
              <a:t>to the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point </a:t>
            </a:r>
            <a:r>
              <a:rPr lang="en-US" altLang="zh-CN" sz="2000" b="1" dirty="0">
                <a:latin typeface="Times New Roman" panose="02020603050405020304" pitchFamily="18" charset="0"/>
              </a:rPr>
              <a:t>P</a:t>
            </a:r>
            <a:r>
              <a:rPr lang="en-US" altLang="zh-CN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zh-CN" sz="2000" baseline="-25000" dirty="0">
                <a:latin typeface="Times New Roman" panose="02020603050405020304" pitchFamily="18" charset="0"/>
              </a:rPr>
              <a:t>+1</a:t>
            </a:r>
            <a:r>
              <a:rPr lang="en-US" altLang="zh-CN" sz="2000" dirty="0">
                <a:latin typeface="Times New Roman" panose="02020603050405020304" pitchFamily="18" charset="0"/>
              </a:rPr>
              <a:t> by minimizing along the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line </a:t>
            </a:r>
            <a:r>
              <a:rPr lang="en-US" altLang="zh-CN" sz="2000" dirty="0">
                <a:latin typeface="Times New Roman" panose="02020603050405020304" pitchFamily="18" charset="0"/>
              </a:rPr>
              <a:t>from </a:t>
            </a:r>
            <a:r>
              <a:rPr lang="en-US" altLang="zh-CN" sz="2000" b="1" dirty="0">
                <a:latin typeface="Times New Roman" panose="02020603050405020304" pitchFamily="18" charset="0"/>
              </a:rPr>
              <a:t>P</a:t>
            </a:r>
            <a:r>
              <a:rPr lang="en-US" altLang="zh-CN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zh-CN" sz="2000" i="1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</a:rPr>
              <a:t>in the direction of the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local </a:t>
            </a:r>
            <a:r>
              <a:rPr lang="en-US" altLang="zh-CN" sz="2000" dirty="0">
                <a:latin typeface="Times New Roman" panose="02020603050405020304" pitchFamily="18" charset="0"/>
              </a:rPr>
              <a:t>downhill gradient </a:t>
            </a:r>
            <a:r>
              <a:rPr lang="en-US" altLang="zh-CN" sz="2000" i="1" dirty="0">
                <a:latin typeface="Times New Roman" panose="02020603050405020304" pitchFamily="18" charset="0"/>
              </a:rPr>
              <a:t>−∇f</a:t>
            </a:r>
            <a:r>
              <a:rPr lang="en-US" altLang="zh-CN" sz="2000" dirty="0">
                <a:latin typeface="Times New Roman" panose="02020603050405020304" pitchFamily="18" charset="0"/>
              </a:rPr>
              <a:t>(</a:t>
            </a:r>
            <a:r>
              <a:rPr lang="en-US" altLang="zh-CN" sz="2000" b="1" dirty="0">
                <a:latin typeface="Times New Roman" panose="02020603050405020304" pitchFamily="18" charset="0"/>
              </a:rPr>
              <a:t>P</a:t>
            </a:r>
            <a:r>
              <a:rPr lang="en-US" altLang="zh-CN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).  </a:t>
            </a: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 Molecular dynamics simulation with damping force</a:t>
            </a:r>
            <a:endParaRPr lang="en-US" altLang="zh-CN" sz="2000" dirty="0">
              <a:latin typeface="Times New Roman" panose="02020603050405020304" pitchFamily="18" charset="0"/>
            </a:endParaRPr>
          </a:p>
          <a:p>
            <a:endParaRPr lang="en-US" altLang="zh-CN" sz="900" dirty="0">
              <a:latin typeface="Times New Roman" panose="02020603050405020304" pitchFamily="18" charset="0"/>
            </a:endParaRPr>
          </a:p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Low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efficiency!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096000" y="6324600"/>
            <a:ext cx="3032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i="1">
                <a:latin typeface="Times New Roman" panose="02020603050405020304" pitchFamily="18" charset="0"/>
              </a:rPr>
              <a:t>Numerical Recipes </a:t>
            </a:r>
            <a:r>
              <a:rPr lang="en-US" altLang="zh-CN" sz="1400">
                <a:latin typeface="Times New Roman" panose="02020603050405020304" pitchFamily="18" charset="0"/>
              </a:rPr>
              <a:t>online book</a:t>
            </a:r>
          </a:p>
          <a:p>
            <a:pPr algn="ctr" eaLnBrk="0" hangingPunct="0"/>
            <a:r>
              <a:rPr lang="en-US" altLang="zh-CN" sz="1400">
                <a:latin typeface="Times New Roman" panose="02020603050405020304" pitchFamily="18" charset="0"/>
              </a:rPr>
              <a:t>http://www.nrbook.com/a/bookfpdf.php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7200" y="4210080"/>
            <a:ext cx="2215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09600" y="609600"/>
            <a:ext cx="4651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Conjugate </a:t>
            </a: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gradient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http</a:t>
            </a:r>
            <a:r>
              <a:rPr lang="en-US" altLang="zh-CN" sz="2000" dirty="0">
                <a:latin typeface="Times New Roman" panose="02020603050405020304" pitchFamily="18" charset="0"/>
              </a:rPr>
              <a:t>://www.nrbook.com/a/bookfpdf.php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09600" y="4572000"/>
            <a:ext cx="61167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L-BFGS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http</a:t>
            </a:r>
            <a:r>
              <a:rPr lang="en-US" altLang="zh-CN" sz="2000" dirty="0">
                <a:latin typeface="Times New Roman" panose="02020603050405020304" pitchFamily="18" charset="0"/>
              </a:rPr>
              <a:t>://www.eecs.northwestern.edu/~nocedal/lbfgs.html</a:t>
            </a:r>
          </a:p>
        </p:txBody>
      </p: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1066800" y="1447800"/>
            <a:ext cx="1874838" cy="2743200"/>
            <a:chOff x="624" y="912"/>
            <a:chExt cx="1181" cy="1728"/>
          </a:xfrm>
        </p:grpSpPr>
        <p:pic>
          <p:nvPicPr>
            <p:cNvPr id="23566" name="Picture 14" descr="Conjugate_gradient_illustrat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12"/>
              <a:ext cx="1162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1284" y="1986"/>
              <a:ext cx="2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b="1">
                  <a:solidFill>
                    <a:srgbClr val="009900"/>
                  </a:solidFill>
                  <a:latin typeface="Times New Roman" panose="02020603050405020304" pitchFamily="18" charset="0"/>
                </a:rPr>
                <a:t>SD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1497" y="1824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CG</a:t>
              </a:r>
            </a:p>
          </p:txBody>
        </p:sp>
      </p:grpSp>
      <p:pic>
        <p:nvPicPr>
          <p:cNvPr id="23570" name="CG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57" y="1419226"/>
            <a:ext cx="3657143" cy="27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9600" y="5486400"/>
            <a:ext cx="46490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FIRE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   E. </a:t>
            </a:r>
            <a:r>
              <a:rPr lang="en-US" altLang="zh-CN" sz="2000" dirty="0" err="1" smtClean="0">
                <a:latin typeface="Times New Roman" panose="02020603050405020304" pitchFamily="18" charset="0"/>
              </a:rPr>
              <a:t>Bitzek</a:t>
            </a:r>
            <a:r>
              <a:rPr lang="en-US" altLang="zh-CN" sz="2000" dirty="0">
                <a:latin typeface="Times New Roman" panose="02020603050405020304" pitchFamily="18" charset="0"/>
              </a:rPr>
              <a:t> </a:t>
            </a:r>
            <a:r>
              <a:rPr lang="en-US" altLang="zh-CN" sz="2000" i="1" dirty="0" smtClean="0">
                <a:latin typeface="Times New Roman" panose="02020603050405020304" pitchFamily="18" charset="0"/>
              </a:rPr>
              <a:t>et al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., PRL </a:t>
            </a:r>
            <a:r>
              <a:rPr lang="en-US" altLang="zh-CN" sz="2000" b="1" dirty="0">
                <a:latin typeface="Times New Roman" panose="02020603050405020304" pitchFamily="18" charset="0"/>
              </a:rPr>
              <a:t>97</a:t>
            </a:r>
            <a:r>
              <a:rPr lang="en-US" altLang="zh-CN" sz="2000" dirty="0">
                <a:latin typeface="Times New Roman" panose="02020603050405020304" pitchFamily="18" charset="0"/>
              </a:rPr>
              <a:t>, 170201 (2006).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7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-1" y="381000"/>
            <a:ext cx="912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Molecular simulations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57200" y="98107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Molecular dynamics simulation</a:t>
            </a:r>
            <a:endParaRPr lang="en-US" altLang="zh-CN" sz="2000" dirty="0" smtClean="0">
              <a:latin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7200" y="2190690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Monte-Carlo simulation</a:t>
            </a:r>
            <a:endParaRPr lang="en-US" altLang="zh-CN" sz="2000" dirty="0" smtClean="0"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7200" y="3352889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Reference books</a:t>
            </a:r>
            <a:endParaRPr lang="en-US" altLang="zh-CN" sz="2000" dirty="0" smtClean="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200" y="1462147"/>
            <a:ext cx="6059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Numerically integrate equations of motion of all particles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8200" y="2590800"/>
            <a:ext cx="8116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configuration space using trial moves satisfying thermodynamic laws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8201" y="3790890"/>
            <a:ext cx="75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P. Allen and D. J.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Tildesley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simulation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liquids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(Oxford Science Publications, New York, 1987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Frenkel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Berend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Smit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molecular simulation, from algorithms to applications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(Academic Press, 2002).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9624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Historic dependence of random close packing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982814" y="6315464"/>
            <a:ext cx="31611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S.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Torquato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84</a:t>
            </a:r>
            <a:r>
              <a:rPr lang="en-US" altLang="zh-CN" sz="1400" dirty="0">
                <a:latin typeface="Times New Roman" panose="02020603050405020304" pitchFamily="18" charset="0"/>
              </a:rPr>
              <a:t>, 2064 (2000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</a:p>
          <a:p>
            <a:pPr eaLnBrk="0" hangingPunct="0"/>
            <a:r>
              <a:rPr lang="en-US" altLang="zh-CN" sz="1400" dirty="0" smtClean="0">
                <a:latin typeface="Times New Roman" panose="02020603050405020304" pitchFamily="18" charset="0"/>
              </a:rPr>
              <a:t>M. Ozawa </a:t>
            </a:r>
            <a:r>
              <a:rPr lang="en-US" altLang="zh-CN" sz="1400" i="1" dirty="0" smtClean="0">
                <a:latin typeface="Times New Roman" panose="02020603050405020304" pitchFamily="18" charset="0"/>
              </a:rPr>
              <a:t>et al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. PRL </a:t>
            </a:r>
            <a:r>
              <a:rPr lang="en-US" altLang="zh-CN" sz="1400" b="1" dirty="0" smtClean="0">
                <a:latin typeface="Times New Roman" panose="02020603050405020304" pitchFamily="18" charset="0"/>
              </a:rPr>
              <a:t>109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,205701 (2012).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67461" y="4306431"/>
            <a:ext cx="880907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When </a:t>
            </a:r>
            <a:r>
              <a:rPr lang="en-US" altLang="zh-CN" sz="2000" dirty="0">
                <a:latin typeface="Times New Roman" panose="02020603050405020304" pitchFamily="18" charset="0"/>
              </a:rPr>
              <a:t>jamming of hard spheres is approached by different rates, hard spheres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 can </a:t>
            </a:r>
            <a:r>
              <a:rPr lang="en-US" altLang="zh-CN" sz="2000" dirty="0">
                <a:latin typeface="Times New Roman" panose="02020603050405020304" pitchFamily="18" charset="0"/>
              </a:rPr>
              <a:t>jam over a range of volume fractions</a:t>
            </a:r>
          </a:p>
          <a:p>
            <a:endParaRPr lang="en-US" altLang="zh-CN" sz="10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Random </a:t>
            </a:r>
            <a:r>
              <a:rPr lang="en-US" altLang="zh-CN" sz="2000" dirty="0">
                <a:latin typeface="Times New Roman" panose="02020603050405020304" pitchFamily="18" charset="0"/>
              </a:rPr>
              <a:t>close packing is mathematically </a:t>
            </a:r>
            <a:r>
              <a:rPr lang="en-US" altLang="zh-CN" sz="2000" i="1" dirty="0">
                <a:latin typeface="Times New Roman" panose="02020603050405020304" pitchFamily="18" charset="0"/>
              </a:rPr>
              <a:t>ill-defined</a:t>
            </a:r>
            <a:r>
              <a:rPr lang="en-US" altLang="zh-CN" sz="2000" dirty="0">
                <a:latin typeface="Times New Roman" panose="02020603050405020304" pitchFamily="18" charset="0"/>
              </a:rPr>
              <a:t>, which should be defined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   as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maximally random jammed (MRJ)</a:t>
            </a:r>
            <a:r>
              <a:rPr lang="en-US" altLang="zh-CN" sz="2000" dirty="0">
                <a:latin typeface="Times New Roman" panose="02020603050405020304" pitchFamily="18" charset="0"/>
              </a:rPr>
              <a:t> state </a:t>
            </a:r>
            <a:r>
              <a:rPr lang="en-US" altLang="zh-CN" sz="2000" dirty="0" smtClean="0">
                <a:latin typeface="Times New Roman" panose="02020603050405020304" pitchFamily="18" charset="0"/>
              </a:rPr>
              <a:t>alternatively</a:t>
            </a:r>
          </a:p>
          <a:p>
            <a:endParaRPr lang="en-US" altLang="zh-CN" sz="1000" i="1" dirty="0">
              <a:solidFill>
                <a:srgbClr val="0066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Jamming density varies if quenching hard sphere states equilibrated at densities 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higher than mode couple density </a:t>
            </a:r>
            <a:endParaRPr lang="en-US" altLang="zh-CN" sz="20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72000" y="883047"/>
            <a:ext cx="3862292" cy="3417094"/>
            <a:chOff x="4572000" y="883047"/>
            <a:chExt cx="3862292" cy="341709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883047"/>
              <a:ext cx="3862292" cy="3417094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715000" y="1371600"/>
              <a:ext cx="990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Random close packing is most probable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867400" y="6096000"/>
            <a:ext cx="332308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C.S.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O’Hern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PRE </a:t>
            </a:r>
            <a:r>
              <a:rPr lang="en-US" altLang="zh-CN" sz="1400" b="1" dirty="0">
                <a:latin typeface="Times New Roman" panose="02020603050405020304" pitchFamily="18" charset="0"/>
              </a:rPr>
              <a:t>68</a:t>
            </a:r>
            <a:r>
              <a:rPr lang="en-US" altLang="zh-CN" sz="1400" dirty="0">
                <a:latin typeface="Times New Roman" panose="02020603050405020304" pitchFamily="18" charset="0"/>
              </a:rPr>
              <a:t>, 011306 (2003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C.S.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O’Hern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88</a:t>
            </a:r>
            <a:r>
              <a:rPr lang="en-US" altLang="zh-CN" sz="1400" dirty="0">
                <a:latin typeface="Times New Roman" panose="02020603050405020304" pitchFamily="18" charset="0"/>
              </a:rPr>
              <a:t>, 075507 (2002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N. Xu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PRE </a:t>
            </a:r>
            <a:r>
              <a:rPr lang="en-US" altLang="zh-CN" sz="1400" b="1" dirty="0">
                <a:latin typeface="Times New Roman" panose="02020603050405020304" pitchFamily="18" charset="0"/>
              </a:rPr>
              <a:t>71</a:t>
            </a:r>
            <a:r>
              <a:rPr lang="en-US" altLang="zh-CN" sz="1400" dirty="0">
                <a:latin typeface="Times New Roman" panose="02020603050405020304" pitchFamily="18" charset="0"/>
              </a:rPr>
              <a:t>, 061306 (2005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27063" y="4804827"/>
            <a:ext cx="805541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</a:rPr>
              <a:t>For </a:t>
            </a:r>
            <a:r>
              <a:rPr lang="en-US" altLang="zh-CN" sz="2000" dirty="0">
                <a:latin typeface="Times New Roman" panose="02020603050405020304" pitchFamily="18" charset="0"/>
              </a:rPr>
              <a:t>finite size systems, spheres jam over a range of volume fraction, </a:t>
            </a:r>
            <a:r>
              <a:rPr lang="en-US" altLang="zh-CN" sz="2000" i="1" dirty="0">
                <a:latin typeface="Times New Roman" panose="02020603050405020304" pitchFamily="18" charset="0"/>
              </a:rPr>
              <a:t>P</a:t>
            </a:r>
            <a:r>
              <a:rPr lang="en-US" altLang="zh-CN" sz="2000" dirty="0"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zh-CN" sz="2000" dirty="0">
                <a:latin typeface="Times New Roman" panose="02020603050405020304" pitchFamily="18" charset="0"/>
              </a:rPr>
              <a:t>)</a:t>
            </a:r>
          </a:p>
          <a:p>
            <a:endParaRPr lang="en-US" altLang="zh-CN" sz="80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latin typeface="Times New Roman" panose="02020603050405020304" pitchFamily="18" charset="0"/>
              </a:rPr>
              <a:t>P</a:t>
            </a:r>
            <a:r>
              <a:rPr lang="en-US" altLang="zh-CN" sz="2000" dirty="0"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zh-CN" sz="2000" dirty="0">
                <a:latin typeface="Times New Roman" panose="02020603050405020304" pitchFamily="18" charset="0"/>
              </a:rPr>
              <a:t>) narrows with increasing system size and approaches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-function at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random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close packing in thermodynamic limit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2513"/>
            <a:ext cx="5574030" cy="376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Structural signatures of jamming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1000" y="1123890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peak of g(r) splits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33612" y="1676400"/>
            <a:ext cx="4990535" cy="3195638"/>
            <a:chOff x="2233612" y="1676400"/>
            <a:chExt cx="4990535" cy="31956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3612" y="1676400"/>
              <a:ext cx="4676775" cy="31956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/>
                <p:cNvSpPr txBox="1"/>
                <p:nvPr/>
              </p:nvSpPr>
              <p:spPr>
                <a:xfrm>
                  <a:off x="5181600" y="3886200"/>
                  <a:ext cx="6479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3886200"/>
                  <a:ext cx="647934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604" r="-7547" b="-8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5181600" y="3352800"/>
                  <a:ext cx="20425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1" smtClean="0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</a:rPr>
                        <m:t>=1.4</m:t>
                      </m:r>
                    </m:oMath>
                  </a14:m>
                  <a:r>
                    <a:rPr lang="en-US" altLang="zh-CN" dirty="0" smtClean="0">
                      <a:solidFill>
                        <a:srgbClr val="003399"/>
                      </a:solidFill>
                    </a:rPr>
                    <a:t>, </a:t>
                  </a:r>
                  <a:r>
                    <a:rPr lang="en-US" altLang="zh-CN" dirty="0" smtClean="0">
                      <a:solidFill>
                        <a:srgbClr val="00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small-small</a:t>
                  </a:r>
                  <a:endParaRPr lang="zh-CN" altLang="en-US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3352800"/>
                  <a:ext cx="2042547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881" t="-28889" r="-2985" b="-511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/>
                <p:cNvSpPr txBox="1"/>
                <p:nvPr/>
              </p:nvSpPr>
              <p:spPr>
                <a:xfrm>
                  <a:off x="5181600" y="2847201"/>
                  <a:ext cx="18803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=1.4</m:t>
                      </m:r>
                    </m:oMath>
                  </a14:m>
                  <a:r>
                    <a:rPr lang="en-US" altLang="zh-CN" dirty="0" smtClean="0">
                      <a:solidFill>
                        <a:srgbClr val="FF0000"/>
                      </a:solidFill>
                    </a:rPr>
                    <a:t>, 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large-large</a:t>
                  </a:r>
                  <a:endPara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文本框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2847201"/>
                  <a:ext cx="1880323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221" t="-28261" r="-6818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4" descr="800px-Lennard-Jones_Radial_Distribution_Function_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18120"/>
            <a:ext cx="1905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7772400" y="121622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3139465" y="3097192"/>
            <a:ext cx="969963" cy="1065213"/>
            <a:chOff x="503" y="1296"/>
            <a:chExt cx="611" cy="671"/>
          </a:xfrm>
        </p:grpSpPr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96"/>
              <a:ext cx="586" cy="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503" y="1302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</p:grp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74" y="3424318"/>
            <a:ext cx="1022557" cy="41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685800" y="4740602"/>
                <a:ext cx="7772400" cy="1506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Peak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splits 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into two sub-peaks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 </a:t>
                </a:r>
                <a:endParaRPr lang="en-US" altLang="zh-CN" sz="2000" dirty="0">
                  <a:latin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   Occur as well in glass formation </a:t>
                </a:r>
              </a:p>
              <a:p>
                <a:endParaRPr lang="en-US" altLang="zh-CN" sz="1000" dirty="0">
                  <a:latin typeface="Times New Roman" panose="02020603050405020304" pitchFamily="18" charset="0"/>
                  <a:sym typeface="SymbolPS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sym typeface="SymbolPS" pitchFamily="18" charset="2"/>
                  </a:rPr>
                  <a:t>Right hand side of the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PS" pitchFamily="18" charset="2"/>
                  </a:rPr>
                  <a:t>sub-peaks 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PS" pitchFamily="18" charset="2"/>
                  </a:rPr>
                  <a:t>approach step function at Point J</a:t>
                </a: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sym typeface="SymbolPS" pitchFamily="18" charset="2"/>
                  </a:rPr>
                  <a:t>      A structural 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PS" pitchFamily="18" charset="2"/>
                  </a:rPr>
                  <a:t>signature of </a:t>
                </a:r>
                <a:r>
                  <a:rPr lang="en-US" altLang="zh-CN" sz="2000" i="1" dirty="0">
                    <a:latin typeface="Times New Roman" panose="02020603050405020304" pitchFamily="18" charset="0"/>
                    <a:sym typeface="SymbolPS" pitchFamily="18" charset="2"/>
                  </a:rPr>
                  <a:t>T 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PS" pitchFamily="18" charset="2"/>
                  </a:rPr>
                  <a:t>= 0 jamming transition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740602"/>
                <a:ext cx="7772400" cy="1506310"/>
              </a:xfrm>
              <a:prstGeom prst="rect">
                <a:avLst/>
              </a:prstGeom>
              <a:blipFill rotWithShape="0">
                <a:blip r:embed="rId9"/>
                <a:stretch>
                  <a:fillRect l="-706" t="-405" b="-6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5105400" y="6324600"/>
            <a:ext cx="40190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N. Xu and E.S.C.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Ching</a:t>
            </a:r>
            <a:r>
              <a:rPr lang="en-US" altLang="zh-CN" sz="1400" dirty="0">
                <a:latin typeface="Times New Roman" panose="02020603050405020304" pitchFamily="18" charset="0"/>
              </a:rPr>
              <a:t>,  Soft Matter </a:t>
            </a:r>
            <a:r>
              <a:rPr lang="en-US" altLang="zh-CN" sz="1400" b="1" dirty="0">
                <a:latin typeface="Times New Roman" panose="02020603050405020304" pitchFamily="18" charset="0"/>
              </a:rPr>
              <a:t>6</a:t>
            </a:r>
            <a:r>
              <a:rPr lang="en-US" altLang="zh-CN" sz="1400" dirty="0">
                <a:latin typeface="Times New Roman" panose="02020603050405020304" pitchFamily="18" charset="0"/>
              </a:rPr>
              <a:t>, 2944 (2010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L. E.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Silbert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PRE </a:t>
            </a:r>
            <a:r>
              <a:rPr lang="en-US" altLang="zh-CN" sz="1400" b="1" dirty="0">
                <a:latin typeface="Times New Roman" panose="02020603050405020304" pitchFamily="18" charset="0"/>
              </a:rPr>
              <a:t>73</a:t>
            </a:r>
            <a:r>
              <a:rPr lang="en-US" altLang="zh-CN" sz="1400" dirty="0">
                <a:latin typeface="Times New Roman" panose="02020603050405020304" pitchFamily="18" charset="0"/>
              </a:rPr>
              <a:t>, 041304 (2006)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Phase diagram in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T-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plane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5440680" cy="5207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791200" y="6502400"/>
            <a:ext cx="3302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L. E.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Silbert</a:t>
            </a:r>
            <a:r>
              <a:rPr lang="en-US" altLang="zh-CN" sz="1400" i="1" dirty="0">
                <a:latin typeface="Times New Roman" panose="02020603050405020304" pitchFamily="18" charset="0"/>
              </a:rPr>
              <a:t> 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PRE </a:t>
            </a:r>
            <a:r>
              <a:rPr lang="en-US" altLang="zh-CN" sz="1400" b="1" dirty="0">
                <a:latin typeface="Times New Roman" panose="02020603050405020304" pitchFamily="18" charset="0"/>
              </a:rPr>
              <a:t>73</a:t>
            </a:r>
            <a:r>
              <a:rPr lang="en-US" altLang="zh-CN" sz="1400" dirty="0">
                <a:latin typeface="Times New Roman" panose="02020603050405020304" pitchFamily="18" charset="0"/>
              </a:rPr>
              <a:t>, 041304 (2006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1000" y="1123890"/>
            <a:ext cx="3140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peak of g(r) diverges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2286000" y="5257800"/>
                <a:ext cx="4683013" cy="1061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Height of first peak	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𝑝𝑒𝑎𝑘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 of first peak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zh-CN" alt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257800"/>
                <a:ext cx="4683013" cy="1061444"/>
              </a:xfrm>
              <a:prstGeom prst="rect">
                <a:avLst/>
              </a:prstGeom>
              <a:blipFill rotWithShape="0">
                <a:blip r:embed="rId2"/>
                <a:stretch>
                  <a:fillRect l="-1302" t="-1724" b="-9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766947" y="2895600"/>
                <a:ext cx="150041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zh-CN" altLang="el-GR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947" y="2895600"/>
                <a:ext cx="1500411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2846" b="-3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>
            <a:off x="1828800" y="1600200"/>
            <a:ext cx="4800599" cy="3581400"/>
            <a:chOff x="1828800" y="1600200"/>
            <a:chExt cx="4800599" cy="3581400"/>
          </a:xfrm>
        </p:grpSpPr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600200"/>
              <a:ext cx="4800599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5715000" y="1905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0" y="762000"/>
            <a:ext cx="5013325" cy="6046788"/>
            <a:chOff x="0" y="480"/>
            <a:chExt cx="3158" cy="3809"/>
          </a:xfrm>
        </p:grpSpPr>
        <p:pic>
          <p:nvPicPr>
            <p:cNvPr id="6152" name="Picture 8" descr="scal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"/>
              <a:ext cx="3158" cy="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2021" y="3752"/>
              <a:ext cx="2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solidFill>
                    <a:srgbClr val="FF66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</a:t>
              </a:r>
              <a:r>
                <a:rPr lang="en-US" altLang="zh-CN" sz="2000" b="1" i="1" baseline="-25000">
                  <a:solidFill>
                    <a:srgbClr val="FF66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d</a:t>
              </a:r>
              <a:endParaRPr lang="en-US" altLang="zh-CN" sz="2000" b="1" i="1">
                <a:solidFill>
                  <a:srgbClr val="FF6600"/>
                </a:solidFill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003571" y="6477000"/>
            <a:ext cx="41404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C. Zhao, K.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Tian</a:t>
            </a:r>
            <a:r>
              <a:rPr lang="en-US" altLang="zh-CN" sz="1400" dirty="0">
                <a:latin typeface="Times New Roman" panose="02020603050405020304" pitchFamily="18" charset="0"/>
              </a:rPr>
              <a:t>, and N. Xu,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latin typeface="Times New Roman" panose="02020603050405020304" pitchFamily="18" charset="0"/>
              </a:rPr>
              <a:t>, 125503 (2011).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Critical scaling relations of jamming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4724400" y="1143000"/>
                <a:ext cx="4120552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energy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altLang="zh-CN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sup>
                        </m:sSup>
                      </m:e>
                    </m:nary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143000"/>
                <a:ext cx="4120552" cy="1001684"/>
              </a:xfrm>
              <a:prstGeom prst="rect">
                <a:avLst/>
              </a:prstGeom>
              <a:blipFill rotWithShape="0">
                <a:blip r:embed="rId4"/>
                <a:stretch>
                  <a:fillRect l="-1479" t="-36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718648" y="2330415"/>
                <a:ext cx="3744936" cy="1631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p>
                        </m:sSup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den>
                    </m:f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48" y="2330415"/>
                <a:ext cx="3744936" cy="1631985"/>
              </a:xfrm>
              <a:prstGeom prst="rect">
                <a:avLst/>
              </a:prstGeom>
              <a:blipFill rotWithShape="0">
                <a:blip r:embed="rId5"/>
                <a:stretch>
                  <a:fillRect l="-1629" t="-1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718648" y="4056216"/>
                <a:ext cx="1951240" cy="896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Shear modulus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48" y="4056216"/>
                <a:ext cx="1951240" cy="896784"/>
              </a:xfrm>
              <a:prstGeom prst="rect">
                <a:avLst/>
              </a:prstGeom>
              <a:blipFill rotWithShape="0">
                <a:blip r:embed="rId6"/>
                <a:stretch>
                  <a:fillRect l="-3125" t="-3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724400" y="5046816"/>
                <a:ext cx="371127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Coordination number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average number of interacting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neighbors per particle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046816"/>
                <a:ext cx="3711272" cy="1015663"/>
              </a:xfrm>
              <a:prstGeom prst="rect">
                <a:avLst/>
              </a:prstGeom>
              <a:blipFill rotWithShape="0">
                <a:blip r:embed="rId7"/>
                <a:stretch>
                  <a:fillRect l="-1642" t="-3593" r="-657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86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0"/>
          <p:cNvGrpSpPr>
            <a:grpSpLocks/>
          </p:cNvGrpSpPr>
          <p:nvPr/>
        </p:nvGrpSpPr>
        <p:grpSpPr bwMode="auto">
          <a:xfrm>
            <a:off x="0" y="762000"/>
            <a:ext cx="5013325" cy="6046788"/>
            <a:chOff x="0" y="480"/>
            <a:chExt cx="3158" cy="3809"/>
          </a:xfrm>
        </p:grpSpPr>
        <p:pic>
          <p:nvPicPr>
            <p:cNvPr id="15" name="Picture 8" descr="scaling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"/>
              <a:ext cx="3158" cy="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864" y="3264"/>
              <a:ext cx="9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solidFill>
                    <a:srgbClr val="008000"/>
                  </a:solidFill>
                  <a:latin typeface="Times New Roman" panose="02020603050405020304" pitchFamily="18" charset="0"/>
                </a:rPr>
                <a:t>Marginally Jammed</a:t>
              </a: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2021" y="3752"/>
              <a:ext cx="2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solidFill>
                    <a:srgbClr val="FF66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</a:t>
              </a:r>
              <a:r>
                <a:rPr lang="en-US" altLang="zh-CN" sz="2000" b="1" i="1" baseline="-25000">
                  <a:solidFill>
                    <a:srgbClr val="FF66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d</a:t>
              </a:r>
              <a:endParaRPr lang="en-US" altLang="zh-CN" sz="2000" b="1" i="1">
                <a:solidFill>
                  <a:srgbClr val="FF6600"/>
                </a:solidFill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003571" y="6334780"/>
            <a:ext cx="4140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C.S.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O’Hern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PRE </a:t>
            </a:r>
            <a:r>
              <a:rPr lang="en-US" altLang="zh-CN" sz="1400" b="1" dirty="0">
                <a:latin typeface="Times New Roman" panose="02020603050405020304" pitchFamily="18" charset="0"/>
              </a:rPr>
              <a:t>68</a:t>
            </a:r>
            <a:r>
              <a:rPr lang="en-US" altLang="zh-CN" sz="1400" dirty="0">
                <a:latin typeface="Times New Roman" panose="02020603050405020304" pitchFamily="18" charset="0"/>
              </a:rPr>
              <a:t>, 011306 (2003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</a:p>
          <a:p>
            <a:r>
              <a:rPr lang="en-US" altLang="zh-CN" sz="1400" dirty="0" smtClean="0">
                <a:latin typeface="Times New Roman" panose="02020603050405020304" pitchFamily="18" charset="0"/>
              </a:rPr>
              <a:t>C</a:t>
            </a:r>
            <a:r>
              <a:rPr lang="en-US" altLang="zh-CN" sz="1400" dirty="0">
                <a:latin typeface="Times New Roman" panose="02020603050405020304" pitchFamily="18" charset="0"/>
              </a:rPr>
              <a:t>. Zhao, K.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Tian</a:t>
            </a:r>
            <a:r>
              <a:rPr lang="en-US" altLang="zh-CN" sz="1400" dirty="0">
                <a:latin typeface="Times New Roman" panose="02020603050405020304" pitchFamily="18" charset="0"/>
              </a:rPr>
              <a:t>, and N. Xu,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latin typeface="Times New Roman" panose="02020603050405020304" pitchFamily="18" charset="0"/>
              </a:rPr>
              <a:t>, 125503 (2011).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Critical scaling of marginal jamming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4724400" y="1143000"/>
                <a:ext cx="32170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energy</a:t>
                </a: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	 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143000"/>
                <a:ext cx="3217099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1894" t="-5172" b="-7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718648" y="2330415"/>
                <a:ext cx="343998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</a:t>
                </a: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48" y="2330415"/>
                <a:ext cx="3439981" cy="1323439"/>
              </a:xfrm>
              <a:prstGeom prst="rect">
                <a:avLst/>
              </a:prstGeom>
              <a:blipFill rotWithShape="0">
                <a:blip r:embed="rId5"/>
                <a:stretch>
                  <a:fillRect l="-1773" t="-2304" b="-41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718648" y="4056216"/>
                <a:ext cx="3667479" cy="719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Shear modulus</a:t>
                </a: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	 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−3/2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48" y="4056216"/>
                <a:ext cx="3667479" cy="719428"/>
              </a:xfrm>
              <a:prstGeom prst="rect">
                <a:avLst/>
              </a:prstGeom>
              <a:blipFill rotWithShape="0">
                <a:blip r:embed="rId6"/>
                <a:stretch>
                  <a:fillRect l="-1661" t="-4237" b="-8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724400" y="5046816"/>
                <a:ext cx="3435492" cy="719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Coordination number</a:t>
                </a: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046816"/>
                <a:ext cx="3435492" cy="719428"/>
              </a:xfrm>
              <a:prstGeom prst="rect">
                <a:avLst/>
              </a:prstGeom>
              <a:blipFill rotWithShape="0">
                <a:blip r:embed="rId7"/>
                <a:stretch>
                  <a:fillRect l="-1773" t="-5085" b="-76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129455" y="6422173"/>
                <a:ext cx="34425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Marginal jamming:</a:t>
                </a:r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455" y="6422173"/>
                <a:ext cx="3442545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4425" t="-26000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5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4"/>
              <p:cNvSpPr txBox="1">
                <a:spLocks noChangeArrowheads="1"/>
              </p:cNvSpPr>
              <p:nvPr/>
            </p:nvSpPr>
            <p:spPr bwMode="auto">
              <a:xfrm>
                <a:off x="685800" y="900113"/>
                <a:ext cx="7795724" cy="39510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altLang="zh-CN" sz="2000" dirty="0" smtClean="0">
                  <a:latin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</a:rPr>
                  <a:t>Jamming transition at Point J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has 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mixed </a:t>
                </a:r>
                <a:r>
                  <a:rPr lang="en-US" altLang="zh-CN" sz="20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continuous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and </a:t>
                </a:r>
                <a:r>
                  <a:rPr lang="en-US" altLang="zh-CN" sz="20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discontinuous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   phase transition behaviors</a:t>
                </a: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2000" dirty="0">
                  <a:latin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𝐺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𝐵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, while for crystal it is not a function of density</a:t>
                </a:r>
                <a:endPara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Jamming transition at Point 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J is </a:t>
                </a:r>
                <a:r>
                  <a:rPr lang="en-US" altLang="zh-CN" sz="20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isostatic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𝑑</m:t>
                    </m:r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Is there an order parameter?</a:t>
                </a:r>
              </a:p>
              <a:p>
                <a:endParaRPr lang="en-US" altLang="zh-CN" sz="1000" dirty="0" smtClean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   If any and if jamming transition is critical, I would guess it is the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   coordination number  </a:t>
                </a:r>
                <a:r>
                  <a:rPr lang="en-US" altLang="zh-CN" sz="20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independent of potential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   </a:t>
                </a:r>
                <a:endPara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482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900113"/>
                <a:ext cx="7795724" cy="3951082"/>
              </a:xfrm>
              <a:prstGeom prst="rect">
                <a:avLst/>
              </a:prstGeom>
              <a:blipFill rotWithShape="0">
                <a:blip r:embed="rId2"/>
                <a:stretch>
                  <a:fillRect l="-7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Special features of jamming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4" name="Group 24"/>
          <p:cNvGrpSpPr>
            <a:grpSpLocks/>
          </p:cNvGrpSpPr>
          <p:nvPr/>
        </p:nvGrpSpPr>
        <p:grpSpPr bwMode="auto">
          <a:xfrm>
            <a:off x="6477000" y="1600200"/>
            <a:ext cx="2438400" cy="2057400"/>
            <a:chOff x="4128" y="288"/>
            <a:chExt cx="1536" cy="1296"/>
          </a:xfrm>
        </p:grpSpPr>
        <p:grpSp>
          <p:nvGrpSpPr>
            <p:cNvPr id="35856" name="Group 16"/>
            <p:cNvGrpSpPr>
              <a:grpSpLocks/>
            </p:cNvGrpSpPr>
            <p:nvPr/>
          </p:nvGrpSpPr>
          <p:grpSpPr bwMode="auto">
            <a:xfrm>
              <a:off x="4128" y="288"/>
              <a:ext cx="1296" cy="1296"/>
              <a:chOff x="2880" y="864"/>
              <a:chExt cx="1296" cy="1296"/>
            </a:xfrm>
          </p:grpSpPr>
          <p:sp>
            <p:nvSpPr>
              <p:cNvPr id="35845" name="Oval 5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336" cy="336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46" name="Oval 6"/>
              <p:cNvSpPr>
                <a:spLocks noChangeArrowheads="1"/>
              </p:cNvSpPr>
              <p:nvPr/>
            </p:nvSpPr>
            <p:spPr bwMode="auto">
              <a:xfrm>
                <a:off x="3600" y="1488"/>
                <a:ext cx="336" cy="336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47" name="Oval 7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48" name="Oval 8"/>
              <p:cNvSpPr>
                <a:spLocks noChangeArrowheads="1"/>
              </p:cNvSpPr>
              <p:nvPr/>
            </p:nvSpPr>
            <p:spPr bwMode="auto">
              <a:xfrm>
                <a:off x="3072" y="1584"/>
                <a:ext cx="336" cy="336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49" name="Oval 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336" cy="336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50" name="Oval 10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51" name="Oval 11"/>
              <p:cNvSpPr>
                <a:spLocks noChangeArrowheads="1"/>
              </p:cNvSpPr>
              <p:nvPr/>
            </p:nvSpPr>
            <p:spPr bwMode="auto">
              <a:xfrm>
                <a:off x="3504" y="1152"/>
                <a:ext cx="336" cy="336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52" name="Oval 12"/>
              <p:cNvSpPr>
                <a:spLocks noChangeArrowheads="1"/>
              </p:cNvSpPr>
              <p:nvPr/>
            </p:nvSpPr>
            <p:spPr bwMode="auto">
              <a:xfrm>
                <a:off x="3600" y="1776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53" name="Oval 13"/>
              <p:cNvSpPr>
                <a:spLocks noChangeArrowheads="1"/>
              </p:cNvSpPr>
              <p:nvPr/>
            </p:nvSpPr>
            <p:spPr bwMode="auto">
              <a:xfrm>
                <a:off x="3120" y="864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54" name="Oval 14"/>
              <p:cNvSpPr>
                <a:spLocks noChangeArrowheads="1"/>
              </p:cNvSpPr>
              <p:nvPr/>
            </p:nvSpPr>
            <p:spPr bwMode="auto">
              <a:xfrm>
                <a:off x="3648" y="912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auto">
              <a:xfrm>
                <a:off x="3840" y="1296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5862" name="Text Box 22"/>
            <p:cNvSpPr txBox="1">
              <a:spLocks noChangeArrowheads="1"/>
            </p:cNvSpPr>
            <p:nvPr/>
          </p:nvSpPr>
          <p:spPr bwMode="auto">
            <a:xfrm>
              <a:off x="4646" y="86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graphicFrame>
          <p:nvGraphicFramePr>
            <p:cNvPr id="35863" name="Object 23"/>
            <p:cNvGraphicFramePr>
              <a:graphicFrameLocks noChangeAspect="1"/>
            </p:cNvGraphicFramePr>
            <p:nvPr/>
          </p:nvGraphicFramePr>
          <p:xfrm>
            <a:off x="5232" y="1104"/>
            <a:ext cx="432" cy="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63" name="公式" r:id="rId3" imgW="393480" imgH="228600" progId="Equation.3">
                    <p:embed/>
                  </p:oleObj>
                </mc:Choice>
                <mc:Fallback>
                  <p:oleObj name="公式" r:id="rId3" imgW="393480" imgH="22860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" y="1104"/>
                          <a:ext cx="432" cy="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865" name="Text Box 25"/>
              <p:cNvSpPr txBox="1">
                <a:spLocks noChangeArrowheads="1"/>
              </p:cNvSpPr>
              <p:nvPr/>
            </p:nvSpPr>
            <p:spPr bwMode="auto">
              <a:xfrm>
                <a:off x="477837" y="1366044"/>
                <a:ext cx="6536405" cy="3651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For </a:t>
                </a:r>
                <a:r>
                  <a:rPr lang="en-US" altLang="zh-CN" sz="2000" i="1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-dimensional 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system consisting of </a:t>
                </a:r>
                <a:r>
                  <a:rPr lang="en-US" altLang="zh-CN" sz="2000" i="1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frictionless </a:t>
                </a:r>
                <a:endParaRPr lang="en-US" altLang="zh-CN" sz="2000" dirty="0" smtClean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500" dirty="0" smtClean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spheres,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total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number of unknowns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lang="en-US" altLang="zh-CN" sz="2000" i="1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x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altLang="zh-CN" sz="2000" i="1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,y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altLang="zh-CN" sz="2000" i="1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,z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altLang="zh-CN" sz="2000" i="1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,…,</a:t>
                </a:r>
                <a:r>
                  <a:rPr lang="en-US" altLang="zh-CN" sz="2000" i="1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x</a:t>
                </a:r>
                <a:r>
                  <a:rPr lang="en-US" altLang="zh-CN" sz="2000" i="1" baseline="-25000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altLang="zh-CN" sz="2000" i="1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,y</a:t>
                </a:r>
                <a:r>
                  <a:rPr lang="en-US" altLang="zh-CN" sz="2000" i="1" baseline="-25000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altLang="zh-CN" sz="2000" i="1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,z</a:t>
                </a:r>
                <a:r>
                  <a:rPr lang="en-US" altLang="zh-CN" sz="2000" i="1" baseline="-25000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  <a:endParaRPr lang="en-US" altLang="zh-CN" sz="2000" dirty="0" smtClean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500" dirty="0" smtClean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is </a:t>
                </a:r>
                <a:r>
                  <a:rPr lang="en-US" altLang="zh-CN" sz="20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dN</a:t>
                </a:r>
                <a:r>
                  <a:rPr lang="en-US" altLang="zh-CN" sz="2000" i="1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; 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total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number of constraints</a:t>
                </a:r>
                <a:r>
                  <a:rPr lang="en-US" altLang="zh-CN" sz="2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is </a:t>
                </a:r>
                <a:r>
                  <a:rPr lang="en-US" altLang="zh-CN" sz="20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altLang="zh-CN" sz="2000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/</a:t>
                </a:r>
                <a:r>
                  <a:rPr lang="en-US" altLang="zh-CN" sz="20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US" altLang="zh-CN" sz="2000" i="1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In order to determine all freedoms,</a:t>
                </a:r>
                <a:endPara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500" i="1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i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               </a:t>
                </a:r>
                <a:r>
                  <a:rPr lang="en-US" altLang="zh-CN" sz="2000" i="1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𝑧𝑁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≥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𝑑𝑁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≥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𝑑</m:t>
                    </m:r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8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Isostatic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=2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𝑑</m:t>
                    </m:r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sym typeface="Symbol" panose="05050102010706020507" pitchFamily="18" charset="2"/>
                  </a:rPr>
                  <a:t>is minimum requirement of stability</a:t>
                </a:r>
                <a:endPara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zh-CN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Jamming transition at Point J is on verge of instability</a:t>
                </a:r>
                <a:endParaRPr lang="en-US" altLang="zh-CN" sz="2000" dirty="0">
                  <a:solidFill>
                    <a:srgbClr val="0000FF"/>
                  </a:solidFill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5865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837" y="1366044"/>
                <a:ext cx="6536405" cy="3651705"/>
              </a:xfrm>
              <a:prstGeom prst="rect">
                <a:avLst/>
              </a:prstGeom>
              <a:blipFill rotWithShape="0">
                <a:blip r:embed="rId5"/>
                <a:stretch>
                  <a:fillRect l="-932" t="-835" b="-20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Isostaticity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 Maxwell criterion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39274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498" name="Group 10"/>
          <p:cNvGrpSpPr>
            <a:grpSpLocks/>
          </p:cNvGrpSpPr>
          <p:nvPr/>
        </p:nvGrpSpPr>
        <p:grpSpPr bwMode="auto">
          <a:xfrm>
            <a:off x="1066800" y="1204912"/>
            <a:ext cx="2362200" cy="1579563"/>
            <a:chOff x="384" y="816"/>
            <a:chExt cx="1488" cy="995"/>
          </a:xfrm>
        </p:grpSpPr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16"/>
              <a:ext cx="1008" cy="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49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680"/>
              <a:ext cx="1488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3500" name="Group 12"/>
          <p:cNvGrpSpPr>
            <a:grpSpLocks/>
          </p:cNvGrpSpPr>
          <p:nvPr/>
        </p:nvGrpSpPr>
        <p:grpSpPr bwMode="auto">
          <a:xfrm>
            <a:off x="1219200" y="2957512"/>
            <a:ext cx="2133600" cy="1784350"/>
            <a:chOff x="480" y="1776"/>
            <a:chExt cx="1344" cy="1124"/>
          </a:xfrm>
        </p:grpSpPr>
        <p:pic>
          <p:nvPicPr>
            <p:cNvPr id="6349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776"/>
              <a:ext cx="1344" cy="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910" y="2688"/>
              <a:ext cx="5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>
                  <a:latin typeface="Times New Roman" panose="02020603050405020304" pitchFamily="18" charset="0"/>
                </a:rPr>
                <a:t>jammed</a:t>
              </a:r>
            </a:p>
          </p:txBody>
        </p:sp>
      </p:grpSp>
      <p:grpSp>
        <p:nvGrpSpPr>
          <p:cNvPr id="63502" name="Group 14"/>
          <p:cNvGrpSpPr>
            <a:grpSpLocks/>
          </p:cNvGrpSpPr>
          <p:nvPr/>
        </p:nvGrpSpPr>
        <p:grpSpPr bwMode="auto">
          <a:xfrm>
            <a:off x="1235075" y="4862512"/>
            <a:ext cx="2057400" cy="1766888"/>
            <a:chOff x="490" y="2976"/>
            <a:chExt cx="1296" cy="1113"/>
          </a:xfrm>
        </p:grpSpPr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2976"/>
              <a:ext cx="1296" cy="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501" name="Text Box 13"/>
            <p:cNvSpPr txBox="1">
              <a:spLocks noChangeArrowheads="1"/>
            </p:cNvSpPr>
            <p:nvPr/>
          </p:nvSpPr>
          <p:spPr bwMode="auto">
            <a:xfrm>
              <a:off x="662" y="3877"/>
              <a:ext cx="10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>
                  <a:latin typeface="Times New Roman" panose="02020603050405020304" pitchFamily="18" charset="0"/>
                </a:rPr>
                <a:t>almost unjammed</a:t>
              </a:r>
            </a:p>
          </p:txBody>
        </p:sp>
      </p:grpSp>
      <p:graphicFrame>
        <p:nvGraphicFramePr>
          <p:cNvPr id="6350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633562"/>
              </p:ext>
            </p:extLst>
          </p:nvPr>
        </p:nvGraphicFramePr>
        <p:xfrm>
          <a:off x="6096000" y="2514600"/>
          <a:ext cx="16002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0" name="公式" r:id="rId8" imgW="1091880" imgH="253800" progId="Equation.3">
                  <p:embed/>
                </p:oleObj>
              </mc:Choice>
              <mc:Fallback>
                <p:oleObj name="公式" r:id="rId8" imgW="1091880" imgH="253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514600"/>
                        <a:ext cx="16002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023009"/>
              </p:ext>
            </p:extLst>
          </p:nvPr>
        </p:nvGraphicFramePr>
        <p:xfrm>
          <a:off x="6781800" y="1828800"/>
          <a:ext cx="914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1" name="公式" r:id="rId10" imgW="647640" imgH="203040" progId="Equation.3">
                  <p:embed/>
                </p:oleObj>
              </mc:Choice>
              <mc:Fallback>
                <p:oleObj name="公式" r:id="rId10" imgW="647640" imgH="2030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828800"/>
                        <a:ext cx="9144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33540"/>
              </p:ext>
            </p:extLst>
          </p:nvPr>
        </p:nvGraphicFramePr>
        <p:xfrm>
          <a:off x="5607050" y="1447800"/>
          <a:ext cx="8699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2" name="公式" r:id="rId12" imgW="634680" imgH="203040" progId="Equation.3">
                  <p:embed/>
                </p:oleObj>
              </mc:Choice>
              <mc:Fallback>
                <p:oleObj name="公式" r:id="rId12" imgW="634680" imgH="2030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1447800"/>
                        <a:ext cx="8699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061115"/>
              </p:ext>
            </p:extLst>
          </p:nvPr>
        </p:nvGraphicFramePr>
        <p:xfrm>
          <a:off x="5029200" y="3657600"/>
          <a:ext cx="1550988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3" name="公式" r:id="rId14" imgW="850680" imgH="241200" progId="Equation.3">
                  <p:embed/>
                </p:oleObj>
              </mc:Choice>
              <mc:Fallback>
                <p:oleObj name="公式" r:id="rId14" imgW="850680" imgH="241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657600"/>
                        <a:ext cx="1550988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5638800" y="6477000"/>
            <a:ext cx="3430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T.S.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Majmuder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98</a:t>
            </a:r>
            <a:r>
              <a:rPr lang="en-US" altLang="zh-CN" sz="1400" dirty="0">
                <a:latin typeface="Times New Roman" panose="02020603050405020304" pitchFamily="18" charset="0"/>
              </a:rPr>
              <a:t>, 058001 (2007)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Experimental study of marginal jamming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0" y="762000"/>
            <a:ext cx="5013325" cy="6042025"/>
            <a:chOff x="0" y="480"/>
            <a:chExt cx="3158" cy="3806"/>
          </a:xfrm>
        </p:grpSpPr>
        <p:pic>
          <p:nvPicPr>
            <p:cNvPr id="4" name="Picture 7" descr="scaling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"/>
              <a:ext cx="3158" cy="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864" y="3264"/>
              <a:ext cx="9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solidFill>
                    <a:srgbClr val="008000"/>
                  </a:solidFill>
                  <a:latin typeface="Times New Roman" panose="02020603050405020304" pitchFamily="18" charset="0"/>
                </a:rPr>
                <a:t>Marginally Jammed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2105" y="3427"/>
              <a:ext cx="7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Deeply Jammed</a:t>
              </a: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2021" y="3752"/>
              <a:ext cx="2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solidFill>
                    <a:srgbClr val="FF66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</a:t>
              </a:r>
              <a:r>
                <a:rPr lang="en-US" altLang="zh-CN" sz="2000" b="1" i="1" baseline="-25000">
                  <a:solidFill>
                    <a:srgbClr val="FF66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d</a:t>
              </a:r>
              <a:endParaRPr lang="en-US" altLang="zh-CN" sz="2000" b="1" i="1">
                <a:solidFill>
                  <a:srgbClr val="FF6600"/>
                </a:solidFill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Critical scaling of deep jamming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724400" y="1143000"/>
                <a:ext cx="37559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energy</a:t>
                </a: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	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143000"/>
                <a:ext cx="3755900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1623" t="-5172" b="-8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4718648" y="2330415"/>
                <a:ext cx="406386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</a:t>
                </a: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1.7</m:t>
                        </m:r>
                      </m:sup>
                    </m:sSup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1.7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48" y="2330415"/>
                <a:ext cx="4063869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499" t="-2304" b="-4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4718648" y="4056216"/>
                <a:ext cx="399577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Shear modulus</a:t>
                </a:r>
              </a:p>
              <a:p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	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1.2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48" y="4056216"/>
                <a:ext cx="3995774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1524" t="-4274" b="-8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724400" y="5046816"/>
                <a:ext cx="3323667" cy="719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Coordination number</a:t>
                </a: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046816"/>
                <a:ext cx="3323667" cy="719428"/>
              </a:xfrm>
              <a:prstGeom prst="rect">
                <a:avLst/>
              </a:prstGeom>
              <a:blipFill rotWithShape="0">
                <a:blip r:embed="rId6"/>
                <a:stretch>
                  <a:fillRect l="-1835" t="-5085" b="-59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4718648" y="5977520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depend on potential!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03571" y="6474023"/>
            <a:ext cx="41404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</a:rPr>
              <a:t>C</a:t>
            </a:r>
            <a:r>
              <a:rPr lang="en-US" altLang="zh-CN" sz="1400" dirty="0">
                <a:latin typeface="Times New Roman" panose="02020603050405020304" pitchFamily="18" charset="0"/>
              </a:rPr>
              <a:t>. Zhao, K.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Tian</a:t>
            </a:r>
            <a:r>
              <a:rPr lang="en-US" altLang="zh-CN" sz="1400" dirty="0">
                <a:latin typeface="Times New Roman" panose="02020603050405020304" pitchFamily="18" charset="0"/>
              </a:rPr>
              <a:t>, and N. Xu,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latin typeface="Times New Roman" panose="02020603050405020304" pitchFamily="18" charset="0"/>
              </a:rPr>
              <a:t>, 125503 (2011).</a:t>
            </a:r>
          </a:p>
        </p:txBody>
      </p:sp>
    </p:spTree>
    <p:extLst>
      <p:ext uri="{BB962C8B-B14F-4D97-AF65-F5344CB8AC3E}">
        <p14:creationId xmlns:p14="http://schemas.microsoft.com/office/powerpoint/2010/main" val="3623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1676400"/>
            <a:ext cx="632460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522944" y="6477000"/>
            <a:ext cx="3621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W. G.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Ellenbroek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97</a:t>
            </a:r>
            <a:r>
              <a:rPr lang="en-US" altLang="zh-CN" sz="1400" dirty="0">
                <a:latin typeface="Times New Roman" panose="02020603050405020304" pitchFamily="18" charset="0"/>
              </a:rPr>
              <a:t>, 258001 (2006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Probing criticality of Point J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" y="1123890"/>
            <a:ext cx="5107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to point inflation in jammed solids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6781" y="5245040"/>
            <a:ext cx="839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particles show response to the point force approaching Point J from above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Probing criticality of Point J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" y="1123890"/>
            <a:ext cx="3959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to drag below jamming</a:t>
            </a:r>
            <a:endParaRPr lang="zh-CN" alt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514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616075"/>
            <a:ext cx="24384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16075"/>
            <a:ext cx="24384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9" y="4427367"/>
            <a:ext cx="3347658" cy="225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867400" y="6477000"/>
            <a:ext cx="33021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J. A.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Drocco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latin typeface="Times New Roman" panose="02020603050405020304" pitchFamily="18" charset="0"/>
              </a:rPr>
              <a:t>, 088001 (2005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r>
              <a:rPr lang="en-US" altLang="zh-CN" sz="1400" i="1" dirty="0" smtClean="0">
                <a:latin typeface="Times New Roman" panose="02020603050405020304" pitchFamily="18" charset="0"/>
              </a:rPr>
              <a:t> </a:t>
            </a:r>
            <a:endParaRPr lang="en-US" altLang="zh-CN" sz="1400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99070"/>
              </p:ext>
            </p:extLst>
          </p:nvPr>
        </p:nvGraphicFramePr>
        <p:xfrm>
          <a:off x="1371600" y="4054475"/>
          <a:ext cx="9969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7" name="公式" r:id="rId7" imgW="622080" imgH="203040" progId="Equation.3">
                  <p:embed/>
                </p:oleObj>
              </mc:Choice>
              <mc:Fallback>
                <p:oleObj name="公式" r:id="rId7" imgW="622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054475"/>
                        <a:ext cx="996950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169115"/>
              </p:ext>
            </p:extLst>
          </p:nvPr>
        </p:nvGraphicFramePr>
        <p:xfrm>
          <a:off x="4200525" y="4054475"/>
          <a:ext cx="976313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8" name="公式" r:id="rId9" imgW="609480" imgH="203040" progId="Equation.3">
                  <p:embed/>
                </p:oleObj>
              </mc:Choice>
              <mc:Fallback>
                <p:oleObj name="公式" r:id="rId9" imgW="609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5" y="4054475"/>
                        <a:ext cx="976313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301479"/>
              </p:ext>
            </p:extLst>
          </p:nvPr>
        </p:nvGraphicFramePr>
        <p:xfrm>
          <a:off x="7010400" y="4054475"/>
          <a:ext cx="9969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9" name="公式" r:id="rId11" imgW="622080" imgH="203040" progId="Equation.3">
                  <p:embed/>
                </p:oleObj>
              </mc:Choice>
              <mc:Fallback>
                <p:oleObj name="公式" r:id="rId11" imgW="622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54475"/>
                        <a:ext cx="996950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3886200" y="4997569"/>
                <a:ext cx="499688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particles response approaching jamming </a:t>
                </a:r>
              </a:p>
              <a:p>
                <a:endPara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 length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~0.6</m:t>
                    </m:r>
                  </m:oMath>
                </a14:m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0.7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997569"/>
                <a:ext cx="4996881" cy="861774"/>
              </a:xfrm>
              <a:prstGeom prst="rect">
                <a:avLst/>
              </a:prstGeom>
              <a:blipFill rotWithShape="0">
                <a:blip r:embed="rId13"/>
                <a:stretch>
                  <a:fillRect l="-1343" t="-4255" r="-366" b="-1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77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64" y="4114800"/>
            <a:ext cx="3526536" cy="2377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363" y="1564767"/>
            <a:ext cx="3459099" cy="2397633"/>
          </a:xfrm>
          <a:prstGeom prst="rect">
            <a:avLst/>
          </a:prstGeom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519738" y="6553200"/>
            <a:ext cx="36787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P. Olsson and S.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Teitel</a:t>
            </a:r>
            <a:r>
              <a:rPr lang="en-US" altLang="zh-CN" sz="1400" i="1" dirty="0">
                <a:latin typeface="Times New Roman" panose="02020603050405020304" pitchFamily="18" charset="0"/>
              </a:rPr>
              <a:t>, </a:t>
            </a:r>
            <a:r>
              <a:rPr lang="en-US" altLang="zh-CN" sz="1400" dirty="0">
                <a:latin typeface="Times New Roman" panose="02020603050405020304" pitchFamily="18" charset="0"/>
              </a:rPr>
              <a:t>PRL</a:t>
            </a:r>
            <a:r>
              <a:rPr lang="en-US" altLang="zh-CN" sz="1400" i="1" dirty="0"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</a:rPr>
              <a:t>99</a:t>
            </a:r>
            <a:r>
              <a:rPr lang="en-US" altLang="zh-CN" sz="1400" dirty="0">
                <a:latin typeface="Times New Roman" panose="02020603050405020304" pitchFamily="18" charset="0"/>
              </a:rPr>
              <a:t>, 178001 (2007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r>
              <a:rPr lang="en-US" altLang="zh-CN" sz="1400" i="1" dirty="0" smtClean="0">
                <a:latin typeface="Times New Roman" panose="02020603050405020304" pitchFamily="18" charset="0"/>
              </a:rPr>
              <a:t> </a:t>
            </a:r>
            <a:endParaRPr lang="en-US" altLang="zh-CN" sz="1400" i="1" dirty="0">
              <a:latin typeface="Times New Roman" panose="02020603050405020304" pitchFamily="18" charset="0"/>
            </a:endParaRP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481390" y="914400"/>
            <a:ext cx="4852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Scaling collapse of viscosity in shear flow</a:t>
            </a: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2667000" y="55626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Probing criticality of Point J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4343400" y="2590800"/>
            <a:ext cx="8382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1" y="1636792"/>
            <a:ext cx="3558159" cy="24674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" y="4392930"/>
            <a:ext cx="3817620" cy="5600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" y="5118972"/>
            <a:ext cx="3368040" cy="3529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030" y="6019800"/>
            <a:ext cx="3760470" cy="58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Types of phase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transitions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669925" y="1590675"/>
            <a:ext cx="2481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zh-CN" sz="2000">
                <a:solidFill>
                  <a:srgbClr val="003399"/>
                </a:solidFill>
                <a:latin typeface="Times New Roman" panose="02020603050405020304" pitchFamily="18" charset="0"/>
              </a:rPr>
              <a:t>  First order transition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822325" y="2124075"/>
            <a:ext cx="43719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</a:rPr>
              <a:t> Discontinuous phase transition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 sz="80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</a:rPr>
              <a:t> T, P, chemical potential </a:t>
            </a: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CN" sz="2000">
                <a:latin typeface="Times New Roman" panose="02020603050405020304" pitchFamily="18" charset="0"/>
              </a:rPr>
              <a:t> same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80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</a:rPr>
              <a:t> Entropy S</a:t>
            </a: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 discontinuous  latent heat</a:t>
            </a:r>
          </a:p>
          <a:p>
            <a:endParaRPr lang="en-US" altLang="zh-CN" sz="2000">
              <a:latin typeface="Times New Roman" panose="02020603050405020304" pitchFamily="18" charset="0"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663575" y="3602037"/>
            <a:ext cx="3733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zh-CN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  Second order </a:t>
            </a: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transition (critical)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827088" y="4165600"/>
            <a:ext cx="32797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</a:rPr>
              <a:t> Continuous phase transition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80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</a:rPr>
              <a:t> T, P, </a:t>
            </a: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, S</a:t>
            </a:r>
            <a:r>
              <a:rPr lang="en-US" altLang="zh-CN" sz="2000">
                <a:latin typeface="Times New Roman" panose="02020603050405020304" pitchFamily="18" charset="0"/>
              </a:rPr>
              <a:t> same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80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</a:rPr>
              <a:t> No</a:t>
            </a: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 latent heat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80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 Critical scaling</a:t>
            </a:r>
          </a:p>
          <a:p>
            <a:endParaRPr lang="en-US" altLang="zh-CN" sz="2000">
              <a:latin typeface="Times New Roman" panose="02020603050405020304" pitchFamily="18" charset="0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69925" y="6232525"/>
            <a:ext cx="816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FF3300"/>
                </a:solidFill>
                <a:latin typeface="Times New Roman" panose="02020603050405020304" pitchFamily="18" charset="0"/>
              </a:rPr>
              <a:t>Order parameter</a:t>
            </a:r>
            <a:r>
              <a:rPr lang="en-US" altLang="zh-CN" sz="2000">
                <a:latin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 a quantity characterizing the order of a system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22325" y="1027113"/>
            <a:ext cx="541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 PV system as example (can be other systems)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481390" y="914400"/>
            <a:ext cx="23775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Finite size scaling</a:t>
            </a:r>
            <a:endParaRPr lang="en-US" altLang="zh-CN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Probing criticality of Point J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48" y="1386745"/>
            <a:ext cx="5102352" cy="4328255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770102" y="6477000"/>
            <a:ext cx="32976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</a:rPr>
              <a:t>H. Liu, X. </a:t>
            </a:r>
            <a:r>
              <a:rPr lang="en-US" altLang="zh-CN" sz="1400" dirty="0" err="1" smtClean="0">
                <a:latin typeface="Times New Roman" panose="02020603050405020304" pitchFamily="18" charset="0"/>
              </a:rPr>
              <a:t>Xie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, and N. Xu</a:t>
            </a:r>
            <a:r>
              <a:rPr lang="en-US" altLang="zh-CN" sz="1400" i="1" dirty="0" smtClean="0">
                <a:latin typeface="Times New Roman" panose="02020603050405020304" pitchFamily="18" charset="0"/>
              </a:rPr>
              <a:t>,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to be submitted.</a:t>
            </a:r>
            <a:endParaRPr lang="en-US" altLang="zh-CN" sz="1400" i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600200" y="5940161"/>
                <a:ext cx="6166047" cy="460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1/3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sz="2000" dirty="0" smtClean="0"/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en-US" altLang="zh-CN" sz="2000" dirty="0" smtClean="0"/>
                  <a:t>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=0.81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±0.05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940161"/>
                <a:ext cx="6166047" cy="460639"/>
              </a:xfrm>
              <a:prstGeom prst="rect">
                <a:avLst/>
              </a:prstGeom>
              <a:blipFill rotWithShape="0">
                <a:blip r:embed="rId3"/>
                <a:stretch>
                  <a:fillRect l="-99" t="-1316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15" name="Group 27"/>
          <p:cNvGrpSpPr>
            <a:grpSpLocks/>
          </p:cNvGrpSpPr>
          <p:nvPr/>
        </p:nvGrpSpPr>
        <p:grpSpPr bwMode="auto">
          <a:xfrm>
            <a:off x="747713" y="1066802"/>
            <a:ext cx="7853362" cy="730251"/>
            <a:chOff x="471" y="672"/>
            <a:chExt cx="4947" cy="460"/>
          </a:xfrm>
        </p:grpSpPr>
        <p:sp>
          <p:nvSpPr>
            <p:cNvPr id="37896" name="Text Box 8"/>
            <p:cNvSpPr txBox="1">
              <a:spLocks noChangeArrowheads="1"/>
            </p:cNvSpPr>
            <p:nvPr/>
          </p:nvSpPr>
          <p:spPr bwMode="auto">
            <a:xfrm>
              <a:off x="471" y="672"/>
              <a:ext cx="49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If a potential energy minima is slightly perturbed by moving particles from </a:t>
              </a:r>
            </a:p>
            <a:p>
              <a:pPr>
                <a:buFont typeface="Wingdings" panose="05000000000000000000" pitchFamily="2" charset="2"/>
                <a:buNone/>
              </a:pP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                        to                     , rise of potential energy is </a:t>
              </a:r>
            </a:p>
          </p:txBody>
        </p:sp>
        <p:graphicFrame>
          <p:nvGraphicFramePr>
            <p:cNvPr id="37897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9091321"/>
                </p:ext>
              </p:extLst>
            </p:nvPr>
          </p:nvGraphicFramePr>
          <p:xfrm>
            <a:off x="504" y="891"/>
            <a:ext cx="1002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66" name="公式" r:id="rId3" imgW="1002960" imgH="241200" progId="Equation.3">
                    <p:embed/>
                  </p:oleObj>
                </mc:Choice>
                <mc:Fallback>
                  <p:oleObj name="公式" r:id="rId3" imgW="1002960" imgH="2412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" y="891"/>
                          <a:ext cx="1002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8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5490143"/>
                </p:ext>
              </p:extLst>
            </p:nvPr>
          </p:nvGraphicFramePr>
          <p:xfrm>
            <a:off x="1659" y="890"/>
            <a:ext cx="839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67" name="公式" r:id="rId5" imgW="838080" imgH="241200" progId="Equation.3">
                    <p:embed/>
                  </p:oleObj>
                </mc:Choice>
                <mc:Fallback>
                  <p:oleObj name="公式" r:id="rId5" imgW="838080" imgH="2412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" y="890"/>
                          <a:ext cx="839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917" name="Group 29"/>
          <p:cNvGrpSpPr>
            <a:grpSpLocks/>
          </p:cNvGrpSpPr>
          <p:nvPr/>
        </p:nvGrpSpPr>
        <p:grpSpPr bwMode="auto">
          <a:xfrm>
            <a:off x="914400" y="1738313"/>
            <a:ext cx="7315200" cy="852487"/>
            <a:chOff x="576" y="1095"/>
            <a:chExt cx="4608" cy="537"/>
          </a:xfrm>
        </p:grpSpPr>
        <p:graphicFrame>
          <p:nvGraphicFramePr>
            <p:cNvPr id="37899" name="Object 11"/>
            <p:cNvGraphicFramePr>
              <a:graphicFrameLocks noChangeAspect="1"/>
            </p:cNvGraphicFramePr>
            <p:nvPr/>
          </p:nvGraphicFramePr>
          <p:xfrm>
            <a:off x="576" y="1200"/>
            <a:ext cx="4608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68" name="公式" r:id="rId7" imgW="5155920" imgH="469800" progId="Equation.3">
                    <p:embed/>
                  </p:oleObj>
                </mc:Choice>
                <mc:Fallback>
                  <p:oleObj name="公式" r:id="rId7" imgW="515592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1200"/>
                          <a:ext cx="4608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 flipV="1">
              <a:off x="1728" y="1248"/>
              <a:ext cx="864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1" name="Text Box 13"/>
            <p:cNvSpPr txBox="1">
              <a:spLocks noChangeArrowheads="1"/>
            </p:cNvSpPr>
            <p:nvPr/>
          </p:nvSpPr>
          <p:spPr bwMode="auto">
            <a:xfrm>
              <a:off x="2534" y="1095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762000" y="2803525"/>
            <a:ext cx="693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Dynamical (Hessian) matrix 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H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2000" i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dN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 </a:t>
            </a:r>
            <a:r>
              <a:rPr lang="en-US" altLang="zh-CN" sz="2000" i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dN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zh-CN" sz="2000" i="1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3790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638035"/>
              </p:ext>
            </p:extLst>
          </p:nvPr>
        </p:nvGraphicFramePr>
        <p:xfrm>
          <a:off x="1066800" y="3275012"/>
          <a:ext cx="204470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69" name="公式" r:id="rId9" imgW="1218960" imgH="545760" progId="Equation.3">
                  <p:embed/>
                </p:oleObj>
              </mc:Choice>
              <mc:Fallback>
                <p:oleObj name="公式" r:id="rId9" imgW="1218960" imgH="54576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75012"/>
                        <a:ext cx="204470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3448050" y="3429000"/>
            <a:ext cx="234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altLang="zh-CN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altLang="zh-CN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: Cartesian coordinates</a:t>
            </a:r>
          </a:p>
          <a:p>
            <a:r>
              <a:rPr lang="en-US" altLang="zh-CN" sz="1600" i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zh-CN" sz="16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zh-CN" sz="1600" i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zh-CN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: particle index</a:t>
            </a:r>
          </a:p>
        </p:txBody>
      </p:sp>
      <p:graphicFrame>
        <p:nvGraphicFramePr>
          <p:cNvPr id="3790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899368"/>
              </p:ext>
            </p:extLst>
          </p:nvPr>
        </p:nvGraphicFramePr>
        <p:xfrm>
          <a:off x="6629400" y="3276600"/>
          <a:ext cx="1676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0" name="公式" r:id="rId11" imgW="1180800" imgH="698400" progId="Equation.3">
                  <p:embed/>
                </p:oleObj>
              </mc:Choice>
              <mc:Fallback>
                <p:oleObj name="公式" r:id="rId11" imgW="1180800" imgH="698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276600"/>
                        <a:ext cx="16764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762000" y="4479925"/>
            <a:ext cx="693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Diagonalization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 of dynamical matrix</a:t>
            </a:r>
            <a:endParaRPr lang="en-US" altLang="zh-CN" sz="2000" i="1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3790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348622"/>
              </p:ext>
            </p:extLst>
          </p:nvPr>
        </p:nvGraphicFramePr>
        <p:xfrm>
          <a:off x="1219200" y="5029200"/>
          <a:ext cx="295910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1" name="公式" r:id="rId13" imgW="1676160" imgH="228600" progId="Equation.3">
                  <p:embed/>
                </p:oleObj>
              </mc:Choice>
              <mc:Fallback>
                <p:oleObj name="公式" r:id="rId13" imgW="1676160" imgH="2286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959100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912" name="Group 24"/>
          <p:cNvGrpSpPr>
            <a:grpSpLocks/>
          </p:cNvGrpSpPr>
          <p:nvPr/>
        </p:nvGrpSpPr>
        <p:grpSpPr bwMode="auto">
          <a:xfrm>
            <a:off x="1143000" y="5470525"/>
            <a:ext cx="6934200" cy="415925"/>
            <a:chOff x="523" y="3365"/>
            <a:chExt cx="4368" cy="262"/>
          </a:xfrm>
        </p:grpSpPr>
        <p:graphicFrame>
          <p:nvGraphicFramePr>
            <p:cNvPr id="37908" name="Object 20"/>
            <p:cNvGraphicFramePr>
              <a:graphicFrameLocks noChangeAspect="1"/>
            </p:cNvGraphicFramePr>
            <p:nvPr/>
          </p:nvGraphicFramePr>
          <p:xfrm>
            <a:off x="1382" y="3375"/>
            <a:ext cx="624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72" name="公式" r:id="rId15" imgW="596880" imgH="241200" progId="Equation.3">
                    <p:embed/>
                  </p:oleObj>
                </mc:Choice>
                <mc:Fallback>
                  <p:oleObj name="公式" r:id="rId15" imgW="596880" imgH="24120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2" y="3375"/>
                          <a:ext cx="624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09" name="Text Box 21"/>
            <p:cNvSpPr txBox="1">
              <a:spLocks noChangeArrowheads="1"/>
            </p:cNvSpPr>
            <p:nvPr/>
          </p:nvSpPr>
          <p:spPr bwMode="auto">
            <a:xfrm>
              <a:off x="523" y="3365"/>
              <a:ext cx="43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Eigenvalues                 : 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frequency</a:t>
              </a: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of normal mode of vibration </a:t>
              </a:r>
              <a:r>
                <a: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l</a:t>
              </a:r>
            </a:p>
          </p:txBody>
        </p:sp>
      </p:grpSp>
      <p:grpSp>
        <p:nvGrpSpPr>
          <p:cNvPr id="37914" name="Group 26"/>
          <p:cNvGrpSpPr>
            <a:grpSpLocks/>
          </p:cNvGrpSpPr>
          <p:nvPr/>
        </p:nvGrpSpPr>
        <p:grpSpPr bwMode="auto">
          <a:xfrm>
            <a:off x="1142538" y="5900737"/>
            <a:ext cx="6934200" cy="423863"/>
            <a:chOff x="727" y="3588"/>
            <a:chExt cx="4368" cy="267"/>
          </a:xfrm>
        </p:grpSpPr>
        <p:sp>
          <p:nvSpPr>
            <p:cNvPr id="37911" name="Text Box 23"/>
            <p:cNvSpPr txBox="1">
              <a:spLocks noChangeArrowheads="1"/>
            </p:cNvSpPr>
            <p:nvPr/>
          </p:nvSpPr>
          <p:spPr bwMode="auto">
            <a:xfrm>
              <a:off x="727" y="3588"/>
              <a:ext cx="43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Eigenvectors      : </a:t>
              </a:r>
              <a:r>
                <a: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polarization vectors</a:t>
              </a:r>
              <a:r>
                <a:rPr lang="en-US" altLang="zh-CN" sz="2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 of mode </a:t>
              </a:r>
              <a:r>
                <a:rPr lang="en-US" altLang="zh-CN" sz="2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l</a:t>
              </a:r>
            </a:p>
          </p:txBody>
        </p:sp>
        <p:graphicFrame>
          <p:nvGraphicFramePr>
            <p:cNvPr id="37913" name="Object 25"/>
            <p:cNvGraphicFramePr>
              <a:graphicFrameLocks noChangeAspect="1"/>
            </p:cNvGraphicFramePr>
            <p:nvPr/>
          </p:nvGraphicFramePr>
          <p:xfrm>
            <a:off x="1672" y="3615"/>
            <a:ext cx="147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73" name="公式" r:id="rId17" imgW="139680" imgH="228600" progId="Equation.3">
                    <p:embed/>
                  </p:oleObj>
                </mc:Choice>
                <mc:Fallback>
                  <p:oleObj name="公式" r:id="rId17" imgW="139680" imgH="2286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2" y="3615"/>
                          <a:ext cx="147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Normal modes of vibration (phonons)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693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Why eigenvalues correspond to frequency of normal modes?</a:t>
            </a:r>
          </a:p>
        </p:txBody>
      </p:sp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2438400" y="914400"/>
          <a:ext cx="26670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9" name="公式" r:id="rId3" imgW="1650960" imgH="419040" progId="Equation.3">
                  <p:embed/>
                </p:oleObj>
              </mc:Choice>
              <mc:Fallback>
                <p:oleObj name="公式" r:id="rId3" imgW="165096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914400"/>
                        <a:ext cx="2667000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30250" y="1682750"/>
            <a:ext cx="197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</a:rPr>
              <a:t>Fourier transform</a:t>
            </a:r>
          </a:p>
        </p:txBody>
      </p:sp>
      <p:graphicFrame>
        <p:nvGraphicFramePr>
          <p:cNvPr id="38922" name="Object 10"/>
          <p:cNvGraphicFramePr>
            <a:graphicFrameLocks noChangeAspect="1"/>
          </p:cNvGraphicFramePr>
          <p:nvPr/>
        </p:nvGraphicFramePr>
        <p:xfrm>
          <a:off x="2714625" y="1692275"/>
          <a:ext cx="254317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80" name="公式" r:id="rId5" imgW="1574640" imgH="241200" progId="Equation.3">
                  <p:embed/>
                </p:oleObj>
              </mc:Choice>
              <mc:Fallback>
                <p:oleObj name="公式" r:id="rId5" imgW="15746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1692275"/>
                        <a:ext cx="254317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38188" y="2346325"/>
            <a:ext cx="717232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Due to periodic boundary conditions, </a:t>
            </a: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2000" dirty="0">
                <a:latin typeface="Times New Roman" panose="02020603050405020304" pitchFamily="18" charset="0"/>
              </a:rPr>
              <a:t> out of </a:t>
            </a:r>
            <a:r>
              <a:rPr lang="en-US" altLang="zh-CN" sz="2000" i="1" dirty="0" err="1">
                <a:latin typeface="Times New Roman" panose="02020603050405020304" pitchFamily="18" charset="0"/>
              </a:rPr>
              <a:t>dN</a:t>
            </a:r>
            <a:r>
              <a:rPr lang="en-US" altLang="zh-CN" sz="2000" dirty="0">
                <a:latin typeface="Times New Roman" panose="02020603050405020304" pitchFamily="18" charset="0"/>
              </a:rPr>
              <a:t> modes are trivial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zero-frequency modes</a:t>
            </a:r>
            <a:r>
              <a:rPr lang="en-US" altLang="zh-CN" sz="2000" dirty="0">
                <a:latin typeface="Times New Roman" panose="02020603050405020304" pitchFamily="18" charset="0"/>
              </a:rPr>
              <a:t> (</a:t>
            </a:r>
            <a:r>
              <a:rPr lang="en-US" altLang="zh-CN" sz="2000" i="1" dirty="0">
                <a:latin typeface="Times New Roman" panose="02020603050405020304" pitchFamily="18" charset="0"/>
              </a:rPr>
              <a:t>identical translational moves of all particles</a:t>
            </a:r>
            <a:r>
              <a:rPr lang="en-US" altLang="zh-CN" sz="2000" dirty="0">
                <a:latin typeface="Times New Roman" panose="02020603050405020304" pitchFamily="18" charset="0"/>
              </a:rPr>
              <a:t>)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Rattlers: </a:t>
            </a:r>
            <a:r>
              <a:rPr lang="en-US" altLang="zh-CN" sz="2000" dirty="0">
                <a:latin typeface="Times New Roman" panose="02020603050405020304" pitchFamily="18" charset="0"/>
              </a:rPr>
              <a:t>particles with </a:t>
            </a:r>
            <a:r>
              <a:rPr lang="en-US" altLang="zh-CN" sz="2000" i="1" dirty="0">
                <a:latin typeface="Times New Roman" panose="02020603050405020304" pitchFamily="18" charset="0"/>
              </a:rPr>
              <a:t>NO</a:t>
            </a:r>
            <a:r>
              <a:rPr lang="en-US" altLang="zh-CN" sz="2000" dirty="0">
                <a:latin typeface="Times New Roman" panose="02020603050405020304" pitchFamily="18" charset="0"/>
              </a:rPr>
              <a:t> interactions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Each rattler contributes </a:t>
            </a:r>
            <a:r>
              <a:rPr lang="en-US" altLang="zh-CN" sz="2000" i="1" dirty="0">
                <a:latin typeface="Times New Roman" panose="02020603050405020304" pitchFamily="18" charset="0"/>
              </a:rPr>
              <a:t>d</a:t>
            </a:r>
            <a:r>
              <a:rPr lang="en-US" altLang="zh-CN" sz="2000" dirty="0">
                <a:latin typeface="Times New Roman" panose="02020603050405020304" pitchFamily="18" charset="0"/>
              </a:rPr>
              <a:t> trivial zero-frequency modes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If there are </a:t>
            </a:r>
            <a:r>
              <a:rPr lang="en-US" altLang="zh-CN" sz="2000" i="1" dirty="0" err="1">
                <a:latin typeface="Times New Roman" panose="02020603050405020304" pitchFamily="18" charset="0"/>
              </a:rPr>
              <a:t>N</a:t>
            </a:r>
            <a:r>
              <a:rPr lang="en-US" altLang="zh-CN" sz="2000" i="1" baseline="-25000" dirty="0" err="1">
                <a:latin typeface="Times New Roman" panose="02020603050405020304" pitchFamily="18" charset="0"/>
              </a:rPr>
              <a:t>f</a:t>
            </a:r>
            <a:r>
              <a:rPr lang="en-US" altLang="zh-CN" sz="2000" i="1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</a:rPr>
              <a:t>rattlers, total number of non-trivial </a:t>
            </a: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normal modes is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000" i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1)</a:t>
            </a:r>
          </a:p>
          <a:p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A State is mechanically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unstable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</a:rPr>
              <a:t>(unjammed) if any of the 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</a:rPr>
              <a:t>d</a:t>
            </a:r>
            <a:r>
              <a:rPr lang="en-US" altLang="zh-CN" sz="2000" dirty="0">
                <a:latin typeface="Times New Roman" panose="02020603050405020304" pitchFamily="18" charset="0"/>
              </a:rPr>
              <a:t>(</a:t>
            </a:r>
            <a:r>
              <a:rPr lang="en-US" altLang="zh-CN" sz="2000" i="1" dirty="0">
                <a:latin typeface="Times New Roman" panose="02020603050405020304" pitchFamily="18" charset="0"/>
              </a:rPr>
              <a:t>N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i="1" dirty="0" err="1">
                <a:latin typeface="Times New Roman" panose="02020603050405020304" pitchFamily="18" charset="0"/>
              </a:rPr>
              <a:t>N</a:t>
            </a:r>
            <a:r>
              <a:rPr lang="en-US" altLang="zh-CN" sz="2000" i="1" baseline="-25000" dirty="0" err="1">
                <a:latin typeface="Times New Roman" panose="02020603050405020304" pitchFamily="18" charset="0"/>
              </a:rPr>
              <a:t>f</a:t>
            </a:r>
            <a:r>
              <a:rPr lang="en-US" altLang="zh-CN" sz="2000" i="1" dirty="0">
                <a:latin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dirty="0">
                <a:latin typeface="Times New Roman" panose="02020603050405020304" pitchFamily="18" charset="0"/>
              </a:rPr>
              <a:t>1) modes has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imaginary</a:t>
            </a:r>
            <a:r>
              <a:rPr lang="en-US" altLang="zh-CN" sz="2000" dirty="0">
                <a:latin typeface="Times New Roman" panose="02020603050405020304" pitchFamily="18" charset="0"/>
              </a:rPr>
              <a:t> frequency (</a:t>
            </a:r>
            <a:r>
              <a:rPr lang="en-US" altLang="zh-CN" sz="2000" i="1" dirty="0">
                <a:latin typeface="Times New Roman" panose="02020603050405020304" pitchFamily="18" charset="0"/>
                <a:sym typeface="Symbol" panose="05050102010706020507" pitchFamily="18" charset="2"/>
              </a:rPr>
              <a:t> </a:t>
            </a:r>
            <a:r>
              <a:rPr lang="en-US" altLang="zh-CN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&lt; 0</a:t>
            </a:r>
            <a:r>
              <a:rPr lang="en-US" altLang="zh-CN" sz="2000" dirty="0">
                <a:latin typeface="Times New Roman" panose="02020603050405020304" pitchFamily="18" charset="0"/>
              </a:rPr>
              <a:t>)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</a:rPr>
              <a:t>Apply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ARPACK</a:t>
            </a:r>
            <a:r>
              <a:rPr lang="en-US" altLang="zh-CN" sz="2000" dirty="0">
                <a:latin typeface="Times New Roman" panose="02020603050405020304" pitchFamily="18" charset="0"/>
              </a:rPr>
              <a:t> to numerically </a:t>
            </a:r>
            <a:r>
              <a:rPr lang="en-US" altLang="zh-CN" sz="2000" dirty="0" err="1">
                <a:latin typeface="Times New Roman" panose="02020603050405020304" pitchFamily="18" charset="0"/>
              </a:rPr>
              <a:t>diagonalize</a:t>
            </a:r>
            <a:r>
              <a:rPr lang="en-US" altLang="zh-CN" sz="2000" dirty="0">
                <a:latin typeface="Times New Roman" panose="02020603050405020304" pitchFamily="18" charset="0"/>
              </a:rPr>
              <a:t> large matrices</a:t>
            </a:r>
          </a:p>
          <a:p>
            <a:r>
              <a:rPr lang="en-US" altLang="zh-CN" sz="1600" dirty="0">
                <a:latin typeface="Times New Roman" panose="02020603050405020304" pitchFamily="18" charset="0"/>
              </a:rPr>
              <a:t>http://www.caam.rice.edu/software/ARPACK/</a:t>
            </a:r>
          </a:p>
          <a:p>
            <a:endParaRPr lang="en-US" altLang="zh-CN" sz="2000" dirty="0">
              <a:latin typeface="Times New Roman" panose="02020603050405020304" pitchFamily="18" charset="0"/>
            </a:endParaRPr>
          </a:p>
        </p:txBody>
      </p:sp>
      <p:grpSp>
        <p:nvGrpSpPr>
          <p:cNvPr id="38939" name="Group 27"/>
          <p:cNvGrpSpPr>
            <a:grpSpLocks/>
          </p:cNvGrpSpPr>
          <p:nvPr/>
        </p:nvGrpSpPr>
        <p:grpSpPr bwMode="auto">
          <a:xfrm>
            <a:off x="6781800" y="3276600"/>
            <a:ext cx="1676400" cy="2005013"/>
            <a:chOff x="3840" y="2097"/>
            <a:chExt cx="1056" cy="1263"/>
          </a:xfrm>
        </p:grpSpPr>
        <p:sp>
          <p:nvSpPr>
            <p:cNvPr id="38926" name="Oval 14"/>
            <p:cNvSpPr>
              <a:spLocks noChangeArrowheads="1"/>
            </p:cNvSpPr>
            <p:nvPr/>
          </p:nvSpPr>
          <p:spPr bwMode="auto">
            <a:xfrm>
              <a:off x="4224" y="2496"/>
              <a:ext cx="336" cy="336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27" name="Oval 15"/>
            <p:cNvSpPr>
              <a:spLocks noChangeArrowheads="1"/>
            </p:cNvSpPr>
            <p:nvPr/>
          </p:nvSpPr>
          <p:spPr bwMode="auto">
            <a:xfrm>
              <a:off x="4560" y="2640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28" name="Oval 16"/>
            <p:cNvSpPr>
              <a:spLocks noChangeArrowheads="1"/>
            </p:cNvSpPr>
            <p:nvPr/>
          </p:nvSpPr>
          <p:spPr bwMode="auto">
            <a:xfrm>
              <a:off x="4176" y="3024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29" name="Oval 17"/>
            <p:cNvSpPr>
              <a:spLocks noChangeArrowheads="1"/>
            </p:cNvSpPr>
            <p:nvPr/>
          </p:nvSpPr>
          <p:spPr bwMode="auto">
            <a:xfrm>
              <a:off x="3936" y="2804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30" name="Oval 18"/>
            <p:cNvSpPr>
              <a:spLocks noChangeArrowheads="1"/>
            </p:cNvSpPr>
            <p:nvPr/>
          </p:nvSpPr>
          <p:spPr bwMode="auto">
            <a:xfrm>
              <a:off x="3984" y="2208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31" name="Oval 19"/>
            <p:cNvSpPr>
              <a:spLocks noChangeArrowheads="1"/>
            </p:cNvSpPr>
            <p:nvPr/>
          </p:nvSpPr>
          <p:spPr bwMode="auto">
            <a:xfrm>
              <a:off x="3840" y="2496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32" name="Oval 20"/>
            <p:cNvSpPr>
              <a:spLocks noChangeArrowheads="1"/>
            </p:cNvSpPr>
            <p:nvPr/>
          </p:nvSpPr>
          <p:spPr bwMode="auto">
            <a:xfrm>
              <a:off x="4300" y="2097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33" name="Oval 21"/>
            <p:cNvSpPr>
              <a:spLocks noChangeArrowheads="1"/>
            </p:cNvSpPr>
            <p:nvPr/>
          </p:nvSpPr>
          <p:spPr bwMode="auto">
            <a:xfrm>
              <a:off x="4512" y="2976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936" name="Oval 24"/>
            <p:cNvSpPr>
              <a:spLocks noChangeArrowheads="1"/>
            </p:cNvSpPr>
            <p:nvPr/>
          </p:nvSpPr>
          <p:spPr bwMode="auto">
            <a:xfrm>
              <a:off x="4560" y="2304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6732" r="4201" b="19147"/>
          <a:stretch>
            <a:fillRect/>
          </a:stretch>
        </p:blipFill>
        <p:spPr bwMode="auto">
          <a:xfrm>
            <a:off x="2438400" y="1066800"/>
            <a:ext cx="3962400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942" name="Text Box 6"/>
              <p:cNvSpPr txBox="1">
                <a:spLocks noChangeArrowheads="1"/>
              </p:cNvSpPr>
              <p:nvPr/>
            </p:nvSpPr>
            <p:spPr bwMode="auto">
              <a:xfrm>
                <a:off x="228600" y="3786959"/>
                <a:ext cx="8839200" cy="2649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 eaLnBrk="0" hangingPunct="0"/>
                <a:r>
                  <a:rPr lang="en-US" altLang="zh-CN" sz="2000" i="1" dirty="0" smtClean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Density of states: number of normal modes per unit frequency</a:t>
                </a:r>
              </a:p>
              <a:p>
                <a:pPr marL="0" indent="0" eaLnBrk="0" hangingPunct="0"/>
                <a:endParaRPr lang="en-US" altLang="zh-CN" sz="1500" dirty="0" smtClean="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For crystals</a:t>
                </a:r>
                <a:r>
                  <a:rPr lang="en-US" altLang="zh-CN" sz="2000" dirty="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, density of states obey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Debye law,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800" dirty="0" smtClean="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buFont typeface="Arial" panose="020B0604020202020204" pitchFamily="34" charset="0"/>
                  <a:buChar char="•"/>
                </a:pPr>
                <a:endParaRPr lang="en-US" altLang="zh-CN" sz="1000" dirty="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Excess anomalous low-frequency modes beyond </a:t>
                </a:r>
                <a:r>
                  <a:rPr lang="en-US" altLang="zh-CN" sz="2000" dirty="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Debye </a:t>
                </a:r>
                <a:r>
                  <a:rPr lang="en-US" altLang="zh-CN" sz="2000" dirty="0" smtClean="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prediction </a:t>
                </a:r>
                <a:r>
                  <a:rPr lang="en-US" altLang="zh-CN" sz="2000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sym typeface="SymbolPS" pitchFamily="18" charset="2"/>
                  </a:rPr>
                  <a:t>form a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sym typeface="SymbolPS" pitchFamily="18" charset="2"/>
                  </a:rPr>
                  <a:t>plateau</a:t>
                </a: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/>
                <a:endParaRPr lang="en-US" altLang="zh-CN" sz="1000" i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Onset frequency of plateau 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shifts to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zero at 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Point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J</a:t>
                </a:r>
                <a:endParaRPr lang="en-US" altLang="zh-CN" sz="2000" dirty="0">
                  <a:latin typeface="Times New Roman" panose="02020603050405020304" pitchFamily="18" charset="0"/>
                </a:endParaRPr>
              </a:p>
              <a:p>
                <a:pPr marL="0" indent="0" eaLnBrk="0" hangingPunct="0"/>
                <a:r>
                  <a:rPr lang="en-US" altLang="zh-CN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−1)/2</m:t>
                        </m:r>
                      </m:sup>
                    </m:sSup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</a:rPr>
                  <a:t>: speed of sound</a:t>
                </a:r>
              </a:p>
              <a:p>
                <a:pPr marL="0" indent="0" eaLnBrk="0" hangingPunct="0"/>
                <a:endParaRPr lang="en-US" altLang="zh-CN" sz="1000" dirty="0" smtClean="0">
                  <a:latin typeface="Times New Roman" panose="02020603050405020304" pitchFamily="18" charset="0"/>
                </a:endParaRPr>
              </a:p>
              <a:p>
                <a:pPr eaLnBrk="0" hangingPunct="0">
                  <a:buFont typeface="Arial" panose="020B0604020202020204" pitchFamily="34" charset="0"/>
                  <a:buChar char="•"/>
                </a:pPr>
                <a:r>
                  <a:rPr lang="en-US" altLang="zh-CN" sz="2000" dirty="0" err="1" smtClean="0">
                    <a:latin typeface="Times New Roman" panose="02020603050405020304" pitchFamily="18" charset="0"/>
                  </a:rPr>
                  <a:t>Isostaticity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determines special vibrational properties of jammed systems</a:t>
                </a:r>
                <a:endParaRPr lang="en-US" altLang="zh-CN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94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6959"/>
                <a:ext cx="8839200" cy="2649828"/>
              </a:xfrm>
              <a:prstGeom prst="rect">
                <a:avLst/>
              </a:prstGeom>
              <a:blipFill rotWithShape="0">
                <a:blip r:embed="rId3"/>
                <a:stretch>
                  <a:fillRect l="-621" t="-1149" r="-552" b="-32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5851525" y="6340475"/>
            <a:ext cx="3291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L. E.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Silbert</a:t>
            </a:r>
            <a:r>
              <a:rPr lang="en-US" altLang="zh-CN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latin typeface="Times New Roman" panose="02020603050405020304" pitchFamily="18" charset="0"/>
              </a:rPr>
              <a:t>, 098301 (2005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</a:rPr>
              <a:t>N. Xu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98</a:t>
            </a:r>
            <a:r>
              <a:rPr lang="en-US" altLang="zh-CN" sz="1400" dirty="0">
                <a:latin typeface="Times New Roman" panose="02020603050405020304" pitchFamily="18" charset="0"/>
              </a:rPr>
              <a:t>, 175502 (2007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0" y="381000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Density of vibrational states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zh-CN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b="1" dirty="0" smtClean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 of jammed solids</a:t>
                </a:r>
                <a:endParaRPr lang="en-US" altLang="zh-CN" sz="2800" b="1" dirty="0">
                  <a:solidFill>
                    <a:srgbClr val="0033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1000"/>
                <a:ext cx="9144000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2941" b="-317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543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Boson peak and its connection to stability of disordered solids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文本框 4"/>
          <p:cNvSpPr txBox="1">
            <a:spLocks noChangeArrowheads="1"/>
          </p:cNvSpPr>
          <p:nvPr/>
        </p:nvSpPr>
        <p:spPr bwMode="auto">
          <a:xfrm>
            <a:off x="5638800" y="6505575"/>
            <a:ext cx="3435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S. Singh </a:t>
            </a:r>
            <a:r>
              <a:rPr lang="en-US" altLang="zh-CN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., Nature Mater. 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139 (2013).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8"/>
          <p:cNvGrpSpPr>
            <a:grpSpLocks/>
          </p:cNvGrpSpPr>
          <p:nvPr/>
        </p:nvGrpSpPr>
        <p:grpSpPr bwMode="auto">
          <a:xfrm>
            <a:off x="1817688" y="1504950"/>
            <a:ext cx="5040312" cy="3600450"/>
            <a:chOff x="1817370" y="1371600"/>
            <a:chExt cx="5040630" cy="3600450"/>
          </a:xfrm>
        </p:grpSpPr>
        <p:pic>
          <p:nvPicPr>
            <p:cNvPr id="23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370" y="1371600"/>
              <a:ext cx="5040630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1817370" y="3276600"/>
              <a:ext cx="315932" cy="76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25" name="文本框 6"/>
            <p:cNvSpPr txBox="1">
              <a:spLocks noChangeArrowheads="1"/>
            </p:cNvSpPr>
            <p:nvPr/>
          </p:nvSpPr>
          <p:spPr bwMode="auto">
            <a:xfrm rot="-5400000">
              <a:off x="1852639" y="3238236"/>
              <a:ext cx="2286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/>
                <a:t>D</a:t>
              </a:r>
              <a:endParaRPr lang="zh-CN" altLang="en-US" sz="1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295400" y="5275243"/>
                <a:ext cx="6494085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 beyond Debye prediction form boson peak</a:t>
                </a:r>
              </a:p>
              <a:p>
                <a:endPara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Disordered solids like glasses are more stable with higher </a:t>
                </a: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boson peak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𝐵𝑃</m:t>
                        </m:r>
                      </m:sub>
                    </m:sSub>
                  </m:oMath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275243"/>
                <a:ext cx="6494085" cy="1169551"/>
              </a:xfrm>
              <a:prstGeom prst="rect">
                <a:avLst/>
              </a:prstGeom>
              <a:blipFill rotWithShape="0">
                <a:blip r:embed="rId3"/>
                <a:stretch>
                  <a:fillRect l="-845" t="-2604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Picture of modes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5962"/>
            <a:ext cx="2586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27289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3425"/>
            <a:ext cx="25860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685800" y="47498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low frequency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quasi-localized</a:t>
            </a:r>
            <a:endParaRPr lang="zh-CN" altLang="en-US" sz="1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3429000" y="47498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frequency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endParaRPr lang="zh-CN" altLang="en-US" sz="1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6160625" y="4759125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localized</a:t>
            </a:r>
            <a:endParaRPr lang="zh-CN" altLang="en-US" sz="1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0" y="381000"/>
                <a:ext cx="91440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Participation ratio of modes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zh-CN" sz="2800" b="1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b="1" dirty="0">
                  <a:solidFill>
                    <a:srgbClr val="0033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1000"/>
                <a:ext cx="9144000" cy="519113"/>
              </a:xfrm>
              <a:prstGeom prst="rect">
                <a:avLst/>
              </a:prstGeom>
              <a:blipFill rotWithShape="0">
                <a:blip r:embed="rId2"/>
                <a:stretch>
                  <a:fillRect t="-12941" b="-317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6"/>
          <a:stretch>
            <a:fillRect/>
          </a:stretch>
        </p:blipFill>
        <p:spPr bwMode="auto">
          <a:xfrm>
            <a:off x="533400" y="1066800"/>
            <a:ext cx="5304019" cy="436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172200" y="2294314"/>
                <a:ext cx="2504660" cy="976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⃑"/>
                                                      <m:ctrlPr>
                                                        <a:rPr lang="en-US" altLang="zh-CN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altLang="zh-CN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𝑒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US" altLang="zh-CN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altLang="zh-CN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zh-CN" alt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⃑"/>
                                              <m:ctrlP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zh-CN" alt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294314"/>
                <a:ext cx="2504660" cy="9767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006650" y="5595701"/>
                <a:ext cx="5130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 are more localized with smaller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650" y="5595701"/>
                <a:ext cx="5130700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1069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0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85800" y="381000"/>
            <a:ext cx="769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Connection between quasi-localization and stability of disorder solids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04800" y="4925054"/>
                <a:ext cx="861004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Along more localized low-frequency modes, energy barrier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lower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Disorder solids like glasses are more stable if low-frequency quasi-localization</a:t>
                </a:r>
              </a:p>
              <a:p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is weaker</a:t>
                </a:r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925054"/>
                <a:ext cx="8610049" cy="1477328"/>
              </a:xfrm>
              <a:prstGeom prst="rect">
                <a:avLst/>
              </a:prstGeom>
              <a:blipFill rotWithShape="0">
                <a:blip r:embed="rId2"/>
                <a:stretch>
                  <a:fillRect l="-637" b="-6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10"/>
          <p:cNvGrpSpPr>
            <a:grpSpLocks noChangeAspect="1"/>
          </p:cNvGrpSpPr>
          <p:nvPr/>
        </p:nvGrpSpPr>
        <p:grpSpPr bwMode="auto">
          <a:xfrm>
            <a:off x="531131" y="1461668"/>
            <a:ext cx="5488669" cy="3505200"/>
            <a:chOff x="4419600" y="1575276"/>
            <a:chExt cx="4037648" cy="2578577"/>
          </a:xfrm>
        </p:grpSpPr>
        <p:grpSp>
          <p:nvGrpSpPr>
            <p:cNvPr id="7" name="组合 8"/>
            <p:cNvGrpSpPr>
              <a:grpSpLocks/>
            </p:cNvGrpSpPr>
            <p:nvPr/>
          </p:nvGrpSpPr>
          <p:grpSpPr bwMode="auto">
            <a:xfrm>
              <a:off x="4419600" y="1575276"/>
              <a:ext cx="4037648" cy="2578577"/>
              <a:chOff x="4419600" y="1575276"/>
              <a:chExt cx="4037648" cy="2578577"/>
            </a:xfrm>
          </p:grpSpPr>
          <p:pic>
            <p:nvPicPr>
              <p:cNvPr id="10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9600" y="1676400"/>
                <a:ext cx="4037648" cy="2477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矩形 10"/>
              <p:cNvSpPr/>
              <p:nvPr/>
            </p:nvSpPr>
            <p:spPr>
              <a:xfrm>
                <a:off x="5181643" y="1634350"/>
                <a:ext cx="3275605" cy="767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986702" y="1575276"/>
                <a:ext cx="305704" cy="3042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485870" y="1813048"/>
              <a:ext cx="305704" cy="4061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pic>
        <p:nvPicPr>
          <p:cNvPr id="14" name="图片 13"/>
          <p:cNvPicPr>
            <a:picLocks/>
          </p:cNvPicPr>
          <p:nvPr/>
        </p:nvPicPr>
        <p:blipFill rotWithShape="1">
          <a:blip r:embed="rId4"/>
          <a:srcRect l="29285" r="55330" b="13086"/>
          <a:stretch/>
        </p:blipFill>
        <p:spPr>
          <a:xfrm>
            <a:off x="6557525" y="858053"/>
            <a:ext cx="1595875" cy="3332947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7086101" y="2531889"/>
            <a:ext cx="0" cy="154800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6532075" y="3657600"/>
                <a:ext cx="5887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075" y="3657600"/>
                <a:ext cx="588751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9375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4"/>
          <p:cNvSpPr txBox="1">
            <a:spLocks noChangeArrowheads="1"/>
          </p:cNvSpPr>
          <p:nvPr/>
        </p:nvSpPr>
        <p:spPr bwMode="auto">
          <a:xfrm>
            <a:off x="6333615" y="6477000"/>
            <a:ext cx="28103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Xu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EPL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56001 (2010).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Why normal modes?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1827"/>
            <a:ext cx="2767013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23"/>
          <p:cNvSpPr txBox="1">
            <a:spLocks noChangeArrowheads="1"/>
          </p:cNvSpPr>
          <p:nvPr/>
        </p:nvSpPr>
        <p:spPr bwMode="auto">
          <a:xfrm>
            <a:off x="5068887" y="4836105"/>
            <a:ext cx="344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Widmer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-Cooper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Nature Phys.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711 (2008)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4"/>
          <p:cNvSpPr txBox="1">
            <a:spLocks noChangeArrowheads="1"/>
          </p:cNvSpPr>
          <p:nvPr/>
        </p:nvSpPr>
        <p:spPr bwMode="auto">
          <a:xfrm>
            <a:off x="533400" y="5349200"/>
            <a:ext cx="8153400" cy="12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relaxation of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supercooled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liquids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correlation with low-frequency quasi-localization of 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glasses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zh-CN" sz="2000" baseline="30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It is feasible to probe glass transition from the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0 glass perspective </a:t>
            </a:r>
            <a:endParaRPr lang="en-US" altLang="zh-CN" sz="10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3400" y="959932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modes of vibration (phonons) are basic element to understand unusual properties of disordered solids,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transport, mechanical and dynamical heterogeneity upon excitations, …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1088188" y="1975595"/>
            <a:ext cx="2380397" cy="3152840"/>
            <a:chOff x="3560" y="643"/>
            <a:chExt cx="1945" cy="2912"/>
          </a:xfrm>
        </p:grpSpPr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3560" y="643"/>
              <a:ext cx="1945" cy="2912"/>
              <a:chOff x="0" y="0"/>
              <a:chExt cx="2176" cy="3504"/>
            </a:xfrm>
          </p:grpSpPr>
          <p:sp>
            <p:nvSpPr>
              <p:cNvPr id="20" name="Oval 22"/>
              <p:cNvSpPr>
                <a:spLocks/>
              </p:cNvSpPr>
              <p:nvPr/>
            </p:nvSpPr>
            <p:spPr bwMode="auto">
              <a:xfrm rot="5400000">
                <a:off x="1177" y="1960"/>
                <a:ext cx="800" cy="4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1" name="Group 23"/>
              <p:cNvGrpSpPr>
                <a:grpSpLocks/>
              </p:cNvGrpSpPr>
              <p:nvPr/>
            </p:nvGrpSpPr>
            <p:grpSpPr bwMode="auto">
              <a:xfrm>
                <a:off x="0" y="0"/>
                <a:ext cx="2176" cy="3504"/>
                <a:chOff x="0" y="0"/>
                <a:chExt cx="2176" cy="3504"/>
              </a:xfrm>
            </p:grpSpPr>
            <p:grpSp>
              <p:nvGrpSpPr>
                <p:cNvPr id="24" name="Group 2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176" cy="3504"/>
                  <a:chOff x="0" y="0"/>
                  <a:chExt cx="2176" cy="3504"/>
                </a:xfrm>
              </p:grpSpPr>
              <p:pic>
                <p:nvPicPr>
                  <p:cNvPr id="26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176" cy="35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7" name="Oval 26"/>
                  <p:cNvSpPr>
                    <a:spLocks/>
                  </p:cNvSpPr>
                  <p:nvPr/>
                </p:nvSpPr>
                <p:spPr bwMode="auto">
                  <a:xfrm>
                    <a:off x="977" y="1408"/>
                    <a:ext cx="456" cy="58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Oval 27"/>
                  <p:cNvSpPr>
                    <a:spLocks/>
                  </p:cNvSpPr>
                  <p:nvPr/>
                </p:nvSpPr>
                <p:spPr bwMode="auto">
                  <a:xfrm>
                    <a:off x="1193" y="1008"/>
                    <a:ext cx="640" cy="53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Oval 28"/>
                  <p:cNvSpPr>
                    <a:spLocks/>
                  </p:cNvSpPr>
                  <p:nvPr/>
                </p:nvSpPr>
                <p:spPr bwMode="auto">
                  <a:xfrm rot="-480000">
                    <a:off x="1065" y="2016"/>
                    <a:ext cx="456" cy="58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Oval 29"/>
                  <p:cNvSpPr>
                    <a:spLocks/>
                  </p:cNvSpPr>
                  <p:nvPr/>
                </p:nvSpPr>
                <p:spPr bwMode="auto">
                  <a:xfrm rot="1620000">
                    <a:off x="852" y="2208"/>
                    <a:ext cx="504" cy="96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Oval 30"/>
                  <p:cNvSpPr>
                    <a:spLocks/>
                  </p:cNvSpPr>
                  <p:nvPr/>
                </p:nvSpPr>
                <p:spPr bwMode="auto">
                  <a:xfrm rot="2819999">
                    <a:off x="625" y="2856"/>
                    <a:ext cx="216" cy="37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5" name="Rectangle 31"/>
                <p:cNvSpPr>
                  <a:spLocks/>
                </p:cNvSpPr>
                <p:nvPr/>
              </p:nvSpPr>
              <p:spPr bwMode="auto">
                <a:xfrm>
                  <a:off x="529" y="752"/>
                  <a:ext cx="312" cy="7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2" name="Oval 32"/>
              <p:cNvSpPr>
                <a:spLocks/>
              </p:cNvSpPr>
              <p:nvPr/>
            </p:nvSpPr>
            <p:spPr bwMode="auto">
              <a:xfrm rot="5400000">
                <a:off x="1257" y="2040"/>
                <a:ext cx="800" cy="4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Oval 33"/>
              <p:cNvSpPr>
                <a:spLocks/>
              </p:cNvSpPr>
              <p:nvPr/>
            </p:nvSpPr>
            <p:spPr bwMode="auto">
              <a:xfrm rot="5400000">
                <a:off x="1397" y="2060"/>
                <a:ext cx="800" cy="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" name="Oval 34"/>
            <p:cNvSpPr>
              <a:spLocks/>
            </p:cNvSpPr>
            <p:nvPr/>
          </p:nvSpPr>
          <p:spPr bwMode="auto">
            <a:xfrm rot="-1391915">
              <a:off x="4913" y="828"/>
              <a:ext cx="408" cy="49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Rectangle 35"/>
            <p:cNvSpPr>
              <a:spLocks/>
            </p:cNvSpPr>
            <p:nvPr/>
          </p:nvSpPr>
          <p:spPr bwMode="auto">
            <a:xfrm>
              <a:off x="4015" y="914"/>
              <a:ext cx="58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14009D"/>
                  </a:solidFill>
                  <a:latin typeface="Adobe 仿宋 Std R" pitchFamily="18" charset="-122"/>
                  <a:ea typeface="Adobe 仿宋 Std R" pitchFamily="18" charset="-122"/>
                  <a:sym typeface="Gill Sans" pitchFamily="-128" charset="0"/>
                </a:rPr>
                <a:t>Crystal</a:t>
              </a:r>
              <a:endParaRPr lang="zh-CN" altLang="en-US" sz="1600" b="1" dirty="0">
                <a:solidFill>
                  <a:srgbClr val="14009D"/>
                </a:solidFill>
                <a:latin typeface="Adobe 仿宋 Std R" pitchFamily="18" charset="-122"/>
                <a:ea typeface="Adobe 仿宋 Std R" pitchFamily="18" charset="-122"/>
                <a:sym typeface="Gill Sans" pitchFamily="-128" charset="0"/>
              </a:endParaRPr>
            </a:p>
          </p:txBody>
        </p:sp>
        <p:pic>
          <p:nvPicPr>
            <p:cNvPr id="15" name="Picture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" y="1361"/>
              <a:ext cx="30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" y="809"/>
              <a:ext cx="46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" y="2777"/>
              <a:ext cx="30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41"/>
            <p:cNvSpPr>
              <a:spLocks/>
            </p:cNvSpPr>
            <p:nvPr/>
          </p:nvSpPr>
          <p:spPr bwMode="auto">
            <a:xfrm>
              <a:off x="4662" y="2392"/>
              <a:ext cx="44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14009D"/>
                  </a:solidFill>
                  <a:latin typeface="Adobe 仿宋 Std R" pitchFamily="18" charset="-122"/>
                  <a:ea typeface="Adobe 仿宋 Std R" pitchFamily="18" charset="-122"/>
                  <a:sym typeface="Gill Sans" pitchFamily="-128" charset="0"/>
                </a:rPr>
                <a:t>Glass</a:t>
              </a:r>
              <a:endParaRPr lang="zh-CN" altLang="en-US" sz="1600" b="1" dirty="0">
                <a:solidFill>
                  <a:srgbClr val="14009D"/>
                </a:solidFill>
                <a:latin typeface="Adobe 仿宋 Std R" pitchFamily="18" charset="-122"/>
                <a:ea typeface="Adobe 仿宋 Std R" pitchFamily="18" charset="-122"/>
                <a:sym typeface="Gill Sans" pitchFamily="-12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4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Modified jamming phase diagram</a:t>
            </a:r>
            <a:endParaRPr lang="en-US" altLang="zh-CN" sz="2800" b="1" i="1" dirty="0">
              <a:solidFill>
                <a:srgbClr val="003399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219200" y="5140642"/>
                <a:ext cx="703699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2000" dirty="0" smtClean="0">
                    <a:latin typeface="Times New Roman" panose="02020603050405020304" pitchFamily="18" charset="0"/>
                  </a:rPr>
                  <a:t>Glass transition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is at a volume fraction 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lower</a:t>
                </a:r>
                <a:r>
                  <a:rPr lang="en-US" altLang="zh-CN" sz="2000" dirty="0" smtClean="0">
                    <a:latin typeface="Times New Roman" panose="02020603050405020304" pitchFamily="18" charset="0"/>
                  </a:rPr>
                  <a:t> than Point J</a:t>
                </a:r>
              </a:p>
              <a:p>
                <a:pPr algn="ctr"/>
                <a:endParaRPr lang="en-US" altLang="zh-CN" sz="1000" dirty="0">
                  <a:latin typeface="Times New Roman" panose="02020603050405020304" pitchFamily="18" charset="0"/>
                </a:endParaRPr>
              </a:p>
              <a:p>
                <a:pPr algn="just"/>
                <a:r>
                  <a:rPr lang="en-US" altLang="zh-CN" sz="2000" dirty="0" smtClean="0">
                    <a:latin typeface="Times New Roman" panose="02020603050405020304" pitchFamily="18" charset="0"/>
                  </a:rPr>
                  <a:t>Discontinuous change of yield stress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140642"/>
                <a:ext cx="7036991" cy="861774"/>
              </a:xfrm>
              <a:prstGeom prst="rect">
                <a:avLst/>
              </a:prstGeom>
              <a:blipFill rotWithShape="0">
                <a:blip r:embed="rId2"/>
                <a:stretch>
                  <a:fillRect l="-867" t="-3521" b="-11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4419600" y="1101489"/>
            <a:ext cx="4292917" cy="3837777"/>
            <a:chOff x="2362200" y="1059978"/>
            <a:chExt cx="4292917" cy="383777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8882" y="1143000"/>
              <a:ext cx="4166235" cy="375475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715000" y="1059978"/>
              <a:ext cx="609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362200" y="4343400"/>
              <a:ext cx="321044" cy="408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4"/>
          <p:cNvSpPr txBox="1">
            <a:spLocks noChangeArrowheads="1"/>
          </p:cNvSpPr>
          <p:nvPr/>
        </p:nvSpPr>
        <p:spPr bwMode="auto">
          <a:xfrm>
            <a:off x="5943600" y="6477000"/>
            <a:ext cx="3129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Ikeda </a:t>
            </a:r>
            <a:r>
              <a:rPr lang="en-US" altLang="zh-CN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018301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2012).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07357" y="1219200"/>
            <a:ext cx="3523845" cy="3477399"/>
            <a:chOff x="707357" y="1219200"/>
            <a:chExt cx="3523845" cy="3477399"/>
          </a:xfrm>
        </p:grpSpPr>
        <p:pic>
          <p:nvPicPr>
            <p:cNvPr id="27" name="Picture 4" descr="jp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5" t="4831"/>
            <a:stretch>
              <a:fillRect/>
            </a:stretch>
          </p:blipFill>
          <p:spPr bwMode="auto">
            <a:xfrm>
              <a:off x="838200" y="1430937"/>
              <a:ext cx="2950568" cy="326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1981200" y="1219200"/>
                  <a:ext cx="20704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1219200"/>
                  <a:ext cx="207043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3529" r="-23529" b="-8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707357" y="4419600"/>
                  <a:ext cx="4921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357" y="4419600"/>
                  <a:ext cx="49212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9877" r="-16049" b="-377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/>
                <p:cNvSpPr txBox="1"/>
                <p:nvPr/>
              </p:nvSpPr>
              <p:spPr>
                <a:xfrm>
                  <a:off x="3812882" y="3061888"/>
                  <a:ext cx="418320" cy="3024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𝒙𝒚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882" y="3061888"/>
                  <a:ext cx="418320" cy="30245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7246" r="-5797" b="-22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77219"/>
            <a:ext cx="3272790" cy="2926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68510"/>
            <a:ext cx="3341370" cy="2895600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Mean field theory of phase transition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914400" y="1143000"/>
                <a:ext cx="7315200" cy="218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 no spatial fluctuation, expanding free energy G in a power series of order parameter m (e.g.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Ising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model)</a:t>
                </a:r>
              </a:p>
              <a:p>
                <a:pPr algn="just"/>
                <a:endParaRPr lang="en-US" altLang="zh-CN" sz="800" b="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Appearance of cubic term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 first order transition (exception: 2D Potts model)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Mean field theory works well in high dimensions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143000"/>
                <a:ext cx="7315200" cy="2188741"/>
              </a:xfrm>
              <a:prstGeom prst="rect">
                <a:avLst/>
              </a:prstGeom>
              <a:blipFill rotWithShape="0">
                <a:blip r:embed="rId4"/>
                <a:stretch>
                  <a:fillRect l="-833" t="-1671" r="-833" b="-39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2209800" y="6300824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72200" y="6300824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34101"/>
            <a:ext cx="4320540" cy="3607118"/>
          </a:xfrm>
          <a:prstGeom prst="rect">
            <a:avLst/>
          </a:prstGeom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Jamming of frictional spheres</a:t>
            </a:r>
            <a:endParaRPr lang="en-US" altLang="zh-CN" sz="2800" b="1" i="1" dirty="0">
              <a:solidFill>
                <a:srgbClr val="003399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34421"/>
            <a:ext cx="4303395" cy="33318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7402" y="2931066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Forbidden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25804" y="330566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Allowed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" y="5062716"/>
            <a:ext cx="41472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</a:rPr>
              <a:t>. Song </a:t>
            </a:r>
            <a:r>
              <a:rPr lang="en-US" altLang="zh-CN" i="1" dirty="0">
                <a:latin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</a:rPr>
              <a:t>.,  Nature</a:t>
            </a:r>
            <a:r>
              <a:rPr lang="en-US" altLang="zh-CN" i="1" dirty="0"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</a:rPr>
              <a:t>453</a:t>
            </a:r>
            <a:r>
              <a:rPr lang="en-US" altLang="zh-CN" dirty="0">
                <a:latin typeface="Times New Roman" panose="02020603050405020304" pitchFamily="18" charset="0"/>
              </a:rPr>
              <a:t>, 629 (2008</a:t>
            </a:r>
            <a:r>
              <a:rPr lang="en-US" altLang="zh-CN" dirty="0" smtClean="0">
                <a:latin typeface="Times New Roman" panose="02020603050405020304" pitchFamily="18" charset="0"/>
              </a:rPr>
              <a:t>)</a:t>
            </a:r>
            <a:r>
              <a:rPr lang="en-US" altLang="zh-CN" dirty="0" smtClean="0"/>
              <a:t>.</a:t>
            </a:r>
          </a:p>
          <a:p>
            <a:pPr algn="ctr"/>
            <a:endParaRPr lang="en-US" altLang="zh-CN" dirty="0">
              <a:latin typeface="Times New Roman" panose="02020603050405020304" pitchFamily="18" charset="0"/>
            </a:endParaRP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</a:rPr>
              <a:t>Yellow region is theoretically allowed </a:t>
            </a: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</a:rPr>
              <a:t>jammed regime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68111" y="5065693"/>
            <a:ext cx="36000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</a:rPr>
              <a:t>D</a:t>
            </a:r>
            <a:r>
              <a:rPr lang="en-US" altLang="zh-CN" dirty="0" smtClean="0">
                <a:latin typeface="Times New Roman" panose="02020603050405020304" pitchFamily="18" charset="0"/>
              </a:rPr>
              <a:t>. Bi </a:t>
            </a:r>
            <a:r>
              <a:rPr lang="en-US" altLang="zh-CN" i="1" dirty="0">
                <a:latin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</a:rPr>
              <a:t>.,  Nature</a:t>
            </a:r>
            <a:r>
              <a:rPr lang="en-US" altLang="zh-CN" i="1" dirty="0">
                <a:latin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</a:rPr>
              <a:t>480</a:t>
            </a:r>
            <a:r>
              <a:rPr lang="en-US" altLang="zh-CN" dirty="0" smtClean="0">
                <a:latin typeface="Times New Roman" panose="02020603050405020304" pitchFamily="18" charset="0"/>
              </a:rPr>
              <a:t>, 355 </a:t>
            </a:r>
            <a:r>
              <a:rPr lang="en-US" altLang="zh-CN" dirty="0">
                <a:latin typeface="Times New Roman" panose="02020603050405020304" pitchFamily="18" charset="0"/>
              </a:rPr>
              <a:t>(</a:t>
            </a:r>
            <a:r>
              <a:rPr lang="en-US" altLang="zh-CN" dirty="0" smtClean="0">
                <a:latin typeface="Times New Roman" panose="02020603050405020304" pitchFamily="18" charset="0"/>
              </a:rPr>
              <a:t>2011)</a:t>
            </a:r>
            <a:r>
              <a:rPr lang="en-US" altLang="zh-CN" dirty="0" smtClean="0"/>
              <a:t>.</a:t>
            </a:r>
          </a:p>
          <a:p>
            <a:pPr algn="ctr"/>
            <a:endParaRPr lang="en-US" altLang="zh-CN" dirty="0">
              <a:latin typeface="Times New Roman" panose="02020603050405020304" pitchFamily="18" charset="0"/>
            </a:endParaRP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</a:rPr>
              <a:t>Shear induced jamming</a:t>
            </a:r>
            <a:endParaRPr lang="en-US" altLang="zh-CN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Jamming of non-spherical particles</a:t>
            </a:r>
            <a:endParaRPr lang="en-US" altLang="zh-CN" sz="2800" b="1" i="1" dirty="0">
              <a:solidFill>
                <a:srgbClr val="003399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58" y="1439273"/>
            <a:ext cx="3073291" cy="32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055" name="Group 15"/>
          <p:cNvGrpSpPr>
            <a:grpSpLocks/>
          </p:cNvGrpSpPr>
          <p:nvPr/>
        </p:nvGrpSpPr>
        <p:grpSpPr bwMode="auto">
          <a:xfrm>
            <a:off x="381000" y="1091101"/>
            <a:ext cx="3709988" cy="5492750"/>
            <a:chOff x="3072" y="775"/>
            <a:chExt cx="2337" cy="3460"/>
          </a:xfrm>
        </p:grpSpPr>
        <p:pic>
          <p:nvPicPr>
            <p:cNvPr id="87052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903"/>
              <a:ext cx="2304" cy="1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05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" y="2592"/>
              <a:ext cx="2208" cy="1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54" name="Text Box 14"/>
            <p:cNvSpPr txBox="1">
              <a:spLocks noChangeArrowheads="1"/>
            </p:cNvSpPr>
            <p:nvPr/>
          </p:nvSpPr>
          <p:spPr bwMode="auto">
            <a:xfrm>
              <a:off x="3385" y="775"/>
              <a:ext cx="196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</a:rPr>
                <a:t>A. </a:t>
              </a:r>
              <a:r>
                <a:rPr lang="en-US" altLang="zh-CN" sz="1400" dirty="0" err="1">
                  <a:latin typeface="Times New Roman" panose="02020603050405020304" pitchFamily="18" charset="0"/>
                </a:rPr>
                <a:t>Donev</a:t>
              </a:r>
              <a:r>
                <a:rPr lang="en-US" altLang="zh-CN" sz="1400" dirty="0">
                  <a:latin typeface="Times New Roman" panose="02020603050405020304" pitchFamily="18" charset="0"/>
                </a:rPr>
                <a:t> et al., Science </a:t>
              </a:r>
              <a:r>
                <a:rPr lang="en-US" altLang="zh-CN" sz="1400" b="1" dirty="0">
                  <a:latin typeface="Times New Roman" panose="02020603050405020304" pitchFamily="18" charset="0"/>
                </a:rPr>
                <a:t>303</a:t>
              </a:r>
              <a:r>
                <a:rPr lang="en-US" altLang="zh-CN" sz="1400" dirty="0">
                  <a:latin typeface="Times New Roman" panose="02020603050405020304" pitchFamily="18" charset="0"/>
                </a:rPr>
                <a:t>, 990 (2004)</a:t>
              </a:r>
            </a:p>
          </p:txBody>
        </p:sp>
      </p:grp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5475578" y="6339603"/>
            <a:ext cx="37110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Z.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Zeravcic</a:t>
            </a:r>
            <a:r>
              <a:rPr lang="en-US" altLang="zh-CN" sz="1400" dirty="0">
                <a:latin typeface="Times New Roman" panose="02020603050405020304" pitchFamily="18" charset="0"/>
              </a:rPr>
              <a:t>, N. Xu et al.,  EPL </a:t>
            </a:r>
            <a:r>
              <a:rPr lang="en-US" altLang="zh-CN" sz="1400" b="1" dirty="0">
                <a:latin typeface="Times New Roman" panose="02020603050405020304" pitchFamily="18" charset="0"/>
              </a:rPr>
              <a:t>87</a:t>
            </a:r>
            <a:r>
              <a:rPr lang="en-US" altLang="zh-CN" sz="1400" dirty="0">
                <a:latin typeface="Times New Roman" panose="02020603050405020304" pitchFamily="18" charset="0"/>
              </a:rPr>
              <a:t>, 26001 (2009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</a:rPr>
              <a:t>M. Mailman et al., PRL </a:t>
            </a:r>
            <a:r>
              <a:rPr lang="en-US" altLang="zh-CN" sz="1400" b="1" dirty="0">
                <a:latin typeface="Times New Roman" panose="02020603050405020304" pitchFamily="18" charset="0"/>
              </a:rPr>
              <a:t>102</a:t>
            </a:r>
            <a:r>
              <a:rPr lang="en-US" altLang="zh-CN" sz="1400" dirty="0">
                <a:latin typeface="Times New Roman" panose="02020603050405020304" pitchFamily="18" charset="0"/>
              </a:rPr>
              <a:t>, 255501 (2009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).</a:t>
            </a:r>
            <a:endParaRPr lang="en-US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42180" y="4596449"/>
            <a:ext cx="268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NYU P.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Chaikin’s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office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Collective behaviors of active matter</a:t>
            </a:r>
            <a:endParaRPr lang="en-US" altLang="zh-CN" sz="2800" b="1" i="1" dirty="0">
              <a:solidFill>
                <a:srgbClr val="003399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000" y="914400"/>
            <a:ext cx="8458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field in soft matter physics.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Objects: Properties of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ssemblages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self-propelled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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converting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to movement.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6" y="2212013"/>
            <a:ext cx="2520000" cy="180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7637" y="3987509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Schools of fish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26" y="2213913"/>
            <a:ext cx="2520000" cy="180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53237" y="3983663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Flocks of birds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26" y="2219949"/>
            <a:ext cx="2520000" cy="18002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71705" y="3978800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Swarms of bacteria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26" y="4410447"/>
            <a:ext cx="2520000" cy="180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74393" y="6169232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Schools of sheep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93" y="4403227"/>
            <a:ext cx="2520000" cy="180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86394" y="6169232"/>
            <a:ext cx="1535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Crowded people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Critical </a:t>
            </a:r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scaling of critical phenomena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990600" y="995059"/>
                <a:ext cx="5406865" cy="3222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transition happens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Order parameter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e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p>
                    </m:sSup>
                  </m:oMath>
                </a14:m>
                <a:endPara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Susceptibility             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|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External field            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e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</m:oMath>
                </a14:m>
                <a:endPara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 heat      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|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altLang="zh-CN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 length      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|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995059"/>
                <a:ext cx="5406865" cy="3222998"/>
              </a:xfrm>
              <a:prstGeom prst="rect">
                <a:avLst/>
              </a:prstGeom>
              <a:blipFill rotWithShape="0">
                <a:blip r:embed="rId2"/>
                <a:stretch>
                  <a:fillRect l="-1242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" y="3657600"/>
            <a:ext cx="8423910" cy="3103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629400" y="2743200"/>
                <a:ext cx="17698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altLang="zh-CN" sz="20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743200"/>
                <a:ext cx="1769843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1379" r="-2414" b="-3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629400" y="3181529"/>
                <a:ext cx="15199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3181529"/>
                <a:ext cx="1519903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5221" r="-2410" b="-3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714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Characterizing critical phenomena</a:t>
            </a:r>
            <a:endParaRPr lang="en-US" altLang="zh-CN" sz="28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0600" y="995059"/>
            <a:ext cx="685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hypothesis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size scaling</a:t>
            </a:r>
          </a:p>
          <a:p>
            <a:endParaRPr lang="en-US" altLang="zh-CN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No true phase transition for finite systems with size L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>
                <a:spLocks noChangeAspect="1"/>
              </p:cNvSpPr>
              <p:nvPr/>
            </p:nvSpPr>
            <p:spPr>
              <a:xfrm>
                <a:off x="1371600" y="1600200"/>
                <a:ext cx="2133276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00200"/>
                <a:ext cx="2133276" cy="6915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4706644" y="1786890"/>
                <a:ext cx="17703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644" y="1786890"/>
                <a:ext cx="1770356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2062" b="-37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295400" y="2327021"/>
                <a:ext cx="77117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Collapse curves measured at different external field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vicinity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327021"/>
                <a:ext cx="7711791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870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371600" y="4176482"/>
                <a:ext cx="2260619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−1/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76482"/>
                <a:ext cx="2260619" cy="319318"/>
              </a:xfrm>
              <a:prstGeom prst="rect">
                <a:avLst/>
              </a:prstGeom>
              <a:blipFill rotWithShape="0">
                <a:blip r:embed="rId5"/>
                <a:stretch>
                  <a:fillRect l="-1617" t="-5660" b="-113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371600" y="4659286"/>
                <a:ext cx="3474926" cy="383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659286"/>
                <a:ext cx="3474926" cy="383182"/>
              </a:xfrm>
              <a:prstGeom prst="rect">
                <a:avLst/>
              </a:prstGeom>
              <a:blipFill rotWithShape="0">
                <a:blip r:embed="rId6"/>
                <a:stretch>
                  <a:fillRect l="-1053" b="-23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295400" y="5162490"/>
                <a:ext cx="657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Collapse curves measured at different sizes in vicinity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162490"/>
                <a:ext cx="657731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020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3012</Words>
  <Application>Microsoft Office PowerPoint</Application>
  <PresentationFormat>全屏显示(4:3)</PresentationFormat>
  <Paragraphs>694</Paragraphs>
  <Slides>72</Slides>
  <Notes>2</Notes>
  <HiddenSlides>0</HiddenSlides>
  <MMClips>4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72</vt:i4>
      </vt:variant>
    </vt:vector>
  </HeadingPairs>
  <TitlesOfParts>
    <vt:vector size="89" baseType="lpstr">
      <vt:lpstr>Adobe 仿宋 Std R</vt:lpstr>
      <vt:lpstr>Gill Sans</vt:lpstr>
      <vt:lpstr>MS PGothic</vt:lpstr>
      <vt:lpstr>SymbolPS</vt:lpstr>
      <vt:lpstr>Textile</vt:lpstr>
      <vt:lpstr>仿宋</vt:lpstr>
      <vt:lpstr>黑体</vt:lpstr>
      <vt:lpstr>宋体</vt:lpstr>
      <vt:lpstr>Arial</vt:lpstr>
      <vt:lpstr>Calibri</vt:lpstr>
      <vt:lpstr>Cambria Math</vt:lpstr>
      <vt:lpstr>Symbol</vt:lpstr>
      <vt:lpstr>Times New Roman</vt:lpstr>
      <vt:lpstr>Wingdings</vt:lpstr>
      <vt:lpstr>Default Design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ningxu</cp:lastModifiedBy>
  <cp:revision>485</cp:revision>
  <cp:lastPrinted>1601-01-01T00:00:00Z</cp:lastPrinted>
  <dcterms:created xsi:type="dcterms:W3CDTF">2010-07-05T15:07:03Z</dcterms:created>
  <dcterms:modified xsi:type="dcterms:W3CDTF">2013-12-02T06:53:16Z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