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23" r:id="rId1"/>
    <p:sldMasterId id="2147483735" r:id="rId2"/>
    <p:sldMasterId id="2147483699" r:id="rId3"/>
    <p:sldMasterId id="2147483711" r:id="rId4"/>
    <p:sldMasterId id="2147483673" r:id="rId5"/>
    <p:sldMasterId id="2147483685" r:id="rId6"/>
  </p:sldMasterIdLst>
  <p:notesMasterIdLst>
    <p:notesMasterId r:id="rId23"/>
  </p:notesMasterIdLst>
  <p:sldIdLst>
    <p:sldId id="256" r:id="rId7"/>
    <p:sldId id="319" r:id="rId8"/>
    <p:sldId id="318" r:id="rId9"/>
    <p:sldId id="361" r:id="rId10"/>
    <p:sldId id="320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1" r:id="rId20"/>
    <p:sldId id="372" r:id="rId21"/>
    <p:sldId id="3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3512" autoAdjust="0"/>
  </p:normalViewPr>
  <p:slideViewPr>
    <p:cSldViewPr snapToGrid="0">
      <p:cViewPr varScale="1">
        <p:scale>
          <a:sx n="62" d="100"/>
          <a:sy n="62" d="100"/>
        </p:scale>
        <p:origin x="1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CE697-343B-4456-A980-07B64859702D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8291-EE8B-4E34-BD4A-AACDB15001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EE146-A274-4346-ADC4-202374CE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8F2582-2D6A-460E-8931-EFEFC34C9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525524-6185-41A0-9112-D1E40E53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11111B-5416-4E21-AA5A-72FFFDE0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668522-466F-4675-8DD2-617CC128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4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52952-7F4D-4013-BA3E-90475C95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13AB1D-3925-4F77-AF32-B436EE15D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7652D4-5206-43E3-8EF7-FA2DD2CE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474251-9C43-42B6-8568-B74EC559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8BF9DC-602A-46D1-88B8-2916CC25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9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202FFB-8707-4162-9E80-9542050D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AD5CDA-530F-4629-B9ED-D1E02F14B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95C1C9-92DA-4443-9B95-F28240AA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8A45FB-B687-4730-98A0-41D47E80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144FAA-3D29-4B22-A1CC-00D3E26A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42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B65BD3-FD70-435F-988E-D54DC0232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53D928-7E82-4CE7-AFDB-3B13A6332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112411-90A1-49C1-BDD0-432D790D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EE4FE1-02DD-4B48-AD9F-39374984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CAEA71-95DB-46FF-B102-ABA07729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5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CD8E1-CD70-447F-929E-C918BCE1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E53D5E-B95A-4A6F-A0DE-428A7361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0D7EBA-1666-43E4-9899-64D914B6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213D78-B1C9-41A4-B21C-3D80AE73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330475-6804-4DBC-830B-D1A11720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59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5A7E28-ECF6-46C3-AF69-D6E94A72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C4A9A4-8E7D-4AD2-90D6-C71523398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8CCF71-3E14-47D3-9CFA-4D4222EE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969F75-E4E2-4706-92E5-F4118305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83D051-29AB-4AAA-9D6E-9A1A00DB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66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33145-599F-4CBC-B71A-7F1B6963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814ECA-A5DB-49B5-B620-95B0E2FFB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F725FB-9B51-45F5-B1B4-60B65FEC0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1DB731-147F-477F-84B9-B3BAEDA3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DC3C6-9E5F-48D0-AAC8-6FD06CAD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C4B659-D5D2-47A3-A8F3-849E014D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516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8C5A3B-CC2E-402C-843F-04109CB1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6375F5-F94C-44E2-8228-18F82B155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5C22ED-FDDA-4A20-ACC9-F4C55A1E2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E7675B-4FE6-4477-9950-633FE9660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C9597E-42C3-4A80-97EF-A26ECCDA9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42B620-8B8A-4775-8B30-B22E9A97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8E3751-62B8-41DC-915C-8DF6AA71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378B0EE-4ADB-459E-9298-9F46DD26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77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01ABB-64FA-4C1E-941B-0AB56CC6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B4516E-B387-4120-A388-08DEF8AB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9669B4-233B-4FAA-A61A-15D16472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E193BB-DBFE-41BD-B2BF-5B063D13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20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120AD1-7F33-4D48-9F3C-6CC10C67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50E604-1048-4A1C-A012-6DD27B06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BC4118-AF99-4D57-BB15-BA1D057C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258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725DA-0E10-4213-AF0E-D3A0692C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3A0AD2-8629-46C8-B66E-04EFBC5AE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A7F384-2766-4807-97AD-1B88DEA35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87C577-EF05-41EA-9EFF-A7A3FB2D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1200A6-7881-4590-9A1B-90D176D0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0BAB35-35C9-4D60-B00C-6B3451BA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76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1262D-0E98-41AE-BFB4-814FE8A7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ECC2C8-A8F9-45E1-892C-A39435CF9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A86B5F-79F4-48EC-BA4F-FAEB3791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89C974-A2FE-4946-A95D-88DB8102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07C6A-27D9-4D44-B118-07DC8304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081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B49FA-1AD9-4295-8432-D7F71B7C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F99119B-9ABA-4C27-B72A-69AC4AD64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249E84-4FF1-4CCA-B2EB-60E3E5A7E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0758A5-1B0C-4A87-9FFD-525C423B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1E7FD4-AB43-4C8E-94BE-93FA20A4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D936BB-B637-42F9-972E-9AB78C80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70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C3E34-2276-4011-AAD7-D72BC55B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2D412D-3F95-4C22-B347-B12E338E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2424EC-CB1B-4666-AF2D-B296027D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CEC431-F2DF-41EE-84A0-85AEC0D6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1A397A-9872-42F0-B611-1B3FC0D1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38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D3C102-7D55-457C-B5A9-8CA78F84E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7D7AE0-15D6-4B91-A7EB-C6A15D6CC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E217D1-2119-44F5-8F00-5E07B8C1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46F951-4841-4F61-A502-6AD38A85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6BA002-B8A5-4293-B5CC-D640397F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068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A8683C-B711-4D0C-9196-AB927E71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79AD21-68CE-4B91-A271-C0144F90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12A371-38B8-459F-8062-B45B1EF4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CB6010-60C0-4B7A-A337-0B4D9B8F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89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6848D0-89EC-4176-A04A-9923D7566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6CEE23-9525-4035-AA6C-F324A74FD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92BA54-D178-4995-8C2A-24F36FE7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C119E1-6004-4386-9327-ED7114D1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DB6220-A894-46D5-871E-9A38C7D2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38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BBB76-5369-4EF8-8FA3-A40B27C8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2A9CBF-3F5A-41AC-8890-3377582C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F557E5-5ACF-4577-B2BE-6BF714CF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440D1F-1D60-442E-A8BE-E3E0CF9A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532725-A85D-4362-B24A-3102A345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71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7744A-1E26-4DF6-B676-7509672F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1364EC-441C-4C9B-B0C2-8F9DB651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88BAD3-1D6C-4171-A073-96C86652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AC8D5A-9ACC-4D10-B951-DE21BB83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04A0E7-5332-40FF-B456-24682F5B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035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851E4-AB59-48F2-9EEA-C49D651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1330F9-F4E8-482C-9DEC-CB84126EF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90793A-5030-4660-B0B8-CFAF236C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4556F0-79E8-4899-9B8D-58162849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8E0DF1-1ACF-4970-9B51-99C06F41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9DF6B5-C4FD-41F3-9648-3D6B465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31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939D3-E648-46D1-B26A-0F403261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EC3EAA-F1BE-46C1-8F82-E496D8E47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585198-2900-40D4-BC0F-D099AE57B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3606BE-BCC8-46D9-8A60-FF28E8019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73A099-EE2C-40EB-B9C4-3A9E74661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2D433E-1331-46F4-9840-4F80DE9E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91A1DD-D760-4619-AFDE-8301218E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A2F987-D5BF-4BCD-9EEE-191874E1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443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E0D27-CE3B-443B-A2F8-668821A6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B6F14-3EAC-468F-85A7-CFDC3FAFD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810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CFEE0F-8000-486D-9D63-3E53FDC9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AB949F-7D2C-40CD-A244-39FBC7346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1DBA2A-3C08-4092-96DF-D223C32E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7AB1A-87FD-45D5-9D91-0249ABEE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9FE703-3DD9-4F90-8152-A3167088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154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D664F-4D4E-488B-8ED7-CC217D62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3783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0DA89-AA82-4940-801D-475C8417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2F509A-5D98-4446-A512-827F5AF45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A969D3-545B-4CC4-AE22-5B5F83CEE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20D186-8308-4825-9B6B-5B321DAB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F3C8FD-910F-4C94-80FA-E3713C26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D5C95A-A925-48AA-9A97-AAC14755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017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43C000-8055-4756-BF93-B4ED93E9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B74766-1F1C-48E3-9E78-A056A8BA9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FA8B35-2179-4BDC-A2E3-FF8C74E11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DD5F65-8F61-45C4-85B2-3336BB56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9068DA-8335-4BE4-84AA-A518DD91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058EDD-CE75-41C9-B0CD-3B7547B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310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8C873-CE10-4BDE-95BD-8571096D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1A3E6F-5CEC-42A6-AAB4-A0F65D6E9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F6F492-57EF-4012-BFFE-7C3CC031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06E7C3-48D8-4B17-9308-97021E86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54C5B9-AA22-4929-964B-189878C9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293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E6B95AA-2472-4BE1-BB8E-B4C3B4317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129E30-5E96-448C-9783-1A807B210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2FC4-01DE-4A0D-B874-08F2CACC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68BDF5-3435-43FE-8E12-DD9ECE2B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924E1F-C110-4652-9D79-36E6BF6C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035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6DA0D4-EC4A-4CA9-ABE6-037DFE66B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C4D176-1E56-470D-8850-69DE4E311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D36A8-4ADB-4190-9CA6-55AE86F8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342198-2FFE-4610-BB7D-641999DC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CD9414-EA6C-400E-81F0-64FF5DE8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349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392630-3475-4151-A97A-65D77A4D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6A3AD9-4C8D-4EDA-81E6-BB4C8E79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0F5DCB-87BC-4600-A714-869EF69B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5AE715-6DC4-48EC-ACE2-F9866FE8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8C86EE-2E1E-4446-8900-15F5E3F7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57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49670-B64D-4FE4-9DB4-CB40F22A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32CEA3-A44A-4C6B-92C4-8F141E9B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8CEDDC-A344-4F8E-A8D5-81B0711E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D46EBD-0F7E-4E0F-BD61-4C447201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4F4BD0-4DD4-441E-8C6A-76F386EE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904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1239C6-8DF2-4971-9CEF-CD66F054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BCB1E3-DCC3-4692-84F9-2DE2C6256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CB7624-7025-4246-8843-973547214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F3FAE5-43C7-4D9F-ACE2-85438923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F3ECA6-D6C5-40C7-89C1-E15C0C5E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704E3A-0003-4A20-90F6-4FF26C00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712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0610C-1272-4C19-A623-91FDFAAA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88D805-34FA-48E5-B437-66B0BF2D5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4F53C2-C7D3-460D-9B29-3DAE082C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3553EE-36D7-4401-A766-41760D1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3359F92-9364-4D83-9ACB-735DE7EFE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1574FD-6780-4083-869F-266B08B9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9ED2A-8EA2-45C8-A870-98B20327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4A12E0-D66A-463D-A569-27168F5D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12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F088B8-39B6-4781-8915-5AC5F37D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0CD2B2-C401-4AA8-A1A8-0C581023D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A3A76E-C7E5-4F91-BECE-42B8BAC4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682FCB-0133-485C-869A-0A866F21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0283C0-F512-4A10-81BD-27FC5AA5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7D3A53-E022-4553-8B44-3FC4CD79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414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01D34-D7AF-453A-88E8-9793AE87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A8C9E7-C72C-492A-9E68-8AD0D4D0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B9A443-FC68-44A0-979C-C5419C50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ACDBA1-4D4D-454E-8626-3C1E9743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517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F40C43-BC53-41AF-9BD8-490C61136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9652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1893E-B4DF-4D73-B668-61593C50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BF62B0-1167-44A9-849A-6DEE5103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719709-96FD-4A91-AC9E-6BA3B908E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6EAFB4-A479-43E3-AF42-D8C1F8E9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8A67E6-9E73-4EC3-9F77-8F2ED867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F44B9-2276-4891-83C5-9D13F34C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644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31625-40CA-4376-9D79-A2DA4CFF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9757D8-8B45-4FA7-81F0-0916A3DDA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C39D34-186A-40B4-BB34-163CABAD8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AEC53-CE62-4093-B50F-5B48CAEC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7D388C-5A11-470A-A534-05ED7DB7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12366F-6F3C-47D1-9860-F790D580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669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5ED22E-FEFF-49B5-9758-DBE2FF7D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714DF2-99D5-4A56-AA8B-FEAA8A4AB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D0C8BA-5316-4BAD-BDBF-CBCA61EF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FD722A-22D7-49F1-8B8A-773BB1E6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1123B-BF6D-446C-B085-3AF4622A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21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3B92B7-A70D-499D-82E3-DD147E436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3B5224-CB6A-41CE-9DD5-896840D96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FBBF6B-0409-4EE1-A8D1-15D58349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F8ACA4-3EB9-47D6-8B46-E71DBEA3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D6C5BA-D9D1-42B8-AFB2-0B43342D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430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82BA5B-719D-44DA-B937-C7E6EC5B4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40AA52-C384-4159-ADEF-47E7A5801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10D183-3E29-41E5-B0CC-DEE067E8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CEDD52-50C7-4491-8CA2-66DD87BE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014B9C-23AF-4289-B78C-AA8A9687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883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A69BF-AFC1-45D5-85EA-1419B0B0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22712-534C-4AB2-AC30-84BFEB0EF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3F924E-FCB1-4F7A-8AA2-79F0E5D0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DD8BB8-5465-4313-A7AF-557DDC22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519C09-F9D4-4439-8DFC-D1001DC9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641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83FB1-8BB1-44DB-BA81-6229751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EDB2AA-97D4-485F-BEC5-3EC1DF03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6DC177-C768-4C7E-A441-7BED348A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641621-DE14-444E-A5CC-46C04887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64DABE-D582-41BA-9673-86C71C1A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591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926BE-2AF2-457D-BA9E-1548B253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E57324-7D6B-492A-9816-49C28C409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2AB12A-51C5-472D-B068-A5B54B6B6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39C9BF-0291-414F-8FB4-A7898E55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8F62AE-6C84-4FB4-9134-ED734C84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43FE39-53B6-4CBC-AE49-5065297E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4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14BC07-1226-461C-A759-33C2F383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330777-C580-4CF2-BCC4-9298F518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3F709E-25DF-4A8E-B0F2-E598B6E58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3356B9-4D36-4D65-9C48-9D66323A6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FB82DED-DC21-49F7-B4BC-8B48A5A0A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328E2B1-5279-4E49-A74C-82DCA2BC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CB9FEBC-24C3-40B3-A5F9-D6835779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8F9BC-6DC8-4FE4-AA90-E51EC87D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9721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83786-3F93-4CF8-B8E4-874CD83C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6DE891-939B-481E-964A-EEAC5337C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E631CC-1009-44EB-8E96-2F7BF747C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2A2B43-4493-4B6F-9C0F-EE9ECDDBA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D530891-4936-4287-986A-7C9BA6F17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8797788-704D-4199-A456-2500A9B3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CF7BAD-E4FB-4CEA-A7C7-416DB79D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30CFCB-1A69-4A82-B6B3-E2B235D1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871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F2EE5A-393C-4416-9186-390297DD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0123D5-A631-4BCB-91BD-BD540EA1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719E96-D7F4-411D-A2B8-4A591EEF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F3F044-534C-493E-AF80-5442F072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832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51C1FD-0615-429B-84F6-B95FDA19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16E894-8714-4EB1-BDCA-390C9D9B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1A401B-3EB7-4EF2-8806-2EBD506F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871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8AE0A5-2910-4335-8CAE-A7354508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290F0F-22BA-402D-815F-DEB644A3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9F4156-1E9B-4FFE-9DE8-1ADE9718B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3C5213-F10B-4984-9127-FD7D1874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1BD444-F47C-48F5-8A09-2BAD25BD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C264D-55FE-4409-B98D-BA3BE9DE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59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FF8A96-CF05-44E8-85BC-9281773A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802AD06-F6C9-4575-983A-448153907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EB1370-1AAA-4F5A-81C3-70EF4CB1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7BDF8F-5002-4BB7-BBA1-4A540476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11DAF2-9730-4C42-8A24-4D9FE4D8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CE754B-6A55-4330-8D20-666078DE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539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0DF6EC-5C4F-4BC6-A57D-41D1034C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D744FE-DC91-4197-B306-7592AF998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4FB0E-CE3C-4A92-B930-08432D94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F35D2E-0EBC-491A-8442-A6918064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A9C403-47F5-4161-B5C6-D7FDEE2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395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4AC3CE-2B40-4FFE-A2C7-D11331D02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718B3-CBCB-4923-8F6D-F35079D1D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4D539F-772D-4D18-AEDC-247BBFAA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FA611F-BC79-4EDF-A9AF-31FEA3A8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A7697A-4F5B-4EBA-BB6B-02C0548F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532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C28B83-B3F6-41D3-A1D1-160A3968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114F24-6FD6-42FD-9B42-65918C056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25176-58C1-4F6D-9D37-ABCF9100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2B086A-2EF8-4E63-AA2C-1D456261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AF744E-A2F1-475A-B9B8-1235815F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0671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6A7A83-88A7-4FEF-BDBB-DBC62314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7759CB-A37B-48E7-BD17-8C3DA9355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ECE4F4-7E56-4C4B-8FF8-0345E416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2FD1C0-422C-4A4B-BE36-28868498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ECD68A-0CEE-4CF8-9673-7B06BF78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7812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C32D2C-CC40-44FC-BA49-CE9B9014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840420-5702-4B71-9D37-BFE542B4A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4348E1-DC39-43AF-B84B-80740D8C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22705B-5EC5-449E-94A5-B7EBA436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F6AE88-60CA-4AE1-8DB0-B23906B8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FE4E25-A4AA-465C-8696-02745AF0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B0C3A-E29F-4FDE-B8D2-A5E0402F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28B387C-3D2F-4E28-B2A1-E5DFC62E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4272C9-595A-4F71-91C5-69F80BCE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753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E95130-B660-47CA-8436-27621108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BDE6EA-EF53-4177-89FC-66738B01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C8AF82-07EA-41F8-87CF-B7967943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602F88-F864-4D9E-A171-87E8FA04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750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1AE9A-72B4-45F7-92AF-A81C75A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F6B86F-E103-4C55-A217-033B374B0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D2D228-75DC-4145-AE12-89A1F2BB2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894B95-C063-4B15-BA77-1F2BC8F1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B5EB84-A6C8-4F30-819E-577F12C6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6DF0A1-031E-40F0-9188-8B567562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037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362711-4827-43D4-ABFF-0FB6372D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36E731-99FC-4F0C-A753-C82D8B51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629D03-B658-4CAB-91A6-ED52C8F1D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272493-DFFC-440F-B662-29BDA86F7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DE6797-1ABB-4CA9-A9F7-4D88E8E34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610AFDF-C7FD-4048-9D61-CA40F105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D1FCE8-B374-4537-A072-C00BF099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1CAEBF-D132-499B-8064-9A3B2E4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234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9BBA0-EC44-4DD5-81F0-897C26F6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8AA24C-2747-4EF7-9EAC-69DAE6FC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50F053-656A-4ED6-9263-4DD29574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3EDDF6-2D19-42E1-8D97-ED73EFBB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961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597857-6949-4D15-91AC-723A9243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63FC66-B3CA-42E0-89F5-0D04B791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96DD85-4DAE-47C0-B07E-6607C36B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619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25084A-EB6F-4966-94EF-2606D216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BD317E-F1E6-4AE5-BC09-DDA6E32DE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03E3DF-C9E9-4631-BB39-B5C581C90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0F482C-B2B0-490D-8328-BD17BD6F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289A6C-636D-4549-A6F5-55EC75FE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192726-38A1-4192-A1C8-D61EC833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582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933EA-0F7D-4026-9E68-F94B0A41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1FDB5A-1CA2-4C55-8B30-7A0976054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8E2E01-F34A-4565-B2EA-AAD473196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338913-7304-4C43-BDC4-F704181C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4EC2A4-DF26-442F-879C-8BCCB100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54733F-D3F9-44C0-B39C-55FC3949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065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D1470-68E8-408D-A327-EEE60467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95BFEE-7E32-42CD-9D75-E350FF9C1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C65FFF-E000-4EE8-BCCE-611786CD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FF9CDE-837E-4B2A-90E0-497EC901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4DB37D-6A91-454A-84A1-7717C0A4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02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B05EBE-4E49-4B5C-8F34-44E46D4C7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BA9E574-FE13-4AB0-A1CF-B304EC204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D9FA45-FA73-4AB4-A77B-028DBB7C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FB8AF2-F359-45E5-A29D-EE604D4C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90AD46-F7F6-48DC-8222-8B093D9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904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AF58B-FFC3-4BF7-B8E2-C713174B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810D62-D79A-498B-A950-818DAA16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BF3D7A-4580-411F-8842-59559CFF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301AEB-59F4-46AA-B2B4-A551FCE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22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3C74A-AD29-4EB5-A86B-10E7A01B1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4194" y="6390861"/>
            <a:ext cx="1358900" cy="36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7FFBAE-E69E-4740-BB6C-CD3E03F35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"/>
            <a:ext cx="788452" cy="788452"/>
          </a:xfrm>
          <a:prstGeom prst="rect">
            <a:avLst/>
          </a:prstGeom>
        </p:spPr>
      </p:pic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5F26100-09E0-4360-82D7-CC9E12D05381}"/>
              </a:ext>
            </a:extLst>
          </p:cNvPr>
          <p:cNvSpPr txBox="1">
            <a:spLocks/>
          </p:cNvSpPr>
          <p:nvPr userDrawn="1"/>
        </p:nvSpPr>
        <p:spPr>
          <a:xfrm>
            <a:off x="6734175" y="6361044"/>
            <a:ext cx="22657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 dirty="0">
                <a:solidFill>
                  <a:schemeClr val="tx1">
                    <a:tint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b="1" i="0" dirty="0"/>
              <a:t>SDU-NEX</a:t>
            </a:r>
            <a:endParaRPr lang="zh-CN" altLang="en-US" b="1" i="0" dirty="0"/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030D033D-4908-4CC1-90D9-5C9726E8A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22" y="240241"/>
            <a:ext cx="144117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6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712CA4-25C9-43A5-A44A-3659BEB8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3E4082-C343-4C94-BBF2-9CC513C3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F964E4-99A4-44BD-ADBA-68B9E24CE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A011BD-23A2-4261-906D-AA42A6EB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C4393D-8A4B-4B9A-9AEC-2461FA9B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7E81F-F7D8-43AB-8410-283AE81C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8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4BB9E-71C8-4F76-9CE2-434FD463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0DF0BE-7B95-45D8-A68F-5E02574BB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040C18-C0EE-4550-B728-DBA5D1B7B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847B0-5735-40E2-A32B-0754FFD6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B291EC-15AC-4DAD-ABB1-274D14C5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9DD26A-9074-48EF-85A7-33542BFB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52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40108FD-778D-4639-9A69-20677350F397}"/>
              </a:ext>
            </a:extLst>
          </p:cNvPr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21CC606-CF2C-4E51-82FE-71F22F1CE699}"/>
              </a:ext>
            </a:extLst>
          </p:cNvPr>
          <p:cNvCxnSpPr/>
          <p:nvPr userDrawn="1"/>
        </p:nvCxnSpPr>
        <p:spPr>
          <a:xfrm>
            <a:off x="0" y="6286500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8D571960-0D56-471A-92AE-03839CCA8047}"/>
              </a:ext>
            </a:extLst>
          </p:cNvPr>
          <p:cNvSpPr/>
          <p:nvPr userDrawn="1"/>
        </p:nvSpPr>
        <p:spPr>
          <a:xfrm>
            <a:off x="142844" y="6429396"/>
            <a:ext cx="250033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Nuclear Electronics Lab</a:t>
            </a:r>
            <a:endParaRPr lang="zh-CN" alt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灯片编号占位符 5">
            <a:extLst>
              <a:ext uri="{FF2B5EF4-FFF2-40B4-BE49-F238E27FC236}">
                <a16:creationId xmlns:a16="http://schemas.microsoft.com/office/drawing/2014/main" id="{A5477D5C-041D-4056-B3C5-E5DB985FC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32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30761D9-0E40-4BD3-8E33-76FA0B58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ABCDF0-A656-4DFC-97EB-C3FA6DC07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95A34-0828-49DF-AB21-F518B737E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191B-DAF1-40AA-8D20-C986F948F83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29174C-954D-4EF0-BD38-7D1D74BC4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3FDFE-BC5A-43D6-B88D-D1FFF8647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7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CEB11063-AD4D-49A2-ABF4-17B02C3309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6286500"/>
            <a:ext cx="9144000" cy="571500"/>
          </a:xfrm>
          <a:prstGeom prst="rect">
            <a:avLst/>
          </a:prstGeom>
          <a:solidFill>
            <a:srgbClr val="1E5194"/>
          </a:solidFill>
          <a:ln w="190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CN" sz="70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3F00F80-DEFB-4087-A932-91075E6ED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5835650"/>
            <a:ext cx="35020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7019" tIns="163509" rIns="327019" bIns="1635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Radiation Oncology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AA078B1-318C-4A32-B1F2-923D71477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1824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89331AD-0E13-46BD-A293-DF0EF4D17220}"/>
              </a:ext>
            </a:extLst>
          </p:cNvPr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5">
            <a:extLst>
              <a:ext uri="{FF2B5EF4-FFF2-40B4-BE49-F238E27FC236}">
                <a16:creationId xmlns:a16="http://schemas.microsoft.com/office/drawing/2014/main" id="{A58322CC-902E-4600-842C-491B22A10E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752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D41436DF-7192-4BCC-B047-5E9B0A96D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71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792EEE-D381-415F-AC18-99FD02A31612}"/>
              </a:ext>
            </a:extLst>
          </p:cNvPr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E0DD8DD-1A14-45C4-9552-3B82D470CD2B}"/>
              </a:ext>
            </a:extLst>
          </p:cNvPr>
          <p:cNvCxnSpPr/>
          <p:nvPr userDrawn="1"/>
        </p:nvCxnSpPr>
        <p:spPr>
          <a:xfrm>
            <a:off x="0" y="6286500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65B08D71-408D-4C57-AD3C-65D546032E04}"/>
              </a:ext>
            </a:extLst>
          </p:cNvPr>
          <p:cNvSpPr/>
          <p:nvPr userDrawn="1"/>
        </p:nvSpPr>
        <p:spPr>
          <a:xfrm>
            <a:off x="142844" y="6429396"/>
            <a:ext cx="250033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Nuclear Medical Imaging</a:t>
            </a:r>
            <a:endParaRPr lang="zh-CN" alt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6882EB75-E3EA-4418-9989-FA9A4904B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5563"/>
            <a:ext cx="12112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94D98F5D-324E-47B9-906C-02BDF714F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289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D4836BC-3F87-4496-9843-E00F7146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14DE9D-D827-4FD3-B52E-7C5A6F028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D09A49-062A-45DC-B5B0-CB29C0E8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F6F1-B140-40ED-A15C-7C7702E6A3E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76AB54-C11F-4361-8544-5D585DB9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AA46A0-1C7E-44E2-890C-E3CC473DB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0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5E1ECBA-A9D9-4538-A9EA-3D93C5CD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A90789-BA56-4A50-A563-EFA94B132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5FF779-14FE-433C-8260-70A9FC6F1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132DB-016B-4685-9CC5-070BFDE7AA93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7B6780-C2CA-4F1C-A28E-D48374B2B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CA3B3-0AAC-4C5C-97BA-09E81D665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7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0836" y="1471250"/>
            <a:ext cx="7582328" cy="208670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zh-CN" altLang="en-US" sz="7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基于</a:t>
            </a:r>
            <a:r>
              <a:rPr lang="en-US" altLang="zh-CN" sz="7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FPGA</a:t>
            </a:r>
            <a:r>
              <a:rPr lang="zh-CN" altLang="en-US" sz="7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的可重构</a:t>
            </a:r>
            <a:r>
              <a:rPr lang="en-US" altLang="zh-CN" sz="7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ADC</a:t>
            </a:r>
            <a:r>
              <a:rPr lang="zh-CN" altLang="en-US" sz="7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设计方法</a:t>
            </a:r>
          </a:p>
        </p:txBody>
      </p:sp>
      <p:sp>
        <p:nvSpPr>
          <p:cNvPr id="6" name="副标题 5">
            <a:extLst>
              <a:ext uri="{FF2B5EF4-FFF2-40B4-BE49-F238E27FC236}">
                <a16:creationId xmlns:a16="http://schemas.microsoft.com/office/drawing/2014/main" id="{E3B394F0-6BF0-4F4C-BD03-76750DE8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48018"/>
            <a:ext cx="6858000" cy="1209782"/>
          </a:xfrm>
        </p:spPr>
        <p:txBody>
          <a:bodyPr/>
          <a:lstStyle/>
          <a:p>
            <a:r>
              <a:rPr lang="zh-CN" altLang="en-US" dirty="0"/>
              <a:t>报告人：胡坤</a:t>
            </a:r>
            <a:endParaRPr lang="en-US" altLang="zh-CN" dirty="0"/>
          </a:p>
          <a:p>
            <a:r>
              <a:rPr lang="zh-CN" altLang="en-US" dirty="0"/>
              <a:t>山东大学前沿交叉科学青岛研究院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16C1110-91C5-4C4C-B0E2-2323A62F5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13" y="5747862"/>
            <a:ext cx="1432187" cy="1110138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13794713-2950-4D23-BC49-FEB9227A2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" y="5747862"/>
            <a:ext cx="3157819" cy="1042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659400" y="101351"/>
            <a:ext cx="7557856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FPGA-ADC</a:t>
            </a:r>
            <a:r>
              <a:rPr lang="zh-CN" altLang="en-US" sz="4000" b="1" dirty="0"/>
              <a:t>原理</a:t>
            </a:r>
            <a:r>
              <a:rPr lang="en-US" altLang="zh-CN" sz="4000" b="1" dirty="0"/>
              <a:t>:</a:t>
            </a:r>
            <a:r>
              <a:rPr lang="zh-CN" altLang="en-US" sz="4000" b="1" dirty="0"/>
              <a:t>线性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8D3A42-3E43-C1EC-4D14-469C59B7FE49}"/>
              </a:ext>
            </a:extLst>
          </p:cNvPr>
          <p:cNvSpPr txBox="1"/>
          <p:nvPr/>
        </p:nvSpPr>
        <p:spPr>
          <a:xfrm>
            <a:off x="244657" y="4794854"/>
            <a:ext cx="408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503050405090304" charset="0"/>
                <a:ea typeface="宋体" pitchFamily="2" charset="-122"/>
              </a:rPr>
              <a:t>     TDC-to-ADC </a:t>
            </a:r>
            <a:r>
              <a:rPr lang="zh-CN" altLang="en-US" dirty="0">
                <a:latin typeface="Times New Roman" panose="02020503050405090304" charset="0"/>
                <a:ea typeface="宋体" pitchFamily="2" charset="-122"/>
              </a:rPr>
              <a:t>校正前系统性线度表现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9C095C9-90B6-21C6-B117-1FCA68FC4EA8}"/>
              </a:ext>
            </a:extLst>
          </p:cNvPr>
          <p:cNvSpPr txBox="1"/>
          <p:nvPr/>
        </p:nvSpPr>
        <p:spPr>
          <a:xfrm>
            <a:off x="4864100" y="4794854"/>
            <a:ext cx="41389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503050405090304" charset="0"/>
                <a:ea typeface="宋体" pitchFamily="2" charset="-122"/>
              </a:rPr>
              <a:t>      TDC-to-ADC </a:t>
            </a:r>
            <a:r>
              <a:rPr lang="zh-CN" altLang="en-US" dirty="0">
                <a:latin typeface="Times New Roman" panose="02020503050405090304" charset="0"/>
                <a:ea typeface="宋体" pitchFamily="2" charset="-122"/>
              </a:rPr>
              <a:t>校正后系统性线度表现</a:t>
            </a:r>
          </a:p>
        </p:txBody>
      </p:sp>
      <p:pic>
        <p:nvPicPr>
          <p:cNvPr id="4" name="图片 3" descr="Fig.5">
            <a:extLst>
              <a:ext uri="{FF2B5EF4-FFF2-40B4-BE49-F238E27FC236}">
                <a16:creationId xmlns:a16="http://schemas.microsoft.com/office/drawing/2014/main" id="{D751F349-3D4A-79F6-31DD-62885FCA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82" y="1732547"/>
            <a:ext cx="4081780" cy="3062307"/>
          </a:xfrm>
          <a:prstGeom prst="rect">
            <a:avLst/>
          </a:prstGeom>
        </p:spPr>
      </p:pic>
      <p:pic>
        <p:nvPicPr>
          <p:cNvPr id="5" name="图片 4" descr="Fig.8">
            <a:extLst>
              <a:ext uri="{FF2B5EF4-FFF2-40B4-BE49-F238E27FC236}">
                <a16:creationId xmlns:a16="http://schemas.microsoft.com/office/drawing/2014/main" id="{D4FC86FF-83CF-563D-10CF-C115F41A5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850" y="1846714"/>
            <a:ext cx="3777430" cy="283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1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659400" y="101351"/>
            <a:ext cx="7557856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FPGA-ADC:</a:t>
            </a:r>
            <a:r>
              <a:rPr lang="zh-CN" altLang="en-US" sz="4000" b="1" dirty="0"/>
              <a:t>直流性能</a:t>
            </a:r>
            <a:r>
              <a:rPr lang="en-US" altLang="zh-CN" sz="4000" b="1" dirty="0"/>
              <a:t>DNL&amp;INL</a:t>
            </a:r>
            <a:endParaRPr lang="zh-CN" altLang="en-US" sz="4000" b="1" dirty="0"/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2" name="图片 1" descr="INL">
            <a:extLst>
              <a:ext uri="{FF2B5EF4-FFF2-40B4-BE49-F238E27FC236}">
                <a16:creationId xmlns:a16="http://schemas.microsoft.com/office/drawing/2014/main" id="{54334BD5-FFCF-6313-4B72-FB232095D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254" y="1845310"/>
            <a:ext cx="4221833" cy="316738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9B3D70-C06B-77ED-8DB6-624E9BBC5A9B}"/>
              </a:ext>
            </a:extLst>
          </p:cNvPr>
          <p:cNvSpPr txBox="1"/>
          <p:nvPr/>
        </p:nvSpPr>
        <p:spPr>
          <a:xfrm>
            <a:off x="5620952" y="5018071"/>
            <a:ext cx="294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微分非线性与积分非线性测试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167214-E7A8-170E-F61D-38E139FB7652}"/>
              </a:ext>
            </a:extLst>
          </p:cNvPr>
          <p:cNvSpPr txBox="1"/>
          <p:nvPr/>
        </p:nvSpPr>
        <p:spPr>
          <a:xfrm>
            <a:off x="1688553" y="5018071"/>
            <a:ext cx="10668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Times New Roman" panose="02020503050405090304" charset="0"/>
                <a:ea typeface="宋体" pitchFamily="2" charset="-122"/>
              </a:rPr>
              <a:t>噪声测试</a:t>
            </a:r>
          </a:p>
        </p:txBody>
      </p:sp>
      <p:pic>
        <p:nvPicPr>
          <p:cNvPr id="5" name="图片 4" descr="直流噪声">
            <a:extLst>
              <a:ext uri="{FF2B5EF4-FFF2-40B4-BE49-F238E27FC236}">
                <a16:creationId xmlns:a16="http://schemas.microsoft.com/office/drawing/2014/main" id="{ECDE8E5B-ADAE-7EA6-5B8A-0CF89ED89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7" y="1808161"/>
            <a:ext cx="4223173" cy="31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659400" y="101351"/>
            <a:ext cx="7557856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FPGA-ADC</a:t>
            </a:r>
            <a:r>
              <a:rPr lang="zh-CN" altLang="en-US" sz="4000" b="1" dirty="0"/>
              <a:t>：动态性能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2" name="图片 3" descr="1MHZ">
            <a:extLst>
              <a:ext uri="{FF2B5EF4-FFF2-40B4-BE49-F238E27FC236}">
                <a16:creationId xmlns:a16="http://schemas.microsoft.com/office/drawing/2014/main" id="{E919C427-CEAE-C36F-8057-1D520106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476" y="847415"/>
            <a:ext cx="3636753" cy="2727786"/>
          </a:xfrm>
          <a:prstGeom prst="rect">
            <a:avLst/>
          </a:prstGeom>
        </p:spPr>
      </p:pic>
      <p:pic>
        <p:nvPicPr>
          <p:cNvPr id="3" name="图片 2" descr="Fig.12(b)">
            <a:extLst>
              <a:ext uri="{FF2B5EF4-FFF2-40B4-BE49-F238E27FC236}">
                <a16:creationId xmlns:a16="http://schemas.microsoft.com/office/drawing/2014/main" id="{000B7D95-BD33-95D2-4CA8-E2A24815F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01" y="3659567"/>
            <a:ext cx="3461051" cy="259661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466F2AD-35CB-4BD5-841A-FEB52E4C6C1F}"/>
              </a:ext>
            </a:extLst>
          </p:cNvPr>
          <p:cNvSpPr txBox="1"/>
          <p:nvPr/>
        </p:nvSpPr>
        <p:spPr>
          <a:xfrm>
            <a:off x="1417019" y="4265964"/>
            <a:ext cx="16211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Times New Roman Regular" panose="02020503050405090304" charset="0"/>
                <a:ea typeface="宋体" pitchFamily="2" charset="-122"/>
              </a:rPr>
              <a:t>无杂散动态范围</a:t>
            </a:r>
          </a:p>
        </p:txBody>
      </p:sp>
      <p:pic>
        <p:nvPicPr>
          <p:cNvPr id="5" name="图片 4" descr="chain-ENOB">
            <a:extLst>
              <a:ext uri="{FF2B5EF4-FFF2-40B4-BE49-F238E27FC236}">
                <a16:creationId xmlns:a16="http://schemas.microsoft.com/office/drawing/2014/main" id="{C178BB9D-D347-574C-EBB4-E94155BBC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247" y="847415"/>
            <a:ext cx="3536009" cy="2652913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B2B5DB4-71F7-26BA-3D73-718BE05381BC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1708060"/>
              </p:ext>
            </p:extLst>
          </p:nvPr>
        </p:nvGraphicFramePr>
        <p:xfrm>
          <a:off x="4208287" y="3536741"/>
          <a:ext cx="4751237" cy="2867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Specification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bg1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100 MS/s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200 MS/s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分辨率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                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(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bit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FF0000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10.9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10.2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信噪比       </a:t>
                      </a:r>
                      <a:r>
                        <a:rPr lang="en-US" altLang="zh-CN" sz="1400" dirty="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         </a:t>
                      </a:r>
                      <a:r>
                        <a:rPr lang="zh-CN" altLang="en-US" sz="1400" dirty="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(dB)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45.2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44.8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信纳比   </a:t>
                      </a:r>
                      <a:r>
                        <a:rPr lang="en-US" altLang="zh-CN" sz="140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             </a:t>
                      </a:r>
                      <a:r>
                        <a:rPr lang="zh-CN" altLang="en-US" sz="140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(dB)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42.8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42.6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无杂散动态范围(dBc)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58.2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58.4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总谐波失真     </a:t>
                      </a:r>
                      <a:r>
                        <a:rPr lang="en-US" altLang="zh-CN" sz="140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   </a:t>
                      </a:r>
                      <a:r>
                        <a:rPr lang="zh-CN" altLang="en-US" sz="140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(dB)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-47.8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-51.2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3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有效位   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        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(bits)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Times New Roman" panose="02020503050405090304" charset="0"/>
                          <a:ea typeface="宋体" pitchFamily="2" charset="-122"/>
                          <a:cs typeface="Times New Roman" panose="02020503050405090304" charset="0"/>
                        </a:rPr>
                        <a:t>6.7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6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659400" y="101351"/>
            <a:ext cx="7557856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 PET</a:t>
            </a:r>
            <a:r>
              <a:rPr lang="zh-CN" altLang="en-US" sz="4000" b="1" dirty="0"/>
              <a:t>探测器符合时间测量系统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2" name="图片 1" descr="dector">
            <a:extLst>
              <a:ext uri="{FF2B5EF4-FFF2-40B4-BE49-F238E27FC236}">
                <a16:creationId xmlns:a16="http://schemas.microsoft.com/office/drawing/2014/main" id="{3F3EE5D1-F5D3-1E03-0BFF-1B5119993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89" y="1992842"/>
            <a:ext cx="4251304" cy="287231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5670FC7-E2D9-7104-4F93-817EC86681FC}"/>
              </a:ext>
            </a:extLst>
          </p:cNvPr>
          <p:cNvSpPr txBox="1"/>
          <p:nvPr/>
        </p:nvSpPr>
        <p:spPr>
          <a:xfrm>
            <a:off x="4864100" y="2211013"/>
            <a:ext cx="3968616" cy="3952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实验装置包括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探测器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与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数据获取系统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两部分：</a:t>
            </a:r>
          </a:p>
          <a:p>
            <a:pPr indent="0" algn="just"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a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）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量能器单元由硅酸钇镥（LYSO）晶体与硅光电倍增管（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SiPM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）组成，</a:t>
            </a: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用来接收放射源产生的伽马射线。</a:t>
            </a:r>
          </a:p>
          <a:p>
            <a:pPr indent="0" algn="just"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b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）</a:t>
            </a:r>
            <a:r>
              <a:rPr lang="zh-CN" alt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数据获取系统可以分为偏置电路与两通道 FPGA-ADC 两部分。</a:t>
            </a:r>
          </a:p>
          <a:p>
            <a:pPr indent="0" algn="just" fontAlgn="auto">
              <a:lnSpc>
                <a:spcPct val="150000"/>
              </a:lnSpc>
              <a:spcBef>
                <a:spcPts val="600"/>
              </a:spcBef>
              <a:buClrTx/>
              <a:buSzTx/>
              <a:buFontTx/>
            </a:pPr>
            <a:endParaRPr lang="zh-CN" altLang="en-US" sz="2400" dirty="0">
              <a:solidFill>
                <a:schemeClr val="accent4">
                  <a:lumMod val="50000"/>
                </a:schemeClr>
              </a:solidFill>
              <a:latin typeface="Times New Roman" panose="02020503050405090304" charset="0"/>
              <a:ea typeface="宋体" pitchFamily="2" charset="-122"/>
              <a:cs typeface="Times New Roman" panose="02020503050405090304" charset="0"/>
              <a:sym typeface="+mn-ea"/>
            </a:endParaRPr>
          </a:p>
        </p:txBody>
      </p:sp>
      <p:pic>
        <p:nvPicPr>
          <p:cNvPr id="5" name="图片 4" descr="SIPM1">
            <a:extLst>
              <a:ext uri="{FF2B5EF4-FFF2-40B4-BE49-F238E27FC236}">
                <a16:creationId xmlns:a16="http://schemas.microsoft.com/office/drawing/2014/main" id="{C3E0CCB0-E318-B782-B469-823141BAF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47" y="840821"/>
            <a:ext cx="1480346" cy="1109853"/>
          </a:xfrm>
          <a:prstGeom prst="rect">
            <a:avLst/>
          </a:prstGeom>
        </p:spPr>
      </p:pic>
      <p:pic>
        <p:nvPicPr>
          <p:cNvPr id="7" name="图片 6" descr="SIPM2">
            <a:extLst>
              <a:ext uri="{FF2B5EF4-FFF2-40B4-BE49-F238E27FC236}">
                <a16:creationId xmlns:a16="http://schemas.microsoft.com/office/drawing/2014/main" id="{84D723C5-80CA-D415-4F7D-C6F77EDAD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1" y="815402"/>
            <a:ext cx="1514283" cy="1135963"/>
          </a:xfrm>
          <a:prstGeom prst="rect">
            <a:avLst/>
          </a:prstGeom>
        </p:spPr>
      </p:pic>
      <p:pic>
        <p:nvPicPr>
          <p:cNvPr id="8" name="图片 7" descr="Na22">
            <a:extLst>
              <a:ext uri="{FF2B5EF4-FFF2-40B4-BE49-F238E27FC236}">
                <a16:creationId xmlns:a16="http://schemas.microsoft.com/office/drawing/2014/main" id="{93DD112B-1431-9E42-102C-1A22C380B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835" y="4865158"/>
            <a:ext cx="1869168" cy="13600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008042-F514-AA90-7D26-CD48D2A495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92698" y="815402"/>
            <a:ext cx="3584575" cy="14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4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847022" y="101351"/>
            <a:ext cx="7370233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PET</a:t>
            </a:r>
            <a:r>
              <a:rPr lang="zh-CN" altLang="en-US" sz="4000" b="1" dirty="0"/>
              <a:t>探测器性能：</a:t>
            </a:r>
            <a:r>
              <a:rPr lang="en-US" altLang="zh-CN" sz="4000" b="1" dirty="0"/>
              <a:t>Na22</a:t>
            </a:r>
            <a:r>
              <a:rPr lang="zh-CN" altLang="en-US" sz="4000" b="1" dirty="0"/>
              <a:t>能谱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2" name="图片 1" descr="non_coin">
            <a:extLst>
              <a:ext uri="{FF2B5EF4-FFF2-40B4-BE49-F238E27FC236}">
                <a16:creationId xmlns:a16="http://schemas.microsoft.com/office/drawing/2014/main" id="{8BF23966-2770-4B3C-F3F5-AAEFEBE7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506"/>
            <a:ext cx="4706754" cy="353006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7B3988E-F87D-7BA7-8C79-CF78B0204E70}"/>
              </a:ext>
            </a:extLst>
          </p:cNvPr>
          <p:cNvSpPr txBox="1"/>
          <p:nvPr/>
        </p:nvSpPr>
        <p:spPr>
          <a:xfrm>
            <a:off x="1581517" y="4688327"/>
            <a:ext cx="20580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修正前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 </a:t>
            </a:r>
            <a:r>
              <a:rPr lang="en-US" altLang="zh-CN" sz="1600" baseline="30000" dirty="0">
                <a:solidFill>
                  <a:schemeClr val="tx1"/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22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Na 能谱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9F7D1D-75F9-4DC7-E7BF-97CCC4C0D0BF}"/>
              </a:ext>
            </a:extLst>
          </p:cNvPr>
          <p:cNvSpPr txBox="1"/>
          <p:nvPr/>
        </p:nvSpPr>
        <p:spPr>
          <a:xfrm>
            <a:off x="6057767" y="4688327"/>
            <a:ext cx="20580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修正后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 </a:t>
            </a:r>
            <a:r>
              <a:rPr lang="en-US" altLang="zh-CN" sz="1600" baseline="30000" dirty="0">
                <a:solidFill>
                  <a:schemeClr val="tx1"/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22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Na 能谱</a:t>
            </a:r>
          </a:p>
        </p:txBody>
      </p:sp>
      <p:pic>
        <p:nvPicPr>
          <p:cNvPr id="5" name="图片 4" descr="paper1">
            <a:extLst>
              <a:ext uri="{FF2B5EF4-FFF2-40B4-BE49-F238E27FC236}">
                <a16:creationId xmlns:a16="http://schemas.microsoft.com/office/drawing/2014/main" id="{66C47903-5CBB-8EA5-6465-B3B0E495B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245" y="1023506"/>
            <a:ext cx="4706755" cy="353006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DF136CA-3D39-AB7E-810A-EDE75676A3CD}"/>
              </a:ext>
            </a:extLst>
          </p:cNvPr>
          <p:cNvSpPr txBox="1"/>
          <p:nvPr/>
        </p:nvSpPr>
        <p:spPr>
          <a:xfrm>
            <a:off x="253032" y="5207373"/>
            <a:ext cx="8708088" cy="805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ts val="2800"/>
              </a:lnSpc>
            </a:pP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SiPM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饱和效应：当多个光子同时击中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SiPM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的同一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cell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时，输出信号不再随着光子数线性增加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,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对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 511 keV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峰进行高斯拟合，得到量能器单元的能量分辨率为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1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5.3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%。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503050405090304" charset="0"/>
              <a:ea typeface="宋体" pitchFamily="2" charset="-122"/>
              <a:cs typeface="Times New Roman" panose="02020503050405090304" charset="0"/>
            </a:endParaRPr>
          </a:p>
          <a:p>
            <a:pPr indent="0" fontAlgn="auto">
              <a:lnSpc>
                <a:spcPts val="2500"/>
              </a:lnSpc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503050405090304" charset="0"/>
              <a:ea typeface="宋体" pitchFamily="2" charset="-122"/>
              <a:cs typeface="Times New Roman" panose="0202050305040509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2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659400" y="101351"/>
            <a:ext cx="7557856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b="1" dirty="0"/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2" name="内容占位符 4" descr="time_fit1">
            <a:extLst>
              <a:ext uri="{FF2B5EF4-FFF2-40B4-BE49-F238E27FC236}">
                <a16:creationId xmlns:a16="http://schemas.microsoft.com/office/drawing/2014/main" id="{0F137130-E5EB-099F-0651-E9DF30801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881" y="1816962"/>
            <a:ext cx="4171131" cy="3128712"/>
          </a:xfrm>
          <a:prstGeom prst="rect">
            <a:avLst/>
          </a:prstGeom>
        </p:spPr>
      </p:pic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B3E44DA6-D787-5C45-BBAD-F37D78A04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7055"/>
            <a:ext cx="4331368" cy="32485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0EF5552-4CED-4399-C9FF-926F9C5F2985}"/>
              </a:ext>
            </a:extLst>
          </p:cNvPr>
          <p:cNvSpPr txBox="1"/>
          <p:nvPr/>
        </p:nvSpPr>
        <p:spPr>
          <a:xfrm>
            <a:off x="1082474" y="5070413"/>
            <a:ext cx="18491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符合后</a:t>
            </a:r>
            <a:r>
              <a:rPr lang="en-US" altLang="zh-CN" sz="1600" dirty="0"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 </a:t>
            </a:r>
            <a:r>
              <a:rPr lang="en-US" altLang="zh-CN" sz="1600" baseline="30000" dirty="0"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22</a:t>
            </a:r>
            <a:r>
              <a:rPr lang="zh-CN" altLang="en-US" sz="1600" dirty="0">
                <a:latin typeface="Times New Roman" panose="02020503050405090304" charset="0"/>
                <a:ea typeface="宋体" pitchFamily="2" charset="-122"/>
                <a:cs typeface="Times New Roman" panose="02020503050405090304" charset="0"/>
                <a:sym typeface="+mn-ea"/>
              </a:rPr>
              <a:t>Na 能谱</a:t>
            </a:r>
            <a:endParaRPr lang="zh-CN" altLang="en-US" sz="1600" dirty="0">
              <a:latin typeface="Times New Roman Regular" panose="02020503050405090304" charset="0"/>
              <a:ea typeface="宋体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FAB9F4-CD72-12D5-2366-DF1DBBA497A8}"/>
              </a:ext>
            </a:extLst>
          </p:cNvPr>
          <p:cNvSpPr txBox="1"/>
          <p:nvPr/>
        </p:nvSpPr>
        <p:spPr>
          <a:xfrm>
            <a:off x="5433756" y="5040459"/>
            <a:ext cx="2659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Times New Roman Regular" panose="02020503050405090304" charset="0"/>
                <a:ea typeface="宋体" pitchFamily="2" charset="-122"/>
              </a:rPr>
              <a:t>两路测试单元时间分辨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F52F334-FB02-A380-2835-17846FEB9DDE}"/>
              </a:ext>
            </a:extLst>
          </p:cNvPr>
          <p:cNvSpPr txBox="1"/>
          <p:nvPr/>
        </p:nvSpPr>
        <p:spPr>
          <a:xfrm>
            <a:off x="1594452" y="5705292"/>
            <a:ext cx="69691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利用能量为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511 keV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伽马光子符合后计算系统的时间分辨为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 497.2 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ps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Times New Roman Regular" panose="02020503050405090304" charset="0"/>
              <a:ea typeface="宋体" pitchFamily="2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FEC06F9E-3BFD-7E5D-9833-329B61261F16}"/>
              </a:ext>
            </a:extLst>
          </p:cNvPr>
          <p:cNvSpPr txBox="1">
            <a:spLocks/>
          </p:cNvSpPr>
          <p:nvPr/>
        </p:nvSpPr>
        <p:spPr>
          <a:xfrm>
            <a:off x="847022" y="101351"/>
            <a:ext cx="7370233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PET</a:t>
            </a:r>
            <a:r>
              <a:rPr lang="zh-CN" altLang="en-US" sz="4000" b="1" dirty="0"/>
              <a:t>探测器：符合性能</a:t>
            </a:r>
          </a:p>
        </p:txBody>
      </p:sp>
    </p:spTree>
    <p:extLst>
      <p:ext uri="{BB962C8B-B14F-4D97-AF65-F5344CB8AC3E}">
        <p14:creationId xmlns:p14="http://schemas.microsoft.com/office/powerpoint/2010/main" val="4277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77484" y="115170"/>
            <a:ext cx="6118739" cy="63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457200" lvl="1"/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总结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7553A55-BF6E-425C-96C5-585BAC1AC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95B0FE-94B2-DF80-219B-B77D692A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67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24BECF3-2E9E-7DA9-848A-916FFFACD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933" y="1212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2BBBF8-0460-BED5-A457-762667761140}"/>
              </a:ext>
            </a:extLst>
          </p:cNvPr>
          <p:cNvSpPr txBox="1"/>
          <p:nvPr/>
        </p:nvSpPr>
        <p:spPr>
          <a:xfrm>
            <a:off x="390417" y="1046312"/>
            <a:ext cx="81885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通过多链内插技术实现了在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200Msps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采样下，实现了大于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 bit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的分辨率，测试结果表明此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FPGA-ADC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可达到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6.7 bit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有效位；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利用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PET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探测器搭建了符合测量系统，验证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FPGA-ADC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的读出能力，在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Na22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辐照下，实现了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15%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能量分辨率和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~500ps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的时时间分辨率；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FPGA-ADC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的一些修正过程自动化，研究更高采样率的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FPGA-ADC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82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980326" y="60493"/>
            <a:ext cx="2266308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5370493-2437-4FB0-1740-142FEFFAD439}"/>
              </a:ext>
            </a:extLst>
          </p:cNvPr>
          <p:cNvSpPr txBox="1"/>
          <p:nvPr/>
        </p:nvSpPr>
        <p:spPr>
          <a:xfrm>
            <a:off x="523982" y="1058238"/>
            <a:ext cx="68117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背景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FPGA-ADC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基本原理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原理和校准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性能测试：静态性能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动态性能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探测器测试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能量分辨率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时间分辨率</a:t>
            </a:r>
          </a:p>
          <a:p>
            <a:pPr marL="571500" indent="-571500">
              <a:buFont typeface="Wingdings" panose="05000000000000000000" pitchFamily="2" charset="2"/>
              <a:buChar char="n"/>
            </a:pP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总结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39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928956" y="58044"/>
            <a:ext cx="6477000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背景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5D4854-E058-3974-DEC4-1A6D85EF8112}"/>
              </a:ext>
            </a:extLst>
          </p:cNvPr>
          <p:cNvSpPr txBox="1"/>
          <p:nvPr/>
        </p:nvSpPr>
        <p:spPr>
          <a:xfrm>
            <a:off x="3308794" y="2148943"/>
            <a:ext cx="5369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积分电路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+</a:t>
            </a:r>
            <a:r>
              <a:rPr lang="zh-CN" altLang="en-US" sz="2400" dirty="0">
                <a:solidFill>
                  <a:srgbClr val="00B050"/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成形电路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+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甄别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/</a:t>
            </a:r>
            <a:r>
              <a:rPr lang="en-US" altLang="zh-CN" sz="2400" dirty="0">
                <a:solidFill>
                  <a:srgbClr val="00B0F0"/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ADC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+FPGA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E03E1C-7271-AFE4-D564-CE83B279E7A4}"/>
              </a:ext>
            </a:extLst>
          </p:cNvPr>
          <p:cNvSpPr txBox="1"/>
          <p:nvPr/>
        </p:nvSpPr>
        <p:spPr>
          <a:xfrm>
            <a:off x="476127" y="1084396"/>
            <a:ext cx="8078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</a:rPr>
              <a:t>前端读出电路是连接探测器模拟信号与数字信号的桥梁，是粒子探测信号读出中重要的一环。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023D00-1C0F-7CFF-053A-1E1DE8DFBD00}"/>
              </a:ext>
            </a:extLst>
          </p:cNvPr>
          <p:cNvSpPr txBox="1"/>
          <p:nvPr/>
        </p:nvSpPr>
        <p:spPr>
          <a:xfrm>
            <a:off x="3785337" y="3295372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ASIC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(</a:t>
            </a:r>
            <a:r>
              <a:rPr lang="zh-CN" altLang="en-US" sz="2400" dirty="0"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积分成形、</a:t>
            </a:r>
            <a:r>
              <a:rPr lang="en-US" altLang="zh-CN" sz="2400" dirty="0"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ADC</a:t>
            </a:r>
            <a:r>
              <a:rPr lang="zh-CN" altLang="en-US" sz="2400" dirty="0"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等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)+FPGA</a:t>
            </a:r>
            <a:endParaRPr lang="zh-CN" altLang="en-US" sz="2400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AA0CB4CB-2312-65F2-7F98-783010720BDC}"/>
              </a:ext>
            </a:extLst>
          </p:cNvPr>
          <p:cNvSpPr/>
          <p:nvPr/>
        </p:nvSpPr>
        <p:spPr>
          <a:xfrm rot="5400000">
            <a:off x="5711240" y="2704681"/>
            <a:ext cx="534256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247C661E-F634-8AB7-AA1E-0DBDC4570AF5}"/>
              </a:ext>
            </a:extLst>
          </p:cNvPr>
          <p:cNvSpPr/>
          <p:nvPr/>
        </p:nvSpPr>
        <p:spPr>
          <a:xfrm rot="5400000">
            <a:off x="5726313" y="3957265"/>
            <a:ext cx="534256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D31498C-8F0E-CDCF-1DF1-6C0B799DA747}"/>
              </a:ext>
            </a:extLst>
          </p:cNvPr>
          <p:cNvSpPr txBox="1"/>
          <p:nvPr/>
        </p:nvSpPr>
        <p:spPr>
          <a:xfrm>
            <a:off x="4676370" y="4604054"/>
            <a:ext cx="2946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ASIC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+FPGA(</a:t>
            </a:r>
            <a:r>
              <a:rPr lang="en-US" altLang="zh-CN" sz="2400" dirty="0"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ADC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)</a:t>
            </a:r>
            <a:endParaRPr lang="zh-CN" altLang="en-US" sz="2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58596AD-56F7-72D2-43F1-49B5485AD8C5}"/>
              </a:ext>
            </a:extLst>
          </p:cNvPr>
          <p:cNvSpPr/>
          <p:nvPr/>
        </p:nvSpPr>
        <p:spPr>
          <a:xfrm>
            <a:off x="269507" y="3295372"/>
            <a:ext cx="1376413" cy="8242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粒子探测器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88326C0-F821-EB80-B972-F3782292101F}"/>
              </a:ext>
            </a:extLst>
          </p:cNvPr>
          <p:cNvCxnSpPr/>
          <p:nvPr/>
        </p:nvCxnSpPr>
        <p:spPr>
          <a:xfrm flipH="1">
            <a:off x="269507" y="2454442"/>
            <a:ext cx="1520792" cy="2611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箭头: 右 19">
            <a:extLst>
              <a:ext uri="{FF2B5EF4-FFF2-40B4-BE49-F238E27FC236}">
                <a16:creationId xmlns:a16="http://schemas.microsoft.com/office/drawing/2014/main" id="{EFD1C803-177D-2D99-95A8-B3030552C86F}"/>
              </a:ext>
            </a:extLst>
          </p:cNvPr>
          <p:cNvSpPr/>
          <p:nvPr/>
        </p:nvSpPr>
        <p:spPr>
          <a:xfrm>
            <a:off x="1694046" y="3604834"/>
            <a:ext cx="240632" cy="205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693D514-483B-B252-FDF8-E8149EF77910}"/>
              </a:ext>
            </a:extLst>
          </p:cNvPr>
          <p:cNvSpPr/>
          <p:nvPr/>
        </p:nvSpPr>
        <p:spPr>
          <a:xfrm>
            <a:off x="2004980" y="3295372"/>
            <a:ext cx="1376413" cy="8242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前端电子学</a:t>
            </a:r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C9AAEA2C-07A5-9E1D-0871-284800CC9A49}"/>
              </a:ext>
            </a:extLst>
          </p:cNvPr>
          <p:cNvSpPr/>
          <p:nvPr/>
        </p:nvSpPr>
        <p:spPr>
          <a:xfrm rot="5400000">
            <a:off x="2481737" y="4304092"/>
            <a:ext cx="408754" cy="1911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4854421-4391-0A6D-7294-FBA1A10C2932}"/>
              </a:ext>
            </a:extLst>
          </p:cNvPr>
          <p:cNvSpPr/>
          <p:nvPr/>
        </p:nvSpPr>
        <p:spPr>
          <a:xfrm>
            <a:off x="2004980" y="4653598"/>
            <a:ext cx="1376413" cy="8242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DAQ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WechatIMG219">
            <a:extLst>
              <a:ext uri="{FF2B5EF4-FFF2-40B4-BE49-F238E27FC236}">
                <a16:creationId xmlns:a16="http://schemas.microsoft.com/office/drawing/2014/main" id="{C03D5E33-16CF-B454-03BC-6103918B7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5" y="4024912"/>
            <a:ext cx="4417798" cy="21822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77484" y="115170"/>
            <a:ext cx="6118739" cy="63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457200" lvl="1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FPGA-ADC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原理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7553A55-BF6E-425C-96C5-585BAC1AC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95B0FE-94B2-DF80-219B-B77D692A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67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24BECF3-2E9E-7DA9-848A-916FFFACD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933" y="1212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9081D60-DC83-5DDC-2745-3360974384A3}"/>
              </a:ext>
            </a:extLst>
          </p:cNvPr>
          <p:cNvSpPr txBox="1">
            <a:spLocks/>
          </p:cNvSpPr>
          <p:nvPr/>
        </p:nvSpPr>
        <p:spPr>
          <a:xfrm>
            <a:off x="44135" y="2619187"/>
            <a:ext cx="8395939" cy="37053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利用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 FPGA 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实现比较型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 ADC 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包含模拟部分与数字部分两部分：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模拟部分产生比较波形。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数字部分为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 FPGA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FPGA 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内部主要为比较器和脉冲计算模块两部分。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pic>
        <p:nvPicPr>
          <p:cNvPr id="8" name="图片 7" descr="WechatIMG218">
            <a:extLst>
              <a:ext uri="{FF2B5EF4-FFF2-40B4-BE49-F238E27FC236}">
                <a16:creationId xmlns:a16="http://schemas.microsoft.com/office/drawing/2014/main" id="{75F5D341-E37A-E10B-10E6-62C13EFBD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4" y="910656"/>
            <a:ext cx="7745426" cy="1733533"/>
          </a:xfrm>
          <a:prstGeom prst="rect">
            <a:avLst/>
          </a:prstGeom>
        </p:spPr>
      </p:pic>
      <p:pic>
        <p:nvPicPr>
          <p:cNvPr id="6" name="图片 5" descr="电子设备的屏幕&#10;&#10;中度可信度描述已自动生成">
            <a:extLst>
              <a:ext uri="{FF2B5EF4-FFF2-40B4-BE49-F238E27FC236}">
                <a16:creationId xmlns:a16="http://schemas.microsoft.com/office/drawing/2014/main" id="{FAB61B36-630D-BA3A-EE26-192F3E445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05" y="4546600"/>
            <a:ext cx="4024166" cy="140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1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截屏2023-06-20 09.15.20">
            <a:extLst>
              <a:ext uri="{FF2B5EF4-FFF2-40B4-BE49-F238E27FC236}">
                <a16:creationId xmlns:a16="http://schemas.microsoft.com/office/drawing/2014/main" id="{26A016E8-42A6-33F2-C569-C903FA4B1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" y="2992120"/>
            <a:ext cx="4964837" cy="2403808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107441" y="1636513"/>
            <a:ext cx="46507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918324" y="41415"/>
            <a:ext cx="4254500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FPGA-ADC</a:t>
            </a:r>
            <a:r>
              <a:rPr lang="zh-CN" altLang="en-US" sz="4000" b="1" dirty="0"/>
              <a:t>原理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图片 6" descr="huitu1">
            <a:extLst>
              <a:ext uri="{FF2B5EF4-FFF2-40B4-BE49-F238E27FC236}">
                <a16:creationId xmlns:a16="http://schemas.microsoft.com/office/drawing/2014/main" id="{A10D5FE3-3C04-ED7F-2A0B-4B5328BD5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573" y="2482355"/>
            <a:ext cx="4023220" cy="3185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6951C32-AFE5-084F-364C-105701EB1D22}"/>
                  </a:ext>
                </a:extLst>
              </p:cNvPr>
              <p:cNvSpPr txBox="1"/>
              <p:nvPr/>
            </p:nvSpPr>
            <p:spPr>
              <a:xfrm>
                <a:off x="224773" y="1052736"/>
                <a:ext cx="8882787" cy="228346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indent="0" algn="just" fontAlgn="auto">
                  <a:lnSpc>
                    <a:spcPts val="3000"/>
                  </a:lnSpc>
                </a:pP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FPGA-ADC </a:t>
                </a:r>
                <a:r>
                  <a:rPr lang="zh-CN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系统结构由模拟部分与数字部分组成。模拟部分主要功能是生成参考波形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DejaVu Math TeX Gyre" panose="02000503000000000000" charset="0"/>
                            <a:sym typeface="+mn-ea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DejaVu Math TeX Gyre" panose="02000503000000000000" charset="0"/>
                            <a:sym typeface="+mn-ea"/>
                          </a:rPr>
                          <m:t>ref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 </a:t>
                </a:r>
                <a:r>
                  <a:rPr lang="zh-CN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并经过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 LVDS</a:t>
                </a:r>
                <a:r>
                  <a:rPr lang="zh-CN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接收器比较后，产生脉冲信号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DejaVu Math TeX Gyre" panose="02000503000000000000" charset="0"/>
                            <a:sym typeface="+mn-e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DejaVu Math TeX Gyre" panose="02000503000000000000" charset="0"/>
                            <a:sym typeface="+mn-ea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DejaVu Math TeX Gyre" panose="02000503000000000000" charset="0"/>
                            <a:sym typeface="+mn-ea"/>
                          </a:rPr>
                          <m:t>out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；数字部分主要为时间数字转换器（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TDC</a:t>
                </a:r>
                <a:r>
                  <a:rPr lang="zh-CN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），负责采集脉冲的时间长度，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TDC </a:t>
                </a:r>
                <a:r>
                  <a:rPr lang="zh-CN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输出的数字范围直接影响</a:t>
                </a:r>
                <a:r>
                  <a:rPr lang="en-US" altLang="zh-CN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 FPGA-ADC </a:t>
                </a:r>
                <a:r>
                  <a:rPr lang="zh-CN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  <a:sym typeface="+mn-ea"/>
                  </a:rPr>
                  <a:t>的分辨率。</a:t>
                </a:r>
                <a:endParaRPr lang="en-US" altLang="zh-CN" sz="2000" dirty="0">
                  <a:solidFill>
                    <a:schemeClr val="accent1">
                      <a:lumMod val="75000"/>
                    </a:schemeClr>
                  </a:solidFill>
                  <a:latin typeface="Times New Roman Regular" panose="02020503050405090304" charset="0"/>
                  <a:ea typeface="宋体" pitchFamily="2" charset="-122"/>
                  <a:cs typeface="Times New Roman Regular" panose="02020503050405090304" charset="0"/>
                  <a:sym typeface="+mn-ea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6951C32-AFE5-084F-364C-105701EB1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73" y="1052736"/>
                <a:ext cx="8882787" cy="2283460"/>
              </a:xfrm>
              <a:prstGeom prst="rect">
                <a:avLst/>
              </a:prstGeom>
              <a:blipFill>
                <a:blip r:embed="rId5"/>
                <a:stretch>
                  <a:fillRect l="-755" t="-535" r="-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60EE240-DA7C-2AF5-4629-7DDE0DA723B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611529" y="5786180"/>
            <a:ext cx="30918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 </a:t>
            </a:r>
            <a:r>
              <a:rPr lang="en-US" altLang="zh-CN"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FPGA-ADC </a:t>
            </a:r>
            <a:r>
              <a:rPr lang="zh-CN" altLang="en-US"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系统原理时序图</a:t>
            </a:r>
            <a:r>
              <a:rPr lang="en-US" altLang="zh-CN"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 </a:t>
            </a:r>
            <a:endParaRPr lang="zh-CN" altLang="en-US">
              <a:latin typeface="Times New Roman" panose="02020503050405090304" charset="0"/>
              <a:ea typeface="宋体" pitchFamily="2" charset="-122"/>
              <a:cs typeface="Times New Roman" panose="0202050305040509030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7BF512-C877-4FB0-61B1-603507CE1075}"/>
              </a:ext>
            </a:extLst>
          </p:cNvPr>
          <p:cNvSpPr txBox="1"/>
          <p:nvPr/>
        </p:nvSpPr>
        <p:spPr>
          <a:xfrm>
            <a:off x="5381024" y="3526117"/>
            <a:ext cx="2094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参考波形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</a:rPr>
              <a:t>100 MHz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676C81A-4B21-EF87-FD29-B0C98E52D30E}"/>
              </a:ext>
            </a:extLst>
          </p:cNvPr>
          <p:cNvSpPr txBox="1"/>
          <p:nvPr/>
        </p:nvSpPr>
        <p:spPr>
          <a:xfrm>
            <a:off x="8087160" y="349383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输入信号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058A70F-6DE9-7338-FED5-72E258026B68}"/>
              </a:ext>
            </a:extLst>
          </p:cNvPr>
          <p:cNvCxnSpPr/>
          <p:nvPr/>
        </p:nvCxnSpPr>
        <p:spPr>
          <a:xfrm flipH="1">
            <a:off x="7972847" y="3796170"/>
            <a:ext cx="222250" cy="557530"/>
          </a:xfrm>
          <a:prstGeom prst="straightConnector1">
            <a:avLst/>
          </a:prstGeom>
          <a:ln w="9525" cap="flat" cmpd="sng">
            <a:solidFill>
              <a:schemeClr val="accent2">
                <a:lumMod val="75000"/>
              </a:schemeClr>
            </a:solidFill>
            <a:prstDash val="solid"/>
            <a:miter lim="800000"/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5A5FD26D-D101-8FC8-047F-78D065089F2E}"/>
              </a:ext>
            </a:extLst>
          </p:cNvPr>
          <p:cNvSpPr txBox="1"/>
          <p:nvPr/>
        </p:nvSpPr>
        <p:spPr>
          <a:xfrm>
            <a:off x="7184636" y="509107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输出信号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E0E34F9-436A-0BFF-B08C-121440BCBF9A}"/>
              </a:ext>
            </a:extLst>
          </p:cNvPr>
          <p:cNvSpPr txBox="1"/>
          <p:nvPr/>
        </p:nvSpPr>
        <p:spPr>
          <a:xfrm>
            <a:off x="4124864" y="3391163"/>
            <a:ext cx="7181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/>
              <a:t>进位链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3DADB8-CDBB-7335-872F-771373025A48}"/>
              </a:ext>
            </a:extLst>
          </p:cNvPr>
          <p:cNvSpPr txBox="1"/>
          <p:nvPr/>
        </p:nvSpPr>
        <p:spPr>
          <a:xfrm>
            <a:off x="918324" y="5575733"/>
            <a:ext cx="2875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 </a:t>
            </a:r>
            <a:r>
              <a:rPr lang="en-US" altLang="zh-CN"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FPGA-ADC </a:t>
            </a:r>
            <a:r>
              <a:rPr lang="zh-CN" altLang="en-US"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系统原理框图</a:t>
            </a:r>
            <a:r>
              <a:rPr lang="en-US" altLang="zh-CN">
                <a:latin typeface="Times New Roman" panose="02020503050405090304" charset="0"/>
                <a:ea typeface="宋体" pitchFamily="2" charset="-122"/>
                <a:cs typeface="Times New Roman" panose="02020503050405090304" charset="0"/>
              </a:rPr>
              <a:t> </a:t>
            </a:r>
            <a:endParaRPr lang="zh-CN" altLang="en-US">
              <a:latin typeface="Times New Roman" panose="02020503050405090304" charset="0"/>
              <a:ea typeface="宋体" pitchFamily="2" charset="-122"/>
              <a:cs typeface="Times New Roman" panose="0202050305040509030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6E1F726-C915-9DC3-754B-F6220CDA7A1E}"/>
              </a:ext>
            </a:extLst>
          </p:cNvPr>
          <p:cNvSpPr txBox="1"/>
          <p:nvPr/>
        </p:nvSpPr>
        <p:spPr>
          <a:xfrm>
            <a:off x="2680872" y="2867803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宋体" pitchFamily="2" charset="-122"/>
                <a:ea typeface="宋体" pitchFamily="2" charset="-122"/>
              </a:rPr>
              <a:t>数字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D437BB-3E23-287C-A336-5BE1B77F5FB8}"/>
              </a:ext>
            </a:extLst>
          </p:cNvPr>
          <p:cNvSpPr txBox="1"/>
          <p:nvPr/>
        </p:nvSpPr>
        <p:spPr>
          <a:xfrm>
            <a:off x="478600" y="2807970"/>
            <a:ext cx="703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宋体" pitchFamily="2" charset="-122"/>
                <a:ea typeface="宋体" pitchFamily="2" charset="-122"/>
                <a:cs typeface="宋体" pitchFamily="2" charset="-122"/>
              </a:rPr>
              <a:t>模拟</a:t>
            </a:r>
            <a:r>
              <a:rPr lang="en-US" altLang="zh-CN" dirty="0">
                <a:latin typeface="宋体" pitchFamily="2" charset="-122"/>
                <a:ea typeface="宋体" pitchFamily="2" charset="-122"/>
                <a:cs typeface="宋体" pitchFamily="2" charset="-122"/>
              </a:rPr>
              <a:t> 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627561B-D8D7-B1D2-C593-4B405A6394F5}"/>
              </a:ext>
            </a:extLst>
          </p:cNvPr>
          <p:cNvCxnSpPr/>
          <p:nvPr/>
        </p:nvCxnSpPr>
        <p:spPr>
          <a:xfrm flipH="1">
            <a:off x="5972421" y="3853321"/>
            <a:ext cx="230505" cy="41465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65694201-692D-A8DD-39DA-BA4E5790DA66}"/>
              </a:ext>
            </a:extLst>
          </p:cNvPr>
          <p:cNvSpPr txBox="1"/>
          <p:nvPr/>
        </p:nvSpPr>
        <p:spPr>
          <a:xfrm>
            <a:off x="5972421" y="2238873"/>
            <a:ext cx="24244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</a:rPr>
              <a:t>参考时钟（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</a:rPr>
              <a:t>100 MHz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12010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">
            <a:extLst>
              <a:ext uri="{FF2B5EF4-FFF2-40B4-BE49-F238E27FC236}">
                <a16:creationId xmlns:a16="http://schemas.microsoft.com/office/drawing/2014/main" id="{6EE46C71-4FC3-17E7-D85D-238598965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71" y="3723094"/>
            <a:ext cx="7160245" cy="2555977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659400" y="101351"/>
            <a:ext cx="7557856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FPGA-ADC</a:t>
            </a:r>
            <a:r>
              <a:rPr lang="zh-CN" altLang="en-US" sz="4000" b="1" dirty="0"/>
              <a:t>原理</a:t>
            </a:r>
            <a:r>
              <a:rPr lang="en-US" altLang="zh-CN" sz="4000" b="1" dirty="0"/>
              <a:t>:</a:t>
            </a:r>
            <a:r>
              <a:rPr lang="zh-CN" altLang="en-US" sz="4000" b="1" dirty="0"/>
              <a:t>进位链长度校准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53BFA04-4F33-199E-7D32-0628821C9447}"/>
              </a:ext>
            </a:extLst>
          </p:cNvPr>
          <p:cNvSpPr txBox="1"/>
          <p:nvPr/>
        </p:nvSpPr>
        <p:spPr>
          <a:xfrm>
            <a:off x="4027470" y="2389305"/>
            <a:ext cx="4971329" cy="2406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</a:rPr>
              <a:t>进位链过长，采集数据时将会存在数据重叠，导致信号幅度被高估。</a:t>
            </a:r>
          </a:p>
          <a:p>
            <a:pPr algn="just"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</a:rPr>
              <a:t>进位链过短，采集数据时将会存在数据丢失，导致信号幅度被低估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等线" panose="02010600030101010101" charset="-122"/>
                <a:cs typeface="Times New Roman Regular" panose="02020503050405090304" charset="0"/>
              </a:rPr>
              <a:t>。</a:t>
            </a:r>
          </a:p>
        </p:txBody>
      </p:sp>
      <p:pic>
        <p:nvPicPr>
          <p:cNvPr id="4" name="图片 3" descr="len_calibration">
            <a:extLst>
              <a:ext uri="{FF2B5EF4-FFF2-40B4-BE49-F238E27FC236}">
                <a16:creationId xmlns:a16="http://schemas.microsoft.com/office/drawing/2014/main" id="{191551A3-6807-B0D6-BF13-D31A1D61F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01" y="805498"/>
            <a:ext cx="3541395" cy="2726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F5F91B9-7059-17CC-B259-5B36B20DF9E3}"/>
                  </a:ext>
                </a:extLst>
              </p:cNvPr>
              <p:cNvSpPr txBox="1"/>
              <p:nvPr/>
            </p:nvSpPr>
            <p:spPr>
              <a:xfrm>
                <a:off x="3803015" y="877416"/>
                <a:ext cx="5340985" cy="14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</a:rPr>
                  <a:t>参考波形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Times New Roman Regular" panose="02020503050405090304" charset="0"/>
                          </a:rPr>
                        </m:ctrlPr>
                      </m:sSubPr>
                      <m:e>
                        <m:r>
                          <a:rPr lang="zh-CN" alt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Times New Roman Regular" panose="02020503050405090304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Times New Roman Regular" panose="02020503050405090304" charset="0"/>
                          </a:rPr>
                          <m:t>ref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</a:rPr>
                  <a:t> 频率与参考时钟频率保持一致。</a:t>
                </a:r>
              </a:p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</a:rPr>
                  <a:t>当进位链延迟时间等于一个参考时钟周期时，数据将会被正确采集</a:t>
                </a:r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 Regular" panose="02020503050405090304" charset="0"/>
                    <a:ea typeface="宋体" pitchFamily="2" charset="-122"/>
                    <a:cs typeface="Times New Roman Regular" panose="02020503050405090304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F5F91B9-7059-17CC-B259-5B36B20DF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015" y="877416"/>
                <a:ext cx="5340985" cy="1499578"/>
              </a:xfrm>
              <a:prstGeom prst="rect">
                <a:avLst/>
              </a:prstGeom>
              <a:blipFill>
                <a:blip r:embed="rId4"/>
                <a:stretch>
                  <a:fillRect l="-1256" r="-228"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PHASE">
            <a:extLst>
              <a:ext uri="{FF2B5EF4-FFF2-40B4-BE49-F238E27FC236}">
                <a16:creationId xmlns:a16="http://schemas.microsoft.com/office/drawing/2014/main" id="{E9A73B2A-4F7E-2D30-9E12-0CD787544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95" y="888751"/>
            <a:ext cx="6438265" cy="2715895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659400" y="101351"/>
            <a:ext cx="7557856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FPGA-ADC</a:t>
            </a:r>
            <a:r>
              <a:rPr lang="zh-CN" altLang="en-US" sz="4000" b="1" dirty="0"/>
              <a:t>原理</a:t>
            </a:r>
            <a:r>
              <a:rPr lang="en-US" altLang="zh-CN" sz="4000" b="1" dirty="0"/>
              <a:t>:</a:t>
            </a:r>
            <a:r>
              <a:rPr lang="zh-CN" altLang="en-US" sz="4000" b="1" dirty="0"/>
              <a:t>进位链相位校准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451201-3D8F-CA7E-E394-D989016DF220}"/>
              </a:ext>
            </a:extLst>
          </p:cNvPr>
          <p:cNvSpPr txBox="1"/>
          <p:nvPr/>
        </p:nvSpPr>
        <p:spPr>
          <a:xfrm>
            <a:off x="3068363" y="3517016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Times New Roman Regular" panose="02020503050405090304" charset="0"/>
                <a:ea typeface="宋体" pitchFamily="2" charset="-122"/>
              </a:rPr>
              <a:t>采样时钟相位对齐</a:t>
            </a:r>
          </a:p>
        </p:txBody>
      </p:sp>
      <p:pic>
        <p:nvPicPr>
          <p:cNvPr id="9" name="图片 8" descr="ILA1">
            <a:extLst>
              <a:ext uri="{FF2B5EF4-FFF2-40B4-BE49-F238E27FC236}">
                <a16:creationId xmlns:a16="http://schemas.microsoft.com/office/drawing/2014/main" id="{1722A242-F70D-CB7A-2681-147390E3B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64" y="4794001"/>
            <a:ext cx="9010436" cy="678869"/>
          </a:xfrm>
          <a:prstGeom prst="rect">
            <a:avLst/>
          </a:prstGeom>
        </p:spPr>
      </p:pic>
      <p:pic>
        <p:nvPicPr>
          <p:cNvPr id="10" name="图片 9" descr="ila2">
            <a:extLst>
              <a:ext uri="{FF2B5EF4-FFF2-40B4-BE49-F238E27FC236}">
                <a16:creationId xmlns:a16="http://schemas.microsoft.com/office/drawing/2014/main" id="{5B57466B-C79A-1072-6304-3F055DAE6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64" y="3854201"/>
            <a:ext cx="9009803" cy="71991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F25B858-B048-C3AE-C80E-E8442E2BEF10}"/>
              </a:ext>
            </a:extLst>
          </p:cNvPr>
          <p:cNvSpPr txBox="1"/>
          <p:nvPr/>
        </p:nvSpPr>
        <p:spPr>
          <a:xfrm>
            <a:off x="4184650" y="4852038"/>
            <a:ext cx="9867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对齐时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85B949-B226-E1C4-E27B-704DA538A0FA}"/>
              </a:ext>
            </a:extLst>
          </p:cNvPr>
          <p:cNvSpPr txBox="1"/>
          <p:nvPr/>
        </p:nvSpPr>
        <p:spPr>
          <a:xfrm>
            <a:off x="4019232" y="3963528"/>
            <a:ext cx="11055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未对齐时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5708474-48B3-275C-C303-43702B7D0A1C}"/>
              </a:ext>
            </a:extLst>
          </p:cNvPr>
          <p:cNvSpPr txBox="1"/>
          <p:nvPr/>
        </p:nvSpPr>
        <p:spPr>
          <a:xfrm>
            <a:off x="3359785" y="5632064"/>
            <a:ext cx="26365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Xilinx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逻辑分析器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 GUI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显示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2B2A7B8-C6A3-0F58-1AB7-C8C11F505E12}"/>
              </a:ext>
            </a:extLst>
          </p:cNvPr>
          <p:cNvSpPr txBox="1"/>
          <p:nvPr/>
        </p:nvSpPr>
        <p:spPr>
          <a:xfrm>
            <a:off x="133564" y="1663451"/>
            <a:ext cx="1313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</a:rPr>
              <a:t>上升沿到达时间</a:t>
            </a:r>
          </a:p>
        </p:txBody>
      </p:sp>
      <p:sp>
        <p:nvSpPr>
          <p:cNvPr id="18" name="圆角矩形 15">
            <a:extLst>
              <a:ext uri="{FF2B5EF4-FFF2-40B4-BE49-F238E27FC236}">
                <a16:creationId xmlns:a16="http://schemas.microsoft.com/office/drawing/2014/main" id="{E01755DC-5514-92FF-4D5F-98CD4817714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35099" y="5286126"/>
            <a:ext cx="774701" cy="186744"/>
          </a:xfrm>
          <a:prstGeom prst="roundRect">
            <a:avLst/>
          </a:prstGeom>
          <a:noFill/>
          <a:ln w="15875" cap="flat" cmpd="sng">
            <a:solidFill>
              <a:schemeClr val="accent6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5EA9B26-B418-FA78-EBAC-CA82A806DD87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790069" y="1940450"/>
            <a:ext cx="645030" cy="379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圆角矩形 15">
            <a:extLst>
              <a:ext uri="{FF2B5EF4-FFF2-40B4-BE49-F238E27FC236}">
                <a16:creationId xmlns:a16="http://schemas.microsoft.com/office/drawing/2014/main" id="{DEEF936E-908B-FDDC-428C-555A014651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84650" y="4403943"/>
            <a:ext cx="774701" cy="186744"/>
          </a:xfrm>
          <a:prstGeom prst="roundRect">
            <a:avLst/>
          </a:prstGeom>
          <a:noFill/>
          <a:ln w="15875" cap="flat" cmpd="sng">
            <a:solidFill>
              <a:schemeClr val="accent6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15">
            <a:extLst>
              <a:ext uri="{FF2B5EF4-FFF2-40B4-BE49-F238E27FC236}">
                <a16:creationId xmlns:a16="http://schemas.microsoft.com/office/drawing/2014/main" id="{6003389F-0F2C-69DC-6AB9-B1E3BC441AF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369299" y="5135286"/>
            <a:ext cx="774701" cy="186744"/>
          </a:xfrm>
          <a:prstGeom prst="roundRect">
            <a:avLst/>
          </a:prstGeom>
          <a:noFill/>
          <a:ln w="15875" cap="flat" cmpd="sng">
            <a:solidFill>
              <a:schemeClr val="accent6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3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659400" y="101351"/>
            <a:ext cx="7557856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FPGA-ADC</a:t>
            </a:r>
            <a:r>
              <a:rPr lang="zh-CN" altLang="en-US" sz="4000" b="1" dirty="0"/>
              <a:t>原理</a:t>
            </a:r>
            <a:r>
              <a:rPr lang="en-US" altLang="zh-CN" sz="4000" b="1" dirty="0"/>
              <a:t>:</a:t>
            </a:r>
            <a:r>
              <a:rPr lang="zh-CN" altLang="en-US" sz="4000" b="1" dirty="0"/>
              <a:t>多链内插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2" name="图片 1" descr="截屏2023-06-14 16.18.42">
            <a:extLst>
              <a:ext uri="{FF2B5EF4-FFF2-40B4-BE49-F238E27FC236}">
                <a16:creationId xmlns:a16="http://schemas.microsoft.com/office/drawing/2014/main" id="{AB09A78E-203D-16AF-3172-144C3EBE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63" y="1144370"/>
            <a:ext cx="6551930" cy="400621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6D4ADA1-3C87-045C-7A3E-062388EF32BC}"/>
              </a:ext>
            </a:extLst>
          </p:cNvPr>
          <p:cNvSpPr txBox="1"/>
          <p:nvPr/>
        </p:nvSpPr>
        <p:spPr>
          <a:xfrm>
            <a:off x="2283594" y="5367719"/>
            <a:ext cx="4576812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</a:rPr>
              <a:t>多条进位链内插提高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</a:rPr>
              <a:t>TDC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</a:rPr>
              <a:t>的量化数值范围</a:t>
            </a:r>
          </a:p>
        </p:txBody>
      </p:sp>
    </p:spTree>
    <p:extLst>
      <p:ext uri="{BB962C8B-B14F-4D97-AF65-F5344CB8AC3E}">
        <p14:creationId xmlns:p14="http://schemas.microsoft.com/office/powerpoint/2010/main" val="288301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0CA901A-D47F-4170-AE32-684F8C1B9ACD}"/>
              </a:ext>
            </a:extLst>
          </p:cNvPr>
          <p:cNvSpPr txBox="1">
            <a:spLocks/>
          </p:cNvSpPr>
          <p:nvPr/>
        </p:nvSpPr>
        <p:spPr>
          <a:xfrm>
            <a:off x="659400" y="101351"/>
            <a:ext cx="7557856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FPGA-ADC: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等线" panose="02010600030101010101" charset="-122"/>
                <a:cs typeface="Times New Roman Regular" panose="02020503050405090304" charset="0"/>
                <a:sym typeface="+mn-ea"/>
              </a:rPr>
              <a:t> TDC-to-ADC 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等线" panose="02010600030101010101" charset="-122"/>
                <a:cs typeface="Times New Roman Regular" panose="02020503050405090304" charset="0"/>
                <a:sym typeface="+mn-ea"/>
              </a:rPr>
              <a:t>修正</a:t>
            </a:r>
            <a:endParaRPr lang="zh-CN" altLang="en-US" sz="4000" b="1" dirty="0"/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6BCFB413-2854-4DD5-96C1-702664B7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880A319C-9208-43D2-84C5-4784044AED1C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2" name="图片 1" descr="histogram">
            <a:extLst>
              <a:ext uri="{FF2B5EF4-FFF2-40B4-BE49-F238E27FC236}">
                <a16:creationId xmlns:a16="http://schemas.microsoft.com/office/drawing/2014/main" id="{B4E244F6-C544-F5F1-1350-E8B3CE346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75" y="2643087"/>
            <a:ext cx="4269021" cy="3201882"/>
          </a:xfrm>
          <a:prstGeom prst="rect">
            <a:avLst/>
          </a:prstGeom>
        </p:spPr>
      </p:pic>
      <p:pic>
        <p:nvPicPr>
          <p:cNvPr id="3" name="图片 2" descr="TDC-to-ADC">
            <a:extLst>
              <a:ext uri="{FF2B5EF4-FFF2-40B4-BE49-F238E27FC236}">
                <a16:creationId xmlns:a16="http://schemas.microsoft.com/office/drawing/2014/main" id="{BD88CBAE-4D35-B1EC-59C2-A7F1E6468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442" y="2864273"/>
            <a:ext cx="4115933" cy="3000074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6A56992-8F7F-B650-E4C8-4160A45F1A0E}"/>
              </a:ext>
            </a:extLst>
          </p:cNvPr>
          <p:cNvCxnSpPr>
            <a:cxnSpLocks/>
          </p:cNvCxnSpPr>
          <p:nvPr/>
        </p:nvCxnSpPr>
        <p:spPr>
          <a:xfrm>
            <a:off x="5547597" y="4995667"/>
            <a:ext cx="491910" cy="0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9C8C361-F17E-9D73-A691-1CDD05485085}"/>
              </a:ext>
            </a:extLst>
          </p:cNvPr>
          <p:cNvCxnSpPr>
            <a:cxnSpLocks/>
          </p:cNvCxnSpPr>
          <p:nvPr/>
        </p:nvCxnSpPr>
        <p:spPr>
          <a:xfrm flipV="1">
            <a:off x="6039307" y="5034402"/>
            <a:ext cx="0" cy="213022"/>
          </a:xfrm>
          <a:prstGeom prst="line">
            <a:avLst/>
          </a:prstGeom>
          <a:ln w="3175" cap="flat" cmpd="sng">
            <a:solidFill>
              <a:schemeClr val="accent1"/>
            </a:solidFill>
            <a:prstDash val="dash"/>
            <a:miter lim="800000"/>
            <a:headEnd type="non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891733C-D218-206F-D33C-8F394FBD4DF9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5471160" y="3556757"/>
            <a:ext cx="1838397" cy="0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482762F-0AAB-5EB2-2AF2-22F6A44A65A3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7309557" y="3556757"/>
            <a:ext cx="0" cy="1690667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BB9D41FD-FADC-3FF9-78B9-41C6916AA3EC}"/>
              </a:ext>
            </a:extLst>
          </p:cNvPr>
          <p:cNvSpPr txBox="1"/>
          <p:nvPr/>
        </p:nvSpPr>
        <p:spPr>
          <a:xfrm>
            <a:off x="292437" y="1475830"/>
            <a:ext cx="4269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用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一个低频、幅度稍超出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 FPGA-ADC 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量程的斜波对系统进行</a:t>
            </a:r>
            <a:r>
              <a:rPr lang="zh-CN" altLang="en-US" sz="1800" dirty="0">
                <a:solidFill>
                  <a:schemeClr val="tx1"/>
                </a:solidFill>
                <a:latin typeface="Times New Roman Regular" panose="02020503050405090304" charset="0"/>
                <a:ea typeface="宋体" pitchFamily="2" charset="-122"/>
                <a:cs typeface="Times New Roman Regular" panose="02020503050405090304" charset="0"/>
                <a:sym typeface="+mn-ea"/>
              </a:rPr>
              <a:t>码密度测试。</a:t>
            </a:r>
            <a:endParaRPr lang="zh-CN" altLang="en-US" dirty="0"/>
          </a:p>
        </p:txBody>
      </p:sp>
      <p:pic>
        <p:nvPicPr>
          <p:cNvPr id="20" name="图片 19" descr="图片包含 文本&#10;&#10;描述已自动生成">
            <a:extLst>
              <a:ext uri="{FF2B5EF4-FFF2-40B4-BE49-F238E27FC236}">
                <a16:creationId xmlns:a16="http://schemas.microsoft.com/office/drawing/2014/main" id="{B768AEB0-81C7-D44D-04F4-2A4926373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1522170"/>
            <a:ext cx="1822544" cy="6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cd39dcd-c921-4a37-9139-bcfe92a0d591}"/>
  <p:tag name="TABLE_ENDDRAG_ORIGIN_RECT" val="555*295"/>
  <p:tag name="TABLE_ENDDRAG_RECT" val="51*152*555*295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12797</TotalTime>
  <Words>712</Words>
  <Application>Microsoft Office PowerPoint</Application>
  <PresentationFormat>全屏显示(4:3)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Times New Roman Regular</vt:lpstr>
      <vt:lpstr>等线</vt:lpstr>
      <vt:lpstr>等线 Light</vt:lpstr>
      <vt:lpstr>宋体</vt:lpstr>
      <vt:lpstr>Arial</vt:lpstr>
      <vt:lpstr>Calibri</vt:lpstr>
      <vt:lpstr>Cambria Math</vt:lpstr>
      <vt:lpstr>Helvetica</vt:lpstr>
      <vt:lpstr>Times New Roman</vt:lpstr>
      <vt:lpstr>Wingdings</vt:lpstr>
      <vt:lpstr>4_自定义设计方案</vt:lpstr>
      <vt:lpstr>5_自定义设计方案</vt:lpstr>
      <vt:lpstr>2_自定义设计方案</vt:lpstr>
      <vt:lpstr>3_自定义设计方案</vt:lpstr>
      <vt:lpstr>自定义设计方案</vt:lpstr>
      <vt:lpstr>1_自定义设计方案</vt:lpstr>
      <vt:lpstr>基于FPGA的可重构ADC设计方法</vt:lpstr>
      <vt:lpstr>PowerPoint 演示文稿</vt:lpstr>
      <vt:lpstr>PowerPoint 演示文稿</vt:lpstr>
      <vt:lpstr>FPGA-ADC原理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个人情况简介</dc:title>
  <dc:creator>lenovo</dc:creator>
  <cp:lastModifiedBy>kun hu</cp:lastModifiedBy>
  <cp:revision>793</cp:revision>
  <dcterms:created xsi:type="dcterms:W3CDTF">2020-10-16T06:46:29Z</dcterms:created>
  <dcterms:modified xsi:type="dcterms:W3CDTF">2024-05-23T02:59:40Z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2052-1.9.1.2994</vt:lpwstr>
  </property>
</Properties>
</file>