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0" r:id="rId4"/>
    <p:sldId id="257" r:id="rId5"/>
    <p:sldId id="258" r:id="rId7"/>
    <p:sldId id="259" r:id="rId8"/>
    <p:sldId id="262" r:id="rId9"/>
    <p:sldId id="260" r:id="rId10"/>
    <p:sldId id="263" r:id="rId11"/>
    <p:sldId id="264" r:id="rId12"/>
    <p:sldId id="261" r:id="rId13"/>
    <p:sldId id="282" r:id="rId14"/>
    <p:sldId id="265" r:id="rId15"/>
    <p:sldId id="266" r:id="rId16"/>
    <p:sldId id="269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hao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3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2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3T11:51:11.19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3T11:51:11.19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选题意义</a:t>
            </a:r>
            <a:endParaRPr lang="en-US" altLang="zh-CN" dirty="0"/>
          </a:p>
          <a:p>
            <a:r>
              <a:rPr lang="zh-CN" altLang="en-US" dirty="0"/>
              <a:t>电场的作用下 漂移得到这个投影轨迹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.jpe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14.png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image" Target="../media/image16.png"/><Relationship Id="rId5" Type="http://schemas.openxmlformats.org/officeDocument/2006/relationships/tags" Target="../tags/tag109.xml"/><Relationship Id="rId4" Type="http://schemas.openxmlformats.org/officeDocument/2006/relationships/image" Target="../media/image15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.jpeg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18.png"/><Relationship Id="rId4" Type="http://schemas.openxmlformats.org/officeDocument/2006/relationships/tags" Target="../tags/tag114.xml"/><Relationship Id="rId3" Type="http://schemas.openxmlformats.org/officeDocument/2006/relationships/image" Target="../media/image17.pn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../media/image22.jpeg"/><Relationship Id="rId7" Type="http://schemas.openxmlformats.org/officeDocument/2006/relationships/tags" Target="../tags/tag120.xml"/><Relationship Id="rId6" Type="http://schemas.openxmlformats.org/officeDocument/2006/relationships/image" Target="../media/image21.jpeg"/><Relationship Id="rId5" Type="http://schemas.openxmlformats.org/officeDocument/2006/relationships/tags" Target="../tags/tag119.xml"/><Relationship Id="rId4" Type="http://schemas.openxmlformats.org/officeDocument/2006/relationships/image" Target="../media/image20.jpeg"/><Relationship Id="rId3" Type="http://schemas.openxmlformats.org/officeDocument/2006/relationships/tags" Target="../tags/tag118.xml"/><Relationship Id="rId2" Type="http://schemas.openxmlformats.org/officeDocument/2006/relationships/image" Target="../media/image19.jpe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.jpeg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image" Target="../media/image24.jpeg"/><Relationship Id="rId11" Type="http://schemas.openxmlformats.org/officeDocument/2006/relationships/tags" Target="../tags/tag122.xml"/><Relationship Id="rId10" Type="http://schemas.openxmlformats.org/officeDocument/2006/relationships/image" Target="../media/image23.jpeg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2.xml"/><Relationship Id="rId6" Type="http://schemas.openxmlformats.org/officeDocument/2006/relationships/image" Target="../media/image1.jpe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tags" Target="../tags/tag7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75.xml"/><Relationship Id="rId3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7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6.jpeg"/><Relationship Id="rId11" Type="http://schemas.openxmlformats.org/officeDocument/2006/relationships/comments" Target="../comments/comment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ags" Target="../tags/tag87.xm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image" Target="../media/image8.png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11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jpeg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.jpeg"/><Relationship Id="rId7" Type="http://schemas.openxmlformats.org/officeDocument/2006/relationships/tags" Target="../tags/tag102.xml"/><Relationship Id="rId6" Type="http://schemas.openxmlformats.org/officeDocument/2006/relationships/image" Target="../media/image13.png"/><Relationship Id="rId5" Type="http://schemas.openxmlformats.org/officeDocument/2006/relationships/tags" Target="../tags/tag101.xml"/><Relationship Id="rId4" Type="http://schemas.openxmlformats.org/officeDocument/2006/relationships/image" Target="../media/image1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1912620"/>
            <a:ext cx="9799200" cy="2570400"/>
          </a:xfrm>
        </p:spPr>
        <p:txBody>
          <a:bodyPr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基于人工智能的径迹在线定位算法研究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5047615"/>
            <a:ext cx="9799320" cy="728980"/>
          </a:xfrm>
        </p:spPr>
        <p:txBody>
          <a:bodyPr/>
          <a:p>
            <a:r>
              <a:rPr lang="zh-CN" altLang="en-US"/>
              <a:t>近代物理研究所</a:t>
            </a:r>
            <a:r>
              <a:rPr lang="en-US" altLang="zh-CN"/>
              <a:t>-</a:t>
            </a:r>
            <a:r>
              <a:rPr lang="zh-CN" altLang="en-US"/>
              <a:t>贾彦灏</a:t>
            </a:r>
            <a:endParaRPr lang="zh-CN" altLang="en-US"/>
          </a:p>
        </p:txBody>
      </p:sp>
      <p:pic>
        <p:nvPicPr>
          <p:cNvPr id="6" name="Picture 3" descr="中国科学院院徽说明----中国科学院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835" y="365477"/>
            <a:ext cx="6881171" cy="6003890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7437755" y="2673350"/>
            <a:ext cx="4638040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Backbone-Neck-Head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结构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是一种基于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Object Detection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范式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的方法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511770" y="50778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p>
            <a:pPr marL="381000" indent="-381000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径迹拟合部分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19787" y="1397547"/>
            <a:ext cx="5476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沿着子图的行方向计算每一行的重心。然后，对所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有行的重心进行最小二乘法拟合，得出相应的径迹斜率（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）和截距（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）。通过 计算每一行的重心与拟合点之间的距离 </a:t>
            </a:r>
            <a:r>
              <a:rPr lang="el-GR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Δ𝑃𝑖</a:t>
            </a:r>
            <a:r>
              <a:rPr lang="zh-CN" altLang="el-GR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来评估每一行的拟合精度。公式所示为每条径迹的定位精度计算公式。其中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PA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为径迹的定位精度计算结果，</a:t>
            </a:r>
            <a:r>
              <a:rPr lang="el-GR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Δ𝑃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为所有重心点与拟合直线之间距离的平均值，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n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为该子图的行数。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47438" y="1025144"/>
            <a:ext cx="4643741" cy="35113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37653" y="3793726"/>
            <a:ext cx="3506590" cy="203132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695305" y="5106046"/>
            <a:ext cx="434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红线是重心法拟合的接近真实的径迹，蓝线是径迹拟合后的计算结果。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5518785" y="2748280"/>
            <a:ext cx="1154430" cy="5067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对比实验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94025" y="794385"/>
            <a:ext cx="6203315" cy="18789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4172" y="3584074"/>
            <a:ext cx="6203588" cy="1878921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5518785" y="5664835"/>
            <a:ext cx="1154430" cy="5067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消融实验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3" descr="中国科学院院徽说明----中国科学院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4415" y="4632537"/>
            <a:ext cx="4723240" cy="118081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1354" y="1599225"/>
            <a:ext cx="4723236" cy="118080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4415" y="3117560"/>
            <a:ext cx="4723240" cy="118081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42035" y="4634217"/>
            <a:ext cx="4723240" cy="118081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42035" y="1602582"/>
            <a:ext cx="4709804" cy="117745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42035" y="3117559"/>
            <a:ext cx="4709804" cy="1177451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726661" y="571007"/>
            <a:ext cx="4296772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多径迹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定位结果</a:t>
            </a:r>
            <a:endParaRPr lang="en-US" altLang="zh-CN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266700" y="2168246"/>
            <a:ext cx="11658599" cy="187775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800" b="1" dirty="0">
                <a:solidFill>
                  <a:srgbClr val="7A7281"/>
                </a:solidFill>
                <a:latin typeface="Impact" panose="020B0806030902050204" pitchFamily="34" charset="0"/>
                <a:ea typeface="微软雅黑" panose="020B0503020204020204" charset="-122"/>
              </a:rPr>
              <a:t>敬请各位专家批评指正</a:t>
            </a:r>
            <a:endParaRPr lang="zh-CN" altLang="en-US" sz="8800" b="1" dirty="0">
              <a:solidFill>
                <a:srgbClr val="7A728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366770" y="4497070"/>
            <a:ext cx="5459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Email: jiayanhao21@mails.ucas.ac.cn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76780" y="1402970"/>
            <a:ext cx="8082915" cy="3907967"/>
            <a:chOff x="1465866" y="1780800"/>
            <a:chExt cx="9567288" cy="3188395"/>
          </a:xfrm>
        </p:grpSpPr>
        <p:sp>
          <p:nvSpPr>
            <p:cNvPr id="9" name="iṡľïḑè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3940929" y="2041029"/>
              <a:ext cx="7092225" cy="2530292"/>
            </a:xfrm>
            <a:prstGeom prst="rect">
              <a:avLst/>
            </a:prstGeom>
            <a:noFill/>
          </p:spPr>
          <p:txBody>
            <a:bodyPr wrap="square" tIns="0" anchor="t">
              <a:noAutofit/>
            </a:bodyPr>
            <a:lstStyle>
              <a:defPPr>
                <a:defRPr lang="zh-CN"/>
              </a:defPPr>
              <a:lvl1pPr>
                <a:defRPr sz="1600" b="1">
                  <a:latin typeface="Arial" panose="020B0604020202090204" pitchFamily="34" charset="0"/>
                  <a:ea typeface="微软雅黑" panose="020B0503020204020204" charset="-122"/>
                  <a:cs typeface="+mn-ea"/>
                </a:defRPr>
              </a:lvl1pPr>
              <a:lvl2pPr marL="742950" indent="-285750"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4D4D4D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charset="-122"/>
                  <a:sym typeface="+mn-lt"/>
                </a:rPr>
                <a:t>研究背景与内容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charset="-122"/>
                <a:sym typeface="+mn-lt"/>
              </a:endParaRPr>
            </a:p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charset="-122"/>
                  <a:sym typeface="+mn-lt"/>
                </a:rPr>
                <a:t>现有研究方法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charset="-122"/>
                <a:sym typeface="+mn-lt"/>
              </a:endParaRPr>
            </a:p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charset="-122"/>
                  <a:sym typeface="+mn-lt"/>
                </a:rPr>
                <a:t>FML&amp;OML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charset="-122"/>
                <a:sym typeface="+mn-lt"/>
              </a:endParaRPr>
            </a:p>
            <a:p>
              <a:pPr marL="457200" indent="-4572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charset="-122"/>
                  <a:sym typeface="+mn-lt"/>
                </a:rPr>
                <a:t>数值实验结果</a:t>
              </a:r>
              <a:endParaRPr lang="en-US" altLang="zh-CN" sz="2400" dirty="0">
                <a:solidFill>
                  <a:srgbClr val="FF0000"/>
                </a:solidFill>
                <a:latin typeface="微软雅黑" panose="020B0503020204020204" charset="-122"/>
                <a:sym typeface="+mn-lt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 flipH="1">
              <a:off x="3696851" y="1780800"/>
              <a:ext cx="37" cy="3188395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išľïḋé"/>
            <p:cNvSpPr txBox="1"/>
            <p:nvPr>
              <p:custDataLst>
                <p:tags r:id="rId4"/>
              </p:custDataLst>
            </p:nvPr>
          </p:nvSpPr>
          <p:spPr>
            <a:xfrm>
              <a:off x="1465866" y="3067859"/>
              <a:ext cx="2163895" cy="476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rgbClr val="FF0000"/>
                  </a:solidFill>
                  <a:ea typeface="微软雅黑" panose="020B0503020204020204" charset="-122"/>
                  <a:cs typeface="+mn-ea"/>
                  <a:sym typeface="+mn-lt"/>
                </a:rPr>
                <a:t>汇报内容</a:t>
              </a:r>
              <a:endParaRPr lang="tr-TR" sz="3200" b="1" dirty="0">
                <a:solidFill>
                  <a:srgbClr val="FF0000"/>
                </a:solidFill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/>
          <p:cNvSpPr/>
          <p:nvPr/>
        </p:nvSpPr>
        <p:spPr>
          <a:xfrm>
            <a:off x="669923" y="819590"/>
            <a:ext cx="3482976" cy="458459"/>
          </a:xfrm>
          <a:prstGeom prst="roundRect">
            <a:avLst/>
          </a:prstGeom>
          <a:solidFill>
            <a:schemeClr val="accent6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023600" y="5326905"/>
            <a:ext cx="711199" cy="206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11023599" y="5308108"/>
            <a:ext cx="711199" cy="206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54348" y="788432"/>
            <a:ext cx="3298551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基于像素芯片的粒子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径迹定位</a:t>
            </a:r>
            <a:endParaRPr lang="zh-CN" altLang="en-US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8833" y="4024196"/>
            <a:ext cx="1712172" cy="417743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17351" y="4048857"/>
            <a:ext cx="212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通过深度学习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箭头: 右 9"/>
          <p:cNvSpPr/>
          <p:nvPr/>
        </p:nvSpPr>
        <p:spPr>
          <a:xfrm>
            <a:off x="3111334" y="4096357"/>
            <a:ext cx="1865355" cy="266956"/>
          </a:xfrm>
          <a:prstGeom prst="rightArrow">
            <a:avLst/>
          </a:prstGeom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6309" y="4441727"/>
            <a:ext cx="2690793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速度、精度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更高</a:t>
            </a:r>
            <a:endParaRPr lang="en-US" altLang="zh-CN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1AC5-F232-5749-8450-F978A64514F9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8410" y="1020258"/>
            <a:ext cx="6247281" cy="4365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5155" y="5634990"/>
            <a:ext cx="10086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原始数据</a:t>
            </a:r>
            <a:r>
              <a:rPr lang="en-US" altLang="zh-CN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5Gbps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每秒</a:t>
            </a:r>
            <a:endParaRPr lang="zh-CN" altLang="en-US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有效数据</a:t>
            </a:r>
            <a:r>
              <a:rPr lang="en-US" altLang="zh-CN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0.78Mbps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每秒</a:t>
            </a:r>
            <a:endParaRPr lang="zh-CN" altLang="en-US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因此需要在线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压缩 </a:t>
            </a:r>
            <a:endParaRPr lang="zh-CN" altLang="en-US"/>
          </a:p>
        </p:txBody>
      </p:sp>
      <p:pic>
        <p:nvPicPr>
          <p:cNvPr id="7" name="Picture 3" descr="中国科学院院徽说明----中国科学院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258083" y="1587262"/>
            <a:ext cx="3298551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场景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1- 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倾斜角度较大、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稀疏</a:t>
            </a:r>
            <a:endParaRPr lang="zh-CN" altLang="en-US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4713" y="3957949"/>
            <a:ext cx="7179683" cy="1766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8083" y="4508262"/>
            <a:ext cx="3298551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场景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2- 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倾斜角度较小、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密集</a:t>
            </a:r>
            <a:endParaRPr lang="zh-CN" altLang="en-US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5" y="1031240"/>
            <a:ext cx="7179945" cy="176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中国科学院院徽说明----中国科学院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3051" y="3253572"/>
            <a:ext cx="7486274" cy="2724063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68623" y="729235"/>
            <a:ext cx="9305652" cy="21209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重心法（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Mass Center</a:t>
            </a: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）是目前最常用的方法。重心法在像素的垂直范围内取这一列的质量中心，也就是这</a:t>
            </a:r>
            <a:r>
              <a:rPr lang="zh-CN" altLang="en-US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一列的最高灰度</a:t>
            </a: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值，然后用每一列的灰度值重心来拟合最终的预测径迹。</a:t>
            </a:r>
            <a:endParaRPr lang="en-US" altLang="zh-CN" kern="100" dirty="0">
              <a:latin typeface="微软雅黑" panose="020B0503020204020204" charset="-122"/>
              <a:ea typeface="微软雅黑" panose="020B0503020204020204" charset="-122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缺点：</a:t>
            </a:r>
            <a:endParaRPr lang="en-US" altLang="zh-CN" kern="100" dirty="0">
              <a:latin typeface="微软雅黑" panose="020B0503020204020204" charset="-122"/>
              <a:ea typeface="微软雅黑" panose="020B0503020204020204" charset="-122"/>
              <a:cs typeface="Times New Roman" panose="0202050305040509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对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</a:rPr>
              <a:t>噪声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非常敏感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难以处理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多径迹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的情况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3" descr="中国科学院院徽说明----中国科学院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8" y="922655"/>
            <a:ext cx="3409950" cy="20193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072449" y="3066819"/>
            <a:ext cx="2002471" cy="30777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400" b="1" kern="100" dirty="0">
                <a:latin typeface="微软雅黑" panose="020B0503020204020204" charset="-122"/>
                <a:ea typeface="微软雅黑" panose="020B0503020204020204" charset="-122"/>
              </a:rPr>
              <a:t>Canny</a:t>
            </a:r>
            <a:r>
              <a:rPr lang="zh-CN" altLang="zh-CN" sz="14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边缘检测步骤图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80" y="1137491"/>
            <a:ext cx="3987800" cy="178371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082170" y="306681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14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霍夫变换示例图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461408" y="3687700"/>
            <a:ext cx="9305652" cy="17074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zh-CN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双边缘检测法很难确定算法中的</a:t>
            </a:r>
            <a:r>
              <a:rPr lang="zh-CN" altLang="zh-CN" b="1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参数</a:t>
            </a:r>
            <a:r>
              <a:rPr lang="zh-CN" altLang="zh-CN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，特别是</a:t>
            </a:r>
            <a:r>
              <a:rPr lang="en-US" altLang="zh-CN" kern="100" dirty="0">
                <a:latin typeface="Times New Roman" panose="02020503050405090304" pitchFamily="18" charset="0"/>
                <a:ea typeface="微软雅黑" panose="020B0503020204020204" charset="-122"/>
              </a:rPr>
              <a:t>Hough</a:t>
            </a:r>
            <a:r>
              <a:rPr lang="zh-CN" altLang="zh-CN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变换中需要对参数空间中进行离散化，即确定距离和角度的分割步长。如果分割步长过大，会导致精度不够；较小的距离和角度分割步长会提高检测结果的精度，因为参数空间将被划分成更多的累加器单元。</a:t>
            </a:r>
            <a:endParaRPr lang="en-US" altLang="zh-CN" kern="100" dirty="0">
              <a:latin typeface="Times New Roman" panose="02020503050405090304" pitchFamily="18" charset="0"/>
              <a:ea typeface="微软雅黑" panose="020B0503020204020204" charset="-122"/>
              <a:cs typeface="Times New Roman" panose="0202050305040509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zh-CN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双边缘检测法</a:t>
            </a:r>
            <a:r>
              <a:rPr lang="zh-CN" altLang="en-US" b="1" kern="100" dirty="0">
                <a:latin typeface="Times New Roman" panose="02020503050405090304" pitchFamily="18" charset="0"/>
                <a:ea typeface="微软雅黑" panose="020B0503020204020204" charset="-122"/>
                <a:cs typeface="Times New Roman" panose="02020503050405090304" pitchFamily="18" charset="0"/>
              </a:rPr>
              <a:t>速度较慢，且需要分两阶段处理</a:t>
            </a:r>
            <a:endParaRPr lang="zh-CN" altLang="en-US" b="1" dirty="0">
              <a:ea typeface="微软雅黑" panose="020B0503020204020204" charset="-122"/>
            </a:endParaRPr>
          </a:p>
        </p:txBody>
      </p:sp>
      <p:pic>
        <p:nvPicPr>
          <p:cNvPr id="5" name="Picture 3" descr="中国科学院院徽说明----中国科学院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8683" y="429288"/>
            <a:ext cx="9855046" cy="28179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23710" y="3429000"/>
            <a:ext cx="4412615" cy="315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65" y="3707130"/>
            <a:ext cx="61842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Encoder-Decoder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结构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是一种基于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Object-Centric representation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范式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的方法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即每个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slot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可以理解为一个特征向量，代表需要分割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检测的一个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object(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即径迹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pic>
        <p:nvPicPr>
          <p:cNvPr id="5" name="Picture 3" descr="中国科学院院徽说明----中国科学院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3280" y="337739"/>
            <a:ext cx="6671916" cy="2308834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937056" y="3042910"/>
            <a:ext cx="3994354" cy="12899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缩小问题规模以加快算法速度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网格化处理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没必要逐像素分割，逐行的多分类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82788" y="3313152"/>
            <a:ext cx="3182500" cy="1193010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6777191" y="4669953"/>
            <a:ext cx="901016" cy="276999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200" b="1" kern="100" dirty="0">
                <a:latin typeface="微软雅黑" panose="020B0503020204020204" charset="-122"/>
                <a:ea typeface="微软雅黑" panose="020B0503020204020204" charset="-122"/>
              </a:rPr>
              <a:t>Step.7&amp;9</a:t>
            </a:r>
            <a:endParaRPr lang="zh-CN" altLang="en-US" sz="1200" dirty="0"/>
          </a:p>
        </p:txBody>
      </p:sp>
      <p:sp>
        <p:nvSpPr>
          <p:cNvPr id="30" name="矩形 29"/>
          <p:cNvSpPr/>
          <p:nvPr>
            <p:custDataLst>
              <p:tags r:id="rId7"/>
            </p:custDataLst>
          </p:nvPr>
        </p:nvSpPr>
        <p:spPr>
          <a:xfrm>
            <a:off x="7678207" y="4669953"/>
            <a:ext cx="761555" cy="276999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1200" b="1" kern="100" dirty="0">
                <a:latin typeface="微软雅黑" panose="020B0503020204020204" charset="-122"/>
                <a:ea typeface="微软雅黑" panose="020B0503020204020204" charset="-122"/>
              </a:rPr>
              <a:t>Step.10</a:t>
            </a:r>
            <a:endParaRPr lang="zh-CN" altLang="en-US" sz="1200" dirty="0"/>
          </a:p>
        </p:txBody>
      </p:sp>
      <p:cxnSp>
        <p:nvCxnSpPr>
          <p:cNvPr id="31" name="Google Shape;2679;p50"/>
          <p:cNvCxnSpPr>
            <a:endCxn id="29" idx="0"/>
          </p:cNvCxnSpPr>
          <p:nvPr>
            <p:custDataLst>
              <p:tags r:id="rId8"/>
            </p:custDataLst>
          </p:nvPr>
        </p:nvCxnSpPr>
        <p:spPr>
          <a:xfrm>
            <a:off x="7227699" y="4103369"/>
            <a:ext cx="0" cy="566584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6" name="Google Shape;2679;p50"/>
          <p:cNvCxnSpPr/>
          <p:nvPr>
            <p:custDataLst>
              <p:tags r:id="rId9"/>
            </p:custDataLst>
          </p:nvPr>
        </p:nvCxnSpPr>
        <p:spPr>
          <a:xfrm>
            <a:off x="7985658" y="4103369"/>
            <a:ext cx="1" cy="56658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8156352" y="3388412"/>
            <a:ext cx="1364934" cy="313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216942" y="3073783"/>
            <a:ext cx="2648482" cy="276999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条径迹的标签与第</a:t>
            </a: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slot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做</a:t>
            </a: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loss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" name="Picture 3" descr="中国科学院院徽说明----中国科学院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26661" y="571007"/>
            <a:ext cx="4296772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多径迹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定位结果</a:t>
            </a:r>
            <a:endParaRPr lang="en-US" altLang="zh-CN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145032" y="4014716"/>
            <a:ext cx="3595856" cy="307777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4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503050405090304" pitchFamily="18" charset="0"/>
              </a:rPr>
              <a:t>双径迹无交叉模拟数据集定位结果定量比较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2949" y="1557678"/>
            <a:ext cx="5148228" cy="4424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68846" y="3083794"/>
            <a:ext cx="5148228" cy="996941"/>
          </a:xfrm>
          <a:prstGeom prst="rect">
            <a:avLst/>
          </a:prstGeom>
        </p:spPr>
      </p:pic>
      <p:pic>
        <p:nvPicPr>
          <p:cNvPr id="3" name="Picture 3" descr="中国科学院院徽说明----中国科学院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48" y="-57"/>
            <a:ext cx="852680" cy="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PP_MARK_KEY" val="0da322bf-2ec9-4671-9b1a-5d2020191cef"/>
  <p:tag name="COMMONDATA" val="eyJoZGlkIjoiNTM4Zjg0MTZjOTUyZTEyMWJlYmEyMWQ0Mzc4YWZhNTI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ISLIDE.DIAGRAM" val="2b751056-6b97-492c-b763-340acee7e99d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文字</Application>
  <PresentationFormat>宽屏</PresentationFormat>
  <Paragraphs>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汉仪旗黑</vt:lpstr>
      <vt:lpstr>黑体</vt:lpstr>
      <vt:lpstr>汉仪中黑KW</vt:lpstr>
      <vt:lpstr>Times New Roman</vt:lpstr>
      <vt:lpstr>Impact</vt:lpstr>
      <vt:lpstr>宋体</vt:lpstr>
      <vt:lpstr>Arial Unicode MS</vt:lpstr>
      <vt:lpstr>Calibri</vt:lpstr>
      <vt:lpstr>Helvetica Neue</vt:lpstr>
      <vt:lpstr>汉仪书宋二KW</vt:lpstr>
      <vt:lpstr>BatangChe</vt:lpstr>
      <vt:lpstr>Apple SD Gothic Neo</vt:lpstr>
      <vt:lpstr>DejaVuMathTeXGyre</vt:lpstr>
      <vt:lpstr>微软雅黑</vt:lpstr>
      <vt:lpstr>Office 主题​​</vt:lpstr>
      <vt:lpstr>基于人工智能的径迹在线定位算法研究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微信用户</cp:lastModifiedBy>
  <cp:revision>188</cp:revision>
  <dcterms:created xsi:type="dcterms:W3CDTF">2024-05-25T02:19:54Z</dcterms:created>
  <dcterms:modified xsi:type="dcterms:W3CDTF">2024-05-25T02:19:54Z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E7E0A2382E36BD3E54614F66A15B30BD_43</vt:lpwstr>
  </property>
</Properties>
</file>