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48" r:id="rId2"/>
    <p:sldId id="259" r:id="rId3"/>
    <p:sldId id="449" r:id="rId4"/>
    <p:sldId id="450" r:id="rId5"/>
    <p:sldId id="451" r:id="rId6"/>
    <p:sldId id="453" r:id="rId7"/>
    <p:sldId id="452" r:id="rId8"/>
    <p:sldId id="454" r:id="rId9"/>
    <p:sldId id="458" r:id="rId10"/>
    <p:sldId id="455" r:id="rId11"/>
    <p:sldId id="457" r:id="rId12"/>
    <p:sldId id="45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p:normalViewPr>
  <p:slideViewPr>
    <p:cSldViewPr snapToGrid="0">
      <p:cViewPr varScale="1">
        <p:scale>
          <a:sx n="89" d="100"/>
          <a:sy n="89" d="100"/>
        </p:scale>
        <p:origin x="260"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A74DB-ADC2-405B-BD9D-508788BCD908}" type="datetimeFigureOut">
              <a:rPr lang="zh-CN" altLang="en-US" smtClean="0"/>
              <a:t>2024/5/24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6B5CE-2D2F-45EB-939E-DC6FCB1B7B6D}" type="slidenum">
              <a:rPr lang="zh-CN" altLang="en-US" smtClean="0"/>
              <a:t>‹#›</a:t>
            </a:fld>
            <a:endParaRPr lang="zh-CN" altLang="en-US"/>
          </a:p>
        </p:txBody>
      </p:sp>
    </p:spTree>
    <p:extLst>
      <p:ext uri="{BB962C8B-B14F-4D97-AF65-F5344CB8AC3E}">
        <p14:creationId xmlns:p14="http://schemas.microsoft.com/office/powerpoint/2010/main" val="60863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9310DD-83F6-94D6-09BE-BD60A530540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11A8493-3FC1-BA11-61F7-6EB1B9F4A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FAAA394-A13E-5267-63E5-AD06233B5ED5}"/>
              </a:ext>
            </a:extLst>
          </p:cNvPr>
          <p:cNvSpPr>
            <a:spLocks noGrp="1"/>
          </p:cNvSpPr>
          <p:nvPr>
            <p:ph type="dt" sz="half" idx="10"/>
          </p:nvPr>
        </p:nvSpPr>
        <p:spPr/>
        <p:txBody>
          <a:bodyPr/>
          <a:lstStyle/>
          <a:p>
            <a:r>
              <a:rPr lang="zh-CN" altLang="en-US"/>
              <a:t>山东青岛</a:t>
            </a:r>
          </a:p>
        </p:txBody>
      </p:sp>
      <p:sp>
        <p:nvSpPr>
          <p:cNvPr id="5" name="页脚占位符 4">
            <a:extLst>
              <a:ext uri="{FF2B5EF4-FFF2-40B4-BE49-F238E27FC236}">
                <a16:creationId xmlns:a16="http://schemas.microsoft.com/office/drawing/2014/main" id="{10F12E4A-F242-459D-70C0-F3687E2AA3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6C8A31-0EE5-D96E-CB7A-8305AFDFAB1D}"/>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55640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6C044C-5548-CFCC-4FF8-70E130923F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193EEB1-4321-46C9-208D-4EF5040DEB7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5466A7-56F3-45FD-AB4F-59B0DC01A66B}"/>
              </a:ext>
            </a:extLst>
          </p:cNvPr>
          <p:cNvSpPr>
            <a:spLocks noGrp="1"/>
          </p:cNvSpPr>
          <p:nvPr>
            <p:ph type="dt" sz="half" idx="10"/>
          </p:nvPr>
        </p:nvSpPr>
        <p:spPr/>
        <p:txBody>
          <a:bodyPr/>
          <a:lstStyle/>
          <a:p>
            <a:r>
              <a:rPr lang="zh-CN" altLang="en-US"/>
              <a:t>山东青岛</a:t>
            </a:r>
          </a:p>
        </p:txBody>
      </p:sp>
      <p:sp>
        <p:nvSpPr>
          <p:cNvPr id="5" name="页脚占位符 4">
            <a:extLst>
              <a:ext uri="{FF2B5EF4-FFF2-40B4-BE49-F238E27FC236}">
                <a16:creationId xmlns:a16="http://schemas.microsoft.com/office/drawing/2014/main" id="{6E5DBD67-16DF-0803-7481-17E7623C30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AC4A02-7272-8539-3D1B-4761367B3582}"/>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231739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130A7CD-6064-428B-FFA9-5F2BEE2DC17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316982E-EC74-9C37-1E7D-873D0F8E092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1C083B-18F0-4906-2AC8-7129F74F5FEA}"/>
              </a:ext>
            </a:extLst>
          </p:cNvPr>
          <p:cNvSpPr>
            <a:spLocks noGrp="1"/>
          </p:cNvSpPr>
          <p:nvPr>
            <p:ph type="dt" sz="half" idx="10"/>
          </p:nvPr>
        </p:nvSpPr>
        <p:spPr/>
        <p:txBody>
          <a:bodyPr/>
          <a:lstStyle/>
          <a:p>
            <a:r>
              <a:rPr lang="zh-CN" altLang="en-US"/>
              <a:t>山东青岛</a:t>
            </a:r>
          </a:p>
        </p:txBody>
      </p:sp>
      <p:sp>
        <p:nvSpPr>
          <p:cNvPr id="5" name="页脚占位符 4">
            <a:extLst>
              <a:ext uri="{FF2B5EF4-FFF2-40B4-BE49-F238E27FC236}">
                <a16:creationId xmlns:a16="http://schemas.microsoft.com/office/drawing/2014/main" id="{F1C6D374-5B1D-7922-9AD0-A7E37A675C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FF0777-5EFB-62DC-430E-01C0CAD6D7AD}"/>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316414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0190B0-2440-F4AA-8DDF-8C7ED12E729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2450C4-46B5-6209-678C-57FC3A7168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A06FE79-1D4C-0E7B-E2D9-76269520F9E5}"/>
              </a:ext>
            </a:extLst>
          </p:cNvPr>
          <p:cNvSpPr>
            <a:spLocks noGrp="1"/>
          </p:cNvSpPr>
          <p:nvPr>
            <p:ph type="dt" sz="half" idx="10"/>
          </p:nvPr>
        </p:nvSpPr>
        <p:spPr/>
        <p:txBody>
          <a:bodyPr/>
          <a:lstStyle/>
          <a:p>
            <a:r>
              <a:rPr lang="zh-CN" altLang="en-US"/>
              <a:t>山东青岛</a:t>
            </a:r>
          </a:p>
        </p:txBody>
      </p:sp>
      <p:sp>
        <p:nvSpPr>
          <p:cNvPr id="5" name="页脚占位符 4">
            <a:extLst>
              <a:ext uri="{FF2B5EF4-FFF2-40B4-BE49-F238E27FC236}">
                <a16:creationId xmlns:a16="http://schemas.microsoft.com/office/drawing/2014/main" id="{11B288E0-9AA0-E4F4-3CD0-D9D0172B15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84E43E-623C-3D93-7C50-E9E12966092B}"/>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34725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09F7-2692-5FFF-9ED9-8B3D87C9BA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1AE3BA-4281-5CA4-B145-E0E76B15C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A3D12E5-647E-9249-CBA0-F1A78413EF0C}"/>
              </a:ext>
            </a:extLst>
          </p:cNvPr>
          <p:cNvSpPr>
            <a:spLocks noGrp="1"/>
          </p:cNvSpPr>
          <p:nvPr>
            <p:ph type="dt" sz="half" idx="10"/>
          </p:nvPr>
        </p:nvSpPr>
        <p:spPr/>
        <p:txBody>
          <a:bodyPr/>
          <a:lstStyle/>
          <a:p>
            <a:r>
              <a:rPr lang="zh-CN" altLang="en-US"/>
              <a:t>山东青岛</a:t>
            </a:r>
          </a:p>
        </p:txBody>
      </p:sp>
      <p:sp>
        <p:nvSpPr>
          <p:cNvPr id="5" name="页脚占位符 4">
            <a:extLst>
              <a:ext uri="{FF2B5EF4-FFF2-40B4-BE49-F238E27FC236}">
                <a16:creationId xmlns:a16="http://schemas.microsoft.com/office/drawing/2014/main" id="{3EC1F1A3-92B6-23D8-2310-45DD89C73D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171B19-0996-70F1-5C58-78059655DE02}"/>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401256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EDA4F5-41EF-7533-47EF-21B8AAA6DD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9C8135-2BAC-F683-D075-2FAB260860B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C15AA68-12C8-155A-CD19-8988F11888C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6E26751-060C-D0DC-A037-ADAA55A002CF}"/>
              </a:ext>
            </a:extLst>
          </p:cNvPr>
          <p:cNvSpPr>
            <a:spLocks noGrp="1"/>
          </p:cNvSpPr>
          <p:nvPr>
            <p:ph type="dt" sz="half" idx="10"/>
          </p:nvPr>
        </p:nvSpPr>
        <p:spPr/>
        <p:txBody>
          <a:bodyPr/>
          <a:lstStyle/>
          <a:p>
            <a:r>
              <a:rPr lang="zh-CN" altLang="en-US"/>
              <a:t>山东青岛</a:t>
            </a:r>
          </a:p>
        </p:txBody>
      </p:sp>
      <p:sp>
        <p:nvSpPr>
          <p:cNvPr id="6" name="页脚占位符 5">
            <a:extLst>
              <a:ext uri="{FF2B5EF4-FFF2-40B4-BE49-F238E27FC236}">
                <a16:creationId xmlns:a16="http://schemas.microsoft.com/office/drawing/2014/main" id="{9A4A678E-4160-4F20-837D-F012D9B01A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D3287A7-3FC6-357F-95F6-92ACC557DE44}"/>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322445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D96451-8245-3EAE-425B-2035C0B87E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7EB1D0-7A70-A30D-01DF-E2D815B6F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7AC7730-9BB9-B2A8-8A01-EC532A6AC87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42C5562-BE64-240C-8466-30DCF30AE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B800E95-9043-37A5-4D50-EE68B7E5F59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9574FC9-BE18-EE44-01E3-1F193CE26E94}"/>
              </a:ext>
            </a:extLst>
          </p:cNvPr>
          <p:cNvSpPr>
            <a:spLocks noGrp="1"/>
          </p:cNvSpPr>
          <p:nvPr>
            <p:ph type="dt" sz="half" idx="10"/>
          </p:nvPr>
        </p:nvSpPr>
        <p:spPr/>
        <p:txBody>
          <a:bodyPr/>
          <a:lstStyle/>
          <a:p>
            <a:r>
              <a:rPr lang="zh-CN" altLang="en-US"/>
              <a:t>山东青岛</a:t>
            </a:r>
          </a:p>
        </p:txBody>
      </p:sp>
      <p:sp>
        <p:nvSpPr>
          <p:cNvPr id="8" name="页脚占位符 7">
            <a:extLst>
              <a:ext uri="{FF2B5EF4-FFF2-40B4-BE49-F238E27FC236}">
                <a16:creationId xmlns:a16="http://schemas.microsoft.com/office/drawing/2014/main" id="{402A13BF-2FF7-F00B-6D0D-D2494F82FD0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3A2B345-A33B-CAB1-85BD-B4975AFD2693}"/>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84287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4FD28B-403A-7F60-5B6C-5E502CBD7B2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B0322E-2FE1-41FC-F09D-38407103723D}"/>
              </a:ext>
            </a:extLst>
          </p:cNvPr>
          <p:cNvSpPr>
            <a:spLocks noGrp="1"/>
          </p:cNvSpPr>
          <p:nvPr>
            <p:ph type="dt" sz="half" idx="10"/>
          </p:nvPr>
        </p:nvSpPr>
        <p:spPr/>
        <p:txBody>
          <a:bodyPr/>
          <a:lstStyle/>
          <a:p>
            <a:r>
              <a:rPr lang="zh-CN" altLang="en-US"/>
              <a:t>山东青岛</a:t>
            </a:r>
          </a:p>
        </p:txBody>
      </p:sp>
      <p:sp>
        <p:nvSpPr>
          <p:cNvPr id="4" name="页脚占位符 3">
            <a:extLst>
              <a:ext uri="{FF2B5EF4-FFF2-40B4-BE49-F238E27FC236}">
                <a16:creationId xmlns:a16="http://schemas.microsoft.com/office/drawing/2014/main" id="{FC16838A-3FE4-5A05-4B4D-6107374A80C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C78E9B2-503E-A5D4-4140-1654376DBE77}"/>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39970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CD571E8-2104-332E-688D-4EDC31C267DF}"/>
              </a:ext>
            </a:extLst>
          </p:cNvPr>
          <p:cNvSpPr>
            <a:spLocks noGrp="1"/>
          </p:cNvSpPr>
          <p:nvPr>
            <p:ph type="dt" sz="half" idx="10"/>
          </p:nvPr>
        </p:nvSpPr>
        <p:spPr/>
        <p:txBody>
          <a:bodyPr/>
          <a:lstStyle/>
          <a:p>
            <a:r>
              <a:rPr lang="zh-CN" altLang="en-US"/>
              <a:t>山东青岛</a:t>
            </a:r>
          </a:p>
        </p:txBody>
      </p:sp>
      <p:sp>
        <p:nvSpPr>
          <p:cNvPr id="3" name="页脚占位符 2">
            <a:extLst>
              <a:ext uri="{FF2B5EF4-FFF2-40B4-BE49-F238E27FC236}">
                <a16:creationId xmlns:a16="http://schemas.microsoft.com/office/drawing/2014/main" id="{9F427776-719E-D380-AC26-2F53041CB3C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E1FB26B-C36E-15B8-780A-379F6733215C}"/>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286695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7CEBAB-76A8-B9EB-428D-478B7CB1981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696053-926E-6F19-D08A-2A8506E4A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8B3F8FA-2CEA-6C8E-0A3C-2FA2C187D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95A9900-7B2A-B9D0-5A99-ABD640636581}"/>
              </a:ext>
            </a:extLst>
          </p:cNvPr>
          <p:cNvSpPr>
            <a:spLocks noGrp="1"/>
          </p:cNvSpPr>
          <p:nvPr>
            <p:ph type="dt" sz="half" idx="10"/>
          </p:nvPr>
        </p:nvSpPr>
        <p:spPr/>
        <p:txBody>
          <a:bodyPr/>
          <a:lstStyle/>
          <a:p>
            <a:r>
              <a:rPr lang="zh-CN" altLang="en-US"/>
              <a:t>山东青岛</a:t>
            </a:r>
          </a:p>
        </p:txBody>
      </p:sp>
      <p:sp>
        <p:nvSpPr>
          <p:cNvPr id="6" name="页脚占位符 5">
            <a:extLst>
              <a:ext uri="{FF2B5EF4-FFF2-40B4-BE49-F238E27FC236}">
                <a16:creationId xmlns:a16="http://schemas.microsoft.com/office/drawing/2014/main" id="{D81CEDD0-A094-9865-B4B8-91B2810D87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C31C03-460E-EDE2-1970-2A7092AF5E8E}"/>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166676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78D9D-B94A-3CD4-8D6A-D6A5384B449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EE0F419-404F-150C-B711-1AF4B5569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0B316DE-102F-DD4B-2C4B-823DB3551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C97454E-5A96-5006-628F-081C136C5A40}"/>
              </a:ext>
            </a:extLst>
          </p:cNvPr>
          <p:cNvSpPr>
            <a:spLocks noGrp="1"/>
          </p:cNvSpPr>
          <p:nvPr>
            <p:ph type="dt" sz="half" idx="10"/>
          </p:nvPr>
        </p:nvSpPr>
        <p:spPr/>
        <p:txBody>
          <a:bodyPr/>
          <a:lstStyle/>
          <a:p>
            <a:r>
              <a:rPr lang="zh-CN" altLang="en-US"/>
              <a:t>山东青岛</a:t>
            </a:r>
          </a:p>
        </p:txBody>
      </p:sp>
      <p:sp>
        <p:nvSpPr>
          <p:cNvPr id="6" name="页脚占位符 5">
            <a:extLst>
              <a:ext uri="{FF2B5EF4-FFF2-40B4-BE49-F238E27FC236}">
                <a16:creationId xmlns:a16="http://schemas.microsoft.com/office/drawing/2014/main" id="{FB1404FB-D6B3-B9BE-40DE-8BE6FF9511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17C1D4-BB31-D1BD-1EBF-6C7E4B73BCAB}"/>
              </a:ext>
            </a:extLst>
          </p:cNvPr>
          <p:cNvSpPr>
            <a:spLocks noGrp="1"/>
          </p:cNvSpPr>
          <p:nvPr>
            <p:ph type="sldNum" sz="quarter" idx="12"/>
          </p:nvPr>
        </p:nvSpPr>
        <p:spPr/>
        <p:txBody>
          <a:body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110402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0EE95B-85C2-222F-6B20-B173F5014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BB814CC-D845-7AB0-518A-848DDAB3B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1F3788-C314-E01A-B588-6E0CC2126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zh-CN" altLang="en-US"/>
              <a:t>山东青岛</a:t>
            </a:r>
          </a:p>
        </p:txBody>
      </p:sp>
      <p:sp>
        <p:nvSpPr>
          <p:cNvPr id="5" name="页脚占位符 4">
            <a:extLst>
              <a:ext uri="{FF2B5EF4-FFF2-40B4-BE49-F238E27FC236}">
                <a16:creationId xmlns:a16="http://schemas.microsoft.com/office/drawing/2014/main" id="{FCA959F3-6F00-2BC4-84EE-5A56B185A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BE0FDA4-04A1-DE91-59E4-A636614AA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A54D7-DD68-4632-8044-9C576458F429}" type="slidenum">
              <a:rPr lang="zh-CN" altLang="en-US" smtClean="0"/>
              <a:t>‹#›</a:t>
            </a:fld>
            <a:endParaRPr lang="zh-CN" altLang="en-US"/>
          </a:p>
        </p:txBody>
      </p:sp>
    </p:spTree>
    <p:extLst>
      <p:ext uri="{BB962C8B-B14F-4D97-AF65-F5344CB8AC3E}">
        <p14:creationId xmlns:p14="http://schemas.microsoft.com/office/powerpoint/2010/main" val="302241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C37390-C139-37E3-F725-1FCA230442F0}"/>
              </a:ext>
            </a:extLst>
          </p:cNvPr>
          <p:cNvSpPr>
            <a:spLocks noGrp="1"/>
          </p:cNvSpPr>
          <p:nvPr>
            <p:ph type="ctrTitle"/>
          </p:nvPr>
        </p:nvSpPr>
        <p:spPr>
          <a:xfrm>
            <a:off x="0" y="1122363"/>
            <a:ext cx="12192000" cy="1537017"/>
          </a:xfrm>
        </p:spPr>
        <p:txBody>
          <a:bodyPr>
            <a:normAutofit/>
          </a:bodyPr>
          <a:lstStyle/>
          <a:p>
            <a:r>
              <a:rPr lang="zh-CN" altLang="en-US" sz="4000" b="1" dirty="0">
                <a:latin typeface="Calibri" panose="020F0502020204030204" pitchFamily="34" charset="0"/>
                <a:ea typeface="华文楷体" panose="02010600040101010101" pitchFamily="2" charset="-122"/>
                <a:cs typeface="Calibri" panose="020F0502020204030204" pitchFamily="34" charset="0"/>
              </a:rPr>
              <a:t>应用于</a:t>
            </a:r>
            <a:r>
              <a:rPr lang="en-US" altLang="zh-CN" sz="4000" b="1" dirty="0">
                <a:latin typeface="Calibri" panose="020F0502020204030204" pitchFamily="34" charset="0"/>
                <a:ea typeface="Calibri" panose="020F0502020204030204" pitchFamily="34" charset="0"/>
                <a:cs typeface="Calibri" panose="020F0502020204030204" pitchFamily="34" charset="0"/>
              </a:rPr>
              <a:t>TOF-PET</a:t>
            </a:r>
            <a:r>
              <a:rPr lang="zh-CN" altLang="en-US" sz="4000" b="1" dirty="0">
                <a:latin typeface="Calibri" panose="020F0502020204030204" pitchFamily="34" charset="0"/>
                <a:ea typeface="华文楷体" panose="02010600040101010101" pitchFamily="2" charset="-122"/>
                <a:cs typeface="Calibri" panose="020F0502020204030204" pitchFamily="34" charset="0"/>
              </a:rPr>
              <a:t>的高精度时间数字转换器</a:t>
            </a:r>
            <a:r>
              <a:rPr lang="en-US" altLang="zh-CN" sz="4000" b="1" dirty="0">
                <a:latin typeface="Calibri" panose="020F0502020204030204" pitchFamily="34" charset="0"/>
                <a:ea typeface="Calibri" panose="020F0502020204030204" pitchFamily="34" charset="0"/>
                <a:cs typeface="Calibri" panose="020F0502020204030204" pitchFamily="34" charset="0"/>
              </a:rPr>
              <a:t>ASIC</a:t>
            </a:r>
            <a:r>
              <a:rPr lang="zh-CN" altLang="en-US" sz="4000" b="1" dirty="0">
                <a:latin typeface="Calibri" panose="020F0502020204030204" pitchFamily="34" charset="0"/>
                <a:ea typeface="华文楷体" panose="02010600040101010101" pitchFamily="2" charset="-122"/>
                <a:cs typeface="Calibri" panose="020F0502020204030204" pitchFamily="34" charset="0"/>
              </a:rPr>
              <a:t>设计</a:t>
            </a:r>
          </a:p>
        </p:txBody>
      </p:sp>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solidFill>
                  <a:schemeClr val="bg1"/>
                </a:solidFill>
                <a:latin typeface="华文楷体" panose="02010600040101010101" pitchFamily="2" charset="-122"/>
                <a:ea typeface="华文楷体" panose="02010600040101010101" pitchFamily="2" charset="-122"/>
              </a:rPr>
              <a:t>第四届半导体辐射探测器研讨会</a:t>
            </a: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1</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8" name="副标题 2">
            <a:extLst>
              <a:ext uri="{FF2B5EF4-FFF2-40B4-BE49-F238E27FC236}">
                <a16:creationId xmlns:a16="http://schemas.microsoft.com/office/drawing/2014/main" id="{F62FD338-5B2C-2D29-507A-8D80E3AA4DB4}"/>
              </a:ext>
            </a:extLst>
          </p:cNvPr>
          <p:cNvSpPr>
            <a:spLocks noGrp="1"/>
          </p:cNvSpPr>
          <p:nvPr>
            <p:ph type="subTitle" idx="1"/>
          </p:nvPr>
        </p:nvSpPr>
        <p:spPr>
          <a:xfrm>
            <a:off x="739140" y="3594706"/>
            <a:ext cx="10713720" cy="1655762"/>
          </a:xfrm>
        </p:spPr>
        <p:txBody>
          <a:bodyPr>
            <a:normAutofit/>
          </a:bodyPr>
          <a:lstStyle/>
          <a:p>
            <a:pPr>
              <a:lnSpc>
                <a:spcPct val="110000"/>
              </a:lnSpc>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张伟 （代表</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FPMROC</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设计组）</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10000"/>
              </a:lnSpc>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武汉纺织大学   电子与电气工程学院</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10000"/>
              </a:lnSpc>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2024</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5</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月</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24</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日</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日期占位符 2">
            <a:extLst>
              <a:ext uri="{FF2B5EF4-FFF2-40B4-BE49-F238E27FC236}">
                <a16:creationId xmlns:a16="http://schemas.microsoft.com/office/drawing/2014/main" id="{2BEA08C8-BFFA-4E90-3A24-D8BD61241E4D}"/>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spTree>
    <p:extLst>
      <p:ext uri="{BB962C8B-B14F-4D97-AF65-F5344CB8AC3E}">
        <p14:creationId xmlns:p14="http://schemas.microsoft.com/office/powerpoint/2010/main" val="236978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TDC Encoder Design</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10</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pic>
        <p:nvPicPr>
          <p:cNvPr id="3" name="图片 2">
            <a:extLst>
              <a:ext uri="{FF2B5EF4-FFF2-40B4-BE49-F238E27FC236}">
                <a16:creationId xmlns:a16="http://schemas.microsoft.com/office/drawing/2014/main" id="{2975A168-D465-BD7D-ACE8-83A96A11C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5" y="604291"/>
            <a:ext cx="7334201" cy="3104868"/>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6756133-1D0D-CAB9-205E-2330FE894EA3}"/>
                  </a:ext>
                </a:extLst>
              </p:cNvPr>
              <p:cNvSpPr txBox="1"/>
              <p:nvPr/>
            </p:nvSpPr>
            <p:spPr>
              <a:xfrm>
                <a:off x="284271" y="4028687"/>
                <a:ext cx="6879128" cy="5729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zh-CN" altLang="en-US" sz="1400" i="1" smtClean="0">
                              <a:solidFill>
                                <a:srgbClr val="836967"/>
                              </a:solidFill>
                              <a:latin typeface="Cambria Math" panose="02040503050406030204" pitchFamily="18" charset="0"/>
                            </a:rPr>
                          </m:ctrlPr>
                        </m:eqArrPr>
                        <m:e>
                          <m:r>
                            <a:rPr lang="zh-CN" altLang="en-US" sz="1400">
                              <a:latin typeface="Cambria Math" panose="02040503050406030204" pitchFamily="18" charset="0"/>
                            </a:rPr>
                            <m:t>&amp;</m:t>
                          </m:r>
                          <m:r>
                            <a:rPr lang="zh-CN" altLang="en-US" sz="1400" i="1">
                              <a:latin typeface="Cambria Math" panose="02040503050406030204" pitchFamily="18" charset="0"/>
                            </a:rPr>
                            <m:t>𝑇𝑂𝐴</m:t>
                          </m:r>
                          <m:r>
                            <m:rPr>
                              <m:lit/>
                            </m:rPr>
                            <a:rPr lang="zh-CN" altLang="en-US" sz="1400" i="0">
                              <a:latin typeface="Cambria Math" panose="02040503050406030204" pitchFamily="18" charset="0"/>
                            </a:rPr>
                            <m:t>_</m:t>
                          </m:r>
                          <m:r>
                            <a:rPr lang="zh-CN" altLang="en-US" sz="1400" i="1">
                              <a:latin typeface="Cambria Math" panose="02040503050406030204" pitchFamily="18" charset="0"/>
                            </a:rPr>
                            <m:t>𝑐𝑜𝑑𝑒</m:t>
                          </m:r>
                          <m:d>
                            <m:dPr>
                              <m:begChr m:val="["/>
                              <m:endChr m:val="]"/>
                              <m:ctrlPr>
                                <a:rPr lang="zh-CN" altLang="en-US" sz="1400" i="1">
                                  <a:solidFill>
                                    <a:srgbClr val="836967"/>
                                  </a:solidFill>
                                  <a:latin typeface="Cambria Math" panose="02040503050406030204" pitchFamily="18" charset="0"/>
                                </a:rPr>
                              </m:ctrlPr>
                            </m:dPr>
                            <m:e>
                              <m:r>
                                <a:rPr lang="zh-CN" altLang="en-US" sz="1400" i="0">
                                  <a:latin typeface="Cambria Math" panose="02040503050406030204" pitchFamily="18" charset="0"/>
                                </a:rPr>
                                <m:t>11:0</m:t>
                              </m:r>
                            </m:e>
                          </m:d>
                          <m:r>
                            <a:rPr lang="zh-CN" altLang="en-US" sz="1400" i="0">
                              <a:latin typeface="Cambria Math" panose="02040503050406030204" pitchFamily="18" charset="0"/>
                            </a:rPr>
                            <m:t>=</m:t>
                          </m:r>
                          <m:d>
                            <m:dPr>
                              <m:begChr m:val="{"/>
                              <m:endChr m:val=""/>
                              <m:ctrlPr>
                                <a:rPr lang="zh-CN" altLang="en-US" sz="1400" i="1">
                                  <a:solidFill>
                                    <a:srgbClr val="836967"/>
                                  </a:solidFill>
                                  <a:latin typeface="Cambria Math" panose="02040503050406030204" pitchFamily="18" charset="0"/>
                                </a:rPr>
                              </m:ctrlPr>
                            </m:dPr>
                            <m:e>
                              <m:eqArr>
                                <m:eqArrPr>
                                  <m:ctrlPr>
                                    <a:rPr lang="zh-CN" altLang="en-US" sz="1400" i="1">
                                      <a:solidFill>
                                        <a:srgbClr val="836967"/>
                                      </a:solidFill>
                                      <a:latin typeface="Cambria Math" panose="02040503050406030204" pitchFamily="18" charset="0"/>
                                    </a:rPr>
                                  </m:ctrlPr>
                                </m:eqArrPr>
                                <m:e>
                                  <m:r>
                                    <a:rPr lang="zh-CN" altLang="en-US" sz="1400" i="0">
                                      <a:latin typeface="Cambria Math" panose="02040503050406030204" pitchFamily="18" charset="0"/>
                                    </a:rPr>
                                    <m:t>&amp;</m:t>
                                  </m:r>
                                  <m:r>
                                    <a:rPr lang="zh-CN" altLang="en-US" sz="1400" i="1">
                                      <a:latin typeface="Cambria Math" panose="02040503050406030204" pitchFamily="18" charset="0"/>
                                    </a:rPr>
                                    <m:t>𝐶𝐴</m:t>
                                  </m:r>
                                  <m:d>
                                    <m:dPr>
                                      <m:begChr m:val="["/>
                                      <m:endChr m:val="]"/>
                                      <m:ctrlPr>
                                        <a:rPr lang="zh-CN" altLang="en-US" sz="1400" i="1">
                                          <a:solidFill>
                                            <a:srgbClr val="836967"/>
                                          </a:solidFill>
                                          <a:latin typeface="Cambria Math" panose="02040503050406030204" pitchFamily="18" charset="0"/>
                                        </a:rPr>
                                      </m:ctrlPr>
                                    </m:dPr>
                                    <m:e>
                                      <m:r>
                                        <a:rPr lang="zh-CN" altLang="en-US" sz="1400" i="0">
                                          <a:latin typeface="Cambria Math" panose="02040503050406030204" pitchFamily="18" charset="0"/>
                                        </a:rPr>
                                        <m:t>4:0</m:t>
                                      </m:r>
                                    </m:e>
                                  </m:d>
                                  <m:r>
                                    <a:rPr lang="zh-CN" altLang="en-US" sz="1400" i="0">
                                      <a:latin typeface="Cambria Math" panose="02040503050406030204" pitchFamily="18" charset="0"/>
                                    </a:rPr>
                                    <m:t>×132+</m:t>
                                  </m:r>
                                  <m:r>
                                    <a:rPr lang="zh-CN" altLang="en-US" sz="1400" i="1">
                                      <a:latin typeface="Cambria Math" panose="02040503050406030204" pitchFamily="18" charset="0"/>
                                    </a:rPr>
                                    <m:t>𝐷𝑎𝑡𝑎</m:t>
                                  </m:r>
                                  <m:r>
                                    <m:rPr>
                                      <m:lit/>
                                    </m:rPr>
                                    <a:rPr lang="zh-CN" altLang="en-US" sz="1400" i="0">
                                      <a:latin typeface="Cambria Math" panose="02040503050406030204" pitchFamily="18" charset="0"/>
                                    </a:rPr>
                                    <m:t>_</m:t>
                                  </m:r>
                                  <m:r>
                                    <a:rPr lang="zh-CN" altLang="en-US" sz="1400" i="1">
                                      <a:latin typeface="Cambria Math" panose="02040503050406030204" pitchFamily="18" charset="0"/>
                                    </a:rPr>
                                    <m:t>𝑜𝑢𝑡</m:t>
                                  </m:r>
                                  <m:d>
                                    <m:dPr>
                                      <m:begChr m:val="["/>
                                      <m:endChr m:val="]"/>
                                      <m:ctrlPr>
                                        <a:rPr lang="zh-CN" altLang="en-US" sz="1400" i="1">
                                          <a:solidFill>
                                            <a:srgbClr val="836967"/>
                                          </a:solidFill>
                                          <a:latin typeface="Cambria Math" panose="02040503050406030204" pitchFamily="18" charset="0"/>
                                        </a:rPr>
                                      </m:ctrlPr>
                                    </m:dPr>
                                    <m:e>
                                      <m:r>
                                        <a:rPr lang="zh-CN" altLang="en-US" sz="1400" i="0">
                                          <a:latin typeface="Cambria Math" panose="02040503050406030204" pitchFamily="18" charset="0"/>
                                        </a:rPr>
                                        <m:t>6:0</m:t>
                                      </m:r>
                                    </m:e>
                                  </m:d>
                                  <m:r>
                                    <a:rPr lang="en-US" altLang="zh-CN" sz="1400" b="0" i="0" smtClean="0">
                                      <a:latin typeface="Cambria Math" panose="02040503050406030204" pitchFamily="18" charset="0"/>
                                    </a:rPr>
                                    <m:t>+</m:t>
                                  </m:r>
                                  <m:r>
                                    <m:rPr>
                                      <m:sty m:val="p"/>
                                    </m:rPr>
                                    <a:rPr lang="en-US" altLang="zh-CN" sz="1400" b="0" i="0" smtClean="0">
                                      <a:latin typeface="Cambria Math" panose="02040503050406030204" pitchFamily="18" charset="0"/>
                                    </a:rPr>
                                    <m:t>D</m:t>
                                  </m:r>
                                  <m:d>
                                    <m:dPr>
                                      <m:begChr m:val="["/>
                                      <m:endChr m:val="]"/>
                                      <m:ctrlPr>
                                        <a:rPr lang="en-US" altLang="zh-CN" sz="1400" b="0" i="1" smtClean="0">
                                          <a:latin typeface="Cambria Math" panose="02040503050406030204" pitchFamily="18" charset="0"/>
                                        </a:rPr>
                                      </m:ctrlPr>
                                    </m:dPr>
                                    <m:e>
                                      <m:r>
                                        <a:rPr lang="en-US" altLang="zh-CN" sz="1400" b="0" i="0" smtClean="0">
                                          <a:latin typeface="Cambria Math" panose="02040503050406030204" pitchFamily="18" charset="0"/>
                                        </a:rPr>
                                        <m:t>0</m:t>
                                      </m:r>
                                    </m:e>
                                  </m:d>
                                  <m:r>
                                    <a:rPr lang="zh-CN" altLang="en-US" sz="1400">
                                      <a:latin typeface="Cambria Math" panose="02040503050406030204" pitchFamily="18" charset="0"/>
                                    </a:rPr>
                                    <m:t>×</m:t>
                                  </m:r>
                                  <m:r>
                                    <a:rPr lang="en-US" altLang="zh-CN" sz="1400" b="0" i="0" smtClean="0">
                                      <a:latin typeface="Cambria Math" panose="02040503050406030204" pitchFamily="18" charset="0"/>
                                    </a:rPr>
                                    <m:t>66</m:t>
                                  </m:r>
                                  <m:r>
                                    <a:rPr lang="zh-CN" altLang="en-US" sz="1400" i="0">
                                      <a:latin typeface="Cambria Math" panose="02040503050406030204" pitchFamily="18" charset="0"/>
                                    </a:rPr>
                                    <m:t>    </m:t>
                                  </m:r>
                                  <m:d>
                                    <m:dPr>
                                      <m:ctrlPr>
                                        <a:rPr lang="zh-CN" altLang="en-US" sz="1400" i="1">
                                          <a:solidFill>
                                            <a:srgbClr val="836967"/>
                                          </a:solidFill>
                                          <a:latin typeface="Cambria Math" panose="02040503050406030204" pitchFamily="18" charset="0"/>
                                        </a:rPr>
                                      </m:ctrlPr>
                                    </m:dPr>
                                    <m:e>
                                      <m:r>
                                        <a:rPr lang="zh-CN" altLang="en-US" sz="1400" i="1">
                                          <a:latin typeface="Cambria Math" panose="02040503050406030204" pitchFamily="18" charset="0"/>
                                        </a:rPr>
                                        <m:t>𝐷</m:t>
                                      </m:r>
                                      <m:d>
                                        <m:dPr>
                                          <m:begChr m:val="["/>
                                          <m:endChr m:val="]"/>
                                          <m:ctrlPr>
                                            <a:rPr lang="zh-CN" altLang="en-US" sz="1400" i="1">
                                              <a:solidFill>
                                                <a:srgbClr val="836967"/>
                                              </a:solidFill>
                                              <a:latin typeface="Cambria Math" panose="02040503050406030204" pitchFamily="18" charset="0"/>
                                            </a:rPr>
                                          </m:ctrlPr>
                                        </m:dPr>
                                        <m:e>
                                          <m:r>
                                            <a:rPr lang="zh-CN" altLang="en-US" sz="1400" i="0">
                                              <a:latin typeface="Cambria Math" panose="02040503050406030204" pitchFamily="18" charset="0"/>
                                            </a:rPr>
                                            <m:t>0</m:t>
                                          </m:r>
                                        </m:e>
                                      </m:d>
                                      <m:r>
                                        <a:rPr lang="zh-CN" altLang="en-US" sz="1400" i="0">
                                          <a:latin typeface="Cambria Math" panose="02040503050406030204" pitchFamily="18" charset="0"/>
                                        </a:rPr>
                                        <m:t>=1</m:t>
                                      </m:r>
                                    </m:e>
                                  </m:d>
                                </m:e>
                                <m:e>
                                  <m:r>
                                    <a:rPr lang="zh-CN" altLang="en-US" sz="1400" i="0">
                                      <a:latin typeface="Cambria Math" panose="02040503050406030204" pitchFamily="18" charset="0"/>
                                    </a:rPr>
                                    <m:t>&amp;</m:t>
                                  </m:r>
                                  <m:r>
                                    <a:rPr lang="zh-CN" altLang="en-US" sz="1400" i="1">
                                      <a:latin typeface="Cambria Math" panose="02040503050406030204" pitchFamily="18" charset="0"/>
                                    </a:rPr>
                                    <m:t>𝐶𝐵</m:t>
                                  </m:r>
                                  <m:d>
                                    <m:dPr>
                                      <m:begChr m:val="["/>
                                      <m:endChr m:val="]"/>
                                      <m:ctrlPr>
                                        <a:rPr lang="zh-CN" altLang="en-US" sz="1400" i="1">
                                          <a:solidFill>
                                            <a:srgbClr val="836967"/>
                                          </a:solidFill>
                                          <a:latin typeface="Cambria Math" panose="02040503050406030204" pitchFamily="18" charset="0"/>
                                        </a:rPr>
                                      </m:ctrlPr>
                                    </m:dPr>
                                    <m:e>
                                      <m:r>
                                        <a:rPr lang="zh-CN" altLang="en-US" sz="1400" i="0">
                                          <a:latin typeface="Cambria Math" panose="02040503050406030204" pitchFamily="18" charset="0"/>
                                        </a:rPr>
                                        <m:t>4:0</m:t>
                                      </m:r>
                                    </m:e>
                                  </m:d>
                                  <m:r>
                                    <a:rPr lang="zh-CN" altLang="en-US" sz="1400" i="0">
                                      <a:latin typeface="Cambria Math" panose="02040503050406030204" pitchFamily="18" charset="0"/>
                                    </a:rPr>
                                    <m:t>×132+</m:t>
                                  </m:r>
                                  <m:r>
                                    <a:rPr lang="zh-CN" altLang="en-US" sz="1400" i="1">
                                      <a:latin typeface="Cambria Math" panose="02040503050406030204" pitchFamily="18" charset="0"/>
                                    </a:rPr>
                                    <m:t>𝐷𝑎𝑡𝑎</m:t>
                                  </m:r>
                                  <m:r>
                                    <m:rPr>
                                      <m:lit/>
                                    </m:rPr>
                                    <a:rPr lang="zh-CN" altLang="en-US" sz="1400" i="0">
                                      <a:latin typeface="Cambria Math" panose="02040503050406030204" pitchFamily="18" charset="0"/>
                                    </a:rPr>
                                    <m:t>_</m:t>
                                  </m:r>
                                  <m:r>
                                    <a:rPr lang="zh-CN" altLang="en-US" sz="1400" i="1">
                                      <a:latin typeface="Cambria Math" panose="02040503050406030204" pitchFamily="18" charset="0"/>
                                    </a:rPr>
                                    <m:t>𝑜𝑢𝑡</m:t>
                                  </m:r>
                                  <m:d>
                                    <m:dPr>
                                      <m:begChr m:val="["/>
                                      <m:endChr m:val="]"/>
                                      <m:ctrlPr>
                                        <a:rPr lang="zh-CN" altLang="en-US" sz="1400" i="1">
                                          <a:solidFill>
                                            <a:srgbClr val="836967"/>
                                          </a:solidFill>
                                          <a:latin typeface="Cambria Math" panose="02040503050406030204" pitchFamily="18" charset="0"/>
                                        </a:rPr>
                                      </m:ctrlPr>
                                    </m:dPr>
                                    <m:e>
                                      <m:r>
                                        <a:rPr lang="zh-CN" altLang="en-US" sz="1400" i="0">
                                          <a:latin typeface="Cambria Math" panose="02040503050406030204" pitchFamily="18" charset="0"/>
                                        </a:rPr>
                                        <m:t>6:0</m:t>
                                      </m:r>
                                    </m:e>
                                  </m:d>
                                  <m:r>
                                    <a:rPr lang="en-US" altLang="zh-CN" sz="1400" b="0" i="0" smtClean="0">
                                      <a:latin typeface="Cambria Math" panose="02040503050406030204" pitchFamily="18" charset="0"/>
                                    </a:rPr>
                                    <m:t>+</m:t>
                                  </m:r>
                                  <m:r>
                                    <m:rPr>
                                      <m:sty m:val="p"/>
                                    </m:rPr>
                                    <a:rPr lang="en-US" altLang="zh-CN" sz="1400" b="0" i="0" smtClean="0">
                                      <a:latin typeface="Cambria Math" panose="02040503050406030204" pitchFamily="18" charset="0"/>
                                    </a:rPr>
                                    <m:t>D</m:t>
                                  </m:r>
                                  <m:r>
                                    <a:rPr lang="en-US" altLang="zh-CN" sz="1400" b="0" i="0" smtClean="0">
                                      <a:latin typeface="Cambria Math" panose="02040503050406030204" pitchFamily="18" charset="0"/>
                                    </a:rPr>
                                    <m:t>[0]×</m:t>
                                  </m:r>
                                  <m:r>
                                    <a:rPr lang="en-US" altLang="zh-CN" sz="1400" b="0" i="1" smtClean="0">
                                      <a:latin typeface="Cambria Math" panose="02040503050406030204" pitchFamily="18" charset="0"/>
                                    </a:rPr>
                                    <m:t>66    </m:t>
                                  </m:r>
                                  <m:d>
                                    <m:dPr>
                                      <m:ctrlPr>
                                        <a:rPr lang="zh-CN" altLang="en-US" sz="1400" i="1">
                                          <a:solidFill>
                                            <a:srgbClr val="836967"/>
                                          </a:solidFill>
                                          <a:latin typeface="Cambria Math" panose="02040503050406030204" pitchFamily="18" charset="0"/>
                                        </a:rPr>
                                      </m:ctrlPr>
                                    </m:dPr>
                                    <m:e>
                                      <m:r>
                                        <a:rPr lang="zh-CN" altLang="en-US" sz="1400" i="1">
                                          <a:latin typeface="Cambria Math" panose="02040503050406030204" pitchFamily="18" charset="0"/>
                                        </a:rPr>
                                        <m:t>𝐷</m:t>
                                      </m:r>
                                      <m:d>
                                        <m:dPr>
                                          <m:begChr m:val="["/>
                                          <m:endChr m:val="]"/>
                                          <m:ctrlPr>
                                            <a:rPr lang="zh-CN" altLang="en-US" sz="1400" i="1">
                                              <a:solidFill>
                                                <a:srgbClr val="836967"/>
                                              </a:solidFill>
                                              <a:latin typeface="Cambria Math" panose="02040503050406030204" pitchFamily="18" charset="0"/>
                                            </a:rPr>
                                          </m:ctrlPr>
                                        </m:dPr>
                                        <m:e>
                                          <m:r>
                                            <a:rPr lang="zh-CN" altLang="en-US" sz="1400" i="0">
                                              <a:latin typeface="Cambria Math" panose="02040503050406030204" pitchFamily="18" charset="0"/>
                                            </a:rPr>
                                            <m:t>0</m:t>
                                          </m:r>
                                        </m:e>
                                      </m:d>
                                      <m:r>
                                        <a:rPr lang="zh-CN" altLang="en-US" sz="1400" i="0">
                                          <a:latin typeface="Cambria Math" panose="02040503050406030204" pitchFamily="18" charset="0"/>
                                        </a:rPr>
                                        <m:t>=0</m:t>
                                      </m:r>
                                    </m:e>
                                  </m:d>
                                </m:e>
                              </m:eqArr>
                            </m:e>
                          </m:d>
                        </m:e>
                      </m:eqArr>
                    </m:oMath>
                  </m:oMathPara>
                </a14:m>
                <a:endParaRPr lang="zh-CN" altLang="en-US" sz="1400" dirty="0"/>
              </a:p>
            </p:txBody>
          </p:sp>
        </mc:Choice>
        <mc:Fallback xmlns="">
          <p:sp>
            <p:nvSpPr>
              <p:cNvPr id="8" name="文本框 7">
                <a:extLst>
                  <a:ext uri="{FF2B5EF4-FFF2-40B4-BE49-F238E27FC236}">
                    <a16:creationId xmlns:a16="http://schemas.microsoft.com/office/drawing/2014/main" id="{56756133-1D0D-CAB9-205E-2330FE894EA3}"/>
                  </a:ext>
                </a:extLst>
              </p:cNvPr>
              <p:cNvSpPr txBox="1">
                <a:spLocks noRot="1" noChangeAspect="1" noMove="1" noResize="1" noEditPoints="1" noAdjustHandles="1" noChangeArrowheads="1" noChangeShapeType="1" noTextEdit="1"/>
              </p:cNvSpPr>
              <p:nvPr/>
            </p:nvSpPr>
            <p:spPr>
              <a:xfrm>
                <a:off x="284271" y="4028687"/>
                <a:ext cx="6879128" cy="572914"/>
              </a:xfrm>
              <a:prstGeom prst="rect">
                <a:avLst/>
              </a:prstGeom>
              <a:blipFill>
                <a:blip r:embed="rId4"/>
                <a:stretch>
                  <a:fillRect t="-179787" b="-264894"/>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549F012D-FF32-5982-36E6-040FC35E86B6}"/>
              </a:ext>
            </a:extLst>
          </p:cNvPr>
          <p:cNvPicPr>
            <a:picLocks noChangeAspect="1"/>
          </p:cNvPicPr>
          <p:nvPr/>
        </p:nvPicPr>
        <p:blipFill>
          <a:blip r:embed="rId5"/>
          <a:stretch>
            <a:fillRect/>
          </a:stretch>
        </p:blipFill>
        <p:spPr>
          <a:xfrm>
            <a:off x="7591911" y="2558729"/>
            <a:ext cx="4482159" cy="3565355"/>
          </a:xfrm>
          <a:prstGeom prst="rect">
            <a:avLst/>
          </a:prstGeom>
        </p:spPr>
      </p:pic>
      <p:sp>
        <p:nvSpPr>
          <p:cNvPr id="12" name="文本框 11">
            <a:extLst>
              <a:ext uri="{FF2B5EF4-FFF2-40B4-BE49-F238E27FC236}">
                <a16:creationId xmlns:a16="http://schemas.microsoft.com/office/drawing/2014/main" id="{D1DDC241-7DE9-25FD-1920-CC038A93991B}"/>
              </a:ext>
            </a:extLst>
          </p:cNvPr>
          <p:cNvSpPr txBox="1"/>
          <p:nvPr/>
        </p:nvSpPr>
        <p:spPr>
          <a:xfrm>
            <a:off x="2294761" y="3702774"/>
            <a:ext cx="2858148"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Fine time encode logic</a:t>
            </a:r>
            <a:endParaRPr lang="zh-CN" altLang="en-US" sz="1600" b="1"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8B3C261E-F85E-450A-0E8B-A2BB8FCEF9D4}"/>
              </a:ext>
            </a:extLst>
          </p:cNvPr>
          <p:cNvSpPr txBox="1"/>
          <p:nvPr/>
        </p:nvSpPr>
        <p:spPr>
          <a:xfrm>
            <a:off x="8412290" y="6146045"/>
            <a:ext cx="2858148"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Layout of the Encoder</a:t>
            </a:r>
            <a:endParaRPr lang="zh-CN" altLang="en-US" sz="1600" b="1"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23B48CEC-036D-9BB1-9ABF-2C35952ECD9C}"/>
              </a:ext>
            </a:extLst>
          </p:cNvPr>
          <p:cNvSpPr txBox="1"/>
          <p:nvPr/>
        </p:nvSpPr>
        <p:spPr>
          <a:xfrm>
            <a:off x="117930" y="4709404"/>
            <a:ext cx="7211810" cy="171136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layout of the Encoder is a U-shape that was generated by digital flow.</a:t>
            </a: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function of the Encoder logic has been fully verified using TDC behavioral model.</a:t>
            </a:r>
          </a:p>
        </p:txBody>
      </p:sp>
      <p:pic>
        <p:nvPicPr>
          <p:cNvPr id="17" name="图片 16">
            <a:extLst>
              <a:ext uri="{FF2B5EF4-FFF2-40B4-BE49-F238E27FC236}">
                <a16:creationId xmlns:a16="http://schemas.microsoft.com/office/drawing/2014/main" id="{36325D11-F1FD-CDB1-76CF-3A7E23614486}"/>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587539" y="798608"/>
            <a:ext cx="4507651" cy="1243371"/>
          </a:xfrm>
          <a:prstGeom prst="rect">
            <a:avLst/>
          </a:prstGeom>
        </p:spPr>
      </p:pic>
      <p:sp>
        <p:nvSpPr>
          <p:cNvPr id="18" name="文本框 17">
            <a:extLst>
              <a:ext uri="{FF2B5EF4-FFF2-40B4-BE49-F238E27FC236}">
                <a16:creationId xmlns:a16="http://schemas.microsoft.com/office/drawing/2014/main" id="{462C7FC3-33FC-5626-9251-A3A4F785871A}"/>
              </a:ext>
            </a:extLst>
          </p:cNvPr>
          <p:cNvSpPr txBox="1"/>
          <p:nvPr/>
        </p:nvSpPr>
        <p:spPr>
          <a:xfrm>
            <a:off x="8105699" y="2075102"/>
            <a:ext cx="3471330"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Schematic of the coarse time counter</a:t>
            </a:r>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4846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FPMROC TDC</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11</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pic>
        <p:nvPicPr>
          <p:cNvPr id="8" name="图片 7">
            <a:extLst>
              <a:ext uri="{FF2B5EF4-FFF2-40B4-BE49-F238E27FC236}">
                <a16:creationId xmlns:a16="http://schemas.microsoft.com/office/drawing/2014/main" id="{38CAE4CC-57A3-C1C6-64C4-D6CB6543B07C}"/>
              </a:ext>
            </a:extLst>
          </p:cNvPr>
          <p:cNvPicPr>
            <a:picLocks noChangeAspect="1"/>
          </p:cNvPicPr>
          <p:nvPr/>
        </p:nvPicPr>
        <p:blipFill>
          <a:blip r:embed="rId3"/>
          <a:stretch>
            <a:fillRect/>
          </a:stretch>
        </p:blipFill>
        <p:spPr>
          <a:xfrm>
            <a:off x="3321581" y="615840"/>
            <a:ext cx="5548838" cy="4318670"/>
          </a:xfrm>
          <a:prstGeom prst="rect">
            <a:avLst/>
          </a:prstGeom>
        </p:spPr>
      </p:pic>
      <p:sp>
        <p:nvSpPr>
          <p:cNvPr id="9" name="文本框 8">
            <a:extLst>
              <a:ext uri="{FF2B5EF4-FFF2-40B4-BE49-F238E27FC236}">
                <a16:creationId xmlns:a16="http://schemas.microsoft.com/office/drawing/2014/main" id="{03A0E935-B17D-F721-03BA-05D6A5BC89B4}"/>
              </a:ext>
            </a:extLst>
          </p:cNvPr>
          <p:cNvSpPr txBox="1"/>
          <p:nvPr/>
        </p:nvSpPr>
        <p:spPr>
          <a:xfrm>
            <a:off x="512251" y="5287963"/>
            <a:ext cx="11482105" cy="88036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power consumption of the FPMROC TDC is about </a:t>
            </a: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25.6 </a:t>
            </a:r>
            <a:r>
              <a:rPr lang="en-US" altLang="zh-CN" b="1" dirty="0" err="1">
                <a:solidFill>
                  <a:srgbClr val="FF0000"/>
                </a:solidFill>
                <a:latin typeface="Calibri" panose="020F0502020204030204" pitchFamily="34" charset="0"/>
                <a:ea typeface="Calibri" panose="020F0502020204030204" pitchFamily="34" charset="0"/>
                <a:cs typeface="Calibri" panose="020F0502020204030204" pitchFamily="34" charset="0"/>
              </a:rPr>
              <a:t>mW</a:t>
            </a:r>
            <a:r>
              <a:rPr lang="en-US" altLang="zh-CN" b="1" dirty="0">
                <a:latin typeface="Calibri" panose="020F0502020204030204" pitchFamily="34" charset="0"/>
                <a:ea typeface="Calibri" panose="020F0502020204030204" pitchFamily="34" charset="0"/>
                <a:cs typeface="Calibri" panose="020F0502020204030204" pitchFamily="34" charset="0"/>
              </a:rPr>
              <a:t> at nominal corner based on post-layout simulation.</a:t>
            </a:r>
            <a:endParaRPr lang="en-US" altLang="zh-CN" sz="1600"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In order to reduce interference between power supplies, we separate the analog and digital part for power supply.</a:t>
            </a:r>
          </a:p>
        </p:txBody>
      </p:sp>
      <p:sp>
        <p:nvSpPr>
          <p:cNvPr id="11" name="文本框 10">
            <a:extLst>
              <a:ext uri="{FF2B5EF4-FFF2-40B4-BE49-F238E27FC236}">
                <a16:creationId xmlns:a16="http://schemas.microsoft.com/office/drawing/2014/main" id="{6137E975-290B-BC87-3067-62C95ECD1548}"/>
              </a:ext>
            </a:extLst>
          </p:cNvPr>
          <p:cNvSpPr txBox="1"/>
          <p:nvPr/>
        </p:nvSpPr>
        <p:spPr>
          <a:xfrm>
            <a:off x="4666926" y="4968064"/>
            <a:ext cx="2858148"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Layout of FPMROC TDC</a:t>
            </a:r>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642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Summary</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12</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sp>
        <p:nvSpPr>
          <p:cNvPr id="2" name="文本框 1">
            <a:extLst>
              <a:ext uri="{FF2B5EF4-FFF2-40B4-BE49-F238E27FC236}">
                <a16:creationId xmlns:a16="http://schemas.microsoft.com/office/drawing/2014/main" id="{DFB7FA26-9870-FE58-9EFF-A3F426607A72}"/>
              </a:ext>
            </a:extLst>
          </p:cNvPr>
          <p:cNvSpPr txBox="1"/>
          <p:nvPr/>
        </p:nvSpPr>
        <p:spPr>
          <a:xfrm>
            <a:off x="538526" y="1121759"/>
            <a:ext cx="11114948" cy="374743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sz="2400" b="1" dirty="0">
                <a:latin typeface="Calibri" panose="020F0502020204030204" pitchFamily="34" charset="0"/>
                <a:ea typeface="Calibri" panose="020F0502020204030204" pitchFamily="34" charset="0"/>
                <a:cs typeface="Calibri" panose="020F0502020204030204" pitchFamily="34" charset="0"/>
              </a:rPr>
              <a:t>We have already finished the design of the TDC and further verification is ongoing.</a:t>
            </a:r>
          </a:p>
          <a:p>
            <a:pPr marL="285750" indent="-285750" algn="just">
              <a:lnSpc>
                <a:spcPct val="150000"/>
              </a:lnSpc>
              <a:buFont typeface="Wingdings" panose="05000000000000000000" pitchFamily="2" charset="2"/>
              <a:buChar char="Ø"/>
            </a:pPr>
            <a:r>
              <a:rPr lang="en-US" altLang="zh-CN" sz="2400" b="1" dirty="0">
                <a:latin typeface="Calibri" panose="020F0502020204030204" pitchFamily="34" charset="0"/>
                <a:ea typeface="Calibri" panose="020F0502020204030204" pitchFamily="34" charset="0"/>
                <a:cs typeface="Calibri" panose="020F0502020204030204" pitchFamily="34" charset="0"/>
              </a:rPr>
              <a:t>The time resolution (bin size) is about 12.4 </a:t>
            </a:r>
            <a:r>
              <a:rPr lang="en-US" altLang="zh-CN" sz="2400" b="1" dirty="0" err="1">
                <a:latin typeface="Calibri" panose="020F0502020204030204" pitchFamily="34" charset="0"/>
                <a:ea typeface="Calibri" panose="020F0502020204030204" pitchFamily="34" charset="0"/>
                <a:cs typeface="Calibri" panose="020F0502020204030204" pitchFamily="34" charset="0"/>
              </a:rPr>
              <a:t>ps</a:t>
            </a:r>
            <a:r>
              <a:rPr lang="en-US" altLang="zh-CN" sz="2400" b="1" dirty="0">
                <a:latin typeface="Calibri" panose="020F0502020204030204" pitchFamily="34" charset="0"/>
                <a:ea typeface="Calibri" panose="020F0502020204030204" pitchFamily="34" charset="0"/>
                <a:cs typeface="Calibri" panose="020F0502020204030204" pitchFamily="34" charset="0"/>
              </a:rPr>
              <a:t> (post layout simulation).</a:t>
            </a:r>
          </a:p>
          <a:p>
            <a:pPr marL="285750" indent="-285750" algn="just">
              <a:lnSpc>
                <a:spcPct val="150000"/>
              </a:lnSpc>
              <a:buFont typeface="Wingdings" panose="05000000000000000000" pitchFamily="2" charset="2"/>
              <a:buChar char="Ø"/>
            </a:pPr>
            <a:r>
              <a:rPr lang="en-US" altLang="zh-CN" sz="2400" b="1" dirty="0">
                <a:latin typeface="Calibri" panose="020F0502020204030204" pitchFamily="34" charset="0"/>
                <a:ea typeface="Calibri" panose="020F0502020204030204" pitchFamily="34" charset="0"/>
                <a:cs typeface="Calibri" panose="020F0502020204030204" pitchFamily="34" charset="0"/>
              </a:rPr>
              <a:t>The TOA ranges from  0.7 ns to 24.3 ns  and the TOT ranges from 0.2 ns to 2 ns under all corners.</a:t>
            </a:r>
          </a:p>
          <a:p>
            <a:pPr marL="285750" indent="-285750" algn="just">
              <a:lnSpc>
                <a:spcPct val="150000"/>
              </a:lnSpc>
              <a:buFont typeface="Wingdings" panose="05000000000000000000" pitchFamily="2" charset="2"/>
              <a:buChar char="Ø"/>
            </a:pPr>
            <a:r>
              <a:rPr lang="en-US" altLang="zh-CN" sz="2400" b="1" dirty="0">
                <a:latin typeface="Calibri" panose="020F0502020204030204" pitchFamily="34" charset="0"/>
                <a:ea typeface="Calibri" panose="020F0502020204030204" pitchFamily="34" charset="0"/>
                <a:cs typeface="Calibri" panose="020F0502020204030204" pitchFamily="34" charset="0"/>
              </a:rPr>
              <a:t> The FPMROC chip (</a:t>
            </a:r>
            <a:r>
              <a:rPr lang="en-US" altLang="zh-CN" sz="2400" b="1">
                <a:latin typeface="Calibri" panose="020F0502020204030204" pitchFamily="34" charset="0"/>
                <a:ea typeface="Calibri" panose="020F0502020204030204" pitchFamily="34" charset="0"/>
                <a:cs typeface="Calibri" panose="020F0502020204030204" pitchFamily="34" charset="0"/>
              </a:rPr>
              <a:t>eight full-function </a:t>
            </a:r>
            <a:r>
              <a:rPr lang="en-US" altLang="zh-CN" sz="2400" b="1" dirty="0">
                <a:latin typeface="Calibri" panose="020F0502020204030204" pitchFamily="34" charset="0"/>
                <a:ea typeface="Calibri" panose="020F0502020204030204" pitchFamily="34" charset="0"/>
                <a:cs typeface="Calibri" panose="020F0502020204030204" pitchFamily="34" charset="0"/>
              </a:rPr>
              <a:t>test channels ) and FPMROC TDC Chip (Front-end circuit and TDC test blocks) will be tapped out in July, 2024.</a:t>
            </a:r>
          </a:p>
          <a:p>
            <a:pPr marL="285750" indent="-285750" algn="just">
              <a:lnSpc>
                <a:spcPct val="150000"/>
              </a:lnSpc>
              <a:buFont typeface="Wingdings" panose="05000000000000000000" pitchFamily="2" charset="2"/>
              <a:buChar char="Ø"/>
            </a:pPr>
            <a:endParaRPr lang="en-US" altLang="zh-CN"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665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Outline</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2</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3" name="副标题 2">
            <a:extLst>
              <a:ext uri="{FF2B5EF4-FFF2-40B4-BE49-F238E27FC236}">
                <a16:creationId xmlns:a16="http://schemas.microsoft.com/office/drawing/2014/main" id="{F74BE0EC-FAE0-560D-945B-FA25E1E1D0D7}"/>
              </a:ext>
            </a:extLst>
          </p:cNvPr>
          <p:cNvSpPr>
            <a:spLocks noGrp="1"/>
          </p:cNvSpPr>
          <p:nvPr>
            <p:ph type="subTitle" idx="1"/>
          </p:nvPr>
        </p:nvSpPr>
        <p:spPr>
          <a:xfrm>
            <a:off x="887896" y="1554171"/>
            <a:ext cx="10416208" cy="2968487"/>
          </a:xfrm>
        </p:spPr>
        <p:txBody>
          <a:bodyPr/>
          <a:lstStyle/>
          <a:p>
            <a:pPr marL="342900" indent="-342900" algn="l">
              <a:lnSpc>
                <a:spcPct val="150000"/>
              </a:lnSpc>
              <a:buFont typeface="Wingdings" panose="05000000000000000000" pitchFamily="2" charset="2"/>
              <a:buChar char="Ø"/>
            </a:pPr>
            <a:r>
              <a:rPr lang="en-US" altLang="zh-CN" sz="2800" b="1" dirty="0">
                <a:latin typeface="Calibri" panose="020F0502020204030204" pitchFamily="34" charset="0"/>
                <a:ea typeface="Calibri" panose="020F0502020204030204" pitchFamily="34" charset="0"/>
                <a:cs typeface="Calibri" panose="020F0502020204030204" pitchFamily="34" charset="0"/>
              </a:rPr>
              <a:t>Background</a:t>
            </a:r>
          </a:p>
          <a:p>
            <a:pPr marL="342900" indent="-342900" algn="l">
              <a:lnSpc>
                <a:spcPct val="150000"/>
              </a:lnSpc>
              <a:buFont typeface="Wingdings" panose="05000000000000000000" pitchFamily="2" charset="2"/>
              <a:buChar char="Ø"/>
            </a:pPr>
            <a:r>
              <a:rPr lang="en-US" altLang="zh-CN" sz="2800" b="1" dirty="0">
                <a:latin typeface="Calibri" panose="020F0502020204030204" pitchFamily="34" charset="0"/>
                <a:ea typeface="Calibri" panose="020F0502020204030204" pitchFamily="34" charset="0"/>
                <a:cs typeface="Calibri" panose="020F0502020204030204" pitchFamily="34" charset="0"/>
              </a:rPr>
              <a:t>TDC behavioral model</a:t>
            </a:r>
          </a:p>
          <a:p>
            <a:pPr marL="342900" indent="-342900" algn="l">
              <a:lnSpc>
                <a:spcPct val="150000"/>
              </a:lnSpc>
              <a:buFont typeface="Wingdings" panose="05000000000000000000" pitchFamily="2" charset="2"/>
              <a:buChar char="Ø"/>
            </a:pPr>
            <a:r>
              <a:rPr lang="en-US" altLang="zh-CN" sz="2800" b="1" dirty="0">
                <a:latin typeface="Calibri" panose="020F0502020204030204" pitchFamily="34" charset="0"/>
                <a:ea typeface="Calibri" panose="020F0502020204030204" pitchFamily="34" charset="0"/>
                <a:cs typeface="Calibri" panose="020F0502020204030204" pitchFamily="34" charset="0"/>
              </a:rPr>
              <a:t>TDC design</a:t>
            </a:r>
          </a:p>
          <a:p>
            <a:pPr marL="342900" indent="-342900" algn="l">
              <a:lnSpc>
                <a:spcPct val="150000"/>
              </a:lnSpc>
              <a:buFont typeface="Wingdings" panose="05000000000000000000" pitchFamily="2" charset="2"/>
              <a:buChar char="Ø"/>
            </a:pPr>
            <a:r>
              <a:rPr lang="en-US" altLang="zh-CN" sz="2800" b="1" dirty="0">
                <a:latin typeface="Calibri" panose="020F0502020204030204" pitchFamily="34" charset="0"/>
                <a:ea typeface="Calibri" panose="020F0502020204030204" pitchFamily="34" charset="0"/>
                <a:cs typeface="Calibri" panose="020F0502020204030204" pitchFamily="34" charset="0"/>
              </a:rPr>
              <a:t>Summary</a:t>
            </a:r>
            <a:endParaRPr lang="zh-CN" altLang="en-US" sz="2800" b="1" dirty="0">
              <a:latin typeface="Calibri" panose="020F0502020204030204" pitchFamily="34" charset="0"/>
              <a:cs typeface="Calibri" panose="020F0502020204030204" pitchFamily="34" charset="0"/>
            </a:endParaRPr>
          </a:p>
        </p:txBody>
      </p:sp>
      <p:sp>
        <p:nvSpPr>
          <p:cNvPr id="11" name="日期占位符 2">
            <a:extLst>
              <a:ext uri="{FF2B5EF4-FFF2-40B4-BE49-F238E27FC236}">
                <a16:creationId xmlns:a16="http://schemas.microsoft.com/office/drawing/2014/main" id="{E4903F1B-CE17-7548-821D-EC0B777BD509}"/>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spTree>
    <p:extLst>
      <p:ext uri="{BB962C8B-B14F-4D97-AF65-F5344CB8AC3E}">
        <p14:creationId xmlns:p14="http://schemas.microsoft.com/office/powerpoint/2010/main" val="319063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Background</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3</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a:t>
            </a:r>
            <a:r>
              <a:rPr lang="en-US" altLang="zh-CN" sz="1600" b="1" dirty="0">
                <a:solidFill>
                  <a:schemeClr val="bg1"/>
                </a:solidFill>
                <a:latin typeface="华文楷体" panose="02010600040101010101" pitchFamily="2" charset="-122"/>
                <a:ea typeface="华文楷体" panose="02010600040101010101" pitchFamily="2" charset="-122"/>
              </a:rPr>
              <a:t> </a:t>
            </a:r>
            <a:r>
              <a:rPr lang="zh-CN" altLang="en-US" sz="1600" b="1" dirty="0">
                <a:solidFill>
                  <a:schemeClr val="bg1"/>
                </a:solidFill>
                <a:latin typeface="华文楷体" panose="02010600040101010101" pitchFamily="2" charset="-122"/>
                <a:ea typeface="华文楷体" panose="02010600040101010101" pitchFamily="2" charset="-122"/>
              </a:rPr>
              <a:t>青岛</a:t>
            </a:r>
          </a:p>
        </p:txBody>
      </p:sp>
      <p:pic>
        <p:nvPicPr>
          <p:cNvPr id="3" name="图片 2">
            <a:extLst>
              <a:ext uri="{FF2B5EF4-FFF2-40B4-BE49-F238E27FC236}">
                <a16:creationId xmlns:a16="http://schemas.microsoft.com/office/drawing/2014/main" id="{8EE34E41-84DD-5711-D4C0-A5D1D04DDA78}"/>
              </a:ext>
            </a:extLst>
          </p:cNvPr>
          <p:cNvPicPr>
            <a:picLocks noChangeAspect="1"/>
          </p:cNvPicPr>
          <p:nvPr/>
        </p:nvPicPr>
        <p:blipFill>
          <a:blip r:embed="rId3" cstate="print"/>
          <a:srcRect/>
          <a:stretch/>
        </p:blipFill>
        <p:spPr>
          <a:xfrm>
            <a:off x="676558" y="738748"/>
            <a:ext cx="4040784" cy="3185178"/>
          </a:xfrm>
          <a:prstGeom prst="rect">
            <a:avLst/>
          </a:prstGeom>
        </p:spPr>
      </p:pic>
      <p:pic>
        <p:nvPicPr>
          <p:cNvPr id="12" name="图片 11">
            <a:extLst>
              <a:ext uri="{FF2B5EF4-FFF2-40B4-BE49-F238E27FC236}">
                <a16:creationId xmlns:a16="http://schemas.microsoft.com/office/drawing/2014/main" id="{E31BFAEE-CB09-7D44-1032-1F8617610CDA}"/>
              </a:ext>
            </a:extLst>
          </p:cNvPr>
          <p:cNvPicPr>
            <a:picLocks noChangeAspect="1"/>
          </p:cNvPicPr>
          <p:nvPr/>
        </p:nvPicPr>
        <p:blipFill>
          <a:blip r:embed="rId4" cstate="print"/>
          <a:stretch>
            <a:fillRect/>
          </a:stretch>
        </p:blipFill>
        <p:spPr>
          <a:xfrm>
            <a:off x="6140167" y="4781879"/>
            <a:ext cx="5254570" cy="900481"/>
          </a:xfrm>
          <a:prstGeom prst="rect">
            <a:avLst/>
          </a:prstGeom>
        </p:spPr>
      </p:pic>
      <p:pic>
        <p:nvPicPr>
          <p:cNvPr id="14" name="图片 13">
            <a:extLst>
              <a:ext uri="{FF2B5EF4-FFF2-40B4-BE49-F238E27FC236}">
                <a16:creationId xmlns:a16="http://schemas.microsoft.com/office/drawing/2014/main" id="{78481D8D-24AC-EC89-67AC-EE2AB5FFC3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465" y="738748"/>
            <a:ext cx="5495977" cy="3185177"/>
          </a:xfrm>
          <a:prstGeom prst="rect">
            <a:avLst/>
          </a:prstGeom>
        </p:spPr>
      </p:pic>
      <p:sp>
        <p:nvSpPr>
          <p:cNvPr id="16" name="文本框 15">
            <a:extLst>
              <a:ext uri="{FF2B5EF4-FFF2-40B4-BE49-F238E27FC236}">
                <a16:creationId xmlns:a16="http://schemas.microsoft.com/office/drawing/2014/main" id="{4047E439-2E46-78F9-3F13-D75B5ED04BCF}"/>
              </a:ext>
            </a:extLst>
          </p:cNvPr>
          <p:cNvSpPr txBox="1"/>
          <p:nvPr/>
        </p:nvSpPr>
        <p:spPr>
          <a:xfrm>
            <a:off x="642257" y="4002059"/>
            <a:ext cx="4109386"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Prototype of the FPMT (Designed by IHEP)</a:t>
            </a:r>
            <a:endParaRPr lang="zh-CN" altLang="en-US" sz="1600" b="1" dirty="0">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B75185A8-EE86-14FF-E2CC-0DFDBDDCD08F}"/>
              </a:ext>
            </a:extLst>
          </p:cNvPr>
          <p:cNvSpPr txBox="1"/>
          <p:nvPr/>
        </p:nvSpPr>
        <p:spPr>
          <a:xfrm>
            <a:off x="7461037" y="4002060"/>
            <a:ext cx="2918428" cy="338554"/>
          </a:xfrm>
          <a:prstGeom prst="rect">
            <a:avLst/>
          </a:prstGeom>
          <a:noFill/>
        </p:spPr>
        <p:txBody>
          <a:bodyPr wrap="none" rtlCol="0">
            <a:spAutoFit/>
          </a:bodyPr>
          <a:lstStyle/>
          <a:p>
            <a:r>
              <a:rPr lang="en-US" altLang="zh-CN" sz="1600" b="1" dirty="0">
                <a:latin typeface="Calibri" panose="020F0502020204030204" pitchFamily="34" charset="0"/>
                <a:ea typeface="Calibri" panose="020F0502020204030204" pitchFamily="34" charset="0"/>
                <a:cs typeface="Calibri" panose="020F0502020204030204" pitchFamily="34" charset="0"/>
              </a:rPr>
              <a:t>Structure of the TOF-PET system</a:t>
            </a:r>
            <a:endParaRPr lang="zh-CN" altLang="en-US" sz="1600" b="1" dirty="0">
              <a:latin typeface="Calibri" panose="020F050202020403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10152D9D-9EE3-4A0E-6311-30B7CA6FB7F8}"/>
              </a:ext>
            </a:extLst>
          </p:cNvPr>
          <p:cNvSpPr txBox="1"/>
          <p:nvPr/>
        </p:nvSpPr>
        <p:spPr>
          <a:xfrm>
            <a:off x="68580" y="4387969"/>
            <a:ext cx="6019465" cy="212686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FPMT has single photon detection capability and great time resolution (</a:t>
            </a: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76 </a:t>
            </a:r>
            <a:r>
              <a:rPr lang="en-US" altLang="zh-CN" b="1" dirty="0" err="1">
                <a:solidFill>
                  <a:srgbClr val="FF0000"/>
                </a:solidFill>
                <a:latin typeface="Calibri" panose="020F0502020204030204" pitchFamily="34" charset="0"/>
                <a:ea typeface="Calibri" panose="020F0502020204030204" pitchFamily="34" charset="0"/>
                <a:cs typeface="Calibri" panose="020F0502020204030204" pitchFamily="34" charset="0"/>
              </a:rPr>
              <a:t>ps</a:t>
            </a: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 for single photoelectron and 15 </a:t>
            </a:r>
            <a:r>
              <a:rPr lang="en-US" altLang="zh-CN" b="1" dirty="0" err="1">
                <a:solidFill>
                  <a:srgbClr val="FF0000"/>
                </a:solidFill>
                <a:latin typeface="Calibri" panose="020F0502020204030204" pitchFamily="34" charset="0"/>
                <a:ea typeface="Calibri" panose="020F0502020204030204" pitchFamily="34" charset="0"/>
                <a:cs typeface="Calibri" panose="020F0502020204030204" pitchFamily="34" charset="0"/>
              </a:rPr>
              <a:t>ps</a:t>
            </a: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 for multi photoelectrons</a:t>
            </a:r>
            <a:r>
              <a:rPr lang="en-US" altLang="zh-CN" b="1" dirty="0">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FPMROC (FPMT Readout Chip) is mainly composed by Pre-Amplifier, Discriminator, </a:t>
            </a: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TDC</a:t>
            </a:r>
            <a:r>
              <a:rPr lang="en-US" altLang="zh-CN" b="1" dirty="0">
                <a:latin typeface="Calibri" panose="020F0502020204030204" pitchFamily="34" charset="0"/>
                <a:ea typeface="Calibri" panose="020F0502020204030204" pitchFamily="34" charset="0"/>
                <a:cs typeface="Calibri" panose="020F0502020204030204" pitchFamily="34" charset="0"/>
              </a:rPr>
              <a:t> and Serializer.</a:t>
            </a:r>
          </a:p>
        </p:txBody>
      </p:sp>
      <p:sp>
        <p:nvSpPr>
          <p:cNvPr id="19" name="文本框 18">
            <a:extLst>
              <a:ext uri="{FF2B5EF4-FFF2-40B4-BE49-F238E27FC236}">
                <a16:creationId xmlns:a16="http://schemas.microsoft.com/office/drawing/2014/main" id="{D2763AB1-9E7E-6FB1-9C39-CB780215FC87}"/>
              </a:ext>
            </a:extLst>
          </p:cNvPr>
          <p:cNvSpPr txBox="1"/>
          <p:nvPr/>
        </p:nvSpPr>
        <p:spPr>
          <a:xfrm>
            <a:off x="7047475" y="5801158"/>
            <a:ext cx="3439954"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Block diagram of the FPMROC</a:t>
            </a:r>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38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TDC Architecture</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4</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pic>
        <p:nvPicPr>
          <p:cNvPr id="3" name="图片 2">
            <a:extLst>
              <a:ext uri="{FF2B5EF4-FFF2-40B4-BE49-F238E27FC236}">
                <a16:creationId xmlns:a16="http://schemas.microsoft.com/office/drawing/2014/main" id="{4F3F9CE8-194F-EDBB-D506-1817AD8C5E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335" y="705854"/>
            <a:ext cx="8506278" cy="1545704"/>
          </a:xfrm>
          <a:prstGeom prst="rect">
            <a:avLst/>
          </a:prstGeom>
        </p:spPr>
      </p:pic>
      <p:sp>
        <p:nvSpPr>
          <p:cNvPr id="8" name="文本框 7">
            <a:extLst>
              <a:ext uri="{FF2B5EF4-FFF2-40B4-BE49-F238E27FC236}">
                <a16:creationId xmlns:a16="http://schemas.microsoft.com/office/drawing/2014/main" id="{7981AF20-3CD9-B914-3FC6-A392B8073759}"/>
              </a:ext>
            </a:extLst>
          </p:cNvPr>
          <p:cNvSpPr txBox="1"/>
          <p:nvPr/>
        </p:nvSpPr>
        <p:spPr>
          <a:xfrm>
            <a:off x="3280938" y="2316930"/>
            <a:ext cx="2417585" cy="338554"/>
          </a:xfrm>
          <a:prstGeom prst="rect">
            <a:avLst/>
          </a:prstGeom>
          <a:noFill/>
        </p:spPr>
        <p:txBody>
          <a:bodyPr wrap="none" rtlCol="0">
            <a:spAutoFit/>
          </a:bodyPr>
          <a:lstStyle/>
          <a:p>
            <a:r>
              <a:rPr lang="en-US" altLang="zh-CN" sz="1600" b="1" dirty="0">
                <a:latin typeface="Calibri" panose="020F0502020204030204" pitchFamily="34" charset="0"/>
                <a:ea typeface="Calibri" panose="020F0502020204030204" pitchFamily="34" charset="0"/>
                <a:cs typeface="Calibri" panose="020F0502020204030204" pitchFamily="34" charset="0"/>
              </a:rPr>
              <a:t>FPMROC TDC Architecture</a:t>
            </a:r>
            <a:endParaRPr lang="zh-CN" altLang="en-US" sz="1600" b="1" dirty="0">
              <a:latin typeface="Calibri" panose="020F0502020204030204" pitchFamily="34" charset="0"/>
              <a:cs typeface="Calibri" panose="020F0502020204030204" pitchFamily="34" charset="0"/>
            </a:endParaRPr>
          </a:p>
        </p:txBody>
      </p:sp>
      <p:sp>
        <p:nvSpPr>
          <p:cNvPr id="2" name="文本框 1">
            <a:extLst>
              <a:ext uri="{FF2B5EF4-FFF2-40B4-BE49-F238E27FC236}">
                <a16:creationId xmlns:a16="http://schemas.microsoft.com/office/drawing/2014/main" id="{5114CEEF-EA43-83B3-7C45-251B150AC4A6}"/>
              </a:ext>
            </a:extLst>
          </p:cNvPr>
          <p:cNvSpPr txBox="1"/>
          <p:nvPr/>
        </p:nvSpPr>
        <p:spPr>
          <a:xfrm>
            <a:off x="95335" y="2712014"/>
            <a:ext cx="8487773" cy="378885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FPMROC TDC consists of Controller, Delay Line and Encoder.</a:t>
            </a: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Controller receives the Pulse that comes from the discriminator and 40 MHz clock (CLK40M) then generates the control signals (</a:t>
            </a:r>
            <a:r>
              <a:rPr lang="en-US" altLang="zh-CN" b="1" dirty="0" err="1">
                <a:latin typeface="Calibri" panose="020F0502020204030204" pitchFamily="34" charset="0"/>
                <a:ea typeface="Calibri" panose="020F0502020204030204" pitchFamily="34" charset="0"/>
                <a:cs typeface="Calibri" panose="020F0502020204030204" pitchFamily="34" charset="0"/>
              </a:rPr>
              <a:t>latch_clk</a:t>
            </a:r>
            <a:r>
              <a:rPr lang="en-US" altLang="zh-CN" b="1" dirty="0">
                <a:latin typeface="Calibri" panose="020F0502020204030204" pitchFamily="34" charset="0"/>
                <a:ea typeface="Calibri" panose="020F0502020204030204" pitchFamily="34" charset="0"/>
                <a:cs typeface="Calibri" panose="020F0502020204030204" pitchFamily="34" charset="0"/>
              </a:rPr>
              <a:t>, </a:t>
            </a:r>
            <a:r>
              <a:rPr lang="en-US" altLang="zh-CN" b="1" dirty="0" err="1">
                <a:latin typeface="Calibri" panose="020F0502020204030204" pitchFamily="34" charset="0"/>
                <a:ea typeface="Calibri" panose="020F0502020204030204" pitchFamily="34" charset="0"/>
                <a:cs typeface="Calibri" panose="020F0502020204030204" pitchFamily="34" charset="0"/>
              </a:rPr>
              <a:t>tot_clk</a:t>
            </a:r>
            <a:r>
              <a:rPr lang="en-US" altLang="zh-CN" b="1" dirty="0">
                <a:latin typeface="Calibri" panose="020F0502020204030204" pitchFamily="34" charset="0"/>
                <a:ea typeface="Calibri" panose="020F0502020204030204" pitchFamily="34" charset="0"/>
                <a:cs typeface="Calibri" panose="020F0502020204030204" pitchFamily="34" charset="0"/>
              </a:rPr>
              <a:t> </a:t>
            </a:r>
            <a:r>
              <a:rPr lang="en-US" altLang="zh-CN" b="1" dirty="0" err="1">
                <a:latin typeface="Calibri" panose="020F0502020204030204" pitchFamily="34" charset="0"/>
                <a:ea typeface="Calibri" panose="020F0502020204030204" pitchFamily="34" charset="0"/>
                <a:cs typeface="Calibri" panose="020F0502020204030204" pitchFamily="34" charset="0"/>
              </a:rPr>
              <a:t>etc</a:t>
            </a:r>
            <a:r>
              <a:rPr lang="en-US" altLang="zh-CN" b="1" dirty="0">
                <a:latin typeface="Calibri" panose="020F0502020204030204" pitchFamily="34" charset="0"/>
                <a:ea typeface="Calibri" panose="020F0502020204030204" pitchFamily="34" charset="0"/>
                <a:cs typeface="Calibri" panose="020F0502020204030204" pitchFamily="34" charset="0"/>
              </a:rPr>
              <a:t>) for the Delay Line and Encoder. </a:t>
            </a: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Delay Line is made up of fine time part and coarse time part. The fine time part is composed by 11 differential delay cells with interpolator and the  coarse time part consists of the two ripple counters.</a:t>
            </a: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Encoder converts the Delay Line raw data (fine time and coarse time) into binary code.</a:t>
            </a:r>
          </a:p>
        </p:txBody>
      </p:sp>
      <p:graphicFrame>
        <p:nvGraphicFramePr>
          <p:cNvPr id="9" name="表格 2">
            <a:extLst>
              <a:ext uri="{FF2B5EF4-FFF2-40B4-BE49-F238E27FC236}">
                <a16:creationId xmlns:a16="http://schemas.microsoft.com/office/drawing/2014/main" id="{49B7DA51-97F3-2E6B-E87B-EDEB87776B8E}"/>
              </a:ext>
            </a:extLst>
          </p:cNvPr>
          <p:cNvGraphicFramePr>
            <a:graphicFrameLocks noGrp="1"/>
          </p:cNvGraphicFramePr>
          <p:nvPr>
            <p:extLst>
              <p:ext uri="{D42A27DB-BD31-4B8C-83A1-F6EECF244321}">
                <p14:modId xmlns:p14="http://schemas.microsoft.com/office/powerpoint/2010/main" val="1018052893"/>
              </p:ext>
            </p:extLst>
          </p:nvPr>
        </p:nvGraphicFramePr>
        <p:xfrm>
          <a:off x="8684786" y="656998"/>
          <a:ext cx="3379653" cy="5546421"/>
        </p:xfrm>
        <a:graphic>
          <a:graphicData uri="http://schemas.openxmlformats.org/drawingml/2006/table">
            <a:tbl>
              <a:tblPr firstRow="1" bandRow="1">
                <a:tableStyleId>{5C22544A-7EE6-4342-B048-85BDC9FD1C3A}</a:tableStyleId>
              </a:tblPr>
              <a:tblGrid>
                <a:gridCol w="2028595">
                  <a:extLst>
                    <a:ext uri="{9D8B030D-6E8A-4147-A177-3AD203B41FA5}">
                      <a16:colId xmlns:a16="http://schemas.microsoft.com/office/drawing/2014/main" val="4275027788"/>
                    </a:ext>
                  </a:extLst>
                </a:gridCol>
                <a:gridCol w="1351058">
                  <a:extLst>
                    <a:ext uri="{9D8B030D-6E8A-4147-A177-3AD203B41FA5}">
                      <a16:colId xmlns:a16="http://schemas.microsoft.com/office/drawing/2014/main" val="1084554782"/>
                    </a:ext>
                  </a:extLst>
                </a:gridCol>
              </a:tblGrid>
              <a:tr h="449782">
                <a:tc>
                  <a:txBody>
                    <a:bodyPr/>
                    <a:lstStyle/>
                    <a:p>
                      <a:pPr algn="ctr"/>
                      <a:r>
                        <a:rPr lang="en-US" altLang="zh-CN" sz="1600" dirty="0"/>
                        <a:t>Parameter</a:t>
                      </a:r>
                      <a:endParaRPr lang="zh-CN" altLang="en-US" sz="1600" dirty="0"/>
                    </a:p>
                  </a:txBody>
                  <a:tcPr anchor="ctr"/>
                </a:tc>
                <a:tc>
                  <a:txBody>
                    <a:bodyPr/>
                    <a:lstStyle/>
                    <a:p>
                      <a:pPr algn="ctr"/>
                      <a:r>
                        <a:rPr lang="en-US" altLang="zh-CN" sz="1600" dirty="0"/>
                        <a:t>Value</a:t>
                      </a:r>
                      <a:endParaRPr lang="zh-CN" altLang="en-US" sz="1600" dirty="0"/>
                    </a:p>
                  </a:txBody>
                  <a:tcPr anchor="ctr"/>
                </a:tc>
                <a:extLst>
                  <a:ext uri="{0D108BD9-81ED-4DB2-BD59-A6C34878D82A}">
                    <a16:rowId xmlns:a16="http://schemas.microsoft.com/office/drawing/2014/main" val="1481059782"/>
                  </a:ext>
                </a:extLst>
              </a:tr>
              <a:tr h="449782">
                <a:tc>
                  <a:txBody>
                    <a:bodyPr/>
                    <a:lstStyle/>
                    <a:p>
                      <a:pPr algn="ctr"/>
                      <a:r>
                        <a:rPr lang="en-US" altLang="zh-CN" sz="1600" b="1" dirty="0"/>
                        <a:t>Process</a:t>
                      </a:r>
                      <a:endParaRPr lang="zh-CN" altLang="en-US" sz="1600" b="1" dirty="0"/>
                    </a:p>
                  </a:txBody>
                  <a:tcPr anchor="ctr"/>
                </a:tc>
                <a:tc>
                  <a:txBody>
                    <a:bodyPr/>
                    <a:lstStyle/>
                    <a:p>
                      <a:pPr algn="ctr"/>
                      <a:r>
                        <a:rPr lang="en-US" altLang="zh-CN" sz="1600" b="1" dirty="0">
                          <a:solidFill>
                            <a:schemeClr val="tx1"/>
                          </a:solidFill>
                        </a:rPr>
                        <a:t>SMIC 55 nm</a:t>
                      </a:r>
                      <a:endParaRPr lang="zh-CN" altLang="en-US" sz="1600" b="1" dirty="0">
                        <a:solidFill>
                          <a:schemeClr val="tx1"/>
                        </a:solidFill>
                      </a:endParaRPr>
                    </a:p>
                  </a:txBody>
                  <a:tcPr anchor="ctr"/>
                </a:tc>
                <a:extLst>
                  <a:ext uri="{0D108BD9-81ED-4DB2-BD59-A6C34878D82A}">
                    <a16:rowId xmlns:a16="http://schemas.microsoft.com/office/drawing/2014/main" val="2084040581"/>
                  </a:ext>
                </a:extLst>
              </a:tr>
              <a:tr h="449782">
                <a:tc>
                  <a:txBody>
                    <a:bodyPr/>
                    <a:lstStyle/>
                    <a:p>
                      <a:pPr algn="ctr"/>
                      <a:r>
                        <a:rPr lang="en-US" altLang="zh-CN" sz="1600" b="1" dirty="0"/>
                        <a:t>TOA resolution</a:t>
                      </a:r>
                      <a:endParaRPr lang="zh-CN" altLang="en-US" sz="1600" b="1" dirty="0"/>
                    </a:p>
                  </a:txBody>
                  <a:tcPr anchor="ctr"/>
                </a:tc>
                <a:tc>
                  <a:txBody>
                    <a:bodyPr/>
                    <a:lstStyle/>
                    <a:p>
                      <a:pPr algn="ctr"/>
                      <a:r>
                        <a:rPr lang="en-US" altLang="zh-CN" sz="1600" b="1" dirty="0"/>
                        <a:t>&lt; </a:t>
                      </a:r>
                      <a:r>
                        <a:rPr lang="en-US" altLang="zh-CN" sz="1600" b="1" dirty="0">
                          <a:solidFill>
                            <a:schemeClr val="tx1"/>
                          </a:solidFill>
                        </a:rPr>
                        <a:t>15 </a:t>
                      </a:r>
                      <a:r>
                        <a:rPr lang="en-US" altLang="zh-CN" sz="1600" b="1" dirty="0" err="1">
                          <a:solidFill>
                            <a:schemeClr val="tx1"/>
                          </a:solidFill>
                        </a:rPr>
                        <a:t>ps</a:t>
                      </a:r>
                      <a:r>
                        <a:rPr lang="en-US" altLang="zh-CN" sz="1600" b="1" dirty="0">
                          <a:solidFill>
                            <a:schemeClr val="tx1"/>
                          </a:solidFill>
                        </a:rPr>
                        <a:t> (LSB)</a:t>
                      </a:r>
                      <a:endParaRPr lang="zh-CN" altLang="en-US" sz="1600" b="1" dirty="0">
                        <a:solidFill>
                          <a:schemeClr val="tx1"/>
                        </a:solidFill>
                      </a:endParaRPr>
                    </a:p>
                  </a:txBody>
                  <a:tcPr anchor="ctr"/>
                </a:tc>
                <a:extLst>
                  <a:ext uri="{0D108BD9-81ED-4DB2-BD59-A6C34878D82A}">
                    <a16:rowId xmlns:a16="http://schemas.microsoft.com/office/drawing/2014/main" val="3903800935"/>
                  </a:ext>
                </a:extLst>
              </a:tr>
              <a:tr h="598819">
                <a:tc>
                  <a:txBody>
                    <a:bodyPr/>
                    <a:lstStyle/>
                    <a:p>
                      <a:pPr algn="ctr"/>
                      <a:r>
                        <a:rPr lang="en-US" altLang="zh-CN" sz="1600" b="1" dirty="0"/>
                        <a:t>TOA range</a:t>
                      </a:r>
                      <a:endParaRPr lang="zh-CN" altLang="en-US" sz="1600" b="1" dirty="0"/>
                    </a:p>
                  </a:txBody>
                  <a:tcPr anchor="ctr"/>
                </a:tc>
                <a:tc>
                  <a:txBody>
                    <a:bodyPr/>
                    <a:lstStyle/>
                    <a:p>
                      <a:pPr algn="ctr"/>
                      <a:r>
                        <a:rPr lang="en-US" altLang="zh-CN" sz="1600" b="1" dirty="0"/>
                        <a:t>0.5 ns~24.5 ns</a:t>
                      </a:r>
                      <a:endParaRPr lang="zh-CN" altLang="en-US" sz="1600" b="1" dirty="0"/>
                    </a:p>
                  </a:txBody>
                  <a:tcPr anchor="ctr"/>
                </a:tc>
                <a:extLst>
                  <a:ext uri="{0D108BD9-81ED-4DB2-BD59-A6C34878D82A}">
                    <a16:rowId xmlns:a16="http://schemas.microsoft.com/office/drawing/2014/main" val="2798154937"/>
                  </a:ext>
                </a:extLst>
              </a:tr>
              <a:tr h="449782">
                <a:tc>
                  <a:txBody>
                    <a:bodyPr/>
                    <a:lstStyle/>
                    <a:p>
                      <a:pPr algn="ctr"/>
                      <a:r>
                        <a:rPr lang="en-US" altLang="zh-CN" sz="1600" b="1" dirty="0"/>
                        <a:t>TOT resolution</a:t>
                      </a:r>
                      <a:endParaRPr lang="zh-CN" altLang="en-US" sz="1600" b="1" dirty="0"/>
                    </a:p>
                  </a:txBody>
                  <a:tcPr anchor="ctr"/>
                </a:tc>
                <a:tc>
                  <a:txBody>
                    <a:bodyPr/>
                    <a:lstStyle/>
                    <a:p>
                      <a:pPr algn="ctr"/>
                      <a:r>
                        <a:rPr lang="en-US" altLang="zh-CN" sz="1600" b="1" dirty="0">
                          <a:solidFill>
                            <a:schemeClr val="tx1"/>
                          </a:solidFill>
                        </a:rPr>
                        <a:t>&lt; 15 </a:t>
                      </a:r>
                      <a:r>
                        <a:rPr lang="en-US" altLang="zh-CN" sz="1600" b="1" dirty="0" err="1">
                          <a:solidFill>
                            <a:schemeClr val="tx1"/>
                          </a:solidFill>
                        </a:rPr>
                        <a:t>ps</a:t>
                      </a:r>
                      <a:endParaRPr lang="zh-CN" altLang="en-US" sz="1600" b="1" dirty="0">
                        <a:solidFill>
                          <a:schemeClr val="tx1"/>
                        </a:solidFill>
                      </a:endParaRPr>
                    </a:p>
                  </a:txBody>
                  <a:tcPr anchor="ctr"/>
                </a:tc>
                <a:extLst>
                  <a:ext uri="{0D108BD9-81ED-4DB2-BD59-A6C34878D82A}">
                    <a16:rowId xmlns:a16="http://schemas.microsoft.com/office/drawing/2014/main" val="314190265"/>
                  </a:ext>
                </a:extLst>
              </a:tr>
              <a:tr h="449782">
                <a:tc>
                  <a:txBody>
                    <a:bodyPr/>
                    <a:lstStyle/>
                    <a:p>
                      <a:pPr algn="ctr"/>
                      <a:r>
                        <a:rPr lang="en-US" altLang="zh-CN" sz="1600" b="1" dirty="0"/>
                        <a:t>TOT range </a:t>
                      </a:r>
                      <a:endParaRPr lang="zh-CN" altLang="en-US" sz="1600" b="1" dirty="0"/>
                    </a:p>
                  </a:txBody>
                  <a:tcPr anchor="ctr"/>
                </a:tc>
                <a:tc>
                  <a:txBody>
                    <a:bodyPr/>
                    <a:lstStyle/>
                    <a:p>
                      <a:pPr algn="ctr"/>
                      <a:r>
                        <a:rPr lang="en-US" altLang="zh-CN" sz="1600" b="1" dirty="0"/>
                        <a:t>0.3~2 ns</a:t>
                      </a:r>
                      <a:endParaRPr lang="zh-CN" altLang="en-US" sz="1600" b="1" dirty="0"/>
                    </a:p>
                  </a:txBody>
                  <a:tcPr anchor="ctr"/>
                </a:tc>
                <a:extLst>
                  <a:ext uri="{0D108BD9-81ED-4DB2-BD59-A6C34878D82A}">
                    <a16:rowId xmlns:a16="http://schemas.microsoft.com/office/drawing/2014/main" val="4170413808"/>
                  </a:ext>
                </a:extLst>
              </a:tr>
              <a:tr h="449782">
                <a:tc>
                  <a:txBody>
                    <a:bodyPr/>
                    <a:lstStyle/>
                    <a:p>
                      <a:pPr algn="ctr"/>
                      <a:r>
                        <a:rPr lang="en-US" altLang="zh-CN" sz="1600" b="1" dirty="0"/>
                        <a:t>TOA INL/DNL</a:t>
                      </a:r>
                      <a:endParaRPr lang="zh-CN" altLang="en-US" sz="1600" b="1" dirty="0"/>
                    </a:p>
                  </a:txBody>
                  <a:tcPr anchor="ctr"/>
                </a:tc>
                <a:tc>
                  <a:txBody>
                    <a:bodyPr/>
                    <a:lstStyle/>
                    <a:p>
                      <a:pPr algn="ctr"/>
                      <a:r>
                        <a:rPr lang="en-US" altLang="zh-CN" sz="1600" b="1" dirty="0"/>
                        <a:t>&lt; 1 LSB</a:t>
                      </a:r>
                      <a:endParaRPr lang="zh-CN" altLang="en-US" sz="1600" b="1" dirty="0"/>
                    </a:p>
                  </a:txBody>
                  <a:tcPr anchor="ctr"/>
                </a:tc>
                <a:extLst>
                  <a:ext uri="{0D108BD9-81ED-4DB2-BD59-A6C34878D82A}">
                    <a16:rowId xmlns:a16="http://schemas.microsoft.com/office/drawing/2014/main" val="4267060827"/>
                  </a:ext>
                </a:extLst>
              </a:tr>
              <a:tr h="449782">
                <a:tc>
                  <a:txBody>
                    <a:bodyPr/>
                    <a:lstStyle/>
                    <a:p>
                      <a:pPr algn="ctr"/>
                      <a:r>
                        <a:rPr lang="en-US" altLang="zh-CN" sz="1600" b="1" dirty="0"/>
                        <a:t>TOT INL/DNL</a:t>
                      </a:r>
                      <a:endParaRPr lang="zh-CN" altLang="en-US" sz="1600" b="1" dirty="0"/>
                    </a:p>
                  </a:txBody>
                  <a:tcPr anchor="ctr"/>
                </a:tc>
                <a:tc>
                  <a:txBody>
                    <a:bodyPr/>
                    <a:lstStyle/>
                    <a:p>
                      <a:pPr algn="ctr"/>
                      <a:r>
                        <a:rPr lang="en-US" altLang="zh-CN" sz="1600" b="1" dirty="0"/>
                        <a:t>&lt; 1 LSB</a:t>
                      </a:r>
                      <a:endParaRPr lang="zh-CN" altLang="en-US" sz="1600" b="1" dirty="0"/>
                    </a:p>
                  </a:txBody>
                  <a:tcPr anchor="ctr"/>
                </a:tc>
                <a:extLst>
                  <a:ext uri="{0D108BD9-81ED-4DB2-BD59-A6C34878D82A}">
                    <a16:rowId xmlns:a16="http://schemas.microsoft.com/office/drawing/2014/main" val="209356117"/>
                  </a:ext>
                </a:extLst>
              </a:tr>
              <a:tr h="449782">
                <a:tc>
                  <a:txBody>
                    <a:bodyPr/>
                    <a:lstStyle/>
                    <a:p>
                      <a:pPr algn="ctr"/>
                      <a:r>
                        <a:rPr lang="en-US" altLang="zh-CN" sz="1600" b="1" dirty="0"/>
                        <a:t>Dead time</a:t>
                      </a:r>
                      <a:endParaRPr lang="zh-CN" altLang="en-US" sz="1600" b="1" dirty="0"/>
                    </a:p>
                  </a:txBody>
                  <a:tcPr anchor="ctr"/>
                </a:tc>
                <a:tc>
                  <a:txBody>
                    <a:bodyPr/>
                    <a:lstStyle/>
                    <a:p>
                      <a:pPr algn="ctr"/>
                      <a:r>
                        <a:rPr lang="en-US" altLang="zh-CN" sz="1600" b="1" dirty="0"/>
                        <a:t>25 ns</a:t>
                      </a:r>
                      <a:endParaRPr lang="zh-CN" altLang="en-US" sz="1600" b="1" dirty="0"/>
                    </a:p>
                  </a:txBody>
                  <a:tcPr anchor="ctr"/>
                </a:tc>
                <a:extLst>
                  <a:ext uri="{0D108BD9-81ED-4DB2-BD59-A6C34878D82A}">
                    <a16:rowId xmlns:a16="http://schemas.microsoft.com/office/drawing/2014/main" val="719371263"/>
                  </a:ext>
                </a:extLst>
              </a:tr>
              <a:tr h="449782">
                <a:tc>
                  <a:txBody>
                    <a:bodyPr/>
                    <a:lstStyle/>
                    <a:p>
                      <a:pPr algn="ctr"/>
                      <a:r>
                        <a:rPr lang="en-US" altLang="zh-CN" sz="1600" b="1" dirty="0"/>
                        <a:t>TOA/TOT precision</a:t>
                      </a:r>
                      <a:endParaRPr lang="zh-CN" altLang="en-US" sz="1600" b="1" dirty="0"/>
                    </a:p>
                  </a:txBody>
                  <a:tcPr anchor="ctr"/>
                </a:tc>
                <a:tc>
                  <a:txBody>
                    <a:bodyPr/>
                    <a:lstStyle/>
                    <a:p>
                      <a:pPr algn="ctr"/>
                      <a:r>
                        <a:rPr lang="en-US" altLang="zh-CN" sz="1600" b="1" dirty="0"/>
                        <a:t>&lt;</a:t>
                      </a:r>
                      <a:r>
                        <a:rPr lang="en-US" altLang="zh-CN" sz="1600" b="1" dirty="0">
                          <a:solidFill>
                            <a:schemeClr val="tx1"/>
                          </a:solidFill>
                        </a:rPr>
                        <a:t>8 </a:t>
                      </a:r>
                      <a:r>
                        <a:rPr lang="en-US" altLang="zh-CN" sz="1600" b="1" dirty="0" err="1">
                          <a:solidFill>
                            <a:schemeClr val="tx1"/>
                          </a:solidFill>
                        </a:rPr>
                        <a:t>ps</a:t>
                      </a:r>
                      <a:r>
                        <a:rPr lang="en-US" altLang="zh-CN" sz="1600" b="1" dirty="0">
                          <a:solidFill>
                            <a:schemeClr val="tx1"/>
                          </a:solidFill>
                        </a:rPr>
                        <a:t> </a:t>
                      </a:r>
                      <a:endParaRPr lang="zh-CN" altLang="en-US" sz="1600" b="1" dirty="0"/>
                    </a:p>
                  </a:txBody>
                  <a:tcPr anchor="ctr"/>
                </a:tc>
                <a:extLst>
                  <a:ext uri="{0D108BD9-81ED-4DB2-BD59-A6C34878D82A}">
                    <a16:rowId xmlns:a16="http://schemas.microsoft.com/office/drawing/2014/main" val="3893501104"/>
                  </a:ext>
                </a:extLst>
              </a:tr>
              <a:tr h="449782">
                <a:tc>
                  <a:txBody>
                    <a:bodyPr/>
                    <a:lstStyle/>
                    <a:p>
                      <a:pPr algn="ctr"/>
                      <a:r>
                        <a:rPr lang="en-US" altLang="zh-CN" sz="1600" b="1" dirty="0"/>
                        <a:t>Power consumption</a:t>
                      </a:r>
                      <a:endParaRPr lang="zh-CN" altLang="en-US" sz="1600" b="1" dirty="0"/>
                    </a:p>
                  </a:txBody>
                  <a:tcPr anchor="ctr"/>
                </a:tc>
                <a:tc>
                  <a:txBody>
                    <a:bodyPr/>
                    <a:lstStyle/>
                    <a:p>
                      <a:pPr algn="ctr"/>
                      <a:r>
                        <a:rPr lang="en-US" altLang="zh-CN" sz="1600" b="1" dirty="0"/>
                        <a:t>30 </a:t>
                      </a:r>
                      <a:r>
                        <a:rPr lang="en-US" altLang="zh-CN" sz="1600" b="1" dirty="0" err="1"/>
                        <a:t>mW</a:t>
                      </a:r>
                      <a:r>
                        <a:rPr lang="en-US" altLang="zh-CN" sz="1600" b="1" dirty="0"/>
                        <a:t>/</a:t>
                      </a:r>
                      <a:r>
                        <a:rPr lang="en-US" altLang="zh-CN" sz="1600" b="1" dirty="0" err="1"/>
                        <a:t>ch</a:t>
                      </a:r>
                      <a:endParaRPr lang="zh-CN" altLang="en-US" sz="1600" b="1" dirty="0"/>
                    </a:p>
                  </a:txBody>
                  <a:tcPr anchor="ctr"/>
                </a:tc>
                <a:extLst>
                  <a:ext uri="{0D108BD9-81ED-4DB2-BD59-A6C34878D82A}">
                    <a16:rowId xmlns:a16="http://schemas.microsoft.com/office/drawing/2014/main" val="422425061"/>
                  </a:ext>
                </a:extLst>
              </a:tr>
              <a:tr h="449782">
                <a:tc>
                  <a:txBody>
                    <a:bodyPr/>
                    <a:lstStyle/>
                    <a:p>
                      <a:pPr algn="ctr"/>
                      <a:r>
                        <a:rPr lang="en-US" altLang="zh-CN" sz="1600" b="1" dirty="0"/>
                        <a:t>Output data width</a:t>
                      </a:r>
                      <a:endParaRPr lang="zh-CN" altLang="en-US" sz="1600" b="1" dirty="0"/>
                    </a:p>
                  </a:txBody>
                  <a:tcPr anchor="ctr"/>
                </a:tc>
                <a:tc>
                  <a:txBody>
                    <a:bodyPr/>
                    <a:lstStyle/>
                    <a:p>
                      <a:pPr algn="ctr"/>
                      <a:r>
                        <a:rPr lang="en-US" altLang="zh-CN" sz="1600" b="1" dirty="0"/>
                        <a:t>32-bit</a:t>
                      </a:r>
                      <a:endParaRPr lang="zh-CN" altLang="en-US" sz="1600" b="1" dirty="0"/>
                    </a:p>
                  </a:txBody>
                  <a:tcPr anchor="ctr"/>
                </a:tc>
                <a:extLst>
                  <a:ext uri="{0D108BD9-81ED-4DB2-BD59-A6C34878D82A}">
                    <a16:rowId xmlns:a16="http://schemas.microsoft.com/office/drawing/2014/main" val="360510866"/>
                  </a:ext>
                </a:extLst>
              </a:tr>
            </a:tbl>
          </a:graphicData>
        </a:graphic>
      </p:graphicFrame>
    </p:spTree>
    <p:extLst>
      <p:ext uri="{BB962C8B-B14F-4D97-AF65-F5344CB8AC3E}">
        <p14:creationId xmlns:p14="http://schemas.microsoft.com/office/powerpoint/2010/main" val="190431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TDC Timing</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5</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pic>
        <p:nvPicPr>
          <p:cNvPr id="8" name="图片 7">
            <a:extLst>
              <a:ext uri="{FF2B5EF4-FFF2-40B4-BE49-F238E27FC236}">
                <a16:creationId xmlns:a16="http://schemas.microsoft.com/office/drawing/2014/main" id="{6B0B4A85-494E-8007-D45F-F982C25FD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03" y="616364"/>
            <a:ext cx="10752592" cy="4625582"/>
          </a:xfrm>
          <a:prstGeom prst="rect">
            <a:avLst/>
          </a:prstGeom>
        </p:spPr>
      </p:pic>
      <p:sp>
        <p:nvSpPr>
          <p:cNvPr id="2" name="文本框 1">
            <a:extLst>
              <a:ext uri="{FF2B5EF4-FFF2-40B4-BE49-F238E27FC236}">
                <a16:creationId xmlns:a16="http://schemas.microsoft.com/office/drawing/2014/main" id="{5B425A28-C55C-EEA2-288C-45CD93813150}"/>
              </a:ext>
            </a:extLst>
          </p:cNvPr>
          <p:cNvSpPr txBox="1"/>
          <p:nvPr/>
        </p:nvSpPr>
        <p:spPr>
          <a:xfrm>
            <a:off x="4666925" y="5241946"/>
            <a:ext cx="2858148"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FPMROC TDC timing</a:t>
            </a:r>
            <a:endParaRPr lang="zh-CN" altLang="en-US" sz="1600" b="1" dirty="0">
              <a:latin typeface="Calibri" panose="020F0502020204030204" pitchFamily="34" charset="0"/>
              <a:cs typeface="Calibri" panose="020F0502020204030204" pitchFamily="34" charset="0"/>
            </a:endParaRPr>
          </a:p>
        </p:txBody>
      </p:sp>
      <p:sp>
        <p:nvSpPr>
          <p:cNvPr id="3" name="文本框 2">
            <a:extLst>
              <a:ext uri="{FF2B5EF4-FFF2-40B4-BE49-F238E27FC236}">
                <a16:creationId xmlns:a16="http://schemas.microsoft.com/office/drawing/2014/main" id="{BB16EE1A-0844-0D7D-FA23-49889F0DD670}"/>
              </a:ext>
            </a:extLst>
          </p:cNvPr>
          <p:cNvSpPr txBox="1"/>
          <p:nvPr/>
        </p:nvSpPr>
        <p:spPr>
          <a:xfrm>
            <a:off x="204581" y="5549723"/>
            <a:ext cx="11782835" cy="88036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gray area denotes the measurement window that is about 25 ns.</a:t>
            </a: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Using CLK40M system clock calibrates the delay line bin size due to the PVT variation. </a:t>
            </a:r>
          </a:p>
        </p:txBody>
      </p:sp>
    </p:spTree>
    <p:extLst>
      <p:ext uri="{BB962C8B-B14F-4D97-AF65-F5344CB8AC3E}">
        <p14:creationId xmlns:p14="http://schemas.microsoft.com/office/powerpoint/2010/main" val="354635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TDC Behavioral Model</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6</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pic>
        <p:nvPicPr>
          <p:cNvPr id="8" name="图片 7">
            <a:extLst>
              <a:ext uri="{FF2B5EF4-FFF2-40B4-BE49-F238E27FC236}">
                <a16:creationId xmlns:a16="http://schemas.microsoft.com/office/drawing/2014/main" id="{F430BF4B-F1C1-E527-4E1E-D0F6958F5032}"/>
              </a:ext>
            </a:extLst>
          </p:cNvPr>
          <p:cNvPicPr>
            <a:picLocks noChangeAspect="1"/>
          </p:cNvPicPr>
          <p:nvPr/>
        </p:nvPicPr>
        <p:blipFill>
          <a:blip r:embed="rId3"/>
          <a:stretch>
            <a:fillRect/>
          </a:stretch>
        </p:blipFill>
        <p:spPr>
          <a:xfrm>
            <a:off x="825499" y="572857"/>
            <a:ext cx="10541000" cy="2098238"/>
          </a:xfrm>
          <a:prstGeom prst="rect">
            <a:avLst/>
          </a:prstGeom>
        </p:spPr>
      </p:pic>
      <p:pic>
        <p:nvPicPr>
          <p:cNvPr id="9" name="图片 8">
            <a:extLst>
              <a:ext uri="{FF2B5EF4-FFF2-40B4-BE49-F238E27FC236}">
                <a16:creationId xmlns:a16="http://schemas.microsoft.com/office/drawing/2014/main" id="{25C893E1-9006-81FD-6BF0-7D6DBA19CC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1462" y="2978183"/>
            <a:ext cx="3347547" cy="3313262"/>
          </a:xfrm>
          <a:prstGeom prst="rect">
            <a:avLst/>
          </a:prstGeom>
        </p:spPr>
      </p:pic>
      <p:pic>
        <p:nvPicPr>
          <p:cNvPr id="11" name="图片 10">
            <a:extLst>
              <a:ext uri="{FF2B5EF4-FFF2-40B4-BE49-F238E27FC236}">
                <a16:creationId xmlns:a16="http://schemas.microsoft.com/office/drawing/2014/main" id="{8B8C4363-51F6-5EBB-A56A-AA1078A9AF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22225" y="2957545"/>
            <a:ext cx="3347548" cy="3342831"/>
          </a:xfrm>
          <a:prstGeom prst="rect">
            <a:avLst/>
          </a:prstGeom>
        </p:spPr>
      </p:pic>
      <p:pic>
        <p:nvPicPr>
          <p:cNvPr id="13" name="图片 12">
            <a:extLst>
              <a:ext uri="{FF2B5EF4-FFF2-40B4-BE49-F238E27FC236}">
                <a16:creationId xmlns:a16="http://schemas.microsoft.com/office/drawing/2014/main" id="{0D37E512-76AA-D188-C2CE-9A65056F666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82991" y="2980454"/>
            <a:ext cx="3347547" cy="3313262"/>
          </a:xfrm>
          <a:prstGeom prst="rect">
            <a:avLst/>
          </a:prstGeom>
        </p:spPr>
      </p:pic>
      <p:sp>
        <p:nvSpPr>
          <p:cNvPr id="12" name="文本框 11">
            <a:extLst>
              <a:ext uri="{FF2B5EF4-FFF2-40B4-BE49-F238E27FC236}">
                <a16:creationId xmlns:a16="http://schemas.microsoft.com/office/drawing/2014/main" id="{1E6C00B0-3E53-959A-A6E5-C479EB407B4B}"/>
              </a:ext>
            </a:extLst>
          </p:cNvPr>
          <p:cNvSpPr txBox="1"/>
          <p:nvPr/>
        </p:nvSpPr>
        <p:spPr>
          <a:xfrm>
            <a:off x="1378823" y="6274982"/>
            <a:ext cx="1689565" cy="338554"/>
          </a:xfrm>
          <a:prstGeom prst="rect">
            <a:avLst/>
          </a:prstGeom>
          <a:noFill/>
        </p:spPr>
        <p:txBody>
          <a:bodyPr wrap="none" rtlCol="0">
            <a:spAutoFit/>
          </a:bodyPr>
          <a:lstStyle/>
          <a:p>
            <a:r>
              <a:rPr lang="en-US" altLang="zh-CN" sz="1600" b="1" dirty="0">
                <a:latin typeface="Calibri" panose="020F0502020204030204" pitchFamily="34" charset="0"/>
                <a:ea typeface="Calibri" panose="020F0502020204030204" pitchFamily="34" charset="0"/>
                <a:cs typeface="Calibri" panose="020F0502020204030204" pitchFamily="34" charset="0"/>
              </a:rPr>
              <a:t>TOA code vs Time</a:t>
            </a:r>
            <a:endParaRPr lang="zh-CN" altLang="en-US" sz="1600" b="1"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795B9609-1DDB-4A2B-872D-A6ACD18E856D}"/>
              </a:ext>
            </a:extLst>
          </p:cNvPr>
          <p:cNvSpPr txBox="1"/>
          <p:nvPr/>
        </p:nvSpPr>
        <p:spPr>
          <a:xfrm>
            <a:off x="5346756" y="6271553"/>
            <a:ext cx="1663853" cy="338554"/>
          </a:xfrm>
          <a:prstGeom prst="rect">
            <a:avLst/>
          </a:prstGeom>
          <a:noFill/>
        </p:spPr>
        <p:txBody>
          <a:bodyPr wrap="none" rtlCol="0">
            <a:spAutoFit/>
          </a:bodyPr>
          <a:lstStyle/>
          <a:p>
            <a:r>
              <a:rPr lang="en-US" altLang="zh-CN" sz="1600" b="1" dirty="0">
                <a:latin typeface="Calibri" panose="020F0502020204030204" pitchFamily="34" charset="0"/>
                <a:ea typeface="Calibri" panose="020F0502020204030204" pitchFamily="34" charset="0"/>
                <a:cs typeface="Calibri" panose="020F0502020204030204" pitchFamily="34" charset="0"/>
              </a:rPr>
              <a:t>TOT code vs Time</a:t>
            </a:r>
            <a:endParaRPr lang="zh-CN" altLang="en-US" sz="1600" b="1" dirty="0">
              <a:latin typeface="Calibri" panose="020F0502020204030204" pitchFamily="34" charset="0"/>
              <a:cs typeface="Calibri" panose="020F0502020204030204" pitchFamily="34" charset="0"/>
            </a:endParaRPr>
          </a:p>
        </p:txBody>
      </p:sp>
      <p:sp>
        <p:nvSpPr>
          <p:cNvPr id="15" name="文本框 14">
            <a:extLst>
              <a:ext uri="{FF2B5EF4-FFF2-40B4-BE49-F238E27FC236}">
                <a16:creationId xmlns:a16="http://schemas.microsoft.com/office/drawing/2014/main" id="{50373EC9-99D3-E17F-7DDF-E19A7070B3BC}"/>
              </a:ext>
            </a:extLst>
          </p:cNvPr>
          <p:cNvSpPr txBox="1"/>
          <p:nvPr/>
        </p:nvSpPr>
        <p:spPr>
          <a:xfrm>
            <a:off x="9609667" y="6248581"/>
            <a:ext cx="1653017" cy="338554"/>
          </a:xfrm>
          <a:prstGeom prst="rect">
            <a:avLst/>
          </a:prstGeom>
          <a:noFill/>
        </p:spPr>
        <p:txBody>
          <a:bodyPr wrap="none" rtlCol="0">
            <a:spAutoFit/>
          </a:bodyPr>
          <a:lstStyle/>
          <a:p>
            <a:r>
              <a:rPr lang="en-US" altLang="zh-CN" sz="1600" b="1" dirty="0">
                <a:latin typeface="Calibri" panose="020F0502020204030204" pitchFamily="34" charset="0"/>
                <a:ea typeface="Calibri" panose="020F0502020204030204" pitchFamily="34" charset="0"/>
                <a:cs typeface="Calibri" panose="020F0502020204030204" pitchFamily="34" charset="0"/>
              </a:rPr>
              <a:t>CAL code vs Time</a:t>
            </a:r>
            <a:endParaRPr lang="zh-CN" altLang="en-US" sz="1600" b="1" dirty="0">
              <a:latin typeface="Calibri" panose="020F0502020204030204" pitchFamily="34" charset="0"/>
              <a:cs typeface="Calibri" panose="020F0502020204030204" pitchFamily="34" charset="0"/>
            </a:endParaRPr>
          </a:p>
        </p:txBody>
      </p:sp>
      <p:sp>
        <p:nvSpPr>
          <p:cNvPr id="2" name="文本框 1">
            <a:extLst>
              <a:ext uri="{FF2B5EF4-FFF2-40B4-BE49-F238E27FC236}">
                <a16:creationId xmlns:a16="http://schemas.microsoft.com/office/drawing/2014/main" id="{ABB2BAEB-44EA-756D-9551-D304A8B6856B}"/>
              </a:ext>
            </a:extLst>
          </p:cNvPr>
          <p:cNvSpPr txBox="1"/>
          <p:nvPr/>
        </p:nvSpPr>
        <p:spPr>
          <a:xfrm>
            <a:off x="4497933" y="2647977"/>
            <a:ext cx="3622723" cy="338554"/>
          </a:xfrm>
          <a:prstGeom prst="rect">
            <a:avLst/>
          </a:prstGeom>
          <a:noFill/>
        </p:spPr>
        <p:txBody>
          <a:bodyPr wrap="none" rtlCol="0">
            <a:spAutoFit/>
          </a:bodyPr>
          <a:lstStyle/>
          <a:p>
            <a:r>
              <a:rPr lang="en-US" altLang="zh-CN" sz="1600" b="1" dirty="0">
                <a:latin typeface="Calibri" panose="020F0502020204030204" pitchFamily="34" charset="0"/>
                <a:ea typeface="Calibri" panose="020F0502020204030204" pitchFamily="34" charset="0"/>
                <a:cs typeface="Calibri" panose="020F0502020204030204" pitchFamily="34" charset="0"/>
              </a:rPr>
              <a:t>TDC Behavioral model simulation results</a:t>
            </a:r>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8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TDC Controller Design</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7</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pic>
        <p:nvPicPr>
          <p:cNvPr id="3" name="图片 2">
            <a:extLst>
              <a:ext uri="{FF2B5EF4-FFF2-40B4-BE49-F238E27FC236}">
                <a16:creationId xmlns:a16="http://schemas.microsoft.com/office/drawing/2014/main" id="{E786C013-2B22-E4CB-2D2A-5C34D50B9833}"/>
              </a:ext>
            </a:extLst>
          </p:cNvPr>
          <p:cNvPicPr>
            <a:picLocks noChangeAspect="1"/>
          </p:cNvPicPr>
          <p:nvPr/>
        </p:nvPicPr>
        <p:blipFill>
          <a:blip r:embed="rId3"/>
          <a:stretch>
            <a:fillRect/>
          </a:stretch>
        </p:blipFill>
        <p:spPr>
          <a:xfrm>
            <a:off x="68579" y="2515235"/>
            <a:ext cx="3983783" cy="1528728"/>
          </a:xfrm>
          <a:prstGeom prst="rect">
            <a:avLst/>
          </a:prstGeom>
        </p:spPr>
      </p:pic>
      <p:pic>
        <p:nvPicPr>
          <p:cNvPr id="9" name="图片 8">
            <a:extLst>
              <a:ext uri="{FF2B5EF4-FFF2-40B4-BE49-F238E27FC236}">
                <a16:creationId xmlns:a16="http://schemas.microsoft.com/office/drawing/2014/main" id="{7E562343-4EAB-124D-B2E9-928455F52660}"/>
              </a:ext>
            </a:extLst>
          </p:cNvPr>
          <p:cNvPicPr>
            <a:picLocks noChangeAspect="1"/>
          </p:cNvPicPr>
          <p:nvPr/>
        </p:nvPicPr>
        <p:blipFill>
          <a:blip r:embed="rId4"/>
          <a:stretch>
            <a:fillRect/>
          </a:stretch>
        </p:blipFill>
        <p:spPr>
          <a:xfrm>
            <a:off x="4137347" y="647310"/>
            <a:ext cx="7986074" cy="3396653"/>
          </a:xfrm>
          <a:prstGeom prst="rect">
            <a:avLst/>
          </a:prstGeom>
        </p:spPr>
      </p:pic>
      <p:sp>
        <p:nvSpPr>
          <p:cNvPr id="2" name="文本框 1">
            <a:extLst>
              <a:ext uri="{FF2B5EF4-FFF2-40B4-BE49-F238E27FC236}">
                <a16:creationId xmlns:a16="http://schemas.microsoft.com/office/drawing/2014/main" id="{7F68033E-53B2-30F3-4C78-EA7F7E1103EE}"/>
              </a:ext>
            </a:extLst>
          </p:cNvPr>
          <p:cNvSpPr txBox="1"/>
          <p:nvPr/>
        </p:nvSpPr>
        <p:spPr>
          <a:xfrm>
            <a:off x="6563207" y="4099432"/>
            <a:ext cx="3845646"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TDC Controller simulation results</a:t>
            </a:r>
            <a:endParaRPr lang="zh-CN" altLang="en-US" sz="1600" b="1" dirty="0">
              <a:latin typeface="Calibri" panose="020F0502020204030204" pitchFamily="34" charset="0"/>
              <a:cs typeface="Calibri" panose="020F0502020204030204" pitchFamily="34" charset="0"/>
            </a:endParaRPr>
          </a:p>
        </p:txBody>
      </p:sp>
      <p:sp>
        <p:nvSpPr>
          <p:cNvPr id="8" name="文本框 7">
            <a:extLst>
              <a:ext uri="{FF2B5EF4-FFF2-40B4-BE49-F238E27FC236}">
                <a16:creationId xmlns:a16="http://schemas.microsoft.com/office/drawing/2014/main" id="{AF732F93-DE26-89EB-8AED-6C73E8F93C29}"/>
              </a:ext>
            </a:extLst>
          </p:cNvPr>
          <p:cNvSpPr txBox="1"/>
          <p:nvPr/>
        </p:nvSpPr>
        <p:spPr>
          <a:xfrm>
            <a:off x="847822" y="4076275"/>
            <a:ext cx="2858148"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Layout of the TDC Controller</a:t>
            </a:r>
            <a:endParaRPr lang="zh-CN" altLang="en-US" sz="1600" b="1" dirty="0">
              <a:latin typeface="Calibri" panose="020F0502020204030204" pitchFamily="34" charset="0"/>
              <a:cs typeface="Calibri" panose="020F0502020204030204" pitchFamily="34" charset="0"/>
            </a:endParaRPr>
          </a:p>
        </p:txBody>
      </p:sp>
      <p:pic>
        <p:nvPicPr>
          <p:cNvPr id="12" name="图片 11">
            <a:extLst>
              <a:ext uri="{FF2B5EF4-FFF2-40B4-BE49-F238E27FC236}">
                <a16:creationId xmlns:a16="http://schemas.microsoft.com/office/drawing/2014/main" id="{D9D2840F-22D3-CBC9-F947-92A665EA8C27}"/>
              </a:ext>
            </a:extLst>
          </p:cNvPr>
          <p:cNvPicPr>
            <a:picLocks noChangeAspect="1"/>
          </p:cNvPicPr>
          <p:nvPr/>
        </p:nvPicPr>
        <p:blipFill>
          <a:blip r:embed="rId5"/>
          <a:stretch>
            <a:fillRect/>
          </a:stretch>
        </p:blipFill>
        <p:spPr>
          <a:xfrm>
            <a:off x="724451" y="647310"/>
            <a:ext cx="2672038" cy="1481786"/>
          </a:xfrm>
          <a:prstGeom prst="rect">
            <a:avLst/>
          </a:prstGeom>
        </p:spPr>
      </p:pic>
      <p:sp>
        <p:nvSpPr>
          <p:cNvPr id="13" name="文本框 12">
            <a:extLst>
              <a:ext uri="{FF2B5EF4-FFF2-40B4-BE49-F238E27FC236}">
                <a16:creationId xmlns:a16="http://schemas.microsoft.com/office/drawing/2014/main" id="{543FABB5-A053-EC2B-3188-0A502375993A}"/>
              </a:ext>
            </a:extLst>
          </p:cNvPr>
          <p:cNvSpPr txBox="1"/>
          <p:nvPr/>
        </p:nvSpPr>
        <p:spPr>
          <a:xfrm>
            <a:off x="631396" y="2167838"/>
            <a:ext cx="2858148" cy="584775"/>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Schematic of the TDC Controller</a:t>
            </a:r>
            <a:endParaRPr lang="zh-CN" altLang="en-US" sz="1600" b="1"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C8591894-D3D3-C48D-7A30-D5AEC31E6D77}"/>
              </a:ext>
            </a:extLst>
          </p:cNvPr>
          <p:cNvSpPr txBox="1"/>
          <p:nvPr/>
        </p:nvSpPr>
        <p:spPr>
          <a:xfrm>
            <a:off x="316884" y="4445951"/>
            <a:ext cx="11558232" cy="212686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Using basic logic components to realize the Controller via analog method.</a:t>
            </a: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toa ranges from 0.7 ns to 24.3 ns under all corners (SS_1V08_0C, TT_1V20_27C and FF_1V32_85C) and the tot ranges from 0.2 ns to 2 ns.</a:t>
            </a:r>
          </a:p>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TDC Controller simulation results have demonstrated that the function and performance of the Controller meet the requirement.</a:t>
            </a:r>
          </a:p>
        </p:txBody>
      </p:sp>
    </p:spTree>
    <p:extLst>
      <p:ext uri="{BB962C8B-B14F-4D97-AF65-F5344CB8AC3E}">
        <p14:creationId xmlns:p14="http://schemas.microsoft.com/office/powerpoint/2010/main" val="153756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TDC Delay Line Design</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8</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pic>
        <p:nvPicPr>
          <p:cNvPr id="3" name="图片 2">
            <a:extLst>
              <a:ext uri="{FF2B5EF4-FFF2-40B4-BE49-F238E27FC236}">
                <a16:creationId xmlns:a16="http://schemas.microsoft.com/office/drawing/2014/main" id="{480496B5-E99F-43BD-10A5-549B7FCA2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5" y="581013"/>
            <a:ext cx="7130694" cy="3230479"/>
          </a:xfrm>
          <a:prstGeom prst="rect">
            <a:avLst/>
          </a:prstGeom>
        </p:spPr>
      </p:pic>
      <p:pic>
        <p:nvPicPr>
          <p:cNvPr id="9" name="图片 8">
            <a:extLst>
              <a:ext uri="{FF2B5EF4-FFF2-40B4-BE49-F238E27FC236}">
                <a16:creationId xmlns:a16="http://schemas.microsoft.com/office/drawing/2014/main" id="{3C35DB71-E1A0-333E-B0AE-07290077FDED}"/>
              </a:ext>
            </a:extLst>
          </p:cNvPr>
          <p:cNvPicPr>
            <a:picLocks noChangeAspect="1"/>
          </p:cNvPicPr>
          <p:nvPr/>
        </p:nvPicPr>
        <p:blipFill>
          <a:blip r:embed="rId4"/>
          <a:stretch>
            <a:fillRect/>
          </a:stretch>
        </p:blipFill>
        <p:spPr>
          <a:xfrm>
            <a:off x="8328209" y="609211"/>
            <a:ext cx="3173689" cy="3202281"/>
          </a:xfrm>
          <a:prstGeom prst="rect">
            <a:avLst/>
          </a:prstGeom>
        </p:spPr>
      </p:pic>
      <p:sp>
        <p:nvSpPr>
          <p:cNvPr id="2" name="文本框 1">
            <a:extLst>
              <a:ext uri="{FF2B5EF4-FFF2-40B4-BE49-F238E27FC236}">
                <a16:creationId xmlns:a16="http://schemas.microsoft.com/office/drawing/2014/main" id="{F518E5C1-0DDC-C73D-335D-9A3537B24DB8}"/>
              </a:ext>
            </a:extLst>
          </p:cNvPr>
          <p:cNvSpPr txBox="1"/>
          <p:nvPr/>
        </p:nvSpPr>
        <p:spPr>
          <a:xfrm>
            <a:off x="1603288" y="3811492"/>
            <a:ext cx="4205368"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Block diagram of the Differential Delay Line</a:t>
            </a:r>
            <a:endParaRPr lang="zh-CN" altLang="en-US" sz="1600" b="1" dirty="0">
              <a:latin typeface="Calibri" panose="020F0502020204030204" pitchFamily="34" charset="0"/>
              <a:cs typeface="Calibri" panose="020F0502020204030204" pitchFamily="34" charset="0"/>
            </a:endParaRPr>
          </a:p>
        </p:txBody>
      </p:sp>
      <p:sp>
        <p:nvSpPr>
          <p:cNvPr id="8" name="文本框 7">
            <a:extLst>
              <a:ext uri="{FF2B5EF4-FFF2-40B4-BE49-F238E27FC236}">
                <a16:creationId xmlns:a16="http://schemas.microsoft.com/office/drawing/2014/main" id="{F5A99FB4-156E-AF63-A4D9-086FEDCEA6A1}"/>
              </a:ext>
            </a:extLst>
          </p:cNvPr>
          <p:cNvSpPr txBox="1"/>
          <p:nvPr/>
        </p:nvSpPr>
        <p:spPr>
          <a:xfrm>
            <a:off x="7725471" y="3811491"/>
            <a:ext cx="4205368"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Layout of the Delay Line</a:t>
            </a:r>
            <a:endParaRPr lang="zh-CN" altLang="en-US" sz="1600" b="1" dirty="0">
              <a:latin typeface="Calibri" panose="020F0502020204030204" pitchFamily="34" charset="0"/>
              <a:cs typeface="Calibri" panose="020F0502020204030204" pitchFamily="34" charset="0"/>
            </a:endParaRPr>
          </a:p>
        </p:txBody>
      </p:sp>
      <p:pic>
        <p:nvPicPr>
          <p:cNvPr id="11" name="图片 10">
            <a:extLst>
              <a:ext uri="{FF2B5EF4-FFF2-40B4-BE49-F238E27FC236}">
                <a16:creationId xmlns:a16="http://schemas.microsoft.com/office/drawing/2014/main" id="{840C8211-AC1D-1FDC-82E1-D0E4CACE7C1B}"/>
              </a:ext>
            </a:extLst>
          </p:cNvPr>
          <p:cNvPicPr>
            <a:picLocks noChangeAspect="1"/>
          </p:cNvPicPr>
          <p:nvPr/>
        </p:nvPicPr>
        <p:blipFill rotWithShape="1">
          <a:blip r:embed="rId5"/>
          <a:srcRect t="50381"/>
          <a:stretch/>
        </p:blipFill>
        <p:spPr>
          <a:xfrm>
            <a:off x="55605" y="4297994"/>
            <a:ext cx="7130694" cy="1825985"/>
          </a:xfrm>
          <a:prstGeom prst="rect">
            <a:avLst/>
          </a:prstGeom>
        </p:spPr>
      </p:pic>
      <p:sp>
        <p:nvSpPr>
          <p:cNvPr id="12" name="文本框 11">
            <a:extLst>
              <a:ext uri="{FF2B5EF4-FFF2-40B4-BE49-F238E27FC236}">
                <a16:creationId xmlns:a16="http://schemas.microsoft.com/office/drawing/2014/main" id="{ED7E543F-6E80-1B91-A534-45F6463C54EC}"/>
              </a:ext>
            </a:extLst>
          </p:cNvPr>
          <p:cNvSpPr txBox="1"/>
          <p:nvPr/>
        </p:nvSpPr>
        <p:spPr>
          <a:xfrm>
            <a:off x="1518268" y="6172463"/>
            <a:ext cx="4205368" cy="338554"/>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Differential Delay Line simulation results</a:t>
            </a:r>
            <a:endParaRPr lang="zh-CN" altLang="en-US" sz="1600" b="1"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C342FB1D-E7B9-36C3-3225-DD4EB21D123B}"/>
              </a:ext>
            </a:extLst>
          </p:cNvPr>
          <p:cNvSpPr txBox="1"/>
          <p:nvPr/>
        </p:nvSpPr>
        <p:spPr>
          <a:xfrm>
            <a:off x="7310500" y="4297994"/>
            <a:ext cx="4620339" cy="166994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b="1" dirty="0">
                <a:latin typeface="Calibri" panose="020F0502020204030204" pitchFamily="34" charset="0"/>
                <a:ea typeface="Calibri" panose="020F0502020204030204" pitchFamily="34" charset="0"/>
                <a:cs typeface="Calibri" panose="020F0502020204030204" pitchFamily="34" charset="0"/>
              </a:rPr>
              <a:t>The bin size of the Delay Line with interpolator is about 12.4 </a:t>
            </a:r>
            <a:r>
              <a:rPr lang="en-US" altLang="zh-CN" b="1" dirty="0" err="1">
                <a:latin typeface="Calibri" panose="020F0502020204030204" pitchFamily="34" charset="0"/>
                <a:ea typeface="Calibri" panose="020F0502020204030204" pitchFamily="34" charset="0"/>
                <a:cs typeface="Calibri" panose="020F0502020204030204" pitchFamily="34" charset="0"/>
              </a:rPr>
              <a:t>ps</a:t>
            </a:r>
            <a:r>
              <a:rPr lang="en-US" altLang="zh-CN" b="1" dirty="0">
                <a:latin typeface="Calibri" panose="020F0502020204030204" pitchFamily="34" charset="0"/>
                <a:ea typeface="Calibri" panose="020F0502020204030204" pitchFamily="34" charset="0"/>
                <a:cs typeface="Calibri" panose="020F0502020204030204" pitchFamily="34" charset="0"/>
              </a:rPr>
              <a:t> at nominal corner.</a:t>
            </a:r>
          </a:p>
          <a:p>
            <a:pPr marL="285750" indent="-285750" algn="just">
              <a:lnSpc>
                <a:spcPct val="150000"/>
              </a:lnSpc>
              <a:buFont typeface="Wingdings" panose="05000000000000000000" pitchFamily="2" charset="2"/>
              <a:buChar char="Ø"/>
            </a:pPr>
            <a:endParaRPr lang="en-US" altLang="zh-CN"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854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1BBB813-D371-FEC2-4309-301619A88F6F}"/>
              </a:ext>
            </a:extLst>
          </p:cNvPr>
          <p:cNvSpPr txBox="1">
            <a:spLocks/>
          </p:cNvSpPr>
          <p:nvPr/>
        </p:nvSpPr>
        <p:spPr>
          <a:xfrm>
            <a:off x="0" y="1"/>
            <a:ext cx="12192000" cy="547006"/>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b="1" dirty="0">
                <a:solidFill>
                  <a:schemeClr val="bg1"/>
                </a:solidFill>
                <a:latin typeface="Calibri" panose="020F0502020204030204" pitchFamily="34" charset="0"/>
                <a:ea typeface="Calibri" panose="020F0502020204030204" pitchFamily="34" charset="0"/>
                <a:cs typeface="Calibri" panose="020F0502020204030204" pitchFamily="34" charset="0"/>
              </a:rPr>
              <a:t>TDC Controller Delay Line Simulation results</a:t>
            </a:r>
            <a:endParaRPr lang="zh-CN" altLang="en-US" sz="3200" b="1" dirty="0">
              <a:solidFill>
                <a:schemeClr val="bg1"/>
              </a:solidFill>
              <a:latin typeface="Calibri" panose="020F0502020204030204" pitchFamily="34" charset="0"/>
              <a:ea typeface="华文新魏" panose="02010800040101010101" pitchFamily="2" charset="-122"/>
              <a:cs typeface="Calibri" panose="020F0502020204030204" pitchFamily="34" charset="0"/>
            </a:endParaRPr>
          </a:p>
        </p:txBody>
      </p:sp>
      <p:sp>
        <p:nvSpPr>
          <p:cNvPr id="5" name="标题 1">
            <a:extLst>
              <a:ext uri="{FF2B5EF4-FFF2-40B4-BE49-F238E27FC236}">
                <a16:creationId xmlns:a16="http://schemas.microsoft.com/office/drawing/2014/main" id="{C2AA6124-B63E-C980-E8B1-B18C1F28AE66}"/>
              </a:ext>
            </a:extLst>
          </p:cNvPr>
          <p:cNvSpPr txBox="1">
            <a:spLocks/>
          </p:cNvSpPr>
          <p:nvPr/>
        </p:nvSpPr>
        <p:spPr>
          <a:xfrm>
            <a:off x="0" y="6535511"/>
            <a:ext cx="12192000" cy="322488"/>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rPr>
              <a:t>wzhang@wtu.edu.cn</a:t>
            </a:r>
            <a:endParaRPr lang="zh-CN" altLang="en-US" sz="1600" b="1" dirty="0">
              <a:solidFill>
                <a:schemeClr val="bg1"/>
              </a:solidFill>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63E57105-D89E-E028-453B-8CDC73EB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76898" cy="546456"/>
          </a:xfrm>
          <a:prstGeom prst="rect">
            <a:avLst/>
          </a:prstGeom>
        </p:spPr>
      </p:pic>
      <p:sp>
        <p:nvSpPr>
          <p:cNvPr id="7" name="灯片编号占位符 6">
            <a:extLst>
              <a:ext uri="{FF2B5EF4-FFF2-40B4-BE49-F238E27FC236}">
                <a16:creationId xmlns:a16="http://schemas.microsoft.com/office/drawing/2014/main" id="{985CB002-8FFE-0649-5DE2-A43BDD479D34}"/>
              </a:ext>
            </a:extLst>
          </p:cNvPr>
          <p:cNvSpPr>
            <a:spLocks noGrp="1"/>
          </p:cNvSpPr>
          <p:nvPr>
            <p:ph type="sldNum" sz="quarter" idx="12"/>
          </p:nvPr>
        </p:nvSpPr>
        <p:spPr>
          <a:xfrm>
            <a:off x="9448800" y="6535511"/>
            <a:ext cx="2674620" cy="322488"/>
          </a:xfrm>
        </p:spPr>
        <p:txBody>
          <a:bodyPr/>
          <a:lstStyle/>
          <a:p>
            <a:fld id="{F7BA6500-EB80-4FB3-9663-48398298DBF8}" type="slidenum">
              <a:rPr lang="zh-CN" altLang="en-US" sz="1600" b="1" smtClean="0">
                <a:solidFill>
                  <a:schemeClr val="bg1"/>
                </a:solidFill>
                <a:latin typeface="Calibri" panose="020F0502020204030204" pitchFamily="34" charset="0"/>
                <a:cs typeface="Calibri" panose="020F0502020204030204" pitchFamily="34" charset="0"/>
              </a:rPr>
              <a:t>9</a:t>
            </a:fld>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0" name="日期占位符 2">
            <a:extLst>
              <a:ext uri="{FF2B5EF4-FFF2-40B4-BE49-F238E27FC236}">
                <a16:creationId xmlns:a16="http://schemas.microsoft.com/office/drawing/2014/main" id="{CA20AABE-D4F9-1D06-F076-3785287C3754}"/>
              </a:ext>
            </a:extLst>
          </p:cNvPr>
          <p:cNvSpPr>
            <a:spLocks noGrp="1"/>
          </p:cNvSpPr>
          <p:nvPr>
            <p:ph type="dt" sz="half" idx="10"/>
          </p:nvPr>
        </p:nvSpPr>
        <p:spPr>
          <a:xfrm>
            <a:off x="0" y="6535511"/>
            <a:ext cx="2519082" cy="322488"/>
          </a:xfrm>
        </p:spPr>
        <p:txBody>
          <a:bodyPr/>
          <a:lstStyle/>
          <a:p>
            <a:r>
              <a:rPr lang="zh-CN" altLang="en-US" sz="1600" b="1" dirty="0">
                <a:solidFill>
                  <a:schemeClr val="bg1"/>
                </a:solidFill>
                <a:latin typeface="华文楷体" panose="02010600040101010101" pitchFamily="2" charset="-122"/>
                <a:ea typeface="华文楷体" panose="02010600040101010101" pitchFamily="2" charset="-122"/>
              </a:rPr>
              <a:t>山东 青岛</a:t>
            </a:r>
          </a:p>
        </p:txBody>
      </p:sp>
      <p:sp>
        <p:nvSpPr>
          <p:cNvPr id="12" name="文本框 11">
            <a:extLst>
              <a:ext uri="{FF2B5EF4-FFF2-40B4-BE49-F238E27FC236}">
                <a16:creationId xmlns:a16="http://schemas.microsoft.com/office/drawing/2014/main" id="{ED7E543F-6E80-1B91-A534-45F6463C54EC}"/>
              </a:ext>
            </a:extLst>
          </p:cNvPr>
          <p:cNvSpPr txBox="1"/>
          <p:nvPr/>
        </p:nvSpPr>
        <p:spPr>
          <a:xfrm>
            <a:off x="3640931" y="5926370"/>
            <a:ext cx="4910138"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TDC Controller and Delay Line Simulation results</a:t>
            </a:r>
            <a:endParaRPr lang="zh-CN" altLang="en-US" sz="1600" b="1" dirty="0">
              <a:latin typeface="Calibri" panose="020F0502020204030204" pitchFamily="34" charset="0"/>
              <a:cs typeface="Calibri" panose="020F0502020204030204" pitchFamily="34" charset="0"/>
            </a:endParaRPr>
          </a:p>
        </p:txBody>
      </p:sp>
      <p:pic>
        <p:nvPicPr>
          <p:cNvPr id="14" name="图片 13">
            <a:extLst>
              <a:ext uri="{FF2B5EF4-FFF2-40B4-BE49-F238E27FC236}">
                <a16:creationId xmlns:a16="http://schemas.microsoft.com/office/drawing/2014/main" id="{F3F4AFC2-BA42-1377-CBEA-9312FC44F236}"/>
              </a:ext>
            </a:extLst>
          </p:cNvPr>
          <p:cNvPicPr>
            <a:picLocks noChangeAspect="1"/>
          </p:cNvPicPr>
          <p:nvPr/>
        </p:nvPicPr>
        <p:blipFill>
          <a:blip r:embed="rId3"/>
          <a:stretch>
            <a:fillRect/>
          </a:stretch>
        </p:blipFill>
        <p:spPr>
          <a:xfrm>
            <a:off x="176212" y="762353"/>
            <a:ext cx="11839576" cy="5046272"/>
          </a:xfrm>
          <a:prstGeom prst="rect">
            <a:avLst/>
          </a:prstGeom>
        </p:spPr>
      </p:pic>
    </p:spTree>
    <p:extLst>
      <p:ext uri="{BB962C8B-B14F-4D97-AF65-F5344CB8AC3E}">
        <p14:creationId xmlns:p14="http://schemas.microsoft.com/office/powerpoint/2010/main" val="12552393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8813</TotalTime>
  <Words>776</Words>
  <Application>Microsoft Office PowerPoint</Application>
  <PresentationFormat>宽屏</PresentationFormat>
  <Paragraphs>121</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等线 Light</vt:lpstr>
      <vt:lpstr>华文楷体</vt:lpstr>
      <vt:lpstr>Arial</vt:lpstr>
      <vt:lpstr>Calibri</vt:lpstr>
      <vt:lpstr>Cambria Math</vt:lpstr>
      <vt:lpstr>Times New Roman</vt:lpstr>
      <vt:lpstr>Wingdings</vt:lpstr>
      <vt:lpstr>Office 主题​​</vt:lpstr>
      <vt:lpstr>应用于TOF-PET的高精度时间数字转换器ASIC设计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FPMROC TDC Design Schedule</dc:title>
  <dc:creator>张 伟</dc:creator>
  <cp:lastModifiedBy>伟 张</cp:lastModifiedBy>
  <cp:revision>30</cp:revision>
  <dcterms:created xsi:type="dcterms:W3CDTF">2023-09-01T08:41:17Z</dcterms:created>
  <dcterms:modified xsi:type="dcterms:W3CDTF">2024-05-24T02:16:38Z</dcterms:modified>
</cp:coreProperties>
</file>