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61" r:id="rId2"/>
    <p:sldId id="257" r:id="rId3"/>
    <p:sldId id="258" r:id="rId4"/>
    <p:sldId id="260" r:id="rId5"/>
    <p:sldId id="262" r:id="rId6"/>
    <p:sldId id="263" r:id="rId7"/>
    <p:sldId id="264" r:id="rId8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7" autoAdjust="0"/>
    <p:restoredTop sz="94660"/>
  </p:normalViewPr>
  <p:slideViewPr>
    <p:cSldViewPr snapToGrid="0">
      <p:cViewPr varScale="1">
        <p:scale>
          <a:sx n="90" d="100"/>
          <a:sy n="90" d="100"/>
        </p:scale>
        <p:origin x="126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A22F90-DF94-43A9-A507-1184BDE858FC}" type="datetimeFigureOut">
              <a:rPr lang="zh-CN" altLang="en-US" smtClean="0"/>
              <a:t>2018/6/23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E6CD76-88AE-4455-8BAA-DBAB1E38A24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66413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475EA9-DAFE-488D-A954-3109763D484B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25563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26725-C225-42CB-97D2-CC83CA6D0CEA}" type="datetimeFigureOut">
              <a:rPr lang="zh-CN" altLang="en-US" smtClean="0"/>
              <a:t>2018/6/23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A3650-D91F-48D9-BB85-6EF7449B43E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97402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26725-C225-42CB-97D2-CC83CA6D0CEA}" type="datetimeFigureOut">
              <a:rPr lang="zh-CN" altLang="en-US" smtClean="0"/>
              <a:t>2018/6/23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A3650-D91F-48D9-BB85-6EF7449B43E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83888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26725-C225-42CB-97D2-CC83CA6D0CEA}" type="datetimeFigureOut">
              <a:rPr lang="zh-CN" altLang="en-US" smtClean="0"/>
              <a:t>2018/6/23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A3650-D91F-48D9-BB85-6EF7449B43E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28745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26725-C225-42CB-97D2-CC83CA6D0CEA}" type="datetimeFigureOut">
              <a:rPr lang="zh-CN" altLang="en-US" smtClean="0"/>
              <a:t>2018/6/23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A3650-D91F-48D9-BB85-6EF7449B43E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223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26725-C225-42CB-97D2-CC83CA6D0CEA}" type="datetimeFigureOut">
              <a:rPr lang="zh-CN" altLang="en-US" smtClean="0"/>
              <a:t>2018/6/23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A3650-D91F-48D9-BB85-6EF7449B43E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44562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26725-C225-42CB-97D2-CC83CA6D0CEA}" type="datetimeFigureOut">
              <a:rPr lang="zh-CN" altLang="en-US" smtClean="0"/>
              <a:t>2018/6/23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A3650-D91F-48D9-BB85-6EF7449B43E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27459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26725-C225-42CB-97D2-CC83CA6D0CEA}" type="datetimeFigureOut">
              <a:rPr lang="zh-CN" altLang="en-US" smtClean="0"/>
              <a:t>2018/6/23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A3650-D91F-48D9-BB85-6EF7449B43E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73275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26725-C225-42CB-97D2-CC83CA6D0CEA}" type="datetimeFigureOut">
              <a:rPr lang="zh-CN" altLang="en-US" smtClean="0"/>
              <a:t>2018/6/23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A3650-D91F-48D9-BB85-6EF7449B43E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24673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26725-C225-42CB-97D2-CC83CA6D0CEA}" type="datetimeFigureOut">
              <a:rPr lang="zh-CN" altLang="en-US" smtClean="0"/>
              <a:t>2018/6/23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A3650-D91F-48D9-BB85-6EF7449B43E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08820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26725-C225-42CB-97D2-CC83CA6D0CEA}" type="datetimeFigureOut">
              <a:rPr lang="zh-CN" altLang="en-US" smtClean="0"/>
              <a:t>2018/6/23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A3650-D91F-48D9-BB85-6EF7449B43E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49175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26725-C225-42CB-97D2-CC83CA6D0CEA}" type="datetimeFigureOut">
              <a:rPr lang="zh-CN" altLang="en-US" smtClean="0"/>
              <a:t>2018/6/23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A3650-D91F-48D9-BB85-6EF7449B43E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89116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126725-C225-42CB-97D2-CC83CA6D0CEA}" type="datetimeFigureOut">
              <a:rPr lang="zh-CN" altLang="en-US" smtClean="0"/>
              <a:t>2018/6/23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CA3650-D91F-48D9-BB85-6EF7449B43E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6076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oleObject" Target="../embeddings/oleObject1.bin"/><Relationship Id="rId7" Type="http://schemas.openxmlformats.org/officeDocument/2006/relationships/image" Target="../media/image19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emf"/><Relationship Id="rId9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94266" y="2219326"/>
            <a:ext cx="7535333" cy="1325563"/>
          </a:xfrm>
        </p:spPr>
        <p:txBody>
          <a:bodyPr/>
          <a:lstStyle/>
          <a:p>
            <a:pPr algn="ctr"/>
            <a:r>
              <a:rPr lang="zh-CN" altLang="en-US" dirty="0"/>
              <a:t>几款</a:t>
            </a:r>
            <a:r>
              <a:rPr lang="zh-CN" altLang="en-US" dirty="0" smtClean="0"/>
              <a:t>较成熟的芯片气体探测器简介</a:t>
            </a:r>
            <a:endParaRPr lang="zh-CN" altLang="en-US" dirty="0"/>
          </a:p>
        </p:txBody>
      </p:sp>
      <p:sp>
        <p:nvSpPr>
          <p:cNvPr id="4" name="标题 1"/>
          <p:cNvSpPr txBox="1">
            <a:spLocks/>
          </p:cNvSpPr>
          <p:nvPr/>
        </p:nvSpPr>
        <p:spPr>
          <a:xfrm>
            <a:off x="778933" y="4098926"/>
            <a:ext cx="7535333" cy="20732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CN" dirty="0" smtClean="0"/>
              <a:t>IHEP </a:t>
            </a:r>
            <a:r>
              <a:rPr lang="zh-CN" altLang="en-US" dirty="0" smtClean="0"/>
              <a:t>李</a:t>
            </a:r>
            <a:r>
              <a:rPr lang="zh-CN" altLang="en-US" dirty="0" smtClean="0"/>
              <a:t>怀申</a:t>
            </a:r>
            <a:endParaRPr lang="en-US" altLang="zh-CN" dirty="0" smtClean="0"/>
          </a:p>
          <a:p>
            <a:pPr algn="ctr"/>
            <a:r>
              <a:rPr lang="en-US" altLang="zh-CN" dirty="0" smtClean="0"/>
              <a:t>2018</a:t>
            </a:r>
            <a:r>
              <a:rPr lang="zh-CN" altLang="en-US" dirty="0" smtClean="0"/>
              <a:t>年</a:t>
            </a:r>
            <a:r>
              <a:rPr lang="en-US" altLang="zh-CN" dirty="0" smtClean="0"/>
              <a:t>6</a:t>
            </a:r>
            <a:r>
              <a:rPr lang="zh-CN" altLang="en-US" dirty="0" smtClean="0"/>
              <a:t>月</a:t>
            </a:r>
            <a:r>
              <a:rPr lang="en-US" altLang="zh-CN" dirty="0" smtClean="0"/>
              <a:t>23</a:t>
            </a:r>
            <a:r>
              <a:rPr lang="zh-CN" altLang="en-US" dirty="0" smtClean="0"/>
              <a:t>日</a:t>
            </a:r>
            <a:endParaRPr lang="en-US" altLang="zh-CN" dirty="0" smtClean="0"/>
          </a:p>
          <a:p>
            <a:pPr algn="ctr"/>
            <a:r>
              <a:rPr lang="zh-CN" altLang="en-US" dirty="0"/>
              <a:t>上海</a:t>
            </a:r>
          </a:p>
        </p:txBody>
      </p:sp>
    </p:spTree>
    <p:extLst>
      <p:ext uri="{BB962C8B-B14F-4D97-AF65-F5344CB8AC3E}">
        <p14:creationId xmlns:p14="http://schemas.microsoft.com/office/powerpoint/2010/main" val="19044791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31223" y="354735"/>
            <a:ext cx="7886700" cy="730253"/>
          </a:xfrm>
        </p:spPr>
        <p:txBody>
          <a:bodyPr>
            <a:normAutofit/>
          </a:bodyPr>
          <a:lstStyle/>
          <a:p>
            <a:r>
              <a:rPr lang="zh-CN" altLang="en-US" sz="3200" b="1" dirty="0" smtClean="0">
                <a:solidFill>
                  <a:srgbClr val="FF0000"/>
                </a:solidFill>
              </a:rPr>
              <a:t>①</a:t>
            </a:r>
            <a:r>
              <a:rPr lang="zh-CN" altLang="en-US" sz="3200" dirty="0" smtClean="0">
                <a:solidFill>
                  <a:srgbClr val="FF0000"/>
                </a:solidFill>
              </a:rPr>
              <a:t> </a:t>
            </a:r>
            <a:r>
              <a:rPr lang="en-US" altLang="zh-CN" sz="3200" dirty="0" smtClean="0">
                <a:solidFill>
                  <a:srgbClr val="FF0000"/>
                </a:solidFill>
              </a:rPr>
              <a:t>BESIII CGEM-IT</a:t>
            </a:r>
            <a:r>
              <a:rPr lang="zh-CN" altLang="en-US" sz="3200" dirty="0" smtClean="0">
                <a:solidFill>
                  <a:srgbClr val="FF0000"/>
                </a:solidFill>
              </a:rPr>
              <a:t>读出芯片</a:t>
            </a:r>
            <a:r>
              <a:rPr lang="en-US" altLang="zh-CN" sz="3200" dirty="0" smtClean="0">
                <a:solidFill>
                  <a:srgbClr val="FF0000"/>
                </a:solidFill>
              </a:rPr>
              <a:t>: TIGER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20696" y="2331897"/>
            <a:ext cx="5533159" cy="272104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2000" dirty="0" smtClean="0">
                <a:solidFill>
                  <a:srgbClr val="0070C0"/>
                </a:solidFill>
              </a:rPr>
              <a:t>对芯片对要求</a:t>
            </a:r>
            <a:endParaRPr lang="en-US" altLang="zh-CN" sz="2000" dirty="0" smtClean="0">
              <a:solidFill>
                <a:srgbClr val="0070C0"/>
              </a:solidFill>
            </a:endParaRPr>
          </a:p>
          <a:p>
            <a:pPr lvl="1"/>
            <a:r>
              <a:rPr lang="zh-CN" altLang="en-US" sz="1400" dirty="0" smtClean="0"/>
              <a:t>在探测器的电荷重心法和</a:t>
            </a:r>
            <a:r>
              <a:rPr lang="en-US" altLang="zh-CN" sz="1400" dirty="0" err="1" smtClean="0"/>
              <a:t>μTPC</a:t>
            </a:r>
            <a:r>
              <a:rPr lang="zh-CN" altLang="en-US" sz="1400" dirty="0" smtClean="0"/>
              <a:t>模式下，芯片需能提供电荷量和时间信息</a:t>
            </a:r>
            <a:endParaRPr lang="en-US" altLang="zh-CN" sz="1400" dirty="0" smtClean="0"/>
          </a:p>
          <a:p>
            <a:pPr lvl="1"/>
            <a:r>
              <a:rPr lang="zh-CN" altLang="en-US" sz="1400" dirty="0" smtClean="0"/>
              <a:t>输入电荷范围</a:t>
            </a:r>
            <a:r>
              <a:rPr lang="en-US" altLang="zh-CN" sz="1400" dirty="0" smtClean="0"/>
              <a:t>: 1-50fC</a:t>
            </a:r>
          </a:p>
          <a:p>
            <a:pPr lvl="1"/>
            <a:r>
              <a:rPr lang="zh-CN" altLang="en-US" sz="1400" dirty="0" smtClean="0"/>
              <a:t>探测器电容</a:t>
            </a:r>
            <a:r>
              <a:rPr lang="en-US" altLang="zh-CN" sz="1400" dirty="0" smtClean="0"/>
              <a:t>: </a:t>
            </a:r>
            <a:r>
              <a:rPr lang="zh-CN" altLang="en-US" sz="1400" dirty="0" smtClean="0"/>
              <a:t>最大</a:t>
            </a:r>
            <a:r>
              <a:rPr lang="en-US" altLang="zh-CN" sz="1400" dirty="0" smtClean="0"/>
              <a:t> 100pF</a:t>
            </a:r>
          </a:p>
          <a:p>
            <a:pPr lvl="1"/>
            <a:r>
              <a:rPr lang="zh-CN" altLang="en-US" sz="1400" dirty="0" smtClean="0"/>
              <a:t>单通道事例率</a:t>
            </a:r>
            <a:r>
              <a:rPr lang="en-US" altLang="zh-CN" sz="1400" dirty="0" smtClean="0"/>
              <a:t>: 64kHz(4</a:t>
            </a:r>
            <a:r>
              <a:rPr lang="zh-CN" altLang="en-US" sz="1400" dirty="0" smtClean="0"/>
              <a:t>倍余量</a:t>
            </a:r>
            <a:r>
              <a:rPr lang="en-US" altLang="zh-CN" sz="1400" dirty="0" smtClean="0"/>
              <a:t>)</a:t>
            </a:r>
          </a:p>
          <a:p>
            <a:pPr lvl="1"/>
            <a:r>
              <a:rPr lang="zh-CN" altLang="en-US" sz="1400" dirty="0" smtClean="0"/>
              <a:t>时间分辨</a:t>
            </a:r>
            <a:r>
              <a:rPr lang="en-US" altLang="zh-CN" sz="1400" dirty="0" smtClean="0"/>
              <a:t>: 4-5ns</a:t>
            </a:r>
          </a:p>
          <a:p>
            <a:pPr lvl="1"/>
            <a:r>
              <a:rPr lang="zh-CN" altLang="en-US" sz="1400" dirty="0" smtClean="0"/>
              <a:t>功耗</a:t>
            </a:r>
            <a:r>
              <a:rPr lang="en-US" altLang="zh-CN" sz="1400" dirty="0" smtClean="0"/>
              <a:t>: ~10mW/</a:t>
            </a:r>
            <a:r>
              <a:rPr lang="zh-CN" altLang="en-US" sz="1400" dirty="0" smtClean="0"/>
              <a:t>通道</a:t>
            </a:r>
            <a:endParaRPr lang="en-US" altLang="zh-CN" sz="1400" dirty="0" smtClean="0"/>
          </a:p>
          <a:p>
            <a:pPr lvl="1"/>
            <a:r>
              <a:rPr lang="en-US" altLang="zh-CN" sz="1400" dirty="0" smtClean="0"/>
              <a:t>64</a:t>
            </a:r>
            <a:r>
              <a:rPr lang="zh-CN" altLang="en-US" sz="1400" dirty="0" smtClean="0"/>
              <a:t>通道，全数字输出</a:t>
            </a:r>
            <a:endParaRPr lang="en-US" altLang="zh-CN" sz="1400" dirty="0" smtClean="0"/>
          </a:p>
          <a:p>
            <a:pPr lvl="1"/>
            <a:r>
              <a:rPr lang="zh-CN" altLang="en-US" sz="1400" dirty="0" smtClean="0"/>
              <a:t>抗</a:t>
            </a:r>
            <a:r>
              <a:rPr lang="en-US" altLang="zh-CN" sz="1400" dirty="0" smtClean="0"/>
              <a:t>SEU</a:t>
            </a:r>
            <a:r>
              <a:rPr lang="zh-CN" altLang="en-US" sz="1400" dirty="0" smtClean="0"/>
              <a:t>设计</a:t>
            </a:r>
            <a:endParaRPr lang="en-US" altLang="zh-CN" sz="1400" dirty="0" smtClean="0"/>
          </a:p>
        </p:txBody>
      </p:sp>
      <p:sp>
        <p:nvSpPr>
          <p:cNvPr id="4" name="文本框 3"/>
          <p:cNvSpPr txBox="1"/>
          <p:nvPr/>
        </p:nvSpPr>
        <p:spPr>
          <a:xfrm>
            <a:off x="653645" y="1415131"/>
            <a:ext cx="29450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 smtClean="0">
                <a:solidFill>
                  <a:srgbClr val="FF0000"/>
                </a:solidFill>
              </a:rPr>
              <a:t>目标</a:t>
            </a:r>
            <a:r>
              <a:rPr lang="en-US" altLang="zh-CN" sz="2000" dirty="0" smtClean="0">
                <a:solidFill>
                  <a:srgbClr val="FF0000"/>
                </a:solidFill>
              </a:rPr>
              <a:t>: </a:t>
            </a:r>
            <a:r>
              <a:rPr lang="zh-CN" altLang="en-US" sz="2000" dirty="0" smtClean="0">
                <a:solidFill>
                  <a:srgbClr val="FF0000"/>
                </a:solidFill>
              </a:rPr>
              <a:t>空间分辨  </a:t>
            </a:r>
            <a:r>
              <a:rPr lang="zh-CN" altLang="en-US" sz="2000" dirty="0" smtClean="0"/>
              <a:t>≤ </a:t>
            </a:r>
            <a:r>
              <a:rPr lang="en-US" altLang="zh-CN" sz="2000" dirty="0" smtClean="0"/>
              <a:t>130μ m</a:t>
            </a:r>
            <a:endParaRPr lang="zh-CN" altLang="en-US" sz="2000" dirty="0"/>
          </a:p>
        </p:txBody>
      </p:sp>
      <p:sp>
        <p:nvSpPr>
          <p:cNvPr id="5" name="文本框 4"/>
          <p:cNvSpPr txBox="1"/>
          <p:nvPr/>
        </p:nvSpPr>
        <p:spPr>
          <a:xfrm>
            <a:off x="5122718" y="1401589"/>
            <a:ext cx="2236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 smtClean="0"/>
              <a:t>需要模拟方法读出</a:t>
            </a:r>
            <a:endParaRPr lang="zh-CN" altLang="en-US" sz="2000" dirty="0"/>
          </a:p>
        </p:txBody>
      </p:sp>
      <p:sp>
        <p:nvSpPr>
          <p:cNvPr id="6" name="右箭头 5"/>
          <p:cNvSpPr/>
          <p:nvPr/>
        </p:nvSpPr>
        <p:spPr>
          <a:xfrm>
            <a:off x="4070186" y="1401589"/>
            <a:ext cx="608774" cy="400110"/>
          </a:xfrm>
          <a:prstGeom prst="rightArrow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29000">
                <a:schemeClr val="accent1">
                  <a:lumMod val="45000"/>
                  <a:lumOff val="55000"/>
                </a:schemeClr>
              </a:gs>
              <a:gs pos="66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noFill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4382" y="1815241"/>
            <a:ext cx="2996911" cy="2996911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5809980" y="5009786"/>
            <a:ext cx="330571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2016</a:t>
            </a:r>
            <a:r>
              <a:rPr lang="zh-CN" altLang="en-US" dirty="0" smtClean="0"/>
              <a:t>年第一次</a:t>
            </a:r>
            <a:r>
              <a:rPr lang="en-US" altLang="zh-CN" dirty="0" smtClean="0"/>
              <a:t>MPW</a:t>
            </a:r>
            <a:r>
              <a:rPr lang="zh-CN" altLang="en-US" dirty="0" smtClean="0"/>
              <a:t>流片</a:t>
            </a:r>
            <a:endParaRPr lang="en-US" altLang="zh-CN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zh-CN" dirty="0" smtClean="0"/>
              <a:t>64</a:t>
            </a:r>
            <a:r>
              <a:rPr lang="zh-CN" altLang="en-US" dirty="0" smtClean="0"/>
              <a:t>模拟通道</a:t>
            </a:r>
            <a:endParaRPr lang="en-US" altLang="zh-CN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zh-CN" dirty="0" smtClean="0"/>
              <a:t>5x5 mm² </a:t>
            </a:r>
            <a:r>
              <a:rPr lang="en-US" altLang="zh-CN" b="1" dirty="0" smtClean="0">
                <a:solidFill>
                  <a:srgbClr val="FF0000"/>
                </a:solidFill>
              </a:rPr>
              <a:t>UMC110</a:t>
            </a:r>
            <a:r>
              <a:rPr lang="en-US" altLang="zh-CN" dirty="0" smtClean="0"/>
              <a:t> CMOS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zh-CN" altLang="en-US" dirty="0" smtClean="0"/>
              <a:t>数字后端移植于</a:t>
            </a:r>
            <a:r>
              <a:rPr lang="en-US" altLang="zh-CN" dirty="0" smtClean="0"/>
              <a:t>TOFPET2 </a:t>
            </a:r>
          </a:p>
          <a:p>
            <a:r>
              <a:rPr lang="en-US" altLang="zh-CN" dirty="0"/>
              <a:t> </a:t>
            </a:r>
            <a:r>
              <a:rPr lang="en-US" altLang="zh-CN" dirty="0" smtClean="0"/>
              <a:t>    </a:t>
            </a:r>
            <a:r>
              <a:rPr lang="zh-CN" altLang="en-US" dirty="0" smtClean="0"/>
              <a:t>芯片（用于医学</a:t>
            </a:r>
            <a:r>
              <a:rPr lang="en-US" altLang="zh-CN" dirty="0" smtClean="0"/>
              <a:t>PET</a:t>
            </a:r>
            <a:r>
              <a:rPr lang="zh-CN" altLang="en-US" dirty="0" smtClean="0"/>
              <a:t>，</a:t>
            </a:r>
            <a:r>
              <a:rPr lang="zh-CN" altLang="en-US" dirty="0"/>
              <a:t>抗</a:t>
            </a:r>
            <a:r>
              <a:rPr lang="en-US" altLang="zh-CN" dirty="0" smtClean="0"/>
              <a:t>SEU)</a:t>
            </a:r>
          </a:p>
        </p:txBody>
      </p:sp>
      <p:sp>
        <p:nvSpPr>
          <p:cNvPr id="10" name="矩形 9"/>
          <p:cNvSpPr/>
          <p:nvPr/>
        </p:nvSpPr>
        <p:spPr>
          <a:xfrm>
            <a:off x="320696" y="1931787"/>
            <a:ext cx="524348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b="1" i="0" u="none" strike="noStrike" baseline="0" dirty="0" smtClean="0">
                <a:solidFill>
                  <a:srgbClr val="C10000"/>
                </a:solidFill>
                <a:latin typeface="+mj-lt"/>
              </a:rPr>
              <a:t>TIGER </a:t>
            </a:r>
            <a:r>
              <a:rPr lang="en-US" altLang="zh-CN" sz="2000" b="1" i="0" u="none" strike="noStrike" baseline="0" dirty="0" smtClean="0">
                <a:solidFill>
                  <a:srgbClr val="325949"/>
                </a:solidFill>
                <a:latin typeface="+mj-lt"/>
              </a:rPr>
              <a:t>(Torino Integrated GEM Electronics Readout)</a:t>
            </a:r>
            <a:endParaRPr lang="zh-CN" altLang="en-US" sz="2000" dirty="0">
              <a:latin typeface="+mj-lt"/>
            </a:endParaRPr>
          </a:p>
        </p:txBody>
      </p:sp>
      <p:sp>
        <p:nvSpPr>
          <p:cNvPr id="11" name="标题 1"/>
          <p:cNvSpPr txBox="1">
            <a:spLocks/>
          </p:cNvSpPr>
          <p:nvPr/>
        </p:nvSpPr>
        <p:spPr>
          <a:xfrm>
            <a:off x="2297623" y="763972"/>
            <a:ext cx="6533110" cy="7302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400" dirty="0" smtClean="0">
                <a:solidFill>
                  <a:srgbClr val="0070C0"/>
                </a:solidFill>
              </a:rPr>
              <a:t>FOR THE UPGRADE OF BESIII CGEM INNER TRACK</a:t>
            </a:r>
            <a:endParaRPr lang="zh-CN" altLang="en-US" sz="2400" dirty="0">
              <a:solidFill>
                <a:srgbClr val="0070C0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226874" y="5052943"/>
            <a:ext cx="572080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/>
              <a:t>1</a:t>
            </a:r>
            <a:r>
              <a:rPr lang="zh-CN" altLang="en-US" dirty="0"/>
              <a:t>）</a:t>
            </a:r>
            <a:r>
              <a:rPr lang="en-US" altLang="zh-CN" dirty="0"/>
              <a:t>TIGERv0</a:t>
            </a:r>
            <a:r>
              <a:rPr lang="zh-CN" altLang="en-US" dirty="0"/>
              <a:t>，</a:t>
            </a:r>
            <a:r>
              <a:rPr lang="en-US" altLang="zh-CN" dirty="0" err="1" smtClean="0"/>
              <a:t>ProtoType</a:t>
            </a:r>
            <a:r>
              <a:rPr lang="zh-CN" altLang="en-US" dirty="0" smtClean="0"/>
              <a:t>版本</a:t>
            </a:r>
            <a:r>
              <a:rPr lang="zh-CN" altLang="en-US" dirty="0"/>
              <a:t>，</a:t>
            </a:r>
            <a:r>
              <a:rPr lang="en-US" altLang="zh-CN" dirty="0" smtClean="0"/>
              <a:t>2016.5</a:t>
            </a:r>
            <a:r>
              <a:rPr lang="zh-CN" altLang="en-US" dirty="0" smtClean="0"/>
              <a:t>流片，</a:t>
            </a:r>
            <a:r>
              <a:rPr lang="en-US" altLang="zh-CN" dirty="0" smtClean="0"/>
              <a:t>2017.7</a:t>
            </a:r>
            <a:r>
              <a:rPr lang="zh-CN" altLang="en-US" dirty="0" smtClean="0"/>
              <a:t>直接</a:t>
            </a:r>
            <a:r>
              <a:rPr lang="zh-CN" altLang="en-US" dirty="0"/>
              <a:t>批量生产（部分小</a:t>
            </a:r>
            <a:r>
              <a:rPr lang="en-US" altLang="zh-CN" dirty="0"/>
              <a:t>bug</a:t>
            </a:r>
            <a:r>
              <a:rPr lang="zh-CN" altLang="en-US" dirty="0"/>
              <a:t>）</a:t>
            </a:r>
          </a:p>
          <a:p>
            <a:r>
              <a:rPr lang="en-US" altLang="zh-CN" dirty="0"/>
              <a:t>2</a:t>
            </a:r>
            <a:r>
              <a:rPr lang="zh-CN" altLang="en-US" dirty="0"/>
              <a:t>）</a:t>
            </a:r>
            <a:r>
              <a:rPr lang="en-US" altLang="zh-CN" dirty="0"/>
              <a:t>TIGERv1</a:t>
            </a:r>
            <a:r>
              <a:rPr lang="zh-CN" altLang="en-US" dirty="0"/>
              <a:t>，基于</a:t>
            </a:r>
            <a:r>
              <a:rPr lang="en-US" altLang="zh-CN" dirty="0"/>
              <a:t>TIGERv0</a:t>
            </a:r>
            <a:r>
              <a:rPr lang="zh-CN" altLang="en-US" dirty="0"/>
              <a:t>，修改部分模块，</a:t>
            </a:r>
            <a:r>
              <a:rPr lang="en-US" altLang="zh-CN" dirty="0"/>
              <a:t>2017</a:t>
            </a:r>
            <a:r>
              <a:rPr lang="zh-CN" altLang="en-US" dirty="0"/>
              <a:t>年</a:t>
            </a:r>
            <a:r>
              <a:rPr lang="en-US" altLang="zh-CN" dirty="0"/>
              <a:t>7</a:t>
            </a:r>
            <a:r>
              <a:rPr lang="zh-CN" altLang="en-US" dirty="0"/>
              <a:t>月量</a:t>
            </a:r>
            <a:r>
              <a:rPr lang="zh-CN" altLang="en-US" dirty="0" smtClean="0"/>
              <a:t>产</a:t>
            </a:r>
            <a:endParaRPr lang="en-US" altLang="zh-CN" dirty="0" smtClean="0"/>
          </a:p>
          <a:p>
            <a:r>
              <a:rPr lang="en-US" altLang="zh-CN" dirty="0" smtClean="0"/>
              <a:t>3</a:t>
            </a:r>
            <a:r>
              <a:rPr lang="zh-CN" altLang="en-US" dirty="0" smtClean="0"/>
              <a:t>）工程批芯片测试完毕，</a:t>
            </a:r>
            <a:r>
              <a:rPr lang="en-US" altLang="zh-CN" dirty="0" smtClean="0"/>
              <a:t>CGEM</a:t>
            </a:r>
            <a:r>
              <a:rPr lang="zh-CN" altLang="en-US" dirty="0" smtClean="0"/>
              <a:t>整机测试进行中</a:t>
            </a:r>
            <a:r>
              <a:rPr lang="en-US" altLang="zh-CN" dirty="0" smtClean="0"/>
              <a:t>…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631469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330922" y="4142918"/>
            <a:ext cx="4043651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b="1" dirty="0" smtClean="0">
                <a:solidFill>
                  <a:srgbClr val="E85C01"/>
                </a:solidFill>
                <a:latin typeface="+mj-lt"/>
              </a:rPr>
              <a:t>模拟前端</a:t>
            </a:r>
            <a:endParaRPr lang="en-US" altLang="zh-CN" sz="1600" b="1" i="0" u="none" strike="noStrike" baseline="0" dirty="0" smtClean="0">
              <a:solidFill>
                <a:srgbClr val="E85C01"/>
              </a:solidFill>
              <a:latin typeface="+mj-lt"/>
            </a:endParaRPr>
          </a:p>
          <a:p>
            <a:r>
              <a:rPr lang="en-US" altLang="zh-CN" sz="1600" b="0" i="0" u="none" strike="noStrike" baseline="0" dirty="0" smtClean="0">
                <a:solidFill>
                  <a:srgbClr val="526DB1"/>
                </a:solidFill>
                <a:latin typeface="+mj-lt"/>
              </a:rPr>
              <a:t>• </a:t>
            </a:r>
            <a:r>
              <a:rPr lang="zh-CN" altLang="en-US" sz="1600" b="1" i="0" u="none" strike="noStrike" baseline="0" dirty="0" smtClean="0">
                <a:solidFill>
                  <a:srgbClr val="007434"/>
                </a:solidFill>
                <a:latin typeface="+mj-lt"/>
              </a:rPr>
              <a:t>电荷灵敏前放</a:t>
            </a:r>
            <a:r>
              <a:rPr lang="en-US" altLang="zh-CN" sz="1600" b="1" i="0" u="none" strike="noStrike" baseline="0" dirty="0" smtClean="0">
                <a:solidFill>
                  <a:srgbClr val="007434"/>
                </a:solidFill>
                <a:latin typeface="+mj-lt"/>
              </a:rPr>
              <a:t>+</a:t>
            </a:r>
            <a:r>
              <a:rPr lang="zh-CN" altLang="en-US" sz="1600" b="1" dirty="0">
                <a:solidFill>
                  <a:srgbClr val="007434"/>
                </a:solidFill>
                <a:latin typeface="+mj-lt"/>
              </a:rPr>
              <a:t>快慢</a:t>
            </a:r>
            <a:r>
              <a:rPr lang="zh-CN" altLang="en-US" sz="1600" b="1" i="0" u="none" strike="noStrike" baseline="0" dirty="0" smtClean="0">
                <a:solidFill>
                  <a:srgbClr val="007434"/>
                </a:solidFill>
                <a:latin typeface="+mj-lt"/>
              </a:rPr>
              <a:t>成形</a:t>
            </a:r>
            <a:r>
              <a:rPr lang="zh-CN" altLang="en-US" sz="1600" b="1" dirty="0" smtClean="0">
                <a:solidFill>
                  <a:srgbClr val="007434"/>
                </a:solidFill>
                <a:latin typeface="+mj-lt"/>
              </a:rPr>
              <a:t>（时间和能量）</a:t>
            </a:r>
            <a:endParaRPr lang="en-US" altLang="zh-CN" sz="1600" b="1" i="0" u="none" strike="noStrike" baseline="0" dirty="0" smtClean="0">
              <a:solidFill>
                <a:srgbClr val="007434"/>
              </a:solidFill>
              <a:latin typeface="+mj-lt"/>
            </a:endParaRPr>
          </a:p>
          <a:p>
            <a:r>
              <a:rPr lang="zh-CN" altLang="en-US" sz="1600" b="1" i="0" u="none" strike="noStrike" baseline="0" dirty="0" smtClean="0">
                <a:solidFill>
                  <a:srgbClr val="E85C01"/>
                </a:solidFill>
                <a:latin typeface="+mj-lt"/>
              </a:rPr>
              <a:t>时间通道（快成形）</a:t>
            </a:r>
            <a:endParaRPr lang="en-US" altLang="zh-CN" sz="1600" b="1" i="0" u="none" strike="noStrike" baseline="0" dirty="0" smtClean="0">
              <a:solidFill>
                <a:srgbClr val="E85C01"/>
              </a:solidFill>
              <a:latin typeface="+mj-lt"/>
            </a:endParaRPr>
          </a:p>
          <a:p>
            <a:r>
              <a:rPr lang="en-US" altLang="zh-CN" sz="1600" b="0" i="0" u="none" strike="noStrike" baseline="0" dirty="0" smtClean="0">
                <a:solidFill>
                  <a:srgbClr val="526DB1"/>
                </a:solidFill>
                <a:latin typeface="+mj-lt"/>
              </a:rPr>
              <a:t>• </a:t>
            </a:r>
            <a:r>
              <a:rPr lang="zh-CN" altLang="en-US" sz="1600" b="1" i="0" u="none" strike="noStrike" baseline="0" dirty="0" smtClean="0">
                <a:solidFill>
                  <a:srgbClr val="007434"/>
                </a:solidFill>
                <a:latin typeface="+mj-lt"/>
              </a:rPr>
              <a:t>单</a:t>
            </a:r>
            <a:r>
              <a:rPr lang="en-US" altLang="zh-CN" sz="1600" b="1" i="0" u="none" strike="noStrike" baseline="0" dirty="0" smtClean="0">
                <a:solidFill>
                  <a:srgbClr val="007434"/>
                </a:solidFill>
                <a:latin typeface="+mj-lt"/>
              </a:rPr>
              <a:t>/</a:t>
            </a:r>
            <a:r>
              <a:rPr lang="zh-CN" altLang="en-US" sz="1600" b="1" i="0" u="none" strike="noStrike" baseline="0" dirty="0" smtClean="0">
                <a:solidFill>
                  <a:srgbClr val="007434"/>
                </a:solidFill>
                <a:latin typeface="+mj-lt"/>
              </a:rPr>
              <a:t>双阈值可选</a:t>
            </a:r>
            <a:endParaRPr lang="en-US" altLang="zh-CN" sz="1600" b="1" i="0" u="none" strike="noStrike" baseline="0" dirty="0" smtClean="0">
              <a:solidFill>
                <a:srgbClr val="007434"/>
              </a:solidFill>
              <a:latin typeface="+mj-lt"/>
            </a:endParaRPr>
          </a:p>
          <a:p>
            <a:r>
              <a:rPr lang="en-US" altLang="zh-CN" sz="1600" b="0" i="0" u="none" strike="noStrike" baseline="0" dirty="0" smtClean="0">
                <a:solidFill>
                  <a:srgbClr val="526DB1"/>
                </a:solidFill>
                <a:latin typeface="+mj-lt"/>
              </a:rPr>
              <a:t>• </a:t>
            </a:r>
            <a:r>
              <a:rPr lang="en-US" altLang="zh-CN" sz="1600" b="1" i="0" u="none" strike="noStrike" baseline="0" dirty="0" smtClean="0">
                <a:solidFill>
                  <a:srgbClr val="007434"/>
                </a:solidFill>
                <a:latin typeface="+mj-lt"/>
              </a:rPr>
              <a:t>Time </a:t>
            </a:r>
            <a:r>
              <a:rPr lang="zh-CN" altLang="en-US" sz="1600" b="1" i="0" u="none" strike="noStrike" baseline="0" dirty="0" smtClean="0">
                <a:solidFill>
                  <a:srgbClr val="007434"/>
                </a:solidFill>
                <a:latin typeface="+mj-lt"/>
              </a:rPr>
              <a:t>记录上升</a:t>
            </a:r>
            <a:r>
              <a:rPr lang="en-US" altLang="zh-CN" sz="1600" b="1" i="0" u="none" strike="noStrike" baseline="0" dirty="0" smtClean="0">
                <a:solidFill>
                  <a:srgbClr val="007434"/>
                </a:solidFill>
                <a:latin typeface="+mj-lt"/>
              </a:rPr>
              <a:t>/</a:t>
            </a:r>
            <a:r>
              <a:rPr lang="zh-CN" altLang="en-US" sz="1600" b="1" i="0" u="none" strike="noStrike" baseline="0" dirty="0" smtClean="0">
                <a:solidFill>
                  <a:srgbClr val="007434"/>
                </a:solidFill>
                <a:latin typeface="+mj-lt"/>
              </a:rPr>
              <a:t>下降沿时间</a:t>
            </a:r>
            <a:r>
              <a:rPr lang="en-US" altLang="zh-CN" sz="1600" b="1" i="0" u="none" strike="noStrike" baseline="0" dirty="0" smtClean="0">
                <a:solidFill>
                  <a:srgbClr val="007434"/>
                </a:solidFill>
                <a:latin typeface="+mj-lt"/>
              </a:rPr>
              <a:t> </a:t>
            </a:r>
          </a:p>
          <a:p>
            <a:r>
              <a:rPr lang="zh-CN" altLang="en-US" sz="1600" b="1" dirty="0" smtClean="0">
                <a:solidFill>
                  <a:srgbClr val="E85C01"/>
                </a:solidFill>
                <a:latin typeface="+mj-lt"/>
              </a:rPr>
              <a:t>能量测量（慢成形）</a:t>
            </a:r>
            <a:endParaRPr lang="en-US" altLang="zh-CN" sz="1600" b="1" i="0" u="none" strike="noStrike" baseline="0" dirty="0" smtClean="0">
              <a:solidFill>
                <a:srgbClr val="E85C01"/>
              </a:solidFill>
              <a:latin typeface="+mj-lt"/>
            </a:endParaRPr>
          </a:p>
          <a:p>
            <a:r>
              <a:rPr lang="en-US" altLang="zh-CN" sz="1600" b="0" i="0" u="none" strike="noStrike" baseline="0" dirty="0" smtClean="0">
                <a:solidFill>
                  <a:srgbClr val="526DB1"/>
                </a:solidFill>
                <a:latin typeface="+mj-lt"/>
              </a:rPr>
              <a:t>• </a:t>
            </a:r>
            <a:r>
              <a:rPr lang="zh-CN" altLang="en-US" sz="1600" b="1" i="0" u="none" strike="noStrike" baseline="0" dirty="0" smtClean="0">
                <a:solidFill>
                  <a:srgbClr val="007434"/>
                </a:solidFill>
                <a:latin typeface="+mj-lt"/>
              </a:rPr>
              <a:t>峰保电路</a:t>
            </a:r>
            <a:endParaRPr lang="en-US" altLang="zh-CN" sz="1600" b="1" i="0" u="none" strike="noStrike" baseline="0" dirty="0" smtClean="0">
              <a:solidFill>
                <a:srgbClr val="007434"/>
              </a:solidFill>
              <a:latin typeface="+mj-lt"/>
            </a:endParaRPr>
          </a:p>
          <a:p>
            <a:r>
              <a:rPr lang="en-US" altLang="zh-CN" sz="1600" dirty="0">
                <a:solidFill>
                  <a:srgbClr val="526DB1"/>
                </a:solidFill>
              </a:rPr>
              <a:t>• </a:t>
            </a:r>
            <a:r>
              <a:rPr lang="en-US" altLang="zh-CN" sz="1600" b="1" dirty="0" smtClean="0">
                <a:solidFill>
                  <a:srgbClr val="007434"/>
                </a:solidFill>
              </a:rPr>
              <a:t>10-bit </a:t>
            </a:r>
            <a:r>
              <a:rPr lang="en-US" altLang="zh-CN" sz="1600" b="1" i="0" u="none" strike="noStrike" baseline="0" dirty="0" smtClean="0">
                <a:solidFill>
                  <a:srgbClr val="007434"/>
                </a:solidFill>
                <a:latin typeface="+mj-lt"/>
              </a:rPr>
              <a:t>Wilkinson ADC</a:t>
            </a:r>
          </a:p>
        </p:txBody>
      </p:sp>
      <p:sp>
        <p:nvSpPr>
          <p:cNvPr id="13" name="标题 1"/>
          <p:cNvSpPr>
            <a:spLocks noGrp="1"/>
          </p:cNvSpPr>
          <p:nvPr>
            <p:ph type="title"/>
          </p:nvPr>
        </p:nvSpPr>
        <p:spPr>
          <a:xfrm>
            <a:off x="431223" y="354735"/>
            <a:ext cx="7886700" cy="730253"/>
          </a:xfrm>
        </p:spPr>
        <p:txBody>
          <a:bodyPr>
            <a:norm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</a:rPr>
              <a:t>TIGER</a:t>
            </a:r>
            <a:r>
              <a:rPr lang="zh-CN" altLang="en-US" sz="3200" dirty="0" smtClean="0">
                <a:solidFill>
                  <a:srgbClr val="FF0000"/>
                </a:solidFill>
              </a:rPr>
              <a:t>芯片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6770" y="1127899"/>
            <a:ext cx="6732330" cy="2464454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2697480" y="3592353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  <a:latin typeface="+mj-lt"/>
              </a:rPr>
              <a:t>Block </a:t>
            </a:r>
            <a:r>
              <a:rPr lang="en-US" altLang="zh-CN" dirty="0">
                <a:solidFill>
                  <a:srgbClr val="FF0000"/>
                </a:solidFill>
                <a:latin typeface="+mj-lt"/>
              </a:rPr>
              <a:t>diagram of the TIGER channel</a:t>
            </a:r>
            <a:endParaRPr lang="zh-CN" altLang="en-US" dirty="0">
              <a:solidFill>
                <a:srgbClr val="FF0000"/>
              </a:solidFill>
              <a:latin typeface="+mj-lt"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3752826"/>
              </p:ext>
            </p:extLst>
          </p:nvPr>
        </p:nvGraphicFramePr>
        <p:xfrm>
          <a:off x="4281440" y="4142918"/>
          <a:ext cx="4385733" cy="25682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5693"/>
                <a:gridCol w="1761067"/>
                <a:gridCol w="1478973"/>
              </a:tblGrid>
              <a:tr h="321032">
                <a:tc>
                  <a:txBody>
                    <a:bodyPr/>
                    <a:lstStyle/>
                    <a:p>
                      <a:r>
                        <a:rPr lang="zh-CN" altLang="en-US" sz="1400" dirty="0" smtClean="0"/>
                        <a:t>主要指标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400" dirty="0" smtClean="0"/>
                        <a:t>数值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400" dirty="0" smtClean="0"/>
                        <a:t>备注</a:t>
                      </a:r>
                      <a:endParaRPr lang="zh-CN" altLang="en-US" sz="1400" dirty="0"/>
                    </a:p>
                  </a:txBody>
                  <a:tcPr/>
                </a:tc>
              </a:tr>
              <a:tr h="321032">
                <a:tc>
                  <a:txBody>
                    <a:bodyPr/>
                    <a:lstStyle/>
                    <a:p>
                      <a:r>
                        <a:rPr lang="zh-CN" altLang="en-US" sz="1400" dirty="0" smtClean="0"/>
                        <a:t>电荷范围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1-50fc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400" dirty="0"/>
                    </a:p>
                  </a:txBody>
                  <a:tcPr/>
                </a:tc>
              </a:tr>
              <a:tr h="321032">
                <a:tc>
                  <a:txBody>
                    <a:bodyPr/>
                    <a:lstStyle/>
                    <a:p>
                      <a:r>
                        <a:rPr lang="zh-CN" altLang="en-US" sz="1400" dirty="0" smtClean="0"/>
                        <a:t>最大</a:t>
                      </a:r>
                      <a:r>
                        <a:rPr lang="en-US" altLang="zh-CN" sz="1400" dirty="0" err="1" smtClean="0"/>
                        <a:t>Cdet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150pF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Typical</a:t>
                      </a:r>
                      <a:r>
                        <a:rPr lang="en-US" altLang="zh-CN" sz="1400" baseline="0" dirty="0" smtClean="0"/>
                        <a:t> 100pF</a:t>
                      </a:r>
                      <a:endParaRPr lang="zh-CN" altLang="en-US" sz="1400" dirty="0"/>
                    </a:p>
                  </a:txBody>
                  <a:tcPr/>
                </a:tc>
              </a:tr>
              <a:tr h="321032"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ENC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 smtClean="0"/>
                        <a:t>&lt;1500e-@100pF</a:t>
                      </a:r>
                      <a:endParaRPr lang="zh-CN" alt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@</a:t>
                      </a:r>
                      <a:r>
                        <a:rPr lang="en-US" altLang="zh-CN" sz="1400" dirty="0" err="1" smtClean="0"/>
                        <a:t>sim</a:t>
                      </a:r>
                      <a:r>
                        <a:rPr lang="en-US" altLang="zh-CN" sz="1400" dirty="0" smtClean="0"/>
                        <a:t>. 700e-</a:t>
                      </a:r>
                      <a:endParaRPr lang="zh-CN" altLang="en-US" sz="1400" dirty="0"/>
                    </a:p>
                  </a:txBody>
                  <a:tcPr/>
                </a:tc>
              </a:tr>
              <a:tr h="321032"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Jitter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&lt;5ns</a:t>
                      </a:r>
                      <a:r>
                        <a:rPr lang="en-US" altLang="zh-CN" sz="1400" baseline="0" dirty="0" smtClean="0"/>
                        <a:t> @100pF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400" dirty="0"/>
                    </a:p>
                  </a:txBody>
                  <a:tcPr/>
                </a:tc>
              </a:tr>
              <a:tr h="321032">
                <a:tc>
                  <a:txBody>
                    <a:bodyPr/>
                    <a:lstStyle/>
                    <a:p>
                      <a:r>
                        <a:rPr lang="zh-CN" altLang="en-US" sz="1400" dirty="0" smtClean="0"/>
                        <a:t>事例率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&gt;100KHz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400"/>
                    </a:p>
                  </a:txBody>
                  <a:tcPr/>
                </a:tc>
              </a:tr>
              <a:tr h="321032">
                <a:tc>
                  <a:txBody>
                    <a:bodyPr/>
                    <a:lstStyle/>
                    <a:p>
                      <a:r>
                        <a:rPr lang="zh-CN" altLang="en-US" sz="1400" dirty="0" smtClean="0"/>
                        <a:t>功耗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100mW/</a:t>
                      </a:r>
                      <a:r>
                        <a:rPr lang="en-US" altLang="zh-CN" sz="1400" dirty="0" err="1" smtClean="0"/>
                        <a:t>ch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400" dirty="0"/>
                    </a:p>
                  </a:txBody>
                  <a:tcPr/>
                </a:tc>
              </a:tr>
              <a:tr h="321032">
                <a:tc>
                  <a:txBody>
                    <a:bodyPr/>
                    <a:lstStyle/>
                    <a:p>
                      <a:r>
                        <a:rPr lang="zh-CN" altLang="en-US" sz="1400" dirty="0" smtClean="0"/>
                        <a:t>通道数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64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60943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88988" y="344417"/>
            <a:ext cx="7844828" cy="869954"/>
          </a:xfrm>
        </p:spPr>
        <p:txBody>
          <a:bodyPr>
            <a:normAutofit fontScale="90000"/>
          </a:bodyPr>
          <a:lstStyle/>
          <a:p>
            <a:pPr lvl="0"/>
            <a:r>
              <a:rPr lang="zh-CN" altLang="en-US" b="1" dirty="0" smtClean="0">
                <a:solidFill>
                  <a:srgbClr val="FF0000"/>
                </a:solidFill>
              </a:rPr>
              <a:t>②</a:t>
            </a:r>
            <a:r>
              <a:rPr lang="en-US" altLang="zh-CN" dirty="0" err="1" smtClean="0"/>
              <a:t>Ma_PMT</a:t>
            </a:r>
            <a:r>
              <a:rPr lang="en-US" altLang="zh-CN" dirty="0" smtClean="0"/>
              <a:t> ASIC </a:t>
            </a:r>
            <a:r>
              <a:rPr lang="en-US" altLang="zh-CN" dirty="0"/>
              <a:t>for </a:t>
            </a:r>
            <a:r>
              <a:rPr lang="en-US" altLang="zh-CN" dirty="0" smtClean="0"/>
              <a:t>GPPD of CSNS</a:t>
            </a:r>
            <a:endParaRPr lang="zh-CN" altLang="en-US" dirty="0"/>
          </a:p>
        </p:txBody>
      </p:sp>
      <p:sp>
        <p:nvSpPr>
          <p:cNvPr id="15" name="内容占位符 14"/>
          <p:cNvSpPr>
            <a:spLocks noGrp="1"/>
          </p:cNvSpPr>
          <p:nvPr>
            <p:ph sz="quarter" idx="1"/>
          </p:nvPr>
        </p:nvSpPr>
        <p:spPr>
          <a:xfrm>
            <a:off x="137348" y="2007531"/>
            <a:ext cx="4411950" cy="2629533"/>
          </a:xfrm>
        </p:spPr>
        <p:txBody>
          <a:bodyPr>
            <a:normAutofit lnSpcReduction="10000"/>
          </a:bodyPr>
          <a:lstStyle/>
          <a:p>
            <a:r>
              <a:rPr lang="zh-CN" altLang="en-US" sz="1800" dirty="0" smtClean="0"/>
              <a:t>鉴别区分中子、</a:t>
            </a:r>
            <a:r>
              <a:rPr lang="en-US" altLang="zh-CN" sz="1800" dirty="0" smtClean="0"/>
              <a:t>gamma</a:t>
            </a:r>
            <a:r>
              <a:rPr lang="zh-CN" altLang="en-US" sz="1800" dirty="0" smtClean="0"/>
              <a:t>光子</a:t>
            </a:r>
            <a:endParaRPr lang="en-US" altLang="zh-CN" sz="1800" dirty="0" smtClean="0"/>
          </a:p>
          <a:p>
            <a:r>
              <a:rPr lang="en-US" altLang="zh-CN" sz="1800" dirty="0" smtClean="0"/>
              <a:t>VA</a:t>
            </a:r>
            <a:r>
              <a:rPr lang="zh-CN" altLang="en-US" sz="1800" dirty="0" smtClean="0"/>
              <a:t>芯片价格高，输入范围不匹配</a:t>
            </a:r>
            <a:endParaRPr lang="en-US" altLang="zh-CN" sz="1800" dirty="0" smtClean="0"/>
          </a:p>
          <a:p>
            <a:r>
              <a:rPr lang="zh-CN" altLang="en-US" sz="1800" dirty="0" smtClean="0"/>
              <a:t>目标：替代</a:t>
            </a:r>
            <a:r>
              <a:rPr lang="en-US" altLang="zh-CN" sz="1800" dirty="0" smtClean="0"/>
              <a:t>VA</a:t>
            </a:r>
            <a:r>
              <a:rPr lang="zh-CN" altLang="en-US" sz="1800" dirty="0" smtClean="0"/>
              <a:t>，实现</a:t>
            </a:r>
            <a:r>
              <a:rPr lang="en-US" altLang="zh-CN" sz="1800" dirty="0" smtClean="0"/>
              <a:t>CSNS </a:t>
            </a:r>
            <a:r>
              <a:rPr lang="en-US" altLang="zh-CN" sz="1800" dirty="0" err="1" smtClean="0"/>
              <a:t>Ma_PMT</a:t>
            </a:r>
            <a:r>
              <a:rPr lang="zh-CN" altLang="en-US" sz="1800" dirty="0" smtClean="0"/>
              <a:t>读出芯片国产化，降低成本，提高性能</a:t>
            </a:r>
            <a:endParaRPr lang="en-US" altLang="zh-CN" sz="1800" dirty="0" smtClean="0"/>
          </a:p>
          <a:p>
            <a:r>
              <a:rPr lang="zh-CN" altLang="en-US" sz="1800" dirty="0" smtClean="0"/>
              <a:t>优势：阈值可调，集成度高，价格低</a:t>
            </a:r>
            <a:endParaRPr lang="en-US" altLang="zh-CN" sz="1800" dirty="0" smtClean="0"/>
          </a:p>
          <a:p>
            <a:r>
              <a:rPr lang="zh-CN" altLang="en-US" sz="1800" dirty="0" smtClean="0"/>
              <a:t>难点：输入电荷范围大，计数率高</a:t>
            </a:r>
            <a:endParaRPr lang="en-US" altLang="zh-CN" sz="1800" dirty="0" smtClean="0"/>
          </a:p>
          <a:p>
            <a:r>
              <a:rPr lang="zh-CN" altLang="en-US" sz="1800" dirty="0" smtClean="0"/>
              <a:t>进展：</a:t>
            </a:r>
            <a:r>
              <a:rPr lang="en-US" altLang="zh-CN" sz="1800" dirty="0" smtClean="0">
                <a:solidFill>
                  <a:srgbClr val="FF0000"/>
                </a:solidFill>
              </a:rPr>
              <a:t>2014</a:t>
            </a:r>
            <a:r>
              <a:rPr lang="zh-CN" altLang="en-US" sz="1800" dirty="0" smtClean="0">
                <a:solidFill>
                  <a:srgbClr val="FF0000"/>
                </a:solidFill>
              </a:rPr>
              <a:t>年批量生产，已实现工程应用，</a:t>
            </a:r>
            <a:r>
              <a:rPr lang="en-US" altLang="zh-CN" sz="1800" dirty="0" smtClean="0">
                <a:solidFill>
                  <a:srgbClr val="FF0000"/>
                </a:solidFill>
              </a:rPr>
              <a:t>CSNS</a:t>
            </a:r>
            <a:r>
              <a:rPr lang="zh-CN" altLang="en-US" sz="1800" dirty="0" smtClean="0">
                <a:solidFill>
                  <a:srgbClr val="FF0000"/>
                </a:solidFill>
              </a:rPr>
              <a:t>验收完成</a:t>
            </a:r>
            <a:endParaRPr lang="zh-CN" altLang="en-US" sz="1800" dirty="0">
              <a:solidFill>
                <a:srgbClr val="FF0000"/>
              </a:solidFill>
            </a:endParaRPr>
          </a:p>
        </p:txBody>
      </p:sp>
      <p:pic>
        <p:nvPicPr>
          <p:cNvPr id="2662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51753" y="4869222"/>
            <a:ext cx="1153297" cy="1852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1149861"/>
            <a:ext cx="4562475" cy="169545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17404" y="2845311"/>
            <a:ext cx="4400550" cy="210502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950" y="4637064"/>
            <a:ext cx="4636745" cy="2193972"/>
          </a:xfrm>
          <a:prstGeom prst="rect">
            <a:avLst/>
          </a:prstGeom>
        </p:spPr>
      </p:pic>
      <p:pic>
        <p:nvPicPr>
          <p:cNvPr id="11" name="Picture 3" descr="C:\Users\Chensj\AppData\Roaming\Tencent\Users\271543688\QQ\WinTemp\RichOle\$XTC[%{V1@X1Y97TYGV$@ZH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0841" y="5056042"/>
            <a:ext cx="2218766" cy="1559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9"/>
          <p:cNvSpPr txBox="1">
            <a:spLocks noChangeArrowheads="1"/>
          </p:cNvSpPr>
          <p:nvPr/>
        </p:nvSpPr>
        <p:spPr bwMode="auto">
          <a:xfrm>
            <a:off x="5961058" y="6581276"/>
            <a:ext cx="19446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zh-CN" sz="1400" b="0">
                <a:solidFill>
                  <a:schemeClr val="tx1"/>
                </a:solidFill>
              </a:rPr>
              <a:t>FEB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284906" y="1426285"/>
            <a:ext cx="4116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</a:rPr>
              <a:t>功能：判断有无（</a:t>
            </a:r>
            <a:r>
              <a:rPr lang="en-US" altLang="zh-CN" dirty="0" smtClean="0">
                <a:solidFill>
                  <a:srgbClr val="FF0000"/>
                </a:solidFill>
              </a:rPr>
              <a:t>0/1</a:t>
            </a:r>
            <a:r>
              <a:rPr lang="zh-CN" altLang="en-US" dirty="0" smtClean="0">
                <a:solidFill>
                  <a:srgbClr val="FF0000"/>
                </a:solidFill>
              </a:rPr>
              <a:t>）</a:t>
            </a:r>
            <a:r>
              <a:rPr lang="en-US" altLang="zh-CN" dirty="0" smtClean="0">
                <a:solidFill>
                  <a:srgbClr val="FF0000"/>
                </a:solidFill>
              </a:rPr>
              <a:t>,</a:t>
            </a:r>
            <a:r>
              <a:rPr lang="zh-CN" altLang="en-US" dirty="0" smtClean="0">
                <a:solidFill>
                  <a:srgbClr val="FF0000"/>
                </a:solidFill>
              </a:rPr>
              <a:t>类似</a:t>
            </a:r>
            <a:r>
              <a:rPr lang="en-US" altLang="zh-CN" dirty="0" smtClean="0">
                <a:solidFill>
                  <a:srgbClr val="FF0000"/>
                </a:solidFill>
              </a:rPr>
              <a:t>Gastone64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5287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528"/>
    </mc:Choice>
    <mc:Fallback xmlns="">
      <p:transition spd="slow" advTm="19528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83782"/>
            <a:ext cx="7467600" cy="1143000"/>
          </a:xfrm>
        </p:spPr>
        <p:txBody>
          <a:bodyPr/>
          <a:lstStyle/>
          <a:p>
            <a:r>
              <a:rPr lang="az-Cyrl-AZ" altLang="zh-CN" b="1" dirty="0" smtClean="0">
                <a:solidFill>
                  <a:srgbClr val="FF0000"/>
                </a:solidFill>
              </a:rPr>
              <a:t>③</a:t>
            </a:r>
            <a:r>
              <a:rPr lang="zh-CN" altLang="en-US" b="1" dirty="0" smtClean="0"/>
              <a:t>低温低噪声芯片</a:t>
            </a:r>
            <a:r>
              <a:rPr lang="en-US" altLang="zh-CN" sz="2800" dirty="0" smtClean="0">
                <a:solidFill>
                  <a:srgbClr val="FF0000"/>
                </a:solidFill>
              </a:rPr>
              <a:t>---nEXO_v1</a:t>
            </a:r>
            <a:endParaRPr lang="zh-CN" altLang="en-US" sz="28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69066" y="1538336"/>
            <a:ext cx="5563994" cy="1087136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zh-CN" altLang="en-US" sz="1400" dirty="0" smtClean="0">
                <a:latin typeface="Times New Roman" pitchFamily="18" charset="0"/>
                <a:ea typeface="华文中宋" pitchFamily="2" charset="-122"/>
                <a:cs typeface="Times New Roman" pitchFamily="18" charset="0"/>
              </a:rPr>
              <a:t>实验目的：寻找</a:t>
            </a:r>
            <a:r>
              <a:rPr lang="en-US" altLang="zh-CN" sz="1400" baseline="30000" dirty="0">
                <a:latin typeface="Times New Roman" pitchFamily="18" charset="0"/>
                <a:ea typeface="华文中宋" pitchFamily="2" charset="-122"/>
                <a:cs typeface="Times New Roman" pitchFamily="18" charset="0"/>
              </a:rPr>
              <a:t>136</a:t>
            </a:r>
            <a:r>
              <a:rPr lang="en-US" altLang="zh-CN" sz="1400" dirty="0">
                <a:latin typeface="Times New Roman" pitchFamily="18" charset="0"/>
                <a:ea typeface="华文中宋" pitchFamily="2" charset="-122"/>
                <a:cs typeface="Times New Roman" pitchFamily="18" charset="0"/>
              </a:rPr>
              <a:t>Xe</a:t>
            </a:r>
            <a:r>
              <a:rPr lang="zh-CN" altLang="en-US" sz="1400" dirty="0">
                <a:latin typeface="Times New Roman" pitchFamily="18" charset="0"/>
                <a:ea typeface="华文中宋" pitchFamily="2" charset="-122"/>
                <a:cs typeface="Times New Roman" pitchFamily="18" charset="0"/>
              </a:rPr>
              <a:t>的无中微子双</a:t>
            </a:r>
            <a:r>
              <a:rPr lang="en-US" altLang="zh-CN" sz="1400" dirty="0">
                <a:latin typeface="Times New Roman" pitchFamily="18" charset="0"/>
                <a:ea typeface="华文中宋" pitchFamily="2" charset="-122"/>
                <a:cs typeface="Times New Roman" pitchFamily="18" charset="0"/>
              </a:rPr>
              <a:t>β</a:t>
            </a:r>
            <a:r>
              <a:rPr lang="zh-CN" altLang="en-US" sz="1400" dirty="0">
                <a:latin typeface="Times New Roman" pitchFamily="18" charset="0"/>
                <a:ea typeface="华文中宋" pitchFamily="2" charset="-122"/>
                <a:cs typeface="Times New Roman" pitchFamily="18" charset="0"/>
              </a:rPr>
              <a:t>衰变</a:t>
            </a:r>
            <a:r>
              <a:rPr lang="zh-CN" altLang="en-US" sz="1400" dirty="0" smtClean="0">
                <a:latin typeface="Times New Roman" pitchFamily="18" charset="0"/>
                <a:ea typeface="华文中宋" pitchFamily="2" charset="-122"/>
                <a:cs typeface="Times New Roman" pitchFamily="18" charset="0"/>
              </a:rPr>
              <a:t>过程，为</a:t>
            </a:r>
            <a:r>
              <a:rPr lang="en-US" altLang="zh-CN" sz="1400" dirty="0" smtClean="0">
                <a:latin typeface="Times New Roman" pitchFamily="18" charset="0"/>
                <a:ea typeface="华文中宋" pitchFamily="2" charset="-122"/>
                <a:cs typeface="Times New Roman" pitchFamily="18" charset="0"/>
              </a:rPr>
              <a:t>EXO</a:t>
            </a:r>
            <a:r>
              <a:rPr lang="zh-CN" altLang="en-US" sz="1400" dirty="0" smtClean="0">
                <a:latin typeface="Times New Roman" pitchFamily="18" charset="0"/>
                <a:ea typeface="华文中宋" pitchFamily="2" charset="-122"/>
                <a:cs typeface="Times New Roman" pitchFamily="18" charset="0"/>
              </a:rPr>
              <a:t>实验升级项目</a:t>
            </a:r>
            <a:endParaRPr lang="en-US" altLang="zh-CN" sz="1400" dirty="0" smtClean="0">
              <a:latin typeface="Times New Roman" pitchFamily="18" charset="0"/>
              <a:ea typeface="华文中宋" pitchFamily="2" charset="-122"/>
              <a:cs typeface="Times New Roman" pitchFamily="18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zh-CN" altLang="en-US" sz="1400" dirty="0">
                <a:latin typeface="Times New Roman" pitchFamily="18" charset="0"/>
                <a:ea typeface="华文中宋" pitchFamily="2" charset="-122"/>
                <a:cs typeface="Times New Roman" pitchFamily="18" charset="0"/>
              </a:rPr>
              <a:t>电子学相关：液氙</a:t>
            </a:r>
            <a:r>
              <a:rPr lang="en-US" altLang="zh-CN" sz="1400" dirty="0" smtClean="0">
                <a:latin typeface="Times New Roman" pitchFamily="18" charset="0"/>
                <a:ea typeface="华文中宋" pitchFamily="2" charset="-122"/>
                <a:cs typeface="Times New Roman" pitchFamily="18" charset="0"/>
              </a:rPr>
              <a:t>TPC</a:t>
            </a:r>
            <a:r>
              <a:rPr lang="zh-CN" altLang="en-US" sz="1400" dirty="0" smtClean="0">
                <a:latin typeface="Times New Roman" pitchFamily="18" charset="0"/>
                <a:ea typeface="华文中宋" pitchFamily="2" charset="-122"/>
                <a:cs typeface="Times New Roman" pitchFamily="18" charset="0"/>
              </a:rPr>
              <a:t>，金属</a:t>
            </a:r>
            <a:r>
              <a:rPr lang="zh-CN" altLang="en-US" sz="1400" dirty="0">
                <a:latin typeface="Times New Roman" pitchFamily="18" charset="0"/>
                <a:ea typeface="华文中宋" pitchFamily="2" charset="-122"/>
                <a:cs typeface="Times New Roman" pitchFamily="18" charset="0"/>
              </a:rPr>
              <a:t>条读出</a:t>
            </a:r>
            <a:r>
              <a:rPr lang="zh-CN" altLang="en-US" sz="1400" dirty="0" smtClean="0">
                <a:latin typeface="Times New Roman" pitchFamily="18" charset="0"/>
                <a:ea typeface="华文中宋" pitchFamily="2" charset="-122"/>
                <a:cs typeface="Times New Roman" pitchFamily="18" charset="0"/>
              </a:rPr>
              <a:t>阵列</a:t>
            </a:r>
            <a:endParaRPr lang="en-US" altLang="zh-CN" sz="1400" dirty="0" smtClean="0">
              <a:latin typeface="Times New Roman" pitchFamily="18" charset="0"/>
              <a:ea typeface="华文中宋" pitchFamily="2" charset="-122"/>
              <a:cs typeface="Times New Roman" pitchFamily="18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zh-CN" altLang="en-US" sz="1400" dirty="0" smtClean="0">
                <a:latin typeface="Times New Roman" pitchFamily="18" charset="0"/>
                <a:ea typeface="华文中宋" pitchFamily="2" charset="-122"/>
                <a:cs typeface="Times New Roman" pitchFamily="18" charset="0"/>
              </a:rPr>
              <a:t>前端电子学要求：低温</a:t>
            </a:r>
            <a:r>
              <a:rPr lang="en-US" altLang="zh-CN" sz="1400" dirty="0" smtClean="0">
                <a:latin typeface="Times New Roman" pitchFamily="18" charset="0"/>
                <a:ea typeface="华文中宋" pitchFamily="2" charset="-122"/>
                <a:cs typeface="Times New Roman" pitchFamily="18" charset="0"/>
              </a:rPr>
              <a:t>(160K)</a:t>
            </a:r>
            <a:r>
              <a:rPr lang="zh-CN" altLang="en-US" sz="1400" dirty="0" smtClean="0">
                <a:latin typeface="Times New Roman" pitchFamily="18" charset="0"/>
                <a:ea typeface="华文中宋" pitchFamily="2" charset="-122"/>
                <a:cs typeface="Times New Roman" pitchFamily="18" charset="0"/>
              </a:rPr>
              <a:t>、低噪声、低本底</a:t>
            </a:r>
            <a:endParaRPr lang="zh-CN" altLang="en-US" sz="1400" dirty="0">
              <a:latin typeface="Times New Roman" pitchFamily="18" charset="0"/>
              <a:ea typeface="华文中宋" pitchFamily="2" charset="-122"/>
              <a:cs typeface="Times New Roman" pitchFamily="18" charset="0"/>
            </a:endParaRPr>
          </a:p>
        </p:txBody>
      </p:sp>
      <p:pic>
        <p:nvPicPr>
          <p:cNvPr id="4" name="图片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4789" y="2572877"/>
            <a:ext cx="4093829" cy="1628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文本框 4"/>
          <p:cNvSpPr txBox="1"/>
          <p:nvPr/>
        </p:nvSpPr>
        <p:spPr>
          <a:xfrm>
            <a:off x="5431590" y="1832330"/>
            <a:ext cx="35938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Arial" pitchFamily="34" charset="0"/>
              <a:buChar char="•"/>
            </a:pPr>
            <a:r>
              <a:rPr lang="zh-CN" altLang="en-US" b="1" dirty="0" smtClean="0">
                <a:solidFill>
                  <a:srgbClr val="FF0000"/>
                </a:solidFill>
                <a:latin typeface="Times New Roman" pitchFamily="18" charset="0"/>
                <a:ea typeface="华文中宋" pitchFamily="2" charset="-122"/>
                <a:cs typeface="Times New Roman" pitchFamily="18" charset="0"/>
              </a:rPr>
              <a:t>低噪声</a:t>
            </a:r>
            <a:r>
              <a:rPr lang="en-US" altLang="zh-CN" b="1" dirty="0" smtClean="0">
                <a:solidFill>
                  <a:srgbClr val="FF0000"/>
                </a:solidFill>
                <a:latin typeface="Times New Roman" pitchFamily="18" charset="0"/>
                <a:ea typeface="华文中宋" pitchFamily="2" charset="-122"/>
                <a:cs typeface="Times New Roman" pitchFamily="18" charset="0"/>
              </a:rPr>
              <a:t>ENC&lt;200e@20pF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altLang="zh-CN" dirty="0" smtClean="0">
                <a:latin typeface="Times New Roman" pitchFamily="18" charset="0"/>
                <a:ea typeface="华文中宋" pitchFamily="2" charset="-122"/>
                <a:cs typeface="Times New Roman" pitchFamily="18" charset="0"/>
              </a:rPr>
              <a:t>16</a:t>
            </a:r>
            <a:r>
              <a:rPr lang="zh-CN" altLang="en-US" dirty="0" smtClean="0">
                <a:latin typeface="Times New Roman" pitchFamily="18" charset="0"/>
                <a:ea typeface="华文中宋" pitchFamily="2" charset="-122"/>
                <a:cs typeface="Times New Roman" pitchFamily="18" charset="0"/>
              </a:rPr>
              <a:t>通道</a:t>
            </a:r>
            <a:endParaRPr lang="en-US" altLang="zh-CN" dirty="0" smtClean="0">
              <a:latin typeface="Times New Roman" pitchFamily="18" charset="0"/>
              <a:ea typeface="华文中宋" pitchFamily="2" charset="-122"/>
              <a:cs typeface="Times New Roman" pitchFamily="18" charset="0"/>
            </a:endParaRPr>
          </a:p>
          <a:p>
            <a:pPr marL="742950" lvl="1" indent="-285750">
              <a:buFont typeface="Arial" pitchFamily="34" charset="0"/>
              <a:buChar char="•"/>
            </a:pPr>
            <a:r>
              <a:rPr lang="zh-CN" altLang="en-US" dirty="0" smtClean="0">
                <a:latin typeface="Times New Roman" pitchFamily="18" charset="0"/>
                <a:ea typeface="华文中宋" pitchFamily="2" charset="-122"/>
                <a:cs typeface="Times New Roman" pitchFamily="18" charset="0"/>
              </a:rPr>
              <a:t>电荷范围：</a:t>
            </a:r>
            <a:r>
              <a:rPr lang="en-US" altLang="zh-CN" dirty="0" smtClean="0">
                <a:latin typeface="Times New Roman" pitchFamily="18" charset="0"/>
                <a:ea typeface="华文中宋" pitchFamily="2" charset="-122"/>
                <a:cs typeface="Times New Roman" pitchFamily="18" charset="0"/>
              </a:rPr>
              <a:t>~50fC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zh-CN" altLang="en-US" dirty="0" smtClean="0">
                <a:latin typeface="Times New Roman" pitchFamily="18" charset="0"/>
                <a:ea typeface="华文中宋" pitchFamily="2" charset="-122"/>
                <a:cs typeface="Times New Roman" pitchFamily="18" charset="0"/>
              </a:rPr>
              <a:t>成形时间：</a:t>
            </a:r>
            <a:r>
              <a:rPr lang="en-US" altLang="zh-CN" dirty="0" smtClean="0">
                <a:latin typeface="Times New Roman" pitchFamily="18" charset="0"/>
                <a:ea typeface="华文中宋" pitchFamily="2" charset="-122"/>
                <a:cs typeface="Times New Roman" pitchFamily="18" charset="0"/>
              </a:rPr>
              <a:t>2us/4us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932236" y="4280401"/>
            <a:ext cx="2492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模拟读出芯片电路结构</a:t>
            </a:r>
            <a:endParaRPr lang="zh-CN" altLang="en-US" dirty="0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066" y="4807485"/>
            <a:ext cx="4056160" cy="194633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74458" y="3597486"/>
            <a:ext cx="2101672" cy="1539083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93455" y="5053906"/>
            <a:ext cx="1982675" cy="1536573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18042" y="4955456"/>
            <a:ext cx="1937989" cy="1453492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7364949" y="4900017"/>
            <a:ext cx="90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b="1" dirty="0" smtClean="0">
                <a:solidFill>
                  <a:srgbClr val="FF0000"/>
                </a:solidFill>
              </a:rPr>
              <a:t>噪声曲线</a:t>
            </a:r>
            <a:endParaRPr lang="zh-CN" altLang="en-US" sz="1400" b="1" dirty="0">
              <a:solidFill>
                <a:srgbClr val="FF0000"/>
              </a:solidFill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7293858" y="6464182"/>
            <a:ext cx="12618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b="1" dirty="0" smtClean="0">
                <a:solidFill>
                  <a:srgbClr val="FF0000"/>
                </a:solidFill>
              </a:rPr>
              <a:t>噪声温度曲线</a:t>
            </a:r>
            <a:endParaRPr lang="zh-CN" altLang="en-US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41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>
                <a:solidFill>
                  <a:srgbClr val="FF0000"/>
                </a:solidFill>
              </a:rPr>
              <a:t>④</a:t>
            </a:r>
            <a:r>
              <a:rPr lang="zh-CN" altLang="en-US" b="1" dirty="0" smtClean="0"/>
              <a:t>模拟串行读出芯片</a:t>
            </a:r>
            <a:r>
              <a:rPr lang="en-US" altLang="zh-CN" dirty="0" smtClean="0">
                <a:solidFill>
                  <a:srgbClr val="FF0000"/>
                </a:solidFill>
              </a:rPr>
              <a:t>---nEXO_v2</a:t>
            </a:r>
            <a:endParaRPr lang="zh-CN" altLang="en-US" dirty="0"/>
          </a:p>
        </p:txBody>
      </p:sp>
      <p:pic>
        <p:nvPicPr>
          <p:cNvPr id="5" name="内容占位符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8650" y="3808846"/>
            <a:ext cx="7886700" cy="294755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5984" y="1558395"/>
            <a:ext cx="4332816" cy="205165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5791201" y="1840103"/>
            <a:ext cx="316945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UP TO 2MHz sampling clock</a:t>
            </a:r>
          </a:p>
          <a:p>
            <a:endParaRPr lang="en-US" altLang="zh-CN" dirty="0"/>
          </a:p>
          <a:p>
            <a:r>
              <a:rPr lang="en-US" altLang="zh-CN" dirty="0" smtClean="0"/>
              <a:t>32 channel analog serial output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336606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 smtClean="0">
                <a:solidFill>
                  <a:srgbClr val="FF0000"/>
                </a:solidFill>
              </a:rPr>
              <a:t>⑤</a:t>
            </a:r>
            <a:r>
              <a:rPr lang="zh-CN" altLang="en-US" dirty="0" smtClean="0"/>
              <a:t>二维气体探测器读出芯片</a:t>
            </a:r>
            <a:endParaRPr lang="zh-CN" altLang="en-US" dirty="0"/>
          </a:p>
        </p:txBody>
      </p:sp>
      <p:graphicFrame>
        <p:nvGraphicFramePr>
          <p:cNvPr id="4" name="Object 1"/>
          <p:cNvGraphicFramePr>
            <a:graphicFrameLocks noChangeAspect="1"/>
          </p:cNvGraphicFramePr>
          <p:nvPr>
            <p:extLst/>
          </p:nvPr>
        </p:nvGraphicFramePr>
        <p:xfrm>
          <a:off x="408894" y="2758318"/>
          <a:ext cx="4519682" cy="18066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Visio" r:id="rId3" imgW="6833283" imgH="2729160" progId="Visio.Drawing.11">
                  <p:embed/>
                </p:oleObj>
              </mc:Choice>
              <mc:Fallback>
                <p:oleObj name="Visio" r:id="rId3" imgW="6833283" imgH="2729160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8894" y="2758318"/>
                        <a:ext cx="4519682" cy="180665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4154" y="1489145"/>
            <a:ext cx="3360420" cy="141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12532" y="5238919"/>
            <a:ext cx="2636015" cy="1437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图片 6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8650" y="4928556"/>
            <a:ext cx="4056194" cy="1416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文本框 7"/>
          <p:cNvSpPr txBox="1"/>
          <p:nvPr/>
        </p:nvSpPr>
        <p:spPr>
          <a:xfrm>
            <a:off x="389426" y="1631915"/>
            <a:ext cx="480086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二维</a:t>
            </a:r>
            <a:r>
              <a:rPr lang="en-US" altLang="zh-CN" dirty="0" smtClean="0"/>
              <a:t>GEM</a:t>
            </a:r>
            <a:r>
              <a:rPr lang="zh-CN" altLang="en-US" dirty="0" smtClean="0"/>
              <a:t>探测器读出芯片</a:t>
            </a:r>
            <a:endParaRPr lang="en-US" altLang="zh-CN" dirty="0" smtClean="0"/>
          </a:p>
          <a:p>
            <a:r>
              <a:rPr lang="zh-CN" altLang="en-US" dirty="0" smtClean="0"/>
              <a:t>电荷灵敏前放</a:t>
            </a:r>
            <a:r>
              <a:rPr lang="en-US" altLang="zh-CN" dirty="0" smtClean="0"/>
              <a:t>+</a:t>
            </a:r>
            <a:r>
              <a:rPr lang="zh-CN" altLang="en-US" dirty="0" smtClean="0"/>
              <a:t>极零相消</a:t>
            </a:r>
            <a:r>
              <a:rPr lang="en-US" altLang="zh-CN" dirty="0" smtClean="0"/>
              <a:t>+</a:t>
            </a:r>
            <a:r>
              <a:rPr lang="zh-CN" altLang="en-US" dirty="0" smtClean="0"/>
              <a:t>成形输出</a:t>
            </a:r>
            <a:endParaRPr lang="en-US" altLang="zh-CN" dirty="0" smtClean="0"/>
          </a:p>
          <a:p>
            <a:r>
              <a:rPr lang="zh-CN" altLang="en-US" dirty="0" smtClean="0"/>
              <a:t>针对</a:t>
            </a:r>
            <a:r>
              <a:rPr lang="en-US" altLang="zh-CN" dirty="0" smtClean="0"/>
              <a:t>GEM-TPC</a:t>
            </a:r>
            <a:r>
              <a:rPr lang="zh-CN" altLang="en-US" dirty="0" smtClean="0"/>
              <a:t>（</a:t>
            </a:r>
            <a:r>
              <a:rPr lang="en-US" altLang="zh-CN" dirty="0" smtClean="0"/>
              <a:t>DCTB</a:t>
            </a:r>
            <a:r>
              <a:rPr lang="zh-CN" altLang="en-US" dirty="0" smtClean="0"/>
              <a:t>）项目设计，可用于其它</a:t>
            </a:r>
            <a:endParaRPr lang="en-US" altLang="zh-CN" dirty="0" smtClean="0"/>
          </a:p>
          <a:p>
            <a:r>
              <a:rPr lang="zh-CN" altLang="en-US" dirty="0" smtClean="0"/>
              <a:t>类似参数的二维气体探测器</a:t>
            </a:r>
            <a:endParaRPr lang="zh-CN" altLang="en-US" dirty="0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35034" y="3337932"/>
            <a:ext cx="1901781" cy="1571952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51487" y="3337932"/>
            <a:ext cx="1941168" cy="1465269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2235861" y="4540552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 smtClean="0">
                <a:solidFill>
                  <a:srgbClr val="C00000"/>
                </a:solidFill>
              </a:rPr>
              <a:t>电路结构</a:t>
            </a:r>
            <a:endParaRPr lang="zh-CN" altLang="en-US" sz="1600" dirty="0">
              <a:solidFill>
                <a:srgbClr val="C00000"/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2053724" y="6338191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 smtClean="0">
                <a:solidFill>
                  <a:srgbClr val="C00000"/>
                </a:solidFill>
              </a:rPr>
              <a:t>设计指标</a:t>
            </a:r>
            <a:endParaRPr lang="zh-CN" altLang="en-US" sz="1600" dirty="0">
              <a:solidFill>
                <a:srgbClr val="C00000"/>
              </a:solidFill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204056" y="2915811"/>
            <a:ext cx="38619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 smtClean="0">
                <a:solidFill>
                  <a:srgbClr val="C00000"/>
                </a:solidFill>
              </a:rPr>
              <a:t>第一版芯片版图（</a:t>
            </a:r>
            <a:r>
              <a:rPr lang="en-US" altLang="zh-CN" sz="1600" dirty="0" smtClean="0">
                <a:solidFill>
                  <a:srgbClr val="C00000"/>
                </a:solidFill>
              </a:rPr>
              <a:t>GF0.35um CMOS</a:t>
            </a:r>
            <a:r>
              <a:rPr lang="zh-CN" altLang="en-US" sz="1600" dirty="0" smtClean="0">
                <a:solidFill>
                  <a:srgbClr val="C00000"/>
                </a:solidFill>
              </a:rPr>
              <a:t>工艺）</a:t>
            </a:r>
            <a:endParaRPr lang="zh-CN" altLang="en-US" sz="1600" dirty="0">
              <a:solidFill>
                <a:srgbClr val="C00000"/>
              </a:solidFill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6058441" y="4759279"/>
            <a:ext cx="20313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 smtClean="0">
                <a:solidFill>
                  <a:srgbClr val="C00000"/>
                </a:solidFill>
              </a:rPr>
              <a:t>第一版芯片测试结果</a:t>
            </a:r>
            <a:endParaRPr lang="zh-CN" altLang="en-US" sz="1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6102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104</TotalTime>
  <Words>512</Words>
  <Application>Microsoft Office PowerPoint</Application>
  <PresentationFormat>全屏显示(4:3)</PresentationFormat>
  <Paragraphs>89</Paragraphs>
  <Slides>7</Slides>
  <Notes>1</Notes>
  <HiddenSlides>0</HiddenSlides>
  <MMClips>0</MMClips>
  <ScaleCrop>false</ScaleCrop>
  <HeadingPairs>
    <vt:vector size="8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6" baseType="lpstr">
      <vt:lpstr>华文中宋</vt:lpstr>
      <vt:lpstr>宋体</vt:lpstr>
      <vt:lpstr>Arial</vt:lpstr>
      <vt:lpstr>Calibri</vt:lpstr>
      <vt:lpstr>Calibri Light</vt:lpstr>
      <vt:lpstr>Times New Roman</vt:lpstr>
      <vt:lpstr>Wingdings</vt:lpstr>
      <vt:lpstr>Office 主题</vt:lpstr>
      <vt:lpstr>Visio</vt:lpstr>
      <vt:lpstr>几款较成熟的芯片气体探测器简介</vt:lpstr>
      <vt:lpstr>① BESIII CGEM-IT读出芯片: TIGER</vt:lpstr>
      <vt:lpstr>TIGER芯片</vt:lpstr>
      <vt:lpstr>②Ma_PMT ASIC for GPPD of CSNS</vt:lpstr>
      <vt:lpstr>③低温低噪声芯片---nEXO_v1</vt:lpstr>
      <vt:lpstr>④模拟串行读出芯片---nEXO_v2</vt:lpstr>
      <vt:lpstr>⑤二维气体探测器读出芯片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Readout Electronics: TIGER ASIC</dc:title>
  <dc:creator>unknown</dc:creator>
  <cp:lastModifiedBy>Windows 用户</cp:lastModifiedBy>
  <cp:revision>22</cp:revision>
  <dcterms:created xsi:type="dcterms:W3CDTF">2017-12-08T01:04:54Z</dcterms:created>
  <dcterms:modified xsi:type="dcterms:W3CDTF">2018-06-23T04:14:53Z</dcterms:modified>
</cp:coreProperties>
</file>