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854" r:id="rId3"/>
    <p:sldId id="853" r:id="rId4"/>
    <p:sldId id="855" r:id="rId5"/>
    <p:sldId id="856" r:id="rId6"/>
    <p:sldId id="858" r:id="rId7"/>
    <p:sldId id="857" r:id="rId8"/>
    <p:sldId id="859" r:id="rId9"/>
    <p:sldId id="860" r:id="rId10"/>
    <p:sldId id="839" r:id="rId11"/>
    <p:sldId id="861" r:id="rId12"/>
    <p:sldId id="862" r:id="rId13"/>
    <p:sldId id="843" r:id="rId14"/>
  </p:sldIdLst>
  <p:sldSz cx="9144000" cy="6858000" type="screen4x3"/>
  <p:notesSz cx="6858000" cy="9239250"/>
  <p:defaultTextStyle>
    <a:defPPr>
      <a:defRPr lang="en-US"/>
    </a:defPPr>
    <a:lvl1pPr marL="0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46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96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50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98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245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098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941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795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0000FF"/>
    <a:srgbClr val="FFCC99"/>
    <a:srgbClr val="A50021"/>
    <a:srgbClr val="000000"/>
    <a:srgbClr val="00FF00"/>
    <a:srgbClr val="333300"/>
    <a:srgbClr val="00C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5" autoAdjust="0"/>
    <p:restoredTop sz="99368" autoAdjust="0"/>
  </p:normalViewPr>
  <p:slideViewPr>
    <p:cSldViewPr>
      <p:cViewPr>
        <p:scale>
          <a:sx n="75" d="100"/>
          <a:sy n="75" d="100"/>
        </p:scale>
        <p:origin x="2032" y="6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320" cy="461331"/>
          </a:xfrm>
          <a:prstGeom prst="rect">
            <a:avLst/>
          </a:prstGeom>
        </p:spPr>
        <p:txBody>
          <a:bodyPr vert="horz" lIns="90441" tIns="45221" rIns="90441" bIns="452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2" y="0"/>
            <a:ext cx="2972320" cy="461331"/>
          </a:xfrm>
          <a:prstGeom prst="rect">
            <a:avLst/>
          </a:prstGeom>
        </p:spPr>
        <p:txBody>
          <a:bodyPr vert="horz" lIns="90441" tIns="45221" rIns="90441" bIns="45221" rtlCol="0"/>
          <a:lstStyle>
            <a:lvl1pPr algn="r">
              <a:defRPr sz="1200"/>
            </a:lvl1pPr>
          </a:lstStyle>
          <a:p>
            <a:fld id="{3012FFC0-272B-4895-BEE5-6B37433B2EFC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6342"/>
            <a:ext cx="2972320" cy="461331"/>
          </a:xfrm>
          <a:prstGeom prst="rect">
            <a:avLst/>
          </a:prstGeom>
        </p:spPr>
        <p:txBody>
          <a:bodyPr vert="horz" lIns="90441" tIns="45221" rIns="90441" bIns="452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2" y="8776342"/>
            <a:ext cx="2972320" cy="461331"/>
          </a:xfrm>
          <a:prstGeom prst="rect">
            <a:avLst/>
          </a:prstGeom>
        </p:spPr>
        <p:txBody>
          <a:bodyPr vert="horz" lIns="90441" tIns="45221" rIns="90441" bIns="45221" rtlCol="0" anchor="b"/>
          <a:lstStyle>
            <a:lvl1pPr algn="r">
              <a:defRPr sz="1200"/>
            </a:lvl1pPr>
          </a:lstStyle>
          <a:p>
            <a:fld id="{D87942A6-4655-4573-BB20-793A75984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320" cy="461331"/>
          </a:xfrm>
          <a:prstGeom prst="rect">
            <a:avLst/>
          </a:prstGeom>
        </p:spPr>
        <p:txBody>
          <a:bodyPr vert="horz" lIns="90441" tIns="45221" rIns="90441" bIns="452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122" y="0"/>
            <a:ext cx="2972320" cy="461331"/>
          </a:xfrm>
          <a:prstGeom prst="rect">
            <a:avLst/>
          </a:prstGeom>
        </p:spPr>
        <p:txBody>
          <a:bodyPr vert="horz" lIns="90441" tIns="45221" rIns="90441" bIns="45221" rtlCol="0"/>
          <a:lstStyle>
            <a:lvl1pPr algn="r">
              <a:defRPr sz="1200"/>
            </a:lvl1pPr>
          </a:lstStyle>
          <a:p>
            <a:fld id="{E76A9453-FD3E-4291-809F-66AB906B8BC9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1" tIns="45221" rIns="90441" bIns="45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962"/>
            <a:ext cx="5486400" cy="4156715"/>
          </a:xfrm>
          <a:prstGeom prst="rect">
            <a:avLst/>
          </a:prstGeom>
        </p:spPr>
        <p:txBody>
          <a:bodyPr vert="horz" lIns="90441" tIns="45221" rIns="90441" bIns="45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6342"/>
            <a:ext cx="2972320" cy="461331"/>
          </a:xfrm>
          <a:prstGeom prst="rect">
            <a:avLst/>
          </a:prstGeom>
        </p:spPr>
        <p:txBody>
          <a:bodyPr vert="horz" lIns="90441" tIns="45221" rIns="90441" bIns="452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122" y="8776342"/>
            <a:ext cx="2972320" cy="461331"/>
          </a:xfrm>
          <a:prstGeom prst="rect">
            <a:avLst/>
          </a:prstGeom>
        </p:spPr>
        <p:txBody>
          <a:bodyPr vert="horz" lIns="90441" tIns="45221" rIns="90441" bIns="45221" rtlCol="0" anchor="b"/>
          <a:lstStyle>
            <a:lvl1pPr algn="r">
              <a:defRPr sz="1200"/>
            </a:lvl1pPr>
          </a:lstStyle>
          <a:p>
            <a:fld id="{601E9D1F-9E24-49FB-A3E0-6FABE96FA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6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96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50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98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45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98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941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795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DG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69360"/>
            <a:ext cx="251012" cy="152636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fld id="{BFD68310-DABF-4E2B-AE15-2FE2A08639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69" tIns="45685" rIns="91369" bIns="456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5"/>
            <a:ext cx="8229600" cy="4525963"/>
          </a:xfrm>
          <a:prstGeom prst="rect">
            <a:avLst/>
          </a:prstGeom>
        </p:spPr>
        <p:txBody>
          <a:bodyPr vert="horz" lIns="91369" tIns="45685" rIns="91369" bIns="456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369" tIns="45685" rIns="91369" bIns="456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E390-9E38-4F15-AAF5-CA00220FAB9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5"/>
            <a:ext cx="2895600" cy="365125"/>
          </a:xfrm>
          <a:prstGeom prst="rect">
            <a:avLst/>
          </a:prstGeom>
        </p:spPr>
        <p:txBody>
          <a:bodyPr vert="horz" lIns="91369" tIns="45685" rIns="91369" bIns="456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vert="horz" lIns="91369" tIns="45685" rIns="91369" bIns="456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3094-7F5C-467C-A84E-986A88D11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ctr" defTabSz="9136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0" indent="-342640" algn="l" defTabSz="9136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80" indent="-285532" algn="l" defTabSz="9136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20" indent="-228422" algn="l" defTabSz="9136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70" indent="-228422" algn="l" defTabSz="9136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25" indent="-228422" algn="l" defTabSz="9136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73" indent="-228422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20" indent="-228422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72" indent="-228422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16" indent="-228422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534400" cy="2064189"/>
          </a:xfrm>
        </p:spPr>
        <p:txBody>
          <a:bodyPr>
            <a:noAutofit/>
          </a:bodyPr>
          <a:lstStyle/>
          <a:p>
            <a:pPr algn="ctr"/>
            <a:r>
              <a:rPr lang="en-US" sz="6400" b="1" dirty="0" smtClean="0"/>
              <a:t>Introduction to VMM</a:t>
            </a:r>
            <a:endParaRPr lang="en-US" sz="6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2667000"/>
          </a:xfrm>
        </p:spPr>
        <p:txBody>
          <a:bodyPr lIns="0" rIns="0">
            <a:normAutofit fontScale="92500" lnSpcReduction="20000"/>
          </a:bodyPr>
          <a:lstStyle/>
          <a:p>
            <a:r>
              <a:rPr lang="en-US" sz="2600" dirty="0" smtClean="0">
                <a:solidFill>
                  <a:srgbClr val="000099"/>
                </a:solidFill>
              </a:rPr>
              <a:t>Feng Li</a:t>
            </a:r>
            <a:endParaRPr lang="en-US" sz="2600" baseline="30000" dirty="0" smtClean="0">
              <a:solidFill>
                <a:srgbClr val="000099"/>
              </a:solidFill>
            </a:endParaRPr>
          </a:p>
          <a:p>
            <a:r>
              <a:rPr lang="en-US" altLang="zh-CN" sz="1900" dirty="0">
                <a:solidFill>
                  <a:schemeClr val="tx1"/>
                </a:solidFill>
                <a:ea typeface="华文细黑" panose="02010600040101010101" pitchFamily="2" charset="-122"/>
                <a:cs typeface="Times New Roman" panose="02020603050405020304" pitchFamily="18" charset="0"/>
              </a:rPr>
              <a:t>State Key Laboratory of Particle Detection and Electronics</a:t>
            </a:r>
          </a:p>
          <a:p>
            <a:r>
              <a:rPr lang="en-US" altLang="zh-CN" sz="1900" dirty="0">
                <a:solidFill>
                  <a:schemeClr val="tx1"/>
                </a:solidFill>
                <a:ea typeface="华文细黑" panose="02010600040101010101" pitchFamily="2" charset="-122"/>
                <a:cs typeface="Times New Roman" panose="02020603050405020304" pitchFamily="18" charset="0"/>
              </a:rPr>
              <a:t>Depart of Modern Physics, University of Science &amp; Technology of China</a:t>
            </a:r>
          </a:p>
          <a:p>
            <a:endParaRPr lang="en-US" sz="1800" dirty="0" smtClean="0">
              <a:solidFill>
                <a:srgbClr val="000099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Acknowledgment</a:t>
            </a:r>
          </a:p>
          <a:p>
            <a:r>
              <a:rPr lang="en-US" altLang="zh-CN" sz="2400" dirty="0">
                <a:solidFill>
                  <a:srgbClr val="000099"/>
                </a:solidFill>
              </a:rPr>
              <a:t>Gianluigi De Geronimo </a:t>
            </a:r>
            <a:endParaRPr lang="en-US" altLang="zh-CN" sz="2400" baseline="30000" dirty="0">
              <a:solidFill>
                <a:srgbClr val="000099"/>
              </a:solidFill>
            </a:endParaRPr>
          </a:p>
          <a:p>
            <a:r>
              <a:rPr lang="en-US" altLang="zh-CN" sz="1800" b="1" dirty="0">
                <a:solidFill>
                  <a:schemeClr val="tx1"/>
                </a:solidFill>
              </a:rPr>
              <a:t>DG Circuits Consulting</a:t>
            </a:r>
            <a:r>
              <a:rPr lang="en-US" altLang="zh-CN" sz="1800" dirty="0">
                <a:solidFill>
                  <a:schemeClr val="tx1"/>
                </a:solidFill>
              </a:rPr>
              <a:t>,</a:t>
            </a:r>
            <a:r>
              <a:rPr lang="en-US" altLang="zh-CN" sz="1800" b="1" dirty="0">
                <a:solidFill>
                  <a:schemeClr val="tx1"/>
                </a:solidFill>
              </a:rPr>
              <a:t> Stony Brook University</a:t>
            </a:r>
            <a:r>
              <a:rPr lang="en-US" altLang="zh-CN" sz="1800" dirty="0">
                <a:solidFill>
                  <a:schemeClr val="tx1"/>
                </a:solidFill>
              </a:rPr>
              <a:t>, </a:t>
            </a:r>
            <a:r>
              <a:rPr lang="en-US" altLang="zh-CN" sz="1800" b="1" dirty="0">
                <a:solidFill>
                  <a:schemeClr val="tx1"/>
                </a:solidFill>
              </a:rPr>
              <a:t>University of Michigan</a:t>
            </a:r>
            <a:endParaRPr lang="en-US" altLang="zh-CN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rgbClr val="000099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Shanghai, CHEP2018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48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Attenuation Networks (</a:t>
            </a:r>
            <a:r>
              <a:rPr lang="el-GR" sz="3600" b="1" dirty="0" smtClean="0"/>
              <a:t>π</a:t>
            </a:r>
            <a:r>
              <a:rPr lang="en-US" sz="3600" b="1" dirty="0" smtClean="0"/>
              <a:t>-Networks)</a:t>
            </a:r>
          </a:p>
        </p:txBody>
      </p:sp>
      <p:grpSp>
        <p:nvGrpSpPr>
          <p:cNvPr id="2" name="Group 71"/>
          <p:cNvGrpSpPr/>
          <p:nvPr/>
        </p:nvGrpSpPr>
        <p:grpSpPr>
          <a:xfrm rot="16200000">
            <a:off x="1289113" y="1426287"/>
            <a:ext cx="990599" cy="216024"/>
            <a:chOff x="3977445" y="1412776"/>
            <a:chExt cx="990599" cy="216024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977445" y="1520788"/>
              <a:ext cx="274320" cy="0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247964" y="1412776"/>
              <a:ext cx="72008" cy="108012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19972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391980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63988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535996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608004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680012" y="1520788"/>
              <a:ext cx="72008" cy="108012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52020" y="1523076"/>
              <a:ext cx="216024" cy="0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/>
          <p:nvPr/>
        </p:nvGrpSpPr>
        <p:grpSpPr>
          <a:xfrm rot="5400000">
            <a:off x="2169506" y="1023855"/>
            <a:ext cx="288032" cy="2028252"/>
            <a:chOff x="5940152" y="1254460"/>
            <a:chExt cx="288032" cy="202825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5940152" y="2276872"/>
              <a:ext cx="288032" cy="0"/>
            </a:xfrm>
            <a:prstGeom prst="line">
              <a:avLst/>
            </a:prstGeom>
            <a:ln w="6350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940152" y="2168860"/>
              <a:ext cx="288032" cy="0"/>
            </a:xfrm>
            <a:prstGeom prst="line">
              <a:avLst/>
            </a:prstGeom>
            <a:ln w="6350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5626968" y="1711660"/>
              <a:ext cx="914400" cy="0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84168" y="2276872"/>
              <a:ext cx="0" cy="1005840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rot="5400000">
            <a:off x="1790700" y="924698"/>
            <a:ext cx="0" cy="228600"/>
          </a:xfrm>
          <a:prstGeom prst="line">
            <a:avLst/>
          </a:prstGeom>
          <a:ln w="41275" cap="rnd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89348" y="685800"/>
            <a:ext cx="468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smtClean="0">
                <a:latin typeface="+mn-lt"/>
              </a:rPr>
              <a:t>V</a:t>
            </a:r>
            <a:r>
              <a:rPr lang="en-US" b="1" i="0" baseline="-25000" dirty="0" smtClean="0">
                <a:latin typeface="+mn-lt"/>
              </a:rPr>
              <a:t>DDP</a:t>
            </a:r>
            <a:endParaRPr lang="en-US" b="1" i="0" baseline="-25000" dirty="0">
              <a:latin typeface="+mn-lt"/>
            </a:endParaRPr>
          </a:p>
        </p:txBody>
      </p:sp>
      <p:grpSp>
        <p:nvGrpSpPr>
          <p:cNvPr id="6" name="Group 71"/>
          <p:cNvGrpSpPr/>
          <p:nvPr/>
        </p:nvGrpSpPr>
        <p:grpSpPr>
          <a:xfrm rot="16200000">
            <a:off x="2432113" y="1426287"/>
            <a:ext cx="990599" cy="216024"/>
            <a:chOff x="3977445" y="1412776"/>
            <a:chExt cx="990599" cy="216024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977445" y="1520788"/>
              <a:ext cx="274320" cy="0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247964" y="1412776"/>
              <a:ext cx="72008" cy="108012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19972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391980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63988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35996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608004" y="1412776"/>
              <a:ext cx="72008" cy="216024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680012" y="1520788"/>
              <a:ext cx="72008" cy="108012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752020" y="1523076"/>
              <a:ext cx="216024" cy="0"/>
            </a:xfrm>
            <a:prstGeom prst="line">
              <a:avLst/>
            </a:prstGeom>
            <a:ln w="317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rot="5400000">
            <a:off x="2933700" y="924698"/>
            <a:ext cx="0" cy="228600"/>
          </a:xfrm>
          <a:prstGeom prst="line">
            <a:avLst/>
          </a:prstGeom>
          <a:ln w="41275" cap="rnd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32348" y="685800"/>
            <a:ext cx="468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smtClean="0">
                <a:latin typeface="+mn-lt"/>
              </a:rPr>
              <a:t>V</a:t>
            </a:r>
            <a:r>
              <a:rPr lang="en-US" b="1" i="0" baseline="-25000" dirty="0" smtClean="0">
                <a:latin typeface="+mn-lt"/>
              </a:rPr>
              <a:t>DDP</a:t>
            </a:r>
            <a:endParaRPr lang="en-US" b="1" i="0" baseline="-25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1148" y="1905000"/>
            <a:ext cx="468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smtClean="0">
                <a:solidFill>
                  <a:srgbClr val="000099"/>
                </a:solidFill>
                <a:latin typeface="+mn-lt"/>
              </a:rPr>
              <a:t>PAD</a:t>
            </a:r>
            <a:endParaRPr lang="en-US" b="1" i="0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5400" y="1343799"/>
            <a:ext cx="468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smtClean="0">
                <a:latin typeface="+mn-lt"/>
              </a:rPr>
              <a:t>R</a:t>
            </a:r>
            <a:r>
              <a:rPr lang="en-US" b="1" i="0" baseline="-25000" dirty="0" smtClean="0">
                <a:latin typeface="+mn-lt"/>
              </a:rPr>
              <a:t>P2</a:t>
            </a:r>
            <a:endParaRPr lang="en-US" b="1" i="0" baseline="-250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13348" y="1343799"/>
            <a:ext cx="468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smtClean="0">
                <a:latin typeface="+mn-lt"/>
              </a:rPr>
              <a:t>R</a:t>
            </a:r>
            <a:r>
              <a:rPr lang="en-US" b="1" i="0" baseline="-25000" dirty="0" smtClean="0">
                <a:latin typeface="+mn-lt"/>
              </a:rPr>
              <a:t>P1</a:t>
            </a:r>
            <a:endParaRPr lang="en-US" b="1" i="0" baseline="-250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75148" y="1524000"/>
            <a:ext cx="468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smtClean="0">
                <a:latin typeface="+mn-lt"/>
              </a:rPr>
              <a:t>C</a:t>
            </a:r>
            <a:r>
              <a:rPr lang="en-US" b="1" i="0" baseline="-25000" dirty="0" smtClean="0">
                <a:latin typeface="+mn-lt"/>
              </a:rPr>
              <a:t>P</a:t>
            </a:r>
            <a:endParaRPr lang="en-US" b="1" i="0" baseline="-250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6800" y="1143000"/>
            <a:ext cx="37338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smtClean="0">
                <a:latin typeface="+mn-lt"/>
              </a:rPr>
              <a:t>R</a:t>
            </a:r>
            <a:r>
              <a:rPr lang="en-US" b="1" i="0" baseline="-25000" dirty="0" smtClean="0">
                <a:latin typeface="+mn-lt"/>
              </a:rPr>
              <a:t>P1</a:t>
            </a:r>
            <a:r>
              <a:rPr lang="en-US" b="1" i="0" dirty="0" smtClean="0">
                <a:latin typeface="+mn-lt"/>
              </a:rPr>
              <a:t> </a:t>
            </a:r>
            <a:r>
              <a:rPr lang="en-US" b="1" i="0" dirty="0" smtClean="0">
                <a:latin typeface="+mn-lt"/>
                <a:sym typeface="Symbol"/>
              </a:rPr>
              <a:t> 300 k</a:t>
            </a:r>
            <a:r>
              <a:rPr lang="el-GR" b="1" i="0" dirty="0" smtClean="0">
                <a:latin typeface="+mn-lt"/>
                <a:sym typeface="Symbol"/>
              </a:rPr>
              <a:t>Ω</a:t>
            </a:r>
            <a:r>
              <a:rPr lang="en-US" b="1" i="0" dirty="0" smtClean="0">
                <a:latin typeface="+mn-lt"/>
                <a:sym typeface="Symbol"/>
              </a:rPr>
              <a:t>, </a:t>
            </a:r>
            <a:r>
              <a:rPr lang="en-US" b="1" dirty="0" smtClean="0"/>
              <a:t>R</a:t>
            </a:r>
            <a:r>
              <a:rPr lang="en-US" b="1" baseline="-25000" dirty="0" smtClean="0"/>
              <a:t>P2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 300 k</a:t>
            </a:r>
            <a:r>
              <a:rPr lang="el-GR" b="1" dirty="0" smtClean="0">
                <a:sym typeface="Symbol"/>
              </a:rPr>
              <a:t>Ω</a:t>
            </a:r>
            <a:endParaRPr lang="en-US" b="1" dirty="0" smtClean="0">
              <a:sym typeface="Symbol"/>
            </a:endParaRPr>
          </a:p>
          <a:p>
            <a:r>
              <a:rPr lang="en-US" b="1" dirty="0" smtClean="0"/>
              <a:t>C</a:t>
            </a:r>
            <a:r>
              <a:rPr lang="en-US" b="1" baseline="-25000" dirty="0" smtClean="0"/>
              <a:t>P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 C</a:t>
            </a:r>
            <a:r>
              <a:rPr lang="en-US" b="1" baseline="-25000" dirty="0" smtClean="0">
                <a:sym typeface="Symbol"/>
              </a:rPr>
              <a:t>PAD</a:t>
            </a:r>
            <a:r>
              <a:rPr lang="en-US" b="1" dirty="0" smtClean="0">
                <a:sym typeface="Symbol"/>
              </a:rPr>
              <a:t>/2 or 100pF </a:t>
            </a:r>
            <a:r>
              <a:rPr lang="en-US" dirty="0" smtClean="0">
                <a:sym typeface="Symbol"/>
              </a:rPr>
              <a:t>10V</a:t>
            </a:r>
          </a:p>
          <a:p>
            <a:r>
              <a:rPr lang="en-US" b="1" dirty="0" smtClean="0">
                <a:solidFill>
                  <a:srgbClr val="C00000"/>
                </a:solidFill>
                <a:sym typeface="Symbol"/>
              </a:rPr>
              <a:t>Attenuation 1/3, can be adjusted</a:t>
            </a:r>
          </a:p>
          <a:p>
            <a:r>
              <a:rPr lang="en-US" b="1" dirty="0" smtClean="0">
                <a:solidFill>
                  <a:srgbClr val="006600"/>
                </a:solidFill>
                <a:sym typeface="Symbol"/>
              </a:rPr>
              <a:t>No attenuation  →  only R</a:t>
            </a:r>
            <a:r>
              <a:rPr lang="en-US" b="1" baseline="-25000" dirty="0" smtClean="0">
                <a:solidFill>
                  <a:srgbClr val="006600"/>
                </a:solidFill>
                <a:sym typeface="Symbol"/>
              </a:rPr>
              <a:t>P1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=100k</a:t>
            </a:r>
            <a:endParaRPr lang="en-US" b="1" i="0" baseline="-250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1877199"/>
            <a:ext cx="685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smtClean="0">
                <a:latin typeface="+mn-lt"/>
              </a:rPr>
              <a:t>VMM3</a:t>
            </a:r>
            <a:endParaRPr lang="en-US" b="1" i="0" baseline="-25000" dirty="0">
              <a:latin typeface="+mn-lt"/>
            </a:endParaRPr>
          </a:p>
        </p:txBody>
      </p:sp>
      <p:grpSp>
        <p:nvGrpSpPr>
          <p:cNvPr id="15" name="Group 128"/>
          <p:cNvGrpSpPr/>
          <p:nvPr/>
        </p:nvGrpSpPr>
        <p:grpSpPr>
          <a:xfrm>
            <a:off x="609600" y="2923401"/>
            <a:ext cx="8265633" cy="1496199"/>
            <a:chOff x="609600" y="4724400"/>
            <a:chExt cx="8265633" cy="1496199"/>
          </a:xfrm>
        </p:grpSpPr>
        <p:grpSp>
          <p:nvGrpSpPr>
            <p:cNvPr id="23" name="Group 71"/>
            <p:cNvGrpSpPr/>
            <p:nvPr/>
          </p:nvGrpSpPr>
          <p:grpSpPr>
            <a:xfrm rot="16200000">
              <a:off x="1299965" y="5464887"/>
              <a:ext cx="990599" cy="216024"/>
              <a:chOff x="3977445" y="1412776"/>
              <a:chExt cx="990599" cy="21602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H="1">
                <a:off x="3977445" y="1520788"/>
                <a:ext cx="274320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4247964" y="1412776"/>
                <a:ext cx="72008" cy="10801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19972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4391980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463988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4535996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608004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4680012" y="1520788"/>
                <a:ext cx="72008" cy="10801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4752020" y="1523076"/>
                <a:ext cx="216024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34"/>
            <p:cNvGrpSpPr/>
            <p:nvPr/>
          </p:nvGrpSpPr>
          <p:grpSpPr>
            <a:xfrm rot="5400000">
              <a:off x="2180358" y="5062455"/>
              <a:ext cx="288032" cy="2028252"/>
              <a:chOff x="5940152" y="1254460"/>
              <a:chExt cx="288032" cy="2028252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H="1">
                <a:off x="5940152" y="2276872"/>
                <a:ext cx="288032" cy="0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5940152" y="2168860"/>
                <a:ext cx="288032" cy="0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5626968" y="1711660"/>
                <a:ext cx="914400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6084168" y="2276872"/>
                <a:ext cx="0" cy="100584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1801552" y="4963298"/>
              <a:ext cx="0" cy="228600"/>
            </a:xfrm>
            <a:prstGeom prst="line">
              <a:avLst/>
            </a:prstGeom>
            <a:ln w="41275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1600200" y="4724400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V</a:t>
              </a:r>
              <a:r>
                <a:rPr lang="en-US" b="1" i="0" baseline="-25000" dirty="0" smtClean="0">
                  <a:latin typeface="+mn-lt"/>
                </a:rPr>
                <a:t>DDP</a:t>
              </a:r>
              <a:endParaRPr lang="en-US" b="1" i="0" baseline="-25000" dirty="0">
                <a:latin typeface="+mn-lt"/>
              </a:endParaRPr>
            </a:p>
          </p:txBody>
        </p:sp>
        <p:grpSp>
          <p:nvGrpSpPr>
            <p:cNvPr id="25" name="Group 71"/>
            <p:cNvGrpSpPr/>
            <p:nvPr/>
          </p:nvGrpSpPr>
          <p:grpSpPr>
            <a:xfrm rot="16200000">
              <a:off x="2442965" y="5464887"/>
              <a:ext cx="990599" cy="216024"/>
              <a:chOff x="3977445" y="1412776"/>
              <a:chExt cx="990599" cy="216024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H="1">
                <a:off x="3977445" y="1520788"/>
                <a:ext cx="274320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4247964" y="1412776"/>
                <a:ext cx="72008" cy="10801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4319972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4391980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463988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4535996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608004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4680012" y="1520788"/>
                <a:ext cx="72008" cy="10801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4752020" y="1523076"/>
                <a:ext cx="216024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>
              <a:off x="2944552" y="4963298"/>
              <a:ext cx="0" cy="228600"/>
            </a:xfrm>
            <a:prstGeom prst="line">
              <a:avLst/>
            </a:prstGeom>
            <a:ln w="41275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2743200" y="4724400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V</a:t>
              </a:r>
              <a:r>
                <a:rPr lang="en-US" b="1" i="0" baseline="-25000" dirty="0" smtClean="0">
                  <a:latin typeface="+mn-lt"/>
                </a:rPr>
                <a:t>DDP</a:t>
              </a:r>
              <a:endParaRPr lang="en-US" b="1" i="0" baseline="-25000" dirty="0">
                <a:latin typeface="+mn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9600" y="5943600"/>
              <a:ext cx="6204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solidFill>
                    <a:srgbClr val="000099"/>
                  </a:solidFill>
                  <a:latin typeface="+mn-lt"/>
                </a:rPr>
                <a:t>STRIP</a:t>
              </a:r>
              <a:endParaRPr lang="en-US" b="1" i="0" baseline="-250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295400" y="5382399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R</a:t>
              </a:r>
              <a:r>
                <a:rPr lang="en-US" b="1" i="0" baseline="-25000" dirty="0" smtClean="0">
                  <a:latin typeface="+mn-lt"/>
                </a:rPr>
                <a:t>S2</a:t>
              </a:r>
              <a:endParaRPr lang="en-US" b="1" i="0" baseline="-25000" dirty="0">
                <a:latin typeface="+mn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124200" y="5382399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R</a:t>
              </a:r>
              <a:r>
                <a:rPr lang="en-US" b="1" i="0" baseline="-25000" dirty="0" smtClean="0">
                  <a:latin typeface="+mn-lt"/>
                </a:rPr>
                <a:t>S1</a:t>
              </a:r>
              <a:endParaRPr lang="en-US" b="1" i="0" baseline="-25000" dirty="0">
                <a:latin typeface="+mn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286000" y="5562600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C</a:t>
              </a:r>
              <a:r>
                <a:rPr lang="en-US" b="1" i="0" baseline="-25000" dirty="0" smtClean="0">
                  <a:latin typeface="+mn-lt"/>
                </a:rPr>
                <a:t>S</a:t>
              </a:r>
              <a:endParaRPr lang="en-US" b="1" i="0" baseline="-25000" dirty="0">
                <a:latin typeface="+mn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946084" y="4772799"/>
              <a:ext cx="3929149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R</a:t>
              </a:r>
              <a:r>
                <a:rPr lang="en-US" b="1" i="0" baseline="-25000" dirty="0" smtClean="0">
                  <a:latin typeface="+mn-lt"/>
                </a:rPr>
                <a:t>S1</a:t>
              </a:r>
              <a:r>
                <a:rPr lang="en-US" b="1" i="0" dirty="0" smtClean="0">
                  <a:latin typeface="+mn-lt"/>
                </a:rPr>
                <a:t> </a:t>
              </a:r>
              <a:r>
                <a:rPr lang="en-US" b="1" i="0" dirty="0" smtClean="0">
                  <a:latin typeface="+mn-lt"/>
                  <a:sym typeface="Symbol"/>
                </a:rPr>
                <a:t> 300 k</a:t>
              </a:r>
              <a:r>
                <a:rPr lang="el-GR" b="1" i="0" dirty="0" smtClean="0">
                  <a:latin typeface="+mn-lt"/>
                  <a:sym typeface="Symbol"/>
                </a:rPr>
                <a:t>Ω</a:t>
              </a:r>
              <a:r>
                <a:rPr lang="en-US" b="1" i="0" dirty="0" smtClean="0">
                  <a:latin typeface="+mn-lt"/>
                  <a:sym typeface="Symbol"/>
                </a:rPr>
                <a:t>, </a:t>
              </a:r>
              <a:r>
                <a:rPr lang="en-US" b="1" dirty="0" smtClean="0"/>
                <a:t>R</a:t>
              </a:r>
              <a:r>
                <a:rPr lang="en-US" b="1" baseline="-25000" dirty="0" smtClean="0"/>
                <a:t>S2</a:t>
              </a:r>
              <a:r>
                <a:rPr lang="en-US" b="1" dirty="0" smtClean="0"/>
                <a:t> </a:t>
              </a:r>
              <a:r>
                <a:rPr lang="en-US" b="1" dirty="0" smtClean="0">
                  <a:sym typeface="Symbol"/>
                </a:rPr>
                <a:t> 300 k</a:t>
              </a:r>
              <a:r>
                <a:rPr lang="el-GR" b="1" dirty="0" smtClean="0">
                  <a:sym typeface="Symbol"/>
                </a:rPr>
                <a:t>Ω</a:t>
              </a:r>
              <a:endParaRPr lang="en-US" b="1" i="0" dirty="0" smtClean="0">
                <a:latin typeface="+mn-lt"/>
                <a:sym typeface="Symbol"/>
              </a:endParaRPr>
            </a:p>
            <a:p>
              <a:r>
                <a:rPr lang="en-US" b="1" dirty="0" smtClean="0"/>
                <a:t>C</a:t>
              </a:r>
              <a:r>
                <a:rPr lang="en-US" b="1" baseline="-25000" dirty="0" smtClean="0"/>
                <a:t>S</a:t>
              </a:r>
              <a:r>
                <a:rPr lang="en-US" b="1" dirty="0" smtClean="0"/>
                <a:t> </a:t>
              </a:r>
              <a:r>
                <a:rPr lang="en-US" b="1" dirty="0" smtClean="0">
                  <a:sym typeface="Symbol"/>
                </a:rPr>
                <a:t>&gt; 100pF </a:t>
              </a:r>
              <a:r>
                <a:rPr lang="en-US" dirty="0" smtClean="0">
                  <a:sym typeface="Symbol"/>
                </a:rPr>
                <a:t>10V</a:t>
              </a:r>
            </a:p>
            <a:p>
              <a:r>
                <a:rPr lang="en-US" b="1" i="0" dirty="0" smtClean="0">
                  <a:solidFill>
                    <a:srgbClr val="C00000"/>
                  </a:solidFill>
                  <a:latin typeface="+mn-lt"/>
                  <a:sym typeface="Symbol"/>
                </a:rPr>
                <a:t>Small attenuation, or </a:t>
              </a:r>
              <a:r>
                <a:rPr lang="en-US" b="1" i="0" u="sng" dirty="0" smtClean="0">
                  <a:solidFill>
                    <a:srgbClr val="C00000"/>
                  </a:solidFill>
                  <a:latin typeface="+mn-lt"/>
                  <a:sym typeface="Symbol"/>
                </a:rPr>
                <a:t>none</a:t>
              </a:r>
            </a:p>
            <a:p>
              <a:r>
                <a:rPr lang="en-US" b="1" dirty="0" smtClean="0">
                  <a:solidFill>
                    <a:srgbClr val="C00000"/>
                  </a:solidFill>
                  <a:sym typeface="Symbol"/>
                </a:rPr>
                <a:t>Beware of inter-strip coupling</a:t>
              </a:r>
            </a:p>
            <a:p>
              <a:r>
                <a:rPr lang="en-US" b="1" dirty="0" smtClean="0">
                  <a:solidFill>
                    <a:srgbClr val="006600"/>
                  </a:solidFill>
                  <a:sym typeface="Symbol"/>
                </a:rPr>
                <a:t>No attenuation  →  only R</a:t>
              </a:r>
              <a:r>
                <a:rPr lang="en-US" b="1" baseline="-25000" dirty="0" smtClean="0">
                  <a:solidFill>
                    <a:srgbClr val="006600"/>
                  </a:solidFill>
                  <a:sym typeface="Symbol"/>
                </a:rPr>
                <a:t>S1</a:t>
              </a:r>
              <a:r>
                <a:rPr lang="en-US" b="1" dirty="0" smtClean="0">
                  <a:solidFill>
                    <a:srgbClr val="006600"/>
                  </a:solidFill>
                  <a:sym typeface="Symbol"/>
                </a:rPr>
                <a:t>=100k</a:t>
              </a:r>
              <a:endParaRPr lang="en-US" b="1" baseline="-25000" dirty="0" smtClean="0">
                <a:solidFill>
                  <a:srgbClr val="00660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05200" y="5915799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VMM3</a:t>
              </a:r>
              <a:endParaRPr lang="en-US" b="1" i="0" baseline="-25000" dirty="0">
                <a:latin typeface="+mn-lt"/>
              </a:endParaRPr>
            </a:p>
          </p:txBody>
        </p:sp>
      </p:grpSp>
      <p:sp>
        <p:nvSpPr>
          <p:cNvPr id="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5" y="6629400"/>
            <a:ext cx="318811" cy="228600"/>
          </a:xfrm>
        </p:spPr>
        <p:txBody>
          <a:bodyPr lIns="45685" tIns="45685" rIns="0" bIns="45685" anchor="b" anchorCtr="0"/>
          <a:lstStyle/>
          <a:p>
            <a:pPr>
              <a:defRPr/>
            </a:pPr>
            <a:fld id="{3DD4D9D2-C1CF-42BC-A259-7A74AA0E8C5F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3" name="Text Box 159"/>
          <p:cNvSpPr txBox="1">
            <a:spLocks noChangeArrowheads="1"/>
          </p:cNvSpPr>
          <p:nvPr/>
        </p:nvSpPr>
        <p:spPr bwMode="auto">
          <a:xfrm>
            <a:off x="0" y="6639178"/>
            <a:ext cx="1066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685" tIns="45685" rIns="91369" bIns="45685">
            <a:spAutoFit/>
          </a:bodyPr>
          <a:lstStyle/>
          <a:p>
            <a:pPr marL="0" lvl="1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G. De Geronimo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124200" y="1143000"/>
            <a:ext cx="533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sym typeface="Symbol"/>
              </a:rPr>
              <a:t>bias</a:t>
            </a:r>
            <a:endParaRPr lang="en-US" b="1" i="0" baseline="-250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219200" y="1143000"/>
            <a:ext cx="533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sym typeface="Symbol"/>
              </a:rPr>
              <a:t>bias</a:t>
            </a:r>
            <a:endParaRPr lang="en-US" b="1" i="0" baseline="-250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371600" y="2209800"/>
            <a:ext cx="2438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sym typeface="Symbol"/>
              </a:rPr>
              <a:t>attenuation C</a:t>
            </a:r>
            <a:r>
              <a:rPr lang="en-US" b="1" baseline="-25000" dirty="0" smtClean="0">
                <a:solidFill>
                  <a:srgbClr val="006600"/>
                </a:solidFill>
                <a:sym typeface="Symbol"/>
              </a:rPr>
              <a:t>P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/(C</a:t>
            </a:r>
            <a:r>
              <a:rPr lang="en-US" b="1" baseline="-25000" dirty="0" smtClean="0">
                <a:solidFill>
                  <a:srgbClr val="006600"/>
                </a:solidFill>
                <a:sym typeface="Symbol"/>
              </a:rPr>
              <a:t>P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+C</a:t>
            </a:r>
            <a:r>
              <a:rPr lang="en-US" b="1" baseline="-25000" dirty="0" smtClean="0">
                <a:solidFill>
                  <a:srgbClr val="006600"/>
                </a:solidFill>
                <a:sym typeface="Symbol"/>
              </a:rPr>
              <a:t>PAD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)</a:t>
            </a:r>
            <a:endParaRPr lang="en-US" b="1" i="0" baseline="-25000" dirty="0">
              <a:solidFill>
                <a:srgbClr val="006600"/>
              </a:solidFill>
              <a:latin typeface="+mn-lt"/>
            </a:endParaRPr>
          </a:p>
        </p:txBody>
      </p:sp>
      <p:grpSp>
        <p:nvGrpSpPr>
          <p:cNvPr id="39" name="Group 127"/>
          <p:cNvGrpSpPr/>
          <p:nvPr/>
        </p:nvGrpSpPr>
        <p:grpSpPr>
          <a:xfrm>
            <a:off x="381000" y="4724305"/>
            <a:ext cx="8534400" cy="1662088"/>
            <a:chOff x="381000" y="2624697"/>
            <a:chExt cx="8534400" cy="1662088"/>
          </a:xfrm>
        </p:grpSpPr>
        <p:sp>
          <p:nvSpPr>
            <p:cNvPr id="20" name="Isosceles Triangle 19"/>
            <p:cNvSpPr/>
            <p:nvPr/>
          </p:nvSpPr>
          <p:spPr>
            <a:xfrm flipV="1">
              <a:off x="2667000" y="4120896"/>
              <a:ext cx="219456" cy="1463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71"/>
            <p:cNvGrpSpPr/>
            <p:nvPr/>
          </p:nvGrpSpPr>
          <p:grpSpPr>
            <a:xfrm rot="5400000" flipV="1">
              <a:off x="2279713" y="3517584"/>
              <a:ext cx="990599" cy="216024"/>
              <a:chOff x="3977445" y="1412776"/>
              <a:chExt cx="990599" cy="21602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3977445" y="1520788"/>
                <a:ext cx="274320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4247964" y="1412776"/>
                <a:ext cx="72008" cy="10801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19972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391980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463988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535996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608004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4680012" y="1520788"/>
                <a:ext cx="72008" cy="10801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4752020" y="1523076"/>
                <a:ext cx="216024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34"/>
            <p:cNvGrpSpPr/>
            <p:nvPr/>
          </p:nvGrpSpPr>
          <p:grpSpPr>
            <a:xfrm rot="5400000">
              <a:off x="2728058" y="1667352"/>
              <a:ext cx="288032" cy="2942652"/>
              <a:chOff x="5940152" y="1254460"/>
              <a:chExt cx="288032" cy="294265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H="1">
                <a:off x="5940152" y="2276872"/>
                <a:ext cx="288032" cy="0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940152" y="2168860"/>
                <a:ext cx="288032" cy="0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5626968" y="1711660"/>
                <a:ext cx="914400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84168" y="2276872"/>
                <a:ext cx="0" cy="192024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71"/>
            <p:cNvGrpSpPr/>
            <p:nvPr/>
          </p:nvGrpSpPr>
          <p:grpSpPr>
            <a:xfrm rot="5400000" flipV="1">
              <a:off x="3422713" y="3517584"/>
              <a:ext cx="990599" cy="216024"/>
              <a:chOff x="3977445" y="1412776"/>
              <a:chExt cx="990599" cy="216024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H="1">
                <a:off x="3977445" y="1520788"/>
                <a:ext cx="274320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4247964" y="1412776"/>
                <a:ext cx="72008" cy="10801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319972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4391980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463988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4535996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608004" y="1412776"/>
                <a:ext cx="72008" cy="216024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680012" y="1520788"/>
                <a:ext cx="72008" cy="10801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4752020" y="1523076"/>
                <a:ext cx="216024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381000" y="2895600"/>
              <a:ext cx="91440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i="0" dirty="0" smtClean="0">
                  <a:solidFill>
                    <a:srgbClr val="000099"/>
                  </a:solidFill>
                  <a:latin typeface="+mn-lt"/>
                </a:rPr>
                <a:t>WIRES</a:t>
              </a:r>
            </a:p>
            <a:p>
              <a:pPr algn="ctr"/>
              <a:r>
                <a:rPr lang="en-US" sz="1200" b="1" dirty="0" smtClean="0">
                  <a:solidFill>
                    <a:srgbClr val="000099"/>
                  </a:solidFill>
                </a:rPr>
                <a:t>(ac-coupled)</a:t>
              </a:r>
              <a:endParaRPr lang="en-US" sz="1200" b="1" i="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60948" y="3511296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R</a:t>
              </a:r>
              <a:r>
                <a:rPr lang="en-US" b="1" i="0" baseline="-25000" dirty="0" smtClean="0">
                  <a:latin typeface="+mn-lt"/>
                </a:rPr>
                <a:t>W2</a:t>
              </a:r>
              <a:endParaRPr lang="en-US" b="1" i="0" baseline="-25000" dirty="0">
                <a:latin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03948" y="3511296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R</a:t>
              </a:r>
              <a:r>
                <a:rPr lang="en-US" b="1" i="0" baseline="-25000" dirty="0" smtClean="0">
                  <a:latin typeface="+mn-lt"/>
                </a:rPr>
                <a:t>W1</a:t>
              </a:r>
              <a:endParaRPr lang="en-US" b="1" i="0" baseline="-25000" dirty="0"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65748" y="2624697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err="1" smtClean="0">
                  <a:latin typeface="+mn-lt"/>
                </a:rPr>
                <a:t>C</a:t>
              </a:r>
              <a:r>
                <a:rPr lang="en-US" b="1" i="0" baseline="-25000" dirty="0" err="1" smtClean="0">
                  <a:latin typeface="+mn-lt"/>
                </a:rPr>
                <a:t>w</a:t>
              </a:r>
              <a:endParaRPr lang="en-US" b="1" i="0" baseline="-25000" dirty="0">
                <a:latin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86400" y="2624792"/>
              <a:ext cx="3429000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R</a:t>
              </a:r>
              <a:r>
                <a:rPr lang="en-US" b="1" baseline="-25000" dirty="0" smtClean="0"/>
                <a:t>W1</a:t>
              </a:r>
              <a:r>
                <a:rPr lang="en-US" b="1" i="0" dirty="0" smtClean="0">
                  <a:latin typeface="+mn-lt"/>
                </a:rPr>
                <a:t> </a:t>
              </a:r>
              <a:r>
                <a:rPr lang="en-US" b="1" i="0" dirty="0" smtClean="0">
                  <a:latin typeface="+mn-lt"/>
                  <a:sym typeface="Symbol"/>
                </a:rPr>
                <a:t> 1 </a:t>
              </a:r>
              <a:r>
                <a:rPr lang="en-US" b="1" dirty="0" smtClean="0">
                  <a:sym typeface="Symbol"/>
                </a:rPr>
                <a:t>M</a:t>
              </a:r>
              <a:r>
                <a:rPr lang="el-GR" b="1" dirty="0" smtClean="0">
                  <a:sym typeface="Symbol"/>
                </a:rPr>
                <a:t>Ω</a:t>
              </a:r>
              <a:r>
                <a:rPr lang="en-US" b="1" i="0" dirty="0" smtClean="0">
                  <a:latin typeface="+mn-lt"/>
                  <a:sym typeface="Symbol"/>
                </a:rPr>
                <a:t>, </a:t>
              </a:r>
              <a:r>
                <a:rPr lang="en-US" b="1" dirty="0" smtClean="0"/>
                <a:t>R</a:t>
              </a:r>
              <a:r>
                <a:rPr lang="en-US" b="1" baseline="-25000" dirty="0" smtClean="0"/>
                <a:t>W2</a:t>
              </a:r>
              <a:r>
                <a:rPr lang="en-US" b="1" dirty="0" smtClean="0"/>
                <a:t> </a:t>
              </a:r>
              <a:r>
                <a:rPr lang="en-US" b="1" dirty="0" smtClean="0">
                  <a:sym typeface="Symbol"/>
                </a:rPr>
                <a:t> 300 k</a:t>
              </a:r>
              <a:r>
                <a:rPr lang="el-GR" b="1" dirty="0" smtClean="0">
                  <a:sym typeface="Symbol"/>
                </a:rPr>
                <a:t>Ω</a:t>
              </a:r>
              <a:endParaRPr lang="en-US" b="1" dirty="0" smtClean="0">
                <a:sym typeface="Symbol"/>
              </a:endParaRPr>
            </a:p>
            <a:p>
              <a:r>
                <a:rPr lang="en-US" b="1" dirty="0" smtClean="0"/>
                <a:t>C</a:t>
              </a:r>
              <a:r>
                <a:rPr lang="en-US" b="1" baseline="-25000" dirty="0" smtClean="0"/>
                <a:t>WG</a:t>
              </a:r>
              <a:r>
                <a:rPr lang="en-US" b="1" dirty="0" smtClean="0"/>
                <a:t> </a:t>
              </a:r>
              <a:r>
                <a:rPr lang="en-US" b="1" dirty="0" smtClean="0">
                  <a:sym typeface="Symbol"/>
                </a:rPr>
                <a:t> 1nF </a:t>
              </a:r>
              <a:r>
                <a:rPr lang="en-US" dirty="0" smtClean="0">
                  <a:sym typeface="Symbol"/>
                </a:rPr>
                <a:t>10V, </a:t>
              </a:r>
              <a:r>
                <a:rPr lang="en-US" b="1" dirty="0" smtClean="0"/>
                <a:t>C</a:t>
              </a:r>
              <a:r>
                <a:rPr lang="en-US" b="1" baseline="-25000" dirty="0" smtClean="0"/>
                <a:t>W</a:t>
              </a:r>
              <a:r>
                <a:rPr lang="en-US" b="1" dirty="0" smtClean="0"/>
                <a:t> </a:t>
              </a:r>
              <a:r>
                <a:rPr lang="en-US" b="1" dirty="0" smtClean="0">
                  <a:sym typeface="Symbol"/>
                </a:rPr>
                <a:t> 200pF </a:t>
              </a:r>
              <a:r>
                <a:rPr lang="en-US" dirty="0" smtClean="0">
                  <a:sym typeface="Symbol"/>
                </a:rPr>
                <a:t>10V</a:t>
              </a:r>
            </a:p>
            <a:p>
              <a:r>
                <a:rPr lang="en-US" b="1" i="0" dirty="0" smtClean="0">
                  <a:solidFill>
                    <a:srgbClr val="C00000"/>
                  </a:solidFill>
                  <a:latin typeface="+mn-lt"/>
                  <a:sym typeface="Symbol"/>
                </a:rPr>
                <a:t>Attenuation 1/6, can be adjusted</a:t>
              </a:r>
            </a:p>
            <a:p>
              <a:r>
                <a:rPr lang="en-US" b="1" i="0" dirty="0" smtClean="0">
                  <a:solidFill>
                    <a:srgbClr val="C00000"/>
                  </a:solidFill>
                  <a:latin typeface="+mn-lt"/>
                </a:rPr>
                <a:t>C</a:t>
              </a:r>
              <a:r>
                <a:rPr lang="en-US" b="1" i="0" baseline="-25000" dirty="0" smtClean="0">
                  <a:solidFill>
                    <a:srgbClr val="C00000"/>
                  </a:solidFill>
                  <a:latin typeface="+mn-lt"/>
                </a:rPr>
                <a:t>WG</a:t>
              </a:r>
              <a:r>
                <a:rPr lang="en-US" b="1" i="0" dirty="0" smtClean="0">
                  <a:solidFill>
                    <a:srgbClr val="C00000"/>
                  </a:solidFill>
                  <a:latin typeface="+mn-lt"/>
                </a:rPr>
                <a:t> keeps wire impedance low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Controlled termination possible</a:t>
              </a:r>
            </a:p>
            <a:p>
              <a:r>
                <a:rPr lang="en-US" b="1" dirty="0" smtClean="0">
                  <a:solidFill>
                    <a:srgbClr val="006600"/>
                  </a:solidFill>
                  <a:sym typeface="Symbol"/>
                </a:rPr>
                <a:t>No attenuation  →  only R</a:t>
              </a:r>
              <a:r>
                <a:rPr lang="en-US" b="1" baseline="-25000" dirty="0" smtClean="0">
                  <a:solidFill>
                    <a:srgbClr val="006600"/>
                  </a:solidFill>
                  <a:sym typeface="Symbol"/>
                </a:rPr>
                <a:t>W1</a:t>
              </a:r>
              <a:r>
                <a:rPr lang="en-US" b="1" dirty="0" smtClean="0">
                  <a:solidFill>
                    <a:srgbClr val="006600"/>
                  </a:solidFill>
                  <a:sym typeface="Symbol"/>
                </a:rPr>
                <a:t>=300k</a:t>
              </a:r>
              <a:endParaRPr lang="en-US" b="1" baseline="-25000" dirty="0" smtClean="0">
                <a:solidFill>
                  <a:srgbClr val="0066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95800" y="2977896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VMM3</a:t>
              </a:r>
              <a:endParaRPr lang="en-US" b="1" i="0" baseline="-25000" dirty="0">
                <a:latin typeface="+mn-lt"/>
              </a:endParaRPr>
            </a:p>
          </p:txBody>
        </p:sp>
        <p:sp>
          <p:nvSpPr>
            <p:cNvPr id="79" name="Isosceles Triangle 78"/>
            <p:cNvSpPr/>
            <p:nvPr/>
          </p:nvSpPr>
          <p:spPr>
            <a:xfrm flipV="1">
              <a:off x="3819144" y="4120896"/>
              <a:ext cx="219456" cy="1463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34"/>
            <p:cNvGrpSpPr/>
            <p:nvPr/>
          </p:nvGrpSpPr>
          <p:grpSpPr>
            <a:xfrm>
              <a:off x="1648718" y="3135060"/>
              <a:ext cx="288032" cy="1040700"/>
              <a:chOff x="5940152" y="1693372"/>
              <a:chExt cx="288032" cy="10407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H="1">
                <a:off x="5940152" y="2276872"/>
                <a:ext cx="288032" cy="0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940152" y="2168860"/>
                <a:ext cx="288032" cy="0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846424" y="1931116"/>
                <a:ext cx="475488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084168" y="2276872"/>
                <a:ext cx="0" cy="45720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Isosceles Triangle 84"/>
            <p:cNvSpPr/>
            <p:nvPr/>
          </p:nvSpPr>
          <p:spPr>
            <a:xfrm flipV="1">
              <a:off x="1679194" y="4114800"/>
              <a:ext cx="219456" cy="1463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46548" y="3505200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0" dirty="0" smtClean="0">
                  <a:latin typeface="+mn-lt"/>
                </a:rPr>
                <a:t>C</a:t>
              </a:r>
              <a:r>
                <a:rPr lang="en-US" b="1" i="0" baseline="-25000" dirty="0" smtClean="0">
                  <a:latin typeface="+mn-lt"/>
                </a:rPr>
                <a:t>WG</a:t>
              </a:r>
              <a:endParaRPr lang="en-US" b="1" i="0" baseline="-25000" dirty="0">
                <a:latin typeface="+mn-lt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33400" y="3704396"/>
              <a:ext cx="106680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6600"/>
                  </a:solidFill>
                  <a:sym typeface="Symbol"/>
                </a:rPr>
                <a:t>grounding</a:t>
              </a:r>
            </a:p>
            <a:p>
              <a:pPr algn="ctr"/>
              <a:r>
                <a:rPr lang="en-US" sz="1200" b="1" i="0" dirty="0" smtClean="0">
                  <a:solidFill>
                    <a:srgbClr val="006600"/>
                  </a:solidFill>
                  <a:latin typeface="+mn-lt"/>
                  <a:sym typeface="Symbol"/>
                </a:rPr>
                <a:t>(&amp; termination)</a:t>
              </a:r>
              <a:endParaRPr lang="en-US" sz="1200" b="1" i="0" dirty="0">
                <a:solidFill>
                  <a:srgbClr val="006600"/>
                </a:solidFill>
                <a:latin typeface="+mn-lt"/>
              </a:endParaRPr>
            </a:p>
          </p:txBody>
        </p:sp>
      </p:grpSp>
      <p:cxnSp>
        <p:nvCxnSpPr>
          <p:cNvPr id="130" name="Straight Connector 129"/>
          <p:cNvCxnSpPr/>
          <p:nvPr/>
        </p:nvCxnSpPr>
        <p:spPr>
          <a:xfrm rot="5400000">
            <a:off x="2313708" y="1034934"/>
            <a:ext cx="0" cy="201168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2335529" y="1828800"/>
            <a:ext cx="457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矩形 127"/>
          <p:cNvSpPr/>
          <p:nvPr/>
        </p:nvSpPr>
        <p:spPr>
          <a:xfrm>
            <a:off x="8034060" y="0"/>
            <a:ext cx="111151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VMM3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8" grpId="0"/>
      <p:bldP spid="41" grpId="0"/>
      <p:bldP spid="42" grpId="0"/>
      <p:bldP spid="125" grpId="0"/>
      <p:bldP spid="126" grpId="0"/>
      <p:bldP spid="1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on VMM3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Higher gain, higher baseline</a:t>
            </a:r>
          </a:p>
          <a:p>
            <a:r>
              <a:rPr lang="en-US" altLang="zh-CN" dirty="0" smtClean="0"/>
              <a:t>Oscillation observed, probably caused by the </a:t>
            </a:r>
            <a:r>
              <a:rPr lang="el-GR" altLang="zh-CN" dirty="0"/>
              <a:t>π</a:t>
            </a:r>
            <a:r>
              <a:rPr lang="en-US" altLang="zh-CN" dirty="0" smtClean="0"/>
              <a:t>-Networks of FEB channels and the POWER </a:t>
            </a:r>
            <a:r>
              <a:rPr lang="en-US" altLang="zh-CN" dirty="0" err="1" smtClean="0"/>
              <a:t>Vddad</a:t>
            </a:r>
            <a:r>
              <a:rPr lang="en-US" altLang="zh-CN" dirty="0" smtClean="0"/>
              <a:t> of VMM3.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216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59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Gianluigi\Desktop\VMM1p.jpg"/>
          <p:cNvPicPr>
            <a:picLocks noChangeAspect="1" noChangeArrowheads="1"/>
          </p:cNvPicPr>
          <p:nvPr/>
        </p:nvPicPr>
        <p:blipFill>
          <a:blip r:embed="rId2" cstate="print"/>
          <a:srcRect l="25800" t="2400" r="26400" b="7200"/>
          <a:stretch>
            <a:fillRect/>
          </a:stretch>
        </p:blipFill>
        <p:spPr bwMode="auto">
          <a:xfrm>
            <a:off x="94131" y="608051"/>
            <a:ext cx="1599614" cy="1963217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510" y="2693948"/>
            <a:ext cx="1887433" cy="196928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lIns="91369" tIns="0" rIns="91369" bIns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mixed-signal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2-phase readout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peak and timing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neighboring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sub-hysteresis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few timing outputs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Path Towards VMM</a:t>
            </a:r>
            <a:endParaRPr lang="en-US" sz="3600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5" y="6629400"/>
            <a:ext cx="318811" cy="228600"/>
          </a:xfrm>
        </p:spPr>
        <p:txBody>
          <a:bodyPr lIns="45685" tIns="45685" rIns="0" bIns="45685" anchor="b" anchorCtr="0"/>
          <a:lstStyle/>
          <a:p>
            <a:pPr>
              <a:defRPr/>
            </a:pPr>
            <a:fld id="{3DD4D9D2-C1CF-42BC-A259-7A74AA0E8C5F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00036" y="870898"/>
            <a:ext cx="1200958" cy="146073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lIns="91369" tIns="0" rIns="91369" bIns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</a:rPr>
              <a:t>VMM1 </a:t>
            </a:r>
          </a:p>
          <a:p>
            <a:pPr algn="ctr"/>
            <a:r>
              <a:rPr lang="en-US" b="1" i="0" dirty="0" smtClean="0">
                <a:solidFill>
                  <a:schemeClr val="bg1"/>
                </a:solidFill>
                <a:latin typeface="Calibri" pitchFamily="34" charset="0"/>
              </a:rPr>
              <a:t>2011-12</a:t>
            </a:r>
          </a:p>
          <a:p>
            <a:pPr algn="ctr"/>
            <a:r>
              <a:rPr lang="en-US" b="1" i="0" dirty="0" smtClean="0">
                <a:solidFill>
                  <a:schemeClr val="bg1"/>
                </a:solidFill>
                <a:latin typeface="Calibri" pitchFamily="34" charset="0"/>
              </a:rPr>
              <a:t>50 mm²</a:t>
            </a:r>
          </a:p>
          <a:p>
            <a:pPr algn="ctr"/>
            <a:r>
              <a:rPr lang="en-US" b="1" i="0" dirty="0" smtClean="0">
                <a:solidFill>
                  <a:schemeClr val="bg1"/>
                </a:solidFill>
                <a:latin typeface="Calibri" pitchFamily="34" charset="0"/>
              </a:rPr>
              <a:t>500k FETs</a:t>
            </a:r>
          </a:p>
          <a:p>
            <a:pPr algn="ctr"/>
            <a:r>
              <a:rPr lang="en-US" b="1" i="0" dirty="0" smtClean="0">
                <a:solidFill>
                  <a:schemeClr val="bg1"/>
                </a:solidFill>
                <a:latin typeface="Calibri" pitchFamily="34" charset="0"/>
              </a:rPr>
              <a:t>(8k/</a:t>
            </a:r>
            <a:r>
              <a:rPr lang="en-US" b="1" i="0" dirty="0" err="1" smtClean="0">
                <a:solidFill>
                  <a:schemeClr val="bg1"/>
                </a:solidFill>
                <a:latin typeface="Calibri" pitchFamily="34" charset="0"/>
              </a:rPr>
              <a:t>ch</a:t>
            </a:r>
            <a:r>
              <a:rPr lang="en-US" b="1" i="0" dirty="0" smtClean="0">
                <a:solidFill>
                  <a:schemeClr val="bg1"/>
                </a:solidFill>
                <a:latin typeface="Calibri" pitchFamily="34" charset="0"/>
              </a:rPr>
              <a:t>.)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1894338" y="607540"/>
            <a:ext cx="3497341" cy="5202143"/>
            <a:chOff x="1894338" y="607540"/>
            <a:chExt cx="3497341" cy="5202143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894338" y="2715086"/>
              <a:ext cx="3497341" cy="3094597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  <a:effectLst/>
          </p:spPr>
          <p:txBody>
            <a:bodyPr wrap="square" lIns="91369" tIns="0" rIns="91369" bIns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i="0" dirty="0" smtClean="0">
                  <a:latin typeface="Calibri" pitchFamily="34" charset="0"/>
                </a:rPr>
                <a:t> mixed signal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continuous fully-digital readout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current-output peak detector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i="0" dirty="0" smtClean="0">
                  <a:latin typeface="Calibri" pitchFamily="34" charset="0"/>
                </a:rPr>
                <a:t> increased range of gains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i="0" dirty="0" smtClean="0">
                  <a:latin typeface="Calibri" pitchFamily="34" charset="0"/>
                </a:rPr>
                <a:t> three ADCs per channel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i="0" dirty="0" smtClean="0">
                  <a:latin typeface="Calibri" pitchFamily="34" charset="0"/>
                </a:rPr>
                <a:t> FIFOs, serialized data with DDR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i="0" dirty="0" smtClean="0">
                  <a:latin typeface="Calibri" pitchFamily="34" charset="0"/>
                </a:rPr>
                <a:t> serialized ART with DDR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i="0" dirty="0" smtClean="0">
                  <a:latin typeface="Calibri" pitchFamily="34" charset="0"/>
                </a:rPr>
                <a:t> additional timing modes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i="0" dirty="0" smtClean="0">
                  <a:latin typeface="Calibri" pitchFamily="34" charset="0"/>
                </a:rPr>
                <a:t> 64 timing outputs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i="0" dirty="0" smtClean="0">
                  <a:latin typeface="Calibri" pitchFamily="34" charset="0"/>
                </a:rPr>
                <a:t> ITAR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additional functions and fixes</a:t>
              </a:r>
              <a:endParaRPr lang="en-US" i="0" dirty="0" smtClean="0">
                <a:latin typeface="Calibri" pitchFamily="34" charset="0"/>
              </a:endParaRPr>
            </a:p>
          </p:txBody>
        </p:sp>
        <p:pic>
          <p:nvPicPr>
            <p:cNvPr id="20" name="Picture 3" descr="C:\Documents and Settings\Gianluigi\Desktop\VMM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4661" y="607540"/>
              <a:ext cx="3045085" cy="1979168"/>
            </a:xfrm>
            <a:prstGeom prst="rect">
              <a:avLst/>
            </a:prstGeom>
            <a:noFill/>
          </p:spPr>
        </p:pic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2850463" y="902533"/>
              <a:ext cx="1200958" cy="1460737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  <a:effectLst/>
          </p:spPr>
          <p:txBody>
            <a:bodyPr wrap="square" lIns="91369" tIns="0" rIns="91369" bIns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Calibri" pitchFamily="34" charset="0"/>
                </a:rPr>
                <a:t>VMM2 </a:t>
              </a:r>
            </a:p>
            <a:p>
              <a:pPr algn="ctr"/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2013-14</a:t>
              </a:r>
            </a:p>
            <a:p>
              <a:pPr algn="ctr"/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115 mm²</a:t>
              </a:r>
            </a:p>
            <a:p>
              <a:pPr algn="ctr"/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5M FETs</a:t>
              </a:r>
            </a:p>
            <a:p>
              <a:pPr algn="ctr"/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(80k/</a:t>
              </a:r>
              <a:r>
                <a:rPr lang="en-US" b="1" i="0" dirty="0" err="1" smtClean="0">
                  <a:solidFill>
                    <a:schemeClr val="bg1"/>
                  </a:solidFill>
                  <a:latin typeface="Calibri" pitchFamily="34" charset="0"/>
                </a:rPr>
                <a:t>ch</a:t>
              </a:r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.)</a:t>
              </a: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5336868" y="613482"/>
            <a:ext cx="3620317" cy="5882491"/>
            <a:chOff x="5336868" y="613482"/>
            <a:chExt cx="3620317" cy="5882491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5344463" y="2679544"/>
              <a:ext cx="3612722" cy="3816429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  <a:effectLst/>
          </p:spPr>
          <p:txBody>
            <a:bodyPr wrap="square" lIns="91369" tIns="0" rIns="91369" bIns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mixed signal + digital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continuous simultaneous readout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SEU-tolerant logic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deeply revised front-end for TGC</a:t>
              </a:r>
            </a:p>
            <a:p>
              <a:r>
                <a:rPr lang="en-US" sz="1400" dirty="0" smtClean="0">
                  <a:latin typeface="Calibri" pitchFamily="34" charset="0"/>
                </a:rPr>
                <a:t>   (2nF, 50pC, fast recovery, ...)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L0 handling digital core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SLVS and new </a:t>
              </a:r>
              <a:r>
                <a:rPr lang="en-US" dirty="0" err="1" smtClean="0">
                  <a:latin typeface="Calibri" pitchFamily="34" charset="0"/>
                </a:rPr>
                <a:t>config</a:t>
              </a:r>
              <a:r>
                <a:rPr lang="en-US" dirty="0" smtClean="0">
                  <a:latin typeface="Calibri" pitchFamily="34" charset="0"/>
                </a:rPr>
                <a:t>. interface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new reset control and fast reset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timing at threshold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timing ramp optimization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pulser range extension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ART synchronization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32-channel skip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additional functions and fixes</a:t>
              </a:r>
            </a:p>
          </p:txBody>
        </p:sp>
        <p:pic>
          <p:nvPicPr>
            <p:cNvPr id="15" name="Picture 1" descr="C:\Users\degeronimo\Desktop\MOSIS V63T-AA.jpg"/>
            <p:cNvPicPr>
              <a:picLocks noChangeAspect="1" noChangeArrowheads="1"/>
            </p:cNvPicPr>
            <p:nvPr/>
          </p:nvPicPr>
          <p:blipFill>
            <a:blip r:embed="rId4" cstate="print"/>
            <a:srcRect l="4989" t="4528" r="2888" b="7698"/>
            <a:stretch>
              <a:fillRect/>
            </a:stretch>
          </p:blipFill>
          <p:spPr bwMode="auto">
            <a:xfrm>
              <a:off x="5336868" y="613482"/>
              <a:ext cx="3584670" cy="1981200"/>
            </a:xfrm>
            <a:prstGeom prst="rect">
              <a:avLst/>
            </a:prstGeom>
            <a:noFill/>
          </p:spPr>
        </p:pic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5386793" y="891039"/>
              <a:ext cx="1897803" cy="1460737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  <a:effectLst/>
          </p:spPr>
          <p:txBody>
            <a:bodyPr wrap="square" lIns="91369" tIns="0" rIns="91369" bIns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Calibri" pitchFamily="34" charset="0"/>
                </a:rPr>
                <a:t>VMM3 </a:t>
              </a:r>
            </a:p>
            <a:p>
              <a:pPr algn="ctr"/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2015-16</a:t>
              </a:r>
            </a:p>
            <a:p>
              <a:pPr algn="ctr"/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130 mm²</a:t>
              </a:r>
            </a:p>
            <a:p>
              <a:pPr algn="ctr"/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10M FETs</a:t>
              </a:r>
            </a:p>
            <a:p>
              <a:pPr algn="ctr"/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(160k/</a:t>
              </a:r>
              <a:r>
                <a:rPr lang="en-US" b="1" i="0" dirty="0" err="1" smtClean="0">
                  <a:solidFill>
                    <a:schemeClr val="bg1"/>
                  </a:solidFill>
                  <a:latin typeface="Calibri" pitchFamily="34" charset="0"/>
                </a:rPr>
                <a:t>ch</a:t>
              </a:r>
              <a:r>
                <a:rPr lang="en-US" b="1" i="0" dirty="0" smtClean="0">
                  <a:solidFill>
                    <a:schemeClr val="bg1"/>
                  </a:solidFill>
                  <a:latin typeface="Calibri" pitchFamily="34" charset="0"/>
                </a:rPr>
                <a:t>.)</a:t>
              </a: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6781800" y="914044"/>
              <a:ext cx="1771285" cy="276999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  <a:effectLst/>
          </p:spPr>
          <p:txBody>
            <a:bodyPr wrap="square" lIns="91369" tIns="0" rIns="91369" bIns="0">
              <a:spAutoFit/>
            </a:bodyPr>
            <a:lstStyle/>
            <a:p>
              <a:endParaRPr lang="en-US" b="1" i="0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196"/>
          <p:cNvSpPr txBox="1">
            <a:spLocks noChangeArrowheads="1"/>
          </p:cNvSpPr>
          <p:nvPr/>
        </p:nvSpPr>
        <p:spPr bwMode="auto">
          <a:xfrm>
            <a:off x="723900" y="4614"/>
            <a:ext cx="7696200" cy="461665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 smtClean="0">
                <a:latin typeface="+mn-lt"/>
              </a:rPr>
              <a:t>VMM ASIC family</a:t>
            </a:r>
            <a:endParaRPr lang="en-US" i="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9532" y="836712"/>
            <a:ext cx="8532948" cy="98488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3200" i="0" dirty="0" smtClean="0">
                <a:solidFill>
                  <a:srgbClr val="960000"/>
                </a:solidFill>
                <a:latin typeface="Calibri" pitchFamily="34" charset="0"/>
              </a:rPr>
              <a:t>VMM</a:t>
            </a:r>
            <a:r>
              <a:rPr lang="en-US" sz="3200" i="0" dirty="0" smtClean="0">
                <a:latin typeface="Calibri" pitchFamily="34" charset="0"/>
              </a:rPr>
              <a:t>: ASIC family for ATLAS </a:t>
            </a:r>
            <a:r>
              <a:rPr lang="en-US" sz="3200" i="0" dirty="0" err="1" smtClean="0">
                <a:latin typeface="Calibri" pitchFamily="34" charset="0"/>
              </a:rPr>
              <a:t>Muon</a:t>
            </a:r>
            <a:r>
              <a:rPr lang="en-US" sz="3200" i="0" dirty="0" smtClean="0">
                <a:latin typeface="Calibri" pitchFamily="34" charset="0"/>
              </a:rPr>
              <a:t> Spectrometer upgrade (</a:t>
            </a:r>
            <a:r>
              <a:rPr lang="en-US" sz="3200" i="0" dirty="0" err="1" smtClean="0">
                <a:latin typeface="Calibri" pitchFamily="34" charset="0"/>
              </a:rPr>
              <a:t>Micromegas</a:t>
            </a:r>
            <a:r>
              <a:rPr lang="en-US" sz="3200" i="0" dirty="0" smtClean="0">
                <a:latin typeface="Calibri" pitchFamily="34" charset="0"/>
              </a:rPr>
              <a:t> and Thin Gap Chamber)</a:t>
            </a:r>
          </a:p>
        </p:txBody>
      </p:sp>
      <p:pic>
        <p:nvPicPr>
          <p:cNvPr id="5" name="Picture 2" descr="D:\AAA\Micromegas\VMM1\packaging1\VM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60948"/>
            <a:ext cx="2393032" cy="3392064"/>
          </a:xfrm>
          <a:prstGeom prst="rect">
            <a:avLst/>
          </a:prstGeom>
          <a:noFill/>
        </p:spPr>
      </p:pic>
      <p:pic>
        <p:nvPicPr>
          <p:cNvPr id="6" name="Picture 3" descr="C:\Documents and Settings\degeronimo.BNL\Desktop\slides\VMM1p.jpg"/>
          <p:cNvPicPr>
            <a:picLocks noChangeAspect="1" noChangeArrowheads="1"/>
          </p:cNvPicPr>
          <p:nvPr/>
        </p:nvPicPr>
        <p:blipFill>
          <a:blip r:embed="rId4" cstate="print"/>
          <a:srcRect l="25200" t="1600" r="25200" b="6400"/>
          <a:stretch>
            <a:fillRect/>
          </a:stretch>
        </p:blipFill>
        <p:spPr bwMode="auto">
          <a:xfrm>
            <a:off x="5184068" y="3212976"/>
            <a:ext cx="2412268" cy="3355776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832140" y="4643844"/>
            <a:ext cx="1116124" cy="36933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i="0" dirty="0" smtClean="0">
                <a:solidFill>
                  <a:schemeClr val="bg1"/>
                </a:solidFill>
                <a:latin typeface="Calibri" pitchFamily="34" charset="0"/>
              </a:rPr>
              <a:t>VMM1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892480" y="6453336"/>
            <a:ext cx="252028" cy="184666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1540" y="2180473"/>
            <a:ext cx="8532948" cy="49244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lvl="1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latin typeface="Calibri" pitchFamily="34" charset="0"/>
              </a:rPr>
              <a:t> </a:t>
            </a:r>
            <a:r>
              <a:rPr lang="en-US" sz="3200" i="0" dirty="0" smtClean="0">
                <a:solidFill>
                  <a:srgbClr val="960000"/>
                </a:solidFill>
                <a:latin typeface="Calibri" pitchFamily="34" charset="0"/>
              </a:rPr>
              <a:t>VMM1</a:t>
            </a:r>
            <a:endParaRPr lang="en-US" sz="3200" i="0" dirty="0" smtClean="0">
              <a:solidFill>
                <a:srgbClr val="960000"/>
              </a:solidFill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31540" y="3188585"/>
            <a:ext cx="8532948" cy="49244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lvl="1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latin typeface="Calibri" pitchFamily="34" charset="0"/>
              </a:rPr>
              <a:t> </a:t>
            </a:r>
            <a:r>
              <a:rPr lang="en-US" sz="3200" i="0" dirty="0" smtClean="0">
                <a:solidFill>
                  <a:srgbClr val="960000"/>
                </a:solidFill>
                <a:latin typeface="Calibri" pitchFamily="34" charset="0"/>
              </a:rPr>
              <a:t>VMM2</a:t>
            </a:r>
            <a:endParaRPr lang="en-US" sz="3200" i="0" dirty="0" smtClean="0">
              <a:latin typeface="Calibri" pitchFamily="34" charset="0"/>
            </a:endParaRPr>
          </a:p>
        </p:txBody>
      </p:sp>
      <p:pic>
        <p:nvPicPr>
          <p:cNvPr id="13" name="Picture 4" descr="C:\Documents and Settings\degeronimo.BNL\Desktop\LQFP208.jpg"/>
          <p:cNvPicPr>
            <a:picLocks noChangeAspect="1" noChangeArrowheads="1"/>
          </p:cNvPicPr>
          <p:nvPr/>
        </p:nvPicPr>
        <p:blipFill>
          <a:blip r:embed="rId5" cstate="print"/>
          <a:srcRect t="21333" b="25600"/>
          <a:stretch>
            <a:fillRect/>
          </a:stretch>
        </p:blipFill>
        <p:spPr bwMode="auto">
          <a:xfrm>
            <a:off x="1799692" y="5013176"/>
            <a:ext cx="2628292" cy="139474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31540" y="4231957"/>
            <a:ext cx="8532948" cy="49244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lvl="1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latin typeface="Calibri" pitchFamily="34" charset="0"/>
              </a:rPr>
              <a:t> </a:t>
            </a:r>
            <a:r>
              <a:rPr lang="en-US" sz="3200" i="0" dirty="0" smtClean="0">
                <a:solidFill>
                  <a:srgbClr val="960000"/>
                </a:solidFill>
                <a:latin typeface="Calibri" pitchFamily="34" charset="0"/>
              </a:rPr>
              <a:t>VMM3</a:t>
            </a:r>
            <a:endParaRPr lang="en-US" sz="3200" i="0" dirty="0" smtClean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1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 descr="B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780" y="548680"/>
            <a:ext cx="3980208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96"/>
          <p:cNvSpPr txBox="1">
            <a:spLocks noChangeArrowheads="1"/>
          </p:cNvSpPr>
          <p:nvPr/>
        </p:nvSpPr>
        <p:spPr bwMode="auto">
          <a:xfrm>
            <a:off x="323528" y="2328843"/>
            <a:ext cx="8496944" cy="210826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6600" i="0" dirty="0" err="1" smtClean="0">
                <a:solidFill>
                  <a:srgbClr val="960000"/>
                </a:solidFill>
                <a:latin typeface="Calibri" pitchFamily="34" charset="0"/>
              </a:rPr>
              <a:t>VMM1</a:t>
            </a:r>
            <a:endParaRPr lang="en-US" sz="6600" i="0" dirty="0" smtClean="0">
              <a:solidFill>
                <a:srgbClr val="96000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4400" i="0" dirty="0" smtClean="0">
                <a:solidFill>
                  <a:srgbClr val="960000"/>
                </a:solidFill>
                <a:latin typeface="Calibri" pitchFamily="34" charset="0"/>
              </a:rPr>
              <a:t>An ASIC for </a:t>
            </a:r>
            <a:r>
              <a:rPr lang="en-US" sz="4400" i="0" dirty="0" err="1" smtClean="0">
                <a:solidFill>
                  <a:srgbClr val="960000"/>
                </a:solidFill>
                <a:latin typeface="Calibri" pitchFamily="34" charset="0"/>
              </a:rPr>
              <a:t>Micropattern</a:t>
            </a:r>
            <a:r>
              <a:rPr lang="en-US" sz="4400" i="0" dirty="0" smtClean="0">
                <a:solidFill>
                  <a:srgbClr val="960000"/>
                </a:solidFill>
                <a:latin typeface="Calibri" pitchFamily="34" charset="0"/>
              </a:rPr>
              <a:t> Detectors</a:t>
            </a:r>
          </a:p>
        </p:txBody>
      </p:sp>
      <p:pic>
        <p:nvPicPr>
          <p:cNvPr id="9218" name="Picture 2" descr="C:\Documents and Settings\degeronimo.BNL\Desktop\Atla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479" y="188640"/>
            <a:ext cx="2215005" cy="2657215"/>
          </a:xfrm>
          <a:prstGeom prst="rect">
            <a:avLst/>
          </a:prstGeom>
          <a:noFill/>
        </p:spPr>
      </p:pic>
      <p:pic>
        <p:nvPicPr>
          <p:cNvPr id="9219" name="Picture 3" descr="C:\Documents and Settings\degeronimo.BNL\Desktop\cern_logo_whi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16" y="476673"/>
            <a:ext cx="2268876" cy="2196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9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4319972" y="1340768"/>
            <a:ext cx="4212468" cy="360040"/>
            <a:chOff x="4319972" y="1340768"/>
            <a:chExt cx="4212468" cy="360040"/>
          </a:xfrm>
        </p:grpSpPr>
        <p:cxnSp>
          <p:nvCxnSpPr>
            <p:cNvPr id="133" name="Straight Connector 132"/>
            <p:cNvCxnSpPr/>
            <p:nvPr/>
          </p:nvCxnSpPr>
          <p:spPr>
            <a:xfrm flipH="1">
              <a:off x="4824028" y="1520788"/>
              <a:ext cx="360040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4824028" y="1628800"/>
              <a:ext cx="360040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19972" y="1412776"/>
              <a:ext cx="828092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lowchart: Stored Data 100"/>
            <p:cNvSpPr/>
            <p:nvPr/>
          </p:nvSpPr>
          <p:spPr>
            <a:xfrm flipH="1">
              <a:off x="5112060" y="1340768"/>
              <a:ext cx="396044" cy="360040"/>
            </a:xfrm>
            <a:prstGeom prst="flowChartOnlineStorag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H="1">
              <a:off x="5508104" y="1520788"/>
              <a:ext cx="720080" cy="0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5112060" y="1376772"/>
              <a:ext cx="4680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smtClean="0">
                  <a:latin typeface="+mn-lt"/>
                </a:rPr>
                <a:t>or</a:t>
              </a:r>
              <a:endParaRPr lang="en-US" sz="1600" i="0" dirty="0">
                <a:latin typeface="+mn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336196" y="1376772"/>
              <a:ext cx="21962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i="0" dirty="0" smtClean="0">
                  <a:latin typeface="+mn-lt"/>
                </a:rPr>
                <a:t>real time address (ART)</a:t>
              </a:r>
              <a:endParaRPr lang="en-US" sz="1600" i="0" dirty="0">
                <a:latin typeface="+mn-lt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87824" y="1484784"/>
            <a:ext cx="2124236" cy="2016224"/>
            <a:chOff x="2987824" y="1484784"/>
            <a:chExt cx="2124236" cy="2016224"/>
          </a:xfrm>
        </p:grpSpPr>
        <p:cxnSp>
          <p:nvCxnSpPr>
            <p:cNvPr id="83" name="Straight Connector 82"/>
            <p:cNvCxnSpPr>
              <a:stCxn id="102" idx="1"/>
            </p:cNvCxnSpPr>
            <p:nvPr/>
          </p:nvCxnSpPr>
          <p:spPr>
            <a:xfrm flipH="1">
              <a:off x="2987824" y="2024844"/>
              <a:ext cx="75608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3959932" y="2816932"/>
              <a:ext cx="0" cy="336612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959932" y="2168860"/>
              <a:ext cx="0" cy="336612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4355976" y="2024844"/>
              <a:ext cx="75608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2987825" y="2672916"/>
              <a:ext cx="797206" cy="1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3743908" y="2492896"/>
              <a:ext cx="612068" cy="3600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743908" y="1844824"/>
              <a:ext cx="612068" cy="3600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3959932" y="1484784"/>
              <a:ext cx="0" cy="346328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987824" y="2024844"/>
              <a:ext cx="0" cy="648072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139952" y="1520788"/>
              <a:ext cx="0" cy="324036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3815916" y="1880828"/>
              <a:ext cx="4680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smtClean="0">
                  <a:latin typeface="+mn-lt"/>
                </a:rPr>
                <a:t>peak</a:t>
              </a:r>
              <a:endParaRPr lang="en-US" sz="1600" i="0" dirty="0">
                <a:latin typeface="+mn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815916" y="2528900"/>
              <a:ext cx="4680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smtClean="0">
                  <a:latin typeface="+mn-lt"/>
                </a:rPr>
                <a:t>time</a:t>
              </a:r>
              <a:endParaRPr lang="en-US" sz="1600" i="0" dirty="0">
                <a:latin typeface="+mn-lt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 flipH="1">
              <a:off x="4355976" y="3320988"/>
              <a:ext cx="75608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4355976" y="2672916"/>
              <a:ext cx="75608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3743908" y="3140968"/>
              <a:ext cx="612068" cy="3600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15916" y="3176972"/>
              <a:ext cx="4680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err="1" smtClean="0">
                  <a:latin typeface="+mn-lt"/>
                </a:rPr>
                <a:t>addr</a:t>
              </a:r>
              <a:endParaRPr lang="en-US" sz="1600" i="0" dirty="0">
                <a:latin typeface="+mn-lt"/>
              </a:endParaRPr>
            </a:p>
          </p:txBody>
        </p:sp>
      </p:grpSp>
      <p:sp>
        <p:nvSpPr>
          <p:cNvPr id="121" name="Text Box 196"/>
          <p:cNvSpPr txBox="1">
            <a:spLocks noChangeArrowheads="1"/>
          </p:cNvSpPr>
          <p:nvPr/>
        </p:nvSpPr>
        <p:spPr bwMode="auto">
          <a:xfrm>
            <a:off x="723900" y="4614"/>
            <a:ext cx="7696200" cy="369332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 smtClean="0">
                <a:latin typeface="+mn-lt"/>
              </a:rPr>
              <a:t>Architecture of VMM1</a:t>
            </a:r>
            <a:endParaRPr lang="en-US" i="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73616" y="6617245"/>
            <a:ext cx="370384" cy="232135"/>
          </a:xfrm>
        </p:spPr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4355976" y="1088740"/>
            <a:ext cx="4176464" cy="246221"/>
            <a:chOff x="4355976" y="1088740"/>
            <a:chExt cx="4176464" cy="246221"/>
          </a:xfrm>
        </p:grpSpPr>
        <p:cxnSp>
          <p:nvCxnSpPr>
            <p:cNvPr id="107" name="Straight Connector 106"/>
            <p:cNvCxnSpPr/>
            <p:nvPr/>
          </p:nvCxnSpPr>
          <p:spPr>
            <a:xfrm flipH="1">
              <a:off x="4355976" y="1232756"/>
              <a:ext cx="1872208" cy="0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6336196" y="1088740"/>
              <a:ext cx="21962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i="0" dirty="0" smtClean="0">
                  <a:latin typeface="+mn-lt"/>
                </a:rPr>
                <a:t>direct timing (</a:t>
              </a:r>
              <a:r>
                <a:rPr lang="en-US" sz="1600" i="0" dirty="0" err="1" smtClean="0">
                  <a:latin typeface="+mn-lt"/>
                </a:rPr>
                <a:t>ToT</a:t>
              </a:r>
              <a:r>
                <a:rPr lang="en-US" sz="1600" i="0" dirty="0" smtClean="0">
                  <a:latin typeface="+mn-lt"/>
                </a:rPr>
                <a:t> or </a:t>
              </a:r>
              <a:r>
                <a:rPr lang="en-US" sz="1600" i="0" dirty="0" err="1" smtClean="0">
                  <a:latin typeface="+mn-lt"/>
                </a:rPr>
                <a:t>TtP</a:t>
              </a:r>
              <a:r>
                <a:rPr lang="en-US" sz="1600" i="0" dirty="0" smtClean="0">
                  <a:latin typeface="+mn-lt"/>
                </a:rPr>
                <a:t>)</a:t>
              </a:r>
              <a:endParaRPr lang="en-US" sz="1600" i="0" dirty="0">
                <a:latin typeface="+mn-lt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788024" y="1916832"/>
            <a:ext cx="2700300" cy="2340260"/>
            <a:chOff x="4788024" y="1916832"/>
            <a:chExt cx="2700300" cy="2340260"/>
          </a:xfrm>
        </p:grpSpPr>
        <p:sp>
          <p:nvSpPr>
            <p:cNvPr id="141" name="TextBox 140"/>
            <p:cNvSpPr txBox="1"/>
            <p:nvPr/>
          </p:nvSpPr>
          <p:spPr>
            <a:xfrm>
              <a:off x="6336196" y="2672916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i="0" dirty="0" smtClean="0">
                  <a:latin typeface="+mn-lt"/>
                </a:rPr>
                <a:t>timing</a:t>
              </a:r>
              <a:endParaRPr lang="en-US" sz="1600" i="0" dirty="0">
                <a:latin typeface="+mn-lt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5472100" y="3602269"/>
              <a:ext cx="0" cy="330787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rapezoid 47"/>
            <p:cNvSpPr/>
            <p:nvPr/>
          </p:nvSpPr>
          <p:spPr>
            <a:xfrm rot="5400000">
              <a:off x="5139063" y="1889829"/>
              <a:ext cx="486054" cy="54006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H="1">
              <a:off x="5652120" y="2168860"/>
              <a:ext cx="576064" cy="0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rapezoid 116"/>
            <p:cNvSpPr/>
            <p:nvPr/>
          </p:nvSpPr>
          <p:spPr>
            <a:xfrm rot="5400000">
              <a:off x="5139063" y="2537901"/>
              <a:ext cx="486054" cy="54006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H="1">
              <a:off x="5652120" y="2816932"/>
              <a:ext cx="576064" cy="0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5112060" y="2672916"/>
              <a:ext cx="4680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err="1" smtClean="0">
                  <a:latin typeface="+mn-lt"/>
                </a:rPr>
                <a:t>mux</a:t>
              </a:r>
              <a:endParaRPr lang="en-US" sz="1600" i="0" dirty="0">
                <a:latin typeface="+mn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12060" y="2024844"/>
              <a:ext cx="4680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err="1" smtClean="0">
                  <a:latin typeface="+mn-lt"/>
                </a:rPr>
                <a:t>mux</a:t>
              </a:r>
              <a:endParaRPr lang="en-US" sz="1600" i="0" dirty="0">
                <a:latin typeface="+mn-lt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H="1">
              <a:off x="4788024" y="2132856"/>
              <a:ext cx="288032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4788024" y="2240868"/>
              <a:ext cx="288032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4788024" y="2780928"/>
              <a:ext cx="288032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4788024" y="2888940"/>
              <a:ext cx="288032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6336196" y="2024844"/>
              <a:ext cx="93610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i="0" dirty="0" smtClean="0">
                  <a:latin typeface="+mn-lt"/>
                </a:rPr>
                <a:t>amplitude</a:t>
              </a:r>
              <a:endParaRPr lang="en-US" sz="1600" i="0" dirty="0">
                <a:latin typeface="+mn-lt"/>
              </a:endParaRPr>
            </a:p>
          </p:txBody>
        </p:sp>
        <p:sp>
          <p:nvSpPr>
            <p:cNvPr id="147" name="Trapezoid 146"/>
            <p:cNvSpPr/>
            <p:nvPr/>
          </p:nvSpPr>
          <p:spPr>
            <a:xfrm rot="5400000">
              <a:off x="5139063" y="2537901"/>
              <a:ext cx="486054" cy="54006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H="1">
              <a:off x="5652120" y="2816932"/>
              <a:ext cx="576064" cy="0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rapezoid 151"/>
            <p:cNvSpPr/>
            <p:nvPr/>
          </p:nvSpPr>
          <p:spPr>
            <a:xfrm rot="5400000">
              <a:off x="5139063" y="3185973"/>
              <a:ext cx="486054" cy="54006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H="1">
              <a:off x="5652120" y="3465004"/>
              <a:ext cx="576064" cy="0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5112060" y="3320988"/>
              <a:ext cx="4680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err="1" smtClean="0">
                  <a:latin typeface="+mn-lt"/>
                </a:rPr>
                <a:t>mux</a:t>
              </a:r>
              <a:endParaRPr lang="en-US" sz="1600" i="0" dirty="0">
                <a:latin typeface="+mn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112060" y="2672916"/>
              <a:ext cx="4680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err="1" smtClean="0">
                  <a:latin typeface="+mn-lt"/>
                </a:rPr>
                <a:t>mux</a:t>
              </a:r>
              <a:endParaRPr lang="en-US" sz="1600" i="0" dirty="0">
                <a:latin typeface="+mn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H="1">
              <a:off x="4788024" y="2780928"/>
              <a:ext cx="288032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4788024" y="2888940"/>
              <a:ext cx="288032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4788024" y="3429000"/>
              <a:ext cx="288032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4788024" y="3537012"/>
              <a:ext cx="288032" cy="0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6336196" y="3320988"/>
              <a:ext cx="72008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i="0" dirty="0" smtClean="0">
                  <a:latin typeface="+mn-lt"/>
                </a:rPr>
                <a:t>address</a:t>
              </a:r>
              <a:endParaRPr lang="en-US" sz="1600" i="0" dirty="0">
                <a:latin typeface="+mn-lt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112060" y="3897052"/>
              <a:ext cx="504056" cy="3600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148064" y="3933056"/>
              <a:ext cx="43204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smtClean="0">
                  <a:latin typeface="+mn-lt"/>
                </a:rPr>
                <a:t>logic</a:t>
              </a:r>
              <a:endParaRPr lang="en-US" sz="1600" i="0" dirty="0">
                <a:latin typeface="+mn-lt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5472100" y="2960948"/>
              <a:ext cx="0" cy="330787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5472100" y="2312876"/>
              <a:ext cx="0" cy="330787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91580" y="944724"/>
            <a:ext cx="3888432" cy="3018529"/>
            <a:chOff x="791580" y="944724"/>
            <a:chExt cx="3888432" cy="3018529"/>
          </a:xfrm>
        </p:grpSpPr>
        <p:cxnSp>
          <p:nvCxnSpPr>
            <p:cNvPr id="31" name="Straight Connector 30"/>
            <p:cNvCxnSpPr>
              <a:endCxn id="29" idx="3"/>
            </p:cNvCxnSpPr>
            <p:nvPr/>
          </p:nvCxnSpPr>
          <p:spPr>
            <a:xfrm flipH="1">
              <a:off x="2735796" y="2024844"/>
              <a:ext cx="252028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 rot="5400000">
              <a:off x="1151620" y="1772816"/>
              <a:ext cx="576064" cy="504056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3"/>
            </p:cNvCxnSpPr>
            <p:nvPr/>
          </p:nvCxnSpPr>
          <p:spPr>
            <a:xfrm flipH="1">
              <a:off x="791580" y="2024844"/>
              <a:ext cx="39604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691680" y="2024844"/>
              <a:ext cx="39604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051720" y="1844824"/>
              <a:ext cx="684076" cy="3600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87624" y="1880828"/>
              <a:ext cx="36004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smtClean="0">
                  <a:latin typeface="+mn-lt"/>
                </a:rPr>
                <a:t>CA</a:t>
              </a:r>
              <a:endParaRPr lang="en-US" sz="1600" i="0" dirty="0">
                <a:latin typeface="+mn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724" y="1880828"/>
              <a:ext cx="61206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smtClean="0">
                  <a:latin typeface="+mn-lt"/>
                </a:rPr>
                <a:t>shaper</a:t>
              </a:r>
              <a:endParaRPr lang="en-US" sz="1600" i="0" dirty="0">
                <a:latin typeface="+mn-lt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863588" y="944724"/>
              <a:ext cx="3816424" cy="273630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99592" y="3717032"/>
              <a:ext cx="104411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i="0" dirty="0" smtClean="0">
                  <a:latin typeface="+mn-lt"/>
                </a:rPr>
                <a:t>64 channels</a:t>
              </a:r>
              <a:endParaRPr lang="en-US" sz="1600" i="0" dirty="0">
                <a:latin typeface="+mn-lt"/>
              </a:endParaRPr>
            </a:p>
          </p:txBody>
        </p:sp>
      </p:grp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323528" y="4484149"/>
            <a:ext cx="8676964" cy="27699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dual polarity, adj. gain (0.5, 1, 3, 9 mV/</a:t>
            </a:r>
            <a:r>
              <a:rPr lang="en-US" sz="1800" i="0" dirty="0" err="1" smtClean="0">
                <a:latin typeface="Calibri" pitchFamily="34" charset="0"/>
              </a:rPr>
              <a:t>fC</a:t>
            </a:r>
            <a:r>
              <a:rPr lang="en-US" sz="1800" i="0" dirty="0" smtClean="0">
                <a:latin typeface="Calibri" pitchFamily="34" charset="0"/>
              </a:rPr>
              <a:t>) (0.11 to 2 </a:t>
            </a:r>
            <a:r>
              <a:rPr lang="en-US" sz="1800" i="0" dirty="0" err="1" smtClean="0">
                <a:latin typeface="Calibri" pitchFamily="34" charset="0"/>
              </a:rPr>
              <a:t>pC</a:t>
            </a:r>
            <a:r>
              <a:rPr lang="en-US" sz="1800" i="0" dirty="0" smtClean="0">
                <a:latin typeface="Calibri" pitchFamily="34" charset="0"/>
              </a:rPr>
              <a:t>), adj. </a:t>
            </a:r>
            <a:r>
              <a:rPr lang="en-US" sz="1800" i="0" dirty="0" err="1" smtClean="0">
                <a:latin typeface="Calibri" pitchFamily="34" charset="0"/>
              </a:rPr>
              <a:t>peaktime</a:t>
            </a:r>
            <a:r>
              <a:rPr lang="en-US" sz="1800" i="0" dirty="0" smtClean="0">
                <a:latin typeface="Calibri" pitchFamily="34" charset="0"/>
              </a:rPr>
              <a:t> (25-200 ns)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0" name="Text Box 3"/>
          <p:cNvSpPr txBox="1">
            <a:spLocks noChangeArrowheads="1"/>
          </p:cNvSpPr>
          <p:nvPr/>
        </p:nvSpPr>
        <p:spPr bwMode="auto">
          <a:xfrm>
            <a:off x="323528" y="4786699"/>
            <a:ext cx="8676964" cy="27699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</a:t>
            </a:r>
            <a:r>
              <a:rPr lang="en-US" sz="1800" i="0" dirty="0" smtClean="0">
                <a:solidFill>
                  <a:srgbClr val="000099"/>
                </a:solidFill>
                <a:latin typeface="Calibri" pitchFamily="34" charset="0"/>
              </a:rPr>
              <a:t>discriminator with sub-hysteresis and neighboring </a:t>
            </a:r>
            <a:r>
              <a:rPr lang="en-US" sz="1400" i="0" dirty="0" smtClean="0">
                <a:solidFill>
                  <a:srgbClr val="000099"/>
                </a:solidFill>
                <a:latin typeface="Calibri" pitchFamily="34" charset="0"/>
              </a:rPr>
              <a:t>(channel and chip)</a:t>
            </a:r>
            <a:endParaRPr lang="en-US" sz="1400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323528" y="5085184"/>
            <a:ext cx="8676964" cy="27699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address of first event in real time at dedicated output (ART)</a:t>
            </a:r>
          </a:p>
        </p:txBody>
      </p:sp>
      <p:sp>
        <p:nvSpPr>
          <p:cNvPr id="105" name="Text Box 3"/>
          <p:cNvSpPr txBox="1">
            <a:spLocks noChangeArrowheads="1"/>
          </p:cNvSpPr>
          <p:nvPr/>
        </p:nvSpPr>
        <p:spPr bwMode="auto">
          <a:xfrm>
            <a:off x="323528" y="5398767"/>
            <a:ext cx="8676964" cy="27699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</a:t>
            </a:r>
            <a:r>
              <a:rPr lang="en-US" sz="1800" i="0" dirty="0" smtClean="0">
                <a:solidFill>
                  <a:srgbClr val="000099"/>
                </a:solidFill>
                <a:latin typeface="Calibri" pitchFamily="34" charset="0"/>
              </a:rPr>
              <a:t>direct timing outputs: time-over-threshold or time-to-peak</a:t>
            </a:r>
          </a:p>
        </p:txBody>
      </p:sp>
      <p:sp>
        <p:nvSpPr>
          <p:cNvPr id="106" name="Text Box 3"/>
          <p:cNvSpPr txBox="1">
            <a:spLocks noChangeArrowheads="1"/>
          </p:cNvSpPr>
          <p:nvPr/>
        </p:nvSpPr>
        <p:spPr bwMode="auto">
          <a:xfrm>
            <a:off x="323528" y="5720479"/>
            <a:ext cx="8676964" cy="27699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peak detector, time detector &lt;1 ns</a:t>
            </a:r>
          </a:p>
        </p:txBody>
      </p:sp>
      <p:sp>
        <p:nvSpPr>
          <p:cNvPr id="108" name="Text Box 3"/>
          <p:cNvSpPr txBox="1">
            <a:spLocks noChangeArrowheads="1"/>
          </p:cNvSpPr>
          <p:nvPr/>
        </p:nvSpPr>
        <p:spPr bwMode="auto">
          <a:xfrm>
            <a:off x="323528" y="6033482"/>
            <a:ext cx="8676964" cy="707886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</a:t>
            </a:r>
            <a:r>
              <a:rPr lang="en-US" sz="1800" i="0" dirty="0" smtClean="0">
                <a:solidFill>
                  <a:srgbClr val="000099"/>
                </a:solidFill>
                <a:latin typeface="Calibri" pitchFamily="34" charset="0"/>
              </a:rPr>
              <a:t>multiplexing with sparse readout and smart token passing </a:t>
            </a:r>
            <a:r>
              <a:rPr lang="en-US" sz="1400" i="0" dirty="0" smtClean="0">
                <a:solidFill>
                  <a:srgbClr val="000099"/>
                </a:solidFill>
                <a:latin typeface="Calibri" pitchFamily="34" charset="0"/>
              </a:rPr>
              <a:t>(channel and chip)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 threshold and pulse generators, analog monitors, channel mask, temperature sensor, 600mV BGR, 600mV LVDS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solidFill>
                  <a:srgbClr val="000099"/>
                </a:solidFill>
                <a:latin typeface="Calibri" pitchFamily="34" charset="0"/>
              </a:rPr>
              <a:t>power 4.5 </a:t>
            </a:r>
            <a:r>
              <a:rPr lang="en-US" sz="1400" i="0" dirty="0" err="1" smtClean="0">
                <a:solidFill>
                  <a:srgbClr val="000099"/>
                </a:solidFill>
                <a:latin typeface="Calibri" pitchFamily="34" charset="0"/>
              </a:rPr>
              <a:t>mW</a:t>
            </a:r>
            <a:r>
              <a:rPr lang="en-US" sz="1400" i="0" dirty="0" smtClean="0">
                <a:solidFill>
                  <a:srgbClr val="000099"/>
                </a:solidFill>
                <a:latin typeface="Calibri" pitchFamily="34" charset="0"/>
              </a:rPr>
              <a:t>/</a:t>
            </a:r>
            <a:r>
              <a:rPr lang="en-US" sz="1400" i="0" dirty="0" err="1" smtClean="0">
                <a:solidFill>
                  <a:srgbClr val="000099"/>
                </a:solidFill>
                <a:latin typeface="Calibri" pitchFamily="34" charset="0"/>
              </a:rPr>
              <a:t>ch</a:t>
            </a:r>
            <a:r>
              <a:rPr lang="en-US" sz="1400" i="0" dirty="0" smtClean="0">
                <a:solidFill>
                  <a:srgbClr val="000099"/>
                </a:solidFill>
                <a:latin typeface="Calibri" pitchFamily="34" charset="0"/>
              </a:rPr>
              <a:t>, size 6 x 8.4 mm², process IBM CMOS 130nm 1.2V 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2987824" y="512676"/>
            <a:ext cx="1368152" cy="1512168"/>
            <a:chOff x="2987824" y="512676"/>
            <a:chExt cx="1368152" cy="1512168"/>
          </a:xfrm>
        </p:grpSpPr>
        <p:cxnSp>
          <p:nvCxnSpPr>
            <p:cNvPr id="62" name="Straight Connector 61"/>
            <p:cNvCxnSpPr>
              <a:stCxn id="72" idx="1"/>
            </p:cNvCxnSpPr>
            <p:nvPr/>
          </p:nvCxnSpPr>
          <p:spPr>
            <a:xfrm flipH="1">
              <a:off x="3671900" y="1340768"/>
              <a:ext cx="18002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987824" y="1340768"/>
              <a:ext cx="39604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987824" y="1340768"/>
              <a:ext cx="0" cy="684076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3167844" y="1052736"/>
              <a:ext cx="504056" cy="576064"/>
              <a:chOff x="3707904" y="1909976"/>
              <a:chExt cx="504056" cy="576064"/>
            </a:xfrm>
          </p:grpSpPr>
          <p:sp>
            <p:nvSpPr>
              <p:cNvPr id="52" name="Isosceles Triangle 51"/>
              <p:cNvSpPr/>
              <p:nvPr/>
            </p:nvSpPr>
            <p:spPr>
              <a:xfrm rot="5400000">
                <a:off x="3671900" y="1945980"/>
                <a:ext cx="576064" cy="50405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779912" y="2132856"/>
                <a:ext cx="165901" cy="144016"/>
                <a:chOff x="3145959" y="2348880"/>
                <a:chExt cx="165901" cy="144016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145959" y="2492896"/>
                  <a:ext cx="99011" cy="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3212849" y="2348880"/>
                  <a:ext cx="99011" cy="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244970" y="2348880"/>
                  <a:ext cx="0" cy="13716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203848" y="2348880"/>
                  <a:ext cx="0" cy="13716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2" name="Rectangle 71"/>
            <p:cNvSpPr/>
            <p:nvPr/>
          </p:nvSpPr>
          <p:spPr>
            <a:xfrm>
              <a:off x="3851920" y="1160748"/>
              <a:ext cx="504056" cy="3600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887924" y="1196752"/>
              <a:ext cx="43204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smtClean="0">
                  <a:latin typeface="+mn-lt"/>
                </a:rPr>
                <a:t>logic</a:t>
              </a:r>
              <a:endParaRPr lang="en-US" sz="1600" i="0" dirty="0">
                <a:latin typeface="+mn-lt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4031940" y="512676"/>
              <a:ext cx="0" cy="648072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3059832" y="554487"/>
              <a:ext cx="104411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0" dirty="0" smtClean="0">
                  <a:latin typeface="+mn-lt"/>
                </a:rPr>
                <a:t>neighbor</a:t>
              </a:r>
              <a:endParaRPr lang="en-US" sz="1600" i="0" dirty="0">
                <a:latin typeface="+mn-lt"/>
              </a:endParaRPr>
            </a:p>
          </p:txBody>
        </p:sp>
      </p:grpSp>
      <p:sp>
        <p:nvSpPr>
          <p:cNvPr id="98" name="Text Box 3"/>
          <p:cNvSpPr txBox="1">
            <a:spLocks noChangeArrowheads="1"/>
          </p:cNvSpPr>
          <p:nvPr/>
        </p:nvSpPr>
        <p:spPr bwMode="auto">
          <a:xfrm>
            <a:off x="8892480" y="6453336"/>
            <a:ext cx="252028" cy="184666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6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3" grpId="0"/>
      <p:bldP spid="105" grpId="0"/>
      <p:bldP spid="106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477"/>
            <a:ext cx="9144000" cy="3995045"/>
          </a:xfrm>
          <a:prstGeom prst="rect">
            <a:avLst/>
          </a:prstGeom>
        </p:spPr>
      </p:pic>
      <p:sp>
        <p:nvSpPr>
          <p:cNvPr id="3" name="Text Box 196"/>
          <p:cNvSpPr txBox="1">
            <a:spLocks noChangeArrowheads="1"/>
          </p:cNvSpPr>
          <p:nvPr/>
        </p:nvSpPr>
        <p:spPr bwMode="auto">
          <a:xfrm>
            <a:off x="723900" y="4614"/>
            <a:ext cx="7696200" cy="369332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 smtClean="0">
                <a:latin typeface="+mn-lt"/>
              </a:rPr>
              <a:t>Architecture of VMM2</a:t>
            </a:r>
            <a:endParaRPr lang="en-US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3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quisition1a.png"/>
          <p:cNvPicPr>
            <a:picLocks noChangeAspect="1"/>
          </p:cNvPicPr>
          <p:nvPr/>
        </p:nvPicPr>
        <p:blipFill>
          <a:blip r:embed="rId3" cstate="print"/>
          <a:srcRect l="21875" t="13906" r="26562" b="13906"/>
          <a:stretch>
            <a:fillRect/>
          </a:stretch>
        </p:blipFill>
        <p:spPr>
          <a:xfrm>
            <a:off x="467544" y="4113076"/>
            <a:ext cx="2664296" cy="2093779"/>
          </a:xfrm>
          <a:prstGeom prst="rect">
            <a:avLst/>
          </a:prstGeom>
        </p:spPr>
      </p:pic>
      <p:sp>
        <p:nvSpPr>
          <p:cNvPr id="9" name="Text Box 196"/>
          <p:cNvSpPr txBox="1">
            <a:spLocks noChangeArrowheads="1"/>
          </p:cNvSpPr>
          <p:nvPr/>
        </p:nvSpPr>
        <p:spPr bwMode="auto">
          <a:xfrm>
            <a:off x="28094" y="5169"/>
            <a:ext cx="90749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ctr">
              <a:defRPr/>
            </a:pPr>
            <a:r>
              <a:rPr lang="en-US" sz="3200" i="0" dirty="0" smtClean="0">
                <a:latin typeface="+mn-lt"/>
              </a:rPr>
              <a:t>Packaging of VMM2</a:t>
            </a:r>
            <a:endParaRPr lang="en-US" sz="3200" i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516" y="728700"/>
            <a:ext cx="8648568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0" dirty="0" smtClean="0"/>
              <a:t>custom BGA package</a:t>
            </a:r>
          </a:p>
          <a:p>
            <a:pPr>
              <a:spcBef>
                <a:spcPts val="600"/>
              </a:spcBef>
            </a:pPr>
            <a:r>
              <a:rPr lang="en-US" i="0" dirty="0" smtClean="0">
                <a:latin typeface="+mn-lt"/>
              </a:rPr>
              <a:t>21 x 21 mm², 400-pin, 1 mm pitch</a:t>
            </a:r>
          </a:p>
        </p:txBody>
      </p:sp>
      <p:pic>
        <p:nvPicPr>
          <p:cNvPr id="5" name="Picture 1" descr="C:\Documents and Settings\degeronimo.BNL\Desktop\slides\Rev_Logo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7831" y="6656522"/>
            <a:ext cx="736169" cy="201478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 r="1954"/>
          <a:stretch>
            <a:fillRect/>
          </a:stretch>
        </p:blipFill>
        <p:spPr bwMode="auto">
          <a:xfrm>
            <a:off x="3311860" y="1952836"/>
            <a:ext cx="5572568" cy="3924436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cquisition1a.png"/>
          <p:cNvPicPr>
            <a:picLocks noChangeAspect="1"/>
          </p:cNvPicPr>
          <p:nvPr/>
        </p:nvPicPr>
        <p:blipFill>
          <a:blip r:embed="rId6" cstate="print"/>
          <a:srcRect l="25000" t="11125" r="29688" b="25032"/>
          <a:stretch>
            <a:fillRect/>
          </a:stretch>
        </p:blipFill>
        <p:spPr>
          <a:xfrm>
            <a:off x="467544" y="1808820"/>
            <a:ext cx="2652316" cy="20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5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85" y="1187335"/>
            <a:ext cx="8357029" cy="4483330"/>
          </a:xfrm>
          <a:prstGeom prst="rect">
            <a:avLst/>
          </a:prstGeom>
        </p:spPr>
      </p:pic>
      <p:sp>
        <p:nvSpPr>
          <p:cNvPr id="5" name="Text Box 196"/>
          <p:cNvSpPr txBox="1">
            <a:spLocks noChangeArrowheads="1"/>
          </p:cNvSpPr>
          <p:nvPr/>
        </p:nvSpPr>
        <p:spPr bwMode="auto">
          <a:xfrm>
            <a:off x="723900" y="4614"/>
            <a:ext cx="7696200" cy="369332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 smtClean="0">
                <a:latin typeface="+mn-lt"/>
              </a:rPr>
              <a:t>Architecture of VMM3</a:t>
            </a:r>
            <a:endParaRPr lang="en-US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971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06"/>
            <a:ext cx="9144000" cy="42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5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315200" cy="5430392"/>
          </a:xfrm>
          <a:prstGeom prst="rect">
            <a:avLst/>
          </a:prstGeom>
        </p:spPr>
      </p:pic>
      <p:sp>
        <p:nvSpPr>
          <p:cNvPr id="5" name="Text Box 196"/>
          <p:cNvSpPr txBox="1">
            <a:spLocks noChangeArrowheads="1"/>
          </p:cNvSpPr>
          <p:nvPr/>
        </p:nvSpPr>
        <p:spPr bwMode="auto">
          <a:xfrm>
            <a:off x="28094" y="5169"/>
            <a:ext cx="90749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ctr">
              <a:defRPr/>
            </a:pPr>
            <a:r>
              <a:rPr lang="en-US" sz="3200" i="0" dirty="0" smtClean="0">
                <a:latin typeface="+mn-lt"/>
              </a:rPr>
              <a:t>Packaging of VMM3</a:t>
            </a:r>
            <a:endParaRPr lang="en-US" sz="32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510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8373</TotalTime>
  <Words>600</Words>
  <Application>Microsoft Office PowerPoint</Application>
  <PresentationFormat>全屏显示(4:3)</PresentationFormat>
  <Paragraphs>153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华文细黑</vt:lpstr>
      <vt:lpstr>宋体</vt:lpstr>
      <vt:lpstr>Arial</vt:lpstr>
      <vt:lpstr>Calibri</vt:lpstr>
      <vt:lpstr>Symbol</vt:lpstr>
      <vt:lpstr>Times New Roman</vt:lpstr>
      <vt:lpstr>Office Theme</vt:lpstr>
      <vt:lpstr>Introduction to VMM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Problem on VMM3</vt:lpstr>
      <vt:lpstr>Thanks!</vt:lpstr>
      <vt:lpstr>Path Towards VMM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Neena Nambiar</dc:creator>
  <cp:lastModifiedBy>AutoBVT</cp:lastModifiedBy>
  <cp:revision>1110</cp:revision>
  <dcterms:created xsi:type="dcterms:W3CDTF">2015-10-15T14:34:33Z</dcterms:created>
  <dcterms:modified xsi:type="dcterms:W3CDTF">2018-06-23T10:48:19Z</dcterms:modified>
</cp:coreProperties>
</file>