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70" r:id="rId3"/>
    <p:sldId id="264" r:id="rId4"/>
    <p:sldId id="265" r:id="rId5"/>
    <p:sldId id="269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E78E5-452E-42B6-BB1B-47EB6EDB2504}" type="datetimeFigureOut">
              <a:rPr lang="zh-CN" altLang="en-US" smtClean="0"/>
              <a:t>2018-06-23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0497-241F-4799-BC39-BA0531386B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0497-241F-4799-BC39-BA0531386B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82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0497-241F-4799-BC39-BA0531386B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82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0497-241F-4799-BC39-BA0531386B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9C79-9C02-4CFA-967F-1E183E811E9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7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0497-241F-4799-BC39-BA0531386B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0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0497-241F-4799-BC39-BA0531386B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31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C0497-241F-4799-BC39-BA0531386B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5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幻灯片模板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CB3D-8ACF-4BDD-AE6A-6764024C41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8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DC9EB-0ABE-43FD-A34F-E5017777DF9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0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A9FC-5A5A-453C-9606-DEA9F0D118B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7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B767-2B8E-4FF3-A857-AD424D8496A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6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E73A-B2CD-4451-A183-090E29CCA589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65916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280" y="6400800"/>
            <a:ext cx="1905000" cy="457200"/>
          </a:xfr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B3AD705-00B4-47CA-BE86-59F42C1A2BDF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AA4D-AED9-4B00-AE83-24B348B8FF4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6369-3020-4930-923F-A6DBA8F7C04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ECDF-AAEF-4379-8E2F-29F5B2B17B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818C-0F88-46FD-A0CC-7F398700AE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BF7F-C864-4E0C-9A0A-C7F73049E02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59971-250C-43ED-86E4-F8BC6CC00F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4461-2683-4AB3-A9F8-D1169C7F2EB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幻灯片模板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F2E80-0A84-4854-B7E4-145ACE6718E7}" type="slidenum">
              <a:rPr kumimoji="1"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rgbClr val="CC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CC66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CC66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CC66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CC66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rgbClr val="CC66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rgbClr val="CC66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rgbClr val="CC66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rgbClr val="CC66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04448" cy="659160"/>
          </a:xfrm>
        </p:spPr>
        <p:txBody>
          <a:bodyPr/>
          <a:lstStyle/>
          <a:p>
            <a:r>
              <a:rPr lang="zh-CN" altLang="en-US" dirty="0">
                <a:effectLst/>
              </a:rPr>
              <a:t>国内微结构气体探测器的读出</a:t>
            </a:r>
            <a:r>
              <a:rPr lang="zh-CN" altLang="en-US" dirty="0" smtClean="0">
                <a:effectLst/>
              </a:rPr>
              <a:t>需求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75856" y="3254149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6600"/>
                </a:solidFill>
              </a:rPr>
              <a:t>李笑梅</a:t>
            </a:r>
            <a:endParaRPr lang="en-US" altLang="zh-CN" sz="3200" b="1" dirty="0" smtClean="0">
              <a:solidFill>
                <a:srgbClr val="FF6600"/>
              </a:solidFill>
            </a:endParaRPr>
          </a:p>
          <a:p>
            <a:endParaRPr lang="en-US" altLang="zh-CN" sz="3200" b="1" dirty="0">
              <a:solidFill>
                <a:srgbClr val="FF6600"/>
              </a:solidFill>
            </a:endParaRPr>
          </a:p>
          <a:p>
            <a:r>
              <a:rPr lang="en-US" altLang="zh-CN" sz="3200" b="1" dirty="0" smtClean="0">
                <a:solidFill>
                  <a:srgbClr val="FF6600"/>
                </a:solidFill>
              </a:rPr>
              <a:t>2018.06.23</a:t>
            </a:r>
            <a:endParaRPr lang="zh-CN" alt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5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Micromegas</a:t>
            </a:r>
            <a:r>
              <a:rPr lang="zh-CN" altLang="en-US" dirty="0" smtClean="0"/>
              <a:t>信号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841" y="1412776"/>
            <a:ext cx="7992592" cy="82068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单个电子雪崩，电子信号很快，离子信号</a:t>
            </a:r>
            <a:r>
              <a:rPr lang="en-US" altLang="zh-CN" dirty="0" smtClean="0"/>
              <a:t>100ns</a:t>
            </a:r>
            <a:r>
              <a:rPr lang="zh-CN" altLang="en-US" dirty="0" smtClean="0"/>
              <a:t>，相对而言，</a:t>
            </a:r>
            <a:r>
              <a:rPr lang="en-US" altLang="zh-CN" dirty="0" smtClean="0"/>
              <a:t>GEM</a:t>
            </a:r>
            <a:r>
              <a:rPr lang="zh-CN" altLang="en-US" dirty="0" smtClean="0"/>
              <a:t>仅电子信号，</a:t>
            </a:r>
            <a:r>
              <a:rPr lang="en-US" altLang="zh-CN" dirty="0" smtClean="0"/>
              <a:t>10ns</a:t>
            </a:r>
            <a:r>
              <a:rPr lang="zh-CN" altLang="en-US" dirty="0" smtClean="0"/>
              <a:t>级。</a:t>
            </a:r>
            <a:endParaRPr lang="zh-CN" altLang="en-US" dirty="0"/>
          </a:p>
        </p:txBody>
      </p:sp>
      <p:pic>
        <p:nvPicPr>
          <p:cNvPr id="1026" name="Picture 2" descr="F:\0paper\signals-si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349875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MPGD</a:t>
            </a:r>
            <a:r>
              <a:rPr lang="zh-CN" altLang="en-US" dirty="0" smtClean="0"/>
              <a:t>应用信号特点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4925144"/>
          </a:xfrm>
        </p:spPr>
        <p:txBody>
          <a:bodyPr/>
          <a:lstStyle/>
          <a:p>
            <a:r>
              <a:rPr lang="zh-CN" altLang="en-US" dirty="0" smtClean="0"/>
              <a:t>需要漂移转换区，如</a:t>
            </a:r>
            <a:r>
              <a:rPr lang="en-US" altLang="zh-CN" dirty="0" smtClean="0"/>
              <a:t>TPC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粒子入射产生一系列电离电子和离子，电子或离子漂移至极薄雪崩区放大产生信号。</a:t>
            </a:r>
            <a:endParaRPr lang="en-US" altLang="zh-CN" dirty="0" smtClean="0"/>
          </a:p>
          <a:p>
            <a:r>
              <a:rPr lang="zh-CN" altLang="en-US" dirty="0" smtClean="0"/>
              <a:t>输出信号持续一段时间，近似为事件径迹纵向长度</a:t>
            </a:r>
            <a:r>
              <a:rPr lang="en-US" altLang="zh-CN" dirty="0" smtClean="0"/>
              <a:t>/</a:t>
            </a:r>
            <a:r>
              <a:rPr lang="zh-CN" altLang="en-US" dirty="0"/>
              <a:t>电子</a:t>
            </a:r>
            <a:r>
              <a:rPr lang="en-US" altLang="zh-CN" dirty="0"/>
              <a:t>(</a:t>
            </a:r>
            <a:r>
              <a:rPr lang="zh-CN" altLang="en-US" dirty="0"/>
              <a:t>或离子</a:t>
            </a:r>
            <a:r>
              <a:rPr lang="en-US" altLang="zh-CN" dirty="0"/>
              <a:t>)</a:t>
            </a:r>
            <a:r>
              <a:rPr lang="zh-CN" altLang="en-US" dirty="0" smtClean="0"/>
              <a:t>漂移区的漂移速度</a:t>
            </a:r>
            <a:r>
              <a:rPr lang="en-US" altLang="zh-CN" dirty="0" smtClean="0"/>
              <a:t>(mm/us)</a:t>
            </a:r>
            <a:r>
              <a:rPr lang="zh-CN" altLang="en-US" dirty="0" smtClean="0"/>
              <a:t>，几百</a:t>
            </a:r>
            <a:r>
              <a:rPr lang="en-US" altLang="zh-CN" dirty="0" smtClean="0"/>
              <a:t>ns</a:t>
            </a:r>
            <a:r>
              <a:rPr lang="zh-CN" altLang="en-US" dirty="0" smtClean="0"/>
              <a:t>至几十</a:t>
            </a:r>
            <a:r>
              <a:rPr lang="en-US" altLang="zh-CN" dirty="0" smtClean="0"/>
              <a:t>us</a:t>
            </a:r>
            <a:r>
              <a:rPr lang="zh-CN" altLang="en-US" dirty="0" smtClean="0"/>
              <a:t>不等。</a:t>
            </a:r>
            <a:endParaRPr lang="en-US" altLang="zh-CN" dirty="0" smtClean="0"/>
          </a:p>
          <a:p>
            <a:r>
              <a:rPr lang="en-US" altLang="zh-CN" dirty="0" smtClean="0"/>
              <a:t>MPGD</a:t>
            </a:r>
            <a:r>
              <a:rPr lang="zh-CN" altLang="en-US" dirty="0" smtClean="0"/>
              <a:t>能量分辨稍差</a:t>
            </a:r>
            <a:r>
              <a:rPr lang="en-US" altLang="zh-CN" dirty="0" smtClean="0"/>
              <a:t>(5.9keV, ~20% FWHM)</a:t>
            </a:r>
            <a:r>
              <a:rPr lang="zh-CN" altLang="en-US" dirty="0" smtClean="0"/>
              <a:t>，但信号微弱，仍需电荷灵敏前放及成形滤波电路。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5027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r>
              <a:rPr lang="en-US" altLang="zh-CN" dirty="0" smtClean="0"/>
              <a:t>APV25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128</a:t>
            </a:r>
            <a:r>
              <a:rPr lang="zh-CN" altLang="en-US" sz="2000" dirty="0" smtClean="0"/>
              <a:t>通道</a:t>
            </a:r>
            <a:endParaRPr lang="en-US" altLang="zh-CN" sz="2000" dirty="0" smtClean="0"/>
          </a:p>
          <a:p>
            <a:r>
              <a:rPr lang="zh-CN" altLang="en-US" sz="2000" dirty="0" smtClean="0"/>
              <a:t>电荷灵敏前放，</a:t>
            </a:r>
            <a:r>
              <a:rPr lang="zh-CN" altLang="en-US" sz="2000" dirty="0"/>
              <a:t>正负信号</a:t>
            </a:r>
            <a:r>
              <a:rPr lang="zh-CN" altLang="en-US" sz="2000" dirty="0" smtClean="0"/>
              <a:t>输入</a:t>
            </a:r>
            <a:r>
              <a:rPr lang="zh-CN" altLang="en-US" sz="2000" dirty="0"/>
              <a:t>，</a:t>
            </a:r>
            <a:r>
              <a:rPr lang="en-US" altLang="zh-CN" sz="2000" dirty="0" smtClean="0"/>
              <a:t>ENC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270+38/pF</a:t>
            </a:r>
          </a:p>
          <a:p>
            <a:r>
              <a:rPr lang="en-US" altLang="zh-CN" sz="2000" dirty="0" smtClean="0"/>
              <a:t>50ns CR-RC</a:t>
            </a:r>
            <a:r>
              <a:rPr lang="zh-CN" altLang="en-US" sz="2000" dirty="0" smtClean="0"/>
              <a:t>成形</a:t>
            </a:r>
            <a:endParaRPr lang="en-US" altLang="zh-CN" sz="2000" dirty="0" smtClean="0"/>
          </a:p>
          <a:p>
            <a:r>
              <a:rPr lang="zh-CN" altLang="en-US" sz="2000" dirty="0" smtClean="0"/>
              <a:t>各通道独立的</a:t>
            </a:r>
            <a:r>
              <a:rPr lang="en-US" altLang="zh-CN" sz="2000" dirty="0" smtClean="0"/>
              <a:t>192</a:t>
            </a:r>
            <a:r>
              <a:rPr lang="zh-CN" altLang="en-US" sz="2000" dirty="0" smtClean="0"/>
              <a:t>单元模拟采样，固定</a:t>
            </a:r>
            <a:r>
              <a:rPr lang="en-US" altLang="zh-CN" sz="2000" dirty="0" smtClean="0"/>
              <a:t>40MSPS</a:t>
            </a:r>
          </a:p>
          <a:p>
            <a:r>
              <a:rPr lang="zh-CN" altLang="en-US" sz="2000" dirty="0" smtClean="0"/>
              <a:t>可选反卷积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deconvolution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处理，适用于极高计数率</a:t>
            </a:r>
            <a:endParaRPr lang="en-US" altLang="zh-CN" sz="2000" dirty="0" smtClean="0"/>
          </a:p>
          <a:p>
            <a:r>
              <a:rPr lang="zh-CN" altLang="en-US" sz="2000" dirty="0" smtClean="0"/>
              <a:t>增益微调</a:t>
            </a:r>
            <a:r>
              <a:rPr lang="en-US" altLang="zh-CN" sz="2000" dirty="0" smtClean="0"/>
              <a:t>(+-20%)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12fC</a:t>
            </a:r>
            <a:r>
              <a:rPr lang="zh-CN" altLang="en-US" sz="2000" dirty="0" smtClean="0"/>
              <a:t>线性良好，</a:t>
            </a:r>
            <a:r>
              <a:rPr lang="en-US" altLang="zh-CN" sz="2000" dirty="0" smtClean="0"/>
              <a:t>~30fC max</a:t>
            </a:r>
            <a:endParaRPr lang="en-US" altLang="zh-CN" sz="2000" dirty="0"/>
          </a:p>
          <a:p>
            <a:r>
              <a:rPr lang="zh-CN" altLang="en-US" sz="2000" dirty="0" smtClean="0"/>
              <a:t>串行复用输出全部</a:t>
            </a:r>
            <a:r>
              <a:rPr lang="en-US" altLang="zh-CN" sz="2000" dirty="0" smtClean="0"/>
              <a:t>128</a:t>
            </a:r>
            <a:r>
              <a:rPr lang="zh-CN" altLang="en-US" sz="2000" dirty="0" smtClean="0"/>
              <a:t>通道，</a:t>
            </a:r>
            <a:r>
              <a:rPr lang="en-US" altLang="zh-CN" sz="2000" dirty="0" smtClean="0"/>
              <a:t>40M</a:t>
            </a:r>
            <a:r>
              <a:rPr lang="zh-CN" altLang="en-US" sz="2000" dirty="0" smtClean="0"/>
              <a:t>模拟电平</a:t>
            </a:r>
            <a:r>
              <a:rPr lang="en-US" altLang="zh-CN" sz="2000" dirty="0" smtClean="0"/>
              <a:t>/s</a:t>
            </a:r>
            <a:r>
              <a:rPr lang="zh-CN" altLang="en-US" sz="2000" dirty="0" smtClean="0"/>
              <a:t>，或</a:t>
            </a:r>
            <a:r>
              <a:rPr lang="en-US" altLang="zh-CN" sz="2000" dirty="0" smtClean="0"/>
              <a:t>20M</a:t>
            </a:r>
            <a:r>
              <a:rPr lang="zh-CN" altLang="en-US" sz="2000" dirty="0"/>
              <a:t>模拟电平</a:t>
            </a:r>
            <a:r>
              <a:rPr lang="en-US" altLang="zh-CN" sz="2000" dirty="0"/>
              <a:t>/s</a:t>
            </a:r>
            <a:endParaRPr lang="en-US" altLang="zh-CN" sz="2000" dirty="0" smtClean="0"/>
          </a:p>
          <a:p>
            <a:r>
              <a:rPr lang="zh-CN" altLang="en-US" sz="2000" dirty="0" smtClean="0"/>
              <a:t>一次触发可输出最多连续</a:t>
            </a:r>
            <a:r>
              <a:rPr lang="en-US" altLang="zh-CN" sz="2000" dirty="0" smtClean="0"/>
              <a:t>31</a:t>
            </a:r>
            <a:r>
              <a:rPr lang="zh-CN" altLang="en-US" sz="2000" dirty="0" smtClean="0"/>
              <a:t>个采样，采样间隔</a:t>
            </a:r>
            <a:r>
              <a:rPr lang="en-US" altLang="zh-CN" sz="2000" dirty="0" smtClean="0"/>
              <a:t>25ns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75ns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100ns…</a:t>
            </a:r>
          </a:p>
          <a:p>
            <a:r>
              <a:rPr lang="zh-CN" altLang="en-US" sz="2000" dirty="0" smtClean="0"/>
              <a:t>最高触发率</a:t>
            </a:r>
            <a:r>
              <a:rPr lang="en-US" altLang="zh-CN" sz="2000" dirty="0" smtClean="0"/>
              <a:t>285kHz</a:t>
            </a:r>
          </a:p>
          <a:p>
            <a:r>
              <a:rPr lang="zh-CN" altLang="en-US" sz="2000" dirty="0" smtClean="0"/>
              <a:t>无自触发机制，需外部触发信号</a:t>
            </a: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6624736" cy="2040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43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数字化板研制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49772"/>
            <a:ext cx="7772400" cy="684076"/>
          </a:xfrm>
        </p:spPr>
        <p:txBody>
          <a:bodyPr/>
          <a:lstStyle/>
          <a:p>
            <a:r>
              <a:rPr lang="en-US" altLang="zh-CN" dirty="0" smtClean="0"/>
              <a:t>ADC (ADS5242) +FPGA (Spartan6)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AD705-00B4-47CA-BE86-59F42C1A2BDF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29714"/>
            <a:ext cx="5616624" cy="358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51520" y="1996884"/>
            <a:ext cx="3384376" cy="36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CC66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CC66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CC66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CC6600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40MSPS ADC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与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FPGA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高速数据传输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FPGA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与计算机</a:t>
            </a:r>
            <a:r>
              <a:rPr lang="zh-CN" altLang="en-US" sz="2400" dirty="0" smtClean="0">
                <a:solidFill>
                  <a:srgbClr val="C00000"/>
                </a:solidFill>
              </a:rPr>
              <a:t>高效可靠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的千兆网通信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FPGA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逻辑设计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单板可连接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4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块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APV25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，共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512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通道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亦可输入模拟信号</a:t>
            </a:r>
            <a:r>
              <a: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进行数据采集</a:t>
            </a:r>
            <a:endParaRPr lang="en-US" altLang="zh-CN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0952" y="188640"/>
            <a:ext cx="8229600" cy="922114"/>
          </a:xfrm>
        </p:spPr>
        <p:txBody>
          <a:bodyPr/>
          <a:lstStyle/>
          <a:p>
            <a:r>
              <a:rPr lang="en-US" altLang="zh-CN" dirty="0" smtClean="0"/>
              <a:t>AGET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45638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64</a:t>
            </a:r>
            <a:r>
              <a:rPr lang="zh-CN" altLang="en-US" sz="2000" dirty="0" smtClean="0"/>
              <a:t>通道</a:t>
            </a:r>
            <a:endParaRPr lang="en-US" altLang="zh-CN" sz="2000" dirty="0" smtClean="0"/>
          </a:p>
          <a:p>
            <a:r>
              <a:rPr lang="zh-CN" altLang="en-US" sz="2000" dirty="0" smtClean="0"/>
              <a:t>电荷灵敏前放，</a:t>
            </a:r>
            <a:r>
              <a:rPr lang="zh-CN" altLang="en-US" sz="2000" dirty="0"/>
              <a:t>正负信号</a:t>
            </a:r>
            <a:r>
              <a:rPr lang="zh-CN" altLang="en-US" sz="2000" dirty="0" smtClean="0"/>
              <a:t>输入，</a:t>
            </a:r>
            <a:r>
              <a:rPr lang="en-US" altLang="zh-CN" sz="2000" dirty="0" smtClean="0"/>
              <a:t>ENC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~500e@0pF, ~900e@30pF</a:t>
            </a:r>
          </a:p>
          <a:p>
            <a:r>
              <a:rPr lang="en-US" altLang="zh-CN" sz="2000" dirty="0" smtClean="0"/>
              <a:t>CR-RC</a:t>
            </a:r>
            <a:r>
              <a:rPr lang="en-US" altLang="zh-CN" sz="2000" baseline="30000" dirty="0" smtClean="0"/>
              <a:t>2</a:t>
            </a:r>
            <a:r>
              <a:rPr lang="zh-CN" altLang="en-US" sz="2000" dirty="0" smtClean="0"/>
              <a:t>，成形</a:t>
            </a:r>
            <a:r>
              <a:rPr lang="zh-CN" altLang="en-US" sz="2000" dirty="0"/>
              <a:t>时间</a:t>
            </a:r>
            <a:r>
              <a:rPr lang="en-US" altLang="zh-CN" sz="2000" dirty="0" smtClean="0"/>
              <a:t>50ns-1us</a:t>
            </a:r>
            <a:r>
              <a:rPr lang="zh-CN" altLang="en-US" sz="2000" dirty="0" smtClean="0"/>
              <a:t>可选</a:t>
            </a:r>
            <a:endParaRPr lang="en-US" altLang="zh-CN" sz="2000" dirty="0" smtClean="0"/>
          </a:p>
          <a:p>
            <a:r>
              <a:rPr lang="en-US" altLang="zh-CN" sz="2000" dirty="0" smtClean="0"/>
              <a:t>INL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&lt;2%</a:t>
            </a:r>
          </a:p>
          <a:p>
            <a:r>
              <a:rPr lang="zh-CN" altLang="en-US" sz="2000" dirty="0" smtClean="0"/>
              <a:t>各通道独立的</a:t>
            </a:r>
            <a:r>
              <a:rPr lang="en-US" altLang="zh-CN" sz="2000" dirty="0" smtClean="0"/>
              <a:t>512</a:t>
            </a:r>
            <a:r>
              <a:rPr lang="zh-CN" altLang="en-US" sz="2000" dirty="0" smtClean="0"/>
              <a:t>单元模拟采样，</a:t>
            </a:r>
            <a:r>
              <a:rPr lang="en-US" altLang="zh-CN" sz="2000" dirty="0" smtClean="0"/>
              <a:t>1MSPS-100MSPS</a:t>
            </a:r>
            <a:r>
              <a:rPr lang="zh-CN" altLang="en-US" sz="2000" dirty="0" smtClean="0"/>
              <a:t>可选</a:t>
            </a:r>
            <a:endParaRPr lang="en-US" altLang="zh-CN" sz="2000" dirty="0" smtClean="0"/>
          </a:p>
          <a:p>
            <a:r>
              <a:rPr lang="zh-CN" altLang="en-US" sz="2000" dirty="0" smtClean="0"/>
              <a:t>动态范围：</a:t>
            </a:r>
            <a:r>
              <a:rPr lang="en-US" altLang="zh-CN" sz="2000" dirty="0" smtClean="0"/>
              <a:t>120fC, 240fC, 1pC, 10pC</a:t>
            </a:r>
          </a:p>
          <a:p>
            <a:r>
              <a:rPr lang="zh-CN" altLang="en-US" sz="2000" dirty="0"/>
              <a:t>支持自</a:t>
            </a:r>
            <a:r>
              <a:rPr lang="zh-CN" altLang="en-US" sz="2000" dirty="0" smtClean="0"/>
              <a:t>触发，各通道独立比较器</a:t>
            </a:r>
            <a:endParaRPr lang="en-US" altLang="zh-CN" sz="2000" dirty="0" smtClean="0"/>
          </a:p>
          <a:p>
            <a:r>
              <a:rPr lang="zh-CN" altLang="en-US" sz="2000" dirty="0" smtClean="0"/>
              <a:t>串行复用输出，可输出全部通道，也可输出部分指定通道或根据比较结果输出部分击中通道，</a:t>
            </a:r>
            <a:r>
              <a:rPr lang="en-US" altLang="zh-CN" sz="2000" dirty="0" smtClean="0"/>
              <a:t>25M</a:t>
            </a:r>
            <a:r>
              <a:rPr lang="zh-CN" altLang="en-US" sz="2000" dirty="0" smtClean="0"/>
              <a:t>模拟电平</a:t>
            </a:r>
            <a:r>
              <a:rPr lang="en-US" altLang="zh-CN" sz="2000" dirty="0" smtClean="0"/>
              <a:t>/s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3995936" cy="2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New ASIC</a:t>
            </a:r>
            <a:r>
              <a:rPr lang="zh-CN" altLang="en-US" dirty="0" smtClean="0"/>
              <a:t>指标需求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4056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128</a:t>
            </a:r>
            <a:r>
              <a:rPr lang="zh-CN" altLang="en-US" sz="2400" dirty="0" smtClean="0"/>
              <a:t>通道</a:t>
            </a:r>
            <a:endParaRPr lang="en-US" altLang="zh-CN" sz="2400" dirty="0" smtClean="0"/>
          </a:p>
          <a:p>
            <a:r>
              <a:rPr lang="zh-CN" altLang="en-US" sz="2400" dirty="0" smtClean="0"/>
              <a:t>电荷灵敏前放，</a:t>
            </a:r>
            <a:r>
              <a:rPr lang="zh-CN" altLang="en-US" sz="2400" dirty="0"/>
              <a:t>正负信号</a:t>
            </a:r>
            <a:r>
              <a:rPr lang="zh-CN" altLang="en-US" sz="2400" dirty="0" smtClean="0"/>
              <a:t>输入，</a:t>
            </a:r>
            <a:r>
              <a:rPr lang="en-US" altLang="zh-CN" sz="2400" dirty="0" smtClean="0"/>
              <a:t>ENC</a:t>
            </a:r>
            <a:r>
              <a:rPr lang="zh-CN" altLang="en-US" sz="2400" dirty="0" smtClean="0"/>
              <a:t>：好于</a:t>
            </a:r>
            <a:r>
              <a:rPr lang="en-US" altLang="zh-CN" sz="2400" dirty="0" smtClean="0"/>
              <a:t>500e@0pF, 30e/pF, @200ns</a:t>
            </a:r>
            <a:r>
              <a:rPr lang="zh-CN" altLang="en-US" sz="2400" dirty="0" smtClean="0"/>
              <a:t>成形时间</a:t>
            </a:r>
            <a:endParaRPr lang="en-US" altLang="zh-CN" sz="2400" dirty="0" smtClean="0"/>
          </a:p>
          <a:p>
            <a:r>
              <a:rPr lang="zh-CN" altLang="en-US" sz="2400" dirty="0" smtClean="0"/>
              <a:t>成形</a:t>
            </a:r>
            <a:r>
              <a:rPr lang="zh-CN" altLang="en-US" sz="2400" dirty="0"/>
              <a:t>时间</a:t>
            </a:r>
            <a:r>
              <a:rPr lang="en-US" altLang="zh-CN" sz="2400" dirty="0" smtClean="0"/>
              <a:t>50ns-5us</a:t>
            </a:r>
            <a:r>
              <a:rPr lang="zh-CN" altLang="en-US" sz="2400" dirty="0" smtClean="0"/>
              <a:t>可选</a:t>
            </a:r>
            <a:endParaRPr lang="en-US" altLang="zh-CN" sz="2400" dirty="0" smtClean="0"/>
          </a:p>
          <a:p>
            <a:r>
              <a:rPr lang="en-US" altLang="zh-CN" sz="2400" dirty="0" smtClean="0"/>
              <a:t>INL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&lt;2%</a:t>
            </a:r>
          </a:p>
          <a:p>
            <a:r>
              <a:rPr lang="zh-CN" altLang="en-US" sz="2400" dirty="0" smtClean="0"/>
              <a:t>各通道独立的</a:t>
            </a:r>
            <a:r>
              <a:rPr lang="en-US" altLang="zh-CN" sz="2400" dirty="0" smtClean="0"/>
              <a:t>512</a:t>
            </a:r>
            <a:r>
              <a:rPr lang="zh-CN" altLang="en-US" sz="2400" dirty="0" smtClean="0"/>
              <a:t>单元模拟采样，</a:t>
            </a:r>
            <a:r>
              <a:rPr lang="en-US" altLang="zh-CN" sz="2400" dirty="0" smtClean="0"/>
              <a:t>1MSPS-100MSPS</a:t>
            </a:r>
            <a:r>
              <a:rPr lang="zh-CN" altLang="en-US" sz="2400" dirty="0" smtClean="0"/>
              <a:t>可选</a:t>
            </a:r>
            <a:endParaRPr lang="en-US" altLang="zh-CN" sz="2400" dirty="0" smtClean="0"/>
          </a:p>
          <a:p>
            <a:r>
              <a:rPr lang="zh-CN" altLang="en-US" sz="2400" dirty="0" smtClean="0"/>
              <a:t>动态范围：</a:t>
            </a:r>
            <a:r>
              <a:rPr lang="en-US" altLang="zh-CN" sz="2400" dirty="0" smtClean="0"/>
              <a:t>30fC, 120fC, 480fC, </a:t>
            </a:r>
            <a:r>
              <a:rPr lang="en-US" altLang="zh-CN" sz="2400" dirty="0" smtClean="0"/>
              <a:t>2pC </a:t>
            </a:r>
          </a:p>
          <a:p>
            <a:r>
              <a:rPr lang="zh-CN" altLang="en-US" sz="2400" dirty="0" smtClean="0"/>
              <a:t>支持</a:t>
            </a:r>
            <a:r>
              <a:rPr lang="zh-CN" altLang="en-US" sz="2400" dirty="0"/>
              <a:t>自</a:t>
            </a:r>
            <a:r>
              <a:rPr lang="zh-CN" altLang="en-US" sz="2400" dirty="0" smtClean="0"/>
              <a:t>触发，各通道独立比较器</a:t>
            </a:r>
            <a:endParaRPr lang="en-US" altLang="zh-CN" sz="2400" dirty="0" smtClean="0"/>
          </a:p>
          <a:p>
            <a:r>
              <a:rPr lang="zh-CN" altLang="en-US" sz="2400" dirty="0" smtClean="0"/>
              <a:t>串行复用输出，可输出全部通道，也可输出部分指定通道或根据比较结果输出部分击中通道，</a:t>
            </a:r>
            <a:r>
              <a:rPr lang="en-US" altLang="zh-CN" sz="2400" dirty="0" smtClean="0"/>
              <a:t>50M</a:t>
            </a:r>
            <a:r>
              <a:rPr lang="zh-CN" altLang="en-US" sz="2400" dirty="0" smtClean="0"/>
              <a:t>模拟电平</a:t>
            </a:r>
            <a:r>
              <a:rPr lang="en-US" altLang="zh-CN" sz="2400" dirty="0" smtClean="0"/>
              <a:t>/s</a:t>
            </a:r>
          </a:p>
          <a:p>
            <a:r>
              <a:rPr lang="zh-CN" altLang="en-US" sz="2400" dirty="0" smtClean="0"/>
              <a:t>可选择输出全部</a:t>
            </a:r>
            <a:r>
              <a:rPr lang="en-US" altLang="zh-CN" sz="2400" dirty="0" smtClean="0"/>
              <a:t>512</a:t>
            </a:r>
            <a:r>
              <a:rPr lang="zh-CN" altLang="en-US" sz="2400" dirty="0" smtClean="0"/>
              <a:t>采样，或一部分采样</a:t>
            </a:r>
            <a:r>
              <a:rPr lang="en-US" altLang="zh-CN" sz="2400" dirty="0" smtClean="0"/>
              <a:t>(8,16,32,…,256</a:t>
            </a:r>
            <a:r>
              <a:rPr lang="zh-CN" altLang="en-US" sz="2400" dirty="0" smtClean="0"/>
              <a:t>等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，以兼顾事件率和</a:t>
            </a:r>
            <a:r>
              <a:rPr lang="en-US" altLang="zh-CN" sz="2400" dirty="0" smtClean="0"/>
              <a:t>TPC</a:t>
            </a:r>
            <a:r>
              <a:rPr lang="zh-CN" altLang="en-US" sz="2400" dirty="0" smtClean="0"/>
              <a:t>应用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32783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92088"/>
          </a:xfrm>
        </p:spPr>
        <p:txBody>
          <a:bodyPr/>
          <a:lstStyle/>
          <a:p>
            <a:r>
              <a:rPr lang="zh-CN" altLang="en-US" dirty="0" smtClean="0"/>
              <a:t>让梦想照进现实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67544" y="1817440"/>
            <a:ext cx="8229600" cy="4779912"/>
          </a:xfrm>
        </p:spPr>
        <p:txBody>
          <a:bodyPr>
            <a:noAutofit/>
          </a:bodyPr>
          <a:lstStyle/>
          <a:p>
            <a:endParaRPr lang="en-US" altLang="zh-CN" sz="2400" dirty="0" smtClean="0"/>
          </a:p>
          <a:p>
            <a:r>
              <a:rPr lang="zh-CN" altLang="en-US" sz="2400" dirty="0" smtClean="0"/>
              <a:t>目前国内只有少数单位通过国际合作，获得电子学芯片支持，大部分单位还用的是插件类，和微结构探测器多通道读出的特性相矛盾。</a:t>
            </a:r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希望国内电子学专家共同努力，尽快研制出一款能用的芯片，性能可以逐步提高。先能用，再好用！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207181212"/>
      </p:ext>
    </p:extLst>
  </p:cSld>
  <p:clrMapOvr>
    <a:masterClrMapping/>
  </p:clrMapOvr>
</p:sld>
</file>

<file path=ppt/theme/theme1.xml><?xml version="1.0" encoding="utf-8"?>
<a:theme xmlns:a="http://schemas.openxmlformats.org/drawingml/2006/main" name="核数据实验室模版">
  <a:themeElements>
    <a:clrScheme name="核数据实验室模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核数据实验室模版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核数据实验室模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核数据实验室模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核数据实验室模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核数据实验室模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核数据实验室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核数据实验室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核数据实验室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553</Words>
  <Application>Microsoft Office PowerPoint</Application>
  <PresentationFormat>全屏显示(4:3)</PresentationFormat>
  <Paragraphs>62</Paragraphs>
  <Slides>8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核数据实验室模版</vt:lpstr>
      <vt:lpstr>国内微结构气体探测器的读出需求</vt:lpstr>
      <vt:lpstr>Micromegas信号</vt:lpstr>
      <vt:lpstr>MPGD应用信号特点</vt:lpstr>
      <vt:lpstr>APV25</vt:lpstr>
      <vt:lpstr>数字化板研制</vt:lpstr>
      <vt:lpstr>AGET</vt:lpstr>
      <vt:lpstr>New ASIC指标需求</vt:lpstr>
      <vt:lpstr>让梦想照进现实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Micromegas信号</dc:title>
  <dc:creator>lixl</dc:creator>
  <cp:lastModifiedBy>Alice</cp:lastModifiedBy>
  <cp:revision>60</cp:revision>
  <dcterms:created xsi:type="dcterms:W3CDTF">2018-06-16T03:16:02Z</dcterms:created>
  <dcterms:modified xsi:type="dcterms:W3CDTF">2018-06-23T10:59:17Z</dcterms:modified>
</cp:coreProperties>
</file>