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40.xml" ContentType="application/vnd.openxmlformats-officedocument.presentationml.tags+xml"/>
  <Override PartName="/ppt/tags/tag110.xml" ContentType="application/vnd.openxmlformats-officedocument.presentationml.tags+xml"/>
  <Override PartName="/ppt/tags/tag14.xml" ContentType="application/vnd.openxmlformats-officedocument.presentationml.tags+xml"/>
  <Override PartName="/ppt/tags/tag18.xml" ContentType="application/vnd.openxmlformats-officedocument.presentationml.tags+xml"/>
  <Override PartName="/ppt/tags/tag22.xml" ContentType="application/vnd.openxmlformats-officedocument.presentationml.tags+xml"/>
  <Override PartName="/ppt/tags/tag25.xml" ContentType="application/vnd.openxmlformats-officedocument.presentationml.tags+xml"/>
  <Override PartName="/ppt/tags/tag2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17"/>
  </p:notesMasterIdLst>
  <p:sldIdLst>
    <p:sldId id="256" r:id="rId3"/>
    <p:sldId id="444" r:id="rId4"/>
    <p:sldId id="445" r:id="rId5"/>
    <p:sldId id="459" r:id="rId6"/>
    <p:sldId id="460" r:id="rId7"/>
    <p:sldId id="447" r:id="rId8"/>
    <p:sldId id="449" r:id="rId9"/>
    <p:sldId id="440" r:id="rId10"/>
    <p:sldId id="441" r:id="rId11"/>
    <p:sldId id="461" r:id="rId12"/>
    <p:sldId id="451" r:id="rId13"/>
    <p:sldId id="453" r:id="rId14"/>
    <p:sldId id="463" r:id="rId15"/>
    <p:sldId id="462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QY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9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6822017"/>
            <a:ext cx="12192000" cy="465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5810251"/>
            <a:ext cx="12192000" cy="1047751"/>
          </a:xfrm>
          <a:prstGeom prst="rect">
            <a:avLst/>
          </a:prstGeom>
          <a:solidFill>
            <a:srgbClr val="00499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004992"/>
          </a:solidFill>
          <a:ln>
            <a:noFill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7" name="图片 7" descr="横版组合（白色）——透明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1" y="6043084"/>
            <a:ext cx="2952749" cy="62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矩形 14"/>
          <p:cNvSpPr/>
          <p:nvPr/>
        </p:nvSpPr>
        <p:spPr>
          <a:xfrm>
            <a:off x="0" y="5791200"/>
            <a:ext cx="12192000" cy="23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531284"/>
            <a:ext cx="12192000" cy="105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1200" cap="none" spc="0" normalizeH="0" baseline="0" noProof="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77000"/>
            <a:ext cx="2540000" cy="3048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rtlCol="0" anchor="t" anchorCtr="0" compatLnSpc="1"/>
          <a:lstStyle>
            <a:lvl1pPr algn="l">
              <a:defRPr sz="1865">
                <a:solidFill>
                  <a:srgbClr val="192214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19221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77000"/>
            <a:ext cx="3860800" cy="3048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rtlCol="0" anchor="t" anchorCtr="0" compatLnSpc="1"/>
          <a:lstStyle>
            <a:lvl1pPr>
              <a:defRPr sz="1865">
                <a:solidFill>
                  <a:srgbClr val="192214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19221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77000"/>
            <a:ext cx="2540000" cy="3048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865" smtClean="0">
                <a:solidFill>
                  <a:srgbClr val="192214"/>
                </a:solidFill>
                <a:latin typeface="-쉬리M" panose="02030504000101010101" pitchFamily="18" charset="-127"/>
                <a:ea typeface="-쉬리M" panose="02030504000101010101" pitchFamily="18" charset="-127"/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8400E5-B2A6-4A2E-9C61-27078AE92A68}" type="slidenum">
              <a:rPr kumimoji="1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srgbClr val="192214"/>
                </a:solidFill>
                <a:effectLst/>
                <a:uLnTx/>
                <a:uFillTx/>
                <a:latin typeface="-쉬리M" panose="02030504000101010101" pitchFamily="18" charset="-127"/>
                <a:ea typeface="-쉬리M" panose="02030504000101010101" pitchFamily="18" charset="-127"/>
                <a:cs typeface="+mn-cs"/>
              </a:rPr>
              <a:t>‹#›</a:t>
            </a:fld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rgbClr val="192214"/>
              </a:solidFill>
              <a:effectLst/>
              <a:uLnTx/>
              <a:uFillTx/>
              <a:latin typeface="-쉬리M" panose="02030504000101010101" pitchFamily="18" charset="-127"/>
              <a:ea typeface="-쉬리M" panose="02030504000101010101" pitchFamily="18" charset="-127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933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5933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E7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0"/>
            <a:ext cx="10534685" cy="77309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42B40-922E-49E2-B461-C1D73F053795}" type="datetime1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E7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640C-7723-4895-85B2-537690824351}" type="datetime1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4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184"/>
            <a:ext cx="10363200" cy="15007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2024/7/8</a:t>
            </a:fld>
            <a:endParaRPr lang="zh-CN" altLang="en-US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latinLnBrk="1" hangingPunct="1">
              <a:defRPr sz="1600" smtClean="0">
                <a:solidFill>
                  <a:srgbClr val="898989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29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7" y="6275917"/>
            <a:ext cx="4652433" cy="4614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0" y="6267451"/>
            <a:ext cx="4572000" cy="4529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1" name="图片 22" descr="横版组合——透明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251" y="6252633"/>
            <a:ext cx="2286000" cy="478367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335">
          <a:solidFill>
            <a:srgbClr val="E7EDEB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anose="02030504000101010101" pitchFamily="18" charset="-127"/>
          <a:ea typeface="-쉬리B" panose="02030504000101010101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anose="02030504000101010101" pitchFamily="18" charset="-127"/>
          <a:ea typeface="-쉬리B" panose="02030504000101010101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anose="02030504000101010101" pitchFamily="18" charset="-127"/>
          <a:ea typeface="-쉬리B" panose="02030504000101010101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anose="02030504000101010101" pitchFamily="18" charset="-127"/>
          <a:ea typeface="-쉬리B" panose="02030504000101010101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anose="02030504000101010101" pitchFamily="18" charset="-127"/>
          <a:ea typeface="-쉬리B" panose="02030504000101010101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anose="02030504000101010101" pitchFamily="18" charset="-127"/>
          <a:ea typeface="-쉬리B" panose="02030504000101010101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anose="02030504000101010101" pitchFamily="18" charset="-127"/>
          <a:ea typeface="-쉬리B" panose="02030504000101010101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000">
          <a:solidFill>
            <a:srgbClr val="E7EDEB"/>
          </a:solidFill>
          <a:latin typeface="-쉬리B" panose="02030504000101010101" pitchFamily="18" charset="-127"/>
          <a:ea typeface="-쉬리B" panose="02030504000101010101" pitchFamily="18" charset="-127"/>
        </a:defRPr>
      </a:lvl9pPr>
    </p:titleStyle>
    <p:bodyStyle>
      <a:lvl1pPr marL="457200" indent="-457200" algn="l" rtl="0" eaLnBrk="0" fontAlgn="base" latinLnBrk="1" hangingPunct="0">
        <a:spcBef>
          <a:spcPts val="130"/>
        </a:spcBef>
        <a:spcAft>
          <a:spcPct val="0"/>
        </a:spcAft>
        <a:buChar char="•"/>
        <a:defRPr kumimoji="1" sz="2935">
          <a:solidFill>
            <a:srgbClr val="B1C9A9"/>
          </a:solidFill>
          <a:latin typeface="+mn-lt"/>
          <a:ea typeface="+mn-ea"/>
          <a:cs typeface="+mn-cs"/>
        </a:defRPr>
      </a:lvl1pPr>
      <a:lvl2pPr marL="990600" indent="-381000" algn="l" rtl="0" eaLnBrk="0" fontAlgn="base" latinLnBrk="1" hangingPunct="0">
        <a:spcBef>
          <a:spcPts val="130"/>
        </a:spcBef>
        <a:spcAft>
          <a:spcPct val="0"/>
        </a:spcAft>
        <a:buChar char="•"/>
        <a:defRPr kumimoji="1" sz="2665">
          <a:solidFill>
            <a:srgbClr val="B1C9A9"/>
          </a:solidFill>
          <a:latin typeface="+mn-lt"/>
          <a:ea typeface="+mn-ea"/>
        </a:defRPr>
      </a:lvl2pPr>
      <a:lvl3pPr marL="1524000" indent="-304800" algn="l" rtl="0" eaLnBrk="0" fontAlgn="base" latinLnBrk="1" hangingPunct="0">
        <a:spcBef>
          <a:spcPts val="130"/>
        </a:spcBef>
        <a:spcAft>
          <a:spcPct val="0"/>
        </a:spcAft>
        <a:buChar char="•"/>
        <a:defRPr kumimoji="1">
          <a:solidFill>
            <a:srgbClr val="B1C9A9"/>
          </a:solidFill>
          <a:latin typeface="+mn-lt"/>
          <a:ea typeface="+mn-ea"/>
        </a:defRPr>
      </a:lvl3pPr>
      <a:lvl4pPr marL="2133600" indent="-304800" algn="l" rtl="0" eaLnBrk="0" fontAlgn="base" latinLnBrk="1" hangingPunct="0">
        <a:spcBef>
          <a:spcPts val="130"/>
        </a:spcBef>
        <a:spcAft>
          <a:spcPct val="0"/>
        </a:spcAft>
        <a:buChar char="•"/>
        <a:defRPr kumimoji="1" sz="2135">
          <a:solidFill>
            <a:srgbClr val="B1C9A9"/>
          </a:solidFill>
          <a:latin typeface="+mn-lt"/>
          <a:ea typeface="+mn-ea"/>
        </a:defRPr>
      </a:lvl4pPr>
      <a:lvl5pPr marL="2743200" indent="-304800" algn="l" rtl="0" eaLnBrk="0" fontAlgn="base" latinLnBrk="1" hangingPunct="0">
        <a:spcBef>
          <a:spcPts val="130"/>
        </a:spcBef>
        <a:spcAft>
          <a:spcPct val="0"/>
        </a:spcAft>
        <a:buChar char="•"/>
        <a:defRPr kumimoji="1" sz="1865">
          <a:solidFill>
            <a:srgbClr val="B1C9A9"/>
          </a:solidFill>
          <a:latin typeface="+mn-lt"/>
          <a:ea typeface="+mn-ea"/>
        </a:defRPr>
      </a:lvl5pPr>
      <a:lvl6pPr marL="3352800" indent="-304800" algn="l" rtl="0" fontAlgn="base" latinLnBrk="1">
        <a:spcBef>
          <a:spcPts val="130"/>
        </a:spcBef>
        <a:spcAft>
          <a:spcPct val="0"/>
        </a:spcAft>
        <a:buChar char="•"/>
        <a:defRPr kumimoji="1" sz="1865">
          <a:solidFill>
            <a:srgbClr val="B1C9A9"/>
          </a:solidFill>
          <a:latin typeface="+mn-lt"/>
          <a:ea typeface="+mn-ea"/>
        </a:defRPr>
      </a:lvl6pPr>
      <a:lvl7pPr marL="3962400" indent="-304800" algn="l" rtl="0" fontAlgn="base" latinLnBrk="1">
        <a:spcBef>
          <a:spcPts val="130"/>
        </a:spcBef>
        <a:spcAft>
          <a:spcPct val="0"/>
        </a:spcAft>
        <a:buChar char="•"/>
        <a:defRPr kumimoji="1" sz="1865">
          <a:solidFill>
            <a:srgbClr val="B1C9A9"/>
          </a:solidFill>
          <a:latin typeface="+mn-lt"/>
          <a:ea typeface="+mn-ea"/>
        </a:defRPr>
      </a:lvl7pPr>
      <a:lvl8pPr marL="4572000" indent="-304800" algn="l" rtl="0" fontAlgn="base" latinLnBrk="1">
        <a:spcBef>
          <a:spcPts val="130"/>
        </a:spcBef>
        <a:spcAft>
          <a:spcPct val="0"/>
        </a:spcAft>
        <a:buChar char="•"/>
        <a:defRPr kumimoji="1" sz="1865">
          <a:solidFill>
            <a:srgbClr val="B1C9A9"/>
          </a:solidFill>
          <a:latin typeface="+mn-lt"/>
          <a:ea typeface="+mn-ea"/>
        </a:defRPr>
      </a:lvl8pPr>
      <a:lvl9pPr marL="5181600" indent="-304800" algn="l" rtl="0" fontAlgn="base" latinLnBrk="1">
        <a:spcBef>
          <a:spcPts val="130"/>
        </a:spcBef>
        <a:spcAft>
          <a:spcPct val="0"/>
        </a:spcAft>
        <a:buChar char="•"/>
        <a:defRPr kumimoji="1" sz="1865">
          <a:solidFill>
            <a:srgbClr val="B1C9A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EE59F8-F637-4E3E-A7EE-0BB3986AD0E6}" type="datetimeFigureOut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2024/7/8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1" hangingPunct="1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latinLnBrk="1" hangingPunct="1">
              <a:defRPr sz="16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14A6BD-68A3-4D61-AB48-E77CE04B0170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Gulim" panose="020B0600000101010101" pitchFamily="34" charset="-127"/>
                <a:ea typeface="Gulim" panose="020B0600000101010101" pitchFamily="34" charset="-127"/>
                <a:cs typeface="+mn-cs"/>
              </a:r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Gulim" panose="020B0600000101010101" pitchFamily="34" charset="-127"/>
              <a:ea typeface="Gulim" panose="020B0600000101010101" pitchFamily="34" charset="-127"/>
              <a:cs typeface="+mn-cs"/>
            </a:endParaRPr>
          </a:p>
        </p:txBody>
      </p:sp>
      <p:pic>
        <p:nvPicPr>
          <p:cNvPr id="2053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239933"/>
            <a:ext cx="5799667" cy="57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5000" y="6191251"/>
            <a:ext cx="6477000" cy="639233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3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2.png"/><Relationship Id="rId5" Type="http://schemas.openxmlformats.org/officeDocument/2006/relationships/tags" Target="../tags/tag2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40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tags" Target="../tags/tag11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1.GIF"/><Relationship Id="rId5" Type="http://schemas.openxmlformats.org/officeDocument/2006/relationships/image" Target="../media/image21.png"/><Relationship Id="rId4" Type="http://schemas.openxmlformats.org/officeDocument/2006/relationships/tags" Target="../tags/tag14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9.wmf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9.png"/><Relationship Id="rId14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tags" Target="../tags/tag19.xml"/><Relationship Id="rId1" Type="http://schemas.openxmlformats.org/officeDocument/2006/relationships/tags" Target="../tags/tag1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9.wmf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0056" y="1710691"/>
            <a:ext cx="10363200" cy="878296"/>
          </a:xfrm>
        </p:spPr>
        <p:txBody>
          <a:bodyPr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cs typeface="Times New Roman" panose="02020603050405020304" pitchFamily="18" charset="0"/>
              </a:rPr>
              <a:t>RICH</a:t>
            </a:r>
            <a:r>
              <a:rPr lang="zh-CN" altLang="en-US" sz="4000" b="1" kern="1200" dirty="0">
                <a:solidFill>
                  <a:schemeClr val="tx1"/>
                </a:solidFill>
                <a:cs typeface="Times New Roman" panose="02020603050405020304" pitchFamily="18" charset="0"/>
              </a:rPr>
              <a:t>的模拟与重建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199515" y="4457065"/>
            <a:ext cx="9144000" cy="1285240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2000" b="0" dirty="0">
                <a:sym typeface="+mn-ea"/>
              </a:rPr>
              <a:t> </a:t>
            </a:r>
            <a:r>
              <a:rPr lang="zh-CN" altLang="en-US" sz="2400" b="0" dirty="0">
                <a:solidFill>
                  <a:schemeClr val="tx1"/>
                </a:solidFill>
                <a:sym typeface="+mn-ea"/>
              </a:rPr>
              <a:t>黄清源</a:t>
            </a:r>
          </a:p>
          <a:p>
            <a:pPr marL="0" indent="0" algn="ctr">
              <a:buNone/>
            </a:pPr>
            <a:r>
              <a:rPr lang="zh-CN" altLang="en-US" sz="2400" b="0" dirty="0">
                <a:solidFill>
                  <a:schemeClr val="tx1"/>
                </a:solidFill>
                <a:sym typeface="+mn-ea"/>
              </a:rPr>
              <a:t>（代表</a:t>
            </a:r>
            <a:r>
              <a:rPr lang="en-US" altLang="zh-CN" sz="2400" b="0" dirty="0">
                <a:solidFill>
                  <a:schemeClr val="tx1"/>
                </a:solidFill>
                <a:sym typeface="+mn-ea"/>
              </a:rPr>
              <a:t>STCF RICH</a:t>
            </a:r>
            <a:r>
              <a:rPr lang="zh-CN" altLang="en-US" sz="2400" b="0" dirty="0">
                <a:solidFill>
                  <a:schemeClr val="tx1"/>
                </a:solidFill>
                <a:sym typeface="+mn-ea"/>
              </a:rPr>
              <a:t>探测器组）</a:t>
            </a:r>
            <a:endParaRPr lang="en-US" altLang="zh-CN" sz="2400" dirty="0">
              <a:solidFill>
                <a:schemeClr val="tx1"/>
              </a:solidFill>
              <a:sym typeface="+mn-ea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kumimoji="0" lang="zh-CN" altLang="en-US" sz="2400" b="0" kern="12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超级陶粲装置研讨会，</a:t>
            </a:r>
            <a:r>
              <a:rPr kumimoji="0" lang="en-US" altLang="zh-CN" sz="2400" b="0" kern="12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2024</a:t>
            </a:r>
            <a:r>
              <a:rPr kumimoji="0" lang="zh-CN" altLang="en-US" sz="2400" b="0" kern="12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，兰州</a:t>
            </a:r>
            <a:endParaRPr kumimoji="0" lang="en-US" altLang="zh-CN" sz="2400" b="0" kern="12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80" y="1334651"/>
            <a:ext cx="3368520" cy="3643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0235" y="178051"/>
                <a:ext cx="7816342" cy="493017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zh-CN" altLang="en-US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重建算法</a:t>
                </a:r>
                <a:endParaRPr lang="en-US" altLang="zh-CN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极大似然法：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每个像素的信号数服从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𝑃𝐷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𝑘𝑣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的泊松分布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构造似然函数：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ln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𝑙𝑙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⁡[ </m:t>
                        </m:r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Poisson</m:t>
                        </m:r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𝑃𝐷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𝑘𝑣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𝑃𝐷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𝐵𝑘𝑔</m:t>
                            </m:r>
                          </m:sub>
                        </m:sSub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简化：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</a:rPr>
                      <m:t>ln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𝑠𝑖𝑔𝑛𝑎𝑙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ln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𝑃𝐷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𝑘𝑣</m:t>
                            </m:r>
                          </m:sub>
                        </m:s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𝑃𝐷</m:t>
                        </m:r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𝐵𝑘𝑔</m:t>
                            </m:r>
                          </m:sub>
                        </m:sSub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利用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𝐷𝐿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</m:sSub>
                      </m:e>
                    </m:func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sz="2400">
                                <a:latin typeface="Cambria Math" panose="02040503050406030204" pitchFamily="18" charset="0"/>
                                <a:ea typeface="黑体" panose="02010609060101010101" pitchFamily="49" charset="-122"/>
                                <a:cs typeface="Times New Roman" panose="02020603050405020304" pitchFamily="18" charset="0"/>
                              </a:rPr>
                              <m:t>𝐾</m:t>
                            </m:r>
                          </m:sub>
                        </m:sSub>
                      </m:e>
                    </m:func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分布做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𝜋</m:t>
                    </m:r>
                    <m:r>
                      <m:rPr>
                        <m:lit/>
                      </m:rP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𝐾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鉴别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80235" y="178051"/>
                <a:ext cx="7816342" cy="4930171"/>
              </a:xfrm>
              <a:prstGeom prst="rect">
                <a:avLst/>
              </a:prstGeom>
              <a:blipFill rotWithShape="1">
                <a:blip r:embed="rId6"/>
                <a:stretch>
                  <a:fillRect l="-3" t="-5" r="5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012311" y="6356350"/>
            <a:ext cx="570089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10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8941845" y="4978512"/>
                <a:ext cx="21946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𝑮𝒆𝑽</m:t>
                      </m:r>
                      <m:r>
                        <m:rPr>
                          <m:lit/>
                        </m:rPr>
                        <a:rPr lang="en-US" altLang="zh-CN" b="1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845" y="4978512"/>
                <a:ext cx="2194643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9" t="-30" r="22" b="-608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62087" y="111623"/>
                <a:ext cx="8269113" cy="244114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en-US" altLang="zh-CN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性能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在</a:t>
                </a:r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OSCAR</a:t>
                </a: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框架下全模拟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使用实时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算法，且考虑了内层探测器的物质效应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扫描不同动量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/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角度区间的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𝜋</m:t>
                    </m:r>
                    <m:r>
                      <m:rPr>
                        <m:lit/>
                      </m:rP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𝐾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，模拟单径迹入射情况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:r>
                  <a:rPr lang="en-US" altLang="zh-CN" sz="2400" b="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𝑃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∈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0.3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𝐺𝑒𝑉</m:t>
                        </m:r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/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𝑐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,2.4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𝐺𝑒𝑉</m:t>
                        </m:r>
                        <m:r>
                          <m:rPr>
                            <m:lit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/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𝑐</m:t>
                        </m:r>
                      </m:e>
                    </m:d>
                  </m:oMath>
                </a14:m>
                <a:endParaRPr lang="en-US" altLang="zh-CN" sz="2400" b="0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𝜃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∈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36°,90°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,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𝜙</m:t>
                    </m:r>
                    <m:r>
                      <a:rPr lang="zh-CN" altLang="en-US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随机</m:t>
                    </m:r>
                    <m:r>
                      <a:rPr lang="zh-CN" altLang="en-US" sz="240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抽样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0°~360°</m:t>
                    </m:r>
                  </m:oMath>
                </a14:m>
                <a:endParaRPr lang="en-US" altLang="zh-CN" sz="2400" b="0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62087" y="111623"/>
                <a:ext cx="8269113" cy="2441147"/>
              </a:xfrm>
              <a:prstGeom prst="rect">
                <a:avLst/>
              </a:prstGeom>
              <a:blipFill rotWithShape="1">
                <a:blip r:embed="rId5"/>
                <a:stretch>
                  <a:fillRect l="-6" t="-20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0978445" y="6356350"/>
            <a:ext cx="603956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11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8222393" y="3910263"/>
                <a:ext cx="2191607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𝝅</m:t>
                    </m:r>
                  </m:oMath>
                </a14:m>
                <a:r>
                  <a:rPr lang="zh-CN" altLang="en-US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</a:t>
                </a:r>
                <a:r>
                  <a:rPr lang="en-US" altLang="zh-CN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效率</a:t>
                </a:r>
                <a:endParaRPr lang="en-US" altLang="zh-CN" sz="18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固定</a:t>
                </a:r>
                <a:r>
                  <a:rPr lang="en-US" altLang="zh-CN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2%</a:t>
                </a: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误鉴别率</a:t>
                </a:r>
                <a:endParaRPr lang="en-US" altLang="zh-CN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大多数区域满足</a:t>
                </a:r>
                <a:r>
                  <a:rPr lang="en-US" altLang="zh-CN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CDR</a:t>
                </a: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要求</a:t>
                </a:r>
                <a:endParaRPr lang="en-US" altLang="zh-CN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393" y="3910263"/>
                <a:ext cx="2191607" cy="1477328"/>
              </a:xfrm>
              <a:prstGeom prst="rect">
                <a:avLst/>
              </a:prstGeom>
              <a:blipFill rotWithShape="1">
                <a:blip r:embed="rId6"/>
                <a:stretch>
                  <a:fillRect l="-19" t="-38" b="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l="1086" t="2423" r="884" b="1740"/>
          <a:stretch>
            <a:fillRect/>
          </a:stretch>
        </p:blipFill>
        <p:spPr>
          <a:xfrm>
            <a:off x="208280" y="2465705"/>
            <a:ext cx="7976235" cy="43516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78739" y="49534"/>
                <a:ext cx="5921305" cy="351737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en-US" altLang="zh-CN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性能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性能下降趋势分析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~300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MeV</m:t>
                    </m:r>
                    <m:r>
                      <m:rPr>
                        <m:lit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𝑐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: </m:t>
                    </m:r>
                  </m:oMath>
                </a14:m>
                <a:r>
                  <a:rPr lang="zh-CN" altLang="en-US" sz="240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切伦科夫光子数少</a:t>
                </a:r>
                <a:endParaRPr lang="en-US" altLang="zh-CN" sz="2400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~800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MeV</m:t>
                    </m:r>
                    <m:r>
                      <m:rPr>
                        <m:lit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𝑐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:</m:t>
                    </m:r>
                  </m:oMath>
                </a14:m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 </a:t>
                </a:r>
                <a:r>
                  <a:rPr lang="en-US" altLang="zh-CN" sz="2400" i="1" dirty="0">
                    <a:latin typeface="Cambria Math" panose="020405030504060302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K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的石英切伦科夫环和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𝜋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的全氟己烷切伦科夫环部分重合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随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𝜃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减小：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RICH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单光子角分辨能力降低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随动量增大：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𝜋</m:t>
                    </m:r>
                    <m:r>
                      <m:rPr>
                        <m:lit/>
                      </m:rP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𝐾</m:t>
                    </m:r>
                  </m:oMath>
                </a14:m>
                <a:r>
                  <a:rPr lang="en-US" altLang="zh-CN" sz="2400" i="1" dirty="0">
                    <a:latin typeface="Cambria Math" panose="020405030504060302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𝛽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更接近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以</a:t>
                </a:r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𝐆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𝐞𝐕</m:t>
                    </m:r>
                    <m:r>
                      <m:rPr>
                        <m:lit/>
                      </m:rPr>
                      <a:rPr lang="en-US" altLang="zh-CN" sz="2400" b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𝒄</m:t>
                    </m:r>
                    <m:r>
                      <a:rPr lang="en-US" altLang="zh-CN" sz="2400" b="1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,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𝜽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=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𝟑𝟗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°</m:t>
                    </m:r>
                  </m:oMath>
                </a14:m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为例：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78739" y="49534"/>
                <a:ext cx="5921305" cy="3517371"/>
              </a:xfrm>
              <a:prstGeom prst="rect">
                <a:avLst/>
              </a:prstGeom>
              <a:blipFill rotWithShape="1">
                <a:blip r:embed="rId5"/>
                <a:stretch>
                  <a:fillRect l="-11" r="10" b="-87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063111" y="6356350"/>
            <a:ext cx="519289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12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9989255" y="3429000"/>
                <a:ext cx="214771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𝐾</m:t>
                    </m:r>
                  </m:oMath>
                </a14:m>
                <a:r>
                  <a:rPr lang="zh-CN" altLang="en-US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</a:t>
                </a:r>
                <a:r>
                  <a:rPr lang="en-US" altLang="zh-CN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效率</a:t>
                </a:r>
                <a:endParaRPr lang="en-US" altLang="zh-CN" sz="18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固定</a:t>
                </a:r>
                <a:r>
                  <a:rPr lang="en-US" altLang="zh-CN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2%</a:t>
                </a: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误鉴别率</a:t>
                </a:r>
                <a:endParaRPr lang="en-US" altLang="zh-CN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255" y="3429000"/>
                <a:ext cx="21477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3" r="10" b="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/>
            </p:nvGraphicFramePr>
            <p:xfrm>
              <a:off x="197279" y="3566905"/>
              <a:ext cx="9010257" cy="261651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5238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4829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00341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31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影响因素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𝝅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𝑲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31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RICH</a:t>
                          </a:r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本征分辨</a:t>
                          </a: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99%→95%</m:t>
                                </m:r>
                              </m:oMath>
                            </m:oMathPara>
                          </a14:m>
                          <a:endParaRPr lang="zh-CN" altLang="en-US" sz="2000" b="0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99%→95%</m:t>
                                </m:r>
                              </m:oMath>
                            </m:oMathPara>
                          </a14:m>
                          <a:endParaRPr lang="zh-CN" altLang="en-US" sz="2000" b="0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31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外推径迹动量</a:t>
                          </a: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空间分辨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95%→</m:t>
                                </m:r>
                                <m:r>
                                  <a:rPr lang="en-US" altLang="zh-CN" sz="20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83</m:t>
                                </m:r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.</m:t>
                                </m:r>
                                <m:r>
                                  <a:rPr lang="en-US" altLang="zh-CN" sz="20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3</m:t>
                                </m:r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altLang="en-US" sz="2000" b="0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95%→</m:t>
                                </m:r>
                                <m:r>
                                  <a:rPr lang="en-US" altLang="zh-CN" sz="20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86</m:t>
                                </m:r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.</m:t>
                                </m:r>
                                <m:r>
                                  <a:rPr lang="en-US" altLang="zh-CN" sz="20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4</m:t>
                                </m:r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altLang="en-US" sz="2000" b="0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3154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  <a:sym typeface="+mn-ea"/>
                                </a:rPr>
                                <m:t>𝜙</m:t>
                              </m:r>
                            </m:oMath>
                          </a14:m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方向死区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83</m:t>
                                </m:r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.</m:t>
                                </m:r>
                                <m:r>
                                  <a:rPr lang="en-US" altLang="zh-CN" sz="20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3</m:t>
                                </m:r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%→</m:t>
                                </m:r>
                                <m:r>
                                  <a:rPr lang="en-US" altLang="zh-CN" sz="2000" b="1" i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𝟕𝟗</m:t>
                                </m:r>
                                <m:r>
                                  <a:rPr lang="en-US" altLang="zh-CN" sz="2000" b="1" i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86</m:t>
                                </m:r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.</m:t>
                                </m:r>
                                <m:r>
                                  <a:rPr lang="en-US" altLang="zh-CN" sz="20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4</m:t>
                                </m:r>
                                <m:r>
                                  <a:rPr lang="en-US" altLang="zh-CN" sz="200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%→</m:t>
                                </m:r>
                                <m:r>
                                  <a:rPr lang="en-US" altLang="zh-CN" sz="2000" b="1" i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𝟖𝟒</m:t>
                                </m:r>
                                <m:r>
                                  <a:rPr lang="en-US" altLang="zh-CN" sz="2000" b="1" i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.</m:t>
                                </m:r>
                                <m:r>
                                  <a:rPr lang="en-US" altLang="zh-CN" sz="2000" b="1" i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𝟖</m:t>
                                </m:r>
                                <m:r>
                                  <a:rPr lang="en-US" altLang="zh-CN" sz="2000" b="1" i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3154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优化似然函数中本底常数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1219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  <a:sym typeface="+mn-ea"/>
                            </a:rPr>
                            <a:t>避免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华文中宋" panose="02010600040101010101" charset="-122"/>
                                  <a:cs typeface="Times New Roman" panose="02020603050405020304" pitchFamily="18" charset="0"/>
                                  <a:sym typeface="+mn-ea"/>
                                </a:rPr>
                                <m:t>~1</m:t>
                              </m:r>
                              <m:r>
                                <a:rPr lang="en-US" altLang="zh-CN" sz="20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华文中宋" panose="02010600040101010101" charset="-122"/>
                                  <a:cs typeface="Times New Roman" panose="02020603050405020304" pitchFamily="18" charset="0"/>
                                  <a:sym typeface="+mn-ea"/>
                                </a:rPr>
                                <m:t>%</m:t>
                              </m:r>
                            </m:oMath>
                          </a14:m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下降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587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混入</a:t>
                          </a: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倍本底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20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华文中宋" panose="02010600040101010101" charset="-122"/>
                                  <a:cs typeface="Times New Roman" panose="02020603050405020304" pitchFamily="18" charset="0"/>
                                  <a:sym typeface="+mn-ea"/>
                                </a:rPr>
                                <m:t>~2%</m:t>
                              </m:r>
                              <m:r>
                                <a:rPr lang="zh-CN" altLang="en-US" sz="20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华文中宋" panose="02010600040101010101" charset="-122"/>
                                  <a:cs typeface="Times New Roman" panose="02020603050405020304" pitchFamily="18" charset="0"/>
                                  <a:sym typeface="+mn-ea"/>
                                </a:rPr>
                                <m:t>下降</m:t>
                              </m:r>
                            </m:oMath>
                          </a14:m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，引入时间窗后可避免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/>
            </p:nvGraphicFramePr>
            <p:xfrm>
              <a:off x="197279" y="3566905"/>
              <a:ext cx="9010257" cy="261651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523858"/>
                    <a:gridCol w="2482980"/>
                    <a:gridCol w="3003419"/>
                  </a:tblGrid>
                  <a:tr h="431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影响因素</a:t>
                          </a:r>
                          <a:endParaRPr lang="zh-CN" altLang="en-US" sz="2000" b="1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</a:tr>
                  <a:tr h="4311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  <a:sym typeface="+mn-ea"/>
                            </a:rPr>
                            <a:t>RICH</a:t>
                          </a:r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本征分辨</a:t>
                          </a:r>
                          <a:endParaRPr lang="zh-CN" altLang="en-US" sz="2000" b="0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</a:tr>
                  <a:tr h="431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外推径迹动量</a:t>
                          </a: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空间分辨</a:t>
                          </a:r>
                          <a:endParaRPr lang="zh-CN" altLang="en-US" sz="2000" b="0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</a:tr>
                  <a:tr h="4311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</a:tr>
                  <a:tr h="431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优化似然函数中本底常数</a:t>
                          </a:r>
                          <a:endParaRPr lang="zh-CN" altLang="en-US" sz="2000" b="0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  <a:tc hMerge="1">
                      <a:tcPr/>
                    </a:tc>
                  </a:tr>
                  <a:tr h="4584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混入</a:t>
                          </a: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1</a:t>
                          </a:r>
                          <a:r>
                            <a:rPr lang="zh-CN" altLang="en-US" sz="2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华文中宋" panose="02010600040101010101" charset="-122"/>
                              <a:cs typeface="Times New Roman" panose="02020603050405020304" pitchFamily="18" charset="0"/>
                            </a:rPr>
                            <a:t>倍本底</a:t>
                          </a:r>
                          <a:endParaRPr lang="zh-CN" altLang="en-US" sz="2000" b="0" kern="1200" dirty="0">
                            <a:solidFill>
                              <a:schemeClr val="tx1"/>
                            </a:solidFill>
                            <a:latin typeface="+mn-lt"/>
                            <a:ea typeface="华文中宋" panose="02010600040101010101" charset="-122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7"/>
                        </a:blipFill>
                      </a:tcPr>
                    </a:tc>
                    <a:tc hMerge="1"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1571" t="3235" r="1450" b="1740"/>
          <a:stretch>
            <a:fillRect/>
          </a:stretch>
        </p:blipFill>
        <p:spPr>
          <a:xfrm>
            <a:off x="5885699" y="49534"/>
            <a:ext cx="6251267" cy="33794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78739" y="49534"/>
                <a:ext cx="11881839" cy="131642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en-US" altLang="zh-CN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性能</a:t>
                </a:r>
                <a:endParaRPr lang="en-US" altLang="zh-CN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RICH</a:t>
                </a: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同时也能提供一定的低动量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𝜇</m:t>
                    </m:r>
                    <m:r>
                      <m:rPr>
                        <m:lit/>
                      </m:rP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𝜋</m:t>
                    </m:r>
                  </m:oMath>
                </a14:m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鉴别能力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78739" y="49534"/>
                <a:ext cx="11881839" cy="1316421"/>
              </a:xfrm>
              <a:prstGeom prst="rect">
                <a:avLst/>
              </a:prstGeom>
              <a:blipFill>
                <a:blip r:embed="rId4"/>
                <a:stretch>
                  <a:fillRect l="-1180" t="-6019" b="-92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063111" y="6356350"/>
            <a:ext cx="519289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13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9223022" y="3537987"/>
                <a:ext cx="214771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𝜇</m:t>
                    </m:r>
                  </m:oMath>
                </a14:m>
                <a:r>
                  <a:rPr lang="zh-CN" altLang="en-US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</a:t>
                </a:r>
                <a:r>
                  <a:rPr lang="en-US" altLang="zh-CN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18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效率</a:t>
                </a:r>
                <a:endParaRPr lang="en-US" altLang="zh-CN" sz="18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固定</a:t>
                </a:r>
                <a:r>
                  <a:rPr lang="en-US" altLang="zh-CN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3%</a:t>
                </a:r>
                <a:r>
                  <a:rPr lang="zh-CN" altLang="en-US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误鉴别率</a:t>
                </a:r>
                <a:endParaRPr lang="en-US" altLang="zh-CN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3022" y="3537987"/>
                <a:ext cx="2147711" cy="646331"/>
              </a:xfrm>
              <a:prstGeom prst="rect">
                <a:avLst/>
              </a:prstGeom>
              <a:blipFill>
                <a:blip r:embed="rId5"/>
                <a:stretch>
                  <a:fillRect l="-1989" t="-6604" r="-1136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861DD25F-1BCE-164A-8D17-AFCABB98D3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0" t="2158" r="1213" b="1354"/>
          <a:stretch/>
        </p:blipFill>
        <p:spPr>
          <a:xfrm>
            <a:off x="78739" y="1537648"/>
            <a:ext cx="9144283" cy="50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46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8739" y="49535"/>
            <a:ext cx="11639128" cy="6898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总结</a:t>
            </a:r>
            <a:endParaRPr lang="en-US" altLang="zh-CN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0933289" y="6356350"/>
            <a:ext cx="649111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14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68645" y="500924"/>
                <a:ext cx="11854709" cy="5739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模拟参数：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b="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使用来自文献的效率值，适当修改使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𝑵</m:t>
                        </m:r>
                      </m:e>
                      <m:sub>
                        <m:r>
                          <a:rPr lang="en-US" altLang="zh-CN" sz="2400" b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𝒑𝒆</m:t>
                        </m:r>
                      </m:sub>
                    </m:sSub>
                    <m:r>
                      <a:rPr lang="en-US" altLang="zh-CN" sz="2400" b="1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~</m:t>
                    </m:r>
                    <m:r>
                      <a:rPr lang="en-US" altLang="zh-CN" sz="2400" b="1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𝟏𝟎</m:t>
                    </m:r>
                  </m:oMath>
                </a14:m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部分效率值有待原型机实验验证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数字化：完整的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RICH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探测器数字化方案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重建算法：完整的实时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生成算法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重建耗时较长，需要优化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尝试开发新的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𝜷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重建算法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性能：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kern="12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400" b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𝑵</m:t>
                        </m:r>
                      </m:e>
                      <m:sub>
                        <m:r>
                          <a:rPr lang="en-US" altLang="zh-CN" sz="2400" b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𝒑𝒆</m:t>
                        </m:r>
                      </m:sub>
                    </m:sSub>
                    <m:r>
                      <a:rPr lang="en-US" altLang="zh-CN" sz="2400" b="1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~</m:t>
                    </m:r>
                    <m:r>
                      <a:rPr lang="en-US" altLang="zh-CN" sz="2400" b="1" i="1" kern="1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𝟏𝟎</m:t>
                    </m:r>
                    <m:r>
                      <a:rPr lang="zh-CN" altLang="en-US" sz="2400" b="1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设定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为模拟值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/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原型机目标，大动量大角度区间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𝜋</m:t>
                    </m:r>
                    <m:r>
                      <m:rPr>
                        <m:lit/>
                      </m:rP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𝐾</m:t>
                    </m:r>
                  </m:oMath>
                </a14:m>
                <a:r>
                  <a:rPr lang="en-US" altLang="zh-CN" sz="2400" i="1" dirty="0">
                    <a:latin typeface="Cambria Math" panose="020405030504060302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PID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效率会低于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CDR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要求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主要原因：对外推径迹的动量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/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空间分辨敏感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需要研究改进方案：提高目标到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400" b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𝑵</m:t>
                        </m:r>
                      </m:e>
                      <m:sub>
                        <m:r>
                          <a:rPr lang="en-US" altLang="zh-CN" sz="2400" b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𝒑𝒆</m:t>
                        </m:r>
                      </m:sub>
                    </m:sSub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~15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ALICE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in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LHC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Run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2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)</m:t>
                    </m:r>
                  </m:oMath>
                </a14:m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lvl="2"/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，调整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RICH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几何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……</a:t>
                </a: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45" y="500924"/>
                <a:ext cx="11854709" cy="5739072"/>
              </a:xfrm>
              <a:prstGeom prst="rect">
                <a:avLst/>
              </a:prstGeom>
              <a:blipFill>
                <a:blip r:embed="rId4"/>
                <a:stretch>
                  <a:fillRect l="-823" t="-849" b="-13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156315" y="6356350"/>
            <a:ext cx="426085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fld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60562" y="407527"/>
            <a:ext cx="4830727" cy="5321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目录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STCF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上</a:t>
            </a: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RICH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探测器概述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模拟与数字化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重建算法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PID</a:t>
            </a: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性能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总结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/>
          <a:srcRect b="24398"/>
          <a:stretch>
            <a:fillRect/>
          </a:stretch>
        </p:blipFill>
        <p:spPr>
          <a:xfrm>
            <a:off x="4628810" y="2460291"/>
            <a:ext cx="7155873" cy="35905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480285" y="337885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4300" imgH="215900" progId="Equation.KSEE3">
                  <p:embed/>
                </p:oleObj>
              </mc:Choice>
              <mc:Fallback>
                <p:oleObj r:id="rId4" imgW="114300" imgH="215900" progId="Equation.KSEE3">
                  <p:embed/>
                  <p:pic>
                    <p:nvPicPr>
                      <p:cNvPr id="0" name="对象 2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0285" y="3378857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36041" y="151804"/>
                <a:ext cx="7455315" cy="559424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en-US" altLang="zh-CN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RICH</a:t>
                </a:r>
                <a:r>
                  <a:rPr lang="zh-CN" altLang="en-US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探测器概述</a:t>
                </a:r>
                <a:endParaRPr lang="en-US" altLang="zh-CN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STCF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𝐸</m:t>
                        </m:r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𝑐𝑚</m:t>
                        </m:r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∈(2</m:t>
                    </m:r>
                    <m:r>
                      <m:rPr>
                        <m:sty m:val="p"/>
                      </m:rPr>
                      <a:rPr lang="en-US" altLang="zh-CN" sz="2400" i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GeV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,7</m:t>
                    </m:r>
                    <m:r>
                      <m:rPr>
                        <m:sty m:val="p"/>
                      </m:rPr>
                      <a:rPr lang="en-US" altLang="zh-CN" sz="2400" i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GeV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,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峰值亮度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~1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×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35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c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m</m:t>
                        </m:r>
                      </m:e>
                      <m:sup>
                        <m: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s</m:t>
                        </m:r>
                      </m:e>
                      <m:sup>
                        <m: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丰富的物理课题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Charm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, 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𝜏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, 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𝑋𝑌𝑍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·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·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·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·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·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·</m:t>
                    </m:r>
                  </m:oMath>
                </a14:m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具有对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CN" sz="2400" i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GeV</m:t>
                    </m:r>
                    <m:r>
                      <m:rPr>
                        <m:lit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𝑐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以下粒子鉴别的能力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32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RICH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桶部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PID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探测器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厚度薄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&lt;20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cm</m:t>
                        </m:r>
                      </m:e>
                    </m:d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, </m:t>
                    </m:r>
                    <m:r>
                      <a:rPr lang="zh-CN" altLang="en-US" sz="2400" i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接收</m:t>
                    </m:r>
                    <m:r>
                      <a:rPr lang="zh-CN" altLang="en-US" sz="240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角</m:t>
                    </m:r>
                    <m:r>
                      <a:rPr lang="zh-CN" altLang="en-US" sz="2400" i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大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36°~144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°</m:t>
                        </m:r>
                      </m:e>
                    </m:d>
                  </m:oMath>
                </a14:m>
                <a:endParaRPr lang="en-US" altLang="zh-CN" sz="2400" b="0" dirty="0">
                  <a:latin typeface="Cambria Math" panose="020405030504060302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气体探测器，类似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ALICE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COMPASS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CN" sz="2400" dirty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PID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探测器</a:t>
                </a:r>
                <a:endParaRPr lang="en-US" altLang="zh-CN" sz="2400" b="0" i="1" dirty="0">
                  <a:latin typeface="Cambria Math" panose="020405030504060302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b="0" i="1" dirty="0">
                  <a:latin typeface="Cambria Math" panose="020405030504060302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𝜋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a:rPr lang="zh-CN" altLang="en-US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的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PID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效率</a:t>
                </a:r>
                <a:r>
                  <a:rPr lang="zh-CN" altLang="en-US" sz="240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大于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97%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，且来源于</a:t>
                </a:r>
                <a:r>
                  <a:rPr lang="en-US" altLang="zh-CN" sz="2400" i="1" dirty="0">
                    <a:latin typeface="Cambria Math" panose="020405030504060302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K 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的误鉴别率不大于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2%</a:t>
                </a: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136041" y="151804"/>
                <a:ext cx="7455315" cy="5594240"/>
              </a:xfrm>
              <a:prstGeom prst="rect">
                <a:avLst/>
              </a:prstGeom>
              <a:blipFill rotWithShape="1">
                <a:blip r:embed="rId7"/>
                <a:stretch>
                  <a:fillRect l="-2" t="-1" r="8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像" descr="图像"/>
          <p:cNvPicPr>
            <a:picLocks noChangeAspect="1"/>
          </p:cNvPicPr>
          <p:nvPr/>
        </p:nvPicPr>
        <p:blipFill rotWithShape="1">
          <a:blip r:embed="rId8"/>
          <a:srcRect t="5730" r="32147" b="8265"/>
          <a:stretch>
            <a:fillRect/>
          </a:stretch>
        </p:blipFill>
        <p:spPr>
          <a:xfrm>
            <a:off x="7591357" y="74357"/>
            <a:ext cx="4233446" cy="335445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rcRect b="9617"/>
          <a:stretch>
            <a:fillRect/>
          </a:stretch>
        </p:blipFill>
        <p:spPr>
          <a:xfrm>
            <a:off x="7591357" y="3486807"/>
            <a:ext cx="4227417" cy="3139209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156315" y="6356350"/>
            <a:ext cx="426085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744" y="3210221"/>
            <a:ext cx="4040702" cy="344865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47330" y="163093"/>
            <a:ext cx="7169872" cy="621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模拟与数字化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156315" y="6356350"/>
            <a:ext cx="426085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27" name="组合 126"/>
          <p:cNvGrpSpPr/>
          <p:nvPr/>
        </p:nvGrpSpPr>
        <p:grpSpPr>
          <a:xfrm>
            <a:off x="7595408" y="-79234"/>
            <a:ext cx="4328713" cy="3341025"/>
            <a:chOff x="4062730" y="2055177"/>
            <a:chExt cx="3413217" cy="2884568"/>
          </a:xfrm>
        </p:grpSpPr>
        <p:graphicFrame>
          <p:nvGraphicFramePr>
            <p:cNvPr id="3" name="对象 2">
              <a:hlinkClick r:id="" action="ppaction://ole?verb=0"/>
            </p:cNvPr>
            <p:cNvGraphicFramePr>
              <a:graphicFrameLocks noChangeAspect="1"/>
            </p:cNvGraphicFramePr>
            <p:nvPr/>
          </p:nvGraphicFramePr>
          <p:xfrm>
            <a:off x="6480285" y="3378857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114300" imgH="215900" progId="Equation.KSEE3">
                    <p:embed/>
                  </p:oleObj>
                </mc:Choice>
                <mc:Fallback>
                  <p:oleObj r:id="rId5" imgW="114300" imgH="215900" progId="Equation.KSEE3">
                    <p:embed/>
                    <p:pic>
                      <p:nvPicPr>
                        <p:cNvPr id="0" name="对象 2">
                          <a:hlinkClick r:id="" action="ppaction://ole?verb=0"/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480285" y="3378857"/>
                          <a:ext cx="114300" cy="215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矩形 7"/>
            <p:cNvSpPr/>
            <p:nvPr/>
          </p:nvSpPr>
          <p:spPr>
            <a:xfrm>
              <a:off x="4094480" y="4512627"/>
              <a:ext cx="3046730" cy="114935"/>
            </a:xfrm>
            <a:prstGeom prst="rect">
              <a:avLst/>
            </a:prstGeom>
            <a:pattFill prst="pct80">
              <a:fgClr>
                <a:schemeClr val="accent1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9" name="矩形 8"/>
            <p:cNvSpPr/>
            <p:nvPr/>
          </p:nvSpPr>
          <p:spPr>
            <a:xfrm>
              <a:off x="7031355" y="4306252"/>
              <a:ext cx="100965" cy="2063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4079875" y="4306252"/>
              <a:ext cx="100965" cy="2063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bg1">
                  <a:lumMod val="9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11" name="矩形 10"/>
            <p:cNvSpPr/>
            <p:nvPr/>
          </p:nvSpPr>
          <p:spPr>
            <a:xfrm>
              <a:off x="4083050" y="2268537"/>
              <a:ext cx="3046730" cy="1149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12" name="矩形 11"/>
            <p:cNvSpPr/>
            <p:nvPr/>
          </p:nvSpPr>
          <p:spPr>
            <a:xfrm>
              <a:off x="4074160" y="2382837"/>
              <a:ext cx="3061970" cy="38290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4083050" y="2768282"/>
              <a:ext cx="3046730" cy="1149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4062730" y="3868102"/>
              <a:ext cx="2980055" cy="0"/>
            </a:xfrm>
            <a:prstGeom prst="line">
              <a:avLst/>
            </a:prstGeom>
            <a:ln w="25400" cmpd="sng">
              <a:solidFill>
                <a:srgbClr val="32323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28"/>
            <p:cNvSpPr txBox="1"/>
            <p:nvPr/>
          </p:nvSpPr>
          <p:spPr>
            <a:xfrm>
              <a:off x="4094480" y="2432367"/>
              <a:ext cx="160528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liquid Radiator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083047" y="4124018"/>
              <a:ext cx="3049264" cy="111164"/>
              <a:chOff x="2782" y="6393"/>
              <a:chExt cx="5674" cy="165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2782" y="6393"/>
                <a:ext cx="188" cy="165"/>
                <a:chOff x="2803" y="6393"/>
                <a:chExt cx="188" cy="165"/>
              </a:xfrm>
            </p:grpSpPr>
            <p:sp>
              <p:nvSpPr>
                <p:cNvPr id="123" name="流程图: 准备 122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25" name="矩形 124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26" name="矩形 125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58" name="组合 57"/>
              <p:cNvGrpSpPr/>
              <p:nvPr/>
            </p:nvGrpSpPr>
            <p:grpSpPr>
              <a:xfrm>
                <a:off x="3204" y="6393"/>
                <a:ext cx="188" cy="165"/>
                <a:chOff x="2803" y="6393"/>
                <a:chExt cx="188" cy="165"/>
              </a:xfrm>
            </p:grpSpPr>
            <p:sp>
              <p:nvSpPr>
                <p:cNvPr id="119" name="流程图: 准备 118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21" name="矩形 120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22" name="矩形 121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3626" y="6393"/>
                <a:ext cx="188" cy="165"/>
                <a:chOff x="2803" y="6393"/>
                <a:chExt cx="188" cy="165"/>
              </a:xfrm>
            </p:grpSpPr>
            <p:sp>
              <p:nvSpPr>
                <p:cNvPr id="115" name="流程图: 准备 114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16" name="矩形 115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17" name="矩形 116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18" name="矩形 117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4048" y="6393"/>
                <a:ext cx="188" cy="165"/>
                <a:chOff x="2803" y="6393"/>
                <a:chExt cx="188" cy="165"/>
              </a:xfrm>
            </p:grpSpPr>
            <p:sp>
              <p:nvSpPr>
                <p:cNvPr id="111" name="流程图: 准备 110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12" name="矩形 111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13" name="矩形 112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14" name="矩形 113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1" name="组合 60"/>
              <p:cNvGrpSpPr/>
              <p:nvPr/>
            </p:nvGrpSpPr>
            <p:grpSpPr>
              <a:xfrm>
                <a:off x="4470" y="6393"/>
                <a:ext cx="188" cy="165"/>
                <a:chOff x="2803" y="6393"/>
                <a:chExt cx="188" cy="165"/>
              </a:xfrm>
            </p:grpSpPr>
            <p:sp>
              <p:nvSpPr>
                <p:cNvPr id="107" name="流程图: 准备 106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08" name="矩形 107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09" name="矩形 108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10" name="矩形 109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2" name="组合 61"/>
              <p:cNvGrpSpPr/>
              <p:nvPr/>
            </p:nvGrpSpPr>
            <p:grpSpPr>
              <a:xfrm>
                <a:off x="4892" y="6393"/>
                <a:ext cx="188" cy="165"/>
                <a:chOff x="2803" y="6393"/>
                <a:chExt cx="188" cy="165"/>
              </a:xfrm>
            </p:grpSpPr>
            <p:sp>
              <p:nvSpPr>
                <p:cNvPr id="103" name="流程图: 准备 102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04" name="矩形 103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05" name="矩形 104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06" name="矩形 105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>
                <a:off x="5314" y="6393"/>
                <a:ext cx="188" cy="165"/>
                <a:chOff x="2803" y="6393"/>
                <a:chExt cx="188" cy="165"/>
              </a:xfrm>
            </p:grpSpPr>
            <p:sp>
              <p:nvSpPr>
                <p:cNvPr id="99" name="流程图: 准备 98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4" name="组合 63"/>
              <p:cNvGrpSpPr/>
              <p:nvPr/>
            </p:nvGrpSpPr>
            <p:grpSpPr>
              <a:xfrm>
                <a:off x="5736" y="6393"/>
                <a:ext cx="188" cy="165"/>
                <a:chOff x="2803" y="6393"/>
                <a:chExt cx="188" cy="165"/>
              </a:xfrm>
            </p:grpSpPr>
            <p:sp>
              <p:nvSpPr>
                <p:cNvPr id="95" name="流程图: 准备 94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96" name="矩形 95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97" name="矩形 96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6158" y="6393"/>
                <a:ext cx="188" cy="165"/>
                <a:chOff x="2803" y="6393"/>
                <a:chExt cx="188" cy="165"/>
              </a:xfrm>
            </p:grpSpPr>
            <p:sp>
              <p:nvSpPr>
                <p:cNvPr id="91" name="流程图: 准备 90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92" name="矩形 91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93" name="矩形 92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94" name="矩形 93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6" name="组合 65"/>
              <p:cNvGrpSpPr/>
              <p:nvPr/>
            </p:nvGrpSpPr>
            <p:grpSpPr>
              <a:xfrm>
                <a:off x="6580" y="6393"/>
                <a:ext cx="188" cy="165"/>
                <a:chOff x="2803" y="6393"/>
                <a:chExt cx="188" cy="165"/>
              </a:xfrm>
            </p:grpSpPr>
            <p:sp>
              <p:nvSpPr>
                <p:cNvPr id="87" name="流程图: 准备 86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88" name="矩形 87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89" name="矩形 88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90" name="矩形 89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>
                <a:off x="7002" y="6393"/>
                <a:ext cx="188" cy="165"/>
                <a:chOff x="2803" y="6393"/>
                <a:chExt cx="188" cy="165"/>
              </a:xfrm>
            </p:grpSpPr>
            <p:sp>
              <p:nvSpPr>
                <p:cNvPr id="83" name="流程图: 准备 82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84" name="矩形 83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85" name="矩形 84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86" name="矩形 85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8" name="组合 67"/>
              <p:cNvGrpSpPr/>
              <p:nvPr/>
            </p:nvGrpSpPr>
            <p:grpSpPr>
              <a:xfrm>
                <a:off x="7424" y="6393"/>
                <a:ext cx="188" cy="165"/>
                <a:chOff x="2803" y="6393"/>
                <a:chExt cx="188" cy="165"/>
              </a:xfrm>
            </p:grpSpPr>
            <p:sp>
              <p:nvSpPr>
                <p:cNvPr id="79" name="流程图: 准备 78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80" name="矩形 79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81" name="矩形 80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69" name="组合 68"/>
              <p:cNvGrpSpPr/>
              <p:nvPr/>
            </p:nvGrpSpPr>
            <p:grpSpPr>
              <a:xfrm>
                <a:off x="7846" y="6393"/>
                <a:ext cx="188" cy="165"/>
                <a:chOff x="2803" y="6393"/>
                <a:chExt cx="188" cy="165"/>
              </a:xfrm>
            </p:grpSpPr>
            <p:sp>
              <p:nvSpPr>
                <p:cNvPr id="75" name="流程图: 准备 74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76" name="矩形 75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77" name="矩形 76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78" name="矩形 77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  <p:grpSp>
            <p:nvGrpSpPr>
              <p:cNvPr id="70" name="组合 69"/>
              <p:cNvGrpSpPr/>
              <p:nvPr/>
            </p:nvGrpSpPr>
            <p:grpSpPr>
              <a:xfrm>
                <a:off x="8268" y="6393"/>
                <a:ext cx="188" cy="165"/>
                <a:chOff x="2803" y="6393"/>
                <a:chExt cx="188" cy="165"/>
              </a:xfrm>
            </p:grpSpPr>
            <p:sp>
              <p:nvSpPr>
                <p:cNvPr id="71" name="流程图: 准备 70"/>
                <p:cNvSpPr/>
                <p:nvPr/>
              </p:nvSpPr>
              <p:spPr>
                <a:xfrm>
                  <a:off x="2803" y="6445"/>
                  <a:ext cx="188" cy="85"/>
                </a:xfrm>
                <a:prstGeom prst="flowChartPreparation">
                  <a:avLst/>
                </a:prstGeom>
                <a:solidFill>
                  <a:srgbClr val="4C60A3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72" name="矩形 71"/>
                <p:cNvSpPr/>
                <p:nvPr/>
              </p:nvSpPr>
              <p:spPr>
                <a:xfrm>
                  <a:off x="2835" y="6393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73" name="矩形 72"/>
                <p:cNvSpPr/>
                <p:nvPr/>
              </p:nvSpPr>
              <p:spPr>
                <a:xfrm>
                  <a:off x="2835" y="6530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  <p:sp>
              <p:nvSpPr>
                <p:cNvPr id="74" name="矩形 73"/>
                <p:cNvSpPr/>
                <p:nvPr/>
              </p:nvSpPr>
              <p:spPr>
                <a:xfrm>
                  <a:off x="2835" y="6417"/>
                  <a:ext cx="124" cy="28"/>
                </a:xfrm>
                <a:prstGeom prst="rect">
                  <a:avLst/>
                </a:prstGeom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4000" b="1"/>
                </a:p>
              </p:txBody>
            </p:sp>
          </p:grpSp>
        </p:grpSp>
        <p:cxnSp>
          <p:nvCxnSpPr>
            <p:cNvPr id="17" name="直接连接符 16"/>
            <p:cNvCxnSpPr/>
            <p:nvPr/>
          </p:nvCxnSpPr>
          <p:spPr>
            <a:xfrm>
              <a:off x="4083050" y="4390072"/>
              <a:ext cx="3046730" cy="0"/>
            </a:xfrm>
            <a:prstGeom prst="line">
              <a:avLst/>
            </a:prstGeom>
            <a:ln w="19050" cmpd="sng">
              <a:solidFill>
                <a:srgbClr val="32323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4253865" y="4482147"/>
              <a:ext cx="213360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19" name="矩形 18"/>
            <p:cNvSpPr/>
            <p:nvPr/>
          </p:nvSpPr>
          <p:spPr>
            <a:xfrm>
              <a:off x="4566285" y="4482147"/>
              <a:ext cx="212725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20" name="矩形 19"/>
            <p:cNvSpPr/>
            <p:nvPr/>
          </p:nvSpPr>
          <p:spPr>
            <a:xfrm>
              <a:off x="4878705" y="4482147"/>
              <a:ext cx="212725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21" name="矩形 20"/>
            <p:cNvSpPr/>
            <p:nvPr/>
          </p:nvSpPr>
          <p:spPr>
            <a:xfrm>
              <a:off x="5191125" y="4482147"/>
              <a:ext cx="212725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22" name="矩形 21"/>
            <p:cNvSpPr/>
            <p:nvPr/>
          </p:nvSpPr>
          <p:spPr>
            <a:xfrm>
              <a:off x="5815330" y="4482147"/>
              <a:ext cx="212725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23" name="矩形 22"/>
            <p:cNvSpPr/>
            <p:nvPr/>
          </p:nvSpPr>
          <p:spPr>
            <a:xfrm>
              <a:off x="5503545" y="4482147"/>
              <a:ext cx="212725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24" name="矩形 23"/>
            <p:cNvSpPr/>
            <p:nvPr/>
          </p:nvSpPr>
          <p:spPr>
            <a:xfrm>
              <a:off x="6127750" y="4482147"/>
              <a:ext cx="212725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25" name="矩形 24"/>
            <p:cNvSpPr/>
            <p:nvPr/>
          </p:nvSpPr>
          <p:spPr>
            <a:xfrm>
              <a:off x="6440170" y="4482147"/>
              <a:ext cx="212725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sp>
          <p:nvSpPr>
            <p:cNvPr id="26" name="矩形 25"/>
            <p:cNvSpPr/>
            <p:nvPr/>
          </p:nvSpPr>
          <p:spPr>
            <a:xfrm>
              <a:off x="6752590" y="4482147"/>
              <a:ext cx="212725" cy="3048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00" b="1"/>
            </a:p>
          </p:txBody>
        </p:sp>
        <p:cxnSp>
          <p:nvCxnSpPr>
            <p:cNvPr id="27" name="直接箭头连接符 26"/>
            <p:cNvCxnSpPr>
              <a:cxnSpLocks noChangeAspect="1"/>
            </p:cNvCxnSpPr>
            <p:nvPr/>
          </p:nvCxnSpPr>
          <p:spPr>
            <a:xfrm flipH="1">
              <a:off x="5699125" y="2055177"/>
              <a:ext cx="527050" cy="2747645"/>
            </a:xfrm>
            <a:prstGeom prst="straightConnector1">
              <a:avLst/>
            </a:prstGeom>
            <a:ln w="31750" cap="rnd">
              <a:solidFill>
                <a:srgbClr val="C00000"/>
              </a:solidFill>
              <a:prstDash val="sysDot"/>
              <a:round/>
              <a:headEnd type="none" w="med" len="med"/>
              <a:tailEnd type="stealth" w="med" len="lg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H="1">
              <a:off x="6116320" y="2277427"/>
              <a:ext cx="56515" cy="10795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>
              <a:cxnSpLocks noChangeAspect="1"/>
            </p:cNvCxnSpPr>
            <p:nvPr/>
          </p:nvCxnSpPr>
          <p:spPr>
            <a:xfrm flipH="1">
              <a:off x="5852795" y="2459672"/>
              <a:ext cx="294640" cy="30607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>
              <a:cxnSpLocks noChangeAspect="1"/>
            </p:cNvCxnSpPr>
            <p:nvPr/>
          </p:nvCxnSpPr>
          <p:spPr>
            <a:xfrm flipH="1">
              <a:off x="5975985" y="2611437"/>
              <a:ext cx="145415" cy="15113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>
              <a:cxnSpLocks noChangeAspect="1"/>
            </p:cNvCxnSpPr>
            <p:nvPr/>
          </p:nvCxnSpPr>
          <p:spPr>
            <a:xfrm flipH="1">
              <a:off x="5743575" y="2369502"/>
              <a:ext cx="383540" cy="39878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6188710" y="2264727"/>
              <a:ext cx="19050" cy="11366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6209030" y="2378392"/>
              <a:ext cx="128905" cy="387985"/>
            </a:xfrm>
            <a:prstGeom prst="line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cxnSpLocks noChangeAspect="1"/>
            </p:cNvCxnSpPr>
            <p:nvPr/>
          </p:nvCxnSpPr>
          <p:spPr>
            <a:xfrm>
              <a:off x="6147435" y="2459672"/>
              <a:ext cx="100330" cy="302260"/>
            </a:xfrm>
            <a:prstGeom prst="line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cxnSpLocks noChangeAspect="1"/>
            </p:cNvCxnSpPr>
            <p:nvPr/>
          </p:nvCxnSpPr>
          <p:spPr>
            <a:xfrm>
              <a:off x="6124575" y="2623502"/>
              <a:ext cx="48260" cy="144780"/>
            </a:xfrm>
            <a:prstGeom prst="line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H="1">
              <a:off x="5687060" y="2775267"/>
              <a:ext cx="56515" cy="10795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H="1">
              <a:off x="5796915" y="2768282"/>
              <a:ext cx="56515" cy="10795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flipH="1">
              <a:off x="5915025" y="2772092"/>
              <a:ext cx="56515" cy="107950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>
              <a:off x="6172835" y="2761932"/>
              <a:ext cx="19050" cy="11366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>
              <a:off x="6247765" y="2765742"/>
              <a:ext cx="19050" cy="11366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>
              <a:cxnSpLocks noChangeAspect="1"/>
            </p:cNvCxnSpPr>
            <p:nvPr/>
          </p:nvCxnSpPr>
          <p:spPr>
            <a:xfrm flipH="1">
              <a:off x="4652645" y="2874962"/>
              <a:ext cx="1144905" cy="118808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>
              <a:cxnSpLocks noChangeAspect="1"/>
            </p:cNvCxnSpPr>
            <p:nvPr/>
          </p:nvCxnSpPr>
          <p:spPr>
            <a:xfrm flipH="1">
              <a:off x="4770120" y="2874962"/>
              <a:ext cx="1144905" cy="1188085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>
              <a:cxnSpLocks noChangeAspect="1"/>
            </p:cNvCxnSpPr>
            <p:nvPr/>
          </p:nvCxnSpPr>
          <p:spPr>
            <a:xfrm>
              <a:off x="6193155" y="2874962"/>
              <a:ext cx="386715" cy="1163955"/>
            </a:xfrm>
            <a:prstGeom prst="line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cxnSpLocks noChangeAspect="1"/>
            </p:cNvCxnSpPr>
            <p:nvPr/>
          </p:nvCxnSpPr>
          <p:spPr>
            <a:xfrm>
              <a:off x="6266815" y="2874962"/>
              <a:ext cx="386715" cy="1163955"/>
            </a:xfrm>
            <a:prstGeom prst="line">
              <a:avLst/>
            </a:prstGeom>
            <a:ln w="12700">
              <a:solidFill>
                <a:srgbClr val="0070C0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曲线连接符 35"/>
            <p:cNvCxnSpPr/>
            <p:nvPr/>
          </p:nvCxnSpPr>
          <p:spPr>
            <a:xfrm rot="16200000" flipH="1">
              <a:off x="4850765" y="4030662"/>
              <a:ext cx="27940" cy="119380"/>
            </a:xfrm>
            <a:prstGeom prst="curvedConnector4">
              <a:avLst>
                <a:gd name="adj1" fmla="val -264634"/>
                <a:gd name="adj2" fmla="val 80855"/>
              </a:avLst>
            </a:prstGeom>
            <a:ln w="15875">
              <a:solidFill>
                <a:srgbClr val="C00000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泪珠形 36"/>
            <p:cNvSpPr/>
            <p:nvPr/>
          </p:nvSpPr>
          <p:spPr>
            <a:xfrm rot="18900000">
              <a:off x="4886960" y="4172902"/>
              <a:ext cx="74295" cy="86360"/>
            </a:xfrm>
            <a:prstGeom prst="teardrop">
              <a:avLst>
                <a:gd name="adj" fmla="val 127884"/>
              </a:avLst>
            </a:prstGeom>
            <a:gradFill flip="none" rotWithShape="1">
              <a:gsLst>
                <a:gs pos="0">
                  <a:srgbClr val="FF0000"/>
                </a:gs>
                <a:gs pos="37000">
                  <a:schemeClr val="accent2">
                    <a:lumMod val="60000"/>
                    <a:lumOff val="40000"/>
                  </a:schemeClr>
                </a:gs>
                <a:gs pos="83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8900000" scaled="1"/>
              <a:tileRect/>
            </a:gra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4000" b="1" dirty="0"/>
            </a:p>
          </p:txBody>
        </p:sp>
        <p:sp>
          <p:nvSpPr>
            <p:cNvPr id="47" name="梯形 46"/>
            <p:cNvSpPr/>
            <p:nvPr/>
          </p:nvSpPr>
          <p:spPr>
            <a:xfrm>
              <a:off x="4831080" y="4367847"/>
              <a:ext cx="207645" cy="116205"/>
            </a:xfrm>
            <a:prstGeom prst="trapezoid">
              <a:avLst>
                <a:gd name="adj" fmla="val 53394"/>
              </a:avLst>
            </a:prstGeom>
            <a:gradFill flip="none" rotWithShape="1">
              <a:gsLst>
                <a:gs pos="0">
                  <a:srgbClr val="FF0000"/>
                </a:gs>
                <a:gs pos="56000">
                  <a:schemeClr val="accent2">
                    <a:lumMod val="60000"/>
                    <a:lumOff val="40000"/>
                  </a:schemeClr>
                </a:gs>
                <a:gs pos="83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 w="127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4000" b="1" dirty="0"/>
            </a:p>
          </p:txBody>
        </p:sp>
        <p:cxnSp>
          <p:nvCxnSpPr>
            <p:cNvPr id="48" name="直线连接符 39"/>
            <p:cNvCxnSpPr/>
            <p:nvPr/>
          </p:nvCxnSpPr>
          <p:spPr>
            <a:xfrm>
              <a:off x="7042785" y="2385377"/>
              <a:ext cx="0" cy="382270"/>
            </a:xfrm>
            <a:prstGeom prst="line">
              <a:avLst/>
            </a:prstGeom>
            <a:ln w="12700">
              <a:headEnd type="triangle" w="sm" len="med"/>
              <a:tailEnd type="triangle" w="sm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线连接符 40"/>
            <p:cNvCxnSpPr/>
            <p:nvPr/>
          </p:nvCxnSpPr>
          <p:spPr>
            <a:xfrm>
              <a:off x="7042785" y="2775267"/>
              <a:ext cx="0" cy="114935"/>
            </a:xfrm>
            <a:prstGeom prst="line">
              <a:avLst/>
            </a:prstGeom>
            <a:ln w="12700"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线连接符 41"/>
            <p:cNvCxnSpPr/>
            <p:nvPr/>
          </p:nvCxnSpPr>
          <p:spPr>
            <a:xfrm>
              <a:off x="7042785" y="2271712"/>
              <a:ext cx="0" cy="114935"/>
            </a:xfrm>
            <a:prstGeom prst="line">
              <a:avLst/>
            </a:prstGeom>
            <a:ln w="12700"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直线连接符 42"/>
            <p:cNvCxnSpPr/>
            <p:nvPr/>
          </p:nvCxnSpPr>
          <p:spPr>
            <a:xfrm>
              <a:off x="7042785" y="2887662"/>
              <a:ext cx="0" cy="1224280"/>
            </a:xfrm>
            <a:prstGeom prst="line">
              <a:avLst/>
            </a:prstGeom>
            <a:ln w="12700">
              <a:headEnd type="triangle" w="sm" len="med"/>
              <a:tailEnd type="triangle" w="sm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直线连接符 43"/>
            <p:cNvCxnSpPr/>
            <p:nvPr/>
          </p:nvCxnSpPr>
          <p:spPr>
            <a:xfrm>
              <a:off x="7042785" y="4191952"/>
              <a:ext cx="0" cy="153035"/>
            </a:xfrm>
            <a:prstGeom prst="line">
              <a:avLst/>
            </a:prstGeom>
            <a:ln w="12700"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线连接符 44"/>
            <p:cNvCxnSpPr/>
            <p:nvPr/>
          </p:nvCxnSpPr>
          <p:spPr>
            <a:xfrm>
              <a:off x="7042785" y="4344352"/>
              <a:ext cx="0" cy="172085"/>
            </a:xfrm>
            <a:prstGeom prst="line">
              <a:avLst/>
            </a:prstGeom>
            <a:ln w="12700"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直线连接符 45"/>
            <p:cNvCxnSpPr/>
            <p:nvPr/>
          </p:nvCxnSpPr>
          <p:spPr>
            <a:xfrm>
              <a:off x="7042785" y="2150427"/>
              <a:ext cx="0" cy="114935"/>
            </a:xfrm>
            <a:prstGeom prst="line">
              <a:avLst/>
            </a:prstGeom>
            <a:ln w="12700"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文本框 145"/>
            <p:cNvSpPr txBox="1"/>
            <p:nvPr/>
          </p:nvSpPr>
          <p:spPr>
            <a:xfrm>
              <a:off x="6568532" y="4602560"/>
              <a:ext cx="907415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Anode</a:t>
              </a:r>
            </a:p>
          </p:txBody>
        </p:sp>
        <p:sp>
          <p:nvSpPr>
            <p:cNvPr id="56" name="文本框 8"/>
            <p:cNvSpPr txBox="1"/>
            <p:nvPr/>
          </p:nvSpPr>
          <p:spPr>
            <a:xfrm>
              <a:off x="4079875" y="2825432"/>
              <a:ext cx="1139825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Quartz</a:t>
              </a:r>
            </a:p>
          </p:txBody>
        </p:sp>
      </p:grpSp>
      <p:pic>
        <p:nvPicPr>
          <p:cNvPr id="139" name="图片 1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341" y="4145514"/>
            <a:ext cx="3928805" cy="2523558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1" y="4145514"/>
            <a:ext cx="2513908" cy="2523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25521" y="726653"/>
                <a:ext cx="7154077" cy="34328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Geant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4 </m:t>
                    </m:r>
                  </m:oMath>
                </a14:m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中几何建模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12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个模块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覆盖接近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360°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a:rPr lang="zh-CN" altLang="en-US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角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每个模块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:</a:t>
                </a:r>
                <a:endParaRPr lang="en-US" altLang="zh-CN" sz="2400" b="0" i="1" dirty="0">
                  <a:latin typeface="Cambria Math" panose="020405030504060302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𝑅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=0.85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,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h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=0.13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 ,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𝐿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=2.7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𝑚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,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𝐷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=0.45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𝑚</m:t>
                      </m:r>
                    </m:oMath>
                  </m:oMathPara>
                </a14:m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  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铝外壳，辐射体，读出电子学 等物质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模拟参数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来自参考文献和原型机实验，未最终确定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使模拟得到的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𝑁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𝑝𝑒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~10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，接近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ALICE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in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LHC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Run</m:t>
                    </m:r>
                    <m:r>
                      <a:rPr lang="en-US" altLang="zh-CN" sz="240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1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COMPASS</m:t>
                    </m:r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结果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21" y="726653"/>
                <a:ext cx="7154077" cy="3432810"/>
              </a:xfrm>
              <a:prstGeom prst="rect">
                <a:avLst/>
              </a:prstGeom>
              <a:blipFill rotWithShape="1">
                <a:blip r:embed="rId9"/>
                <a:stretch>
                  <a:fillRect l="-6" t="-6" r="8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47330" y="163093"/>
            <a:ext cx="3211114" cy="621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模拟与数字化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156315" y="6356350"/>
            <a:ext cx="426085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5521" y="726653"/>
            <a:ext cx="3430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RICH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模拟流程与参数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9" name="表格 218"/>
              <p:cNvGraphicFramePr>
                <a:graphicFrameLocks noGrp="1"/>
              </p:cNvGraphicFramePr>
              <p:nvPr/>
            </p:nvGraphicFramePr>
            <p:xfrm>
              <a:off x="31045" y="2870185"/>
              <a:ext cx="12129910" cy="29283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1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22279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22279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22279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  <a:endParaRPr lang="zh-CN" altLang="en-US" sz="2400" b="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文献数据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@180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nm</m:t>
                              </m:r>
                            </m:oMath>
                          </a14:m>
                          <a:endParaRPr lang="zh-CN" altLang="en-US" sz="2400" b="0" i="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RICH</a:t>
                          </a:r>
                          <a:r>
                            <a:rPr lang="zh-CN" altLang="en-US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模拟值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@180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nm</m:t>
                              </m:r>
                            </m:oMath>
                          </a14:m>
                          <a:endParaRPr lang="zh-CN" altLang="en-US" sz="2400" b="1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原型机实验值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4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@180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b="0" i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黑体" panose="02010609060101010101" pitchFamily="49" charset="-122"/>
                                  <a:cs typeface="Times New Roman" panose="02020603050405020304" pitchFamily="18" charset="0"/>
                                </a:rPr>
                                <m:t>nm</m:t>
                              </m:r>
                            </m:oMath>
                          </a14:m>
                          <a:endParaRPr lang="zh-CN" altLang="en-US" sz="2400" b="1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dirty="0"/>
                            <a:t>辐射体透过率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dirty="0"/>
                            <a:t>95% 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95%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28%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dirty="0"/>
                            <a:t>石英透过率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dirty="0"/>
                            <a:t>71.8%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71.8%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81.6%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1219200" rtl="0" eaLnBrk="1" latinLnBrk="0" hangingPunct="1"/>
                          <a:r>
                            <a:rPr lang="en-US" altLang="zh-CN" sz="20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CsI</a:t>
                          </a:r>
                          <a:r>
                            <a:rPr lang="zh-CN" altLang="en-US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量子效率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tx1"/>
                              </a:solidFill>
                            </a:rPr>
                            <a:t>21%</a:t>
                          </a:r>
                          <a:endParaRPr lang="zh-CN" altLang="en-US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/>
                            <a:t>10.5%</a:t>
                          </a:r>
                          <a:endParaRPr lang="zh-CN" alt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~6%</m:t>
                                </m:r>
                              </m:oMath>
                            </m:oMathPara>
                          </a14:m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dirty="0"/>
                            <a:t>探测效率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78%</a:t>
                          </a:r>
                          <a:r>
                            <a:rPr lang="zh-CN" altLang="en-US" sz="2000" dirty="0"/>
                            <a:t>（</a:t>
                          </a:r>
                          <a:r>
                            <a:rPr lang="zh-CN" altLang="en-US" sz="2000" b="1" dirty="0"/>
                            <a:t>丝网效率</a:t>
                          </a:r>
                          <a:r>
                            <a:rPr lang="zh-CN" altLang="en-US" sz="2000" dirty="0"/>
                            <a:t>）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78%</a:t>
                          </a:r>
                          <a:r>
                            <a:rPr lang="zh-CN" altLang="en-US" sz="2000" dirty="0"/>
                            <a:t>（</a:t>
                          </a:r>
                          <a:r>
                            <a:rPr lang="zh-CN" altLang="en-US" sz="20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光电子收集效率</a:t>
                          </a:r>
                          <a:r>
                            <a:rPr lang="zh-CN" altLang="en-US" sz="2000" dirty="0"/>
                            <a:t>）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30%</a:t>
                          </a:r>
                          <a:r>
                            <a:rPr lang="zh-CN" altLang="en-US" sz="2000" dirty="0"/>
                            <a:t>（推测）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dirty="0"/>
                            <a:t>电子学阈值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90%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62%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12192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  <a:cs typeface="Times New Roman" panose="02020603050405020304" pitchFamily="18" charset="0"/>
                                        <a:sym typeface="+mn-ea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  <a:cs typeface="Times New Roman" panose="02020603050405020304" pitchFamily="18" charset="0"/>
                                        <a:sym typeface="+mn-ea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altLang="zh-CN" sz="2400" b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黑体" panose="02010609060101010101" pitchFamily="49" charset="-122"/>
                                        <a:cs typeface="Times New Roman" panose="02020603050405020304" pitchFamily="18" charset="0"/>
                                        <a:sym typeface="+mn-ea"/>
                                      </a:rPr>
                                      <m:t>𝒑𝒆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400" b="1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1219200" rtl="0" eaLnBrk="1" latinLnBrk="0" hangingPunct="1"/>
                          <a:r>
                            <a:rPr lang="en-US" altLang="zh-CN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zh-CN" altLang="en-US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或</a:t>
                          </a:r>
                          <a:r>
                            <a:rPr lang="en-US" altLang="zh-CN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zh-CN" altLang="en-US" sz="2400" b="1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12192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~10</m:t>
                                </m:r>
                              </m:oMath>
                            </m:oMathPara>
                          </a14:m>
                          <a:endParaRPr lang="zh-CN" altLang="en-US" sz="2400" b="1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12192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b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黑体" panose="02010609060101010101" pitchFamily="49" charset="-122"/>
                                    <a:cs typeface="Times New Roman" panose="02020603050405020304" pitchFamily="18" charset="0"/>
                                  </a:rPr>
                                  <m:t>~0.5</m:t>
                                </m:r>
                              </m:oMath>
                            </m:oMathPara>
                          </a14:m>
                          <a:endParaRPr lang="zh-CN" altLang="en-US" sz="2400" b="1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9" name="表格 218"/>
              <p:cNvGraphicFramePr>
                <a:graphicFrameLocks noGrp="1"/>
              </p:cNvGraphicFramePr>
              <p:nvPr/>
            </p:nvGraphicFramePr>
            <p:xfrm>
              <a:off x="31045" y="2870185"/>
              <a:ext cx="12129910" cy="29283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61531"/>
                    <a:gridCol w="3222793"/>
                    <a:gridCol w="3222793"/>
                    <a:gridCol w="3222793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参数</a:t>
                          </a:r>
                          <a:endParaRPr lang="zh-CN" altLang="en-US" sz="2400" b="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dirty="0"/>
                            <a:t>辐射体透过率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dirty="0"/>
                            <a:t>95% 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95%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28%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dirty="0"/>
                            <a:t>石英透过率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219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2000" dirty="0"/>
                            <a:t>71.8%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71.8%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81.6%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marL="0" algn="ctr" defTabSz="1219200" rtl="0" eaLnBrk="1" latinLnBrk="0" hangingPunct="1"/>
                          <a:r>
                            <a:rPr lang="en-US" altLang="zh-CN" sz="2000" kern="120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CsI</a:t>
                          </a:r>
                          <a:r>
                            <a:rPr lang="zh-CN" altLang="en-US" sz="20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量子效率</a:t>
                          </a:r>
                          <a:endParaRPr lang="zh-CN" altLang="en-US" sz="20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tx1"/>
                              </a:solidFill>
                            </a:rPr>
                            <a:t>21%</a:t>
                          </a:r>
                          <a:endParaRPr lang="zh-CN" altLang="en-US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/>
                            <a:t>10.5%</a:t>
                          </a:r>
                          <a:endParaRPr lang="zh-CN" altLang="en-US" sz="2000" b="1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dirty="0"/>
                            <a:t>探测效率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78%</a:t>
                          </a:r>
                          <a:r>
                            <a:rPr lang="zh-CN" altLang="en-US" sz="2000" dirty="0"/>
                            <a:t>（</a:t>
                          </a:r>
                          <a:r>
                            <a:rPr lang="zh-CN" altLang="en-US" sz="2000" b="1" dirty="0"/>
                            <a:t>丝网效率</a:t>
                          </a:r>
                          <a:r>
                            <a:rPr lang="zh-CN" altLang="en-US" sz="2000" dirty="0"/>
                            <a:t>）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78%</a:t>
                          </a:r>
                          <a:r>
                            <a:rPr lang="zh-CN" altLang="en-US" sz="2000" dirty="0"/>
                            <a:t>（</a:t>
                          </a:r>
                          <a:r>
                            <a:rPr lang="zh-CN" altLang="en-US" sz="2000" b="1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光电子收集效率</a:t>
                          </a:r>
                          <a:r>
                            <a:rPr lang="zh-CN" altLang="en-US" sz="2000" dirty="0"/>
                            <a:t>）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30%</a:t>
                          </a:r>
                          <a:r>
                            <a:rPr lang="zh-CN" altLang="en-US" sz="2000" dirty="0"/>
                            <a:t>（推测）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dirty="0"/>
                            <a:t>电子学阈值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90%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62%</a:t>
                          </a:r>
                          <a:endParaRPr lang="zh-CN" altLang="en-US" sz="20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1219200" rtl="0" eaLnBrk="1" latinLnBrk="0" hangingPunct="1"/>
                          <a:r>
                            <a:rPr lang="en-US" altLang="zh-CN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zh-CN" altLang="en-US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或</a:t>
                          </a:r>
                          <a:r>
                            <a:rPr lang="en-US" altLang="zh-CN" sz="2400" b="1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zh-CN" altLang="en-US" sz="2400" b="1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pSp>
        <p:nvGrpSpPr>
          <p:cNvPr id="221" name="组合 220"/>
          <p:cNvGrpSpPr/>
          <p:nvPr/>
        </p:nvGrpSpPr>
        <p:grpSpPr>
          <a:xfrm>
            <a:off x="1851836" y="1338996"/>
            <a:ext cx="8347675" cy="1351916"/>
            <a:chOff x="857049" y="1258762"/>
            <a:chExt cx="7414553" cy="1095799"/>
          </a:xfrm>
        </p:grpSpPr>
        <p:sp>
          <p:nvSpPr>
            <p:cNvPr id="2" name="文本框 1"/>
            <p:cNvSpPr txBox="1"/>
            <p:nvPr/>
          </p:nvSpPr>
          <p:spPr>
            <a:xfrm>
              <a:off x="857049" y="1684419"/>
              <a:ext cx="649749" cy="323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dirty="0"/>
                <a:t>径迹</a:t>
              </a:r>
              <a:endParaRPr lang="zh-CN" altLang="en-US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" name="直接箭头连接符 6"/>
            <p:cNvCxnSpPr>
              <a:endCxn id="135" idx="1"/>
            </p:cNvCxnSpPr>
            <p:nvPr/>
          </p:nvCxnSpPr>
          <p:spPr bwMode="auto">
            <a:xfrm flipV="1">
              <a:off x="1580812" y="1818671"/>
              <a:ext cx="755220" cy="720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130" name="文本框 129"/>
            <p:cNvSpPr txBox="1"/>
            <p:nvPr/>
          </p:nvSpPr>
          <p:spPr>
            <a:xfrm>
              <a:off x="1500679" y="1558607"/>
              <a:ext cx="798692" cy="299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ym typeface="+mn-ea"/>
                </a:rPr>
                <a:t>辐射体</a:t>
              </a:r>
              <a:endParaRPr lang="zh-CN" altLang="en-US" dirty="0"/>
            </a:p>
          </p:txBody>
        </p:sp>
        <p:sp>
          <p:nvSpPr>
            <p:cNvPr id="135" name="文本框 134"/>
            <p:cNvSpPr txBox="1"/>
            <p:nvPr/>
          </p:nvSpPr>
          <p:spPr>
            <a:xfrm>
              <a:off x="2336469" y="1668979"/>
              <a:ext cx="1199667" cy="29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切伦科夫光</a:t>
              </a:r>
              <a:endParaRPr lang="zh-CN" altLang="en-US" sz="1800" dirty="0"/>
            </a:p>
          </p:txBody>
        </p:sp>
        <p:sp>
          <p:nvSpPr>
            <p:cNvPr id="140" name="文本框 139"/>
            <p:cNvSpPr txBox="1"/>
            <p:nvPr/>
          </p:nvSpPr>
          <p:spPr>
            <a:xfrm>
              <a:off x="1506798" y="1831048"/>
              <a:ext cx="837729" cy="299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折射率</a:t>
              </a:r>
              <a:endParaRPr lang="zh-CN" altLang="en-US" b="1" dirty="0"/>
            </a:p>
          </p:txBody>
        </p:sp>
        <p:cxnSp>
          <p:nvCxnSpPr>
            <p:cNvPr id="146" name="直接箭头连接符 145"/>
            <p:cNvCxnSpPr>
              <a:stCxn id="135" idx="3"/>
            </p:cNvCxnSpPr>
            <p:nvPr/>
          </p:nvCxnSpPr>
          <p:spPr bwMode="auto">
            <a:xfrm>
              <a:off x="3536217" y="1818255"/>
              <a:ext cx="293511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149" name="文本框 148"/>
            <p:cNvSpPr txBox="1"/>
            <p:nvPr/>
          </p:nvSpPr>
          <p:spPr>
            <a:xfrm>
              <a:off x="6854175" y="1646382"/>
              <a:ext cx="14174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dirty="0"/>
                <a:t>灵敏区信号</a:t>
              </a: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4461690" y="1258762"/>
              <a:ext cx="1833623" cy="29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ym typeface="+mn-ea"/>
                </a:rPr>
                <a:t>光学介质 </a:t>
              </a:r>
              <a:r>
                <a: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透过率</a:t>
              </a:r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4337606" y="1646332"/>
              <a:ext cx="2113376" cy="29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碘化铯阳极 </a:t>
              </a:r>
              <a:r>
                <a: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量子效率</a:t>
              </a:r>
            </a:p>
          </p:txBody>
        </p:sp>
        <p:sp>
          <p:nvSpPr>
            <p:cNvPr id="161" name="右大括号 160"/>
            <p:cNvSpPr/>
            <p:nvPr/>
          </p:nvSpPr>
          <p:spPr bwMode="auto">
            <a:xfrm rot="10800000">
              <a:off x="4018172" y="1375487"/>
              <a:ext cx="174978" cy="916223"/>
            </a:xfrm>
            <a:prstGeom prst="rightBrace">
              <a:avLst>
                <a:gd name="adj1" fmla="val 8333"/>
                <a:gd name="adj2" fmla="val 52422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169" name="右大括号 168"/>
            <p:cNvSpPr/>
            <p:nvPr/>
          </p:nvSpPr>
          <p:spPr bwMode="auto">
            <a:xfrm>
              <a:off x="6608973" y="1339632"/>
              <a:ext cx="174978" cy="916223"/>
            </a:xfrm>
            <a:prstGeom prst="rightBrace">
              <a:avLst>
                <a:gd name="adj1" fmla="val 8333"/>
                <a:gd name="adj2" fmla="val 52422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220" name="文本框 219"/>
            <p:cNvSpPr txBox="1"/>
            <p:nvPr/>
          </p:nvSpPr>
          <p:spPr>
            <a:xfrm>
              <a:off x="4275000" y="2056034"/>
              <a:ext cx="2350264" cy="2985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探测器</a:t>
              </a:r>
              <a:r>
                <a:rPr lang="zh-CN" altLang="en-US" i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zh-CN" altLang="en-US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光电子收集效率</a:t>
              </a:r>
            </a:p>
          </p:txBody>
        </p:sp>
      </p:grpSp>
      <p:sp>
        <p:nvSpPr>
          <p:cNvPr id="223" name="文本框 222"/>
          <p:cNvSpPr txBox="1"/>
          <p:nvPr/>
        </p:nvSpPr>
        <p:spPr>
          <a:xfrm>
            <a:off x="181236" y="5838437"/>
            <a:ext cx="6936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文献中的</a:t>
            </a:r>
            <a:r>
              <a:rPr lang="en-US" altLang="zh-CN" sz="2000" dirty="0" err="1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CsI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量子效率和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探测效率不明确，</a:t>
            </a:r>
            <a:r>
              <a:rPr lang="en-US" altLang="zh-CN" sz="2000" b="1" kern="1200" dirty="0">
                <a:solidFill>
                  <a:schemeClr val="tx1"/>
                </a:solidFill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与模拟不一致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3"/>
          <p:cNvPicPr>
            <a:picLocks noChangeAspect="1"/>
          </p:cNvPicPr>
          <p:nvPr/>
        </p:nvPicPr>
        <p:blipFill rotWithShape="1">
          <a:blip r:embed="rId4"/>
          <a:srcRect t="13070" r="8356" b="6012"/>
          <a:stretch>
            <a:fillRect/>
          </a:stretch>
        </p:blipFill>
        <p:spPr>
          <a:xfrm>
            <a:off x="6546750" y="4253347"/>
            <a:ext cx="4764614" cy="23600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89014" y="151614"/>
                <a:ext cx="6570073" cy="609114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zh-CN" altLang="en-US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模拟与数字化</a:t>
                </a:r>
                <a:endParaRPr lang="en-US" altLang="zh-CN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像素读出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将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2.7×0.45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m</m:t>
                        </m:r>
                      </m:e>
                      <m:sup>
                        <m:r>
                          <a:rPr lang="en-US" altLang="zh-CN" sz="2400" b="0" i="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阳极平面按</a:t>
                </a:r>
                <a14:m>
                  <m:oMath xmlns:m="http://schemas.openxmlformats.org/officeDocument/2006/math">
                    <m:r>
                      <a:rPr lang="en-US" altLang="zh-CN" sz="2400" i="0" dirty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5</m:t>
                    </m:r>
                    <m:r>
                      <a:rPr lang="en-US" altLang="zh-CN" sz="2400" i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×5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mm</m:t>
                        </m:r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划分像素读出通道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数字化流程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编码读出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减少电子学通道数，降低成本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实验开展中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计划未来加入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OSCAR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框架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RICH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部分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189014" y="151614"/>
                <a:ext cx="6570073" cy="6091141"/>
              </a:xfrm>
              <a:prstGeom prst="rect">
                <a:avLst/>
              </a:prstGeom>
              <a:blipFill rotWithShape="1">
                <a:blip r:embed="rId6"/>
                <a:stretch>
                  <a:fillRect l="-6" t="-8" r="2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156315" y="6356350"/>
            <a:ext cx="426085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6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6714603" y="207821"/>
            <a:ext cx="4460293" cy="2172074"/>
            <a:chOff x="7117785" y="685112"/>
            <a:chExt cx="4827728" cy="2267180"/>
          </a:xfrm>
        </p:grpSpPr>
        <p:pic>
          <p:nvPicPr>
            <p:cNvPr id="5" name="table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7117785" y="685112"/>
              <a:ext cx="4827728" cy="2267180"/>
            </a:xfrm>
            <a:prstGeom prst="rect">
              <a:avLst/>
            </a:prstGeom>
          </p:spPr>
        </p:pic>
        <p:sp>
          <p:nvSpPr>
            <p:cNvPr id="131" name="乘号 130"/>
            <p:cNvSpPr/>
            <p:nvPr/>
          </p:nvSpPr>
          <p:spPr>
            <a:xfrm>
              <a:off x="8578567" y="1164185"/>
              <a:ext cx="412115" cy="42291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2" name="乘号 131"/>
            <p:cNvSpPr/>
            <p:nvPr/>
          </p:nvSpPr>
          <p:spPr>
            <a:xfrm>
              <a:off x="9528103" y="697076"/>
              <a:ext cx="412115" cy="42291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3" name="乘号 132"/>
            <p:cNvSpPr/>
            <p:nvPr/>
          </p:nvSpPr>
          <p:spPr>
            <a:xfrm>
              <a:off x="9528103" y="2514371"/>
              <a:ext cx="412115" cy="42291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4" name="乘号 133"/>
            <p:cNvSpPr/>
            <p:nvPr/>
          </p:nvSpPr>
          <p:spPr>
            <a:xfrm>
              <a:off x="10077043" y="1643557"/>
              <a:ext cx="412115" cy="42291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5" name="乘号 134"/>
            <p:cNvSpPr/>
            <p:nvPr/>
          </p:nvSpPr>
          <p:spPr>
            <a:xfrm>
              <a:off x="8578567" y="2066167"/>
              <a:ext cx="412115" cy="422910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40" name="椭圆 139"/>
            <p:cNvSpPr/>
            <p:nvPr/>
          </p:nvSpPr>
          <p:spPr bwMode="auto">
            <a:xfrm>
              <a:off x="8715022" y="885846"/>
              <a:ext cx="1415438" cy="1862666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441442" y="2605714"/>
            <a:ext cx="9007192" cy="1720453"/>
            <a:chOff x="258942" y="2585174"/>
            <a:chExt cx="9007192" cy="1720453"/>
          </a:xfrm>
        </p:grpSpPr>
        <p:sp>
          <p:nvSpPr>
            <p:cNvPr id="14" name="文本框 13"/>
            <p:cNvSpPr txBox="1"/>
            <p:nvPr/>
          </p:nvSpPr>
          <p:spPr>
            <a:xfrm>
              <a:off x="258942" y="3232573"/>
              <a:ext cx="706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dirty="0"/>
                <a:t>信号</a:t>
              </a:r>
              <a:endParaRPr lang="zh-CN" altLang="en-US" dirty="0"/>
            </a:p>
          </p:txBody>
        </p:sp>
        <p:cxnSp>
          <p:nvCxnSpPr>
            <p:cNvPr id="15" name="直接箭头连接符 14"/>
            <p:cNvCxnSpPr>
              <a:stCxn id="18" idx="3"/>
            </p:cNvCxnSpPr>
            <p:nvPr/>
          </p:nvCxnSpPr>
          <p:spPr bwMode="auto">
            <a:xfrm>
              <a:off x="2338517" y="2938252"/>
              <a:ext cx="2292034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16" name="右大括号 15"/>
            <p:cNvSpPr/>
            <p:nvPr/>
          </p:nvSpPr>
          <p:spPr bwMode="auto">
            <a:xfrm rot="10800000">
              <a:off x="888716" y="2982126"/>
              <a:ext cx="181258" cy="938519"/>
            </a:xfrm>
            <a:prstGeom prst="rightBrace">
              <a:avLst>
                <a:gd name="adj1" fmla="val 8333"/>
                <a:gd name="adj2" fmla="val 52422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25079" y="3691262"/>
              <a:ext cx="974655" cy="45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电荷量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65373" y="2709711"/>
              <a:ext cx="1273143" cy="45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ym typeface="+mn-ea"/>
                </a:rPr>
                <a:t>击中时间</a:t>
              </a:r>
              <a:endParaRPr lang="en-US" altLang="zh-CN" dirty="0">
                <a:sym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65373" y="3184333"/>
              <a:ext cx="1230502" cy="45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ym typeface="+mn-ea"/>
                </a:rPr>
                <a:t>击中坐标</a:t>
              </a:r>
              <a:endParaRPr lang="en-US" altLang="zh-CN" dirty="0"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468507" y="2585174"/>
              <a:ext cx="2199065" cy="45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倍增电子时间分布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592283" y="2703649"/>
              <a:ext cx="1230502" cy="45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高斯弥散</a:t>
              </a:r>
            </a:p>
          </p:txBody>
        </p:sp>
        <p:cxnSp>
          <p:nvCxnSpPr>
            <p:cNvPr id="22" name="直接箭头连接符 21"/>
            <p:cNvCxnSpPr>
              <a:stCxn id="19" idx="3"/>
            </p:cNvCxnSpPr>
            <p:nvPr/>
          </p:nvCxnSpPr>
          <p:spPr bwMode="auto">
            <a:xfrm>
              <a:off x="2295876" y="3412874"/>
              <a:ext cx="2334675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23" name="文本框 22"/>
            <p:cNvSpPr txBox="1"/>
            <p:nvPr/>
          </p:nvSpPr>
          <p:spPr>
            <a:xfrm>
              <a:off x="2494843" y="3062789"/>
              <a:ext cx="204273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倍增电子横向扩散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603345" y="3208302"/>
              <a:ext cx="1230502" cy="45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高斯弥散</a:t>
              </a:r>
            </a:p>
          </p:txBody>
        </p:sp>
        <p:cxnSp>
          <p:nvCxnSpPr>
            <p:cNvPr id="25" name="直接箭头连接符 24"/>
            <p:cNvCxnSpPr/>
            <p:nvPr/>
          </p:nvCxnSpPr>
          <p:spPr bwMode="auto">
            <a:xfrm>
              <a:off x="2295876" y="3840253"/>
              <a:ext cx="230747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26" name="文本框 25"/>
            <p:cNvSpPr txBox="1"/>
            <p:nvPr/>
          </p:nvSpPr>
          <p:spPr>
            <a:xfrm>
              <a:off x="2916050" y="3516270"/>
              <a:ext cx="1185976" cy="4570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单电子谱</a:t>
              </a:r>
            </a:p>
          </p:txBody>
        </p:sp>
        <p:cxnSp>
          <p:nvCxnSpPr>
            <p:cNvPr id="27" name="直接箭头连接符 26"/>
            <p:cNvCxnSpPr/>
            <p:nvPr/>
          </p:nvCxnSpPr>
          <p:spPr bwMode="auto">
            <a:xfrm>
              <a:off x="5697363" y="3430821"/>
              <a:ext cx="75913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28" name="文本框 27"/>
            <p:cNvSpPr txBox="1"/>
            <p:nvPr/>
          </p:nvSpPr>
          <p:spPr>
            <a:xfrm>
              <a:off x="4526061" y="3658956"/>
              <a:ext cx="12305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对</a:t>
              </a:r>
              <a:r>
                <a:rPr lang="en-US" altLang="zh-CN" dirty="0"/>
                <a:t>Exp</a:t>
              </a:r>
              <a:r>
                <a:rPr lang="zh-CN" altLang="en-US" dirty="0"/>
                <a:t>抽样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355793" y="3019054"/>
              <a:ext cx="123050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读出通道编号</a:t>
              </a:r>
            </a:p>
          </p:txBody>
        </p:sp>
        <p:sp>
          <p:nvSpPr>
            <p:cNvPr id="30" name="右大括号 29"/>
            <p:cNvSpPr/>
            <p:nvPr/>
          </p:nvSpPr>
          <p:spPr bwMode="auto">
            <a:xfrm>
              <a:off x="7366021" y="2908923"/>
              <a:ext cx="184490" cy="1051370"/>
            </a:xfrm>
            <a:prstGeom prst="rightBrace">
              <a:avLst>
                <a:gd name="adj1" fmla="val 8333"/>
                <a:gd name="adj2" fmla="val 52422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 bwMode="auto">
            <a:xfrm>
              <a:off x="7615520" y="3461114"/>
              <a:ext cx="494145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32" name="文本框 31"/>
            <p:cNvSpPr txBox="1"/>
            <p:nvPr/>
          </p:nvSpPr>
          <p:spPr>
            <a:xfrm>
              <a:off x="8023095" y="3127582"/>
              <a:ext cx="1243039" cy="799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输入</a:t>
              </a:r>
              <a:endParaRPr lang="en-US" altLang="zh-CN" dirty="0"/>
            </a:p>
            <a:p>
              <a:r>
                <a:rPr lang="zh-CN" altLang="en-US" dirty="0"/>
                <a:t>重建算法</a:t>
              </a:r>
            </a:p>
          </p:txBody>
        </p:sp>
        <p:cxnSp>
          <p:nvCxnSpPr>
            <p:cNvPr id="33" name="直接箭头连接符 32"/>
            <p:cNvCxnSpPr/>
            <p:nvPr/>
          </p:nvCxnSpPr>
          <p:spPr bwMode="auto">
            <a:xfrm>
              <a:off x="5697363" y="3839068"/>
              <a:ext cx="759130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34" name="文本框 33"/>
            <p:cNvSpPr txBox="1"/>
            <p:nvPr/>
          </p:nvSpPr>
          <p:spPr>
            <a:xfrm>
              <a:off x="6386285" y="3659296"/>
              <a:ext cx="9028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/>
                <a:t>电子学阈值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99964" y="142136"/>
                <a:ext cx="7689369" cy="488121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zh-CN" altLang="en-US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重建算法</a:t>
                </a:r>
                <a:endParaRPr lang="en-US" altLang="zh-CN" sz="3200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RICH</a:t>
                </a: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阳极平面上的成像特征：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无光学聚焦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+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大接收角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b="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切伦科夫环一般会扭曲成 类椭圆 或 类双曲线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难以使用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Ring Search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类型的算法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电子对撞机，本底和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track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较少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出现多个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Cerenkov Ring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重叠的情况远少于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LHC</a:t>
                </a:r>
              </a:p>
              <a:p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开发</a:t>
                </a:r>
                <a:r>
                  <a:rPr lang="en-US" altLang="zh-CN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重建算法简单可行</a:t>
                </a:r>
                <a:endPara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99964" y="142136"/>
                <a:ext cx="7689369" cy="4881210"/>
              </a:xfrm>
              <a:prstGeom prst="rect">
                <a:avLst/>
              </a:prstGeom>
              <a:blipFill rotWithShape="1">
                <a:blip r:embed="rId5"/>
                <a:stretch>
                  <a:fillRect l="-3" t="-11" r="6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156315" y="6356350"/>
            <a:ext cx="426085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7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87458" y="243945"/>
            <a:ext cx="3364888" cy="3112135"/>
            <a:chOff x="842" y="5787"/>
            <a:chExt cx="5114" cy="4800"/>
          </a:xfrm>
        </p:grpSpPr>
        <p:pic>
          <p:nvPicPr>
            <p:cNvPr id="5" name="图片 4" descr="CherenkovDistributio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" y="5787"/>
              <a:ext cx="4713" cy="4800"/>
            </a:xfrm>
            <a:prstGeom prst="rect">
              <a:avLst/>
            </a:prstGeom>
          </p:spPr>
        </p:pic>
        <p:sp>
          <p:nvSpPr>
            <p:cNvPr id="7" name="文本框 146"/>
            <p:cNvSpPr txBox="1"/>
            <p:nvPr/>
          </p:nvSpPr>
          <p:spPr>
            <a:xfrm>
              <a:off x="4527" y="9904"/>
              <a:ext cx="1429" cy="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Anode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52756" y="3881298"/>
            <a:ext cx="6939280" cy="2458085"/>
            <a:chOff x="2626360" y="2199958"/>
            <a:chExt cx="6939280" cy="245808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73350" y="2199958"/>
              <a:ext cx="6892290" cy="125603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6360" y="3455988"/>
              <a:ext cx="6939280" cy="120205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4" name="文本框 2"/>
            <p:cNvSpPr txBox="1"/>
            <p:nvPr/>
          </p:nvSpPr>
          <p:spPr>
            <a:xfrm>
              <a:off x="3520440" y="2386648"/>
              <a:ext cx="981075" cy="841375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030A0"/>
                </a:buClr>
                <a:buFont typeface="Wingdings 2" panose="05020102010507070707" pitchFamily="18" charset="2"/>
                <a:buNone/>
              </a:pPr>
              <a:r>
                <a:rPr lang="zh-CN" altLang="en-US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θ</a:t>
              </a:r>
              <a:r>
                <a:rPr lang="en-US" altLang="zh-CN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=90</a:t>
              </a:r>
              <a:r>
                <a:rPr lang="zh-CN" altLang="en-US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°</a:t>
              </a:r>
            </a:p>
            <a:p>
              <a:pPr indent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030A0"/>
                </a:buClr>
                <a:buFont typeface="Wingdings 2" panose="05020102010507070707" pitchFamily="18" charset="2"/>
                <a:buNone/>
              </a:pPr>
              <a:r>
                <a:rPr lang="en-US" altLang="zh-CN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2GeV/c</a:t>
              </a:r>
            </a:p>
          </p:txBody>
        </p:sp>
        <p:pic>
          <p:nvPicPr>
            <p:cNvPr id="15" name="图片 14" descr="bec521eba05ebfbec71565adf71bc7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0295" y="2246948"/>
              <a:ext cx="590550" cy="529590"/>
            </a:xfrm>
            <a:prstGeom prst="rect">
              <a:avLst/>
            </a:prstGeom>
          </p:spPr>
        </p:pic>
        <p:pic>
          <p:nvPicPr>
            <p:cNvPr id="16" name="图片 15" descr="bec521eba05ebfbec71565adf71bc7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0295" y="3514408"/>
              <a:ext cx="590550" cy="529590"/>
            </a:xfrm>
            <a:prstGeom prst="rect">
              <a:avLst/>
            </a:prstGeom>
          </p:spPr>
        </p:pic>
        <p:sp>
          <p:nvSpPr>
            <p:cNvPr id="17" name="文本框 17"/>
            <p:cNvSpPr txBox="1"/>
            <p:nvPr/>
          </p:nvSpPr>
          <p:spPr>
            <a:xfrm>
              <a:off x="3520440" y="3563303"/>
              <a:ext cx="981075" cy="841375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030A0"/>
                </a:buClr>
                <a:buFont typeface="Wingdings 2" panose="05020102010507070707" pitchFamily="18" charset="2"/>
                <a:buNone/>
              </a:pPr>
              <a:r>
                <a:rPr lang="zh-CN" altLang="en-US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θ</a:t>
              </a:r>
              <a:r>
                <a:rPr lang="en-US" altLang="zh-CN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=45</a:t>
              </a:r>
              <a:r>
                <a:rPr lang="zh-CN" altLang="en-US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°</a:t>
              </a:r>
            </a:p>
            <a:p>
              <a:pPr indent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030A0"/>
                </a:buClr>
                <a:buFont typeface="Wingdings 2" panose="05020102010507070707" pitchFamily="18" charset="2"/>
                <a:buNone/>
              </a:pPr>
              <a:r>
                <a:rPr lang="en-US" altLang="zh-CN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2GeV/c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480285" y="337885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4300" imgH="215900" progId="Equation.KSEE3">
                  <p:embed/>
                </p:oleObj>
              </mc:Choice>
              <mc:Fallback>
                <p:oleObj r:id="rId4" imgW="114300" imgH="215900" progId="Equation.KSEE3">
                  <p:embed/>
                  <p:pic>
                    <p:nvPicPr>
                      <p:cNvPr id="0" name="对象 2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0285" y="3378857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073597" y="6356350"/>
            <a:ext cx="508804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8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0" y="3310255"/>
                <a:ext cx="11582398" cy="3046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第一个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生成算法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——pdf</a:t>
                </a: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库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格点化所有运动学区间，提前计算五种粒子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分布，约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7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百万张，组成数据库</a:t>
                </a:r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问题：①占用服务器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I/O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和硬盘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②径迹动量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/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坐标准确程度不如</a:t>
                </a:r>
                <a:r>
                  <a:rPr lang="zh-CN" altLang="en-US" sz="2400" b="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外推径迹</a:t>
                </a:r>
                <a:endParaRPr lang="en-US" altLang="zh-CN" sz="2400" b="0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lvl="1"/>
                <a:r>
                  <a:rPr lang="en-US" altLang="zh-CN" sz="24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          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③格点化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不够准确</a:t>
                </a:r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0" dirty="0" smtClean="0">
                        <a:latin typeface="Cambria Math" panose="02040503050406030204" pitchFamily="18" charset="0"/>
                        <a:ea typeface="华文中宋" panose="02010600040101010101" charset="-122"/>
                        <a:cs typeface="Times New Roman" panose="02020603050405020304" pitchFamily="18" charset="0"/>
                        <a:sym typeface="+mn-ea"/>
                      </a:rPr>
                      <m:t>~</m:t>
                    </m:r>
                    <m:r>
                      <a:rPr lang="en-US" altLang="zh-CN" sz="2400" dirty="0" smtClean="0">
                        <a:latin typeface="Cambria Math" panose="02040503050406030204" pitchFamily="18" charset="0"/>
                        <a:ea typeface="华文中宋" panose="02010600040101010101" charset="-122"/>
                        <a:cs typeface="Times New Roman" panose="02020603050405020304" pitchFamily="18" charset="0"/>
                        <a:sym typeface="+mn-ea"/>
                      </a:rPr>
                      <m:t>96</m:t>
                    </m:r>
                    <m:r>
                      <a:rPr lang="en-US" altLang="zh-CN" sz="2400" dirty="0" smtClean="0">
                        <a:latin typeface="Cambria Math" panose="02040503050406030204" pitchFamily="18" charset="0"/>
                        <a:ea typeface="华文中宋" panose="02010600040101010101" charset="-122"/>
                        <a:cs typeface="Times New Roman" panose="02020603050405020304" pitchFamily="18" charset="0"/>
                        <a:sym typeface="+mn-ea"/>
                      </a:rPr>
                      <m:t>％</m:t>
                    </m:r>
                    <m:r>
                      <a:rPr lang="en-US" altLang="zh-CN" sz="2400" b="0" i="0" dirty="0" smtClean="0">
                        <a:latin typeface="Cambria Math" panose="02040503050406030204" pitchFamily="18" charset="0"/>
                        <a:ea typeface="华文中宋" panose="02010600040101010101" charset="-122"/>
                        <a:cs typeface="Times New Roman" panose="02020603050405020304" pitchFamily="18" charset="0"/>
                        <a:sym typeface="+mn-ea"/>
                      </a:rPr>
                      <m:t> 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华文中宋" panose="02010600040101010101" charset="-122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华文中宋" panose="02010600040101010101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400">
                        <a:latin typeface="Cambria Math" panose="02040503050406030204" pitchFamily="18" charset="0"/>
                        <a:ea typeface="华文中宋" panose="02010600040101010101" charset="-122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 PID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效率（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DLL=0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）</a:t>
                </a:r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10255"/>
                <a:ext cx="11582398" cy="3046095"/>
              </a:xfrm>
              <a:prstGeom prst="rect">
                <a:avLst/>
              </a:prstGeom>
              <a:blipFill rotWithShape="1">
                <a:blip r:embed="rId6"/>
                <a:stretch>
                  <a:fillRect r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821499" y="4226319"/>
            <a:ext cx="10120632" cy="840847"/>
            <a:chOff x="1921944" y="2010988"/>
            <a:chExt cx="6146731" cy="733031"/>
          </a:xfrm>
        </p:grpSpPr>
        <p:sp>
          <p:nvSpPr>
            <p:cNvPr id="9" name="右大括号 8"/>
            <p:cNvSpPr/>
            <p:nvPr/>
          </p:nvSpPr>
          <p:spPr bwMode="auto">
            <a:xfrm>
              <a:off x="5106468" y="2030899"/>
              <a:ext cx="84667" cy="609600"/>
            </a:xfrm>
            <a:prstGeom prst="rightBrac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1921944" y="2010988"/>
                  <a:ext cx="3192285" cy="321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径迹动量</a:t>
                  </a:r>
                  <a:r>
                    <a:rPr lang="en-US" altLang="zh-CN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/</a:t>
                  </a:r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坐标</a:t>
                  </a:r>
                  <a14:m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访问数据库中</a:t>
                  </a:r>
                  <a:r>
                    <a:rPr lang="en-US" altLang="zh-CN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PDF</a:t>
                  </a:r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分布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平移</a:t>
                  </a:r>
                  <a:r>
                    <a:rPr lang="en-US" altLang="zh-CN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/</a:t>
                  </a:r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插值</a:t>
                  </a:r>
                  <a:r>
                    <a:rPr lang="en-US" altLang="zh-CN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1944" y="2010988"/>
                  <a:ext cx="3192285" cy="321975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文本框 10"/>
            <p:cNvSpPr txBox="1"/>
            <p:nvPr/>
          </p:nvSpPr>
          <p:spPr>
            <a:xfrm>
              <a:off x="4174508" y="2422044"/>
              <a:ext cx="974293" cy="321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0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信号击中位置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5191135" y="2155296"/>
                  <a:ext cx="2877540" cy="321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五个</a:t>
                  </a:r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似然函数值</a:t>
                  </a:r>
                  <a14:m>
                    <m:oMath xmlns:m="http://schemas.openxmlformats.org/officeDocument/2006/math">
                      <m:r>
                        <a:rPr lang="en-US" altLang="zh-CN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en-US" altLang="zh-CN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PID</a:t>
                  </a:r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条件判选（</a:t>
                  </a:r>
                  <a:r>
                    <a:rPr lang="en-US" altLang="zh-CN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DLL</a:t>
                  </a:r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）</a:t>
                  </a: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1135" y="2155296"/>
                  <a:ext cx="2877540" cy="321975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组合 25"/>
          <p:cNvGrpSpPr/>
          <p:nvPr/>
        </p:nvGrpSpPr>
        <p:grpSpPr>
          <a:xfrm>
            <a:off x="631134" y="1679558"/>
            <a:ext cx="6634029" cy="971804"/>
            <a:chOff x="49343" y="2194343"/>
            <a:chExt cx="6588346" cy="971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/>
                <p:cNvSpPr txBox="1"/>
                <p:nvPr/>
              </p:nvSpPr>
              <p:spPr>
                <a:xfrm>
                  <a:off x="49343" y="2194343"/>
                  <a:ext cx="3165139" cy="9718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切伦科夫光理论分布：</a:t>
                  </a:r>
                  <a:endParaRPr lang="en-US" altLang="zh-CN" sz="1800" b="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𝑑𝑥𝑑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𝜋𝛼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文本框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43" y="2194343"/>
                  <a:ext cx="3165139" cy="971804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直接箭头连接符 27"/>
            <p:cNvCxnSpPr/>
            <p:nvPr/>
          </p:nvCxnSpPr>
          <p:spPr bwMode="auto">
            <a:xfrm>
              <a:off x="3214482" y="2759267"/>
              <a:ext cx="1555074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29" name="文本框 28"/>
            <p:cNvSpPr txBox="1"/>
            <p:nvPr/>
          </p:nvSpPr>
          <p:spPr>
            <a:xfrm>
              <a:off x="3225993" y="2330409"/>
              <a:ext cx="1555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三角函数 </a:t>
              </a:r>
              <a:r>
                <a:rPr lang="en-US" altLang="zh-CN" b="1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or</a:t>
              </a:r>
              <a:endParaRPr lang="zh-CN" altLang="en-US" b="1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378460" y="2752724"/>
              <a:ext cx="1150874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矢量运算</a:t>
              </a:r>
              <a:endParaRPr lang="zh-CN" altLang="en-US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933534" y="2413161"/>
              <a:ext cx="170415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阳极平面上</a:t>
              </a:r>
              <a:endParaRPr lang="en-US" altLang="zh-CN" dirty="0">
                <a:ea typeface="黑体" panose="02010609060101010101" pitchFamily="49" charset="-122"/>
                <a:cs typeface="Times New Roman" panose="02020603050405020304" pitchFamily="18" charset="0"/>
                <a:sym typeface="+mn-ea"/>
              </a:endParaRPr>
            </a:p>
            <a:p>
              <a:r>
                <a:rPr lang="zh-CN" altLang="en-US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光信号</a:t>
              </a:r>
              <a:r>
                <a:rPr lang="en-US" altLang="zh-CN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PDF</a:t>
              </a:r>
              <a:r>
                <a:rPr lang="zh-CN" altLang="en-US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分布</a:t>
              </a:r>
              <a:endParaRPr lang="zh-CN" altLang="en-US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577319" y="224195"/>
            <a:ext cx="4614503" cy="3285070"/>
            <a:chOff x="5483408" y="50705"/>
            <a:chExt cx="6226161" cy="5802587"/>
          </a:xfrm>
        </p:grpSpPr>
        <p:cxnSp>
          <p:nvCxnSpPr>
            <p:cNvPr id="5" name="直接箭头连接符 4"/>
            <p:cNvCxnSpPr/>
            <p:nvPr/>
          </p:nvCxnSpPr>
          <p:spPr bwMode="auto">
            <a:xfrm flipV="1">
              <a:off x="8596488" y="1203869"/>
              <a:ext cx="3113081" cy="1161954"/>
            </a:xfrm>
            <a:prstGeom prst="straightConnector1">
              <a:avLst/>
            </a:prstGeom>
            <a:noFill/>
            <a:ln w="9525" cap="flat" cmpd="sng" algn="ctr">
              <a:solidFill>
                <a:srgbClr val="FF00FF"/>
              </a:solidFill>
              <a:prstDash val="sysDot"/>
              <a:round/>
              <a:headEnd type="none" w="med" len="med"/>
              <a:tailEnd type="triangle"/>
            </a:ln>
          </p:spPr>
        </p:cxnSp>
        <p:sp>
          <p:nvSpPr>
            <p:cNvPr id="14" name="平行四边形 13"/>
            <p:cNvSpPr/>
            <p:nvPr/>
          </p:nvSpPr>
          <p:spPr bwMode="auto">
            <a:xfrm rot="5400000">
              <a:off x="5796679" y="1173883"/>
              <a:ext cx="5802587" cy="3556231"/>
            </a:xfrm>
            <a:prstGeom prst="parallelogram">
              <a:avLst>
                <a:gd name="adj" fmla="val 4164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183257" y="4196824"/>
              <a:ext cx="1247421" cy="1349864"/>
              <a:chOff x="1507066" y="4238978"/>
              <a:chExt cx="1247421" cy="1349864"/>
            </a:xfrm>
          </p:grpSpPr>
          <p:cxnSp>
            <p:nvCxnSpPr>
              <p:cNvPr id="46" name="直接箭头连接符 45"/>
              <p:cNvCxnSpPr/>
              <p:nvPr/>
            </p:nvCxnSpPr>
            <p:spPr bwMode="auto">
              <a:xfrm flipV="1">
                <a:off x="1854084" y="4380089"/>
                <a:ext cx="0" cy="65475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cxnSp>
            <p:nvCxnSpPr>
              <p:cNvPr id="47" name="直接箭头连接符 46"/>
              <p:cNvCxnSpPr/>
              <p:nvPr/>
            </p:nvCxnSpPr>
            <p:spPr bwMode="auto">
              <a:xfrm>
                <a:off x="1854084" y="5034844"/>
                <a:ext cx="75929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cxnSp>
            <p:nvCxnSpPr>
              <p:cNvPr id="48" name="直接箭头连接符 47"/>
              <p:cNvCxnSpPr/>
              <p:nvPr/>
            </p:nvCxnSpPr>
            <p:spPr bwMode="auto">
              <a:xfrm>
                <a:off x="1851377" y="5034844"/>
                <a:ext cx="637752" cy="30075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</p:spPr>
          </p:cxnSp>
          <p:sp>
            <p:nvSpPr>
              <p:cNvPr id="49" name="文本框 48"/>
              <p:cNvSpPr txBox="1"/>
              <p:nvPr/>
            </p:nvSpPr>
            <p:spPr>
              <a:xfrm>
                <a:off x="1507066" y="4238978"/>
                <a:ext cx="389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z</a:t>
                </a:r>
                <a:endParaRPr lang="zh-CN" altLang="en-US" dirty="0"/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2038997" y="5219510"/>
                <a:ext cx="389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y</a:t>
                </a:r>
                <a:endParaRPr lang="zh-CN" altLang="en-US" dirty="0"/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2365020" y="4608310"/>
                <a:ext cx="3894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x</a:t>
                </a:r>
                <a:endParaRPr lang="zh-CN" altLang="en-US" dirty="0"/>
              </a:p>
            </p:txBody>
          </p:sp>
        </p:grpSp>
        <p:cxnSp>
          <p:nvCxnSpPr>
            <p:cNvPr id="16" name="直接箭头连接符 15"/>
            <p:cNvCxnSpPr/>
            <p:nvPr/>
          </p:nvCxnSpPr>
          <p:spPr bwMode="auto">
            <a:xfrm flipV="1">
              <a:off x="5483408" y="2365823"/>
              <a:ext cx="3113081" cy="1161954"/>
            </a:xfrm>
            <a:prstGeom prst="straightConnector1">
              <a:avLst/>
            </a:prstGeom>
            <a:noFill/>
            <a:ln w="9525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/>
            </a:ln>
          </p:spPr>
        </p:cxnSp>
        <p:cxnSp>
          <p:nvCxnSpPr>
            <p:cNvPr id="17" name="直接箭头连接符 16"/>
            <p:cNvCxnSpPr>
              <a:endCxn id="32" idx="7"/>
            </p:cNvCxnSpPr>
            <p:nvPr/>
          </p:nvCxnSpPr>
          <p:spPr bwMode="auto">
            <a:xfrm flipV="1">
              <a:off x="5483408" y="1664401"/>
              <a:ext cx="2934183" cy="1863376"/>
            </a:xfrm>
            <a:prstGeom prst="straightConnector1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</p:spPr>
        </p:cxnSp>
        <p:cxnSp>
          <p:nvCxnSpPr>
            <p:cNvPr id="7" name="直接连接符 6"/>
            <p:cNvCxnSpPr/>
            <p:nvPr/>
          </p:nvCxnSpPr>
          <p:spPr bwMode="auto">
            <a:xfrm>
              <a:off x="5483408" y="3527777"/>
              <a:ext cx="3113081" cy="0"/>
            </a:xfrm>
            <a:prstGeom prst="lin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9" name="直接连接符 18"/>
            <p:cNvCxnSpPr/>
            <p:nvPr/>
          </p:nvCxnSpPr>
          <p:spPr bwMode="auto">
            <a:xfrm>
              <a:off x="8602133" y="2365823"/>
              <a:ext cx="0" cy="1161955"/>
            </a:xfrm>
            <a:prstGeom prst="line">
              <a:avLst/>
            </a:prstGeom>
            <a:noFill/>
            <a:ln w="1905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20" name="椭圆 19"/>
            <p:cNvSpPr/>
            <p:nvPr/>
          </p:nvSpPr>
          <p:spPr bwMode="auto">
            <a:xfrm>
              <a:off x="8113212" y="893465"/>
              <a:ext cx="966553" cy="2829510"/>
            </a:xfrm>
            <a:prstGeom prst="ellipse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sp>
          <p:nvSpPr>
            <p:cNvPr id="32" name="椭圆 31"/>
            <p:cNvSpPr/>
            <p:nvPr/>
          </p:nvSpPr>
          <p:spPr bwMode="auto">
            <a:xfrm rot="20667219">
              <a:off x="7641019" y="1398616"/>
              <a:ext cx="1191655" cy="237608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 bwMode="auto">
            <a:xfrm>
              <a:off x="8253580" y="2523067"/>
              <a:ext cx="342905" cy="991537"/>
            </a:xfrm>
            <a:prstGeom prst="line">
              <a:avLst/>
            </a:prstGeom>
            <a:noFill/>
            <a:ln w="19050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4" name="直接连接符 33"/>
            <p:cNvCxnSpPr>
              <a:stCxn id="20" idx="0"/>
            </p:cNvCxnSpPr>
            <p:nvPr/>
          </p:nvCxnSpPr>
          <p:spPr bwMode="auto">
            <a:xfrm flipH="1">
              <a:off x="8596487" y="893465"/>
              <a:ext cx="2" cy="1485531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5" name="直接连接符 34"/>
            <p:cNvCxnSpPr>
              <a:stCxn id="32" idx="7"/>
            </p:cNvCxnSpPr>
            <p:nvPr/>
          </p:nvCxnSpPr>
          <p:spPr bwMode="auto">
            <a:xfrm flipH="1">
              <a:off x="8253580" y="1664401"/>
              <a:ext cx="164011" cy="800531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36" name="直接连接符 35"/>
            <p:cNvCxnSpPr>
              <a:stCxn id="20" idx="7"/>
            </p:cNvCxnSpPr>
            <p:nvPr/>
          </p:nvCxnSpPr>
          <p:spPr bwMode="auto">
            <a:xfrm flipH="1">
              <a:off x="8602132" y="1307837"/>
              <a:ext cx="336085" cy="1071159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37" name="文本框 36"/>
            <p:cNvSpPr txBox="1"/>
            <p:nvPr/>
          </p:nvSpPr>
          <p:spPr>
            <a:xfrm>
              <a:off x="7735035" y="3524870"/>
              <a:ext cx="3894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7030A0"/>
                  </a:solidFill>
                </a:rPr>
                <a:t>X</a:t>
              </a:r>
              <a:endParaRPr lang="zh-CN" altLang="en-US" dirty="0">
                <a:solidFill>
                  <a:srgbClr val="7030A0"/>
                </a:solidFill>
              </a:endParaRPr>
            </a:p>
          </p:txBody>
        </p:sp>
        <p:cxnSp>
          <p:nvCxnSpPr>
            <p:cNvPr id="38" name="直接箭头连接符 37"/>
            <p:cNvCxnSpPr>
              <a:stCxn id="32" idx="7"/>
              <a:endCxn id="20" idx="7"/>
            </p:cNvCxnSpPr>
            <p:nvPr/>
          </p:nvCxnSpPr>
          <p:spPr bwMode="auto">
            <a:xfrm flipV="1">
              <a:off x="8417591" y="1307837"/>
              <a:ext cx="520626" cy="356564"/>
            </a:xfrm>
            <a:prstGeom prst="straightConnector1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</p:spPr>
        </p:cxnSp>
        <p:sp>
          <p:nvSpPr>
            <p:cNvPr id="39" name="弧形 38"/>
            <p:cNvSpPr/>
            <p:nvPr/>
          </p:nvSpPr>
          <p:spPr bwMode="auto">
            <a:xfrm>
              <a:off x="7679984" y="2181399"/>
              <a:ext cx="716845" cy="749911"/>
            </a:xfrm>
            <a:prstGeom prst="arc">
              <a:avLst>
                <a:gd name="adj1" fmla="val 18846266"/>
                <a:gd name="adj2" fmla="val 2062413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文本框 39"/>
                <p:cNvSpPr txBox="1"/>
                <p:nvPr/>
              </p:nvSpPr>
              <p:spPr>
                <a:xfrm>
                  <a:off x="7742059" y="2123554"/>
                  <a:ext cx="784578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1" i="1" smtClean="0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  <m:t>𝝓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40" name="文本框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2059" y="2123554"/>
                  <a:ext cx="784578" cy="400110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本框 40"/>
                <p:cNvSpPr txBox="1"/>
                <p:nvPr/>
              </p:nvSpPr>
              <p:spPr>
                <a:xfrm>
                  <a:off x="5738950" y="2850311"/>
                  <a:ext cx="615244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zh-CN" altLang="en-US" sz="2000" b="1" dirty="0"/>
                </a:p>
              </p:txBody>
            </p:sp>
          </mc:Choice>
          <mc:Fallback xmlns="">
            <p:sp>
              <p:nvSpPr>
                <p:cNvPr id="41" name="文本框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8950" y="2850311"/>
                  <a:ext cx="615244" cy="400110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弧形 41"/>
            <p:cNvSpPr/>
            <p:nvPr/>
          </p:nvSpPr>
          <p:spPr bwMode="auto">
            <a:xfrm>
              <a:off x="5582826" y="2973064"/>
              <a:ext cx="716845" cy="749911"/>
            </a:xfrm>
            <a:prstGeom prst="arc">
              <a:avLst>
                <a:gd name="adj1" fmla="val 18846266"/>
                <a:gd name="adj2" fmla="val 20522505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/>
                <p:cNvSpPr txBox="1"/>
                <p:nvPr/>
              </p:nvSpPr>
              <p:spPr>
                <a:xfrm>
                  <a:off x="8770174" y="1083911"/>
                  <a:ext cx="143061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CN" sz="180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h𝑖𝑡</m:t>
                                </m:r>
                              </m:sub>
                            </m:sSub>
                            <m:r>
                              <a:rPr lang="en-US" altLang="zh-CN" sz="1800" i="1" dirty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CN" sz="18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华文中宋" panose="02010600040101010101" charset="-122"/>
                                    <a:cs typeface="Times New Roman" panose="02020603050405020304" pitchFamily="18" charset="0"/>
                                    <a:sym typeface="+mn-ea"/>
                                  </a:rPr>
                                  <m:t>h𝑖𝑡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3" name="文本框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0174" y="1083911"/>
                  <a:ext cx="1430618" cy="369332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弧形 43"/>
            <p:cNvSpPr/>
            <p:nvPr/>
          </p:nvSpPr>
          <p:spPr bwMode="auto">
            <a:xfrm>
              <a:off x="5944118" y="3037932"/>
              <a:ext cx="716845" cy="749911"/>
            </a:xfrm>
            <a:prstGeom prst="arc">
              <a:avLst>
                <a:gd name="adj1" fmla="val 18846266"/>
                <a:gd name="adj2" fmla="val 990180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6217346" y="3400313"/>
                  <a:ext cx="6362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800" b="1" i="1" smtClean="0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1800" b="1" i="1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  <m:t>𝜽</m:t>
                            </m:r>
                          </m:e>
                          <m:sub>
                            <m:r>
                              <a:rPr lang="en-US" altLang="zh-CN" sz="1800" b="1" i="1" smtClean="0">
                                <a:latin typeface="Cambria Math" panose="02040503050406030204" pitchFamily="18" charset="0"/>
                                <a:ea typeface="华文中宋" panose="02010600040101010101" charset="-122"/>
                                <a:cs typeface="Times New Roman" panose="02020603050405020304" pitchFamily="18" charset="0"/>
                                <a:sym typeface="+mn-ea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7346" y="3400313"/>
                  <a:ext cx="636211" cy="369332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95850" y="164353"/>
                <a:ext cx="7689369" cy="138902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p"/>
                </a:pPr>
                <a:r>
                  <a:rPr lang="zh-CN" altLang="en-US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  <a:sym typeface="+mn-ea"/>
                  </a:rPr>
                  <a:t>重建算法</a:t>
                </a:r>
                <a:endParaRPr lang="en-US" altLang="zh-CN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包含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生成算法和极大似然法</a:t>
                </a:r>
                <a:endParaRPr lang="en-US" altLang="zh-CN" sz="2400" b="1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	</a:t>
                </a:r>
                <a:r>
                  <a:rPr lang="en-US" altLang="zh-CN" sz="2400" b="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生成思路：</a:t>
                </a:r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95850" y="164353"/>
                <a:ext cx="7689369" cy="1389024"/>
              </a:xfrm>
              <a:prstGeom prst="rect">
                <a:avLst/>
              </a:prstGeom>
              <a:blipFill rotWithShape="1">
                <a:blip r:embed="rId15"/>
                <a:stretch>
                  <a:fillRect l="-8" t="-38" r="2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480285" y="337885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14300" imgH="215900" progId="Equation.KSEE3">
                  <p:embed/>
                </p:oleObj>
              </mc:Choice>
              <mc:Fallback>
                <p:oleObj r:id="rId4" imgW="114300" imgH="215900" progId="Equation.KSEE3">
                  <p:embed/>
                  <p:pic>
                    <p:nvPicPr>
                      <p:cNvPr id="0" name="对象 2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80285" y="3378857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5103" y="47562"/>
            <a:ext cx="2369430" cy="5298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重建算法</a:t>
            </a:r>
            <a:endParaRPr lang="en-US" altLang="zh-CN" sz="3200" b="1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50315" y="551143"/>
                <a:ext cx="11002663" cy="4585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第二个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生成算法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——</a:t>
                </a: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实时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计算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华文中宋" panose="02010600040101010101" charset="-122"/>
                    <a:cs typeface="Times New Roman" panose="02020603050405020304" pitchFamily="18" charset="0"/>
                    <a:sym typeface="+mn-ea"/>
                  </a:rPr>
                  <a:t>:</a:t>
                </a:r>
              </a:p>
              <a:p>
                <a:endParaRPr lang="en-US" altLang="zh-CN" sz="24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charset="0"/>
                  <a:buChar char="l"/>
                </a:pPr>
                <a:endParaRPr lang="en-US" altLang="zh-CN" sz="2800" dirty="0">
                  <a:latin typeface="Times New Roman" panose="02020603050405020304" pitchFamily="18" charset="0"/>
                  <a:ea typeface="华文中宋" panose="02010600040101010101" charset="-122"/>
                  <a:cs typeface="Times New Roman" panose="02020603050405020304" pitchFamily="18" charset="0"/>
                  <a:sym typeface="+mn-ea"/>
                </a:endParaRPr>
              </a:p>
              <a:p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问题：重建耗时长，计算五张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图，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~1</m:t>
                    </m:r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lit/>
                      </m:rP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𝑡𝑟𝑎𝑐𝑘</m:t>
                    </m:r>
                  </m:oMath>
                </a14:m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</a:t>
                </a:r>
                <a:r>
                  <a:rPr lang="en-US" altLang="zh-CN" sz="240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优化微元法分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bin</a:t>
                </a:r>
                <a:r>
                  <a:rPr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已完成</a:t>
                </a:r>
                <a:r>
                  <a:rPr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)</a:t>
                </a:r>
              </a:p>
              <a:p>
                <a:r>
                  <a:rPr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	 </a:t>
                </a:r>
                <a14:m>
                  <m:oMath xmlns:m="http://schemas.openxmlformats.org/officeDocument/2006/math">
                    <m:r>
                      <a:rPr lang="en-US" altLang="zh-CN" sz="240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→</m:t>
                    </m:r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优化算法，只计算信号附近的</a:t>
                </a:r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pdf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值</a:t>
                </a:r>
                <a:r>
                  <a:rPr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zh-CN" altLang="en-US" sz="2400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进行中</a:t>
                </a:r>
                <a:r>
                  <a:rPr lang="en-US" altLang="zh-CN" sz="2400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)</a:t>
                </a:r>
              </a:p>
              <a:p>
                <a:endParaRPr lang="en-US" altLang="zh-CN" sz="2400" dirty="0">
                  <a:solidFill>
                    <a:schemeClr val="bg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开发新的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𝜷</m:t>
                    </m:r>
                  </m:oMath>
                </a14:m>
                <a:r>
                  <a:rPr lang="zh-CN" altLang="en-US" sz="24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重建算法</a:t>
                </a:r>
                <a:r>
                  <a:rPr lang="en-US" altLang="zh-CN" sz="2400" b="1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(</a:t>
                </a:r>
                <a:r>
                  <a:rPr lang="zh-CN" altLang="en-US" sz="2400" b="1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进行中</a:t>
                </a:r>
                <a:r>
                  <a:rPr lang="en-US" altLang="zh-CN" sz="2400" b="1" dirty="0">
                    <a:solidFill>
                      <a:schemeClr val="bg1">
                        <a:lumMod val="50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)</a:t>
                </a:r>
              </a:p>
              <a:p>
                <a:endParaRPr lang="en-US" altLang="zh-CN" sz="2400" dirty="0">
                  <a:solidFill>
                    <a:schemeClr val="bg1">
                      <a:lumMod val="50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思路：利用外推径迹和信号击中坐标</a:t>
                </a:r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  <a:p>
                <a:r>
                  <a:rPr lang="en-US" altLang="zh-CN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         </a:t>
                </a:r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计算切伦科夫角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𝜃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  <a:sym typeface="+mn-ea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rPr>
                  <a:t>进而求出粒子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  <a:sym typeface="+mn-ea"/>
                      </a:rPr>
                      <m:t>𝛽</m:t>
                    </m:r>
                  </m:oMath>
                </a14:m>
                <a:endParaRPr lang="en-US" altLang="zh-CN" sz="24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5" y="551143"/>
                <a:ext cx="11002663" cy="4585871"/>
              </a:xfrm>
              <a:prstGeom prst="rect">
                <a:avLst/>
              </a:prstGeom>
              <a:blipFill rotWithShape="1">
                <a:blip r:embed="rId6"/>
                <a:stretch>
                  <a:fillRect l="-1" t="-13" r="2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/>
          <p:cNvGrpSpPr/>
          <p:nvPr/>
        </p:nvGrpSpPr>
        <p:grpSpPr>
          <a:xfrm>
            <a:off x="89938" y="969872"/>
            <a:ext cx="7990635" cy="1056702"/>
            <a:chOff x="1398853" y="1822708"/>
            <a:chExt cx="5475984" cy="921208"/>
          </a:xfrm>
        </p:grpSpPr>
        <p:sp>
          <p:nvSpPr>
            <p:cNvPr id="23" name="右大括号 22"/>
            <p:cNvSpPr/>
            <p:nvPr/>
          </p:nvSpPr>
          <p:spPr bwMode="auto">
            <a:xfrm>
              <a:off x="3963509" y="2050860"/>
              <a:ext cx="84667" cy="609600"/>
            </a:xfrm>
            <a:prstGeom prst="rightBrac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1" lang="zh-CN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ulim" panose="020B0600000101010101" pitchFamily="34" charset="-127"/>
                <a:ea typeface="Gulim" panose="020B0600000101010101" pitchFamily="34" charset="-12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/>
                <p:cNvSpPr txBox="1"/>
                <p:nvPr/>
              </p:nvSpPr>
              <p:spPr>
                <a:xfrm>
                  <a:off x="1398853" y="1822708"/>
                  <a:ext cx="2616563" cy="5634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外推径迹动量</a:t>
                  </a:r>
                  <a:r>
                    <a:rPr lang="en-US" altLang="zh-CN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/</a:t>
                  </a:r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坐标</a:t>
                  </a:r>
                  <a:endParaRPr lang="en-US" altLang="zh-CN" sz="1800" b="0" dirty="0">
                    <a:ea typeface="黑体" panose="02010609060101010101" pitchFamily="49" charset="-122"/>
                    <a:cs typeface="Times New Roman" panose="02020603050405020304" pitchFamily="18" charset="0"/>
                    <a:sym typeface="+mn-ea"/>
                  </a:endParaRPr>
                </a:p>
                <a:p>
                  <a:r>
                    <a:rPr lang="en-US" altLang="zh-CN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   </a:t>
                  </a:r>
                  <a14:m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实时计算</a:t>
                  </a:r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五种粒子假设</a:t>
                  </a:r>
                  <a:r>
                    <a:rPr lang="en-US" altLang="zh-CN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PDF</a:t>
                  </a:r>
                  <a:r>
                    <a:rPr lang="zh-CN" altLang="en-US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分布</a:t>
                  </a:r>
                  <a:r>
                    <a:rPr lang="en-US" altLang="zh-CN" sz="1800" b="0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4" name="文本框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8853" y="1822708"/>
                  <a:ext cx="2616563" cy="563456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文本框 24"/>
            <p:cNvSpPr txBox="1"/>
            <p:nvPr/>
          </p:nvSpPr>
          <p:spPr>
            <a:xfrm>
              <a:off x="2942600" y="2421941"/>
              <a:ext cx="1072815" cy="3219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800" b="0" dirty="0"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信号击中位置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/>
                <p:cNvSpPr txBox="1"/>
                <p:nvPr/>
              </p:nvSpPr>
              <p:spPr>
                <a:xfrm>
                  <a:off x="3997297" y="2187893"/>
                  <a:ext cx="2877540" cy="321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五个</a:t>
                  </a:r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  <a:sym typeface="+mn-ea"/>
                    </a:rPr>
                    <a:t>似然函数值</a:t>
                  </a:r>
                  <a14:m>
                    <m:oMath xmlns:m="http://schemas.openxmlformats.org/officeDocument/2006/math">
                      <m:r>
                        <a:rPr lang="en-US" altLang="zh-CN" smtClean="0">
                          <a:latin typeface="Cambria Math" panose="020405030504060302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m:t>→</m:t>
                      </m:r>
                    </m:oMath>
                  </a14:m>
                  <a:r>
                    <a:rPr lang="en-US" altLang="zh-CN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PID</a:t>
                  </a:r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条件判选（</a:t>
                  </a:r>
                  <a:r>
                    <a:rPr lang="en-US" altLang="zh-CN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DLL</a:t>
                  </a:r>
                  <a:r>
                    <a:rPr lang="zh-CN" altLang="en-US" dirty="0"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）</a:t>
                  </a:r>
                </a:p>
              </p:txBody>
            </p:sp>
          </mc:Choice>
          <mc:Fallback xmlns="">
            <p:sp>
              <p:nvSpPr>
                <p:cNvPr id="52" name="文本框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7297" y="2187893"/>
                  <a:ext cx="2877540" cy="321975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" b="2287"/>
          <a:stretch>
            <a:fillRect/>
          </a:stretch>
        </p:blipFill>
        <p:spPr>
          <a:xfrm>
            <a:off x="8144909" y="298400"/>
            <a:ext cx="3957155" cy="2102881"/>
          </a:xfrm>
          <a:prstGeom prst="rect">
            <a:avLst/>
          </a:prstGeom>
        </p:spPr>
      </p:pic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6718889" y="3213129"/>
            <a:ext cx="5335834" cy="3261803"/>
            <a:chOff x="914371" y="261462"/>
            <a:chExt cx="10363257" cy="63350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4371" y="261462"/>
              <a:ext cx="10363257" cy="633507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93964" y="2806491"/>
              <a:ext cx="6034180" cy="1245016"/>
            </a:xfrm>
            <a:prstGeom prst="rect">
              <a:avLst/>
            </a:prstGeom>
          </p:spPr>
        </p:pic>
        <p:sp>
          <p:nvSpPr>
            <p:cNvPr id="10" name="文本框 3"/>
            <p:cNvSpPr txBox="1"/>
            <p:nvPr/>
          </p:nvSpPr>
          <p:spPr>
            <a:xfrm>
              <a:off x="8204548" y="382044"/>
              <a:ext cx="1791715" cy="275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dirty="0"/>
                <a:t>2 GeV/c mu, θ=90 deg</a:t>
              </a:r>
              <a:endParaRPr lang="zh-CN" altLang="en-US" sz="1200" b="1" dirty="0"/>
            </a:p>
          </p:txBody>
        </p:sp>
        <p:sp>
          <p:nvSpPr>
            <p:cNvPr id="11" name="文本框 4"/>
            <p:cNvSpPr txBox="1"/>
            <p:nvPr/>
          </p:nvSpPr>
          <p:spPr>
            <a:xfrm>
              <a:off x="5920902" y="979979"/>
              <a:ext cx="1408870" cy="275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dirty="0">
                  <a:solidFill>
                    <a:srgbClr val="1414FF"/>
                  </a:solidFill>
                </a:rPr>
                <a:t>C6F14, 12.1 mrad</a:t>
              </a:r>
              <a:endParaRPr lang="zh-CN" altLang="en-US" sz="1200" b="1" dirty="0">
                <a:solidFill>
                  <a:srgbClr val="1414FF"/>
                </a:solidFill>
              </a:endParaRPr>
            </a:p>
          </p:txBody>
        </p:sp>
        <p:sp>
          <p:nvSpPr>
            <p:cNvPr id="12" name="文本框 5"/>
            <p:cNvSpPr txBox="1"/>
            <p:nvPr/>
          </p:nvSpPr>
          <p:spPr>
            <a:xfrm>
              <a:off x="6785879" y="4533829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00FF00"/>
                  </a:solidFill>
                </a:rPr>
                <a:t>e/mu/pi</a:t>
              </a:r>
              <a:endParaRPr lang="zh-CN" altLang="en-US" b="1" dirty="0">
                <a:solidFill>
                  <a:srgbClr val="00FF00"/>
                </a:solidFill>
              </a:endParaRPr>
            </a:p>
          </p:txBody>
        </p:sp>
        <p:sp>
          <p:nvSpPr>
            <p:cNvPr id="13" name="文本框 6"/>
            <p:cNvSpPr txBox="1"/>
            <p:nvPr/>
          </p:nvSpPr>
          <p:spPr>
            <a:xfrm>
              <a:off x="7374897" y="508859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00FF00"/>
                  </a:solidFill>
                </a:rPr>
                <a:t>k</a:t>
              </a:r>
              <a:endParaRPr lang="zh-CN" altLang="en-US" b="1" dirty="0">
                <a:solidFill>
                  <a:srgbClr val="00FF00"/>
                </a:solidFill>
              </a:endParaRPr>
            </a:p>
          </p:txBody>
        </p:sp>
        <p:sp>
          <p:nvSpPr>
            <p:cNvPr id="14" name="文本框 7"/>
            <p:cNvSpPr txBox="1"/>
            <p:nvPr/>
          </p:nvSpPr>
          <p:spPr>
            <a:xfrm>
              <a:off x="6461751" y="5317530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00FF00"/>
                  </a:solidFill>
                </a:rPr>
                <a:t>p</a:t>
              </a:r>
              <a:endParaRPr lang="zh-CN" altLang="en-US" b="1" dirty="0">
                <a:solidFill>
                  <a:srgbClr val="00FF00"/>
                </a:solidFill>
              </a:endParaRPr>
            </a:p>
          </p:txBody>
        </p:sp>
        <p:sp>
          <p:nvSpPr>
            <p:cNvPr id="15" name="文本框 8"/>
            <p:cNvSpPr txBox="1"/>
            <p:nvPr/>
          </p:nvSpPr>
          <p:spPr>
            <a:xfrm>
              <a:off x="9376040" y="4533829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00FF00"/>
                  </a:solidFill>
                </a:rPr>
                <a:t>e/mu/pi</a:t>
              </a:r>
              <a:endParaRPr lang="zh-CN" altLang="en-US" b="1" dirty="0">
                <a:solidFill>
                  <a:srgbClr val="00FF00"/>
                </a:solidFill>
              </a:endParaRPr>
            </a:p>
          </p:txBody>
        </p:sp>
        <p:sp>
          <p:nvSpPr>
            <p:cNvPr id="16" name="文本框 9"/>
            <p:cNvSpPr txBox="1"/>
            <p:nvPr/>
          </p:nvSpPr>
          <p:spPr>
            <a:xfrm>
              <a:off x="9518763" y="5101525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00FF00"/>
                  </a:solidFill>
                </a:rPr>
                <a:t>k</a:t>
              </a:r>
              <a:endParaRPr lang="zh-CN" altLang="en-US" b="1" dirty="0">
                <a:solidFill>
                  <a:srgbClr val="00FF00"/>
                </a:solidFill>
              </a:endParaRPr>
            </a:p>
          </p:txBody>
        </p:sp>
        <p:sp>
          <p:nvSpPr>
            <p:cNvPr id="17" name="文本框 10"/>
            <p:cNvSpPr txBox="1"/>
            <p:nvPr/>
          </p:nvSpPr>
          <p:spPr>
            <a:xfrm>
              <a:off x="8929745" y="515146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b="1" dirty="0">
                  <a:solidFill>
                    <a:srgbClr val="00FF00"/>
                  </a:solidFill>
                </a:rPr>
                <a:t>p</a:t>
              </a:r>
              <a:endParaRPr lang="zh-CN" altLang="en-US" b="1" dirty="0">
                <a:solidFill>
                  <a:srgbClr val="00FF00"/>
                </a:solidFill>
              </a:endParaRPr>
            </a:p>
          </p:txBody>
        </p:sp>
        <p:sp>
          <p:nvSpPr>
            <p:cNvPr id="18" name="文本框 11"/>
            <p:cNvSpPr txBox="1"/>
            <p:nvPr/>
          </p:nvSpPr>
          <p:spPr>
            <a:xfrm>
              <a:off x="4401675" y="4256830"/>
              <a:ext cx="2652268" cy="45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dirty="0">
                  <a:solidFill>
                    <a:srgbClr val="00FF00"/>
                  </a:solidFill>
                </a:rPr>
                <a:t>θc in different radiator for hypo-particles</a:t>
              </a:r>
              <a:endParaRPr lang="zh-CN" altLang="en-US" sz="1200" b="1" dirty="0">
                <a:solidFill>
                  <a:srgbClr val="00FF00"/>
                </a:solidFill>
              </a:endParaRPr>
            </a:p>
          </p:txBody>
        </p:sp>
        <p:sp>
          <p:nvSpPr>
            <p:cNvPr id="19" name="文本框 12"/>
            <p:cNvSpPr txBox="1"/>
            <p:nvPr/>
          </p:nvSpPr>
          <p:spPr>
            <a:xfrm>
              <a:off x="1600435" y="4304852"/>
              <a:ext cx="949455" cy="275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dirty="0">
                  <a:solidFill>
                    <a:srgbClr val="1414FF"/>
                  </a:solidFill>
                </a:rPr>
                <a:t>Ionization</a:t>
              </a:r>
              <a:endParaRPr lang="zh-CN" altLang="en-US" sz="1200" b="1" dirty="0">
                <a:solidFill>
                  <a:srgbClr val="1414FF"/>
                </a:solidFill>
              </a:endParaRPr>
            </a:p>
          </p:txBody>
        </p:sp>
        <p:sp>
          <p:nvSpPr>
            <p:cNvPr id="20" name="文本框 13"/>
            <p:cNvSpPr txBox="1"/>
            <p:nvPr/>
          </p:nvSpPr>
          <p:spPr>
            <a:xfrm>
              <a:off x="9264847" y="4210663"/>
              <a:ext cx="872887" cy="275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b="1" dirty="0">
                  <a:solidFill>
                    <a:srgbClr val="00FF00"/>
                  </a:solidFill>
                </a:rPr>
                <a:t>In quartz</a:t>
              </a:r>
              <a:endParaRPr lang="zh-CN" altLang="en-US" sz="1200" b="1" dirty="0">
                <a:solidFill>
                  <a:srgbClr val="00FF00"/>
                </a:solidFill>
              </a:endParaRPr>
            </a:p>
          </p:txBody>
        </p:sp>
      </p:grpSp>
      <p:sp>
        <p:nvSpPr>
          <p:cNvPr id="8" name="灯片编号占位符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073597" y="6356350"/>
            <a:ext cx="508804" cy="366395"/>
          </a:xfrm>
        </p:spPr>
        <p:txBody>
          <a:bodyPr/>
          <a:lstStyle/>
          <a:p>
            <a:fld id="{40A75395-E496-4F2E-841C-84E2511BD8CD}" type="slidenum">
              <a:rPr lang="zh-CN" altLang="en-US" sz="2400" b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9</a:t>
            </a:fld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2EwYWQxMzYyYTY3MDllZTljMzU3NzZiNjU5NjJjOT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B132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自定义 1">
      <a:majorFont>
        <a:latin typeface="Times New Roman"/>
        <a:ea typeface="楷体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B13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13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13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楷体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1231</Words>
  <Application>Microsoft Office PowerPoint</Application>
  <PresentationFormat>宽屏</PresentationFormat>
  <Paragraphs>256</Paragraphs>
  <Slides>14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Gulim</vt:lpstr>
      <vt:lpstr>黑体</vt:lpstr>
      <vt:lpstr>华文中宋</vt:lpstr>
      <vt:lpstr>楷体</vt:lpstr>
      <vt:lpstr>宋体</vt:lpstr>
      <vt:lpstr>-쉬리B</vt:lpstr>
      <vt:lpstr>-쉬리M</vt:lpstr>
      <vt:lpstr>Arial</vt:lpstr>
      <vt:lpstr>Calibri</vt:lpstr>
      <vt:lpstr>Cambria Math</vt:lpstr>
      <vt:lpstr>Times New Roman</vt:lpstr>
      <vt:lpstr>Wingdings</vt:lpstr>
      <vt:lpstr>Wingdings 2</vt:lpstr>
      <vt:lpstr>B132</vt:lpstr>
      <vt:lpstr>自定义设计方案</vt:lpstr>
      <vt:lpstr>WPS 公式 3.0</vt:lpstr>
      <vt:lpstr>RICH的模拟与重建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RICH Simulation and  Reconstruction Algorithm</dc:title>
  <dc:creator>HQY</dc:creator>
  <cp:lastModifiedBy>黄 清源</cp:lastModifiedBy>
  <cp:revision>190</cp:revision>
  <dcterms:created xsi:type="dcterms:W3CDTF">2023-08-09T12:44:00Z</dcterms:created>
  <dcterms:modified xsi:type="dcterms:W3CDTF">2024-07-09T00:34:43Z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2052-12.1.0.16929</vt:lpwstr>
  </property>
</Properties>
</file>