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1" r:id="rId4"/>
    <p:sldId id="281" r:id="rId5"/>
    <p:sldId id="258" r:id="rId6"/>
    <p:sldId id="276" r:id="rId7"/>
    <p:sldId id="278" r:id="rId8"/>
    <p:sldId id="272" r:id="rId9"/>
    <p:sldId id="277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73" r:id="rId18"/>
    <p:sldId id="268" r:id="rId19"/>
    <p:sldId id="274" r:id="rId20"/>
    <p:sldId id="269" r:id="rId21"/>
    <p:sldId id="270" r:id="rId22"/>
    <p:sldId id="279" r:id="rId23"/>
    <p:sldId id="280" r:id="rId24"/>
    <p:sldId id="27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4CB"/>
    <a:srgbClr val="3434C7"/>
    <a:srgbClr val="B3DA96"/>
    <a:srgbClr val="F74F38"/>
    <a:srgbClr val="0000FF"/>
    <a:srgbClr val="3333CC"/>
    <a:srgbClr val="CDCDEC"/>
    <a:srgbClr val="E8E8F6"/>
    <a:srgbClr val="4874CB"/>
    <a:srgbClr val="FD3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7" d="100"/>
          <a:sy n="97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78340-B8B5-451D-8D46-AC5297761DAD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AE937-9D32-4B03-9971-90E844568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5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fld id="{BB3D4F38-70B4-4D9B-B418-2B4710772C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D48E-BB3D-468E-9D71-B83AAC8D94BE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A29C2E-0416-48E9-ABA6-526BE8F4B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" y="97503"/>
            <a:ext cx="754200" cy="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6" y="152400"/>
            <a:ext cx="9746343" cy="8382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fld id="{BB3D4F38-70B4-4D9B-B418-2B4710772C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B0EF-6E4B-47A2-A47A-EE60014BBD77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24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61BC-E117-463F-9F9E-721AAE7B4D0C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25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090087" y="152400"/>
            <a:ext cx="104923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  <a:endParaRPr lang="en-US" altLang="zh-CN" dirty="0"/>
          </a:p>
        </p:txBody>
      </p:sp>
      <p:sp>
        <p:nvSpPr>
          <p:cNvPr id="25398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38224"/>
            <a:ext cx="284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a typeface="宋体" charset="-122"/>
              </a:defRPr>
            </a:lvl1pPr>
          </a:lstStyle>
          <a:p>
            <a:fld id="{BB3D4F38-70B4-4D9B-B418-2B4710772C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5" name="Rectangle 13"/>
          <p:cNvSpPr txBox="1">
            <a:spLocks noChangeArrowheads="1"/>
          </p:cNvSpPr>
          <p:nvPr/>
        </p:nvSpPr>
        <p:spPr bwMode="auto">
          <a:xfrm>
            <a:off x="8737600" y="6245234"/>
            <a:ext cx="284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CFDBC5C-082E-4564-B7AB-FD2C1486FE3A}" type="slidenum">
              <a:rPr lang="en-US" altLang="zh-CN" sz="1600" i="0" smtClean="0">
                <a:solidFill>
                  <a:srgbClr val="FFFFFF"/>
                </a:solidFill>
                <a:ea typeface="宋体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600" i="0" dirty="0">
              <a:solidFill>
                <a:srgbClr val="FFFFFF"/>
              </a:solidFill>
              <a:ea typeface="宋体" charset="-122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101600" y="954768"/>
            <a:ext cx="11785600" cy="0"/>
          </a:xfrm>
          <a:prstGeom prst="line">
            <a:avLst/>
          </a:prstGeom>
          <a:solidFill>
            <a:srgbClr val="FFFFFF"/>
          </a:solidFill>
          <a:ln w="88900" cap="flat" cmpd="sng" algn="ctr">
            <a:gradFill>
              <a:gsLst>
                <a:gs pos="0">
                  <a:schemeClr val="accent2">
                    <a:lumMod val="97000"/>
                  </a:schemeClr>
                </a:gs>
                <a:gs pos="100000">
                  <a:srgbClr val="E6E6E6">
                    <a:lumMod val="15000"/>
                    <a:lumOff val="85000"/>
                  </a:srgbClr>
                </a:gs>
              </a:gsLst>
              <a:lin ang="2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B4AE4-7638-490A-8324-E070B6F199C8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708400" y="6356357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13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0DE5B4-DA84-42D7-8025-9676EFC5B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rgbClr val="3434C7"/>
                </a:solidFill>
              </a:rPr>
              <a:t>STCF</a:t>
            </a:r>
            <a:r>
              <a:rPr lang="zh-CN" altLang="en-US" sz="4000" dirty="0" smtClean="0">
                <a:solidFill>
                  <a:srgbClr val="3434C7"/>
                </a:solidFill>
              </a:rPr>
              <a:t>上本底混合与数字化</a:t>
            </a:r>
            <a:r>
              <a:rPr lang="zh-CN" altLang="en-US" sz="4000" dirty="0">
                <a:solidFill>
                  <a:srgbClr val="3434C7"/>
                </a:solidFill>
              </a:rPr>
              <a:t>进展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739D16-8B7A-42C5-A8E0-EFD766ACE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674806"/>
            <a:ext cx="8534400" cy="2369880"/>
          </a:xfr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4444CB"/>
                </a:solidFill>
              </a:rPr>
              <a:t>齐斌斌</a:t>
            </a:r>
            <a:endParaRPr lang="en-US" altLang="zh-CN" dirty="0">
              <a:solidFill>
                <a:srgbClr val="4444CB"/>
              </a:solidFill>
            </a:endParaRPr>
          </a:p>
          <a:p>
            <a:r>
              <a:rPr lang="zh-CN" altLang="en-US" dirty="0" smtClean="0">
                <a:solidFill>
                  <a:srgbClr val="4444CB"/>
                </a:solidFill>
                <a:latin typeface="Arial" panose="020B0604020202020204" pitchFamily="34" charset="0"/>
              </a:rPr>
              <a:t>（代表</a:t>
            </a:r>
            <a:r>
              <a:rPr lang="en-US" altLang="zh-CN" dirty="0">
                <a:solidFill>
                  <a:srgbClr val="4444CB"/>
                </a:solidFill>
                <a:latin typeface="Arial" panose="020B0604020202020204" pitchFamily="34" charset="0"/>
              </a:rPr>
              <a:t>STCF</a:t>
            </a:r>
            <a:r>
              <a:rPr lang="zh-CN" altLang="en-US" dirty="0">
                <a:solidFill>
                  <a:srgbClr val="4444CB"/>
                </a:solidFill>
                <a:latin typeface="Arial" panose="020B0604020202020204" pitchFamily="34" charset="0"/>
              </a:rPr>
              <a:t>数字化</a:t>
            </a:r>
            <a:r>
              <a:rPr lang="zh-CN" altLang="en-US" dirty="0" smtClean="0">
                <a:solidFill>
                  <a:srgbClr val="4444CB"/>
                </a:solidFill>
                <a:latin typeface="Arial" panose="020B0604020202020204" pitchFamily="34" charset="0"/>
              </a:rPr>
              <a:t>小组）</a:t>
            </a:r>
            <a:endParaRPr lang="zh-CN" altLang="en-US" dirty="0">
              <a:solidFill>
                <a:srgbClr val="4444CB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 smtClean="0"/>
              <a:t>中国</a:t>
            </a:r>
            <a:r>
              <a:rPr lang="zh-CN" altLang="en-US" sz="2400" dirty="0"/>
              <a:t>科学技术</a:t>
            </a:r>
            <a:r>
              <a:rPr lang="zh-CN" altLang="en-US" sz="2400" dirty="0" smtClean="0"/>
              <a:t>大学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/>
              <a:t>2024</a:t>
            </a:r>
            <a:r>
              <a:rPr lang="zh-CN" altLang="en-US" sz="2400" dirty="0"/>
              <a:t>年超级陶粲装置</a:t>
            </a:r>
            <a:r>
              <a:rPr lang="zh-CN" altLang="en-US" sz="2400" dirty="0" smtClean="0"/>
              <a:t>研讨会</a:t>
            </a:r>
            <a:r>
              <a:rPr lang="zh-CN" altLang="en-US" sz="2400" dirty="0"/>
              <a:t>，</a:t>
            </a:r>
            <a:r>
              <a:rPr lang="zh-CN" altLang="en-US" sz="2400" dirty="0" smtClean="0"/>
              <a:t>兰州大学，</a:t>
            </a:r>
            <a:r>
              <a:rPr lang="en-US" altLang="zh-CN" sz="2400" dirty="0" smtClean="0"/>
              <a:t>2024.07.08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24930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8E0CC-5566-4C07-96C6-1016EB42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ITKM</a:t>
            </a:r>
            <a:r>
              <a:rPr lang="zh-CN" altLang="en-US" dirty="0"/>
              <a:t>数字化进展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E25B356-DFC4-4025-9B4B-4DB588F7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FF457A-7339-4F57-9644-89B149A926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ABA261-778A-45EA-994F-426F8621072B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A7F317-275F-4FB7-902E-83907C7A6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892E92-3B41-48E4-AB94-B554A18B5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801" y="976194"/>
            <a:ext cx="3140155" cy="245451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95B48F-4B8C-4CEC-A28B-8DAC350F031B}"/>
              </a:ext>
            </a:extLst>
          </p:cNvPr>
          <p:cNvSpPr txBox="1"/>
          <p:nvPr/>
        </p:nvSpPr>
        <p:spPr>
          <a:xfrm>
            <a:off x="475862" y="1231641"/>
            <a:ext cx="47029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数字化流程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利用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Allpix2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模拟构建抽样文件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库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将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hit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位置信息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转换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Pixel 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抽样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模拟计算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TOA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与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TOT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加入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电子学不确定性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输出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Pixel ID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TOA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TOT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5E1C5F-5E61-49FE-91B8-D9222B5CDA12}"/>
              </a:ext>
            </a:extLst>
          </p:cNvPr>
          <p:cNvSpPr txBox="1"/>
          <p:nvPr/>
        </p:nvSpPr>
        <p:spPr>
          <a:xfrm>
            <a:off x="475862" y="3632298"/>
            <a:ext cx="6064462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主要进展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针对不同需求，开发多种不同数字化方法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完成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Cluster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重建算法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能够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tracker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系统提供正确的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cluster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信息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7851023" y="1438701"/>
            <a:ext cx="3945735" cy="1848375"/>
            <a:chOff x="7518514" y="4376934"/>
            <a:chExt cx="3945735" cy="1848375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0B11539-8EB7-46F1-837C-5D11D2BB85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18514" y="4376934"/>
              <a:ext cx="3945735" cy="1848375"/>
              <a:chOff x="5250020" y="4078683"/>
              <a:chExt cx="5476240" cy="229378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7619D136-18E2-4FEE-8B04-B551D38EC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0020" y="4078683"/>
                <a:ext cx="2720398" cy="2292389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277B8936-3410-4A37-A2E4-8B2620B65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5862" y="4079512"/>
                <a:ext cx="2720398" cy="2292960"/>
              </a:xfrm>
              <a:prstGeom prst="rect">
                <a:avLst/>
              </a:prstGeom>
            </p:spPr>
          </p:pic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53CF643-A2ED-4A5A-9405-96C7326C00E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01306" y="4825035"/>
              <a:ext cx="1272587" cy="7386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中心像素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56099A3-85AD-4D3B-BF41-4234D4341D1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061404" y="4832627"/>
              <a:ext cx="1130273" cy="7386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邻近像素</a:t>
              </a: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7602744" y="3380802"/>
            <a:ext cx="2934728" cy="3208972"/>
            <a:chOff x="7593998" y="3460743"/>
            <a:chExt cx="2934728" cy="320897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3998" y="3916249"/>
              <a:ext cx="2934728" cy="275346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2257CBA-FE43-4214-8EA0-807EFB05DE6A}"/>
                </a:ext>
              </a:extLst>
            </p:cNvPr>
            <p:cNvSpPr txBox="1"/>
            <p:nvPr/>
          </p:nvSpPr>
          <p:spPr>
            <a:xfrm>
              <a:off x="7987956" y="3460743"/>
              <a:ext cx="2276585" cy="454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不同数字化方法比较</a:t>
              </a:r>
              <a:endPara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63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795" y="4021139"/>
            <a:ext cx="3019396" cy="228033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9FC14F2-6B62-43BC-B999-0395CD31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ITKW</a:t>
            </a:r>
            <a:r>
              <a:rPr lang="zh-CN" altLang="en-US" dirty="0"/>
              <a:t>数字化进展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AEDA1EA-37C0-4BFD-9450-ECC451A7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08EE68-A55D-41A5-A07A-3941DAD79C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A44E02-3FBE-42A7-8AAA-E8685F86CB91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F347DD-C353-42F9-8525-E42456A4D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7C1FC8-EDB4-4501-861D-FBC9C6F4B16F}"/>
              </a:ext>
            </a:extLst>
          </p:cNvPr>
          <p:cNvSpPr txBox="1"/>
          <p:nvPr/>
        </p:nvSpPr>
        <p:spPr>
          <a:xfrm>
            <a:off x="475861" y="1231641"/>
            <a:ext cx="4711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数字化流程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PAImode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模拟原初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电离电子信息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基于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Garfield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参数化模拟：漂移、扩散、倍增、感应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读出条堆积判断，加入电子学影响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输出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Channel ID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FEEA20-45EF-489F-9BF3-AA47302D0970}"/>
              </a:ext>
            </a:extLst>
          </p:cNvPr>
          <p:cNvSpPr txBox="1"/>
          <p:nvPr/>
        </p:nvSpPr>
        <p:spPr>
          <a:xfrm>
            <a:off x="475860" y="4093963"/>
            <a:ext cx="5208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主要进展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针对不同需求，开发多种不同数字化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方法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完成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Cluster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重建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算法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仍需要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优化</a:t>
            </a:r>
            <a:r>
              <a:rPr lang="el-GR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μ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TPC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算法，提升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Cluster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重建位置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分辨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8061ED-38E6-48C3-8E21-A144179F1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20136" r="8589" b="11228"/>
          <a:stretch/>
        </p:blipFill>
        <p:spPr>
          <a:xfrm>
            <a:off x="6354147" y="1064074"/>
            <a:ext cx="4320074" cy="260069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2257CBA-FE43-4214-8EA0-807EFB05DE6A}"/>
              </a:ext>
            </a:extLst>
          </p:cNvPr>
          <p:cNvSpPr txBox="1"/>
          <p:nvPr/>
        </p:nvSpPr>
        <p:spPr>
          <a:xfrm>
            <a:off x="8943870" y="3713879"/>
            <a:ext cx="2646878" cy="454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典型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μTPC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模式时间分布</a:t>
            </a:r>
          </a:p>
        </p:txBody>
      </p: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5956332" y="4077567"/>
            <a:ext cx="2781268" cy="2088957"/>
            <a:chOff x="5891024" y="3946084"/>
            <a:chExt cx="2781268" cy="2088957"/>
          </a:xfrm>
        </p:grpSpPr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5891024" y="4093963"/>
              <a:ext cx="2781268" cy="1941078"/>
              <a:chOff x="5891024" y="4093963"/>
              <a:chExt cx="2781268" cy="1941078"/>
            </a:xfrm>
          </p:grpSpPr>
          <p:cxnSp>
            <p:nvCxnSpPr>
              <p:cNvPr id="10" name="直接连接符 9"/>
              <p:cNvCxnSpPr/>
              <p:nvPr/>
            </p:nvCxnSpPr>
            <p:spPr bwMode="auto">
              <a:xfrm flipV="1">
                <a:off x="5891024" y="4605251"/>
                <a:ext cx="2623160" cy="0"/>
              </a:xfrm>
              <a:prstGeom prst="line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直接连接符 15"/>
              <p:cNvCxnSpPr/>
              <p:nvPr/>
            </p:nvCxnSpPr>
            <p:spPr bwMode="auto">
              <a:xfrm flipV="1">
                <a:off x="5891024" y="5605549"/>
                <a:ext cx="2623160" cy="0"/>
              </a:xfrm>
              <a:prstGeom prst="line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接箭头连接符 17"/>
              <p:cNvCxnSpPr/>
              <p:nvPr/>
            </p:nvCxnSpPr>
            <p:spPr bwMode="auto">
              <a:xfrm flipV="1">
                <a:off x="5990777" y="4093963"/>
                <a:ext cx="1956190" cy="1941078"/>
              </a:xfrm>
              <a:prstGeom prst="straightConnector1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1" name="爆炸形 1 20"/>
              <p:cNvSpPr/>
              <p:nvPr/>
            </p:nvSpPr>
            <p:spPr bwMode="auto">
              <a:xfrm>
                <a:off x="7265323" y="4637103"/>
                <a:ext cx="133004" cy="157942"/>
              </a:xfrm>
              <a:prstGeom prst="irregularSeal1">
                <a:avLst/>
              </a:prstGeom>
              <a:solidFill>
                <a:srgbClr val="FF00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22" name="爆炸形 1 21"/>
              <p:cNvSpPr/>
              <p:nvPr/>
            </p:nvSpPr>
            <p:spPr bwMode="auto">
              <a:xfrm>
                <a:off x="7044518" y="4876501"/>
                <a:ext cx="133004" cy="157942"/>
              </a:xfrm>
              <a:prstGeom prst="irregularSeal1">
                <a:avLst/>
              </a:prstGeom>
              <a:solidFill>
                <a:srgbClr val="FF00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23" name="爆炸形 1 22"/>
              <p:cNvSpPr/>
              <p:nvPr/>
            </p:nvSpPr>
            <p:spPr bwMode="auto">
              <a:xfrm>
                <a:off x="6763204" y="5130325"/>
                <a:ext cx="133004" cy="157942"/>
              </a:xfrm>
              <a:prstGeom prst="irregularSeal1">
                <a:avLst/>
              </a:prstGeom>
              <a:solidFill>
                <a:srgbClr val="FF00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cxnSp>
            <p:nvCxnSpPr>
              <p:cNvPr id="29" name="直接箭头连接符 28"/>
              <p:cNvCxnSpPr/>
              <p:nvPr/>
            </p:nvCxnSpPr>
            <p:spPr bwMode="auto">
              <a:xfrm>
                <a:off x="7331825" y="4716074"/>
                <a:ext cx="615142" cy="889475"/>
              </a:xfrm>
              <a:prstGeom prst="straightConnector1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2" name="直接连接符 31"/>
              <p:cNvCxnSpPr/>
              <p:nvPr/>
            </p:nvCxnSpPr>
            <p:spPr bwMode="auto">
              <a:xfrm flipV="1">
                <a:off x="7331825" y="4768737"/>
                <a:ext cx="0" cy="836812"/>
              </a:xfrm>
              <a:prstGeom prst="line">
                <a:avLst/>
              </a:prstGeom>
              <a:solidFill>
                <a:srgbClr val="FFFFFF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37" name="文本框 36"/>
              <p:cNvSpPr txBox="1"/>
              <p:nvPr/>
            </p:nvSpPr>
            <p:spPr>
              <a:xfrm>
                <a:off x="6283817" y="5627121"/>
                <a:ext cx="2388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Distance = </a:t>
                </a:r>
                <a:r>
                  <a:rPr lang="en-US" altLang="zh-CN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zh-CN" sz="1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drift</a:t>
                </a:r>
                <a:r>
                  <a:rPr lang="en-US" altLang="zh-CN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·</a:t>
                </a:r>
                <a:r>
                  <a:rPr lang="en-US" altLang="zh-CN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1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hit </a:t>
                </a:r>
                <a:r>
                  <a:rPr lang="en-US" altLang="zh-CN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zh-CN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1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  <a:r>
                  <a:rPr lang="en-US" altLang="zh-CN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)·cos</a:t>
                </a:r>
                <a:r>
                  <a:rPr lang="en-US" altLang="zh-CN" sz="1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altLang="zh-CN" sz="1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endParaRPr lang="zh-CN" altLang="en-US" sz="1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7349836" y="4852893"/>
                <a:ext cx="18434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altLang="zh-CN" sz="1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endParaRPr lang="zh-CN" altLang="en-US" sz="1400" b="1" baseline="-25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5899887" y="3946084"/>
              <a:ext cx="125226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μTPC</a:t>
              </a:r>
              <a:r>
                <a:rPr lang="zh-CN" altLang="en-US" b="1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原理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50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56002" y="3467523"/>
            <a:ext cx="3138206" cy="2689867"/>
            <a:chOff x="4996883" y="3590276"/>
            <a:chExt cx="3138206" cy="268986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60EB749-43CF-4B31-8E73-6D5338E3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115"/>
            <a:stretch/>
          </p:blipFill>
          <p:spPr>
            <a:xfrm>
              <a:off x="4996883" y="3999733"/>
              <a:ext cx="3138206" cy="228041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5876328" y="3590276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典型</a:t>
              </a:r>
              <a:r>
                <a:rPr lang="en-US" altLang="zh-CN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XT</a:t>
              </a:r>
              <a:r>
                <a:rPr lang="zh-CN" altLang="en-US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关系</a:t>
              </a:r>
              <a:endPara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B9289E8E-519D-4A78-9541-68DD0F16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MDC</a:t>
            </a:r>
            <a:r>
              <a:rPr lang="zh-CN" altLang="en-US" dirty="0" smtClean="0"/>
              <a:t>数字化</a:t>
            </a:r>
            <a:r>
              <a:rPr lang="zh-CN" altLang="en-US" dirty="0"/>
              <a:t>进展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0A09CFF-7CC9-49CA-A948-58A1B726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FAF227-3145-416E-BE72-A68A1005A5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B9E013-3876-4819-8133-7F8B69026F43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EB8FD4-4AD7-4C05-946E-7FD20E093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D66603-02C4-413C-B702-0894CE19B0D7}"/>
              </a:ext>
            </a:extLst>
          </p:cNvPr>
          <p:cNvSpPr txBox="1"/>
          <p:nvPr/>
        </p:nvSpPr>
        <p:spPr>
          <a:xfrm>
            <a:off x="399534" y="1228269"/>
            <a:ext cx="5206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数字化</a:t>
            </a:r>
            <a:r>
              <a:rPr lang="zh-CN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流程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PAImode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得到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原初电离电子信息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Garfield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模拟，提取参数化文件库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参数化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抽样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模拟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电子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漂移、雪崩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、感应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加入电子学系统的影响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输出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Channel ID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，可保存波形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889D36-E796-4039-AB2C-9F593FD18E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63" y="1291268"/>
            <a:ext cx="6234137" cy="15675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8640197" y="2916833"/>
            <a:ext cx="2997621" cy="3439524"/>
            <a:chOff x="5070130" y="2860116"/>
            <a:chExt cx="3390397" cy="3705475"/>
          </a:xfrm>
        </p:grpSpPr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5070130" y="2860116"/>
              <a:ext cx="3390397" cy="3705475"/>
              <a:chOff x="193675" y="1543685"/>
              <a:chExt cx="6159500" cy="6731918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675" y="1543685"/>
                <a:ext cx="6159500" cy="333121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322" y="4936773"/>
                <a:ext cx="5890894" cy="3338830"/>
              </a:xfrm>
              <a:prstGeom prst="rect">
                <a:avLst/>
              </a:prstGeom>
            </p:spPr>
          </p:pic>
        </p:grpSp>
        <p:sp>
          <p:nvSpPr>
            <p:cNvPr id="11" name="文本框 10"/>
            <p:cNvSpPr txBox="1"/>
            <p:nvPr/>
          </p:nvSpPr>
          <p:spPr>
            <a:xfrm>
              <a:off x="6844203" y="3722291"/>
              <a:ext cx="1109654" cy="36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/>
                </a:rPr>
                <a:t>感应电流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792186" y="5450090"/>
              <a:ext cx="1340831" cy="36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/>
                </a:rPr>
                <a:t>电子学</a:t>
              </a:r>
              <a:r>
                <a:rPr lang="zh-CN" altLang="en-US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/>
                </a:rPr>
                <a:t>响应</a:t>
              </a:r>
              <a:endPara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20FEEA20-45EF-489F-9BF3-AA47302D0970}"/>
              </a:ext>
            </a:extLst>
          </p:cNvPr>
          <p:cNvSpPr txBox="1"/>
          <p:nvPr/>
        </p:nvSpPr>
        <p:spPr>
          <a:xfrm>
            <a:off x="399299" y="4026739"/>
            <a:ext cx="5103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主要进展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针对不同需求，开发多种不同数字化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方法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实现数字化作为重建输入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位置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重建仍需根据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XT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关系修正位置，提升位置分辨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2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2D075-59CA-448C-9F7D-ECE2ACE9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RICH</a:t>
            </a:r>
            <a:r>
              <a:rPr lang="zh-CN" altLang="en-US" dirty="0"/>
              <a:t>数字化进展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D22450D-CC16-4665-AC30-E669DC98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AC7E41-71AF-45A1-BCB1-4709A8B69F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BA221C-DE8A-4584-97B5-1FD5DB79BEA6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5E4D11-1CB6-477E-A939-CD9FBD60A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71C2542-0667-4AE7-8151-CDA3FBA1A23D}"/>
              </a:ext>
            </a:extLst>
          </p:cNvPr>
          <p:cNvSpPr txBox="1"/>
          <p:nvPr/>
        </p:nvSpPr>
        <p:spPr>
          <a:xfrm>
            <a:off x="475861" y="1231641"/>
            <a:ext cx="5206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数字化流程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将信号分为光电子与电离电子分别处理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参数化模拟电子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在传输气隙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中的行为：漂移、扩散、倍增、感应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加入电子学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影响（阈值，死时间）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输出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ixel ID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402A40-5ACD-4D81-9EFB-05FA3A0D655D}"/>
              </a:ext>
            </a:extLst>
          </p:cNvPr>
          <p:cNvSpPr txBox="1"/>
          <p:nvPr/>
        </p:nvSpPr>
        <p:spPr>
          <a:xfrm>
            <a:off x="475859" y="4013518"/>
            <a:ext cx="5333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主要进展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基于参数化模拟的数字化基本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实现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实现数字化作为重建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输入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仍需提升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Garfield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模拟的基础参数的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准确性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参数迭代保持与探测器研发进度同步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5600140" y="4446991"/>
            <a:ext cx="6274920" cy="1854487"/>
            <a:chOff x="5371379" y="4175830"/>
            <a:chExt cx="6615574" cy="1955164"/>
          </a:xfrm>
        </p:grpSpPr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42C4166A-5325-4913-870C-D9C2CCEA6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379" y="4175830"/>
              <a:ext cx="4426786" cy="195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组合 11"/>
            <p:cNvGrpSpPr>
              <a:grpSpLocks noChangeAspect="1"/>
            </p:cNvGrpSpPr>
            <p:nvPr/>
          </p:nvGrpSpPr>
          <p:grpSpPr>
            <a:xfrm>
              <a:off x="9798166" y="4204367"/>
              <a:ext cx="2188787" cy="1926627"/>
              <a:chOff x="432262" y="3376345"/>
              <a:chExt cx="3410870" cy="300233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262" y="3376345"/>
                <a:ext cx="3410870" cy="3002336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1921902" y="4351678"/>
                <a:ext cx="1447688" cy="503600"/>
              </a:xfrm>
              <a:prstGeom prst="rect">
                <a:avLst/>
              </a:prstGeom>
              <a:noFill/>
              <a:ln w="19050">
                <a:solidFill>
                  <a:srgbClr val="4874CB"/>
                </a:solidFill>
              </a:ln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 smtClean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电荷分布</a:t>
                </a:r>
              </a:p>
            </p:txBody>
          </p:sp>
        </p:grp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318" y="1105207"/>
            <a:ext cx="4685631" cy="31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63ABE-C738-4764-815A-BEED8E41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DTOF</a:t>
            </a:r>
            <a:r>
              <a:rPr lang="zh-CN" altLang="en-US" dirty="0"/>
              <a:t>数字化进展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414B9B5-FBC6-4147-A3A6-26A90F52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A01781-3F3A-47C3-8DD9-4FE9A47997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F46BAE2-D3DE-4544-869F-76E0333C780F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5162FA-89F3-4AF7-AF54-979A489ED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5B9F0CE-59B5-451A-A2A5-1DB93F4E5571}"/>
              </a:ext>
            </a:extLst>
          </p:cNvPr>
          <p:cNvSpPr txBox="1"/>
          <p:nvPr/>
        </p:nvSpPr>
        <p:spPr>
          <a:xfrm>
            <a:off x="475861" y="1231641"/>
            <a:ext cx="49545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数字化流程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抽样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模拟光电子在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MCP-PMT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中的行为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加入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电子学影响（时幅游走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效应，定时精度，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死时间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输出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ixel ID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TOA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TOT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F9F0436-B604-4D14-8FEB-9854921EBD01}"/>
              </a:ext>
            </a:extLst>
          </p:cNvPr>
          <p:cNvSpPr txBox="1"/>
          <p:nvPr/>
        </p:nvSpPr>
        <p:spPr>
          <a:xfrm>
            <a:off x="475861" y="3873339"/>
            <a:ext cx="51767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主要进展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完成两版不同的数字化算法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单高斯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TTS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和双高斯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实现数字化作为重建输入，重建结果满足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STCF CDR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要求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5561214" y="3234149"/>
            <a:ext cx="5942234" cy="2949394"/>
            <a:chOff x="1535896" y="2538147"/>
            <a:chExt cx="8477347" cy="420768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5896" y="2538147"/>
              <a:ext cx="8477347" cy="420768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720176" y="3617511"/>
              <a:ext cx="1237938" cy="417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b="1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TOA</a:t>
              </a:r>
              <a:r>
                <a:rPr lang="zh-CN" altLang="en-US" sz="1300" b="1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分布</a:t>
              </a:r>
              <a:endParaRPr lang="zh-CN" altLang="en-US" sz="13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086042" y="5858887"/>
              <a:ext cx="2187271" cy="417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b="1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TOT</a:t>
              </a:r>
              <a:r>
                <a:rPr lang="zh-CN" altLang="en-US" sz="1300" b="1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修正后的</a:t>
              </a:r>
              <a:r>
                <a:rPr lang="en-US" altLang="zh-CN" sz="1300" b="1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TOA</a:t>
              </a:r>
              <a:endParaRPr lang="zh-CN" altLang="en-US" sz="13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084598" y="4036673"/>
              <a:ext cx="1625061" cy="417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b="1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TOA vs TOT</a:t>
              </a:r>
              <a:endParaRPr lang="zh-CN" altLang="en-US" sz="13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805040" y="6276016"/>
              <a:ext cx="2812230" cy="417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3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TOT</a:t>
              </a:r>
              <a:r>
                <a:rPr lang="zh-CN" altLang="en-US" sz="13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修正后</a:t>
              </a:r>
              <a:r>
                <a:rPr lang="en-US" altLang="zh-CN" sz="1300" b="1" dirty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TOA vs TOT</a:t>
              </a:r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6323642" y="1107236"/>
            <a:ext cx="4327812" cy="1917274"/>
            <a:chOff x="5374745" y="1622908"/>
            <a:chExt cx="5889375" cy="2609066"/>
          </a:xfrm>
        </p:grpSpPr>
        <p:pic>
          <p:nvPicPr>
            <p:cNvPr id="17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4745" y="1622908"/>
              <a:ext cx="2563031" cy="2495449"/>
            </a:xfrm>
            <a:prstGeom prst="rect">
              <a:avLst/>
            </a:prstGeom>
          </p:spPr>
        </p:pic>
        <p:pic>
          <p:nvPicPr>
            <p:cNvPr id="18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6377" y="1749468"/>
              <a:ext cx="3167743" cy="2482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27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BA29CC4-5202-4B4D-BDEF-9670872C252E}"/>
              </a:ext>
            </a:extLst>
          </p:cNvPr>
          <p:cNvGrpSpPr/>
          <p:nvPr/>
        </p:nvGrpSpPr>
        <p:grpSpPr>
          <a:xfrm>
            <a:off x="5308609" y="990600"/>
            <a:ext cx="6407530" cy="3287100"/>
            <a:chOff x="5701212" y="2386576"/>
            <a:chExt cx="6407530" cy="32871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62F6E36-33B0-42E4-A923-17CFB61F45D7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212" y="2386576"/>
              <a:ext cx="6407530" cy="328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7A4D67A-1B8E-496D-8F60-C0E8B2F735C2}"/>
                </a:ext>
              </a:extLst>
            </p:cNvPr>
            <p:cNvSpPr/>
            <p:nvPr/>
          </p:nvSpPr>
          <p:spPr>
            <a:xfrm>
              <a:off x="6096000" y="2386576"/>
              <a:ext cx="1259393" cy="386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BE5540E0-C667-4E83-9C47-D6AF625D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ECAL</a:t>
            </a:r>
            <a:r>
              <a:rPr lang="zh-CN" altLang="en-US" dirty="0"/>
              <a:t>数字化进展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7EB83EE-8DAC-40B9-89DF-BEA4B2A6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30DFAE-055D-430C-9850-4DED819116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7740AB-AF19-41D8-8B72-2C975C6CE720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3958C4-ACCD-4A2A-A22C-1E125AE66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C99235-FE6E-4832-8CEB-D3917B2E87AE}"/>
              </a:ext>
            </a:extLst>
          </p:cNvPr>
          <p:cNvSpPr txBox="1"/>
          <p:nvPr/>
        </p:nvSpPr>
        <p:spPr>
          <a:xfrm>
            <a:off x="475861" y="1231641"/>
            <a:ext cx="4954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数字化流程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基于位置、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时间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bin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统计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信息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抽样模拟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荧光传输、反射、衰减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卷积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APD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、电子学响应，输出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波形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波形拟合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甄别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输出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hannel ID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B7A7BA-2FFD-4623-A746-4BEB68DF56B6}"/>
              </a:ext>
            </a:extLst>
          </p:cNvPr>
          <p:cNvSpPr txBox="1"/>
          <p:nvPr/>
        </p:nvSpPr>
        <p:spPr>
          <a:xfrm>
            <a:off x="482001" y="3859160"/>
            <a:ext cx="5717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主要进展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完成基于位置时间分层的数字化算法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完成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Pipeline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波形拟合算法的开发与优化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实现数字化作为重建输入，重建结果满足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STCF CDR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要求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7A27F4C-FB93-4BEC-890B-6EC7CA33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397" y="4315748"/>
            <a:ext cx="2884265" cy="20844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4417880"/>
            <a:ext cx="2779293" cy="212103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381936" y="4536537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Pileline</a:t>
            </a:r>
            <a:r>
              <a:rPr lang="zh-CN" altLang="en-U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拟合</a:t>
            </a:r>
            <a:endParaRPr lang="zh-CN" altLang="en-US" sz="1400" b="1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46402" y="422876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 GeV γ</a:t>
            </a:r>
            <a:r>
              <a:rPr lang="zh-CN" altLang="en-U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能量分辨</a:t>
            </a:r>
            <a:endParaRPr lang="zh-CN" altLang="en-US" sz="1400" b="1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4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E7CD0-CADB-4DD4-B304-97C4903B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MUON</a:t>
            </a:r>
            <a:r>
              <a:rPr lang="zh-CN" altLang="en-US" dirty="0"/>
              <a:t>数字化进展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650E789-9811-44BC-95ED-6DE1FB5F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658EEF-596C-4A2F-AF5C-459FFB1B95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B38F0C-4A20-43CE-B407-933C8A5ADFD9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B74D1E-54EF-45FE-8A40-52420CAE9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029CE1-3A70-429F-9024-B3ED4FC9FBA6}"/>
              </a:ext>
            </a:extLst>
          </p:cNvPr>
          <p:cNvSpPr txBox="1"/>
          <p:nvPr/>
        </p:nvSpPr>
        <p:spPr>
          <a:xfrm>
            <a:off x="614478" y="1279004"/>
            <a:ext cx="54843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数字化流程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RPC: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基于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Garfield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参数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化模拟电子漂移、倍增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直接计算对应读出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条上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产生的感应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信号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增加电子学影响</a:t>
            </a: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输出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Channel ID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塑闪：</a:t>
            </a:r>
            <a:endParaRPr lang="en-US" altLang="zh-CN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基于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Standalone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模拟提取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参数，抽样模拟光传输、收集、耦合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抽样模拟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单端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双端信号幅度、时间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增加电子学影响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输出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Channel ID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E92ECF-6D6E-44D5-859C-2A83E4A5F8C2}"/>
              </a:ext>
            </a:extLst>
          </p:cNvPr>
          <p:cNvSpPr txBox="1"/>
          <p:nvPr/>
        </p:nvSpPr>
        <p:spPr>
          <a:xfrm>
            <a:off x="5846679" y="4663586"/>
            <a:ext cx="58832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主要进展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初版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几何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下实现了模拟数字化到重建的全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流程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完成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了更精细的新版几何，以及对应的模拟算法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正在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开发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MUON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新结构下的数字化算法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840" y="1617684"/>
            <a:ext cx="5984560" cy="2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8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B16D7-7712-40F4-9AC1-585A5995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摘要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48053F-7D3C-4EE1-8B67-1ED04B60BCAD}"/>
              </a:ext>
            </a:extLst>
          </p:cNvPr>
          <p:cNvSpPr txBox="1"/>
          <p:nvPr/>
        </p:nvSpPr>
        <p:spPr>
          <a:xfrm>
            <a:off x="3396343" y="2131080"/>
            <a:ext cx="5663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一、本底混合与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数字化工作简介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二、各探测器系统数字化进展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三、现存问题与下一阶段工作计划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四、小结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37771-3A9E-459A-BA48-CAF56E7A83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EF5C9C-9411-4B9E-9FDF-D95347C54E02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A5DCB2-72F1-405D-BAEC-EF8964E32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9BD7B0-D6A4-4932-BE78-C4DE61BD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7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9EBA1-0773-4036-B40A-78489AAF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现存问题与下一阶段工作计划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4B53FD0-7019-4E66-9C79-4A762747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B28B9E-406F-4175-9497-E9FC64F278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053676-459F-4F23-97F8-2B2723BD2666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B1B57B-476B-4CEE-AFD8-34C336119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7C8AD3-958F-4B9F-A118-462DD9ECF9C2}"/>
              </a:ext>
            </a:extLst>
          </p:cNvPr>
          <p:cNvSpPr txBox="1"/>
          <p:nvPr/>
        </p:nvSpPr>
        <p:spPr>
          <a:xfrm>
            <a:off x="1365459" y="1878219"/>
            <a:ext cx="957408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现存问题</a:t>
            </a:r>
            <a:endParaRPr lang="en-US" altLang="zh-CN" sz="2400" b="1" dirty="0" smtClean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ITK/MDC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数字化与后端重建衔接需要</a:t>
            </a:r>
            <a:r>
              <a:rPr lang="zh-CN" altLang="en-US" sz="20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优化位置重建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算法（近期完成</a:t>
            </a:r>
            <a:r>
              <a:rPr lang="zh-CN" altLang="en-US" sz="20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20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MUD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新版几何的数字化进度需要加快，并做好与重建算法的</a:t>
            </a:r>
            <a:r>
              <a:rPr lang="zh-CN" altLang="en-US" sz="20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衔接</a:t>
            </a:r>
            <a:endParaRPr lang="en-US" altLang="zh-CN" sz="20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计划</a:t>
            </a:r>
            <a:endParaRPr lang="en-US" altLang="zh-CN" sz="2400" b="1" dirty="0" smtClean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各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探测器系统的数字化参数需要迭代更新，和探测器研发进度保持</a:t>
            </a:r>
            <a:r>
              <a:rPr lang="zh-CN" altLang="en-US" sz="20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同步</a:t>
            </a:r>
            <a:endParaRPr lang="en-US" altLang="zh-CN" sz="20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探讨</a:t>
            </a:r>
            <a:r>
              <a:rPr lang="en-US" altLang="zh-CN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Digi+Mixing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技术路线的可行性（加速混合过程、真实数据本底输入</a:t>
            </a:r>
            <a:r>
              <a:rPr lang="zh-CN" altLang="en-US" sz="20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20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本底数据库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更新，为全谱仪模拟重建、性能分析提供输入</a:t>
            </a:r>
            <a:endParaRPr lang="en-US" altLang="zh-CN" sz="2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93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B16D7-7712-40F4-9AC1-585A5995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摘要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48053F-7D3C-4EE1-8B67-1ED04B60BCAD}"/>
              </a:ext>
            </a:extLst>
          </p:cNvPr>
          <p:cNvSpPr txBox="1"/>
          <p:nvPr/>
        </p:nvSpPr>
        <p:spPr>
          <a:xfrm>
            <a:off x="3396343" y="2131080"/>
            <a:ext cx="5663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一、本底混合与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数字化工作简介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二、各探测器系统数字化进展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三、现存问题与下一阶段工作计划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、小结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37771-3A9E-459A-BA48-CAF56E7A83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8C6C19-C77D-4EE6-AC5A-D08E42E6949F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A5DCB2-72F1-405D-BAEC-EF8964E32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9BD7B0-D6A4-4932-BE78-C4DE61BD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77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B16D7-7712-40F4-9AC1-585A5995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摘要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48053F-7D3C-4EE1-8B67-1ED04B60BCAD}"/>
              </a:ext>
            </a:extLst>
          </p:cNvPr>
          <p:cNvSpPr txBox="1"/>
          <p:nvPr/>
        </p:nvSpPr>
        <p:spPr>
          <a:xfrm>
            <a:off x="3396343" y="2131080"/>
            <a:ext cx="5663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一、本底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混合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数字化工作简介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二、各探测器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系统数字化进展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三、现存问题与下一阶段工作计划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四、小结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37771-3A9E-459A-BA48-CAF56E7A83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F2FE2A-7201-4847-BE2D-46F329998512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A5DCB2-72F1-405D-BAEC-EF8964E32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dirty="0" smtClean="0"/>
              <a:t>年超级陶粲装置研讨会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9BD7B0-D6A4-4932-BE78-C4DE61BD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06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EA5F7-8B7D-4154-BDD7-6E02F928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58CF546-19F0-4354-A473-E28E4558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31DD69-EBCF-47DE-91EE-9AAAE12EB0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59588F-220F-4D39-B25E-59C9DA59467E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0BC349-3B26-4693-AD3F-CE9417209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1DE454-6DAA-4B0C-9123-44583B68E241}"/>
              </a:ext>
            </a:extLst>
          </p:cNvPr>
          <p:cNvSpPr txBox="1"/>
          <p:nvPr/>
        </p:nvSpPr>
        <p:spPr>
          <a:xfrm>
            <a:off x="1649777" y="1846471"/>
            <a:ext cx="91464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基本完成</a:t>
            </a:r>
            <a:r>
              <a:rPr lang="en-US" altLang="zh-CN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Mixing + Digitization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技术路线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开发，各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探测器至少存在一版可用的全链路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版本</a:t>
            </a:r>
            <a:endParaRPr lang="en-US" altLang="zh-CN" sz="24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下阶段将重点优化数字化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的参数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准确性，数字化参数迭代将与探测器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研发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进度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保持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同步</a:t>
            </a:r>
            <a:endParaRPr lang="en-US" altLang="zh-CN" sz="24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优化本底混合与数字化框架，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提高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CPU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效率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谱仪系统性性能模拟和分析打好基础</a:t>
            </a:r>
          </a:p>
        </p:txBody>
      </p:sp>
    </p:spTree>
    <p:extLst>
      <p:ext uri="{BB962C8B-B14F-4D97-AF65-F5344CB8AC3E}">
        <p14:creationId xmlns:p14="http://schemas.microsoft.com/office/powerpoint/2010/main" val="2659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071503-95A0-4A99-8C7B-55046D0A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79" y="2648989"/>
            <a:ext cx="9746343" cy="838200"/>
          </a:xfrm>
        </p:spPr>
        <p:txBody>
          <a:bodyPr/>
          <a:lstStyle/>
          <a:p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 谢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1F84C90-0BE0-4ED1-9BBB-5B3A0448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F4285B-DA54-4209-9312-5A87A80F19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9DAFB6-FEAF-4CE2-B5D3-47CBC786A2B4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EFF5E5-7D51-4A68-8184-7C07984D0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76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Digi+Mixing</a:t>
            </a:r>
            <a:r>
              <a:rPr lang="zh-CN" altLang="en-US" dirty="0"/>
              <a:t>技术</a:t>
            </a:r>
            <a:r>
              <a:rPr lang="zh-CN" altLang="en-US" dirty="0" smtClean="0"/>
              <a:t>路线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844CA00-E4A0-4E68-909A-9AD070C50485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12A3364-BBBE-726A-C932-0529D5292102}"/>
              </a:ext>
            </a:extLst>
          </p:cNvPr>
          <p:cNvGrpSpPr>
            <a:grpSpLocks noChangeAspect="1"/>
          </p:cNvGrpSpPr>
          <p:nvPr/>
        </p:nvGrpSpPr>
        <p:grpSpPr>
          <a:xfrm>
            <a:off x="519454" y="1408832"/>
            <a:ext cx="10868149" cy="1881986"/>
            <a:chOff x="108439" y="661907"/>
            <a:chExt cx="11933256" cy="2066426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89DE4AF-F951-6E9B-08BE-570ED7F20FBB}"/>
                </a:ext>
              </a:extLst>
            </p:cNvPr>
            <p:cNvSpPr/>
            <p:nvPr/>
          </p:nvSpPr>
          <p:spPr bwMode="auto">
            <a:xfrm>
              <a:off x="10207453" y="661908"/>
              <a:ext cx="1698171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Background Generation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AEE0F11-E195-CD86-1CEE-6986FEE5EB4D}"/>
                </a:ext>
              </a:extLst>
            </p:cNvPr>
            <p:cNvSpPr/>
            <p:nvPr/>
          </p:nvSpPr>
          <p:spPr bwMode="auto">
            <a:xfrm>
              <a:off x="5056127" y="661908"/>
              <a:ext cx="2009193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Background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Digi Database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3C150E8-B6D1-5C47-8AD4-09188093E00D}"/>
                </a:ext>
              </a:extLst>
            </p:cNvPr>
            <p:cNvSpPr/>
            <p:nvPr/>
          </p:nvSpPr>
          <p:spPr bwMode="auto">
            <a:xfrm>
              <a:off x="1779029" y="2023919"/>
              <a:ext cx="1352062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Detector Simulation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7432DC7-59BC-617E-E8D7-90E816322F5C}"/>
                </a:ext>
              </a:extLst>
            </p:cNvPr>
            <p:cNvSpPr/>
            <p:nvPr/>
          </p:nvSpPr>
          <p:spPr bwMode="auto">
            <a:xfrm>
              <a:off x="3449619" y="2023920"/>
              <a:ext cx="1501495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Digitization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1D859955-60BC-81FD-1763-9B7951E84463}"/>
                </a:ext>
              </a:extLst>
            </p:cNvPr>
            <p:cNvSpPr/>
            <p:nvPr/>
          </p:nvSpPr>
          <p:spPr bwMode="auto">
            <a:xfrm>
              <a:off x="108439" y="2023922"/>
              <a:ext cx="1352062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Signal Generation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B42BFE76-BAD5-855A-CECD-63D7E5326872}"/>
                </a:ext>
              </a:extLst>
            </p:cNvPr>
            <p:cNvCxnSpPr>
              <a:cxnSpLocks/>
              <a:stCxn id="47" idx="3"/>
              <a:endCxn id="45" idx="1"/>
            </p:cNvCxnSpPr>
            <p:nvPr/>
          </p:nvCxnSpPr>
          <p:spPr bwMode="auto">
            <a:xfrm flipV="1">
              <a:off x="1460501" y="2373817"/>
              <a:ext cx="318528" cy="3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9C2CAF2-60EA-7D77-BCDC-AC8487504665}"/>
                </a:ext>
              </a:extLst>
            </p:cNvPr>
            <p:cNvSpPr/>
            <p:nvPr/>
          </p:nvSpPr>
          <p:spPr bwMode="auto">
            <a:xfrm>
              <a:off x="7631790" y="661907"/>
              <a:ext cx="2009193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Simulation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Digitization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FAC58F37-BDF0-39D2-CB42-D30F48B8EF52}"/>
                </a:ext>
              </a:extLst>
            </p:cNvPr>
            <p:cNvCxnSpPr>
              <a:cxnSpLocks/>
              <a:stCxn id="43" idx="1"/>
              <a:endCxn id="49" idx="3"/>
            </p:cNvCxnSpPr>
            <p:nvPr/>
          </p:nvCxnSpPr>
          <p:spPr bwMode="auto">
            <a:xfrm flipH="1" flipV="1">
              <a:off x="9640983" y="1011805"/>
              <a:ext cx="566470" cy="1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E5720F12-15D1-F4B6-263B-6F0295F91DC3}"/>
                </a:ext>
              </a:extLst>
            </p:cNvPr>
            <p:cNvCxnSpPr>
              <a:cxnSpLocks/>
              <a:stCxn id="49" idx="1"/>
              <a:endCxn id="44" idx="3"/>
            </p:cNvCxnSpPr>
            <p:nvPr/>
          </p:nvCxnSpPr>
          <p:spPr bwMode="auto">
            <a:xfrm flipH="1">
              <a:off x="7065320" y="1011805"/>
              <a:ext cx="566470" cy="1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840CCC21-7048-FD15-46D0-E67744E36DFA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 bwMode="auto">
            <a:xfrm>
              <a:off x="3131091" y="2373817"/>
              <a:ext cx="318528" cy="1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36C78643-4ED1-A7C5-E87E-554BF4CFA20A}"/>
                </a:ext>
              </a:extLst>
            </p:cNvPr>
            <p:cNvSpPr/>
            <p:nvPr/>
          </p:nvSpPr>
          <p:spPr bwMode="auto">
            <a:xfrm>
              <a:off x="5309975" y="2023921"/>
              <a:ext cx="1501495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Digi Mixing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CFBC0B90-4ADD-F334-7370-E27070A9B771}"/>
                </a:ext>
              </a:extLst>
            </p:cNvPr>
            <p:cNvCxnSpPr>
              <a:cxnSpLocks/>
              <a:stCxn id="46" idx="3"/>
              <a:endCxn id="53" idx="1"/>
            </p:cNvCxnSpPr>
            <p:nvPr/>
          </p:nvCxnSpPr>
          <p:spPr bwMode="auto">
            <a:xfrm>
              <a:off x="4951114" y="2373818"/>
              <a:ext cx="358861" cy="1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68425B1E-D1B7-123B-7D6D-A152CE0FD7B5}"/>
                </a:ext>
              </a:extLst>
            </p:cNvPr>
            <p:cNvCxnSpPr>
              <a:cxnSpLocks/>
              <a:stCxn id="44" idx="2"/>
              <a:endCxn id="53" idx="0"/>
            </p:cNvCxnSpPr>
            <p:nvPr/>
          </p:nvCxnSpPr>
          <p:spPr bwMode="auto">
            <a:xfrm flipH="1">
              <a:off x="6060723" y="1361703"/>
              <a:ext cx="1" cy="662218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72E96ED-9429-AB51-4E7E-B23AF3F79B38}"/>
                </a:ext>
              </a:extLst>
            </p:cNvPr>
            <p:cNvSpPr/>
            <p:nvPr/>
          </p:nvSpPr>
          <p:spPr bwMode="auto">
            <a:xfrm>
              <a:off x="7322371" y="2028538"/>
              <a:ext cx="1501495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Secondary Digitization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F6BD27FC-B458-6489-803B-E23786E9D994}"/>
                </a:ext>
              </a:extLst>
            </p:cNvPr>
            <p:cNvCxnSpPr>
              <a:cxnSpLocks/>
              <a:stCxn id="53" idx="3"/>
              <a:endCxn id="56" idx="1"/>
            </p:cNvCxnSpPr>
            <p:nvPr/>
          </p:nvCxnSpPr>
          <p:spPr bwMode="auto">
            <a:xfrm>
              <a:off x="6811470" y="2373819"/>
              <a:ext cx="510901" cy="4617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E7DC7AB4-D089-C5CC-6A41-BBC095B776AF}"/>
                </a:ext>
              </a:extLst>
            </p:cNvPr>
            <p:cNvSpPr/>
            <p:nvPr/>
          </p:nvSpPr>
          <p:spPr bwMode="auto">
            <a:xfrm>
              <a:off x="9963804" y="2023919"/>
              <a:ext cx="2077891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Reconstruction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Analysis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16C4726A-017C-C37A-75CE-87B02BE68CC3}"/>
                </a:ext>
              </a:extLst>
            </p:cNvPr>
            <p:cNvCxnSpPr>
              <a:cxnSpLocks/>
              <a:stCxn id="56" idx="3"/>
              <a:endCxn id="58" idx="1"/>
            </p:cNvCxnSpPr>
            <p:nvPr/>
          </p:nvCxnSpPr>
          <p:spPr bwMode="auto">
            <a:xfrm flipV="1">
              <a:off x="8823866" y="2373817"/>
              <a:ext cx="1139938" cy="4619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B04709E-EC3B-F32A-88D8-D307147FE737}"/>
                </a:ext>
              </a:extLst>
            </p:cNvPr>
            <p:cNvSpPr txBox="1"/>
            <p:nvPr/>
          </p:nvSpPr>
          <p:spPr>
            <a:xfrm>
              <a:off x="8875551" y="2023918"/>
              <a:ext cx="1056700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标准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Digi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2BF52506-2496-EB0A-2FE3-B7D332D60949}"/>
              </a:ext>
            </a:extLst>
          </p:cNvPr>
          <p:cNvSpPr txBox="1"/>
          <p:nvPr/>
        </p:nvSpPr>
        <p:spPr>
          <a:xfrm>
            <a:off x="377832" y="4716293"/>
            <a:ext cx="4638373" cy="95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较难嵌入目前的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Digitization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框架中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流程显得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冗长</a:t>
            </a:r>
            <a:endParaRPr lang="zh-CN" altLang="en-US" sz="2000" b="1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09A47311-2DF5-AA2D-6315-66197959DF64}"/>
              </a:ext>
            </a:extLst>
          </p:cNvPr>
          <p:cNvGrpSpPr>
            <a:grpSpLocks noChangeAspect="1"/>
          </p:cNvGrpSpPr>
          <p:nvPr/>
        </p:nvGrpSpPr>
        <p:grpSpPr>
          <a:xfrm>
            <a:off x="4285743" y="3808891"/>
            <a:ext cx="7101860" cy="2160901"/>
            <a:chOff x="3843425" y="4081390"/>
            <a:chExt cx="7936827" cy="2414959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F6C1F34-FA8D-4D9F-CC6C-67A58485F31C}"/>
                </a:ext>
              </a:extLst>
            </p:cNvPr>
            <p:cNvSpPr/>
            <p:nvPr/>
          </p:nvSpPr>
          <p:spPr bwMode="auto">
            <a:xfrm>
              <a:off x="3843425" y="4085421"/>
              <a:ext cx="1872762" cy="62950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EventSampling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2DFC5E8B-A5FF-4CC4-C4D8-60DD729F8BA2}"/>
                </a:ext>
              </a:extLst>
            </p:cNvPr>
            <p:cNvSpPr/>
            <p:nvPr/>
          </p:nvSpPr>
          <p:spPr bwMode="auto">
            <a:xfrm>
              <a:off x="5378450" y="5967646"/>
              <a:ext cx="2202962" cy="41360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Save MCParticle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65" name="连接符: 肘形 96">
              <a:extLst>
                <a:ext uri="{FF2B5EF4-FFF2-40B4-BE49-F238E27FC236}">
                  <a16:creationId xmlns:a16="http://schemas.microsoft.com/office/drawing/2014/main" id="{819D989E-515C-F585-D6C8-5DEF82272BF9}"/>
                </a:ext>
              </a:extLst>
            </p:cNvPr>
            <p:cNvCxnSpPr>
              <a:cxnSpLocks/>
              <a:stCxn id="64" idx="1"/>
              <a:endCxn id="63" idx="2"/>
            </p:cNvCxnSpPr>
            <p:nvPr/>
          </p:nvCxnSpPr>
          <p:spPr>
            <a:xfrm rot="10800000">
              <a:off x="4779806" y="4714927"/>
              <a:ext cx="598644" cy="1459522"/>
            </a:xfrm>
            <a:prstGeom prst="bentConnector2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5CF96A38-9E3B-B47D-F0C6-1062C2D07E5E}"/>
                    </a:ext>
                  </a:extLst>
                </p:cNvPr>
                <p:cNvSpPr/>
                <p:nvPr/>
              </p:nvSpPr>
              <p:spPr bwMode="auto">
                <a:xfrm>
                  <a:off x="5378450" y="5336371"/>
                  <a:ext cx="2202962" cy="413606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黑体" panose="02010609060101010101" pitchFamily="49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Save Truth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0" lang="en-US" altLang="zh-CN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5CF96A38-9E3B-B47D-F0C6-1062C2D07E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78450" y="5336371"/>
                  <a:ext cx="2202962" cy="413606"/>
                </a:xfrm>
                <a:prstGeom prst="rect">
                  <a:avLst/>
                </a:prstGeom>
                <a:blipFill>
                  <a:blip r:embed="rId2"/>
                  <a:stretch>
                    <a:fillRect b="-10606"/>
                  </a:stretch>
                </a:blipFill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连接符: 肘形 98">
              <a:extLst>
                <a:ext uri="{FF2B5EF4-FFF2-40B4-BE49-F238E27FC236}">
                  <a16:creationId xmlns:a16="http://schemas.microsoft.com/office/drawing/2014/main" id="{D7E78F4C-9FC3-FAF3-2A3E-1FCA8550FA50}"/>
                </a:ext>
              </a:extLst>
            </p:cNvPr>
            <p:cNvCxnSpPr>
              <a:cxnSpLocks/>
              <a:stCxn id="66" idx="1"/>
              <a:endCxn id="63" idx="2"/>
            </p:cNvCxnSpPr>
            <p:nvPr/>
          </p:nvCxnSpPr>
          <p:spPr>
            <a:xfrm rot="10800000">
              <a:off x="4779806" y="4714928"/>
              <a:ext cx="598644" cy="828247"/>
            </a:xfrm>
            <a:prstGeom prst="bentConnector2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239330D3-F6C2-03BA-DD95-C6E6C60F05A8}"/>
                </a:ext>
              </a:extLst>
            </p:cNvPr>
            <p:cNvCxnSpPr>
              <a:cxnSpLocks/>
              <a:stCxn id="63" idx="3"/>
              <a:endCxn id="69" idx="1"/>
            </p:cNvCxnSpPr>
            <p:nvPr/>
          </p:nvCxnSpPr>
          <p:spPr>
            <a:xfrm flipV="1">
              <a:off x="5716187" y="4396143"/>
              <a:ext cx="379813" cy="403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863D0707-4B22-C07B-91AF-478E2CE6F395}"/>
                </a:ext>
              </a:extLst>
            </p:cNvPr>
            <p:cNvSpPr/>
            <p:nvPr/>
          </p:nvSpPr>
          <p:spPr bwMode="auto">
            <a:xfrm>
              <a:off x="6096000" y="4081390"/>
              <a:ext cx="1535789" cy="62950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Digitization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6912CC85-213E-E5C8-DB41-8049868B8B2D}"/>
                </a:ext>
              </a:extLst>
            </p:cNvPr>
            <p:cNvCxnSpPr>
              <a:cxnSpLocks/>
              <a:stCxn id="69" idx="3"/>
              <a:endCxn id="71" idx="1"/>
            </p:cNvCxnSpPr>
            <p:nvPr/>
          </p:nvCxnSpPr>
          <p:spPr>
            <a:xfrm>
              <a:off x="7631789" y="4396143"/>
              <a:ext cx="379813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4056F79D-46C5-ED06-78DC-785ACBCE866F}"/>
                </a:ext>
              </a:extLst>
            </p:cNvPr>
            <p:cNvSpPr/>
            <p:nvPr/>
          </p:nvSpPr>
          <p:spPr bwMode="auto">
            <a:xfrm>
              <a:off x="8011602" y="4081390"/>
              <a:ext cx="1629380" cy="62950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MixingAlg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43DD71DC-5381-E11A-A8F7-24DCFA143355}"/>
                </a:ext>
              </a:extLst>
            </p:cNvPr>
            <p:cNvSpPr/>
            <p:nvPr/>
          </p:nvSpPr>
          <p:spPr bwMode="auto">
            <a:xfrm>
              <a:off x="9355232" y="5025649"/>
              <a:ext cx="2202962" cy="41360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ITKSecDigiSvc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9013FAC7-B049-D257-2F19-B091AB3E28D5}"/>
                </a:ext>
              </a:extLst>
            </p:cNvPr>
            <p:cNvSpPr/>
            <p:nvPr/>
          </p:nvSpPr>
          <p:spPr bwMode="auto">
            <a:xfrm>
              <a:off x="9355232" y="5554195"/>
              <a:ext cx="2202962" cy="41360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MDCSecDigiSvc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A11B4D60-5422-D221-1F9C-2C098BA21A0D}"/>
                </a:ext>
              </a:extLst>
            </p:cNvPr>
            <p:cNvSpPr/>
            <p:nvPr/>
          </p:nvSpPr>
          <p:spPr bwMode="auto">
            <a:xfrm>
              <a:off x="9355232" y="6082743"/>
              <a:ext cx="2202962" cy="41360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ECALSecDigiSvc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75" name="连接符: 肘形 129">
              <a:extLst>
                <a:ext uri="{FF2B5EF4-FFF2-40B4-BE49-F238E27FC236}">
                  <a16:creationId xmlns:a16="http://schemas.microsoft.com/office/drawing/2014/main" id="{E0130A86-449B-FB3E-C39B-72B4D8867117}"/>
                </a:ext>
              </a:extLst>
            </p:cNvPr>
            <p:cNvCxnSpPr>
              <a:cxnSpLocks/>
              <a:stCxn id="72" idx="1"/>
              <a:endCxn id="71" idx="2"/>
            </p:cNvCxnSpPr>
            <p:nvPr/>
          </p:nvCxnSpPr>
          <p:spPr>
            <a:xfrm rot="10800000">
              <a:off x="8826292" y="4710896"/>
              <a:ext cx="528940" cy="521556"/>
            </a:xfrm>
            <a:prstGeom prst="bentConnector2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6" name="连接符: 肘形 132">
              <a:extLst>
                <a:ext uri="{FF2B5EF4-FFF2-40B4-BE49-F238E27FC236}">
                  <a16:creationId xmlns:a16="http://schemas.microsoft.com/office/drawing/2014/main" id="{E14E2F04-455C-FD3C-44CA-C61FC7B1C36F}"/>
                </a:ext>
              </a:extLst>
            </p:cNvPr>
            <p:cNvCxnSpPr>
              <a:cxnSpLocks/>
              <a:stCxn id="73" idx="1"/>
              <a:endCxn id="71" idx="2"/>
            </p:cNvCxnSpPr>
            <p:nvPr/>
          </p:nvCxnSpPr>
          <p:spPr>
            <a:xfrm rot="10800000">
              <a:off x="8826292" y="4710896"/>
              <a:ext cx="528940" cy="1050102"/>
            </a:xfrm>
            <a:prstGeom prst="bentConnector2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7" name="连接符: 肘形 135">
              <a:extLst>
                <a:ext uri="{FF2B5EF4-FFF2-40B4-BE49-F238E27FC236}">
                  <a16:creationId xmlns:a16="http://schemas.microsoft.com/office/drawing/2014/main" id="{812B30DF-3EDD-DAF3-8894-25D3FBC0074B}"/>
                </a:ext>
              </a:extLst>
            </p:cNvPr>
            <p:cNvCxnSpPr>
              <a:cxnSpLocks/>
              <a:stCxn id="74" idx="1"/>
              <a:endCxn id="71" idx="2"/>
            </p:cNvCxnSpPr>
            <p:nvPr/>
          </p:nvCxnSpPr>
          <p:spPr>
            <a:xfrm rot="10800000">
              <a:off x="8826292" y="4710896"/>
              <a:ext cx="528940" cy="1578650"/>
            </a:xfrm>
            <a:prstGeom prst="bentConnector2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D675A6B4-9022-946B-5227-8B64B9379C95}"/>
                </a:ext>
              </a:extLst>
            </p:cNvPr>
            <p:cNvCxnSpPr>
              <a:cxnSpLocks/>
              <a:stCxn id="71" idx="3"/>
              <a:endCxn id="79" idx="1"/>
            </p:cNvCxnSpPr>
            <p:nvPr/>
          </p:nvCxnSpPr>
          <p:spPr>
            <a:xfrm>
              <a:off x="9640982" y="4396143"/>
              <a:ext cx="50989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52FA4B34-DB40-AE21-F2C2-DC82714ACC6B}"/>
                </a:ext>
              </a:extLst>
            </p:cNvPr>
            <p:cNvSpPr/>
            <p:nvPr/>
          </p:nvSpPr>
          <p:spPr bwMode="auto">
            <a:xfrm>
              <a:off x="10150872" y="4081390"/>
              <a:ext cx="1629380" cy="62950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Digi Output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512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Digi+Mixing</a:t>
            </a:r>
            <a:r>
              <a:rPr lang="zh-CN" altLang="en-US" dirty="0"/>
              <a:t>技术</a:t>
            </a:r>
            <a:r>
              <a:rPr lang="zh-CN" altLang="en-US" dirty="0" smtClean="0"/>
              <a:t>路线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8A84D3-CF0A-4784-AD7B-98C5E04FA1BD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41E87C1-E30E-C6C1-7AEF-B847E6B055B6}"/>
              </a:ext>
            </a:extLst>
          </p:cNvPr>
          <p:cNvGrpSpPr>
            <a:grpSpLocks noChangeAspect="1"/>
          </p:cNvGrpSpPr>
          <p:nvPr/>
        </p:nvGrpSpPr>
        <p:grpSpPr>
          <a:xfrm>
            <a:off x="700083" y="1427451"/>
            <a:ext cx="10743771" cy="2302254"/>
            <a:chOff x="108438" y="677133"/>
            <a:chExt cx="11442736" cy="245203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89DE4AF-F951-6E9B-08BE-570ED7F20FBB}"/>
                </a:ext>
              </a:extLst>
            </p:cNvPr>
            <p:cNvSpPr/>
            <p:nvPr/>
          </p:nvSpPr>
          <p:spPr bwMode="auto">
            <a:xfrm>
              <a:off x="8347095" y="677134"/>
              <a:ext cx="1698171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Background Generation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AEE0F11-E195-CD86-1CEE-6986FEE5EB4D}"/>
                </a:ext>
              </a:extLst>
            </p:cNvPr>
            <p:cNvSpPr/>
            <p:nvPr/>
          </p:nvSpPr>
          <p:spPr bwMode="auto">
            <a:xfrm>
              <a:off x="3281374" y="677134"/>
              <a:ext cx="2009193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Background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Digi Database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C150E8-B6D1-5C47-8AD4-09188093E00D}"/>
                </a:ext>
              </a:extLst>
            </p:cNvPr>
            <p:cNvSpPr/>
            <p:nvPr/>
          </p:nvSpPr>
          <p:spPr bwMode="auto">
            <a:xfrm>
              <a:off x="1779028" y="1997689"/>
              <a:ext cx="1352062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Detector Simulation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7432DC7-59BC-617E-E8D7-90E816322F5C}"/>
                </a:ext>
              </a:extLst>
            </p:cNvPr>
            <p:cNvSpPr/>
            <p:nvPr/>
          </p:nvSpPr>
          <p:spPr bwMode="auto">
            <a:xfrm>
              <a:off x="3449618" y="1997690"/>
              <a:ext cx="1501495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Mixing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D859955-60BC-81FD-1763-9B7951E84463}"/>
                </a:ext>
              </a:extLst>
            </p:cNvPr>
            <p:cNvSpPr/>
            <p:nvPr/>
          </p:nvSpPr>
          <p:spPr bwMode="auto">
            <a:xfrm>
              <a:off x="108438" y="1997692"/>
              <a:ext cx="1352062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Signal Generation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B42BFE76-BAD5-855A-CECD-63D7E5326872}"/>
                </a:ext>
              </a:extLst>
            </p:cNvPr>
            <p:cNvCxnSpPr>
              <a:cxnSpLocks/>
              <a:stCxn id="12" idx="3"/>
              <a:endCxn id="10" idx="1"/>
            </p:cNvCxnSpPr>
            <p:nvPr/>
          </p:nvCxnSpPr>
          <p:spPr bwMode="auto">
            <a:xfrm flipV="1">
              <a:off x="1460500" y="2347587"/>
              <a:ext cx="318528" cy="3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9C2CAF2-60EA-7D77-BCDC-AC8487504665}"/>
                </a:ext>
              </a:extLst>
            </p:cNvPr>
            <p:cNvSpPr/>
            <p:nvPr/>
          </p:nvSpPr>
          <p:spPr bwMode="auto">
            <a:xfrm>
              <a:off x="5771432" y="677133"/>
              <a:ext cx="2009193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Simulation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Digitization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FAC58F37-BDF0-39D2-CB42-D30F48B8EF52}"/>
                </a:ext>
              </a:extLst>
            </p:cNvPr>
            <p:cNvCxnSpPr>
              <a:cxnSpLocks/>
              <a:stCxn id="8" idx="1"/>
              <a:endCxn id="14" idx="3"/>
            </p:cNvCxnSpPr>
            <p:nvPr/>
          </p:nvCxnSpPr>
          <p:spPr bwMode="auto">
            <a:xfrm flipH="1" flipV="1">
              <a:off x="7780625" y="1027031"/>
              <a:ext cx="566470" cy="1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E5720F12-15D1-F4B6-263B-6F0295F91DC3}"/>
                </a:ext>
              </a:extLst>
            </p:cNvPr>
            <p:cNvCxnSpPr>
              <a:cxnSpLocks/>
              <a:stCxn id="14" idx="1"/>
              <a:endCxn id="9" idx="3"/>
            </p:cNvCxnSpPr>
            <p:nvPr/>
          </p:nvCxnSpPr>
          <p:spPr bwMode="auto">
            <a:xfrm flipH="1">
              <a:off x="5290567" y="1027031"/>
              <a:ext cx="480865" cy="1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840CCC21-7048-FD15-46D0-E67744E36DFA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 bwMode="auto">
            <a:xfrm>
              <a:off x="3131090" y="2347587"/>
              <a:ext cx="318528" cy="1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6C78643-4ED1-A7C5-E87E-554BF4CFA20A}"/>
                </a:ext>
              </a:extLst>
            </p:cNvPr>
            <p:cNvSpPr/>
            <p:nvPr/>
          </p:nvSpPr>
          <p:spPr bwMode="auto">
            <a:xfrm>
              <a:off x="5297590" y="1997691"/>
              <a:ext cx="2009193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De-Digitization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CFBC0B90-4ADD-F334-7370-E27070A9B771}"/>
                </a:ext>
              </a:extLst>
            </p:cNvPr>
            <p:cNvCxnSpPr>
              <a:cxnSpLocks/>
              <a:stCxn id="11" idx="3"/>
              <a:endCxn id="18" idx="1"/>
            </p:cNvCxnSpPr>
            <p:nvPr/>
          </p:nvCxnSpPr>
          <p:spPr bwMode="auto">
            <a:xfrm>
              <a:off x="4951113" y="2347588"/>
              <a:ext cx="346477" cy="1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68425B1E-D1B7-123B-7D6D-A152CE0FD7B5}"/>
                </a:ext>
              </a:extLst>
            </p:cNvPr>
            <p:cNvCxnSpPr>
              <a:cxnSpLocks/>
              <a:endCxn id="11" idx="0"/>
            </p:cNvCxnSpPr>
            <p:nvPr/>
          </p:nvCxnSpPr>
          <p:spPr bwMode="auto">
            <a:xfrm>
              <a:off x="4200365" y="1376928"/>
              <a:ext cx="1" cy="620762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72E96ED-9429-AB51-4E7E-B23AF3F79B38}"/>
                </a:ext>
              </a:extLst>
            </p:cNvPr>
            <p:cNvSpPr/>
            <p:nvPr/>
          </p:nvSpPr>
          <p:spPr bwMode="auto">
            <a:xfrm>
              <a:off x="7612519" y="1999205"/>
              <a:ext cx="1501495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Digitization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F6BD27FC-B458-6489-803B-E23786E9D994}"/>
                </a:ext>
              </a:extLst>
            </p:cNvPr>
            <p:cNvCxnSpPr>
              <a:cxnSpLocks/>
              <a:stCxn id="18" idx="3"/>
              <a:endCxn id="21" idx="1"/>
            </p:cNvCxnSpPr>
            <p:nvPr/>
          </p:nvCxnSpPr>
          <p:spPr bwMode="auto">
            <a:xfrm>
              <a:off x="7306783" y="2347589"/>
              <a:ext cx="305736" cy="1514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7DC7AB4-D089-C5CC-6A41-BBC095B776AF}"/>
                </a:ext>
              </a:extLst>
            </p:cNvPr>
            <p:cNvSpPr/>
            <p:nvPr/>
          </p:nvSpPr>
          <p:spPr bwMode="auto">
            <a:xfrm>
              <a:off x="9473283" y="1996422"/>
              <a:ext cx="2077891" cy="69979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Reconstruction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Analysis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16C4726A-017C-C37A-75CE-87B02BE68CC3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 bwMode="auto">
            <a:xfrm flipV="1">
              <a:off x="9114014" y="2346320"/>
              <a:ext cx="359269" cy="2783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0ADDFCD-D42A-73D1-1168-00B6AFDE66FE}"/>
                </a:ext>
              </a:extLst>
            </p:cNvPr>
            <p:cNvSpPr txBox="1"/>
            <p:nvPr/>
          </p:nvSpPr>
          <p:spPr>
            <a:xfrm>
              <a:off x="4497530" y="2759834"/>
              <a:ext cx="4057520" cy="369332"/>
            </a:xfrm>
            <a:prstGeom prst="rect">
              <a:avLst/>
            </a:prstGeom>
            <a:noFill/>
          </p:spPr>
          <p:txBody>
            <a:bodyPr wrap="none" rtlCol="0" anchor="ctr" anchorCtr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退数字化集成在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Digitization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的算法之中</a:t>
              </a: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1B5CA83B-7D17-B08A-DA0F-BCEC6D4E0DF4}"/>
              </a:ext>
            </a:extLst>
          </p:cNvPr>
          <p:cNvSpPr txBox="1"/>
          <p:nvPr/>
        </p:nvSpPr>
        <p:spPr>
          <a:xfrm>
            <a:off x="574183" y="3987575"/>
            <a:ext cx="3157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很容易嵌入当前框架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可用一个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Property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选择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Digi+Mix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或者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Mix+Digi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本底退数字化的可行性</a:t>
            </a: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801281" y="3915683"/>
            <a:ext cx="7642573" cy="2280250"/>
            <a:chOff x="3939827" y="3851298"/>
            <a:chExt cx="7642573" cy="2280250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F764F27-FBE7-175B-82D7-42CC840AB6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39827" y="3851298"/>
              <a:ext cx="7642573" cy="2280250"/>
              <a:chOff x="190500" y="4004165"/>
              <a:chExt cx="8555413" cy="2552610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F6C1F34-FA8D-4D9F-CC6C-67A58485F31C}"/>
                  </a:ext>
                </a:extLst>
              </p:cNvPr>
              <p:cNvSpPr/>
              <p:nvPr/>
            </p:nvSpPr>
            <p:spPr bwMode="auto">
              <a:xfrm>
                <a:off x="190500" y="4160508"/>
                <a:ext cx="1872762" cy="629506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EventSampling</a:t>
                </a:r>
                <a:endPara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2DFC5E8B-A5FF-4CC4-C4D8-60DD729F8BA2}"/>
                  </a:ext>
                </a:extLst>
              </p:cNvPr>
              <p:cNvSpPr/>
              <p:nvPr/>
            </p:nvSpPr>
            <p:spPr bwMode="auto">
              <a:xfrm>
                <a:off x="1725525" y="6143169"/>
                <a:ext cx="2202962" cy="413606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Save MCParticle</a:t>
                </a:r>
                <a:endPara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29" name="连接符: 肘形 96">
                <a:extLst>
                  <a:ext uri="{FF2B5EF4-FFF2-40B4-BE49-F238E27FC236}">
                    <a16:creationId xmlns:a16="http://schemas.microsoft.com/office/drawing/2014/main" id="{819D989E-515C-F585-D6C8-5DEF82272BF9}"/>
                  </a:ext>
                </a:extLst>
              </p:cNvPr>
              <p:cNvCxnSpPr>
                <a:cxnSpLocks/>
                <a:stCxn id="28" idx="1"/>
                <a:endCxn id="27" idx="2"/>
              </p:cNvCxnSpPr>
              <p:nvPr/>
            </p:nvCxnSpPr>
            <p:spPr>
              <a:xfrm rot="10800000">
                <a:off x="1126881" y="4790014"/>
                <a:ext cx="598644" cy="1559958"/>
              </a:xfrm>
              <a:prstGeom prst="bentConnector2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5CF96A38-9E3B-B47D-F0C6-1062C2D07E5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725525" y="5614864"/>
                    <a:ext cx="2202962" cy="413606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  <a:sym typeface="Times New Roman" panose="02020603050405020304" pitchFamily="18" charset="0"/>
                      </a:rPr>
                      <a:t>Save Truth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en-US" altLang="zh-CN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oMath>
                    </a14:m>
                    <a:endParaRPr kumimoji="0" lang="zh-CN" alt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黑体" panose="02010609060101010101" pitchFamily="49" charset="-122"/>
                      <a:cs typeface="Arial" panose="020B0604020202020204" pitchFamily="34" charset="0"/>
                      <a:sym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5CF96A38-9E3B-B47D-F0C6-1062C2D07E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25525" y="5614864"/>
                    <a:ext cx="2202962" cy="41360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0606"/>
                    </a:stretch>
                  </a:blipFill>
                  <a:ln w="2857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连接符: 肘形 98">
                <a:extLst>
                  <a:ext uri="{FF2B5EF4-FFF2-40B4-BE49-F238E27FC236}">
                    <a16:creationId xmlns:a16="http://schemas.microsoft.com/office/drawing/2014/main" id="{D7E78F4C-9FC3-FAF3-2A3E-1FCA8550FA50}"/>
                  </a:ext>
                </a:extLst>
              </p:cNvPr>
              <p:cNvCxnSpPr>
                <a:cxnSpLocks/>
                <a:stCxn id="30" idx="1"/>
                <a:endCxn id="27" idx="2"/>
              </p:cNvCxnSpPr>
              <p:nvPr/>
            </p:nvCxnSpPr>
            <p:spPr>
              <a:xfrm rot="10800000">
                <a:off x="1126881" y="4790015"/>
                <a:ext cx="598644" cy="1031653"/>
              </a:xfrm>
              <a:prstGeom prst="bentConnector2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239330D3-F6C2-03BA-DD95-C6E6C60F05A8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>
                <a:off x="2063262" y="4475261"/>
                <a:ext cx="3065677" cy="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3" name="连接符: 肘形 28">
                <a:extLst>
                  <a:ext uri="{FF2B5EF4-FFF2-40B4-BE49-F238E27FC236}">
                    <a16:creationId xmlns:a16="http://schemas.microsoft.com/office/drawing/2014/main" id="{774225A9-1558-D7E6-1E35-7B11CFDA0FDC}"/>
                  </a:ext>
                </a:extLst>
              </p:cNvPr>
              <p:cNvCxnSpPr>
                <a:cxnSpLocks/>
                <a:stCxn id="34" idx="1"/>
                <a:endCxn id="27" idx="2"/>
              </p:cNvCxnSpPr>
              <p:nvPr/>
            </p:nvCxnSpPr>
            <p:spPr>
              <a:xfrm rot="10800000">
                <a:off x="1126881" y="4790015"/>
                <a:ext cx="598644" cy="503349"/>
              </a:xfrm>
              <a:prstGeom prst="bentConnector2">
                <a:avLst/>
              </a:prstGeom>
              <a:noFill/>
              <a:ln w="28575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276ACFD7-AE23-17B4-9121-D40EA32D5AA8}"/>
                  </a:ext>
                </a:extLst>
              </p:cNvPr>
              <p:cNvSpPr/>
              <p:nvPr/>
            </p:nvSpPr>
            <p:spPr bwMode="auto">
              <a:xfrm>
                <a:off x="1725525" y="5086560"/>
                <a:ext cx="2202962" cy="413606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BKGMixerSvc</a:t>
                </a:r>
                <a:endPara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6F12949-77FF-D23C-3A2D-BB17DBF38F1A}"/>
                  </a:ext>
                </a:extLst>
              </p:cNvPr>
              <p:cNvSpPr txBox="1"/>
              <p:nvPr/>
            </p:nvSpPr>
            <p:spPr>
              <a:xfrm>
                <a:off x="2140698" y="4004165"/>
                <a:ext cx="2741241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Signal</a:t>
                </a:r>
                <a:r>
                  <a:rPr lang="en-US" altLang="zh-CN" sz="1600" b="1" kern="0" dirty="0" smtClean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, </a:t>
                </a: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Bkg Start Time</a:t>
                </a:r>
                <a:r>
                  <a:rPr lang="en-US" altLang="zh-CN" sz="1600" b="1" kern="0" dirty="0"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,</a:t>
                </a:r>
                <a:endPara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EvtID and</a:t>
                </a: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MixingTag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365417A-CAB2-C66B-2266-BCDB87318CA4}"/>
                  </a:ext>
                </a:extLst>
              </p:cNvPr>
              <p:cNvSpPr/>
              <p:nvPr/>
            </p:nvSpPr>
            <p:spPr>
              <a:xfrm>
                <a:off x="5128938" y="4164062"/>
                <a:ext cx="3616975" cy="2230516"/>
              </a:xfrm>
              <a:prstGeom prst="rect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 anchorCtr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F7CBCACB-B7F3-91E3-D686-8459EC5BC82B}"/>
                  </a:ext>
                </a:extLst>
              </p:cNvPr>
              <p:cNvSpPr/>
              <p:nvPr/>
            </p:nvSpPr>
            <p:spPr bwMode="auto">
              <a:xfrm>
                <a:off x="5307141" y="4706676"/>
                <a:ext cx="3283677" cy="425888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lvl="0" algn="ctr" fontAlgn="base">
                  <a:lnSpc>
                    <a:spcPct val="17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Bkg Digi </a:t>
                </a:r>
                <a:r>
                  <a:rPr lang="en-US" altLang="zh-CN" sz="1600" b="1" kern="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De-Digitization</a:t>
                </a:r>
                <a:endParaRPr lang="zh-CN" alt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0C7E476-6CDC-631D-19A7-C7ADBFF7EB5C}"/>
                  </a:ext>
                </a:extLst>
              </p:cNvPr>
              <p:cNvSpPr/>
              <p:nvPr/>
            </p:nvSpPr>
            <p:spPr bwMode="auto">
              <a:xfrm>
                <a:off x="5307141" y="5912528"/>
                <a:ext cx="3283677" cy="427179"/>
              </a:xfrm>
              <a:prstGeom prst="rect">
                <a:avLst/>
              </a:prstGeom>
              <a:solidFill>
                <a:srgbClr val="FFFFFF"/>
              </a:solidFill>
              <a:ln w="2857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Re-execute</a:t>
                </a:r>
                <a:r>
                  <a:rPr kumimoji="0" lang="en-US" altLang="zh-CN" sz="1600" b="1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1600" b="1" kern="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Digitization</a:t>
                </a:r>
                <a:endPara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11B059A-1F1F-51BD-501C-F97C8AE5FA1D}"/>
                  </a:ext>
                </a:extLst>
              </p:cNvPr>
              <p:cNvSpPr txBox="1"/>
              <p:nvPr/>
            </p:nvSpPr>
            <p:spPr>
              <a:xfrm>
                <a:off x="5171995" y="4226950"/>
                <a:ext cx="1463862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Digitization</a:t>
                </a:r>
                <a:endPara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0C7E476-6CDC-631D-19A7-C7ADBFF7EB5C}"/>
                </a:ext>
              </a:extLst>
            </p:cNvPr>
            <p:cNvSpPr/>
            <p:nvPr/>
          </p:nvSpPr>
          <p:spPr bwMode="auto">
            <a:xfrm>
              <a:off x="8510536" y="5016870"/>
              <a:ext cx="2933317" cy="381600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lvl="0" indent="0" algn="ctr" defTabSz="914400" eaLnBrk="1" fontAlgn="base" latinLnBrk="0" hangingPunct="1">
                <a:lnSpc>
                  <a:spcPct val="1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Mixing Signal MCHit</a:t>
              </a:r>
              <a:r>
                <a:rPr kumimoji="0" lang="en-US" altLang="zh-CN" sz="16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and Bkg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974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RICH/DTOF</a:t>
            </a:r>
            <a:r>
              <a:rPr lang="zh-CN" altLang="en-US" dirty="0" smtClean="0"/>
              <a:t>数字化流程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8CB45C-25FF-4204-B924-3E823EB5EA08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838200" y="1746013"/>
            <a:ext cx="10025749" cy="1679170"/>
            <a:chOff x="838201" y="1487979"/>
            <a:chExt cx="10025749" cy="1679170"/>
          </a:xfrm>
        </p:grpSpPr>
        <p:sp>
          <p:nvSpPr>
            <p:cNvPr id="7" name="矩形 6"/>
            <p:cNvSpPr/>
            <p:nvPr/>
          </p:nvSpPr>
          <p:spPr bwMode="auto">
            <a:xfrm>
              <a:off x="838201" y="2607428"/>
              <a:ext cx="1371599" cy="512611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RICH MCHit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3136670" y="1487979"/>
              <a:ext cx="2715490" cy="595054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latin typeface="Arial" charset="0"/>
                </a:rPr>
                <a:t>Garfield</a:t>
              </a:r>
              <a:r>
                <a:rPr kumimoji="0" lang="en-US" altLang="zh-CN" sz="1600" b="1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 simulation</a:t>
              </a:r>
            </a:p>
            <a:p>
              <a:pPr marL="0" marR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/experiment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3136670" y="2560319"/>
              <a:ext cx="2715490" cy="606830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dirty="0" smtClean="0">
                  <a:latin typeface="Arial" charset="0"/>
                </a:rPr>
                <a:t>Time</a:t>
              </a:r>
              <a:r>
                <a:rPr lang="zh-CN" altLang="en-US" sz="1600" b="1" dirty="0" smtClean="0">
                  <a:latin typeface="Arial" charset="0"/>
                </a:rPr>
                <a:t>、</a:t>
              </a:r>
              <a:r>
                <a:rPr lang="en-US" altLang="zh-CN" sz="1600" b="1" dirty="0" smtClean="0">
                  <a:latin typeface="Arial" charset="0"/>
                </a:rPr>
                <a:t>position</a:t>
              </a:r>
              <a:r>
                <a:rPr lang="zh-CN" altLang="en-US" sz="1600" b="1" dirty="0" smtClean="0">
                  <a:latin typeface="Arial" charset="0"/>
                </a:rPr>
                <a:t>、</a:t>
              </a:r>
              <a:r>
                <a:rPr lang="en-US" altLang="zh-CN" sz="1600" b="1" dirty="0" smtClean="0">
                  <a:latin typeface="Arial" charset="0"/>
                </a:rPr>
                <a:t>charge sampling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146173" y="1529200"/>
              <a:ext cx="1346661" cy="512611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dirty="0">
                  <a:latin typeface="Arial" charset="0"/>
                </a:rPr>
                <a:t>E</a:t>
              </a:r>
              <a:r>
                <a:rPr kumimoji="0" lang="en-US" altLang="zh-CN" sz="1600" b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lectronics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6694514" y="2607427"/>
              <a:ext cx="2249981" cy="512611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Threshold,</a:t>
              </a:r>
              <a:r>
                <a:rPr kumimoji="0" lang="en-US" altLang="zh-CN" sz="1600" b="1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 dead time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9523614" y="2607427"/>
              <a:ext cx="1340336" cy="512611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Digi output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14" name="直接箭头连接符 13"/>
            <p:cNvCxnSpPr>
              <a:stCxn id="7" idx="3"/>
              <a:endCxn id="9" idx="1"/>
            </p:cNvCxnSpPr>
            <p:nvPr/>
          </p:nvCxnSpPr>
          <p:spPr bwMode="auto">
            <a:xfrm>
              <a:off x="2209800" y="2863734"/>
              <a:ext cx="926870" cy="0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5" name="直接箭头连接符 14"/>
            <p:cNvCxnSpPr>
              <a:stCxn id="9" idx="3"/>
              <a:endCxn id="11" idx="1"/>
            </p:cNvCxnSpPr>
            <p:nvPr/>
          </p:nvCxnSpPr>
          <p:spPr bwMode="auto">
            <a:xfrm flipV="1">
              <a:off x="5852160" y="2863733"/>
              <a:ext cx="842354" cy="1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8" name="直接箭头连接符 17"/>
            <p:cNvCxnSpPr>
              <a:stCxn id="11" idx="3"/>
              <a:endCxn id="12" idx="1"/>
            </p:cNvCxnSpPr>
            <p:nvPr/>
          </p:nvCxnSpPr>
          <p:spPr bwMode="auto">
            <a:xfrm>
              <a:off x="8944495" y="2863733"/>
              <a:ext cx="579119" cy="0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1" name="直接箭头连接符 20"/>
            <p:cNvCxnSpPr>
              <a:stCxn id="8" idx="2"/>
              <a:endCxn id="9" idx="0"/>
            </p:cNvCxnSpPr>
            <p:nvPr/>
          </p:nvCxnSpPr>
          <p:spPr bwMode="auto">
            <a:xfrm>
              <a:off x="4494415" y="2083033"/>
              <a:ext cx="0" cy="477286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" name="直接箭头连接符 23"/>
            <p:cNvCxnSpPr>
              <a:stCxn id="10" idx="2"/>
              <a:endCxn id="11" idx="0"/>
            </p:cNvCxnSpPr>
            <p:nvPr/>
          </p:nvCxnSpPr>
          <p:spPr bwMode="auto">
            <a:xfrm>
              <a:off x="7819504" y="2041811"/>
              <a:ext cx="1" cy="565616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6" name="组合 15"/>
          <p:cNvGrpSpPr/>
          <p:nvPr/>
        </p:nvGrpSpPr>
        <p:grpSpPr>
          <a:xfrm>
            <a:off x="838200" y="4112728"/>
            <a:ext cx="9321800" cy="1590840"/>
            <a:chOff x="737592" y="3718061"/>
            <a:chExt cx="9321800" cy="1590840"/>
          </a:xfrm>
        </p:grpSpPr>
        <p:sp>
          <p:nvSpPr>
            <p:cNvPr id="20" name="矩形 19"/>
            <p:cNvSpPr/>
            <p:nvPr/>
          </p:nvSpPr>
          <p:spPr bwMode="auto">
            <a:xfrm>
              <a:off x="737592" y="4796290"/>
              <a:ext cx="1459742" cy="512611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DTOF MCHit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3039688" y="3718061"/>
              <a:ext cx="2715490" cy="512611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Experiment data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039688" y="4796289"/>
              <a:ext cx="2715490" cy="506830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dirty="0" smtClean="0">
                  <a:latin typeface="Arial" charset="0"/>
                </a:rPr>
                <a:t>TOA, TOT sampling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597531" y="3718061"/>
              <a:ext cx="1299559" cy="512611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dirty="0">
                  <a:latin typeface="Arial" charset="0"/>
                </a:rPr>
                <a:t>E</a:t>
              </a:r>
              <a:r>
                <a:rPr kumimoji="0" lang="en-US" altLang="zh-CN" sz="1600" b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lectronics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6597532" y="4796289"/>
              <a:ext cx="1299559" cy="512611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Dead </a:t>
              </a:r>
              <a:r>
                <a:rPr kumimoji="0" lang="en-US" altLang="zh-CN" sz="1600" b="1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time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8719056" y="4796289"/>
              <a:ext cx="1340336" cy="512611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Digi output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30" name="直接箭头连接符 29"/>
            <p:cNvCxnSpPr>
              <a:stCxn id="20" idx="3"/>
              <a:endCxn id="23" idx="1"/>
            </p:cNvCxnSpPr>
            <p:nvPr/>
          </p:nvCxnSpPr>
          <p:spPr bwMode="auto">
            <a:xfrm flipV="1">
              <a:off x="2197334" y="5049704"/>
              <a:ext cx="842354" cy="2892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直接箭头连接符 30"/>
            <p:cNvCxnSpPr>
              <a:stCxn id="23" idx="3"/>
              <a:endCxn id="26" idx="1"/>
            </p:cNvCxnSpPr>
            <p:nvPr/>
          </p:nvCxnSpPr>
          <p:spPr bwMode="auto">
            <a:xfrm>
              <a:off x="5755178" y="5049704"/>
              <a:ext cx="842354" cy="2891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2" name="直接箭头连接符 31"/>
            <p:cNvCxnSpPr>
              <a:stCxn id="26" idx="3"/>
              <a:endCxn id="29" idx="1"/>
            </p:cNvCxnSpPr>
            <p:nvPr/>
          </p:nvCxnSpPr>
          <p:spPr bwMode="auto">
            <a:xfrm>
              <a:off x="7897091" y="5052595"/>
              <a:ext cx="821965" cy="0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直接箭头连接符 32"/>
            <p:cNvCxnSpPr>
              <a:stCxn id="22" idx="2"/>
              <a:endCxn id="23" idx="0"/>
            </p:cNvCxnSpPr>
            <p:nvPr/>
          </p:nvCxnSpPr>
          <p:spPr bwMode="auto">
            <a:xfrm>
              <a:off x="4397433" y="4230672"/>
              <a:ext cx="0" cy="565617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直接箭头连接符 33"/>
            <p:cNvCxnSpPr>
              <a:stCxn id="25" idx="2"/>
              <a:endCxn id="26" idx="0"/>
            </p:cNvCxnSpPr>
            <p:nvPr/>
          </p:nvCxnSpPr>
          <p:spPr bwMode="auto">
            <a:xfrm>
              <a:off x="7247311" y="4230672"/>
              <a:ext cx="1" cy="565617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274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B16D7-7712-40F4-9AC1-585A5995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摘要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48053F-7D3C-4EE1-8B67-1ED04B60BCAD}"/>
              </a:ext>
            </a:extLst>
          </p:cNvPr>
          <p:cNvSpPr txBox="1"/>
          <p:nvPr/>
        </p:nvSpPr>
        <p:spPr>
          <a:xfrm>
            <a:off x="3396343" y="2131080"/>
            <a:ext cx="5663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一、本底混合与数字化工作简介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二、各探测器系统数字化进展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三、现存问题与下一阶段工作计划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四、小结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37771-3A9E-459A-BA48-CAF56E7A83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453051-702F-4132-9DA1-4D1A77942882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A5DCB2-72F1-405D-BAEC-EF8964E32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9BD7B0-D6A4-4932-BE78-C4DE61BD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26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STCF</a:t>
            </a:r>
            <a:r>
              <a:rPr lang="zh-CN" altLang="en-US" dirty="0" smtClean="0"/>
              <a:t>上本底混合</a:t>
            </a:r>
            <a:r>
              <a:rPr lang="zh-CN" altLang="en-US" dirty="0"/>
              <a:t>介绍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3A7FD3-F5FF-4456-A278-D1AE6E2D1FDC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B252D6-5DE7-48D9-A085-0FB533ACDE78}"/>
              </a:ext>
            </a:extLst>
          </p:cNvPr>
          <p:cNvSpPr txBox="1"/>
          <p:nvPr/>
        </p:nvSpPr>
        <p:spPr>
          <a:xfrm>
            <a:off x="888963" y="1448087"/>
            <a:ext cx="101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主要目标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OSCAR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框架下模拟本底粒子在各探测器系统中的响应，提供本底数据库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为触发系统事例级分析，以及径迹重建、粒子鉴别等性能研究提供真实数据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6E663A2-8CA7-4A27-9AB8-2FE4EE092735}"/>
              </a:ext>
            </a:extLst>
          </p:cNvPr>
          <p:cNvSpPr txBox="1"/>
          <p:nvPr/>
        </p:nvSpPr>
        <p:spPr>
          <a:xfrm>
            <a:off x="888963" y="3186858"/>
            <a:ext cx="5733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研究内容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束流本底产生与混合方法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Touschek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、束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气作用、亮度相关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物理本底混合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STCF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事例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堆积情况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3" name="组合 72"/>
          <p:cNvGrpSpPr>
            <a:grpSpLocks noChangeAspect="1"/>
          </p:cNvGrpSpPr>
          <p:nvPr/>
        </p:nvGrpSpPr>
        <p:grpSpPr>
          <a:xfrm>
            <a:off x="5325129" y="2900424"/>
            <a:ext cx="6148005" cy="2881191"/>
            <a:chOff x="6496086" y="2105314"/>
            <a:chExt cx="6997906" cy="3279486"/>
          </a:xfrm>
        </p:grpSpPr>
        <p:grpSp>
          <p:nvGrpSpPr>
            <p:cNvPr id="17" name="组合 16"/>
            <p:cNvGrpSpPr>
              <a:grpSpLocks noChangeAspect="1"/>
            </p:cNvGrpSpPr>
            <p:nvPr/>
          </p:nvGrpSpPr>
          <p:grpSpPr>
            <a:xfrm>
              <a:off x="6737340" y="2105314"/>
              <a:ext cx="6756652" cy="3187496"/>
              <a:chOff x="399902" y="1646058"/>
              <a:chExt cx="7053853" cy="3327703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5D1126A9-8F4A-44CF-5364-7748A4034A22}"/>
                  </a:ext>
                </a:extLst>
              </p:cNvPr>
              <p:cNvGrpSpPr/>
              <p:nvPr/>
            </p:nvGrpSpPr>
            <p:grpSpPr>
              <a:xfrm>
                <a:off x="399902" y="1811610"/>
                <a:ext cx="6918083" cy="3162151"/>
                <a:chOff x="579994" y="-914946"/>
                <a:chExt cx="8398287" cy="3838729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474AB643-D822-83D7-7D13-B88655986B6C}"/>
                    </a:ext>
                  </a:extLst>
                </p:cNvPr>
                <p:cNvSpPr/>
                <p:nvPr/>
              </p:nvSpPr>
              <p:spPr bwMode="auto">
                <a:xfrm>
                  <a:off x="4833619" y="125992"/>
                  <a:ext cx="2009196" cy="699795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1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探测器模拟</a:t>
                  </a: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E89DE4AF-F951-6E9B-08BE-570ED7F20FBB}"/>
                    </a:ext>
                  </a:extLst>
                </p:cNvPr>
                <p:cNvSpPr/>
                <p:nvPr/>
              </p:nvSpPr>
              <p:spPr bwMode="auto">
                <a:xfrm>
                  <a:off x="4833619" y="-914946"/>
                  <a:ext cx="2009196" cy="699795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1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本底产生子</a:t>
                  </a: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6AEE0F11-E195-CD86-1CEE-6986FEE5EB4D}"/>
                    </a:ext>
                  </a:extLst>
                </p:cNvPr>
                <p:cNvSpPr/>
                <p:nvPr/>
              </p:nvSpPr>
              <p:spPr bwMode="auto">
                <a:xfrm>
                  <a:off x="4833624" y="1173311"/>
                  <a:ext cx="2009194" cy="699795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1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本底数据库</a:t>
                  </a:r>
                </a:p>
              </p:txBody>
            </p:sp>
            <p:cxnSp>
              <p:nvCxnSpPr>
                <p:cNvPr id="30" name="直接箭头连接符 29">
                  <a:extLst>
                    <a:ext uri="{FF2B5EF4-FFF2-40B4-BE49-F238E27FC236}">
                      <a16:creationId xmlns:a16="http://schemas.microsoft.com/office/drawing/2014/main" id="{F1DEBFE4-1E4E-2248-7199-0BD9342CBCA1}"/>
                    </a:ext>
                  </a:extLst>
                </p:cNvPr>
                <p:cNvCxnSpPr>
                  <a:stCxn id="28" idx="2"/>
                  <a:endCxn id="27" idx="0"/>
                </p:cNvCxnSpPr>
                <p:nvPr/>
              </p:nvCxnSpPr>
              <p:spPr bwMode="auto">
                <a:xfrm>
                  <a:off x="5838218" y="-215149"/>
                  <a:ext cx="0" cy="341141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1" name="直接箭头连接符 30">
                  <a:extLst>
                    <a:ext uri="{FF2B5EF4-FFF2-40B4-BE49-F238E27FC236}">
                      <a16:creationId xmlns:a16="http://schemas.microsoft.com/office/drawing/2014/main" id="{673F6E14-3B3B-FB51-E6CC-2437ADB3A640}"/>
                    </a:ext>
                  </a:extLst>
                </p:cNvPr>
                <p:cNvCxnSpPr>
                  <a:cxnSpLocks/>
                  <a:stCxn id="27" idx="2"/>
                  <a:endCxn id="29" idx="0"/>
                </p:cNvCxnSpPr>
                <p:nvPr/>
              </p:nvCxnSpPr>
              <p:spPr bwMode="auto">
                <a:xfrm>
                  <a:off x="5838218" y="825788"/>
                  <a:ext cx="3" cy="347524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13C150E8-B6D1-5C47-8AD4-09188093E00D}"/>
                    </a:ext>
                  </a:extLst>
                </p:cNvPr>
                <p:cNvSpPr/>
                <p:nvPr/>
              </p:nvSpPr>
              <p:spPr bwMode="auto">
                <a:xfrm>
                  <a:off x="2666592" y="2221353"/>
                  <a:ext cx="1698171" cy="699795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1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探测器模拟</a:t>
                  </a: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34FCB7AF-188A-508C-10DE-1D6A94C2C402}"/>
                    </a:ext>
                  </a:extLst>
                </p:cNvPr>
                <p:cNvSpPr/>
                <p:nvPr/>
              </p:nvSpPr>
              <p:spPr bwMode="auto">
                <a:xfrm>
                  <a:off x="579994" y="2215231"/>
                  <a:ext cx="1698171" cy="699795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物理产生子</a:t>
                  </a:r>
                </a:p>
              </p:txBody>
            </p:sp>
            <p:cxnSp>
              <p:nvCxnSpPr>
                <p:cNvPr id="34" name="直接箭头连接符 33">
                  <a:extLst>
                    <a:ext uri="{FF2B5EF4-FFF2-40B4-BE49-F238E27FC236}">
                      <a16:creationId xmlns:a16="http://schemas.microsoft.com/office/drawing/2014/main" id="{EBB028CF-FD58-CC5C-9888-F07BF3C260C2}"/>
                    </a:ext>
                  </a:extLst>
                </p:cNvPr>
                <p:cNvCxnSpPr>
                  <a:stCxn id="33" idx="3"/>
                  <a:endCxn id="32" idx="1"/>
                </p:cNvCxnSpPr>
                <p:nvPr/>
              </p:nvCxnSpPr>
              <p:spPr bwMode="auto">
                <a:xfrm>
                  <a:off x="2278165" y="2565131"/>
                  <a:ext cx="388427" cy="6122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5" name="直接箭头连接符 34">
                  <a:extLst>
                    <a:ext uri="{FF2B5EF4-FFF2-40B4-BE49-F238E27FC236}">
                      <a16:creationId xmlns:a16="http://schemas.microsoft.com/office/drawing/2014/main" id="{12DCA73E-E79F-63B6-3DB4-08CC6A5BCD94}"/>
                    </a:ext>
                  </a:extLst>
                </p:cNvPr>
                <p:cNvCxnSpPr>
                  <a:cxnSpLocks/>
                  <a:stCxn id="29" idx="2"/>
                  <a:endCxn id="39" idx="0"/>
                </p:cNvCxnSpPr>
                <p:nvPr/>
              </p:nvCxnSpPr>
              <p:spPr bwMode="auto">
                <a:xfrm flipH="1">
                  <a:off x="5838220" y="1873107"/>
                  <a:ext cx="1" cy="350880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6" name="直接箭头连接符 35">
                  <a:extLst>
                    <a:ext uri="{FF2B5EF4-FFF2-40B4-BE49-F238E27FC236}">
                      <a16:creationId xmlns:a16="http://schemas.microsoft.com/office/drawing/2014/main" id="{FA83D5DC-E4E1-D6B9-9AEF-7226F76F0408}"/>
                    </a:ext>
                  </a:extLst>
                </p:cNvPr>
                <p:cNvCxnSpPr>
                  <a:cxnSpLocks/>
                  <a:stCxn id="32" idx="3"/>
                  <a:endCxn id="39" idx="1"/>
                </p:cNvCxnSpPr>
                <p:nvPr/>
              </p:nvCxnSpPr>
              <p:spPr bwMode="auto">
                <a:xfrm>
                  <a:off x="4364763" y="2571253"/>
                  <a:ext cx="468860" cy="2632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78244610-8B5D-D5EB-BFC7-53E13CCE8EAD}"/>
                    </a:ext>
                  </a:extLst>
                </p:cNvPr>
                <p:cNvSpPr/>
                <p:nvPr/>
              </p:nvSpPr>
              <p:spPr bwMode="auto">
                <a:xfrm>
                  <a:off x="7425916" y="2215231"/>
                  <a:ext cx="1552365" cy="708550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2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数字化</a:t>
                  </a: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D7432DC7-59BC-617E-E8D7-90E816322F5C}"/>
                    </a:ext>
                  </a:extLst>
                </p:cNvPr>
                <p:cNvSpPr/>
                <p:nvPr/>
              </p:nvSpPr>
              <p:spPr bwMode="auto">
                <a:xfrm>
                  <a:off x="4833624" y="2223987"/>
                  <a:ext cx="2009194" cy="699796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本底混合</a:t>
                  </a:r>
                </a:p>
              </p:txBody>
            </p:sp>
            <p:cxnSp>
              <p:nvCxnSpPr>
                <p:cNvPr id="41" name="直接箭头连接符 40">
                  <a:extLst>
                    <a:ext uri="{FF2B5EF4-FFF2-40B4-BE49-F238E27FC236}">
                      <a16:creationId xmlns:a16="http://schemas.microsoft.com/office/drawing/2014/main" id="{CBEE81CF-5E5D-0100-E5C8-7F85C57BFD95}"/>
                    </a:ext>
                  </a:extLst>
                </p:cNvPr>
                <p:cNvCxnSpPr>
                  <a:cxnSpLocks/>
                  <a:stCxn id="39" idx="3"/>
                  <a:endCxn id="37" idx="1"/>
                </p:cNvCxnSpPr>
                <p:nvPr/>
              </p:nvCxnSpPr>
              <p:spPr bwMode="auto">
                <a:xfrm flipV="1">
                  <a:off x="6842816" y="2569508"/>
                  <a:ext cx="583099" cy="4377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1D859955-60BC-81FD-1763-9B7951E84463}"/>
                    </a:ext>
                  </a:extLst>
                </p:cNvPr>
                <p:cNvSpPr/>
                <p:nvPr/>
              </p:nvSpPr>
              <p:spPr bwMode="auto">
                <a:xfrm>
                  <a:off x="579994" y="2215232"/>
                  <a:ext cx="1698171" cy="699794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1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物理产生子</a:t>
                  </a:r>
                </a:p>
              </p:txBody>
            </p: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F8C453C-98F5-60C0-BE94-2BF1A620328E}"/>
                  </a:ext>
                </a:extLst>
              </p:cNvPr>
              <p:cNvSpPr/>
              <p:nvPr/>
            </p:nvSpPr>
            <p:spPr>
              <a:xfrm>
                <a:off x="3772264" y="1646058"/>
                <a:ext cx="1871526" cy="1714276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rtlCol="0" anchor="ctr" anchorCtr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85E834B-7CD5-756F-3C89-8D8800A78121}"/>
                  </a:ext>
                </a:extLst>
              </p:cNvPr>
              <p:cNvSpPr txBox="1"/>
              <p:nvPr/>
            </p:nvSpPr>
            <p:spPr>
              <a:xfrm>
                <a:off x="5582229" y="2027566"/>
                <a:ext cx="1871526" cy="355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rmAutofit/>
              </a:bodyPr>
              <a:lstStyle/>
              <a:p>
                <a:r>
                  <a:rPr lang="zh-CN" altLang="en-US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束流本底模拟</a:t>
                </a:r>
                <a:endPara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2" name="肘形连接符 51"/>
            <p:cNvCxnSpPr>
              <a:stCxn id="32" idx="0"/>
              <a:endCxn id="29" idx="1"/>
            </p:cNvCxnSpPr>
            <p:nvPr/>
          </p:nvCxnSpPr>
          <p:spPr bwMode="auto">
            <a:xfrm rot="5400000" flipH="1" flipV="1">
              <a:off x="9298241" y="3943174"/>
              <a:ext cx="550866" cy="1039915"/>
            </a:xfrm>
            <a:prstGeom prst="bentConnector2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4F8C453C-98F5-60C0-BE94-2BF1A620328E}"/>
                </a:ext>
              </a:extLst>
            </p:cNvPr>
            <p:cNvSpPr/>
            <p:nvPr/>
          </p:nvSpPr>
          <p:spPr>
            <a:xfrm>
              <a:off x="6638339" y="4632783"/>
              <a:ext cx="3174527" cy="75201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F85E834B-7CD5-756F-3C89-8D8800A78121}"/>
                </a:ext>
              </a:extLst>
            </p:cNvPr>
            <p:cNvSpPr txBox="1"/>
            <p:nvPr/>
          </p:nvSpPr>
          <p:spPr>
            <a:xfrm>
              <a:off x="6496086" y="4091205"/>
              <a:ext cx="2344789" cy="4867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lstStyle/>
            <a:p>
              <a:r>
                <a:rPr lang="zh-CN" alt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信号和物理本底模拟</a:t>
              </a:r>
              <a:endPara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6362730" y="1007750"/>
            <a:ext cx="569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OSCAR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ffline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oftware of Super Tau-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 Facility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8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31499-D1E3-43DF-96EE-CE57CA26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STCF </a:t>
            </a:r>
            <a:r>
              <a:rPr lang="zh-CN" altLang="en-US" dirty="0"/>
              <a:t>数字化工作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B252D6-5DE7-48D9-A085-0FB533ACDE78}"/>
              </a:ext>
            </a:extLst>
          </p:cNvPr>
          <p:cNvSpPr txBox="1"/>
          <p:nvPr/>
        </p:nvSpPr>
        <p:spPr>
          <a:xfrm>
            <a:off x="1149923" y="1414644"/>
            <a:ext cx="9631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主要目标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OSCAR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框架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下实现探测器谱仪模拟数据的数字化，输出形式与探测器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测量相同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数字化中考虑电子学响应、噪声等影响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重建分析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环节需要数字化输入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E663A2-8CA7-4A27-9AB8-2FE4EE092735}"/>
              </a:ext>
            </a:extLst>
          </p:cNvPr>
          <p:cNvSpPr txBox="1"/>
          <p:nvPr/>
        </p:nvSpPr>
        <p:spPr>
          <a:xfrm>
            <a:off x="1149923" y="3685471"/>
            <a:ext cx="5738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研究内容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各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探测器系统的数字化逻辑实现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与本底混合的衔接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与后端重建分析的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衔接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日期占位符 13">
            <a:extLst>
              <a:ext uri="{FF2B5EF4-FFF2-40B4-BE49-F238E27FC236}">
                <a16:creationId xmlns:a16="http://schemas.microsoft.com/office/drawing/2014/main" id="{4837A73F-9F28-44C2-8101-47833DEFB6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38C1EB-D207-450B-BB6F-23CA62EC7B1B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0F1C2C6C-792A-4A2A-957A-C7B71F4DF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27305F48-6A84-4EE4-AF06-EA7162C6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6888699" y="2574101"/>
            <a:ext cx="3697801" cy="3050362"/>
            <a:chOff x="6724996" y="2676547"/>
            <a:chExt cx="4272742" cy="352463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B7E51D8-0A81-4A2A-A198-4A10810B79EB}"/>
                </a:ext>
              </a:extLst>
            </p:cNvPr>
            <p:cNvSpPr/>
            <p:nvPr/>
          </p:nvSpPr>
          <p:spPr bwMode="auto">
            <a:xfrm>
              <a:off x="6724996" y="2676547"/>
              <a:ext cx="2125660" cy="592493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u="none" strike="noStrike" cap="none" normalizeH="0" baseline="0" dirty="0" smtClean="0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OSCAR</a:t>
              </a:r>
              <a:r>
                <a:rPr kumimoji="0" lang="zh-CN" altLang="en-US" sz="1600" b="0" u="none" strike="noStrike" cap="none" normalizeH="0" baseline="0" dirty="0" smtClean="0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模拟物理过程</a:t>
              </a:r>
              <a:endParaRPr kumimoji="0" lang="zh-CN" altLang="en-US" sz="1600" b="0" u="none" strike="noStrike" cap="none" normalizeH="0" baseline="0" dirty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EB51BCD-A53E-4D3E-AACD-9B66521DE5B7}"/>
                </a:ext>
              </a:extLst>
            </p:cNvPr>
            <p:cNvSpPr/>
            <p:nvPr/>
          </p:nvSpPr>
          <p:spPr bwMode="auto">
            <a:xfrm>
              <a:off x="8962615" y="2676547"/>
              <a:ext cx="2035123" cy="592493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u="none" strike="noStrike" cap="none" normalizeH="0" baseline="0" dirty="0" smtClean="0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OSCAR</a:t>
              </a:r>
              <a:r>
                <a:rPr kumimoji="0" lang="zh-CN" altLang="en-US" sz="1600" b="0" u="none" strike="noStrike" cap="none" normalizeH="0" baseline="0" dirty="0" smtClean="0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本底数据库</a:t>
              </a:r>
              <a:endParaRPr kumimoji="0" lang="zh-CN" altLang="en-US" sz="1600" b="0" u="none" strike="noStrike" cap="none" normalizeH="0" baseline="0" dirty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9FAD39E-CC2B-4E23-ACB4-1E84BD98CC87}"/>
                </a:ext>
              </a:extLst>
            </p:cNvPr>
            <p:cNvSpPr/>
            <p:nvPr/>
          </p:nvSpPr>
          <p:spPr bwMode="auto">
            <a:xfrm>
              <a:off x="8102081" y="3705552"/>
              <a:ext cx="2065177" cy="592493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u="none" strike="noStrike" cap="none" normalizeH="0" baseline="0" dirty="0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数据混合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26055FB-FC75-468F-84D5-86D48D6D41FB}"/>
                </a:ext>
              </a:extLst>
            </p:cNvPr>
            <p:cNvSpPr/>
            <p:nvPr/>
          </p:nvSpPr>
          <p:spPr bwMode="auto">
            <a:xfrm>
              <a:off x="8102081" y="4734557"/>
              <a:ext cx="2065177" cy="592493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数字化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4514BE8-667E-4C01-B8CE-6AAEA73FF622}"/>
                </a:ext>
              </a:extLst>
            </p:cNvPr>
            <p:cNvSpPr/>
            <p:nvPr/>
          </p:nvSpPr>
          <p:spPr bwMode="auto">
            <a:xfrm>
              <a:off x="8102081" y="5608692"/>
              <a:ext cx="2065177" cy="592493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u="none" strike="noStrike" cap="none" normalizeH="0" baseline="0" dirty="0" smtClean="0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重建、物理</a:t>
              </a:r>
              <a:r>
                <a:rPr kumimoji="0" lang="zh-CN" altLang="en-US" sz="1600" b="0" u="none" strike="noStrike" cap="none" normalizeH="0" baseline="0" dirty="0">
                  <a:ln>
                    <a:noFill/>
                  </a:ln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分析</a:t>
              </a: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556B4C43-0A10-4BAF-B2D8-278B4F262940}"/>
                </a:ext>
              </a:extLst>
            </p:cNvPr>
            <p:cNvCxnSpPr/>
            <p:nvPr/>
          </p:nvCxnSpPr>
          <p:spPr bwMode="auto">
            <a:xfrm flipH="1">
              <a:off x="9858895" y="3249347"/>
              <a:ext cx="0" cy="456205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45B0A358-D0D8-4DA4-A6A9-B07136D1DC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58808" y="3285369"/>
              <a:ext cx="0" cy="420183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688E43DF-6E06-4A64-86FF-DBC008AF5B0C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 bwMode="auto">
            <a:xfrm>
              <a:off x="9134670" y="4298045"/>
              <a:ext cx="0" cy="436512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00DD13D0-A206-47DB-86D6-9396EB54C585}"/>
                </a:ext>
              </a:extLst>
            </p:cNvPr>
            <p:cNvCxnSpPr/>
            <p:nvPr/>
          </p:nvCxnSpPr>
          <p:spPr bwMode="auto">
            <a:xfrm>
              <a:off x="9134670" y="5188814"/>
              <a:ext cx="0" cy="419878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连接符: 肘形 26">
              <a:extLst>
                <a:ext uri="{FF2B5EF4-FFF2-40B4-BE49-F238E27FC236}">
                  <a16:creationId xmlns:a16="http://schemas.microsoft.com/office/drawing/2014/main" id="{5C37762B-C009-486B-B075-7DACD6B2B54D}"/>
                </a:ext>
              </a:extLst>
            </p:cNvPr>
            <p:cNvCxnSpPr>
              <a:stCxn id="9" idx="2"/>
              <a:endCxn id="12" idx="1"/>
            </p:cNvCxnSpPr>
            <p:nvPr/>
          </p:nvCxnSpPr>
          <p:spPr bwMode="auto">
            <a:xfrm rot="16200000" flipH="1">
              <a:off x="7064072" y="3992794"/>
              <a:ext cx="1761763" cy="314255"/>
            </a:xfrm>
            <a:prstGeom prst="bentConnector2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37B07F3-6D88-4D7A-9319-E34591701EC5}"/>
                </a:ext>
              </a:extLst>
            </p:cNvPr>
            <p:cNvSpPr txBox="1"/>
            <p:nvPr/>
          </p:nvSpPr>
          <p:spPr>
            <a:xfrm>
              <a:off x="7113675" y="3637649"/>
              <a:ext cx="608046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理想数据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2345AD9-B14F-4A2C-8A2A-61231B54250E}"/>
                </a:ext>
              </a:extLst>
            </p:cNvPr>
            <p:cNvSpPr txBox="1"/>
            <p:nvPr/>
          </p:nvSpPr>
          <p:spPr>
            <a:xfrm>
              <a:off x="9134669" y="4229601"/>
              <a:ext cx="1161148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仿真数据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22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Mixing + Digi </a:t>
            </a:r>
            <a:r>
              <a:rPr lang="zh-CN" altLang="en-US" dirty="0"/>
              <a:t>混合框架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1683CD-73E4-4B28-B3BE-86A87EEAED17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E96228-4287-40C2-BCDF-86D9808F3824}"/>
              </a:ext>
            </a:extLst>
          </p:cNvPr>
          <p:cNvSpPr txBox="1"/>
          <p:nvPr/>
        </p:nvSpPr>
        <p:spPr>
          <a:xfrm>
            <a:off x="1302754" y="1163732"/>
            <a:ext cx="9392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基本路线</a:t>
            </a:r>
            <a:endParaRPr lang="en-US" altLang="zh-CN" sz="2000" b="1" dirty="0" smtClean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</a:rPr>
              <a:t>信号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与本底先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</a:rPr>
              <a:t>mixing 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后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</a:rPr>
              <a:t>digitization</a:t>
            </a:r>
            <a:endParaRPr lang="en-US" altLang="zh-CN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本底混合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</a:rPr>
              <a:t>作为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全链路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</a:rPr>
              <a:t>总控，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将信号与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</a:rPr>
              <a:t>各种本底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</a:rPr>
              <a:t>的信息提供给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</a:rPr>
              <a:t>各个探测器重建</a:t>
            </a:r>
            <a:endParaRPr lang="en-US" altLang="zh-CN" sz="20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</a:rPr>
              <a:t>需要探讨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</a:rPr>
              <a:t>Digi+Mixing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</a:rPr>
              <a:t>技术路线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53" name="组合 52"/>
          <p:cNvGrpSpPr>
            <a:grpSpLocks noChangeAspect="1"/>
          </p:cNvGrpSpPr>
          <p:nvPr/>
        </p:nvGrpSpPr>
        <p:grpSpPr>
          <a:xfrm>
            <a:off x="1410450" y="3365653"/>
            <a:ext cx="9284879" cy="2445075"/>
            <a:chOff x="286200" y="3530532"/>
            <a:chExt cx="9693292" cy="255262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BDFFE84-54BC-788B-8847-631D401A7BF6}"/>
                </a:ext>
              </a:extLst>
            </p:cNvPr>
            <p:cNvGrpSpPr/>
            <p:nvPr/>
          </p:nvGrpSpPr>
          <p:grpSpPr>
            <a:xfrm>
              <a:off x="286200" y="3530532"/>
              <a:ext cx="9693292" cy="2552626"/>
              <a:chOff x="251912" y="1082713"/>
              <a:chExt cx="11767285" cy="3098790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5D1126A9-8F4A-44CF-5364-7748A4034A22}"/>
                  </a:ext>
                </a:extLst>
              </p:cNvPr>
              <p:cNvGrpSpPr/>
              <p:nvPr/>
            </p:nvGrpSpPr>
            <p:grpSpPr>
              <a:xfrm>
                <a:off x="389942" y="1082713"/>
                <a:ext cx="11629255" cy="2925014"/>
                <a:chOff x="579994" y="1171760"/>
                <a:chExt cx="11629255" cy="2925014"/>
              </a:xfrm>
            </p:grpSpPr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74AB643-D822-83D7-7D13-B88655986B6C}"/>
                    </a:ext>
                  </a:extLst>
                </p:cNvPr>
                <p:cNvSpPr/>
                <p:nvPr/>
              </p:nvSpPr>
              <p:spPr bwMode="auto">
                <a:xfrm>
                  <a:off x="2666592" y="1177882"/>
                  <a:ext cx="1698171" cy="699795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1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Detector Simulation</a:t>
                  </a:r>
                  <a:endParaRPr kumimoji="0" lang="zh-CN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E89DE4AF-F951-6E9B-08BE-570ED7F20FBB}"/>
                    </a:ext>
                  </a:extLst>
                </p:cNvPr>
                <p:cNvSpPr/>
                <p:nvPr/>
              </p:nvSpPr>
              <p:spPr bwMode="auto">
                <a:xfrm>
                  <a:off x="579994" y="1171760"/>
                  <a:ext cx="1698171" cy="699795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1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Background Generation</a:t>
                  </a:r>
                  <a:endParaRPr kumimoji="0" lang="zh-CN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6AEE0F11-E195-CD86-1CEE-6986FEE5EB4D}"/>
                    </a:ext>
                  </a:extLst>
                </p:cNvPr>
                <p:cNvSpPr/>
                <p:nvPr/>
              </p:nvSpPr>
              <p:spPr bwMode="auto">
                <a:xfrm>
                  <a:off x="4833624" y="1173312"/>
                  <a:ext cx="2009193" cy="699795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1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Background Database</a:t>
                  </a:r>
                  <a:endParaRPr kumimoji="0" lang="zh-CN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endParaRPr>
                </a:p>
              </p:txBody>
            </p:sp>
            <p:cxnSp>
              <p:nvCxnSpPr>
                <p:cNvPr id="15" name="直接箭头连接符 14">
                  <a:extLst>
                    <a:ext uri="{FF2B5EF4-FFF2-40B4-BE49-F238E27FC236}">
                      <a16:creationId xmlns:a16="http://schemas.microsoft.com/office/drawing/2014/main" id="{F1DEBFE4-1E4E-2248-7199-0BD9342CBCA1}"/>
                    </a:ext>
                  </a:extLst>
                </p:cNvPr>
                <p:cNvCxnSpPr>
                  <a:stCxn id="13" idx="3"/>
                  <a:endCxn id="12" idx="1"/>
                </p:cNvCxnSpPr>
                <p:nvPr/>
              </p:nvCxnSpPr>
              <p:spPr bwMode="auto">
                <a:xfrm>
                  <a:off x="2278165" y="1521658"/>
                  <a:ext cx="388427" cy="6122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6" name="直接箭头连接符 15">
                  <a:extLst>
                    <a:ext uri="{FF2B5EF4-FFF2-40B4-BE49-F238E27FC236}">
                      <a16:creationId xmlns:a16="http://schemas.microsoft.com/office/drawing/2014/main" id="{673F6E14-3B3B-FB51-E6CC-2437ADB3A640}"/>
                    </a:ext>
                  </a:extLst>
                </p:cNvPr>
                <p:cNvCxnSpPr>
                  <a:cxnSpLocks/>
                  <a:stCxn id="12" idx="3"/>
                  <a:endCxn id="14" idx="1"/>
                </p:cNvCxnSpPr>
                <p:nvPr/>
              </p:nvCxnSpPr>
              <p:spPr bwMode="auto">
                <a:xfrm flipV="1">
                  <a:off x="4364763" y="1523210"/>
                  <a:ext cx="468861" cy="4570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13C150E8-B6D1-5C47-8AD4-09188093E00D}"/>
                    </a:ext>
                  </a:extLst>
                </p:cNvPr>
                <p:cNvSpPr/>
                <p:nvPr/>
              </p:nvSpPr>
              <p:spPr bwMode="auto">
                <a:xfrm>
                  <a:off x="2666592" y="2221355"/>
                  <a:ext cx="1698171" cy="699795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1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Detector Simulation</a:t>
                  </a:r>
                  <a:endParaRPr kumimoji="0" lang="zh-CN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34FCB7AF-188A-508C-10DE-1D6A94C2C402}"/>
                    </a:ext>
                  </a:extLst>
                </p:cNvPr>
                <p:cNvSpPr/>
                <p:nvPr/>
              </p:nvSpPr>
              <p:spPr bwMode="auto">
                <a:xfrm>
                  <a:off x="579994" y="2215233"/>
                  <a:ext cx="1698171" cy="699796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物理产生子</a:t>
                  </a:r>
                </a:p>
              </p:txBody>
            </p:sp>
            <p:cxnSp>
              <p:nvCxnSpPr>
                <p:cNvPr id="19" name="直接箭头连接符 18">
                  <a:extLst>
                    <a:ext uri="{FF2B5EF4-FFF2-40B4-BE49-F238E27FC236}">
                      <a16:creationId xmlns:a16="http://schemas.microsoft.com/office/drawing/2014/main" id="{EBB028CF-FD58-CC5C-9888-F07BF3C260C2}"/>
                    </a:ext>
                  </a:extLst>
                </p:cNvPr>
                <p:cNvCxnSpPr>
                  <a:stCxn id="18" idx="3"/>
                  <a:endCxn id="17" idx="1"/>
                </p:cNvCxnSpPr>
                <p:nvPr/>
              </p:nvCxnSpPr>
              <p:spPr bwMode="auto">
                <a:xfrm>
                  <a:off x="2278165" y="2565131"/>
                  <a:ext cx="388427" cy="6122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0" name="直接箭头连接符 19">
                  <a:extLst>
                    <a:ext uri="{FF2B5EF4-FFF2-40B4-BE49-F238E27FC236}">
                      <a16:creationId xmlns:a16="http://schemas.microsoft.com/office/drawing/2014/main" id="{12DCA73E-E79F-63B6-3DB4-08CC6A5BCD94}"/>
                    </a:ext>
                  </a:extLst>
                </p:cNvPr>
                <p:cNvCxnSpPr>
                  <a:cxnSpLocks/>
                  <a:stCxn id="14" idx="2"/>
                  <a:endCxn id="29" idx="0"/>
                </p:cNvCxnSpPr>
                <p:nvPr/>
              </p:nvCxnSpPr>
              <p:spPr bwMode="auto">
                <a:xfrm flipH="1">
                  <a:off x="5838220" y="1873107"/>
                  <a:ext cx="1" cy="350880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1" name="直接箭头连接符 20">
                  <a:extLst>
                    <a:ext uri="{FF2B5EF4-FFF2-40B4-BE49-F238E27FC236}">
                      <a16:creationId xmlns:a16="http://schemas.microsoft.com/office/drawing/2014/main" id="{FA83D5DC-E4E1-D6B9-9AEF-7226F76F0408}"/>
                    </a:ext>
                  </a:extLst>
                </p:cNvPr>
                <p:cNvCxnSpPr>
                  <a:cxnSpLocks/>
                  <a:stCxn id="17" idx="3"/>
                  <a:endCxn id="29" idx="1"/>
                </p:cNvCxnSpPr>
                <p:nvPr/>
              </p:nvCxnSpPr>
              <p:spPr bwMode="auto">
                <a:xfrm>
                  <a:off x="4364763" y="2571253"/>
                  <a:ext cx="468860" cy="2632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78244610-8B5D-D5EB-BFC7-53E13CCE8EAD}"/>
                    </a:ext>
                  </a:extLst>
                </p:cNvPr>
                <p:cNvSpPr/>
                <p:nvPr/>
              </p:nvSpPr>
              <p:spPr bwMode="auto">
                <a:xfrm>
                  <a:off x="7311676" y="2223988"/>
                  <a:ext cx="2086598" cy="691040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 lnSpcReduction="10000"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2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Full Detector Digitization</a:t>
                  </a:r>
                  <a:endPara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DBFAFADD-5916-192B-2762-38DF25034FA3}"/>
                    </a:ext>
                  </a:extLst>
                </p:cNvPr>
                <p:cNvSpPr/>
                <p:nvPr/>
              </p:nvSpPr>
              <p:spPr bwMode="auto">
                <a:xfrm>
                  <a:off x="9931449" y="2223988"/>
                  <a:ext cx="2277800" cy="699796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Reconstruction</a:t>
                  </a:r>
                  <a:r>
                    <a:rPr lang="en-US" altLang="zh-CN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 </a:t>
                  </a:r>
                  <a:endParaRPr kumimoji="0" lang="en-US" altLang="zh-CN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endParaRPr>
                </a:p>
                <a:p>
                  <a:pPr marL="0" marR="0" lvl="0" indent="0" algn="ctr" defTabSz="914400" eaLnBrk="1" fontAlgn="base" latinLnBrk="0" hangingPunct="1"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Analyzing</a:t>
                  </a:r>
                  <a:endParaRPr kumimoji="0" lang="zh-CN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D7432DC7-59BC-617E-E8D7-90E816322F5C}"/>
                    </a:ext>
                  </a:extLst>
                </p:cNvPr>
                <p:cNvSpPr/>
                <p:nvPr/>
              </p:nvSpPr>
              <p:spPr bwMode="auto">
                <a:xfrm>
                  <a:off x="4833623" y="2223987"/>
                  <a:ext cx="2009193" cy="699796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Mixing</a:t>
                  </a:r>
                  <a:endParaRPr kumimoji="0" lang="zh-CN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092F4012-9523-E4C9-B82A-65F50D3CA3DA}"/>
                    </a:ext>
                  </a:extLst>
                </p:cNvPr>
                <p:cNvSpPr/>
                <p:nvPr/>
              </p:nvSpPr>
              <p:spPr bwMode="auto">
                <a:xfrm>
                  <a:off x="9931449" y="3396978"/>
                  <a:ext cx="2277800" cy="699796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Raw Data</a:t>
                  </a:r>
                  <a:endParaRPr kumimoji="0" lang="zh-CN" altLang="en-US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endParaRPr>
                </a:p>
              </p:txBody>
            </p:sp>
            <p:cxnSp>
              <p:nvCxnSpPr>
                <p:cNvPr id="33" name="直接箭头连接符 32">
                  <a:extLst>
                    <a:ext uri="{FF2B5EF4-FFF2-40B4-BE49-F238E27FC236}">
                      <a16:creationId xmlns:a16="http://schemas.microsoft.com/office/drawing/2014/main" id="{CBEE81CF-5E5D-0100-E5C8-7F85C57BFD95}"/>
                    </a:ext>
                  </a:extLst>
                </p:cNvPr>
                <p:cNvCxnSpPr>
                  <a:cxnSpLocks/>
                  <a:stCxn id="29" idx="3"/>
                  <a:endCxn id="22" idx="1"/>
                </p:cNvCxnSpPr>
                <p:nvPr/>
              </p:nvCxnSpPr>
              <p:spPr bwMode="auto">
                <a:xfrm flipV="1">
                  <a:off x="6842816" y="2569509"/>
                  <a:ext cx="468860" cy="4376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1D859955-60BC-81FD-1763-9B7951E84463}"/>
                    </a:ext>
                  </a:extLst>
                </p:cNvPr>
                <p:cNvSpPr/>
                <p:nvPr/>
              </p:nvSpPr>
              <p:spPr bwMode="auto">
                <a:xfrm>
                  <a:off x="579994" y="2215232"/>
                  <a:ext cx="1698171" cy="699795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1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1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Times New Roman" panose="02020603050405020304" pitchFamily="18" charset="0"/>
                    </a:rPr>
                    <a:t>Signal Generation</a:t>
                  </a:r>
                  <a:endParaRPr kumimoji="0" lang="zh-CN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endParaRPr>
                </a:p>
              </p:txBody>
            </p:sp>
            <p:cxnSp>
              <p:nvCxnSpPr>
                <p:cNvPr id="36" name="直接箭头连接符 35">
                  <a:extLst>
                    <a:ext uri="{FF2B5EF4-FFF2-40B4-BE49-F238E27FC236}">
                      <a16:creationId xmlns:a16="http://schemas.microsoft.com/office/drawing/2014/main" id="{B42BFE76-BAD5-855A-CECD-63D7E5326872}"/>
                    </a:ext>
                  </a:extLst>
                </p:cNvPr>
                <p:cNvCxnSpPr>
                  <a:stCxn id="35" idx="3"/>
                </p:cNvCxnSpPr>
                <p:nvPr/>
              </p:nvCxnSpPr>
              <p:spPr bwMode="auto">
                <a:xfrm>
                  <a:off x="2278165" y="2565130"/>
                  <a:ext cx="388427" cy="6122"/>
                </a:xfrm>
                <a:prstGeom prst="straightConnector1">
                  <a:avLst/>
                </a:prstGeom>
                <a:solidFill>
                  <a:srgbClr val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E27BCE4-DFFC-F3FA-BB8C-BAD1B210CC6E}"/>
                  </a:ext>
                </a:extLst>
              </p:cNvPr>
              <p:cNvSpPr txBox="1"/>
              <p:nvPr/>
            </p:nvSpPr>
            <p:spPr>
              <a:xfrm>
                <a:off x="251912" y="3307931"/>
                <a:ext cx="2429681" cy="873572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prstDash val="sysDash"/>
              </a:ln>
            </p:spPr>
            <p:txBody>
              <a:bodyPr wrap="square" lIns="0" tIns="0" rIns="0" bIns="0" rtlCol="0" anchor="ctr" anchorCtr="1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Mixing in Geant4</a:t>
                </a:r>
                <a:r>
                  <a:rPr kumimoji="0" lang="zh-CN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kumimoji="0" lang="en-US" altLang="zh-CN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Step Level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E4D2A6B-D734-2B10-174A-47E4F075D28E}"/>
                  </a:ext>
                </a:extLst>
              </p:cNvPr>
              <p:cNvSpPr txBox="1"/>
              <p:nvPr/>
            </p:nvSpPr>
            <p:spPr>
              <a:xfrm>
                <a:off x="3961499" y="2929112"/>
                <a:ext cx="3640447" cy="58477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Parameterized background mixing in each sub-detector separately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8E9A68F-4FEE-B5E1-4537-99499F1F835E}"/>
                  </a:ext>
                </a:extLst>
              </p:cNvPr>
              <p:cNvSpPr txBox="1"/>
              <p:nvPr/>
            </p:nvSpPr>
            <p:spPr>
              <a:xfrm>
                <a:off x="7479853" y="1498601"/>
                <a:ext cx="1370138" cy="58477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lnSpcReduction="1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Times New Roman" panose="02020603050405020304" pitchFamily="18" charset="0"/>
                  </a:rPr>
                  <a:t>Same format with raw data</a:t>
                </a:r>
              </a:p>
            </p:txBody>
          </p:sp>
        </p:grp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CBEE81CF-5E5D-0100-E5C8-7F85C57BFD95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 bwMode="auto">
            <a:xfrm>
              <a:off x="7663953" y="4681926"/>
              <a:ext cx="439203" cy="3606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CBEE81CF-5E5D-0100-E5C8-7F85C57BFD95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 bwMode="auto">
            <a:xfrm>
              <a:off x="9041325" y="4973760"/>
              <a:ext cx="0" cy="389793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35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Digi+Mixing</a:t>
            </a:r>
            <a:r>
              <a:rPr lang="zh-CN" altLang="en-US" dirty="0" smtClean="0"/>
              <a:t>技术路线探讨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83E08B-CD81-4502-A06F-CF07095451DD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17606" y="1197215"/>
            <a:ext cx="904239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需求</a:t>
            </a:r>
            <a:r>
              <a:rPr lang="zh-CN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：提高</a:t>
            </a: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CPU</a:t>
            </a:r>
            <a:r>
              <a:rPr lang="zh-CN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效率，</a:t>
            </a:r>
            <a:r>
              <a:rPr lang="zh-CN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未来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可能</a:t>
            </a:r>
            <a:r>
              <a:rPr lang="zh-CN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需要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混合</a:t>
            </a:r>
            <a:r>
              <a:rPr lang="zh-CN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真实本底数据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7606" y="5383783"/>
            <a:ext cx="8491907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Digi+Mixing</a:t>
            </a:r>
            <a:r>
              <a:rPr lang="zh-CN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技术路线</a:t>
            </a:r>
            <a:endParaRPr lang="en-US" altLang="zh-CN" sz="2400" dirty="0" smtClean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简单测试，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Mixing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过程为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Digi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计数直接相加</a:t>
            </a:r>
            <a:r>
              <a:rPr lang="zh-CN" altLang="en-US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FullDetTime 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≈</a:t>
            </a:r>
            <a:r>
              <a:rPr lang="en-US" altLang="zh-CN" sz="2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200 s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879FB77C-530E-2BF0-DFDC-E39010439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07354"/>
              </p:ext>
            </p:extLst>
          </p:nvPr>
        </p:nvGraphicFramePr>
        <p:xfrm>
          <a:off x="1572257" y="1766817"/>
          <a:ext cx="8837040" cy="361696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89731">
                  <a:extLst>
                    <a:ext uri="{9D8B030D-6E8A-4147-A177-3AD203B41FA5}">
                      <a16:colId xmlns:a16="http://schemas.microsoft.com/office/drawing/2014/main" val="764487437"/>
                    </a:ext>
                  </a:extLst>
                </a:gridCol>
                <a:gridCol w="2249103">
                  <a:extLst>
                    <a:ext uri="{9D8B030D-6E8A-4147-A177-3AD203B41FA5}">
                      <a16:colId xmlns:a16="http://schemas.microsoft.com/office/drawing/2014/main" val="1085981455"/>
                    </a:ext>
                  </a:extLst>
                </a:gridCol>
                <a:gridCol w="2249103">
                  <a:extLst>
                    <a:ext uri="{9D8B030D-6E8A-4147-A177-3AD203B41FA5}">
                      <a16:colId xmlns:a16="http://schemas.microsoft.com/office/drawing/2014/main" val="899443432"/>
                    </a:ext>
                  </a:extLst>
                </a:gridCol>
                <a:gridCol w="2249103">
                  <a:extLst>
                    <a:ext uri="{9D8B030D-6E8A-4147-A177-3AD203B41FA5}">
                      <a16:colId xmlns:a16="http://schemas.microsoft.com/office/drawing/2014/main" val="507758915"/>
                    </a:ext>
                  </a:extLst>
                </a:gridCol>
              </a:tblGrid>
              <a:tr h="33646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各探测器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Mixing + Digi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时间消耗（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个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ππJ/ψ</a:t>
                      </a: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事例）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216204"/>
                  </a:ext>
                </a:extLst>
              </a:tr>
              <a:tr h="5888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Detector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No Bkg (s)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With Bkg (s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Out-of-order Read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With Bkg (s)</a:t>
                      </a:r>
                    </a:p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Sequential Read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75245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ITKM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~3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94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68430391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ITKW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~1</a:t>
                      </a:r>
                      <a:endParaRPr lang="en-US" altLang="zh-C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6554480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MDC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~2</a:t>
                      </a:r>
                      <a:endParaRPr lang="en-US" altLang="zh-C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9639452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RICH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&lt;1</a:t>
                      </a:r>
                      <a:endParaRPr lang="en-US" altLang="zh-C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~1</a:t>
                      </a:r>
                      <a:endParaRPr lang="en-US" altLang="zh-C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057252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DTOF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~1</a:t>
                      </a:r>
                      <a:endParaRPr lang="en-US" altLang="zh-C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278368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ECAL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1676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1475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783154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MUD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&lt;1</a:t>
                      </a:r>
                      <a:endParaRPr lang="en-US" altLang="zh-C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~1</a:t>
                      </a:r>
                      <a:endParaRPr lang="en-US" altLang="zh-CN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4673502"/>
                  </a:ext>
                </a:extLst>
              </a:tr>
              <a:tr h="3364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All Detector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1488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424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15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B16D7-7712-40F4-9AC1-585A5995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摘要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48053F-7D3C-4EE1-8B67-1ED04B60BCAD}"/>
              </a:ext>
            </a:extLst>
          </p:cNvPr>
          <p:cNvSpPr txBox="1"/>
          <p:nvPr/>
        </p:nvSpPr>
        <p:spPr>
          <a:xfrm>
            <a:off x="3396343" y="2131080"/>
            <a:ext cx="5663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一、本底混合与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数字化工作简介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二、各探测器系统数字化进展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三、现存问题与下一阶段工作计划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四、小结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37771-3A9E-459A-BA48-CAF56E7A83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2F2815-BC2C-49DC-A6CF-BF1FBE78A55E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A5DCB2-72F1-405D-BAEC-EF8964E32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9BD7B0-D6A4-4932-BE78-C4DE61BD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22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各探测器系统全链路状态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4F38-70B4-4D9B-B418-2B4710772CA5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00D0BE-3D3F-4985-BDF7-246A14BF7477}" type="datetime1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 smtClean="0"/>
              <a:t>2024</a:t>
            </a:r>
            <a:r>
              <a:rPr lang="zh-CN" altLang="en-US" smtClean="0"/>
              <a:t>年超级陶粲装置研讨会</a:t>
            </a:r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80767"/>
              </p:ext>
            </p:extLst>
          </p:nvPr>
        </p:nvGraphicFramePr>
        <p:xfrm>
          <a:off x="1312005" y="1330704"/>
          <a:ext cx="9357542" cy="431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1119">
                  <a:extLst>
                    <a:ext uri="{9D8B030D-6E8A-4147-A177-3AD203B41FA5}">
                      <a16:colId xmlns:a16="http://schemas.microsoft.com/office/drawing/2014/main" val="1368738140"/>
                    </a:ext>
                  </a:extLst>
                </a:gridCol>
                <a:gridCol w="2079279">
                  <a:extLst>
                    <a:ext uri="{9D8B030D-6E8A-4147-A177-3AD203B41FA5}">
                      <a16:colId xmlns:a16="http://schemas.microsoft.com/office/drawing/2014/main" val="2709928843"/>
                    </a:ext>
                  </a:extLst>
                </a:gridCol>
                <a:gridCol w="1596786">
                  <a:extLst>
                    <a:ext uri="{9D8B030D-6E8A-4147-A177-3AD203B41FA5}">
                      <a16:colId xmlns:a16="http://schemas.microsoft.com/office/drawing/2014/main" val="2647994432"/>
                    </a:ext>
                  </a:extLst>
                </a:gridCol>
                <a:gridCol w="1596786">
                  <a:extLst>
                    <a:ext uri="{9D8B030D-6E8A-4147-A177-3AD203B41FA5}">
                      <a16:colId xmlns:a16="http://schemas.microsoft.com/office/drawing/2014/main" val="550474399"/>
                    </a:ext>
                  </a:extLst>
                </a:gridCol>
                <a:gridCol w="1596786">
                  <a:extLst>
                    <a:ext uri="{9D8B030D-6E8A-4147-A177-3AD203B41FA5}">
                      <a16:colId xmlns:a16="http://schemas.microsoft.com/office/drawing/2014/main" val="4021671190"/>
                    </a:ext>
                  </a:extLst>
                </a:gridCol>
                <a:gridCol w="1596786">
                  <a:extLst>
                    <a:ext uri="{9D8B030D-6E8A-4147-A177-3AD203B41FA5}">
                      <a16:colId xmlns:a16="http://schemas.microsoft.com/office/drawing/2014/main" val="4017979379"/>
                    </a:ext>
                  </a:extLst>
                </a:gridCol>
              </a:tblGrid>
              <a:tr h="4680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</a:t>
                      </a:r>
                      <a:endParaRPr lang="zh-CN" altLang="en-US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</a:t>
                      </a:r>
                      <a:endParaRPr lang="zh-CN" altLang="en-US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Digitization</a:t>
                      </a:r>
                      <a:endParaRPr lang="zh-CN" altLang="en-US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Reconstruction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60459"/>
                  </a:ext>
                </a:extLst>
              </a:tr>
              <a:tr h="648000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top of Digitization</a:t>
                      </a:r>
                      <a:endParaRPr lang="zh-CN" alt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Mixing + Digitization</a:t>
                      </a:r>
                      <a:endParaRPr lang="zh-CN" altLang="en-US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192697"/>
                  </a:ext>
                </a:extLst>
              </a:tr>
              <a:tr h="40315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ITKW/ITKM</a:t>
                      </a:r>
                      <a:endParaRPr lang="zh-CN" alt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66627"/>
                  </a:ext>
                </a:extLst>
              </a:tr>
              <a:tr h="40315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MDC</a:t>
                      </a:r>
                      <a:endParaRPr lang="zh-CN" alt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089324"/>
                  </a:ext>
                </a:extLst>
              </a:tr>
              <a:tr h="40315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</a:t>
                      </a:r>
                      <a:endParaRPr lang="zh-CN" alt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585997"/>
                  </a:ext>
                </a:extLst>
              </a:tr>
              <a:tr h="40315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DTOF</a:t>
                      </a:r>
                      <a:endParaRPr lang="zh-CN" alt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070627"/>
                  </a:ext>
                </a:extLst>
              </a:tr>
              <a:tr h="40315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ECAL</a:t>
                      </a:r>
                      <a:endParaRPr lang="zh-CN" alt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781564"/>
                  </a:ext>
                </a:extLst>
              </a:tr>
              <a:tr h="40315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MUD</a:t>
                      </a:r>
                      <a:endParaRPr lang="zh-CN" altLang="en-US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Pre-Geometry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66317"/>
                  </a:ext>
                </a:extLst>
              </a:tr>
              <a:tr h="403152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en-US" altLang="zh-CN" sz="1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Geometry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sz="2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?</a:t>
                      </a:r>
                      <a:endParaRPr lang="zh-CN" altLang="en-US" sz="24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555696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60406" y="5724731"/>
            <a:ext cx="10860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n-US" altLang="zh-C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Stable and Optimizable     </a:t>
            </a:r>
            <a:r>
              <a:rPr lang="zh-CN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n-US" altLang="zh-CN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Working, need optimization     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?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Developing or Not started</a:t>
            </a:r>
            <a:r>
              <a:rPr lang="en-US" altLang="zh-CN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zh-CN" alt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10848"/>
      </p:ext>
    </p:extLst>
  </p:cSld>
  <p:clrMapOvr>
    <a:masterClrMapping/>
  </p:clrMapOvr>
</p:sld>
</file>

<file path=ppt/theme/theme1.xml><?xml version="1.0" encoding="utf-8"?>
<a:theme xmlns:a="http://schemas.openxmlformats.org/drawingml/2006/main" name="中科大1-宽屏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u="none" strike="noStrike" cap="none" normalizeH="0" baseline="0" dirty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solidFill>
          <a:srgbClr val="FFFF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20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中科大1-宽屏" id="{A518907A-4DA8-40B4-9052-F3A41C922211}" vid="{E1580EEF-A315-4F19-B612-DB3315836F7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中科大1-宽屏</Template>
  <TotalTime>1386</TotalTime>
  <Words>1704</Words>
  <Application>Microsoft Office PowerPoint</Application>
  <PresentationFormat>宽屏</PresentationFormat>
  <Paragraphs>413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黑体</vt:lpstr>
      <vt:lpstr>宋体</vt:lpstr>
      <vt:lpstr>微软雅黑</vt:lpstr>
      <vt:lpstr>Arial</vt:lpstr>
      <vt:lpstr>Cambria Math</vt:lpstr>
      <vt:lpstr>Times New Roman</vt:lpstr>
      <vt:lpstr>Wingdings</vt:lpstr>
      <vt:lpstr>中科大1-宽屏</vt:lpstr>
      <vt:lpstr>STCF上本底混合与数字化进展</vt:lpstr>
      <vt:lpstr>摘要</vt:lpstr>
      <vt:lpstr>摘要</vt:lpstr>
      <vt:lpstr>STCF上本底混合介绍</vt:lpstr>
      <vt:lpstr>STCF 数字化工作</vt:lpstr>
      <vt:lpstr>Mixing + Digi 混合框架</vt:lpstr>
      <vt:lpstr>Digi+Mixing技术路线探讨</vt:lpstr>
      <vt:lpstr>摘要</vt:lpstr>
      <vt:lpstr>各探测器系统全链路状态</vt:lpstr>
      <vt:lpstr>ITKM数字化进展</vt:lpstr>
      <vt:lpstr>ITKW数字化进展</vt:lpstr>
      <vt:lpstr>MDC数字化进展</vt:lpstr>
      <vt:lpstr>RICH数字化进展</vt:lpstr>
      <vt:lpstr>DTOF数字化进展</vt:lpstr>
      <vt:lpstr>ECAL数字化进展</vt:lpstr>
      <vt:lpstr>MUON数字化进展</vt:lpstr>
      <vt:lpstr>摘要</vt:lpstr>
      <vt:lpstr>现存问题与下一阶段工作计划</vt:lpstr>
      <vt:lpstr>摘要</vt:lpstr>
      <vt:lpstr>小结</vt:lpstr>
      <vt:lpstr>谢 谢</vt:lpstr>
      <vt:lpstr>Digi+Mixing技术路线1</vt:lpstr>
      <vt:lpstr>Digi+Mixing技术路线2</vt:lpstr>
      <vt:lpstr>RICH/DTOF数字化流程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STCF 数字化年度工作总结</dc:title>
  <dc:creator>方 竹君</dc:creator>
  <cp:lastModifiedBy>齐 斌斌</cp:lastModifiedBy>
  <cp:revision>152</cp:revision>
  <dcterms:created xsi:type="dcterms:W3CDTF">2023-12-25T14:46:14Z</dcterms:created>
  <dcterms:modified xsi:type="dcterms:W3CDTF">2024-07-08T06:15:27Z</dcterms:modified>
</cp:coreProperties>
</file>