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622" r:id="rId3"/>
    <p:sldId id="646" r:id="rId4"/>
    <p:sldId id="623" r:id="rId5"/>
    <p:sldId id="624" r:id="rId6"/>
    <p:sldId id="625" r:id="rId7"/>
    <p:sldId id="627" r:id="rId8"/>
    <p:sldId id="626" r:id="rId9"/>
    <p:sldId id="632" r:id="rId10"/>
    <p:sldId id="628" r:id="rId11"/>
    <p:sldId id="629" r:id="rId12"/>
    <p:sldId id="630" r:id="rId13"/>
    <p:sldId id="631" r:id="rId14"/>
    <p:sldId id="633" r:id="rId15"/>
    <p:sldId id="634" r:id="rId16"/>
    <p:sldId id="635" r:id="rId17"/>
    <p:sldId id="641" r:id="rId18"/>
    <p:sldId id="642" r:id="rId19"/>
    <p:sldId id="636" r:id="rId20"/>
    <p:sldId id="637" r:id="rId21"/>
    <p:sldId id="639" r:id="rId22"/>
    <p:sldId id="640" r:id="rId23"/>
    <p:sldId id="643" r:id="rId24"/>
    <p:sldId id="644" r:id="rId25"/>
    <p:sldId id="645"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01559F"/>
    <a:srgbClr val="CC00FF"/>
    <a:srgbClr val="4B4B4B"/>
    <a:srgbClr val="3333FF"/>
    <a:srgbClr val="F6F9ED"/>
    <a:srgbClr val="FCFDF9"/>
    <a:srgbClr val="E7FFFA"/>
    <a:srgbClr val="00FF99"/>
    <a:srgbClr val="D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0" autoAdjust="0"/>
    <p:restoredTop sz="91608" autoAdjust="0"/>
  </p:normalViewPr>
  <p:slideViewPr>
    <p:cSldViewPr showGuides="1">
      <p:cViewPr varScale="1">
        <p:scale>
          <a:sx n="84" d="100"/>
          <a:sy n="84" d="100"/>
        </p:scale>
        <p:origin x="420" y="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宋体" charset="-122"/>
              </a:defRPr>
            </a:lvl1pPr>
          </a:lstStyle>
          <a:p>
            <a:pPr>
              <a:defRPr/>
            </a:pPr>
            <a:fld id="{58E2AE46-E5FB-4AEA-9411-2FB0CF8E952A}" type="datetimeFigureOut">
              <a:rPr lang="zh-CN" altLang="en-US"/>
              <a:pPr>
                <a:defRPr/>
              </a:pPr>
              <a:t>2024/7/9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7D0FFAB-DD9A-4C7C-AFFE-B6E4C3FB757B}" type="slidenum">
              <a:rPr lang="zh-CN" altLang="en-US"/>
              <a:pPr/>
              <a:t>‹#›</a:t>
            </a:fld>
            <a:endParaRPr lang="zh-CN" altLang="en-US"/>
          </a:p>
        </p:txBody>
      </p:sp>
    </p:spTree>
    <p:extLst>
      <p:ext uri="{BB962C8B-B14F-4D97-AF65-F5344CB8AC3E}">
        <p14:creationId xmlns:p14="http://schemas.microsoft.com/office/powerpoint/2010/main" val="3732093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a:t>
            </a:fld>
            <a:endParaRPr lang="zh-CN" altLang="en-US"/>
          </a:p>
        </p:txBody>
      </p:sp>
    </p:spTree>
    <p:extLst>
      <p:ext uri="{BB962C8B-B14F-4D97-AF65-F5344CB8AC3E}">
        <p14:creationId xmlns:p14="http://schemas.microsoft.com/office/powerpoint/2010/main" val="215503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10</a:t>
            </a:fld>
            <a:endParaRPr lang="zh-CN" altLang="en-US"/>
          </a:p>
        </p:txBody>
      </p:sp>
    </p:spTree>
    <p:extLst>
      <p:ext uri="{BB962C8B-B14F-4D97-AF65-F5344CB8AC3E}">
        <p14:creationId xmlns:p14="http://schemas.microsoft.com/office/powerpoint/2010/main" val="205764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11</a:t>
            </a:fld>
            <a:endParaRPr lang="zh-CN" altLang="en-US"/>
          </a:p>
        </p:txBody>
      </p:sp>
    </p:spTree>
    <p:extLst>
      <p:ext uri="{BB962C8B-B14F-4D97-AF65-F5344CB8AC3E}">
        <p14:creationId xmlns:p14="http://schemas.microsoft.com/office/powerpoint/2010/main" val="295941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12</a:t>
            </a:fld>
            <a:endParaRPr lang="zh-CN" altLang="en-US"/>
          </a:p>
        </p:txBody>
      </p:sp>
    </p:spTree>
    <p:extLst>
      <p:ext uri="{BB962C8B-B14F-4D97-AF65-F5344CB8AC3E}">
        <p14:creationId xmlns:p14="http://schemas.microsoft.com/office/powerpoint/2010/main" val="264364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13</a:t>
            </a:fld>
            <a:endParaRPr lang="zh-CN" altLang="en-US"/>
          </a:p>
        </p:txBody>
      </p:sp>
    </p:spTree>
    <p:extLst>
      <p:ext uri="{BB962C8B-B14F-4D97-AF65-F5344CB8AC3E}">
        <p14:creationId xmlns:p14="http://schemas.microsoft.com/office/powerpoint/2010/main" val="62652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14</a:t>
            </a:fld>
            <a:endParaRPr lang="zh-CN" altLang="en-US"/>
          </a:p>
        </p:txBody>
      </p:sp>
    </p:spTree>
    <p:extLst>
      <p:ext uri="{BB962C8B-B14F-4D97-AF65-F5344CB8AC3E}">
        <p14:creationId xmlns:p14="http://schemas.microsoft.com/office/powerpoint/2010/main" val="38180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15</a:t>
            </a:fld>
            <a:endParaRPr lang="zh-CN" altLang="en-US"/>
          </a:p>
        </p:txBody>
      </p:sp>
    </p:spTree>
    <p:extLst>
      <p:ext uri="{BB962C8B-B14F-4D97-AF65-F5344CB8AC3E}">
        <p14:creationId xmlns:p14="http://schemas.microsoft.com/office/powerpoint/2010/main" val="313872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16</a:t>
            </a:fld>
            <a:endParaRPr lang="zh-CN" altLang="en-US"/>
          </a:p>
        </p:txBody>
      </p:sp>
    </p:spTree>
    <p:extLst>
      <p:ext uri="{BB962C8B-B14F-4D97-AF65-F5344CB8AC3E}">
        <p14:creationId xmlns:p14="http://schemas.microsoft.com/office/powerpoint/2010/main" val="2191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17</a:t>
            </a:fld>
            <a:endParaRPr lang="zh-CN" altLang="en-US"/>
          </a:p>
        </p:txBody>
      </p:sp>
    </p:spTree>
    <p:extLst>
      <p:ext uri="{BB962C8B-B14F-4D97-AF65-F5344CB8AC3E}">
        <p14:creationId xmlns:p14="http://schemas.microsoft.com/office/powerpoint/2010/main" val="400467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18</a:t>
            </a:fld>
            <a:endParaRPr lang="zh-CN" altLang="en-US"/>
          </a:p>
        </p:txBody>
      </p:sp>
    </p:spTree>
    <p:extLst>
      <p:ext uri="{BB962C8B-B14F-4D97-AF65-F5344CB8AC3E}">
        <p14:creationId xmlns:p14="http://schemas.microsoft.com/office/powerpoint/2010/main" val="324748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19</a:t>
            </a:fld>
            <a:endParaRPr lang="zh-CN" altLang="en-US"/>
          </a:p>
        </p:txBody>
      </p:sp>
    </p:spTree>
    <p:extLst>
      <p:ext uri="{BB962C8B-B14F-4D97-AF65-F5344CB8AC3E}">
        <p14:creationId xmlns:p14="http://schemas.microsoft.com/office/powerpoint/2010/main" val="358348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2</a:t>
            </a:fld>
            <a:endParaRPr lang="zh-CN" altLang="en-US"/>
          </a:p>
        </p:txBody>
      </p:sp>
    </p:spTree>
    <p:extLst>
      <p:ext uri="{BB962C8B-B14F-4D97-AF65-F5344CB8AC3E}">
        <p14:creationId xmlns:p14="http://schemas.microsoft.com/office/powerpoint/2010/main" val="166908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20</a:t>
            </a:fld>
            <a:endParaRPr lang="zh-CN" altLang="en-US"/>
          </a:p>
        </p:txBody>
      </p:sp>
    </p:spTree>
    <p:extLst>
      <p:ext uri="{BB962C8B-B14F-4D97-AF65-F5344CB8AC3E}">
        <p14:creationId xmlns:p14="http://schemas.microsoft.com/office/powerpoint/2010/main" val="4076352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21</a:t>
            </a:fld>
            <a:endParaRPr lang="zh-CN" altLang="en-US"/>
          </a:p>
        </p:txBody>
      </p:sp>
    </p:spTree>
    <p:extLst>
      <p:ext uri="{BB962C8B-B14F-4D97-AF65-F5344CB8AC3E}">
        <p14:creationId xmlns:p14="http://schemas.microsoft.com/office/powerpoint/2010/main" val="216034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22</a:t>
            </a:fld>
            <a:endParaRPr lang="zh-CN" altLang="en-US"/>
          </a:p>
        </p:txBody>
      </p:sp>
    </p:spTree>
    <p:extLst>
      <p:ext uri="{BB962C8B-B14F-4D97-AF65-F5344CB8AC3E}">
        <p14:creationId xmlns:p14="http://schemas.microsoft.com/office/powerpoint/2010/main" val="304667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23</a:t>
            </a:fld>
            <a:endParaRPr lang="zh-CN" altLang="en-US"/>
          </a:p>
        </p:txBody>
      </p:sp>
    </p:spTree>
    <p:extLst>
      <p:ext uri="{BB962C8B-B14F-4D97-AF65-F5344CB8AC3E}">
        <p14:creationId xmlns:p14="http://schemas.microsoft.com/office/powerpoint/2010/main" val="72058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3</a:t>
            </a:fld>
            <a:endParaRPr lang="zh-CN" altLang="en-US"/>
          </a:p>
        </p:txBody>
      </p:sp>
    </p:spTree>
    <p:extLst>
      <p:ext uri="{BB962C8B-B14F-4D97-AF65-F5344CB8AC3E}">
        <p14:creationId xmlns:p14="http://schemas.microsoft.com/office/powerpoint/2010/main" val="395275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4</a:t>
            </a:fld>
            <a:endParaRPr lang="zh-CN" altLang="en-US"/>
          </a:p>
        </p:txBody>
      </p:sp>
    </p:spTree>
    <p:extLst>
      <p:ext uri="{BB962C8B-B14F-4D97-AF65-F5344CB8AC3E}">
        <p14:creationId xmlns:p14="http://schemas.microsoft.com/office/powerpoint/2010/main" val="313404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5</a:t>
            </a:fld>
            <a:endParaRPr lang="zh-CN" altLang="en-US"/>
          </a:p>
        </p:txBody>
      </p:sp>
    </p:spTree>
    <p:extLst>
      <p:ext uri="{BB962C8B-B14F-4D97-AF65-F5344CB8AC3E}">
        <p14:creationId xmlns:p14="http://schemas.microsoft.com/office/powerpoint/2010/main" val="358186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6</a:t>
            </a:fld>
            <a:endParaRPr lang="zh-CN" altLang="en-US"/>
          </a:p>
        </p:txBody>
      </p:sp>
    </p:spTree>
    <p:extLst>
      <p:ext uri="{BB962C8B-B14F-4D97-AF65-F5344CB8AC3E}">
        <p14:creationId xmlns:p14="http://schemas.microsoft.com/office/powerpoint/2010/main" val="290103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7</a:t>
            </a:fld>
            <a:endParaRPr lang="zh-CN" altLang="en-US"/>
          </a:p>
        </p:txBody>
      </p:sp>
    </p:spTree>
    <p:extLst>
      <p:ext uri="{BB962C8B-B14F-4D97-AF65-F5344CB8AC3E}">
        <p14:creationId xmlns:p14="http://schemas.microsoft.com/office/powerpoint/2010/main" val="164327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8</a:t>
            </a:fld>
            <a:endParaRPr lang="zh-CN" altLang="en-US"/>
          </a:p>
        </p:txBody>
      </p:sp>
    </p:spTree>
    <p:extLst>
      <p:ext uri="{BB962C8B-B14F-4D97-AF65-F5344CB8AC3E}">
        <p14:creationId xmlns:p14="http://schemas.microsoft.com/office/powerpoint/2010/main" val="31914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D0FFAB-DD9A-4C7C-AFFE-B6E4C3FB757B}" type="slidenum">
              <a:rPr lang="zh-CN" altLang="en-US" smtClean="0"/>
              <a:pPr/>
              <a:t>9</a:t>
            </a:fld>
            <a:endParaRPr lang="zh-CN" altLang="en-US"/>
          </a:p>
        </p:txBody>
      </p:sp>
    </p:spTree>
    <p:extLst>
      <p:ext uri="{BB962C8B-B14F-4D97-AF65-F5344CB8AC3E}">
        <p14:creationId xmlns:p14="http://schemas.microsoft.com/office/powerpoint/2010/main" val="41847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AAA31567-4A01-4066-9A2C-CB2B892EF6FD}" type="datetime1">
              <a:rPr lang="zh-CN" altLang="en-US"/>
              <a:pPr>
                <a:defRPr/>
              </a:pPr>
              <a:t>2024/7/9</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6" name="灯片编号占位符 5"/>
          <p:cNvSpPr>
            <a:spLocks noGrp="1"/>
          </p:cNvSpPr>
          <p:nvPr>
            <p:ph type="sldNum" sz="quarter" idx="12"/>
          </p:nvPr>
        </p:nvSpPr>
        <p:spPr/>
        <p:txBody>
          <a:bodyPr/>
          <a:lstStyle>
            <a:lvl1pPr>
              <a:defRPr/>
            </a:lvl1pPr>
          </a:lstStyle>
          <a:p>
            <a:fld id="{DDC57DB2-3E7A-4AE6-A226-D25B974D3FDA}" type="slidenum">
              <a:rPr lang="zh-CN" altLang="en-US"/>
              <a:pPr/>
              <a:t>‹#›</a:t>
            </a:fld>
            <a:endParaRPr lang="zh-CN" altLang="en-US"/>
          </a:p>
        </p:txBody>
      </p:sp>
    </p:spTree>
    <p:extLst>
      <p:ext uri="{BB962C8B-B14F-4D97-AF65-F5344CB8AC3E}">
        <p14:creationId xmlns:p14="http://schemas.microsoft.com/office/powerpoint/2010/main" val="329126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8DDD22D-4E84-4934-8633-7EE87009FA94}" type="datetime1">
              <a:rPr lang="zh-CN" altLang="en-US"/>
              <a:pPr>
                <a:defRPr/>
              </a:pPr>
              <a:t>2024/7/9</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6" name="灯片编号占位符 5"/>
          <p:cNvSpPr>
            <a:spLocks noGrp="1"/>
          </p:cNvSpPr>
          <p:nvPr>
            <p:ph type="sldNum" sz="quarter" idx="12"/>
          </p:nvPr>
        </p:nvSpPr>
        <p:spPr/>
        <p:txBody>
          <a:bodyPr/>
          <a:lstStyle>
            <a:lvl1pPr>
              <a:defRPr/>
            </a:lvl1pPr>
          </a:lstStyle>
          <a:p>
            <a:fld id="{A35D7836-6AD0-44D8-85FC-34F2069C85F1}" type="slidenum">
              <a:rPr lang="zh-CN" altLang="en-US"/>
              <a:pPr/>
              <a:t>‹#›</a:t>
            </a:fld>
            <a:endParaRPr lang="zh-CN" altLang="en-US"/>
          </a:p>
        </p:txBody>
      </p:sp>
    </p:spTree>
    <p:extLst>
      <p:ext uri="{BB962C8B-B14F-4D97-AF65-F5344CB8AC3E}">
        <p14:creationId xmlns:p14="http://schemas.microsoft.com/office/powerpoint/2010/main" val="409326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C7B4BE0-6E30-48E3-AE13-A46D672CEFA1}" type="datetime1">
              <a:rPr lang="zh-CN" altLang="en-US"/>
              <a:pPr>
                <a:defRPr/>
              </a:pPr>
              <a:t>2024/7/9</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6" name="灯片编号占位符 5"/>
          <p:cNvSpPr>
            <a:spLocks noGrp="1"/>
          </p:cNvSpPr>
          <p:nvPr>
            <p:ph type="sldNum" sz="quarter" idx="12"/>
          </p:nvPr>
        </p:nvSpPr>
        <p:spPr/>
        <p:txBody>
          <a:bodyPr/>
          <a:lstStyle>
            <a:lvl1pPr>
              <a:defRPr/>
            </a:lvl1pPr>
          </a:lstStyle>
          <a:p>
            <a:fld id="{CC4C050C-3175-4FB8-B6BD-81F03512AF36}" type="slidenum">
              <a:rPr lang="zh-CN" altLang="en-US"/>
              <a:pPr/>
              <a:t>‹#›</a:t>
            </a:fld>
            <a:endParaRPr lang="zh-CN" altLang="en-US"/>
          </a:p>
        </p:txBody>
      </p:sp>
    </p:spTree>
    <p:extLst>
      <p:ext uri="{BB962C8B-B14F-4D97-AF65-F5344CB8AC3E}">
        <p14:creationId xmlns:p14="http://schemas.microsoft.com/office/powerpoint/2010/main" val="194687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9545BC4-74ED-4F64-AB8D-495A84A17DCA}" type="datetime1">
              <a:rPr lang="zh-CN" altLang="en-US"/>
              <a:pPr>
                <a:defRPr/>
              </a:pPr>
              <a:t>2024/7/9</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6" name="灯片编号占位符 5"/>
          <p:cNvSpPr>
            <a:spLocks noGrp="1"/>
          </p:cNvSpPr>
          <p:nvPr>
            <p:ph type="sldNum" sz="quarter" idx="12"/>
          </p:nvPr>
        </p:nvSpPr>
        <p:spPr/>
        <p:txBody>
          <a:bodyPr/>
          <a:lstStyle>
            <a:lvl1pPr>
              <a:defRPr/>
            </a:lvl1pPr>
          </a:lstStyle>
          <a:p>
            <a:fld id="{11886D55-22FF-41D2-B4FD-3C8CA2BBEF17}" type="slidenum">
              <a:rPr lang="zh-CN" altLang="en-US"/>
              <a:pPr/>
              <a:t>‹#›</a:t>
            </a:fld>
            <a:endParaRPr lang="zh-CN" altLang="en-US"/>
          </a:p>
        </p:txBody>
      </p:sp>
    </p:spTree>
    <p:extLst>
      <p:ext uri="{BB962C8B-B14F-4D97-AF65-F5344CB8AC3E}">
        <p14:creationId xmlns:p14="http://schemas.microsoft.com/office/powerpoint/2010/main" val="163294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ED5D6A7-4DB2-4563-9E12-C85D375666A2}" type="datetime1">
              <a:rPr lang="zh-CN" altLang="en-US"/>
              <a:pPr>
                <a:defRPr/>
              </a:pPr>
              <a:t>2024/7/9</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6" name="灯片编号占位符 5"/>
          <p:cNvSpPr>
            <a:spLocks noGrp="1"/>
          </p:cNvSpPr>
          <p:nvPr>
            <p:ph type="sldNum" sz="quarter" idx="12"/>
          </p:nvPr>
        </p:nvSpPr>
        <p:spPr/>
        <p:txBody>
          <a:bodyPr/>
          <a:lstStyle>
            <a:lvl1pPr>
              <a:defRPr/>
            </a:lvl1pPr>
          </a:lstStyle>
          <a:p>
            <a:fld id="{3E569412-D71A-4C05-8C72-3D16D376D6F9}" type="slidenum">
              <a:rPr lang="zh-CN" altLang="en-US"/>
              <a:pPr/>
              <a:t>‹#›</a:t>
            </a:fld>
            <a:endParaRPr lang="zh-CN" altLang="en-US"/>
          </a:p>
        </p:txBody>
      </p:sp>
    </p:spTree>
    <p:extLst>
      <p:ext uri="{BB962C8B-B14F-4D97-AF65-F5344CB8AC3E}">
        <p14:creationId xmlns:p14="http://schemas.microsoft.com/office/powerpoint/2010/main" val="427575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16D7F83C-7A66-41E5-84B2-F2CC64CE073E}" type="datetime1">
              <a:rPr lang="zh-CN" altLang="en-US"/>
              <a:pPr>
                <a:defRPr/>
              </a:pPr>
              <a:t>2024/7/9</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7" name="灯片编号占位符 5"/>
          <p:cNvSpPr>
            <a:spLocks noGrp="1"/>
          </p:cNvSpPr>
          <p:nvPr>
            <p:ph type="sldNum" sz="quarter" idx="12"/>
          </p:nvPr>
        </p:nvSpPr>
        <p:spPr/>
        <p:txBody>
          <a:bodyPr/>
          <a:lstStyle>
            <a:lvl1pPr>
              <a:defRPr/>
            </a:lvl1pPr>
          </a:lstStyle>
          <a:p>
            <a:fld id="{77AC3557-A34C-486C-93BE-859CA39A65D9}" type="slidenum">
              <a:rPr lang="zh-CN" altLang="en-US"/>
              <a:pPr/>
              <a:t>‹#›</a:t>
            </a:fld>
            <a:endParaRPr lang="zh-CN" altLang="en-US"/>
          </a:p>
        </p:txBody>
      </p:sp>
    </p:spTree>
    <p:extLst>
      <p:ext uri="{BB962C8B-B14F-4D97-AF65-F5344CB8AC3E}">
        <p14:creationId xmlns:p14="http://schemas.microsoft.com/office/powerpoint/2010/main" val="589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8C7DF33F-DBBA-4EB5-8242-ACA9E34F5521}" type="datetime1">
              <a:rPr lang="zh-CN" altLang="en-US"/>
              <a:pPr>
                <a:defRPr/>
              </a:pPr>
              <a:t>2024/7/9</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9" name="灯片编号占位符 5"/>
          <p:cNvSpPr>
            <a:spLocks noGrp="1"/>
          </p:cNvSpPr>
          <p:nvPr>
            <p:ph type="sldNum" sz="quarter" idx="12"/>
          </p:nvPr>
        </p:nvSpPr>
        <p:spPr/>
        <p:txBody>
          <a:bodyPr/>
          <a:lstStyle>
            <a:lvl1pPr>
              <a:defRPr/>
            </a:lvl1pPr>
          </a:lstStyle>
          <a:p>
            <a:fld id="{BEBCB52D-5B83-414D-80A2-F628D0814477}" type="slidenum">
              <a:rPr lang="zh-CN" altLang="en-US"/>
              <a:pPr/>
              <a:t>‹#›</a:t>
            </a:fld>
            <a:endParaRPr lang="zh-CN" altLang="en-US"/>
          </a:p>
        </p:txBody>
      </p:sp>
    </p:spTree>
    <p:extLst>
      <p:ext uri="{BB962C8B-B14F-4D97-AF65-F5344CB8AC3E}">
        <p14:creationId xmlns:p14="http://schemas.microsoft.com/office/powerpoint/2010/main" val="184313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01AC565-F223-45B4-878D-3FE7E694C5AC}" type="datetime1">
              <a:rPr lang="zh-CN" altLang="en-US"/>
              <a:pPr>
                <a:defRPr/>
              </a:pPr>
              <a:t>2024/7/9</a:t>
            </a:fld>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5" name="灯片编号占位符 5"/>
          <p:cNvSpPr>
            <a:spLocks noGrp="1"/>
          </p:cNvSpPr>
          <p:nvPr>
            <p:ph type="sldNum" sz="quarter" idx="12"/>
          </p:nvPr>
        </p:nvSpPr>
        <p:spPr/>
        <p:txBody>
          <a:bodyPr/>
          <a:lstStyle>
            <a:lvl1pPr>
              <a:defRPr/>
            </a:lvl1pPr>
          </a:lstStyle>
          <a:p>
            <a:fld id="{4681EFA9-4A44-48D7-B9D4-BB7BEE2695CC}" type="slidenum">
              <a:rPr lang="zh-CN" altLang="en-US"/>
              <a:pPr/>
              <a:t>‹#›</a:t>
            </a:fld>
            <a:endParaRPr lang="zh-CN" altLang="en-US"/>
          </a:p>
        </p:txBody>
      </p:sp>
    </p:spTree>
    <p:extLst>
      <p:ext uri="{BB962C8B-B14F-4D97-AF65-F5344CB8AC3E}">
        <p14:creationId xmlns:p14="http://schemas.microsoft.com/office/powerpoint/2010/main" val="321584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CE93CEB-8659-4172-95A5-083B8DC334B1}" type="datetime1">
              <a:rPr lang="zh-CN" altLang="en-US"/>
              <a:pPr>
                <a:defRPr/>
              </a:pPr>
              <a:t>2024/7/9</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4" name="灯片编号占位符 5"/>
          <p:cNvSpPr>
            <a:spLocks noGrp="1"/>
          </p:cNvSpPr>
          <p:nvPr>
            <p:ph type="sldNum" sz="quarter" idx="12"/>
          </p:nvPr>
        </p:nvSpPr>
        <p:spPr/>
        <p:txBody>
          <a:bodyPr/>
          <a:lstStyle>
            <a:lvl1pPr>
              <a:defRPr/>
            </a:lvl1pPr>
          </a:lstStyle>
          <a:p>
            <a:fld id="{AAEC2998-BB01-4D99-957B-C9A132D1F173}" type="slidenum">
              <a:rPr lang="zh-CN" altLang="en-US"/>
              <a:pPr/>
              <a:t>‹#›</a:t>
            </a:fld>
            <a:endParaRPr lang="zh-CN" altLang="en-US"/>
          </a:p>
        </p:txBody>
      </p:sp>
    </p:spTree>
    <p:extLst>
      <p:ext uri="{BB962C8B-B14F-4D97-AF65-F5344CB8AC3E}">
        <p14:creationId xmlns:p14="http://schemas.microsoft.com/office/powerpoint/2010/main" val="27736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086858B-AA02-4C08-B13C-59969B7ACA26}" type="datetime1">
              <a:rPr lang="zh-CN" altLang="en-US"/>
              <a:pPr>
                <a:defRPr/>
              </a:pPr>
              <a:t>2024/7/9</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7" name="灯片编号占位符 5"/>
          <p:cNvSpPr>
            <a:spLocks noGrp="1"/>
          </p:cNvSpPr>
          <p:nvPr>
            <p:ph type="sldNum" sz="quarter" idx="12"/>
          </p:nvPr>
        </p:nvSpPr>
        <p:spPr/>
        <p:txBody>
          <a:bodyPr/>
          <a:lstStyle>
            <a:lvl1pPr>
              <a:defRPr/>
            </a:lvl1pPr>
          </a:lstStyle>
          <a:p>
            <a:fld id="{84EC7EAD-BFCA-4220-97F0-090B980A8B37}" type="slidenum">
              <a:rPr lang="zh-CN" altLang="en-US"/>
              <a:pPr/>
              <a:t>‹#›</a:t>
            </a:fld>
            <a:endParaRPr lang="zh-CN" altLang="en-US"/>
          </a:p>
        </p:txBody>
      </p:sp>
    </p:spTree>
    <p:extLst>
      <p:ext uri="{BB962C8B-B14F-4D97-AF65-F5344CB8AC3E}">
        <p14:creationId xmlns:p14="http://schemas.microsoft.com/office/powerpoint/2010/main" val="161038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4ADD8B4-80E6-4300-BEA5-36BC115A1AA4}" type="datetime1">
              <a:rPr lang="zh-CN" altLang="en-US"/>
              <a:pPr>
                <a:defRPr/>
              </a:pPr>
              <a:t>2024/7/9</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希望杯  徐源 北京大学</a:t>
            </a:r>
          </a:p>
        </p:txBody>
      </p:sp>
      <p:sp>
        <p:nvSpPr>
          <p:cNvPr id="7" name="灯片编号占位符 5"/>
          <p:cNvSpPr>
            <a:spLocks noGrp="1"/>
          </p:cNvSpPr>
          <p:nvPr>
            <p:ph type="sldNum" sz="quarter" idx="12"/>
          </p:nvPr>
        </p:nvSpPr>
        <p:spPr/>
        <p:txBody>
          <a:bodyPr/>
          <a:lstStyle>
            <a:lvl1pPr>
              <a:defRPr/>
            </a:lvl1pPr>
          </a:lstStyle>
          <a:p>
            <a:fld id="{472CF5C1-7527-4C2F-95BC-2BF7F0A37EFE}" type="slidenum">
              <a:rPr lang="zh-CN" altLang="en-US"/>
              <a:pPr/>
              <a:t>‹#›</a:t>
            </a:fld>
            <a:endParaRPr lang="zh-CN" altLang="en-US"/>
          </a:p>
        </p:txBody>
      </p:sp>
    </p:spTree>
    <p:extLst>
      <p:ext uri="{BB962C8B-B14F-4D97-AF65-F5344CB8AC3E}">
        <p14:creationId xmlns:p14="http://schemas.microsoft.com/office/powerpoint/2010/main" val="12368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59A1F92-1166-47B9-AAA4-88F3F72C61D8}" type="datetime1">
              <a:rPr lang="zh-CN" altLang="en-US"/>
              <a:pPr>
                <a:defRPr/>
              </a:pPr>
              <a:t>2024/7/9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zh-CN" altLang="en-US"/>
              <a:t>希望杯  徐源 北京大学</a:t>
            </a: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5B1C372-2395-487F-90D9-29658CDC552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png"/><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png"/><Relationship Id="rId7"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26.png"/><Relationship Id="rId10" Type="http://schemas.openxmlformats.org/officeDocument/2006/relationships/image" Target="../media/image27.png"/><Relationship Id="rId9"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png"/><Relationship Id="rId7"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1.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0.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png"/><Relationship Id="rId7"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0.png"/><Relationship Id="rId10" Type="http://schemas.openxmlformats.org/officeDocument/2006/relationships/image" Target="../media/image19.emf"/><Relationship Id="rId9"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sp>
        <p:nvSpPr>
          <p:cNvPr id="18"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sp>
        <p:nvSpPr>
          <p:cNvPr id="14" name="文本框 2"/>
          <p:cNvSpPr txBox="1">
            <a:spLocks noChangeArrowheads="1"/>
          </p:cNvSpPr>
          <p:nvPr/>
        </p:nvSpPr>
        <p:spPr bwMode="auto">
          <a:xfrm>
            <a:off x="2063553" y="1484784"/>
            <a:ext cx="7596335" cy="783420"/>
          </a:xfrm>
          <a:prstGeom prst="rect">
            <a:avLst/>
          </a:prstGeom>
          <a:noFill/>
          <a:ln w="15875" cap="rnd">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457200" algn="ctr" eaLnBrk="1" hangingPunct="1">
              <a:lnSpc>
                <a:spcPts val="6000"/>
              </a:lnSpc>
              <a:spcBef>
                <a:spcPct val="0"/>
              </a:spcBef>
              <a:buNone/>
              <a:defRPr/>
            </a:pPr>
            <a:r>
              <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charset="-122"/>
                <a:cs typeface="Times New Roman" panose="02020603050405020304" pitchFamily="18" charset="0"/>
              </a:rPr>
              <a:t>STCF</a:t>
            </a:r>
            <a:r>
              <a:rPr lang="zh-CN"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charset="-122"/>
                <a:cs typeface="Times New Roman" panose="02020603050405020304" pitchFamily="18" charset="0"/>
              </a:rPr>
              <a:t>误差问题和讨论</a:t>
            </a:r>
            <a:endParaRPr lang="en-US" altLang="zh-C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charset="-122"/>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9" name="TextBox 6">
            <a:extLst>
              <a:ext uri="{FF2B5EF4-FFF2-40B4-BE49-F238E27FC236}">
                <a16:creationId xmlns:a16="http://schemas.microsoft.com/office/drawing/2014/main" id="{3AF27EA6-82EC-4BD2-9A18-87A527406940}"/>
              </a:ext>
            </a:extLst>
          </p:cNvPr>
          <p:cNvSpPr txBox="1">
            <a:spLocks noChangeArrowheads="1"/>
          </p:cNvSpPr>
          <p:nvPr/>
        </p:nvSpPr>
        <p:spPr bwMode="auto">
          <a:xfrm>
            <a:off x="3071664" y="3140968"/>
            <a:ext cx="561662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ts val="4000"/>
              </a:lnSpc>
              <a:spcBef>
                <a:spcPct val="0"/>
              </a:spcBef>
              <a:buNone/>
              <a:defRPr/>
            </a:pPr>
            <a:r>
              <a:rPr lang="zh-CN" altLang="en-US" sz="2800" b="1" dirty="0">
                <a:solidFill>
                  <a:schemeClr val="bg2">
                    <a:lumMod val="10000"/>
                  </a:schemeClr>
                </a:solidFill>
                <a:effectLst>
                  <a:outerShdw blurRad="38100" dist="38100" dir="2700000" algn="tl">
                    <a:srgbClr val="000000">
                      <a:alpha val="43137"/>
                    </a:srgbClr>
                  </a:outerShdw>
                </a:effectLst>
                <a:latin typeface="+mj-ea"/>
                <a:ea typeface="+mj-ea"/>
                <a:cs typeface="Times New Roman" panose="02020603050405020304" pitchFamily="18" charset="0"/>
              </a:rPr>
              <a:t>杨鹏辉，于泽</a:t>
            </a:r>
            <a:endParaRPr lang="en-US" altLang="zh-CN" sz="2400" b="1" dirty="0">
              <a:solidFill>
                <a:schemeClr val="accent1">
                  <a:lumMod val="75000"/>
                </a:schemeClr>
              </a:solidFill>
              <a:effectLst>
                <a:outerShdw blurRad="38100" dist="38100" dir="2700000" algn="tl">
                  <a:srgbClr val="000000">
                    <a:alpha val="43137"/>
                  </a:srgbClr>
                </a:outerShdw>
              </a:effectLst>
              <a:latin typeface="+mj-ea"/>
              <a:ea typeface="+mj-ea"/>
              <a:cs typeface="Times New Roman" panose="02020603050405020304" pitchFamily="18" charset="0"/>
            </a:endParaRPr>
          </a:p>
          <a:p>
            <a:pPr algn="ctr" eaLnBrk="1" hangingPunct="1">
              <a:lnSpc>
                <a:spcPts val="4000"/>
              </a:lnSpc>
              <a:spcBef>
                <a:spcPct val="0"/>
              </a:spcBef>
              <a:buNone/>
              <a:defRPr/>
            </a:pPr>
            <a:r>
              <a:rPr lang="en-US" altLang="zh-CN" sz="2800" b="1" dirty="0">
                <a:effectLst>
                  <a:outerShdw blurRad="38100" dist="38100" dir="2700000" algn="tl">
                    <a:srgbClr val="000000">
                      <a:alpha val="43137"/>
                    </a:srgbClr>
                  </a:outerShdw>
                </a:effectLst>
                <a:latin typeface="+mj-ea"/>
                <a:ea typeface="+mj-ea"/>
                <a:cs typeface="Times New Roman" panose="02020603050405020304" pitchFamily="18" charset="0"/>
              </a:rPr>
              <a:t>2024.07.09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11216"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1</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、误差效应对</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几何亮度的影响</a:t>
            </a:r>
          </a:p>
        </p:txBody>
      </p:sp>
      <p:sp>
        <p:nvSpPr>
          <p:cNvPr id="3" name="矩形 2"/>
          <p:cNvSpPr/>
          <p:nvPr/>
        </p:nvSpPr>
        <p:spPr>
          <a:xfrm>
            <a:off x="263353" y="5531674"/>
            <a:ext cx="4968552" cy="707886"/>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若限制亮度损失低于</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βy</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增大不超过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31%, </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βx</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的影响较小</a:t>
            </a:r>
          </a:p>
        </p:txBody>
      </p:sp>
      <p:sp>
        <p:nvSpPr>
          <p:cNvPr id="26"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30" name="矩形 29"/>
          <p:cNvSpPr/>
          <p:nvPr/>
        </p:nvSpPr>
        <p:spPr>
          <a:xfrm>
            <a:off x="1345664" y="1526875"/>
            <a:ext cx="1512168" cy="44928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βx</a:t>
            </a:r>
            <a:r>
              <a:rPr lang="zh-CN" altLang="en-US" sz="2000"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的影响：</a:t>
            </a:r>
          </a:p>
        </p:txBody>
      </p:sp>
      <p:sp>
        <p:nvSpPr>
          <p:cNvPr id="31" name="矩形 30"/>
          <p:cNvSpPr/>
          <p:nvPr/>
        </p:nvSpPr>
        <p:spPr>
          <a:xfrm>
            <a:off x="4943872" y="1557154"/>
            <a:ext cx="1512168" cy="44928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βy</a:t>
            </a:r>
            <a:r>
              <a:rPr lang="zh-CN" altLang="en-US" sz="2000"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的影响：</a:t>
            </a:r>
          </a:p>
        </p:txBody>
      </p:sp>
      <p:sp>
        <p:nvSpPr>
          <p:cNvPr id="15" name="矩形 14"/>
          <p:cNvSpPr/>
          <p:nvPr/>
        </p:nvSpPr>
        <p:spPr>
          <a:xfrm>
            <a:off x="8112224" y="5259286"/>
            <a:ext cx="3296720" cy="707886"/>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若限制亮度损失低于</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，耦合率需不超过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0.62%</a:t>
            </a:r>
            <a:endPar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矩形 15"/>
          <p:cNvSpPr/>
          <p:nvPr/>
        </p:nvSpPr>
        <p:spPr>
          <a:xfrm>
            <a:off x="7912920" y="1435806"/>
            <a:ext cx="4076276" cy="52735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耦合率的影响：引起垂直尺寸变大</a:t>
            </a:r>
          </a:p>
        </p:txBody>
      </p:sp>
      <p:pic>
        <p:nvPicPr>
          <p:cNvPr id="18" name="图片 17">
            <a:extLst>
              <a:ext uri="{FF2B5EF4-FFF2-40B4-BE49-F238E27FC236}">
                <a16:creationId xmlns:a16="http://schemas.microsoft.com/office/drawing/2014/main" id="{8D71E2D5-7ED0-4D84-9CB1-850408F75374}"/>
              </a:ext>
            </a:extLst>
          </p:cNvPr>
          <p:cNvPicPr>
            <a:picLocks noChangeAspect="1"/>
          </p:cNvPicPr>
          <p:nvPr/>
        </p:nvPicPr>
        <p:blipFill>
          <a:blip r:embed="rId4"/>
          <a:stretch>
            <a:fillRect/>
          </a:stretch>
        </p:blipFill>
        <p:spPr>
          <a:xfrm>
            <a:off x="106198" y="2357314"/>
            <a:ext cx="3829562" cy="3064813"/>
          </a:xfrm>
          <a:prstGeom prst="rect">
            <a:avLst/>
          </a:prstGeom>
        </p:spPr>
      </p:pic>
      <p:graphicFrame>
        <p:nvGraphicFramePr>
          <p:cNvPr id="19" name="对象 18">
            <a:extLst>
              <a:ext uri="{FF2B5EF4-FFF2-40B4-BE49-F238E27FC236}">
                <a16:creationId xmlns:a16="http://schemas.microsoft.com/office/drawing/2014/main" id="{ED8CED2A-E6EA-4DCF-8C47-CFAC04013642}"/>
              </a:ext>
            </a:extLst>
          </p:cNvPr>
          <p:cNvGraphicFramePr>
            <a:graphicFrameLocks noChangeAspect="1"/>
          </p:cNvGraphicFramePr>
          <p:nvPr>
            <p:extLst>
              <p:ext uri="{D42A27DB-BD31-4B8C-83A1-F6EECF244321}">
                <p14:modId xmlns:p14="http://schemas.microsoft.com/office/powerpoint/2010/main" val="657922025"/>
              </p:ext>
            </p:extLst>
          </p:nvPr>
        </p:nvGraphicFramePr>
        <p:xfrm>
          <a:off x="3765787" y="2420888"/>
          <a:ext cx="3868338" cy="2960896"/>
        </p:xfrm>
        <a:graphic>
          <a:graphicData uri="http://schemas.openxmlformats.org/presentationml/2006/ole">
            <mc:AlternateContent xmlns:mc="http://schemas.openxmlformats.org/markup-compatibility/2006">
              <mc:Choice xmlns:v="urn:schemas-microsoft-com:vml" Requires="v">
                <p:oleObj name="Graph" r:id="rId5" imgW="14400039" imgH="11021377" progId="Origin95.Graph">
                  <p:embed/>
                </p:oleObj>
              </mc:Choice>
              <mc:Fallback>
                <p:oleObj name="Graph" r:id="rId5" imgW="14400039" imgH="11021377" progId="Origin95.Graph">
                  <p:embed/>
                  <p:pic>
                    <p:nvPicPr>
                      <p:cNvPr id="0" name=""/>
                      <p:cNvPicPr/>
                      <p:nvPr/>
                    </p:nvPicPr>
                    <p:blipFill>
                      <a:blip r:embed="rId6"/>
                      <a:stretch>
                        <a:fillRect/>
                      </a:stretch>
                    </p:blipFill>
                    <p:spPr>
                      <a:xfrm>
                        <a:off x="3765787" y="2420888"/>
                        <a:ext cx="3868338" cy="2960896"/>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F1864A08-92CD-4778-A723-C08C6DC182C6}"/>
              </a:ext>
            </a:extLst>
          </p:cNvPr>
          <p:cNvGraphicFramePr>
            <a:graphicFrameLocks noChangeAspect="1"/>
          </p:cNvGraphicFramePr>
          <p:nvPr>
            <p:extLst>
              <p:ext uri="{D42A27DB-BD31-4B8C-83A1-F6EECF244321}">
                <p14:modId xmlns:p14="http://schemas.microsoft.com/office/powerpoint/2010/main" val="86185404"/>
              </p:ext>
            </p:extLst>
          </p:nvPr>
        </p:nvGraphicFramePr>
        <p:xfrm>
          <a:off x="7896198" y="2354544"/>
          <a:ext cx="3816426" cy="2921161"/>
        </p:xfrm>
        <a:graphic>
          <a:graphicData uri="http://schemas.openxmlformats.org/presentationml/2006/ole">
            <mc:AlternateContent xmlns:mc="http://schemas.openxmlformats.org/markup-compatibility/2006">
              <mc:Choice xmlns:v="urn:schemas-microsoft-com:vml" Requires="v">
                <p:oleObj name="Graph" r:id="rId7" imgW="9802205" imgH="7502570" progId="Origin95.Graph">
                  <p:embed/>
                </p:oleObj>
              </mc:Choice>
              <mc:Fallback>
                <p:oleObj name="Graph" r:id="rId7" imgW="9802205" imgH="7502570" progId="Origin95.Graph">
                  <p:embed/>
                  <p:pic>
                    <p:nvPicPr>
                      <p:cNvPr id="0" name=""/>
                      <p:cNvPicPr/>
                      <p:nvPr/>
                    </p:nvPicPr>
                    <p:blipFill>
                      <a:blip r:embed="rId8"/>
                      <a:stretch>
                        <a:fillRect/>
                      </a:stretch>
                    </p:blipFill>
                    <p:spPr>
                      <a:xfrm>
                        <a:off x="7896198" y="2354544"/>
                        <a:ext cx="3816426" cy="2921161"/>
                      </a:xfrm>
                      <a:prstGeom prst="rect">
                        <a:avLst/>
                      </a:prstGeom>
                    </p:spPr>
                  </p:pic>
                </p:oleObj>
              </mc:Fallback>
            </mc:AlternateContent>
          </a:graphicData>
        </a:graphic>
      </p:graphicFrame>
    </p:spTree>
    <p:extLst>
      <p:ext uri="{BB962C8B-B14F-4D97-AF65-F5344CB8AC3E}">
        <p14:creationId xmlns:p14="http://schemas.microsoft.com/office/powerpoint/2010/main" val="340063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139208"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1</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、误差效应对</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几何亮度的影响</a:t>
            </a:r>
          </a:p>
        </p:txBody>
      </p:sp>
      <p:sp>
        <p:nvSpPr>
          <p:cNvPr id="3" name="矩形 2"/>
          <p:cNvSpPr/>
          <p:nvPr/>
        </p:nvSpPr>
        <p:spPr>
          <a:xfrm>
            <a:off x="324368" y="5271598"/>
            <a:ext cx="4115448" cy="707886"/>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若限制亮度损失低于</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，垂直色散需不超过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77 </a:t>
            </a:r>
            <a:r>
              <a:rPr lang="en-US" altLang="zh-CN" sz="2000" b="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μm</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@0.5%</a:t>
            </a:r>
            <a:r>
              <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耦合率</a:t>
            </a:r>
          </a:p>
        </p:txBody>
      </p:sp>
      <p:sp>
        <p:nvSpPr>
          <p:cNvPr id="33" name="矩形 32"/>
          <p:cNvSpPr/>
          <p:nvPr/>
        </p:nvSpPr>
        <p:spPr>
          <a:xfrm>
            <a:off x="9120612" y="5326403"/>
            <a:ext cx="2683880" cy="707886"/>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水平色散函数畸变对亮度影响很小</a:t>
            </a:r>
            <a:endPar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22" name="矩形 21"/>
          <p:cNvSpPr/>
          <p:nvPr/>
        </p:nvSpPr>
        <p:spPr>
          <a:xfrm>
            <a:off x="566300" y="1435806"/>
            <a:ext cx="2634464" cy="69706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垂直色散函数的影响：引起垂直尺寸变大</a:t>
            </a:r>
          </a:p>
        </p:txBody>
      </p:sp>
      <p:sp>
        <p:nvSpPr>
          <p:cNvPr id="23" name="矩形 22"/>
          <p:cNvSpPr/>
          <p:nvPr/>
        </p:nvSpPr>
        <p:spPr>
          <a:xfrm>
            <a:off x="8752108" y="1496717"/>
            <a:ext cx="2808312" cy="52735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水平色散函数的影响：</a:t>
            </a:r>
          </a:p>
        </p:txBody>
      </p:sp>
      <mc:AlternateContent xmlns:mc="http://schemas.openxmlformats.org/markup-compatibility/2006" xmlns:a14="http://schemas.microsoft.com/office/drawing/2010/main">
        <mc:Choice Requires="a14">
          <p:sp>
            <p:nvSpPr>
              <p:cNvPr id="18" name="矩形 17"/>
              <p:cNvSpPr/>
              <p:nvPr/>
            </p:nvSpPr>
            <p:spPr>
              <a:xfrm>
                <a:off x="4382724" y="1411864"/>
                <a:ext cx="2634464" cy="69706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14:m>
                  <m:oMath xmlns:m="http://schemas.openxmlformats.org/officeDocument/2006/math">
                    <m:sSubSup>
                      <m:sSubSupPr>
                        <m:ctrlPr>
                          <a:rPr lang="en-US" altLang="zh-CN"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ctrlPr>
                      </m:sSubSupPr>
                      <m:e>
                        <m:r>
                          <a:rPr lang="zh-CN" altLang="en-US"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t>𝜼</m:t>
                        </m:r>
                      </m:e>
                      <m:sub>
                        <m:r>
                          <a:rPr lang="en-US" altLang="zh-CN"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t>𝒚</m:t>
                        </m:r>
                      </m:sub>
                      <m:sup>
                        <m:r>
                          <a:rPr lang="en-US" altLang="zh-CN"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t>′</m:t>
                        </m:r>
                      </m:sup>
                    </m:sSubSup>
                  </m:oMath>
                </a14:m>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的影响：引起垂直尺寸变大</a:t>
                </a:r>
              </a:p>
            </p:txBody>
          </p:sp>
        </mc:Choice>
        <mc:Fallback xmlns="">
          <p:sp>
            <p:nvSpPr>
              <p:cNvPr id="18" name="矩形 17"/>
              <p:cNvSpPr>
                <a:spLocks noRot="1" noChangeAspect="1" noMove="1" noResize="1" noEditPoints="1" noAdjustHandles="1" noChangeArrowheads="1" noChangeShapeType="1" noTextEdit="1"/>
              </p:cNvSpPr>
              <p:nvPr/>
            </p:nvSpPr>
            <p:spPr>
              <a:xfrm>
                <a:off x="4382724" y="1411864"/>
                <a:ext cx="2634464" cy="697064"/>
              </a:xfrm>
              <a:prstGeom prst="rect">
                <a:avLst/>
              </a:prstGeom>
              <a:blipFill rotWithShape="0">
                <a:blip r:embed="rId5"/>
                <a:stretch>
                  <a:fillRect l="-2064" t="-8475" b="-16102"/>
                </a:stretch>
              </a:blipFill>
              <a:ln>
                <a:solidFill>
                  <a:schemeClr val="accent3">
                    <a:lumMod val="75000"/>
                  </a:schemeClr>
                </a:solidFill>
              </a:ln>
            </p:spPr>
            <p:txBody>
              <a:bodyPr/>
              <a:lstStyle/>
              <a:p>
                <a:r>
                  <a:rPr lang="zh-CN" altLang="en-US">
                    <a:noFill/>
                  </a:rPr>
                  <a:t> </a:t>
                </a:r>
              </a:p>
            </p:txBody>
          </p:sp>
        </mc:Fallback>
      </mc:AlternateContent>
      <p:graphicFrame>
        <p:nvGraphicFramePr>
          <p:cNvPr id="21" name="对象 20">
            <a:extLst>
              <a:ext uri="{FF2B5EF4-FFF2-40B4-BE49-F238E27FC236}">
                <a16:creationId xmlns:a16="http://schemas.microsoft.com/office/drawing/2014/main" id="{D62A0B82-9E46-4332-8EDE-431E23ADB251}"/>
              </a:ext>
            </a:extLst>
          </p:cNvPr>
          <p:cNvGraphicFramePr>
            <a:graphicFrameLocks noChangeAspect="1"/>
          </p:cNvGraphicFramePr>
          <p:nvPr>
            <p:extLst>
              <p:ext uri="{D42A27DB-BD31-4B8C-83A1-F6EECF244321}">
                <p14:modId xmlns:p14="http://schemas.microsoft.com/office/powerpoint/2010/main" val="3119035200"/>
              </p:ext>
            </p:extLst>
          </p:nvPr>
        </p:nvGraphicFramePr>
        <p:xfrm>
          <a:off x="147428" y="2348880"/>
          <a:ext cx="3644316" cy="2789425"/>
        </p:xfrm>
        <a:graphic>
          <a:graphicData uri="http://schemas.openxmlformats.org/presentationml/2006/ole">
            <mc:AlternateContent xmlns:mc="http://schemas.openxmlformats.org/markup-compatibility/2006">
              <mc:Choice xmlns:v="urn:schemas-microsoft-com:vml" Requires="v">
                <p:oleObj name="Graph" r:id="rId6" imgW="9802205" imgH="7502570" progId="Origin95.Graph">
                  <p:embed/>
                </p:oleObj>
              </mc:Choice>
              <mc:Fallback>
                <p:oleObj name="Graph" r:id="rId6" imgW="9802205" imgH="7502570" progId="Origin95.Graph">
                  <p:embed/>
                  <p:pic>
                    <p:nvPicPr>
                      <p:cNvPr id="0" name=""/>
                      <p:cNvPicPr/>
                      <p:nvPr/>
                    </p:nvPicPr>
                    <p:blipFill>
                      <a:blip r:embed="rId7"/>
                      <a:stretch>
                        <a:fillRect/>
                      </a:stretch>
                    </p:blipFill>
                    <p:spPr>
                      <a:xfrm>
                        <a:off x="147428" y="2348880"/>
                        <a:ext cx="3644316" cy="2789425"/>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88F0C941-CAD8-4647-97BB-6D3D0911BBE7}"/>
              </a:ext>
            </a:extLst>
          </p:cNvPr>
          <p:cNvGraphicFramePr>
            <a:graphicFrameLocks noChangeAspect="1"/>
          </p:cNvGraphicFramePr>
          <p:nvPr>
            <p:extLst>
              <p:ext uri="{D42A27DB-BD31-4B8C-83A1-F6EECF244321}">
                <p14:modId xmlns:p14="http://schemas.microsoft.com/office/powerpoint/2010/main" val="4287904653"/>
              </p:ext>
            </p:extLst>
          </p:nvPr>
        </p:nvGraphicFramePr>
        <p:xfrm>
          <a:off x="8094612" y="2402107"/>
          <a:ext cx="3574774" cy="2736197"/>
        </p:xfrm>
        <a:graphic>
          <a:graphicData uri="http://schemas.openxmlformats.org/presentationml/2006/ole">
            <mc:AlternateContent xmlns:mc="http://schemas.openxmlformats.org/markup-compatibility/2006">
              <mc:Choice xmlns:v="urn:schemas-microsoft-com:vml" Requires="v">
                <p:oleObj name="Graph" r:id="rId8" imgW="9802205" imgH="7502570" progId="Origin95.Graph">
                  <p:embed/>
                </p:oleObj>
              </mc:Choice>
              <mc:Fallback>
                <p:oleObj name="Graph" r:id="rId8" imgW="9802205" imgH="7502570" progId="Origin95.Graph">
                  <p:embed/>
                  <p:pic>
                    <p:nvPicPr>
                      <p:cNvPr id="0" name=""/>
                      <p:cNvPicPr/>
                      <p:nvPr/>
                    </p:nvPicPr>
                    <p:blipFill>
                      <a:blip r:embed="rId9"/>
                      <a:stretch>
                        <a:fillRect/>
                      </a:stretch>
                    </p:blipFill>
                    <p:spPr>
                      <a:xfrm>
                        <a:off x="8094612" y="2402107"/>
                        <a:ext cx="3574774" cy="2736197"/>
                      </a:xfrm>
                      <a:prstGeom prst="rect">
                        <a:avLst/>
                      </a:prstGeom>
                    </p:spPr>
                  </p:pic>
                </p:oleObj>
              </mc:Fallback>
            </mc:AlternateContent>
          </a:graphicData>
        </a:graphic>
      </p:graphicFrame>
      <p:pic>
        <p:nvPicPr>
          <p:cNvPr id="27" name="图片 26">
            <a:extLst>
              <a:ext uri="{FF2B5EF4-FFF2-40B4-BE49-F238E27FC236}">
                <a16:creationId xmlns:a16="http://schemas.microsoft.com/office/drawing/2014/main" id="{97081272-878C-4761-A274-0F579B73204F}"/>
              </a:ext>
            </a:extLst>
          </p:cNvPr>
          <p:cNvPicPr>
            <a:picLocks noChangeAspect="1"/>
          </p:cNvPicPr>
          <p:nvPr/>
        </p:nvPicPr>
        <p:blipFill>
          <a:blip r:embed="rId10"/>
          <a:stretch>
            <a:fillRect/>
          </a:stretch>
        </p:blipFill>
        <p:spPr>
          <a:xfrm>
            <a:off x="4151784" y="2314620"/>
            <a:ext cx="3384376" cy="2900085"/>
          </a:xfrm>
          <a:prstGeom prst="rect">
            <a:avLst/>
          </a:prstGeom>
        </p:spPr>
      </p:pic>
    </p:spTree>
    <p:extLst>
      <p:ext uri="{BB962C8B-B14F-4D97-AF65-F5344CB8AC3E}">
        <p14:creationId xmlns:p14="http://schemas.microsoft.com/office/powerpoint/2010/main" val="268108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355232"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1</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、误差效应对</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几何亮度的影响</a:t>
            </a:r>
          </a:p>
        </p:txBody>
      </p:sp>
      <p:sp>
        <p:nvSpPr>
          <p:cNvPr id="3" name="矩形 2"/>
          <p:cNvSpPr/>
          <p:nvPr/>
        </p:nvSpPr>
        <p:spPr>
          <a:xfrm>
            <a:off x="191344" y="5792683"/>
            <a:ext cx="6580740" cy="400110"/>
          </a:xfrm>
          <a:prstGeom prst="rect">
            <a:avLst/>
          </a:prstGeom>
        </p:spPr>
        <p:txBody>
          <a:bodyPr wrap="squar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若限制亮度损失低于</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，垂直交叉角需不超过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8 </a:t>
            </a:r>
            <a:r>
              <a:rPr lang="en-US" altLang="zh-CN" sz="2000" b="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μrad</a:t>
            </a:r>
            <a:endParaRPr lang="zh-CN" altLang="en-US" sz="2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文本框 27"/>
          <p:cNvSpPr txBox="1"/>
          <p:nvPr/>
        </p:nvSpPr>
        <p:spPr>
          <a:xfrm>
            <a:off x="7320136" y="2191452"/>
            <a:ext cx="4104456" cy="178510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Vertical beta waist shift;</a:t>
            </a:r>
          </a:p>
          <a:p>
            <a:pPr marL="342900" indent="-342900">
              <a:spcAft>
                <a:spcPts val="1200"/>
              </a:spcAft>
              <a:buFont typeface="Arial" panose="020B0604020202020204" pitchFamily="34" charset="0"/>
              <a:buChar char="•"/>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X-Y coupling </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r1~r4</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@IP</a:t>
            </a:r>
          </a:p>
          <a:p>
            <a:pPr marL="342900" indent="-342900">
              <a:spcAft>
                <a:spcPts val="1200"/>
              </a:spcAft>
              <a:buFont typeface="Arial" panose="020B0604020202020204" pitchFamily="34" charset="0"/>
              <a:buChar char="•"/>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Chromatic coupling @IP </a:t>
            </a:r>
          </a:p>
          <a:p>
            <a:pPr marL="342900" indent="-342900">
              <a:spcAft>
                <a:spcPts val="1200"/>
              </a:spcAft>
              <a:buFont typeface="Arial" panose="020B0604020202020204" pitchFamily="34" charset="0"/>
              <a:buChar char="•"/>
            </a:pP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x, y</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的轨道稳定性</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19"/>
              <p:cNvSpPr txBox="1"/>
              <p:nvPr/>
            </p:nvSpPr>
            <p:spPr>
              <a:xfrm>
                <a:off x="315004" y="1909815"/>
                <a:ext cx="2025288" cy="681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2</m:t>
                              </m:r>
                            </m:sub>
                          </m:sSub>
                        </m:num>
                        <m:den>
                          <m:r>
                            <a:rPr lang="en-US" altLang="zh-CN" i="1">
                              <a:latin typeface="Cambria Math" panose="02040503050406030204" pitchFamily="18" charset="0"/>
                              <a:cs typeface="Cambria Math" panose="02040503050406030204" pitchFamily="18" charset="0"/>
                            </a:rPr>
                            <m:t>4</m:t>
                          </m:r>
                          <m:r>
                            <a:rPr lang="en-US" altLang="zh-CN" i="1">
                              <a:latin typeface="Cambria Math" panose="02040503050406030204" pitchFamily="18" charset="0"/>
                              <a:cs typeface="Cambria Math" panose="02040503050406030204" pitchFamily="18" charset="0"/>
                            </a:rPr>
                            <m:t>𝜋</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𝑇</m:t>
                              </m:r>
                            </m:e>
                            <m:sub>
                              <m:r>
                                <a:rPr lang="en-US" altLang="zh-CN" i="1">
                                  <a:latin typeface="Cambria Math" panose="02040503050406030204" pitchFamily="18" charset="0"/>
                                  <a:cs typeface="Cambria Math" panose="02040503050406030204" pitchFamily="18" charset="0"/>
                                </a:rPr>
                                <m:t>𝑠</m:t>
                              </m:r>
                            </m:sub>
                          </m:sSub>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𝜎</m:t>
                              </m:r>
                            </m:e>
                            <m:sub>
                              <m:r>
                                <a:rPr lang="en-US" altLang="zh-CN" i="1">
                                  <a:latin typeface="Cambria Math" panose="02040503050406030204" pitchFamily="18" charset="0"/>
                                  <a:cs typeface="Cambria Math" panose="02040503050406030204" pitchFamily="18" charset="0"/>
                                </a:rPr>
                                <m:t>𝑦</m:t>
                              </m:r>
                            </m:sub>
                          </m:sSub>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𝜎</m:t>
                              </m:r>
                            </m:e>
                            <m:sub>
                              <m:r>
                                <a:rPr lang="en-US" altLang="zh-CN" b="0" i="1" smtClean="0">
                                  <a:latin typeface="Cambria Math" panose="02040503050406030204" pitchFamily="18" charset="0"/>
                                  <a:cs typeface="Cambria Math" panose="02040503050406030204" pitchFamily="18" charset="0"/>
                                </a:rPr>
                                <m:t>𝑠</m:t>
                              </m:r>
                            </m:sub>
                          </m:sSub>
                          <m:r>
                            <a:rPr lang="zh-CN" altLang="en-US" i="1" smtClean="0">
                              <a:latin typeface="Cambria Math" panose="02040503050406030204" pitchFamily="18" charset="0"/>
                              <a:cs typeface="Cambria Math" panose="02040503050406030204" pitchFamily="18" charset="0"/>
                            </a:rPr>
                            <m:t>𝜙</m:t>
                          </m:r>
                        </m:den>
                      </m:f>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315004" y="1909815"/>
                <a:ext cx="2025288" cy="681990"/>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2712528" y="1896838"/>
                <a:ext cx="3672408" cy="9493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𝐿</m:t>
                      </m:r>
                      <m:r>
                        <a:rPr lang="en-US" altLang="zh-CN" b="0" i="1" smtClean="0">
                          <a:latin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2</m:t>
                              </m:r>
                            </m:sub>
                          </m:sSub>
                        </m:num>
                        <m:den>
                          <m:r>
                            <a:rPr lang="en-US" altLang="zh-CN" i="1">
                              <a:latin typeface="Cambria Math" panose="02040503050406030204" pitchFamily="18" charset="0"/>
                              <a:cs typeface="Cambria Math" panose="02040503050406030204" pitchFamily="18" charset="0"/>
                            </a:rPr>
                            <m:t>4</m:t>
                          </m:r>
                          <m:r>
                            <a:rPr lang="en-US" altLang="zh-CN" i="1">
                              <a:latin typeface="Cambria Math" panose="02040503050406030204" pitchFamily="18" charset="0"/>
                              <a:cs typeface="Cambria Math" panose="02040503050406030204" pitchFamily="18" charset="0"/>
                            </a:rPr>
                            <m:t>𝜋</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𝑇</m:t>
                              </m:r>
                            </m:e>
                            <m:sub>
                              <m:r>
                                <a:rPr lang="en-US" altLang="zh-CN" i="1">
                                  <a:latin typeface="Cambria Math" panose="02040503050406030204" pitchFamily="18" charset="0"/>
                                  <a:cs typeface="Cambria Math" panose="02040503050406030204" pitchFamily="18" charset="0"/>
                                </a:rPr>
                                <m:t>𝑠</m:t>
                              </m:r>
                            </m:sub>
                          </m:sSub>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𝜎</m:t>
                              </m:r>
                            </m:e>
                            <m:sub>
                              <m:r>
                                <a:rPr lang="en-US" altLang="zh-CN" b="0" i="1" smtClean="0">
                                  <a:latin typeface="Cambria Math" panose="02040503050406030204" pitchFamily="18" charset="0"/>
                                  <a:cs typeface="Cambria Math" panose="02040503050406030204" pitchFamily="18" charset="0"/>
                                </a:rPr>
                                <m:t>𝑠</m:t>
                              </m:r>
                            </m:sub>
                          </m:sSub>
                          <m:r>
                            <a:rPr lang="zh-CN" altLang="en-US" i="1" smtClean="0">
                              <a:latin typeface="Cambria Math" panose="02040503050406030204" pitchFamily="18" charset="0"/>
                              <a:cs typeface="Cambria Math" panose="02040503050406030204" pitchFamily="18" charset="0"/>
                            </a:rPr>
                            <m:t>𝜙</m:t>
                          </m:r>
                          <m:rad>
                            <m:radPr>
                              <m:degHide m:val="on"/>
                              <m:ctrlPr>
                                <a:rPr lang="en-US" altLang="zh-CN" i="1" smtClean="0">
                                  <a:latin typeface="Cambria Math" panose="02040503050406030204" pitchFamily="18" charset="0"/>
                                </a:rPr>
                              </m:ctrlPr>
                            </m:radPr>
                            <m:deg/>
                            <m:e>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cs typeface="Cambria Math" panose="02040503050406030204" pitchFamily="18" charset="0"/>
                                    </a:rPr>
                                    <m:t>𝜎</m:t>
                                  </m:r>
                                </m:e>
                                <m:sub>
                                  <m:r>
                                    <m:rPr>
                                      <m:sty m:val="p"/>
                                    </m:rPr>
                                    <a:rPr lang="en-US" altLang="zh-CN" i="1">
                                      <a:latin typeface="Cambria Math" panose="02040503050406030204" pitchFamily="18" charset="0"/>
                                    </a:rPr>
                                    <m:t>y</m:t>
                                  </m:r>
                                </m:sub>
                                <m:sup>
                                  <m:r>
                                    <a:rPr lang="en-US" altLang="zh-CN" b="0" i="1" smtClean="0">
                                      <a:latin typeface="Cambria Math" panose="02040503050406030204" pitchFamily="18" charset="0"/>
                                    </a:rPr>
                                    <m:t>2</m:t>
                                  </m:r>
                                </m:sup>
                              </m:sSubSup>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cos</m:t>
                                  </m:r>
                                </m:e>
                                <m:sup>
                                  <m:r>
                                    <a:rPr lang="en-US" altLang="zh-CN" b="0" i="1" smtClean="0">
                                      <a:latin typeface="Cambria Math" panose="02040503050406030204" pitchFamily="18" charset="0"/>
                                    </a:rPr>
                                    <m:t>2</m:t>
                                  </m:r>
                                </m:sup>
                              </m:sSup>
                              <m:r>
                                <a:rPr lang="zh-CN" altLang="en-US" i="1" smtClean="0">
                                  <a:latin typeface="Cambria Math" panose="02040503050406030204" pitchFamily="18" charset="0"/>
                                </a:rPr>
                                <m:t>𝛼</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cs typeface="Cambria Math" panose="02040503050406030204" pitchFamily="18" charset="0"/>
                                    </a:rPr>
                                    <m:t>𝜎</m:t>
                                  </m:r>
                                </m:e>
                                <m:sub>
                                  <m:r>
                                    <m:rPr>
                                      <m:sty m:val="p"/>
                                    </m:rPr>
                                    <a:rPr lang="en-US" altLang="zh-CN" i="1">
                                      <a:latin typeface="Cambria Math" panose="02040503050406030204" pitchFamily="18" charset="0"/>
                                    </a:rPr>
                                    <m:t>s</m:t>
                                  </m:r>
                                </m:sub>
                                <m:sup>
                                  <m:r>
                                    <a:rPr lang="en-US" altLang="zh-CN" i="1">
                                      <a:latin typeface="Cambria Math" panose="02040503050406030204" pitchFamily="18" charset="0"/>
                                    </a:rPr>
                                    <m:t>2</m:t>
                                  </m:r>
                                </m:sup>
                              </m:sSubSup>
                              <m:sSup>
                                <m:sSupPr>
                                  <m:ctrlPr>
                                    <a:rPr lang="en-US" altLang="zh-CN" i="1">
                                      <a:latin typeface="Cambria Math" panose="02040503050406030204" pitchFamily="18" charset="0"/>
                                    </a:rPr>
                                  </m:ctrlPr>
                                </m:sSupPr>
                                <m:e>
                                  <m:r>
                                    <m:rPr>
                                      <m:sty m:val="p"/>
                                    </m:rPr>
                                    <a:rPr lang="en-US" altLang="zh-CN" i="1">
                                      <a:latin typeface="Cambria Math" panose="02040503050406030204" pitchFamily="18" charset="0"/>
                                    </a:rPr>
                                    <m:t>sin</m:t>
                                  </m:r>
                                </m:e>
                                <m:sup>
                                  <m:r>
                                    <a:rPr lang="en-US" altLang="zh-CN" i="1">
                                      <a:latin typeface="Cambria Math" panose="02040503050406030204" pitchFamily="18" charset="0"/>
                                    </a:rPr>
                                    <m:t>2</m:t>
                                  </m:r>
                                </m:sup>
                              </m:sSup>
                              <m:r>
                                <a:rPr lang="zh-CN" altLang="en-US" i="1">
                                  <a:latin typeface="Cambria Math" panose="02040503050406030204" pitchFamily="18" charset="0"/>
                                </a:rPr>
                                <m:t>𝛼</m:t>
                              </m:r>
                            </m:e>
                          </m:rad>
                        </m:den>
                      </m:f>
                    </m:oMath>
                  </m:oMathPara>
                </a14:m>
                <a:endParaRPr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712528" y="1896838"/>
                <a:ext cx="3672408" cy="949325"/>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5" name="直接箭头连接符 4"/>
          <p:cNvCxnSpPr/>
          <p:nvPr/>
        </p:nvCxnSpPr>
        <p:spPr>
          <a:xfrm>
            <a:off x="2256340" y="2252129"/>
            <a:ext cx="524412" cy="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25" name="矩形 24"/>
          <p:cNvSpPr/>
          <p:nvPr/>
        </p:nvSpPr>
        <p:spPr>
          <a:xfrm>
            <a:off x="623392" y="1369480"/>
            <a:ext cx="2824296" cy="52735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垂直交叉角</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α</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的影响：</a:t>
            </a:r>
          </a:p>
        </p:txBody>
      </p:sp>
      <p:sp>
        <p:nvSpPr>
          <p:cNvPr id="26" name="矩形 25"/>
          <p:cNvSpPr/>
          <p:nvPr/>
        </p:nvSpPr>
        <p:spPr>
          <a:xfrm>
            <a:off x="7347824" y="1373371"/>
            <a:ext cx="2824296" cy="52735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其它暂未模拟的因素：</a:t>
            </a:r>
          </a:p>
        </p:txBody>
      </p:sp>
      <p:graphicFrame>
        <p:nvGraphicFramePr>
          <p:cNvPr id="18" name="对象 17">
            <a:extLst>
              <a:ext uri="{FF2B5EF4-FFF2-40B4-BE49-F238E27FC236}">
                <a16:creationId xmlns:a16="http://schemas.microsoft.com/office/drawing/2014/main" id="{856F66A1-5F0B-4A79-9522-ADB83D0B268F}"/>
              </a:ext>
            </a:extLst>
          </p:cNvPr>
          <p:cNvGraphicFramePr>
            <a:graphicFrameLocks noChangeAspect="1"/>
          </p:cNvGraphicFramePr>
          <p:nvPr>
            <p:extLst>
              <p:ext uri="{D42A27DB-BD31-4B8C-83A1-F6EECF244321}">
                <p14:modId xmlns:p14="http://schemas.microsoft.com/office/powerpoint/2010/main" val="588769289"/>
              </p:ext>
            </p:extLst>
          </p:nvPr>
        </p:nvGraphicFramePr>
        <p:xfrm>
          <a:off x="119336" y="2951160"/>
          <a:ext cx="3843064" cy="2941551"/>
        </p:xfrm>
        <a:graphic>
          <a:graphicData uri="http://schemas.openxmlformats.org/presentationml/2006/ole">
            <mc:AlternateContent xmlns:mc="http://schemas.openxmlformats.org/markup-compatibility/2006">
              <mc:Choice xmlns:v="urn:schemas-microsoft-com:vml" Requires="v">
                <p:oleObj name="Graph" r:id="rId7" imgW="14400039" imgH="11021377" progId="Origin95.Graph">
                  <p:embed/>
                </p:oleObj>
              </mc:Choice>
              <mc:Fallback>
                <p:oleObj name="Graph" r:id="rId7" imgW="14400039" imgH="11021377" progId="Origin95.Graph">
                  <p:embed/>
                  <p:pic>
                    <p:nvPicPr>
                      <p:cNvPr id="0" name=""/>
                      <p:cNvPicPr/>
                      <p:nvPr/>
                    </p:nvPicPr>
                    <p:blipFill>
                      <a:blip r:embed="rId8"/>
                      <a:stretch>
                        <a:fillRect/>
                      </a:stretch>
                    </p:blipFill>
                    <p:spPr>
                      <a:xfrm>
                        <a:off x="119336" y="2951160"/>
                        <a:ext cx="3843064" cy="2941551"/>
                      </a:xfrm>
                      <a:prstGeom prst="rect">
                        <a:avLst/>
                      </a:prstGeom>
                    </p:spPr>
                  </p:pic>
                </p:oleObj>
              </mc:Fallback>
            </mc:AlternateContent>
          </a:graphicData>
        </a:graphic>
      </p:graphicFrame>
    </p:spTree>
    <p:extLst>
      <p:ext uri="{BB962C8B-B14F-4D97-AF65-F5344CB8AC3E}">
        <p14:creationId xmlns:p14="http://schemas.microsoft.com/office/powerpoint/2010/main" val="402436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8322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433662144"/>
                  </p:ext>
                </p:extLst>
              </p:nvPr>
            </p:nvGraphicFramePr>
            <p:xfrm>
              <a:off x="551384" y="1772816"/>
              <a:ext cx="9361040" cy="1499997"/>
            </p:xfrm>
            <a:graphic>
              <a:graphicData uri="http://schemas.openxmlformats.org/drawingml/2006/table">
                <a:tbl>
                  <a:tblPr firstRow="1" bandRow="1">
                    <a:tableStyleId>{5C22544A-7EE6-4342-B048-85BDC9FD1C3A}</a:tableStyleId>
                  </a:tblPr>
                  <a:tblGrid>
                    <a:gridCol w="1413366">
                      <a:extLst>
                        <a:ext uri="{9D8B030D-6E8A-4147-A177-3AD203B41FA5}">
                          <a16:colId xmlns:a16="http://schemas.microsoft.com/office/drawing/2014/main" val="20000"/>
                        </a:ext>
                      </a:extLst>
                    </a:gridCol>
                    <a:gridCol w="1017060">
                      <a:extLst>
                        <a:ext uri="{9D8B030D-6E8A-4147-A177-3AD203B41FA5}">
                          <a16:colId xmlns:a16="http://schemas.microsoft.com/office/drawing/2014/main" val="20001"/>
                        </a:ext>
                      </a:extLst>
                    </a:gridCol>
                    <a:gridCol w="1017060">
                      <a:extLst>
                        <a:ext uri="{9D8B030D-6E8A-4147-A177-3AD203B41FA5}">
                          <a16:colId xmlns:a16="http://schemas.microsoft.com/office/drawing/2014/main" val="20002"/>
                        </a:ext>
                      </a:extLst>
                    </a:gridCol>
                    <a:gridCol w="1017060">
                      <a:extLst>
                        <a:ext uri="{9D8B030D-6E8A-4147-A177-3AD203B41FA5}">
                          <a16:colId xmlns:a16="http://schemas.microsoft.com/office/drawing/2014/main" val="20003"/>
                        </a:ext>
                      </a:extLst>
                    </a:gridCol>
                    <a:gridCol w="122408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370840">
                    <a:tc>
                      <a:txBody>
                        <a:bodyPr/>
                        <a:lstStyle/>
                        <a:p>
                          <a:endParaRPr lang="zh-CN" altLang="en-US" dirty="0">
                            <a:solidFill>
                              <a:schemeClr val="tx1"/>
                            </a:solidFill>
                          </a:endParaRPr>
                        </a:p>
                      </a:txBody>
                      <a:tcPr>
                        <a:solidFill>
                          <a:srgbClr val="FEF6F0"/>
                        </a:solidFill>
                      </a:tcPr>
                    </a:tc>
                    <a:tc>
                      <a:txBody>
                        <a:bodyPr/>
                        <a:lstStyle/>
                        <a:p>
                          <a:pPr algn="ctr"/>
                          <a14:m>
                            <m:oMath xmlns:m="http://schemas.openxmlformats.org/officeDocument/2006/math">
                              <m:r>
                                <a:rPr lang="zh-CN" altLang="en-US"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𝑥</m:t>
                              </m:r>
                            </m:oMath>
                          </a14:m>
                          <a:r>
                            <a:rPr lang="zh-CN" altLang="en-US" b="0" dirty="0">
                              <a:solidFill>
                                <a:schemeClr val="tx1"/>
                              </a:solidFill>
                              <a:latin typeface="Times New Roman" panose="02020603050405020304" pitchFamily="18" charset="0"/>
                              <a:cs typeface="Times New Roman" panose="02020603050405020304" pitchFamily="18" charset="0"/>
                            </a:rPr>
                            <a:t> </a:t>
                          </a:r>
                          <a:r>
                            <a:rPr lang="en-US" altLang="zh-CN" b="0" dirty="0">
                              <a:solidFill>
                                <a:schemeClr val="tx1"/>
                              </a:solidFill>
                              <a:latin typeface="Times New Roman" panose="02020603050405020304" pitchFamily="18" charset="0"/>
                              <a:cs typeface="Times New Roman" panose="02020603050405020304" pitchFamily="18" charset="0"/>
                            </a:rPr>
                            <a:t>(</a:t>
                          </a:r>
                          <a:r>
                            <a:rPr lang="en-US" altLang="zh-CN" b="0" dirty="0" err="1">
                              <a:solidFill>
                                <a:schemeClr val="tx1"/>
                              </a:solidFill>
                              <a:latin typeface="Times New Roman" panose="02020603050405020304" pitchFamily="18" charset="0"/>
                              <a:cs typeface="Times New Roman" panose="02020603050405020304" pitchFamily="18" charset="0"/>
                            </a:rPr>
                            <a:t>μm</a:t>
                          </a: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𝑦</m:t>
                              </m:r>
                            </m:oMath>
                          </a14:m>
                          <a:r>
                            <a:rPr lang="zh-CN" altLang="en-US" b="0" dirty="0">
                              <a:solidFill>
                                <a:schemeClr val="tx1"/>
                              </a:solidFill>
                              <a:latin typeface="Times New Roman" panose="02020603050405020304" pitchFamily="18" charset="0"/>
                              <a:cs typeface="Times New Roman" panose="02020603050405020304" pitchFamily="18" charset="0"/>
                            </a:rPr>
                            <a:t> </a:t>
                          </a:r>
                          <a:r>
                            <a:rPr lang="en-US" altLang="zh-CN" b="0" dirty="0">
                              <a:solidFill>
                                <a:schemeClr val="tx1"/>
                              </a:solidFill>
                              <a:latin typeface="Times New Roman" panose="02020603050405020304" pitchFamily="18" charset="0"/>
                              <a:cs typeface="Times New Roman" panose="02020603050405020304" pitchFamily="18" charset="0"/>
                            </a:rPr>
                            <a:t>(μm)</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𝑠</m:t>
                              </m:r>
                            </m:oMath>
                          </a14:m>
                          <a:r>
                            <a:rPr lang="zh-CN" altLang="en-US" b="0" i="1" dirty="0">
                              <a:solidFill>
                                <a:schemeClr val="tx1"/>
                              </a:solidFill>
                              <a:latin typeface="Times New Roman" panose="02020603050405020304" pitchFamily="18" charset="0"/>
                              <a:cs typeface="Times New Roman" panose="02020603050405020304" pitchFamily="18" charset="0"/>
                            </a:rPr>
                            <a:t> </a:t>
                          </a:r>
                          <a:r>
                            <a:rPr lang="en-US" altLang="zh-CN" b="0" dirty="0">
                              <a:solidFill>
                                <a:schemeClr val="tx1"/>
                              </a:solidFill>
                              <a:latin typeface="Times New Roman" panose="02020603050405020304" pitchFamily="18" charset="0"/>
                              <a:cs typeface="Times New Roman" panose="02020603050405020304" pitchFamily="18" charset="0"/>
                            </a:rPr>
                            <a:t>(μm)</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rPr>
                                    <m:t>𝜃</m:t>
                                  </m:r>
                                </m:e>
                                <m:sub>
                                  <m:r>
                                    <a:rPr lang="en-US" altLang="zh-CN" b="0" i="1" smtClean="0">
                                      <a:solidFill>
                                        <a:schemeClr val="tx1"/>
                                      </a:solidFill>
                                      <a:latin typeface="Cambria Math" panose="02040503050406030204" pitchFamily="18" charset="0"/>
                                    </a:rPr>
                                    <m:t>𝑥</m:t>
                                  </m:r>
                                </m:sub>
                              </m:sSub>
                            </m:oMath>
                          </a14:m>
                          <a:r>
                            <a:rPr lang="en-US" altLang="zh-CN" b="0" dirty="0">
                              <a:solidFill>
                                <a:schemeClr val="tx1"/>
                              </a:solidFill>
                              <a:latin typeface="Times New Roman" panose="02020603050405020304" pitchFamily="18" charset="0"/>
                              <a:cs typeface="Times New Roman" panose="02020603050405020304" pitchFamily="18" charset="0"/>
                            </a:rPr>
                            <a:t>(</a:t>
                          </a:r>
                          <a:r>
                            <a:rPr lang="en-US" altLang="zh-CN" b="0" dirty="0" err="1">
                              <a:solidFill>
                                <a:schemeClr val="tx1"/>
                              </a:solidFill>
                              <a:latin typeface="Times New Roman" panose="02020603050405020304" pitchFamily="18" charset="0"/>
                              <a:cs typeface="Times New Roman" panose="02020603050405020304" pitchFamily="18" charset="0"/>
                            </a:rPr>
                            <a:t>mrad</a:t>
                          </a: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rPr>
                                    <m:t>𝜃</m:t>
                                  </m:r>
                                </m:e>
                                <m:sub>
                                  <m:r>
                                    <a:rPr lang="en-US" altLang="zh-CN" b="0" i="1" smtClean="0">
                                      <a:solidFill>
                                        <a:schemeClr val="tx1"/>
                                      </a:solidFill>
                                      <a:latin typeface="Cambria Math" panose="02040503050406030204" pitchFamily="18" charset="0"/>
                                    </a:rPr>
                                    <m:t>𝑦</m:t>
                                  </m:r>
                                </m:sub>
                              </m:sSub>
                            </m:oMath>
                          </a14:m>
                          <a:r>
                            <a:rPr lang="en-US" altLang="zh-CN" b="0" dirty="0">
                              <a:solidFill>
                                <a:schemeClr val="tx1"/>
                              </a:solidFill>
                              <a:latin typeface="Times New Roman" panose="02020603050405020304" pitchFamily="18" charset="0"/>
                              <a:cs typeface="Times New Roman" panose="02020603050405020304" pitchFamily="18" charset="0"/>
                            </a:rPr>
                            <a:t>(</a:t>
                          </a:r>
                          <a:r>
                            <a:rPr lang="en-US" altLang="zh-CN" b="0" dirty="0" err="1">
                              <a:solidFill>
                                <a:schemeClr val="tx1"/>
                              </a:solidFill>
                              <a:latin typeface="Times New Roman" panose="02020603050405020304" pitchFamily="18" charset="0"/>
                              <a:cs typeface="Times New Roman" panose="02020603050405020304" pitchFamily="18" charset="0"/>
                            </a:rPr>
                            <a:t>mrad</a:t>
                          </a: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rPr>
                                    <m:t>𝜃</m:t>
                                  </m:r>
                                </m:e>
                                <m:sub>
                                  <m:r>
                                    <a:rPr lang="en-US" altLang="zh-CN" b="0" i="1" smtClean="0">
                                      <a:solidFill>
                                        <a:schemeClr val="tx1"/>
                                      </a:solidFill>
                                      <a:latin typeface="Cambria Math" panose="02040503050406030204" pitchFamily="18" charset="0"/>
                                    </a:rPr>
                                    <m:t>𝑠</m:t>
                                  </m:r>
                                </m:sub>
                              </m:sSub>
                            </m:oMath>
                          </a14:m>
                          <a:r>
                            <a:rPr lang="zh-CN" altLang="en-US" b="0" dirty="0">
                              <a:solidFill>
                                <a:schemeClr val="tx1"/>
                              </a:solidFill>
                              <a:latin typeface="Times New Roman" panose="02020603050405020304" pitchFamily="18" charset="0"/>
                              <a:cs typeface="Times New Roman" panose="02020603050405020304" pitchFamily="18" charset="0"/>
                            </a:rPr>
                            <a:t> </a:t>
                          </a:r>
                          <a:r>
                            <a:rPr lang="en-US" altLang="zh-CN" b="0" dirty="0">
                              <a:solidFill>
                                <a:schemeClr val="tx1"/>
                              </a:solidFill>
                              <a:latin typeface="Times New Roman" panose="02020603050405020304" pitchFamily="18" charset="0"/>
                              <a:cs typeface="Times New Roman" panose="02020603050405020304" pitchFamily="18" charset="0"/>
                            </a:rPr>
                            <a:t>(</a:t>
                          </a:r>
                          <a:r>
                            <a:rPr lang="en-US" altLang="zh-CN" b="0" dirty="0" err="1">
                              <a:solidFill>
                                <a:schemeClr val="tx1"/>
                              </a:solidFill>
                              <a:latin typeface="Times New Roman" panose="02020603050405020304" pitchFamily="18" charset="0"/>
                              <a:cs typeface="Times New Roman" panose="02020603050405020304" pitchFamily="18" charset="0"/>
                            </a:rPr>
                            <a:t>mrad</a:t>
                          </a: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solidFill>
                          <a:srgbClr val="FEF6F0"/>
                        </a:solidFill>
                      </a:tcPr>
                    </a:tc>
                    <a:tc>
                      <a:txBody>
                        <a:bodyPr/>
                        <a:lstStyle/>
                        <a:p>
                          <a:pPr algn="ctr"/>
                          <a:r>
                            <a:rPr lang="en-US" altLang="zh-CN" b="0" dirty="0">
                              <a:solidFill>
                                <a:schemeClr val="tx1"/>
                              </a:solidFill>
                            </a:rPr>
                            <a:t>Field</a:t>
                          </a:r>
                          <a:r>
                            <a:rPr lang="en-US" altLang="zh-CN" b="0" baseline="0" dirty="0">
                              <a:solidFill>
                                <a:schemeClr val="tx1"/>
                              </a:solidFill>
                            </a:rPr>
                            <a:t> error</a:t>
                          </a:r>
                          <a:endParaRPr lang="zh-CN" altLang="en-US" b="0" dirty="0">
                            <a:solidFill>
                              <a:schemeClr val="tx1"/>
                            </a:solidFill>
                          </a:endParaRPr>
                        </a:p>
                      </a:txBody>
                      <a:tcPr>
                        <a:solidFill>
                          <a:srgbClr val="FEF6F0"/>
                        </a:solidFill>
                      </a:tcPr>
                    </a:tc>
                    <a:extLst>
                      <a:ext uri="{0D108BD9-81ED-4DB2-BD59-A6C34878D82A}">
                        <a16:rowId xmlns:a16="http://schemas.microsoft.com/office/drawing/2014/main" val="10000"/>
                      </a:ext>
                    </a:extLst>
                  </a:tr>
                  <a:tr h="370840">
                    <a:tc>
                      <a:txBody>
                        <a:bodyPr/>
                        <a:lstStyle/>
                        <a:p>
                          <a:r>
                            <a:rPr lang="en-US" altLang="zh-CN" dirty="0">
                              <a:solidFill>
                                <a:schemeClr val="tx1"/>
                              </a:solidFill>
                            </a:rPr>
                            <a:t>Dipole</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0.02%</a:t>
                          </a:r>
                          <a:endParaRPr lang="zh-CN" altLang="en-US" dirty="0">
                            <a:solidFill>
                              <a:schemeClr val="tx1"/>
                            </a:solidFill>
                          </a:endParaRPr>
                        </a:p>
                      </a:txBody>
                      <a:tcPr>
                        <a:solidFill>
                          <a:srgbClr val="FEF6F0"/>
                        </a:solidFill>
                      </a:tcPr>
                    </a:tc>
                    <a:extLst>
                      <a:ext uri="{0D108BD9-81ED-4DB2-BD59-A6C34878D82A}">
                        <a16:rowId xmlns:a16="http://schemas.microsoft.com/office/drawing/2014/main" val="10001"/>
                      </a:ext>
                    </a:extLst>
                  </a:tr>
                  <a:tr h="370840">
                    <a:tc>
                      <a:txBody>
                        <a:bodyPr/>
                        <a:lstStyle/>
                        <a:p>
                          <a:r>
                            <a:rPr lang="en-US" altLang="zh-CN" dirty="0" err="1">
                              <a:solidFill>
                                <a:schemeClr val="tx1"/>
                              </a:solidFill>
                            </a:rPr>
                            <a:t>Quadrupole</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0.02%</a:t>
                          </a:r>
                          <a:endParaRPr lang="zh-CN" altLang="en-US" dirty="0">
                            <a:solidFill>
                              <a:schemeClr val="tx1"/>
                            </a:solidFill>
                          </a:endParaRPr>
                        </a:p>
                      </a:txBody>
                      <a:tcPr>
                        <a:solidFill>
                          <a:srgbClr val="FEF6F0"/>
                        </a:solidFill>
                      </a:tcPr>
                    </a:tc>
                    <a:extLst>
                      <a:ext uri="{0D108BD9-81ED-4DB2-BD59-A6C34878D82A}">
                        <a16:rowId xmlns:a16="http://schemas.microsoft.com/office/drawing/2014/main" val="10002"/>
                      </a:ext>
                    </a:extLst>
                  </a:tr>
                  <a:tr h="370840">
                    <a:tc>
                      <a:txBody>
                        <a:bodyPr/>
                        <a:lstStyle/>
                        <a:p>
                          <a:r>
                            <a:rPr lang="en-US" altLang="zh-CN" dirty="0" err="1">
                              <a:solidFill>
                                <a:schemeClr val="tx1"/>
                              </a:solidFill>
                            </a:rPr>
                            <a:t>Sextupole</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100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a:solidFill>
                                <a:schemeClr val="tx1"/>
                              </a:solidFill>
                            </a:rPr>
                            <a:t>0.02%</a:t>
                          </a:r>
                          <a:endParaRPr lang="zh-CN" altLang="en-US" dirty="0">
                            <a:solidFill>
                              <a:schemeClr val="tx1"/>
                            </a:solidFill>
                          </a:endParaRPr>
                        </a:p>
                      </a:txBody>
                      <a:tcPr>
                        <a:solidFill>
                          <a:srgbClr val="FEF6F0"/>
                        </a:solidFill>
                      </a:tcPr>
                    </a:tc>
                    <a:extLst>
                      <a:ext uri="{0D108BD9-81ED-4DB2-BD59-A6C34878D82A}">
                        <a16:rowId xmlns:a16="http://schemas.microsoft.com/office/drawing/2014/main" val="10003"/>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433662144"/>
                  </p:ext>
                </p:extLst>
              </p:nvPr>
            </p:nvGraphicFramePr>
            <p:xfrm>
              <a:off x="551384" y="1772816"/>
              <a:ext cx="9361040" cy="1499997"/>
            </p:xfrm>
            <a:graphic>
              <a:graphicData uri="http://schemas.openxmlformats.org/drawingml/2006/table">
                <a:tbl>
                  <a:tblPr firstRow="1" bandRow="1">
                    <a:tableStyleId>{5C22544A-7EE6-4342-B048-85BDC9FD1C3A}</a:tableStyleId>
                  </a:tblPr>
                  <a:tblGrid>
                    <a:gridCol w="1413366"/>
                    <a:gridCol w="1017060"/>
                    <a:gridCol w="1017060"/>
                    <a:gridCol w="1017060"/>
                    <a:gridCol w="1224086"/>
                    <a:gridCol w="1152128"/>
                    <a:gridCol w="1152128"/>
                    <a:gridCol w="1368152"/>
                  </a:tblGrid>
                  <a:tr h="387477">
                    <a:tc>
                      <a:txBody>
                        <a:bodyPr/>
                        <a:lstStyle/>
                        <a:p>
                          <a:endParaRPr lang="zh-CN" altLang="en-US" dirty="0">
                            <a:solidFill>
                              <a:schemeClr val="tx1"/>
                            </a:solidFill>
                          </a:endParaRPr>
                        </a:p>
                      </a:txBody>
                      <a:tcPr>
                        <a:solidFill>
                          <a:srgbClr val="FEF6F0"/>
                        </a:solidFill>
                      </a:tcPr>
                    </a:tc>
                    <a:tc>
                      <a:txBody>
                        <a:bodyPr/>
                        <a:lstStyle/>
                        <a:p>
                          <a:endParaRPr lang="zh-CN"/>
                        </a:p>
                      </a:txBody>
                      <a:tcPr>
                        <a:blipFill rotWithShape="0">
                          <a:blip r:embed="rId4"/>
                          <a:stretch>
                            <a:fillRect l="-139521" t="-7813" r="-683832" b="-309375"/>
                          </a:stretch>
                        </a:blipFill>
                      </a:tcPr>
                    </a:tc>
                    <a:tc>
                      <a:txBody>
                        <a:bodyPr/>
                        <a:lstStyle/>
                        <a:p>
                          <a:endParaRPr lang="zh-CN"/>
                        </a:p>
                      </a:txBody>
                      <a:tcPr>
                        <a:blipFill rotWithShape="0">
                          <a:blip r:embed="rId4"/>
                          <a:stretch>
                            <a:fillRect l="-239521" t="-7813" r="-583832" b="-309375"/>
                          </a:stretch>
                        </a:blipFill>
                      </a:tcPr>
                    </a:tc>
                    <a:tc>
                      <a:txBody>
                        <a:bodyPr/>
                        <a:lstStyle/>
                        <a:p>
                          <a:endParaRPr lang="zh-CN"/>
                        </a:p>
                      </a:txBody>
                      <a:tcPr>
                        <a:blipFill rotWithShape="0">
                          <a:blip r:embed="rId4"/>
                          <a:stretch>
                            <a:fillRect l="-339521" t="-7813" r="-483832" b="-309375"/>
                          </a:stretch>
                        </a:blipFill>
                      </a:tcPr>
                    </a:tc>
                    <a:tc>
                      <a:txBody>
                        <a:bodyPr/>
                        <a:lstStyle/>
                        <a:p>
                          <a:endParaRPr lang="zh-CN"/>
                        </a:p>
                      </a:txBody>
                      <a:tcPr>
                        <a:blipFill rotWithShape="0">
                          <a:blip r:embed="rId4"/>
                          <a:stretch>
                            <a:fillRect l="-365174" t="-7813" r="-301990" b="-309375"/>
                          </a:stretch>
                        </a:blipFill>
                      </a:tcPr>
                    </a:tc>
                    <a:tc>
                      <a:txBody>
                        <a:bodyPr/>
                        <a:lstStyle/>
                        <a:p>
                          <a:endParaRPr lang="zh-CN"/>
                        </a:p>
                      </a:txBody>
                      <a:tcPr>
                        <a:blipFill rotWithShape="0">
                          <a:blip r:embed="rId4"/>
                          <a:stretch>
                            <a:fillRect l="-494709" t="-7813" r="-221164" b="-309375"/>
                          </a:stretch>
                        </a:blipFill>
                      </a:tcPr>
                    </a:tc>
                    <a:tc>
                      <a:txBody>
                        <a:bodyPr/>
                        <a:lstStyle/>
                        <a:p>
                          <a:endParaRPr lang="zh-CN"/>
                        </a:p>
                      </a:txBody>
                      <a:tcPr>
                        <a:blipFill rotWithShape="0">
                          <a:blip r:embed="rId4"/>
                          <a:stretch>
                            <a:fillRect l="-594709" t="-7813" r="-121164" b="-309375"/>
                          </a:stretch>
                        </a:blipFill>
                      </a:tcPr>
                    </a:tc>
                    <a:tc>
                      <a:txBody>
                        <a:bodyPr/>
                        <a:lstStyle/>
                        <a:p>
                          <a:pPr algn="ctr"/>
                          <a:r>
                            <a:rPr lang="en-US" altLang="zh-CN" b="0" dirty="0" smtClean="0">
                              <a:solidFill>
                                <a:schemeClr val="tx1"/>
                              </a:solidFill>
                            </a:rPr>
                            <a:t>Field</a:t>
                          </a:r>
                          <a:r>
                            <a:rPr lang="en-US" altLang="zh-CN" b="0" baseline="0" dirty="0" smtClean="0">
                              <a:solidFill>
                                <a:schemeClr val="tx1"/>
                              </a:solidFill>
                            </a:rPr>
                            <a:t> error</a:t>
                          </a:r>
                          <a:endParaRPr lang="zh-CN" altLang="en-US" b="0" dirty="0">
                            <a:solidFill>
                              <a:schemeClr val="tx1"/>
                            </a:solidFill>
                          </a:endParaRPr>
                        </a:p>
                      </a:txBody>
                      <a:tcPr>
                        <a:solidFill>
                          <a:srgbClr val="FEF6F0"/>
                        </a:solidFill>
                      </a:tcPr>
                    </a:tc>
                  </a:tr>
                  <a:tr h="370840">
                    <a:tc>
                      <a:txBody>
                        <a:bodyPr/>
                        <a:lstStyle/>
                        <a:p>
                          <a:r>
                            <a:rPr lang="en-US" altLang="zh-CN" dirty="0" smtClean="0">
                              <a:solidFill>
                                <a:schemeClr val="tx1"/>
                              </a:solidFill>
                            </a:rPr>
                            <a:t>Dipole</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100</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100</a:t>
                          </a:r>
                          <a:endParaRPr lang="zh-CN" altLang="en-US" dirty="0" smtClean="0">
                            <a:solidFill>
                              <a:schemeClr val="tx1"/>
                            </a:solidFill>
                          </a:endParaRPr>
                        </a:p>
                      </a:txBody>
                      <a:tcPr>
                        <a:solidFill>
                          <a:srgbClr val="FEF6F0"/>
                        </a:solidFill>
                      </a:tcPr>
                    </a:tc>
                    <a:tc>
                      <a:txBody>
                        <a:bodyPr/>
                        <a:lstStyle/>
                        <a:p>
                          <a:pPr algn="ctr"/>
                          <a:r>
                            <a:rPr lang="en-US" altLang="zh-CN" dirty="0" smtClean="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0.02%</a:t>
                          </a:r>
                          <a:endParaRPr lang="zh-CN" altLang="en-US" dirty="0">
                            <a:solidFill>
                              <a:schemeClr val="tx1"/>
                            </a:solidFill>
                          </a:endParaRPr>
                        </a:p>
                      </a:txBody>
                      <a:tcPr>
                        <a:solidFill>
                          <a:srgbClr val="FEF6F0"/>
                        </a:solidFill>
                      </a:tcPr>
                    </a:tc>
                  </a:tr>
                  <a:tr h="370840">
                    <a:tc>
                      <a:txBody>
                        <a:bodyPr/>
                        <a:lstStyle/>
                        <a:p>
                          <a:r>
                            <a:rPr lang="en-US" altLang="zh-CN" dirty="0" err="1" smtClean="0">
                              <a:solidFill>
                                <a:schemeClr val="tx1"/>
                              </a:solidFill>
                            </a:rPr>
                            <a:t>Quadrupole</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100</a:t>
                          </a:r>
                          <a:endParaRPr lang="zh-CN" altLang="en-US" dirty="0" smtClean="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100</a:t>
                          </a:r>
                          <a:endParaRPr lang="zh-CN" altLang="en-US" dirty="0" smtClean="0">
                            <a:solidFill>
                              <a:schemeClr val="tx1"/>
                            </a:solidFill>
                          </a:endParaRPr>
                        </a:p>
                      </a:txBody>
                      <a:tcPr>
                        <a:solidFill>
                          <a:srgbClr val="FEF6F0"/>
                        </a:solidFill>
                      </a:tcPr>
                    </a:tc>
                    <a:tc>
                      <a:txBody>
                        <a:bodyPr/>
                        <a:lstStyle/>
                        <a:p>
                          <a:pPr algn="ctr"/>
                          <a:r>
                            <a:rPr lang="en-US" altLang="zh-CN" dirty="0" smtClean="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0.02%</a:t>
                          </a:r>
                          <a:endParaRPr lang="zh-CN" altLang="en-US" dirty="0" smtClean="0">
                            <a:solidFill>
                              <a:schemeClr val="tx1"/>
                            </a:solidFill>
                          </a:endParaRPr>
                        </a:p>
                      </a:txBody>
                      <a:tcPr>
                        <a:solidFill>
                          <a:srgbClr val="FEF6F0"/>
                        </a:solidFill>
                      </a:tcPr>
                    </a:tc>
                  </a:tr>
                  <a:tr h="370840">
                    <a:tc>
                      <a:txBody>
                        <a:bodyPr/>
                        <a:lstStyle/>
                        <a:p>
                          <a:r>
                            <a:rPr lang="en-US" altLang="zh-CN" dirty="0" err="1" smtClean="0">
                              <a:solidFill>
                                <a:schemeClr val="tx1"/>
                              </a:solidFill>
                            </a:rPr>
                            <a:t>Sextupole</a:t>
                          </a:r>
                          <a:endParaRPr lang="zh-CN" altLang="en-US" dirty="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100</a:t>
                          </a:r>
                          <a:endParaRPr lang="zh-CN" altLang="en-US" dirty="0" smtClean="0">
                            <a:solidFill>
                              <a:schemeClr val="tx1"/>
                            </a:solidFill>
                          </a:endParaRPr>
                        </a:p>
                      </a:txBody>
                      <a:tcPr>
                        <a:solidFill>
                          <a:srgbClr val="FEF6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100</a:t>
                          </a:r>
                          <a:endParaRPr lang="zh-CN" altLang="en-US" dirty="0" smtClean="0">
                            <a:solidFill>
                              <a:schemeClr val="tx1"/>
                            </a:solidFill>
                          </a:endParaRPr>
                        </a:p>
                      </a:txBody>
                      <a:tcPr>
                        <a:solidFill>
                          <a:srgbClr val="FEF6F0"/>
                        </a:solidFill>
                      </a:tcPr>
                    </a:tc>
                    <a:tc>
                      <a:txBody>
                        <a:bodyPr/>
                        <a:lstStyle/>
                        <a:p>
                          <a:pPr algn="ctr"/>
                          <a:r>
                            <a:rPr lang="en-US" altLang="zh-CN" dirty="0" smtClean="0">
                              <a:solidFill>
                                <a:schemeClr val="tx1"/>
                              </a:solidFill>
                            </a:rPr>
                            <a:t>150</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0.1</a:t>
                          </a:r>
                          <a:endParaRPr lang="zh-CN" altLang="en-US" dirty="0">
                            <a:solidFill>
                              <a:schemeClr val="tx1"/>
                            </a:solidFill>
                          </a:endParaRPr>
                        </a:p>
                      </a:txBody>
                      <a:tcPr>
                        <a:solidFill>
                          <a:srgbClr val="FEF6F0"/>
                        </a:solidFill>
                      </a:tcPr>
                    </a:tc>
                    <a:tc>
                      <a:txBody>
                        <a:bodyPr/>
                        <a:lstStyle/>
                        <a:p>
                          <a:pPr algn="ctr"/>
                          <a:r>
                            <a:rPr lang="en-US" altLang="zh-CN" dirty="0" smtClean="0">
                              <a:solidFill>
                                <a:schemeClr val="tx1"/>
                              </a:solidFill>
                            </a:rPr>
                            <a:t>0.02%</a:t>
                          </a:r>
                          <a:endParaRPr lang="zh-CN" altLang="en-US" dirty="0">
                            <a:solidFill>
                              <a:schemeClr val="tx1"/>
                            </a:solidFill>
                          </a:endParaRPr>
                        </a:p>
                      </a:txBody>
                      <a:tcPr>
                        <a:solidFill>
                          <a:srgbClr val="FEF6F0"/>
                        </a:solidFill>
                      </a:tcPr>
                    </a:tc>
                  </a:tr>
                </a:tbl>
              </a:graphicData>
            </a:graphic>
          </p:graphicFrame>
        </mc:Fallback>
      </mc:AlternateContent>
      <p:sp>
        <p:nvSpPr>
          <p:cNvPr id="26" name="文本框 25"/>
          <p:cNvSpPr txBox="1"/>
          <p:nvPr/>
        </p:nvSpPr>
        <p:spPr>
          <a:xfrm>
            <a:off x="498060" y="1349041"/>
            <a:ext cx="8982316" cy="400110"/>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cs typeface="Times New Roman" panose="02020603050405020304" pitchFamily="18" charset="0"/>
              </a:rPr>
              <a:t>误差水平设置：如表格，</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3σ</a:t>
            </a: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截断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磁铁多极场误差与</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girder</a:t>
            </a:r>
            <a:r>
              <a:rPr lang="zh-CN" altLang="en-US" sz="2000" b="1" dirty="0">
                <a:latin typeface="Times New Roman" panose="02020603050405020304" pitchFamily="18" charset="0"/>
                <a:ea typeface="黑体" panose="02010609060101010101" pitchFamily="49" charset="-122"/>
                <a:cs typeface="Times New Roman" panose="02020603050405020304" pitchFamily="18" charset="0"/>
              </a:rPr>
              <a:t>误差暂未考虑</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 name="文本框 26"/>
          <p:cNvSpPr txBox="1"/>
          <p:nvPr/>
        </p:nvSpPr>
        <p:spPr>
          <a:xfrm>
            <a:off x="465486" y="3388930"/>
            <a:ext cx="2141556" cy="400110"/>
          </a:xfrm>
          <a:prstGeom prst="rect">
            <a:avLst/>
          </a:prstGeom>
          <a:noFill/>
        </p:spPr>
        <p:txBody>
          <a:bodyPr wrap="square" rtlCol="0">
            <a:spAutoFit/>
          </a:bodyPr>
          <a:lstStyle/>
          <a:p>
            <a:r>
              <a:rPr lang="zh-CN" altLang="en-US" sz="2000" b="1" dirty="0">
                <a:latin typeface="黑体" panose="02010609060101010101" pitchFamily="49" charset="-122"/>
                <a:ea typeface="黑体" panose="02010609060101010101" pitchFamily="49" charset="-122"/>
                <a:cs typeface="Times New Roman" panose="02020603050405020304" pitchFamily="18" charset="0"/>
              </a:rPr>
              <a:t>闭轨存活率：</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5"/>
          <a:stretch>
            <a:fillRect/>
          </a:stretch>
        </p:blipFill>
        <p:spPr>
          <a:xfrm>
            <a:off x="7800206" y="3515468"/>
            <a:ext cx="3528392" cy="2497129"/>
          </a:xfrm>
          <a:prstGeom prst="rect">
            <a:avLst/>
          </a:prstGeom>
        </p:spPr>
      </p:pic>
      <p:sp>
        <p:nvSpPr>
          <p:cNvPr id="29" name="文本框 28"/>
          <p:cNvSpPr txBox="1"/>
          <p:nvPr/>
        </p:nvSpPr>
        <p:spPr>
          <a:xfrm>
            <a:off x="8369863" y="5984828"/>
            <a:ext cx="345638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APS-U</a:t>
            </a:r>
            <a:r>
              <a:rPr lang="zh-CN" altLang="en-US" sz="2000" dirty="0">
                <a:latin typeface="Times New Roman" panose="02020603050405020304" pitchFamily="18" charset="0"/>
                <a:cs typeface="Times New Roman" panose="02020603050405020304" pitchFamily="18" charset="0"/>
              </a:rPr>
              <a:t>的闭轨存活率</a:t>
            </a:r>
            <a:r>
              <a:rPr lang="en-US" altLang="zh-CN" sz="2000" dirty="0">
                <a:latin typeface="Times New Roman" panose="02020603050405020304" pitchFamily="18" charset="0"/>
                <a:cs typeface="Times New Roman" panose="02020603050405020304" pitchFamily="18" charset="0"/>
              </a:rPr>
              <a:t>(100μm)</a:t>
            </a:r>
            <a:endParaRPr lang="zh-CN" altLang="en-US" sz="2000" dirty="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6"/>
          <a:stretch>
            <a:fillRect/>
          </a:stretch>
        </p:blipFill>
        <p:spPr>
          <a:xfrm>
            <a:off x="4223792" y="3722574"/>
            <a:ext cx="3324416" cy="2262254"/>
          </a:xfrm>
          <a:prstGeom prst="rect">
            <a:avLst/>
          </a:prstGeom>
        </p:spPr>
      </p:pic>
      <p:pic>
        <p:nvPicPr>
          <p:cNvPr id="7" name="图片 6"/>
          <p:cNvPicPr>
            <a:picLocks noChangeAspect="1"/>
          </p:cNvPicPr>
          <p:nvPr/>
        </p:nvPicPr>
        <p:blipFill>
          <a:blip r:embed="rId7"/>
          <a:stretch>
            <a:fillRect/>
          </a:stretch>
        </p:blipFill>
        <p:spPr>
          <a:xfrm>
            <a:off x="482578" y="3772328"/>
            <a:ext cx="3456385" cy="2286448"/>
          </a:xfrm>
          <a:prstGeom prst="rect">
            <a:avLst/>
          </a:prstGeom>
        </p:spPr>
      </p:pic>
      <p:sp>
        <p:nvSpPr>
          <p:cNvPr id="18" name="文本框 17"/>
          <p:cNvSpPr txBox="1"/>
          <p:nvPr/>
        </p:nvSpPr>
        <p:spPr>
          <a:xfrm>
            <a:off x="623392" y="6008566"/>
            <a:ext cx="3397189"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STCF</a:t>
            </a:r>
            <a:r>
              <a:rPr lang="zh-CN" altLang="en-US" sz="2000" dirty="0">
                <a:latin typeface="Times New Roman" panose="02020603050405020304" pitchFamily="18" charset="0"/>
                <a:cs typeface="Times New Roman" panose="02020603050405020304" pitchFamily="18" charset="0"/>
              </a:rPr>
              <a:t>的闭轨存活率</a:t>
            </a:r>
            <a:r>
              <a:rPr lang="en-US" altLang="zh-CN" sz="2000" dirty="0">
                <a:latin typeface="Times New Roman" panose="02020603050405020304" pitchFamily="18" charset="0"/>
                <a:cs typeface="Times New Roman" panose="02020603050405020304" pitchFamily="18" charset="0"/>
              </a:rPr>
              <a:t>(100μm)</a:t>
            </a:r>
            <a:endParaRPr lang="zh-CN" altLang="en-US" sz="20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4446222" y="5993209"/>
            <a:ext cx="3564421"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HALF</a:t>
            </a:r>
            <a:r>
              <a:rPr lang="zh-CN" altLang="en-US" sz="2000" dirty="0">
                <a:latin typeface="Times New Roman" panose="02020603050405020304" pitchFamily="18" charset="0"/>
                <a:cs typeface="Times New Roman" panose="02020603050405020304" pitchFamily="18" charset="0"/>
              </a:rPr>
              <a:t>的闭轨存活率</a:t>
            </a:r>
            <a:r>
              <a:rPr lang="en-US" altLang="zh-CN" sz="2000" dirty="0">
                <a:latin typeface="Times New Roman" panose="02020603050405020304" pitchFamily="18" charset="0"/>
                <a:cs typeface="Times New Roman" panose="02020603050405020304" pitchFamily="18" charset="0"/>
              </a:rPr>
              <a:t>(50μm)</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9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8322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695400" y="2042112"/>
            <a:ext cx="11142556" cy="1323439"/>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BPM: </a:t>
            </a:r>
            <a:r>
              <a:rPr lang="zh-CN" altLang="en-US" sz="2000" dirty="0">
                <a:latin typeface="Times New Roman" panose="02020603050405020304" pitchFamily="18" charset="0"/>
                <a:cs typeface="Times New Roman" panose="02020603050405020304" pitchFamily="18" charset="0"/>
              </a:rPr>
              <a:t>每个四极铁旁边放置一个</a:t>
            </a:r>
            <a:r>
              <a:rPr lang="en-US" altLang="zh-CN" sz="2000" dirty="0">
                <a:latin typeface="Times New Roman" panose="02020603050405020304" pitchFamily="18" charset="0"/>
                <a:cs typeface="Times New Roman" panose="02020603050405020304" pitchFamily="18" charset="0"/>
              </a:rPr>
              <a:t>BPM</a:t>
            </a:r>
            <a:r>
              <a:rPr lang="zh-CN" altLang="en-US" sz="2000" dirty="0">
                <a:latin typeface="Times New Roman" panose="02020603050405020304" pitchFamily="18" charset="0"/>
                <a:cs typeface="Times New Roman" panose="02020603050405020304" pitchFamily="18" charset="0"/>
              </a:rPr>
              <a:t>（离得很近的</a:t>
            </a:r>
            <a:r>
              <a:rPr lang="en-US" altLang="zh-CN" sz="2000" dirty="0">
                <a:latin typeface="Times New Roman" panose="02020603050405020304" pitchFamily="18" charset="0"/>
                <a:cs typeface="Times New Roman" panose="02020603050405020304" pitchFamily="18" charset="0"/>
              </a:rPr>
              <a:t>Q</a:t>
            </a:r>
            <a:r>
              <a:rPr lang="zh-CN" altLang="en-US" sz="2000" dirty="0">
                <a:latin typeface="Times New Roman" panose="02020603050405020304" pitchFamily="18" charset="0"/>
                <a:cs typeface="Times New Roman" panose="02020603050405020304" pitchFamily="18" charset="0"/>
              </a:rPr>
              <a:t>不再重复放</a:t>
            </a:r>
            <a:r>
              <a:rPr lang="en-US" altLang="zh-CN" sz="2000" dirty="0">
                <a:latin typeface="Times New Roman" panose="02020603050405020304" pitchFamily="18" charset="0"/>
                <a:cs typeface="Times New Roman" panose="02020603050405020304" pitchFamily="18" charset="0"/>
              </a:rPr>
              <a:t>BPM</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共约</a:t>
            </a:r>
            <a:r>
              <a:rPr lang="en-US" altLang="zh-CN" sz="2000" dirty="0">
                <a:latin typeface="Times New Roman" panose="02020603050405020304" pitchFamily="18" charset="0"/>
                <a:cs typeface="Times New Roman" panose="02020603050405020304" pitchFamily="18" charset="0"/>
              </a:rPr>
              <a:t>320</a:t>
            </a:r>
            <a:r>
              <a:rPr lang="zh-CN" altLang="en-US" sz="2000" dirty="0">
                <a:latin typeface="Times New Roman" panose="02020603050405020304" pitchFamily="18" charset="0"/>
                <a:cs typeface="Times New Roman" panose="02020603050405020304" pitchFamily="18" charset="0"/>
              </a:rPr>
              <a:t>个</a:t>
            </a:r>
            <a:r>
              <a:rPr lang="en-US" altLang="zh-CN" sz="2000" dirty="0">
                <a:latin typeface="Times New Roman" panose="02020603050405020304" pitchFamily="18" charset="0"/>
                <a:cs typeface="Times New Roman" panose="02020603050405020304" pitchFamily="18" charset="0"/>
              </a:rPr>
              <a:t>BPM</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校正子：每个</a:t>
            </a:r>
            <a:r>
              <a:rPr lang="en-US" altLang="zh-CN" sz="2000" dirty="0">
                <a:latin typeface="Times New Roman" panose="02020603050405020304" pitchFamily="18" charset="0"/>
                <a:cs typeface="Times New Roman" panose="02020603050405020304" pitchFamily="18" charset="0"/>
              </a:rPr>
              <a:t>QF</a:t>
            </a:r>
            <a:r>
              <a:rPr lang="zh-CN" altLang="en-US" sz="2000" dirty="0">
                <a:latin typeface="Times New Roman" panose="02020603050405020304" pitchFamily="18" charset="0"/>
                <a:cs typeface="Times New Roman" panose="02020603050405020304" pitchFamily="18" charset="0"/>
              </a:rPr>
              <a:t>上绑水平校正子，每个</a:t>
            </a:r>
            <a:r>
              <a:rPr lang="en-US" altLang="zh-CN" sz="2000" dirty="0">
                <a:latin typeface="Times New Roman" panose="02020603050405020304" pitchFamily="18" charset="0"/>
                <a:cs typeface="Times New Roman" panose="02020603050405020304" pitchFamily="18" charset="0"/>
              </a:rPr>
              <a:t>QD</a:t>
            </a:r>
            <a:r>
              <a:rPr lang="zh-CN" altLang="en-US" sz="2000" dirty="0">
                <a:latin typeface="Times New Roman" panose="02020603050405020304" pitchFamily="18" charset="0"/>
                <a:cs typeface="Times New Roman" panose="02020603050405020304" pitchFamily="18" charset="0"/>
              </a:rPr>
              <a:t>上绑垂直校正子；每块六极铁上绑双向校正子（紧邻着六极铁的四极铁上不再重复绑校正子）。水平或垂直校正子各约</a:t>
            </a:r>
            <a:r>
              <a:rPr lang="en-US" altLang="zh-CN" sz="2000" dirty="0">
                <a:latin typeface="Times New Roman" panose="02020603050405020304" pitchFamily="18" charset="0"/>
                <a:cs typeface="Times New Roman" panose="02020603050405020304" pitchFamily="18" charset="0"/>
              </a:rPr>
              <a:t>170</a:t>
            </a:r>
            <a:r>
              <a:rPr lang="zh-CN" altLang="en-US" sz="2000" dirty="0">
                <a:latin typeface="Times New Roman" panose="02020603050405020304" pitchFamily="18" charset="0"/>
                <a:cs typeface="Times New Roman" panose="02020603050405020304" pitchFamily="18" charset="0"/>
              </a:rPr>
              <a:t>个。</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斜四极场：暂未布局</a:t>
            </a:r>
            <a:endParaRPr lang="en-US" altLang="zh-CN" sz="20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695400" y="4142821"/>
            <a:ext cx="5093884" cy="193899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首圈轨迹校正： </a:t>
            </a:r>
            <a:r>
              <a:rPr lang="en-US" altLang="zh-CN" sz="2000" dirty="0">
                <a:latin typeface="Times New Roman" panose="02020603050405020304" pitchFamily="18" charset="0"/>
                <a:ea typeface="+mn-ea"/>
                <a:cs typeface="Times New Roman" panose="02020603050405020304" pitchFamily="18" charset="0"/>
              </a:rPr>
              <a:t>SVD+</a:t>
            </a:r>
            <a:r>
              <a:rPr lang="zh-CN" altLang="en-US" sz="2000" dirty="0">
                <a:latin typeface="Times New Roman" panose="02020603050405020304" pitchFamily="18" charset="0"/>
                <a:ea typeface="+mn-ea"/>
                <a:cs typeface="Times New Roman" panose="02020603050405020304" pitchFamily="18" charset="0"/>
              </a:rPr>
              <a:t>轨迹响应矩阵</a:t>
            </a:r>
            <a:endParaRPr lang="en-US" altLang="zh-CN" sz="2000" dirty="0">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轨道校正：</a:t>
            </a:r>
            <a:r>
              <a:rPr lang="en-US" altLang="zh-CN" sz="2000" dirty="0">
                <a:latin typeface="Times New Roman" panose="02020603050405020304" pitchFamily="18" charset="0"/>
                <a:ea typeface="+mn-ea"/>
                <a:cs typeface="Times New Roman" panose="02020603050405020304" pitchFamily="18" charset="0"/>
              </a:rPr>
              <a:t>SVD+</a:t>
            </a:r>
            <a:r>
              <a:rPr lang="zh-CN" altLang="en-US" sz="2000" dirty="0">
                <a:latin typeface="Times New Roman" panose="02020603050405020304" pitchFamily="18" charset="0"/>
                <a:ea typeface="+mn-ea"/>
                <a:cs typeface="Times New Roman" panose="02020603050405020304" pitchFamily="18" charset="0"/>
              </a:rPr>
              <a:t>轨道响应矩阵</a:t>
            </a:r>
            <a:endParaRPr lang="en-US" altLang="zh-CN" sz="2000" dirty="0">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函数与水平色散校正：</a:t>
            </a:r>
            <a:r>
              <a:rPr lang="en-US" altLang="zh-CN" sz="2000" dirty="0">
                <a:latin typeface="Times New Roman" panose="02020603050405020304" pitchFamily="18" charset="0"/>
                <a:ea typeface="+mn-ea"/>
                <a:cs typeface="Times New Roman" panose="02020603050405020304" pitchFamily="18" charset="0"/>
              </a:rPr>
              <a:t>LOCO</a:t>
            </a:r>
          </a:p>
          <a:p>
            <a:pPr marL="342900" indent="-3429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工作点和色品：未恢复</a:t>
            </a:r>
            <a:endParaRPr lang="en-US" altLang="zh-CN" sz="2000" dirty="0">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耦合与垂直色散校正：未开始</a:t>
            </a:r>
            <a:endParaRPr lang="en-US" altLang="zh-CN" sz="2000" dirty="0">
              <a:latin typeface="Times New Roman" panose="02020603050405020304" pitchFamily="18" charset="0"/>
              <a:ea typeface="+mn-ea"/>
              <a:cs typeface="Times New Roman" panose="02020603050405020304" pitchFamily="18" charset="0"/>
            </a:endParaRPr>
          </a:p>
          <a:p>
            <a:pPr marL="342900" indent="-342900">
              <a:buFont typeface="Arial" panose="020B0604020202020204" pitchFamily="34" charset="0"/>
              <a:buChar char="•"/>
            </a:pPr>
            <a:endParaRPr lang="en-US" altLang="zh-CN" sz="2000" dirty="0">
              <a:latin typeface="Times New Roman" panose="02020603050405020304" pitchFamily="18" charset="0"/>
              <a:ea typeface="+mn-ea"/>
              <a:cs typeface="Times New Roman" panose="02020603050405020304" pitchFamily="18" charset="0"/>
            </a:endParaRPr>
          </a:p>
        </p:txBody>
      </p:sp>
      <p:sp>
        <p:nvSpPr>
          <p:cNvPr id="15" name="矩形 14"/>
          <p:cNvSpPr/>
          <p:nvPr/>
        </p:nvSpPr>
        <p:spPr>
          <a:xfrm>
            <a:off x="375716" y="1492850"/>
            <a:ext cx="2376264" cy="52735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BPM</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与校正子布局：</a:t>
            </a:r>
          </a:p>
        </p:txBody>
      </p:sp>
      <p:sp>
        <p:nvSpPr>
          <p:cNvPr id="16" name="矩形 15"/>
          <p:cNvSpPr/>
          <p:nvPr/>
        </p:nvSpPr>
        <p:spPr>
          <a:xfrm>
            <a:off x="371364" y="3537566"/>
            <a:ext cx="1476164" cy="52735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校正步骤：</a:t>
            </a:r>
          </a:p>
        </p:txBody>
      </p:sp>
    </p:spTree>
    <p:extLst>
      <p:ext uri="{BB962C8B-B14F-4D97-AF65-F5344CB8AC3E}">
        <p14:creationId xmlns:p14="http://schemas.microsoft.com/office/powerpoint/2010/main" val="294148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8322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330232" y="1319967"/>
            <a:ext cx="2016224" cy="52735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首圈轨迹校正：</a:t>
            </a:r>
          </a:p>
        </p:txBody>
      </p:sp>
      <p:sp>
        <p:nvSpPr>
          <p:cNvPr id="16" name="矩形 15"/>
          <p:cNvSpPr/>
          <p:nvPr/>
        </p:nvSpPr>
        <p:spPr>
          <a:xfrm>
            <a:off x="2589820" y="1428468"/>
            <a:ext cx="1877987" cy="400110"/>
          </a:xfrm>
          <a:prstGeom prst="rect">
            <a:avLst/>
          </a:prstGeom>
        </p:spPr>
        <p:txBody>
          <a:bodyPr wrap="square">
            <a:spAutoFit/>
          </a:bodyPr>
          <a:lstStyle/>
          <a:p>
            <a:r>
              <a:rPr lang="zh-CN" altLang="en-US" sz="2000" b="1" dirty="0"/>
              <a:t>响应矩阵 </a:t>
            </a:r>
            <a:r>
              <a:rPr lang="en-US" altLang="zh-CN" sz="2000" b="1" dirty="0"/>
              <a:t>+ SVD</a:t>
            </a:r>
            <a:endParaRPr lang="zh-CN" altLang="en-US" sz="2000" b="1" dirty="0"/>
          </a:p>
        </p:txBody>
      </p:sp>
      <mc:AlternateContent xmlns:mc="http://schemas.openxmlformats.org/markup-compatibility/2006" xmlns:a14="http://schemas.microsoft.com/office/drawing/2010/main">
        <mc:Choice Requires="a14">
          <p:sp>
            <p:nvSpPr>
              <p:cNvPr id="18" name="矩形 17"/>
              <p:cNvSpPr/>
              <p:nvPr/>
            </p:nvSpPr>
            <p:spPr>
              <a:xfrm>
                <a:off x="4470414" y="1443857"/>
                <a:ext cx="1727909" cy="369332"/>
              </a:xfrm>
              <a:prstGeom prst="rect">
                <a:avLst/>
              </a:prstGeom>
            </p:spPr>
            <p:txBody>
              <a:bodyPr wrap="none">
                <a:spAutoFit/>
              </a:bodyPr>
              <a:lstStyle/>
              <a:p>
                <a14:m>
                  <m:oMath xmlns:m="http://schemas.openxmlformats.org/officeDocument/2006/math">
                    <m:sSub>
                      <m:sSubPr>
                        <m:ctrlPr>
                          <a:rPr lang="zh-CN" altLang="zh-CN" i="1" smtClean="0">
                            <a:solidFill>
                              <a:srgbClr val="000000"/>
                            </a:solidFill>
                            <a:latin typeface="Cambria Math" panose="02040503050406030204" pitchFamily="18" charset="0"/>
                            <a:ea typeface="Cambria Math" panose="02040503050406030204" pitchFamily="18" charset="0"/>
                          </a:rPr>
                        </m:ctrlPr>
                      </m:sSubPr>
                      <m:e>
                        <m:r>
                          <a:rPr lang="en-US" altLang="zh-CN" i="1" kern="100">
                            <a:solidFill>
                              <a:srgbClr val="000000"/>
                            </a:solidFill>
                            <a:latin typeface="Cambria Math" panose="02040503050406030204" pitchFamily="18" charset="0"/>
                            <a:cs typeface="Times New Roman" panose="02020603050405020304" pitchFamily="18" charset="0"/>
                          </a:rPr>
                          <m:t>𝛩</m:t>
                        </m:r>
                      </m:e>
                      <m:sub>
                        <m:r>
                          <a:rPr lang="en-US" altLang="zh-CN" i="1" kern="100">
                            <a:solidFill>
                              <a:srgbClr val="000000"/>
                            </a:solidFill>
                            <a:latin typeface="Cambria Math" panose="02040503050406030204" pitchFamily="18" charset="0"/>
                            <a:cs typeface="Times New Roman" panose="02020603050405020304" pitchFamily="18" charset="0"/>
                          </a:rPr>
                          <m:t>𝑛</m:t>
                        </m:r>
                      </m:sub>
                    </m:sSub>
                    <m:r>
                      <a:rPr lang="en-US" altLang="zh-CN" i="1" kern="100">
                        <a:solidFill>
                          <a:srgbClr val="000000"/>
                        </a:solidFill>
                        <a:latin typeface="Cambria Math" panose="02040503050406030204" pitchFamily="18" charset="0"/>
                        <a:cs typeface="Times New Roman" panose="02020603050405020304" pitchFamily="18" charset="0"/>
                      </a:rPr>
                      <m:t>=−</m:t>
                    </m:r>
                    <m:sSup>
                      <m:sSupPr>
                        <m:ctrlPr>
                          <a:rPr lang="zh-CN" altLang="zh-CN" i="1">
                            <a:solidFill>
                              <a:srgbClr val="000000"/>
                            </a:solidFill>
                            <a:latin typeface="Cambria Math" panose="02040503050406030204" pitchFamily="18" charset="0"/>
                            <a:ea typeface="Cambria Math" panose="02040503050406030204" pitchFamily="18" charset="0"/>
                          </a:rPr>
                        </m:ctrlPr>
                      </m:sSupPr>
                      <m:e>
                        <m:r>
                          <a:rPr lang="en-US" altLang="zh-CN" i="1" kern="100">
                            <a:solidFill>
                              <a:srgbClr val="000000"/>
                            </a:solidFill>
                            <a:latin typeface="Cambria Math" panose="02040503050406030204" pitchFamily="18" charset="0"/>
                            <a:cs typeface="Times New Roman" panose="02020603050405020304" pitchFamily="18" charset="0"/>
                          </a:rPr>
                          <m:t>𝑅</m:t>
                        </m:r>
                      </m:e>
                      <m:sup>
                        <m:r>
                          <a:rPr lang="en-US" altLang="zh-CN" i="1" kern="100">
                            <a:solidFill>
                              <a:srgbClr val="000000"/>
                            </a:solidFill>
                            <a:latin typeface="Cambria Math" panose="02040503050406030204" pitchFamily="18" charset="0"/>
                            <a:cs typeface="Times New Roman" panose="02020603050405020304" pitchFamily="18" charset="0"/>
                          </a:rPr>
                          <m:t>−1</m:t>
                        </m:r>
                      </m:sup>
                    </m:sSup>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kern="100">
                            <a:solidFill>
                              <a:srgbClr val="000000"/>
                            </a:solidFill>
                            <a:latin typeface="Cambria Math" panose="02040503050406030204" pitchFamily="18" charset="0"/>
                            <a:cs typeface="Times New Roman" panose="02020603050405020304" pitchFamily="18" charset="0"/>
                          </a:rPr>
                          <m:t>𝑋</m:t>
                        </m:r>
                      </m:e>
                      <m:sub>
                        <m:r>
                          <a:rPr lang="en-US" altLang="zh-CN" i="1" kern="100">
                            <a:solidFill>
                              <a:srgbClr val="000000"/>
                            </a:solidFill>
                            <a:latin typeface="Cambria Math" panose="02040503050406030204" pitchFamily="18" charset="0"/>
                            <a:cs typeface="Times New Roman" panose="02020603050405020304" pitchFamily="18" charset="0"/>
                          </a:rPr>
                          <m:t>𝑚</m:t>
                        </m:r>
                      </m:sub>
                    </m:sSub>
                  </m:oMath>
                </a14:m>
                <a:r>
                  <a:rPr lang="en-US" altLang="zh-CN" kern="100" dirty="0">
                    <a:solidFill>
                      <a:srgbClr val="000000"/>
                    </a:solidFill>
                    <a:latin typeface="Times New Roman" panose="02020603050405020304" pitchFamily="18" charset="0"/>
                  </a:rPr>
                  <a:t>; </a:t>
                </a:r>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4470414" y="1443857"/>
                <a:ext cx="1727909" cy="369332"/>
              </a:xfrm>
              <a:prstGeom prst="rect">
                <a:avLst/>
              </a:prstGeom>
              <a:blipFill rotWithShape="0">
                <a:blip r:embed="rId4"/>
                <a:stretch>
                  <a:fillRect t="-11667" r="-2113" b="-25000"/>
                </a:stretch>
              </a:blipFill>
            </p:spPr>
            <p:txBody>
              <a:bodyPr/>
              <a:lstStyle/>
              <a:p>
                <a:r>
                  <a:rPr lang="zh-CN" altLang="en-US">
                    <a:noFill/>
                  </a:rPr>
                  <a:t> </a:t>
                </a:r>
              </a:p>
            </p:txBody>
          </p:sp>
        </mc:Fallback>
      </mc:AlternateContent>
      <p:graphicFrame>
        <p:nvGraphicFramePr>
          <p:cNvPr id="19" name="表格 18"/>
          <p:cNvGraphicFramePr>
            <a:graphicFrameLocks noGrp="1"/>
          </p:cNvGraphicFramePr>
          <p:nvPr>
            <p:extLst>
              <p:ext uri="{D42A27DB-BD31-4B8C-83A1-F6EECF244321}">
                <p14:modId xmlns:p14="http://schemas.microsoft.com/office/powerpoint/2010/main" val="4063208161"/>
              </p:ext>
            </p:extLst>
          </p:nvPr>
        </p:nvGraphicFramePr>
        <p:xfrm>
          <a:off x="327102" y="2484598"/>
          <a:ext cx="3343243"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1311243">
                  <a:extLst>
                    <a:ext uri="{9D8B030D-6E8A-4147-A177-3AD203B41FA5}">
                      <a16:colId xmlns:a16="http://schemas.microsoft.com/office/drawing/2014/main" val="20001"/>
                    </a:ext>
                  </a:extLst>
                </a:gridCol>
              </a:tblGrid>
              <a:tr h="370840">
                <a:tc>
                  <a:txBody>
                    <a:bodyPr/>
                    <a:lstStyle/>
                    <a:p>
                      <a:endParaRPr lang="zh-CN" altLang="en-US" dirty="0"/>
                    </a:p>
                  </a:txBody>
                  <a:tcPr>
                    <a:solidFill>
                      <a:schemeClr val="accent1">
                        <a:lumMod val="40000"/>
                        <a:lumOff val="60000"/>
                      </a:schemeClr>
                    </a:solidFill>
                  </a:tcPr>
                </a:tc>
                <a:tc>
                  <a:txBody>
                    <a:bodyPr/>
                    <a:lstStyle/>
                    <a:p>
                      <a:r>
                        <a:rPr lang="en-US" altLang="zh-CN" b="0" dirty="0">
                          <a:solidFill>
                            <a:schemeClr val="tx1"/>
                          </a:solidFill>
                        </a:rPr>
                        <a:t>RMS value</a:t>
                      </a:r>
                      <a:endParaRPr lang="zh-CN" alt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dirty="0"/>
                        <a:t>BPM gain</a:t>
                      </a:r>
                      <a:endParaRPr lang="zh-CN" altLang="en-US" dirty="0"/>
                    </a:p>
                  </a:txBody>
                  <a:tcPr/>
                </a:tc>
                <a:tc>
                  <a:txBody>
                    <a:bodyPr/>
                    <a:lstStyle/>
                    <a:p>
                      <a:pPr algn="ctr"/>
                      <a:r>
                        <a:rPr lang="en-US" altLang="zh-CN" dirty="0">
                          <a:solidFill>
                            <a:schemeClr val="tx1"/>
                          </a:solidFill>
                        </a:rPr>
                        <a:t>3%</a:t>
                      </a:r>
                      <a:endParaRPr lang="zh-CN" alt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altLang="zh-CN" dirty="0"/>
                        <a:t>BPM</a:t>
                      </a:r>
                      <a:r>
                        <a:rPr lang="en-US" altLang="zh-CN" baseline="0" dirty="0"/>
                        <a:t> offset (</a:t>
                      </a:r>
                      <a:r>
                        <a:rPr lang="en-US" altLang="zh-CN" baseline="0" dirty="0" err="1"/>
                        <a:t>μm</a:t>
                      </a:r>
                      <a:r>
                        <a:rPr lang="en-US" altLang="zh-CN" baseline="0" dirty="0"/>
                        <a:t>)</a:t>
                      </a:r>
                      <a:endParaRPr lang="zh-CN" altLang="en-US" dirty="0"/>
                    </a:p>
                  </a:txBody>
                  <a:tcPr/>
                </a:tc>
                <a:tc>
                  <a:txBody>
                    <a:bodyPr/>
                    <a:lstStyle/>
                    <a:p>
                      <a:pPr algn="ctr"/>
                      <a:r>
                        <a:rPr lang="en-US" altLang="zh-CN" dirty="0">
                          <a:solidFill>
                            <a:schemeClr val="tx1"/>
                          </a:solidFill>
                        </a:rPr>
                        <a:t>500</a:t>
                      </a:r>
                      <a:endParaRPr lang="zh-CN" altLang="en-US"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altLang="zh-CN"/>
                        <a:t>BPM </a:t>
                      </a:r>
                      <a:r>
                        <a:rPr lang="en-US" altLang="zh-CN" dirty="0"/>
                        <a:t>roll (</a:t>
                      </a:r>
                      <a:r>
                        <a:rPr lang="en-US" altLang="zh-CN" dirty="0" err="1"/>
                        <a:t>mrad</a:t>
                      </a:r>
                      <a:r>
                        <a:rPr lang="en-US" altLang="zh-CN" dirty="0"/>
                        <a:t>)</a:t>
                      </a:r>
                      <a:endParaRPr lang="zh-CN" altLang="en-US" dirty="0"/>
                    </a:p>
                  </a:txBody>
                  <a:tcPr/>
                </a:tc>
                <a:tc>
                  <a:txBody>
                    <a:bodyPr/>
                    <a:lstStyle/>
                    <a:p>
                      <a:pPr algn="ctr"/>
                      <a:r>
                        <a:rPr lang="en-US" altLang="zh-CN" dirty="0">
                          <a:solidFill>
                            <a:schemeClr val="tx1"/>
                          </a:solidFill>
                        </a:rPr>
                        <a:t>0.1</a:t>
                      </a:r>
                      <a:endParaRPr lang="zh-CN" altLang="en-US"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altLang="zh-CN" dirty="0"/>
                        <a:t>BPM noise </a:t>
                      </a:r>
                      <a:r>
                        <a:rPr lang="en-US" altLang="zh-CN" baseline="0" dirty="0"/>
                        <a:t>(</a:t>
                      </a:r>
                      <a:r>
                        <a:rPr lang="en-US" altLang="zh-CN" baseline="0" dirty="0" err="1"/>
                        <a:t>μm</a:t>
                      </a:r>
                      <a:r>
                        <a:rPr lang="en-US" altLang="zh-CN" baseline="0" dirty="0"/>
                        <a:t>)</a:t>
                      </a:r>
                      <a:endParaRPr lang="zh-CN" altLang="en-US" dirty="0"/>
                    </a:p>
                  </a:txBody>
                  <a:tcPr/>
                </a:tc>
                <a:tc>
                  <a:txBody>
                    <a:bodyPr/>
                    <a:lstStyle/>
                    <a:p>
                      <a:pPr algn="ctr"/>
                      <a:r>
                        <a:rPr lang="en-US" altLang="zh-CN" dirty="0">
                          <a:solidFill>
                            <a:schemeClr val="tx1"/>
                          </a:solidFill>
                        </a:rPr>
                        <a:t>0.1</a:t>
                      </a:r>
                      <a:endParaRPr lang="zh-CN" altLang="en-US"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20" name="矩形 19"/>
          <p:cNvSpPr/>
          <p:nvPr/>
        </p:nvSpPr>
        <p:spPr>
          <a:xfrm>
            <a:off x="306391" y="1948770"/>
            <a:ext cx="1872208" cy="400110"/>
          </a:xfrm>
          <a:prstGeom prst="rect">
            <a:avLst/>
          </a:prstGeom>
        </p:spPr>
        <p:txBody>
          <a:bodyPr wrap="square">
            <a:spAutoFit/>
          </a:bodyPr>
          <a:lstStyle/>
          <a:p>
            <a:r>
              <a:rPr lang="en-US" altLang="zh-CN" sz="2000" b="1" dirty="0"/>
              <a:t>BPM</a:t>
            </a:r>
            <a:r>
              <a:rPr lang="zh-CN" altLang="en-US" sz="2000" b="1" dirty="0"/>
              <a:t>误差设置</a:t>
            </a:r>
          </a:p>
        </p:txBody>
      </p:sp>
      <mc:AlternateContent xmlns:mc="http://schemas.openxmlformats.org/markup-compatibility/2006" xmlns:a14="http://schemas.microsoft.com/office/drawing/2010/main">
        <mc:Choice Requires="a14">
          <p:sp>
            <p:nvSpPr>
              <p:cNvPr id="21" name="矩形 20"/>
              <p:cNvSpPr/>
              <p:nvPr/>
            </p:nvSpPr>
            <p:spPr>
              <a:xfrm>
                <a:off x="1919536" y="1964159"/>
                <a:ext cx="545054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1">
                              <a:latin typeface="Cambria Math" panose="02040503050406030204" pitchFamily="18" charset="0"/>
                            </a:rPr>
                            <m:t>𝑟𝑒𝑎𝑑</m:t>
                          </m:r>
                        </m:sub>
                      </m:sSub>
                      <m:r>
                        <a:rPr lang="zh-CN" altLang="en-US" i="0">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𝑟𝑜𝑙𝑙</m:t>
                              </m:r>
                            </m:sub>
                          </m:sSub>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𝑂𝑓𝑓𝑠𝑒𝑡</m:t>
                          </m:r>
                        </m:e>
                      </m:d>
                      <m:r>
                        <a:rPr lang="zh-CN" altLang="en-US" i="0">
                          <a:latin typeface="Cambria Math" panose="02040503050406030204" pitchFamily="18" charset="0"/>
                        </a:rPr>
                        <m:t>∗</m:t>
                      </m:r>
                      <m:d>
                        <m:dPr>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𝐺𝑎𝑖𝑛</m:t>
                          </m:r>
                        </m:e>
                      </m:d>
                      <m:r>
                        <a:rPr lang="zh-CN" altLang="en-US" i="0">
                          <a:latin typeface="Cambria Math" panose="02040503050406030204" pitchFamily="18" charset="0"/>
                        </a:rPr>
                        <m:t>+</m:t>
                      </m:r>
                      <m:r>
                        <a:rPr lang="zh-CN" altLang="en-US" i="1">
                          <a:latin typeface="Cambria Math" panose="02040503050406030204" pitchFamily="18" charset="0"/>
                        </a:rPr>
                        <m:t>𝑁𝑜𝑖𝑠𝑒</m:t>
                      </m:r>
                    </m:oMath>
                  </m:oMathPara>
                </a14:m>
                <a:endParaRPr lang="zh-CN" altLang="en-US" dirty="0"/>
              </a:p>
            </p:txBody>
          </p:sp>
        </mc:Choice>
        <mc:Fallback xmlns="">
          <p:sp>
            <p:nvSpPr>
              <p:cNvPr id="21" name="矩形 20"/>
              <p:cNvSpPr>
                <a:spLocks noRot="1" noChangeAspect="1" noMove="1" noResize="1" noEditPoints="1" noAdjustHandles="1" noChangeArrowheads="1" noChangeShapeType="1" noTextEdit="1"/>
              </p:cNvSpPr>
              <p:nvPr/>
            </p:nvSpPr>
            <p:spPr>
              <a:xfrm>
                <a:off x="1919536" y="1964159"/>
                <a:ext cx="5450541" cy="369332"/>
              </a:xfrm>
              <a:prstGeom prst="rect">
                <a:avLst/>
              </a:prstGeom>
              <a:blipFill rotWithShape="0">
                <a:blip r:embed="rId5"/>
                <a:stretch>
                  <a:fillRect b="-13115"/>
                </a:stretch>
              </a:blipFill>
            </p:spPr>
            <p:txBody>
              <a:bodyPr/>
              <a:lstStyle/>
              <a:p>
                <a:r>
                  <a:rPr lang="zh-CN" altLang="en-US">
                    <a:noFill/>
                  </a:rPr>
                  <a:t> </a:t>
                </a:r>
              </a:p>
            </p:txBody>
          </p:sp>
        </mc:Fallback>
      </mc:AlternateContent>
      <p:pic>
        <p:nvPicPr>
          <p:cNvPr id="4" name="图片 3"/>
          <p:cNvPicPr>
            <a:picLocks noChangeAspect="1"/>
          </p:cNvPicPr>
          <p:nvPr/>
        </p:nvPicPr>
        <p:blipFill>
          <a:blip r:embed="rId6"/>
          <a:stretch>
            <a:fillRect/>
          </a:stretch>
        </p:blipFill>
        <p:spPr>
          <a:xfrm>
            <a:off x="3791744" y="2490925"/>
            <a:ext cx="4299971" cy="2053080"/>
          </a:xfrm>
          <a:prstGeom prst="rect">
            <a:avLst/>
          </a:prstGeom>
        </p:spPr>
      </p:pic>
      <p:pic>
        <p:nvPicPr>
          <p:cNvPr id="5" name="图片 4"/>
          <p:cNvPicPr>
            <a:picLocks noChangeAspect="1"/>
          </p:cNvPicPr>
          <p:nvPr/>
        </p:nvPicPr>
        <p:blipFill>
          <a:blip r:embed="rId7"/>
          <a:stretch>
            <a:fillRect/>
          </a:stretch>
        </p:blipFill>
        <p:spPr>
          <a:xfrm>
            <a:off x="8091716" y="2485621"/>
            <a:ext cx="3888432" cy="2035257"/>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3912181252"/>
              </p:ext>
            </p:extLst>
          </p:nvPr>
        </p:nvGraphicFramePr>
        <p:xfrm>
          <a:off x="311429" y="4735247"/>
          <a:ext cx="5193542" cy="1112520"/>
        </p:xfrm>
        <a:graphic>
          <a:graphicData uri="http://schemas.openxmlformats.org/drawingml/2006/table">
            <a:tbl>
              <a:tblPr firstRow="1" bandRow="1">
                <a:tableStyleId>{5C22544A-7EE6-4342-B048-85BDC9FD1C3A}</a:tableStyleId>
              </a:tblPr>
              <a:tblGrid>
                <a:gridCol w="224121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370840">
                <a:tc>
                  <a:txBody>
                    <a:bodyPr/>
                    <a:lstStyle/>
                    <a:p>
                      <a:endParaRPr lang="zh-CN" altLang="en-US" dirty="0"/>
                    </a:p>
                  </a:txBody>
                  <a:tcPr>
                    <a:solidFill>
                      <a:schemeClr val="accent1">
                        <a:lumMod val="40000"/>
                        <a:lumOff val="60000"/>
                      </a:schemeClr>
                    </a:solidFill>
                  </a:tcPr>
                </a:tc>
                <a:tc>
                  <a:txBody>
                    <a:bodyPr/>
                    <a:lstStyle/>
                    <a:p>
                      <a:r>
                        <a:rPr lang="zh-CN" altLang="en-US" b="0" dirty="0">
                          <a:solidFill>
                            <a:schemeClr val="tx1"/>
                          </a:solidFill>
                        </a:rPr>
                        <a:t>校正前</a:t>
                      </a:r>
                    </a:p>
                  </a:txBody>
                  <a:tcPr>
                    <a:solidFill>
                      <a:schemeClr val="accent1">
                        <a:lumMod val="40000"/>
                        <a:lumOff val="60000"/>
                      </a:schemeClr>
                    </a:solidFill>
                  </a:tcPr>
                </a:tc>
                <a:tc>
                  <a:txBody>
                    <a:bodyPr/>
                    <a:lstStyle/>
                    <a:p>
                      <a:r>
                        <a:rPr lang="en-US" altLang="zh-CN" b="0" dirty="0">
                          <a:solidFill>
                            <a:schemeClr val="tx1"/>
                          </a:solidFill>
                        </a:rPr>
                        <a:t>1</a:t>
                      </a:r>
                      <a:r>
                        <a:rPr lang="zh-CN" altLang="en-US" b="0" dirty="0">
                          <a:solidFill>
                            <a:schemeClr val="tx1"/>
                          </a:solidFill>
                        </a:rPr>
                        <a:t>次校正</a:t>
                      </a:r>
                    </a:p>
                  </a:txBody>
                  <a:tcPr>
                    <a:solidFill>
                      <a:schemeClr val="accent1">
                        <a:lumMod val="40000"/>
                        <a:lumOff val="60000"/>
                      </a:schemeClr>
                    </a:solidFill>
                  </a:tcPr>
                </a:tc>
                <a:tc>
                  <a:txBody>
                    <a:bodyPr/>
                    <a:lstStyle/>
                    <a:p>
                      <a:r>
                        <a:rPr lang="en-US" altLang="zh-CN" b="0" dirty="0">
                          <a:solidFill>
                            <a:schemeClr val="tx1"/>
                          </a:solidFill>
                        </a:rPr>
                        <a:t>2</a:t>
                      </a:r>
                      <a:r>
                        <a:rPr lang="zh-CN" altLang="en-US" b="0" dirty="0">
                          <a:solidFill>
                            <a:schemeClr val="tx1"/>
                          </a:solidFill>
                        </a:rPr>
                        <a:t>次校正</a:t>
                      </a: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dirty="0"/>
                        <a:t>X</a:t>
                      </a:r>
                      <a:r>
                        <a:rPr lang="zh-CN" altLang="en-US" dirty="0"/>
                        <a:t>轨迹最大值（</a:t>
                      </a:r>
                      <a:r>
                        <a:rPr lang="en-US" altLang="zh-CN" dirty="0"/>
                        <a:t>mm</a:t>
                      </a:r>
                      <a:r>
                        <a:rPr lang="zh-CN" altLang="en-US" dirty="0"/>
                        <a:t>）</a:t>
                      </a:r>
                    </a:p>
                  </a:txBody>
                  <a:tcPr/>
                </a:tc>
                <a:tc>
                  <a:txBody>
                    <a:bodyPr/>
                    <a:lstStyle/>
                    <a:p>
                      <a:pPr algn="ctr"/>
                      <a:r>
                        <a:rPr lang="en-US" altLang="zh-CN" dirty="0"/>
                        <a:t>69.9</a:t>
                      </a:r>
                      <a:endParaRPr lang="zh-CN" altLang="en-US" dirty="0"/>
                    </a:p>
                  </a:txBody>
                  <a:tcPr/>
                </a:tc>
                <a:tc>
                  <a:txBody>
                    <a:bodyPr/>
                    <a:lstStyle/>
                    <a:p>
                      <a:pPr algn="ctr"/>
                      <a:r>
                        <a:rPr lang="en-US" altLang="zh-CN" dirty="0"/>
                        <a:t>2.7</a:t>
                      </a:r>
                      <a:endParaRPr lang="zh-CN" altLang="en-US" dirty="0"/>
                    </a:p>
                  </a:txBody>
                  <a:tcPr/>
                </a:tc>
                <a:tc>
                  <a:txBody>
                    <a:bodyPr/>
                    <a:lstStyle/>
                    <a:p>
                      <a:pPr algn="ctr"/>
                      <a:r>
                        <a:rPr lang="en-US" altLang="zh-CN" dirty="0"/>
                        <a:t>0.71</a:t>
                      </a:r>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Y</a:t>
                      </a:r>
                      <a:r>
                        <a:rPr lang="zh-CN" altLang="en-US" dirty="0"/>
                        <a:t>轨迹最大值（</a:t>
                      </a:r>
                      <a:r>
                        <a:rPr lang="en-US" altLang="zh-CN" dirty="0"/>
                        <a:t>mm</a:t>
                      </a:r>
                      <a:r>
                        <a:rPr lang="zh-CN" altLang="en-US" dirty="0"/>
                        <a:t>）</a:t>
                      </a:r>
                    </a:p>
                  </a:txBody>
                  <a:tcPr/>
                </a:tc>
                <a:tc>
                  <a:txBody>
                    <a:bodyPr/>
                    <a:lstStyle/>
                    <a:p>
                      <a:pPr algn="ctr"/>
                      <a:r>
                        <a:rPr lang="en-US" altLang="zh-CN" dirty="0"/>
                        <a:t>151.2</a:t>
                      </a:r>
                      <a:endParaRPr lang="zh-CN" altLang="en-US" dirty="0"/>
                    </a:p>
                  </a:txBody>
                  <a:tcPr/>
                </a:tc>
                <a:tc>
                  <a:txBody>
                    <a:bodyPr/>
                    <a:lstStyle/>
                    <a:p>
                      <a:pPr algn="ctr"/>
                      <a:r>
                        <a:rPr lang="en-US" altLang="zh-CN" dirty="0"/>
                        <a:t>13.9</a:t>
                      </a:r>
                      <a:endParaRPr lang="zh-CN" altLang="en-US" dirty="0"/>
                    </a:p>
                  </a:txBody>
                  <a:tcPr/>
                </a:tc>
                <a:tc>
                  <a:txBody>
                    <a:bodyPr/>
                    <a:lstStyle/>
                    <a:p>
                      <a:pPr algn="ctr"/>
                      <a:r>
                        <a:rPr lang="en-US" altLang="zh-CN" dirty="0"/>
                        <a:t>0.74</a:t>
                      </a:r>
                      <a:endParaRPr lang="zh-CN" altLang="en-US" dirty="0"/>
                    </a:p>
                  </a:txBody>
                  <a:tcPr/>
                </a:tc>
                <a:extLst>
                  <a:ext uri="{0D108BD9-81ED-4DB2-BD59-A6C34878D82A}">
                    <a16:rowId xmlns:a16="http://schemas.microsoft.com/office/drawing/2014/main" val="10002"/>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187895884"/>
              </p:ext>
            </p:extLst>
          </p:nvPr>
        </p:nvGraphicFramePr>
        <p:xfrm>
          <a:off x="6096000" y="4735486"/>
          <a:ext cx="3343243" cy="1112520"/>
        </p:xfrm>
        <a:graphic>
          <a:graphicData uri="http://schemas.openxmlformats.org/drawingml/2006/table">
            <a:tbl>
              <a:tblPr firstRow="1" bandRow="1">
                <a:tableStyleId>{5C22544A-7EE6-4342-B048-85BDC9FD1C3A}</a:tableStyleId>
              </a:tblPr>
              <a:tblGrid>
                <a:gridCol w="1459553">
                  <a:extLst>
                    <a:ext uri="{9D8B030D-6E8A-4147-A177-3AD203B41FA5}">
                      <a16:colId xmlns:a16="http://schemas.microsoft.com/office/drawing/2014/main" val="20000"/>
                    </a:ext>
                  </a:extLst>
                </a:gridCol>
                <a:gridCol w="941845">
                  <a:extLst>
                    <a:ext uri="{9D8B030D-6E8A-4147-A177-3AD203B41FA5}">
                      <a16:colId xmlns:a16="http://schemas.microsoft.com/office/drawing/2014/main" val="20001"/>
                    </a:ext>
                  </a:extLst>
                </a:gridCol>
                <a:gridCol w="941845">
                  <a:extLst>
                    <a:ext uri="{9D8B030D-6E8A-4147-A177-3AD203B41FA5}">
                      <a16:colId xmlns:a16="http://schemas.microsoft.com/office/drawing/2014/main" val="20002"/>
                    </a:ext>
                  </a:extLst>
                </a:gridCol>
              </a:tblGrid>
              <a:tr h="370840">
                <a:tc>
                  <a:txBody>
                    <a:bodyPr/>
                    <a:lstStyle/>
                    <a:p>
                      <a:endParaRPr lang="zh-CN" altLang="en-US" dirty="0"/>
                    </a:p>
                  </a:txBody>
                  <a:tcPr>
                    <a:solidFill>
                      <a:schemeClr val="accent1">
                        <a:lumMod val="40000"/>
                        <a:lumOff val="60000"/>
                      </a:schemeClr>
                    </a:solidFill>
                  </a:tcPr>
                </a:tc>
                <a:tc>
                  <a:txBody>
                    <a:bodyPr/>
                    <a:lstStyle/>
                    <a:p>
                      <a:r>
                        <a:rPr lang="zh-CN" altLang="en-US" b="0" dirty="0">
                          <a:solidFill>
                            <a:schemeClr val="tx1"/>
                          </a:solidFill>
                        </a:rPr>
                        <a:t>最大值</a:t>
                      </a:r>
                    </a:p>
                  </a:txBody>
                  <a:tcPr>
                    <a:solidFill>
                      <a:schemeClr val="accent1">
                        <a:lumMod val="40000"/>
                        <a:lumOff val="60000"/>
                      </a:schemeClr>
                    </a:solidFill>
                  </a:tcPr>
                </a:tc>
                <a:tc>
                  <a:txBody>
                    <a:bodyPr/>
                    <a:lstStyle/>
                    <a:p>
                      <a:r>
                        <a:rPr lang="en-US" altLang="zh-CN" b="0" dirty="0">
                          <a:solidFill>
                            <a:schemeClr val="tx1"/>
                          </a:solidFill>
                        </a:rPr>
                        <a:t>RMS</a:t>
                      </a:r>
                      <a:r>
                        <a:rPr lang="zh-CN" altLang="en-US" b="0" dirty="0">
                          <a:solidFill>
                            <a:schemeClr val="tx1"/>
                          </a:solidFill>
                        </a:rPr>
                        <a:t>值</a:t>
                      </a: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dirty="0" err="1"/>
                        <a:t>CORx</a:t>
                      </a:r>
                      <a:r>
                        <a:rPr lang="en-US" altLang="zh-CN" dirty="0"/>
                        <a:t> (</a:t>
                      </a:r>
                      <a:r>
                        <a:rPr lang="en-US" altLang="zh-CN" dirty="0" err="1"/>
                        <a:t>μrad</a:t>
                      </a:r>
                      <a:r>
                        <a:rPr lang="en-US" altLang="zh-CN" dirty="0"/>
                        <a:t>)</a:t>
                      </a:r>
                      <a:endParaRPr lang="zh-CN" altLang="en-US" dirty="0"/>
                    </a:p>
                  </a:txBody>
                  <a:tcPr/>
                </a:tc>
                <a:tc>
                  <a:txBody>
                    <a:bodyPr/>
                    <a:lstStyle/>
                    <a:p>
                      <a:pPr algn="ctr"/>
                      <a:r>
                        <a:rPr lang="en-US" altLang="zh-CN" dirty="0">
                          <a:solidFill>
                            <a:schemeClr val="tx1"/>
                          </a:solidFill>
                        </a:rPr>
                        <a:t>306.7</a:t>
                      </a:r>
                      <a:endParaRPr lang="zh-CN" altLang="en-US" dirty="0">
                        <a:solidFill>
                          <a:schemeClr val="tx1"/>
                        </a:solidFill>
                      </a:endParaRPr>
                    </a:p>
                  </a:txBody>
                  <a:tcPr/>
                </a:tc>
                <a:tc>
                  <a:txBody>
                    <a:bodyPr/>
                    <a:lstStyle/>
                    <a:p>
                      <a:pPr algn="ctr"/>
                      <a:r>
                        <a:rPr lang="en-US" altLang="zh-CN" dirty="0">
                          <a:solidFill>
                            <a:schemeClr val="tx1"/>
                          </a:solidFill>
                        </a:rPr>
                        <a:t>48.2</a:t>
                      </a:r>
                      <a:endParaRPr lang="zh-CN" altLang="en-US"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altLang="zh-CN" dirty="0" err="1"/>
                        <a:t>CORy</a:t>
                      </a:r>
                      <a:r>
                        <a:rPr lang="en-US" altLang="zh-CN" dirty="0"/>
                        <a:t> </a:t>
                      </a:r>
                      <a:r>
                        <a:rPr lang="en-US" altLang="zh-CN" baseline="0" dirty="0"/>
                        <a:t>(</a:t>
                      </a:r>
                      <a:r>
                        <a:rPr lang="en-US" altLang="zh-CN" baseline="0" dirty="0" err="1"/>
                        <a:t>μrad</a:t>
                      </a:r>
                      <a:r>
                        <a:rPr lang="en-US" altLang="zh-CN" baseline="0" dirty="0"/>
                        <a:t>)</a:t>
                      </a:r>
                      <a:endParaRPr lang="zh-CN" altLang="en-US" dirty="0"/>
                    </a:p>
                  </a:txBody>
                  <a:tcPr/>
                </a:tc>
                <a:tc>
                  <a:txBody>
                    <a:bodyPr/>
                    <a:lstStyle/>
                    <a:p>
                      <a:pPr algn="ctr"/>
                      <a:r>
                        <a:rPr lang="en-US" altLang="zh-CN" dirty="0">
                          <a:solidFill>
                            <a:schemeClr val="tx1"/>
                          </a:solidFill>
                        </a:rPr>
                        <a:t>305.1</a:t>
                      </a:r>
                      <a:endParaRPr lang="zh-CN" altLang="en-US" dirty="0">
                        <a:solidFill>
                          <a:schemeClr val="tx1"/>
                        </a:solidFill>
                      </a:endParaRPr>
                    </a:p>
                  </a:txBody>
                  <a:tcPr/>
                </a:tc>
                <a:tc>
                  <a:txBody>
                    <a:bodyPr/>
                    <a:lstStyle/>
                    <a:p>
                      <a:pPr algn="ctr"/>
                      <a:r>
                        <a:rPr lang="en-US" altLang="zh-CN" dirty="0">
                          <a:solidFill>
                            <a:schemeClr val="tx1"/>
                          </a:solidFill>
                        </a:rPr>
                        <a:t>49.7</a:t>
                      </a:r>
                      <a:endParaRPr lang="zh-CN" altLang="en-US" dirty="0">
                        <a:solidFill>
                          <a:schemeClr val="tx1"/>
                        </a:solidFill>
                      </a:endParaRPr>
                    </a:p>
                  </a:txBody>
                  <a:tcPr/>
                </a:tc>
                <a:extLst>
                  <a:ext uri="{0D108BD9-81ED-4DB2-BD59-A6C34878D82A}">
                    <a16:rowId xmlns:a16="http://schemas.microsoft.com/office/drawing/2014/main" val="10002"/>
                  </a:ext>
                </a:extLst>
              </a:tr>
            </a:tbl>
          </a:graphicData>
        </a:graphic>
      </p:graphicFrame>
      <p:sp>
        <p:nvSpPr>
          <p:cNvPr id="27" name="矩形 26"/>
          <p:cNvSpPr/>
          <p:nvPr/>
        </p:nvSpPr>
        <p:spPr>
          <a:xfrm>
            <a:off x="330232" y="5869671"/>
            <a:ext cx="3466639" cy="400110"/>
          </a:xfrm>
          <a:prstGeom prst="rect">
            <a:avLst/>
          </a:prstGeom>
        </p:spPr>
        <p:txBody>
          <a:bodyPr wrap="square">
            <a:spAutoFit/>
          </a:bodyPr>
          <a:lstStyle/>
          <a:p>
            <a:r>
              <a:rPr lang="en-US" altLang="zh-CN" sz="2000" b="1" i="1" dirty="0">
                <a:solidFill>
                  <a:schemeClr val="accent3">
                    <a:lumMod val="75000"/>
                  </a:schemeClr>
                </a:solidFill>
                <a:latin typeface="Times New Roman" panose="02020603050405020304" pitchFamily="18" charset="0"/>
                <a:ea typeface="黑体" panose="02010609060101010101" pitchFamily="49" charset="-122"/>
                <a:cs typeface="Times New Roman" panose="02020603050405020304" pitchFamily="18" charset="0"/>
              </a:rPr>
              <a:t>Note: </a:t>
            </a:r>
            <a:r>
              <a:rPr lang="zh-CN" altLang="en-US" sz="2000" b="1" i="1" dirty="0">
                <a:solidFill>
                  <a:schemeClr val="accent3">
                    <a:lumMod val="75000"/>
                  </a:schemeClr>
                </a:solidFill>
                <a:latin typeface="Times New Roman" panose="02020603050405020304" pitchFamily="18" charset="0"/>
                <a:ea typeface="黑体" panose="02010609060101010101" pitchFamily="49" charset="-122"/>
                <a:cs typeface="Times New Roman" panose="02020603050405020304" pitchFamily="18" charset="0"/>
              </a:rPr>
              <a:t>物理孔径暂未考虑</a:t>
            </a:r>
            <a:endParaRPr lang="zh-CN" altLang="en-US" sz="2000" i="1" dirty="0">
              <a:solidFill>
                <a:schemeClr val="accent3">
                  <a:lumMod val="7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矩形 27"/>
          <p:cNvSpPr/>
          <p:nvPr/>
        </p:nvSpPr>
        <p:spPr>
          <a:xfrm>
            <a:off x="9552384" y="4848449"/>
            <a:ext cx="2567608" cy="830997"/>
          </a:xfrm>
          <a:prstGeom prst="rect">
            <a:avLst/>
          </a:prstGeom>
        </p:spPr>
        <p:txBody>
          <a:bodyPr wrap="square">
            <a:spAutoFit/>
          </a:bodyPr>
          <a:lstStyle/>
          <a:p>
            <a:r>
              <a:rPr lang="zh-CN" altLang="en-US"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轨迹校正后，闭轨存活率约</a:t>
            </a: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100%</a:t>
            </a:r>
            <a:endPar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矩形 21"/>
          <p:cNvSpPr/>
          <p:nvPr/>
        </p:nvSpPr>
        <p:spPr>
          <a:xfrm>
            <a:off x="6198323" y="1416270"/>
            <a:ext cx="3642093" cy="400110"/>
          </a:xfrm>
          <a:prstGeom prst="rect">
            <a:avLst/>
          </a:prstGeom>
        </p:spPr>
        <p:txBody>
          <a:bodyPr wrap="square">
            <a:spAutoFit/>
          </a:bodyPr>
          <a:lstStyle/>
          <a:p>
            <a:r>
              <a:rPr lang="en-US" altLang="zh-CN" sz="2000" dirty="0" err="1"/>
              <a:t>Sextupole</a:t>
            </a:r>
            <a:r>
              <a:rPr lang="en-US" altLang="zh-CN" sz="2000" dirty="0"/>
              <a:t> off;    knobs: correctors</a:t>
            </a:r>
            <a:endParaRPr lang="zh-CN" altLang="en-US" sz="2000" dirty="0"/>
          </a:p>
        </p:txBody>
      </p:sp>
    </p:spTree>
    <p:extLst>
      <p:ext uri="{BB962C8B-B14F-4D97-AF65-F5344CB8AC3E}">
        <p14:creationId xmlns:p14="http://schemas.microsoft.com/office/powerpoint/2010/main" val="387898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8322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335360" y="1411507"/>
            <a:ext cx="1512168" cy="52735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闭轨校正：</a:t>
            </a:r>
          </a:p>
        </p:txBody>
      </p:sp>
      <p:sp>
        <p:nvSpPr>
          <p:cNvPr id="16" name="矩形 15"/>
          <p:cNvSpPr/>
          <p:nvPr/>
        </p:nvSpPr>
        <p:spPr>
          <a:xfrm>
            <a:off x="1841749" y="1516722"/>
            <a:ext cx="1877987" cy="400110"/>
          </a:xfrm>
          <a:prstGeom prst="rect">
            <a:avLst/>
          </a:prstGeom>
        </p:spPr>
        <p:txBody>
          <a:bodyPr wrap="square">
            <a:spAutoFit/>
          </a:bodyPr>
          <a:lstStyle/>
          <a:p>
            <a:r>
              <a:rPr lang="zh-CN" altLang="en-US" sz="2000" b="1" dirty="0"/>
              <a:t>响应矩阵 </a:t>
            </a:r>
            <a:r>
              <a:rPr lang="en-US" altLang="zh-CN" sz="2000" b="1" dirty="0"/>
              <a:t>+ SVD</a:t>
            </a:r>
            <a:endParaRPr lang="zh-CN" altLang="en-US" sz="2000" b="1" dirty="0"/>
          </a:p>
        </p:txBody>
      </p:sp>
      <mc:AlternateContent xmlns:mc="http://schemas.openxmlformats.org/markup-compatibility/2006" xmlns:a14="http://schemas.microsoft.com/office/drawing/2010/main">
        <mc:Choice Requires="a14">
          <p:sp>
            <p:nvSpPr>
              <p:cNvPr id="18" name="矩形 17"/>
              <p:cNvSpPr/>
              <p:nvPr/>
            </p:nvSpPr>
            <p:spPr>
              <a:xfrm>
                <a:off x="3708925" y="1547500"/>
                <a:ext cx="1666995" cy="369332"/>
              </a:xfrm>
              <a:prstGeom prst="rect">
                <a:avLst/>
              </a:prstGeom>
            </p:spPr>
            <p:txBody>
              <a:bodyPr wrap="none">
                <a:spAutoFit/>
              </a:bodyPr>
              <a:lstStyle/>
              <a:p>
                <a14:m>
                  <m:oMath xmlns:m="http://schemas.openxmlformats.org/officeDocument/2006/math">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kern="100">
                            <a:solidFill>
                              <a:srgbClr val="000000"/>
                            </a:solidFill>
                            <a:latin typeface="Cambria Math" panose="02040503050406030204" pitchFamily="18" charset="0"/>
                            <a:cs typeface="Times New Roman" panose="02020603050405020304" pitchFamily="18" charset="0"/>
                          </a:rPr>
                          <m:t>𝛩</m:t>
                        </m:r>
                      </m:e>
                      <m:sub>
                        <m:r>
                          <a:rPr lang="en-US" altLang="zh-CN" i="1" kern="100">
                            <a:solidFill>
                              <a:srgbClr val="000000"/>
                            </a:solidFill>
                            <a:latin typeface="Cambria Math" panose="02040503050406030204" pitchFamily="18" charset="0"/>
                            <a:cs typeface="Times New Roman" panose="02020603050405020304" pitchFamily="18" charset="0"/>
                          </a:rPr>
                          <m:t>𝑛</m:t>
                        </m:r>
                      </m:sub>
                    </m:sSub>
                    <m:r>
                      <a:rPr lang="en-US" altLang="zh-CN" i="1" kern="100">
                        <a:solidFill>
                          <a:srgbClr val="000000"/>
                        </a:solidFill>
                        <a:latin typeface="Cambria Math" panose="02040503050406030204" pitchFamily="18" charset="0"/>
                        <a:cs typeface="Times New Roman" panose="02020603050405020304" pitchFamily="18" charset="0"/>
                      </a:rPr>
                      <m:t>=−</m:t>
                    </m:r>
                    <m:sSup>
                      <m:sSupPr>
                        <m:ctrlPr>
                          <a:rPr lang="zh-CN" altLang="zh-CN" i="1">
                            <a:solidFill>
                              <a:srgbClr val="000000"/>
                            </a:solidFill>
                            <a:latin typeface="Cambria Math" panose="02040503050406030204" pitchFamily="18" charset="0"/>
                            <a:ea typeface="Cambria Math" panose="02040503050406030204" pitchFamily="18" charset="0"/>
                          </a:rPr>
                        </m:ctrlPr>
                      </m:sSupPr>
                      <m:e>
                        <m:r>
                          <a:rPr lang="en-US" altLang="zh-CN" i="1" kern="100">
                            <a:solidFill>
                              <a:srgbClr val="000000"/>
                            </a:solidFill>
                            <a:latin typeface="Cambria Math" panose="02040503050406030204" pitchFamily="18" charset="0"/>
                            <a:cs typeface="Times New Roman" panose="02020603050405020304" pitchFamily="18" charset="0"/>
                          </a:rPr>
                          <m:t>𝑅</m:t>
                        </m:r>
                      </m:e>
                      <m:sup>
                        <m:r>
                          <a:rPr lang="en-US" altLang="zh-CN" i="1" kern="100">
                            <a:solidFill>
                              <a:srgbClr val="000000"/>
                            </a:solidFill>
                            <a:latin typeface="Cambria Math" panose="02040503050406030204" pitchFamily="18" charset="0"/>
                            <a:cs typeface="Times New Roman" panose="02020603050405020304" pitchFamily="18" charset="0"/>
                          </a:rPr>
                          <m:t>−1</m:t>
                        </m:r>
                      </m:sup>
                    </m:sSup>
                    <m:sSub>
                      <m:sSubPr>
                        <m:ctrlPr>
                          <a:rPr lang="zh-CN" altLang="zh-CN" i="1">
                            <a:solidFill>
                              <a:srgbClr val="000000"/>
                            </a:solidFill>
                            <a:latin typeface="Cambria Math" panose="02040503050406030204" pitchFamily="18" charset="0"/>
                            <a:ea typeface="Cambria Math" panose="02040503050406030204" pitchFamily="18" charset="0"/>
                          </a:rPr>
                        </m:ctrlPr>
                      </m:sSubPr>
                      <m:e>
                        <m:r>
                          <a:rPr lang="en-US" altLang="zh-CN" i="1" kern="100">
                            <a:solidFill>
                              <a:srgbClr val="000000"/>
                            </a:solidFill>
                            <a:latin typeface="Cambria Math" panose="02040503050406030204" pitchFamily="18" charset="0"/>
                            <a:cs typeface="Times New Roman" panose="02020603050405020304" pitchFamily="18" charset="0"/>
                          </a:rPr>
                          <m:t>𝑋</m:t>
                        </m:r>
                      </m:e>
                      <m:sub>
                        <m:r>
                          <a:rPr lang="en-US" altLang="zh-CN" i="1" kern="100">
                            <a:solidFill>
                              <a:srgbClr val="000000"/>
                            </a:solidFill>
                            <a:latin typeface="Cambria Math" panose="02040503050406030204" pitchFamily="18" charset="0"/>
                            <a:cs typeface="Times New Roman" panose="02020603050405020304" pitchFamily="18" charset="0"/>
                          </a:rPr>
                          <m:t>𝑚</m:t>
                        </m:r>
                      </m:sub>
                    </m:sSub>
                  </m:oMath>
                </a14:m>
                <a:r>
                  <a:rPr lang="en-US" altLang="zh-CN" kern="100" dirty="0">
                    <a:solidFill>
                      <a:srgbClr val="000000"/>
                    </a:solidFill>
                    <a:latin typeface="Times New Roman" panose="02020603050405020304" pitchFamily="18" charset="0"/>
                  </a:rPr>
                  <a:t> </a:t>
                </a:r>
                <a:endParaRPr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3708925" y="1547500"/>
                <a:ext cx="1666995" cy="369332"/>
              </a:xfrm>
              <a:prstGeom prst="rect">
                <a:avLst/>
              </a:prstGeom>
              <a:blipFill rotWithShape="0">
                <a:blip r:embed="rId4"/>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619EBFA-E57F-46C0-BDB9-581AF41285B4}"/>
              </a:ext>
            </a:extLst>
          </p:cNvPr>
          <p:cNvPicPr>
            <a:picLocks noChangeAspect="1"/>
          </p:cNvPicPr>
          <p:nvPr/>
        </p:nvPicPr>
        <p:blipFill>
          <a:blip r:embed="rId5"/>
          <a:stretch>
            <a:fillRect/>
          </a:stretch>
        </p:blipFill>
        <p:spPr>
          <a:xfrm>
            <a:off x="233189" y="2106780"/>
            <a:ext cx="3918595" cy="1999529"/>
          </a:xfrm>
          <a:prstGeom prst="rect">
            <a:avLst/>
          </a:prstGeom>
        </p:spPr>
      </p:pic>
      <p:pic>
        <p:nvPicPr>
          <p:cNvPr id="7" name="图片 6">
            <a:extLst>
              <a:ext uri="{FF2B5EF4-FFF2-40B4-BE49-F238E27FC236}">
                <a16:creationId xmlns:a16="http://schemas.microsoft.com/office/drawing/2014/main" id="{A013743C-D7D1-4CC2-9DE8-0AD442532577}"/>
              </a:ext>
            </a:extLst>
          </p:cNvPr>
          <p:cNvPicPr>
            <a:picLocks noChangeAspect="1"/>
          </p:cNvPicPr>
          <p:nvPr/>
        </p:nvPicPr>
        <p:blipFill>
          <a:blip r:embed="rId6"/>
          <a:stretch>
            <a:fillRect/>
          </a:stretch>
        </p:blipFill>
        <p:spPr>
          <a:xfrm>
            <a:off x="233189" y="4140008"/>
            <a:ext cx="3918595" cy="1989503"/>
          </a:xfrm>
          <a:prstGeom prst="rect">
            <a:avLst/>
          </a:prstGeom>
        </p:spPr>
      </p:pic>
      <p:graphicFrame>
        <p:nvGraphicFramePr>
          <p:cNvPr id="19" name="表格 18">
            <a:extLst>
              <a:ext uri="{FF2B5EF4-FFF2-40B4-BE49-F238E27FC236}">
                <a16:creationId xmlns:a16="http://schemas.microsoft.com/office/drawing/2014/main" id="{9F88646E-1804-436C-A08E-40C77E700524}"/>
              </a:ext>
            </a:extLst>
          </p:cNvPr>
          <p:cNvGraphicFramePr>
            <a:graphicFrameLocks noGrp="1"/>
          </p:cNvGraphicFramePr>
          <p:nvPr>
            <p:extLst>
              <p:ext uri="{D42A27DB-BD31-4B8C-83A1-F6EECF244321}">
                <p14:modId xmlns:p14="http://schemas.microsoft.com/office/powerpoint/2010/main" val="3100363379"/>
              </p:ext>
            </p:extLst>
          </p:nvPr>
        </p:nvGraphicFramePr>
        <p:xfrm>
          <a:off x="4504482" y="2094983"/>
          <a:ext cx="4183806" cy="1854200"/>
        </p:xfrm>
        <a:graphic>
          <a:graphicData uri="http://schemas.openxmlformats.org/drawingml/2006/table">
            <a:tbl>
              <a:tblPr firstRow="1" bandRow="1">
                <a:tableStyleId>{5C22544A-7EE6-4342-B048-85BDC9FD1C3A}</a:tableStyleId>
              </a:tblPr>
              <a:tblGrid>
                <a:gridCol w="108746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70840">
                <a:tc>
                  <a:txBody>
                    <a:bodyPr/>
                    <a:lstStyle/>
                    <a:p>
                      <a:r>
                        <a:rPr lang="en-US" altLang="zh-CN" dirty="0">
                          <a:solidFill>
                            <a:schemeClr val="tx1"/>
                          </a:solidFill>
                        </a:rPr>
                        <a:t>Orbit</a:t>
                      </a:r>
                      <a:endParaRPr lang="zh-CN" altLang="en-US" dirty="0">
                        <a:solidFill>
                          <a:schemeClr val="tx1"/>
                        </a:solidFill>
                      </a:endParaRPr>
                    </a:p>
                  </a:txBody>
                  <a:tcPr>
                    <a:solidFill>
                      <a:schemeClr val="accent1">
                        <a:lumMod val="40000"/>
                        <a:lumOff val="60000"/>
                      </a:schemeClr>
                    </a:solidFill>
                  </a:tcPr>
                </a:tc>
                <a:tc>
                  <a:txBody>
                    <a:bodyPr/>
                    <a:lstStyle/>
                    <a:p>
                      <a:r>
                        <a:rPr lang="zh-CN" altLang="en-US" b="0" dirty="0">
                          <a:solidFill>
                            <a:schemeClr val="tx1"/>
                          </a:solidFill>
                        </a:rPr>
                        <a:t>校正前</a:t>
                      </a:r>
                      <a:r>
                        <a:rPr lang="en-US" altLang="zh-CN" b="0" dirty="0">
                          <a:solidFill>
                            <a:schemeClr val="tx1"/>
                          </a:solidFill>
                        </a:rPr>
                        <a:t>(mm)</a:t>
                      </a:r>
                      <a:endParaRPr lang="zh-CN" altLang="en-US" b="0" dirty="0">
                        <a:solidFill>
                          <a:schemeClr val="tx1"/>
                        </a:solidFill>
                      </a:endParaRPr>
                    </a:p>
                  </a:txBody>
                  <a:tcPr>
                    <a:solidFill>
                      <a:schemeClr val="accent1">
                        <a:lumMod val="40000"/>
                        <a:lumOff val="60000"/>
                      </a:schemeClr>
                    </a:solidFill>
                  </a:tcPr>
                </a:tc>
                <a:tc>
                  <a:txBody>
                    <a:bodyPr/>
                    <a:lstStyle/>
                    <a:p>
                      <a:r>
                        <a:rPr lang="en-US" altLang="zh-CN" b="0" dirty="0">
                          <a:solidFill>
                            <a:schemeClr val="tx1"/>
                          </a:solidFill>
                        </a:rPr>
                        <a:t>4</a:t>
                      </a:r>
                      <a:r>
                        <a:rPr lang="zh-CN" altLang="en-US" b="0" dirty="0">
                          <a:solidFill>
                            <a:schemeClr val="tx1"/>
                          </a:solidFill>
                        </a:rPr>
                        <a:t>次校正后</a:t>
                      </a:r>
                      <a:r>
                        <a:rPr lang="en-US" altLang="zh-CN" b="0" dirty="0">
                          <a:solidFill>
                            <a:schemeClr val="tx1"/>
                          </a:solidFill>
                        </a:rPr>
                        <a:t>(</a:t>
                      </a:r>
                      <a:r>
                        <a:rPr lang="en-US" altLang="zh-CN" b="0" dirty="0" err="1">
                          <a:solidFill>
                            <a:schemeClr val="tx1"/>
                          </a:solidFill>
                        </a:rPr>
                        <a:t>μm</a:t>
                      </a:r>
                      <a:r>
                        <a:rPr lang="en-US" altLang="zh-CN" b="0" dirty="0">
                          <a:solidFill>
                            <a:schemeClr val="tx1"/>
                          </a:solidFill>
                        </a:rPr>
                        <a:t>)</a:t>
                      </a:r>
                      <a:endParaRPr lang="zh-CN" alt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dirty="0"/>
                        <a:t>X</a:t>
                      </a:r>
                      <a:r>
                        <a:rPr lang="zh-CN" altLang="en-US" dirty="0"/>
                        <a:t>最大值</a:t>
                      </a:r>
                    </a:p>
                  </a:txBody>
                  <a:tcPr/>
                </a:tc>
                <a:tc>
                  <a:txBody>
                    <a:bodyPr/>
                    <a:lstStyle/>
                    <a:p>
                      <a:pPr algn="ctr"/>
                      <a:r>
                        <a:rPr lang="en-US" altLang="zh-CN" dirty="0"/>
                        <a:t>4.2</a:t>
                      </a:r>
                      <a:endParaRPr lang="zh-CN" altLang="en-US" dirty="0"/>
                    </a:p>
                  </a:txBody>
                  <a:tcPr/>
                </a:tc>
                <a:tc>
                  <a:txBody>
                    <a:bodyPr/>
                    <a:lstStyle/>
                    <a:p>
                      <a:pPr algn="ctr"/>
                      <a:r>
                        <a:rPr lang="en-US" altLang="zh-CN" dirty="0"/>
                        <a:t>339</a:t>
                      </a:r>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Y</a:t>
                      </a:r>
                      <a:r>
                        <a:rPr lang="zh-CN" altLang="en-US" dirty="0"/>
                        <a:t>最大值</a:t>
                      </a:r>
                    </a:p>
                  </a:txBody>
                  <a:tcPr/>
                </a:tc>
                <a:tc>
                  <a:txBody>
                    <a:bodyPr/>
                    <a:lstStyle/>
                    <a:p>
                      <a:pPr algn="ctr"/>
                      <a:r>
                        <a:rPr lang="en-US" altLang="zh-CN" dirty="0"/>
                        <a:t>3.4</a:t>
                      </a:r>
                      <a:endParaRPr lang="zh-CN" altLang="en-US" dirty="0"/>
                    </a:p>
                  </a:txBody>
                  <a:tcPr/>
                </a:tc>
                <a:tc>
                  <a:txBody>
                    <a:bodyPr/>
                    <a:lstStyle/>
                    <a:p>
                      <a:pPr algn="ctr"/>
                      <a:r>
                        <a:rPr lang="en-US" altLang="zh-CN" dirty="0"/>
                        <a:t>291</a:t>
                      </a:r>
                      <a:endParaRPr lang="zh-CN" alt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X RMS</a:t>
                      </a:r>
                      <a:r>
                        <a:rPr lang="zh-CN" altLang="en-US" dirty="0"/>
                        <a:t>值</a:t>
                      </a:r>
                    </a:p>
                  </a:txBody>
                  <a:tcPr/>
                </a:tc>
                <a:tc>
                  <a:txBody>
                    <a:bodyPr/>
                    <a:lstStyle/>
                    <a:p>
                      <a:pPr algn="ctr"/>
                      <a:r>
                        <a:rPr lang="en-US" altLang="zh-CN" dirty="0"/>
                        <a:t>0.27</a:t>
                      </a:r>
                      <a:endParaRPr lang="zh-CN" altLang="en-US" dirty="0"/>
                    </a:p>
                  </a:txBody>
                  <a:tcPr/>
                </a:tc>
                <a:tc>
                  <a:txBody>
                    <a:bodyPr/>
                    <a:lstStyle/>
                    <a:p>
                      <a:pPr algn="ctr"/>
                      <a:r>
                        <a:rPr lang="en-US" altLang="zh-CN" dirty="0"/>
                        <a:t>39.7</a:t>
                      </a:r>
                      <a:endParaRPr lang="zh-CN" altLang="en-US" dirty="0"/>
                    </a:p>
                  </a:txBody>
                  <a:tcPr/>
                </a:tc>
                <a:extLst>
                  <a:ext uri="{0D108BD9-81ED-4DB2-BD59-A6C34878D82A}">
                    <a16:rowId xmlns:a16="http://schemas.microsoft.com/office/drawing/2014/main" val="17368038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Y RMS</a:t>
                      </a:r>
                      <a:r>
                        <a:rPr lang="zh-CN" altLang="en-US" dirty="0"/>
                        <a:t>值</a:t>
                      </a:r>
                    </a:p>
                  </a:txBody>
                  <a:tcPr/>
                </a:tc>
                <a:tc>
                  <a:txBody>
                    <a:bodyPr/>
                    <a:lstStyle/>
                    <a:p>
                      <a:pPr algn="ctr"/>
                      <a:r>
                        <a:rPr lang="en-US" altLang="zh-CN" dirty="0"/>
                        <a:t>0.31</a:t>
                      </a:r>
                      <a:endParaRPr lang="zh-CN" altLang="en-US" dirty="0"/>
                    </a:p>
                  </a:txBody>
                  <a:tcPr/>
                </a:tc>
                <a:tc>
                  <a:txBody>
                    <a:bodyPr/>
                    <a:lstStyle/>
                    <a:p>
                      <a:pPr algn="ctr"/>
                      <a:r>
                        <a:rPr lang="en-US" altLang="zh-CN" dirty="0"/>
                        <a:t>40.2</a:t>
                      </a:r>
                      <a:endParaRPr lang="zh-CN" altLang="en-US" dirty="0"/>
                    </a:p>
                  </a:txBody>
                  <a:tcPr/>
                </a:tc>
                <a:extLst>
                  <a:ext uri="{0D108BD9-81ED-4DB2-BD59-A6C34878D82A}">
                    <a16:rowId xmlns:a16="http://schemas.microsoft.com/office/drawing/2014/main" val="1988015529"/>
                  </a:ext>
                </a:extLst>
              </a:tr>
            </a:tbl>
          </a:graphicData>
        </a:graphic>
      </p:graphicFrame>
      <p:graphicFrame>
        <p:nvGraphicFramePr>
          <p:cNvPr id="20" name="表格 19">
            <a:extLst>
              <a:ext uri="{FF2B5EF4-FFF2-40B4-BE49-F238E27FC236}">
                <a16:creationId xmlns:a16="http://schemas.microsoft.com/office/drawing/2014/main" id="{453600D1-461C-4061-B36A-F8062C83A3DB}"/>
              </a:ext>
            </a:extLst>
          </p:cNvPr>
          <p:cNvGraphicFramePr>
            <a:graphicFrameLocks noGrp="1"/>
          </p:cNvGraphicFramePr>
          <p:nvPr>
            <p:extLst>
              <p:ext uri="{D42A27DB-BD31-4B8C-83A1-F6EECF244321}">
                <p14:modId xmlns:p14="http://schemas.microsoft.com/office/powerpoint/2010/main" val="1548015729"/>
              </p:ext>
            </p:extLst>
          </p:nvPr>
        </p:nvGraphicFramePr>
        <p:xfrm>
          <a:off x="4504482" y="4153711"/>
          <a:ext cx="4183806" cy="1854200"/>
        </p:xfrm>
        <a:graphic>
          <a:graphicData uri="http://schemas.openxmlformats.org/drawingml/2006/table">
            <a:tbl>
              <a:tblPr firstRow="1" bandRow="1">
                <a:tableStyleId>{5C22544A-7EE6-4342-B048-85BDC9FD1C3A}</a:tableStyleId>
              </a:tblPr>
              <a:tblGrid>
                <a:gridCol w="108746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70840">
                <a:tc>
                  <a:txBody>
                    <a:bodyPr/>
                    <a:lstStyle/>
                    <a:p>
                      <a:r>
                        <a:rPr lang="en-US" altLang="zh-CN" dirty="0" err="1">
                          <a:solidFill>
                            <a:schemeClr val="tx1"/>
                          </a:solidFill>
                        </a:rPr>
                        <a:t>Orbit</a:t>
                      </a:r>
                      <a:r>
                        <a:rPr lang="en-US" altLang="zh-CN" dirty="0" err="1">
                          <a:solidFill>
                            <a:srgbClr val="FF0000"/>
                          </a:solidFill>
                        </a:rPr>
                        <a:t>@IP</a:t>
                      </a:r>
                      <a:endParaRPr lang="zh-CN" altLang="en-US" dirty="0">
                        <a:solidFill>
                          <a:srgbClr val="FF0000"/>
                        </a:solidFill>
                      </a:endParaRPr>
                    </a:p>
                  </a:txBody>
                  <a:tcPr>
                    <a:solidFill>
                      <a:schemeClr val="accent1">
                        <a:lumMod val="40000"/>
                        <a:lumOff val="60000"/>
                      </a:schemeClr>
                    </a:solidFill>
                  </a:tcPr>
                </a:tc>
                <a:tc>
                  <a:txBody>
                    <a:bodyPr/>
                    <a:lstStyle/>
                    <a:p>
                      <a:r>
                        <a:rPr lang="zh-CN" altLang="en-US" b="0" dirty="0">
                          <a:solidFill>
                            <a:schemeClr val="tx1"/>
                          </a:solidFill>
                        </a:rPr>
                        <a:t>校正前</a:t>
                      </a:r>
                      <a:r>
                        <a:rPr lang="en-US" altLang="zh-CN" b="0" dirty="0">
                          <a:solidFill>
                            <a:schemeClr val="tx1"/>
                          </a:solidFill>
                        </a:rPr>
                        <a:t>(</a:t>
                      </a:r>
                      <a:r>
                        <a:rPr lang="en-US" altLang="zh-CN" b="0" dirty="0" err="1">
                          <a:solidFill>
                            <a:schemeClr val="tx1"/>
                          </a:solidFill>
                        </a:rPr>
                        <a:t>μm</a:t>
                      </a:r>
                      <a:r>
                        <a:rPr lang="en-US" altLang="zh-CN" b="0" dirty="0">
                          <a:solidFill>
                            <a:schemeClr val="tx1"/>
                          </a:solidFill>
                        </a:rPr>
                        <a:t>)</a:t>
                      </a:r>
                      <a:endParaRPr lang="zh-CN" altLang="en-US" b="0" dirty="0">
                        <a:solidFill>
                          <a:schemeClr val="tx1"/>
                        </a:solidFill>
                      </a:endParaRPr>
                    </a:p>
                  </a:txBody>
                  <a:tcPr>
                    <a:solidFill>
                      <a:schemeClr val="accent1">
                        <a:lumMod val="40000"/>
                        <a:lumOff val="60000"/>
                      </a:schemeClr>
                    </a:solidFill>
                  </a:tcPr>
                </a:tc>
                <a:tc>
                  <a:txBody>
                    <a:bodyPr/>
                    <a:lstStyle/>
                    <a:p>
                      <a:r>
                        <a:rPr lang="en-US" altLang="zh-CN" b="0" dirty="0">
                          <a:solidFill>
                            <a:schemeClr val="tx1"/>
                          </a:solidFill>
                        </a:rPr>
                        <a:t>4</a:t>
                      </a:r>
                      <a:r>
                        <a:rPr lang="zh-CN" altLang="en-US" b="0" dirty="0">
                          <a:solidFill>
                            <a:schemeClr val="tx1"/>
                          </a:solidFill>
                        </a:rPr>
                        <a:t>次校正后</a:t>
                      </a:r>
                      <a:r>
                        <a:rPr lang="en-US" altLang="zh-CN" b="0" dirty="0">
                          <a:solidFill>
                            <a:schemeClr val="tx1"/>
                          </a:solidFill>
                        </a:rPr>
                        <a:t>(</a:t>
                      </a:r>
                      <a:r>
                        <a:rPr lang="en-US" altLang="zh-CN" b="0" dirty="0" err="1">
                          <a:solidFill>
                            <a:schemeClr val="tx1"/>
                          </a:solidFill>
                        </a:rPr>
                        <a:t>μm</a:t>
                      </a:r>
                      <a:r>
                        <a:rPr lang="en-US" altLang="zh-CN" b="0" dirty="0">
                          <a:solidFill>
                            <a:schemeClr val="tx1"/>
                          </a:solidFill>
                        </a:rPr>
                        <a:t>)</a:t>
                      </a:r>
                      <a:endParaRPr lang="zh-CN" altLang="en-US"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n-US" altLang="zh-CN" dirty="0"/>
                        <a:t>X</a:t>
                      </a:r>
                      <a:r>
                        <a:rPr lang="zh-CN" altLang="en-US" dirty="0"/>
                        <a:t>最大值</a:t>
                      </a:r>
                    </a:p>
                  </a:txBody>
                  <a:tcPr/>
                </a:tc>
                <a:tc>
                  <a:txBody>
                    <a:bodyPr/>
                    <a:lstStyle/>
                    <a:p>
                      <a:pPr algn="ctr"/>
                      <a:r>
                        <a:rPr lang="en-US" altLang="zh-CN" dirty="0"/>
                        <a:t>184</a:t>
                      </a:r>
                      <a:endParaRPr lang="zh-CN" altLang="en-US" dirty="0"/>
                    </a:p>
                  </a:txBody>
                  <a:tcPr/>
                </a:tc>
                <a:tc>
                  <a:txBody>
                    <a:bodyPr/>
                    <a:lstStyle/>
                    <a:p>
                      <a:pPr algn="ctr"/>
                      <a:r>
                        <a:rPr lang="en-US" altLang="zh-CN" dirty="0"/>
                        <a:t>116</a:t>
                      </a:r>
                      <a:endParaRPr lang="zh-CN" alt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Y</a:t>
                      </a:r>
                      <a:r>
                        <a:rPr lang="zh-CN" altLang="en-US" dirty="0"/>
                        <a:t>最大值</a:t>
                      </a:r>
                    </a:p>
                  </a:txBody>
                  <a:tcPr/>
                </a:tc>
                <a:tc>
                  <a:txBody>
                    <a:bodyPr/>
                    <a:lstStyle/>
                    <a:p>
                      <a:pPr algn="ctr"/>
                      <a:r>
                        <a:rPr lang="en-US" altLang="zh-CN" dirty="0"/>
                        <a:t>282</a:t>
                      </a:r>
                      <a:endParaRPr lang="zh-CN" altLang="en-US" dirty="0"/>
                    </a:p>
                  </a:txBody>
                  <a:tcPr/>
                </a:tc>
                <a:tc>
                  <a:txBody>
                    <a:bodyPr/>
                    <a:lstStyle/>
                    <a:p>
                      <a:pPr algn="ctr"/>
                      <a:r>
                        <a:rPr lang="en-US" altLang="zh-CN" dirty="0"/>
                        <a:t>269</a:t>
                      </a:r>
                      <a:endParaRPr lang="zh-CN" alt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X RMS</a:t>
                      </a:r>
                      <a:r>
                        <a:rPr lang="zh-CN" altLang="en-US" dirty="0"/>
                        <a:t>值</a:t>
                      </a:r>
                    </a:p>
                  </a:txBody>
                  <a:tcPr/>
                </a:tc>
                <a:tc>
                  <a:txBody>
                    <a:bodyPr/>
                    <a:lstStyle/>
                    <a:p>
                      <a:pPr algn="ctr"/>
                      <a:r>
                        <a:rPr lang="en-US" altLang="zh-CN" dirty="0"/>
                        <a:t>68</a:t>
                      </a:r>
                      <a:endParaRPr lang="zh-CN" altLang="en-US" dirty="0"/>
                    </a:p>
                  </a:txBody>
                  <a:tcPr/>
                </a:tc>
                <a:tc>
                  <a:txBody>
                    <a:bodyPr/>
                    <a:lstStyle/>
                    <a:p>
                      <a:pPr algn="ctr"/>
                      <a:r>
                        <a:rPr lang="en-US" altLang="zh-CN" dirty="0"/>
                        <a:t>39</a:t>
                      </a:r>
                      <a:endParaRPr lang="zh-CN" altLang="en-US" dirty="0"/>
                    </a:p>
                  </a:txBody>
                  <a:tcPr/>
                </a:tc>
                <a:extLst>
                  <a:ext uri="{0D108BD9-81ED-4DB2-BD59-A6C34878D82A}">
                    <a16:rowId xmlns:a16="http://schemas.microsoft.com/office/drawing/2014/main" val="17368038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Y RMS</a:t>
                      </a:r>
                      <a:r>
                        <a:rPr lang="zh-CN" altLang="en-US" dirty="0"/>
                        <a:t>值</a:t>
                      </a:r>
                    </a:p>
                  </a:txBody>
                  <a:tcPr/>
                </a:tc>
                <a:tc>
                  <a:txBody>
                    <a:bodyPr/>
                    <a:lstStyle/>
                    <a:p>
                      <a:pPr algn="ctr"/>
                      <a:r>
                        <a:rPr lang="en-US" altLang="zh-CN" dirty="0"/>
                        <a:t>113</a:t>
                      </a:r>
                      <a:endParaRPr lang="zh-CN" altLang="en-US" dirty="0"/>
                    </a:p>
                  </a:txBody>
                  <a:tcPr/>
                </a:tc>
                <a:tc>
                  <a:txBody>
                    <a:bodyPr/>
                    <a:lstStyle/>
                    <a:p>
                      <a:pPr algn="ctr"/>
                      <a:r>
                        <a:rPr lang="en-US" altLang="zh-CN" dirty="0"/>
                        <a:t>112</a:t>
                      </a:r>
                      <a:endParaRPr lang="zh-CN" altLang="en-US" dirty="0"/>
                    </a:p>
                  </a:txBody>
                  <a:tcPr/>
                </a:tc>
                <a:extLst>
                  <a:ext uri="{0D108BD9-81ED-4DB2-BD59-A6C34878D82A}">
                    <a16:rowId xmlns:a16="http://schemas.microsoft.com/office/drawing/2014/main" val="1988015529"/>
                  </a:ext>
                </a:extLst>
              </a:tr>
            </a:tbl>
          </a:graphicData>
        </a:graphic>
      </p:graphicFrame>
      <p:sp>
        <p:nvSpPr>
          <p:cNvPr id="21" name="矩形 20"/>
          <p:cNvSpPr/>
          <p:nvPr/>
        </p:nvSpPr>
        <p:spPr>
          <a:xfrm>
            <a:off x="5341540" y="1412776"/>
            <a:ext cx="6984776" cy="400110"/>
          </a:xfrm>
          <a:prstGeom prst="rect">
            <a:avLst/>
          </a:prstGeom>
        </p:spPr>
        <p:txBody>
          <a:bodyPr wrap="square">
            <a:spAutoFit/>
          </a:bodyPr>
          <a:lstStyle/>
          <a:p>
            <a:r>
              <a:rPr lang="en-US" altLang="zh-CN" sz="2000" dirty="0"/>
              <a:t>BPM offset:30 </a:t>
            </a:r>
            <a:r>
              <a:rPr lang="en-US" altLang="zh-CN" sz="2000" dirty="0" err="1"/>
              <a:t>μm</a:t>
            </a:r>
            <a:r>
              <a:rPr lang="en-US" altLang="zh-CN" sz="2000" dirty="0"/>
              <a:t>(after BBA);  </a:t>
            </a:r>
            <a:r>
              <a:rPr lang="en-US" altLang="zh-CN" sz="2000" dirty="0" err="1"/>
              <a:t>Sextupole</a:t>
            </a:r>
            <a:r>
              <a:rPr lang="en-US" altLang="zh-CN" sz="2000" dirty="0"/>
              <a:t> on;    knobs: correctors</a:t>
            </a:r>
            <a:endParaRPr lang="zh-CN" altLang="en-US" sz="2000" dirty="0"/>
          </a:p>
        </p:txBody>
      </p:sp>
      <p:pic>
        <p:nvPicPr>
          <p:cNvPr id="4" name="图片 3"/>
          <p:cNvPicPr>
            <a:picLocks noChangeAspect="1"/>
          </p:cNvPicPr>
          <p:nvPr/>
        </p:nvPicPr>
        <p:blipFill>
          <a:blip r:embed="rId7"/>
          <a:stretch>
            <a:fillRect/>
          </a:stretch>
        </p:blipFill>
        <p:spPr>
          <a:xfrm>
            <a:off x="8833928" y="1988840"/>
            <a:ext cx="3022712" cy="2201047"/>
          </a:xfrm>
          <a:prstGeom prst="rect">
            <a:avLst/>
          </a:prstGeom>
        </p:spPr>
      </p:pic>
      <p:pic>
        <p:nvPicPr>
          <p:cNvPr id="8" name="图片 7"/>
          <p:cNvPicPr>
            <a:picLocks noChangeAspect="1"/>
          </p:cNvPicPr>
          <p:nvPr/>
        </p:nvPicPr>
        <p:blipFill>
          <a:blip r:embed="rId8"/>
          <a:stretch>
            <a:fillRect/>
          </a:stretch>
        </p:blipFill>
        <p:spPr>
          <a:xfrm>
            <a:off x="8833928" y="4189887"/>
            <a:ext cx="2950704" cy="2146327"/>
          </a:xfrm>
          <a:prstGeom prst="rect">
            <a:avLst/>
          </a:prstGeom>
        </p:spPr>
      </p:pic>
    </p:spTree>
    <p:extLst>
      <p:ext uri="{BB962C8B-B14F-4D97-AF65-F5344CB8AC3E}">
        <p14:creationId xmlns:p14="http://schemas.microsoft.com/office/powerpoint/2010/main" val="426889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8322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矩形 14"/>
              <p:cNvSpPr/>
              <p:nvPr/>
            </p:nvSpPr>
            <p:spPr>
              <a:xfrm>
                <a:off x="335359" y="1411507"/>
                <a:ext cx="1770449" cy="527358"/>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β</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和</a:t>
                </a:r>
                <a14:m>
                  <m:oMath xmlns:m="http://schemas.openxmlformats.org/officeDocument/2006/math">
                    <m:sSub>
                      <m:sSubPr>
                        <m:ctrlPr>
                          <a:rPr lang="en-US" altLang="zh-CN"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ctrlPr>
                      </m:sSubPr>
                      <m:e>
                        <m:r>
                          <a:rPr lang="zh-CN" altLang="en-US" sz="2000" b="1" i="1" smtClean="0">
                            <a:solidFill>
                              <a:schemeClr val="tx1"/>
                            </a:solidFill>
                            <a:latin typeface="Cambria Math" panose="02040503050406030204" pitchFamily="18" charset="0"/>
                            <a:ea typeface="黑体" panose="02010609060101010101" pitchFamily="49" charset="-122"/>
                            <a:cs typeface="Times New Roman" panose="02020603050405020304" pitchFamily="18" charset="0"/>
                          </a:rPr>
                          <m:t>𝜼</m:t>
                        </m:r>
                      </m:e>
                      <m:sub>
                        <m:r>
                          <m:rPr>
                            <m:sty m:val="p"/>
                          </m:rPr>
                          <a:rPr lang="en-US" altLang="zh-CN" sz="2000" b="1" i="1">
                            <a:solidFill>
                              <a:schemeClr val="tx1"/>
                            </a:solidFill>
                            <a:latin typeface="Cambria Math" panose="02040503050406030204" pitchFamily="18" charset="0"/>
                            <a:ea typeface="黑体" panose="02010609060101010101" pitchFamily="49" charset="-122"/>
                            <a:cs typeface="Times New Roman" panose="02020603050405020304" pitchFamily="18" charset="0"/>
                          </a:rPr>
                          <m:t>x</m:t>
                        </m:r>
                      </m:sub>
                    </m:sSub>
                  </m:oMath>
                </a14:m>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校正：</a:t>
                </a:r>
              </a:p>
            </p:txBody>
          </p:sp>
        </mc:Choice>
        <mc:Fallback xmlns="">
          <p:sp>
            <p:nvSpPr>
              <p:cNvPr id="15" name="矩形 14"/>
              <p:cNvSpPr>
                <a:spLocks noRot="1" noChangeAspect="1" noMove="1" noResize="1" noEditPoints="1" noAdjustHandles="1" noChangeArrowheads="1" noChangeShapeType="1" noTextEdit="1"/>
              </p:cNvSpPr>
              <p:nvPr/>
            </p:nvSpPr>
            <p:spPr>
              <a:xfrm>
                <a:off x="335359" y="1411507"/>
                <a:ext cx="1770449" cy="527358"/>
              </a:xfrm>
              <a:prstGeom prst="rect">
                <a:avLst/>
              </a:prstGeom>
              <a:blipFill rotWithShape="0">
                <a:blip r:embed="rId4"/>
                <a:stretch>
                  <a:fillRect l="-2721" r="-680" b="-3333"/>
                </a:stretch>
              </a:blipFill>
              <a:ln>
                <a:solidFill>
                  <a:schemeClr val="accent3">
                    <a:lumMod val="60000"/>
                    <a:lumOff val="40000"/>
                  </a:schemeClr>
                </a:solidFill>
              </a:ln>
            </p:spPr>
            <p:txBody>
              <a:bodyPr/>
              <a:lstStyle/>
              <a:p>
                <a:r>
                  <a:rPr lang="zh-CN" altLang="en-US">
                    <a:noFill/>
                  </a:rPr>
                  <a:t> </a:t>
                </a:r>
              </a:p>
            </p:txBody>
          </p:sp>
        </mc:Fallback>
      </mc:AlternateContent>
      <p:sp>
        <p:nvSpPr>
          <p:cNvPr id="16" name="矩形 15"/>
          <p:cNvSpPr/>
          <p:nvPr/>
        </p:nvSpPr>
        <p:spPr>
          <a:xfrm>
            <a:off x="2105808" y="1480603"/>
            <a:ext cx="1877987" cy="400110"/>
          </a:xfrm>
          <a:prstGeom prst="rect">
            <a:avLst/>
          </a:prstGeom>
        </p:spPr>
        <p:txBody>
          <a:bodyPr wrap="square">
            <a:spAutoFit/>
          </a:bodyPr>
          <a:lstStyle/>
          <a:p>
            <a:r>
              <a:rPr lang="en-US" altLang="zh-CN" sz="2000" b="1" dirty="0"/>
              <a:t>LOCO+LSM</a:t>
            </a:r>
            <a:endParaRPr lang="zh-CN" altLang="en-US" sz="2000" b="1" dirty="0"/>
          </a:p>
        </p:txBody>
      </p:sp>
      <p:sp>
        <p:nvSpPr>
          <p:cNvPr id="21" name="矩形 20"/>
          <p:cNvSpPr/>
          <p:nvPr/>
        </p:nvSpPr>
        <p:spPr>
          <a:xfrm>
            <a:off x="3647728" y="1475131"/>
            <a:ext cx="7020272" cy="400110"/>
          </a:xfrm>
          <a:prstGeom prst="rect">
            <a:avLst/>
          </a:prstGeom>
        </p:spPr>
        <p:txBody>
          <a:bodyPr wrap="square">
            <a:spAutoFit/>
          </a:bodyPr>
          <a:lstStyle/>
          <a:p>
            <a:r>
              <a:rPr lang="en-US" altLang="zh-CN" sz="2000" dirty="0" err="1"/>
              <a:t>Sextupole</a:t>
            </a:r>
            <a:r>
              <a:rPr lang="en-US" altLang="zh-CN" sz="2000" dirty="0"/>
              <a:t> on;    knobs: </a:t>
            </a:r>
            <a:r>
              <a:rPr lang="en-US" altLang="zh-CN" sz="2000" dirty="0" err="1"/>
              <a:t>quadurople</a:t>
            </a:r>
            <a:r>
              <a:rPr lang="en-US" altLang="zh-CN" sz="2000" dirty="0"/>
              <a:t> strengths</a:t>
            </a:r>
            <a:r>
              <a:rPr lang="zh-CN" altLang="en-US" sz="2000" dirty="0"/>
              <a:t>（</a:t>
            </a:r>
            <a:r>
              <a:rPr lang="en-US" altLang="zh-CN" sz="2000" dirty="0"/>
              <a:t>352</a:t>
            </a:r>
            <a:r>
              <a:rPr lang="zh-CN" altLang="en-US" sz="2000" dirty="0"/>
              <a:t>个独立</a:t>
            </a:r>
            <a:r>
              <a:rPr lang="en-US" altLang="zh-CN" sz="2000" dirty="0"/>
              <a:t>Q</a:t>
            </a:r>
            <a:r>
              <a:rPr lang="zh-CN" altLang="en-US" sz="2000" dirty="0"/>
              <a:t>铁）</a:t>
            </a:r>
          </a:p>
        </p:txBody>
      </p:sp>
      <p:sp>
        <p:nvSpPr>
          <p:cNvPr id="22" name="矩形 21"/>
          <p:cNvSpPr/>
          <p:nvPr/>
        </p:nvSpPr>
        <p:spPr>
          <a:xfrm>
            <a:off x="70774" y="2017349"/>
            <a:ext cx="7537394" cy="323165"/>
          </a:xfrm>
          <a:prstGeom prst="rect">
            <a:avLst/>
          </a:prstGeom>
        </p:spPr>
        <p:txBody>
          <a:bodyPr wrap="square">
            <a:spAutoFit/>
          </a:bodyPr>
          <a:lstStyle/>
          <a:p>
            <a:r>
              <a:rPr lang="zh-CN" altLang="en-US" sz="1500" dirty="0"/>
              <a:t>闭轨校正后，有稳定解（</a:t>
            </a:r>
            <a:r>
              <a:rPr lang="en-US" altLang="zh-CN" sz="1500" dirty="0"/>
              <a:t>β</a:t>
            </a:r>
            <a:r>
              <a:rPr lang="zh-CN" altLang="en-US" sz="1500" dirty="0"/>
              <a:t>函数存在）的概率约</a:t>
            </a:r>
            <a:r>
              <a:rPr lang="en-US" altLang="zh-CN" sz="1500" dirty="0"/>
              <a:t>46%; LOCO</a:t>
            </a:r>
            <a:r>
              <a:rPr lang="zh-CN" altLang="en-US" sz="1500" dirty="0"/>
              <a:t>迭代三次后，</a:t>
            </a:r>
            <a:r>
              <a:rPr lang="en-US" altLang="zh-CN" sz="1500" dirty="0"/>
              <a:t>100%</a:t>
            </a:r>
            <a:r>
              <a:rPr lang="zh-CN" altLang="en-US" sz="1500" dirty="0"/>
              <a:t>有稳定解</a:t>
            </a:r>
          </a:p>
        </p:txBody>
      </p:sp>
      <p:pic>
        <p:nvPicPr>
          <p:cNvPr id="3" name="图片 2"/>
          <p:cNvPicPr>
            <a:picLocks noChangeAspect="1"/>
          </p:cNvPicPr>
          <p:nvPr/>
        </p:nvPicPr>
        <p:blipFill>
          <a:blip r:embed="rId5"/>
          <a:stretch>
            <a:fillRect/>
          </a:stretch>
        </p:blipFill>
        <p:spPr>
          <a:xfrm>
            <a:off x="206260" y="2504033"/>
            <a:ext cx="3468029" cy="1871592"/>
          </a:xfrm>
          <a:prstGeom prst="rect">
            <a:avLst/>
          </a:prstGeom>
        </p:spPr>
      </p:pic>
      <p:pic>
        <p:nvPicPr>
          <p:cNvPr id="6" name="图片 5"/>
          <p:cNvPicPr>
            <a:picLocks noChangeAspect="1"/>
          </p:cNvPicPr>
          <p:nvPr/>
        </p:nvPicPr>
        <p:blipFill>
          <a:blip r:embed="rId6"/>
          <a:stretch>
            <a:fillRect/>
          </a:stretch>
        </p:blipFill>
        <p:spPr>
          <a:xfrm>
            <a:off x="3719735" y="4468379"/>
            <a:ext cx="3565967" cy="1932011"/>
          </a:xfrm>
          <a:prstGeom prst="rect">
            <a:avLst/>
          </a:prstGeom>
        </p:spPr>
      </p:pic>
      <p:pic>
        <p:nvPicPr>
          <p:cNvPr id="9" name="图片 8"/>
          <p:cNvPicPr>
            <a:picLocks noChangeAspect="1"/>
          </p:cNvPicPr>
          <p:nvPr/>
        </p:nvPicPr>
        <p:blipFill>
          <a:blip r:embed="rId7"/>
          <a:stretch>
            <a:fillRect/>
          </a:stretch>
        </p:blipFill>
        <p:spPr>
          <a:xfrm>
            <a:off x="203324" y="4413906"/>
            <a:ext cx="3470965" cy="1893999"/>
          </a:xfrm>
          <a:prstGeom prst="rect">
            <a:avLst/>
          </a:prstGeom>
        </p:spPr>
      </p:pic>
      <p:pic>
        <p:nvPicPr>
          <p:cNvPr id="14" name="图片 13"/>
          <p:cNvPicPr>
            <a:picLocks noChangeAspect="1"/>
          </p:cNvPicPr>
          <p:nvPr/>
        </p:nvPicPr>
        <p:blipFill>
          <a:blip r:embed="rId8"/>
          <a:stretch>
            <a:fillRect/>
          </a:stretch>
        </p:blipFill>
        <p:spPr>
          <a:xfrm>
            <a:off x="3719736" y="2495070"/>
            <a:ext cx="3456384" cy="1918716"/>
          </a:xfrm>
          <a:prstGeom prst="rect">
            <a:avLst/>
          </a:prstGeom>
        </p:spPr>
      </p:pic>
      <p:pic>
        <p:nvPicPr>
          <p:cNvPr id="24" name="图片 23"/>
          <p:cNvPicPr>
            <a:picLocks noChangeAspect="1"/>
          </p:cNvPicPr>
          <p:nvPr/>
        </p:nvPicPr>
        <p:blipFill>
          <a:blip r:embed="rId9"/>
          <a:stretch>
            <a:fillRect/>
          </a:stretch>
        </p:blipFill>
        <p:spPr>
          <a:xfrm>
            <a:off x="7341430" y="2038848"/>
            <a:ext cx="2385273" cy="1935615"/>
          </a:xfrm>
          <a:prstGeom prst="rect">
            <a:avLst/>
          </a:prstGeom>
        </p:spPr>
      </p:pic>
      <p:pic>
        <p:nvPicPr>
          <p:cNvPr id="25" name="图片 24"/>
          <p:cNvPicPr>
            <a:picLocks noChangeAspect="1"/>
          </p:cNvPicPr>
          <p:nvPr/>
        </p:nvPicPr>
        <p:blipFill>
          <a:blip r:embed="rId10"/>
          <a:stretch>
            <a:fillRect/>
          </a:stretch>
        </p:blipFill>
        <p:spPr>
          <a:xfrm>
            <a:off x="7254937" y="4105886"/>
            <a:ext cx="2471766" cy="2045623"/>
          </a:xfrm>
          <a:prstGeom prst="rect">
            <a:avLst/>
          </a:prstGeom>
        </p:spPr>
      </p:pic>
      <p:pic>
        <p:nvPicPr>
          <p:cNvPr id="26" name="图片 25"/>
          <p:cNvPicPr>
            <a:picLocks noChangeAspect="1"/>
          </p:cNvPicPr>
          <p:nvPr/>
        </p:nvPicPr>
        <p:blipFill>
          <a:blip r:embed="rId11"/>
          <a:stretch>
            <a:fillRect/>
          </a:stretch>
        </p:blipFill>
        <p:spPr>
          <a:xfrm>
            <a:off x="9840416" y="2074117"/>
            <a:ext cx="2220788" cy="1704029"/>
          </a:xfrm>
          <a:prstGeom prst="rect">
            <a:avLst/>
          </a:prstGeom>
        </p:spPr>
      </p:pic>
      <p:pic>
        <p:nvPicPr>
          <p:cNvPr id="27" name="图片 26"/>
          <p:cNvPicPr>
            <a:picLocks noChangeAspect="1"/>
          </p:cNvPicPr>
          <p:nvPr/>
        </p:nvPicPr>
        <p:blipFill>
          <a:blip r:embed="rId12"/>
          <a:stretch>
            <a:fillRect/>
          </a:stretch>
        </p:blipFill>
        <p:spPr>
          <a:xfrm>
            <a:off x="9769790" y="4176425"/>
            <a:ext cx="2362039" cy="1853159"/>
          </a:xfrm>
          <a:prstGeom prst="rect">
            <a:avLst/>
          </a:prstGeom>
        </p:spPr>
      </p:pic>
      <p:sp>
        <p:nvSpPr>
          <p:cNvPr id="28" name="矩形 27"/>
          <p:cNvSpPr/>
          <p:nvPr/>
        </p:nvSpPr>
        <p:spPr>
          <a:xfrm>
            <a:off x="7387507" y="6000895"/>
            <a:ext cx="4721479" cy="338554"/>
          </a:xfrm>
          <a:prstGeom prst="rect">
            <a:avLst/>
          </a:prstGeom>
        </p:spPr>
        <p:txBody>
          <a:bodyPr wrap="square">
            <a:spAutoFit/>
          </a:bodyPr>
          <a:lstStyle/>
          <a:p>
            <a:r>
              <a:rPr lang="zh-CN" altLang="en-US" sz="1600" b="1" dirty="0"/>
              <a:t>对撞点处的垂直色散不超过</a:t>
            </a:r>
            <a:r>
              <a:rPr lang="en-US" altLang="zh-CN" sz="1600" b="1" dirty="0"/>
              <a:t>0.5mm, </a:t>
            </a:r>
            <a:r>
              <a:rPr lang="zh-CN" altLang="en-US" sz="1600" b="1" dirty="0">
                <a:solidFill>
                  <a:srgbClr val="FF0000"/>
                </a:solidFill>
              </a:rPr>
              <a:t>但是没有校正</a:t>
            </a:r>
          </a:p>
        </p:txBody>
      </p:sp>
    </p:spTree>
    <p:extLst>
      <p:ext uri="{BB962C8B-B14F-4D97-AF65-F5344CB8AC3E}">
        <p14:creationId xmlns:p14="http://schemas.microsoft.com/office/powerpoint/2010/main" val="182911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16" name="矩形 15"/>
          <p:cNvSpPr/>
          <p:nvPr/>
        </p:nvSpPr>
        <p:spPr>
          <a:xfrm>
            <a:off x="18728" y="979601"/>
            <a:ext cx="2016224" cy="707886"/>
          </a:xfrm>
          <a:prstGeom prst="rect">
            <a:avLst/>
          </a:prstGeom>
        </p:spPr>
        <p:txBody>
          <a:bodyPr wrap="square">
            <a:spAutoFit/>
          </a:bodyPr>
          <a:lstStyle/>
          <a:p>
            <a:r>
              <a:rPr lang="zh-CN" altLang="en-US" sz="2000" b="1" dirty="0"/>
              <a:t>某个误差种子校正后的光学函数</a:t>
            </a:r>
          </a:p>
        </p:txBody>
      </p:sp>
      <p:pic>
        <p:nvPicPr>
          <p:cNvPr id="4" name="图片 3"/>
          <p:cNvPicPr>
            <a:picLocks noChangeAspect="1"/>
          </p:cNvPicPr>
          <p:nvPr/>
        </p:nvPicPr>
        <p:blipFill>
          <a:blip r:embed="rId4"/>
          <a:stretch>
            <a:fillRect/>
          </a:stretch>
        </p:blipFill>
        <p:spPr>
          <a:xfrm>
            <a:off x="1978241" y="814933"/>
            <a:ext cx="5159896" cy="3183837"/>
          </a:xfrm>
          <a:prstGeom prst="rect">
            <a:avLst/>
          </a:prstGeom>
        </p:spPr>
      </p:pic>
      <p:pic>
        <p:nvPicPr>
          <p:cNvPr id="5" name="图片 4"/>
          <p:cNvPicPr>
            <a:picLocks noChangeAspect="1"/>
          </p:cNvPicPr>
          <p:nvPr/>
        </p:nvPicPr>
        <p:blipFill>
          <a:blip r:embed="rId5"/>
          <a:stretch>
            <a:fillRect/>
          </a:stretch>
        </p:blipFill>
        <p:spPr>
          <a:xfrm>
            <a:off x="7138137" y="827639"/>
            <a:ext cx="4883758" cy="3021177"/>
          </a:xfrm>
          <a:prstGeom prst="rect">
            <a:avLst/>
          </a:prstGeom>
        </p:spPr>
      </p:pic>
      <p:pic>
        <p:nvPicPr>
          <p:cNvPr id="7" name="图片 6"/>
          <p:cNvPicPr>
            <a:picLocks noChangeAspect="1"/>
          </p:cNvPicPr>
          <p:nvPr/>
        </p:nvPicPr>
        <p:blipFill>
          <a:blip r:embed="rId6"/>
          <a:stretch>
            <a:fillRect/>
          </a:stretch>
        </p:blipFill>
        <p:spPr>
          <a:xfrm>
            <a:off x="8112224" y="3967523"/>
            <a:ext cx="3744416" cy="2476446"/>
          </a:xfrm>
          <a:prstGeom prst="rect">
            <a:avLst/>
          </a:prstGeom>
        </p:spPr>
      </p:pic>
    </p:spTree>
    <p:extLst>
      <p:ext uri="{BB962C8B-B14F-4D97-AF65-F5344CB8AC3E}">
        <p14:creationId xmlns:p14="http://schemas.microsoft.com/office/powerpoint/2010/main" val="298248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总结与问题讨论</a:t>
            </a: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461975" y="961693"/>
            <a:ext cx="6948772" cy="1877437"/>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总结</a:t>
            </a:r>
            <a:endParaRPr lang="en-US" altLang="zh-CN"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zh-CN" altLang="en-US" sz="2800" dirty="0">
                <a:latin typeface="Times New Roman" panose="02020603050405020304" pitchFamily="18" charset="0"/>
                <a:cs typeface="Times New Roman" panose="02020603050405020304" pitchFamily="18" charset="0"/>
              </a:rPr>
              <a:t>模拟计算了误差效应对几何亮度的影响</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zh-CN" altLang="en-US" sz="2800" dirty="0">
                <a:latin typeface="Times New Roman" panose="02020603050405020304" pitchFamily="18" charset="0"/>
                <a:cs typeface="Times New Roman" panose="02020603050405020304" pitchFamily="18" charset="0"/>
              </a:rPr>
              <a:t>初步地布局了</a:t>
            </a:r>
            <a:r>
              <a:rPr lang="en-US" altLang="zh-CN" sz="2800" dirty="0">
                <a:latin typeface="Times New Roman" panose="02020603050405020304" pitchFamily="18" charset="0"/>
                <a:cs typeface="Times New Roman" panose="02020603050405020304" pitchFamily="18" charset="0"/>
              </a:rPr>
              <a:t>BPM</a:t>
            </a:r>
            <a:r>
              <a:rPr lang="zh-CN" altLang="en-US" sz="2800" dirty="0">
                <a:latin typeface="Times New Roman" panose="02020603050405020304" pitchFamily="18" charset="0"/>
                <a:cs typeface="Times New Roman" panose="02020603050405020304" pitchFamily="18" charset="0"/>
              </a:rPr>
              <a:t>与校正子；</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zh-CN" altLang="en-US" sz="2800" dirty="0">
                <a:latin typeface="Times New Roman" panose="02020603050405020304" pitchFamily="18" charset="0"/>
                <a:cs typeface="Times New Roman" panose="02020603050405020304" pitchFamily="18" charset="0"/>
              </a:rPr>
              <a:t>初步校正了闭轨、</a:t>
            </a:r>
            <a:r>
              <a:rPr lang="en-US" altLang="zh-CN" sz="2800" dirty="0">
                <a:latin typeface="Times New Roman" panose="02020603050405020304" pitchFamily="18" charset="0"/>
                <a:cs typeface="Times New Roman" panose="02020603050405020304" pitchFamily="18" charset="0"/>
              </a:rPr>
              <a:t>β</a:t>
            </a:r>
            <a:r>
              <a:rPr lang="zh-CN" altLang="en-US" sz="2800" dirty="0">
                <a:latin typeface="Times New Roman" panose="02020603050405020304" pitchFamily="18" charset="0"/>
                <a:cs typeface="Times New Roman" panose="02020603050405020304" pitchFamily="18" charset="0"/>
              </a:rPr>
              <a:t>和水平色散函数。</a:t>
            </a:r>
            <a:endParaRPr lang="en-US" altLang="zh-CN" sz="28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461974" y="3140968"/>
            <a:ext cx="10890609" cy="2800767"/>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讨论</a:t>
            </a:r>
            <a:endParaRPr lang="en-US" altLang="zh-CN" sz="3200" dirty="0">
              <a:latin typeface="Times New Roman" panose="02020603050405020304" pitchFamily="18" charset="0"/>
              <a:cs typeface="Times New Roman" panose="02020603050405020304" pitchFamily="18" charset="0"/>
            </a:endParaRPr>
          </a:p>
          <a:p>
            <a:pPr marL="514350" indent="-514350">
              <a:buAutoNum type="arabicPeriod"/>
            </a:pPr>
            <a:r>
              <a:rPr lang="zh-CN" altLang="en-US" sz="2400" dirty="0">
                <a:latin typeface="Times New Roman" panose="02020603050405020304" pitchFamily="18" charset="0"/>
                <a:cs typeface="Times New Roman" panose="02020603050405020304" pitchFamily="18" charset="0"/>
              </a:rPr>
              <a:t>误差水平的确定依据是什么？</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en-US" altLang="zh-CN" sz="2400" dirty="0">
                <a:latin typeface="Times New Roman" panose="02020603050405020304" pitchFamily="18" charset="0"/>
                <a:cs typeface="Times New Roman" panose="02020603050405020304" pitchFamily="18" charset="0"/>
              </a:rPr>
              <a:t>BPM, </a:t>
            </a:r>
            <a:r>
              <a:rPr lang="zh-CN" altLang="en-US" sz="2400" dirty="0">
                <a:latin typeface="Times New Roman" panose="02020603050405020304" pitchFamily="18" charset="0"/>
                <a:cs typeface="Times New Roman" panose="02020603050405020304" pitchFamily="18" charset="0"/>
              </a:rPr>
              <a:t>校正子和斜四极场的布局有哪些考虑？</a:t>
            </a:r>
            <a:r>
              <a:rPr lang="zh-CN" altLang="en-US" sz="2400" dirty="0">
                <a:solidFill>
                  <a:srgbClr val="FF0000"/>
                </a:solidFill>
                <a:latin typeface="Times New Roman" panose="02020603050405020304" pitchFamily="18" charset="0"/>
                <a:cs typeface="Times New Roman" panose="02020603050405020304" pitchFamily="18" charset="0"/>
              </a:rPr>
              <a:t>尤其是对撞区</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zh-CN" altLang="en-US" sz="2400" dirty="0">
                <a:latin typeface="Times New Roman" panose="02020603050405020304" pitchFamily="18" charset="0"/>
                <a:cs typeface="Times New Roman" panose="02020603050405020304" pitchFamily="18" charset="0"/>
              </a:rPr>
              <a:t>轨道、光学函数和耦合校正时有什么要注意的，怎么才能提高校正效果。</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zh-CN" altLang="en-US" sz="2400" dirty="0">
                <a:latin typeface="Times New Roman" panose="02020603050405020304" pitchFamily="18" charset="0"/>
                <a:cs typeface="Times New Roman" panose="02020603050405020304" pitchFamily="18" charset="0"/>
              </a:rPr>
              <a:t>校正到什么效果才算可以接受。</a:t>
            </a:r>
            <a:r>
              <a:rPr lang="en-US" altLang="zh-CN" sz="2400" dirty="0">
                <a:latin typeface="Times New Roman" panose="02020603050405020304" pitchFamily="18" charset="0"/>
                <a:cs typeface="Times New Roman" panose="02020603050405020304" pitchFamily="18" charset="0"/>
              </a:rPr>
              <a:t>DA</a:t>
            </a:r>
            <a:r>
              <a:rPr lang="zh-CN" altLang="en-US" sz="2400" dirty="0">
                <a:latin typeface="Times New Roman" panose="02020603050405020304" pitchFamily="18" charset="0"/>
                <a:cs typeface="Times New Roman" panose="02020603050405020304" pitchFamily="18" charset="0"/>
              </a:rPr>
              <a:t>和寿命；轨道、</a:t>
            </a:r>
            <a:r>
              <a:rPr lang="en-US" altLang="zh-CN" sz="2400" dirty="0">
                <a:latin typeface="Times New Roman" panose="02020603050405020304" pitchFamily="18" charset="0"/>
                <a:cs typeface="Times New Roman" panose="02020603050405020304" pitchFamily="18" charset="0"/>
              </a:rPr>
              <a:t>β-beating</a:t>
            </a:r>
            <a:r>
              <a:rPr lang="zh-CN" altLang="en-US" sz="2400" dirty="0">
                <a:latin typeface="Times New Roman" panose="02020603050405020304" pitchFamily="18" charset="0"/>
                <a:cs typeface="Times New Roman" panose="02020603050405020304" pitchFamily="18" charset="0"/>
              </a:rPr>
              <a:t>、色散。</a:t>
            </a:r>
            <a:endParaRPr lang="en-US" altLang="zh-CN" sz="2400" dirty="0">
              <a:latin typeface="Times New Roman" panose="02020603050405020304" pitchFamily="18" charset="0"/>
              <a:cs typeface="Times New Roman" panose="02020603050405020304" pitchFamily="18" charset="0"/>
            </a:endParaRPr>
          </a:p>
          <a:p>
            <a:pPr marL="514350" indent="-514350">
              <a:buAutoNum type="arabicPeriod"/>
            </a:pPr>
            <a:r>
              <a:rPr lang="zh-CN" altLang="en-US" sz="2400" dirty="0">
                <a:latin typeface="Times New Roman" panose="02020603050405020304" pitchFamily="18" charset="0"/>
                <a:cs typeface="Times New Roman" panose="02020603050405020304" pitchFamily="18" charset="0"/>
              </a:rPr>
              <a:t>对撞点轨道需要校正到百纳米水平，垂直交叉角微弧度水平，怎么做到的？怎么把对撞点的垂直色散控制在</a:t>
            </a:r>
            <a:r>
              <a:rPr lang="en-US" altLang="zh-CN" sz="2400" dirty="0">
                <a:latin typeface="Times New Roman" panose="02020603050405020304" pitchFamily="18" charset="0"/>
                <a:cs typeface="Times New Roman" panose="02020603050405020304" pitchFamily="18" charset="0"/>
              </a:rPr>
              <a:t>0.1 mm</a:t>
            </a:r>
            <a:r>
              <a:rPr lang="zh-CN" altLang="en-US" sz="2400" dirty="0">
                <a:latin typeface="Times New Roman" panose="02020603050405020304" pitchFamily="18" charset="0"/>
                <a:cs typeface="Times New Roman" panose="02020603050405020304" pitchFamily="18" charset="0"/>
              </a:rPr>
              <a:t>以内？怎么减小</a:t>
            </a:r>
            <a:r>
              <a:rPr lang="en-US" altLang="zh-CN" sz="2400" dirty="0">
                <a:latin typeface="Times New Roman" panose="02020603050405020304" pitchFamily="18" charset="0"/>
                <a:cs typeface="Times New Roman" panose="02020603050405020304" pitchFamily="18" charset="0"/>
              </a:rPr>
              <a:t>IP</a:t>
            </a:r>
            <a:r>
              <a:rPr lang="zh-CN" altLang="en-US" sz="2400" dirty="0">
                <a:latin typeface="Times New Roman" panose="02020603050405020304" pitchFamily="18" charset="0"/>
                <a:cs typeface="Times New Roman" panose="02020603050405020304" pitchFamily="18" charset="0"/>
              </a:rPr>
              <a:t>处的 </a:t>
            </a:r>
            <a:r>
              <a:rPr lang="en-US" altLang="zh-CN" sz="2400" dirty="0" err="1">
                <a:latin typeface="Times New Roman" panose="02020603050405020304" pitchFamily="18" charset="0"/>
                <a:cs typeface="Times New Roman" panose="02020603050405020304" pitchFamily="18" charset="0"/>
              </a:rPr>
              <a:t>η’</a:t>
            </a:r>
            <a:r>
              <a:rPr lang="en-US" altLang="zh-CN" sz="2400" baseline="-25000" dirty="0" err="1">
                <a:latin typeface="Times New Roman" panose="02020603050405020304" pitchFamily="18" charset="0"/>
                <a:cs typeface="Times New Roman" panose="02020603050405020304" pitchFamily="18" charset="0"/>
              </a:rPr>
              <a:t>y</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7032105" y="913842"/>
            <a:ext cx="4957092" cy="2947206"/>
          </a:xfrm>
          <a:prstGeom prst="rect">
            <a:avLst/>
          </a:prstGeom>
        </p:spPr>
      </p:pic>
    </p:spTree>
    <p:extLst>
      <p:ext uri="{BB962C8B-B14F-4D97-AF65-F5344CB8AC3E}">
        <p14:creationId xmlns:p14="http://schemas.microsoft.com/office/powerpoint/2010/main" val="190574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972873" y="106348"/>
            <a:ext cx="1633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目  录</a:t>
            </a:r>
          </a:p>
        </p:txBody>
      </p:sp>
      <p:pic>
        <p:nvPicPr>
          <p:cNvPr id="15" name="图片 14"/>
          <p:cNvPicPr>
            <a:picLocks noChangeAspect="1"/>
          </p:cNvPicPr>
          <p:nvPr/>
        </p:nvPicPr>
        <p:blipFill>
          <a:blip r:embed="rId4"/>
          <a:stretch>
            <a:fillRect/>
          </a:stretch>
        </p:blipFill>
        <p:spPr>
          <a:xfrm>
            <a:off x="1236156" y="2132856"/>
            <a:ext cx="2033559" cy="2160240"/>
          </a:xfrm>
          <a:prstGeom prst="rect">
            <a:avLst/>
          </a:prstGeom>
        </p:spPr>
      </p:pic>
      <p:sp>
        <p:nvSpPr>
          <p:cNvPr id="16" name="TextBox 7"/>
          <p:cNvSpPr txBox="1"/>
          <p:nvPr/>
        </p:nvSpPr>
        <p:spPr>
          <a:xfrm>
            <a:off x="3996166" y="868669"/>
            <a:ext cx="7344816" cy="4524315"/>
          </a:xfrm>
          <a:prstGeom prst="rect">
            <a:avLst/>
          </a:prstGeom>
          <a:noFill/>
        </p:spPr>
        <p:txBody>
          <a:bodyPr wrap="square">
            <a:spAutoFit/>
          </a:bodyPr>
          <a:lstStyle/>
          <a:p>
            <a:pPr eaLnBrk="1" hangingPunct="1">
              <a:lnSpc>
                <a:spcPct val="300000"/>
              </a:lnSpc>
              <a:defRPr/>
            </a:pPr>
            <a:r>
              <a:rPr lang="zh-CN" altLang="en-US" sz="3200" b="1" dirty="0">
                <a:latin typeface="黑体" panose="02010609060101010101" pitchFamily="49" charset="-122"/>
                <a:ea typeface="黑体" panose="02010609060101010101" pitchFamily="49" charset="-122"/>
              </a:rPr>
              <a:t>一、国内外装置误差效应调研</a:t>
            </a:r>
            <a:endParaRPr lang="en-US" altLang="zh-CN" sz="3200" b="1" dirty="0">
              <a:latin typeface="黑体" panose="02010609060101010101" pitchFamily="49" charset="-122"/>
              <a:ea typeface="黑体" panose="02010609060101010101" pitchFamily="49" charset="-122"/>
            </a:endParaRPr>
          </a:p>
          <a:p>
            <a:pPr eaLnBrk="1" hangingPunct="1">
              <a:lnSpc>
                <a:spcPct val="300000"/>
              </a:lnSpc>
              <a:defRPr/>
            </a:pPr>
            <a:r>
              <a:rPr lang="zh-CN" altLang="en-US" sz="3200" b="1" dirty="0">
                <a:latin typeface="黑体" panose="02010609060101010101" pitchFamily="49" charset="-122"/>
                <a:ea typeface="黑体" panose="02010609060101010101" pitchFamily="49" charset="-122"/>
              </a:rPr>
              <a:t>二、</a:t>
            </a:r>
            <a:r>
              <a:rPr lang="en-US" altLang="zh-CN" sz="3200" b="1" dirty="0">
                <a:latin typeface="黑体" panose="02010609060101010101" pitchFamily="49" charset="-122"/>
                <a:ea typeface="黑体" panose="02010609060101010101" pitchFamily="49" charset="-122"/>
              </a:rPr>
              <a:t>STCF</a:t>
            </a:r>
            <a:r>
              <a:rPr lang="zh-CN" altLang="en-US" sz="3200" b="1" dirty="0">
                <a:latin typeface="黑体" panose="02010609060101010101" pitchFamily="49" charset="-122"/>
                <a:ea typeface="黑体" panose="02010609060101010101" pitchFamily="49" charset="-122"/>
              </a:rPr>
              <a:t>误差效应初步分析与校正</a:t>
            </a:r>
            <a:endParaRPr lang="en-US" altLang="zh-CN" sz="3200" b="1" dirty="0">
              <a:latin typeface="黑体" panose="02010609060101010101" pitchFamily="49" charset="-122"/>
              <a:ea typeface="黑体" panose="02010609060101010101" pitchFamily="49" charset="-122"/>
            </a:endParaRPr>
          </a:p>
          <a:p>
            <a:pPr eaLnBrk="1" hangingPunct="1">
              <a:lnSpc>
                <a:spcPct val="300000"/>
              </a:lnSpc>
              <a:defRPr/>
            </a:pPr>
            <a:r>
              <a:rPr lang="zh-CN" altLang="en-US" sz="3200" b="1" dirty="0">
                <a:latin typeface="黑体" panose="02010609060101010101" pitchFamily="49" charset="-122"/>
                <a:ea typeface="黑体" panose="02010609060101010101" pitchFamily="49" charset="-122"/>
              </a:rPr>
              <a:t>三、总结与讨论</a:t>
            </a:r>
            <a:endParaRPr lang="en-US" altLang="zh-CN" sz="3200" b="1" dirty="0">
              <a:latin typeface="黑体" panose="02010609060101010101" pitchFamily="49" charset="-122"/>
              <a:ea typeface="黑体" panose="02010609060101010101" pitchFamily="49" charset="-122"/>
            </a:endParaRPr>
          </a:p>
        </p:txBody>
      </p:sp>
      <p:sp>
        <p:nvSpPr>
          <p:cNvPr id="14"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35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3339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Backup slide</a:t>
            </a:r>
            <a:endParaRPr lang="zh-CN" altLang="en-US" b="1" dirty="0">
              <a:solidFill>
                <a:srgbClr val="0070C0"/>
              </a:solidFill>
              <a:latin typeface="华文中宋" panose="02010600040101010101" pitchFamily="2" charset="-122"/>
              <a:ea typeface="华文中宋" panose="02010600040101010101" pitchFamily="2" charset="-122"/>
            </a:endParaRP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695400" y="1411507"/>
            <a:ext cx="9972600" cy="4812406"/>
          </a:xfrm>
          <a:prstGeom prst="rect">
            <a:avLst/>
          </a:prstGeom>
        </p:spPr>
      </p:pic>
    </p:spTree>
    <p:extLst>
      <p:ext uri="{BB962C8B-B14F-4D97-AF65-F5344CB8AC3E}">
        <p14:creationId xmlns:p14="http://schemas.microsoft.com/office/powerpoint/2010/main" val="318867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3339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Backup slide</a:t>
            </a:r>
            <a:endParaRPr lang="zh-CN" altLang="en-US" b="1" dirty="0">
              <a:solidFill>
                <a:srgbClr val="0070C0"/>
              </a:solidFill>
              <a:latin typeface="华文中宋" panose="02010600040101010101" pitchFamily="2" charset="-122"/>
              <a:ea typeface="华文中宋" panose="02010600040101010101" pitchFamily="2" charset="-122"/>
            </a:endParaRP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252412" y="1104900"/>
            <a:ext cx="11687175" cy="4648200"/>
          </a:xfrm>
          <a:prstGeom prst="rect">
            <a:avLst/>
          </a:prstGeom>
        </p:spPr>
      </p:pic>
    </p:spTree>
    <p:extLst>
      <p:ext uri="{BB962C8B-B14F-4D97-AF65-F5344CB8AC3E}">
        <p14:creationId xmlns:p14="http://schemas.microsoft.com/office/powerpoint/2010/main" val="120455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3339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Backup slide</a:t>
            </a:r>
            <a:endParaRPr lang="zh-CN" altLang="en-US" b="1" dirty="0">
              <a:solidFill>
                <a:srgbClr val="0070C0"/>
              </a:solidFill>
              <a:latin typeface="华文中宋" panose="02010600040101010101" pitchFamily="2" charset="-122"/>
              <a:ea typeface="华文中宋" panose="02010600040101010101" pitchFamily="2" charset="-122"/>
            </a:endParaRP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767408" y="984093"/>
            <a:ext cx="10682982" cy="5143658"/>
          </a:xfrm>
          <a:prstGeom prst="rect">
            <a:avLst/>
          </a:prstGeom>
        </p:spPr>
      </p:pic>
    </p:spTree>
    <p:extLst>
      <p:ext uri="{BB962C8B-B14F-4D97-AF65-F5344CB8AC3E}">
        <p14:creationId xmlns:p14="http://schemas.microsoft.com/office/powerpoint/2010/main" val="267658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3339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Backup slide</a:t>
            </a:r>
            <a:endParaRPr lang="zh-CN" altLang="en-US" b="1" dirty="0">
              <a:solidFill>
                <a:srgbClr val="0070C0"/>
              </a:solidFill>
              <a:latin typeface="华文中宋" panose="02010600040101010101" pitchFamily="2" charset="-122"/>
              <a:ea typeface="华文中宋" panose="02010600040101010101" pitchFamily="2" charset="-122"/>
            </a:endParaRPr>
          </a:p>
        </p:txBody>
      </p:sp>
      <p:sp>
        <p:nvSpPr>
          <p:cNvPr id="23"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4"/>
              <p:cNvSpPr txBox="1"/>
              <p:nvPr/>
            </p:nvSpPr>
            <p:spPr>
              <a:xfrm>
                <a:off x="293929" y="918898"/>
                <a:ext cx="7148830" cy="460375"/>
              </a:xfrm>
              <a:prstGeom prst="rect">
                <a:avLst/>
              </a:prstGeom>
              <a:noFill/>
            </p:spPr>
            <p:txBody>
              <a:bodyPr wrap="square" rtlCol="0">
                <a:spAutoFit/>
              </a:bodyPr>
              <a:lstStyle/>
              <a:p>
                <a:r>
                  <a:rPr lang="en-US" altLang="zh-CN" sz="2400" b="1" dirty="0"/>
                  <a:t>考虑waist shift （</a:t>
                </a:r>
                <a14:m>
                  <m:oMath xmlns:m="http://schemas.openxmlformats.org/officeDocument/2006/math">
                    <m:r>
                      <a:rPr lang="en-US" altLang="zh-CN" sz="2400" b="1" dirty="0">
                        <a:latin typeface="Cambria Math" panose="02040503050406030204" pitchFamily="18" charset="0"/>
                      </a:rPr>
                      <m:t>∆</m:t>
                    </m:r>
                    <m:r>
                      <a:rPr lang="en-US" altLang="zh-CN" sz="2400" b="1" dirty="0">
                        <a:latin typeface="Cambria Math" panose="02040503050406030204" pitchFamily="18" charset="0"/>
                      </a:rPr>
                      <m:t>𝐬</m:t>
                    </m:r>
                  </m:oMath>
                </a14:m>
                <a:r>
                  <a:rPr lang="en-US" altLang="zh-CN" sz="2400" b="1" dirty="0"/>
                  <a:t>）对于亮度的影响(单束团偏移)</a:t>
                </a:r>
              </a:p>
            </p:txBody>
          </p:sp>
        </mc:Choice>
        <mc:Fallback xmlns="">
          <p:sp>
            <p:nvSpPr>
              <p:cNvPr id="45" name="文本框 44"/>
              <p:cNvSpPr txBox="1">
                <a:spLocks noRot="1" noChangeAspect="1" noMove="1" noResize="1" noEditPoints="1" noAdjustHandles="1" noChangeArrowheads="1" noChangeShapeType="1" noTextEdit="1"/>
              </p:cNvSpPr>
              <p:nvPr/>
            </p:nvSpPr>
            <p:spPr>
              <a:xfrm>
                <a:off x="293929" y="918898"/>
                <a:ext cx="7148830" cy="460375"/>
              </a:xfrm>
              <a:prstGeom prst="rect">
                <a:avLst/>
              </a:prstGeom>
              <a:blipFill rotWithShape="0">
                <a:blip r:embed="rId4"/>
                <a:stretch>
                  <a:fillRect l="-1279" t="-16000"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p:cNvSpPr txBox="1"/>
              <p:nvPr/>
            </p:nvSpPr>
            <p:spPr>
              <a:xfrm>
                <a:off x="3956278" y="1415084"/>
                <a:ext cx="2943860" cy="599440"/>
              </a:xfrm>
              <a:prstGeom prst="rect">
                <a:avLst/>
              </a:prstGeom>
              <a:noFill/>
            </p:spPr>
            <p:txBody>
              <a:bodyPr wrap="square">
                <a:spAutoFit/>
              </a:bodyPr>
              <a:lstStyle/>
              <a:p>
                <a14:m>
                  <m:oMath xmlns:m="http://schemas.openxmlformats.org/officeDocument/2006/math">
                    <m:sSubSup>
                      <m:sSubSupPr>
                        <m:ctrlPr>
                          <a:rPr lang="en-US" altLang="zh-CN" i="1" smtClean="0">
                            <a:latin typeface="Cambria Math" panose="02040503050406030204" pitchFamily="18" charset="0"/>
                          </a:rPr>
                        </m:ctrlPr>
                      </m:sSubSupPr>
                      <m:e>
                        <m:r>
                          <a:rPr lang="zh-CN" altLang="en-US" i="1">
                            <a:latin typeface="Cambria Math" panose="02040503050406030204" pitchFamily="18" charset="0"/>
                          </a:rPr>
                          <m:t>𝜎</m:t>
                        </m:r>
                      </m:e>
                      <m:sub>
                        <m:r>
                          <m:rPr>
                            <m:sty m:val="p"/>
                          </m:rPr>
                          <a:rPr lang="en-US" altLang="zh-CN" i="1">
                            <a:latin typeface="Cambria Math" panose="02040503050406030204" pitchFamily="18" charset="0"/>
                          </a:rPr>
                          <m:t>y</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m:rPr>
                            <m:sty m:val="p"/>
                          </m:rPr>
                          <a:rPr lang="en-US" altLang="zh-CN" i="1">
                            <a:latin typeface="Cambria Math" panose="02040503050406030204" pitchFamily="18" charset="0"/>
                          </a:rPr>
                          <m:t>y</m:t>
                        </m:r>
                        <m:r>
                          <a:rPr lang="en-US" altLang="zh-CN" b="0" i="1" smtClean="0">
                            <a:latin typeface="Cambria Math" panose="02040503050406030204" pitchFamily="18" charset="0"/>
                          </a:rPr>
                          <m:t>0</m:t>
                        </m:r>
                      </m:sub>
                      <m:sup>
                        <m:r>
                          <a:rPr lang="en-US" altLang="zh-CN" i="1">
                            <a:latin typeface="Cambria Math" panose="02040503050406030204" pitchFamily="18" charset="0"/>
                          </a:rPr>
                          <m:t>2</m:t>
                        </m:r>
                      </m:sup>
                    </m:sSubSup>
                  </m:oMath>
                </a14:m>
                <a:r>
                  <a:rPr lang="zh-CN" altLang="en-US" dirty="0"/>
                  <a:t>（</a:t>
                </a:r>
                <a:r>
                  <a:rPr lang="en-US" altLang="zh-CN" dirty="0"/>
                  <a:t>1+</a:t>
                </a: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s</m:t>
                            </m:r>
                          </m:num>
                          <m:den>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𝛽</m:t>
                                </m:r>
                              </m:e>
                              <m:sub>
                                <m:r>
                                  <m:rPr>
                                    <m:sty m:val="p"/>
                                  </m:rPr>
                                  <a:rPr lang="en-US" altLang="zh-CN" i="1">
                                    <a:latin typeface="Cambria Math" panose="02040503050406030204" pitchFamily="18" charset="0"/>
                                  </a:rPr>
                                  <m:t>y</m:t>
                                </m:r>
                              </m:sub>
                              <m:sup>
                                <m:r>
                                  <a:rPr lang="en-US" altLang="zh-CN" i="1">
                                    <a:latin typeface="Cambria Math" panose="02040503050406030204" pitchFamily="18" charset="0"/>
                                  </a:rPr>
                                  <m:t>∗</m:t>
                                </m:r>
                              </m:sup>
                            </m:sSubSup>
                          </m:den>
                        </m:f>
                        <m:r>
                          <a:rPr lang="en-US" altLang="zh-CN" i="1">
                            <a:latin typeface="Cambria Math" panose="02040503050406030204" pitchFamily="18" charset="0"/>
                          </a:rPr>
                          <m:t>）</m:t>
                        </m:r>
                      </m:e>
                      <m:sup>
                        <m:r>
                          <a:rPr lang="en-US" altLang="zh-CN" i="1" smtClean="0">
                            <a:latin typeface="Cambria Math" panose="02040503050406030204" pitchFamily="18" charset="0"/>
                          </a:rPr>
                          <m:t>2</m:t>
                        </m:r>
                      </m:sup>
                    </m:sSup>
                    <m:r>
                      <a:rPr lang="zh-CN" altLang="en-US" i="1">
                        <a:latin typeface="Cambria Math" panose="02040503050406030204" pitchFamily="18" charset="0"/>
                      </a:rPr>
                      <m:t>）</m:t>
                    </m:r>
                  </m:oMath>
                </a14:m>
                <a:endParaRPr lang="zh-CN" altLang="en-US" dirty="0"/>
              </a:p>
            </p:txBody>
          </p:sp>
        </mc:Choice>
        <mc:Fallback xmlns="">
          <p:sp>
            <p:nvSpPr>
              <p:cNvPr id="46" name="文本框 45"/>
              <p:cNvSpPr txBox="1">
                <a:spLocks noRot="1" noChangeAspect="1" noMove="1" noResize="1" noEditPoints="1" noAdjustHandles="1" noChangeArrowheads="1" noChangeShapeType="1" noTextEdit="1"/>
              </p:cNvSpPr>
              <p:nvPr/>
            </p:nvSpPr>
            <p:spPr>
              <a:xfrm>
                <a:off x="3956278" y="1415084"/>
                <a:ext cx="2943860" cy="599440"/>
              </a:xfrm>
              <a:prstGeom prst="rect">
                <a:avLst/>
              </a:prstGeom>
              <a:blipFill rotWithShape="0">
                <a:blip r:embed="rId5"/>
                <a:stretch>
                  <a:fillRect/>
                </a:stretch>
              </a:blipFill>
            </p:spPr>
            <p:txBody>
              <a:bodyPr/>
              <a:lstStyle/>
              <a:p>
                <a:r>
                  <a:rPr lang="zh-CN" altLang="en-US">
                    <a:noFill/>
                  </a:rPr>
                  <a:t> </a:t>
                </a:r>
              </a:p>
            </p:txBody>
          </p:sp>
        </mc:Fallback>
      </mc:AlternateContent>
      <p:cxnSp>
        <p:nvCxnSpPr>
          <p:cNvPr id="47" name="直接箭头连接符 46"/>
          <p:cNvCxnSpPr/>
          <p:nvPr/>
        </p:nvCxnSpPr>
        <p:spPr>
          <a:xfrm>
            <a:off x="3129602" y="1734717"/>
            <a:ext cx="68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文本框 47"/>
              <p:cNvSpPr txBox="1"/>
              <p:nvPr/>
            </p:nvSpPr>
            <p:spPr>
              <a:xfrm>
                <a:off x="643256" y="3587499"/>
                <a:ext cx="1449628" cy="1444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𝐿</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0</m:t>
                              </m:r>
                            </m:sub>
                          </m:sSub>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ad>
                            <m:radPr>
                              <m:degHide m:val="on"/>
                              <m:ctrlPr>
                                <a:rPr lang="en-US" altLang="zh-CN" i="1">
                                  <a:latin typeface="Cambria Math" panose="02040503050406030204" pitchFamily="18" charset="0"/>
                                </a:rPr>
                              </m:ctrlPr>
                            </m:radPr>
                            <m:deg/>
                            <m:e>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m:rPr>
                                      <m:sty m:val="p"/>
                                    </m:rPr>
                                    <a:rPr lang="en-US" altLang="zh-CN" i="1">
                                      <a:latin typeface="Cambria Math" panose="02040503050406030204" pitchFamily="18" charset="0"/>
                                    </a:rPr>
                                    <m:t>y</m:t>
                                  </m:r>
                                  <m:r>
                                    <a:rPr lang="en-US" altLang="zh-CN" i="1">
                                      <a:latin typeface="Cambria Math" panose="02040503050406030204" pitchFamily="18" charset="0"/>
                                    </a:rPr>
                                    <m:t>0</m:t>
                                  </m:r>
                                </m:sub>
                                <m:sup/>
                              </m:sSubSup>
                            </m:e>
                          </m:rad>
                        </m:num>
                        <m:den>
                          <m:rad>
                            <m:radPr>
                              <m:degHide m:val="on"/>
                              <m:ctrlPr>
                                <a:rPr lang="en-US" altLang="zh-CN" i="1">
                                  <a:latin typeface="Cambria Math" panose="02040503050406030204" pitchFamily="18" charset="0"/>
                                </a:rPr>
                              </m:ctrlPr>
                            </m:radPr>
                            <m:deg/>
                            <m:e>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m:rPr>
                                      <m:sty m:val="p"/>
                                    </m:rPr>
                                    <a:rPr lang="en-US" altLang="zh-CN" i="1">
                                      <a:latin typeface="Cambria Math" panose="02040503050406030204" pitchFamily="18" charset="0"/>
                                    </a:rPr>
                                    <m:t>y</m:t>
                                  </m:r>
                                </m:sub>
                                <m:sup/>
                              </m:sSubSup>
                            </m:e>
                          </m:rad>
                        </m:den>
                      </m:f>
                      <m:f>
                        <m:fPr>
                          <m:ctrlPr>
                            <a:rPr lang="en-US" altLang="zh-CN" i="1">
                              <a:latin typeface="Cambria Math" panose="02040503050406030204" pitchFamily="18" charset="0"/>
                            </a:rPr>
                          </m:ctrlPr>
                        </m:fPr>
                        <m:num>
                          <m:r>
                            <a:rPr lang="en-US" altLang="zh-CN" i="1">
                              <a:latin typeface="Cambria Math" panose="02040503050406030204" pitchFamily="18" charset="0"/>
                            </a:rPr>
                            <m:t>𝐻</m:t>
                          </m:r>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den>
                      </m:f>
                    </m:oMath>
                  </m:oMathPara>
                </a14:m>
                <a:endParaRPr lang="zh-CN" altLang="en-US" dirty="0"/>
              </a:p>
              <a:p>
                <a:endParaRPr lang="zh-CN" alt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643256" y="3587499"/>
                <a:ext cx="1449628" cy="1444178"/>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p:cNvSpPr txBox="1"/>
              <p:nvPr/>
            </p:nvSpPr>
            <p:spPr>
              <a:xfrm>
                <a:off x="2400678" y="3640336"/>
                <a:ext cx="2849052" cy="13716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𝐻</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0</m:t>
                              </m:r>
                            </m:sub>
                          </m:sSub>
                        </m:den>
                      </m:f>
                      <m:r>
                        <a:rPr lang="en-US" altLang="zh-CN" b="0" i="0" smtClean="0">
                          <a:latin typeface="Cambria Math" panose="02040503050406030204" pitchFamily="18" charset="0"/>
                        </a:rPr>
                        <m:t>=</m:t>
                      </m:r>
                      <m:f>
                        <m:fPr>
                          <m:ctrlPr>
                            <a:rPr lang="en-US" altLang="zh-CN" b="0" i="1" smtClean="0">
                              <a:latin typeface="Cambria Math" panose="02040503050406030204" pitchFamily="18" charset="0"/>
                            </a:rPr>
                          </m:ctrlPr>
                        </m:fPr>
                        <m:num>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r>
                                <a:rPr lang="en-US" altLang="zh-CN" i="1">
                                  <a:latin typeface="Cambria Math" panose="02040503050406030204" pitchFamily="18" charset="0"/>
                                </a:rPr>
                                <m:t>𝑑𝑢</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sup>
                                  </m:sSup>
                                </m:num>
                                <m:den>
                                  <m:r>
                                    <a:rPr lang="en-US" altLang="zh-CN" i="1">
                                      <a:latin typeface="Cambria Math" panose="02040503050406030204" pitchFamily="18" charset="0"/>
                                    </a:rPr>
                                    <m:t>1+</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𝑎</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m:t>
                                          </m:r>
                                        </m:sup>
                                      </m:sSup>
                                      <m:r>
                                        <a:rPr lang="en-US" altLang="zh-CN" i="1">
                                          <a:latin typeface="Cambria Math" panose="02040503050406030204" pitchFamily="18" charset="0"/>
                                        </a:rPr>
                                        <m:t>𝑢</m:t>
                                      </m:r>
                                    </m:e>
                                    <m:sup>
                                      <m:r>
                                        <a:rPr lang="en-US" altLang="zh-CN" i="1">
                                          <a:latin typeface="Cambria Math" panose="02040503050406030204" pitchFamily="18" charset="0"/>
                                        </a:rPr>
                                        <m:t>2</m:t>
                                      </m:r>
                                    </m:sup>
                                  </m:sSup>
                                </m:den>
                              </m:f>
                            </m:e>
                          </m:nary>
                        </m:num>
                        <m:den>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r>
                                <a:rPr lang="en-US" altLang="zh-CN" i="1">
                                  <a:latin typeface="Cambria Math" panose="02040503050406030204" pitchFamily="18" charset="0"/>
                                </a:rPr>
                                <m:t>𝑑𝑢</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sup>
                                  </m:sSup>
                                </m:num>
                                <m:den>
                                  <m:r>
                                    <a:rPr lang="en-US" altLang="zh-CN" i="1">
                                      <a:latin typeface="Cambria Math" panose="02040503050406030204" pitchFamily="18" charset="0"/>
                                    </a:rPr>
                                    <m:t>1+</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𝑎𝑢</m:t>
                                      </m:r>
                                      <m:r>
                                        <a:rPr lang="en-US" altLang="zh-CN" i="1">
                                          <a:latin typeface="Cambria Math" panose="02040503050406030204" pitchFamily="18" charset="0"/>
                                        </a:rPr>
                                        <m:t>)</m:t>
                                      </m:r>
                                    </m:e>
                                    <m:sup>
                                      <m:r>
                                        <a:rPr lang="en-US" altLang="zh-CN" i="1">
                                          <a:latin typeface="Cambria Math" panose="02040503050406030204" pitchFamily="18" charset="0"/>
                                        </a:rPr>
                                        <m:t>2</m:t>
                                      </m:r>
                                    </m:sup>
                                  </m:sSup>
                                </m:den>
                              </m:f>
                            </m:e>
                          </m:nary>
                        </m:den>
                      </m:f>
                    </m:oMath>
                  </m:oMathPara>
                </a14:m>
                <a:endParaRPr lang="zh-CN" altLang="en-US" dirty="0"/>
              </a:p>
            </p:txBody>
          </p:sp>
        </mc:Choice>
        <mc:Fallback xmlns="">
          <p:sp>
            <p:nvSpPr>
              <p:cNvPr id="49" name="文本框 48"/>
              <p:cNvSpPr txBox="1">
                <a:spLocks noRot="1" noChangeAspect="1" noMove="1" noResize="1" noEditPoints="1" noAdjustHandles="1" noChangeArrowheads="1" noChangeShapeType="1" noTextEdit="1"/>
              </p:cNvSpPr>
              <p:nvPr/>
            </p:nvSpPr>
            <p:spPr>
              <a:xfrm>
                <a:off x="2400678" y="3640336"/>
                <a:ext cx="2849052" cy="1371600"/>
              </a:xfrm>
              <a:prstGeom prst="rect">
                <a:avLst/>
              </a:prstGeom>
              <a:blipFill rotWithShape="0">
                <a:blip r:embed="rId7"/>
                <a:stretch>
                  <a:fillRect/>
                </a:stretch>
              </a:blipFill>
            </p:spPr>
            <p:txBody>
              <a:bodyPr/>
              <a:lstStyle/>
              <a:p>
                <a:r>
                  <a:rPr lang="zh-CN" altLang="en-US">
                    <a:noFill/>
                  </a:rPr>
                  <a:t> </a:t>
                </a:r>
              </a:p>
            </p:txBody>
          </p:sp>
        </mc:Fallback>
      </mc:AlternateContent>
      <p:sp>
        <p:nvSpPr>
          <p:cNvPr id="50" name="文本框 49"/>
          <p:cNvSpPr txBox="1"/>
          <p:nvPr/>
        </p:nvSpPr>
        <p:spPr>
          <a:xfrm>
            <a:off x="366636" y="2096276"/>
            <a:ext cx="6493894" cy="369332"/>
          </a:xfrm>
          <a:prstGeom prst="rect">
            <a:avLst/>
          </a:prstGeom>
          <a:noFill/>
        </p:spPr>
        <p:txBody>
          <a:bodyPr wrap="square">
            <a:spAutoFit/>
          </a:bodyPr>
          <a:lstStyle/>
          <a:p>
            <a:r>
              <a:rPr lang="zh-CN" altLang="en-US" dirty="0"/>
              <a:t>一个束团的垂直方向密度产生如下变化</a:t>
            </a:r>
          </a:p>
        </p:txBody>
      </p:sp>
      <mc:AlternateContent xmlns:mc="http://schemas.openxmlformats.org/markup-compatibility/2006" xmlns:a14="http://schemas.microsoft.com/office/drawing/2010/main">
        <mc:Choice Requires="a14">
          <p:sp>
            <p:nvSpPr>
              <p:cNvPr id="51" name="文本框 50"/>
              <p:cNvSpPr txBox="1"/>
              <p:nvPr/>
            </p:nvSpPr>
            <p:spPr>
              <a:xfrm>
                <a:off x="416410" y="2588671"/>
                <a:ext cx="2297378" cy="6602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𝜌</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𝑦</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2</m:t>
                              </m:r>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2</m:t>
                                  </m:r>
                                </m:sup>
                              </m:sSubSup>
                            </m:den>
                          </m:f>
                        </m:sup>
                      </m:sSup>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416410" y="2588671"/>
                <a:ext cx="2297378" cy="660245"/>
              </a:xfrm>
              <a:prstGeom prst="rect">
                <a:avLst/>
              </a:prstGeom>
              <a:blipFill rotWithShape="0">
                <a:blip r:embed="rId8"/>
                <a:stretch>
                  <a:fillRect/>
                </a:stretch>
              </a:blipFill>
            </p:spPr>
            <p:txBody>
              <a:bodyPr/>
              <a:lstStyle/>
              <a:p>
                <a:r>
                  <a:rPr lang="zh-CN" altLang="en-US">
                    <a:noFill/>
                  </a:rPr>
                  <a:t> </a:t>
                </a:r>
              </a:p>
            </p:txBody>
          </p:sp>
        </mc:Fallback>
      </mc:AlternateContent>
      <p:cxnSp>
        <p:nvCxnSpPr>
          <p:cNvPr id="52" name="直接箭头连接符 51"/>
          <p:cNvCxnSpPr/>
          <p:nvPr/>
        </p:nvCxnSpPr>
        <p:spPr>
          <a:xfrm>
            <a:off x="2518209" y="3039131"/>
            <a:ext cx="681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文本框 52"/>
              <p:cNvSpPr txBox="1"/>
              <p:nvPr/>
            </p:nvSpPr>
            <p:spPr>
              <a:xfrm>
                <a:off x="3303284" y="2709347"/>
                <a:ext cx="2297378" cy="6602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𝜌</m:t>
                          </m:r>
                        </m:e>
                        <m:sub>
                          <m:r>
                            <a:rPr lang="en-US" altLang="zh-CN" b="0" i="1" smtClean="0">
                              <a:latin typeface="Cambria Math" panose="02040503050406030204" pitchFamily="18" charset="0"/>
                            </a:rPr>
                            <m:t>𝑦</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𝑦</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2</m:t>
                              </m:r>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2</m:t>
                                  </m:r>
                                </m:sup>
                              </m:sSubSup>
                            </m:den>
                          </m:f>
                        </m:sup>
                      </m:sSup>
                    </m:oMath>
                  </m:oMathPara>
                </a14:m>
                <a:endParaRPr lang="zh-CN" altLang="en-US" dirty="0"/>
              </a:p>
            </p:txBody>
          </p:sp>
        </mc:Choice>
        <mc:Fallback xmlns="">
          <p:sp>
            <p:nvSpPr>
              <p:cNvPr id="53" name="文本框 52"/>
              <p:cNvSpPr txBox="1">
                <a:spLocks noRot="1" noChangeAspect="1" noMove="1" noResize="1" noEditPoints="1" noAdjustHandles="1" noChangeArrowheads="1" noChangeShapeType="1" noTextEdit="1"/>
              </p:cNvSpPr>
              <p:nvPr/>
            </p:nvSpPr>
            <p:spPr>
              <a:xfrm>
                <a:off x="3303284" y="2709347"/>
                <a:ext cx="2297378" cy="660245"/>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5132460" y="3988314"/>
                <a:ext cx="2278766" cy="642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𝜎</m:t>
                              </m:r>
                            </m:e>
                            <m:sub>
                              <m:r>
                                <a:rPr lang="en-US" altLang="zh-CN" b="0" i="1" smtClean="0">
                                  <a:latin typeface="Cambria Math" panose="02040503050406030204" pitchFamily="18" charset="0"/>
                                  <a:cs typeface="Cambria Math" panose="02040503050406030204" pitchFamily="18" charset="0"/>
                                </a:rPr>
                                <m:t>𝑥</m:t>
                              </m:r>
                              <m:r>
                                <a:rPr lang="en-US" altLang="zh-CN" b="0" i="1" smtClean="0">
                                  <a:latin typeface="Cambria Math" panose="02040503050406030204" pitchFamily="18" charset="0"/>
                                  <a:cs typeface="Cambria Math" panose="02040503050406030204" pitchFamily="18" charset="0"/>
                                </a:rPr>
                                <m:t>0</m:t>
                              </m:r>
                            </m:sub>
                          </m:sSub>
                        </m:num>
                        <m:den>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𝑦</m:t>
                              </m:r>
                            </m:sub>
                          </m:sSub>
                          <m:r>
                            <a:rPr lang="zh-CN" altLang="en-US" b="0" i="1" smtClean="0">
                              <a:latin typeface="Cambria Math" panose="02040503050406030204" pitchFamily="18" charset="0"/>
                            </a:rPr>
                            <m:t>𝜙</m:t>
                          </m:r>
                        </m:den>
                      </m:f>
                    </m:oMath>
                  </m:oMathPara>
                </a14:m>
                <a:endParaRPr lang="zh-CN" altLang="en-US" dirty="0"/>
              </a:p>
            </p:txBody>
          </p:sp>
        </mc:Choice>
        <mc:Fallback xmlns="">
          <p:sp>
            <p:nvSpPr>
              <p:cNvPr id="54" name="文本框 53"/>
              <p:cNvSpPr txBox="1">
                <a:spLocks noRot="1" noChangeAspect="1" noMove="1" noResize="1" noEditPoints="1" noAdjustHandles="1" noChangeArrowheads="1" noChangeShapeType="1" noTextEdit="1"/>
              </p:cNvSpPr>
              <p:nvPr/>
            </p:nvSpPr>
            <p:spPr>
              <a:xfrm>
                <a:off x="5132460" y="3988314"/>
                <a:ext cx="2278766" cy="642548"/>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66636" y="1477694"/>
                <a:ext cx="2896235" cy="599440"/>
              </a:xfrm>
              <a:prstGeom prst="rect">
                <a:avLst/>
              </a:prstGeom>
              <a:noFill/>
            </p:spPr>
            <p:txBody>
              <a:bodyPr wrap="square" rtlCol="0" anchor="t">
                <a:spAutoFit/>
              </a:bodyPr>
              <a:lstStyle/>
              <a:p>
                <a14:m>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𝛽</m:t>
                        </m:r>
                      </m:e>
                      <m:sub>
                        <m:r>
                          <m:rPr>
                            <m:sty m:val="p"/>
                          </m:rPr>
                          <a:rPr lang="en-US" altLang="zh-CN" i="1">
                            <a:latin typeface="Cambria Math" panose="02040503050406030204" pitchFamily="18" charset="0"/>
                          </a:rPr>
                          <m:t>y</m:t>
                        </m:r>
                      </m:sub>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𝛽</m:t>
                        </m:r>
                      </m:e>
                      <m:sub>
                        <m:r>
                          <m:rPr>
                            <m:sty m:val="p"/>
                          </m:rPr>
                          <a:rPr lang="en-US" altLang="zh-CN" i="1">
                            <a:latin typeface="Cambria Math" panose="02040503050406030204" pitchFamily="18" charset="0"/>
                          </a:rPr>
                          <m:t>y</m:t>
                        </m:r>
                        <m:r>
                          <a:rPr lang="en-US" altLang="zh-CN" b="0" i="1" smtClean="0">
                            <a:latin typeface="Cambria Math" panose="02040503050406030204" pitchFamily="18" charset="0"/>
                          </a:rPr>
                          <m:t>0</m:t>
                        </m:r>
                      </m:sub>
                      <m:sup>
                        <m:r>
                          <a:rPr lang="en-US" altLang="zh-CN" i="1">
                            <a:latin typeface="Cambria Math" panose="02040503050406030204" pitchFamily="18" charset="0"/>
                          </a:rPr>
                          <m:t>∗</m:t>
                        </m:r>
                      </m:sup>
                    </m:sSubSup>
                  </m:oMath>
                </a14:m>
                <a:r>
                  <a:rPr lang="zh-CN" altLang="en-US" dirty="0">
                    <a:sym typeface="+mn-ea"/>
                  </a:rPr>
                  <a:t>（</a:t>
                </a:r>
                <a:r>
                  <a:rPr lang="en-US" altLang="zh-CN" dirty="0">
                    <a:sym typeface="+mn-ea"/>
                  </a:rPr>
                  <a:t>1+</a:t>
                </a: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s</m:t>
                            </m:r>
                          </m:num>
                          <m:den>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𝛽</m:t>
                                </m:r>
                              </m:e>
                              <m:sub>
                                <m:r>
                                  <m:rPr>
                                    <m:sty m:val="p"/>
                                  </m:rPr>
                                  <a:rPr lang="en-US" altLang="zh-CN" i="1">
                                    <a:latin typeface="Cambria Math" panose="02040503050406030204" pitchFamily="18" charset="0"/>
                                  </a:rPr>
                                  <m:t>y</m:t>
                                </m:r>
                              </m:sub>
                              <m:sup>
                                <m:r>
                                  <a:rPr lang="en-US" altLang="zh-CN" i="1">
                                    <a:latin typeface="Cambria Math" panose="02040503050406030204" pitchFamily="18" charset="0"/>
                                  </a:rPr>
                                  <m:t>∗</m:t>
                                </m:r>
                              </m:sup>
                            </m:sSubSup>
                          </m:den>
                        </m:f>
                        <m:r>
                          <a:rPr lang="en-US" altLang="zh-CN" i="1">
                            <a:latin typeface="Cambria Math" panose="02040503050406030204" pitchFamily="18" charset="0"/>
                          </a:rPr>
                          <m:t>）</m:t>
                        </m:r>
                      </m:e>
                      <m:sup>
                        <m:r>
                          <a:rPr lang="en-US" altLang="zh-CN" i="1" smtClean="0">
                            <a:latin typeface="Cambria Math" panose="02040503050406030204" pitchFamily="18" charset="0"/>
                          </a:rPr>
                          <m:t>2</m:t>
                        </m:r>
                      </m:sup>
                    </m:sSup>
                    <m:r>
                      <a:rPr lang="zh-CN" altLang="en-US" i="1">
                        <a:latin typeface="Cambria Math" panose="02040503050406030204" pitchFamily="18" charset="0"/>
                      </a:rPr>
                      <m:t>）</m:t>
                    </m:r>
                  </m:oMath>
                </a14:m>
                <a:endParaRPr lang="zh-CN" altLang="en-US" i="1" dirty="0">
                  <a:latin typeface="Cambria Math" panose="02040503050406030204" pitchFamily="18" charset="0"/>
                </a:endParaRPr>
              </a:p>
            </p:txBody>
          </p:sp>
        </mc:Choice>
        <mc:Fallback xmlns="">
          <p:sp>
            <p:nvSpPr>
              <p:cNvPr id="55" name="文本框 54"/>
              <p:cNvSpPr txBox="1">
                <a:spLocks noRot="1" noChangeAspect="1" noMove="1" noResize="1" noEditPoints="1" noAdjustHandles="1" noChangeArrowheads="1" noChangeShapeType="1" noTextEdit="1"/>
              </p:cNvSpPr>
              <p:nvPr/>
            </p:nvSpPr>
            <p:spPr>
              <a:xfrm>
                <a:off x="366636" y="1477694"/>
                <a:ext cx="2896235" cy="599440"/>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p:cNvSpPr txBox="1"/>
              <p:nvPr/>
            </p:nvSpPr>
            <p:spPr>
              <a:xfrm>
                <a:off x="643203" y="5046025"/>
                <a:ext cx="4957445" cy="406400"/>
              </a:xfrm>
              <a:prstGeom prst="rect">
                <a:avLst/>
              </a:prstGeom>
              <a:noFill/>
            </p:spPr>
            <p:txBody>
              <a:bodyPr wrap="square" rtlCol="0">
                <a:spAutoFit/>
              </a:bodyPr>
              <a:lstStyle/>
              <a:p>
                <a14:m>
                  <m:oMath xmlns:m="http://schemas.openxmlformats.org/officeDocument/2006/math">
                    <m:r>
                      <a:rPr lang="zh-CN" altLang="en-US" i="1" smtClean="0">
                        <a:latin typeface="Cambria Math" panose="02040503050406030204" pitchFamily="18" charset="0"/>
                        <a:cs typeface="Cambria Math" panose="02040503050406030204" pitchFamily="18" charset="0"/>
                      </a:rPr>
                      <m:t>此处</m:t>
                    </m:r>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𝛽</m:t>
                        </m:r>
                      </m:e>
                      <m:sub>
                        <m:r>
                          <m:rPr>
                            <m:sty m:val="p"/>
                          </m:rPr>
                          <a:rPr lang="en-US" altLang="zh-CN" i="1">
                            <a:latin typeface="Cambria Math" panose="02040503050406030204" pitchFamily="18" charset="0"/>
                            <a:cs typeface="Cambria Math" panose="02040503050406030204" pitchFamily="18" charset="0"/>
                          </a:rPr>
                          <m:t>x</m:t>
                        </m:r>
                      </m:sub>
                      <m:sup/>
                    </m:sSubSup>
                  </m:oMath>
                </a14:m>
                <a:r>
                  <a:rPr lang="zh-CN">
                    <a:latin typeface="Cambria Math" panose="02040503050406030204" pitchFamily="18" charset="0"/>
                  </a:rPr>
                  <a:t>变化影响较小，故可</a:t>
                </a:r>
                <a:r>
                  <a:rPr lang="zh-CN" altLang="en-US"/>
                  <a:t>忽略</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m:t>
                        </m:r>
                      </m:sup>
                    </m:sSup>
                    <m:r>
                      <a:rPr lang="zh-CN" altLang="en-US">
                        <a:latin typeface="Cambria Math" panose="02040503050406030204" pitchFamily="18" charset="0"/>
                      </a:rPr>
                      <m:t>中</m:t>
                    </m:r>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𝜎</m:t>
                        </m:r>
                      </m:e>
                      <m:sub>
                        <m:r>
                          <a:rPr lang="en-US" altLang="zh-CN" b="0" i="1" smtClean="0">
                            <a:latin typeface="Cambria Math" panose="02040503050406030204" pitchFamily="18" charset="0"/>
                            <a:cs typeface="Cambria Math" panose="02040503050406030204" pitchFamily="18" charset="0"/>
                          </a:rPr>
                          <m:t>𝑥</m:t>
                        </m:r>
                        <m:r>
                          <a:rPr lang="en-US" altLang="zh-CN" b="0" i="1" smtClean="0">
                            <a:latin typeface="Cambria Math" panose="02040503050406030204" pitchFamily="18" charset="0"/>
                            <a:cs typeface="Cambria Math" panose="02040503050406030204" pitchFamily="18" charset="0"/>
                          </a:rPr>
                          <m:t>0</m:t>
                        </m:r>
                      </m:sub>
                    </m:sSub>
                    <m:r>
                      <a:rPr lang="zh-CN" altLang="en-US" b="0" i="1" smtClean="0">
                        <a:latin typeface="Cambria Math" panose="02040503050406030204" pitchFamily="18" charset="0"/>
                        <a:cs typeface="Cambria Math" panose="02040503050406030204" pitchFamily="18" charset="0"/>
                      </a:rPr>
                      <m:t>的变化</m:t>
                    </m:r>
                  </m:oMath>
                </a14:m>
                <a:endParaRPr lang="zh-CN" altLang="en-US" b="0" i="1">
                  <a:latin typeface="Cambria Math" panose="02040503050406030204" pitchFamily="18" charset="0"/>
                  <a:cs typeface="Cambria Math" panose="02040503050406030204" pitchFamily="18" charset="0"/>
                </a:endParaRPr>
              </a:p>
            </p:txBody>
          </p:sp>
        </mc:Choice>
        <mc:Fallback xmlns="">
          <p:sp>
            <p:nvSpPr>
              <p:cNvPr id="56" name="文本框 55"/>
              <p:cNvSpPr txBox="1">
                <a:spLocks noRot="1" noChangeAspect="1" noMove="1" noResize="1" noEditPoints="1" noAdjustHandles="1" noChangeArrowheads="1" noChangeShapeType="1" noTextEdit="1"/>
              </p:cNvSpPr>
              <p:nvPr/>
            </p:nvSpPr>
            <p:spPr>
              <a:xfrm>
                <a:off x="643203" y="5046025"/>
                <a:ext cx="4957445" cy="406400"/>
              </a:xfrm>
              <a:prstGeom prst="rect">
                <a:avLst/>
              </a:prstGeom>
              <a:blipFill rotWithShape="0">
                <a:blip r:embed="rId12"/>
                <a:stretch>
                  <a:fillRect l="-369" t="-7576" b="-16667"/>
                </a:stretch>
              </a:blipFill>
            </p:spPr>
            <p:txBody>
              <a:bodyPr/>
              <a:lstStyle/>
              <a:p>
                <a:r>
                  <a:rPr lang="zh-CN" altLang="en-US">
                    <a:noFill/>
                  </a:rPr>
                  <a:t> </a:t>
                </a:r>
              </a:p>
            </p:txBody>
          </p:sp>
        </mc:Fallback>
      </mc:AlternateContent>
      <p:sp>
        <p:nvSpPr>
          <p:cNvPr id="57" name="文本框 56"/>
          <p:cNvSpPr txBox="1"/>
          <p:nvPr/>
        </p:nvSpPr>
        <p:spPr>
          <a:xfrm>
            <a:off x="10298627" y="835846"/>
            <a:ext cx="163195" cy="368300"/>
          </a:xfrm>
          <a:prstGeom prst="rect">
            <a:avLst/>
          </a:prstGeom>
          <a:noFill/>
        </p:spPr>
        <p:txBody>
          <a:bodyPr wrap="square" rtlCol="0">
            <a:spAutoFit/>
          </a:bodyPr>
          <a:lstStyle/>
          <a:p>
            <a:r>
              <a:rPr lang="en-US" altLang="zh-CN"/>
              <a:t>y</a:t>
            </a:r>
          </a:p>
        </p:txBody>
      </p:sp>
      <p:sp>
        <p:nvSpPr>
          <p:cNvPr id="58" name="文本框 57"/>
          <p:cNvSpPr txBox="1"/>
          <p:nvPr/>
        </p:nvSpPr>
        <p:spPr>
          <a:xfrm>
            <a:off x="11103172" y="1995356"/>
            <a:ext cx="248920" cy="368300"/>
          </a:xfrm>
          <a:prstGeom prst="rect">
            <a:avLst/>
          </a:prstGeom>
          <a:noFill/>
        </p:spPr>
        <p:txBody>
          <a:bodyPr wrap="square" rtlCol="0">
            <a:spAutoFit/>
          </a:bodyPr>
          <a:lstStyle/>
          <a:p>
            <a:r>
              <a:rPr lang="en-US" altLang="zh-CN"/>
              <a:t>s</a:t>
            </a:r>
          </a:p>
        </p:txBody>
      </p:sp>
      <p:cxnSp>
        <p:nvCxnSpPr>
          <p:cNvPr id="59" name="直接箭头连接符 58"/>
          <p:cNvCxnSpPr/>
          <p:nvPr/>
        </p:nvCxnSpPr>
        <p:spPr>
          <a:xfrm flipV="1">
            <a:off x="9140387" y="1875976"/>
            <a:ext cx="2068830" cy="95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60" name="直接箭头连接符 59"/>
          <p:cNvCxnSpPr/>
          <p:nvPr/>
        </p:nvCxnSpPr>
        <p:spPr>
          <a:xfrm flipH="1" flipV="1">
            <a:off x="10174802" y="889186"/>
            <a:ext cx="9525" cy="20212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61" name="任意多边形 60"/>
          <p:cNvSpPr/>
          <p:nvPr/>
        </p:nvSpPr>
        <p:spPr>
          <a:xfrm>
            <a:off x="9829362" y="1101911"/>
            <a:ext cx="650240" cy="792480"/>
          </a:xfrm>
          <a:custGeom>
            <a:avLst/>
            <a:gdLst>
              <a:gd name="connisteX0" fmla="*/ 0 w 650240"/>
              <a:gd name="connsiteY0" fmla="*/ 0 h 792497"/>
              <a:gd name="connisteX1" fmla="*/ 355600 w 650240"/>
              <a:gd name="connsiteY1" fmla="*/ 792480 h 792497"/>
              <a:gd name="connisteX2" fmla="*/ 650240 w 650240"/>
              <a:gd name="connsiteY2" fmla="*/ 20320 h 792497"/>
              <a:gd name="connisteX3" fmla="*/ 589280 w 650240"/>
              <a:gd name="connsiteY3" fmla="*/ 101600 h 792497"/>
            </a:gdLst>
            <a:ahLst/>
            <a:cxnLst>
              <a:cxn ang="0">
                <a:pos x="connisteX0" y="connsiteY0"/>
              </a:cxn>
              <a:cxn ang="0">
                <a:pos x="connisteX1" y="connsiteY1"/>
              </a:cxn>
              <a:cxn ang="0">
                <a:pos x="connisteX2" y="connsiteY2"/>
              </a:cxn>
              <a:cxn ang="0">
                <a:pos x="connisteX3" y="connsiteY3"/>
              </a:cxn>
            </a:cxnLst>
            <a:rect l="l" t="t" r="r" b="b"/>
            <a:pathLst>
              <a:path w="650240" h="792497">
                <a:moveTo>
                  <a:pt x="0" y="0"/>
                </a:moveTo>
                <a:cubicBezTo>
                  <a:pt x="65405" y="173990"/>
                  <a:pt x="225425" y="788670"/>
                  <a:pt x="355600" y="792480"/>
                </a:cubicBezTo>
                <a:cubicBezTo>
                  <a:pt x="485775" y="796290"/>
                  <a:pt x="603250" y="158750"/>
                  <a:pt x="650240" y="20320"/>
                </a:cubicBezTo>
              </a:path>
            </a:pathLst>
          </a:cu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2" name="任意多边形 61"/>
          <p:cNvSpPr/>
          <p:nvPr/>
        </p:nvSpPr>
        <p:spPr>
          <a:xfrm>
            <a:off x="10184327" y="1101911"/>
            <a:ext cx="650240" cy="792480"/>
          </a:xfrm>
          <a:custGeom>
            <a:avLst/>
            <a:gdLst>
              <a:gd name="connisteX0" fmla="*/ 0 w 650240"/>
              <a:gd name="connsiteY0" fmla="*/ 0 h 792497"/>
              <a:gd name="connisteX1" fmla="*/ 355600 w 650240"/>
              <a:gd name="connsiteY1" fmla="*/ 792480 h 792497"/>
              <a:gd name="connisteX2" fmla="*/ 650240 w 650240"/>
              <a:gd name="connsiteY2" fmla="*/ 20320 h 792497"/>
              <a:gd name="connisteX3" fmla="*/ 589280 w 650240"/>
              <a:gd name="connsiteY3" fmla="*/ 101600 h 792497"/>
            </a:gdLst>
            <a:ahLst/>
            <a:cxnLst>
              <a:cxn ang="0">
                <a:pos x="connisteX0" y="connsiteY0"/>
              </a:cxn>
              <a:cxn ang="0">
                <a:pos x="connisteX1" y="connsiteY1"/>
              </a:cxn>
              <a:cxn ang="0">
                <a:pos x="connisteX2" y="connsiteY2"/>
              </a:cxn>
              <a:cxn ang="0">
                <a:pos x="connisteX3" y="connsiteY3"/>
              </a:cxn>
            </a:cxnLst>
            <a:rect l="l" t="t" r="r" b="b"/>
            <a:pathLst>
              <a:path w="650240" h="792497">
                <a:moveTo>
                  <a:pt x="0" y="0"/>
                </a:moveTo>
                <a:cubicBezTo>
                  <a:pt x="65405" y="173990"/>
                  <a:pt x="225425" y="788670"/>
                  <a:pt x="355600" y="792480"/>
                </a:cubicBezTo>
                <a:cubicBezTo>
                  <a:pt x="485775" y="796290"/>
                  <a:pt x="603250" y="158750"/>
                  <a:pt x="650240" y="20320"/>
                </a:cubicBezTo>
              </a:path>
            </a:pathLst>
          </a:cu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highlight>
                <a:srgbClr val="FF0000"/>
              </a:highlight>
            </a:endParaRPr>
          </a:p>
        </p:txBody>
      </p:sp>
      <mc:AlternateContent xmlns:mc="http://schemas.openxmlformats.org/markup-compatibility/2006" xmlns:a14="http://schemas.microsoft.com/office/drawing/2010/main">
        <mc:Choice Requires="a14">
          <p:sp>
            <p:nvSpPr>
              <p:cNvPr id="63" name="文本框 62"/>
              <p:cNvSpPr txBox="1"/>
              <p:nvPr/>
            </p:nvSpPr>
            <p:spPr>
              <a:xfrm>
                <a:off x="10298627" y="2098861"/>
                <a:ext cx="452120" cy="418465"/>
              </a:xfrm>
              <a:prstGeom prst="rect">
                <a:avLst/>
              </a:prstGeom>
              <a:noFill/>
            </p:spPr>
            <p:txBody>
              <a:bodyPr wrap="square" rtlCol="0" anchor="t">
                <a:no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s</m:t>
                      </m:r>
                    </m:oMath>
                  </m:oMathPara>
                </a14:m>
                <a:endParaRPr lang="en-US" altLang="zh-CN" i="1">
                  <a:latin typeface="Cambria Math" panose="02040503050406030204" pitchFamily="18" charset="0"/>
                  <a:ea typeface="Cambria Math" panose="02040503050406030204" pitchFamily="18" charset="0"/>
                </a:endParaRPr>
              </a:p>
            </p:txBody>
          </p:sp>
        </mc:Choice>
        <mc:Fallback xmlns="">
          <p:sp>
            <p:nvSpPr>
              <p:cNvPr id="63" name="文本框 62"/>
              <p:cNvSpPr txBox="1">
                <a:spLocks noRot="1" noChangeAspect="1" noMove="1" noResize="1" noEditPoints="1" noAdjustHandles="1" noChangeArrowheads="1" noChangeShapeType="1" noTextEdit="1"/>
              </p:cNvSpPr>
              <p:nvPr/>
            </p:nvSpPr>
            <p:spPr>
              <a:xfrm>
                <a:off x="10298627" y="2098861"/>
                <a:ext cx="452120" cy="418465"/>
              </a:xfrm>
              <a:prstGeom prst="rect">
                <a:avLst/>
              </a:prstGeom>
              <a:blipFill rotWithShape="0">
                <a:blip r:embed="rId13"/>
                <a:stretch>
                  <a:fillRect/>
                </a:stretch>
              </a:blipFill>
            </p:spPr>
            <p:txBody>
              <a:bodyPr/>
              <a:lstStyle/>
              <a:p>
                <a:r>
                  <a:rPr lang="zh-CN" altLang="en-US">
                    <a:noFill/>
                  </a:rPr>
                  <a:t> </a:t>
                </a:r>
              </a:p>
            </p:txBody>
          </p:sp>
        </mc:Fallback>
      </mc:AlternateContent>
      <p:cxnSp>
        <p:nvCxnSpPr>
          <p:cNvPr id="64" name="直接箭头连接符 63"/>
          <p:cNvCxnSpPr/>
          <p:nvPr/>
        </p:nvCxnSpPr>
        <p:spPr>
          <a:xfrm>
            <a:off x="10225602" y="1975671"/>
            <a:ext cx="335280" cy="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65" name="文本框 64"/>
              <p:cNvSpPr txBox="1"/>
              <p:nvPr/>
            </p:nvSpPr>
            <p:spPr>
              <a:xfrm>
                <a:off x="8932424" y="2846853"/>
                <a:ext cx="3184525" cy="417830"/>
              </a:xfrm>
              <a:prstGeom prst="rect">
                <a:avLst/>
              </a:prstGeom>
              <a:noFill/>
            </p:spPr>
            <p:txBody>
              <a:bodyPr wrap="square" rtlCol="0">
                <a:spAutoFit/>
              </a:bodyPr>
              <a:lstStyle/>
              <a:p>
                <a14:m>
                  <m:oMath xmlns:m="http://schemas.openxmlformats.org/officeDocument/2006/math">
                    <m:r>
                      <a:rPr lang="en-US" altLang="zh-CN" i="1">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s</m:t>
                    </m:r>
                  </m:oMath>
                </a14:m>
                <a:r>
                  <a:rPr lang="zh-CN" altLang="en-US" dirty="0">
                    <a:latin typeface="Cambria Math" panose="02040503050406030204" pitchFamily="18" charset="0"/>
                    <a:ea typeface="Cambria Math" panose="02040503050406030204" pitchFamily="18" charset="0"/>
                  </a:rPr>
                  <a:t>示意图，曲线为</a:t>
                </a:r>
                <a14:m>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𝛽</m:t>
                        </m:r>
                      </m:e>
                      <m:sub>
                        <m:r>
                          <m:rPr>
                            <m:sty m:val="p"/>
                          </m:rPr>
                          <a:rPr lang="en-US" altLang="zh-CN" i="1">
                            <a:latin typeface="Cambria Math" panose="02040503050406030204" pitchFamily="18" charset="0"/>
                          </a:rPr>
                          <m:t>y</m:t>
                        </m:r>
                      </m:sub>
                      <m:sup/>
                    </m:sSubSup>
                  </m:oMath>
                </a14:m>
                <a:r>
                  <a:rPr lang="zh-CN" dirty="0">
                    <a:latin typeface="Cambria Math" panose="02040503050406030204" pitchFamily="18" charset="0"/>
                  </a:rPr>
                  <a:t>函数</a:t>
                </a:r>
              </a:p>
            </p:txBody>
          </p:sp>
        </mc:Choice>
        <mc:Fallback xmlns="">
          <p:sp>
            <p:nvSpPr>
              <p:cNvPr id="65" name="文本框 64"/>
              <p:cNvSpPr txBox="1">
                <a:spLocks noRot="1" noChangeAspect="1" noMove="1" noResize="1" noEditPoints="1" noAdjustHandles="1" noChangeArrowheads="1" noChangeShapeType="1" noTextEdit="1"/>
              </p:cNvSpPr>
              <p:nvPr/>
            </p:nvSpPr>
            <p:spPr>
              <a:xfrm>
                <a:off x="8932424" y="2846853"/>
                <a:ext cx="3184525" cy="417830"/>
              </a:xfrm>
              <a:prstGeom prst="rect">
                <a:avLst/>
              </a:prstGeom>
              <a:blipFill rotWithShape="0">
                <a:blip r:embed="rId14"/>
                <a:stretch>
                  <a:fillRect t="-4348"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p:cNvSpPr txBox="1"/>
              <p:nvPr/>
            </p:nvSpPr>
            <p:spPr>
              <a:xfrm>
                <a:off x="643203" y="5745160"/>
                <a:ext cx="6096000" cy="368300"/>
              </a:xfrm>
              <a:prstGeom prst="rect">
                <a:avLst/>
              </a:prstGeom>
              <a:noFill/>
            </p:spPr>
            <p:txBody>
              <a:bodyPr wrap="square" rtlCol="0" anchor="t">
                <a:spAutoFit/>
              </a:bodyPr>
              <a:lstStyle/>
              <a:p>
                <a:r>
                  <a:rPr lang="zh-CN" altLang="en-US" dirty="0">
                    <a:solidFill>
                      <a:schemeClr val="accent1"/>
                    </a:solidFill>
                    <a:sym typeface="+mn-ea"/>
                  </a:rPr>
                  <a:t>结论：若限制亮度损失为10%，则</a:t>
                </a:r>
                <a14:m>
                  <m:oMath xmlns:m="http://schemas.openxmlformats.org/officeDocument/2006/math">
                    <m:r>
                      <a:rPr lang="zh-CN" altLang="en-US">
                        <a:solidFill>
                          <a:schemeClr val="accent1"/>
                        </a:solidFill>
                        <a:latin typeface="Cambria Math" panose="02040503050406030204" pitchFamily="18" charset="0"/>
                      </a:rPr>
                      <m:t>∆</m:t>
                    </m:r>
                    <m:r>
                      <m:rPr>
                        <m:sty m:val="p"/>
                      </m:rPr>
                      <a:rPr lang="zh-CN" altLang="en-US">
                        <a:solidFill>
                          <a:schemeClr val="accent1"/>
                        </a:solidFill>
                        <a:latin typeface="Cambria Math" panose="02040503050406030204" pitchFamily="18" charset="0"/>
                      </a:rPr>
                      <m:t>s</m:t>
                    </m:r>
                  </m:oMath>
                </a14:m>
                <a:r>
                  <a:rPr lang="zh-CN" altLang="en-US" dirty="0">
                    <a:solidFill>
                      <a:schemeClr val="accent1"/>
                    </a:solidFill>
                  </a:rPr>
                  <a:t>应控制在</a:t>
                </a:r>
                <a:r>
                  <a:rPr lang="en-US" altLang="zh-CN" dirty="0">
                    <a:solidFill>
                      <a:schemeClr val="accent1"/>
                    </a:solidFill>
                  </a:rPr>
                  <a:t>0.19</a:t>
                </a:r>
                <a:r>
                  <a:rPr lang="zh-CN" altLang="en-US" dirty="0">
                    <a:solidFill>
                      <a:schemeClr val="accent1"/>
                    </a:solidFill>
                  </a:rPr>
                  <a:t>mm以内</a:t>
                </a:r>
              </a:p>
            </p:txBody>
          </p:sp>
        </mc:Choice>
        <mc:Fallback xmlns="">
          <p:sp>
            <p:nvSpPr>
              <p:cNvPr id="66" name="文本框 65"/>
              <p:cNvSpPr txBox="1">
                <a:spLocks noRot="1" noChangeAspect="1" noMove="1" noResize="1" noEditPoints="1" noAdjustHandles="1" noChangeArrowheads="1" noChangeShapeType="1" noTextEdit="1"/>
              </p:cNvSpPr>
              <p:nvPr/>
            </p:nvSpPr>
            <p:spPr>
              <a:xfrm>
                <a:off x="643203" y="5745160"/>
                <a:ext cx="6096000" cy="368300"/>
              </a:xfrm>
              <a:prstGeom prst="rect">
                <a:avLst/>
              </a:prstGeom>
              <a:blipFill rotWithShape="0">
                <a:blip r:embed="rId15"/>
                <a:stretch>
                  <a:fillRect l="-900" t="-13115" b="-26230"/>
                </a:stretch>
              </a:blipFill>
            </p:spPr>
            <p:txBody>
              <a:bodyPr/>
              <a:lstStyle/>
              <a:p>
                <a:r>
                  <a:rPr lang="zh-CN" altLang="en-US">
                    <a:noFill/>
                  </a:rPr>
                  <a:t> </a:t>
                </a:r>
              </a:p>
            </p:txBody>
          </p:sp>
        </mc:Fallback>
      </mc:AlternateContent>
      <p:pic>
        <p:nvPicPr>
          <p:cNvPr id="67" name="图片 66"/>
          <p:cNvPicPr>
            <a:picLocks noChangeAspect="1"/>
          </p:cNvPicPr>
          <p:nvPr/>
        </p:nvPicPr>
        <p:blipFill>
          <a:blip r:embed="rId16"/>
          <a:stretch>
            <a:fillRect/>
          </a:stretch>
        </p:blipFill>
        <p:spPr>
          <a:xfrm>
            <a:off x="6917235" y="3340968"/>
            <a:ext cx="4192484" cy="3134988"/>
          </a:xfrm>
          <a:prstGeom prst="rect">
            <a:avLst/>
          </a:prstGeom>
        </p:spPr>
      </p:pic>
    </p:spTree>
    <p:extLst>
      <p:ext uri="{BB962C8B-B14F-4D97-AF65-F5344CB8AC3E}">
        <p14:creationId xmlns:p14="http://schemas.microsoft.com/office/powerpoint/2010/main" val="365113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6245754" y="196608"/>
            <a:ext cx="4814080" cy="2990958"/>
          </a:xfrm>
          <a:prstGeom prst="rect">
            <a:avLst/>
          </a:prstGeom>
        </p:spPr>
      </p:pic>
      <p:pic>
        <p:nvPicPr>
          <p:cNvPr id="9" name="图片 8"/>
          <p:cNvPicPr>
            <a:picLocks noChangeAspect="1"/>
          </p:cNvPicPr>
          <p:nvPr/>
        </p:nvPicPr>
        <p:blipFill>
          <a:blip r:embed="rId3"/>
          <a:stretch>
            <a:fillRect/>
          </a:stretch>
        </p:blipFill>
        <p:spPr>
          <a:xfrm>
            <a:off x="512445" y="862965"/>
            <a:ext cx="5236845" cy="2782570"/>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304800" y="196850"/>
                <a:ext cx="7446010" cy="460375"/>
              </a:xfrm>
              <a:prstGeom prst="rect">
                <a:avLst/>
              </a:prstGeom>
              <a:noFill/>
            </p:spPr>
            <p:txBody>
              <a:bodyPr wrap="square" rtlCol="0" anchor="t">
                <a:spAutoFit/>
              </a:bodyPr>
              <a:lstStyle/>
              <a:p>
                <a:r>
                  <a:rPr lang="en-US" altLang="zh-CN" sz="2400" b="1" dirty="0">
                    <a:sym typeface="+mn-ea"/>
                  </a:rPr>
                  <a:t>SuperKEKB</a:t>
                </a:r>
                <a:r>
                  <a:rPr lang="zh-CN" altLang="en-US" sz="2400" b="1" dirty="0">
                    <a:sym typeface="+mn-ea"/>
                  </a:rPr>
                  <a:t>关于</a:t>
                </a:r>
                <a:r>
                  <a:rPr lang="en-US" altLang="zh-CN" sz="2400" b="1" dirty="0">
                    <a:sym typeface="+mn-ea"/>
                  </a:rPr>
                  <a:t>waist shift （</a:t>
                </a:r>
                <a14:m>
                  <m:oMath xmlns:m="http://schemas.openxmlformats.org/officeDocument/2006/math">
                    <m:r>
                      <a:rPr lang="en-US" altLang="zh-CN" sz="2400" b="1" dirty="0">
                        <a:latin typeface="Cambria Math" panose="02040503050406030204" pitchFamily="18" charset="0"/>
                      </a:rPr>
                      <m:t>∆</m:t>
                    </m:r>
                    <m:r>
                      <a:rPr lang="en-US" altLang="zh-CN" sz="2400" b="1" dirty="0">
                        <a:latin typeface="Cambria Math" panose="02040503050406030204" pitchFamily="18" charset="0"/>
                      </a:rPr>
                      <m:t>𝐬</m:t>
                    </m:r>
                  </m:oMath>
                </a14:m>
                <a:r>
                  <a:rPr lang="en-US" altLang="zh-CN" sz="2400" b="1" dirty="0">
                    <a:sym typeface="+mn-ea"/>
                  </a:rPr>
                  <a:t>）</a:t>
                </a:r>
                <a:r>
                  <a:rPr lang="zh-CN" altLang="en-US" sz="2400" b="1" dirty="0">
                    <a:sym typeface="+mn-ea"/>
                  </a:rPr>
                  <a:t>对亮度损失的计算</a:t>
                </a:r>
              </a:p>
            </p:txBody>
          </p:sp>
        </mc:Choice>
        <mc:Fallback xmlns="">
          <p:sp>
            <p:nvSpPr>
              <p:cNvPr id="2" name="文本框 1"/>
              <p:cNvSpPr txBox="1">
                <a:spLocks noRot="1" noChangeAspect="1" noMove="1" noResize="1" noEditPoints="1" noAdjustHandles="1" noChangeArrowheads="1" noChangeShapeType="1" noTextEdit="1"/>
              </p:cNvSpPr>
              <p:nvPr/>
            </p:nvSpPr>
            <p:spPr>
              <a:xfrm>
                <a:off x="304800" y="196850"/>
                <a:ext cx="7446010" cy="460375"/>
              </a:xfrm>
              <a:prstGeom prst="rect">
                <a:avLst/>
              </a:prstGeom>
              <a:blipFill rotWithShape="0">
                <a:blip r:embed="rId4"/>
                <a:stretch>
                  <a:fillRect l="-1229" t="-15789"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770890" y="3802380"/>
                <a:ext cx="9916160" cy="1866900"/>
              </a:xfrm>
              <a:prstGeom prst="rect">
                <a:avLst/>
              </a:prstGeom>
              <a:noFill/>
            </p:spPr>
            <p:txBody>
              <a:bodyPr wrap="square" rtlCol="0">
                <a:spAutoFit/>
              </a:bodyPr>
              <a:lstStyle/>
              <a:p>
                <a:r>
                  <a:rPr lang="zh-CN" altLang="en-US" dirty="0">
                    <a:solidFill>
                      <a:srgbClr val="FF0000"/>
                    </a:solidFill>
                  </a:rPr>
                  <a:t>用标黄部分计算（即等效为</a:t>
                </a:r>
                <a:r>
                  <a:rPr lang="en-US" altLang="zh-CN" dirty="0">
                    <a:solidFill>
                      <a:srgbClr val="FF0000"/>
                    </a:solidFill>
                  </a:rPr>
                  <a:t>X-offset</a:t>
                </a:r>
                <a:r>
                  <a:rPr lang="zh-CN" altLang="en-US" dirty="0">
                    <a:solidFill>
                      <a:srgbClr val="FF0000"/>
                    </a:solidFill>
                  </a:rPr>
                  <a:t>）：</a:t>
                </a:r>
              </a:p>
              <a:p>
                <a:r>
                  <a:rPr lang="zh-CN" altLang="en-US" dirty="0">
                    <a:solidFill>
                      <a:srgbClr val="FF0000"/>
                    </a:solidFill>
                  </a:rPr>
                  <a:t>考虑</a:t>
                </a:r>
                <a14:m>
                  <m:oMath xmlns:m="http://schemas.openxmlformats.org/officeDocument/2006/math">
                    <m:r>
                      <a:rPr lang="en-US" altLang="zh-CN" i="1">
                        <a:solidFill>
                          <a:srgbClr val="FF0000"/>
                        </a:solidFill>
                        <a:latin typeface="Cambria Math" panose="02040503050406030204" pitchFamily="18" charset="0"/>
                        <a:ea typeface="MS Mincho" charset="0"/>
                        <a:cs typeface="Cambria Math" panose="02040503050406030204" pitchFamily="18" charset="0"/>
                      </a:rPr>
                      <m:t>𝛥</m:t>
                    </m:r>
                    <m:r>
                      <a:rPr lang="en-US" altLang="zh-CN" i="1">
                        <a:solidFill>
                          <a:srgbClr val="FF0000"/>
                        </a:solidFill>
                        <a:latin typeface="Cambria Math" panose="02040503050406030204" pitchFamily="18" charset="0"/>
                        <a:ea typeface="MS Mincho" charset="0"/>
                        <a:cs typeface="Cambria Math" panose="02040503050406030204" pitchFamily="18" charset="0"/>
                      </a:rPr>
                      <m:t>𝑠</m:t>
                    </m:r>
                    <m:r>
                      <a:rPr lang="en-US" altLang="zh-CN" i="1">
                        <a:solidFill>
                          <a:srgbClr val="FF0000"/>
                        </a:solidFill>
                        <a:latin typeface="Cambria Math" panose="02040503050406030204" pitchFamily="18" charset="0"/>
                        <a:ea typeface="MS Mincho" charset="0"/>
                        <a:cs typeface="Cambria Math" panose="02040503050406030204" pitchFamily="18" charset="0"/>
                      </a:rPr>
                      <m:t>=0.1</m:t>
                    </m:r>
                    <m:r>
                      <a:rPr lang="en-US" altLang="zh-CN" i="1">
                        <a:solidFill>
                          <a:srgbClr val="FF0000"/>
                        </a:solidFill>
                        <a:latin typeface="Cambria Math" panose="02040503050406030204" pitchFamily="18" charset="0"/>
                        <a:ea typeface="MS Mincho" charset="0"/>
                        <a:cs typeface="Cambria Math" panose="02040503050406030204" pitchFamily="18" charset="0"/>
                      </a:rPr>
                      <m:t>𝑚𝑚</m:t>
                    </m:r>
                  </m:oMath>
                </a14:m>
                <a:r>
                  <a:rPr lang="zh-CN" altLang="en-US" dirty="0">
                    <a:solidFill>
                      <a:srgbClr val="FF0000"/>
                    </a:solidFill>
                    <a:latin typeface="Cambria Math" panose="02040503050406030204" pitchFamily="18" charset="0"/>
                    <a:ea typeface="宋体" panose="02010600030101010101" pitchFamily="2" charset="-122"/>
                    <a:cs typeface="Cambria Math" panose="02040503050406030204" pitchFamily="18" charset="0"/>
                  </a:rPr>
                  <a:t>，将</a:t>
                </a:r>
                <a:r>
                  <a:rPr lang="en-US" altLang="zh-CN" dirty="0" err="1">
                    <a:solidFill>
                      <a:srgbClr val="FF0000"/>
                    </a:solidFill>
                    <a:latin typeface="Cambria Math" panose="02040503050406030204" pitchFamily="18" charset="0"/>
                    <a:ea typeface="宋体" panose="02010600030101010101" pitchFamily="2" charset="-122"/>
                    <a:cs typeface="Cambria Math" panose="02040503050406030204" pitchFamily="18" charset="0"/>
                  </a:rPr>
                  <a:t>SuperKEKB</a:t>
                </a:r>
                <a:r>
                  <a:rPr lang="zh-CN" altLang="en-US" dirty="0">
                    <a:solidFill>
                      <a:srgbClr val="FF0000"/>
                    </a:solidFill>
                    <a:latin typeface="Cambria Math" panose="02040503050406030204" pitchFamily="18" charset="0"/>
                    <a:ea typeface="宋体" panose="02010600030101010101" pitchFamily="2" charset="-122"/>
                    <a:cs typeface="Cambria Math" panose="02040503050406030204" pitchFamily="18" charset="0"/>
                  </a:rPr>
                  <a:t>数据带入公式</a:t>
                </a:r>
                <a14:m>
                  <m:oMath xmlns:m="http://schemas.openxmlformats.org/officeDocument/2006/math">
                    <m:r>
                      <a:rPr lang="en-US" altLang="zh-CN" i="1">
                        <a:solidFill>
                          <a:srgbClr val="FF0000"/>
                        </a:solidFill>
                        <a:latin typeface="Cambria Math" panose="02040503050406030204" pitchFamily="18" charset="0"/>
                        <a:ea typeface="MS Mincho" charset="0"/>
                        <a:cs typeface="Cambria Math" panose="02040503050406030204" pitchFamily="18" charset="0"/>
                      </a:rPr>
                      <m:t>𝛥</m:t>
                    </m:r>
                    <m:r>
                      <a:rPr lang="en-US" altLang="zh-CN" i="1">
                        <a:solidFill>
                          <a:srgbClr val="FF0000"/>
                        </a:solidFill>
                        <a:latin typeface="Cambria Math" panose="02040503050406030204" pitchFamily="18" charset="0"/>
                        <a:ea typeface="MS Mincho" charset="0"/>
                        <a:cs typeface="Cambria Math" panose="02040503050406030204" pitchFamily="18" charset="0"/>
                      </a:rPr>
                      <m:t>𝑠</m:t>
                    </m:r>
                    <m:r>
                      <a:rPr lang="en-US" altLang="zh-CN" i="1">
                        <a:solidFill>
                          <a:srgbClr val="FF0000"/>
                        </a:solidFill>
                        <a:latin typeface="Cambria Math" panose="02040503050406030204" pitchFamily="18" charset="0"/>
                        <a:ea typeface="MS Mincho" charset="0"/>
                        <a:cs typeface="Cambria Math" panose="02040503050406030204" pitchFamily="18" charset="0"/>
                      </a:rPr>
                      <m:t>=</m:t>
                    </m:r>
                    <m:r>
                      <a:rPr lang="en-US" altLang="zh-CN" i="1">
                        <a:solidFill>
                          <a:srgbClr val="FF0000"/>
                        </a:solidFill>
                        <a:latin typeface="Cambria Math" panose="02040503050406030204" pitchFamily="18" charset="0"/>
                        <a:ea typeface="MS Mincho" charset="0"/>
                        <a:cs typeface="Cambria Math" panose="02040503050406030204" pitchFamily="18" charset="0"/>
                      </a:rPr>
                      <m:t>𝛥</m:t>
                    </m:r>
                    <m:r>
                      <a:rPr lang="en-US" altLang="zh-CN" i="1">
                        <a:solidFill>
                          <a:srgbClr val="FF0000"/>
                        </a:solidFill>
                        <a:latin typeface="Cambria Math" panose="02040503050406030204" pitchFamily="18" charset="0"/>
                        <a:ea typeface="MS Mincho" charset="0"/>
                        <a:cs typeface="Cambria Math" panose="02040503050406030204" pitchFamily="18" charset="0"/>
                      </a:rPr>
                      <m:t>𝑥</m:t>
                    </m:r>
                    <m:r>
                      <a:rPr lang="en-US" altLang="zh-CN" i="1">
                        <a:solidFill>
                          <a:srgbClr val="FF0000"/>
                        </a:solidFill>
                        <a:latin typeface="Cambria Math" panose="02040503050406030204" pitchFamily="18" charset="0"/>
                        <a:ea typeface="MS Mincho" charset="0"/>
                        <a:cs typeface="Cambria Math" panose="02040503050406030204" pitchFamily="18" charset="0"/>
                      </a:rPr>
                      <m:t>/2</m:t>
                    </m:r>
                    <m:r>
                      <a:rPr lang="en-US" altLang="zh-CN" i="1">
                        <a:solidFill>
                          <a:srgbClr val="FF0000"/>
                        </a:solidFill>
                        <a:latin typeface="Cambria Math" panose="02040503050406030204" pitchFamily="18" charset="0"/>
                        <a:ea typeface="MS Mincho" charset="0"/>
                        <a:cs typeface="Cambria Math" panose="02040503050406030204" pitchFamily="18" charset="0"/>
                      </a:rPr>
                      <m:t>𝜙</m:t>
                    </m:r>
                  </m:oMath>
                </a14:m>
                <a:r>
                  <a:rPr lang="zh-CN" altLang="en-US" dirty="0">
                    <a:solidFill>
                      <a:srgbClr val="FF0000"/>
                    </a:solidFill>
                    <a:latin typeface="Cambria Math" panose="02040503050406030204" pitchFamily="18" charset="0"/>
                    <a:ea typeface="宋体" panose="02010600030101010101" pitchFamily="2" charset="-122"/>
                    <a:cs typeface="Cambria Math" panose="02040503050406030204" pitchFamily="18" charset="0"/>
                  </a:rPr>
                  <a:t>，用公式</a:t>
                </a:r>
                <a14:m>
                  <m:oMath xmlns:m="http://schemas.openxmlformats.org/officeDocument/2006/math">
                    <m:f>
                      <m:fPr>
                        <m:ctrlPr>
                          <a:rPr lang="en-US" altLang="zh-CN" i="1" smtClean="0">
                            <a:solidFill>
                              <a:srgbClr val="FF0000"/>
                            </a:solidFill>
                            <a:latin typeface="Cambria Math" panose="02040503050406030204" pitchFamily="18" charset="0"/>
                          </a:rPr>
                        </m:ctrlPr>
                      </m:fPr>
                      <m:num>
                        <m:r>
                          <a:rPr lang="en-US" altLang="zh-CN" i="1" smtClean="0">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𝐿</m:t>
                        </m:r>
                      </m:num>
                      <m:den>
                        <m:r>
                          <a:rPr lang="en-US" altLang="zh-CN" b="0" i="1" smtClean="0">
                            <a:solidFill>
                              <a:srgbClr val="FF0000"/>
                            </a:solidFill>
                            <a:latin typeface="Cambria Math" panose="02040503050406030204" pitchFamily="18" charset="0"/>
                          </a:rPr>
                          <m:t>𝐿</m:t>
                        </m:r>
                      </m:den>
                    </m:f>
                    <m:r>
                      <a:rPr lang="en-US" altLang="zh-CN" b="0" i="1"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exp</m:t>
                    </m:r>
                    <m:r>
                      <a:rPr lang="en-US" altLang="zh-CN" b="0" i="1" smtClean="0">
                        <a:solidFill>
                          <a:srgbClr val="FF0000"/>
                        </a:solidFill>
                        <a:latin typeface="Cambria Math" panose="02040503050406030204" pitchFamily="18" charset="0"/>
                      </a:rPr>
                      <m:t>⁡(−</m:t>
                    </m:r>
                    <m:f>
                      <m:fPr>
                        <m:ctrlPr>
                          <a:rPr lang="en-US" altLang="zh-CN" b="0" i="1" smtClean="0">
                            <a:solidFill>
                              <a:srgbClr val="FF0000"/>
                            </a:solidFill>
                            <a:latin typeface="Cambria Math" panose="02040503050406030204" pitchFamily="18" charset="0"/>
                          </a:rPr>
                        </m:ctrlPr>
                      </m:fPr>
                      <m:num>
                        <m:r>
                          <a:rPr lang="en-US" altLang="zh-CN" b="0" i="1" smtClean="0">
                            <a:solidFill>
                              <a:srgbClr val="FF0000"/>
                            </a:solidFill>
                            <a:latin typeface="Cambria Math" panose="02040503050406030204" pitchFamily="18" charset="0"/>
                            <a:ea typeface="Cambria Math" panose="02040503050406030204" pitchFamily="18" charset="0"/>
                          </a:rPr>
                          <m:t>∆</m:t>
                        </m:r>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𝑥</m:t>
                            </m:r>
                          </m:e>
                          <m:sup>
                            <m:r>
                              <a:rPr lang="en-US" altLang="zh-CN" b="0" i="1" smtClean="0">
                                <a:solidFill>
                                  <a:srgbClr val="FF0000"/>
                                </a:solidFill>
                                <a:latin typeface="Cambria Math" panose="02040503050406030204" pitchFamily="18" charset="0"/>
                                <a:ea typeface="Cambria Math" panose="02040503050406030204" pitchFamily="18" charset="0"/>
                              </a:rPr>
                              <m:t>2</m:t>
                            </m:r>
                          </m:sup>
                        </m:sSup>
                      </m:num>
                      <m:den>
                        <m:r>
                          <a:rPr lang="en-US" altLang="zh-CN" b="0" i="1" smtClean="0">
                            <a:solidFill>
                              <a:srgbClr val="FF0000"/>
                            </a:solidFill>
                            <a:latin typeface="Cambria Math" panose="02040503050406030204" pitchFamily="18" charset="0"/>
                          </a:rPr>
                          <m:t>4</m:t>
                        </m:r>
                        <m:sSubSup>
                          <m:sSubSupPr>
                            <m:ctrlPr>
                              <a:rPr lang="en-US" altLang="zh-CN" b="0" i="1" smtClean="0">
                                <a:solidFill>
                                  <a:srgbClr val="FF0000"/>
                                </a:solidFill>
                                <a:latin typeface="Cambria Math" panose="02040503050406030204" pitchFamily="18" charset="0"/>
                              </a:rPr>
                            </m:ctrlPr>
                          </m:sSubSupPr>
                          <m:e>
                            <m:r>
                              <a:rPr lang="en-US" altLang="zh-CN" i="1" smtClean="0">
                                <a:solidFill>
                                  <a:srgbClr val="FF0000"/>
                                </a:solidFill>
                                <a:latin typeface="Cambria Math" panose="02040503050406030204" pitchFamily="18" charset="0"/>
                                <a:cs typeface="Cambria Math" panose="02040503050406030204" pitchFamily="18" charset="0"/>
                              </a:rPr>
                              <m:t>𝜎</m:t>
                            </m:r>
                          </m:e>
                          <m:sub>
                            <m:r>
                              <a:rPr lang="en-US" altLang="zh-CN" b="0" i="1" smtClean="0">
                                <a:solidFill>
                                  <a:srgbClr val="FF0000"/>
                                </a:solidFill>
                                <a:latin typeface="Cambria Math" panose="02040503050406030204" pitchFamily="18" charset="0"/>
                              </a:rPr>
                              <m:t>𝑥</m:t>
                            </m:r>
                          </m:sub>
                          <m:sup>
                            <m:r>
                              <a:rPr lang="en-US" altLang="zh-CN" b="0" i="1" smtClean="0">
                                <a:solidFill>
                                  <a:srgbClr val="FF0000"/>
                                </a:solidFill>
                                <a:latin typeface="Cambria Math" panose="02040503050406030204" pitchFamily="18" charset="0"/>
                              </a:rPr>
                              <m:t>2</m:t>
                            </m:r>
                          </m:sup>
                        </m:sSubSup>
                      </m:den>
                    </m:f>
                    <m:r>
                      <a:rPr lang="en-US" altLang="zh-CN" b="0" i="1" smtClean="0">
                        <a:solidFill>
                          <a:srgbClr val="FF0000"/>
                        </a:solidFill>
                        <a:latin typeface="Cambria Math" panose="02040503050406030204" pitchFamily="18" charset="0"/>
                      </a:rPr>
                      <m:t>)</m:t>
                    </m:r>
                  </m:oMath>
                </a14:m>
                <a:r>
                  <a:rPr lang="en-US" altLang="zh-CN" dirty="0">
                    <a:solidFill>
                      <a:srgbClr val="FF0000"/>
                    </a:solidFill>
                  </a:rPr>
                  <a:t> </a:t>
                </a:r>
                <a14:m>
                  <m:oMath xmlns:m="http://schemas.openxmlformats.org/officeDocument/2006/math">
                    <m:r>
                      <a:rPr lang="en-US" altLang="zh-CN" i="1">
                        <a:solidFill>
                          <a:srgbClr val="FF0000"/>
                        </a:solidFill>
                        <a:latin typeface="Cambria Math" panose="02040503050406030204" pitchFamily="18" charset="0"/>
                      </a:rPr>
                      <m:t>=</m:t>
                    </m:r>
                    <m:r>
                      <m:rPr>
                        <m:sty m:val="p"/>
                      </m:rPr>
                      <a:rPr lang="en-US" altLang="zh-CN">
                        <a:solidFill>
                          <a:srgbClr val="FF0000"/>
                        </a:solidFill>
                        <a:latin typeface="Cambria Math" panose="02040503050406030204" pitchFamily="18" charset="0"/>
                      </a:rPr>
                      <m:t>exp</m:t>
                    </m:r>
                    <m:r>
                      <a:rPr lang="en-US" altLang="zh-CN" i="1">
                        <a:solidFill>
                          <a:srgbClr val="FF0000"/>
                        </a:solidFill>
                        <a:latin typeface="Cambria Math" panose="02040503050406030204" pitchFamily="18" charset="0"/>
                      </a:rPr>
                      <m:t>⁡(−</m:t>
                    </m:r>
                    <m:f>
                      <m:fPr>
                        <m:ctrlPr>
                          <a:rPr lang="en-US" altLang="zh-CN" i="1">
                            <a:solidFill>
                              <a:srgbClr val="FF0000"/>
                            </a:solidFill>
                            <a:latin typeface="Cambria Math" panose="02040503050406030204" pitchFamily="18" charset="0"/>
                          </a:rPr>
                        </m:ctrlPr>
                      </m:fPr>
                      <m:num>
                        <m:r>
                          <a:rPr lang="zh-CN" altLang="en-US" i="1" smtClean="0">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ea typeface="MS Mincho" charset="0"/>
                            <a:cs typeface="Cambria Math" panose="02040503050406030204" pitchFamily="18" charset="0"/>
                          </a:rPr>
                          <m:t>𝜙</m:t>
                        </m:r>
                        <m:r>
                          <a:rPr lang="en-US" altLang="zh-CN" b="0" i="1" smtClean="0">
                            <a:solidFill>
                              <a:srgbClr val="FF0000"/>
                            </a:solidFill>
                            <a:latin typeface="Cambria Math" panose="02040503050406030204" pitchFamily="18" charset="0"/>
                            <a:ea typeface="MS Mincho" charset="0"/>
                            <a:cs typeface="Cambria Math" panose="02040503050406030204" pitchFamily="18" charset="0"/>
                          </a:rPr>
                          <m:t>∗</m:t>
                        </m:r>
                        <m:r>
                          <a:rPr lang="en-US" altLang="zh-CN" i="1">
                            <a:solidFill>
                              <a:srgbClr val="FF0000"/>
                            </a:solidFill>
                            <a:latin typeface="Cambria Math" panose="02040503050406030204" pitchFamily="18" charset="0"/>
                            <a:ea typeface="Cambria Math" panose="02040503050406030204" pitchFamily="18" charset="0"/>
                          </a:rPr>
                          <m:t>∆</m:t>
                        </m:r>
                        <m:sSup>
                          <m:sSupPr>
                            <m:ctrlPr>
                              <a:rPr lang="en-US" altLang="zh-CN" i="1">
                                <a:solidFill>
                                  <a:srgbClr val="FF0000"/>
                                </a:solidFill>
                                <a:latin typeface="Cambria Math" panose="02040503050406030204" pitchFamily="18" charset="0"/>
                                <a:ea typeface="Cambria Math" panose="02040503050406030204" pitchFamily="18" charset="0"/>
                              </a:rPr>
                            </m:ctrlPr>
                          </m:sSupPr>
                          <m:e>
                            <m:r>
                              <m:rPr>
                                <m:sty m:val="p"/>
                              </m:rPr>
                              <a:rPr lang="en-US" altLang="zh-CN" i="1" smtClean="0">
                                <a:solidFill>
                                  <a:srgbClr val="FF0000"/>
                                </a:solidFill>
                                <a:latin typeface="Cambria Math" panose="02040503050406030204" pitchFamily="18" charset="0"/>
                                <a:ea typeface="Cambria Math" panose="02040503050406030204" pitchFamily="18" charset="0"/>
                              </a:rPr>
                              <m:t>s</m:t>
                            </m:r>
                            <m:r>
                              <a:rPr lang="zh-CN" altLang="en-US" i="1">
                                <a:solidFill>
                                  <a:srgbClr val="FF0000"/>
                                </a:solidFill>
                                <a:latin typeface="Cambria Math" panose="02040503050406030204" pitchFamily="18" charset="0"/>
                                <a:ea typeface="Cambria Math" panose="02040503050406030204" pitchFamily="18" charset="0"/>
                              </a:rPr>
                              <m:t>）</m:t>
                            </m:r>
                          </m:e>
                          <m:sup>
                            <m:r>
                              <a:rPr lang="en-US" altLang="zh-CN" i="1">
                                <a:solidFill>
                                  <a:srgbClr val="FF0000"/>
                                </a:solidFill>
                                <a:latin typeface="Cambria Math" panose="02040503050406030204" pitchFamily="18" charset="0"/>
                                <a:ea typeface="Cambria Math" panose="02040503050406030204" pitchFamily="18" charset="0"/>
                              </a:rPr>
                              <m:t>2</m:t>
                            </m:r>
                          </m:sup>
                        </m:sSup>
                      </m:num>
                      <m:den>
                        <m:sSubSup>
                          <m:sSubSupPr>
                            <m:ctrlPr>
                              <a:rPr lang="en-US" altLang="zh-CN" i="1">
                                <a:solidFill>
                                  <a:srgbClr val="FF0000"/>
                                </a:solidFill>
                                <a:latin typeface="Cambria Math" panose="02040503050406030204" pitchFamily="18" charset="0"/>
                              </a:rPr>
                            </m:ctrlPr>
                          </m:sSubSupPr>
                          <m:e>
                            <m:r>
                              <a:rPr lang="en-US" altLang="zh-CN" i="1">
                                <a:solidFill>
                                  <a:srgbClr val="FF0000"/>
                                </a:solidFill>
                                <a:latin typeface="Cambria Math" panose="02040503050406030204" pitchFamily="18" charset="0"/>
                                <a:cs typeface="Cambria Math" panose="02040503050406030204" pitchFamily="18" charset="0"/>
                              </a:rPr>
                              <m:t>𝜎</m:t>
                            </m:r>
                          </m:e>
                          <m:sub>
                            <m:r>
                              <a:rPr lang="en-US" altLang="zh-CN" i="1">
                                <a:solidFill>
                                  <a:srgbClr val="FF0000"/>
                                </a:solidFill>
                                <a:latin typeface="Cambria Math" panose="02040503050406030204" pitchFamily="18" charset="0"/>
                              </a:rPr>
                              <m:t>𝑥</m:t>
                            </m:r>
                          </m:sub>
                          <m:sup>
                            <m:r>
                              <a:rPr lang="en-US" altLang="zh-CN" i="1">
                                <a:solidFill>
                                  <a:srgbClr val="FF0000"/>
                                </a:solidFill>
                                <a:latin typeface="Cambria Math" panose="02040503050406030204" pitchFamily="18" charset="0"/>
                              </a:rPr>
                              <m:t>2</m:t>
                            </m:r>
                          </m:sup>
                        </m:sSubSup>
                      </m:den>
                    </m:f>
                    <m:r>
                      <a:rPr lang="en-US" altLang="zh-CN" i="1">
                        <a:solidFill>
                          <a:srgbClr val="FF0000"/>
                        </a:solidFill>
                        <a:latin typeface="Cambria Math" panose="02040503050406030204" pitchFamily="18" charset="0"/>
                      </a:rPr>
                      <m:t>)</m:t>
                    </m:r>
                  </m:oMath>
                </a14:m>
                <a:r>
                  <a:rPr lang="zh-CN" altLang="en-US" dirty="0">
                    <a:solidFill>
                      <a:srgbClr val="FF0000"/>
                    </a:solidFill>
                    <a:latin typeface="Cambria Math" panose="02040503050406030204" pitchFamily="18" charset="0"/>
                  </a:rPr>
                  <a:t>计算（考虑头对头碰撞），亮度损失约为</a:t>
                </a:r>
                <a:r>
                  <a:rPr lang="en-US" altLang="zh-CN" dirty="0">
                    <a:solidFill>
                      <a:srgbClr val="FF0000"/>
                    </a:solidFill>
                    <a:latin typeface="Cambria Math" panose="02040503050406030204" pitchFamily="18" charset="0"/>
                  </a:rPr>
                  <a:t>45%(</a:t>
                </a:r>
                <a:r>
                  <a:rPr lang="zh-CN" altLang="en-US" dirty="0">
                    <a:solidFill>
                      <a:srgbClr val="FF0000"/>
                    </a:solidFill>
                    <a:latin typeface="Cambria Math" panose="02040503050406030204" pitchFamily="18" charset="0"/>
                  </a:rPr>
                  <a:t>若考虑交叉角，则亮度损失极小（不到</a:t>
                </a:r>
                <a:r>
                  <a:rPr lang="en-US" altLang="zh-CN" dirty="0">
                    <a:solidFill>
                      <a:srgbClr val="FF0000"/>
                    </a:solidFill>
                    <a:latin typeface="Cambria Math" panose="02040503050406030204" pitchFamily="18" charset="0"/>
                  </a:rPr>
                  <a:t>1%</a:t>
                </a:r>
                <a:r>
                  <a:rPr lang="zh-CN" altLang="en-US" dirty="0">
                    <a:solidFill>
                      <a:srgbClr val="FF0000"/>
                    </a:solidFill>
                    <a:latin typeface="Cambria Math" panose="02040503050406030204" pitchFamily="18" charset="0"/>
                  </a:rPr>
                  <a:t>），可忽略不计</a:t>
                </a:r>
                <a:r>
                  <a:rPr lang="en-US" altLang="zh-CN" dirty="0">
                    <a:solidFill>
                      <a:srgbClr val="FF0000"/>
                    </a:solidFill>
                    <a:latin typeface="Cambria Math" panose="02040503050406030204" pitchFamily="18" charset="0"/>
                  </a:rPr>
                  <a:t>)</a:t>
                </a:r>
                <a:r>
                  <a:rPr lang="zh-CN" altLang="en-US" dirty="0">
                    <a:solidFill>
                      <a:srgbClr val="FF0000"/>
                    </a:solidFill>
                    <a:latin typeface="Cambria Math" panose="02040503050406030204" pitchFamily="18" charset="0"/>
                  </a:rPr>
                  <a:t>，与其设计报告中给出的图（右上）结果不一致，该如何考虑？是否是非几何因素的影响？</a:t>
                </a:r>
              </a:p>
            </p:txBody>
          </p:sp>
        </mc:Choice>
        <mc:Fallback xmlns="">
          <p:sp>
            <p:nvSpPr>
              <p:cNvPr id="3" name="文本框 2"/>
              <p:cNvSpPr txBox="1">
                <a:spLocks noRot="1" noChangeAspect="1" noMove="1" noResize="1" noEditPoints="1" noAdjustHandles="1" noChangeArrowheads="1" noChangeShapeType="1" noTextEdit="1"/>
              </p:cNvSpPr>
              <p:nvPr/>
            </p:nvSpPr>
            <p:spPr>
              <a:xfrm>
                <a:off x="770890" y="3802380"/>
                <a:ext cx="9916160" cy="1866900"/>
              </a:xfrm>
              <a:prstGeom prst="rect">
                <a:avLst/>
              </a:prstGeom>
              <a:blipFill rotWithShape="0">
                <a:blip r:embed="rId5"/>
                <a:stretch>
                  <a:fillRect l="-492" t="-2941" b="-5229"/>
                </a:stretch>
              </a:blipFill>
            </p:spPr>
            <p:txBody>
              <a:bodyPr/>
              <a:lstStyle/>
              <a:p>
                <a:r>
                  <a:rPr lang="zh-CN" altLang="en-US">
                    <a:noFill/>
                  </a:rPr>
                  <a:t> </a:t>
                </a:r>
              </a:p>
            </p:txBody>
          </p:sp>
        </mc:Fallback>
      </mc:AlternateContent>
      <p:sp>
        <p:nvSpPr>
          <p:cNvPr id="7" name="文本框 6"/>
          <p:cNvSpPr txBox="1"/>
          <p:nvPr/>
        </p:nvSpPr>
        <p:spPr>
          <a:xfrm>
            <a:off x="7596106" y="3187566"/>
            <a:ext cx="2508788" cy="923330"/>
          </a:xfrm>
          <a:prstGeom prst="rect">
            <a:avLst/>
          </a:prstGeom>
          <a:noFill/>
        </p:spPr>
        <p:txBody>
          <a:bodyPr wrap="square">
            <a:spAutoFit/>
          </a:bodyPr>
          <a:lstStyle/>
          <a:p>
            <a:r>
              <a:rPr lang="en-US" altLang="zh-CN" dirty="0" err="1">
                <a:sym typeface="+mn-ea"/>
              </a:rPr>
              <a:t>SuperKEKB</a:t>
            </a:r>
            <a:r>
              <a:rPr lang="zh-CN" altLang="en-US" dirty="0">
                <a:sym typeface="+mn-ea"/>
              </a:rPr>
              <a:t>结果图，</a:t>
            </a:r>
            <a:r>
              <a:rPr lang="zh-CN" altLang="en-US" dirty="0"/>
              <a:t>红色为亮度变化，蓝色为垂直束团尺寸变化</a:t>
            </a:r>
          </a:p>
        </p:txBody>
      </p:sp>
      <mc:AlternateContent xmlns:mc="http://schemas.openxmlformats.org/markup-compatibility/2006" xmlns:a14="http://schemas.microsoft.com/office/drawing/2010/main">
        <mc:Choice Requires="a14">
          <p:sp>
            <p:nvSpPr>
              <p:cNvPr id="5" name="文本框 4"/>
              <p:cNvSpPr txBox="1"/>
              <p:nvPr/>
            </p:nvSpPr>
            <p:spPr>
              <a:xfrm>
                <a:off x="759354" y="5825991"/>
                <a:ext cx="5486400" cy="669992"/>
              </a:xfrm>
              <a:prstGeom prst="rect">
                <a:avLst/>
              </a:prstGeom>
              <a:noFill/>
            </p:spPr>
            <p:txBody>
              <a:bodyPr wrap="square" rtlCol="0">
                <a:spAutoFit/>
              </a:bodyPr>
              <a:lstStyle/>
              <a:p>
                <a:r>
                  <a:rPr lang="zh-CN" altLang="en-US" dirty="0">
                    <a:solidFill>
                      <a:srgbClr val="FF0000"/>
                    </a:solidFill>
                    <a:latin typeface="Cambria Math" panose="02040503050406030204" pitchFamily="18" charset="0"/>
                  </a:rPr>
                  <a:t>使用的</a:t>
                </a:r>
                <a:r>
                  <a:rPr lang="en-US" altLang="zh-CN" dirty="0" err="1">
                    <a:solidFill>
                      <a:srgbClr val="FF0000"/>
                    </a:solidFill>
                    <a:latin typeface="Cambria Math" panose="02040503050406030204" pitchFamily="18" charset="0"/>
                  </a:rPr>
                  <a:t>SuperKEKB</a:t>
                </a:r>
                <a:r>
                  <a:rPr lang="zh-CN" altLang="en-US" dirty="0">
                    <a:solidFill>
                      <a:srgbClr val="FF0000"/>
                    </a:solidFill>
                    <a:latin typeface="Cambria Math" panose="02040503050406030204" pitchFamily="18" charset="0"/>
                  </a:rPr>
                  <a:t>参数：</a:t>
                </a:r>
                <a:endParaRPr lang="en-US" altLang="zh-CN" dirty="0">
                  <a:solidFill>
                    <a:srgbClr val="FF0000"/>
                  </a:solidFill>
                  <a:latin typeface="Cambria Math" panose="02040503050406030204" pitchFamily="18" charset="0"/>
                </a:endParaRPr>
              </a:p>
              <a:p>
                <a14:m>
                  <m:oMath xmlns:m="http://schemas.openxmlformats.org/officeDocument/2006/math">
                    <m:r>
                      <a:rPr lang="en-US" altLang="zh-CN">
                        <a:solidFill>
                          <a:srgbClr val="FF0000"/>
                        </a:solidFill>
                        <a:latin typeface="Cambria Math" panose="02040503050406030204" pitchFamily="18" charset="0"/>
                      </a:rPr>
                      <m:t>𝜙</m:t>
                    </m:r>
                  </m:oMath>
                </a14:m>
                <a:r>
                  <a:rPr lang="en-US" altLang="zh-CN" dirty="0">
                    <a:solidFill>
                      <a:srgbClr val="FF0000"/>
                    </a:solidFill>
                    <a:latin typeface="Cambria Math" panose="02040503050406030204" pitchFamily="18" charset="0"/>
                  </a:rPr>
                  <a:t>=83mrad </a:t>
                </a:r>
                <a14:m>
                  <m:oMath xmlns:m="http://schemas.openxmlformats.org/officeDocument/2006/math">
                    <m:sSubSup>
                      <m:sSubSupPr>
                        <m:ctrlPr>
                          <a:rPr lang="en-US" altLang="zh-CN" i="1">
                            <a:solidFill>
                              <a:srgbClr val="FF0000"/>
                            </a:solidFill>
                            <a:latin typeface="Cambria Math" panose="02040503050406030204" pitchFamily="18" charset="0"/>
                          </a:rPr>
                        </m:ctrlPr>
                      </m:sSubSupPr>
                      <m:e>
                        <m:r>
                          <a:rPr lang="en-US" altLang="zh-CN">
                            <a:solidFill>
                              <a:srgbClr val="FF0000"/>
                            </a:solidFill>
                            <a:latin typeface="Cambria Math" panose="02040503050406030204" pitchFamily="18" charset="0"/>
                          </a:rPr>
                          <m:t>                       </m:t>
                        </m:r>
                        <m:r>
                          <a:rPr lang="en-US" altLang="zh-CN">
                            <a:solidFill>
                              <a:srgbClr val="FF0000"/>
                            </a:solidFill>
                            <a:latin typeface="Cambria Math" panose="02040503050406030204" pitchFamily="18" charset="0"/>
                          </a:rPr>
                          <m:t>𝜎</m:t>
                        </m:r>
                      </m:e>
                      <m:sub>
                        <m:r>
                          <a:rPr lang="en-US" altLang="zh-CN">
                            <a:solidFill>
                              <a:srgbClr val="FF0000"/>
                            </a:solidFill>
                            <a:latin typeface="Cambria Math" panose="02040503050406030204" pitchFamily="18" charset="0"/>
                          </a:rPr>
                          <m:t>𝑥</m:t>
                        </m:r>
                      </m:sub>
                      <m:sup/>
                    </m:sSubSup>
                  </m:oMath>
                </a14:m>
                <a:r>
                  <a:rPr lang="en-US" altLang="zh-CN" dirty="0">
                    <a:solidFill>
                      <a:srgbClr val="FF0000"/>
                    </a:solidFill>
                    <a:latin typeface="Cambria Math" panose="02040503050406030204" pitchFamily="18" charset="0"/>
                  </a:rPr>
                  <a:t>=</a:t>
                </a:r>
                <a:r>
                  <a:rPr lang="en-US" altLang="zh-CN" dirty="0">
                    <a:solidFill>
                      <a:srgbClr val="FF0000"/>
                    </a:solidFill>
                    <a:latin typeface="Cambria Math" panose="02040503050406030204" pitchFamily="18" charset="0"/>
                    <a:sym typeface="+mn-ea"/>
                  </a:rPr>
                  <a:t> </a:t>
                </a:r>
                <a14:m>
                  <m:oMath xmlns:m="http://schemas.openxmlformats.org/officeDocument/2006/math">
                    <m:r>
                      <m:rPr>
                        <m:nor/>
                      </m:rPr>
                      <a:rPr lang="en-US" altLang="zh-CN" dirty="0">
                        <a:solidFill>
                          <a:srgbClr val="FF0000"/>
                        </a:solidFill>
                        <a:latin typeface="Cambria Math" panose="02040503050406030204" pitchFamily="18" charset="0"/>
                        <a:sym typeface="+mn-ea"/>
                      </a:rPr>
                      <m:t>10.7</m:t>
                    </m:r>
                    <m:r>
                      <m:rPr>
                        <m:nor/>
                      </m:rPr>
                      <a:rPr lang="en-US" altLang="zh-CN" b="0" i="0" dirty="0" smtClean="0">
                        <a:solidFill>
                          <a:srgbClr val="FF0000"/>
                        </a:solidFill>
                        <a:latin typeface="Cambria Math" panose="02040503050406030204" pitchFamily="18" charset="0"/>
                        <a:sym typeface="+mn-ea"/>
                      </a:rPr>
                      <m:t>2</m:t>
                    </m:r>
                    <m:r>
                      <m:rPr>
                        <m:sty m:val="p"/>
                      </m:rPr>
                      <a:rPr lang="en-US" altLang="zh-CN">
                        <a:solidFill>
                          <a:srgbClr val="FF0000"/>
                        </a:solidFill>
                        <a:latin typeface="Cambria Math" panose="02040503050406030204" pitchFamily="18" charset="0"/>
                        <a:sym typeface="+mn-ea"/>
                      </a:rPr>
                      <m:t>μ</m:t>
                    </m:r>
                    <m:r>
                      <m:rPr>
                        <m:nor/>
                      </m:rPr>
                      <a:rPr lang="zh-CN" altLang="en-US" dirty="0">
                        <a:solidFill>
                          <a:srgbClr val="FF0000"/>
                        </a:solidFill>
                        <a:latin typeface="Cambria Math" panose="02040503050406030204" pitchFamily="18" charset="0"/>
                        <a:sym typeface="+mn-ea"/>
                      </a:rPr>
                      <m:t>m</m:t>
                    </m:r>
                  </m:oMath>
                </a14:m>
                <a:endParaRPr lang="en-US" altLang="zh-CN" dirty="0">
                  <a:solidFill>
                    <a:srgbClr val="FF0000"/>
                  </a:solidFill>
                  <a:latin typeface="Cambria Math"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759354" y="5825991"/>
                <a:ext cx="5486400" cy="669992"/>
              </a:xfrm>
              <a:prstGeom prst="rect">
                <a:avLst/>
              </a:prstGeom>
              <a:blipFill rotWithShape="0">
                <a:blip r:embed="rId6"/>
                <a:stretch>
                  <a:fillRect l="-1000" t="-7273" b="-127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52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9405" y="238760"/>
            <a:ext cx="9712960" cy="460375"/>
          </a:xfrm>
          <a:prstGeom prst="rect">
            <a:avLst/>
          </a:prstGeom>
          <a:noFill/>
        </p:spPr>
        <p:txBody>
          <a:bodyPr wrap="square" rtlCol="0">
            <a:spAutoFit/>
          </a:bodyPr>
          <a:lstStyle/>
          <a:p>
            <a:r>
              <a:rPr lang="en-US" altLang="zh-CN" sz="2400" b="1" dirty="0"/>
              <a:t>用SuperKEKB的办法计算STCF中waist shift对于亮度的影响</a:t>
            </a:r>
          </a:p>
        </p:txBody>
      </p:sp>
      <p:pic>
        <p:nvPicPr>
          <p:cNvPr id="6" name="图片 5"/>
          <p:cNvPicPr>
            <a:picLocks noChangeAspect="1"/>
          </p:cNvPicPr>
          <p:nvPr/>
        </p:nvPicPr>
        <p:blipFill>
          <a:blip r:embed="rId2"/>
          <a:stretch>
            <a:fillRect/>
          </a:stretch>
        </p:blipFill>
        <p:spPr>
          <a:xfrm>
            <a:off x="717550" y="1245235"/>
            <a:ext cx="5288915" cy="4172585"/>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5624195" y="1568450"/>
                <a:ext cx="6096000" cy="368300"/>
              </a:xfrm>
              <a:prstGeom prst="rect">
                <a:avLst/>
              </a:prstGeom>
              <a:noFill/>
            </p:spPr>
            <p:txBody>
              <a:bodyPr wrap="square" rtlCol="0" anchor="t">
                <a:spAutoFit/>
              </a:bodyPr>
              <a:lstStyle/>
              <a:p>
                <a:r>
                  <a:rPr lang="zh-CN" altLang="en-US" dirty="0">
                    <a:solidFill>
                      <a:schemeClr val="accent1"/>
                    </a:solidFill>
                    <a:sym typeface="+mn-ea"/>
                  </a:rPr>
                  <a:t>结论：若限制亮度损失为10%，则</a:t>
                </a:r>
                <a14:m>
                  <m:oMath xmlns:m="http://schemas.openxmlformats.org/officeDocument/2006/math">
                    <m:r>
                      <a:rPr lang="zh-CN" altLang="en-US" dirty="0">
                        <a:solidFill>
                          <a:schemeClr val="accent1"/>
                        </a:solidFill>
                        <a:latin typeface="Cambria Math" panose="02040503050406030204" pitchFamily="18" charset="0"/>
                      </a:rPr>
                      <m:t>∆</m:t>
                    </m:r>
                    <m:r>
                      <a:rPr lang="zh-CN" altLang="en-US" dirty="0">
                        <a:solidFill>
                          <a:schemeClr val="accent1"/>
                        </a:solidFill>
                        <a:latin typeface="Cambria Math" panose="02040503050406030204" pitchFamily="18" charset="0"/>
                      </a:rPr>
                      <m:t>𝐬</m:t>
                    </m:r>
                  </m:oMath>
                </a14:m>
                <a:r>
                  <a:rPr lang="zh-CN" altLang="en-US" dirty="0">
                    <a:solidFill>
                      <a:schemeClr val="accent1"/>
                    </a:solidFill>
                  </a:rPr>
                  <a:t>应控制在0.027mm以内</a:t>
                </a:r>
              </a:p>
            </p:txBody>
          </p:sp>
        </mc:Choice>
        <mc:Fallback xmlns="">
          <p:sp>
            <p:nvSpPr>
              <p:cNvPr id="7" name="文本框 6"/>
              <p:cNvSpPr txBox="1">
                <a:spLocks noRot="1" noChangeAspect="1" noMove="1" noResize="1" noEditPoints="1" noAdjustHandles="1" noChangeArrowheads="1" noChangeShapeType="1" noTextEdit="1"/>
              </p:cNvSpPr>
              <p:nvPr/>
            </p:nvSpPr>
            <p:spPr>
              <a:xfrm>
                <a:off x="5624195" y="1568450"/>
                <a:ext cx="6096000" cy="368300"/>
              </a:xfrm>
              <a:prstGeom prst="rect">
                <a:avLst/>
              </a:prstGeom>
              <a:blipFill rotWithShape="0">
                <a:blip r:embed="rId3"/>
                <a:stretch>
                  <a:fillRect l="-900" t="-13115" r="-400" b="-26230"/>
                </a:stretch>
              </a:blipFill>
            </p:spPr>
            <p:txBody>
              <a:bodyPr/>
              <a:lstStyle/>
              <a:p>
                <a:r>
                  <a:rPr lang="zh-CN" altLang="en-US">
                    <a:noFill/>
                  </a:rPr>
                  <a:t> </a:t>
                </a:r>
              </a:p>
            </p:txBody>
          </p:sp>
        </mc:Fallback>
      </mc:AlternateContent>
      <p:sp>
        <p:nvSpPr>
          <p:cNvPr id="8" name="文本框 7"/>
          <p:cNvSpPr txBox="1"/>
          <p:nvPr/>
        </p:nvSpPr>
        <p:spPr>
          <a:xfrm>
            <a:off x="5727700" y="2834005"/>
            <a:ext cx="5976620" cy="368300"/>
          </a:xfrm>
          <a:prstGeom prst="rect">
            <a:avLst/>
          </a:prstGeom>
          <a:noFill/>
        </p:spPr>
        <p:txBody>
          <a:bodyPr wrap="square" rtlCol="0">
            <a:spAutoFit/>
          </a:bodyPr>
          <a:lstStyle/>
          <a:p>
            <a:r>
              <a:rPr lang="zh-CN" altLang="en-US" dirty="0">
                <a:solidFill>
                  <a:srgbClr val="FF0000"/>
                </a:solidFill>
              </a:rPr>
              <a:t>应该用哪种方法计算</a:t>
            </a:r>
            <a:r>
              <a:rPr lang="zh-CN" altLang="en-US" dirty="0">
                <a:solidFill>
                  <a:srgbClr val="FF0000"/>
                </a:solidFill>
                <a:sym typeface="+mn-ea"/>
              </a:rPr>
              <a:t>waist shift造成的亮度损失？</a:t>
            </a:r>
          </a:p>
        </p:txBody>
      </p:sp>
    </p:spTree>
    <p:extLst>
      <p:ext uri="{BB962C8B-B14F-4D97-AF65-F5344CB8AC3E}">
        <p14:creationId xmlns:p14="http://schemas.microsoft.com/office/powerpoint/2010/main" val="74844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119336" y="893514"/>
            <a:ext cx="2232248"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1</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a:t>
            </a:r>
          </a:p>
        </p:txBody>
      </p:sp>
      <p:sp>
        <p:nvSpPr>
          <p:cNvPr id="20"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18" name="TextBox 15">
            <a:extLst>
              <a:ext uri="{FF2B5EF4-FFF2-40B4-BE49-F238E27FC236}">
                <a16:creationId xmlns:a16="http://schemas.microsoft.com/office/drawing/2014/main" id="{572843B0-5C29-409F-AA49-9BA147938E01}"/>
              </a:ext>
            </a:extLst>
          </p:cNvPr>
          <p:cNvSpPr txBox="1"/>
          <p:nvPr/>
        </p:nvSpPr>
        <p:spPr>
          <a:xfrm>
            <a:off x="537177" y="1604471"/>
            <a:ext cx="10909460" cy="1951816"/>
          </a:xfrm>
          <a:prstGeom prst="rect">
            <a:avLst/>
          </a:prstGeom>
          <a:noFill/>
        </p:spPr>
        <p:txBody>
          <a:bodyPr wrap="square">
            <a:spAutoFit/>
          </a:bodyPr>
          <a:lstStyle/>
          <a:p>
            <a:pPr marL="285750" indent="-285750">
              <a:lnSpc>
                <a:spcPts val="29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引起轨道畸变：四极铁准直误差，弯铁旋转误差，弯铁和四极铁姿态角误差；</a:t>
            </a:r>
            <a:endParaRPr lang="en-US" altLang="zh-CN" sz="2000" dirty="0">
              <a:latin typeface="黑体" panose="02010609060101010101" pitchFamily="49" charset="-122"/>
              <a:ea typeface="黑体" panose="02010609060101010101" pitchFamily="49" charset="-122"/>
            </a:endParaRPr>
          </a:p>
          <a:p>
            <a:pPr marL="285750" indent="-285750">
              <a:lnSpc>
                <a:spcPts val="29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引起</a:t>
            </a:r>
            <a:r>
              <a:rPr lang="en-US" altLang="zh-CN" sz="2000" dirty="0">
                <a:latin typeface="黑体" panose="02010609060101010101" pitchFamily="49" charset="-122"/>
                <a:ea typeface="黑体" panose="02010609060101010101" pitchFamily="49" charset="-122"/>
              </a:rPr>
              <a:t>β-beating</a:t>
            </a:r>
            <a:r>
              <a:rPr lang="zh-CN" altLang="en-US" sz="2000" dirty="0">
                <a:latin typeface="黑体" panose="02010609060101010101" pitchFamily="49" charset="-122"/>
                <a:ea typeface="黑体" panose="02010609060101010101" pitchFamily="49" charset="-122"/>
              </a:rPr>
              <a:t>和工作点偏差：四极场误差，六极铁准直误差，弯铁和四极铁姿态角误差；</a:t>
            </a:r>
            <a:endParaRPr lang="en-US" altLang="zh-CN" sz="2000" dirty="0">
              <a:latin typeface="黑体" panose="02010609060101010101" pitchFamily="49" charset="-122"/>
              <a:ea typeface="黑体" panose="02010609060101010101" pitchFamily="49" charset="-122"/>
            </a:endParaRPr>
          </a:p>
          <a:p>
            <a:pPr marL="285750" indent="-285750">
              <a:lnSpc>
                <a:spcPts val="29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引起垂直色散与横向耦合：四、六极铁准直误差，二、四极铁旋转误差，二、四、六极铁姿态角误差。</a:t>
            </a:r>
            <a:endParaRPr lang="en-US" altLang="zh-CN" sz="2000" dirty="0">
              <a:latin typeface="黑体" panose="02010609060101010101" pitchFamily="49" charset="-122"/>
              <a:ea typeface="黑体" panose="02010609060101010101" pitchFamily="49" charset="-122"/>
            </a:endParaRPr>
          </a:p>
          <a:p>
            <a:pPr marL="285750" indent="-285750">
              <a:lnSpc>
                <a:spcPts val="29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rPr>
              <a:t>多极场误差主要影响非线性动力学。</a:t>
            </a:r>
            <a:endParaRPr lang="en-US" altLang="zh-CN" sz="2000" dirty="0">
              <a:latin typeface="黑体" panose="02010609060101010101" pitchFamily="49" charset="-122"/>
              <a:ea typeface="黑体" panose="02010609060101010101" pitchFamily="49" charset="-122"/>
            </a:endParaRPr>
          </a:p>
        </p:txBody>
      </p:sp>
      <p:sp>
        <p:nvSpPr>
          <p:cNvPr id="19" name="矩形 18"/>
          <p:cNvSpPr/>
          <p:nvPr/>
        </p:nvSpPr>
        <p:spPr>
          <a:xfrm>
            <a:off x="640726" y="4072416"/>
            <a:ext cx="10910548" cy="830997"/>
          </a:xfrm>
          <a:prstGeom prst="rect">
            <a:avLst/>
          </a:prstGeom>
        </p:spPr>
        <p:txBody>
          <a:bodyPr wrap="square">
            <a:spAutoFit/>
          </a:bodyPr>
          <a:lstStyle/>
          <a:p>
            <a:r>
              <a:rPr lang="zh-CN" altLang="en-US" sz="2400" dirty="0">
                <a:solidFill>
                  <a:srgbClr val="000000"/>
                </a:solidFill>
                <a:latin typeface="CMR12"/>
              </a:rPr>
              <a:t>按照其它装置的经验，</a:t>
            </a:r>
            <a:r>
              <a:rPr lang="zh-CN" altLang="en-US" sz="2400" dirty="0">
                <a:solidFill>
                  <a:srgbClr val="FF0000"/>
                </a:solidFill>
                <a:latin typeface="CMR12"/>
              </a:rPr>
              <a:t>四极铁和六极铁的准直误差</a:t>
            </a:r>
            <a:r>
              <a:rPr lang="zh-CN" altLang="en-US" sz="2400" dirty="0">
                <a:solidFill>
                  <a:srgbClr val="000000"/>
                </a:solidFill>
                <a:latin typeface="CMR12"/>
              </a:rPr>
              <a:t>影响是最剧烈的：轨道、发射度</a:t>
            </a:r>
            <a:r>
              <a:rPr lang="en-US" altLang="zh-CN" sz="2400" dirty="0">
                <a:solidFill>
                  <a:srgbClr val="000000"/>
                </a:solidFill>
                <a:latin typeface="CMR12"/>
              </a:rPr>
              <a:t>(</a:t>
            </a:r>
            <a:r>
              <a:rPr lang="zh-CN" altLang="en-US" sz="2400" dirty="0">
                <a:solidFill>
                  <a:srgbClr val="000000"/>
                </a:solidFill>
                <a:latin typeface="CMR12"/>
              </a:rPr>
              <a:t>垂直，进而影响亮度）和动力学孔径。</a:t>
            </a:r>
            <a:endParaRPr lang="zh-CN" altLang="en-US" sz="2400" dirty="0"/>
          </a:p>
        </p:txBody>
      </p:sp>
    </p:spTree>
    <p:extLst>
      <p:ext uri="{BB962C8B-B14F-4D97-AF65-F5344CB8AC3E}">
        <p14:creationId xmlns:p14="http://schemas.microsoft.com/office/powerpoint/2010/main" val="386116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119336" y="893514"/>
            <a:ext cx="2232248" cy="461665"/>
          </a:xfrm>
          <a:prstGeom prst="rect">
            <a:avLst/>
          </a:prstGeom>
          <a:noFill/>
        </p:spPr>
        <p:txBody>
          <a:bodyPr wrap="square" rtlCol="0">
            <a:spAutoFit/>
          </a:bodyPr>
          <a:lstStyle/>
          <a:p>
            <a:r>
              <a:rPr lang="en-US" altLang="zh-CN" sz="2400" b="1" dirty="0">
                <a:solidFill>
                  <a:schemeClr val="accent2">
                    <a:lumMod val="50000"/>
                  </a:schemeClr>
                </a:solidFill>
                <a:latin typeface="黑体" panose="02010609060101010101" pitchFamily="49" charset="-122"/>
                <a:ea typeface="黑体" panose="02010609060101010101" pitchFamily="49" charset="-122"/>
              </a:rPr>
              <a:t>2</a:t>
            </a:r>
            <a:r>
              <a:rPr lang="zh-CN" altLang="en-US" sz="2400" b="1" dirty="0">
                <a:solidFill>
                  <a:schemeClr val="accent2">
                    <a:lumMod val="50000"/>
                  </a:schemeClr>
                </a:solidFill>
                <a:latin typeface="黑体" panose="02010609060101010101" pitchFamily="49" charset="-122"/>
                <a:ea typeface="黑体" panose="02010609060101010101" pitchFamily="49" charset="-122"/>
              </a:rPr>
              <a:t>、误差水平</a:t>
            </a:r>
          </a:p>
        </p:txBody>
      </p:sp>
      <p:pic>
        <p:nvPicPr>
          <p:cNvPr id="14" name="图片 13"/>
          <p:cNvPicPr>
            <a:picLocks noChangeAspect="1"/>
          </p:cNvPicPr>
          <p:nvPr/>
        </p:nvPicPr>
        <p:blipFill>
          <a:blip r:embed="rId4"/>
          <a:stretch>
            <a:fillRect/>
          </a:stretch>
        </p:blipFill>
        <p:spPr>
          <a:xfrm>
            <a:off x="164836" y="2030913"/>
            <a:ext cx="5813656" cy="3976877"/>
          </a:xfrm>
          <a:prstGeom prst="rect">
            <a:avLst/>
          </a:prstGeom>
        </p:spPr>
      </p:pic>
      <p:pic>
        <p:nvPicPr>
          <p:cNvPr id="20" name="图片 19"/>
          <p:cNvPicPr>
            <a:picLocks noChangeAspect="1"/>
          </p:cNvPicPr>
          <p:nvPr/>
        </p:nvPicPr>
        <p:blipFill>
          <a:blip r:embed="rId5"/>
          <a:stretch>
            <a:fillRect/>
          </a:stretch>
        </p:blipFill>
        <p:spPr>
          <a:xfrm>
            <a:off x="5447928" y="1271460"/>
            <a:ext cx="6668613" cy="1797500"/>
          </a:xfrm>
          <a:prstGeom prst="rect">
            <a:avLst/>
          </a:prstGeom>
        </p:spPr>
      </p:pic>
      <p:sp>
        <p:nvSpPr>
          <p:cNvPr id="21" name="文本框 20"/>
          <p:cNvSpPr txBox="1"/>
          <p:nvPr/>
        </p:nvSpPr>
        <p:spPr>
          <a:xfrm>
            <a:off x="119336" y="1570128"/>
            <a:ext cx="3600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FCC-</a:t>
            </a:r>
            <a:r>
              <a:rPr lang="en-US" altLang="zh-CN" sz="2000" dirty="0" err="1">
                <a:latin typeface="Times New Roman" panose="02020603050405020304" pitchFamily="18" charset="0"/>
                <a:cs typeface="Times New Roman" panose="02020603050405020304" pitchFamily="18" charset="0"/>
              </a:rPr>
              <a:t>ee</a:t>
            </a:r>
            <a:r>
              <a:rPr lang="zh-CN" altLang="en-US" sz="2000" dirty="0">
                <a:latin typeface="Times New Roman" panose="02020603050405020304" pitchFamily="18" charset="0"/>
                <a:cs typeface="Times New Roman" panose="02020603050405020304" pitchFamily="18" charset="0"/>
              </a:rPr>
              <a:t>的误差水平</a:t>
            </a:r>
            <a:r>
              <a:rPr lang="en-US" altLang="zh-CN" sz="2000" dirty="0">
                <a:latin typeface="Times New Roman" panose="02020603050405020304" pitchFamily="18" charset="0"/>
                <a:cs typeface="Times New Roman" panose="02020603050405020304" pitchFamily="18" charset="0"/>
              </a:rPr>
              <a:t>【2022】</a:t>
            </a:r>
            <a:endParaRPr lang="zh-CN" altLang="en-US" sz="20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6026694" y="823087"/>
            <a:ext cx="4029746"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CEPC</a:t>
            </a:r>
            <a:r>
              <a:rPr lang="zh-CN" altLang="en-US" sz="2000" dirty="0">
                <a:latin typeface="Times New Roman" panose="02020603050405020304" pitchFamily="18" charset="0"/>
                <a:cs typeface="Times New Roman" panose="02020603050405020304" pitchFamily="18" charset="0"/>
              </a:rPr>
              <a:t>的误差水平</a:t>
            </a:r>
            <a:r>
              <a:rPr lang="en-US" altLang="zh-CN" sz="2000" dirty="0">
                <a:latin typeface="Times New Roman" panose="02020603050405020304" pitchFamily="18" charset="0"/>
                <a:cs typeface="Times New Roman" panose="02020603050405020304" pitchFamily="18" charset="0"/>
              </a:rPr>
              <a:t>【2023 TDR】</a:t>
            </a:r>
            <a:endParaRPr lang="zh-CN" altLang="en-US" sz="2000" dirty="0">
              <a:latin typeface="Times New Roman" panose="02020603050405020304" pitchFamily="18" charset="0"/>
              <a:cs typeface="Times New Roman" panose="02020603050405020304" pitchFamily="18" charset="0"/>
            </a:endParaRPr>
          </a:p>
        </p:txBody>
      </p:sp>
      <p:pic>
        <p:nvPicPr>
          <p:cNvPr id="23" name="图片 22"/>
          <p:cNvPicPr/>
          <p:nvPr/>
        </p:nvPicPr>
        <p:blipFill>
          <a:blip r:embed="rId6"/>
          <a:stretch>
            <a:fillRect/>
          </a:stretch>
        </p:blipFill>
        <p:spPr>
          <a:xfrm>
            <a:off x="5907964" y="3657509"/>
            <a:ext cx="5649381" cy="2101963"/>
          </a:xfrm>
          <a:prstGeom prst="rect">
            <a:avLst/>
          </a:prstGeom>
        </p:spPr>
      </p:pic>
      <p:sp>
        <p:nvSpPr>
          <p:cNvPr id="24" name="文本框 23"/>
          <p:cNvSpPr txBox="1"/>
          <p:nvPr/>
        </p:nvSpPr>
        <p:spPr>
          <a:xfrm>
            <a:off x="5997892" y="3204936"/>
            <a:ext cx="4634612" cy="400110"/>
          </a:xfrm>
          <a:prstGeom prst="rect">
            <a:avLst/>
          </a:prstGeom>
          <a:noFill/>
        </p:spPr>
        <p:txBody>
          <a:bodyPr wrap="square" rtlCol="0">
            <a:spAutoFit/>
          </a:bodyPr>
          <a:lstStyle/>
          <a:p>
            <a:r>
              <a:rPr lang="en-US" altLang="zh-CN" sz="2000" dirty="0" err="1">
                <a:latin typeface="Times New Roman" panose="02020603050405020304" pitchFamily="18" charset="0"/>
                <a:cs typeface="Times New Roman" panose="02020603050405020304" pitchFamily="18" charset="0"/>
              </a:rPr>
              <a:t>SuperKEKB</a:t>
            </a:r>
            <a:r>
              <a:rPr lang="zh-CN" altLang="en-US" sz="2000" dirty="0">
                <a:latin typeface="Times New Roman" panose="02020603050405020304" pitchFamily="18" charset="0"/>
                <a:cs typeface="Times New Roman" panose="02020603050405020304" pitchFamily="18" charset="0"/>
              </a:rPr>
              <a:t>的误差水平</a:t>
            </a:r>
            <a:r>
              <a:rPr lang="en-US" altLang="zh-CN" sz="2000" dirty="0">
                <a:latin typeface="Times New Roman" panose="02020603050405020304" pitchFamily="18" charset="0"/>
                <a:cs typeface="Times New Roman" panose="02020603050405020304" pitchFamily="18" charset="0"/>
              </a:rPr>
              <a:t>【2020 CDR】</a:t>
            </a:r>
            <a:endParaRPr lang="zh-CN" altLang="en-US" sz="2000" dirty="0">
              <a:latin typeface="Times New Roman" panose="02020603050405020304" pitchFamily="18" charset="0"/>
              <a:cs typeface="Times New Roman" panose="02020603050405020304" pitchFamily="18" charset="0"/>
            </a:endParaRPr>
          </a:p>
        </p:txBody>
      </p:sp>
      <p:sp>
        <p:nvSpPr>
          <p:cNvPr id="3" name="圆角矩形 2"/>
          <p:cNvSpPr/>
          <p:nvPr/>
        </p:nvSpPr>
        <p:spPr>
          <a:xfrm>
            <a:off x="1703512" y="2852936"/>
            <a:ext cx="1008112" cy="424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6744072" y="2017138"/>
            <a:ext cx="1152128" cy="9069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7630106" y="4193595"/>
            <a:ext cx="1490230" cy="7475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4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119336" y="893514"/>
            <a:ext cx="2232248"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2</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、误差水平</a:t>
            </a:r>
          </a:p>
        </p:txBody>
      </p:sp>
      <p:sp>
        <p:nvSpPr>
          <p:cNvPr id="21" name="文本框 20"/>
          <p:cNvSpPr txBox="1"/>
          <p:nvPr/>
        </p:nvSpPr>
        <p:spPr>
          <a:xfrm>
            <a:off x="119336" y="1570128"/>
            <a:ext cx="2952328"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BEPC-II</a:t>
            </a:r>
            <a:r>
              <a:rPr lang="zh-CN" altLang="en-US" sz="2000" dirty="0">
                <a:latin typeface="Times New Roman" panose="02020603050405020304" pitchFamily="18" charset="0"/>
                <a:cs typeface="Times New Roman" panose="02020603050405020304" pitchFamily="18" charset="0"/>
              </a:rPr>
              <a:t>的误差水平</a:t>
            </a:r>
          </a:p>
        </p:txBody>
      </p:sp>
      <p:sp>
        <p:nvSpPr>
          <p:cNvPr id="22" name="文本框 21"/>
          <p:cNvSpPr txBox="1"/>
          <p:nvPr/>
        </p:nvSpPr>
        <p:spPr>
          <a:xfrm>
            <a:off x="5847219" y="1308952"/>
            <a:ext cx="2952328"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PEP-II</a:t>
            </a:r>
            <a:r>
              <a:rPr lang="zh-CN" altLang="en-US" sz="2000" dirty="0">
                <a:latin typeface="Times New Roman" panose="02020603050405020304" pitchFamily="18" charset="0"/>
                <a:cs typeface="Times New Roman" panose="02020603050405020304" pitchFamily="18" charset="0"/>
              </a:rPr>
              <a:t>的误差水平</a:t>
            </a:r>
          </a:p>
        </p:txBody>
      </p:sp>
      <p:pic>
        <p:nvPicPr>
          <p:cNvPr id="16" name="图片 15"/>
          <p:cNvPicPr>
            <a:picLocks noChangeAspect="1"/>
          </p:cNvPicPr>
          <p:nvPr/>
        </p:nvPicPr>
        <p:blipFill>
          <a:blip r:embed="rId4"/>
          <a:stretch>
            <a:fillRect/>
          </a:stretch>
        </p:blipFill>
        <p:spPr>
          <a:xfrm>
            <a:off x="119335" y="2066430"/>
            <a:ext cx="5546929" cy="3378793"/>
          </a:xfrm>
          <a:prstGeom prst="rect">
            <a:avLst/>
          </a:prstGeom>
        </p:spPr>
      </p:pic>
      <p:pic>
        <p:nvPicPr>
          <p:cNvPr id="25" name="图片 24"/>
          <p:cNvPicPr>
            <a:picLocks noChangeAspect="1"/>
          </p:cNvPicPr>
          <p:nvPr/>
        </p:nvPicPr>
        <p:blipFill>
          <a:blip r:embed="rId5"/>
          <a:stretch>
            <a:fillRect/>
          </a:stretch>
        </p:blipFill>
        <p:spPr>
          <a:xfrm>
            <a:off x="5735960" y="1681958"/>
            <a:ext cx="2719619" cy="1773418"/>
          </a:xfrm>
          <a:prstGeom prst="rect">
            <a:avLst/>
          </a:prstGeom>
        </p:spPr>
      </p:pic>
      <p:pic>
        <p:nvPicPr>
          <p:cNvPr id="26" name="图片 25"/>
          <p:cNvPicPr>
            <a:picLocks noChangeAspect="1"/>
          </p:cNvPicPr>
          <p:nvPr/>
        </p:nvPicPr>
        <p:blipFill>
          <a:blip r:embed="rId6"/>
          <a:stretch>
            <a:fillRect/>
          </a:stretch>
        </p:blipFill>
        <p:spPr>
          <a:xfrm>
            <a:off x="8655908" y="1760578"/>
            <a:ext cx="3102485" cy="1685512"/>
          </a:xfrm>
          <a:prstGeom prst="rect">
            <a:avLst/>
          </a:prstGeom>
        </p:spPr>
      </p:pic>
      <p:sp>
        <p:nvSpPr>
          <p:cNvPr id="27" name="文本框 26"/>
          <p:cNvSpPr txBox="1"/>
          <p:nvPr/>
        </p:nvSpPr>
        <p:spPr>
          <a:xfrm>
            <a:off x="5847220" y="3902863"/>
            <a:ext cx="5940660" cy="1200329"/>
          </a:xfrm>
          <a:prstGeom prst="rect">
            <a:avLst/>
          </a:prstGeom>
          <a:noFill/>
        </p:spPr>
        <p:txBody>
          <a:bodyPr wrap="square" rtlCol="0">
            <a:spAutoFit/>
          </a:bodyPr>
          <a:lstStyle/>
          <a:p>
            <a:r>
              <a:rPr lang="zh-CN" altLang="en-US"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综合来看，第三代对撞机对误差水平要求更严格，提出的 横向准直误差</a:t>
            </a:r>
            <a:r>
              <a:rPr lang="en-US" altLang="zh-CN"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50~100 </a:t>
            </a:r>
            <a:r>
              <a:rPr lang="en-US" altLang="zh-CN" sz="2400" dirty="0" err="1">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μm</a:t>
            </a:r>
            <a:r>
              <a:rPr lang="zh-CN" altLang="en-US"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，姿态角误差</a:t>
            </a:r>
            <a:r>
              <a:rPr lang="en-US" altLang="zh-CN"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0.1 </a:t>
            </a:r>
            <a:r>
              <a:rPr lang="en-US" altLang="zh-CN" sz="2400" dirty="0" err="1">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mrad</a:t>
            </a:r>
            <a:r>
              <a:rPr lang="en-US" altLang="zh-CN"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主场误差</a:t>
            </a:r>
            <a:r>
              <a:rPr lang="en-US" altLang="zh-CN"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2400" dirty="0">
                <a:solidFill>
                  <a:srgbClr val="01559F"/>
                </a:solidFill>
                <a:latin typeface="Times New Roman" panose="02020603050405020304" pitchFamily="18" charset="0"/>
                <a:ea typeface="华文仿宋" panose="02010600040101010101" pitchFamily="2" charset="-122"/>
                <a:cs typeface="Times New Roman" panose="02020603050405020304" pitchFamily="18" charset="0"/>
              </a:rPr>
              <a:t>万分之几。</a:t>
            </a:r>
          </a:p>
        </p:txBody>
      </p:sp>
      <p:sp>
        <p:nvSpPr>
          <p:cNvPr id="20"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7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20688" y="803177"/>
            <a:ext cx="2232248"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3</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、误差校正</a:t>
            </a:r>
          </a:p>
        </p:txBody>
      </p:sp>
      <p:sp>
        <p:nvSpPr>
          <p:cNvPr id="20" name="文本框 19"/>
          <p:cNvSpPr txBox="1"/>
          <p:nvPr/>
        </p:nvSpPr>
        <p:spPr>
          <a:xfrm>
            <a:off x="191344" y="1844824"/>
            <a:ext cx="11977536"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BPM: </a:t>
            </a:r>
            <a:r>
              <a:rPr lang="zh-CN" altLang="en-US" sz="2000" dirty="0">
                <a:latin typeface="Times New Roman" panose="02020603050405020304" pitchFamily="18" charset="0"/>
                <a:cs typeface="Times New Roman" panose="02020603050405020304" pitchFamily="18" charset="0"/>
              </a:rPr>
              <a:t>每个四极铁旁边放置一个</a:t>
            </a:r>
            <a:r>
              <a:rPr lang="en-US" altLang="zh-CN" sz="2000" dirty="0">
                <a:latin typeface="Times New Roman" panose="02020603050405020304" pitchFamily="18" charset="0"/>
                <a:cs typeface="Times New Roman" panose="02020603050405020304" pitchFamily="18" charset="0"/>
              </a:rPr>
              <a:t>BPM——KEKB</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FCC-</a:t>
            </a:r>
            <a:r>
              <a:rPr lang="en-US" altLang="zh-CN" sz="2000" dirty="0" err="1">
                <a:latin typeface="Times New Roman" panose="02020603050405020304" pitchFamily="18" charset="0"/>
                <a:cs typeface="Times New Roman" panose="02020603050405020304" pitchFamily="18" charset="0"/>
              </a:rPr>
              <a:t>ee</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每</a:t>
            </a:r>
            <a:r>
              <a:rPr lang="en-US" altLang="zh-CN" sz="2000" dirty="0">
                <a:latin typeface="Times New Roman" panose="02020603050405020304" pitchFamily="18" charset="0"/>
                <a:cs typeface="Times New Roman" panose="02020603050405020304" pitchFamily="18" charset="0"/>
              </a:rPr>
              <a:t>2π</a:t>
            </a:r>
            <a:r>
              <a:rPr lang="zh-CN" altLang="en-US" sz="2000" dirty="0">
                <a:latin typeface="Times New Roman" panose="02020603050405020304" pitchFamily="18" charset="0"/>
                <a:cs typeface="Times New Roman" panose="02020603050405020304" pitchFamily="18" charset="0"/>
              </a:rPr>
              <a:t>相移放四个</a:t>
            </a:r>
            <a:r>
              <a:rPr lang="en-US" altLang="zh-CN" sz="2000" dirty="0">
                <a:latin typeface="Times New Roman" panose="02020603050405020304" pitchFamily="18" charset="0"/>
                <a:cs typeface="Times New Roman" panose="02020603050405020304" pitchFamily="18" charset="0"/>
              </a:rPr>
              <a:t>BPM——CEPC.</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校正子：每个</a:t>
            </a:r>
            <a:r>
              <a:rPr lang="en-US" altLang="zh-CN" sz="2000" dirty="0">
                <a:latin typeface="Times New Roman" panose="02020603050405020304" pitchFamily="18" charset="0"/>
                <a:cs typeface="Times New Roman" panose="02020603050405020304" pitchFamily="18" charset="0"/>
              </a:rPr>
              <a:t>QF</a:t>
            </a:r>
            <a:r>
              <a:rPr lang="zh-CN" altLang="en-US" sz="2000" dirty="0">
                <a:latin typeface="Times New Roman" panose="02020603050405020304" pitchFamily="18" charset="0"/>
                <a:cs typeface="Times New Roman" panose="02020603050405020304" pitchFamily="18" charset="0"/>
              </a:rPr>
              <a:t>上绑水平校正子，每个</a:t>
            </a:r>
            <a:r>
              <a:rPr lang="en-US" altLang="zh-CN" sz="2000" dirty="0">
                <a:latin typeface="Times New Roman" panose="02020603050405020304" pitchFamily="18" charset="0"/>
                <a:cs typeface="Times New Roman" panose="02020603050405020304" pitchFamily="18" charset="0"/>
              </a:rPr>
              <a:t>QD</a:t>
            </a:r>
            <a:r>
              <a:rPr lang="zh-CN" altLang="en-US" sz="2000" dirty="0">
                <a:latin typeface="Times New Roman" panose="02020603050405020304" pitchFamily="18" charset="0"/>
                <a:cs typeface="Times New Roman" panose="02020603050405020304" pitchFamily="18" charset="0"/>
              </a:rPr>
              <a:t>上绑垂直校正子；六极铁上绑双向校正子。</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斜四极场：六极铁上绑斜四极子；独立校正子上绑斜四极子。特别地、</a:t>
            </a:r>
            <a:r>
              <a:rPr lang="en-US" altLang="zh-CN" sz="2000" dirty="0" err="1">
                <a:latin typeface="Times New Roman" panose="02020603050405020304" pitchFamily="18" charset="0"/>
                <a:cs typeface="Times New Roman" panose="02020603050405020304" pitchFamily="18" charset="0"/>
              </a:rPr>
              <a:t>superKEKB</a:t>
            </a:r>
            <a:r>
              <a:rPr lang="zh-CN" altLang="en-US" sz="2000" dirty="0">
                <a:latin typeface="Times New Roman" panose="02020603050405020304" pitchFamily="18" charset="0"/>
                <a:cs typeface="Times New Roman" panose="02020603050405020304" pitchFamily="18" charset="0"/>
              </a:rPr>
              <a:t>在成对的六极铁内产生凸轨进而产生斜四极场来校正耦合与色散函数。</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对撞区根据需要再添加额外的独立校正磁铁。</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六极铁</a:t>
            </a:r>
            <a:r>
              <a:rPr lang="en-US" altLang="zh-CN" sz="2000" dirty="0">
                <a:latin typeface="Times New Roman" panose="02020603050405020304" pitchFamily="18" charset="0"/>
                <a:cs typeface="Times New Roman" panose="02020603050405020304" pitchFamily="18" charset="0"/>
              </a:rPr>
              <a:t>mover</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superKEKB</a:t>
            </a:r>
            <a:r>
              <a:rPr lang="en-US" altLang="zh-CN" sz="2000" dirty="0">
                <a:latin typeface="Times New Roman" panose="02020603050405020304" pitchFamily="18" charset="0"/>
                <a:cs typeface="Times New Roman" panose="02020603050405020304" pitchFamily="18" charset="0"/>
              </a:rPr>
              <a:t>, FCC-</a:t>
            </a:r>
            <a:r>
              <a:rPr lang="en-US" altLang="zh-CN" sz="2000" dirty="0" err="1">
                <a:latin typeface="Times New Roman" panose="02020603050405020304" pitchFamily="18" charset="0"/>
                <a:cs typeface="Times New Roman" panose="02020603050405020304" pitchFamily="18" charset="0"/>
              </a:rPr>
              <a:t>ee</a:t>
            </a:r>
            <a:r>
              <a:rPr lang="en-US" altLang="zh-CN" sz="2000" dirty="0">
                <a:latin typeface="Times New Roman" panose="02020603050405020304" pitchFamily="18" charset="0"/>
                <a:cs typeface="Times New Roman" panose="02020603050405020304" pitchFamily="18" charset="0"/>
              </a:rPr>
              <a:t>, HEPS</a:t>
            </a:r>
            <a:r>
              <a:rPr lang="zh-CN" altLang="en-US" sz="2000" dirty="0">
                <a:latin typeface="Times New Roman" panose="02020603050405020304" pitchFamily="18" charset="0"/>
                <a:cs typeface="Times New Roman" panose="02020603050405020304" pitchFamily="18" charset="0"/>
              </a:rPr>
              <a:t>）；斜六极铁校正</a:t>
            </a:r>
            <a:r>
              <a:rPr lang="en-US" altLang="zh-CN" sz="2000" dirty="0">
                <a:latin typeface="Times New Roman" panose="02020603050405020304" pitchFamily="18" charset="0"/>
                <a:cs typeface="Times New Roman" panose="02020603050405020304" pitchFamily="18" charset="0"/>
              </a:rPr>
              <a:t>chromatic x-y coupling (KEKB, </a:t>
            </a:r>
            <a:r>
              <a:rPr lang="en-US" altLang="zh-CN" sz="2000" dirty="0" err="1">
                <a:latin typeface="Times New Roman" panose="02020603050405020304" pitchFamily="18" charset="0"/>
                <a:cs typeface="Times New Roman" panose="02020603050405020304" pitchFamily="18" charset="0"/>
              </a:rPr>
              <a:t>superKEKB</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394952" y="4362816"/>
            <a:ext cx="8365344" cy="193899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轨道校正：</a:t>
            </a:r>
            <a:r>
              <a:rPr lang="en-US" altLang="zh-CN" sz="2000" dirty="0">
                <a:latin typeface="Times New Roman" panose="02020603050405020304" pitchFamily="18" charset="0"/>
                <a:cs typeface="Times New Roman" panose="02020603050405020304" pitchFamily="18" charset="0"/>
              </a:rPr>
              <a:t>SVD+ORM</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轨道与色散校正：</a:t>
            </a:r>
            <a:r>
              <a:rPr lang="en-US" altLang="zh-CN" sz="2000" dirty="0">
                <a:latin typeface="Times New Roman" panose="02020603050405020304" pitchFamily="18" charset="0"/>
                <a:cs typeface="Times New Roman" panose="02020603050405020304" pitchFamily="18" charset="0"/>
              </a:rPr>
              <a:t>dispersion free steering (DFS) ——CEPC</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FCC-</a:t>
            </a:r>
            <a:r>
              <a:rPr lang="en-US" altLang="zh-CN" sz="2000" dirty="0" err="1">
                <a:latin typeface="Times New Roman" panose="02020603050405020304" pitchFamily="18" charset="0"/>
                <a:cs typeface="Times New Roman" panose="02020603050405020304" pitchFamily="18" charset="0"/>
              </a:rPr>
              <a:t>ee</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β</a:t>
            </a:r>
            <a:r>
              <a:rPr lang="zh-CN" altLang="en-US" sz="2000" dirty="0">
                <a:latin typeface="Times New Roman" panose="02020603050405020304" pitchFamily="18" charset="0"/>
                <a:cs typeface="Times New Roman" panose="02020603050405020304" pitchFamily="18" charset="0"/>
              </a:rPr>
              <a:t>函数校正：</a:t>
            </a:r>
            <a:r>
              <a:rPr lang="en-US" altLang="zh-CN" sz="2000" dirty="0">
                <a:latin typeface="Times New Roman" panose="02020603050405020304" pitchFamily="18" charset="0"/>
                <a:cs typeface="Times New Roman" panose="02020603050405020304" pitchFamily="18" charset="0"/>
              </a:rPr>
              <a:t>LOCO——CEPC</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superKEKB</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耦合校正：全局耦合与对撞点的局部耦合校正（耦合参数</a:t>
            </a:r>
            <a:r>
              <a:rPr lang="en-US" altLang="zh-CN" sz="2000" i="1" dirty="0">
                <a:latin typeface="Times New Roman" panose="02020603050405020304" pitchFamily="18" charset="0"/>
                <a:cs typeface="Times New Roman" panose="02020603050405020304" pitchFamily="18" charset="0"/>
              </a:rPr>
              <a:t>r</a:t>
            </a:r>
            <a:r>
              <a:rPr lang="en-US" altLang="zh-CN" sz="2000" i="1" baseline="-25000" dirty="0">
                <a:latin typeface="Times New Roman" panose="02020603050405020304" pitchFamily="18" charset="0"/>
                <a:cs typeface="Times New Roman" panose="02020603050405020304" pitchFamily="18" charset="0"/>
              </a:rPr>
              <a:t>1</a:t>
            </a:r>
            <a:r>
              <a:rPr lang="en-US" altLang="zh-CN" sz="2000" i="1" dirty="0">
                <a:latin typeface="Times New Roman" panose="02020603050405020304" pitchFamily="18" charset="0"/>
                <a:cs typeface="Times New Roman" panose="02020603050405020304" pitchFamily="18" charset="0"/>
              </a:rPr>
              <a:t>~r</a:t>
            </a:r>
            <a:r>
              <a:rPr lang="en-US" altLang="zh-CN" sz="2000" i="1" baseline="-25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@IP</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恢复工作点、色品与发射度</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迭代上述过程</a:t>
            </a:r>
          </a:p>
        </p:txBody>
      </p:sp>
      <p:sp>
        <p:nvSpPr>
          <p:cNvPr id="14"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263352" y="1340768"/>
            <a:ext cx="4272680" cy="44928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BPM</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、校正子与斜四极场布局</a:t>
            </a:r>
          </a:p>
        </p:txBody>
      </p:sp>
      <p:sp>
        <p:nvSpPr>
          <p:cNvPr id="16" name="矩形 15"/>
          <p:cNvSpPr/>
          <p:nvPr/>
        </p:nvSpPr>
        <p:spPr>
          <a:xfrm>
            <a:off x="263352" y="3822612"/>
            <a:ext cx="2160240" cy="44928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 校正策略</a:t>
            </a:r>
          </a:p>
        </p:txBody>
      </p:sp>
      <p:pic>
        <p:nvPicPr>
          <p:cNvPr id="15" name="图片 14"/>
          <p:cNvPicPr>
            <a:picLocks noChangeAspect="1"/>
          </p:cNvPicPr>
          <p:nvPr/>
        </p:nvPicPr>
        <p:blipFill>
          <a:blip r:embed="rId4"/>
          <a:stretch>
            <a:fillRect/>
          </a:stretch>
        </p:blipFill>
        <p:spPr>
          <a:xfrm>
            <a:off x="3215680" y="1316333"/>
            <a:ext cx="8331400" cy="4657351"/>
          </a:xfrm>
          <a:prstGeom prst="rect">
            <a:avLst/>
          </a:prstGeom>
        </p:spPr>
      </p:pic>
    </p:spTree>
    <p:extLst>
      <p:ext uri="{BB962C8B-B14F-4D97-AF65-F5344CB8AC3E}">
        <p14:creationId xmlns:p14="http://schemas.microsoft.com/office/powerpoint/2010/main" val="323468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20688" y="803177"/>
            <a:ext cx="4362416"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3</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、误差校正</a:t>
            </a:r>
          </a:p>
        </p:txBody>
      </p:sp>
      <p:sp>
        <p:nvSpPr>
          <p:cNvPr id="29" name="文本框 28"/>
          <p:cNvSpPr txBox="1"/>
          <p:nvPr/>
        </p:nvSpPr>
        <p:spPr>
          <a:xfrm>
            <a:off x="515380" y="1721605"/>
            <a:ext cx="11017224" cy="163121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轨道：</a:t>
            </a:r>
            <a:r>
              <a:rPr lang="en-US" altLang="zh-CN" sz="2000" dirty="0">
                <a:latin typeface="Times New Roman" panose="02020603050405020304" pitchFamily="18" charset="0"/>
                <a:cs typeface="Times New Roman" panose="02020603050405020304" pitchFamily="18" charset="0"/>
              </a:rPr>
              <a:t>RMS</a:t>
            </a:r>
            <a:r>
              <a:rPr lang="zh-CN" altLang="en-US" sz="2000" dirty="0">
                <a:latin typeface="Times New Roman" panose="02020603050405020304" pitchFamily="18" charset="0"/>
                <a:cs typeface="Times New Roman" panose="02020603050405020304" pitchFamily="18" charset="0"/>
              </a:rPr>
              <a:t>值</a:t>
            </a:r>
            <a:r>
              <a:rPr lang="en-US" altLang="zh-CN" sz="2000" dirty="0">
                <a:latin typeface="Times New Roman" panose="02020603050405020304" pitchFamily="18" charset="0"/>
                <a:cs typeface="Times New Roman" panose="02020603050405020304" pitchFamily="18" charset="0"/>
              </a:rPr>
              <a:t>&lt;50μm</a:t>
            </a: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β</a:t>
            </a:r>
            <a:r>
              <a:rPr lang="zh-CN" altLang="en-US" sz="2000" dirty="0">
                <a:latin typeface="Times New Roman" panose="02020603050405020304" pitchFamily="18" charset="0"/>
                <a:cs typeface="Times New Roman" panose="02020603050405020304" pitchFamily="18" charset="0"/>
              </a:rPr>
              <a:t>函数：对撞区</a:t>
            </a:r>
            <a:r>
              <a:rPr lang="en-US" altLang="zh-CN" sz="2000" dirty="0">
                <a:latin typeface="Times New Roman" panose="02020603050405020304" pitchFamily="18" charset="0"/>
                <a:cs typeface="Times New Roman" panose="02020603050405020304" pitchFamily="18" charset="0"/>
              </a:rPr>
              <a:t>beta-beating</a:t>
            </a:r>
            <a:r>
              <a:rPr lang="zh-CN" altLang="en-US" sz="2000" dirty="0">
                <a:latin typeface="Times New Roman" panose="02020603050405020304" pitchFamily="18" charset="0"/>
                <a:cs typeface="Times New Roman" panose="02020603050405020304" pitchFamily="18" charset="0"/>
              </a:rPr>
              <a:t>较大；弧区和直线节</a:t>
            </a:r>
            <a:r>
              <a:rPr lang="en-US" altLang="zh-CN" sz="2000" dirty="0">
                <a:latin typeface="Times New Roman" panose="02020603050405020304" pitchFamily="18" charset="0"/>
                <a:cs typeface="Times New Roman" panose="02020603050405020304" pitchFamily="18" charset="0"/>
              </a:rPr>
              <a:t>&lt;5%</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色散函数畸变：（</a:t>
            </a:r>
            <a:r>
              <a:rPr lang="en-US" altLang="zh-CN" sz="2000" dirty="0">
                <a:latin typeface="Times New Roman" panose="02020603050405020304" pitchFamily="18" charset="0"/>
                <a:cs typeface="Times New Roman" panose="02020603050405020304" pitchFamily="18" charset="0"/>
              </a:rPr>
              <a:t>10, 5</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mm in RMS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superKEKB</a:t>
            </a:r>
            <a:r>
              <a:rPr lang="en-US" altLang="zh-CN"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发射度耦合率：</a:t>
            </a:r>
            <a:r>
              <a:rPr lang="en-US" altLang="zh-CN" sz="2000" dirty="0">
                <a:latin typeface="Times New Roman" panose="02020603050405020304" pitchFamily="18" charset="0"/>
                <a:cs typeface="Times New Roman" panose="02020603050405020304" pitchFamily="18" charset="0"/>
              </a:rPr>
              <a:t>0.5%~1% </a:t>
            </a:r>
            <a:r>
              <a:rPr lang="zh-CN" altLang="en-US"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superKEKB</a:t>
            </a:r>
            <a:r>
              <a:rPr lang="zh-CN" altLang="en-US" sz="2000" dirty="0">
                <a:latin typeface="Times New Roman" panose="02020603050405020304" pitchFamily="18" charset="0"/>
                <a:cs typeface="Times New Roman" panose="02020603050405020304" pitchFamily="18" charset="0"/>
              </a:rPr>
              <a:t>调试）； </a:t>
            </a:r>
            <a:r>
              <a:rPr lang="en-US" altLang="zh-CN" sz="2000" dirty="0">
                <a:latin typeface="Times New Roman" panose="02020603050405020304" pitchFamily="18" charset="0"/>
                <a:cs typeface="Times New Roman" panose="02020603050405020304" pitchFamily="18" charset="0"/>
              </a:rPr>
              <a:t>&lt;0.01% for CEPC and FCC-</a:t>
            </a:r>
            <a:r>
              <a:rPr lang="en-US" altLang="zh-CN" sz="2000" dirty="0" err="1">
                <a:latin typeface="Times New Roman" panose="02020603050405020304" pitchFamily="18" charset="0"/>
                <a:cs typeface="Times New Roman" panose="02020603050405020304" pitchFamily="18" charset="0"/>
              </a:rPr>
              <a:t>ee</a:t>
            </a:r>
            <a:r>
              <a:rPr lang="en-US" altLang="zh-CN"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动力学孔径</a:t>
            </a:r>
          </a:p>
        </p:txBody>
      </p:sp>
      <p:pic>
        <p:nvPicPr>
          <p:cNvPr id="16" name="图片 15"/>
          <p:cNvPicPr>
            <a:picLocks noChangeAspect="1"/>
          </p:cNvPicPr>
          <p:nvPr/>
        </p:nvPicPr>
        <p:blipFill>
          <a:blip r:embed="rId4"/>
          <a:stretch>
            <a:fillRect/>
          </a:stretch>
        </p:blipFill>
        <p:spPr>
          <a:xfrm>
            <a:off x="515380" y="3486289"/>
            <a:ext cx="3329380" cy="2384976"/>
          </a:xfrm>
          <a:prstGeom prst="rect">
            <a:avLst/>
          </a:prstGeom>
        </p:spPr>
      </p:pic>
      <p:sp>
        <p:nvSpPr>
          <p:cNvPr id="22" name="文本框 21"/>
          <p:cNvSpPr txBox="1"/>
          <p:nvPr/>
        </p:nvSpPr>
        <p:spPr>
          <a:xfrm>
            <a:off x="553396" y="5959297"/>
            <a:ext cx="352638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CEPC</a:t>
            </a:r>
            <a:r>
              <a:rPr lang="zh-CN" altLang="en-US" dirty="0">
                <a:latin typeface="Times New Roman" panose="02020603050405020304" pitchFamily="18" charset="0"/>
                <a:cs typeface="Times New Roman" panose="02020603050405020304" pitchFamily="18" charset="0"/>
              </a:rPr>
              <a:t>的动力学孔径</a:t>
            </a:r>
            <a:r>
              <a:rPr lang="en-US" altLang="zh-CN" dirty="0">
                <a:latin typeface="Times New Roman" panose="02020603050405020304" pitchFamily="18" charset="0"/>
                <a:cs typeface="Times New Roman" panose="02020603050405020304" pitchFamily="18" charset="0"/>
              </a:rPr>
              <a:t>(Higgs mode)</a:t>
            </a:r>
            <a:endParaRPr lang="zh-CN" altLang="en-US" dirty="0">
              <a:latin typeface="Times New Roman" panose="02020603050405020304" pitchFamily="18" charset="0"/>
              <a:cs typeface="Times New Roman" panose="02020603050405020304" pitchFamily="18" charset="0"/>
            </a:endParaRPr>
          </a:p>
        </p:txBody>
      </p:sp>
      <p:pic>
        <p:nvPicPr>
          <p:cNvPr id="25" name="图片 24"/>
          <p:cNvPicPr>
            <a:picLocks noChangeAspect="1"/>
          </p:cNvPicPr>
          <p:nvPr/>
        </p:nvPicPr>
        <p:blipFill>
          <a:blip r:embed="rId5"/>
          <a:stretch>
            <a:fillRect/>
          </a:stretch>
        </p:blipFill>
        <p:spPr>
          <a:xfrm>
            <a:off x="4383104" y="3544119"/>
            <a:ext cx="3928192" cy="2209241"/>
          </a:xfrm>
          <a:prstGeom prst="rect">
            <a:avLst/>
          </a:prstGeom>
        </p:spPr>
      </p:pic>
      <p:sp>
        <p:nvSpPr>
          <p:cNvPr id="27" name="文本框 26"/>
          <p:cNvSpPr txBox="1"/>
          <p:nvPr/>
        </p:nvSpPr>
        <p:spPr>
          <a:xfrm>
            <a:off x="4943872" y="5868518"/>
            <a:ext cx="3526380" cy="369332"/>
          </a:xfrm>
          <a:prstGeom prst="rect">
            <a:avLst/>
          </a:prstGeom>
          <a:noFill/>
        </p:spPr>
        <p:txBody>
          <a:bodyPr wrap="square" rtlCol="0">
            <a:spAutoFit/>
          </a:bodyPr>
          <a:lstStyle/>
          <a:p>
            <a:r>
              <a:rPr lang="en-US" altLang="zh-CN" dirty="0" err="1">
                <a:latin typeface="Times New Roman" panose="02020603050405020304" pitchFamily="18" charset="0"/>
                <a:cs typeface="Times New Roman" panose="02020603050405020304" pitchFamily="18" charset="0"/>
              </a:rPr>
              <a:t>superKEKB</a:t>
            </a:r>
            <a:r>
              <a:rPr lang="zh-CN" altLang="en-US" dirty="0">
                <a:latin typeface="Times New Roman" panose="02020603050405020304" pitchFamily="18" charset="0"/>
                <a:cs typeface="Times New Roman" panose="02020603050405020304" pitchFamily="18" charset="0"/>
              </a:rPr>
              <a:t>的动力学孔径</a:t>
            </a:r>
          </a:p>
        </p:txBody>
      </p:sp>
      <p:pic>
        <p:nvPicPr>
          <p:cNvPr id="3" name="图片 2"/>
          <p:cNvPicPr>
            <a:picLocks noChangeAspect="1"/>
          </p:cNvPicPr>
          <p:nvPr/>
        </p:nvPicPr>
        <p:blipFill>
          <a:blip r:embed="rId6"/>
          <a:stretch>
            <a:fillRect/>
          </a:stretch>
        </p:blipFill>
        <p:spPr>
          <a:xfrm>
            <a:off x="8849640" y="3238813"/>
            <a:ext cx="3006279" cy="2546083"/>
          </a:xfrm>
          <a:prstGeom prst="rect">
            <a:avLst/>
          </a:prstGeom>
        </p:spPr>
      </p:pic>
      <p:sp>
        <p:nvSpPr>
          <p:cNvPr id="30" name="文本框 29"/>
          <p:cNvSpPr txBox="1"/>
          <p:nvPr/>
        </p:nvSpPr>
        <p:spPr>
          <a:xfrm>
            <a:off x="8954212" y="5811878"/>
            <a:ext cx="352638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FCC-</a:t>
            </a:r>
            <a:r>
              <a:rPr lang="en-US" altLang="zh-CN" dirty="0" err="1">
                <a:latin typeface="Times New Roman" panose="02020603050405020304" pitchFamily="18" charset="0"/>
                <a:cs typeface="Times New Roman" panose="02020603050405020304" pitchFamily="18" charset="0"/>
              </a:rPr>
              <a:t>ee</a:t>
            </a:r>
            <a:r>
              <a:rPr lang="zh-CN" altLang="en-US" dirty="0">
                <a:latin typeface="Times New Roman" panose="02020603050405020304" pitchFamily="18" charset="0"/>
                <a:cs typeface="Times New Roman" panose="02020603050405020304" pitchFamily="18" charset="0"/>
              </a:rPr>
              <a:t>的动力学孔径 </a:t>
            </a:r>
            <a:r>
              <a:rPr lang="en-US" altLang="zh-CN" dirty="0">
                <a:latin typeface="Times New Roman" panose="02020603050405020304" pitchFamily="18" charset="0"/>
                <a:cs typeface="Times New Roman" panose="02020603050405020304" pitchFamily="18" charset="0"/>
              </a:rPr>
              <a:t>(Z mode)</a:t>
            </a:r>
            <a:endParaRPr lang="zh-CN" altLang="en-US" dirty="0">
              <a:latin typeface="Times New Roman" panose="02020603050405020304" pitchFamily="18" charset="0"/>
              <a:cs typeface="Times New Roman" panose="02020603050405020304" pitchFamily="18" charset="0"/>
            </a:endParaRPr>
          </a:p>
        </p:txBody>
      </p:sp>
      <p:sp>
        <p:nvSpPr>
          <p:cNvPr id="20"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23" name="矩形 22"/>
          <p:cNvSpPr/>
          <p:nvPr/>
        </p:nvSpPr>
        <p:spPr>
          <a:xfrm>
            <a:off x="335360" y="1308015"/>
            <a:ext cx="2160240" cy="44928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 校正效果</a:t>
            </a:r>
          </a:p>
        </p:txBody>
      </p:sp>
    </p:spTree>
    <p:extLst>
      <p:ext uri="{BB962C8B-B14F-4D97-AF65-F5344CB8AC3E}">
        <p14:creationId xmlns:p14="http://schemas.microsoft.com/office/powerpoint/2010/main" val="174228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4400056" y="107663"/>
            <a:ext cx="27793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zh-CN" altLang="en-US" b="1" dirty="0">
                <a:solidFill>
                  <a:srgbClr val="0070C0"/>
                </a:solidFill>
                <a:latin typeface="华文中宋" panose="02010600040101010101" pitchFamily="2" charset="-122"/>
                <a:ea typeface="华文中宋" panose="02010600040101010101" pitchFamily="2" charset="-122"/>
              </a:rPr>
              <a:t>误差效应调研</a:t>
            </a:r>
          </a:p>
        </p:txBody>
      </p:sp>
      <p:sp>
        <p:nvSpPr>
          <p:cNvPr id="2" name="文本框 1"/>
          <p:cNvSpPr txBox="1"/>
          <p:nvPr/>
        </p:nvSpPr>
        <p:spPr>
          <a:xfrm>
            <a:off x="20688" y="803177"/>
            <a:ext cx="3843064"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4</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、误差效应对亮度的影响</a:t>
            </a:r>
          </a:p>
        </p:txBody>
      </p:sp>
      <p:sp>
        <p:nvSpPr>
          <p:cNvPr id="21" name="文本框 20"/>
          <p:cNvSpPr txBox="1"/>
          <p:nvPr/>
        </p:nvSpPr>
        <p:spPr>
          <a:xfrm>
            <a:off x="202944" y="1241503"/>
            <a:ext cx="7909280" cy="400110"/>
          </a:xfrm>
          <a:prstGeom prst="rect">
            <a:avLst/>
          </a:prstGeom>
          <a:noFill/>
        </p:spPr>
        <p:txBody>
          <a:bodyPr wrap="square" rtlCol="0">
            <a:spAutoFit/>
          </a:bodyPr>
          <a:lstStyle/>
          <a:p>
            <a:r>
              <a:rPr lang="en-US" altLang="zh-CN" sz="2000" b="1" dirty="0" err="1">
                <a:latin typeface="黑体" panose="02010609060101010101" pitchFamily="49" charset="-122"/>
                <a:ea typeface="黑体" panose="02010609060101010101" pitchFamily="49" charset="-122"/>
                <a:cs typeface="Times New Roman" panose="02020603050405020304" pitchFamily="18" charset="0"/>
              </a:rPr>
              <a:t>superKEKB</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模拟了影响亮度主要因素的容忍度</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亮度降低</a:t>
            </a:r>
            <a:r>
              <a:rPr lang="en-US" altLang="zh-CN" sz="2000" b="1" dirty="0">
                <a:latin typeface="黑体" panose="02010609060101010101" pitchFamily="49" charset="-122"/>
                <a:ea typeface="黑体" panose="02010609060101010101" pitchFamily="49" charset="-122"/>
                <a:cs typeface="Times New Roman" panose="02020603050405020304" pitchFamily="18" charset="0"/>
              </a:rPr>
              <a:t>&lt;20%),</a:t>
            </a:r>
            <a:r>
              <a:rPr lang="zh-CN" altLang="en-US" sz="2000" b="1" dirty="0">
                <a:latin typeface="黑体" panose="02010609060101010101" pitchFamily="49" charset="-122"/>
                <a:ea typeface="黑体" panose="02010609060101010101" pitchFamily="49" charset="-122"/>
                <a:cs typeface="Times New Roman" panose="02020603050405020304" pitchFamily="18" charset="0"/>
              </a:rPr>
              <a:t>包括：</a:t>
            </a:r>
          </a:p>
        </p:txBody>
      </p:sp>
      <p:pic>
        <p:nvPicPr>
          <p:cNvPr id="31" name="图片 30"/>
          <p:cNvPicPr>
            <a:picLocks noChangeAspect="1"/>
          </p:cNvPicPr>
          <p:nvPr/>
        </p:nvPicPr>
        <p:blipFill>
          <a:blip r:embed="rId4"/>
          <a:stretch>
            <a:fillRect/>
          </a:stretch>
        </p:blipFill>
        <p:spPr>
          <a:xfrm>
            <a:off x="4266986" y="1641613"/>
            <a:ext cx="3538625" cy="4557145"/>
          </a:xfrm>
          <a:prstGeom prst="rect">
            <a:avLst/>
          </a:prstGeom>
        </p:spPr>
      </p:pic>
      <p:pic>
        <p:nvPicPr>
          <p:cNvPr id="32" name="图片 31"/>
          <p:cNvPicPr>
            <a:picLocks noChangeAspect="1"/>
          </p:cNvPicPr>
          <p:nvPr/>
        </p:nvPicPr>
        <p:blipFill>
          <a:blip r:embed="rId5"/>
          <a:stretch>
            <a:fillRect/>
          </a:stretch>
        </p:blipFill>
        <p:spPr>
          <a:xfrm>
            <a:off x="37494" y="3716068"/>
            <a:ext cx="4345442" cy="1360024"/>
          </a:xfrm>
          <a:prstGeom prst="rect">
            <a:avLst/>
          </a:prstGeom>
        </p:spPr>
      </p:pic>
      <p:pic>
        <p:nvPicPr>
          <p:cNvPr id="33" name="图片 32"/>
          <p:cNvPicPr>
            <a:picLocks noChangeAspect="1"/>
          </p:cNvPicPr>
          <p:nvPr/>
        </p:nvPicPr>
        <p:blipFill>
          <a:blip r:embed="rId6"/>
          <a:stretch>
            <a:fillRect/>
          </a:stretch>
        </p:blipFill>
        <p:spPr>
          <a:xfrm>
            <a:off x="131453" y="5053446"/>
            <a:ext cx="4152229" cy="1322542"/>
          </a:xfrm>
          <a:prstGeom prst="rect">
            <a:avLst/>
          </a:prstGeom>
        </p:spPr>
      </p:pic>
      <p:pic>
        <p:nvPicPr>
          <p:cNvPr id="34" name="图片 33"/>
          <p:cNvPicPr>
            <a:picLocks noChangeAspect="1"/>
          </p:cNvPicPr>
          <p:nvPr/>
        </p:nvPicPr>
        <p:blipFill>
          <a:blip r:embed="rId7"/>
          <a:stretch>
            <a:fillRect/>
          </a:stretch>
        </p:blipFill>
        <p:spPr>
          <a:xfrm>
            <a:off x="7539474" y="3412406"/>
            <a:ext cx="2481630" cy="1581385"/>
          </a:xfrm>
          <a:prstGeom prst="rect">
            <a:avLst/>
          </a:prstGeom>
        </p:spPr>
      </p:pic>
      <p:pic>
        <p:nvPicPr>
          <p:cNvPr id="36" name="图片 35"/>
          <p:cNvPicPr>
            <a:picLocks noChangeAspect="1"/>
          </p:cNvPicPr>
          <p:nvPr/>
        </p:nvPicPr>
        <p:blipFill>
          <a:blip r:embed="rId8"/>
          <a:stretch>
            <a:fillRect/>
          </a:stretch>
        </p:blipFill>
        <p:spPr>
          <a:xfrm>
            <a:off x="7566498" y="1882433"/>
            <a:ext cx="4567488" cy="1471530"/>
          </a:xfrm>
          <a:prstGeom prst="rect">
            <a:avLst/>
          </a:prstGeom>
        </p:spPr>
      </p:pic>
      <p:sp>
        <p:nvSpPr>
          <p:cNvPr id="37" name="文本框 36"/>
          <p:cNvSpPr txBox="1"/>
          <p:nvPr/>
        </p:nvSpPr>
        <p:spPr>
          <a:xfrm>
            <a:off x="191344" y="1690033"/>
            <a:ext cx="4032448"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0070C0"/>
                </a:solidFill>
              </a:rPr>
              <a:t>static collision offset</a:t>
            </a:r>
            <a:r>
              <a:rPr lang="zh-CN" altLang="en-US" sz="2000" dirty="0">
                <a:solidFill>
                  <a:srgbClr val="0070C0"/>
                </a:solidFill>
                <a:latin typeface="Times New Roman" panose="02020603050405020304" pitchFamily="18" charset="0"/>
                <a:cs typeface="Times New Roman" panose="02020603050405020304" pitchFamily="18" charset="0"/>
              </a:rPr>
              <a:t>；</a:t>
            </a:r>
            <a:endParaRPr lang="en-US" altLang="zh-CN" sz="20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solidFill>
                  <a:srgbClr val="0070C0"/>
                </a:solidFill>
              </a:rPr>
              <a:t>fluctuation of collision offset</a:t>
            </a:r>
            <a:r>
              <a:rPr lang="zh-CN" altLang="en-US" sz="2000" dirty="0">
                <a:solidFill>
                  <a:srgbClr val="0070C0"/>
                </a:solidFill>
              </a:rPr>
              <a:t>；</a:t>
            </a:r>
            <a:endParaRPr lang="en-US" altLang="zh-CN" sz="20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solidFill>
                  <a:srgbClr val="0070C0"/>
                </a:solidFill>
              </a:rPr>
              <a:t>vertical beta waist shift</a:t>
            </a:r>
            <a:r>
              <a:rPr lang="zh-CN" altLang="en-US" sz="2000" dirty="0">
                <a:solidFill>
                  <a:srgbClr val="0070C0"/>
                </a:solidFill>
              </a:rPr>
              <a:t>；</a:t>
            </a:r>
            <a:endParaRPr lang="en-US" altLang="zh-CN" sz="20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solidFill>
                  <a:srgbClr val="0070C0"/>
                </a:solidFill>
              </a:rPr>
              <a:t>x-y coupling</a:t>
            </a:r>
            <a:r>
              <a:rPr lang="zh-CN" altLang="en-US" sz="2000" dirty="0">
                <a:solidFill>
                  <a:srgbClr val="0070C0"/>
                </a:solidFill>
              </a:rPr>
              <a:t>；</a:t>
            </a:r>
            <a:endParaRPr lang="en-US" altLang="zh-CN" sz="2000" dirty="0">
              <a:solidFill>
                <a:srgbClr val="0070C0"/>
              </a:solidFill>
            </a:endParaRPr>
          </a:p>
          <a:p>
            <a:pPr marL="342900" indent="-342900">
              <a:buFont typeface="Arial" panose="020B0604020202020204" pitchFamily="34" charset="0"/>
              <a:buChar char="•"/>
            </a:pPr>
            <a:r>
              <a:rPr lang="en-US" altLang="zh-CN" sz="2000" dirty="0">
                <a:solidFill>
                  <a:srgbClr val="0070C0"/>
                </a:solidFill>
              </a:rPr>
              <a:t>chromatic x-y coupling</a:t>
            </a:r>
            <a:r>
              <a:rPr lang="zh-CN" altLang="en-US" sz="2000" dirty="0">
                <a:solidFill>
                  <a:srgbClr val="0070C0"/>
                </a:solidFill>
              </a:rPr>
              <a:t>；</a:t>
            </a:r>
            <a:endParaRPr lang="en-US" altLang="zh-CN" sz="2000" dirty="0">
              <a:solidFill>
                <a:srgbClr val="0070C0"/>
              </a:solidFill>
            </a:endParaRPr>
          </a:p>
          <a:p>
            <a:pPr marL="342900" indent="-342900">
              <a:buFont typeface="Arial" panose="020B0604020202020204" pitchFamily="34" charset="0"/>
              <a:buChar char="•"/>
            </a:pPr>
            <a:r>
              <a:rPr lang="en-US" altLang="zh-CN" sz="2000" dirty="0">
                <a:solidFill>
                  <a:srgbClr val="0070C0"/>
                </a:solidFill>
              </a:rPr>
              <a:t>vertical dispersion and derivative</a:t>
            </a:r>
            <a:r>
              <a:rPr lang="en-US" altLang="zh-CN" sz="2000" dirty="0"/>
              <a:t>.</a:t>
            </a:r>
            <a:endParaRPr lang="zh-CN" altLang="en-US" sz="2000" dirty="0">
              <a:latin typeface="Times New Roman" panose="02020603050405020304" pitchFamily="18" charset="0"/>
              <a:cs typeface="Times New Roman" panose="02020603050405020304" pitchFamily="18" charset="0"/>
            </a:endParaRPr>
          </a:p>
        </p:txBody>
      </p:sp>
      <p:sp>
        <p:nvSpPr>
          <p:cNvPr id="38" name="圆角矩形 37"/>
          <p:cNvSpPr/>
          <p:nvPr/>
        </p:nvSpPr>
        <p:spPr>
          <a:xfrm>
            <a:off x="5807968" y="2800084"/>
            <a:ext cx="720080" cy="5166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63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0" y="64928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765175"/>
            <a:ext cx="12192000" cy="0"/>
          </a:xfrm>
          <a:prstGeom prst="line">
            <a:avLst/>
          </a:prstGeom>
          <a:ln w="38100">
            <a:solidFill>
              <a:srgbClr val="01559F"/>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stretch>
            <a:fillRect/>
          </a:stretch>
        </p:blipFill>
        <p:spPr>
          <a:xfrm>
            <a:off x="119336" y="44624"/>
            <a:ext cx="792088" cy="698648"/>
          </a:xfrm>
          <a:prstGeom prst="rect">
            <a:avLst/>
          </a:prstGeom>
        </p:spPr>
      </p:pic>
      <p:sp>
        <p:nvSpPr>
          <p:cNvPr id="11" name="矩形 10"/>
          <p:cNvSpPr/>
          <p:nvPr/>
        </p:nvSpPr>
        <p:spPr>
          <a:xfrm>
            <a:off x="10668000" y="118844"/>
            <a:ext cx="1321196" cy="646331"/>
          </a:xfrm>
          <a:prstGeom prst="rect">
            <a:avLst/>
          </a:prstGeom>
          <a:noFill/>
        </p:spPr>
        <p:txBody>
          <a:bodyPr wrap="none" lIns="91440" tIns="45720" rIns="91440" bIns="45720">
            <a:spAutoFit/>
          </a:bodyPr>
          <a:lstStyle/>
          <a:p>
            <a:pPr algn="ctr"/>
            <a:r>
              <a:rPr lang="en-US" altLang="zh-CN" sz="3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adley Hand ITC" panose="03070402050302030203" pitchFamily="66" charset="0"/>
              </a:rPr>
              <a:t>STCF</a:t>
            </a:r>
          </a:p>
        </p:txBody>
      </p:sp>
      <p:sp>
        <p:nvSpPr>
          <p:cNvPr id="13" name="TextBox 8"/>
          <p:cNvSpPr txBox="1">
            <a:spLocks noChangeArrowheads="1"/>
          </p:cNvSpPr>
          <p:nvPr/>
        </p:nvSpPr>
        <p:spPr bwMode="auto">
          <a:xfrm>
            <a:off x="2889512" y="117935"/>
            <a:ext cx="58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b="1" dirty="0">
                <a:solidFill>
                  <a:srgbClr val="0070C0"/>
                </a:solidFill>
                <a:latin typeface="华文中宋" panose="02010600040101010101" pitchFamily="2" charset="-122"/>
                <a:ea typeface="华文中宋" panose="02010600040101010101" pitchFamily="2" charset="-122"/>
              </a:rPr>
              <a:t>STCF</a:t>
            </a:r>
            <a:r>
              <a:rPr lang="zh-CN" altLang="en-US" b="1" dirty="0">
                <a:solidFill>
                  <a:srgbClr val="0070C0"/>
                </a:solidFill>
                <a:latin typeface="华文中宋" panose="02010600040101010101" pitchFamily="2" charset="-122"/>
                <a:ea typeface="华文中宋" panose="02010600040101010101" pitchFamily="2" charset="-122"/>
              </a:rPr>
              <a:t>误差效应初步分析与校正</a:t>
            </a:r>
          </a:p>
        </p:txBody>
      </p:sp>
      <p:sp>
        <p:nvSpPr>
          <p:cNvPr id="2" name="文本框 1"/>
          <p:cNvSpPr txBox="1"/>
          <p:nvPr/>
        </p:nvSpPr>
        <p:spPr>
          <a:xfrm>
            <a:off x="20688" y="803177"/>
            <a:ext cx="5211216" cy="461665"/>
          </a:xfrm>
          <a:prstGeom prst="rect">
            <a:avLst/>
          </a:prstGeom>
          <a:noFill/>
        </p:spPr>
        <p:txBody>
          <a:bodyPr wrap="square" rtlCol="0">
            <a:spAutoFit/>
          </a:bodyPr>
          <a:lstStyle/>
          <a:p>
            <a:r>
              <a:rPr lang="en-US" altLang="zh-CN" sz="2400" dirty="0">
                <a:solidFill>
                  <a:schemeClr val="accent2">
                    <a:lumMod val="50000"/>
                  </a:schemeClr>
                </a:solidFill>
                <a:latin typeface="黑体" panose="02010609060101010101" pitchFamily="49" charset="-122"/>
                <a:ea typeface="黑体" panose="02010609060101010101" pitchFamily="49" charset="-122"/>
              </a:rPr>
              <a:t>1</a:t>
            </a:r>
            <a:r>
              <a:rPr lang="zh-CN" altLang="en-US" sz="2400" dirty="0">
                <a:solidFill>
                  <a:schemeClr val="accent2">
                    <a:lumMod val="50000"/>
                  </a:schemeClr>
                </a:solidFill>
                <a:latin typeface="黑体" panose="02010609060101010101" pitchFamily="49" charset="-122"/>
                <a:ea typeface="黑体" panose="02010609060101010101" pitchFamily="49" charset="-122"/>
              </a:rPr>
              <a:t>、误差效应对</a:t>
            </a:r>
            <a:r>
              <a:rPr lang="en-US" altLang="zh-CN" sz="2400" dirty="0">
                <a:solidFill>
                  <a:schemeClr val="accent2">
                    <a:lumMod val="50000"/>
                  </a:schemeClr>
                </a:solidFill>
                <a:latin typeface="黑体" panose="02010609060101010101" pitchFamily="49" charset="-122"/>
                <a:ea typeface="黑体" panose="02010609060101010101" pitchFamily="49" charset="-122"/>
              </a:rPr>
              <a:t>STCF</a:t>
            </a:r>
            <a:r>
              <a:rPr lang="zh-CN" altLang="en-US" sz="2400" dirty="0">
                <a:solidFill>
                  <a:schemeClr val="accent2">
                    <a:lumMod val="50000"/>
                  </a:schemeClr>
                </a:solidFill>
                <a:latin typeface="黑体" panose="02010609060101010101" pitchFamily="49" charset="-122"/>
                <a:ea typeface="黑体" panose="02010609060101010101" pitchFamily="49" charset="-122"/>
              </a:rPr>
              <a:t>几何亮度的影响</a:t>
            </a:r>
          </a:p>
        </p:txBody>
      </p:sp>
      <mc:AlternateContent xmlns:mc="http://schemas.openxmlformats.org/markup-compatibility/2006" xmlns:a14="http://schemas.microsoft.com/office/drawing/2010/main">
        <mc:Choice Requires="a14">
          <p:sp>
            <p:nvSpPr>
              <p:cNvPr id="20" name="文本框 19"/>
              <p:cNvSpPr txBox="1"/>
              <p:nvPr/>
            </p:nvSpPr>
            <p:spPr>
              <a:xfrm>
                <a:off x="479376" y="1991478"/>
                <a:ext cx="4171315" cy="69342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𝐿</m:t>
                          </m:r>
                        </m:num>
                        <m:den>
                          <m:r>
                            <a:rPr lang="en-US" altLang="zh-CN" b="0" i="1" smtClean="0">
                              <a:latin typeface="Cambria Math" panose="02040503050406030204" pitchFamily="18" charset="0"/>
                            </a:rPr>
                            <m:t>𝐿</m:t>
                          </m:r>
                        </m:den>
                      </m:f>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𝑥</m:t>
                              </m:r>
                            </m:e>
                            <m:sup>
                              <m:r>
                                <a:rPr lang="en-US" altLang="zh-CN" b="0" i="1" smtClean="0">
                                  <a:latin typeface="Cambria Math" panose="02040503050406030204" pitchFamily="18" charset="0"/>
                                  <a:ea typeface="Cambria Math" panose="02040503050406030204" pitchFamily="18" charset="0"/>
                                </a:rPr>
                                <m:t>2</m:t>
                              </m:r>
                            </m:sup>
                          </m:sSup>
                        </m:num>
                        <m:den>
                          <m:r>
                            <a:rPr lang="en-US" altLang="zh-CN" b="0" i="1" smtClean="0">
                              <a:latin typeface="Cambria Math" panose="02040503050406030204" pitchFamily="18" charset="0"/>
                            </a:rPr>
                            <m:t>4</m:t>
                          </m:r>
                          <m:sSubSup>
                            <m:sSubSupPr>
                              <m:ctrlPr>
                                <a:rPr lang="en-US" altLang="zh-CN" b="0" i="1" smtClean="0">
                                  <a:latin typeface="Cambria Math" panose="02040503050406030204" pitchFamily="18" charset="0"/>
                                </a:rPr>
                              </m:ctrlPr>
                            </m:sSubSup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𝑥</m:t>
                              </m:r>
                            </m:sub>
                            <m:sup>
                              <m:r>
                                <a:rPr lang="en-US" altLang="zh-CN" b="0" i="1" smtClean="0">
                                  <a:latin typeface="Cambria Math" panose="02040503050406030204" pitchFamily="18" charset="0"/>
                                </a:rPr>
                                <m:t>2</m:t>
                              </m:r>
                            </m:sup>
                          </m:sSubSup>
                        </m:den>
                      </m:f>
                      <m:r>
                        <a:rPr lang="en-US" altLang="zh-CN" b="0" i="1" smtClean="0">
                          <a:latin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m:t>
                      </m:r>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𝑥</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4</m:t>
                          </m:r>
                          <m:sSubSup>
                            <m:sSubSupPr>
                              <m:ctrlPr>
                                <a:rPr lang="en-US" altLang="zh-CN" b="0" i="1" smtClean="0">
                                  <a:latin typeface="Cambria Math" panose="02040503050406030204" pitchFamily="18" charset="0"/>
                                </a:rPr>
                              </m:ctrlPr>
                            </m:sSubSupPr>
                            <m:e>
                              <m:r>
                                <a:rPr lang="en-US" altLang="zh-CN" i="1" smtClean="0">
                                  <a:latin typeface="Cambria Math" panose="02040503050406030204" pitchFamily="18" charset="0"/>
                                  <a:cs typeface="Cambria Math" panose="02040503050406030204" pitchFamily="18" charset="0"/>
                                </a:rPr>
                                <m:t>𝜎</m:t>
                              </m:r>
                            </m:e>
                            <m:sub>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2</m:t>
                              </m:r>
                            </m:sup>
                          </m:sSubSup>
                          <m:sSup>
                            <m:sSupPr>
                              <m:ctrlPr>
                                <a:rPr lang="en-US" altLang="zh-CN" b="0" i="1" smtClean="0">
                                  <a:latin typeface="Cambria Math" panose="02040503050406030204" pitchFamily="18" charset="0"/>
                                  <a:cs typeface="Cambria Math" panose="02040503050406030204" pitchFamily="18" charset="0"/>
                                </a:rPr>
                              </m:ctrlPr>
                            </m:sSupPr>
                            <m:e>
                              <m:r>
                                <a:rPr lang="en-US" altLang="zh-CN" i="1" smtClean="0">
                                  <a:latin typeface="Cambria Math" panose="02040503050406030204" pitchFamily="18" charset="0"/>
                                  <a:cs typeface="Cambria Math" panose="02040503050406030204" pitchFamily="18" charset="0"/>
                                </a:rPr>
                                <m:t>𝜙</m:t>
                              </m:r>
                            </m:e>
                            <m:sup>
                              <m:r>
                                <a:rPr lang="en-US" altLang="zh-CN" b="0" i="1" smtClean="0">
                                  <a:latin typeface="Cambria Math" panose="02040503050406030204" pitchFamily="18" charset="0"/>
                                  <a:cs typeface="Cambria Math" panose="02040503050406030204" pitchFamily="18" charset="0"/>
                                </a:rPr>
                                <m:t>2</m:t>
                              </m:r>
                            </m:sup>
                          </m:sSup>
                        </m:den>
                      </m:f>
                      <m:r>
                        <a:rPr lang="en-US" altLang="zh-CN" b="0" i="1" smtClean="0">
                          <a:latin typeface="Cambria Math" panose="02040503050406030204" pitchFamily="18" charset="0"/>
                        </a:rPr>
                        <m:t>)</m:t>
                      </m:r>
                    </m:oMath>
                  </m:oMathPara>
                </a14:m>
                <a:endParaRPr lang="en-US" altLang="zh-CN" b="0" i="1" dirty="0">
                  <a:latin typeface="Cambria Math" panose="02040503050406030204" pitchFamily="18" charset="0"/>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479376" y="1991478"/>
                <a:ext cx="4171315" cy="693420"/>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6240016" y="2017041"/>
                <a:ext cx="3040018" cy="734240"/>
              </a:xfrm>
              <a:prstGeom prst="rect">
                <a:avLst/>
              </a:prstGeom>
              <a:noFill/>
            </p:spPr>
            <p:txBody>
              <a:bodyPr wrap="square" rtlCol="0" anchor="t">
                <a:spAutoFit/>
              </a:body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𝐿</m:t>
                          </m:r>
                        </m:num>
                        <m:den>
                          <m:r>
                            <a:rPr lang="en-US" altLang="zh-CN" b="0" i="1" smtClean="0">
                              <a:latin typeface="Cambria Math" panose="02040503050406030204" pitchFamily="18" charset="0"/>
                            </a:rPr>
                            <m:t>𝐿</m:t>
                          </m:r>
                        </m:den>
                      </m:f>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m:t>
                              </m:r>
                              <m:r>
                                <a:rPr lang="en-US" altLang="zh-CN" b="0" i="1" smtClean="0">
                                  <a:latin typeface="Cambria Math" panose="02040503050406030204" pitchFamily="18" charset="0"/>
                                  <a:cs typeface="Cambria Math" panose="02040503050406030204" pitchFamily="18" charset="0"/>
                                </a:rPr>
                                <m:t>𝑦</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4</m:t>
                          </m:r>
                          <m:sSubSup>
                            <m:sSubSupPr>
                              <m:ctrlPr>
                                <a:rPr lang="en-US" altLang="zh-CN" b="0" i="1" smtClean="0">
                                  <a:latin typeface="Cambria Math" panose="02040503050406030204" pitchFamily="18" charset="0"/>
                                </a:rPr>
                              </m:ctrlPr>
                            </m:sSubSupPr>
                            <m:e>
                              <m:r>
                                <a:rPr lang="en-US" altLang="zh-CN" i="1" smtClean="0">
                                  <a:latin typeface="Cambria Math" panose="02040503050406030204" pitchFamily="18" charset="0"/>
                                  <a:cs typeface="Cambria Math" panose="02040503050406030204" pitchFamily="18" charset="0"/>
                                </a:rPr>
                                <m:t>𝜎</m:t>
                              </m:r>
                            </m:e>
                            <m:sub>
                              <m:r>
                                <m:rPr>
                                  <m:sty m:val="p"/>
                                </m:rPr>
                                <a:rPr lang="en-US" altLang="zh-CN" i="1">
                                  <a:latin typeface="Cambria Math" panose="02040503050406030204" pitchFamily="18" charset="0"/>
                                  <a:cs typeface="Cambria Math" panose="02040503050406030204" pitchFamily="18" charset="0"/>
                                </a:rPr>
                                <m:t>y</m:t>
                              </m:r>
                            </m:sub>
                            <m:sup>
                              <m:r>
                                <a:rPr lang="en-US" altLang="zh-CN" b="0" i="1" smtClean="0">
                                  <a:latin typeface="Cambria Math" panose="02040503050406030204" pitchFamily="18" charset="0"/>
                                </a:rPr>
                                <m:t>2</m:t>
                              </m:r>
                            </m:sup>
                          </m:sSubSup>
                        </m:den>
                      </m:f>
                      <m:r>
                        <a:rPr lang="en-US" altLang="zh-CN" b="0" i="1" smtClean="0">
                          <a:latin typeface="Cambria Math" panose="02040503050406030204" pitchFamily="18" charset="0"/>
                        </a:rPr>
                        <m:t>)</m:t>
                      </m:r>
                    </m:oMath>
                  </m:oMathPara>
                </a14:m>
                <a:endParaRPr lang="en-US" altLang="zh-CN" b="0" i="1" dirty="0">
                  <a:latin typeface="Cambria Math" panose="02040503050406030204" pitchFamily="18" charset="0"/>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240016" y="2017041"/>
                <a:ext cx="3040018" cy="734240"/>
              </a:xfrm>
              <a:prstGeom prst="rect">
                <a:avLst/>
              </a:prstGeom>
              <a:blipFill rotWithShape="0">
                <a:blip r:embed="rId6"/>
                <a:stretch>
                  <a:fillRect/>
                </a:stretch>
              </a:blipFill>
            </p:spPr>
            <p:txBody>
              <a:bodyPr/>
              <a:lstStyle/>
              <a:p>
                <a:r>
                  <a:rPr lang="zh-CN" altLang="en-US">
                    <a:noFill/>
                  </a:rPr>
                  <a:t> </a:t>
                </a:r>
              </a:p>
            </p:txBody>
          </p:sp>
        </mc:Fallback>
      </mc:AlternateContent>
      <p:sp>
        <p:nvSpPr>
          <p:cNvPr id="3" name="矩形 2"/>
          <p:cNvSpPr/>
          <p:nvPr/>
        </p:nvSpPr>
        <p:spPr>
          <a:xfrm>
            <a:off x="1212214" y="5601717"/>
            <a:ext cx="8039380" cy="400110"/>
          </a:xfrm>
          <a:prstGeom prst="rect">
            <a:avLst/>
          </a:prstGeom>
        </p:spPr>
        <p:txBody>
          <a:bodyPr wrap="none">
            <a:spAutoFit/>
          </a:bodyPr>
          <a:lstStyle/>
          <a:p>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若限制亮度损失低于</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b="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offsetX</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需不超过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12σx; </a:t>
            </a:r>
            <a:r>
              <a:rPr lang="en-US" altLang="zh-CN" sz="2000" b="1" dirty="0" err="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offsetY</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不超过</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0.65σy</a:t>
            </a:r>
            <a:endPar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6" name="日期占位符 3"/>
          <p:cNvSpPr>
            <a:spLocks noGrp="1"/>
          </p:cNvSpPr>
          <p:nvPr>
            <p:ph type="dt" sz="quarter" idx="10"/>
          </p:nvPr>
        </p:nvSpPr>
        <p:spPr>
          <a:xfrm>
            <a:off x="119336" y="6492875"/>
            <a:ext cx="2880320" cy="365125"/>
          </a:xfrm>
        </p:spPr>
        <p:txBody>
          <a:bodyPr/>
          <a:lstStyle/>
          <a:p>
            <a:pPr>
              <a:defRPr/>
            </a:pPr>
            <a:r>
              <a:rPr lang="en-US" altLang="zh-CN" dirty="0">
                <a:latin typeface="Times New Roman" panose="02020603050405020304" pitchFamily="18" charset="0"/>
                <a:cs typeface="Times New Roman" panose="02020603050405020304" pitchFamily="18" charset="0"/>
              </a:rPr>
              <a:t>2024 STCF</a:t>
            </a:r>
            <a:r>
              <a:rPr lang="zh-CN" altLang="en-US" dirty="0">
                <a:latin typeface="Times New Roman" panose="02020603050405020304" pitchFamily="18" charset="0"/>
                <a:cs typeface="Times New Roman" panose="02020603050405020304" pitchFamily="18" charset="0"/>
              </a:rPr>
              <a:t>研讨会，兰州，</a:t>
            </a:r>
            <a:r>
              <a:rPr lang="en-US" altLang="zh-CN" dirty="0">
                <a:latin typeface="Times New Roman" panose="02020603050405020304" pitchFamily="18" charset="0"/>
                <a:cs typeface="Times New Roman" panose="02020603050405020304" pitchFamily="18" charset="0"/>
              </a:rPr>
              <a:t> 2024/7/9</a:t>
            </a:r>
            <a:endParaRPr lang="zh-CN" altLang="en-US" dirty="0">
              <a:latin typeface="Times New Roman" panose="02020603050405020304" pitchFamily="18" charset="0"/>
              <a:cs typeface="Times New Roman" panose="02020603050405020304" pitchFamily="18" charset="0"/>
            </a:endParaRPr>
          </a:p>
        </p:txBody>
      </p:sp>
      <p:sp>
        <p:nvSpPr>
          <p:cNvPr id="18" name="矩形 17"/>
          <p:cNvSpPr/>
          <p:nvPr/>
        </p:nvSpPr>
        <p:spPr>
          <a:xfrm>
            <a:off x="680288" y="1475254"/>
            <a:ext cx="3674032" cy="44928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err="1">
                <a:solidFill>
                  <a:schemeClr val="tx1"/>
                </a:solidFill>
                <a:latin typeface="黑体" panose="02010609060101010101" pitchFamily="49" charset="-122"/>
                <a:ea typeface="黑体" panose="02010609060101010101" pitchFamily="49" charset="-122"/>
                <a:cs typeface="Times New Roman" panose="02020603050405020304" pitchFamily="18" charset="0"/>
              </a:rPr>
              <a:t>OffsetX</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的影响</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考虑交叉角）</a:t>
            </a:r>
          </a:p>
        </p:txBody>
      </p:sp>
      <p:sp>
        <p:nvSpPr>
          <p:cNvPr id="27" name="矩形 26"/>
          <p:cNvSpPr/>
          <p:nvPr/>
        </p:nvSpPr>
        <p:spPr>
          <a:xfrm>
            <a:off x="6729213" y="1511334"/>
            <a:ext cx="2061624" cy="44928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US" altLang="zh-CN" sz="2000" b="1" dirty="0" err="1">
                <a:solidFill>
                  <a:schemeClr val="tx1"/>
                </a:solidFill>
                <a:latin typeface="黑体" panose="02010609060101010101" pitchFamily="49" charset="-122"/>
                <a:ea typeface="黑体" panose="02010609060101010101" pitchFamily="49" charset="-122"/>
                <a:cs typeface="Times New Roman" panose="02020603050405020304" pitchFamily="18" charset="0"/>
              </a:rPr>
              <a:t>OffsetY</a:t>
            </a:r>
            <a:r>
              <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的影响</a:t>
            </a:r>
            <a:r>
              <a:rPr lang="en-US" altLang="zh-CN"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2000" b="1"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对象 15">
            <a:extLst>
              <a:ext uri="{FF2B5EF4-FFF2-40B4-BE49-F238E27FC236}">
                <a16:creationId xmlns:a16="http://schemas.microsoft.com/office/drawing/2014/main" id="{C6C62A19-822B-4A05-A6D0-8A9B7B615DA3}"/>
              </a:ext>
            </a:extLst>
          </p:cNvPr>
          <p:cNvGraphicFramePr>
            <a:graphicFrameLocks noChangeAspect="1"/>
          </p:cNvGraphicFramePr>
          <p:nvPr>
            <p:extLst>
              <p:ext uri="{D42A27DB-BD31-4B8C-83A1-F6EECF244321}">
                <p14:modId xmlns:p14="http://schemas.microsoft.com/office/powerpoint/2010/main" val="2604081680"/>
              </p:ext>
            </p:extLst>
          </p:nvPr>
        </p:nvGraphicFramePr>
        <p:xfrm>
          <a:off x="680288" y="2689220"/>
          <a:ext cx="3831536" cy="2932728"/>
        </p:xfrm>
        <a:graphic>
          <a:graphicData uri="http://schemas.openxmlformats.org/presentationml/2006/ole">
            <mc:AlternateContent xmlns:mc="http://schemas.openxmlformats.org/markup-compatibility/2006">
              <mc:Choice xmlns:v="urn:schemas-microsoft-com:vml" Requires="v">
                <p:oleObj name="Graph" r:id="rId7" imgW="9802205" imgH="7502570" progId="Origin95.Graph">
                  <p:embed/>
                </p:oleObj>
              </mc:Choice>
              <mc:Fallback>
                <p:oleObj name="Graph" r:id="rId7" imgW="9802205" imgH="7502570" progId="Origin95.Graph">
                  <p:embed/>
                  <p:pic>
                    <p:nvPicPr>
                      <p:cNvPr id="0" name=""/>
                      <p:cNvPicPr/>
                      <p:nvPr/>
                    </p:nvPicPr>
                    <p:blipFill>
                      <a:blip r:embed="rId8"/>
                      <a:stretch>
                        <a:fillRect/>
                      </a:stretch>
                    </p:blipFill>
                    <p:spPr>
                      <a:xfrm>
                        <a:off x="680288" y="2689220"/>
                        <a:ext cx="3831536" cy="2932728"/>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DAF7813-F6F6-4A20-B1A2-517C6658C735}"/>
              </a:ext>
            </a:extLst>
          </p:cNvPr>
          <p:cNvGraphicFramePr>
            <a:graphicFrameLocks noChangeAspect="1"/>
          </p:cNvGraphicFramePr>
          <p:nvPr>
            <p:extLst>
              <p:ext uri="{D42A27DB-BD31-4B8C-83A1-F6EECF244321}">
                <p14:modId xmlns:p14="http://schemas.microsoft.com/office/powerpoint/2010/main" val="538025513"/>
              </p:ext>
            </p:extLst>
          </p:nvPr>
        </p:nvGraphicFramePr>
        <p:xfrm>
          <a:off x="5783480" y="2684898"/>
          <a:ext cx="3963967" cy="2972757"/>
        </p:xfrm>
        <a:graphic>
          <a:graphicData uri="http://schemas.openxmlformats.org/presentationml/2006/ole">
            <mc:AlternateContent xmlns:mc="http://schemas.openxmlformats.org/markup-compatibility/2006">
              <mc:Choice xmlns:v="urn:schemas-microsoft-com:vml" Requires="v">
                <p:oleObj name="Graph" r:id="rId9" imgW="14400039" imgH="10800534" progId="Origin95.Graph">
                  <p:embed/>
                </p:oleObj>
              </mc:Choice>
              <mc:Fallback>
                <p:oleObj name="Graph" r:id="rId9" imgW="14400039" imgH="10800534" progId="Origin95.Graph">
                  <p:embed/>
                  <p:pic>
                    <p:nvPicPr>
                      <p:cNvPr id="0" name=""/>
                      <p:cNvPicPr/>
                      <p:nvPr/>
                    </p:nvPicPr>
                    <p:blipFill>
                      <a:blip r:embed="rId10"/>
                      <a:stretch>
                        <a:fillRect/>
                      </a:stretch>
                    </p:blipFill>
                    <p:spPr>
                      <a:xfrm>
                        <a:off x="5783480" y="2684898"/>
                        <a:ext cx="3963967" cy="2972757"/>
                      </a:xfrm>
                      <a:prstGeom prst="rect">
                        <a:avLst/>
                      </a:prstGeom>
                    </p:spPr>
                  </p:pic>
                </p:oleObj>
              </mc:Fallback>
            </mc:AlternateContent>
          </a:graphicData>
        </a:graphic>
      </p:graphicFrame>
    </p:spTree>
    <p:extLst>
      <p:ext uri="{BB962C8B-B14F-4D97-AF65-F5344CB8AC3E}">
        <p14:creationId xmlns:p14="http://schemas.microsoft.com/office/powerpoint/2010/main" val="10566487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36096</TotalTime>
  <Words>2153</Words>
  <Application>Microsoft Office PowerPoint</Application>
  <PresentationFormat>宽屏</PresentationFormat>
  <Paragraphs>332</Paragraphs>
  <Slides>25</Slides>
  <Notes>23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6" baseType="lpstr">
      <vt:lpstr>CMR12</vt:lpstr>
      <vt:lpstr>黑体</vt:lpstr>
      <vt:lpstr>华文中宋</vt:lpstr>
      <vt:lpstr>Arial</vt:lpstr>
      <vt:lpstr>Bradley Hand ITC</vt:lpstr>
      <vt:lpstr>Calibri</vt:lpstr>
      <vt:lpstr>Cambria Math</vt:lpstr>
      <vt:lpstr>Times New Roman</vt:lpstr>
      <vt:lpstr>Wingdings</vt:lpstr>
      <vt:lpstr>Office 主题</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shixiang peng</dc:creator>
  <cp:lastModifiedBy>Penghui Yang</cp:lastModifiedBy>
  <cp:revision>2052</cp:revision>
  <dcterms:modified xsi:type="dcterms:W3CDTF">2024-07-09T03:32:44Z</dcterms:modified>
</cp:coreProperties>
</file>