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  <p:sldMasterId id="2147483719" r:id="rId3"/>
  </p:sldMasterIdLst>
  <p:notesMasterIdLst>
    <p:notesMasterId r:id="rId24"/>
  </p:notesMasterIdLst>
  <p:handoutMasterIdLst>
    <p:handoutMasterId r:id="rId25"/>
  </p:handoutMasterIdLst>
  <p:sldIdLst>
    <p:sldId id="4025" r:id="rId4"/>
    <p:sldId id="4110" r:id="rId5"/>
    <p:sldId id="4026" r:id="rId6"/>
    <p:sldId id="4107" r:id="rId7"/>
    <p:sldId id="4091" r:id="rId8"/>
    <p:sldId id="4092" r:id="rId9"/>
    <p:sldId id="4106" r:id="rId10"/>
    <p:sldId id="4113" r:id="rId11"/>
    <p:sldId id="4122" r:id="rId12"/>
    <p:sldId id="4115" r:id="rId13"/>
    <p:sldId id="4120" r:id="rId14"/>
    <p:sldId id="284" r:id="rId15"/>
    <p:sldId id="4116" r:id="rId16"/>
    <p:sldId id="4114" r:id="rId17"/>
    <p:sldId id="4118" r:id="rId18"/>
    <p:sldId id="4119" r:id="rId19"/>
    <p:sldId id="4117" r:id="rId20"/>
    <p:sldId id="4125" r:id="rId21"/>
    <p:sldId id="4123" r:id="rId22"/>
    <p:sldId id="410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Yi" initials="Z" lastIdx="1" clrIdx="0">
    <p:extLst>
      <p:ext uri="{19B8F6BF-5375-455C-9EA6-DF929625EA0E}">
        <p15:presenceInfo xmlns:p15="http://schemas.microsoft.com/office/powerpoint/2012/main" userId="ZhouYi" providerId="Non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4A6"/>
    <a:srgbClr val="1034A6"/>
    <a:srgbClr val="FCD6B6"/>
    <a:srgbClr val="942093"/>
    <a:srgbClr val="E841FF"/>
    <a:srgbClr val="0F52BA"/>
    <a:srgbClr val="FDD6B6"/>
    <a:srgbClr val="4E8F00"/>
    <a:srgbClr val="FED6B7"/>
    <a:srgbClr val="111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37" autoAdjust="0"/>
    <p:restoredTop sz="97454" autoAdjust="0"/>
  </p:normalViewPr>
  <p:slideViewPr>
    <p:cSldViewPr snapToObjects="1">
      <p:cViewPr varScale="1">
        <p:scale>
          <a:sx n="119" d="100"/>
          <a:sy n="119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32"/>
    </p:cViewPr>
  </p:sorterViewPr>
  <p:notesViewPr>
    <p:cSldViewPr snapToObjects="1">
      <p:cViewPr varScale="1">
        <p:scale>
          <a:sx n="67" d="100"/>
          <a:sy n="67" d="100"/>
        </p:scale>
        <p:origin x="186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0F280-C202-459E-9C88-243362EFD57F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C674-D29B-42E3-B510-33870CA84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456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5565-5D00-41A1-A9D4-D472FA0F1665}" type="datetimeFigureOut">
              <a:rPr lang="zh-CN" altLang="en-US" smtClean="0"/>
              <a:t>2024/7/8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B772-BE26-4EC4-8890-F0A68D4013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fld id="{BF176F5C-B021-432C-A718-B7D3623AD2F3}" type="slidenum">
              <a:rPr lang="en-US" altLang="zh-CN" sz="1200" b="0">
                <a:ea typeface="宋体" panose="02010600030101010101" pitchFamily="2" charset="-122"/>
              </a:rPr>
              <a:pPr/>
              <a:t>1</a:t>
            </a:fld>
            <a:endParaRPr lang="en-US" altLang="zh-CN" sz="1200" b="0" dirty="0">
              <a:ea typeface="宋体" panose="02010600030101010101" pitchFamily="2" charset="-122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86054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报告时间：</a:t>
            </a:r>
            <a:r>
              <a:rPr lang="en-US" dirty="0"/>
              <a:t>25+10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）这一张片子介绍从第二代对撞机到第三代的变化；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）核心目标是将亮度提高约</a:t>
            </a:r>
            <a:r>
              <a:rPr lang="en-US" altLang="zh-CN" dirty="0"/>
              <a:t>2</a:t>
            </a:r>
            <a:r>
              <a:rPr lang="zh-CN" altLang="en-US" dirty="0"/>
              <a:t>个量级，措施是设计理念的重大变化；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）第二代是对撞点形成扁平束团，压缩</a:t>
            </a:r>
            <a:r>
              <a:rPr lang="en-US" altLang="zh-CN" dirty="0" err="1"/>
              <a:t>Betay</a:t>
            </a:r>
            <a:r>
              <a:rPr lang="zh-CN" altLang="en-US" dirty="0"/>
              <a:t>也要压缩束团长度；第三代是不压缩束团长度，但极限压缩</a:t>
            </a:r>
            <a:r>
              <a:rPr lang="en-US" altLang="zh-CN" dirty="0" err="1"/>
              <a:t>Betay</a:t>
            </a:r>
            <a:r>
              <a:rPr lang="zh-CN" altLang="en-US" dirty="0"/>
              <a:t>，并采用大交叉角；这导致了新的对撞区设计，大</a:t>
            </a:r>
            <a:r>
              <a:rPr lang="en-US" altLang="zh-CN" dirty="0" err="1"/>
              <a:t>Piwinski</a:t>
            </a:r>
            <a:r>
              <a:rPr lang="zh-CN" altLang="en-US" dirty="0"/>
              <a:t>角和</a:t>
            </a:r>
            <a:r>
              <a:rPr lang="en-US" altLang="zh-CN" dirty="0"/>
              <a:t>Crab-Waist</a:t>
            </a:r>
            <a:r>
              <a:rPr lang="zh-CN" altLang="en-US" dirty="0"/>
              <a:t>对撞；同时，适当提高流强，降低水平发射度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）在核心技术方面是对对撞区超导磁铁的要求更高了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87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038600"/>
            <a:ext cx="8534400" cy="2133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de-DE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2A97E19-70F5-2C44-6909-E5768AF1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0006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10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04672"/>
            <a:ext cx="2743200" cy="532149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04672"/>
            <a:ext cx="8026400" cy="5321492"/>
          </a:xfrm>
        </p:spPr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56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2305C-DFFF-9873-9D6E-340F5F2857D8}"/>
              </a:ext>
            </a:extLst>
          </p:cNvPr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5A947-5A81-B018-2660-235B429C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540431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4899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7C81022-EB79-4D44-B349-71CEB7845507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0FB030A-8606-2446-851E-73303FB79D3C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DFAFD920-79C3-49C1-A7B3-B6E0382E58A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9E60C2F-EEDE-F44B-803C-5C743D274D6A}"/>
              </a:ext>
            </a:extLst>
          </p:cNvPr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1A995042-2D73-4E98-9461-C210BD068AD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22F33A-A3D1-EBEB-22D6-97506653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9566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287FDD3-CDFA-EF49-A10D-1322C950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81CDDE9-B88E-234E-A6D4-D842F0AB9A85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9D7FDDD-992B-F946-BDF0-9E13F01559AD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0B5F9426-7A81-445D-91A9-6E9E1149893A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47B504B-FB3C-9B46-81A0-790A36F6F7C0}"/>
              </a:ext>
            </a:extLst>
          </p:cNvPr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3DBB4A54-CEBE-42AD-A072-A39EF13BDFCD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39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5FEE81A-7312-664C-853C-656C8E25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3AC04B3-47FF-B94A-9443-5E2CBAB5FD2F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F6CDD96-2BFD-5F49-94F0-A6C0394071C0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C34E1AA7-BBE3-4066-9647-AD26786FD079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6517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3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C9DDAB7-96A9-334D-9651-A686984A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37518CB-DF15-E047-BB7E-B5711858249A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41B53DE-DE93-684B-ABFE-870875C29D78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477D0B05-BC85-48E6-89ED-2487897A79B2}" type="slidenum">
              <a:rPr lang="de-DE" altLang="zh-CN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3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04672"/>
            <a:ext cx="4011084" cy="63042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04672"/>
            <a:ext cx="6815667" cy="5321492"/>
          </a:xfrm>
        </p:spPr>
        <p:txBody>
          <a:bodyPr/>
          <a:lstStyle>
            <a:lvl1pPr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2116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68097"/>
            <a:ext cx="7315200" cy="395947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1983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D7AB43-CD3F-9040-9832-D80A060C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071" y="3061252"/>
            <a:ext cx="3260035" cy="7686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3586326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75BC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DF42F1-DA7F-6146-AE55-0ABA4F9C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F06F81-F09C-3542-849E-D03F8E742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B4EB0-D94E-2F49-9268-3DA58B9D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8/25/2023</a:t>
            </a:r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45A58D-B70D-594F-8BF2-6B6297269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B56B54-DD64-8946-A36D-45C888B31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329D-8B8F-B64A-BFB9-3BCDC19C7E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20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5485827-3A9C-3940-AC12-64CE424C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3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altLang="zh-C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0F720-7A08-0D43-A4CF-AEC7139A1146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E4D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9A05A0-225C-694D-9D3E-D97BF161FD08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222D797F-6281-4E3F-ACFD-EAA4784CE755}" type="slidenum">
              <a:rPr lang="de-DE" altLang="zh-CN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686F3E-4045-B447-BDB8-EF0A8C9C71E0}"/>
              </a:ext>
            </a:extLst>
          </p:cNvPr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3EF8756-0108-8C67-4AE7-B69CB40E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2466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lang="en-US" altLang="zh-CN" sz="4000" b="1" kern="1200" dirty="0" smtClean="0">
          <a:solidFill>
            <a:schemeClr val="bg1"/>
          </a:solidFill>
          <a:effectLst/>
          <a:latin typeface="+mj-ea"/>
          <a:ea typeface="+mj-ea"/>
          <a:cs typeface="等线" panose="02010600030101010101" pitchFamily="2" charset="-122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39.wmf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3.png"/><Relationship Id="rId15" Type="http://schemas.openxmlformats.org/officeDocument/2006/relationships/image" Target="../media/image45.png"/><Relationship Id="rId10" Type="http://schemas.openxmlformats.org/officeDocument/2006/relationships/image" Target="../media/image40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公式" r:id="rId4" imgW="114151" imgH="215619" progId="Equation.3">
                  <p:embed/>
                </p:oleObj>
              </mc:Choice>
              <mc:Fallback>
                <p:oleObj name="公式" r:id="rId4" imgW="114151" imgH="215619" progId="Equation.3">
                  <p:embed/>
                  <p:pic>
                    <p:nvPicPr>
                      <p:cNvPr id="41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13DD2C-20B8-C547-6369-DA401A17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792000"/>
          </a:xfrm>
        </p:spPr>
        <p:txBody>
          <a:bodyPr>
            <a:normAutofit/>
          </a:bodyPr>
          <a:lstStyle/>
          <a:p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年超级陶粲装置研讨会</a:t>
            </a:r>
            <a:endParaRPr lang="en-CN" sz="3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1F9C6-965F-C519-C386-5225ECFD981C}"/>
              </a:ext>
            </a:extLst>
          </p:cNvPr>
          <p:cNvSpPr txBox="1"/>
          <p:nvPr/>
        </p:nvSpPr>
        <p:spPr>
          <a:xfrm>
            <a:off x="1295400" y="2090919"/>
            <a:ext cx="998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STCF</a:t>
            </a:r>
            <a:r>
              <a:rPr lang="zh-CN" altLang="en-US" sz="5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对撞环物理设计进展</a:t>
            </a:r>
            <a:endParaRPr lang="en-CN" sz="5400" dirty="0">
              <a:solidFill>
                <a:srgbClr val="0F34A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4B52A-7C26-6A89-4EEA-F41E5BA5F9F1}"/>
              </a:ext>
            </a:extLst>
          </p:cNvPr>
          <p:cNvSpPr txBox="1"/>
          <p:nvPr/>
        </p:nvSpPr>
        <p:spPr>
          <a:xfrm>
            <a:off x="2324100" y="4191000"/>
            <a:ext cx="7543799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1034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邹野，中国科学技术大学</a:t>
            </a:r>
            <a:endParaRPr lang="en-US" altLang="zh-CN" sz="2800" dirty="0">
              <a:solidFill>
                <a:srgbClr val="1034A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1034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代表对撞环物理设计系统     </a:t>
            </a:r>
            <a:endParaRPr lang="en-US" sz="2800" dirty="0">
              <a:solidFill>
                <a:srgbClr val="1034A6"/>
              </a:solidFill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日，兰州</a:t>
            </a:r>
            <a:endParaRPr lang="en-CN" sz="2800" dirty="0">
              <a:solidFill>
                <a:srgbClr val="1034A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80DFEB-9002-49C8-A5FA-729F9D0AE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5800"/>
            <a:ext cx="97955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5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0105D-E271-4C1D-9780-88C751969708}"/>
              </a:ext>
            </a:extLst>
          </p:cNvPr>
          <p:cNvSpPr txBox="1"/>
          <p:nvPr/>
        </p:nvSpPr>
        <p:spPr>
          <a:xfrm>
            <a:off x="1524000" y="762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非对撞区光学结构</a:t>
            </a:r>
            <a:endParaRPr lang="en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EEF3765-97C1-428F-90DC-5E7FEC6B598F}"/>
              </a:ext>
            </a:extLst>
          </p:cNvPr>
          <p:cNvSpPr txBox="1"/>
          <p:nvPr/>
        </p:nvSpPr>
        <p:spPr>
          <a:xfrm>
            <a:off x="427996" y="1063883"/>
            <a:ext cx="103354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/>
              <a:t>大弧区设计：两个大弧区，每个偏转</a:t>
            </a:r>
            <a:r>
              <a:rPr lang="en-US" altLang="zh-CN" sz="2000" dirty="0"/>
              <a:t>120°</a:t>
            </a:r>
            <a:r>
              <a:rPr lang="zh-CN" altLang="en-US" sz="2000" dirty="0"/>
              <a:t>，减少匹配段；</a:t>
            </a:r>
            <a:endParaRPr lang="en-US" altLang="zh-CN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/>
              <a:t>弧区采用标准</a:t>
            </a:r>
            <a:r>
              <a:rPr lang="en-US" altLang="zh-CN" sz="2000" dirty="0"/>
              <a:t>FODO </a:t>
            </a:r>
            <a:r>
              <a:rPr lang="zh-CN" altLang="en-US" sz="2000" dirty="0"/>
              <a:t>单元，单元相移</a:t>
            </a:r>
            <a:r>
              <a:rPr lang="en-US" altLang="zh-CN" sz="2000" dirty="0"/>
              <a:t>90°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/>
              <a:t>弧区采用六组非交错六极磁铁对（满足</a:t>
            </a:r>
            <a:r>
              <a:rPr lang="en-US" altLang="zh-CN" sz="2000" dirty="0"/>
              <a:t>-I</a:t>
            </a:r>
            <a:r>
              <a:rPr lang="zh-CN" altLang="en-US" sz="2000" dirty="0"/>
              <a:t>变换）做局部色品校正和非线性优化；</a:t>
            </a:r>
            <a:endParaRPr lang="en-US" altLang="zh-CN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/>
              <a:t>长直线段设计，四个长直线段每个</a:t>
            </a:r>
            <a:r>
              <a:rPr lang="en-US" altLang="zh-CN" sz="2000" dirty="0"/>
              <a:t>60m</a:t>
            </a:r>
            <a:r>
              <a:rPr lang="zh-CN" altLang="en-US" sz="2000" dirty="0"/>
              <a:t>，放注入、</a:t>
            </a:r>
            <a:r>
              <a:rPr lang="en-US" altLang="zh-CN" sz="2000" dirty="0"/>
              <a:t>RF</a:t>
            </a:r>
            <a:r>
              <a:rPr lang="zh-CN" altLang="en-US" sz="2000" dirty="0"/>
              <a:t>、</a:t>
            </a:r>
            <a:r>
              <a:rPr lang="en-US" altLang="zh-CN" sz="2000" dirty="0"/>
              <a:t>Damping Wiggler</a:t>
            </a:r>
            <a:r>
              <a:rPr lang="zh-CN" altLang="en-US" sz="2000" dirty="0"/>
              <a:t>等。</a:t>
            </a:r>
            <a:endParaRPr lang="en-US" altLang="zh-CN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zh-CN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8473EA-043A-4F24-A1B8-D3F848F51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95600"/>
            <a:ext cx="3615683" cy="2819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3A04AD-1D81-42DA-8204-DB8E348F7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729" y="2880605"/>
            <a:ext cx="3596542" cy="284939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CB3D7FB-ED67-4662-88D6-E4E36B8F829C}"/>
              </a:ext>
            </a:extLst>
          </p:cNvPr>
          <p:cNvSpPr txBox="1"/>
          <p:nvPr/>
        </p:nvSpPr>
        <p:spPr>
          <a:xfrm>
            <a:off x="1295400" y="5867400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FODO </a:t>
            </a:r>
            <a:r>
              <a:rPr lang="zh-CN" altLang="en-US" sz="1800" dirty="0"/>
              <a:t>单元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37497CD-DC00-405C-A14C-852CAD2E25D9}"/>
              </a:ext>
            </a:extLst>
          </p:cNvPr>
          <p:cNvSpPr txBox="1"/>
          <p:nvPr/>
        </p:nvSpPr>
        <p:spPr>
          <a:xfrm>
            <a:off x="5257800" y="5867400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弧区光学函数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35796EB-0F38-4504-8414-7354E52B6B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86" t="11959" r="17652" b="10653"/>
          <a:stretch/>
        </p:blipFill>
        <p:spPr>
          <a:xfrm>
            <a:off x="8305800" y="2900300"/>
            <a:ext cx="3369739" cy="27385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9608FB9-75FE-47B2-ABAD-C64895101F64}"/>
              </a:ext>
            </a:extLst>
          </p:cNvPr>
          <p:cNvSpPr txBox="1"/>
          <p:nvPr/>
        </p:nvSpPr>
        <p:spPr>
          <a:xfrm>
            <a:off x="9372600" y="5867400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注入段光学函数</a:t>
            </a:r>
          </a:p>
        </p:txBody>
      </p:sp>
    </p:spTree>
    <p:extLst>
      <p:ext uri="{BB962C8B-B14F-4D97-AF65-F5344CB8AC3E}">
        <p14:creationId xmlns:p14="http://schemas.microsoft.com/office/powerpoint/2010/main" val="108824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2035E0-D62A-4D80-A45A-78937E7D0157}"/>
              </a:ext>
            </a:extLst>
          </p:cNvPr>
          <p:cNvSpPr txBox="1"/>
          <p:nvPr/>
        </p:nvSpPr>
        <p:spPr>
          <a:xfrm>
            <a:off x="1524000" y="762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注入系统设计</a:t>
            </a:r>
            <a:endParaRPr lang="en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10B4326C-C1F9-4880-964D-D41B79AFA197}"/>
              </a:ext>
            </a:extLst>
          </p:cNvPr>
          <p:cNvGraphicFramePr>
            <a:graphicFrameLocks noGrp="1"/>
          </p:cNvGraphicFramePr>
          <p:nvPr/>
        </p:nvGraphicFramePr>
        <p:xfrm>
          <a:off x="327253" y="2771676"/>
          <a:ext cx="562256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945">
                  <a:extLst>
                    <a:ext uri="{9D8B030D-6E8A-4147-A177-3AD203B41FA5}">
                      <a16:colId xmlns:a16="http://schemas.microsoft.com/office/drawing/2014/main" val="2140518852"/>
                    </a:ext>
                  </a:extLst>
                </a:gridCol>
                <a:gridCol w="969615">
                  <a:extLst>
                    <a:ext uri="{9D8B030D-6E8A-4147-A177-3AD203B41FA5}">
                      <a16:colId xmlns:a16="http://schemas.microsoft.com/office/drawing/2014/main" val="2638274421"/>
                    </a:ext>
                  </a:extLst>
                </a:gridCol>
                <a:gridCol w="909780">
                  <a:extLst>
                    <a:ext uri="{9D8B030D-6E8A-4147-A177-3AD203B41FA5}">
                      <a16:colId xmlns:a16="http://schemas.microsoft.com/office/drawing/2014/main" val="3989597506"/>
                    </a:ext>
                  </a:extLst>
                </a:gridCol>
                <a:gridCol w="956111">
                  <a:extLst>
                    <a:ext uri="{9D8B030D-6E8A-4147-A177-3AD203B41FA5}">
                      <a16:colId xmlns:a16="http://schemas.microsoft.com/office/drawing/2014/main" val="2161945997"/>
                    </a:ext>
                  </a:extLst>
                </a:gridCol>
                <a:gridCol w="817117">
                  <a:extLst>
                    <a:ext uri="{9D8B030D-6E8A-4147-A177-3AD203B41FA5}">
                      <a16:colId xmlns:a16="http://schemas.microsoft.com/office/drawing/2014/main" val="3672938346"/>
                    </a:ext>
                  </a:extLst>
                </a:gridCol>
              </a:tblGrid>
              <a:tr h="286074">
                <a:tc>
                  <a:txBody>
                    <a:bodyPr/>
                    <a:lstStyle/>
                    <a:p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离轴注入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置换注入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72051"/>
                  </a:ext>
                </a:extLst>
              </a:tr>
              <a:tr h="286074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束流寿命 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[s]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059234"/>
                  </a:ext>
                </a:extLst>
              </a:tr>
              <a:tr h="286074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单束团最低亮度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95%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95%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435376"/>
                  </a:ext>
                </a:extLst>
              </a:tr>
              <a:tr h="286074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对撞环周长 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[m]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858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41861"/>
                  </a:ext>
                </a:extLst>
              </a:tr>
              <a:tr h="286074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束团数目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707</a:t>
                      </a:r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50%</a:t>
                      </a:r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，束团间距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4 ns</a:t>
                      </a:r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245079"/>
                  </a:ext>
                </a:extLst>
              </a:tr>
              <a:tr h="286074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循环束流强 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[A]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971529"/>
                  </a:ext>
                </a:extLst>
              </a:tr>
              <a:tr h="286074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循环束电荷量 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altLang="zh-CN" sz="1500" b="1" dirty="0" err="1">
                          <a:solidFill>
                            <a:schemeClr val="tx1"/>
                          </a:solidFill>
                        </a:rPr>
                        <a:t>nC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8.5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117678"/>
                  </a:ext>
                </a:extLst>
              </a:tr>
              <a:tr h="286074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注入束电荷量 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altLang="zh-CN" sz="1500" b="1" dirty="0" err="1">
                          <a:solidFill>
                            <a:schemeClr val="tx1"/>
                          </a:solidFill>
                        </a:rPr>
                        <a:t>nC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8.5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357011"/>
                  </a:ext>
                </a:extLst>
              </a:tr>
              <a:tr h="286074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单束团电荷量 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altLang="zh-CN" sz="1500" b="1" dirty="0" err="1">
                          <a:solidFill>
                            <a:schemeClr val="tx1"/>
                          </a:solidFill>
                        </a:rPr>
                        <a:t>nC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0.425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0.85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8.35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8.35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868947"/>
                  </a:ext>
                </a:extLst>
              </a:tr>
              <a:tr h="286074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注入效率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&gt; 29%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&gt; 57%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&gt; 98%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57059"/>
                  </a:ext>
                </a:extLst>
              </a:tr>
              <a:tr h="286074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发射度 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altLang="zh-CN" sz="1500" b="1" dirty="0" err="1">
                          <a:solidFill>
                            <a:schemeClr val="tx1"/>
                          </a:solidFill>
                        </a:rPr>
                        <a:t>nmrad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&lt; 6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~ 20-40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957674"/>
                  </a:ext>
                </a:extLst>
              </a:tr>
              <a:tr h="286074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solidFill>
                            <a:schemeClr val="tx1"/>
                          </a:solidFill>
                        </a:rPr>
                        <a:t>完成全环注入时间 </a:t>
                      </a:r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[s]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10.26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/>
                        <a:t>21.07</a:t>
                      </a:r>
                      <a:endParaRPr lang="zh-CN" altLang="en-US" sz="1500" b="1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solidFill>
                            <a:schemeClr val="tx1"/>
                          </a:solidFill>
                        </a:rPr>
                        <a:t>10.26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/>
                        <a:t>21.07</a:t>
                      </a:r>
                      <a:endParaRPr lang="zh-CN" altLang="en-US" sz="1500" b="1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678997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A7DEAE07-8EF5-4A93-9CDE-F24B62559813}"/>
              </a:ext>
            </a:extLst>
          </p:cNvPr>
          <p:cNvSpPr txBox="1"/>
          <p:nvPr/>
        </p:nvSpPr>
        <p:spPr>
          <a:xfrm>
            <a:off x="6303156" y="989815"/>
            <a:ext cx="519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离轴注入进展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47216F9-C464-440F-82BE-1E57559F2FD0}"/>
              </a:ext>
            </a:extLst>
          </p:cNvPr>
          <p:cNvGrpSpPr>
            <a:grpSpLocks noChangeAspect="1"/>
          </p:cNvGrpSpPr>
          <p:nvPr/>
        </p:nvGrpSpPr>
        <p:grpSpPr>
          <a:xfrm>
            <a:off x="6337978" y="1589762"/>
            <a:ext cx="3045006" cy="1721754"/>
            <a:chOff x="7484882" y="1716067"/>
            <a:chExt cx="3667497" cy="2073733"/>
          </a:xfrm>
        </p:grpSpPr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DD5CCEE9-B7AA-4845-901E-43C955679D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4882" y="2621607"/>
              <a:ext cx="3667497" cy="149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B4F35AA7-876B-4334-81A9-87722D15424D}"/>
                </a:ext>
              </a:extLst>
            </p:cNvPr>
            <p:cNvCxnSpPr/>
            <p:nvPr/>
          </p:nvCxnSpPr>
          <p:spPr>
            <a:xfrm flipV="1">
              <a:off x="7994397" y="1754343"/>
              <a:ext cx="0" cy="17345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92D007A-4272-453D-9080-C49BF29DBB1C}"/>
                </a:ext>
              </a:extLst>
            </p:cNvPr>
            <p:cNvSpPr/>
            <p:nvPr/>
          </p:nvSpPr>
          <p:spPr>
            <a:xfrm>
              <a:off x="8610669" y="2448361"/>
              <a:ext cx="741180" cy="3464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6379CB5-9190-426E-8353-606168E79C18}"/>
                </a:ext>
              </a:extLst>
            </p:cNvPr>
            <p:cNvSpPr/>
            <p:nvPr/>
          </p:nvSpPr>
          <p:spPr>
            <a:xfrm>
              <a:off x="9597539" y="2448361"/>
              <a:ext cx="741180" cy="3464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823B175-5E37-4D44-96D2-F272A2A5D11B}"/>
                </a:ext>
              </a:extLst>
            </p:cNvPr>
            <p:cNvSpPr/>
            <p:nvPr/>
          </p:nvSpPr>
          <p:spPr>
            <a:xfrm>
              <a:off x="9351854" y="2065426"/>
              <a:ext cx="245685" cy="1112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7163BAA-5DAC-4D3B-8580-666345D49800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8981259" y="2794856"/>
              <a:ext cx="0" cy="38293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FA6CF18B-C453-446B-9710-C2B6034C6C25}"/>
                </a:ext>
              </a:extLst>
            </p:cNvPr>
            <p:cNvCxnSpPr/>
            <p:nvPr/>
          </p:nvCxnSpPr>
          <p:spPr>
            <a:xfrm flipH="1">
              <a:off x="7994397" y="2986322"/>
              <a:ext cx="98686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15B4FD3-F39F-47BB-AC06-09542A045B58}"/>
                </a:ext>
              </a:extLst>
            </p:cNvPr>
            <p:cNvSpPr txBox="1"/>
            <p:nvPr/>
          </p:nvSpPr>
          <p:spPr>
            <a:xfrm>
              <a:off x="7963613" y="3028244"/>
              <a:ext cx="1047548" cy="587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凸轨高度</a:t>
              </a:r>
              <a:endParaRPr lang="en-US" altLang="zh-CN" sz="1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1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4.15 mm</a:t>
              </a:r>
              <a:endParaRPr lang="zh-CN" altLang="en-US" sz="1200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F74635A-63A3-4BCD-8CD9-570AADD9570D}"/>
                </a:ext>
              </a:extLst>
            </p:cNvPr>
            <p:cNvSpPr txBox="1"/>
            <p:nvPr/>
          </p:nvSpPr>
          <p:spPr>
            <a:xfrm>
              <a:off x="8541735" y="2129050"/>
              <a:ext cx="879047" cy="35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循环束</a:t>
              </a:r>
              <a:endParaRPr lang="zh-CN" altLang="en-US" sz="1200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CF60D99-7C36-4F6C-ABFD-DED952E1241B}"/>
                </a:ext>
              </a:extLst>
            </p:cNvPr>
            <p:cNvSpPr txBox="1"/>
            <p:nvPr/>
          </p:nvSpPr>
          <p:spPr>
            <a:xfrm>
              <a:off x="9528611" y="2129050"/>
              <a:ext cx="879047" cy="35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注入束</a:t>
              </a:r>
              <a:endParaRPr lang="zh-CN" altLang="en-US" sz="1200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92AB5B2-801E-4E76-8C55-6B4708B7184D}"/>
                </a:ext>
              </a:extLst>
            </p:cNvPr>
            <p:cNvSpPr txBox="1"/>
            <p:nvPr/>
          </p:nvSpPr>
          <p:spPr>
            <a:xfrm>
              <a:off x="9035172" y="1716067"/>
              <a:ext cx="879047" cy="352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切割铁</a:t>
              </a:r>
              <a:endParaRPr lang="zh-CN" altLang="en-US" sz="1200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89216A5-E8FA-486F-AEC9-2169E095E495}"/>
                </a:ext>
              </a:extLst>
            </p:cNvPr>
            <p:cNvSpPr txBox="1"/>
            <p:nvPr/>
          </p:nvSpPr>
          <p:spPr>
            <a:xfrm>
              <a:off x="9007222" y="3201899"/>
              <a:ext cx="939716" cy="587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切割板</a:t>
              </a:r>
              <a:endParaRPr lang="en-US" altLang="zh-CN" sz="1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en-US" altLang="zh-CN" sz="1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 mm</a:t>
              </a:r>
              <a:endParaRPr lang="zh-CN" altLang="en-US" sz="1200" dirty="0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5C76E92-E4B1-41D4-A1B6-F08420E6CD3D}"/>
              </a:ext>
            </a:extLst>
          </p:cNvPr>
          <p:cNvGrpSpPr>
            <a:grpSpLocks noChangeAspect="1"/>
          </p:cNvGrpSpPr>
          <p:nvPr/>
        </p:nvGrpSpPr>
        <p:grpSpPr>
          <a:xfrm>
            <a:off x="6446251" y="3611206"/>
            <a:ext cx="2880000" cy="1337712"/>
            <a:chOff x="800808" y="4344614"/>
            <a:chExt cx="3734326" cy="1734532"/>
          </a:xfrm>
        </p:grpSpPr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477AAFCA-B059-47B3-99F4-C909BDC77146}"/>
                </a:ext>
              </a:extLst>
            </p:cNvPr>
            <p:cNvCxnSpPr>
              <a:cxnSpLocks/>
            </p:cNvCxnSpPr>
            <p:nvPr/>
          </p:nvCxnSpPr>
          <p:spPr>
            <a:xfrm>
              <a:off x="800808" y="5211877"/>
              <a:ext cx="3667497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A8821FEE-7C1F-437D-9C19-8DF746F0A0D1}"/>
                </a:ext>
              </a:extLst>
            </p:cNvPr>
            <p:cNvCxnSpPr/>
            <p:nvPr/>
          </p:nvCxnSpPr>
          <p:spPr>
            <a:xfrm flipV="1">
              <a:off x="1310323" y="4344614"/>
              <a:ext cx="0" cy="17345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1E7E8E40-895D-4B17-A9C0-E6E2FF328B69}"/>
                </a:ext>
              </a:extLst>
            </p:cNvPr>
            <p:cNvSpPr/>
            <p:nvPr/>
          </p:nvSpPr>
          <p:spPr>
            <a:xfrm>
              <a:off x="939733" y="5038632"/>
              <a:ext cx="741180" cy="3464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A35E839-4751-4D8A-B134-6FE80EEE0E84}"/>
                </a:ext>
              </a:extLst>
            </p:cNvPr>
            <p:cNvSpPr/>
            <p:nvPr/>
          </p:nvSpPr>
          <p:spPr>
            <a:xfrm>
              <a:off x="1926598" y="5038630"/>
              <a:ext cx="741180" cy="3464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9241082-CF26-45ED-9172-755154CEA7A1}"/>
                </a:ext>
              </a:extLst>
            </p:cNvPr>
            <p:cNvSpPr/>
            <p:nvPr/>
          </p:nvSpPr>
          <p:spPr>
            <a:xfrm>
              <a:off x="2667780" y="4655697"/>
              <a:ext cx="245685" cy="1112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02D83CF-D9EF-4BE8-B79D-8514C4BE72C7}"/>
                </a:ext>
              </a:extLst>
            </p:cNvPr>
            <p:cNvSpPr/>
            <p:nvPr/>
          </p:nvSpPr>
          <p:spPr>
            <a:xfrm>
              <a:off x="1684151" y="4655697"/>
              <a:ext cx="245685" cy="1112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B9EEE8EB-6ACD-41A3-91DB-E2D212CA7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0323" y="4881721"/>
              <a:ext cx="37059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A05AC0A1-ACFC-4ADA-B5F5-01A9046463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6595" y="4881721"/>
              <a:ext cx="7411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A4E822B-72E1-4D36-B184-4B0CFFBAE1B5}"/>
                </a:ext>
              </a:extLst>
            </p:cNvPr>
            <p:cNvSpPr txBox="1"/>
            <p:nvPr/>
          </p:nvSpPr>
          <p:spPr>
            <a:xfrm>
              <a:off x="1153811" y="4519855"/>
              <a:ext cx="674989" cy="3591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5σ</a:t>
              </a:r>
              <a:r>
                <a:rPr lang="en-US" altLang="zh-CN" sz="1200" b="1" baseline="-25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</a:t>
              </a:r>
              <a:endParaRPr lang="zh-CN" altLang="en-US" sz="1200" baseline="-25000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EE21DC3-46BF-4457-8FCC-FFF5771CF489}"/>
                </a:ext>
              </a:extLst>
            </p:cNvPr>
            <p:cNvSpPr txBox="1"/>
            <p:nvPr/>
          </p:nvSpPr>
          <p:spPr>
            <a:xfrm>
              <a:off x="1851759" y="4519855"/>
              <a:ext cx="869919" cy="3591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2×4σ</a:t>
              </a:r>
              <a:r>
                <a:rPr lang="en-US" altLang="zh-CN" sz="1200" b="1" baseline="-25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</a:t>
              </a:r>
              <a:endParaRPr lang="zh-CN" altLang="en-US" sz="1200" baseline="-25000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2DDDC7B-015F-4554-8EA2-18B1CC1770A8}"/>
                </a:ext>
              </a:extLst>
            </p:cNvPr>
            <p:cNvSpPr txBox="1"/>
            <p:nvPr/>
          </p:nvSpPr>
          <p:spPr>
            <a:xfrm>
              <a:off x="2900792" y="4610683"/>
              <a:ext cx="1634342" cy="598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清晰区：循环束</a:t>
              </a:r>
              <a:r>
                <a:rPr lang="en-US" altLang="zh-CN" sz="1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5σ</a:t>
              </a:r>
              <a:r>
                <a:rPr lang="en-US" altLang="zh-CN" sz="1200" b="1" baseline="-25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</a:t>
              </a:r>
              <a:r>
                <a:rPr lang="zh-CN" altLang="en-US" sz="1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，注入束</a:t>
              </a:r>
              <a:r>
                <a:rPr lang="en-US" altLang="zh-CN" sz="1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4σ</a:t>
              </a:r>
              <a:r>
                <a:rPr lang="en-US" altLang="zh-CN" sz="1200" b="1" baseline="-250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</a:t>
              </a:r>
              <a:endParaRPr lang="zh-CN" altLang="en-US" sz="1200" baseline="-25000" dirty="0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96A01ED-ACC9-4183-AD23-F65515812983}"/>
              </a:ext>
            </a:extLst>
          </p:cNvPr>
          <p:cNvGrpSpPr/>
          <p:nvPr/>
        </p:nvGrpSpPr>
        <p:grpSpPr>
          <a:xfrm>
            <a:off x="9435609" y="1459396"/>
            <a:ext cx="2276618" cy="1835926"/>
            <a:chOff x="9467821" y="1466029"/>
            <a:chExt cx="2276618" cy="1835926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B7E941A1-D463-4BA6-831E-D2B2788FC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7821" y="1466029"/>
              <a:ext cx="2259123" cy="1835926"/>
            </a:xfrm>
            <a:prstGeom prst="rect">
              <a:avLst/>
            </a:prstGeom>
          </p:spPr>
        </p:pic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D8CB1D3-846D-45B1-A348-70EC82C07DCA}"/>
                </a:ext>
              </a:extLst>
            </p:cNvPr>
            <p:cNvSpPr txBox="1"/>
            <p:nvPr/>
          </p:nvSpPr>
          <p:spPr>
            <a:xfrm>
              <a:off x="10788586" y="1735620"/>
              <a:ext cx="9558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注入段局部凸轨</a:t>
              </a:r>
              <a:endParaRPr lang="zh-CN" altLang="en-US" sz="1400" dirty="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E51A50E-6F9F-4546-9E37-5CE634089BC7}"/>
              </a:ext>
            </a:extLst>
          </p:cNvPr>
          <p:cNvGrpSpPr/>
          <p:nvPr/>
        </p:nvGrpSpPr>
        <p:grpSpPr>
          <a:xfrm>
            <a:off x="9505954" y="3352800"/>
            <a:ext cx="2220989" cy="1778449"/>
            <a:chOff x="9467826" y="3417873"/>
            <a:chExt cx="2259118" cy="1835927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DE0EC208-0756-4DE7-BB57-1DB8EDB02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186" t="11959" r="17652" b="10653"/>
            <a:stretch/>
          </p:blipFill>
          <p:spPr>
            <a:xfrm>
              <a:off x="9467826" y="3417873"/>
              <a:ext cx="2259118" cy="1835927"/>
            </a:xfrm>
            <a:prstGeom prst="rect">
              <a:avLst/>
            </a:prstGeom>
          </p:spPr>
        </p:pic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F402EF0-0098-453D-A1DC-D08A6B1234CF}"/>
                </a:ext>
              </a:extLst>
            </p:cNvPr>
            <p:cNvSpPr txBox="1"/>
            <p:nvPr/>
          </p:nvSpPr>
          <p:spPr>
            <a:xfrm>
              <a:off x="10494805" y="4776175"/>
              <a:ext cx="1232139" cy="3177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注入段光学</a:t>
              </a:r>
              <a:endParaRPr lang="zh-CN" altLang="en-US" sz="1400" dirty="0"/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9816705F-FFC3-421C-BFA3-DB685D158A1D}"/>
              </a:ext>
            </a:extLst>
          </p:cNvPr>
          <p:cNvSpPr txBox="1"/>
          <p:nvPr/>
        </p:nvSpPr>
        <p:spPr>
          <a:xfrm>
            <a:off x="6461491" y="5228518"/>
            <a:ext cx="5280694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已初步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完成离轴注入方案注入段束流光学和轨道设计，已开始进行粒子追踪模拟；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置换注入与离轴注入并行，目前尚未形成完整的设计方案。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24ABA5-8554-44E8-A5D2-7C94EC8B7684}"/>
              </a:ext>
            </a:extLst>
          </p:cNvPr>
          <p:cNvSpPr/>
          <p:nvPr/>
        </p:nvSpPr>
        <p:spPr>
          <a:xfrm>
            <a:off x="6461491" y="5182353"/>
            <a:ext cx="5280694" cy="13412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61CAE32-D663-D14B-AB76-C515B3619B8D}"/>
              </a:ext>
            </a:extLst>
          </p:cNvPr>
          <p:cNvSpPr txBox="1"/>
          <p:nvPr/>
        </p:nvSpPr>
        <p:spPr>
          <a:xfrm>
            <a:off x="380501" y="979417"/>
            <a:ext cx="5621169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在轴注入与离轴注入并行考虑；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离轴注入：对撞机普遍采用的注入方式、要求较大动力学孔径、注入电荷量比较小，注入效率低；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置换注入：较新的注入方式，光源上已采用，对动力学孔径需求较小、需要大电荷量、注入效率高。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290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D36D0A2-80D6-0F1F-3676-E3EC211A7965}"/>
              </a:ext>
            </a:extLst>
          </p:cNvPr>
          <p:cNvSpPr txBox="1"/>
          <p:nvPr/>
        </p:nvSpPr>
        <p:spPr>
          <a:xfrm>
            <a:off x="255206" y="991202"/>
            <a:ext cx="116450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STCF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对撞环加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DW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减小阻尼时间以及调节发射度；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1GeV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时需要加较长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DW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减小阻尼时间，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3.5GeV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时不需要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DW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额外减小阻尼时间，全能量区间需要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DW 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调节发射度，使发射度维持相对稳定；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长周期：周期长度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0.5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1m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，高场强，低能发射度提高，高能影响很小；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DW 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场型：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Sinusoidal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or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Step, 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Step 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型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DW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 总有效长度可以缩短到一半长度，长周期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DW 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对束流光学以及非线性影响需要进一步评估；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目前考虑电磁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DW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，峰值磁场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1.5T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，周期长度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0.5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1m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Sinusodial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：～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80m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：～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40m</a:t>
            </a:r>
          </a:p>
        </p:txBody>
      </p:sp>
      <p:sp>
        <p:nvSpPr>
          <p:cNvPr id="11" name="标题 2">
            <a:extLst>
              <a:ext uri="{FF2B5EF4-FFF2-40B4-BE49-F238E27FC236}">
                <a16:creationId xmlns:a16="http://schemas.microsoft.com/office/drawing/2014/main" id="{A9D721EE-2FC4-4505-9E4C-EA538378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</p:spPr>
        <p:txBody>
          <a:bodyPr>
            <a:normAutofit/>
          </a:bodyPr>
          <a:lstStyle/>
          <a:p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Damping Wiggler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初步考虑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E7651E1-7F19-3343-B138-ED690D3B9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4338858"/>
            <a:ext cx="3520852" cy="2205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F14EE8F-7E9F-344F-952D-618076A5B1A0}"/>
                  </a:ext>
                </a:extLst>
              </p:cNvPr>
              <p:cNvSpPr txBox="1"/>
              <p:nvPr/>
            </p:nvSpPr>
            <p:spPr>
              <a:xfrm>
                <a:off x="6922062" y="3626419"/>
                <a:ext cx="3075791" cy="712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F14EE8F-7E9F-344F-952D-618076A5B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062" y="3626419"/>
                <a:ext cx="3075791" cy="712439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2FF18B1C-B10C-5E42-B39E-1996968E5A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451"/>
          <a:stretch>
            <a:fillRect/>
          </a:stretch>
        </p:blipFill>
        <p:spPr>
          <a:xfrm>
            <a:off x="1828800" y="4419430"/>
            <a:ext cx="3276600" cy="2032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2AB5FE-92EE-6F4D-9980-A9AF28EFAC9D}"/>
                  </a:ext>
                </a:extLst>
              </p:cNvPr>
              <p:cNvSpPr txBox="1"/>
              <p:nvPr/>
            </p:nvSpPr>
            <p:spPr>
              <a:xfrm>
                <a:off x="2022099" y="3595238"/>
                <a:ext cx="3075791" cy="712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zh-CN" altLang="en-US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2AB5FE-92EE-6F4D-9980-A9AF28EFA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099" y="3595238"/>
                <a:ext cx="3075791" cy="712439"/>
              </a:xfrm>
              <a:prstGeom prst="rect">
                <a:avLst/>
              </a:prstGeom>
              <a:blipFill>
                <a:blip r:embed="rId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AE820544-F98A-424F-B039-4004530D4555}"/>
              </a:ext>
            </a:extLst>
          </p:cNvPr>
          <p:cNvSpPr txBox="1"/>
          <p:nvPr/>
        </p:nvSpPr>
        <p:spPr>
          <a:xfrm>
            <a:off x="1141285" y="3820978"/>
            <a:ext cx="1052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正弦型</a:t>
            </a:r>
            <a:r>
              <a:rPr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8274C32-BB93-504A-8DFE-3005EB8902EC}"/>
              </a:ext>
            </a:extLst>
          </p:cNvPr>
          <p:cNvSpPr txBox="1"/>
          <p:nvPr/>
        </p:nvSpPr>
        <p:spPr>
          <a:xfrm>
            <a:off x="6205999" y="3800726"/>
            <a:ext cx="1185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台阶型</a:t>
            </a:r>
            <a:r>
              <a:rPr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7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0105D-E271-4C1D-9780-88C751969708}"/>
              </a:ext>
            </a:extLst>
          </p:cNvPr>
          <p:cNvSpPr txBox="1"/>
          <p:nvPr/>
        </p:nvSpPr>
        <p:spPr>
          <a:xfrm>
            <a:off x="1524000" y="762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备选方案</a:t>
            </a:r>
            <a:endParaRPr lang="en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EE2680-267E-4B3E-B835-8AF7901FF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73" y="3344581"/>
            <a:ext cx="3175207" cy="2029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格 29">
                <a:extLst>
                  <a:ext uri="{FF2B5EF4-FFF2-40B4-BE49-F238E27FC236}">
                    <a16:creationId xmlns:a16="http://schemas.microsoft.com/office/drawing/2014/main" id="{EC14A21D-4D9D-4D95-80E0-389C622583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3329624"/>
                  </p:ext>
                </p:extLst>
              </p:nvPr>
            </p:nvGraphicFramePr>
            <p:xfrm>
              <a:off x="7010400" y="914400"/>
              <a:ext cx="5105659" cy="5625712"/>
            </p:xfrm>
            <a:graphic>
              <a:graphicData uri="http://schemas.openxmlformats.org/drawingml/2006/table">
                <a:tbl>
                  <a:tblPr firstRow="1">
                    <a:tableStyleId>{616DA210-FB5B-4158-B5E0-FEB733F419BA}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3902754503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19133988"/>
                        </a:ext>
                      </a:extLst>
                    </a:gridCol>
                    <a:gridCol w="1448059">
                      <a:extLst>
                        <a:ext uri="{9D8B030D-6E8A-4147-A177-3AD203B41FA5}">
                          <a16:colId xmlns:a16="http://schemas.microsoft.com/office/drawing/2014/main" val="825196176"/>
                        </a:ext>
                      </a:extLst>
                    </a:gridCol>
                  </a:tblGrid>
                  <a:tr h="18284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</a:rPr>
                            <a:t>Parameters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Units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Value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621743503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Optimal beam energy, E</a:t>
                          </a:r>
                          <a:endParaRPr lang="en-US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GeV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2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99886247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Circumference, C</a:t>
                          </a:r>
                          <a:endParaRPr lang="en-US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</a:rPr>
                            <a:t>m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871.76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464407069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Crossing angle,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mrad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60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609760594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Revolution period,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US" sz="1200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200" u="none" strike="noStrike" dirty="0">
                              <a:effectLst/>
                            </a:rPr>
                            <a:t>s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2.908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595116653"/>
                      </a:ext>
                    </a:extLst>
                  </a:tr>
                  <a:tr h="20897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Horizontal emittance,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u="none" strike="noStrike" dirty="0"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200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</a:rPr>
                            <a:t>nm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u="none" strike="noStrike" dirty="0">
                              <a:effectLst/>
                            </a:rPr>
                            <a:t>6.857/0.034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875868108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Coupling, k</a:t>
                          </a:r>
                          <a:endParaRPr lang="en-US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0.50%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315029348"/>
                      </a:ext>
                    </a:extLst>
                  </a:tr>
                  <a:tr h="20897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Beta functions at IP,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u="none" strike="noStrike" dirty="0"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</a:rPr>
                            <a:t>mm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u="none" strike="noStrike" dirty="0">
                              <a:effectLst/>
                            </a:rPr>
                            <a:t>40/0.6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285765085"/>
                      </a:ext>
                    </a:extLst>
                  </a:tr>
                  <a:tr h="20897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Beam size at IP,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200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en-US" sz="1200" u="none" strike="noStrike" smtClean="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200" u="none" strike="noStrike" dirty="0">
                              <a:effectLst/>
                            </a:rPr>
                            <a:t>m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16.56/0.143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4131454979"/>
                      </a:ext>
                    </a:extLst>
                  </a:tr>
                  <a:tr h="20897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Betatron tune,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200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 /</m:t>
                              </m:r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32.55/29.571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835091496"/>
                      </a:ext>
                    </a:extLst>
                  </a:tr>
                  <a:tr h="208632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Momentum compaction factor,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10</a:t>
                          </a:r>
                          <a:r>
                            <a:rPr lang="en-US" altLang="zh-CN" sz="1200" u="none" strike="noStrike" baseline="30000" dirty="0">
                              <a:effectLst/>
                            </a:rPr>
                            <a:t>-4</a:t>
                          </a:r>
                          <a:endParaRPr lang="zh-CN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12.322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956356800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Energy spread,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10</a:t>
                          </a:r>
                          <a:r>
                            <a:rPr lang="en-US" altLang="zh-CN" sz="1200" u="none" strike="noStrike" baseline="30000">
                              <a:effectLst/>
                            </a:rPr>
                            <a:t>-4</a:t>
                          </a:r>
                          <a:endParaRPr lang="zh-CN" alt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8.986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226854666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Beam current, I</a:t>
                          </a:r>
                          <a:endParaRPr lang="en-US" sz="12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A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2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046700665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Number of bunches,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726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731701897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Particles per bunch,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u="none" strike="noStrike" dirty="0">
                              <a:effectLst/>
                            </a:rPr>
                            <a:t> 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10</a:t>
                          </a:r>
                          <a:r>
                            <a:rPr lang="en-US" altLang="zh-CN" sz="1200" u="none" strike="noStrike" baseline="30000">
                              <a:effectLst/>
                            </a:rPr>
                            <a:t>10</a:t>
                          </a:r>
                          <a:endParaRPr lang="zh-CN" alt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5.00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831232689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Single-bunch charge 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nC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8.01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763225537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Energy loss per turn,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keV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406.8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081725972"/>
                      </a:ext>
                    </a:extLst>
                  </a:tr>
                  <a:tr h="20897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Damping time,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200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</m:oMath>
                          </a14:m>
                          <a:r>
                            <a:rPr lang="en-US" sz="1200" u="none" strike="noStrike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u="none" strike="noStrike" dirty="0">
                              <a:effectLst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 err="1">
                              <a:effectLst/>
                            </a:rPr>
                            <a:t>ms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u="none" strike="noStrike" dirty="0">
                              <a:effectLst/>
                            </a:rPr>
                            <a:t>28.38/28.61/14.35 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445268341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RF frequency,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u="none" strike="noStrike" dirty="0">
                              <a:effectLst/>
                            </a:rPr>
                            <a:t> 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MHz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499.654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133816264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Harmonic number, h</a:t>
                          </a:r>
                          <a:endParaRPr lang="en-US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1452 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430072992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RF voltage,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MV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1.8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979155318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Synchrotron tune,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0.0158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754475785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Bunch length,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</a:rPr>
                            <a:t>mm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9.72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567603222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de-DE" sz="1200" u="none" strike="noStrike" dirty="0">
                              <a:effectLst/>
                            </a:rPr>
                            <a:t>RF bucket height,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endParaRPr lang="de-DE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%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1.47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040521493"/>
                      </a:ext>
                    </a:extLst>
                  </a:tr>
                  <a:tr h="208632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Piwinski angle,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200" u="none" strike="noStrike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𝑝𝑤𝑖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</a:rPr>
                            <a:t>rad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17.61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767116219"/>
                      </a:ext>
                    </a:extLst>
                  </a:tr>
                  <a:tr h="19694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Beam-beam parameter,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u="none" strike="noStrike" dirty="0"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zh-CN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u="none" strike="noStrike" dirty="0">
                              <a:effectLst/>
                            </a:rPr>
                            <a:t>0.0027/0.082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889901782"/>
                      </a:ext>
                    </a:extLst>
                  </a:tr>
                  <a:tr h="28189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Hour-glass factor,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200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0.8743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50775319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Luminosity, L</a:t>
                          </a:r>
                          <a:endParaRPr lang="en-US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cm</a:t>
                          </a:r>
                          <a:r>
                            <a:rPr lang="en-US" sz="1200" u="none" strike="noStrike" baseline="30000">
                              <a:effectLst/>
                            </a:rPr>
                            <a:t>-2</a:t>
                          </a:r>
                          <a:r>
                            <a:rPr lang="en-US" sz="1200" u="none" strike="noStrike">
                              <a:effectLst/>
                            </a:rPr>
                            <a:t>s</a:t>
                          </a:r>
                          <a:r>
                            <a:rPr lang="en-US" sz="1200" u="none" strike="noStrike" baseline="30000">
                              <a:effectLst/>
                            </a:rPr>
                            <a:t>-1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1.04×</m:t>
                                </m:r>
                                <m:sSup>
                                  <m:sSupPr>
                                    <m:ctrlPr>
                                      <a:rPr lang="en-US" sz="12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 b="0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3601917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格 29">
                <a:extLst>
                  <a:ext uri="{FF2B5EF4-FFF2-40B4-BE49-F238E27FC236}">
                    <a16:creationId xmlns:a16="http://schemas.microsoft.com/office/drawing/2014/main" id="{EC14A21D-4D9D-4D95-80E0-389C622583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3329624"/>
                  </p:ext>
                </p:extLst>
              </p:nvPr>
            </p:nvGraphicFramePr>
            <p:xfrm>
              <a:off x="7010400" y="914400"/>
              <a:ext cx="5105659" cy="5628688"/>
            </p:xfrm>
            <a:graphic>
              <a:graphicData uri="http://schemas.openxmlformats.org/drawingml/2006/table">
                <a:tbl>
                  <a:tblPr firstRow="1">
                    <a:tableStyleId>{616DA210-FB5B-4158-B5E0-FEB733F419BA}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3902754503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19133988"/>
                        </a:ext>
                      </a:extLst>
                    </a:gridCol>
                    <a:gridCol w="1448059">
                      <a:extLst>
                        <a:ext uri="{9D8B030D-6E8A-4147-A177-3AD203B41FA5}">
                          <a16:colId xmlns:a16="http://schemas.microsoft.com/office/drawing/2014/main" val="825196176"/>
                        </a:ext>
                      </a:extLst>
                    </a:gridCol>
                  </a:tblGrid>
                  <a:tr h="18780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</a:rPr>
                            <a:t>Parameters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Units</a:t>
                          </a:r>
                          <a:endParaRPr lang="en-US" sz="1200" b="1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Value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621743503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Optimal beam energy, E</a:t>
                          </a:r>
                          <a:endParaRPr lang="en-US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GeV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2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99886247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Circumference, C</a:t>
                          </a:r>
                          <a:endParaRPr lang="en-US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</a:rPr>
                            <a:t>m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871.76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464407069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329032" r="-97882" b="-26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mrad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60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609760594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415625" r="-97882" b="-24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44000" t="-415625" r="-137714" b="-24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2.908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595116653"/>
                      </a:ext>
                    </a:extLst>
                  </a:tr>
                  <a:tr h="208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471429" r="-97882" b="-2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</a:rPr>
                            <a:t>nm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u="none" strike="noStrike" dirty="0">
                              <a:effectLst/>
                            </a:rPr>
                            <a:t>6.857/0.034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875868108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Coupling, k</a:t>
                          </a:r>
                          <a:endParaRPr lang="en-US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0.50%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315029348"/>
                      </a:ext>
                    </a:extLst>
                  </a:tr>
                  <a:tr h="208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660000" r="-97882" b="-19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</a:rPr>
                            <a:t>mm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u="none" strike="noStrike" dirty="0">
                              <a:effectLst/>
                            </a:rPr>
                            <a:t>40/0.6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285765085"/>
                      </a:ext>
                    </a:extLst>
                  </a:tr>
                  <a:tr h="208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782353" r="-97882" b="-18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44000" t="-782353" r="-137714" b="-18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16.56/0.143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4131454979"/>
                      </a:ext>
                    </a:extLst>
                  </a:tr>
                  <a:tr h="208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882353" r="-97882" b="-17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32.55/29.571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835091496"/>
                      </a:ext>
                    </a:extLst>
                  </a:tr>
                  <a:tr h="20863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954286" r="-97882" b="-16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10</a:t>
                          </a:r>
                          <a:r>
                            <a:rPr lang="en-US" altLang="zh-CN" sz="1200" u="none" strike="noStrike" baseline="30000" dirty="0">
                              <a:effectLst/>
                            </a:rPr>
                            <a:t>-4</a:t>
                          </a:r>
                          <a:endParaRPr lang="zh-CN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12.322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956356800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1190323" r="-97882" b="-175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10</a:t>
                          </a:r>
                          <a:r>
                            <a:rPr lang="en-US" altLang="zh-CN" sz="1200" u="none" strike="noStrike" baseline="30000">
                              <a:effectLst/>
                            </a:rPr>
                            <a:t>-4</a:t>
                          </a:r>
                          <a:endParaRPr lang="zh-CN" alt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8.986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226854666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Beam current, I</a:t>
                          </a:r>
                          <a:endParaRPr lang="en-US" sz="12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A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2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046700665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1350000" r="-97882" b="-15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726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731701897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1450000" r="-97882" b="-1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10</a:t>
                          </a:r>
                          <a:r>
                            <a:rPr lang="en-US" altLang="zh-CN" sz="1200" u="none" strike="noStrike" baseline="30000">
                              <a:effectLst/>
                            </a:rPr>
                            <a:t>10</a:t>
                          </a:r>
                          <a:endParaRPr lang="zh-CN" alt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5.00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831232689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Single-bunch charge 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nC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8.01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763225537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1650000" r="-97882" b="-1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keV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406.8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081725972"/>
                      </a:ext>
                    </a:extLst>
                  </a:tr>
                  <a:tr h="2089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1647059" r="-97882" b="-10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 err="1">
                              <a:effectLst/>
                            </a:rPr>
                            <a:t>ms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u="none" strike="noStrike" dirty="0">
                              <a:effectLst/>
                            </a:rPr>
                            <a:t>28.38/28.61/14.35 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445268341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1856250" r="-97882" b="-9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MHz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499.654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133816264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Harmonic number, h</a:t>
                          </a:r>
                          <a:endParaRPr lang="en-US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1452 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430072992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2122581" r="-97882" b="-8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MV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1.8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979155318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2153125" r="-9788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0.0158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754475785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2253125" r="-9788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</a:rPr>
                            <a:t>mm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9.72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2567603222"/>
                      </a:ext>
                    </a:extLst>
                  </a:tr>
                  <a:tr h="193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2353125" r="-9788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>
                              <a:effectLst/>
                            </a:rPr>
                            <a:t>%</a:t>
                          </a:r>
                          <a:endParaRPr lang="en-US" altLang="zh-CN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1.47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040521493"/>
                      </a:ext>
                    </a:extLst>
                  </a:tr>
                  <a:tr h="20863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2308824" r="-97882" b="-3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 dirty="0">
                              <a:effectLst/>
                            </a:rPr>
                            <a:t>rad</a:t>
                          </a:r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17.61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767116219"/>
                      </a:ext>
                    </a:extLst>
                  </a:tr>
                  <a:tr h="20457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2408824" r="-97882" b="-2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u="none" strike="noStrike" dirty="0">
                              <a:effectLst/>
                            </a:rPr>
                            <a:t>0.0027/0.082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889901782"/>
                      </a:ext>
                    </a:extLst>
                  </a:tr>
                  <a:tr h="28189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471" t="-1854348" r="-978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zh-CN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200" u="none" strike="noStrike" dirty="0">
                              <a:effectLst/>
                            </a:rPr>
                            <a:t>0.8743 </a:t>
                          </a:r>
                          <a:endParaRPr lang="en-US" altLang="zh-CN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150775319"/>
                      </a:ext>
                    </a:extLst>
                  </a:tr>
                  <a:tr h="194666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u="none" strike="noStrike" dirty="0">
                              <a:effectLst/>
                            </a:rPr>
                            <a:t>Luminosity, L</a:t>
                          </a:r>
                          <a:endParaRPr lang="en-US" sz="12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200" u="none" strike="noStrike">
                              <a:effectLst/>
                            </a:rPr>
                            <a:t>cm</a:t>
                          </a:r>
                          <a:r>
                            <a:rPr lang="en-US" sz="1200" u="none" strike="noStrike" baseline="30000">
                              <a:effectLst/>
                            </a:rPr>
                            <a:t>-2</a:t>
                          </a:r>
                          <a:r>
                            <a:rPr lang="en-US" sz="1200" u="none" strike="noStrike">
                              <a:effectLst/>
                            </a:rPr>
                            <a:t>s</a:t>
                          </a:r>
                          <a:r>
                            <a:rPr lang="en-US" sz="1200" u="none" strike="noStrike" baseline="30000">
                              <a:effectLst/>
                            </a:rPr>
                            <a:t>-1</a:t>
                          </a:r>
                          <a:endParaRPr lang="en-US" sz="1200" b="0" i="0" u="none" strike="noStrike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928" marR="4928" marT="4928" marB="0" anchor="ctr">
                        <a:blipFill>
                          <a:blip r:embed="rId3"/>
                          <a:stretch>
                            <a:fillRect l="-252941" t="-2809375" r="-1261" b="-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019172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1" name="图片 30">
            <a:extLst>
              <a:ext uri="{FF2B5EF4-FFF2-40B4-BE49-F238E27FC236}">
                <a16:creationId xmlns:a16="http://schemas.microsoft.com/office/drawing/2014/main" id="{D8DDA1EC-93FF-4158-B53B-E7DC3C264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87" y="3048000"/>
            <a:ext cx="3201459" cy="2401094"/>
          </a:xfrm>
          <a:prstGeom prst="rect">
            <a:avLst/>
          </a:prstGeom>
        </p:spPr>
      </p:pic>
      <p:sp>
        <p:nvSpPr>
          <p:cNvPr id="33" name="内容占位符 1">
            <a:extLst>
              <a:ext uri="{FF2B5EF4-FFF2-40B4-BE49-F238E27FC236}">
                <a16:creationId xmlns:a16="http://schemas.microsoft.com/office/drawing/2014/main" id="{4A874C46-ED3E-4148-B710-2C62FC2B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29652"/>
            <a:ext cx="6019800" cy="4643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/>
              <a:t>设计与优化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FDD1BC6-0A84-4299-94C3-3E2EE79641C6}"/>
              </a:ext>
            </a:extLst>
          </p:cNvPr>
          <p:cNvSpPr txBox="1"/>
          <p:nvPr/>
        </p:nvSpPr>
        <p:spPr>
          <a:xfrm>
            <a:off x="513080" y="1590255"/>
            <a:ext cx="5943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设置更多调节变量、以增加计算和设计复杂度的代价换取优化潜力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Phase Trombone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sextupoles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，调节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Montague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函数等优化二、三阶色品，获得较大的动力学孔径、动量孔径。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08B5917-DAFC-4215-BD6B-4EF85F82619C}"/>
                  </a:ext>
                </a:extLst>
              </p:cNvPr>
              <p:cNvSpPr txBox="1"/>
              <p:nvPr/>
            </p:nvSpPr>
            <p:spPr>
              <a:xfrm>
                <a:off x="346706" y="5665740"/>
                <a:ext cx="6578600" cy="67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在亮度</a:t>
                </a:r>
                <a14:m>
                  <m:oMath xmlns:m="http://schemas.openxmlformats.org/officeDocument/2006/math">
                    <m:r>
                      <a:rPr lang="en-US" altLang="zh-CN" b="0" i="1" u="none" strike="noStrike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j-ea"/>
                      </a:rPr>
                      <m:t>1.04×</m:t>
                    </m:r>
                    <m:sSup>
                      <m:sSupPr>
                        <m:ctrlPr>
                          <a:rPr lang="en-US" altLang="zh-CN" i="1" u="none" strike="noStrike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b="0" i="1" u="none" strike="noStrike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</a:rPr>
                          <m:t>10</m:t>
                        </m:r>
                      </m:e>
                      <m:sup>
                        <m:r>
                          <a:rPr lang="en-US" altLang="zh-CN" b="0" i="1" u="none" strike="noStrike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</a:rPr>
                          <m:t>35</m:t>
                        </m:r>
                      </m:sup>
                    </m:sSup>
                    <m:r>
                      <a:rPr lang="en-US" altLang="zh-CN" b="0" i="1" u="none" strike="noStrike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a:rPr lang="en-US" altLang="zh-CN" b="0" i="1" u="none" strike="noStrike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j-ea"/>
                      </a:rPr>
                      <m:t>𝑐</m:t>
                    </m:r>
                    <m:sSup>
                      <m:sSupPr>
                        <m:ctrlPr>
                          <a:rPr lang="en-US" altLang="zh-CN" i="1" u="none" strike="noStrike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b="0" i="1" u="none" strike="noStrike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</a:rPr>
                          <m:t>𝑚</m:t>
                        </m:r>
                      </m:e>
                      <m:sup>
                        <m:r>
                          <a:rPr lang="en-US" altLang="zh-CN" b="0" i="1" u="none" strike="noStrike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altLang="zh-CN" i="1" u="none" strike="noStrike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b="0" i="1" u="none" strike="noStrike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</a:rPr>
                          <m:t>𝑠</m:t>
                        </m:r>
                      </m:e>
                      <m:sup>
                        <m:r>
                          <a:rPr lang="en-US" altLang="zh-CN" b="0" i="1" u="none" strike="noStrike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下，实现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11 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𝑥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×12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的动力学孔径，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200 s </a:t>
                </a:r>
                <a:r>
                  <a: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的托歇克寿命。</a:t>
                </a: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08B5917-DAFC-4215-BD6B-4EF85F826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06" y="5665740"/>
                <a:ext cx="6578600" cy="671722"/>
              </a:xfrm>
              <a:prstGeom prst="rect">
                <a:avLst/>
              </a:prstGeom>
              <a:blipFill>
                <a:blip r:embed="rId5"/>
                <a:stretch>
                  <a:fillRect l="-834" t="-4505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57CBCF3-2940-4E2B-AC27-7803C357B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1046368"/>
                <a:ext cx="10972800" cy="4906963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zh-CN" altLang="en-US" sz="2400" dirty="0"/>
                  <a:t>通过束束作用参数优化获得稳定的高亮度区</a:t>
                </a:r>
                <a:endParaRPr lang="en-US" altLang="zh-CN" sz="2400" dirty="0"/>
              </a:p>
              <a:p>
                <a:pPr lvl="1">
                  <a:spcAft>
                    <a:spcPts val="600"/>
                  </a:spcAft>
                </a:pPr>
                <a:r>
                  <a:rPr lang="zh-CN" altLang="en-US" sz="2000" dirty="0"/>
                  <a:t>通过工作点选取避开有害共振线；</a:t>
                </a:r>
                <a:endParaRPr lang="en-US" altLang="zh-CN" sz="2000" dirty="0"/>
              </a:p>
              <a:p>
                <a:pPr lvl="1">
                  <a:spcAft>
                    <a:spcPts val="600"/>
                  </a:spcAft>
                </a:pPr>
                <a:r>
                  <a:rPr lang="zh-CN" altLang="en-US" sz="2000" dirty="0"/>
                  <a:t>通过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以及交叉角</a:t>
                </a:r>
                <a:r>
                  <a:rPr lang="zh-CN" altLang="en-US" sz="2000" dirty="0"/>
                  <a:t>的选取，获得更稳定的高亮度区域</a:t>
                </a:r>
                <a:endParaRPr lang="en-US" altLang="zh-CN" sz="2000" dirty="0"/>
              </a:p>
              <a:p>
                <a:pPr lvl="1">
                  <a:spcAft>
                    <a:spcPts val="600"/>
                  </a:spcAft>
                </a:pPr>
                <a:r>
                  <a:rPr lang="zh-CN" altLang="en-US" sz="2000" dirty="0"/>
                  <a:t>探索束束参数极限</a:t>
                </a:r>
                <a:r>
                  <a:rPr lang="en-US" altLang="zh-CN" sz="2000" dirty="0"/>
                  <a:t>-</a:t>
                </a:r>
                <a:r>
                  <a:rPr lang="zh-CN" altLang="en-US" sz="2000" dirty="0"/>
                  <a:t>束团粒子数</a:t>
                </a:r>
                <a:endParaRPr lang="en-US" altLang="zh-CN" sz="2400" dirty="0"/>
              </a:p>
              <a:p>
                <a:pPr>
                  <a:spcAft>
                    <a:spcPts val="600"/>
                  </a:spcAft>
                </a:pPr>
                <a:r>
                  <a:rPr lang="zh-CN" altLang="en-US" sz="2400" dirty="0"/>
                  <a:t>大</a:t>
                </a:r>
                <a:r>
                  <a:rPr lang="en-US" altLang="zh-CN" sz="2400" dirty="0" err="1"/>
                  <a:t>Piwinski</a:t>
                </a:r>
                <a:r>
                  <a:rPr lang="zh-CN" altLang="en-US" sz="2400" dirty="0"/>
                  <a:t>角下使用</a:t>
                </a:r>
                <a:r>
                  <a:rPr lang="en-US" altLang="zh-CN" sz="2400" dirty="0"/>
                  <a:t>Crab Waist </a:t>
                </a:r>
                <a:r>
                  <a:rPr lang="zh-CN" altLang="en-US" sz="2400" dirty="0"/>
                  <a:t>方案提高束束作用参数</a:t>
                </a:r>
                <a:r>
                  <a:rPr lang="en-US" altLang="zh-CN" sz="2400" dirty="0" err="1"/>
                  <a:t>ξy</a:t>
                </a:r>
                <a:r>
                  <a:rPr lang="en-US" altLang="zh-CN" sz="2400" dirty="0"/>
                  <a:t>, </a:t>
                </a:r>
                <a:r>
                  <a:rPr lang="zh-CN" altLang="en-US" sz="2400" dirty="0"/>
                  <a:t>会引起的新不稳定性</a:t>
                </a:r>
                <a:r>
                  <a:rPr lang="en-US" altLang="zh-CN" sz="2400" dirty="0"/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(X-Z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不稳定性，要求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&gt;3</m:t>
                    </m:r>
                    <m:r>
                      <m:rPr>
                        <m:nor/>
                      </m:rPr>
                      <a:rPr lang="en-US" altLang="zh-CN" sz="2400" dirty="0" smtClean="0">
                        <a:solidFill>
                          <a:srgbClr val="FF0000"/>
                        </a:solidFill>
                      </a:rPr>
                      <m:t>ξ</m:t>
                    </m:r>
                    <m:r>
                      <m:rPr>
                        <m:nor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zh-CN" altLang="en-US" sz="24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57CBCF3-2940-4E2B-AC27-7803C357B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046368"/>
                <a:ext cx="10972800" cy="4906963"/>
              </a:xfrm>
              <a:blipFill>
                <a:blip r:embed="rId2"/>
                <a:stretch>
                  <a:fillRect l="-809" t="-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C2035E0-D62A-4D80-A45A-78937E7D0157}"/>
              </a:ext>
            </a:extLst>
          </p:cNvPr>
          <p:cNvSpPr txBox="1"/>
          <p:nvPr/>
        </p:nvSpPr>
        <p:spPr>
          <a:xfrm>
            <a:off x="1524000" y="762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束束相互作用</a:t>
            </a:r>
            <a:endParaRPr lang="en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407F8A-D7BF-4868-A488-FF4220FE1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804574"/>
            <a:ext cx="3376665" cy="23871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61FE61-C94B-49FE-810E-507F6AC3AA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3" t="2447"/>
          <a:stretch/>
        </p:blipFill>
        <p:spPr>
          <a:xfrm>
            <a:off x="1468120" y="3899165"/>
            <a:ext cx="3376664" cy="232595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2120178-CA35-4744-A33B-10210CB76DF8}"/>
              </a:ext>
            </a:extLst>
          </p:cNvPr>
          <p:cNvSpPr txBox="1"/>
          <p:nvPr/>
        </p:nvSpPr>
        <p:spPr>
          <a:xfrm>
            <a:off x="9929865" y="425569"/>
            <a:ext cx="2287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详见李桑丫分会报告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4AA120-514C-409E-B748-BC5877AE758E}"/>
              </a:ext>
            </a:extLst>
          </p:cNvPr>
          <p:cNvSpPr txBox="1"/>
          <p:nvPr/>
        </p:nvSpPr>
        <p:spPr>
          <a:xfrm>
            <a:off x="1752600" y="6204798"/>
            <a:ext cx="3183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结构的不同工作点亮度模拟结果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7F9647-205A-4D3A-9BA1-1103CE1E4238}"/>
              </a:ext>
            </a:extLst>
          </p:cNvPr>
          <p:cNvSpPr txBox="1"/>
          <p:nvPr/>
        </p:nvSpPr>
        <p:spPr>
          <a:xfrm>
            <a:off x="6944134" y="6191676"/>
            <a:ext cx="3127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X-Z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不稳定性在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结构下影响较小</a:t>
            </a:r>
          </a:p>
        </p:txBody>
      </p:sp>
    </p:spTree>
    <p:extLst>
      <p:ext uri="{BB962C8B-B14F-4D97-AF65-F5344CB8AC3E}">
        <p14:creationId xmlns:p14="http://schemas.microsoft.com/office/powerpoint/2010/main" val="345418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B68CBA-1E67-4A4A-8B5F-9A1CB5F7020E}"/>
              </a:ext>
            </a:extLst>
          </p:cNvPr>
          <p:cNvSpPr txBox="1"/>
          <p:nvPr/>
        </p:nvSpPr>
        <p:spPr>
          <a:xfrm>
            <a:off x="1524000" y="762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基模稳定性初步分析</a:t>
            </a:r>
            <a:endParaRPr lang="en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09CE5DCD-FA94-42FA-AAF4-023D90C38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66271"/>
              </p:ext>
            </p:extLst>
          </p:nvPr>
        </p:nvGraphicFramePr>
        <p:xfrm>
          <a:off x="938670" y="2244505"/>
          <a:ext cx="33829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3" imgW="3383532" imgH="576381" progId="Equation.DSMT4">
                  <p:embed/>
                </p:oleObj>
              </mc:Choice>
              <mc:Fallback>
                <p:oleObj name="Equation" r:id="rId3" imgW="3383532" imgH="576381" progId="Equation.DSMT4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DAEE3D21-903A-4584-B807-7ED9635A1A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670" y="2244505"/>
                        <a:ext cx="338296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FC06E08C-C80F-4493-9B3C-D0469871D7D9}"/>
                  </a:ext>
                </a:extLst>
              </p:cNvPr>
              <p:cNvSpPr txBox="1"/>
              <p:nvPr/>
            </p:nvSpPr>
            <p:spPr>
              <a:xfrm>
                <a:off x="707092" y="2930305"/>
                <a:ext cx="184685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FC06E08C-C80F-4493-9B3C-D0469871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92" y="2930305"/>
                <a:ext cx="1846859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2C4B3056-BCDE-4E49-9071-0A6959BF540E}"/>
                  </a:ext>
                </a:extLst>
              </p:cNvPr>
              <p:cNvSpPr txBox="1"/>
              <p:nvPr/>
            </p:nvSpPr>
            <p:spPr>
              <a:xfrm>
                <a:off x="701040" y="3330490"/>
                <a:ext cx="184685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2C4B3056-BCDE-4E49-9071-0A6959BF5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3330490"/>
                <a:ext cx="1846859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73B2C476-19F1-48AB-B001-D872359166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8" r="-1"/>
          <a:stretch/>
        </p:blipFill>
        <p:spPr>
          <a:xfrm>
            <a:off x="7279639" y="1297511"/>
            <a:ext cx="3995295" cy="24702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68DE71F-A253-496E-AF32-D6E1B0E7DBD0}"/>
              </a:ext>
            </a:extLst>
          </p:cNvPr>
          <p:cNvSpPr txBox="1"/>
          <p:nvPr/>
        </p:nvSpPr>
        <p:spPr>
          <a:xfrm>
            <a:off x="7310119" y="3429000"/>
            <a:ext cx="1898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PRAB 27, 064402 (2024)</a:t>
            </a:r>
            <a:endParaRPr lang="zh-CN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FD38067A-859C-47B1-A534-A7BCACC4A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53247"/>
              </p:ext>
            </p:extLst>
          </p:nvPr>
        </p:nvGraphicFramePr>
        <p:xfrm>
          <a:off x="730231" y="3886200"/>
          <a:ext cx="600516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682">
                  <a:extLst>
                    <a:ext uri="{9D8B030D-6E8A-4147-A177-3AD203B41FA5}">
                      <a16:colId xmlns:a16="http://schemas.microsoft.com/office/drawing/2014/main" val="3431322037"/>
                    </a:ext>
                  </a:extLst>
                </a:gridCol>
                <a:gridCol w="1913579">
                  <a:extLst>
                    <a:ext uri="{9D8B030D-6E8A-4147-A177-3AD203B41FA5}">
                      <a16:colId xmlns:a16="http://schemas.microsoft.com/office/drawing/2014/main" val="2153874118"/>
                    </a:ext>
                  </a:extLst>
                </a:gridCol>
                <a:gridCol w="2819905">
                  <a:extLst>
                    <a:ext uri="{9D8B030D-6E8A-4147-A177-3AD203B41FA5}">
                      <a16:colId xmlns:a16="http://schemas.microsoft.com/office/drawing/2014/main" val="2832586353"/>
                    </a:ext>
                  </a:extLst>
                </a:gridCol>
              </a:tblGrid>
              <a:tr h="394780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Coupled</a:t>
                      </a:r>
                      <a:r>
                        <a:rPr lang="en-US" altLang="zh-CN" sz="1200" baseline="0" dirty="0">
                          <a:latin typeface="Arial Rounded MT Bold" panose="020F0704030504030204" pitchFamily="34" charset="0"/>
                        </a:rPr>
                        <a:t> mode number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With open</a:t>
                      </a:r>
                      <a:r>
                        <a:rPr lang="en-US" altLang="zh-CN" sz="1200" baseline="0" dirty="0">
                          <a:latin typeface="Arial Rounded MT Bold" panose="020F0704030504030204" pitchFamily="34" charset="0"/>
                        </a:rPr>
                        <a:t> LLRF feedback(1/s)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With closed LLRF feedback(1/s)</a:t>
                      </a:r>
                    </a:p>
                    <a:p>
                      <a:r>
                        <a:rPr lang="en-US" altLang="zh-CN" sz="1200" b="1" dirty="0" err="1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Kp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= 1, Ki = 2e-5 delay =750 (1.5 us)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38127"/>
                  </a:ext>
                </a:extLst>
              </a:tr>
              <a:tr h="236868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-4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2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6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220764"/>
                  </a:ext>
                </a:extLst>
              </a:tr>
              <a:tr h="236868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-3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6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85695"/>
                  </a:ext>
                </a:extLst>
              </a:tr>
              <a:tr h="236868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-2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24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46 </a:t>
                      </a:r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                                     </a:t>
                      </a:r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Arial Rounded MT Bold" panose="020F0704030504030204" pitchFamily="34" charset="0"/>
                        </a:rPr>
                        <a:t>45 (STABLE)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02709"/>
                  </a:ext>
                </a:extLst>
              </a:tr>
              <a:tr h="236868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-1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216            </a:t>
                      </a:r>
                      <a:r>
                        <a:rPr lang="en-US" altLang="zh-CN" sz="1200" dirty="0">
                          <a:solidFill>
                            <a:srgbClr val="FFFF00"/>
                          </a:solidFill>
                          <a:latin typeface="Arial Rounded MT Bold" panose="020F0704030504030204" pitchFamily="34" charset="0"/>
                        </a:rPr>
                        <a:t>215 (STABLE)</a:t>
                      </a:r>
                      <a:endParaRPr lang="zh-CN" altLang="en-US" sz="1200" dirty="0">
                        <a:solidFill>
                          <a:srgbClr val="FFFF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0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2937"/>
                  </a:ext>
                </a:extLst>
              </a:tr>
              <a:tr h="236868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0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-958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-1976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46222"/>
                  </a:ext>
                </a:extLst>
              </a:tr>
              <a:tr h="236868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1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-182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-6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60382"/>
                  </a:ext>
                </a:extLst>
              </a:tr>
              <a:tr h="236868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2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-22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Arial Rounded MT Bold" panose="020F0704030504030204" pitchFamily="34" charset="0"/>
                        </a:rPr>
                        <a:t>-40</a:t>
                      </a:r>
                      <a:endParaRPr lang="zh-CN" alt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122768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4372C2C4-583F-4C1F-A0CF-C3ECB350F536}"/>
              </a:ext>
            </a:extLst>
          </p:cNvPr>
          <p:cNvSpPr txBox="1"/>
          <p:nvPr/>
        </p:nvSpPr>
        <p:spPr>
          <a:xfrm>
            <a:off x="7162800" y="849868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STABLE PI Module</a:t>
            </a:r>
            <a:endParaRPr lang="zh-CN" altLang="en-US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C922CE-ABE6-4395-9FAF-C93DF8BAA1E4}"/>
              </a:ext>
            </a:extLst>
          </p:cNvPr>
          <p:cNvSpPr txBox="1"/>
          <p:nvPr/>
        </p:nvSpPr>
        <p:spPr>
          <a:xfrm>
            <a:off x="411480" y="1128375"/>
            <a:ext cx="5922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通过公式计算和跟踪模拟分别给出基模稳定性条件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E7AC55-1100-4A0F-9E9D-FFCF76795548}"/>
              </a:ext>
            </a:extLst>
          </p:cNvPr>
          <p:cNvSpPr txBox="1"/>
          <p:nvPr/>
        </p:nvSpPr>
        <p:spPr>
          <a:xfrm>
            <a:off x="7279639" y="4709160"/>
            <a:ext cx="3995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通过合理设置</a:t>
            </a:r>
            <a:r>
              <a:rPr lang="en-US" altLang="zh-CN" sz="20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</a:t>
            </a:r>
            <a:r>
              <a:rPr lang="zh-CN" altLang="en-US" sz="20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反馈参数，可以确保主腔基膜稳定性（不稳定性增长时间大于纵向阻尼时间）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01CB1E-0C97-4A95-A9AA-EA268403E2C3}"/>
              </a:ext>
            </a:extLst>
          </p:cNvPr>
          <p:cNvSpPr txBox="1"/>
          <p:nvPr/>
        </p:nvSpPr>
        <p:spPr>
          <a:xfrm>
            <a:off x="411480" y="17898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耦合束团不稳定性增长率：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198AF78-AE56-49B8-AED4-C910C7BBB5B0}"/>
              </a:ext>
            </a:extLst>
          </p:cNvPr>
          <p:cNvSpPr/>
          <p:nvPr/>
        </p:nvSpPr>
        <p:spPr>
          <a:xfrm>
            <a:off x="7162800" y="4419600"/>
            <a:ext cx="4298969" cy="147964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09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4882B6-D966-4FA0-9359-5913AB5807BD}"/>
              </a:ext>
            </a:extLst>
          </p:cNvPr>
          <p:cNvSpPr txBox="1"/>
          <p:nvPr/>
        </p:nvSpPr>
        <p:spPr>
          <a:xfrm>
            <a:off x="1524000" y="762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集体效应初步分析</a:t>
            </a:r>
            <a:endParaRPr lang="en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对象 -2147482516">
            <a:extLst>
              <a:ext uri="{FF2B5EF4-FFF2-40B4-BE49-F238E27FC236}">
                <a16:creationId xmlns:a16="http://schemas.microsoft.com/office/drawing/2014/main" id="{A50A8A28-2C80-4B2E-8A99-024CC7615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0670" y="1880235"/>
          <a:ext cx="3833495" cy="628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r:id="rId3" imgW="2946400" imgH="482600" progId="Equation.DSMT4">
                  <p:embed/>
                </p:oleObj>
              </mc:Choice>
              <mc:Fallback>
                <p:oleObj r:id="rId3" imgW="2946400" imgH="482600" progId="Equation.DSMT4">
                  <p:embed/>
                  <p:pic>
                    <p:nvPicPr>
                      <p:cNvPr id="5" name="对象 -21474825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0670" y="1880235"/>
                        <a:ext cx="3833495" cy="6280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8B9A0723-2EF5-4A27-A631-2562E8DE56FC}"/>
              </a:ext>
            </a:extLst>
          </p:cNvPr>
          <p:cNvSpPr txBox="1"/>
          <p:nvPr/>
        </p:nvSpPr>
        <p:spPr>
          <a:xfrm>
            <a:off x="6520180" y="1177290"/>
            <a:ext cx="425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平板模型</a:t>
            </a:r>
            <a:r>
              <a:rPr lang="en-US" altLang="zh-CN" dirty="0">
                <a:solidFill>
                  <a:srgbClr val="000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CSR</a:t>
            </a:r>
            <a:r>
              <a:rPr lang="zh-CN" altLang="en-US" dirty="0">
                <a:solidFill>
                  <a:srgbClr val="000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不稳定性阈值</a:t>
            </a:r>
            <a:r>
              <a:rPr lang="en-US" altLang="zh-CN" dirty="0">
                <a:solidFill>
                  <a:srgbClr val="000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= 5.8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111BE4E-F4C6-4F86-AFF1-BE69A3107A1C}"/>
                  </a:ext>
                </a:extLst>
              </p:cNvPr>
              <p:cNvSpPr txBox="1"/>
              <p:nvPr/>
            </p:nvSpPr>
            <p:spPr>
              <a:xfrm>
                <a:off x="9361170" y="1761490"/>
                <a:ext cx="209105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h=25 mm;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𝜌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=8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m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111BE4E-F4C6-4F86-AFF1-BE69A310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170" y="1761490"/>
                <a:ext cx="2091055" cy="368300"/>
              </a:xfrm>
              <a:prstGeom prst="rect">
                <a:avLst/>
              </a:prstGeom>
              <a:blipFill>
                <a:blip r:embed="rId5"/>
                <a:stretch>
                  <a:fillRect l="-262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6D731134-BFA3-4DB2-989D-B6972033548A}"/>
              </a:ext>
            </a:extLst>
          </p:cNvPr>
          <p:cNvSpPr txBox="1"/>
          <p:nvPr/>
        </p:nvSpPr>
        <p:spPr>
          <a:xfrm>
            <a:off x="6630670" y="1546860"/>
            <a:ext cx="1537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经验公式</a:t>
            </a:r>
          </a:p>
        </p:txBody>
      </p:sp>
      <p:graphicFrame>
        <p:nvGraphicFramePr>
          <p:cNvPr id="10" name="对象 -2147482533">
            <a:extLst>
              <a:ext uri="{FF2B5EF4-FFF2-40B4-BE49-F238E27FC236}">
                <a16:creationId xmlns:a16="http://schemas.microsoft.com/office/drawing/2014/main" id="{CBB601FA-A411-48CE-B18E-C032E4CF8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942045"/>
              </p:ext>
            </p:extLst>
          </p:nvPr>
        </p:nvGraphicFramePr>
        <p:xfrm>
          <a:off x="859325" y="1593446"/>
          <a:ext cx="4165600" cy="70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r:id="rId6" imgW="3060065" imgH="520700" progId="Equation.DSMT4">
                  <p:embed/>
                </p:oleObj>
              </mc:Choice>
              <mc:Fallback>
                <p:oleObj r:id="rId6" imgW="3060065" imgH="520700" progId="Equation.DSMT4">
                  <p:embed/>
                  <p:pic>
                    <p:nvPicPr>
                      <p:cNvPr id="9" name="对象 -214748253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9325" y="1593446"/>
                        <a:ext cx="4165600" cy="7086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F921D469-50CE-4C42-BEBF-6CC7E7F244F4}"/>
              </a:ext>
            </a:extLst>
          </p:cNvPr>
          <p:cNvSpPr txBox="1"/>
          <p:nvPr/>
        </p:nvSpPr>
        <p:spPr>
          <a:xfrm>
            <a:off x="609600" y="1295033"/>
            <a:ext cx="1652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sym typeface="+mn-ea"/>
              </a:rPr>
              <a:t>Zotter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公式：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AAB9BB-96F8-4586-8825-80B3CE3578C2}"/>
                  </a:ext>
                </a:extLst>
              </p:cNvPr>
              <p:cNvSpPr txBox="1"/>
              <p:nvPr/>
            </p:nvSpPr>
            <p:spPr>
              <a:xfrm>
                <a:off x="722459" y="2494670"/>
                <a:ext cx="3364865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有效阻抗</a:t>
                </a:r>
                <a:r>
                  <a:rPr lang="en-US" altLang="zh-CN" dirty="0"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 0.2 Ω</a:t>
                </a:r>
                <a:r>
                  <a:rPr lang="zh-CN" altLang="en-US" dirty="0"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，</a:t>
                </a:r>
                <a:r>
                  <a:rPr lang="en-US" altLang="zh-CN" dirty="0" err="1"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Ib</a:t>
                </a:r>
                <a:r>
                  <a:rPr lang="en-US" altLang="zh-CN" dirty="0"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=2.8 mA</a:t>
                </a:r>
                <a:endParaRPr lang="zh-CN" altLang="en-US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endParaRPr>
              </a:p>
              <a:p>
                <a:r>
                  <a:rPr lang="en-US" altLang="zh-CN" dirty="0" err="1"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Vrf</a:t>
                </a:r>
                <a:r>
                  <a:rPr lang="en-US" altLang="zh-CN" dirty="0"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= 2MV 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panose="02020609040205080304" charset="-128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𝑧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panose="02020609040205080304" charset="-128"/>
                        <a:cs typeface="Cambria Math" panose="02040503050406030204" charset="0"/>
                      </a:rPr>
                      <m:t>=10.6 </m:t>
                    </m:r>
                    <m:r>
                      <a:rPr lang="en-US" altLang="zh-CN" i="1">
                        <a:latin typeface="Cambria Math" panose="02040503050406030204" charset="0"/>
                        <a:ea typeface="楷体" panose="02010609060101010101" charset="-122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charset="-122"/>
                        <a:cs typeface="Cambria Math" panose="02040503050406030204" charset="0"/>
                      </a:rPr>
                      <m:t>𝑚</m:t>
                    </m:r>
                  </m:oMath>
                </a14:m>
                <a:endParaRPr lang="en-US" altLang="zh-CN" i="1" dirty="0">
                  <a:latin typeface="Cambria Math" panose="02040503050406030204" charset="0"/>
                  <a:ea typeface="楷体" panose="02010609060101010101" charset="-122"/>
                  <a:cs typeface="Cambria Math" panose="02040503050406030204" charset="0"/>
                </a:endParaRPr>
              </a:p>
              <a:p>
                <a:pPr algn="l"/>
                <a:r>
                  <a:rPr lang="en-US" altLang="zh-CN" dirty="0" err="1">
                    <a:solidFill>
                      <a:srgbClr val="0007FF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Vrf</a:t>
                </a:r>
                <a:r>
                  <a:rPr lang="en-US" altLang="zh-CN" dirty="0">
                    <a:solidFill>
                      <a:srgbClr val="0007FF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  <a:sym typeface="+mn-ea"/>
                  </a:rPr>
                  <a:t>= 3MV 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7FF"/>
                            </a:solidFill>
                            <a:latin typeface="Cambria Math" panose="02040503050406030204" pitchFamily="18" charset="0"/>
                            <a:ea typeface="楷体" panose="02010609060101010101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7FF"/>
                            </a:solidFill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7FF"/>
                            </a:solidFill>
                            <a:latin typeface="Cambria Math" panose="02040503050406030204" charset="0"/>
                            <a:ea typeface="楷体" panose="02010609060101010101" charset="-122"/>
                            <a:cs typeface="Cambria Math" panose="02040503050406030204" charset="0"/>
                          </a:rPr>
                          <m:t>𝑧</m:t>
                        </m:r>
                      </m:sub>
                    </m:sSub>
                    <m:r>
                      <a:rPr lang="en-US" altLang="zh-CN" i="1">
                        <a:solidFill>
                          <a:srgbClr val="0007FF"/>
                        </a:solidFill>
                        <a:latin typeface="Cambria Math" panose="02040503050406030204" charset="0"/>
                        <a:ea typeface="楷体" panose="02010609060101010101" charset="-122"/>
                        <a:cs typeface="Cambria Math" panose="02040503050406030204" charset="0"/>
                      </a:rPr>
                      <m:t>=8.9 </m:t>
                    </m:r>
                    <m:r>
                      <a:rPr lang="en-US" altLang="zh-CN" i="1">
                        <a:solidFill>
                          <a:srgbClr val="0007FF"/>
                        </a:solidFill>
                        <a:latin typeface="Cambria Math" panose="02040503050406030204" charset="0"/>
                        <a:ea typeface="楷体" panose="02010609060101010101" charset="-122"/>
                        <a:cs typeface="Cambria Math" panose="02040503050406030204" charset="0"/>
                      </a:rPr>
                      <m:t>𝑚𝑚</m:t>
                    </m:r>
                  </m:oMath>
                </a14:m>
                <a:r>
                  <a:rPr lang="en-US" altLang="zh-CN" dirty="0">
                    <a:solidFill>
                      <a:srgbClr val="0007FF"/>
                    </a:solidFill>
                    <a:latin typeface="Times New Roman" panose="02020603050405020304" charset="0"/>
                    <a:ea typeface="楷体" panose="02010609060101010101" charset="-122"/>
                    <a:cs typeface="Times New Roman" panose="0202060305040502030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AAB9BB-96F8-4586-8825-80B3CE357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59" y="2494670"/>
                <a:ext cx="3364865" cy="922020"/>
              </a:xfrm>
              <a:prstGeom prst="rect">
                <a:avLst/>
              </a:prstGeom>
              <a:blipFill>
                <a:blip r:embed="rId8"/>
                <a:stretch>
                  <a:fillRect l="-1633" t="-4636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BD0C1EB8-D877-4174-80FD-19E6B1474BE7}"/>
              </a:ext>
            </a:extLst>
          </p:cNvPr>
          <p:cNvSpPr txBox="1"/>
          <p:nvPr/>
        </p:nvSpPr>
        <p:spPr>
          <a:xfrm>
            <a:off x="519430" y="3779031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000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电阻壁不稳定性：</a:t>
            </a:r>
          </a:p>
          <a:p>
            <a:endParaRPr lang="zh-CN" altLang="en-US" dirty="0">
              <a:solidFill>
                <a:srgbClr val="0007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4" name="对象 -2147482490">
            <a:extLst>
              <a:ext uri="{FF2B5EF4-FFF2-40B4-BE49-F238E27FC236}">
                <a16:creationId xmlns:a16="http://schemas.microsoft.com/office/drawing/2014/main" id="{87771AFA-0197-4EB8-8F83-03B0DD59A8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590038"/>
              </p:ext>
            </p:extLst>
          </p:nvPr>
        </p:nvGraphicFramePr>
        <p:xfrm>
          <a:off x="1283508" y="4350776"/>
          <a:ext cx="3168650" cy="69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r:id="rId9" imgW="2387600" imgH="520700" progId="Equation.DSMT4">
                  <p:embed/>
                </p:oleObj>
              </mc:Choice>
              <mc:Fallback>
                <p:oleObj r:id="rId9" imgW="2387600" imgH="520700" progId="Equation.DSMT4">
                  <p:embed/>
                  <p:pic>
                    <p:nvPicPr>
                      <p:cNvPr id="14" name="对象 -214748249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83508" y="4350776"/>
                        <a:ext cx="3168650" cy="690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906B7C56-B4B0-48E8-838B-29BD0A643F01}"/>
              </a:ext>
            </a:extLst>
          </p:cNvPr>
          <p:cNvSpPr txBox="1"/>
          <p:nvPr/>
        </p:nvSpPr>
        <p:spPr>
          <a:xfrm>
            <a:off x="874250" y="5621655"/>
            <a:ext cx="33693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0007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增益时间</a:t>
            </a:r>
            <a:r>
              <a:rPr lang="en-US" altLang="zh-CN" dirty="0">
                <a:solidFill>
                  <a:srgbClr val="0007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1.6 </a:t>
            </a:r>
            <a:r>
              <a:rPr lang="en-US" altLang="zh-CN" dirty="0" err="1">
                <a:solidFill>
                  <a:srgbClr val="0007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ms</a:t>
            </a:r>
            <a:endParaRPr lang="en-US" altLang="zh-CN" dirty="0">
              <a:solidFill>
                <a:srgbClr val="0007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r>
              <a:rPr lang="zh-CN" altLang="en-US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可使用横向</a:t>
            </a:r>
            <a:r>
              <a:rPr lang="en-US" altLang="zh-CN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feedback </a:t>
            </a:r>
            <a:r>
              <a:rPr lang="zh-CN" altLang="en-US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抑制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71ECC7C-9000-46D1-BFB1-66806229A5AD}"/>
              </a:ext>
            </a:extLst>
          </p:cNvPr>
          <p:cNvSpPr txBox="1"/>
          <p:nvPr/>
        </p:nvSpPr>
        <p:spPr>
          <a:xfrm>
            <a:off x="1233343" y="5161353"/>
            <a:ext cx="26511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真空室：铝、</a:t>
            </a:r>
            <a:r>
              <a:rPr lang="en-US" altLang="zh-CN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b=25 mm</a:t>
            </a:r>
          </a:p>
        </p:txBody>
      </p:sp>
      <p:graphicFrame>
        <p:nvGraphicFramePr>
          <p:cNvPr id="17" name="对象 -2147482516">
            <a:extLst>
              <a:ext uri="{FF2B5EF4-FFF2-40B4-BE49-F238E27FC236}">
                <a16:creationId xmlns:a16="http://schemas.microsoft.com/office/drawing/2014/main" id="{317162AD-959F-44A4-B2DD-E2E2B0D87B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19594"/>
              </p:ext>
            </p:extLst>
          </p:nvPr>
        </p:nvGraphicFramePr>
        <p:xfrm>
          <a:off x="6834450" y="3446964"/>
          <a:ext cx="1559560" cy="75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" r:id="rId11" imgW="1104900" imgH="533400" progId="Equation.DSMT4">
                  <p:embed/>
                </p:oleObj>
              </mc:Choice>
              <mc:Fallback>
                <p:oleObj r:id="rId11" imgW="1104900" imgH="533400" progId="Equation.DSMT4">
                  <p:embed/>
                  <p:pic>
                    <p:nvPicPr>
                      <p:cNvPr id="18" name="对象 -214748251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34450" y="3446964"/>
                        <a:ext cx="1559560" cy="753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CE747216-CB22-4BC6-95FF-5DAF64CADF88}"/>
              </a:ext>
            </a:extLst>
          </p:cNvPr>
          <p:cNvSpPr txBox="1"/>
          <p:nvPr/>
        </p:nvSpPr>
        <p:spPr>
          <a:xfrm>
            <a:off x="6789510" y="3015409"/>
            <a:ext cx="18129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rgbClr val="000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TMCI</a:t>
            </a:r>
            <a:r>
              <a:rPr lang="zh-CN" altLang="en-US" dirty="0">
                <a:solidFill>
                  <a:srgbClr val="0007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阈值：</a:t>
            </a:r>
          </a:p>
        </p:txBody>
      </p:sp>
      <p:graphicFrame>
        <p:nvGraphicFramePr>
          <p:cNvPr id="19" name="对象 -2147482516">
            <a:extLst>
              <a:ext uri="{FF2B5EF4-FFF2-40B4-BE49-F238E27FC236}">
                <a16:creationId xmlns:a16="http://schemas.microsoft.com/office/drawing/2014/main" id="{6868853B-4222-4DF9-83E0-6CAD30771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85602"/>
              </p:ext>
            </p:extLst>
          </p:nvPr>
        </p:nvGraphicFramePr>
        <p:xfrm>
          <a:off x="6900000" y="4764517"/>
          <a:ext cx="2186940" cy="48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" r:id="rId13" imgW="1548765" imgH="342900" progId="Equation.DSMT4">
                  <p:embed/>
                </p:oleObj>
              </mc:Choice>
              <mc:Fallback>
                <p:oleObj r:id="rId13" imgW="1548765" imgH="342900" progId="Equation.DSMT4">
                  <p:embed/>
                  <p:pic>
                    <p:nvPicPr>
                      <p:cNvPr id="21" name="对象 -214748251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00000" y="4764517"/>
                        <a:ext cx="2186940" cy="4851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F42D0925-1C1D-4EFE-B307-C6B2B5EB2694}"/>
              </a:ext>
            </a:extLst>
          </p:cNvPr>
          <p:cNvSpPr txBox="1"/>
          <p:nvPr/>
        </p:nvSpPr>
        <p:spPr>
          <a:xfrm>
            <a:off x="6789510" y="4236514"/>
            <a:ext cx="2555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横向阻抗需要控制在：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32C10DD-6A6F-41F6-8EF9-DAD2598E34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1186" y="3058384"/>
            <a:ext cx="2526277" cy="233416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A9AB83D-5E90-4173-9154-1CCF272182A8}"/>
              </a:ext>
            </a:extLst>
          </p:cNvPr>
          <p:cNvSpPr txBox="1"/>
          <p:nvPr/>
        </p:nvSpPr>
        <p:spPr>
          <a:xfrm>
            <a:off x="6229440" y="5606025"/>
            <a:ext cx="5715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07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阻抗建模</a:t>
            </a:r>
            <a:r>
              <a:rPr lang="zh-CN" altLang="en-US" dirty="0">
                <a:solidFill>
                  <a:srgbClr val="0007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dirty="0" err="1">
                <a:solidFill>
                  <a:srgbClr val="0007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电子云不稳定性</a:t>
            </a:r>
            <a:r>
              <a:rPr lang="zh-CN" altLang="en-US" dirty="0">
                <a:solidFill>
                  <a:srgbClr val="0007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、阻抗</a:t>
            </a:r>
            <a:r>
              <a:rPr lang="en-US" altLang="zh-CN" dirty="0">
                <a:solidFill>
                  <a:srgbClr val="0007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dirty="0">
                <a:solidFill>
                  <a:srgbClr val="0007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束束作用耦合等研究</a:t>
            </a:r>
            <a:r>
              <a:rPr lang="en-US" altLang="zh-CN" dirty="0" err="1">
                <a:solidFill>
                  <a:srgbClr val="0007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正在进行中</a:t>
            </a:r>
            <a:endParaRPr lang="en-US" altLang="zh-CN" dirty="0">
              <a:solidFill>
                <a:srgbClr val="0007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7CBEF08-80E4-4FE3-BCE5-28D6D1D5C78D}"/>
              </a:ext>
            </a:extLst>
          </p:cNvPr>
          <p:cNvSpPr txBox="1"/>
          <p:nvPr/>
        </p:nvSpPr>
        <p:spPr>
          <a:xfrm>
            <a:off x="556895" y="929395"/>
            <a:ext cx="6096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rgbClr val="0007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阻抗对束团的拉伸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037954-02A8-6F4A-9F70-471B2CFBEB9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49407" y="2347198"/>
            <a:ext cx="2083231" cy="19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5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57CBCF3-2940-4E2B-AC27-7803C357B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5770"/>
            <a:ext cx="11353800" cy="1066800"/>
          </a:xfrm>
        </p:spPr>
        <p:txBody>
          <a:bodyPr/>
          <a:lstStyle/>
          <a:p>
            <a:r>
              <a:rPr lang="zh-CN" altLang="en-US" sz="2000" dirty="0"/>
              <a:t>首圈轨迹校正：校正后轨迹最大值约</a:t>
            </a:r>
            <a:r>
              <a:rPr lang="en-US" altLang="zh-CN" sz="2000" dirty="0"/>
              <a:t>0.8 mm, </a:t>
            </a:r>
            <a:r>
              <a:rPr lang="zh-CN" altLang="en-US" sz="2000" dirty="0"/>
              <a:t>最大校正子强度约</a:t>
            </a:r>
            <a:r>
              <a:rPr lang="en-US" altLang="zh-CN" sz="2000" dirty="0"/>
              <a:t>0.3 </a:t>
            </a:r>
            <a:r>
              <a:rPr lang="en-US" altLang="zh-CN" sz="2000" dirty="0" err="1"/>
              <a:t>mrad</a:t>
            </a:r>
            <a:r>
              <a:rPr lang="en-US" altLang="zh-CN" sz="2000" dirty="0"/>
              <a:t>;</a:t>
            </a:r>
          </a:p>
          <a:p>
            <a:r>
              <a:rPr lang="zh-CN" altLang="en-US" sz="2000" dirty="0"/>
              <a:t>闭轨校正：校正后全环轨道</a:t>
            </a:r>
            <a:r>
              <a:rPr lang="en-US" altLang="zh-CN" sz="2000" dirty="0"/>
              <a:t>rms</a:t>
            </a:r>
            <a:r>
              <a:rPr lang="zh-CN" altLang="en-US" sz="2000" dirty="0"/>
              <a:t>值约</a:t>
            </a:r>
            <a:r>
              <a:rPr lang="en-US" altLang="zh-CN" sz="2000" dirty="0"/>
              <a:t>40 </a:t>
            </a:r>
            <a:r>
              <a:rPr lang="en-US" altLang="zh-CN" sz="2000" dirty="0" err="1"/>
              <a:t>μm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IP</a:t>
            </a:r>
            <a:r>
              <a:rPr lang="zh-CN" altLang="en-US" sz="2000" dirty="0"/>
              <a:t>处轨道需专门校正</a:t>
            </a:r>
            <a:r>
              <a:rPr lang="en-US" altLang="zh-CN" sz="2000" dirty="0"/>
              <a:t>;</a:t>
            </a:r>
          </a:p>
          <a:p>
            <a:r>
              <a:rPr lang="zh-CN" altLang="en-US" sz="2000" dirty="0"/>
              <a:t>光学函数及耦合校正 </a:t>
            </a:r>
            <a:r>
              <a:rPr lang="en-US" altLang="zh-CN" sz="2000" dirty="0"/>
              <a:t>—</a:t>
            </a:r>
            <a:r>
              <a:rPr lang="zh-CN" altLang="en-US" sz="2000" dirty="0"/>
              <a:t> </a:t>
            </a:r>
            <a:r>
              <a:rPr lang="en-US" altLang="zh-CN" sz="2000" dirty="0"/>
              <a:t>ongoing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035E0-D62A-4D80-A45A-78937E7D0157}"/>
              </a:ext>
            </a:extLst>
          </p:cNvPr>
          <p:cNvSpPr txBox="1"/>
          <p:nvPr/>
        </p:nvSpPr>
        <p:spPr>
          <a:xfrm>
            <a:off x="1524000" y="762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误差分析与校正</a:t>
            </a:r>
            <a:endParaRPr lang="en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D80A11-FC59-4E44-8660-63A9349EC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4010699" cy="20161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7376776-7A6C-4357-AEFA-036268A67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63" y="2239332"/>
            <a:ext cx="4010699" cy="19533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8F3E54-8458-4746-A73D-0295B5B58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017" y="4459679"/>
            <a:ext cx="4070012" cy="20161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73BD0F-4078-4067-A31E-2551AFFEC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51" y="4434544"/>
            <a:ext cx="4070011" cy="20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6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2035E0-D62A-4D80-A45A-78937E7D0157}"/>
              </a:ext>
            </a:extLst>
          </p:cNvPr>
          <p:cNvSpPr txBox="1"/>
          <p:nvPr/>
        </p:nvSpPr>
        <p:spPr>
          <a:xfrm>
            <a:off x="1524000" y="762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束流损失与准直研究方法与思路</a:t>
            </a:r>
            <a:endParaRPr lang="en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50FB241-4C3D-4EEC-851F-8014EEDA0C6B}"/>
              </a:ext>
            </a:extLst>
          </p:cNvPr>
          <p:cNvSpPr/>
          <p:nvPr/>
        </p:nvSpPr>
        <p:spPr>
          <a:xfrm>
            <a:off x="501800" y="1584330"/>
            <a:ext cx="2329333" cy="527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0F34A6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束流损失机制研究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1DD947F-1F1E-4A2E-AFA6-5BC44C4E299F}"/>
              </a:ext>
            </a:extLst>
          </p:cNvPr>
          <p:cNvSpPr/>
          <p:nvPr/>
        </p:nvSpPr>
        <p:spPr>
          <a:xfrm>
            <a:off x="3087552" y="1584330"/>
            <a:ext cx="3854560" cy="527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STCF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对撞环的束流损失情况模拟</a:t>
            </a:r>
          </a:p>
        </p:txBody>
      </p:sp>
      <p:sp>
        <p:nvSpPr>
          <p:cNvPr id="14" name="下箭头 3">
            <a:extLst>
              <a:ext uri="{FF2B5EF4-FFF2-40B4-BE49-F238E27FC236}">
                <a16:creationId xmlns:a16="http://schemas.microsoft.com/office/drawing/2014/main" id="{FA265B35-A978-457C-B556-E51871DC01A5}"/>
              </a:ext>
            </a:extLst>
          </p:cNvPr>
          <p:cNvSpPr/>
          <p:nvPr/>
        </p:nvSpPr>
        <p:spPr>
          <a:xfrm>
            <a:off x="2862245" y="2202641"/>
            <a:ext cx="217101" cy="47784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0116CED-A35F-49AF-9AC6-153C40AE3233}"/>
              </a:ext>
            </a:extLst>
          </p:cNvPr>
          <p:cNvSpPr/>
          <p:nvPr/>
        </p:nvSpPr>
        <p:spPr>
          <a:xfrm>
            <a:off x="533400" y="2801857"/>
            <a:ext cx="6408712" cy="527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加入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collimator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，优化数量、位置、孔径、材料与形状</a:t>
            </a: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7F9081C5-B1AE-4DF1-8511-0201E61B7AB6}"/>
              </a:ext>
            </a:extLst>
          </p:cNvPr>
          <p:cNvSpPr/>
          <p:nvPr/>
        </p:nvSpPr>
        <p:spPr>
          <a:xfrm>
            <a:off x="6998986" y="2194371"/>
            <a:ext cx="288032" cy="1326719"/>
          </a:xfrm>
          <a:prstGeom prst="leftBrace">
            <a:avLst/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5B9D652-E82B-42F0-9A91-DB4D810EFAE1}"/>
              </a:ext>
            </a:extLst>
          </p:cNvPr>
          <p:cNvSpPr/>
          <p:nvPr/>
        </p:nvSpPr>
        <p:spPr>
          <a:xfrm>
            <a:off x="7590184" y="1930692"/>
            <a:ext cx="2016223" cy="527358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准直效率与本底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5C88F5F-1C64-48DF-9B46-09638CFFCA8E}"/>
              </a:ext>
            </a:extLst>
          </p:cNvPr>
          <p:cNvSpPr/>
          <p:nvPr/>
        </p:nvSpPr>
        <p:spPr>
          <a:xfrm>
            <a:off x="7590183" y="2549025"/>
            <a:ext cx="2016223" cy="527358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阻抗与不稳定性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A6881B5-8A3D-44A4-B3DA-EB8B16FA2B56}"/>
              </a:ext>
            </a:extLst>
          </p:cNvPr>
          <p:cNvSpPr/>
          <p:nvPr/>
        </p:nvSpPr>
        <p:spPr>
          <a:xfrm>
            <a:off x="7590184" y="3194280"/>
            <a:ext cx="2016222" cy="527358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热效应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D69D7A0-43D9-43FD-A21B-C8F041B91E4F}"/>
              </a:ext>
            </a:extLst>
          </p:cNvPr>
          <p:cNvSpPr/>
          <p:nvPr/>
        </p:nvSpPr>
        <p:spPr>
          <a:xfrm>
            <a:off x="2287258" y="4031712"/>
            <a:ext cx="2638966" cy="527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Collimator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机械设计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E58AC63-091E-41DF-89AE-CC25617232EE}"/>
              </a:ext>
            </a:extLst>
          </p:cNvPr>
          <p:cNvSpPr/>
          <p:nvPr/>
        </p:nvSpPr>
        <p:spPr>
          <a:xfrm>
            <a:off x="2268834" y="5275886"/>
            <a:ext cx="2638966" cy="527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辐射屏蔽设计</a:t>
            </a:r>
          </a:p>
        </p:txBody>
      </p:sp>
      <p:sp>
        <p:nvSpPr>
          <p:cNvPr id="22" name="下箭头 32">
            <a:extLst>
              <a:ext uri="{FF2B5EF4-FFF2-40B4-BE49-F238E27FC236}">
                <a16:creationId xmlns:a16="http://schemas.microsoft.com/office/drawing/2014/main" id="{8F0F59AF-D638-46B2-B9E6-03A61666DD92}"/>
              </a:ext>
            </a:extLst>
          </p:cNvPr>
          <p:cNvSpPr/>
          <p:nvPr/>
        </p:nvSpPr>
        <p:spPr>
          <a:xfrm>
            <a:off x="2722582" y="3427667"/>
            <a:ext cx="217101" cy="47784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33">
            <a:extLst>
              <a:ext uri="{FF2B5EF4-FFF2-40B4-BE49-F238E27FC236}">
                <a16:creationId xmlns:a16="http://schemas.microsoft.com/office/drawing/2014/main" id="{CDEE6032-4EEE-4B47-BF06-FCE78CD31702}"/>
              </a:ext>
            </a:extLst>
          </p:cNvPr>
          <p:cNvSpPr/>
          <p:nvPr/>
        </p:nvSpPr>
        <p:spPr>
          <a:xfrm flipH="1" flipV="1">
            <a:off x="4015450" y="3413401"/>
            <a:ext cx="216024" cy="48323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34">
            <a:extLst>
              <a:ext uri="{FF2B5EF4-FFF2-40B4-BE49-F238E27FC236}">
                <a16:creationId xmlns:a16="http://schemas.microsoft.com/office/drawing/2014/main" id="{65E80230-853B-4736-A104-8A879D5DD90E}"/>
              </a:ext>
            </a:extLst>
          </p:cNvPr>
          <p:cNvSpPr/>
          <p:nvPr/>
        </p:nvSpPr>
        <p:spPr>
          <a:xfrm>
            <a:off x="3479766" y="4660482"/>
            <a:ext cx="217101" cy="47784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87168D5-017C-4FE9-A43D-09C7B0AD3444}"/>
              </a:ext>
            </a:extLst>
          </p:cNvPr>
          <p:cNvSpPr/>
          <p:nvPr/>
        </p:nvSpPr>
        <p:spPr>
          <a:xfrm>
            <a:off x="3151354" y="3464738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迭代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BB39089-DAAF-4B92-8A90-A079C598F3B8}"/>
              </a:ext>
            </a:extLst>
          </p:cNvPr>
          <p:cNvSpPr/>
          <p:nvPr/>
        </p:nvSpPr>
        <p:spPr>
          <a:xfrm>
            <a:off x="263352" y="92182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束流准直研究方法与思路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D1197035-CF50-4240-9704-3CC412F520EA}"/>
              </a:ext>
            </a:extLst>
          </p:cNvPr>
          <p:cNvSpPr txBox="1"/>
          <p:nvPr/>
        </p:nvSpPr>
        <p:spPr>
          <a:xfrm>
            <a:off x="5638800" y="4632787"/>
            <a:ext cx="6402288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2900"/>
              </a:lnSpc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基于对撞环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lattice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，模拟束流损失分布与损失率；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2900"/>
              </a:lnSpc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根据束流损失分布情况放置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collimator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，并对孔径、位置等参数进行优化；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ts val="2900"/>
              </a:lnSpc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模拟束流与不同材料准直器的相互作用。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7E76521-6D9F-4DD5-A32B-703FD8E41002}"/>
              </a:ext>
            </a:extLst>
          </p:cNvPr>
          <p:cNvSpPr txBox="1"/>
          <p:nvPr/>
        </p:nvSpPr>
        <p:spPr>
          <a:xfrm>
            <a:off x="5638800" y="4014454"/>
            <a:ext cx="29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近期工作计划</a:t>
            </a:r>
          </a:p>
        </p:txBody>
      </p:sp>
    </p:spTree>
    <p:extLst>
      <p:ext uri="{BB962C8B-B14F-4D97-AF65-F5344CB8AC3E}">
        <p14:creationId xmlns:p14="http://schemas.microsoft.com/office/powerpoint/2010/main" val="275967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极化束初步考虑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44E3D46-8697-42F7-B249-B4763E07D456}"/>
              </a:ext>
            </a:extLst>
          </p:cNvPr>
          <p:cNvSpPr txBox="1"/>
          <p:nvPr/>
        </p:nvSpPr>
        <p:spPr>
          <a:xfrm>
            <a:off x="457200" y="1389467"/>
            <a:ext cx="11049000" cy="4079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zh-CN" sz="24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极化主要从两个方面考虑：一是在</a:t>
            </a:r>
            <a:r>
              <a:rPr lang="en-US" altLang="zh-CN" sz="24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IP</a:t>
            </a:r>
            <a:r>
              <a:rPr lang="zh-CN" altLang="zh-CN" sz="24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处满足纵向极化，二是实现缓解退极化效应的条件</a:t>
            </a:r>
            <a:r>
              <a:rPr lang="zh-CN" altLang="en-US" sz="2400" kern="100" dirty="0">
                <a:solidFill>
                  <a:srgbClr val="0F34A6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solidFill>
                <a:srgbClr val="0F34A6"/>
              </a:solidFill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solidFill>
                  <a:srgbClr val="0F34A6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对于第一点</a:t>
            </a:r>
            <a:r>
              <a:rPr lang="zh-CN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，可以通过</a:t>
            </a:r>
            <a:r>
              <a:rPr lang="zh-CN" altLang="en-US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在合适位置放置</a:t>
            </a:r>
            <a:r>
              <a:rPr lang="zh-CN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西伯利亚蛇</a:t>
            </a:r>
            <a:r>
              <a:rPr lang="zh-CN" altLang="en-US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来实现</a:t>
            </a:r>
            <a:r>
              <a:rPr lang="en-US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zh-CN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也可以通过在</a:t>
            </a:r>
            <a:r>
              <a:rPr lang="en-US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IP</a:t>
            </a:r>
            <a:r>
              <a:rPr lang="zh-CN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附近放置</a:t>
            </a:r>
            <a:r>
              <a:rPr lang="en-US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Spin rotator</a:t>
            </a:r>
            <a:r>
              <a:rPr lang="zh-CN" altLang="en-US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来实现</a:t>
            </a:r>
            <a:endParaRPr lang="en-US" altLang="zh-CN" sz="2000" kern="100" dirty="0">
              <a:solidFill>
                <a:srgbClr val="0F34A6"/>
              </a:solidFill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F34A6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对于第二点</a:t>
            </a:r>
            <a:r>
              <a:rPr lang="zh-CN" altLang="zh-CN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，要让</a:t>
            </a:r>
            <a:r>
              <a:rPr lang="en-US" altLang="zh-CN" sz="2000" dirty="0">
                <a:solidFill>
                  <a:srgbClr val="0F34A6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Spin</a:t>
            </a:r>
            <a:r>
              <a:rPr lang="zh-CN" altLang="en-US" sz="2000" dirty="0">
                <a:solidFill>
                  <a:srgbClr val="0F34A6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F34A6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tune</a:t>
            </a:r>
            <a:r>
              <a:rPr lang="zh-CN" altLang="zh-CN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最大程度远离整数共振，放置</a:t>
            </a:r>
            <a:r>
              <a:rPr lang="zh-CN" altLang="en-US" sz="2000" dirty="0">
                <a:solidFill>
                  <a:srgbClr val="0F34A6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西伯利亚蛇</a:t>
            </a:r>
            <a:r>
              <a:rPr lang="zh-CN" altLang="zh-CN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可以将</a:t>
            </a:r>
            <a:r>
              <a:rPr lang="en-US" altLang="zh-CN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spin tune</a:t>
            </a:r>
            <a:r>
              <a:rPr lang="zh-CN" altLang="zh-CN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固定在</a:t>
            </a:r>
            <a:r>
              <a:rPr lang="en-US" altLang="zh-CN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0.5</a:t>
            </a:r>
            <a:r>
              <a:rPr lang="zh-CN" altLang="zh-CN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；放置</a:t>
            </a:r>
            <a:r>
              <a:rPr lang="en-US" altLang="zh-CN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Spin rotator</a:t>
            </a:r>
            <a:r>
              <a:rPr lang="zh-CN" altLang="zh-CN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则可以通过微调能量，使得</a:t>
            </a:r>
            <a:r>
              <a:rPr lang="en-US" altLang="zh-CN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zh-CN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×γ小数部分等于</a:t>
            </a:r>
            <a:r>
              <a:rPr lang="en-US" altLang="zh-CN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0.5</a:t>
            </a:r>
            <a:r>
              <a:rPr lang="zh-CN" altLang="en-US" sz="20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000" dirty="0">
              <a:solidFill>
                <a:srgbClr val="0F34A6"/>
              </a:solidFill>
              <a:effectLst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对于</a:t>
            </a:r>
            <a:r>
              <a:rPr lang="en-US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STCF</a:t>
            </a:r>
            <a:r>
              <a:rPr lang="zh-CN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，能量在</a:t>
            </a:r>
            <a:r>
              <a:rPr lang="en-US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2GeV</a:t>
            </a:r>
            <a:r>
              <a:rPr lang="zh-CN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附近时，把能量微调到</a:t>
            </a:r>
            <a:r>
              <a:rPr lang="en-US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1.983GeV</a:t>
            </a:r>
            <a:r>
              <a:rPr lang="zh-CN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时，可</a:t>
            </a:r>
            <a:r>
              <a:rPr lang="zh-CN" altLang="en-US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Spin</a:t>
            </a:r>
            <a:r>
              <a:rPr lang="zh-CN" altLang="en-US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tune </a:t>
            </a:r>
            <a:r>
              <a:rPr lang="zh-CN" altLang="en-US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调到</a:t>
            </a:r>
            <a:r>
              <a:rPr lang="en-US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0.5</a:t>
            </a:r>
            <a:r>
              <a:rPr lang="zh-CN" altLang="en-US" sz="2000" kern="100" dirty="0">
                <a:solidFill>
                  <a:srgbClr val="0F34A6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zh-CN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在</a:t>
            </a:r>
            <a:r>
              <a:rPr lang="en-US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1-3.5GeV</a:t>
            </a:r>
            <a:r>
              <a:rPr lang="zh-CN" altLang="zh-CN" sz="2000" kern="100" dirty="0">
                <a:solidFill>
                  <a:srgbClr val="0F34A6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，可以在某些能量点满足缓解退极化条件。</a:t>
            </a:r>
            <a:endParaRPr lang="en-US" altLang="zh-CN" sz="2000" kern="100" dirty="0">
              <a:solidFill>
                <a:srgbClr val="0F34A6"/>
              </a:solidFill>
              <a:effectLst/>
              <a:latin typeface="等线" panose="02010600030101010101" pitchFamily="2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0F34A6"/>
                </a:solidFill>
                <a:effectLst/>
                <a:latin typeface="微软雅黑" panose="020B0503020204020204" pitchFamily="34" charset="-122"/>
                <a:cs typeface="Times New Roman" panose="02020603050405020304" pitchFamily="18" charset="0"/>
              </a:rPr>
              <a:t>STCF</a:t>
            </a:r>
            <a:r>
              <a:rPr lang="zh-CN" altLang="en-US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在考虑</a:t>
            </a:r>
            <a:r>
              <a:rPr lang="zh-CN" altLang="zh-CN" sz="24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束</a:t>
            </a:r>
            <a:r>
              <a:rPr lang="zh-CN" altLang="en-US" sz="2400" dirty="0">
                <a:solidFill>
                  <a:srgbClr val="0F34A6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团</a:t>
            </a:r>
            <a:r>
              <a:rPr lang="zh-CN" altLang="zh-CN" sz="24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置换注入</a:t>
            </a:r>
            <a:r>
              <a:rPr lang="zh-CN" altLang="en-US" sz="24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方案</a:t>
            </a:r>
            <a:r>
              <a:rPr lang="zh-CN" altLang="zh-CN" sz="2400" dirty="0">
                <a:solidFill>
                  <a:srgbClr val="0F34A6"/>
                </a:solidFill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，该方案对极化时间的要求会显著降低。</a:t>
            </a:r>
            <a:endParaRPr lang="en-US" altLang="zh-CN" sz="2400" dirty="0">
              <a:solidFill>
                <a:srgbClr val="0F34A6"/>
              </a:solidFill>
              <a:effectLst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6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CC7FB28-870B-52B0-20CC-33888CA540B3}"/>
              </a:ext>
            </a:extLst>
          </p:cNvPr>
          <p:cNvSpPr txBox="1">
            <a:spLocks/>
          </p:cNvSpPr>
          <p:nvPr/>
        </p:nvSpPr>
        <p:spPr bwMode="auto">
          <a:xfrm>
            <a:off x="1295400" y="2133600"/>
            <a:ext cx="1005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50" indent="-51435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r>
              <a:rPr lang="zh-CN" altLang="en-US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对撞环物理设计研究目标</a:t>
            </a:r>
            <a:endParaRPr lang="en-US" altLang="zh-CN" sz="2800" dirty="0">
              <a:solidFill>
                <a:srgbClr val="10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3250" indent="-51435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r>
              <a:rPr lang="zh-CN" altLang="en-US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对撞环物理设计理念与挑战</a:t>
            </a:r>
            <a:endParaRPr lang="en-US" altLang="zh-CN" sz="2800" dirty="0">
              <a:solidFill>
                <a:srgbClr val="10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3250" indent="-51435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zh-CN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r>
              <a:rPr lang="zh-CN" altLang="en-US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对撞环物理设计进展</a:t>
            </a:r>
            <a:endParaRPr lang="en-US" altLang="zh-CN" sz="2800" dirty="0">
              <a:solidFill>
                <a:srgbClr val="10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3250" indent="-51435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en-US" altLang="zh-CN" sz="2800" dirty="0">
              <a:solidFill>
                <a:srgbClr val="10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3250" indent="-514350">
              <a:lnSpc>
                <a:spcPct val="120000"/>
              </a:lnSpc>
              <a:buFont typeface="Wingdings" panose="05000000000000000000" pitchFamily="2" charset="2"/>
              <a:buChar char="p"/>
            </a:pPr>
            <a:endParaRPr lang="en-US" altLang="zh-CN" sz="2800" dirty="0">
              <a:solidFill>
                <a:srgbClr val="10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330129-5BB7-4AB4-DA9A-E6F02031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92000"/>
          </a:xfrm>
        </p:spPr>
        <p:txBody>
          <a:bodyPr>
            <a:normAutofit/>
          </a:bodyPr>
          <a:lstStyle/>
          <a:p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 告 提 纲</a:t>
            </a:r>
          </a:p>
        </p:txBody>
      </p:sp>
    </p:spTree>
    <p:extLst>
      <p:ext uri="{BB962C8B-B14F-4D97-AF65-F5344CB8AC3E}">
        <p14:creationId xmlns:p14="http://schemas.microsoft.com/office/powerpoint/2010/main" val="39606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总结与工作计划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1ACD28F-1D65-400F-BCDB-C2B0F34E89BB}"/>
              </a:ext>
            </a:extLst>
          </p:cNvPr>
          <p:cNvSpPr txBox="1"/>
          <p:nvPr/>
        </p:nvSpPr>
        <p:spPr>
          <a:xfrm>
            <a:off x="801980" y="1365678"/>
            <a:ext cx="10515599" cy="4160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zh-CN" altLang="en-US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对撞环物理设计是</a:t>
            </a:r>
            <a:r>
              <a:rPr lang="en-US" altLang="zh-CN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r>
              <a:rPr lang="zh-CN" altLang="en-US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加速器预研工作中最核心和最有挑战性的部分之一；</a:t>
            </a:r>
            <a:endParaRPr lang="en-US" altLang="zh-CN" sz="2400" dirty="0">
              <a:solidFill>
                <a:srgbClr val="0F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en-US" altLang="zh-CN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Lattice </a:t>
            </a:r>
            <a:r>
              <a:rPr lang="zh-CN" altLang="en-US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设计又是目前阶段最重要的工作：</a:t>
            </a:r>
            <a:endParaRPr lang="en-US" altLang="zh-CN" sz="2400" dirty="0">
              <a:solidFill>
                <a:srgbClr val="0F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两个方案都完成了初步了</a:t>
            </a:r>
            <a:r>
              <a:rPr lang="en-US" altLang="zh-CN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Lattice </a:t>
            </a:r>
            <a:r>
              <a:rPr lang="zh-CN" altLang="en-US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设计和非线性优化以及色品校正；</a:t>
            </a:r>
            <a:endParaRPr lang="en-US" altLang="zh-CN" sz="2400" dirty="0">
              <a:solidFill>
                <a:srgbClr val="0F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对撞区的高阶色品校正和非线性优化工作需要进一步完善；</a:t>
            </a:r>
            <a:endParaRPr lang="en-US" altLang="zh-CN" sz="2400" dirty="0">
              <a:solidFill>
                <a:srgbClr val="0F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Lattice </a:t>
            </a:r>
            <a:r>
              <a:rPr lang="zh-CN" altLang="en-US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设计人员，计划每个月对参数表进行更新迭代；</a:t>
            </a:r>
            <a:endParaRPr lang="en-US" altLang="zh-CN" sz="2400" dirty="0">
              <a:solidFill>
                <a:srgbClr val="0F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p"/>
            </a:pPr>
            <a:r>
              <a:rPr lang="zh-CN" altLang="en-US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其他工作包括束束作用模拟、纵向运动、阻抗与不稳定性评估、误差分析与校正、束流准直等都有了初步的进展，后续进一步推进。</a:t>
            </a:r>
            <a:endParaRPr lang="en-US" altLang="zh-CN" sz="2400" dirty="0">
              <a:solidFill>
                <a:srgbClr val="0F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u"/>
            </a:pPr>
            <a:endParaRPr lang="zh-CN" altLang="en-US" sz="2400" dirty="0">
              <a:solidFill>
                <a:srgbClr val="0F3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1590199-4FF3-468C-B269-5BECB0347332}"/>
              </a:ext>
            </a:extLst>
          </p:cNvPr>
          <p:cNvSpPr txBox="1"/>
          <p:nvPr/>
        </p:nvSpPr>
        <p:spPr>
          <a:xfrm>
            <a:off x="3810000" y="547260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请各位专家批评指正！</a:t>
            </a:r>
          </a:p>
        </p:txBody>
      </p:sp>
    </p:spTree>
    <p:extLst>
      <p:ext uri="{BB962C8B-B14F-4D97-AF65-F5344CB8AC3E}">
        <p14:creationId xmlns:p14="http://schemas.microsoft.com/office/powerpoint/2010/main" val="189182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对撞环物理设计研究目标</a:t>
            </a:r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0751EE0B-7FED-4391-9442-DA6CA5A7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6038088" cy="4343397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F52B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对撞环是</a:t>
            </a:r>
            <a:r>
              <a:rPr lang="en-US" altLang="zh-CN" dirty="0">
                <a:solidFill>
                  <a:srgbClr val="0F52B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r>
              <a:rPr lang="zh-CN" altLang="en-US" dirty="0">
                <a:solidFill>
                  <a:srgbClr val="0F52B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装置的主体</a:t>
            </a:r>
            <a:endParaRPr lang="en-US" altLang="zh-CN" dirty="0">
              <a:solidFill>
                <a:srgbClr val="0F52B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研究目标与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的核心目标相对应：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能区范围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2-7 GeV (</a:t>
            </a:r>
            <a:r>
              <a:rPr lang="en-US" altLang="zh-CN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亮度</a:t>
            </a:r>
            <a:r>
              <a:rPr lang="en-US" altLang="zh-CN" dirty="0">
                <a:solidFill>
                  <a:srgbClr val="FF0000"/>
                </a:solidFill>
              </a:rPr>
              <a:t>&gt;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5 × 10</a:t>
            </a:r>
            <a:r>
              <a:rPr lang="en-US" altLang="zh-CN" baseline="300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34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baseline="300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-2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baseline="300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@4 GeV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动力学孔径和动量孔径满足束流注入和寿命要求（大于</a:t>
            </a:r>
            <a:r>
              <a:rPr lang="en-US" altLang="zh-CN" dirty="0"/>
              <a:t>200s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束流集体效应和束</a:t>
            </a:r>
            <a:r>
              <a:rPr lang="en-US" altLang="zh-CN" dirty="0"/>
              <a:t>-</a:t>
            </a:r>
            <a:r>
              <a:rPr lang="zh-CN" altLang="en-US" dirty="0"/>
              <a:t>束作用的影响可控</a:t>
            </a:r>
            <a:endParaRPr lang="en-US" altLang="zh-CN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具有亮度升级和极化束对撞潜力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0B1F751-F5D6-41D3-8950-3D3F1E228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895600"/>
            <a:ext cx="5550780" cy="27432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21D7065-F36C-0A49-99B6-7FABC04A1902}"/>
              </a:ext>
            </a:extLst>
          </p:cNvPr>
          <p:cNvSpPr txBox="1"/>
          <p:nvPr/>
        </p:nvSpPr>
        <p:spPr>
          <a:xfrm>
            <a:off x="7376133" y="195281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/>
              <a:t>第一代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单环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471BA67-FD95-DF49-BFF1-A777E58A4CE2}"/>
                  </a:ext>
                </a:extLst>
              </p:cNvPr>
              <p:cNvSpPr txBox="1"/>
              <p:nvPr/>
            </p:nvSpPr>
            <p:spPr>
              <a:xfrm>
                <a:off x="8616008" y="1803354"/>
                <a:ext cx="1608814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dirty="0"/>
                  <a:t>第二代</a:t>
                </a:r>
                <a:endParaRPr kumimoji="1" lang="en-US" altLang="zh-CN" dirty="0"/>
              </a:p>
              <a:p>
                <a:pPr algn="ctr"/>
                <a:r>
                  <a:rPr kumimoji="1" lang="zh-CN" altLang="en-US" dirty="0"/>
                  <a:t>双环、多束团、低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zh-CN" dirty="0"/>
                  <a:t>@IP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471BA67-FD95-DF49-BFF1-A777E58A4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008" y="1803354"/>
                <a:ext cx="1608814" cy="945259"/>
              </a:xfrm>
              <a:prstGeom prst="rect">
                <a:avLst/>
              </a:prstGeom>
              <a:blipFill>
                <a:blip r:embed="rId3"/>
                <a:stretch>
                  <a:fillRect l="-8661" t="-6667" r="-9449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76C76EA-5A25-7442-99D6-5FAA594C0972}"/>
                  </a:ext>
                </a:extLst>
              </p:cNvPr>
              <p:cNvSpPr txBox="1"/>
              <p:nvPr/>
            </p:nvSpPr>
            <p:spPr>
              <a:xfrm>
                <a:off x="10224822" y="1802115"/>
                <a:ext cx="1875711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dirty="0"/>
                  <a:t>第三代</a:t>
                </a:r>
                <a:endParaRPr kumimoji="1" lang="en-US" altLang="zh-CN" dirty="0"/>
              </a:p>
              <a:p>
                <a:pPr algn="ctr"/>
                <a:r>
                  <a:rPr kumimoji="1" lang="zh-CN" altLang="en-US" dirty="0"/>
                  <a:t>双环、大流强、极低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1" lang="en-US" altLang="zh-CN" dirty="0"/>
                  <a:t>@IP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76C76EA-5A25-7442-99D6-5FAA594C0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822" y="1802115"/>
                <a:ext cx="1875711" cy="945259"/>
              </a:xfrm>
              <a:prstGeom prst="rect">
                <a:avLst/>
              </a:prstGeom>
              <a:blipFill>
                <a:blip r:embed="rId4"/>
                <a:stretch>
                  <a:fillRect t="-6667" r="-671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17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6516" y="2333348"/>
            <a:ext cx="2594617" cy="5517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24" y="4251353"/>
            <a:ext cx="2286000" cy="7471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9272" y="1788201"/>
            <a:ext cx="1477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二代对撞机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D3FE1338-4774-4514-B317-9C2976FD42F8}"/>
              </a:ext>
            </a:extLst>
          </p:cNvPr>
          <p:cNvSpPr txBox="1"/>
          <p:nvPr/>
        </p:nvSpPr>
        <p:spPr>
          <a:xfrm>
            <a:off x="1524000" y="762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r>
              <a:rPr lang="zh-CN" altLang="en-US" sz="36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对撞环物理设计理念与挑战</a:t>
            </a:r>
            <a:endParaRPr lang="en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9">
                <a:extLst>
                  <a:ext uri="{FF2B5EF4-FFF2-40B4-BE49-F238E27FC236}">
                    <a16:creationId xmlns:a16="http://schemas.microsoft.com/office/drawing/2014/main" id="{C89CE375-3A47-4CFC-9E65-EFEC510BFCA8}"/>
                  </a:ext>
                </a:extLst>
              </p:cNvPr>
              <p:cNvSpPr txBox="1"/>
              <p:nvPr/>
            </p:nvSpPr>
            <p:spPr>
              <a:xfrm>
                <a:off x="9224684" y="998229"/>
                <a:ext cx="2738747" cy="9082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文本框 9">
                <a:extLst>
                  <a:ext uri="{FF2B5EF4-FFF2-40B4-BE49-F238E27FC236}">
                    <a16:creationId xmlns:a16="http://schemas.microsoft.com/office/drawing/2014/main" id="{C89CE375-3A47-4CFC-9E65-EFEC510BF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684" y="998229"/>
                <a:ext cx="2738747" cy="908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DEDB1F41-993F-4F13-BDC5-79679FCF9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596" y="1842056"/>
            <a:ext cx="5105400" cy="412359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C57A2D6-0955-48A8-9905-8E0C953E352D}"/>
              </a:ext>
            </a:extLst>
          </p:cNvPr>
          <p:cNvSpPr txBox="1"/>
          <p:nvPr/>
        </p:nvSpPr>
        <p:spPr>
          <a:xfrm>
            <a:off x="674781" y="3866253"/>
            <a:ext cx="1477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rPr>
              <a:t>三代对撞机</a:t>
            </a:r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C0829996-92BB-4BCB-92A0-3A05674BA3DF}"/>
              </a:ext>
            </a:extLst>
          </p:cNvPr>
          <p:cNvSpPr/>
          <p:nvPr/>
        </p:nvSpPr>
        <p:spPr>
          <a:xfrm>
            <a:off x="1143000" y="3047178"/>
            <a:ext cx="304800" cy="5517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7120954-9E9A-4BC7-BEA6-A1C1EA54E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6594" y="2334341"/>
            <a:ext cx="2824651" cy="12273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53EA5F5-4A94-4394-922D-669F4F7351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794" y="4008986"/>
            <a:ext cx="2748451" cy="1918605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CF00179A-F92E-4175-BA25-817A0E2E4F0F}"/>
              </a:ext>
            </a:extLst>
          </p:cNvPr>
          <p:cNvSpPr txBox="1"/>
          <p:nvPr/>
        </p:nvSpPr>
        <p:spPr>
          <a:xfrm>
            <a:off x="248070" y="1074577"/>
            <a:ext cx="865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新一代对撞机亮度提升</a:t>
            </a:r>
            <a:r>
              <a:rPr lang="en-US" altLang="zh-CN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个数量级，对撞环的设计理念发生变化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D6F51C8-2588-4232-B728-A268A49850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51" t="12201"/>
          <a:stretch/>
        </p:blipFill>
        <p:spPr>
          <a:xfrm>
            <a:off x="342907" y="5524518"/>
            <a:ext cx="2232781" cy="44113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FA71B482-AD77-4D45-942C-82A151F2C241}"/>
              </a:ext>
            </a:extLst>
          </p:cNvPr>
          <p:cNvSpPr/>
          <p:nvPr/>
        </p:nvSpPr>
        <p:spPr>
          <a:xfrm>
            <a:off x="9525000" y="998229"/>
            <a:ext cx="2209800" cy="9677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58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19912" y="914400"/>
            <a:ext cx="10210800" cy="5638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zh-CN" altLang="en-US" sz="2100" dirty="0"/>
              <a:t>对撞方案与总体参数（唐靖宇）</a:t>
            </a:r>
            <a:endParaRPr lang="en-US" altLang="zh-CN" sz="21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zh-CN" altLang="en-US" sz="2100" dirty="0"/>
              <a:t>对撞环光学设计（邹野）</a:t>
            </a:r>
            <a:endParaRPr lang="en-US" altLang="zh-CN" sz="21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zh-CN" altLang="en-US" sz="2000" dirty="0"/>
              <a:t>布局设计（邹野）</a:t>
            </a:r>
            <a:endParaRPr lang="en-US" altLang="zh-CN" sz="20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zh-CN" altLang="en-US" sz="2000" dirty="0"/>
              <a:t>对撞区光学设计（张林浩、刘涛）</a:t>
            </a:r>
            <a:endParaRPr lang="en-US" altLang="zh-CN" sz="20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zh-CN" altLang="en-US" sz="2000" dirty="0"/>
              <a:t>弧区光学设计（邹野）</a:t>
            </a:r>
            <a:endParaRPr lang="en-US" altLang="zh-CN" sz="20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zh-CN" altLang="en-US" sz="2000" dirty="0"/>
              <a:t>束流注入设计（王磊、原有进）</a:t>
            </a:r>
            <a:endParaRPr lang="en-US" altLang="zh-CN" sz="20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2000" dirty="0"/>
              <a:t>Damping</a:t>
            </a:r>
            <a:r>
              <a:rPr lang="zh-CN" altLang="en-US" sz="2000" dirty="0"/>
              <a:t> </a:t>
            </a:r>
            <a:r>
              <a:rPr lang="en-US" altLang="zh-CN" sz="2000" dirty="0"/>
              <a:t>Wiggler </a:t>
            </a:r>
            <a:r>
              <a:rPr lang="zh-CN" altLang="en-US" sz="2000" dirty="0"/>
              <a:t>初步考虑（唐靖宇、李航洲、周昊）</a:t>
            </a:r>
            <a:endParaRPr lang="en-US" altLang="zh-CN" sz="20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zh-CN" altLang="en-US" sz="2000" dirty="0"/>
              <a:t>备选物理方案设计（刘涛、罗箐）</a:t>
            </a:r>
            <a:endParaRPr lang="en-US" altLang="zh-CN" sz="20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zh-CN" altLang="en-US" sz="2100" dirty="0"/>
              <a:t>束</a:t>
            </a:r>
            <a:r>
              <a:rPr lang="en-US" altLang="zh-CN" sz="2100" dirty="0"/>
              <a:t>-</a:t>
            </a:r>
            <a:r>
              <a:rPr lang="zh-CN" altLang="en-US" sz="2100" dirty="0"/>
              <a:t>束相互作用研究（李桑丫）</a:t>
            </a:r>
            <a:endParaRPr lang="en-US" altLang="zh-CN" sz="21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zh-CN" altLang="en-US" sz="2100" dirty="0"/>
              <a:t>纵向运动（何天龙）</a:t>
            </a:r>
            <a:endParaRPr lang="en-US" altLang="zh-CN" sz="21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zh-CN" altLang="en-US" sz="2100" dirty="0"/>
              <a:t>阻抗与集体效应（李伟伟）</a:t>
            </a:r>
            <a:endParaRPr lang="en-US" altLang="zh-CN" sz="21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zh-CN" altLang="en-US" sz="2100" dirty="0"/>
              <a:t>误差分析和轨道校正（杨鹏辉、于泽）</a:t>
            </a:r>
            <a:endParaRPr lang="en-US" altLang="zh-CN" sz="21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zh-CN" altLang="en-US" sz="2100" dirty="0"/>
              <a:t>其他内容初步考虑</a:t>
            </a:r>
            <a:endParaRPr lang="en-US" altLang="zh-CN" sz="21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zh-CN" altLang="en-US" sz="2000" dirty="0"/>
              <a:t>束流准直设计研究（杨鹏辉、莫铱豪、邹野）</a:t>
            </a:r>
            <a:endParaRPr lang="en-US" altLang="zh-CN" sz="2000" dirty="0"/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zh-CN" altLang="en-US" sz="2000" dirty="0"/>
              <a:t>束流极化初步考虑</a:t>
            </a:r>
            <a:endParaRPr lang="en-US" altLang="zh-CN" sz="20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endParaRPr lang="en-US" altLang="zh-CN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STCF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对撞环物理设计各子任务</a:t>
            </a:r>
          </a:p>
        </p:txBody>
      </p:sp>
    </p:spTree>
    <p:extLst>
      <p:ext uri="{BB962C8B-B14F-4D97-AF65-F5344CB8AC3E}">
        <p14:creationId xmlns:p14="http://schemas.microsoft.com/office/powerpoint/2010/main" val="20953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907504" y="1267725"/>
            <a:ext cx="1447800" cy="53526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1400" dirty="0"/>
              <a:t>周长从</a:t>
            </a:r>
            <a:r>
              <a:rPr lang="en-US" altLang="zh-CN" sz="1400" dirty="0"/>
              <a:t>600m</a:t>
            </a:r>
            <a:r>
              <a:rPr lang="zh-CN" altLang="en-US" sz="1400" dirty="0"/>
              <a:t>增加到</a:t>
            </a:r>
            <a:r>
              <a:rPr lang="en-US" altLang="zh-CN" sz="1400" dirty="0"/>
              <a:t>850m</a:t>
            </a:r>
            <a:endParaRPr lang="zh-CN" altLang="en-US" sz="1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对撞环布局设计方案</a:t>
            </a: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7" y="1898278"/>
            <a:ext cx="2909604" cy="2221455"/>
          </a:xfrm>
          <a:prstGeom prst="rect">
            <a:avLst/>
          </a:prstGeom>
          <a:noFill/>
          <a:ln w="28575" cmpd="sng">
            <a:solidFill>
              <a:srgbClr val="0F34A6"/>
            </a:solidFill>
            <a:miter lim="800000"/>
            <a:headEnd/>
            <a:tailEnd/>
          </a:ln>
          <a:effectLst/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55CC6F52-125A-423C-AE7A-7DEA70B9CD9B}"/>
              </a:ext>
            </a:extLst>
          </p:cNvPr>
          <p:cNvSpPr/>
          <p:nvPr/>
        </p:nvSpPr>
        <p:spPr>
          <a:xfrm rot="19833382">
            <a:off x="3546392" y="2434987"/>
            <a:ext cx="788037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E7DBCB7D-9019-4916-AEBA-F5251286869F}"/>
              </a:ext>
            </a:extLst>
          </p:cNvPr>
          <p:cNvSpPr/>
          <p:nvPr/>
        </p:nvSpPr>
        <p:spPr>
          <a:xfrm rot="1697212">
            <a:off x="3509438" y="4175940"/>
            <a:ext cx="788037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9F9BF609-1B39-425C-8393-2602419578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36192" y="1066800"/>
                <a:ext cx="3427207" cy="30529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新设计</a:t>
                </a:r>
                <a:r>
                  <a:rPr lang="en-US" alt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850m</a:t>
                </a: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方案</a:t>
                </a:r>
                <a:endPara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预留第二对撞点（一期仅保留布局）</a:t>
                </a:r>
                <a:endPara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大弧区与长直线段设计，减少消色散与匹配段数目，提高弧区利用率</a:t>
                </a:r>
                <a:endPara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采用电磁</a:t>
                </a:r>
                <a:r>
                  <a:rPr lang="en-US" alt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DW</a:t>
                </a: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～</a:t>
                </a:r>
                <a:r>
                  <a:rPr lang="en-US" alt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1.5T</a:t>
                </a: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～</a:t>
                </a:r>
                <a:r>
                  <a:rPr lang="en-US" alt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75m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考虑束流极化，在对撞点两侧对称放置西伯利亚蛇，或考虑</a:t>
                </a:r>
                <a:r>
                  <a:rPr lang="en-US" alt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Spin rotator</a:t>
                </a: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方案</a:t>
                </a:r>
                <a:endPara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注入点水平动力学孔径</a:t>
                </a:r>
                <a:r>
                  <a:rPr lang="en-US" alt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~12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13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𝜎</m:t>
                        </m:r>
                      </m:e>
                      <m:sub>
                        <m:r>
                          <a:rPr lang="en-US" altLang="zh-CN" sz="13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，动量孔径</a:t>
                </a:r>
                <a:r>
                  <a:rPr lang="en-US" alt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&lt;10</a:t>
                </a:r>
                <a:r>
                  <a:rPr lang="en-US" altLang="zh-CN" sz="13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13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𝜎</m:t>
                        </m:r>
                      </m:e>
                      <m:sub>
                        <m:r>
                          <a:rPr lang="en-US" altLang="zh-CN" sz="13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sub>
                    </m:sSub>
                    <m:r>
                      <a:rPr lang="en-US" altLang="zh-CN" sz="13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，继续在优化</a:t>
                </a:r>
                <a:endPara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2" name="内容占位符 2">
                <a:extLst>
                  <a:ext uri="{FF2B5EF4-FFF2-40B4-BE49-F238E27FC236}">
                    <a16:creationId xmlns:a16="http://schemas.microsoft.com/office/drawing/2014/main" id="{9F9BF609-1B39-425C-8393-260241957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192" y="1066800"/>
                <a:ext cx="3427207" cy="3052933"/>
              </a:xfrm>
              <a:prstGeom prst="rect">
                <a:avLst/>
              </a:prstGeom>
              <a:blipFill>
                <a:blip r:embed="rId3"/>
                <a:stretch>
                  <a:fillRect l="-370" t="-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内容占位符 1">
            <a:extLst>
              <a:ext uri="{FF2B5EF4-FFF2-40B4-BE49-F238E27FC236}">
                <a16:creationId xmlns:a16="http://schemas.microsoft.com/office/drawing/2014/main" id="{2E81A562-64A4-40DA-8037-9F28355DF2C8}"/>
              </a:ext>
            </a:extLst>
          </p:cNvPr>
          <p:cNvSpPr txBox="1">
            <a:spLocks/>
          </p:cNvSpPr>
          <p:nvPr/>
        </p:nvSpPr>
        <p:spPr bwMode="auto">
          <a:xfrm>
            <a:off x="-381000" y="1461518"/>
            <a:ext cx="2036308" cy="3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400" dirty="0"/>
              <a:t>原方案</a:t>
            </a:r>
          </a:p>
        </p:txBody>
      </p:sp>
      <p:sp>
        <p:nvSpPr>
          <p:cNvPr id="29" name="内容占位符 1">
            <a:extLst>
              <a:ext uri="{FF2B5EF4-FFF2-40B4-BE49-F238E27FC236}">
                <a16:creationId xmlns:a16="http://schemas.microsoft.com/office/drawing/2014/main" id="{315116FD-8D7F-48E3-A0AB-B1A89E9700BA}"/>
              </a:ext>
            </a:extLst>
          </p:cNvPr>
          <p:cNvSpPr txBox="1">
            <a:spLocks/>
          </p:cNvSpPr>
          <p:nvPr/>
        </p:nvSpPr>
        <p:spPr bwMode="auto">
          <a:xfrm>
            <a:off x="4373788" y="911372"/>
            <a:ext cx="2036308" cy="3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400" dirty="0"/>
              <a:t>新方案</a:t>
            </a:r>
            <a:r>
              <a:rPr lang="en-US" altLang="zh-CN" sz="1400" dirty="0"/>
              <a:t>1</a:t>
            </a:r>
            <a:r>
              <a:rPr lang="zh-CN" altLang="en-US" sz="1400" dirty="0"/>
              <a:t>（基准方案）</a:t>
            </a:r>
          </a:p>
        </p:txBody>
      </p:sp>
      <p:sp>
        <p:nvSpPr>
          <p:cNvPr id="30" name="内容占位符 1">
            <a:extLst>
              <a:ext uri="{FF2B5EF4-FFF2-40B4-BE49-F238E27FC236}">
                <a16:creationId xmlns:a16="http://schemas.microsoft.com/office/drawing/2014/main" id="{A8553ACD-D8C6-4102-A4ED-F93CB0CDD238}"/>
              </a:ext>
            </a:extLst>
          </p:cNvPr>
          <p:cNvSpPr txBox="1">
            <a:spLocks/>
          </p:cNvSpPr>
          <p:nvPr/>
        </p:nvSpPr>
        <p:spPr bwMode="auto">
          <a:xfrm>
            <a:off x="4421286" y="3963757"/>
            <a:ext cx="2036308" cy="32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pitchFamily="2" charset="-122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400" dirty="0"/>
              <a:t>新方案</a:t>
            </a:r>
            <a:r>
              <a:rPr lang="en-US" altLang="zh-CN" sz="1400" dirty="0"/>
              <a:t>2</a:t>
            </a:r>
            <a:r>
              <a:rPr lang="zh-CN" altLang="en-US" sz="1400" dirty="0"/>
              <a:t>（备选方案）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内容占位符 2">
                <a:extLst>
                  <a:ext uri="{FF2B5EF4-FFF2-40B4-BE49-F238E27FC236}">
                    <a16:creationId xmlns:a16="http://schemas.microsoft.com/office/drawing/2014/main" id="{571D88F5-98EE-404B-87F3-8014474B27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43364" y="4351140"/>
                <a:ext cx="3276600" cy="21707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600m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方案放大到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850m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不预留第二对撞点，直线节空间较多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采用超导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DW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～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2.48T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～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8m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考虑束流极化，预留放置西伯利亚蛇空间（一期仅预留空间）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注入点水平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DA 11</a:t>
                </a:r>
                <a:r>
                  <a:rPr lang="en-US" altLang="zh-CN" sz="14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14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𝜎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sub>
                    </m:sSub>
                    <m:r>
                      <a:rPr lang="zh-CN" altLang="en-US" sz="1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，</m:t>
                    </m:r>
                  </m:oMath>
                </a14:m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动量孔径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</a:t>
                </a:r>
                <a:r>
                  <a:rPr lang="en-US" altLang="zh-CN" sz="14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1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𝜎</m:t>
                        </m:r>
                      </m:e>
                      <m:sub>
                        <m:r>
                          <a:rPr lang="en-US" altLang="zh-CN" sz="14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3" name="内容占位符 2">
                <a:extLst>
                  <a:ext uri="{FF2B5EF4-FFF2-40B4-BE49-F238E27FC236}">
                    <a16:creationId xmlns:a16="http://schemas.microsoft.com/office/drawing/2014/main" id="{571D88F5-98EE-404B-87F3-8014474B2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364" y="4351140"/>
                <a:ext cx="3276600" cy="2170790"/>
              </a:xfrm>
              <a:prstGeom prst="rect">
                <a:avLst/>
              </a:prstGeom>
              <a:blipFill>
                <a:blip r:embed="rId4"/>
                <a:stretch>
                  <a:fillRect t="-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图片 36">
            <a:extLst>
              <a:ext uri="{FF2B5EF4-FFF2-40B4-BE49-F238E27FC236}">
                <a16:creationId xmlns:a16="http://schemas.microsoft.com/office/drawing/2014/main" id="{874C2426-613A-4CF4-AB11-612215BD0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845" y="1232761"/>
            <a:ext cx="4082502" cy="2721668"/>
          </a:xfrm>
          <a:prstGeom prst="rect">
            <a:avLst/>
          </a:prstGeom>
        </p:spPr>
      </p:pic>
      <p:sp>
        <p:nvSpPr>
          <p:cNvPr id="38" name="内容占位符 2">
            <a:extLst>
              <a:ext uri="{FF2B5EF4-FFF2-40B4-BE49-F238E27FC236}">
                <a16:creationId xmlns:a16="http://schemas.microsoft.com/office/drawing/2014/main" id="{D77EFD0F-25EA-4EF2-9DD7-530DEBEE2896}"/>
              </a:ext>
            </a:extLst>
          </p:cNvPr>
          <p:cNvSpPr txBox="1">
            <a:spLocks/>
          </p:cNvSpPr>
          <p:nvPr/>
        </p:nvSpPr>
        <p:spPr>
          <a:xfrm>
            <a:off x="304800" y="4230010"/>
            <a:ext cx="3429000" cy="908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长度较短，空间比较紧张，弧区设计受限，直线段长度不够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3AC913-5464-45CB-87F2-44E98B4BC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794" y="4297096"/>
            <a:ext cx="3657600" cy="2278878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75C46724-D1C4-4ABC-9A8F-B59EDB48EC18}"/>
              </a:ext>
            </a:extLst>
          </p:cNvPr>
          <p:cNvSpPr txBox="1"/>
          <p:nvPr/>
        </p:nvSpPr>
        <p:spPr>
          <a:xfrm>
            <a:off x="449253" y="5213339"/>
            <a:ext cx="40825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FTCF2024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专家组建议：</a:t>
            </a: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周长增加到</a:t>
            </a:r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800-100m,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考虑第二对撞点</a:t>
            </a:r>
            <a:r>
              <a:rPr lang="en-US" altLang="zh-CN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  …</a:t>
            </a:r>
            <a:endParaRPr lang="zh-CN" altLang="en-US" sz="1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59B8EA-D9AD-4772-8FD4-CCC84B9FF7D0}"/>
              </a:ext>
            </a:extLst>
          </p:cNvPr>
          <p:cNvSpPr/>
          <p:nvPr/>
        </p:nvSpPr>
        <p:spPr>
          <a:xfrm>
            <a:off x="214760" y="5198353"/>
            <a:ext cx="3609080" cy="10264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BFD5D9-42BC-0F49-9E8D-70F2F7789300}"/>
              </a:ext>
            </a:extLst>
          </p:cNvPr>
          <p:cNvSpPr txBox="1"/>
          <p:nvPr/>
        </p:nvSpPr>
        <p:spPr>
          <a:xfrm>
            <a:off x="6781800" y="922879"/>
            <a:ext cx="2181017" cy="31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已发布第二版参数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44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关键物理参数（基准方案）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6537FD0E-371D-4FDC-A44C-6EB9A1BEF1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4654689"/>
                  </p:ext>
                </p:extLst>
              </p:nvPr>
            </p:nvGraphicFramePr>
            <p:xfrm>
              <a:off x="381000" y="1600200"/>
              <a:ext cx="4974167" cy="4145927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2676556">
                      <a:extLst>
                        <a:ext uri="{9D8B030D-6E8A-4147-A177-3AD203B41FA5}">
                          <a16:colId xmlns:a16="http://schemas.microsoft.com/office/drawing/2014/main" val="3879144618"/>
                        </a:ext>
                      </a:extLst>
                    </a:gridCol>
                    <a:gridCol w="933404">
                      <a:extLst>
                        <a:ext uri="{9D8B030D-6E8A-4147-A177-3AD203B41FA5}">
                          <a16:colId xmlns:a16="http://schemas.microsoft.com/office/drawing/2014/main" val="2030873641"/>
                        </a:ext>
                      </a:extLst>
                    </a:gridCol>
                    <a:gridCol w="1364207">
                      <a:extLst>
                        <a:ext uri="{9D8B030D-6E8A-4147-A177-3AD203B41FA5}">
                          <a16:colId xmlns:a16="http://schemas.microsoft.com/office/drawing/2014/main" val="170521976"/>
                        </a:ext>
                      </a:extLst>
                    </a:gridCol>
                  </a:tblGrid>
                  <a:tr h="145212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" altLang="zh-CN" sz="14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STCF-CR-Para-V1       2024.07.02</a:t>
                          </a:r>
                          <a:endParaRPr lang="e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zh-CN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200" b="1" u="none" strike="noStrike" dirty="0">
                              <a:effectLst/>
                            </a:rPr>
                            <a:t>　</a:t>
                          </a:r>
                          <a:endParaRPr lang="en" altLang="zh-CN" sz="1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2440367332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1" u="none" strike="noStrike" dirty="0">
                              <a:solidFill>
                                <a:schemeClr val="accent1"/>
                              </a:solidFill>
                              <a:effectLst/>
                            </a:rPr>
                            <a:t>Parameters</a:t>
                          </a:r>
                          <a:endParaRPr lang="en" sz="1400" b="1" i="0" u="none" strike="noStrike" dirty="0">
                            <a:solidFill>
                              <a:schemeClr val="accent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1" u="none" strike="noStrike" dirty="0">
                              <a:solidFill>
                                <a:schemeClr val="accent1"/>
                              </a:solidFill>
                              <a:effectLst/>
                            </a:rPr>
                            <a:t>Units</a:t>
                          </a:r>
                          <a:endParaRPr lang="en" sz="1400" b="1" i="0" u="none" strike="noStrike" dirty="0">
                            <a:solidFill>
                              <a:schemeClr val="accent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" sz="1400" b="1" u="none" strike="noStrike" dirty="0">
                              <a:solidFill>
                                <a:schemeClr val="accent1"/>
                              </a:solidFill>
                              <a:effectLst/>
                            </a:rPr>
                            <a:t>Value</a:t>
                          </a:r>
                          <a:endParaRPr lang="en" sz="1400" b="1" i="0" u="none" strike="noStrike" dirty="0">
                            <a:solidFill>
                              <a:schemeClr val="accent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993431466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Optimal beam energy,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E</a:t>
                          </a:r>
                          <a:endParaRPr lang="en" sz="1400" b="0" i="1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GeV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2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1789681969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Circumference,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C</a:t>
                          </a:r>
                          <a:endParaRPr lang="en" sz="1400" b="0" i="1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858.093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2481428175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Crossing angle, 2</a:t>
                          </a:r>
                          <a14:m>
                            <m:oMath xmlns:m="http://schemas.openxmlformats.org/officeDocument/2006/math">
                              <m:r>
                                <a:rPr lang="e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mrad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60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1102850879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L</a:t>
                          </a:r>
                          <a:r>
                            <a:rPr lang="en" sz="1400" b="0" u="none" strike="noStrike" baseline="30000" dirty="0">
                              <a:solidFill>
                                <a:srgbClr val="0F34A6"/>
                              </a:solidFill>
                              <a:effectLst/>
                            </a:rPr>
                            <a:t>*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0.9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958173703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Relative gamma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3913.9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607591957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Revolution period,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0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ms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2.862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2303981922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Revolution frequency,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0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kHz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349.37 </a:t>
                          </a:r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3163007351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Nature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emittance, </a:t>
                          </a:r>
                          <a14:m>
                            <m:oMath xmlns:m="http://schemas.openxmlformats.org/officeDocument/2006/math">
                              <m:r>
                                <a:rPr lang="e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x</a:t>
                          </a:r>
                          <a:r>
                            <a:rPr lang="en" sz="1400" b="0" u="none" strike="noStrike" baseline="0" dirty="0">
                              <a:solidFill>
                                <a:srgbClr val="0F34A6"/>
                              </a:solidFill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" altLang="zh-CN" sz="1400" b="0" i="1" u="none" strike="noStrike" smtClean="0">
                                      <a:solidFill>
                                        <a:srgbClr val="0F34A6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" sz="1400" b="0" i="1" u="none" strike="noStrike" smtClean="0">
                                      <a:solidFill>
                                        <a:srgbClr val="0F34A6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sz="1400" b="0" i="1" u="none" strike="noStrike" smtClean="0">
                                      <a:solidFill>
                                        <a:srgbClr val="0F34A6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nm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6.324/0.032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2474874740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Coupling, k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0.50%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3237483532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Beta function at IP, </a:t>
                          </a:r>
                          <a14:m>
                            <m:oMath xmlns:m="http://schemas.openxmlformats.org/officeDocument/2006/math">
                              <m:r>
                                <a:rPr lang="e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x</a:t>
                          </a:r>
                          <a:r>
                            <a:rPr lang="en" sz="1400" b="0" u="none" strike="noStrike" baseline="0" dirty="0">
                              <a:solidFill>
                                <a:srgbClr val="0F34A6"/>
                              </a:solidFill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" altLang="zh-C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oMath>
                          </a14:m>
                          <a:r>
                            <a:rPr lang="en" altLang="zh-C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y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40/0.6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191844349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eam size at IP, </a:t>
                          </a:r>
                          <a14:m>
                            <m:oMath xmlns:m="http://schemas.openxmlformats.org/officeDocument/2006/math">
                              <m:r>
                                <a:rPr lang="e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x</a:t>
                          </a:r>
                          <a:r>
                            <a:rPr lang="en" sz="1400" b="0" u="none" strike="noStrike" baseline="0" dirty="0">
                              <a:solidFill>
                                <a:srgbClr val="0F34A6"/>
                              </a:solidFill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" altLang="zh-C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en" altLang="zh-CN" sz="1400" b="0" u="none" strike="noStrike" baseline="-25000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y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15.90/0.138 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951166602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Betatron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tune, </a:t>
                          </a:r>
                          <a14:m>
                            <m:oMath xmlns:m="http://schemas.openxmlformats.org/officeDocument/2006/math">
                              <m:r>
                                <a:rPr lang="e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oMath>
                          </a14:m>
                          <a:r>
                            <a:rPr lang="en" sz="1400" b="0" u="none" strike="noStrike" baseline="-25000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x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" altLang="zh-C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oMath>
                          </a14:m>
                          <a:r>
                            <a:rPr lang="en" sz="1400" b="0" u="none" strike="noStrike" baseline="-25000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y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32.55/28.57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2671140221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Momentum compaction factor, </a:t>
                          </a:r>
                          <a14:m>
                            <m:oMath xmlns:m="http://schemas.openxmlformats.org/officeDocument/2006/math">
                              <m:r>
                                <a:rPr lang="e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p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altLang="zh-CN" sz="1400" b="0" u="none" strike="noStrike" baseline="30000">
                              <a:solidFill>
                                <a:srgbClr val="0F34A6"/>
                              </a:solidFill>
                              <a:effectLst/>
                            </a:rPr>
                            <a:t>-4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18.25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710912860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Energy spread, </a:t>
                          </a:r>
                          <a14:m>
                            <m:oMath xmlns:m="http://schemas.openxmlformats.org/officeDocument/2006/math">
                              <m:r>
                                <a:rPr lang="en" altLang="zh-C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e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altLang="zh-CN" sz="1400" b="0" u="none" strike="noStrike" baseline="30000">
                              <a:solidFill>
                                <a:srgbClr val="0F34A6"/>
                              </a:solidFill>
                              <a:effectLst/>
                            </a:rPr>
                            <a:t>-4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6.8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352135624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Beam current,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I</a:t>
                          </a:r>
                          <a:endParaRPr lang="en" sz="1400" b="0" i="1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A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2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2773923995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Bunch filling ratio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50%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574211919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Number of bunches, </a:t>
                          </a:r>
                          <a:r>
                            <a:rPr lang="en" sz="1400" b="0" i="1" u="none" strike="noStrike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n</a:t>
                          </a:r>
                          <a:r>
                            <a:rPr lang="en" sz="1400" b="0" u="none" strike="noStrike" baseline="-25000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b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715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3847901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6537FD0E-371D-4FDC-A44C-6EB9A1BEF1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4654689"/>
                  </p:ext>
                </p:extLst>
              </p:nvPr>
            </p:nvGraphicFramePr>
            <p:xfrm>
              <a:off x="381000" y="1600200"/>
              <a:ext cx="4974167" cy="4145927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2676556">
                      <a:extLst>
                        <a:ext uri="{9D8B030D-6E8A-4147-A177-3AD203B41FA5}">
                          <a16:colId xmlns:a16="http://schemas.microsoft.com/office/drawing/2014/main" val="3879144618"/>
                        </a:ext>
                      </a:extLst>
                    </a:gridCol>
                    <a:gridCol w="933404">
                      <a:extLst>
                        <a:ext uri="{9D8B030D-6E8A-4147-A177-3AD203B41FA5}">
                          <a16:colId xmlns:a16="http://schemas.microsoft.com/office/drawing/2014/main" val="2030873641"/>
                        </a:ext>
                      </a:extLst>
                    </a:gridCol>
                    <a:gridCol w="1364207">
                      <a:extLst>
                        <a:ext uri="{9D8B030D-6E8A-4147-A177-3AD203B41FA5}">
                          <a16:colId xmlns:a16="http://schemas.microsoft.com/office/drawing/2014/main" val="170521976"/>
                        </a:ext>
                      </a:extLst>
                    </a:gridCol>
                  </a:tblGrid>
                  <a:tr h="21732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" altLang="zh-CN" sz="14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STCF-CR-Para-V1       2024.07.02</a:t>
                          </a:r>
                          <a:endParaRPr lang="e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zh-CN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200" b="1" u="none" strike="noStrike" dirty="0">
                              <a:effectLst/>
                            </a:rPr>
                            <a:t>　</a:t>
                          </a:r>
                          <a:endParaRPr lang="en" altLang="zh-CN" sz="1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2440367332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1" u="none" strike="noStrike" dirty="0">
                              <a:solidFill>
                                <a:schemeClr val="accent1"/>
                              </a:solidFill>
                              <a:effectLst/>
                            </a:rPr>
                            <a:t>Parameters</a:t>
                          </a:r>
                          <a:endParaRPr lang="en" sz="1400" b="1" i="0" u="none" strike="noStrike" dirty="0">
                            <a:solidFill>
                              <a:schemeClr val="accent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1" u="none" strike="noStrike" dirty="0">
                              <a:solidFill>
                                <a:schemeClr val="accent1"/>
                              </a:solidFill>
                              <a:effectLst/>
                            </a:rPr>
                            <a:t>Units</a:t>
                          </a:r>
                          <a:endParaRPr lang="en" sz="1400" b="1" i="0" u="none" strike="noStrike" dirty="0">
                            <a:solidFill>
                              <a:schemeClr val="accent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" sz="1400" b="1" u="none" strike="noStrike" dirty="0">
                              <a:solidFill>
                                <a:schemeClr val="accent1"/>
                              </a:solidFill>
                              <a:effectLst/>
                            </a:rPr>
                            <a:t>Value</a:t>
                          </a:r>
                          <a:endParaRPr lang="en" sz="1400" b="1" i="0" u="none" strike="noStrike" dirty="0">
                            <a:solidFill>
                              <a:schemeClr val="accent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993431466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Optimal beam energy,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E</a:t>
                          </a:r>
                          <a:endParaRPr lang="en" sz="1400" b="0" i="1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GeV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2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1789681969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Circumference,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C</a:t>
                          </a:r>
                          <a:endParaRPr lang="en" sz="1400" b="0" i="1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858.093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2481428175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2"/>
                          <a:stretch>
                            <a:fillRect l="-227" t="-431429" r="-86136" b="-14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mrad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60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1102850879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L</a:t>
                          </a:r>
                          <a:r>
                            <a:rPr lang="en" sz="1400" b="0" u="none" strike="noStrike" baseline="30000" dirty="0">
                              <a:solidFill>
                                <a:srgbClr val="0F34A6"/>
                              </a:solidFill>
                              <a:effectLst/>
                            </a:rPr>
                            <a:t>*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0.9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958173703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Relative gamma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3913.9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607591957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Revolution period,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0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ms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2.862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2303981922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Revolution frequency,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0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kHz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349.37 </a:t>
                          </a:r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3163007351"/>
                      </a:ext>
                    </a:extLst>
                  </a:tr>
                  <a:tr h="2341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2"/>
                          <a:stretch>
                            <a:fillRect l="-227" t="-843590" r="-86136" b="-86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nm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6.324/0.032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2474874740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Coupling, k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0.50%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3237483532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2"/>
                          <a:stretch>
                            <a:fillRect l="-227" t="-1119444" r="-86136" b="-7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40/0.6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191844349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2"/>
                          <a:stretch>
                            <a:fillRect l="-227" t="-1219444" r="-86136" b="-6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15.90/0.138 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951166602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2"/>
                          <a:stretch>
                            <a:fillRect l="-227" t="-1319444" r="-86136" b="-5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32.55/28.57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2671140221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2"/>
                          <a:stretch>
                            <a:fillRect l="-227" t="-1460000" r="-86136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altLang="zh-CN" sz="1400" b="0" u="none" strike="noStrike" baseline="30000">
                              <a:solidFill>
                                <a:srgbClr val="0F34A6"/>
                              </a:solidFill>
                              <a:effectLst/>
                            </a:rPr>
                            <a:t>-4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18.25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710912860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2"/>
                          <a:stretch>
                            <a:fillRect l="-227" t="-1516667" r="-86136" b="-3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altLang="zh-CN" sz="1400" b="0" u="none" strike="noStrike" baseline="30000">
                              <a:solidFill>
                                <a:srgbClr val="0F34A6"/>
                              </a:solidFill>
                              <a:effectLst/>
                            </a:rPr>
                            <a:t>-4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6.8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352135624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Beam current,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I</a:t>
                          </a:r>
                          <a:endParaRPr lang="en" sz="1400" b="0" i="1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A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2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2773923995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Bunch filling ratio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50%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574211919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Number of bunches, </a:t>
                          </a:r>
                          <a:r>
                            <a:rPr lang="en" sz="1400" b="0" i="1" u="none" strike="noStrike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n</a:t>
                          </a:r>
                          <a:r>
                            <a:rPr lang="en" sz="1400" b="0" u="none" strike="noStrike" baseline="-25000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b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715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3847901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AC51E69D-0F43-4817-AB80-ECE859077C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377622"/>
                  </p:ext>
                </p:extLst>
              </p:nvPr>
            </p:nvGraphicFramePr>
            <p:xfrm>
              <a:off x="6019800" y="1304466"/>
              <a:ext cx="5486400" cy="4798857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2786888">
                      <a:extLst>
                        <a:ext uri="{9D8B030D-6E8A-4147-A177-3AD203B41FA5}">
                          <a16:colId xmlns:a16="http://schemas.microsoft.com/office/drawing/2014/main" val="3879144618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30873641"/>
                        </a:ext>
                      </a:extLst>
                    </a:gridCol>
                    <a:gridCol w="1404112">
                      <a:extLst>
                        <a:ext uri="{9D8B030D-6E8A-4147-A177-3AD203B41FA5}">
                          <a16:colId xmlns:a16="http://schemas.microsoft.com/office/drawing/2014/main" val="170521976"/>
                        </a:ext>
                      </a:extLst>
                    </a:gridCol>
                  </a:tblGrid>
                  <a:tr h="12953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1" u="none" strike="noStrike" dirty="0">
                              <a:solidFill>
                                <a:schemeClr val="accent1"/>
                              </a:solidFill>
                              <a:effectLst/>
                            </a:rPr>
                            <a:t>Parameters</a:t>
                          </a:r>
                          <a:endParaRPr lang="en" sz="1400" b="1" i="0" u="none" strike="noStrike" dirty="0">
                            <a:solidFill>
                              <a:schemeClr val="accent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1" u="none" strike="noStrike" dirty="0">
                              <a:solidFill>
                                <a:schemeClr val="accent1"/>
                              </a:solidFill>
                              <a:effectLst/>
                            </a:rPr>
                            <a:t>Units</a:t>
                          </a:r>
                          <a:endParaRPr lang="en" sz="1400" b="1" i="0" u="none" strike="noStrike" dirty="0">
                            <a:solidFill>
                              <a:schemeClr val="accent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" sz="1400" b="1" u="none" strike="noStrike" dirty="0">
                              <a:solidFill>
                                <a:schemeClr val="accent1"/>
                              </a:solidFill>
                              <a:effectLst/>
                            </a:rPr>
                            <a:t>Value</a:t>
                          </a:r>
                          <a:endParaRPr lang="en" sz="1400" b="1" i="0" u="none" strike="noStrike" dirty="0">
                            <a:solidFill>
                              <a:schemeClr val="accent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993431466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Bunch spacing, </a:t>
                          </a:r>
                          <a14:m>
                            <m:oMath xmlns:m="http://schemas.openxmlformats.org/officeDocument/2006/math">
                              <m:r>
                                <a:rPr lang="e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</m:t>
                              </m:r>
                            </m:oMath>
                          </a14:m>
                          <a:r>
                            <a:rPr lang="en" sz="1400" b="0" u="none" strike="noStrike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" sz="1400" b="0" u="none" strike="noStrike" baseline="-25000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b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ns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4.0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2947741839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Single-bunch current, I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b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mA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2.80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2398782684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Particles per bunch, N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b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altLang="zh-CN" sz="1400" b="0" u="none" strike="noStrike" baseline="30000">
                              <a:solidFill>
                                <a:srgbClr val="0F34A6"/>
                              </a:solidFill>
                              <a:effectLst/>
                            </a:rPr>
                            <a:t>10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5.00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218452903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Total particles per beam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altLang="zh-CN" sz="1400" b="0" u="none" strike="noStrike" baseline="30000">
                              <a:solidFill>
                                <a:srgbClr val="0F34A6"/>
                              </a:solidFill>
                              <a:effectLst/>
                            </a:rPr>
                            <a:t>13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3.57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2091775555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Single-bunch charge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nC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8.00 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2980665164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Energy loss per turn, U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0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keV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378.6</a:t>
                          </a:r>
                          <a:endParaRPr lang="en-US" altLang="zh-C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2903925652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SR power per beam, P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SR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MW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0.7572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722832080"/>
                      </a:ext>
                    </a:extLst>
                  </a:tr>
                  <a:tr h="1541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u="none" strike="noStrike" dirty="0">
                              <a:solidFill>
                                <a:srgbClr val="0F34A6"/>
                              </a:solidFill>
                              <a:effectLst/>
                              <a:latin typeface="+mn-lt"/>
                            </a:rPr>
                            <a:t>Damping time,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u="none" strike="noStrike" dirty="0" smtClean="0">
                                      <a:solidFill>
                                        <a:srgbClr val="0F34A6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u="none" strike="noStrike" dirty="0" smtClean="0">
                                      <a:solidFill>
                                        <a:srgbClr val="0F34A6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u="none" strike="noStrike" dirty="0" smtClean="0">
                                      <a:solidFill>
                                        <a:srgbClr val="0F34A6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</m:oMath>
                          </a14:m>
                          <a:r>
                            <a:rPr lang="en-US" sz="1400" u="none" strike="noStrike" dirty="0">
                              <a:solidFill>
                                <a:srgbClr val="0F34A6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u="none" strike="noStrike" smtClean="0">
                                      <a:solidFill>
                                        <a:srgbClr val="0F34A6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u="none" strike="noStrike" smtClean="0">
                                      <a:solidFill>
                                        <a:srgbClr val="0F34A6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sz="1400" u="none" strike="noStrike" smtClean="0">
                                      <a:solidFill>
                                        <a:srgbClr val="0F34A6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u="none" strike="noStrike" dirty="0">
                              <a:solidFill>
                                <a:srgbClr val="0F34A6"/>
                              </a:solidFill>
                              <a:effectLst/>
                              <a:latin typeface="+mn-lt"/>
                            </a:rPr>
                            <a:t>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i="1" u="none" strike="noStrike" smtClean="0">
                                      <a:solidFill>
                                        <a:srgbClr val="0F34A6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u="none" strike="noStrike" smtClean="0">
                                      <a:solidFill>
                                        <a:srgbClr val="0F34A6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sz="1400" u="none" strike="noStrike" smtClean="0">
                                      <a:solidFill>
                                        <a:srgbClr val="0F34A6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endParaRPr lang="en-US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+mn-lt"/>
                            <a:ea typeface="等线" panose="02010600030101010101" pitchFamily="2" charset="-122"/>
                          </a:endParaRPr>
                        </a:p>
                      </a:txBody>
                      <a:tcPr marL="72000" marR="4928" marT="4928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ms</a:t>
                          </a:r>
                          <a:endParaRPr lang="en-US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30.24/30.24/15.12  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842396033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RF frequency, </a:t>
                          </a:r>
                          <a:r>
                            <a:rPr lang="en" sz="1400" b="0" i="1" u="none" strike="noStrike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" sz="1400" b="0" u="none" strike="noStrike" baseline="-25000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RF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MHz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499.654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058802254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Harmonic number,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h</a:t>
                          </a:r>
                          <a:endParaRPr lang="en" sz="1400" b="0" i="1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1430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3091149691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RF voltage, V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RF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MV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3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4195037244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Synchronous phase, </a:t>
                          </a:r>
                          <a14:m>
                            <m:oMath xmlns:m="http://schemas.openxmlformats.org/officeDocument/2006/math">
                              <m:r>
                                <a:rPr lang="e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oMath>
                          </a14:m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s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deg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173 </a:t>
                          </a:r>
                          <a:endParaRPr lang="en-US" altLang="zh-C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3523766379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Synchrotron tune, </a:t>
                          </a:r>
                          <a14:m>
                            <m:oMath xmlns:m="http://schemas.openxmlformats.org/officeDocument/2006/math">
                              <m:r>
                                <a:rPr lang="en" altLang="zh-C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oMath>
                          </a14:m>
                          <a:r>
                            <a:rPr lang="en" sz="1400" b="0" u="none" strike="noStrike" baseline="-25000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z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0.0249 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3707722106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Natural bunch length, </a:t>
                          </a:r>
                          <a14:m>
                            <m:oMath xmlns:m="http://schemas.openxmlformats.org/officeDocument/2006/math">
                              <m:r>
                                <a:rPr lang="en" altLang="zh-C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en" sz="1400" b="0" u="none" strike="noStrike" baseline="-25000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z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6.82 </a:t>
                          </a:r>
                          <a:endParaRPr lang="en-US" altLang="zh-C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062774134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Bunch length with impedance (0.2</a:t>
                          </a:r>
                          <a:r>
                            <a:rPr lang="el-GR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Ω)</a:t>
                          </a:r>
                          <a:endParaRPr lang="el-GR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8.89</a:t>
                          </a:r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839715361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RF bucket height, (</a:t>
                          </a:r>
                          <a14:m>
                            <m:oMath xmlns:m="http://schemas.openxmlformats.org/officeDocument/2006/math">
                              <m:r>
                                <a:rPr lang="en" altLang="zh-C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</m:t>
                              </m:r>
                            </m:oMath>
                          </a14:m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E/E)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max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%</a:t>
                          </a:r>
                          <a:endParaRPr lang="en-US" altLang="zh-C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1.72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4227684071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Piwinski angle, </a:t>
                          </a:r>
                          <a14:m>
                            <m:oMath xmlns:m="http://schemas.openxmlformats.org/officeDocument/2006/math">
                              <m:r>
                                <a:rPr lang="en" altLang="zh-C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oMath>
                          </a14:m>
                          <a:r>
                            <a:rPr lang="en" sz="1400" b="0" u="none" strike="noStrike" baseline="-25000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Piw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rad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16.77 </a:t>
                          </a:r>
                          <a:endParaRPr lang="en-US" altLang="zh-C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458214577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eam-beam parameter, </a:t>
                          </a:r>
                          <a:r>
                            <a:rPr lang="el-GR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ξ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x</a:t>
                          </a:r>
                          <a:r>
                            <a:rPr lang="en" sz="1400" b="0" u="none" strike="noStrike" baseline="0" dirty="0">
                              <a:solidFill>
                                <a:srgbClr val="0F34A6"/>
                              </a:solidFill>
                              <a:effectLst/>
                            </a:rPr>
                            <a:t>/</a:t>
                          </a:r>
                          <a:r>
                            <a:rPr lang="el-GR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ξ</a:t>
                          </a:r>
                          <a:r>
                            <a:rPr lang="en" altLang="zh-C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y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0.0032/0.094</a:t>
                          </a:r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 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2435416858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Equivalent bunch length, </a:t>
                          </a:r>
                          <a14:m>
                            <m:oMath xmlns:m="http://schemas.openxmlformats.org/officeDocument/2006/math">
                              <m:r>
                                <a:rPr lang="en" altLang="zh-CN" sz="1400" b="0" i="1" u="none" strike="noStrike" dirty="0" smtClean="0">
                                  <a:solidFill>
                                    <a:srgbClr val="0F34A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en" sz="1400" b="0" u="none" strike="noStrike" baseline="-25000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z_e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mm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0.53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868498943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Hour-glass factor,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h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0.8809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800087536"/>
                      </a:ext>
                    </a:extLst>
                  </a:tr>
                  <a:tr h="12953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Luminosity,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L</a:t>
                          </a:r>
                          <a:endParaRPr lang="en" sz="1400" b="0" i="1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cm</a:t>
                          </a:r>
                          <a:r>
                            <a:rPr lang="en" sz="1400" b="0" u="none" strike="noStrike" baseline="30000">
                              <a:solidFill>
                                <a:srgbClr val="0F34A6"/>
                              </a:solidFill>
                              <a:effectLst/>
                            </a:rPr>
                            <a:t>-2</a:t>
                          </a:r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s</a:t>
                          </a:r>
                          <a:r>
                            <a:rPr lang="en" sz="1400" b="0" u="none" strike="noStrike" baseline="30000">
                              <a:solidFill>
                                <a:srgbClr val="0F34A6"/>
                              </a:solidFill>
                              <a:effectLst/>
                            </a:rPr>
                            <a:t>-1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1.19E+35</a:t>
                          </a:r>
                          <a:endParaRPr lang="e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33927648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AC51E69D-0F43-4817-AB80-ECE859077C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377622"/>
                  </p:ext>
                </p:extLst>
              </p:nvPr>
            </p:nvGraphicFramePr>
            <p:xfrm>
              <a:off x="6019800" y="1304466"/>
              <a:ext cx="5486400" cy="4801524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2786888">
                      <a:extLst>
                        <a:ext uri="{9D8B030D-6E8A-4147-A177-3AD203B41FA5}">
                          <a16:colId xmlns:a16="http://schemas.microsoft.com/office/drawing/2014/main" val="3879144618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30873641"/>
                        </a:ext>
                      </a:extLst>
                    </a:gridCol>
                    <a:gridCol w="1404112">
                      <a:extLst>
                        <a:ext uri="{9D8B030D-6E8A-4147-A177-3AD203B41FA5}">
                          <a16:colId xmlns:a16="http://schemas.microsoft.com/office/drawing/2014/main" val="170521976"/>
                        </a:ext>
                      </a:extLst>
                    </a:gridCol>
                  </a:tblGrid>
                  <a:tr h="21732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1" u="none" strike="noStrike" dirty="0">
                              <a:solidFill>
                                <a:schemeClr val="accent1"/>
                              </a:solidFill>
                              <a:effectLst/>
                            </a:rPr>
                            <a:t>Parameters</a:t>
                          </a:r>
                          <a:endParaRPr lang="en" sz="1400" b="1" i="0" u="none" strike="noStrike" dirty="0">
                            <a:solidFill>
                              <a:schemeClr val="accent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1" u="none" strike="noStrike" dirty="0">
                              <a:solidFill>
                                <a:schemeClr val="accent1"/>
                              </a:solidFill>
                              <a:effectLst/>
                            </a:rPr>
                            <a:t>Units</a:t>
                          </a:r>
                          <a:endParaRPr lang="en" sz="1400" b="1" i="0" u="none" strike="noStrike" dirty="0">
                            <a:solidFill>
                              <a:schemeClr val="accent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" sz="1400" b="1" u="none" strike="noStrike" dirty="0">
                              <a:solidFill>
                                <a:schemeClr val="accent1"/>
                              </a:solidFill>
                              <a:effectLst/>
                            </a:rPr>
                            <a:t>Value</a:t>
                          </a:r>
                          <a:endParaRPr lang="en" sz="1400" b="1" i="0" u="none" strike="noStrike" dirty="0">
                            <a:solidFill>
                              <a:schemeClr val="accent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993431466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3"/>
                          <a:stretch>
                            <a:fillRect l="-218" t="-125714" r="-97162" b="-2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ns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4.0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2947741839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Single-bunch current, I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b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mA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2.80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2398782684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Particles per bunch, N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b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altLang="zh-CN" sz="1400" b="0" u="none" strike="noStrike" baseline="30000">
                              <a:solidFill>
                                <a:srgbClr val="0F34A6"/>
                              </a:solidFill>
                              <a:effectLst/>
                            </a:rPr>
                            <a:t>10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5.00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218452903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Total particles per beam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altLang="zh-CN" sz="1400" b="0" u="none" strike="noStrike" baseline="30000">
                              <a:solidFill>
                                <a:srgbClr val="0F34A6"/>
                              </a:solidFill>
                              <a:effectLst/>
                            </a:rPr>
                            <a:t>13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3.57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2091775555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Single-bunch charge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nC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8.00 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2980665164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Energy loss per turn, U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0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keV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378.6</a:t>
                          </a:r>
                          <a:endParaRPr lang="en-US" altLang="zh-C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2903925652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SR power per beam, P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SR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MW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0.7572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722832080"/>
                      </a:ext>
                    </a:extLst>
                  </a:tr>
                  <a:tr h="23778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4928" marT="4928" marB="0" anchor="ctr">
                        <a:blipFill>
                          <a:blip r:embed="rId3"/>
                          <a:stretch>
                            <a:fillRect l="-218" t="-753846" r="-97162" b="-12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400" u="none" strike="noStrike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ms</a:t>
                          </a:r>
                          <a:endParaRPr lang="en-US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30.24/30.24/15.12  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4928" marR="4928" marT="4928" marB="0" anchor="ctr"/>
                    </a:tc>
                    <a:extLst>
                      <a:ext uri="{0D108BD9-81ED-4DB2-BD59-A6C34878D82A}">
                        <a16:rowId xmlns:a16="http://schemas.microsoft.com/office/drawing/2014/main" val="3842396033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RF frequency, </a:t>
                          </a:r>
                          <a:r>
                            <a:rPr lang="en" sz="1400" b="0" i="1" u="none" strike="noStrike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" sz="1400" b="0" u="none" strike="noStrike" baseline="-25000" dirty="0" err="1">
                              <a:solidFill>
                                <a:srgbClr val="0F34A6"/>
                              </a:solidFill>
                              <a:effectLst/>
                            </a:rPr>
                            <a:t>RF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MHz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499.654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3058802254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Harmonic number,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h</a:t>
                          </a:r>
                          <a:endParaRPr lang="en" sz="1400" b="0" i="1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1430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3091149691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RF voltage, V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RF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MV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3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b"/>
                    </a:tc>
                    <a:extLst>
                      <a:ext uri="{0D108BD9-81ED-4DB2-BD59-A6C34878D82A}">
                        <a16:rowId xmlns:a16="http://schemas.microsoft.com/office/drawing/2014/main" val="4195037244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3"/>
                          <a:stretch>
                            <a:fillRect l="-218" t="-1222222" r="-97162" b="-9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deg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173 </a:t>
                          </a:r>
                          <a:endParaRPr lang="en-US" altLang="zh-C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3523766379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3"/>
                          <a:stretch>
                            <a:fillRect l="-218" t="-1360000" r="-97162" b="-86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0.0249 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3707722106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3"/>
                          <a:stretch>
                            <a:fillRect l="-218" t="-1419444" r="-97162" b="-7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6.82 </a:t>
                          </a:r>
                          <a:endParaRPr lang="en-US" altLang="zh-C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062774134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Bunch length with impedance (0.2</a:t>
                          </a:r>
                          <a:r>
                            <a:rPr lang="el-GR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Ω)</a:t>
                          </a:r>
                          <a:endParaRPr lang="el-GR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mm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8.89</a:t>
                          </a:r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839715361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3"/>
                          <a:stretch>
                            <a:fillRect l="-218" t="-1665714" r="-97162" b="-5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%</a:t>
                          </a:r>
                          <a:endParaRPr lang="en-US" altLang="zh-C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1.72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4227684071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3"/>
                          <a:stretch>
                            <a:fillRect l="-218" t="-1716667" r="-97162" b="-4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rad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16.77 </a:t>
                          </a:r>
                          <a:endParaRPr lang="en-US" altLang="zh-C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458214577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eam-beam parameter, </a:t>
                          </a:r>
                          <a:r>
                            <a:rPr lang="el-GR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ξ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x</a:t>
                          </a:r>
                          <a:r>
                            <a:rPr lang="en" sz="1400" b="0" u="none" strike="noStrike" baseline="0" dirty="0">
                              <a:solidFill>
                                <a:srgbClr val="0F34A6"/>
                              </a:solidFill>
                              <a:effectLst/>
                            </a:rPr>
                            <a:t>/</a:t>
                          </a:r>
                          <a:r>
                            <a:rPr lang="el-GR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ξ</a:t>
                          </a:r>
                          <a:r>
                            <a:rPr lang="en" altLang="zh-C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y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0.0032/0.094</a:t>
                          </a:r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altLang="zh-C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 </a:t>
                          </a:r>
                          <a:endParaRPr lang="en-US" altLang="zh-C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2435416858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3961" marR="3961" marT="3961" marB="0" anchor="ctr">
                        <a:blipFill>
                          <a:blip r:embed="rId3"/>
                          <a:stretch>
                            <a:fillRect l="-218" t="-1916667" r="-97162" b="-24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mm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0.53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868498943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Hour-glass factor,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" sz="1400" b="0" u="none" strike="noStrike" baseline="-25000" dirty="0">
                              <a:solidFill>
                                <a:srgbClr val="0F34A6"/>
                              </a:solidFill>
                              <a:effectLst/>
                            </a:rPr>
                            <a:t>h</a:t>
                          </a:r>
                          <a:endParaRPr lang="e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zh-CN" altLang="en-US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　</a:t>
                          </a:r>
                          <a:endParaRPr lang="zh-CN" altLang="en-US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0.8809 </a:t>
                          </a:r>
                          <a:endParaRPr lang="en-US" altLang="zh-CN" sz="1400" b="0" i="0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1800087536"/>
                      </a:ext>
                    </a:extLst>
                  </a:tr>
                  <a:tr h="21732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CN" altLang="en-US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" sz="1400" b="0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Luminosity, </a:t>
                          </a:r>
                          <a:r>
                            <a:rPr lang="en" sz="1400" b="0" i="1" u="none" strike="noStrike" dirty="0">
                              <a:solidFill>
                                <a:srgbClr val="0F34A6"/>
                              </a:solidFill>
                              <a:effectLst/>
                            </a:rPr>
                            <a:t>L</a:t>
                          </a:r>
                          <a:endParaRPr lang="en" sz="1400" b="0" i="1" u="none" strike="noStrike" dirty="0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cm</a:t>
                          </a:r>
                          <a:r>
                            <a:rPr lang="en" sz="1400" b="0" u="none" strike="noStrike" baseline="30000">
                              <a:solidFill>
                                <a:srgbClr val="0F34A6"/>
                              </a:solidFill>
                              <a:effectLst/>
                            </a:rPr>
                            <a:t>-2</a:t>
                          </a:r>
                          <a:r>
                            <a:rPr lang="en" sz="1400" b="0" u="none" strike="noStrike">
                              <a:solidFill>
                                <a:srgbClr val="0F34A6"/>
                              </a:solidFill>
                              <a:effectLst/>
                            </a:rPr>
                            <a:t>s</a:t>
                          </a:r>
                          <a:r>
                            <a:rPr lang="en" sz="1400" b="0" u="none" strike="noStrike" baseline="30000">
                              <a:solidFill>
                                <a:srgbClr val="0F34A6"/>
                              </a:solidFill>
                              <a:effectLst/>
                            </a:rPr>
                            <a:t>-1</a:t>
                          </a:r>
                          <a:endParaRPr lang="en" sz="1400" b="0" i="0" u="none" strike="noStrike">
                            <a:solidFill>
                              <a:srgbClr val="0F34A6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" sz="1400" b="0" u="none" strike="noStrike" dirty="0">
                              <a:solidFill>
                                <a:srgbClr val="C00000"/>
                              </a:solidFill>
                              <a:effectLst/>
                            </a:rPr>
                            <a:t>1.19E+35</a:t>
                          </a:r>
                          <a:endParaRPr lang="en" sz="1400" b="0" i="0" u="none" strike="noStrike" dirty="0">
                            <a:solidFill>
                              <a:srgbClr val="C0000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3961" marR="3961" marT="3961" marB="0" anchor="ctr"/>
                    </a:tc>
                    <a:extLst>
                      <a:ext uri="{0D108BD9-81ED-4DB2-BD59-A6C34878D82A}">
                        <a16:rowId xmlns:a16="http://schemas.microsoft.com/office/drawing/2014/main" val="33927648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8544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0105D-E271-4C1D-9780-88C751969708}"/>
              </a:ext>
            </a:extLst>
          </p:cNvPr>
          <p:cNvSpPr txBox="1"/>
          <p:nvPr/>
        </p:nvSpPr>
        <p:spPr>
          <a:xfrm>
            <a:off x="1524000" y="762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对撞区光学函数</a:t>
            </a:r>
            <a:endParaRPr lang="en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4FDA90-BA25-4926-837C-F73A7A899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3329518"/>
            <a:ext cx="4038600" cy="30098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830EFA-659E-4DD6-B264-5531AF87C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" y="2113121"/>
            <a:ext cx="4114800" cy="77634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001671C-8D4F-4F5B-BFDE-A24FA4509BA4}"/>
              </a:ext>
            </a:extLst>
          </p:cNvPr>
          <p:cNvSpPr/>
          <p:nvPr/>
        </p:nvSpPr>
        <p:spPr>
          <a:xfrm>
            <a:off x="416560" y="2113121"/>
            <a:ext cx="4495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EEF3765-97C1-428F-90DC-5E7FEC6B598F}"/>
              </a:ext>
            </a:extLst>
          </p:cNvPr>
          <p:cNvSpPr txBox="1"/>
          <p:nvPr/>
        </p:nvSpPr>
        <p:spPr>
          <a:xfrm>
            <a:off x="427996" y="1063883"/>
            <a:ext cx="11149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新一代正负电子对撞机对撞区的光学布局趋于</a:t>
            </a:r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模块化设计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，主要是为了便于局部色品校正和非线性优化。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1BFB46-1686-451A-910C-AC3AA5D85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240" y="2181577"/>
            <a:ext cx="6274252" cy="637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A846D86-CD76-40AE-BF6E-0008F26AFE8B}"/>
                  </a:ext>
                </a:extLst>
              </p:cNvPr>
              <p:cNvSpPr txBox="1"/>
              <p:nvPr/>
            </p:nvSpPr>
            <p:spPr>
              <a:xfrm>
                <a:off x="5181600" y="3681019"/>
                <a:ext cx="6395720" cy="2229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=0.6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40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</a:t>
                </a:r>
              </a:p>
              <a:p>
                <a:pPr marL="285750" indent="-28575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8.314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</a:t>
                </a:r>
              </a:p>
              <a:p>
                <a:pPr marL="285750" indent="-28575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为形成双环交叉角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60mrad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IR_left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（束流入射方向）二极铁强度少偏转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30mrad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IR_right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（束流出射方向）二极铁强度多偏转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30mrad</a:t>
                </a:r>
              </a:p>
              <a:p>
                <a:pPr marL="742950" lvl="1" indent="-285750">
                  <a:spcBef>
                    <a:spcPts val="300"/>
                  </a:spcBef>
                  <a:buFont typeface="Wingdings" panose="05000000000000000000" pitchFamily="2" charset="2"/>
                  <a:buChar char="à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anose="05000000000000000000" pitchFamily="2" charset="2"/>
                  </a:rPr>
                  <a:t>形成合理的双环间距 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anose="05000000000000000000" pitchFamily="2" charset="2"/>
                  </a:rPr>
                  <a:t>1.5-2 m;</a:t>
                </a:r>
              </a:p>
              <a:p>
                <a:pPr marL="742950" lvl="1" indent="-285750">
                  <a:spcBef>
                    <a:spcPts val="300"/>
                  </a:spcBef>
                  <a:buFont typeface="Wingdings" panose="05000000000000000000" pitchFamily="2" charset="2"/>
                  <a:buChar char="à"/>
                </a:pP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IR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左右色散不对称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A846D86-CD76-40AE-BF6E-0008F26A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681019"/>
                <a:ext cx="6395720" cy="2229072"/>
              </a:xfrm>
              <a:prstGeom prst="rect">
                <a:avLst/>
              </a:prstGeom>
              <a:blipFill>
                <a:blip r:embed="rId5"/>
                <a:stretch>
                  <a:fillRect l="-572" t="-1639" r="-95"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1537E226-055B-43DE-A7EC-4D24E807479D}"/>
              </a:ext>
            </a:extLst>
          </p:cNvPr>
          <p:cNvSpPr txBox="1"/>
          <p:nvPr/>
        </p:nvSpPr>
        <p:spPr>
          <a:xfrm>
            <a:off x="9829800" y="399365"/>
            <a:ext cx="2412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详见张林浩分会报告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BCED796-2113-4830-B5E8-A730B726F9C6}"/>
              </a:ext>
            </a:extLst>
          </p:cNvPr>
          <p:cNvSpPr txBox="1"/>
          <p:nvPr/>
        </p:nvSpPr>
        <p:spPr>
          <a:xfrm>
            <a:off x="2250055" y="3873782"/>
            <a:ext cx="418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FFT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C614940-7070-4889-8A52-614636CDA826}"/>
              </a:ext>
            </a:extLst>
          </p:cNvPr>
          <p:cNvSpPr txBox="1"/>
          <p:nvPr/>
        </p:nvSpPr>
        <p:spPr>
          <a:xfrm>
            <a:off x="2514776" y="3870751"/>
            <a:ext cx="418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CCY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F25556-B67A-42DA-A48B-40A557EE064D}"/>
              </a:ext>
            </a:extLst>
          </p:cNvPr>
          <p:cNvSpPr txBox="1"/>
          <p:nvPr/>
        </p:nvSpPr>
        <p:spPr>
          <a:xfrm>
            <a:off x="2804538" y="3862708"/>
            <a:ext cx="418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CCX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5235591-AA4F-4316-8566-D2DA8B67ABC6}"/>
              </a:ext>
            </a:extLst>
          </p:cNvPr>
          <p:cNvSpPr txBox="1"/>
          <p:nvPr/>
        </p:nvSpPr>
        <p:spPr>
          <a:xfrm>
            <a:off x="3123019" y="3863937"/>
            <a:ext cx="418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A82041F-36DD-4105-A63C-2256E7EAADE6}"/>
              </a:ext>
            </a:extLst>
          </p:cNvPr>
          <p:cNvSpPr txBox="1"/>
          <p:nvPr/>
        </p:nvSpPr>
        <p:spPr>
          <a:xfrm>
            <a:off x="3343232" y="3863937"/>
            <a:ext cx="418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MS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04B6CF6-26C4-46A7-B1A0-2EDD7779FA43}"/>
              </a:ext>
            </a:extLst>
          </p:cNvPr>
          <p:cNvCxnSpPr>
            <a:cxnSpLocks/>
          </p:cNvCxnSpPr>
          <p:nvPr/>
        </p:nvCxnSpPr>
        <p:spPr>
          <a:xfrm>
            <a:off x="2532288" y="3352800"/>
            <a:ext cx="0" cy="2885510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B873F3D-6799-4ED8-BF58-A4381E7275E1}"/>
              </a:ext>
            </a:extLst>
          </p:cNvPr>
          <p:cNvCxnSpPr>
            <a:cxnSpLocks/>
          </p:cNvCxnSpPr>
          <p:nvPr/>
        </p:nvCxnSpPr>
        <p:spPr>
          <a:xfrm>
            <a:off x="2854429" y="3497493"/>
            <a:ext cx="7203" cy="2674707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154CB8D-9C83-40C3-AC17-5381585CDE0B}"/>
              </a:ext>
            </a:extLst>
          </p:cNvPr>
          <p:cNvCxnSpPr>
            <a:cxnSpLocks/>
          </p:cNvCxnSpPr>
          <p:nvPr/>
        </p:nvCxnSpPr>
        <p:spPr>
          <a:xfrm>
            <a:off x="3168029" y="3649949"/>
            <a:ext cx="0" cy="2522251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AF83A65-263E-468A-8D8F-BA0C1A881694}"/>
              </a:ext>
            </a:extLst>
          </p:cNvPr>
          <p:cNvCxnSpPr>
            <a:cxnSpLocks/>
          </p:cNvCxnSpPr>
          <p:nvPr/>
        </p:nvCxnSpPr>
        <p:spPr>
          <a:xfrm>
            <a:off x="3377208" y="3654935"/>
            <a:ext cx="0" cy="2432536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35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0105D-E271-4C1D-9780-88C751969708}"/>
              </a:ext>
            </a:extLst>
          </p:cNvPr>
          <p:cNvSpPr txBox="1"/>
          <p:nvPr/>
        </p:nvSpPr>
        <p:spPr>
          <a:xfrm>
            <a:off x="1524000" y="762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spc="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对撞区高阶色品校正</a:t>
            </a:r>
            <a:endParaRPr lang="en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68AEE57-4BC0-4360-B2B7-ED55BBC82C2E}"/>
              </a:ext>
            </a:extLst>
          </p:cNvPr>
          <p:cNvSpPr txBox="1"/>
          <p:nvPr/>
        </p:nvSpPr>
        <p:spPr>
          <a:xfrm>
            <a:off x="9982200" y="399365"/>
            <a:ext cx="2260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详见张林浩分会报告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98A157A-6CA3-421E-9A1B-E93BE3FED868}"/>
                  </a:ext>
                </a:extLst>
              </p:cNvPr>
              <p:cNvSpPr txBox="1"/>
              <p:nvPr/>
            </p:nvSpPr>
            <p:spPr>
              <a:xfrm>
                <a:off x="926881" y="955825"/>
                <a:ext cx="5374533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zh-CN" altLang="en-US" sz="1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98A157A-6CA3-421E-9A1B-E93BE3FED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81" y="955825"/>
                <a:ext cx="5374533" cy="494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E7D1BFFD-04B8-4DF3-A5DA-A5D620784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68" y="1560062"/>
            <a:ext cx="4836314" cy="3604344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D8095F7-536D-4372-982A-EDE28E4B77ED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3172221" y="2337569"/>
            <a:ext cx="0" cy="2885510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31ECE74-BF3F-4A93-862C-13D65831189B}"/>
              </a:ext>
            </a:extLst>
          </p:cNvPr>
          <p:cNvCxnSpPr>
            <a:cxnSpLocks/>
          </p:cNvCxnSpPr>
          <p:nvPr/>
        </p:nvCxnSpPr>
        <p:spPr>
          <a:xfrm>
            <a:off x="3564474" y="2334403"/>
            <a:ext cx="14406" cy="2891842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9B628CD-9B3C-4EBB-9E5F-5823797CCB76}"/>
              </a:ext>
            </a:extLst>
          </p:cNvPr>
          <p:cNvCxnSpPr>
            <a:cxnSpLocks/>
          </p:cNvCxnSpPr>
          <p:nvPr/>
        </p:nvCxnSpPr>
        <p:spPr>
          <a:xfrm>
            <a:off x="3949461" y="2337569"/>
            <a:ext cx="0" cy="2789369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64547F3-9FD1-472F-BCBA-1606011A1274}"/>
              </a:ext>
            </a:extLst>
          </p:cNvPr>
          <p:cNvCxnSpPr>
            <a:cxnSpLocks/>
          </p:cNvCxnSpPr>
          <p:nvPr/>
        </p:nvCxnSpPr>
        <p:spPr>
          <a:xfrm>
            <a:off x="4200921" y="2337569"/>
            <a:ext cx="0" cy="2789369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B5D5D70-7896-412C-B1D8-43D8B265F9B1}"/>
              </a:ext>
            </a:extLst>
          </p:cNvPr>
          <p:cNvCxnSpPr>
            <a:cxnSpLocks/>
          </p:cNvCxnSpPr>
          <p:nvPr/>
        </p:nvCxnSpPr>
        <p:spPr>
          <a:xfrm>
            <a:off x="2989818" y="2333769"/>
            <a:ext cx="0" cy="2793169"/>
          </a:xfrm>
          <a:prstGeom prst="line">
            <a:avLst/>
          </a:prstGeom>
          <a:ln w="127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F2C5EB29-7555-4E2A-9EDF-DF8DB4DE99BC}"/>
              </a:ext>
            </a:extLst>
          </p:cNvPr>
          <p:cNvSpPr txBox="1"/>
          <p:nvPr/>
        </p:nvSpPr>
        <p:spPr>
          <a:xfrm>
            <a:off x="2870367" y="4942272"/>
            <a:ext cx="14822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</a:rPr>
              <a:t>IP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2883418-F26B-4E4E-B95E-E6324EE87DFF}"/>
              </a:ext>
            </a:extLst>
          </p:cNvPr>
          <p:cNvSpPr txBox="1"/>
          <p:nvPr/>
        </p:nvSpPr>
        <p:spPr>
          <a:xfrm>
            <a:off x="2913884" y="2320582"/>
            <a:ext cx="418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FFT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B4405C2-6935-4B3B-8BDB-7B6F73428E19}"/>
              </a:ext>
            </a:extLst>
          </p:cNvPr>
          <p:cNvSpPr txBox="1"/>
          <p:nvPr/>
        </p:nvSpPr>
        <p:spPr>
          <a:xfrm>
            <a:off x="3195790" y="2308518"/>
            <a:ext cx="418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CCY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296A538-21B3-4E3A-B00B-9C25926867C5}"/>
              </a:ext>
            </a:extLst>
          </p:cNvPr>
          <p:cNvSpPr txBox="1"/>
          <p:nvPr/>
        </p:nvSpPr>
        <p:spPr>
          <a:xfrm>
            <a:off x="3541094" y="2309508"/>
            <a:ext cx="418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CCX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8F037E5-2076-4382-B341-273567A043F2}"/>
              </a:ext>
            </a:extLst>
          </p:cNvPr>
          <p:cNvSpPr txBox="1"/>
          <p:nvPr/>
        </p:nvSpPr>
        <p:spPr>
          <a:xfrm>
            <a:off x="3904585" y="2307398"/>
            <a:ext cx="418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CS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1442BB9-962C-4FA8-8F5A-52F9A3780D5B}"/>
              </a:ext>
            </a:extLst>
          </p:cNvPr>
          <p:cNvSpPr txBox="1"/>
          <p:nvPr/>
        </p:nvSpPr>
        <p:spPr>
          <a:xfrm>
            <a:off x="4176835" y="2307398"/>
            <a:ext cx="418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MS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7E97A20-2142-41B4-BFCD-419F3D89FBA6}"/>
              </a:ext>
            </a:extLst>
          </p:cNvPr>
          <p:cNvCxnSpPr>
            <a:cxnSpLocks/>
          </p:cNvCxnSpPr>
          <p:nvPr/>
        </p:nvCxnSpPr>
        <p:spPr>
          <a:xfrm>
            <a:off x="3669426" y="2687704"/>
            <a:ext cx="0" cy="2337917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0ECBD79E-20FE-41B7-8D6D-19AF66D592F5}"/>
              </a:ext>
            </a:extLst>
          </p:cNvPr>
          <p:cNvCxnSpPr>
            <a:cxnSpLocks/>
          </p:cNvCxnSpPr>
          <p:nvPr/>
        </p:nvCxnSpPr>
        <p:spPr>
          <a:xfrm>
            <a:off x="3839551" y="2682946"/>
            <a:ext cx="5623" cy="2337917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CB256A7-F1C5-4C4E-A9BE-9F927855568C}"/>
              </a:ext>
            </a:extLst>
          </p:cNvPr>
          <p:cNvCxnSpPr>
            <a:cxnSpLocks/>
          </p:cNvCxnSpPr>
          <p:nvPr/>
        </p:nvCxnSpPr>
        <p:spPr>
          <a:xfrm>
            <a:off x="3272913" y="2702420"/>
            <a:ext cx="5623" cy="2337917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EF2CFD0-F4E2-4580-89A3-B925E8F4AF8B}"/>
              </a:ext>
            </a:extLst>
          </p:cNvPr>
          <p:cNvCxnSpPr>
            <a:cxnSpLocks/>
          </p:cNvCxnSpPr>
          <p:nvPr/>
        </p:nvCxnSpPr>
        <p:spPr>
          <a:xfrm>
            <a:off x="3468188" y="2696688"/>
            <a:ext cx="5623" cy="2337917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37899E2B-4BC5-4513-9E40-74B8D78AD5CC}"/>
              </a:ext>
            </a:extLst>
          </p:cNvPr>
          <p:cNvSpPr txBox="1"/>
          <p:nvPr/>
        </p:nvSpPr>
        <p:spPr>
          <a:xfrm>
            <a:off x="3234133" y="4802208"/>
            <a:ext cx="3183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B0F0"/>
                </a:solidFill>
              </a:rPr>
              <a:t>-I</a:t>
            </a:r>
            <a:endParaRPr lang="zh-CN" altLang="en-US" sz="1000" dirty="0">
              <a:solidFill>
                <a:srgbClr val="00B0F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18C6958-7C8E-41FA-A476-F7BD9A068B1F}"/>
              </a:ext>
            </a:extLst>
          </p:cNvPr>
          <p:cNvSpPr txBox="1"/>
          <p:nvPr/>
        </p:nvSpPr>
        <p:spPr>
          <a:xfrm>
            <a:off x="3628578" y="4809023"/>
            <a:ext cx="3183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B0F0"/>
                </a:solidFill>
              </a:rPr>
              <a:t>-I</a:t>
            </a:r>
            <a:endParaRPr lang="zh-CN" altLang="en-US" sz="1000" dirty="0">
              <a:solidFill>
                <a:srgbClr val="00B0F0"/>
              </a:solidFill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88BE699-A70F-4C54-9DB7-664A757D1E7D}"/>
              </a:ext>
            </a:extLst>
          </p:cNvPr>
          <p:cNvCxnSpPr>
            <a:cxnSpLocks/>
          </p:cNvCxnSpPr>
          <p:nvPr/>
        </p:nvCxnSpPr>
        <p:spPr>
          <a:xfrm>
            <a:off x="4067693" y="2746587"/>
            <a:ext cx="0" cy="2185546"/>
          </a:xfrm>
          <a:prstGeom prst="line">
            <a:avLst/>
          </a:prstGeom>
          <a:ln w="127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F753C34F-8F0B-45DC-8932-818021E158B0}"/>
              </a:ext>
            </a:extLst>
          </p:cNvPr>
          <p:cNvSpPr txBox="1"/>
          <p:nvPr/>
        </p:nvSpPr>
        <p:spPr>
          <a:xfrm>
            <a:off x="3050479" y="5223079"/>
            <a:ext cx="2434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</a:rPr>
              <a:t>SY3</a:t>
            </a:r>
            <a:endParaRPr lang="zh-CN" altLang="en-US" sz="1000" dirty="0">
              <a:solidFill>
                <a:srgbClr val="0070C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2F7E394-E455-42DA-9571-FBE61FF09FF3}"/>
              </a:ext>
            </a:extLst>
          </p:cNvPr>
          <p:cNvSpPr txBox="1"/>
          <p:nvPr/>
        </p:nvSpPr>
        <p:spPr>
          <a:xfrm>
            <a:off x="3476365" y="5229411"/>
            <a:ext cx="2434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</a:rPr>
              <a:t>SX3</a:t>
            </a:r>
            <a:endParaRPr lang="zh-CN" altLang="en-US" sz="1000" dirty="0">
              <a:solidFill>
                <a:srgbClr val="0070C0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3F6ADB1-E369-4BCB-9E49-5E3FD5658419}"/>
              </a:ext>
            </a:extLst>
          </p:cNvPr>
          <p:cNvSpPr txBox="1"/>
          <p:nvPr/>
        </p:nvSpPr>
        <p:spPr>
          <a:xfrm>
            <a:off x="3270200" y="5051595"/>
            <a:ext cx="2434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000" dirty="0">
                <a:solidFill>
                  <a:schemeClr val="accent2"/>
                </a:solidFill>
              </a:rPr>
              <a:t>SY1</a:t>
            </a:r>
            <a:endParaRPr lang="zh-CN" altLang="en-US" sz="1000" dirty="0">
              <a:solidFill>
                <a:schemeClr val="accent2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611ACDE-7D1E-4148-9407-CDDE85C43703}"/>
              </a:ext>
            </a:extLst>
          </p:cNvPr>
          <p:cNvSpPr txBox="1"/>
          <p:nvPr/>
        </p:nvSpPr>
        <p:spPr>
          <a:xfrm>
            <a:off x="3670709" y="5047152"/>
            <a:ext cx="2434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000" dirty="0">
                <a:solidFill>
                  <a:schemeClr val="accent2"/>
                </a:solidFill>
              </a:rPr>
              <a:t>SX1</a:t>
            </a:r>
            <a:endParaRPr lang="zh-CN" altLang="en-US" sz="1000" dirty="0">
              <a:solidFill>
                <a:schemeClr val="accent2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ABED0B6-86B7-40C2-8EE1-96432B5B614B}"/>
              </a:ext>
            </a:extLst>
          </p:cNvPr>
          <p:cNvSpPr txBox="1"/>
          <p:nvPr/>
        </p:nvSpPr>
        <p:spPr>
          <a:xfrm>
            <a:off x="914400" y="5488617"/>
            <a:ext cx="873653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一阶色品用</a:t>
            </a:r>
            <a:r>
              <a:rPr lang="en-US" altLang="zh-CN" dirty="0"/>
              <a:t>-I</a:t>
            </a:r>
            <a:r>
              <a:rPr lang="zh-CN" altLang="en-US" dirty="0"/>
              <a:t>映射的</a:t>
            </a:r>
            <a:r>
              <a:rPr lang="en-US" altLang="zh-CN" dirty="0"/>
              <a:t>SY1</a:t>
            </a:r>
            <a:r>
              <a:rPr lang="zh-CN" altLang="en-US" dirty="0"/>
              <a:t>和</a:t>
            </a:r>
            <a:r>
              <a:rPr lang="en-US" altLang="zh-CN" dirty="0"/>
              <a:t>SX1</a:t>
            </a:r>
            <a:r>
              <a:rPr lang="zh-CN" altLang="en-US" dirty="0"/>
              <a:t>六极磁铁对来校正；</a:t>
            </a:r>
            <a:endParaRPr lang="en-US" altLang="zh-CN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Y</a:t>
            </a:r>
            <a:r>
              <a:rPr lang="zh-CN" altLang="en-US" dirty="0"/>
              <a:t>向、</a:t>
            </a:r>
            <a:r>
              <a:rPr lang="en-US" altLang="zh-CN" dirty="0"/>
              <a:t>X</a:t>
            </a:r>
            <a:r>
              <a:rPr lang="zh-CN" altLang="en-US" dirty="0"/>
              <a:t>向三阶色品分别用</a:t>
            </a:r>
            <a:r>
              <a:rPr lang="en-US" altLang="zh-CN" dirty="0"/>
              <a:t>IP</a:t>
            </a:r>
            <a:r>
              <a:rPr lang="zh-CN" altLang="en-US" dirty="0"/>
              <a:t>的第一个镜像点处和第二个镜像点处的</a:t>
            </a:r>
            <a:r>
              <a:rPr lang="en-US" altLang="zh-CN" dirty="0"/>
              <a:t>SY3</a:t>
            </a:r>
            <a:r>
              <a:rPr lang="zh-CN" altLang="en-US" dirty="0"/>
              <a:t>和</a:t>
            </a:r>
            <a:r>
              <a:rPr lang="en-US" altLang="zh-CN" dirty="0"/>
              <a:t>SX3</a:t>
            </a:r>
            <a:r>
              <a:rPr lang="zh-CN" altLang="en-US" dirty="0"/>
              <a:t>来校正</a:t>
            </a:r>
            <a:endParaRPr lang="en-US" altLang="zh-CN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二阶色品通过调整</a:t>
            </a:r>
            <a:r>
              <a:rPr lang="en-US" altLang="zh-CN" dirty="0"/>
              <a:t>SY1</a:t>
            </a:r>
            <a:r>
              <a:rPr lang="zh-CN" altLang="en-US" dirty="0"/>
              <a:t>和</a:t>
            </a:r>
            <a:r>
              <a:rPr lang="en-US" altLang="zh-CN" dirty="0"/>
              <a:t>SX1</a:t>
            </a:r>
            <a:r>
              <a:rPr lang="zh-CN" altLang="en-US" dirty="0"/>
              <a:t>六极磁铁对到</a:t>
            </a:r>
            <a:r>
              <a:rPr lang="en-US" altLang="zh-CN" dirty="0"/>
              <a:t>IP</a:t>
            </a:r>
            <a:r>
              <a:rPr lang="zh-CN" altLang="en-US" dirty="0"/>
              <a:t>的相移来校正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F40E99F5-5535-40C6-B30B-704BC276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20" y="1879381"/>
            <a:ext cx="4254176" cy="3259122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A53E5535-7878-4512-90CA-E85083EDB8F4}"/>
              </a:ext>
            </a:extLst>
          </p:cNvPr>
          <p:cNvSpPr txBox="1"/>
          <p:nvPr/>
        </p:nvSpPr>
        <p:spPr>
          <a:xfrm>
            <a:off x="7018338" y="5184669"/>
            <a:ext cx="441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Y</a:t>
            </a:r>
            <a:r>
              <a:rPr lang="zh-CN" altLang="en-US" sz="1600" dirty="0">
                <a:solidFill>
                  <a:srgbClr val="FF0000"/>
                </a:solidFill>
              </a:rPr>
              <a:t>向三阶色品仍然过大，限制了动量带宽</a:t>
            </a:r>
            <a:r>
              <a:rPr lang="en-US" altLang="zh-CN" sz="1600" dirty="0">
                <a:solidFill>
                  <a:srgbClr val="FF0000"/>
                </a:solidFill>
              </a:rPr>
              <a:t>,</a:t>
            </a:r>
            <a:r>
              <a:rPr lang="zh-CN" altLang="en-US" sz="1600" dirty="0">
                <a:solidFill>
                  <a:srgbClr val="FF0000"/>
                </a:solidFill>
              </a:rPr>
              <a:t>高阶色品仍需进一步优化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974514-D283-4D6D-BB24-8E9181C98667}"/>
              </a:ext>
            </a:extLst>
          </p:cNvPr>
          <p:cNvSpPr/>
          <p:nvPr/>
        </p:nvSpPr>
        <p:spPr>
          <a:xfrm>
            <a:off x="7018339" y="5184669"/>
            <a:ext cx="4411660" cy="584775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37500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简约主题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简约主题1" id="{8726733B-1585-4EFA-96D3-CD0EAD92F069}" vid="{A378D2D5-E8DA-42F7-8DEF-892FD3E627BC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51481</TotalTime>
  <Words>2891</Words>
  <Application>Microsoft Macintosh PowerPoint</Application>
  <PresentationFormat>宽屏</PresentationFormat>
  <Paragraphs>478</Paragraphs>
  <Slides>20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等线</vt:lpstr>
      <vt:lpstr>等线 Light</vt:lpstr>
      <vt:lpstr>黑体</vt:lpstr>
      <vt:lpstr>楷体</vt:lpstr>
      <vt:lpstr>宋体</vt:lpstr>
      <vt:lpstr>微软雅黑</vt:lpstr>
      <vt:lpstr>微软雅黑</vt:lpstr>
      <vt:lpstr>Arial</vt:lpstr>
      <vt:lpstr>Arial Rounded MT Bold</vt:lpstr>
      <vt:lpstr>Calibri</vt:lpstr>
      <vt:lpstr>Cambria Math</vt:lpstr>
      <vt:lpstr>Times New Roman</vt:lpstr>
      <vt:lpstr>Wingdings</vt:lpstr>
      <vt:lpstr>自定义设计方案</vt:lpstr>
      <vt:lpstr>1_自定义设计方案</vt:lpstr>
      <vt:lpstr>简约主题1</vt:lpstr>
      <vt:lpstr>公式</vt:lpstr>
      <vt:lpstr>Equation</vt:lpstr>
      <vt:lpstr>Equation.DSMT4</vt:lpstr>
      <vt:lpstr>2024年超级陶粲装置研讨会</vt:lpstr>
      <vt:lpstr>报 告 提 纲</vt:lpstr>
      <vt:lpstr>STCF对撞环物理设计研究目标</vt:lpstr>
      <vt:lpstr>PowerPoint 演示文稿</vt:lpstr>
      <vt:lpstr>STCF对撞环物理设计各子任务</vt:lpstr>
      <vt:lpstr>对撞环布局设计方案</vt:lpstr>
      <vt:lpstr>关键物理参数（基准方案）</vt:lpstr>
      <vt:lpstr>PowerPoint 演示文稿</vt:lpstr>
      <vt:lpstr>PowerPoint 演示文稿</vt:lpstr>
      <vt:lpstr>PowerPoint 演示文稿</vt:lpstr>
      <vt:lpstr>PowerPoint 演示文稿</vt:lpstr>
      <vt:lpstr>Damping Wiggler初步考虑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极化束初步考虑</vt:lpstr>
      <vt:lpstr>总结与工作计划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2476</cp:revision>
  <dcterms:created xsi:type="dcterms:W3CDTF">2020-03-23T10:04:57Z</dcterms:created>
  <dcterms:modified xsi:type="dcterms:W3CDTF">2024-07-08T05:54:19Z</dcterms:modified>
</cp:coreProperties>
</file>