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772" r:id="rId3"/>
    <p:sldId id="2597" r:id="rId4"/>
    <p:sldId id="257" r:id="rId5"/>
    <p:sldId id="2601" r:id="rId6"/>
    <p:sldId id="2600" r:id="rId7"/>
    <p:sldId id="2602" r:id="rId8"/>
    <p:sldId id="2582" r:id="rId9"/>
    <p:sldId id="2604" r:id="rId10"/>
    <p:sldId id="2583" r:id="rId11"/>
    <p:sldId id="2586" r:id="rId12"/>
    <p:sldId id="2590" r:id="rId13"/>
    <p:sldId id="2588" r:id="rId14"/>
    <p:sldId id="2603" r:id="rId15"/>
    <p:sldId id="2607" r:id="rId16"/>
    <p:sldId id="2605" r:id="rId17"/>
    <p:sldId id="2606" r:id="rId18"/>
    <p:sldId id="2608" r:id="rId19"/>
    <p:sldId id="2609" r:id="rId20"/>
    <p:sldId id="2610" r:id="rId21"/>
    <p:sldId id="2611" r:id="rId22"/>
    <p:sldId id="767" r:id="rId2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0000"/>
    <a:srgbClr val="008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80" d="100"/>
          <a:sy n="80" d="100"/>
        </p:scale>
        <p:origin x="528" y="29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911B5C-DC8D-46B7-B0F7-187FA8FA262C}" type="datetimeFigureOut">
              <a:rPr lang="zh-CN" altLang="en-US" smtClean="0"/>
              <a:t>2024/7/8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512851-DD55-43D8-B372-7EC90C659DAF}" type="slidenum">
              <a:rPr lang="zh-CN" altLang="en-US" smtClean="0"/>
              <a:t>‹#›</a:t>
            </a:fld>
            <a:endParaRPr lang="zh-CN" altLang="en-US"/>
          </a:p>
        </p:txBody>
      </p:sp>
    </p:spTree>
    <p:extLst>
      <p:ext uri="{BB962C8B-B14F-4D97-AF65-F5344CB8AC3E}">
        <p14:creationId xmlns:p14="http://schemas.microsoft.com/office/powerpoint/2010/main" val="1485049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6B4D2D-C4E0-5A84-7813-2DBAAC2F384F}"/>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22C6820-18A5-790E-24B7-43F341D30A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B74BEE6-6179-0253-1E71-F6CA0382A9FB}"/>
              </a:ext>
            </a:extLst>
          </p:cNvPr>
          <p:cNvSpPr>
            <a:spLocks noGrp="1"/>
          </p:cNvSpPr>
          <p:nvPr>
            <p:ph type="dt" sz="half" idx="10"/>
          </p:nvPr>
        </p:nvSpPr>
        <p:spPr/>
        <p:txBody>
          <a:bodyPr/>
          <a:lstStyle/>
          <a:p>
            <a:fld id="{49B9294F-5DA3-4BEE-9959-8FB27824232C}" type="datetimeFigureOut">
              <a:rPr lang="zh-CN" altLang="en-US" smtClean="0"/>
              <a:t>2024/7/8</a:t>
            </a:fld>
            <a:endParaRPr lang="zh-CN" altLang="en-US"/>
          </a:p>
        </p:txBody>
      </p:sp>
      <p:sp>
        <p:nvSpPr>
          <p:cNvPr id="5" name="页脚占位符 4">
            <a:extLst>
              <a:ext uri="{FF2B5EF4-FFF2-40B4-BE49-F238E27FC236}">
                <a16:creationId xmlns:a16="http://schemas.microsoft.com/office/drawing/2014/main" id="{74EB7AB1-ED7D-3DE9-7C22-892264AFCFF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2F97E5A-3F38-E94C-6E46-8A6C8101AA63}"/>
              </a:ext>
            </a:extLst>
          </p:cNvPr>
          <p:cNvSpPr>
            <a:spLocks noGrp="1"/>
          </p:cNvSpPr>
          <p:nvPr>
            <p:ph type="sldNum" sz="quarter" idx="12"/>
          </p:nvPr>
        </p:nvSpPr>
        <p:spPr/>
        <p:txBody>
          <a:bodyPr/>
          <a:lstStyle/>
          <a:p>
            <a:fld id="{FB90259B-BA62-4B9D-967D-7041FFD45681}" type="slidenum">
              <a:rPr lang="zh-CN" altLang="en-US" smtClean="0"/>
              <a:t>‹#›</a:t>
            </a:fld>
            <a:endParaRPr lang="zh-CN" altLang="en-US"/>
          </a:p>
        </p:txBody>
      </p:sp>
    </p:spTree>
    <p:extLst>
      <p:ext uri="{BB962C8B-B14F-4D97-AF65-F5344CB8AC3E}">
        <p14:creationId xmlns:p14="http://schemas.microsoft.com/office/powerpoint/2010/main" val="33546285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F8C8D2-B20C-6FC7-6FF3-566B0780059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E414EC2-361A-4ABB-9E35-DFCBD867AD4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8B59CB3-6DC3-A9C7-33A4-5B97066963F3}"/>
              </a:ext>
            </a:extLst>
          </p:cNvPr>
          <p:cNvSpPr>
            <a:spLocks noGrp="1"/>
          </p:cNvSpPr>
          <p:nvPr>
            <p:ph type="dt" sz="half" idx="10"/>
          </p:nvPr>
        </p:nvSpPr>
        <p:spPr/>
        <p:txBody>
          <a:bodyPr/>
          <a:lstStyle/>
          <a:p>
            <a:fld id="{49B9294F-5DA3-4BEE-9959-8FB27824232C}" type="datetimeFigureOut">
              <a:rPr lang="zh-CN" altLang="en-US" smtClean="0"/>
              <a:t>2024/7/8</a:t>
            </a:fld>
            <a:endParaRPr lang="zh-CN" altLang="en-US"/>
          </a:p>
        </p:txBody>
      </p:sp>
      <p:sp>
        <p:nvSpPr>
          <p:cNvPr id="5" name="页脚占位符 4">
            <a:extLst>
              <a:ext uri="{FF2B5EF4-FFF2-40B4-BE49-F238E27FC236}">
                <a16:creationId xmlns:a16="http://schemas.microsoft.com/office/drawing/2014/main" id="{464A3B51-0399-8FD2-AED2-7B5623D6FEE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5E1DC7C-AEE7-5BCF-7298-8327B1421288}"/>
              </a:ext>
            </a:extLst>
          </p:cNvPr>
          <p:cNvSpPr>
            <a:spLocks noGrp="1"/>
          </p:cNvSpPr>
          <p:nvPr>
            <p:ph type="sldNum" sz="quarter" idx="12"/>
          </p:nvPr>
        </p:nvSpPr>
        <p:spPr/>
        <p:txBody>
          <a:bodyPr/>
          <a:lstStyle/>
          <a:p>
            <a:fld id="{FB90259B-BA62-4B9D-967D-7041FFD45681}" type="slidenum">
              <a:rPr lang="zh-CN" altLang="en-US" smtClean="0"/>
              <a:t>‹#›</a:t>
            </a:fld>
            <a:endParaRPr lang="zh-CN" altLang="en-US"/>
          </a:p>
        </p:txBody>
      </p:sp>
    </p:spTree>
    <p:extLst>
      <p:ext uri="{BB962C8B-B14F-4D97-AF65-F5344CB8AC3E}">
        <p14:creationId xmlns:p14="http://schemas.microsoft.com/office/powerpoint/2010/main" val="163894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B58FF48-CB2C-87F6-B873-3A633F56EB4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E63B926-61B2-342D-390A-F6E8C491076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61D0510-59B1-E150-10C5-70684B6D6C0B}"/>
              </a:ext>
            </a:extLst>
          </p:cNvPr>
          <p:cNvSpPr>
            <a:spLocks noGrp="1"/>
          </p:cNvSpPr>
          <p:nvPr>
            <p:ph type="dt" sz="half" idx="10"/>
          </p:nvPr>
        </p:nvSpPr>
        <p:spPr/>
        <p:txBody>
          <a:bodyPr/>
          <a:lstStyle/>
          <a:p>
            <a:fld id="{49B9294F-5DA3-4BEE-9959-8FB27824232C}" type="datetimeFigureOut">
              <a:rPr lang="zh-CN" altLang="en-US" smtClean="0"/>
              <a:t>2024/7/8</a:t>
            </a:fld>
            <a:endParaRPr lang="zh-CN" altLang="en-US"/>
          </a:p>
        </p:txBody>
      </p:sp>
      <p:sp>
        <p:nvSpPr>
          <p:cNvPr id="5" name="页脚占位符 4">
            <a:extLst>
              <a:ext uri="{FF2B5EF4-FFF2-40B4-BE49-F238E27FC236}">
                <a16:creationId xmlns:a16="http://schemas.microsoft.com/office/drawing/2014/main" id="{980CE3CC-30A1-D427-2E25-FBC638CEFB5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FB392C0-0192-7F39-4C78-3876E696A720}"/>
              </a:ext>
            </a:extLst>
          </p:cNvPr>
          <p:cNvSpPr>
            <a:spLocks noGrp="1"/>
          </p:cNvSpPr>
          <p:nvPr>
            <p:ph type="sldNum" sz="quarter" idx="12"/>
          </p:nvPr>
        </p:nvSpPr>
        <p:spPr/>
        <p:txBody>
          <a:bodyPr/>
          <a:lstStyle/>
          <a:p>
            <a:fld id="{FB90259B-BA62-4B9D-967D-7041FFD45681}" type="slidenum">
              <a:rPr lang="zh-CN" altLang="en-US" smtClean="0"/>
              <a:t>‹#›</a:t>
            </a:fld>
            <a:endParaRPr lang="zh-CN" altLang="en-US"/>
          </a:p>
        </p:txBody>
      </p:sp>
    </p:spTree>
    <p:extLst>
      <p:ext uri="{BB962C8B-B14F-4D97-AF65-F5344CB8AC3E}">
        <p14:creationId xmlns:p14="http://schemas.microsoft.com/office/powerpoint/2010/main" val="577758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6B72DF-4863-95A0-39DF-BD19CB71068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B58C15D-A82F-638A-3E0B-C574C2BD41B9}"/>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9619E80-AC65-DE27-9EC2-9678A3F0A727}"/>
              </a:ext>
            </a:extLst>
          </p:cNvPr>
          <p:cNvSpPr>
            <a:spLocks noGrp="1"/>
          </p:cNvSpPr>
          <p:nvPr>
            <p:ph type="dt" sz="half" idx="10"/>
          </p:nvPr>
        </p:nvSpPr>
        <p:spPr/>
        <p:txBody>
          <a:bodyPr/>
          <a:lstStyle/>
          <a:p>
            <a:fld id="{49B9294F-5DA3-4BEE-9959-8FB27824232C}" type="datetimeFigureOut">
              <a:rPr lang="zh-CN" altLang="en-US" smtClean="0"/>
              <a:t>2024/7/8</a:t>
            </a:fld>
            <a:endParaRPr lang="zh-CN" altLang="en-US"/>
          </a:p>
        </p:txBody>
      </p:sp>
      <p:sp>
        <p:nvSpPr>
          <p:cNvPr id="5" name="页脚占位符 4">
            <a:extLst>
              <a:ext uri="{FF2B5EF4-FFF2-40B4-BE49-F238E27FC236}">
                <a16:creationId xmlns:a16="http://schemas.microsoft.com/office/drawing/2014/main" id="{F6EEF3C5-CD1A-34F7-E611-8057366D68F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B6496E7-2F12-21E8-29DD-D299D8FCD165}"/>
              </a:ext>
            </a:extLst>
          </p:cNvPr>
          <p:cNvSpPr>
            <a:spLocks noGrp="1"/>
          </p:cNvSpPr>
          <p:nvPr>
            <p:ph type="sldNum" sz="quarter" idx="12"/>
          </p:nvPr>
        </p:nvSpPr>
        <p:spPr/>
        <p:txBody>
          <a:bodyPr/>
          <a:lstStyle/>
          <a:p>
            <a:fld id="{FB90259B-BA62-4B9D-967D-7041FFD45681}" type="slidenum">
              <a:rPr lang="zh-CN" altLang="en-US" smtClean="0"/>
              <a:t>‹#›</a:t>
            </a:fld>
            <a:endParaRPr lang="zh-CN" altLang="en-US"/>
          </a:p>
        </p:txBody>
      </p:sp>
    </p:spTree>
    <p:extLst>
      <p:ext uri="{BB962C8B-B14F-4D97-AF65-F5344CB8AC3E}">
        <p14:creationId xmlns:p14="http://schemas.microsoft.com/office/powerpoint/2010/main" val="2413318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733F1A-283F-0E9B-1FD8-E8F4488495B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482ECEF-4530-0FD4-E2A7-EB7F99A50A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448DB8E-32E4-8201-B6FA-05F640130101}"/>
              </a:ext>
            </a:extLst>
          </p:cNvPr>
          <p:cNvSpPr>
            <a:spLocks noGrp="1"/>
          </p:cNvSpPr>
          <p:nvPr>
            <p:ph type="dt" sz="half" idx="10"/>
          </p:nvPr>
        </p:nvSpPr>
        <p:spPr/>
        <p:txBody>
          <a:bodyPr/>
          <a:lstStyle/>
          <a:p>
            <a:fld id="{49B9294F-5DA3-4BEE-9959-8FB27824232C}" type="datetimeFigureOut">
              <a:rPr lang="zh-CN" altLang="en-US" smtClean="0"/>
              <a:t>2024/7/8</a:t>
            </a:fld>
            <a:endParaRPr lang="zh-CN" altLang="en-US"/>
          </a:p>
        </p:txBody>
      </p:sp>
      <p:sp>
        <p:nvSpPr>
          <p:cNvPr id="5" name="页脚占位符 4">
            <a:extLst>
              <a:ext uri="{FF2B5EF4-FFF2-40B4-BE49-F238E27FC236}">
                <a16:creationId xmlns:a16="http://schemas.microsoft.com/office/drawing/2014/main" id="{73169E01-8FF6-C99B-AE8A-CF27E33F083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4B2279A-DE99-1E84-1695-8680A81210CC}"/>
              </a:ext>
            </a:extLst>
          </p:cNvPr>
          <p:cNvSpPr>
            <a:spLocks noGrp="1"/>
          </p:cNvSpPr>
          <p:nvPr>
            <p:ph type="sldNum" sz="quarter" idx="12"/>
          </p:nvPr>
        </p:nvSpPr>
        <p:spPr/>
        <p:txBody>
          <a:bodyPr/>
          <a:lstStyle/>
          <a:p>
            <a:fld id="{FB90259B-BA62-4B9D-967D-7041FFD45681}" type="slidenum">
              <a:rPr lang="zh-CN" altLang="en-US" smtClean="0"/>
              <a:t>‹#›</a:t>
            </a:fld>
            <a:endParaRPr lang="zh-CN" altLang="en-US"/>
          </a:p>
        </p:txBody>
      </p:sp>
    </p:spTree>
    <p:extLst>
      <p:ext uri="{BB962C8B-B14F-4D97-AF65-F5344CB8AC3E}">
        <p14:creationId xmlns:p14="http://schemas.microsoft.com/office/powerpoint/2010/main" val="4058770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B4E290-52BA-778A-27BE-71747E5531E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AA1AAE3-9B6A-8BDC-AF44-5F9520CBCBA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14D7E71-18F7-8CC8-7FF0-6451951A3135}"/>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8574CFB-EFC4-EC21-AE9A-84E51C728A7F}"/>
              </a:ext>
            </a:extLst>
          </p:cNvPr>
          <p:cNvSpPr>
            <a:spLocks noGrp="1"/>
          </p:cNvSpPr>
          <p:nvPr>
            <p:ph type="dt" sz="half" idx="10"/>
          </p:nvPr>
        </p:nvSpPr>
        <p:spPr/>
        <p:txBody>
          <a:bodyPr/>
          <a:lstStyle/>
          <a:p>
            <a:fld id="{49B9294F-5DA3-4BEE-9959-8FB27824232C}" type="datetimeFigureOut">
              <a:rPr lang="zh-CN" altLang="en-US" smtClean="0"/>
              <a:t>2024/7/8</a:t>
            </a:fld>
            <a:endParaRPr lang="zh-CN" altLang="en-US"/>
          </a:p>
        </p:txBody>
      </p:sp>
      <p:sp>
        <p:nvSpPr>
          <p:cNvPr id="6" name="页脚占位符 5">
            <a:extLst>
              <a:ext uri="{FF2B5EF4-FFF2-40B4-BE49-F238E27FC236}">
                <a16:creationId xmlns:a16="http://schemas.microsoft.com/office/drawing/2014/main" id="{5ED5515C-3ADB-5AA0-FE63-2F5820725E2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CEDB528-D741-8FC5-FDF5-9C566508F8F7}"/>
              </a:ext>
            </a:extLst>
          </p:cNvPr>
          <p:cNvSpPr>
            <a:spLocks noGrp="1"/>
          </p:cNvSpPr>
          <p:nvPr>
            <p:ph type="sldNum" sz="quarter" idx="12"/>
          </p:nvPr>
        </p:nvSpPr>
        <p:spPr/>
        <p:txBody>
          <a:bodyPr/>
          <a:lstStyle/>
          <a:p>
            <a:fld id="{FB90259B-BA62-4B9D-967D-7041FFD45681}" type="slidenum">
              <a:rPr lang="zh-CN" altLang="en-US" smtClean="0"/>
              <a:t>‹#›</a:t>
            </a:fld>
            <a:endParaRPr lang="zh-CN" altLang="en-US"/>
          </a:p>
        </p:txBody>
      </p:sp>
    </p:spTree>
    <p:extLst>
      <p:ext uri="{BB962C8B-B14F-4D97-AF65-F5344CB8AC3E}">
        <p14:creationId xmlns:p14="http://schemas.microsoft.com/office/powerpoint/2010/main" val="353423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345E2C-987C-43E7-2F7E-502C1D1B1D9D}"/>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2FE0D4A-09D8-3E64-083D-0C2B12FE0F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CF2D68B8-EB82-D429-732C-299C4B042EAE}"/>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50C54AC-762C-23A5-53F3-B668453C1F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7B9AFA8-69AB-0734-C139-38E0C58210E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71C8D3E-E965-D101-6148-5A90E9C2726E}"/>
              </a:ext>
            </a:extLst>
          </p:cNvPr>
          <p:cNvSpPr>
            <a:spLocks noGrp="1"/>
          </p:cNvSpPr>
          <p:nvPr>
            <p:ph type="dt" sz="half" idx="10"/>
          </p:nvPr>
        </p:nvSpPr>
        <p:spPr/>
        <p:txBody>
          <a:bodyPr/>
          <a:lstStyle/>
          <a:p>
            <a:fld id="{49B9294F-5DA3-4BEE-9959-8FB27824232C}" type="datetimeFigureOut">
              <a:rPr lang="zh-CN" altLang="en-US" smtClean="0"/>
              <a:t>2024/7/8</a:t>
            </a:fld>
            <a:endParaRPr lang="zh-CN" altLang="en-US"/>
          </a:p>
        </p:txBody>
      </p:sp>
      <p:sp>
        <p:nvSpPr>
          <p:cNvPr id="8" name="页脚占位符 7">
            <a:extLst>
              <a:ext uri="{FF2B5EF4-FFF2-40B4-BE49-F238E27FC236}">
                <a16:creationId xmlns:a16="http://schemas.microsoft.com/office/drawing/2014/main" id="{23F0736F-F810-E314-EB5D-BD07898C29C3}"/>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8366D03-4879-EA21-7C5E-5FAF14EDB171}"/>
              </a:ext>
            </a:extLst>
          </p:cNvPr>
          <p:cNvSpPr>
            <a:spLocks noGrp="1"/>
          </p:cNvSpPr>
          <p:nvPr>
            <p:ph type="sldNum" sz="quarter" idx="12"/>
          </p:nvPr>
        </p:nvSpPr>
        <p:spPr/>
        <p:txBody>
          <a:bodyPr/>
          <a:lstStyle/>
          <a:p>
            <a:fld id="{FB90259B-BA62-4B9D-967D-7041FFD45681}" type="slidenum">
              <a:rPr lang="zh-CN" altLang="en-US" smtClean="0"/>
              <a:t>‹#›</a:t>
            </a:fld>
            <a:endParaRPr lang="zh-CN" altLang="en-US"/>
          </a:p>
        </p:txBody>
      </p:sp>
    </p:spTree>
    <p:extLst>
      <p:ext uri="{BB962C8B-B14F-4D97-AF65-F5344CB8AC3E}">
        <p14:creationId xmlns:p14="http://schemas.microsoft.com/office/powerpoint/2010/main" val="4071073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EF362E-FE2E-2013-C883-2CF8211755D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B94157C-B3A5-FC23-F387-8C8A4CBA50C5}"/>
              </a:ext>
            </a:extLst>
          </p:cNvPr>
          <p:cNvSpPr>
            <a:spLocks noGrp="1"/>
          </p:cNvSpPr>
          <p:nvPr>
            <p:ph type="dt" sz="half" idx="10"/>
          </p:nvPr>
        </p:nvSpPr>
        <p:spPr/>
        <p:txBody>
          <a:bodyPr/>
          <a:lstStyle/>
          <a:p>
            <a:fld id="{49B9294F-5DA3-4BEE-9959-8FB27824232C}" type="datetimeFigureOut">
              <a:rPr lang="zh-CN" altLang="en-US" smtClean="0"/>
              <a:t>2024/7/8</a:t>
            </a:fld>
            <a:endParaRPr lang="zh-CN" altLang="en-US"/>
          </a:p>
        </p:txBody>
      </p:sp>
      <p:sp>
        <p:nvSpPr>
          <p:cNvPr id="4" name="页脚占位符 3">
            <a:extLst>
              <a:ext uri="{FF2B5EF4-FFF2-40B4-BE49-F238E27FC236}">
                <a16:creationId xmlns:a16="http://schemas.microsoft.com/office/drawing/2014/main" id="{624C54E0-58BE-A33A-39F9-B018F149F58B}"/>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19EB2AE-02A5-F66E-86AE-C9C584DF651C}"/>
              </a:ext>
            </a:extLst>
          </p:cNvPr>
          <p:cNvSpPr>
            <a:spLocks noGrp="1"/>
          </p:cNvSpPr>
          <p:nvPr>
            <p:ph type="sldNum" sz="quarter" idx="12"/>
          </p:nvPr>
        </p:nvSpPr>
        <p:spPr/>
        <p:txBody>
          <a:bodyPr/>
          <a:lstStyle/>
          <a:p>
            <a:fld id="{FB90259B-BA62-4B9D-967D-7041FFD45681}" type="slidenum">
              <a:rPr lang="zh-CN" altLang="en-US" smtClean="0"/>
              <a:t>‹#›</a:t>
            </a:fld>
            <a:endParaRPr lang="zh-CN" altLang="en-US"/>
          </a:p>
        </p:txBody>
      </p:sp>
    </p:spTree>
    <p:extLst>
      <p:ext uri="{BB962C8B-B14F-4D97-AF65-F5344CB8AC3E}">
        <p14:creationId xmlns:p14="http://schemas.microsoft.com/office/powerpoint/2010/main" val="425585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90C83C9-B7FD-90CC-323A-E5D0CED5360E}"/>
              </a:ext>
            </a:extLst>
          </p:cNvPr>
          <p:cNvSpPr>
            <a:spLocks noGrp="1"/>
          </p:cNvSpPr>
          <p:nvPr>
            <p:ph type="dt" sz="half" idx="10"/>
          </p:nvPr>
        </p:nvSpPr>
        <p:spPr/>
        <p:txBody>
          <a:bodyPr/>
          <a:lstStyle/>
          <a:p>
            <a:fld id="{49B9294F-5DA3-4BEE-9959-8FB27824232C}" type="datetimeFigureOut">
              <a:rPr lang="zh-CN" altLang="en-US" smtClean="0"/>
              <a:t>2024/7/8</a:t>
            </a:fld>
            <a:endParaRPr lang="zh-CN" altLang="en-US"/>
          </a:p>
        </p:txBody>
      </p:sp>
      <p:sp>
        <p:nvSpPr>
          <p:cNvPr id="3" name="页脚占位符 2">
            <a:extLst>
              <a:ext uri="{FF2B5EF4-FFF2-40B4-BE49-F238E27FC236}">
                <a16:creationId xmlns:a16="http://schemas.microsoft.com/office/drawing/2014/main" id="{5734FF53-3A3F-7D0F-E371-25960643648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69C6D2F-E8E2-DE85-2B64-925431CA8980}"/>
              </a:ext>
            </a:extLst>
          </p:cNvPr>
          <p:cNvSpPr>
            <a:spLocks noGrp="1"/>
          </p:cNvSpPr>
          <p:nvPr>
            <p:ph type="sldNum" sz="quarter" idx="12"/>
          </p:nvPr>
        </p:nvSpPr>
        <p:spPr/>
        <p:txBody>
          <a:bodyPr/>
          <a:lstStyle/>
          <a:p>
            <a:fld id="{FB90259B-BA62-4B9D-967D-7041FFD45681}" type="slidenum">
              <a:rPr lang="zh-CN" altLang="en-US" smtClean="0"/>
              <a:t>‹#›</a:t>
            </a:fld>
            <a:endParaRPr lang="zh-CN" altLang="en-US"/>
          </a:p>
        </p:txBody>
      </p:sp>
    </p:spTree>
    <p:extLst>
      <p:ext uri="{BB962C8B-B14F-4D97-AF65-F5344CB8AC3E}">
        <p14:creationId xmlns:p14="http://schemas.microsoft.com/office/powerpoint/2010/main" val="4255960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6171F9-7BA6-D530-492A-6E5502F94A8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59F2567-D2E6-8FE5-62CB-DB4628947A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0D55184-EB07-A4AA-E08F-88B4A00422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9A4ED43-1DF9-855B-5CAA-F9077F490504}"/>
              </a:ext>
            </a:extLst>
          </p:cNvPr>
          <p:cNvSpPr>
            <a:spLocks noGrp="1"/>
          </p:cNvSpPr>
          <p:nvPr>
            <p:ph type="dt" sz="half" idx="10"/>
          </p:nvPr>
        </p:nvSpPr>
        <p:spPr/>
        <p:txBody>
          <a:bodyPr/>
          <a:lstStyle/>
          <a:p>
            <a:fld id="{49B9294F-5DA3-4BEE-9959-8FB27824232C}" type="datetimeFigureOut">
              <a:rPr lang="zh-CN" altLang="en-US" smtClean="0"/>
              <a:t>2024/7/8</a:t>
            </a:fld>
            <a:endParaRPr lang="zh-CN" altLang="en-US"/>
          </a:p>
        </p:txBody>
      </p:sp>
      <p:sp>
        <p:nvSpPr>
          <p:cNvPr id="6" name="页脚占位符 5">
            <a:extLst>
              <a:ext uri="{FF2B5EF4-FFF2-40B4-BE49-F238E27FC236}">
                <a16:creationId xmlns:a16="http://schemas.microsoft.com/office/drawing/2014/main" id="{3CA4CF0E-D9C0-D9BB-1680-B346AC0CFDE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35ED465-4629-2839-FFE4-99BB7BE74EDD}"/>
              </a:ext>
            </a:extLst>
          </p:cNvPr>
          <p:cNvSpPr>
            <a:spLocks noGrp="1"/>
          </p:cNvSpPr>
          <p:nvPr>
            <p:ph type="sldNum" sz="quarter" idx="12"/>
          </p:nvPr>
        </p:nvSpPr>
        <p:spPr/>
        <p:txBody>
          <a:bodyPr/>
          <a:lstStyle/>
          <a:p>
            <a:fld id="{FB90259B-BA62-4B9D-967D-7041FFD45681}" type="slidenum">
              <a:rPr lang="zh-CN" altLang="en-US" smtClean="0"/>
              <a:t>‹#›</a:t>
            </a:fld>
            <a:endParaRPr lang="zh-CN" altLang="en-US"/>
          </a:p>
        </p:txBody>
      </p:sp>
    </p:spTree>
    <p:extLst>
      <p:ext uri="{BB962C8B-B14F-4D97-AF65-F5344CB8AC3E}">
        <p14:creationId xmlns:p14="http://schemas.microsoft.com/office/powerpoint/2010/main" val="3120091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F9994F-A655-3703-B0DE-769BE7AD32F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9A2C656-905C-1592-15EC-3264C00A69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ED96146-F5A2-2E89-2010-4268A7768E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C4739CB-828B-04AD-FEAD-04E5F2015B7C}"/>
              </a:ext>
            </a:extLst>
          </p:cNvPr>
          <p:cNvSpPr>
            <a:spLocks noGrp="1"/>
          </p:cNvSpPr>
          <p:nvPr>
            <p:ph type="dt" sz="half" idx="10"/>
          </p:nvPr>
        </p:nvSpPr>
        <p:spPr/>
        <p:txBody>
          <a:bodyPr/>
          <a:lstStyle/>
          <a:p>
            <a:fld id="{49B9294F-5DA3-4BEE-9959-8FB27824232C}" type="datetimeFigureOut">
              <a:rPr lang="zh-CN" altLang="en-US" smtClean="0"/>
              <a:t>2024/7/8</a:t>
            </a:fld>
            <a:endParaRPr lang="zh-CN" altLang="en-US"/>
          </a:p>
        </p:txBody>
      </p:sp>
      <p:sp>
        <p:nvSpPr>
          <p:cNvPr id="6" name="页脚占位符 5">
            <a:extLst>
              <a:ext uri="{FF2B5EF4-FFF2-40B4-BE49-F238E27FC236}">
                <a16:creationId xmlns:a16="http://schemas.microsoft.com/office/drawing/2014/main" id="{4B23FD06-51E5-6674-A2C7-C84F29F22ED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AE691D3-9B28-0840-ADAD-525FBC07C88E}"/>
              </a:ext>
            </a:extLst>
          </p:cNvPr>
          <p:cNvSpPr>
            <a:spLocks noGrp="1"/>
          </p:cNvSpPr>
          <p:nvPr>
            <p:ph type="sldNum" sz="quarter" idx="12"/>
          </p:nvPr>
        </p:nvSpPr>
        <p:spPr/>
        <p:txBody>
          <a:bodyPr/>
          <a:lstStyle/>
          <a:p>
            <a:fld id="{FB90259B-BA62-4B9D-967D-7041FFD45681}" type="slidenum">
              <a:rPr lang="zh-CN" altLang="en-US" smtClean="0"/>
              <a:t>‹#›</a:t>
            </a:fld>
            <a:endParaRPr lang="zh-CN" altLang="en-US"/>
          </a:p>
        </p:txBody>
      </p:sp>
    </p:spTree>
    <p:extLst>
      <p:ext uri="{BB962C8B-B14F-4D97-AF65-F5344CB8AC3E}">
        <p14:creationId xmlns:p14="http://schemas.microsoft.com/office/powerpoint/2010/main" val="152100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8E32DC6-CC9F-E302-8A31-1B44762FA5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C66EB41E-DF60-97FB-E8B2-486FAD651F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4165DC2-62D5-7748-440B-2504934337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B9294F-5DA3-4BEE-9959-8FB27824232C}" type="datetimeFigureOut">
              <a:rPr lang="zh-CN" altLang="en-US" smtClean="0"/>
              <a:t>2024/7/8</a:t>
            </a:fld>
            <a:endParaRPr lang="zh-CN" altLang="en-US"/>
          </a:p>
        </p:txBody>
      </p:sp>
      <p:sp>
        <p:nvSpPr>
          <p:cNvPr id="5" name="页脚占位符 4">
            <a:extLst>
              <a:ext uri="{FF2B5EF4-FFF2-40B4-BE49-F238E27FC236}">
                <a16:creationId xmlns:a16="http://schemas.microsoft.com/office/drawing/2014/main" id="{4CE4F0E6-2730-0DCE-3C81-5E5B65C7AA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68332DE5-22CE-A278-91B9-FFCEB63C6D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90259B-BA62-4B9D-967D-7041FFD45681}" type="slidenum">
              <a:rPr lang="zh-CN" altLang="en-US" smtClean="0"/>
              <a:t>‹#›</a:t>
            </a:fld>
            <a:endParaRPr lang="zh-CN" altLang="en-US"/>
          </a:p>
        </p:txBody>
      </p:sp>
    </p:spTree>
    <p:extLst>
      <p:ext uri="{BB962C8B-B14F-4D97-AF65-F5344CB8AC3E}">
        <p14:creationId xmlns:p14="http://schemas.microsoft.com/office/powerpoint/2010/main" val="1208863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18" Type="http://schemas.openxmlformats.org/officeDocument/2006/relationships/image" Target="../media/image68.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png"/><Relationship Id="rId17" Type="http://schemas.openxmlformats.org/officeDocument/2006/relationships/image" Target="../media/image67.png"/><Relationship Id="rId2" Type="http://schemas.openxmlformats.org/officeDocument/2006/relationships/image" Target="../media/image52.png"/><Relationship Id="rId16"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5" Type="http://schemas.openxmlformats.org/officeDocument/2006/relationships/image" Target="../media/image6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png"/></Relationships>
</file>

<file path=ppt/slides/_rels/slide21.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tags" Target="../tags/tag3.xml"/><Relationship Id="rId7" Type="http://schemas.openxmlformats.org/officeDocument/2006/relationships/tags" Target="../tags/tag1.xml"/><Relationship Id="rId12" Type="http://schemas.openxmlformats.org/officeDocument/2006/relationships/image" Target="../media/image110.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80.png"/><Relationship Id="rId11" Type="http://schemas.openxmlformats.org/officeDocument/2006/relationships/tags" Target="../tags/tag3.xml"/><Relationship Id="rId5" Type="http://schemas.openxmlformats.org/officeDocument/2006/relationships/image" Target="../media/image14.GIF"/><Relationship Id="rId10" Type="http://schemas.openxmlformats.org/officeDocument/2006/relationships/image" Target="../media/image100.png"/><Relationship Id="rId4" Type="http://schemas.openxmlformats.org/officeDocument/2006/relationships/slideLayout" Target="../slideLayouts/slideLayout2.xml"/><Relationship Id="rId9" Type="http://schemas.openxmlformats.org/officeDocument/2006/relationships/tags" Target="../tags/tag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182E20-9ED3-C58F-8EE5-63501D766CFD}"/>
              </a:ext>
            </a:extLst>
          </p:cNvPr>
          <p:cNvSpPr>
            <a:spLocks noGrp="1"/>
          </p:cNvSpPr>
          <p:nvPr>
            <p:ph type="ctrTitle"/>
          </p:nvPr>
        </p:nvSpPr>
        <p:spPr>
          <a:xfrm>
            <a:off x="0" y="758248"/>
            <a:ext cx="11933959" cy="994709"/>
          </a:xfrm>
        </p:spPr>
        <p:txBody>
          <a:bodyPr>
            <a:noAutofit/>
          </a:bodyPr>
          <a:lstStyle/>
          <a:p>
            <a:pPr>
              <a:lnSpc>
                <a:spcPct val="150000"/>
              </a:lnSpc>
            </a:pPr>
            <a:r>
              <a:rPr lang="en-US" altLang="zh-CN" sz="4800" b="1" dirty="0">
                <a:solidFill>
                  <a:srgbClr val="C00000"/>
                </a:solidFill>
                <a:latin typeface="Arial" panose="020B0604020202020204" pitchFamily="34" charset="0"/>
                <a:cs typeface="Arial" panose="020B0604020202020204" pitchFamily="34" charset="0"/>
              </a:rPr>
              <a:t>BEPCII</a:t>
            </a:r>
            <a:r>
              <a:rPr lang="zh-CN" altLang="en-US" sz="4800" b="1" dirty="0">
                <a:solidFill>
                  <a:srgbClr val="C00000"/>
                </a:solidFill>
                <a:latin typeface="Arial" panose="020B0604020202020204" pitchFamily="34" charset="0"/>
                <a:cs typeface="Arial" panose="020B0604020202020204" pitchFamily="34" charset="0"/>
              </a:rPr>
              <a:t>中的阻抗和不稳定性研究</a:t>
            </a:r>
          </a:p>
        </p:txBody>
      </p:sp>
      <p:sp>
        <p:nvSpPr>
          <p:cNvPr id="4" name="副标题 2">
            <a:extLst>
              <a:ext uri="{FF2B5EF4-FFF2-40B4-BE49-F238E27FC236}">
                <a16:creationId xmlns:a16="http://schemas.microsoft.com/office/drawing/2014/main" id="{83D05A78-8C92-4236-89D0-187C71BBAA51}"/>
              </a:ext>
            </a:extLst>
          </p:cNvPr>
          <p:cNvSpPr txBox="1">
            <a:spLocks/>
          </p:cNvSpPr>
          <p:nvPr/>
        </p:nvSpPr>
        <p:spPr>
          <a:xfrm>
            <a:off x="2963852" y="2102846"/>
            <a:ext cx="6187022" cy="52590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b="1" kern="100" dirty="0">
                <a:solidFill>
                  <a:srgbClr val="0000FF"/>
                </a:solidFill>
                <a:latin typeface="Times New Roman" panose="02020603050405020304" pitchFamily="18" charset="0"/>
                <a:ea typeface="楷体_GB2312"/>
                <a:cs typeface="Times New Roman" panose="02020603050405020304" pitchFamily="18" charset="0"/>
              </a:rPr>
              <a:t>刘瑜冬（</a:t>
            </a:r>
            <a:r>
              <a:rPr lang="en-US" altLang="zh-CN" b="1" kern="100" dirty="0">
                <a:solidFill>
                  <a:srgbClr val="0000FF"/>
                </a:solidFill>
                <a:latin typeface="Times New Roman" panose="02020603050405020304" pitchFamily="18" charset="0"/>
                <a:ea typeface="楷体_GB2312"/>
                <a:cs typeface="Times New Roman" panose="02020603050405020304" pitchFamily="18" charset="0"/>
              </a:rPr>
              <a:t>BEPCII</a:t>
            </a:r>
            <a:r>
              <a:rPr lang="zh-CN" altLang="en-US" b="1" kern="100" dirty="0">
                <a:solidFill>
                  <a:srgbClr val="0000FF"/>
                </a:solidFill>
                <a:latin typeface="Times New Roman" panose="02020603050405020304" pitchFamily="18" charset="0"/>
                <a:ea typeface="楷体_GB2312"/>
                <a:cs typeface="Times New Roman" panose="02020603050405020304" pitchFamily="18" charset="0"/>
              </a:rPr>
              <a:t>运行和物理研究）</a:t>
            </a:r>
            <a:endParaRPr lang="en-US" altLang="zh-CN" b="1" kern="100" dirty="0">
              <a:solidFill>
                <a:srgbClr val="0000FF"/>
              </a:solidFill>
              <a:latin typeface="Times New Roman" panose="02020603050405020304" pitchFamily="18" charset="0"/>
              <a:ea typeface="楷体_GB2312"/>
              <a:cs typeface="Times New Roman" panose="02020603050405020304" pitchFamily="18" charset="0"/>
            </a:endParaRPr>
          </a:p>
        </p:txBody>
      </p:sp>
      <p:pic>
        <p:nvPicPr>
          <p:cNvPr id="5" name="图片 4">
            <a:extLst>
              <a:ext uri="{FF2B5EF4-FFF2-40B4-BE49-F238E27FC236}">
                <a16:creationId xmlns:a16="http://schemas.microsoft.com/office/drawing/2014/main" id="{2749F708-993C-1D77-206D-69D7D31E1124}"/>
              </a:ext>
            </a:extLst>
          </p:cNvPr>
          <p:cNvPicPr>
            <a:picLocks noChangeAspect="1"/>
          </p:cNvPicPr>
          <p:nvPr/>
        </p:nvPicPr>
        <p:blipFill>
          <a:blip r:embed="rId2"/>
          <a:stretch>
            <a:fillRect/>
          </a:stretch>
        </p:blipFill>
        <p:spPr>
          <a:xfrm>
            <a:off x="0" y="57208"/>
            <a:ext cx="1234070" cy="784707"/>
          </a:xfrm>
          <a:prstGeom prst="rect">
            <a:avLst/>
          </a:prstGeom>
        </p:spPr>
      </p:pic>
      <p:pic>
        <p:nvPicPr>
          <p:cNvPr id="6" name="图片 5">
            <a:extLst>
              <a:ext uri="{FF2B5EF4-FFF2-40B4-BE49-F238E27FC236}">
                <a16:creationId xmlns:a16="http://schemas.microsoft.com/office/drawing/2014/main" id="{30E76DDE-5345-3A57-F4CE-489212F06275}"/>
              </a:ext>
            </a:extLst>
          </p:cNvPr>
          <p:cNvPicPr>
            <a:picLocks noChangeAspect="1"/>
          </p:cNvPicPr>
          <p:nvPr/>
        </p:nvPicPr>
        <p:blipFill>
          <a:blip r:embed="rId3"/>
          <a:stretch>
            <a:fillRect/>
          </a:stretch>
        </p:blipFill>
        <p:spPr>
          <a:xfrm>
            <a:off x="9572808" y="38556"/>
            <a:ext cx="2619191" cy="693287"/>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710823"/>
            <a:ext cx="5531731" cy="4147177"/>
          </a:xfrm>
          <a:prstGeom prst="rect">
            <a:avLst/>
          </a:prstGeom>
        </p:spPr>
      </p:pic>
      <p:sp>
        <p:nvSpPr>
          <p:cNvPr id="8" name="AutoShape 2" descr="https://mail.ihep.ac.cn/coremail/mbox-data?part=6&amp;mid=1%3A1tbiAQABAWZ76Gas%2BwAAsF&amp;mod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9" name="AutoShape 4" descr="https://mail.ihep.ac.cn/coremail/mbox-data?part=6&amp;mid=1%3A1tbiAQABAWZ76Gas%2BwAAsF&amp;mod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AutoShape 6" descr="https://mail.ihep.ac.cn/coremail/mbox-data?part=6&amp;mid=1%3A1tbiAQABAWZ76Gas%2BwAAsF&amp;mod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12" name="图片 11"/>
          <p:cNvPicPr>
            <a:picLocks noChangeAspect="1"/>
          </p:cNvPicPr>
          <p:nvPr/>
        </p:nvPicPr>
        <p:blipFill rotWithShape="1">
          <a:blip r:embed="rId5" cstate="hqprint">
            <a:extLst>
              <a:ext uri="{28A0092B-C50C-407E-A947-70E740481C1C}">
                <a14:useLocalDpi xmlns:a14="http://schemas.microsoft.com/office/drawing/2010/main" val="0"/>
              </a:ext>
            </a:extLst>
          </a:blip>
          <a:srcRect l="18564" r="31236" b="16052"/>
          <a:stretch/>
        </p:blipFill>
        <p:spPr>
          <a:xfrm>
            <a:off x="5540440" y="2710823"/>
            <a:ext cx="6642852" cy="4142823"/>
          </a:xfrm>
          <a:prstGeom prst="rect">
            <a:avLst/>
          </a:prstGeom>
        </p:spPr>
      </p:pic>
      <p:sp>
        <p:nvSpPr>
          <p:cNvPr id="3" name="副标题 2">
            <a:extLst>
              <a:ext uri="{FF2B5EF4-FFF2-40B4-BE49-F238E27FC236}">
                <a16:creationId xmlns:a16="http://schemas.microsoft.com/office/drawing/2014/main" id="{29F0745B-B9E6-DE20-75BB-05F25B88E450}"/>
              </a:ext>
            </a:extLst>
          </p:cNvPr>
          <p:cNvSpPr>
            <a:spLocks noGrp="1"/>
          </p:cNvSpPr>
          <p:nvPr>
            <p:ph type="subTitle" idx="1"/>
          </p:nvPr>
        </p:nvSpPr>
        <p:spPr>
          <a:xfrm>
            <a:off x="3460876" y="6460530"/>
            <a:ext cx="5192974" cy="397470"/>
          </a:xfrm>
          <a:solidFill>
            <a:schemeClr val="bg1"/>
          </a:solidFill>
        </p:spPr>
        <p:txBody>
          <a:bodyPr>
            <a:normAutofit/>
          </a:bodyPr>
          <a:lstStyle/>
          <a:p>
            <a:r>
              <a:rPr lang="en-US" altLang="zh-CN" sz="1800" b="1" kern="100" dirty="0">
                <a:solidFill>
                  <a:srgbClr val="008000"/>
                </a:solidFill>
                <a:latin typeface="Times New Roman" panose="02020603050405020304" pitchFamily="18" charset="0"/>
                <a:cs typeface="Times New Roman" panose="02020603050405020304" pitchFamily="18" charset="0"/>
              </a:rPr>
              <a:t>2024</a:t>
            </a:r>
            <a:r>
              <a:rPr lang="zh-CN" altLang="en-US" sz="1800" b="1" kern="100" dirty="0">
                <a:solidFill>
                  <a:srgbClr val="008000"/>
                </a:solidFill>
                <a:latin typeface="Times New Roman" panose="02020603050405020304" pitchFamily="18" charset="0"/>
                <a:cs typeface="Times New Roman" panose="02020603050405020304" pitchFamily="18" charset="0"/>
              </a:rPr>
              <a:t>年超级陶粲装置研讨会  </a:t>
            </a:r>
            <a:r>
              <a:rPr lang="en-US" altLang="zh-CN" sz="1800" b="1" kern="100" dirty="0">
                <a:solidFill>
                  <a:srgbClr val="008000"/>
                </a:solidFill>
                <a:latin typeface="Times New Roman" panose="02020603050405020304" pitchFamily="18" charset="0"/>
                <a:cs typeface="Times New Roman" panose="02020603050405020304" pitchFamily="18" charset="0"/>
              </a:rPr>
              <a:t>2024-7-8 </a:t>
            </a:r>
            <a:r>
              <a:rPr lang="zh-CN" altLang="en-US" sz="1800" b="1" kern="100" dirty="0">
                <a:solidFill>
                  <a:srgbClr val="008000"/>
                </a:solidFill>
                <a:latin typeface="Times New Roman" panose="02020603050405020304" pitchFamily="18" charset="0"/>
                <a:cs typeface="Times New Roman" panose="02020603050405020304" pitchFamily="18" charset="0"/>
              </a:rPr>
              <a:t>甘肃 兰州</a:t>
            </a:r>
          </a:p>
        </p:txBody>
      </p:sp>
    </p:spTree>
    <p:extLst>
      <p:ext uri="{BB962C8B-B14F-4D97-AF65-F5344CB8AC3E}">
        <p14:creationId xmlns:p14="http://schemas.microsoft.com/office/powerpoint/2010/main" val="27777232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a:extLst>
              <a:ext uri="{FF2B5EF4-FFF2-40B4-BE49-F238E27FC236}">
                <a16:creationId xmlns:a16="http://schemas.microsoft.com/office/drawing/2014/main" id="{5370E64A-739C-48FC-A8BE-0C061E82850A}"/>
              </a:ext>
            </a:extLst>
          </p:cNvPr>
          <p:cNvSpPr txBox="1"/>
          <p:nvPr/>
        </p:nvSpPr>
        <p:spPr>
          <a:xfrm>
            <a:off x="1852655" y="6197102"/>
            <a:ext cx="8697045" cy="461665"/>
          </a:xfrm>
          <a:prstGeom prst="rect">
            <a:avLst/>
          </a:prstGeom>
          <a:noFill/>
          <a:ln w="28575">
            <a:noFill/>
          </a:ln>
        </p:spPr>
        <p:txBody>
          <a:bodyPr wrap="square">
            <a:spAutoFit/>
          </a:bodyPr>
          <a:lstStyle/>
          <a:p>
            <a:r>
              <a:rPr lang="zh-CN" altLang="en-US" sz="2400" b="1" dirty="0">
                <a:solidFill>
                  <a:schemeClr val="accent2"/>
                </a:solidFill>
              </a:rPr>
              <a:t>逐束团逐圈横向振荡的记录通过</a:t>
            </a:r>
            <a:r>
              <a:rPr lang="en-US" altLang="zh-CN" sz="2400" b="1" dirty="0">
                <a:solidFill>
                  <a:schemeClr val="accent2"/>
                </a:solidFill>
              </a:rPr>
              <a:t>FFT=&gt;</a:t>
            </a:r>
            <a:r>
              <a:rPr lang="zh-CN" altLang="en-US" sz="2400" b="1" dirty="0">
                <a:solidFill>
                  <a:schemeClr val="accent2"/>
                </a:solidFill>
              </a:rPr>
              <a:t>模式分布及其增长率</a:t>
            </a:r>
          </a:p>
        </p:txBody>
      </p:sp>
      <p:sp>
        <p:nvSpPr>
          <p:cNvPr id="16" name="文本框 15">
            <a:extLst>
              <a:ext uri="{FF2B5EF4-FFF2-40B4-BE49-F238E27FC236}">
                <a16:creationId xmlns:a16="http://schemas.microsoft.com/office/drawing/2014/main" id="{CDB21A7C-6620-41B3-8F9E-E12FFBF02897}"/>
              </a:ext>
            </a:extLst>
          </p:cNvPr>
          <p:cNvSpPr txBox="1"/>
          <p:nvPr/>
        </p:nvSpPr>
        <p:spPr>
          <a:xfrm>
            <a:off x="977624" y="1560136"/>
            <a:ext cx="875031" cy="523220"/>
          </a:xfrm>
          <a:prstGeom prst="rect">
            <a:avLst/>
          </a:prstGeom>
          <a:noFill/>
        </p:spPr>
        <p:txBody>
          <a:bodyPr wrap="square" rtlCol="0">
            <a:spAutoFit/>
          </a:bodyPr>
          <a:lstStyle/>
          <a:p>
            <a:r>
              <a:rPr lang="en-US" altLang="zh-CN" sz="2800" dirty="0" err="1">
                <a:solidFill>
                  <a:schemeClr val="accent5">
                    <a:lumMod val="75000"/>
                  </a:schemeClr>
                </a:solidFill>
              </a:rPr>
              <a:t>BxB</a:t>
            </a:r>
            <a:endParaRPr lang="zh-CN" altLang="en-US" sz="2800" dirty="0">
              <a:solidFill>
                <a:schemeClr val="accent5">
                  <a:lumMod val="75000"/>
                </a:schemeClr>
              </a:solidFill>
            </a:endParaRPr>
          </a:p>
        </p:txBody>
      </p:sp>
      <p:grpSp>
        <p:nvGrpSpPr>
          <p:cNvPr id="18" name="组合 17">
            <a:extLst>
              <a:ext uri="{FF2B5EF4-FFF2-40B4-BE49-F238E27FC236}">
                <a16:creationId xmlns:a16="http://schemas.microsoft.com/office/drawing/2014/main" id="{4852F824-88D5-4B93-8CF3-146893AD0271}"/>
              </a:ext>
            </a:extLst>
          </p:cNvPr>
          <p:cNvGrpSpPr/>
          <p:nvPr/>
        </p:nvGrpSpPr>
        <p:grpSpPr>
          <a:xfrm>
            <a:off x="1852655" y="866692"/>
            <a:ext cx="6774510" cy="4913906"/>
            <a:chOff x="227273" y="1143001"/>
            <a:chExt cx="7856854" cy="4508230"/>
          </a:xfrm>
        </p:grpSpPr>
        <p:pic>
          <p:nvPicPr>
            <p:cNvPr id="19" name="图片 18">
              <a:extLst>
                <a:ext uri="{FF2B5EF4-FFF2-40B4-BE49-F238E27FC236}">
                  <a16:creationId xmlns:a16="http://schemas.microsoft.com/office/drawing/2014/main" id="{E2511518-0F19-4186-B482-13448465127E}"/>
                </a:ext>
              </a:extLst>
            </p:cNvPr>
            <p:cNvPicPr>
              <a:picLocks noChangeAspect="1"/>
            </p:cNvPicPr>
            <p:nvPr/>
          </p:nvPicPr>
          <p:blipFill>
            <a:blip r:embed="rId2"/>
            <a:stretch>
              <a:fillRect/>
            </a:stretch>
          </p:blipFill>
          <p:spPr>
            <a:xfrm>
              <a:off x="227273" y="1163717"/>
              <a:ext cx="7817438" cy="4487513"/>
            </a:xfrm>
            <a:prstGeom prst="rect">
              <a:avLst/>
            </a:prstGeom>
          </p:spPr>
        </p:pic>
        <p:sp>
          <p:nvSpPr>
            <p:cNvPr id="20" name="矩形 19">
              <a:extLst>
                <a:ext uri="{FF2B5EF4-FFF2-40B4-BE49-F238E27FC236}">
                  <a16:creationId xmlns:a16="http://schemas.microsoft.com/office/drawing/2014/main" id="{F77A48A8-4E94-4D4F-BC72-2597CAF31BB1}"/>
                </a:ext>
              </a:extLst>
            </p:cNvPr>
            <p:cNvSpPr/>
            <p:nvPr/>
          </p:nvSpPr>
          <p:spPr>
            <a:xfrm>
              <a:off x="227273" y="1143001"/>
              <a:ext cx="7817438" cy="1849582"/>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7B0936FD-13A5-4DB4-A911-6A647FBCDE7C}"/>
                </a:ext>
              </a:extLst>
            </p:cNvPr>
            <p:cNvSpPr/>
            <p:nvPr/>
          </p:nvSpPr>
          <p:spPr>
            <a:xfrm>
              <a:off x="227273" y="4530436"/>
              <a:ext cx="7856854" cy="1120795"/>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文本框 16">
            <a:extLst>
              <a:ext uri="{FF2B5EF4-FFF2-40B4-BE49-F238E27FC236}">
                <a16:creationId xmlns:a16="http://schemas.microsoft.com/office/drawing/2014/main" id="{DF12A60B-E4A4-4CC6-95D1-609B3C758294}"/>
              </a:ext>
            </a:extLst>
          </p:cNvPr>
          <p:cNvSpPr txBox="1"/>
          <p:nvPr/>
        </p:nvSpPr>
        <p:spPr>
          <a:xfrm>
            <a:off x="526415" y="3958808"/>
            <a:ext cx="4039564" cy="523220"/>
          </a:xfrm>
          <a:prstGeom prst="rect">
            <a:avLst/>
          </a:prstGeom>
          <a:noFill/>
        </p:spPr>
        <p:txBody>
          <a:bodyPr wrap="square" rtlCol="0">
            <a:spAutoFit/>
          </a:bodyPr>
          <a:lstStyle/>
          <a:p>
            <a:r>
              <a:rPr lang="en-US" altLang="zh-CN" sz="2800" dirty="0">
                <a:solidFill>
                  <a:schemeClr val="accent6"/>
                </a:solidFill>
              </a:rPr>
              <a:t>Feedback system</a:t>
            </a:r>
            <a:endParaRPr lang="zh-CN" altLang="en-US" sz="2800" dirty="0">
              <a:solidFill>
                <a:schemeClr val="accent6"/>
              </a:solidFill>
            </a:endParaRPr>
          </a:p>
        </p:txBody>
      </p:sp>
      <p:sp>
        <p:nvSpPr>
          <p:cNvPr id="3" name="矩形 2"/>
          <p:cNvSpPr/>
          <p:nvPr/>
        </p:nvSpPr>
        <p:spPr>
          <a:xfrm>
            <a:off x="6356343" y="3676402"/>
            <a:ext cx="4620176" cy="369332"/>
          </a:xfrm>
          <a:prstGeom prst="rect">
            <a:avLst/>
          </a:prstGeom>
        </p:spPr>
        <p:txBody>
          <a:bodyPr wrap="none">
            <a:spAutoFit/>
          </a:bodyPr>
          <a:lstStyle/>
          <a:p>
            <a:r>
              <a:rPr lang="zh-CN" altLang="en-US" dirty="0">
                <a:solidFill>
                  <a:srgbClr val="008000"/>
                </a:solidFill>
              </a:rPr>
              <a:t>逐束团逐圈位置测量（</a:t>
            </a:r>
            <a:r>
              <a:rPr lang="en-US" altLang="zh-CN" dirty="0" err="1">
                <a:solidFill>
                  <a:srgbClr val="008000"/>
                </a:solidFill>
              </a:rPr>
              <a:t>BxB</a:t>
            </a:r>
            <a:r>
              <a:rPr lang="zh-CN" altLang="en-US" dirty="0">
                <a:solidFill>
                  <a:srgbClr val="008000"/>
                </a:solidFill>
              </a:rPr>
              <a:t>）</a:t>
            </a:r>
            <a:r>
              <a:rPr lang="en-US" altLang="zh-CN" dirty="0">
                <a:solidFill>
                  <a:srgbClr val="008000"/>
                </a:solidFill>
              </a:rPr>
              <a:t>+</a:t>
            </a:r>
            <a:r>
              <a:rPr lang="zh-CN" altLang="en-US" dirty="0">
                <a:solidFill>
                  <a:srgbClr val="008000"/>
                </a:solidFill>
              </a:rPr>
              <a:t>横向反馈开关</a:t>
            </a:r>
            <a:endParaRPr lang="en-US" altLang="zh-CN" dirty="0">
              <a:solidFill>
                <a:srgbClr val="008000"/>
              </a:solidFill>
            </a:endParaRPr>
          </a:p>
        </p:txBody>
      </p:sp>
      <p:sp>
        <p:nvSpPr>
          <p:cNvPr id="11" name="矩形 10"/>
          <p:cNvSpPr/>
          <p:nvPr/>
        </p:nvSpPr>
        <p:spPr>
          <a:xfrm>
            <a:off x="0" y="65982"/>
            <a:ext cx="7193280" cy="784830"/>
          </a:xfrm>
          <a:prstGeom prst="rect">
            <a:avLst/>
          </a:prstGeom>
        </p:spPr>
        <p:txBody>
          <a:bodyPr wrap="square">
            <a:spAutoFit/>
          </a:bodyPr>
          <a:lstStyle/>
          <a:p>
            <a:pPr>
              <a:lnSpc>
                <a:spcPct val="90000"/>
              </a:lnSpc>
              <a:spcBef>
                <a:spcPct val="0"/>
              </a:spcBef>
            </a:pPr>
            <a:r>
              <a:rPr lang="zh-CN" altLang="en-US" sz="3200" b="1" u="sng" dirty="0"/>
              <a:t>耦合束团不稳定性：</a:t>
            </a:r>
            <a:r>
              <a:rPr lang="zh-CN" altLang="en-US" b="1" u="sng" dirty="0"/>
              <a:t>逐束团逐圈振荡测量原理（</a:t>
            </a:r>
            <a:r>
              <a:rPr lang="en-US" altLang="zh-CN" b="1" u="sng" dirty="0" err="1"/>
              <a:t>BxB</a:t>
            </a:r>
            <a:r>
              <a:rPr lang="zh-CN" altLang="en-US" b="1" u="sng" dirty="0"/>
              <a:t>）</a:t>
            </a:r>
            <a:endParaRPr lang="en-US" altLang="zh-CN" b="1" u="sng" dirty="0"/>
          </a:p>
          <a:p>
            <a:pPr>
              <a:lnSpc>
                <a:spcPct val="90000"/>
              </a:lnSpc>
              <a:spcBef>
                <a:spcPct val="0"/>
              </a:spcBef>
            </a:pPr>
            <a:endParaRPr lang="en-US" altLang="zh-CN" b="1" u="sng" dirty="0"/>
          </a:p>
        </p:txBody>
      </p:sp>
      <p:sp>
        <p:nvSpPr>
          <p:cNvPr id="2" name="文本框 1">
            <a:extLst>
              <a:ext uri="{FF2B5EF4-FFF2-40B4-BE49-F238E27FC236}">
                <a16:creationId xmlns:a16="http://schemas.microsoft.com/office/drawing/2014/main" id="{2B18F5B3-0F9B-172C-7422-B9DC439CDAE8}"/>
              </a:ext>
            </a:extLst>
          </p:cNvPr>
          <p:cNvSpPr txBox="1"/>
          <p:nvPr/>
        </p:nvSpPr>
        <p:spPr>
          <a:xfrm>
            <a:off x="9747657" y="141581"/>
            <a:ext cx="2457724" cy="261610"/>
          </a:xfrm>
          <a:prstGeom prst="rect">
            <a:avLst/>
          </a:prstGeom>
          <a:noFill/>
        </p:spPr>
        <p:txBody>
          <a:bodyPr wrap="none" rtlCol="0">
            <a:spAutoFit/>
          </a:bodyPr>
          <a:lstStyle/>
          <a:p>
            <a:r>
              <a:rPr lang="en-US" altLang="zh-CN" sz="1100" dirty="0"/>
              <a:t>Accepted by Rev Scientific Instrument</a:t>
            </a:r>
            <a:endParaRPr lang="zh-CN" altLang="en-US" sz="1100" dirty="0"/>
          </a:p>
        </p:txBody>
      </p:sp>
    </p:spTree>
    <p:extLst>
      <p:ext uri="{BB962C8B-B14F-4D97-AF65-F5344CB8AC3E}">
        <p14:creationId xmlns:p14="http://schemas.microsoft.com/office/powerpoint/2010/main" val="28398566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FA10D00-DFB8-3F4D-AC16-DCFBE7F206EF}"/>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6949440" y="617582"/>
            <a:ext cx="5025224" cy="6166947"/>
          </a:xfrm>
          <a:prstGeom prst="rect">
            <a:avLst/>
          </a:prstGeom>
          <a:noFill/>
          <a:ln>
            <a:noFill/>
          </a:ln>
        </p:spPr>
      </p:pic>
      <p:pic>
        <p:nvPicPr>
          <p:cNvPr id="5" name="图片 4">
            <a:extLst>
              <a:ext uri="{FF2B5EF4-FFF2-40B4-BE49-F238E27FC236}">
                <a16:creationId xmlns:a16="http://schemas.microsoft.com/office/drawing/2014/main" id="{FAAFEC0C-9DDC-E2A2-1D46-5914A6AF83E9}"/>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89491" y="603308"/>
            <a:ext cx="5502303" cy="6149118"/>
          </a:xfrm>
          <a:prstGeom prst="rect">
            <a:avLst/>
          </a:prstGeom>
          <a:noFill/>
          <a:ln>
            <a:noFill/>
          </a:ln>
        </p:spPr>
      </p:pic>
      <p:sp>
        <p:nvSpPr>
          <p:cNvPr id="7" name="文本框 6">
            <a:extLst>
              <a:ext uri="{FF2B5EF4-FFF2-40B4-BE49-F238E27FC236}">
                <a16:creationId xmlns:a16="http://schemas.microsoft.com/office/drawing/2014/main" id="{DCD4D948-686F-A649-887A-015AB0B954B8}"/>
              </a:ext>
            </a:extLst>
          </p:cNvPr>
          <p:cNvSpPr txBox="1"/>
          <p:nvPr/>
        </p:nvSpPr>
        <p:spPr>
          <a:xfrm>
            <a:off x="6312816" y="694127"/>
            <a:ext cx="636624" cy="369332"/>
          </a:xfrm>
          <a:prstGeom prst="rect">
            <a:avLst/>
          </a:prstGeom>
          <a:noFill/>
        </p:spPr>
        <p:txBody>
          <a:bodyPr wrap="square">
            <a:spAutoFit/>
          </a:bodyPr>
          <a:lstStyle/>
          <a:p>
            <a:r>
              <a:rPr lang="en-US" altLang="zh-CN" sz="1800" b="1" u="sng" dirty="0">
                <a:latin typeface="+mj-lt"/>
                <a:ea typeface="+mj-ea"/>
                <a:cs typeface="+mj-cs"/>
              </a:rPr>
              <a:t>BPR</a:t>
            </a:r>
            <a:endParaRPr lang="zh-CN" altLang="en-US" dirty="0"/>
          </a:p>
        </p:txBody>
      </p:sp>
      <p:sp>
        <p:nvSpPr>
          <p:cNvPr id="9" name="文本框 8">
            <a:extLst>
              <a:ext uri="{FF2B5EF4-FFF2-40B4-BE49-F238E27FC236}">
                <a16:creationId xmlns:a16="http://schemas.microsoft.com/office/drawing/2014/main" id="{624E6026-84A3-9D21-B058-F092551938C1}"/>
              </a:ext>
            </a:extLst>
          </p:cNvPr>
          <p:cNvSpPr txBox="1"/>
          <p:nvPr/>
        </p:nvSpPr>
        <p:spPr>
          <a:xfrm>
            <a:off x="32322" y="617582"/>
            <a:ext cx="801429" cy="369332"/>
          </a:xfrm>
          <a:prstGeom prst="rect">
            <a:avLst/>
          </a:prstGeom>
          <a:noFill/>
        </p:spPr>
        <p:txBody>
          <a:bodyPr wrap="square">
            <a:spAutoFit/>
          </a:bodyPr>
          <a:lstStyle/>
          <a:p>
            <a:r>
              <a:rPr lang="en-US" altLang="zh-CN" sz="1800" b="1" u="sng" dirty="0">
                <a:latin typeface="+mj-lt"/>
                <a:ea typeface="+mj-ea"/>
                <a:cs typeface="+mj-cs"/>
              </a:rPr>
              <a:t>BER</a:t>
            </a:r>
            <a:endParaRPr lang="zh-CN" altLang="en-US" dirty="0"/>
          </a:p>
        </p:txBody>
      </p:sp>
      <p:sp>
        <p:nvSpPr>
          <p:cNvPr id="11" name="文本框 10">
            <a:extLst>
              <a:ext uri="{FF2B5EF4-FFF2-40B4-BE49-F238E27FC236}">
                <a16:creationId xmlns:a16="http://schemas.microsoft.com/office/drawing/2014/main" id="{F3BE6943-9DC0-E3AF-8145-A5F2C70071DE}"/>
              </a:ext>
            </a:extLst>
          </p:cNvPr>
          <p:cNvSpPr txBox="1"/>
          <p:nvPr/>
        </p:nvSpPr>
        <p:spPr>
          <a:xfrm>
            <a:off x="9964" y="67777"/>
            <a:ext cx="12652187" cy="424732"/>
          </a:xfrm>
          <a:prstGeom prst="rect">
            <a:avLst/>
          </a:prstGeom>
          <a:noFill/>
        </p:spPr>
        <p:txBody>
          <a:bodyPr wrap="square">
            <a:spAutoFit/>
          </a:bodyPr>
          <a:lstStyle/>
          <a:p>
            <a:pPr>
              <a:lnSpc>
                <a:spcPct val="90000"/>
              </a:lnSpc>
              <a:spcBef>
                <a:spcPct val="0"/>
              </a:spcBef>
            </a:pPr>
            <a:r>
              <a:rPr lang="zh-CN" altLang="en-US" sz="2400" b="1" u="sng" dirty="0"/>
              <a:t>横向逐束团逐圈横向振荡信息、模式增长及反馈阻尼（</a:t>
            </a:r>
            <a:r>
              <a:rPr lang="en-US" altLang="zh-CN" sz="2400" b="1" u="sng" dirty="0"/>
              <a:t>BPR&amp;BER</a:t>
            </a:r>
            <a:r>
              <a:rPr lang="zh-CN" altLang="en-US" sz="2400" b="1" u="sng" dirty="0"/>
              <a:t>）</a:t>
            </a:r>
          </a:p>
        </p:txBody>
      </p:sp>
    </p:spTree>
    <p:extLst>
      <p:ext uri="{BB962C8B-B14F-4D97-AF65-F5344CB8AC3E}">
        <p14:creationId xmlns:p14="http://schemas.microsoft.com/office/powerpoint/2010/main" val="34379698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a:extLst>
              <a:ext uri="{FF2B5EF4-FFF2-40B4-BE49-F238E27FC236}">
                <a16:creationId xmlns:a16="http://schemas.microsoft.com/office/drawing/2014/main" id="{91396691-470F-4199-B3A9-1C3CB9931250}"/>
              </a:ext>
            </a:extLst>
          </p:cNvPr>
          <p:cNvPicPr>
            <a:picLocks noChangeAspect="1"/>
          </p:cNvPicPr>
          <p:nvPr/>
        </p:nvPicPr>
        <p:blipFill>
          <a:blip r:embed="rId2"/>
          <a:stretch>
            <a:fillRect/>
          </a:stretch>
        </p:blipFill>
        <p:spPr>
          <a:xfrm>
            <a:off x="476889" y="586019"/>
            <a:ext cx="10024834" cy="5788398"/>
          </a:xfrm>
          <a:prstGeom prst="rect">
            <a:avLst/>
          </a:prstGeom>
        </p:spPr>
      </p:pic>
      <p:sp>
        <p:nvSpPr>
          <p:cNvPr id="4" name="文本框 3">
            <a:extLst>
              <a:ext uri="{FF2B5EF4-FFF2-40B4-BE49-F238E27FC236}">
                <a16:creationId xmlns:a16="http://schemas.microsoft.com/office/drawing/2014/main" id="{A6387B32-4882-47D2-9050-142EDE5C8B5F}"/>
              </a:ext>
            </a:extLst>
          </p:cNvPr>
          <p:cNvSpPr txBox="1"/>
          <p:nvPr/>
        </p:nvSpPr>
        <p:spPr>
          <a:xfrm>
            <a:off x="19032" y="43335"/>
            <a:ext cx="9789930" cy="424732"/>
          </a:xfrm>
          <a:prstGeom prst="rect">
            <a:avLst/>
          </a:prstGeom>
          <a:noFill/>
        </p:spPr>
        <p:txBody>
          <a:bodyPr wrap="square">
            <a:spAutoFit/>
          </a:bodyPr>
          <a:lstStyle/>
          <a:p>
            <a:pPr>
              <a:lnSpc>
                <a:spcPct val="90000"/>
              </a:lnSpc>
              <a:spcBef>
                <a:spcPct val="0"/>
              </a:spcBef>
            </a:pPr>
            <a:r>
              <a:rPr lang="en-US" altLang="zh-CN" sz="2400" b="1" u="sng" dirty="0"/>
              <a:t>BPR</a:t>
            </a:r>
            <a:r>
              <a:rPr lang="zh-CN" altLang="en-US" sz="2400" b="1" u="sng" dirty="0"/>
              <a:t>不同流强下的横向耦合振荡模式变化</a:t>
            </a:r>
            <a:endParaRPr lang="en-US" altLang="zh-CN" sz="2400" b="1" u="sng" dirty="0"/>
          </a:p>
        </p:txBody>
      </p:sp>
      <p:sp>
        <p:nvSpPr>
          <p:cNvPr id="6" name="矩形 5">
            <a:extLst>
              <a:ext uri="{FF2B5EF4-FFF2-40B4-BE49-F238E27FC236}">
                <a16:creationId xmlns:a16="http://schemas.microsoft.com/office/drawing/2014/main" id="{3DE14E1D-BC93-4F4E-8992-385F0D84AD58}"/>
              </a:ext>
            </a:extLst>
          </p:cNvPr>
          <p:cNvSpPr/>
          <p:nvPr/>
        </p:nvSpPr>
        <p:spPr>
          <a:xfrm>
            <a:off x="4750445" y="808075"/>
            <a:ext cx="675340" cy="5207771"/>
          </a:xfrm>
          <a:prstGeom prst="rect">
            <a:avLst/>
          </a:pr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7E227B84-256D-43CE-A3ED-992A279639B3}"/>
              </a:ext>
            </a:extLst>
          </p:cNvPr>
          <p:cNvSpPr/>
          <p:nvPr/>
        </p:nvSpPr>
        <p:spPr>
          <a:xfrm>
            <a:off x="6032487" y="808075"/>
            <a:ext cx="931839" cy="5207771"/>
          </a:xfrm>
          <a:prstGeom prst="rect">
            <a:avLst/>
          </a:pr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F8AFB3CD-BC91-4969-8B5F-46F4025C4379}"/>
              </a:ext>
            </a:extLst>
          </p:cNvPr>
          <p:cNvSpPr/>
          <p:nvPr/>
        </p:nvSpPr>
        <p:spPr>
          <a:xfrm>
            <a:off x="8639258" y="808075"/>
            <a:ext cx="675340" cy="5207771"/>
          </a:xfrm>
          <a:prstGeom prst="rect">
            <a:avLst/>
          </a:pr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B25D774E-FEAE-4AD5-B4A5-A333047DD3E8}"/>
              </a:ext>
            </a:extLst>
          </p:cNvPr>
          <p:cNvSpPr/>
          <p:nvPr/>
        </p:nvSpPr>
        <p:spPr>
          <a:xfrm>
            <a:off x="9782835" y="808075"/>
            <a:ext cx="675340" cy="5235423"/>
          </a:xfrm>
          <a:prstGeom prst="rect">
            <a:avLst/>
          </a:pr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AE4BC130-DB93-4041-8DAA-0153F80E5E49}"/>
              </a:ext>
            </a:extLst>
          </p:cNvPr>
          <p:cNvSpPr txBox="1"/>
          <p:nvPr/>
        </p:nvSpPr>
        <p:spPr>
          <a:xfrm>
            <a:off x="3552681" y="5351929"/>
            <a:ext cx="1197764" cy="369332"/>
          </a:xfrm>
          <a:prstGeom prst="rect">
            <a:avLst/>
          </a:prstGeom>
          <a:noFill/>
        </p:spPr>
        <p:txBody>
          <a:bodyPr wrap="none" rtlCol="0">
            <a:spAutoFit/>
          </a:bodyPr>
          <a:lstStyle/>
          <a:p>
            <a:r>
              <a:rPr lang="en-US" altLang="zh-CN" dirty="0"/>
              <a:t>Mode 124</a:t>
            </a:r>
            <a:endParaRPr lang="zh-CN" altLang="en-US" dirty="0"/>
          </a:p>
        </p:txBody>
      </p:sp>
      <p:sp>
        <p:nvSpPr>
          <p:cNvPr id="12" name="文本框 11">
            <a:extLst>
              <a:ext uri="{FF2B5EF4-FFF2-40B4-BE49-F238E27FC236}">
                <a16:creationId xmlns:a16="http://schemas.microsoft.com/office/drawing/2014/main" id="{85F59CA2-6042-4DF6-99FF-33E2E3D4177A}"/>
              </a:ext>
            </a:extLst>
          </p:cNvPr>
          <p:cNvSpPr txBox="1"/>
          <p:nvPr/>
        </p:nvSpPr>
        <p:spPr>
          <a:xfrm>
            <a:off x="5960438" y="5167263"/>
            <a:ext cx="1075936" cy="369332"/>
          </a:xfrm>
          <a:prstGeom prst="rect">
            <a:avLst/>
          </a:prstGeom>
          <a:noFill/>
        </p:spPr>
        <p:txBody>
          <a:bodyPr wrap="none" rtlCol="0">
            <a:spAutoFit/>
          </a:bodyPr>
          <a:lstStyle/>
          <a:p>
            <a:r>
              <a:rPr lang="en-US" altLang="zh-CN" dirty="0"/>
              <a:t>Mode 16</a:t>
            </a:r>
            <a:endParaRPr lang="zh-CN" altLang="en-US" dirty="0"/>
          </a:p>
        </p:txBody>
      </p:sp>
      <p:sp>
        <p:nvSpPr>
          <p:cNvPr id="13" name="文本框 12">
            <a:extLst>
              <a:ext uri="{FF2B5EF4-FFF2-40B4-BE49-F238E27FC236}">
                <a16:creationId xmlns:a16="http://schemas.microsoft.com/office/drawing/2014/main" id="{6CB8CBA0-789A-4291-81A1-963D950C0C62}"/>
              </a:ext>
            </a:extLst>
          </p:cNvPr>
          <p:cNvSpPr txBox="1"/>
          <p:nvPr/>
        </p:nvSpPr>
        <p:spPr>
          <a:xfrm>
            <a:off x="7571028" y="3753133"/>
            <a:ext cx="1075936" cy="369332"/>
          </a:xfrm>
          <a:prstGeom prst="rect">
            <a:avLst/>
          </a:prstGeom>
          <a:noFill/>
        </p:spPr>
        <p:txBody>
          <a:bodyPr wrap="none" rtlCol="0">
            <a:spAutoFit/>
          </a:bodyPr>
          <a:lstStyle/>
          <a:p>
            <a:r>
              <a:rPr lang="en-US" altLang="zh-CN" dirty="0"/>
              <a:t>Mode 89</a:t>
            </a:r>
            <a:endParaRPr lang="zh-CN" altLang="en-US" dirty="0"/>
          </a:p>
        </p:txBody>
      </p:sp>
      <p:sp>
        <p:nvSpPr>
          <p:cNvPr id="14" name="文本框 13">
            <a:extLst>
              <a:ext uri="{FF2B5EF4-FFF2-40B4-BE49-F238E27FC236}">
                <a16:creationId xmlns:a16="http://schemas.microsoft.com/office/drawing/2014/main" id="{71904A5E-0AFD-4549-8FB8-AA6C05DE3599}"/>
              </a:ext>
            </a:extLst>
          </p:cNvPr>
          <p:cNvSpPr txBox="1"/>
          <p:nvPr/>
        </p:nvSpPr>
        <p:spPr>
          <a:xfrm>
            <a:off x="9289469" y="5351929"/>
            <a:ext cx="1197764" cy="369332"/>
          </a:xfrm>
          <a:prstGeom prst="rect">
            <a:avLst/>
          </a:prstGeom>
          <a:noFill/>
        </p:spPr>
        <p:txBody>
          <a:bodyPr wrap="none" rtlCol="0">
            <a:spAutoFit/>
          </a:bodyPr>
          <a:lstStyle/>
          <a:p>
            <a:r>
              <a:rPr lang="en-US" altLang="zh-CN" dirty="0"/>
              <a:t>Mode 126</a:t>
            </a:r>
            <a:endParaRPr lang="zh-CN" altLang="en-US" dirty="0"/>
          </a:p>
        </p:txBody>
      </p:sp>
      <p:sp>
        <p:nvSpPr>
          <p:cNvPr id="15" name="文本框 14">
            <a:extLst>
              <a:ext uri="{FF2B5EF4-FFF2-40B4-BE49-F238E27FC236}">
                <a16:creationId xmlns:a16="http://schemas.microsoft.com/office/drawing/2014/main" id="{3D03BF5E-05F2-4DD9-BC8C-191376BFB6EC}"/>
              </a:ext>
            </a:extLst>
          </p:cNvPr>
          <p:cNvSpPr txBox="1"/>
          <p:nvPr/>
        </p:nvSpPr>
        <p:spPr>
          <a:xfrm>
            <a:off x="6099632" y="6244710"/>
            <a:ext cx="5094664" cy="369332"/>
          </a:xfrm>
          <a:prstGeom prst="rect">
            <a:avLst/>
          </a:prstGeom>
          <a:noFill/>
        </p:spPr>
        <p:txBody>
          <a:bodyPr wrap="none" rtlCol="0">
            <a:spAutoFit/>
          </a:bodyPr>
          <a:lstStyle/>
          <a:p>
            <a:r>
              <a:rPr lang="zh-CN" altLang="en-US" dirty="0"/>
              <a:t>垂直方向：三个最不稳不稳定模式：三个阻抗源</a:t>
            </a:r>
          </a:p>
        </p:txBody>
      </p:sp>
      <p:sp>
        <p:nvSpPr>
          <p:cNvPr id="16" name="文本框 15">
            <a:extLst>
              <a:ext uri="{FF2B5EF4-FFF2-40B4-BE49-F238E27FC236}">
                <a16:creationId xmlns:a16="http://schemas.microsoft.com/office/drawing/2014/main" id="{4D61A6DB-A503-40FF-8C22-538221EF69D8}"/>
              </a:ext>
            </a:extLst>
          </p:cNvPr>
          <p:cNvSpPr txBox="1"/>
          <p:nvPr/>
        </p:nvSpPr>
        <p:spPr>
          <a:xfrm>
            <a:off x="812922" y="6286072"/>
            <a:ext cx="5094664" cy="369332"/>
          </a:xfrm>
          <a:prstGeom prst="rect">
            <a:avLst/>
          </a:prstGeom>
          <a:noFill/>
        </p:spPr>
        <p:txBody>
          <a:bodyPr wrap="none" rtlCol="0">
            <a:spAutoFit/>
          </a:bodyPr>
          <a:lstStyle/>
          <a:p>
            <a:r>
              <a:rPr lang="zh-CN" altLang="en-US" dirty="0"/>
              <a:t>水平方向：一个最不稳不稳定模式：一个阻抗源</a:t>
            </a:r>
          </a:p>
        </p:txBody>
      </p:sp>
    </p:spTree>
    <p:extLst>
      <p:ext uri="{BB962C8B-B14F-4D97-AF65-F5344CB8AC3E}">
        <p14:creationId xmlns:p14="http://schemas.microsoft.com/office/powerpoint/2010/main" val="7680056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7415826C-DCDE-451A-A730-FEE58874338A}"/>
              </a:ext>
            </a:extLst>
          </p:cNvPr>
          <p:cNvPicPr>
            <a:picLocks noChangeAspect="1"/>
          </p:cNvPicPr>
          <p:nvPr/>
        </p:nvPicPr>
        <p:blipFill>
          <a:blip r:embed="rId2"/>
          <a:stretch>
            <a:fillRect/>
          </a:stretch>
        </p:blipFill>
        <p:spPr>
          <a:xfrm>
            <a:off x="812500" y="646230"/>
            <a:ext cx="10041233" cy="5797867"/>
          </a:xfrm>
          <a:prstGeom prst="rect">
            <a:avLst/>
          </a:prstGeom>
        </p:spPr>
      </p:pic>
      <p:sp>
        <p:nvSpPr>
          <p:cNvPr id="5" name="文本框 4">
            <a:extLst>
              <a:ext uri="{FF2B5EF4-FFF2-40B4-BE49-F238E27FC236}">
                <a16:creationId xmlns:a16="http://schemas.microsoft.com/office/drawing/2014/main" id="{2B0D3AC2-087F-C643-BAA7-A8F88610421A}"/>
              </a:ext>
            </a:extLst>
          </p:cNvPr>
          <p:cNvSpPr txBox="1"/>
          <p:nvPr/>
        </p:nvSpPr>
        <p:spPr>
          <a:xfrm>
            <a:off x="152401" y="52955"/>
            <a:ext cx="8644536" cy="590931"/>
          </a:xfrm>
          <a:prstGeom prst="rect">
            <a:avLst/>
          </a:prstGeom>
          <a:noFill/>
        </p:spPr>
        <p:txBody>
          <a:bodyPr wrap="square">
            <a:spAutoFit/>
          </a:bodyPr>
          <a:lstStyle/>
          <a:p>
            <a:pPr>
              <a:lnSpc>
                <a:spcPct val="90000"/>
              </a:lnSpc>
              <a:spcBef>
                <a:spcPct val="0"/>
              </a:spcBef>
            </a:pPr>
            <a:r>
              <a:rPr lang="en-US" altLang="zh-CN" sz="3600" b="1" u="sng" dirty="0"/>
              <a:t>BER</a:t>
            </a:r>
            <a:r>
              <a:rPr lang="zh-CN" altLang="en-US" sz="3600" b="1" u="sng" dirty="0"/>
              <a:t>不同流强下的横向耦合振荡模式分布</a:t>
            </a:r>
            <a:endParaRPr lang="en-US" altLang="zh-CN" sz="3600" b="1" u="sng" dirty="0"/>
          </a:p>
        </p:txBody>
      </p:sp>
      <p:sp>
        <p:nvSpPr>
          <p:cNvPr id="19" name="矩形 18">
            <a:extLst>
              <a:ext uri="{FF2B5EF4-FFF2-40B4-BE49-F238E27FC236}">
                <a16:creationId xmlns:a16="http://schemas.microsoft.com/office/drawing/2014/main" id="{73AC2772-B7B1-C926-6853-36EDC021A435}"/>
              </a:ext>
            </a:extLst>
          </p:cNvPr>
          <p:cNvSpPr/>
          <p:nvPr/>
        </p:nvSpPr>
        <p:spPr>
          <a:xfrm>
            <a:off x="1188675" y="856148"/>
            <a:ext cx="790417" cy="5253898"/>
          </a:xfrm>
          <a:prstGeom prst="rect">
            <a:avLst/>
          </a:pr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0C055DF5-8486-11AB-649D-C419DB2C5350}"/>
              </a:ext>
            </a:extLst>
          </p:cNvPr>
          <p:cNvSpPr/>
          <p:nvPr/>
        </p:nvSpPr>
        <p:spPr>
          <a:xfrm>
            <a:off x="3387256" y="856148"/>
            <a:ext cx="779381" cy="5263328"/>
          </a:xfrm>
          <a:prstGeom prst="rect">
            <a:avLst/>
          </a:pr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197AEF3A-70A6-25A3-C82A-5DAFEC68E960}"/>
              </a:ext>
            </a:extLst>
          </p:cNvPr>
          <p:cNvSpPr/>
          <p:nvPr/>
        </p:nvSpPr>
        <p:spPr>
          <a:xfrm>
            <a:off x="5020105" y="856147"/>
            <a:ext cx="751985" cy="5253898"/>
          </a:xfrm>
          <a:prstGeom prst="rect">
            <a:avLst/>
          </a:pr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id="{1EB12736-1328-7A4D-9854-692708E37D67}"/>
              </a:ext>
            </a:extLst>
          </p:cNvPr>
          <p:cNvSpPr/>
          <p:nvPr/>
        </p:nvSpPr>
        <p:spPr>
          <a:xfrm>
            <a:off x="10051277" y="845515"/>
            <a:ext cx="751985" cy="5253897"/>
          </a:xfrm>
          <a:prstGeom prst="rect">
            <a:avLst/>
          </a:pr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a:extLst>
              <a:ext uri="{FF2B5EF4-FFF2-40B4-BE49-F238E27FC236}">
                <a16:creationId xmlns:a16="http://schemas.microsoft.com/office/drawing/2014/main" id="{ABC3BDFD-2FEA-27FD-8EE8-1EC71E3D08A1}"/>
              </a:ext>
            </a:extLst>
          </p:cNvPr>
          <p:cNvSpPr txBox="1"/>
          <p:nvPr/>
        </p:nvSpPr>
        <p:spPr>
          <a:xfrm>
            <a:off x="6419168" y="6388391"/>
            <a:ext cx="5094664" cy="369332"/>
          </a:xfrm>
          <a:prstGeom prst="rect">
            <a:avLst/>
          </a:prstGeom>
          <a:noFill/>
        </p:spPr>
        <p:txBody>
          <a:bodyPr wrap="none" rtlCol="0">
            <a:spAutoFit/>
          </a:bodyPr>
          <a:lstStyle/>
          <a:p>
            <a:r>
              <a:rPr lang="zh-CN" altLang="en-US" dirty="0"/>
              <a:t>垂直方向</a:t>
            </a:r>
            <a:r>
              <a:rPr lang="en-US" altLang="zh-CN" dirty="0"/>
              <a:t>\</a:t>
            </a:r>
            <a:r>
              <a:rPr lang="zh-CN" altLang="en-US" dirty="0"/>
              <a:t> 一个最不稳不稳定模式：一个阻抗源</a:t>
            </a:r>
          </a:p>
        </p:txBody>
      </p:sp>
      <p:sp>
        <p:nvSpPr>
          <p:cNvPr id="24" name="文本框 23">
            <a:extLst>
              <a:ext uri="{FF2B5EF4-FFF2-40B4-BE49-F238E27FC236}">
                <a16:creationId xmlns:a16="http://schemas.microsoft.com/office/drawing/2014/main" id="{EF6BE606-BEFC-072D-0F6F-BF83CC92D0E5}"/>
              </a:ext>
            </a:extLst>
          </p:cNvPr>
          <p:cNvSpPr txBox="1"/>
          <p:nvPr/>
        </p:nvSpPr>
        <p:spPr>
          <a:xfrm>
            <a:off x="871192" y="6408641"/>
            <a:ext cx="4887877" cy="369332"/>
          </a:xfrm>
          <a:prstGeom prst="rect">
            <a:avLst/>
          </a:prstGeom>
          <a:noFill/>
        </p:spPr>
        <p:txBody>
          <a:bodyPr wrap="none" rtlCol="0">
            <a:spAutoFit/>
          </a:bodyPr>
          <a:lstStyle/>
          <a:p>
            <a:r>
              <a:rPr lang="zh-CN" altLang="en-US" dirty="0"/>
              <a:t>水平方向</a:t>
            </a:r>
            <a:r>
              <a:rPr lang="en-US" altLang="zh-CN" dirty="0"/>
              <a:t>\</a:t>
            </a:r>
            <a:r>
              <a:rPr lang="zh-CN" altLang="en-US" dirty="0"/>
              <a:t>三个最不稳不稳定模式：三个阻抗源</a:t>
            </a:r>
          </a:p>
        </p:txBody>
      </p:sp>
      <p:sp>
        <p:nvSpPr>
          <p:cNvPr id="25" name="文本框 24">
            <a:extLst>
              <a:ext uri="{FF2B5EF4-FFF2-40B4-BE49-F238E27FC236}">
                <a16:creationId xmlns:a16="http://schemas.microsoft.com/office/drawing/2014/main" id="{AF1C487B-2EA7-93BB-779A-5D8A3A2C479C}"/>
              </a:ext>
            </a:extLst>
          </p:cNvPr>
          <p:cNvSpPr txBox="1"/>
          <p:nvPr/>
        </p:nvSpPr>
        <p:spPr>
          <a:xfrm>
            <a:off x="1870103" y="5560764"/>
            <a:ext cx="1107996" cy="369332"/>
          </a:xfrm>
          <a:prstGeom prst="rect">
            <a:avLst/>
          </a:prstGeom>
          <a:noFill/>
        </p:spPr>
        <p:txBody>
          <a:bodyPr wrap="none" rtlCol="0">
            <a:spAutoFit/>
          </a:bodyPr>
          <a:lstStyle/>
          <a:p>
            <a:r>
              <a:rPr lang="en-US" altLang="zh-CN" dirty="0"/>
              <a:t>Mode ~9</a:t>
            </a:r>
            <a:endParaRPr lang="zh-CN" altLang="en-US" dirty="0"/>
          </a:p>
        </p:txBody>
      </p:sp>
      <p:sp>
        <p:nvSpPr>
          <p:cNvPr id="26" name="文本框 25">
            <a:extLst>
              <a:ext uri="{FF2B5EF4-FFF2-40B4-BE49-F238E27FC236}">
                <a16:creationId xmlns:a16="http://schemas.microsoft.com/office/drawing/2014/main" id="{08DE0EAB-3BA5-FBBB-A5D2-5E4744830DBA}"/>
              </a:ext>
            </a:extLst>
          </p:cNvPr>
          <p:cNvSpPr txBox="1"/>
          <p:nvPr/>
        </p:nvSpPr>
        <p:spPr>
          <a:xfrm>
            <a:off x="2967670" y="5560764"/>
            <a:ext cx="1229824" cy="369332"/>
          </a:xfrm>
          <a:prstGeom prst="rect">
            <a:avLst/>
          </a:prstGeom>
          <a:noFill/>
        </p:spPr>
        <p:txBody>
          <a:bodyPr wrap="none" rtlCol="0">
            <a:spAutoFit/>
          </a:bodyPr>
          <a:lstStyle/>
          <a:p>
            <a:r>
              <a:rPr lang="en-US" altLang="zh-CN" dirty="0"/>
              <a:t>Mode ~78</a:t>
            </a:r>
            <a:endParaRPr lang="zh-CN" altLang="en-US" dirty="0"/>
          </a:p>
        </p:txBody>
      </p:sp>
      <p:sp>
        <p:nvSpPr>
          <p:cNvPr id="27" name="文本框 26">
            <a:extLst>
              <a:ext uri="{FF2B5EF4-FFF2-40B4-BE49-F238E27FC236}">
                <a16:creationId xmlns:a16="http://schemas.microsoft.com/office/drawing/2014/main" id="{F928C995-9752-06D7-1492-0FECB7DC7AD4}"/>
              </a:ext>
            </a:extLst>
          </p:cNvPr>
          <p:cNvSpPr txBox="1"/>
          <p:nvPr/>
        </p:nvSpPr>
        <p:spPr>
          <a:xfrm>
            <a:off x="4333163" y="5530872"/>
            <a:ext cx="1351652" cy="369332"/>
          </a:xfrm>
          <a:prstGeom prst="rect">
            <a:avLst/>
          </a:prstGeom>
          <a:noFill/>
        </p:spPr>
        <p:txBody>
          <a:bodyPr wrap="none" rtlCol="0">
            <a:spAutoFit/>
          </a:bodyPr>
          <a:lstStyle/>
          <a:p>
            <a:r>
              <a:rPr lang="en-US" altLang="zh-CN" dirty="0"/>
              <a:t>Mode ~124</a:t>
            </a:r>
            <a:endParaRPr lang="zh-CN" altLang="en-US" dirty="0"/>
          </a:p>
        </p:txBody>
      </p:sp>
      <p:sp>
        <p:nvSpPr>
          <p:cNvPr id="28" name="文本框 27">
            <a:extLst>
              <a:ext uri="{FF2B5EF4-FFF2-40B4-BE49-F238E27FC236}">
                <a16:creationId xmlns:a16="http://schemas.microsoft.com/office/drawing/2014/main" id="{B831A751-A502-6062-4AA7-6CB25AD80FFC}"/>
              </a:ext>
            </a:extLst>
          </p:cNvPr>
          <p:cNvSpPr txBox="1"/>
          <p:nvPr/>
        </p:nvSpPr>
        <p:spPr>
          <a:xfrm>
            <a:off x="9380813" y="4733495"/>
            <a:ext cx="1197764" cy="369332"/>
          </a:xfrm>
          <a:prstGeom prst="rect">
            <a:avLst/>
          </a:prstGeom>
          <a:noFill/>
        </p:spPr>
        <p:txBody>
          <a:bodyPr wrap="none" rtlCol="0">
            <a:spAutoFit/>
          </a:bodyPr>
          <a:lstStyle/>
          <a:p>
            <a:r>
              <a:rPr lang="en-US" altLang="zh-CN" dirty="0"/>
              <a:t>Mode 126</a:t>
            </a:r>
            <a:endParaRPr lang="zh-CN" altLang="en-US" dirty="0"/>
          </a:p>
        </p:txBody>
      </p:sp>
    </p:spTree>
    <p:extLst>
      <p:ext uri="{BB962C8B-B14F-4D97-AF65-F5344CB8AC3E}">
        <p14:creationId xmlns:p14="http://schemas.microsoft.com/office/powerpoint/2010/main" val="28212695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p:nvPr/>
        </p:nvPicPr>
        <p:blipFill rotWithShape="1">
          <a:blip r:embed="rId2"/>
          <a:srcRect t="2009"/>
          <a:stretch/>
        </p:blipFill>
        <p:spPr>
          <a:xfrm>
            <a:off x="748935" y="592179"/>
            <a:ext cx="9980023" cy="5700418"/>
          </a:xfrm>
          <a:prstGeom prst="rect">
            <a:avLst/>
          </a:prstGeom>
        </p:spPr>
      </p:pic>
      <p:sp>
        <p:nvSpPr>
          <p:cNvPr id="5" name="文本框 4">
            <a:extLst>
              <a:ext uri="{FF2B5EF4-FFF2-40B4-BE49-F238E27FC236}">
                <a16:creationId xmlns:a16="http://schemas.microsoft.com/office/drawing/2014/main" id="{2B0D3AC2-087F-C643-BAA7-A8F88610421A}"/>
              </a:ext>
            </a:extLst>
          </p:cNvPr>
          <p:cNvSpPr txBox="1"/>
          <p:nvPr/>
        </p:nvSpPr>
        <p:spPr>
          <a:xfrm>
            <a:off x="117567" y="87789"/>
            <a:ext cx="9644742" cy="480131"/>
          </a:xfrm>
          <a:prstGeom prst="rect">
            <a:avLst/>
          </a:prstGeom>
          <a:noFill/>
        </p:spPr>
        <p:txBody>
          <a:bodyPr wrap="square">
            <a:spAutoFit/>
          </a:bodyPr>
          <a:lstStyle/>
          <a:p>
            <a:pPr>
              <a:lnSpc>
                <a:spcPct val="90000"/>
              </a:lnSpc>
              <a:spcBef>
                <a:spcPct val="0"/>
              </a:spcBef>
            </a:pPr>
            <a:r>
              <a:rPr lang="en-US" altLang="zh-CN" sz="2800" b="1" u="sng" dirty="0"/>
              <a:t>BPR&amp;BER</a:t>
            </a:r>
            <a:r>
              <a:rPr lang="zh-CN" altLang="en-US" sz="2800" b="1" u="sng" dirty="0"/>
              <a:t>横向最不稳定性模式的增长率</a:t>
            </a:r>
            <a:endParaRPr lang="en-US" altLang="zh-CN" sz="2800" b="1" u="sng" dirty="0"/>
          </a:p>
        </p:txBody>
      </p:sp>
      <p:sp>
        <p:nvSpPr>
          <p:cNvPr id="6" name="文本框 5"/>
          <p:cNvSpPr txBox="1"/>
          <p:nvPr/>
        </p:nvSpPr>
        <p:spPr>
          <a:xfrm>
            <a:off x="1637207" y="6142769"/>
            <a:ext cx="9430787" cy="646331"/>
          </a:xfrm>
          <a:prstGeom prst="rect">
            <a:avLst/>
          </a:prstGeom>
          <a:noFill/>
        </p:spPr>
        <p:txBody>
          <a:bodyPr wrap="none" rtlCol="0">
            <a:spAutoFit/>
          </a:bodyPr>
          <a:lstStyle/>
          <a:p>
            <a:r>
              <a:rPr lang="zh-CN" altLang="en-US" b="1" dirty="0">
                <a:solidFill>
                  <a:srgbClr val="8E0000"/>
                </a:solidFill>
                <a:latin typeface="Arial" panose="020B0604020202020204" pitchFamily="34" charset="0"/>
                <a:cs typeface="Arial" panose="020B0604020202020204" pitchFamily="34" charset="0"/>
              </a:rPr>
              <a:t>水平不稳定性：</a:t>
            </a:r>
            <a:r>
              <a:rPr lang="en-US" altLang="zh-CN" b="1" dirty="0">
                <a:solidFill>
                  <a:srgbClr val="8E0000"/>
                </a:solidFill>
                <a:latin typeface="Arial" panose="020B0604020202020204" pitchFamily="34" charset="0"/>
                <a:cs typeface="Arial" panose="020B0604020202020204" pitchFamily="34" charset="0"/>
              </a:rPr>
              <a:t>BPR(~0.5ms)&gt;BER(~1ms)&gt;</a:t>
            </a:r>
            <a:r>
              <a:rPr lang="zh-CN" altLang="en-US" b="1" dirty="0">
                <a:solidFill>
                  <a:srgbClr val="8E0000"/>
                </a:solidFill>
                <a:latin typeface="Arial" panose="020B0604020202020204" pitchFamily="34" charset="0"/>
                <a:cs typeface="Arial" panose="020B0604020202020204" pitchFamily="34" charset="0"/>
              </a:rPr>
              <a:t>设计值（</a:t>
            </a:r>
            <a:r>
              <a:rPr lang="en-US" altLang="zh-CN" b="1" dirty="0">
                <a:solidFill>
                  <a:srgbClr val="8E0000"/>
                </a:solidFill>
                <a:latin typeface="Arial" panose="020B0604020202020204" pitchFamily="34" charset="0"/>
                <a:cs typeface="Arial" panose="020B0604020202020204" pitchFamily="34" charset="0"/>
              </a:rPr>
              <a:t>1ms</a:t>
            </a:r>
            <a:r>
              <a:rPr lang="zh-CN" altLang="en-US" b="1" dirty="0">
                <a:solidFill>
                  <a:srgbClr val="8E0000"/>
                </a:solidFill>
                <a:latin typeface="Arial" panose="020B0604020202020204" pitchFamily="34" charset="0"/>
                <a:cs typeface="Arial" panose="020B0604020202020204" pitchFamily="34" charset="0"/>
              </a:rPr>
              <a:t>）</a:t>
            </a:r>
            <a:r>
              <a:rPr lang="en-US" altLang="zh-CN" b="1" dirty="0">
                <a:solidFill>
                  <a:srgbClr val="8E0000"/>
                </a:solidFill>
                <a:latin typeface="Arial" panose="020B0604020202020204" pitchFamily="34" charset="0"/>
                <a:cs typeface="Arial" panose="020B0604020202020204" pitchFamily="34" charset="0"/>
              </a:rPr>
              <a:t>;</a:t>
            </a:r>
            <a:r>
              <a:rPr lang="zh-CN" altLang="en-US" b="1" dirty="0">
                <a:solidFill>
                  <a:srgbClr val="8E0000"/>
                </a:solidFill>
                <a:latin typeface="Arial" panose="020B0604020202020204" pitchFamily="34" charset="0"/>
                <a:cs typeface="Arial" panose="020B0604020202020204" pitchFamily="34" charset="0"/>
              </a:rPr>
              <a:t>水平方向的反馈调节更关键！</a:t>
            </a:r>
            <a:endParaRPr lang="en-US" altLang="zh-CN" b="1" dirty="0">
              <a:solidFill>
                <a:srgbClr val="8E0000"/>
              </a:solidFill>
              <a:latin typeface="Arial" panose="020B0604020202020204" pitchFamily="34" charset="0"/>
              <a:cs typeface="Arial" panose="020B0604020202020204" pitchFamily="34" charset="0"/>
            </a:endParaRPr>
          </a:p>
          <a:p>
            <a:r>
              <a:rPr lang="zh-CN" altLang="en-US" b="1" dirty="0">
                <a:solidFill>
                  <a:srgbClr val="8E0000"/>
                </a:solidFill>
                <a:latin typeface="Arial" panose="020B0604020202020204" pitchFamily="34" charset="0"/>
                <a:cs typeface="Arial" panose="020B0604020202020204" pitchFamily="34" charset="0"/>
              </a:rPr>
              <a:t>垂直不稳定性：</a:t>
            </a:r>
            <a:r>
              <a:rPr lang="en-US" altLang="zh-CN" b="1" dirty="0">
                <a:solidFill>
                  <a:srgbClr val="8E0000"/>
                </a:solidFill>
                <a:latin typeface="Arial" panose="020B0604020202020204" pitchFamily="34" charset="0"/>
                <a:cs typeface="Arial" panose="020B0604020202020204" pitchFamily="34" charset="0"/>
              </a:rPr>
              <a:t>BPR</a:t>
            </a:r>
            <a:r>
              <a:rPr lang="zh-CN" altLang="en-US" b="1" dirty="0">
                <a:solidFill>
                  <a:srgbClr val="8E0000"/>
                </a:solidFill>
                <a:latin typeface="Arial" panose="020B0604020202020204" pitchFamily="34" charset="0"/>
                <a:cs typeface="Arial" panose="020B0604020202020204" pitchFamily="34" charset="0"/>
              </a:rPr>
              <a:t>（</a:t>
            </a:r>
            <a:r>
              <a:rPr lang="en-US" altLang="zh-CN" b="1" dirty="0">
                <a:solidFill>
                  <a:srgbClr val="8E0000"/>
                </a:solidFill>
                <a:latin typeface="Arial" panose="020B0604020202020204" pitchFamily="34" charset="0"/>
                <a:cs typeface="Arial" panose="020B0604020202020204" pitchFamily="34" charset="0"/>
              </a:rPr>
              <a:t>~1.2ms</a:t>
            </a:r>
            <a:r>
              <a:rPr lang="zh-CN" altLang="en-US" b="1" dirty="0">
                <a:solidFill>
                  <a:srgbClr val="8E0000"/>
                </a:solidFill>
                <a:latin typeface="Arial" panose="020B0604020202020204" pitchFamily="34" charset="0"/>
                <a:cs typeface="Arial" panose="020B0604020202020204" pitchFamily="34" charset="0"/>
              </a:rPr>
              <a:t>）</a:t>
            </a:r>
            <a:r>
              <a:rPr lang="en-US" altLang="zh-CN" b="1" dirty="0">
                <a:solidFill>
                  <a:srgbClr val="8E0000"/>
                </a:solidFill>
                <a:latin typeface="Arial" panose="020B0604020202020204" pitchFamily="34" charset="0"/>
                <a:cs typeface="Arial" panose="020B0604020202020204" pitchFamily="34" charset="0"/>
              </a:rPr>
              <a:t>&amp; BER</a:t>
            </a:r>
            <a:r>
              <a:rPr lang="zh-CN" altLang="en-US" b="1" dirty="0">
                <a:solidFill>
                  <a:srgbClr val="8E0000"/>
                </a:solidFill>
                <a:latin typeface="Arial" panose="020B0604020202020204" pitchFamily="34" charset="0"/>
                <a:cs typeface="Arial" panose="020B0604020202020204" pitchFamily="34" charset="0"/>
              </a:rPr>
              <a:t>（</a:t>
            </a:r>
            <a:r>
              <a:rPr lang="en-US" altLang="zh-CN" b="1" dirty="0">
                <a:solidFill>
                  <a:srgbClr val="8E0000"/>
                </a:solidFill>
                <a:latin typeface="Arial" panose="020B0604020202020204" pitchFamily="34" charset="0"/>
                <a:cs typeface="Arial" panose="020B0604020202020204" pitchFamily="34" charset="0"/>
              </a:rPr>
              <a:t>~1.3ms</a:t>
            </a:r>
            <a:r>
              <a:rPr lang="zh-CN" altLang="en-US" b="1" dirty="0">
                <a:solidFill>
                  <a:srgbClr val="8E0000"/>
                </a:solidFill>
                <a:latin typeface="Arial" panose="020B0604020202020204" pitchFamily="34" charset="0"/>
                <a:cs typeface="Arial" panose="020B0604020202020204" pitchFamily="34" charset="0"/>
              </a:rPr>
              <a:t>）相当，弱于水平方向！</a:t>
            </a:r>
          </a:p>
        </p:txBody>
      </p:sp>
    </p:spTree>
    <p:extLst>
      <p:ext uri="{BB962C8B-B14F-4D97-AF65-F5344CB8AC3E}">
        <p14:creationId xmlns:p14="http://schemas.microsoft.com/office/powerpoint/2010/main" val="17085644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87085" y="143500"/>
            <a:ext cx="3378926" cy="480131"/>
          </a:xfrm>
          <a:prstGeom prst="rect">
            <a:avLst/>
          </a:prstGeom>
          <a:noFill/>
        </p:spPr>
        <p:txBody>
          <a:bodyPr wrap="square" rtlCol="0">
            <a:spAutoFit/>
          </a:bodyPr>
          <a:lstStyle/>
          <a:p>
            <a:pPr>
              <a:lnSpc>
                <a:spcPct val="90000"/>
              </a:lnSpc>
              <a:spcBef>
                <a:spcPct val="0"/>
              </a:spcBef>
            </a:pPr>
            <a:r>
              <a:rPr lang="zh-CN" altLang="en-US" sz="2800" b="1" u="sng" dirty="0"/>
              <a:t>横向阻抗窄带模型</a:t>
            </a:r>
          </a:p>
        </p:txBody>
      </p:sp>
      <mc:AlternateContent xmlns:mc="http://schemas.openxmlformats.org/markup-compatibility/2006" xmlns:a14="http://schemas.microsoft.com/office/drawing/2010/main">
        <mc:Choice Requires="a14">
          <p:sp>
            <p:nvSpPr>
              <p:cNvPr id="5" name="矩形 4"/>
              <p:cNvSpPr/>
              <p:nvPr/>
            </p:nvSpPr>
            <p:spPr>
              <a:xfrm>
                <a:off x="3837789" y="518122"/>
                <a:ext cx="2182521" cy="624338"/>
              </a:xfrm>
              <a:prstGeom prst="rect">
                <a:avLst/>
              </a:prstGeom>
            </p:spPr>
            <p:txBody>
              <a:bodyPr wrap="none">
                <a:spAutoFit/>
              </a:bodyPr>
              <a:lstStyle/>
              <a:p>
                <a14:m>
                  <m:oMath xmlns:m="http://schemas.openxmlformats.org/officeDocument/2006/math">
                    <m:sSubSup>
                      <m:sSubSupPr>
                        <m:ctrlPr>
                          <a:rPr lang="zh-CN" altLang="zh-CN" i="1">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i="1">
                            <a:latin typeface="Cambria Math" panose="02040503050406030204" pitchFamily="18" charset="0"/>
                            <a:cs typeface="Times New Roman" panose="02020603050405020304" pitchFamily="18" charset="0"/>
                          </a:rPr>
                          <m:t>𝑍</m:t>
                        </m:r>
                      </m:e>
                      <m:sub>
                        <m:r>
                          <a:rPr lang="en-US" altLang="zh-CN" i="1">
                            <a:latin typeface="Cambria Math" panose="02040503050406030204" pitchFamily="18" charset="0"/>
                            <a:cs typeface="Times New Roman" panose="02020603050405020304" pitchFamily="18" charset="0"/>
                          </a:rPr>
                          <m:t>1</m:t>
                        </m:r>
                      </m:sub>
                      <m:sup>
                        <m:r>
                          <a:rPr lang="en-US" altLang="zh-CN" i="1">
                            <a:latin typeface="Cambria Math" panose="02040503050406030204" pitchFamily="18" charset="0"/>
                            <a:cs typeface="Times New Roman" panose="02020603050405020304" pitchFamily="18" charset="0"/>
                          </a:rPr>
                          <m:t>⊥</m:t>
                        </m:r>
                      </m:sup>
                    </m:sSubSup>
                    <m:r>
                      <a:rPr lang="en-US" altLang="zh-CN" i="1">
                        <a:latin typeface="Cambria Math" panose="02040503050406030204" pitchFamily="18" charset="0"/>
                        <a:cs typeface="Times New Roman" panose="02020603050405020304" pitchFamily="18" charset="0"/>
                      </a:rPr>
                      <m:t>=</m:t>
                    </m:r>
                    <m:f>
                      <m:fPr>
                        <m:ctrlPr>
                          <a:rPr lang="zh-CN" altLang="zh-CN" i="1">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i="1">
                            <a:latin typeface="Cambria Math" panose="02040503050406030204" pitchFamily="18" charset="0"/>
                            <a:cs typeface="Times New Roman" panose="02020603050405020304" pitchFamily="18" charset="0"/>
                          </a:rPr>
                          <m:t>𝑐</m:t>
                        </m:r>
                      </m:num>
                      <m:den>
                        <m:r>
                          <a:rPr lang="en-US" altLang="zh-CN" i="1">
                            <a:latin typeface="Cambria Math" panose="02040503050406030204" pitchFamily="18" charset="0"/>
                            <a:cs typeface="Times New Roman" panose="02020603050405020304" pitchFamily="18" charset="0"/>
                          </a:rPr>
                          <m:t>𝜔</m:t>
                        </m:r>
                      </m:den>
                    </m:f>
                    <m:f>
                      <m:fPr>
                        <m:ctrlPr>
                          <a:rPr lang="zh-CN" altLang="zh-CN" i="1">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i="1">
                                <a:latin typeface="Cambria Math" panose="02040503050406030204" pitchFamily="18" charset="0"/>
                                <a:cs typeface="Times New Roman" panose="02020603050405020304" pitchFamily="18" charset="0"/>
                              </a:rPr>
                              <m:t>𝑅</m:t>
                            </m:r>
                          </m:e>
                          <m:sub>
                            <m:r>
                              <a:rPr lang="en-US" altLang="zh-CN" i="1">
                                <a:latin typeface="Cambria Math" panose="02040503050406030204" pitchFamily="18" charset="0"/>
                                <a:cs typeface="Times New Roman" panose="02020603050405020304" pitchFamily="18" charset="0"/>
                              </a:rPr>
                              <m:t>𝑠</m:t>
                            </m:r>
                          </m:sub>
                        </m:sSub>
                      </m:num>
                      <m:den>
                        <m:r>
                          <a:rPr lang="en-US" altLang="zh-CN" i="1">
                            <a:latin typeface="Cambria Math" panose="02040503050406030204" pitchFamily="18" charset="0"/>
                            <a:cs typeface="Times New Roman" panose="02020603050405020304" pitchFamily="18" charset="0"/>
                          </a:rPr>
                          <m:t>1+</m:t>
                        </m:r>
                        <m:r>
                          <a:rPr lang="en-US" altLang="zh-CN" i="1">
                            <a:latin typeface="Cambria Math" panose="02040503050406030204" pitchFamily="18" charset="0"/>
                            <a:cs typeface="Times New Roman" panose="02020603050405020304" pitchFamily="18" charset="0"/>
                          </a:rPr>
                          <m:t>𝑖𝑄</m:t>
                        </m:r>
                        <m:d>
                          <m:dPr>
                            <m:ctrlPr>
                              <a:rPr lang="zh-CN" altLang="zh-CN" i="1">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i="1">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i="1">
                                        <a:latin typeface="Cambria Math" panose="02040503050406030204" pitchFamily="18" charset="0"/>
                                        <a:cs typeface="Times New Roman" panose="02020603050405020304" pitchFamily="18" charset="0"/>
                                      </a:rPr>
                                      <m:t>𝜔</m:t>
                                    </m:r>
                                  </m:e>
                                  <m:sub>
                                    <m:r>
                                      <a:rPr lang="en-US" altLang="zh-CN" i="1">
                                        <a:latin typeface="Cambria Math" panose="02040503050406030204" pitchFamily="18" charset="0"/>
                                        <a:cs typeface="Times New Roman" panose="02020603050405020304" pitchFamily="18" charset="0"/>
                                      </a:rPr>
                                      <m:t>𝑟</m:t>
                                    </m:r>
                                  </m:sub>
                                </m:sSub>
                              </m:num>
                              <m:den>
                                <m:r>
                                  <a:rPr lang="en-US" altLang="zh-CN" i="1">
                                    <a:latin typeface="Cambria Math" panose="02040503050406030204" pitchFamily="18" charset="0"/>
                                    <a:cs typeface="Times New Roman" panose="02020603050405020304" pitchFamily="18" charset="0"/>
                                  </a:rPr>
                                  <m:t>𝜔</m:t>
                                </m:r>
                              </m:den>
                            </m:f>
                            <m:r>
                              <a:rPr lang="en-US" altLang="zh-CN" i="1">
                                <a:latin typeface="Cambria Math" panose="02040503050406030204" pitchFamily="18" charset="0"/>
                                <a:cs typeface="Times New Roman" panose="02020603050405020304" pitchFamily="18" charset="0"/>
                              </a:rPr>
                              <m:t>−</m:t>
                            </m:r>
                            <m:f>
                              <m:fPr>
                                <m:ctrlPr>
                                  <a:rPr lang="zh-CN" altLang="zh-CN" i="1">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i="1">
                                    <a:latin typeface="Cambria Math" panose="02040503050406030204" pitchFamily="18" charset="0"/>
                                    <a:cs typeface="Times New Roman" panose="02020603050405020304" pitchFamily="18" charset="0"/>
                                  </a:rPr>
                                  <m:t>𝜔</m:t>
                                </m:r>
                              </m:num>
                              <m:den>
                                <m:sSub>
                                  <m:sSubPr>
                                    <m:ctrlPr>
                                      <a:rPr lang="zh-CN" altLang="zh-CN"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i="1">
                                        <a:latin typeface="Cambria Math" panose="02040503050406030204" pitchFamily="18" charset="0"/>
                                        <a:cs typeface="Times New Roman" panose="02020603050405020304" pitchFamily="18" charset="0"/>
                                      </a:rPr>
                                      <m:t>𝜔</m:t>
                                    </m:r>
                                  </m:e>
                                  <m:sub>
                                    <m:r>
                                      <a:rPr lang="en-US" altLang="zh-CN" i="1">
                                        <a:latin typeface="Cambria Math" panose="02040503050406030204" pitchFamily="18" charset="0"/>
                                        <a:cs typeface="Times New Roman" panose="02020603050405020304" pitchFamily="18" charset="0"/>
                                      </a:rPr>
                                      <m:t>𝑟</m:t>
                                    </m:r>
                                  </m:sub>
                                </m:sSub>
                              </m:den>
                            </m:f>
                          </m:e>
                        </m:d>
                      </m:den>
                    </m:f>
                    <m:r>
                      <a:rPr lang="en-US" altLang="zh-CN" i="1">
                        <a:latin typeface="Cambria Math" panose="02040503050406030204" pitchFamily="18" charset="0"/>
                        <a:cs typeface="Times New Roman" panose="02020603050405020304" pitchFamily="18" charset="0"/>
                      </a:rPr>
                      <m:t>,</m:t>
                    </m:r>
                  </m:oMath>
                </a14:m>
                <a:r>
                  <a:rPr lang="en-US" altLang="zh-CN" dirty="0">
                    <a:latin typeface="Times New Roman" panose="02020603050405020304" pitchFamily="18" charset="0"/>
                  </a:rPr>
                  <a:t> </a:t>
                </a:r>
                <a:endParaRPr lang="zh-CN" altLang="en-US" dirty="0"/>
              </a:p>
            </p:txBody>
          </p:sp>
        </mc:Choice>
        <mc:Fallback xmlns="">
          <p:sp>
            <p:nvSpPr>
              <p:cNvPr id="5" name="矩形 4"/>
              <p:cNvSpPr>
                <a:spLocks noRot="1" noChangeAspect="1" noMove="1" noResize="1" noEditPoints="1" noAdjustHandles="1" noChangeArrowheads="1" noChangeShapeType="1" noTextEdit="1"/>
              </p:cNvSpPr>
              <p:nvPr/>
            </p:nvSpPr>
            <p:spPr>
              <a:xfrm>
                <a:off x="3837789" y="518122"/>
                <a:ext cx="2182521" cy="624338"/>
              </a:xfrm>
              <a:prstGeom prst="rect">
                <a:avLst/>
              </a:prstGeom>
              <a:blipFill>
                <a:blip r:embed="rId2"/>
                <a:stretch>
                  <a:fillRect/>
                </a:stretch>
              </a:blipFill>
            </p:spPr>
            <p:txBody>
              <a:bodyPr/>
              <a:lstStyle/>
              <a:p>
                <a:r>
                  <a:rPr lang="zh-CN" altLang="en-US">
                    <a:noFill/>
                  </a:rPr>
                  <a:t> </a:t>
                </a:r>
              </a:p>
            </p:txBody>
          </p:sp>
        </mc:Fallback>
      </mc:AlternateContent>
      <p:sp>
        <p:nvSpPr>
          <p:cNvPr id="6" name="文本框 5"/>
          <p:cNvSpPr txBox="1"/>
          <p:nvPr/>
        </p:nvSpPr>
        <p:spPr>
          <a:xfrm>
            <a:off x="126276" y="591334"/>
            <a:ext cx="3672800" cy="338554"/>
          </a:xfrm>
          <a:prstGeom prst="rect">
            <a:avLst/>
          </a:prstGeom>
          <a:noFill/>
        </p:spPr>
        <p:txBody>
          <a:bodyPr wrap="none" rtlCol="0">
            <a:spAutoFit/>
          </a:bodyPr>
          <a:lstStyle/>
          <a:p>
            <a:r>
              <a:rPr lang="zh-CN" altLang="en-US" sz="1600" dirty="0"/>
              <a:t>每个模式的阻抗用谐振子模型来表征：</a:t>
            </a:r>
          </a:p>
        </p:txBody>
      </p:sp>
      <p:sp>
        <p:nvSpPr>
          <p:cNvPr id="7" name="文本框 6"/>
          <p:cNvSpPr txBox="1"/>
          <p:nvPr/>
        </p:nvSpPr>
        <p:spPr>
          <a:xfrm>
            <a:off x="87085" y="2040955"/>
            <a:ext cx="2852063" cy="338554"/>
          </a:xfrm>
          <a:prstGeom prst="rect">
            <a:avLst/>
          </a:prstGeom>
          <a:noFill/>
        </p:spPr>
        <p:txBody>
          <a:bodyPr wrap="none" rtlCol="0">
            <a:spAutoFit/>
          </a:bodyPr>
          <a:lstStyle/>
          <a:p>
            <a:r>
              <a:rPr lang="zh-CN" altLang="en-US" sz="1600" dirty="0"/>
              <a:t>每个模式的增长率计算关系：</a:t>
            </a:r>
          </a:p>
        </p:txBody>
      </p:sp>
      <mc:AlternateContent xmlns:mc="http://schemas.openxmlformats.org/markup-compatibility/2006" xmlns:a14="http://schemas.microsoft.com/office/drawing/2010/main">
        <mc:Choice Requires="a14">
          <p:sp>
            <p:nvSpPr>
              <p:cNvPr id="9" name="文本框 8"/>
              <p:cNvSpPr txBox="1"/>
              <p:nvPr/>
            </p:nvSpPr>
            <p:spPr>
              <a:xfrm>
                <a:off x="75412" y="2598682"/>
                <a:ext cx="9183348" cy="369332"/>
              </a:xfrm>
              <a:prstGeom prst="rect">
                <a:avLst/>
              </a:prstGeom>
              <a:noFill/>
            </p:spPr>
            <p:txBody>
              <a:bodyPr wrap="none" rtlCol="0">
                <a:spAutoFit/>
              </a:bodyPr>
              <a:lstStyle/>
              <a:p>
                <a:r>
                  <a:rPr lang="zh-CN" altLang="en-US" dirty="0"/>
                  <a:t>通过实验给出的不稳定性增长率随流强的变化关系，拟合谐振子模型中的参数</a:t>
                </a:r>
                <a14:m>
                  <m:oMath xmlns:m="http://schemas.openxmlformats.org/officeDocument/2006/math">
                    <m:sSub>
                      <m:sSubPr>
                        <m:ctrlPr>
                          <a:rPr lang="zh-CN" altLang="zh-CN"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i="1">
                            <a:latin typeface="Cambria Math" panose="02040503050406030204" pitchFamily="18" charset="0"/>
                            <a:cs typeface="Times New Roman" panose="02020603050405020304" pitchFamily="18" charset="0"/>
                          </a:rPr>
                          <m:t>𝜔</m:t>
                        </m:r>
                      </m:e>
                      <m:sub>
                        <m:r>
                          <a:rPr lang="en-US" altLang="zh-CN" i="1">
                            <a:latin typeface="Cambria Math" panose="02040503050406030204" pitchFamily="18" charset="0"/>
                            <a:cs typeface="Times New Roman" panose="02020603050405020304" pitchFamily="18" charset="0"/>
                          </a:rPr>
                          <m:t>𝑟</m:t>
                        </m:r>
                      </m:sub>
                    </m:sSub>
                  </m:oMath>
                </a14:m>
                <a:r>
                  <a:rPr lang="zh-CN" altLang="en-US" dirty="0"/>
                  <a:t>、</a:t>
                </a:r>
                <a:r>
                  <a:rPr lang="en-US" altLang="zh-CN" i="1" dirty="0"/>
                  <a:t>R</a:t>
                </a:r>
                <a:r>
                  <a:rPr lang="en-US" altLang="zh-CN" i="1" baseline="-25000" dirty="0"/>
                  <a:t>S</a:t>
                </a:r>
                <a:r>
                  <a:rPr lang="zh-CN" altLang="en-US" i="1" dirty="0"/>
                  <a:t>、</a:t>
                </a:r>
                <a:r>
                  <a:rPr lang="en-US" altLang="zh-CN" i="1" dirty="0"/>
                  <a:t>Q</a:t>
                </a:r>
                <a:endParaRPr lang="zh-CN" altLang="en-US" i="1" dirty="0"/>
              </a:p>
            </p:txBody>
          </p:sp>
        </mc:Choice>
        <mc:Fallback xmlns="">
          <p:sp>
            <p:nvSpPr>
              <p:cNvPr id="9" name="文本框 8"/>
              <p:cNvSpPr txBox="1">
                <a:spLocks noRot="1" noChangeAspect="1" noMove="1" noResize="1" noEditPoints="1" noAdjustHandles="1" noChangeArrowheads="1" noChangeShapeType="1" noTextEdit="1"/>
              </p:cNvSpPr>
              <p:nvPr/>
            </p:nvSpPr>
            <p:spPr>
              <a:xfrm>
                <a:off x="75412" y="2598682"/>
                <a:ext cx="9183348" cy="369332"/>
              </a:xfrm>
              <a:prstGeom prst="rect">
                <a:avLst/>
              </a:prstGeom>
              <a:blipFill>
                <a:blip r:embed="rId3"/>
                <a:stretch>
                  <a:fillRect l="-531" t="-8197" b="-2459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graphicFrame>
            <p:nvGraphicFramePr>
              <p:cNvPr id="2" name="表格 1"/>
              <p:cNvGraphicFramePr>
                <a:graphicFrameLocks noGrp="1"/>
              </p:cNvGraphicFramePr>
              <p:nvPr>
                <p:extLst>
                  <p:ext uri="{D42A27DB-BD31-4B8C-83A1-F6EECF244321}">
                    <p14:modId xmlns:p14="http://schemas.microsoft.com/office/powerpoint/2010/main" val="455064812"/>
                  </p:ext>
                </p:extLst>
              </p:nvPr>
            </p:nvGraphicFramePr>
            <p:xfrm>
              <a:off x="470263" y="3167400"/>
              <a:ext cx="5046980" cy="1450763"/>
            </p:xfrm>
            <a:graphic>
              <a:graphicData uri="http://schemas.openxmlformats.org/drawingml/2006/table">
                <a:tbl>
                  <a:tblPr firstRow="1" firstCol="1" bandRow="1">
                    <a:tableStyleId>{5C22544A-7EE6-4342-B048-85BDC9FD1C3A}</a:tableStyleId>
                  </a:tblPr>
                  <a:tblGrid>
                    <a:gridCol w="899795">
                      <a:extLst>
                        <a:ext uri="{9D8B030D-6E8A-4147-A177-3AD203B41FA5}">
                          <a16:colId xmlns:a16="http://schemas.microsoft.com/office/drawing/2014/main" val="4120676517"/>
                        </a:ext>
                      </a:extLst>
                    </a:gridCol>
                    <a:gridCol w="899795">
                      <a:extLst>
                        <a:ext uri="{9D8B030D-6E8A-4147-A177-3AD203B41FA5}">
                          <a16:colId xmlns:a16="http://schemas.microsoft.com/office/drawing/2014/main" val="2350860754"/>
                        </a:ext>
                      </a:extLst>
                    </a:gridCol>
                    <a:gridCol w="899795">
                      <a:extLst>
                        <a:ext uri="{9D8B030D-6E8A-4147-A177-3AD203B41FA5}">
                          <a16:colId xmlns:a16="http://schemas.microsoft.com/office/drawing/2014/main" val="3217334162"/>
                        </a:ext>
                      </a:extLst>
                    </a:gridCol>
                    <a:gridCol w="899795">
                      <a:extLst>
                        <a:ext uri="{9D8B030D-6E8A-4147-A177-3AD203B41FA5}">
                          <a16:colId xmlns:a16="http://schemas.microsoft.com/office/drawing/2014/main" val="1347839277"/>
                        </a:ext>
                      </a:extLst>
                    </a:gridCol>
                    <a:gridCol w="723900">
                      <a:extLst>
                        <a:ext uri="{9D8B030D-6E8A-4147-A177-3AD203B41FA5}">
                          <a16:colId xmlns:a16="http://schemas.microsoft.com/office/drawing/2014/main" val="3328384829"/>
                        </a:ext>
                      </a:extLst>
                    </a:gridCol>
                    <a:gridCol w="723900">
                      <a:extLst>
                        <a:ext uri="{9D8B030D-6E8A-4147-A177-3AD203B41FA5}">
                          <a16:colId xmlns:a16="http://schemas.microsoft.com/office/drawing/2014/main" val="1084129910"/>
                        </a:ext>
                      </a:extLst>
                    </a:gridCol>
                  </a:tblGrid>
                  <a:tr h="322391">
                    <a:tc>
                      <a:txBody>
                        <a:bodyPr/>
                        <a:lstStyle/>
                        <a:p>
                          <a:pPr algn="ctr">
                            <a:spcAft>
                              <a:spcPts val="0"/>
                            </a:spcAft>
                          </a:pPr>
                          <a:r>
                            <a:rPr lang="en-US" sz="900" kern="100">
                              <a:effectLst/>
                            </a:rPr>
                            <a:t>Ring</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900" kern="100">
                              <a:effectLst/>
                            </a:rPr>
                            <a:t>Direction</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900" kern="100">
                              <a:effectLst/>
                            </a:rPr>
                            <a:t>Unstable mode</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spcAft>
                              <a:spcPts val="0"/>
                            </a:spcAft>
                          </a:pPr>
                          <a14:m>
                            <m:oMathPara xmlns:m="http://schemas.openxmlformats.org/officeDocument/2006/math">
                              <m:oMathParaPr>
                                <m:jc m:val="centerGroup"/>
                              </m:oMathParaPr>
                              <m:oMath xmlns:m="http://schemas.openxmlformats.org/officeDocument/2006/math">
                                <m:sSub>
                                  <m:sSubPr>
                                    <m:ctrlPr>
                                      <a:rPr lang="zh-CN" sz="900" i="1" kern="100">
                                        <a:effectLst/>
                                        <a:latin typeface="Cambria Math" panose="02040503050406030204" pitchFamily="18" charset="0"/>
                                      </a:rPr>
                                    </m:ctrlPr>
                                  </m:sSubPr>
                                  <m:e>
                                    <m:r>
                                      <a:rPr lang="en-US" sz="900" kern="100">
                                        <a:effectLst/>
                                        <a:latin typeface="Cambria Math" panose="02040503050406030204" pitchFamily="18" charset="0"/>
                                      </a:rPr>
                                      <m:t>𝜔</m:t>
                                    </m:r>
                                  </m:e>
                                  <m:sub>
                                    <m:r>
                                      <a:rPr lang="en-US" sz="900" kern="100">
                                        <a:effectLst/>
                                        <a:latin typeface="Cambria Math" panose="02040503050406030204" pitchFamily="18" charset="0"/>
                                      </a:rPr>
                                      <m:t>𝑅</m:t>
                                    </m:r>
                                  </m:sub>
                                </m:sSub>
                                <m:r>
                                  <a:rPr lang="en-US" sz="900" kern="100">
                                    <a:effectLst/>
                                    <a:latin typeface="Cambria Math" panose="02040503050406030204" pitchFamily="18" charset="0"/>
                                  </a:rPr>
                                  <m:t>(</m:t>
                                </m:r>
                                <m:r>
                                  <a:rPr lang="en-US" sz="900" kern="100">
                                    <a:effectLst/>
                                    <a:latin typeface="Cambria Math" panose="02040503050406030204" pitchFamily="18" charset="0"/>
                                  </a:rPr>
                                  <m:t>𝐺𝐻𝑧</m:t>
                                </m:r>
                                <m:r>
                                  <a:rPr lang="en-US" sz="900" kern="100">
                                    <a:effectLst/>
                                    <a:latin typeface="Cambria Math" panose="02040503050406030204" pitchFamily="18" charset="0"/>
                                  </a:rPr>
                                  <m:t>)</m:t>
                                </m:r>
                              </m:oMath>
                            </m:oMathPara>
                          </a14:m>
                          <a:endParaRPr lang="zh-CN" sz="105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spcAft>
                              <a:spcPts val="0"/>
                            </a:spcAft>
                          </a:pPr>
                          <a14:m>
                            <m:oMathPara xmlns:m="http://schemas.openxmlformats.org/officeDocument/2006/math">
                              <m:oMathParaPr>
                                <m:jc m:val="centerGroup"/>
                              </m:oMathParaPr>
                              <m:oMath xmlns:m="http://schemas.openxmlformats.org/officeDocument/2006/math">
                                <m:r>
                                  <a:rPr lang="en-US" sz="900" kern="100">
                                    <a:effectLst/>
                                    <a:latin typeface="Cambria Math" panose="02040503050406030204" pitchFamily="18" charset="0"/>
                                  </a:rPr>
                                  <m:t>𝑄</m:t>
                                </m:r>
                              </m:oMath>
                            </m:oMathPara>
                          </a14:m>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spcAft>
                              <a:spcPts val="0"/>
                            </a:spcAft>
                          </a:pPr>
                          <a14:m>
                            <m:oMathPara xmlns:m="http://schemas.openxmlformats.org/officeDocument/2006/math">
                              <m:oMathParaPr>
                                <m:jc m:val="centerGroup"/>
                              </m:oMathParaPr>
                              <m:oMath xmlns:m="http://schemas.openxmlformats.org/officeDocument/2006/math">
                                <m:sSub>
                                  <m:sSubPr>
                                    <m:ctrlPr>
                                      <a:rPr lang="zh-CN" sz="900" i="1" kern="100">
                                        <a:effectLst/>
                                        <a:latin typeface="Cambria Math" panose="02040503050406030204" pitchFamily="18" charset="0"/>
                                      </a:rPr>
                                    </m:ctrlPr>
                                  </m:sSubPr>
                                  <m:e>
                                    <m:r>
                                      <a:rPr lang="en-US" sz="900" kern="100">
                                        <a:effectLst/>
                                        <a:latin typeface="Cambria Math" panose="02040503050406030204" pitchFamily="18" charset="0"/>
                                      </a:rPr>
                                      <m:t>𝑅</m:t>
                                    </m:r>
                                  </m:e>
                                  <m:sub>
                                    <m:r>
                                      <a:rPr lang="en-US" sz="900" kern="100">
                                        <a:effectLst/>
                                        <a:latin typeface="Cambria Math" panose="02040503050406030204" pitchFamily="18" charset="0"/>
                                      </a:rPr>
                                      <m:t>𝑠</m:t>
                                    </m:r>
                                  </m:sub>
                                </m:sSub>
                                <m:r>
                                  <a:rPr lang="en-US" sz="900" kern="100">
                                    <a:effectLst/>
                                    <a:latin typeface="Cambria Math" panose="02040503050406030204" pitchFamily="18" charset="0"/>
                                  </a:rPr>
                                  <m:t>(</m:t>
                                </m:r>
                                <m:r>
                                  <a:rPr lang="en-US" sz="900" kern="100">
                                    <a:effectLst/>
                                    <a:latin typeface="Cambria Math" panose="02040503050406030204" pitchFamily="18" charset="0"/>
                                  </a:rPr>
                                  <m:t>𝐺</m:t>
                                </m:r>
                                <m:r>
                                  <a:rPr lang="en-US" sz="900" kern="100">
                                    <a:effectLst/>
                                    <a:latin typeface="Cambria Math" panose="02040503050406030204" pitchFamily="18" charset="0"/>
                                  </a:rPr>
                                  <m:t>𝛺</m:t>
                                </m:r>
                                <m:r>
                                  <a:rPr lang="en-US" sz="900" kern="100">
                                    <a:effectLst/>
                                    <a:latin typeface="Cambria Math" panose="02040503050406030204" pitchFamily="18" charset="0"/>
                                  </a:rPr>
                                  <m:t>/</m:t>
                                </m:r>
                                <m:sSup>
                                  <m:sSupPr>
                                    <m:ctrlPr>
                                      <a:rPr lang="zh-CN" sz="900" i="1" kern="100">
                                        <a:effectLst/>
                                        <a:latin typeface="Cambria Math" panose="02040503050406030204" pitchFamily="18" charset="0"/>
                                      </a:rPr>
                                    </m:ctrlPr>
                                  </m:sSupPr>
                                  <m:e>
                                    <m:r>
                                      <a:rPr lang="en-US" sz="900" kern="100">
                                        <a:effectLst/>
                                        <a:latin typeface="Cambria Math" panose="02040503050406030204" pitchFamily="18" charset="0"/>
                                      </a:rPr>
                                      <m:t>𝑚</m:t>
                                    </m:r>
                                  </m:e>
                                  <m:sup>
                                    <m:r>
                                      <a:rPr lang="en-US" sz="900" kern="100">
                                        <a:effectLst/>
                                        <a:latin typeface="Cambria Math" panose="02040503050406030204" pitchFamily="18" charset="0"/>
                                      </a:rPr>
                                      <m:t>2</m:t>
                                    </m:r>
                                  </m:sup>
                                </m:sSup>
                                <m:r>
                                  <a:rPr lang="en-US" sz="900" kern="100">
                                    <a:effectLst/>
                                    <a:latin typeface="Cambria Math" panose="02040503050406030204" pitchFamily="18" charset="0"/>
                                  </a:rPr>
                                  <m:t>)</m:t>
                                </m:r>
                              </m:oMath>
                            </m:oMathPara>
                          </a14:m>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005259648"/>
                      </a:ext>
                    </a:extLst>
                  </a:tr>
                  <a:tr h="161196">
                    <a:tc rowSpan="4">
                      <a:txBody>
                        <a:bodyPr/>
                        <a:lstStyle/>
                        <a:p>
                          <a:pPr algn="ctr">
                            <a:spcAft>
                              <a:spcPts val="0"/>
                            </a:spcAft>
                          </a:pPr>
                          <a:r>
                            <a:rPr lang="en-US" sz="900" kern="100">
                              <a:effectLst/>
                            </a:rPr>
                            <a:t>BPR</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rowSpan="2">
                      <a:txBody>
                        <a:bodyPr/>
                        <a:lstStyle/>
                        <a:p>
                          <a:pPr algn="ctr">
                            <a:spcAft>
                              <a:spcPts val="0"/>
                            </a:spcAft>
                          </a:pPr>
                          <a:r>
                            <a:rPr lang="en-US" sz="900" kern="100">
                              <a:effectLst/>
                            </a:rPr>
                            <a:t>Horizontal</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100">
                              <a:effectLst/>
                            </a:rPr>
                            <a:t>109</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spcAft>
                              <a:spcPts val="0"/>
                            </a:spcAft>
                          </a:pPr>
                          <a14:m>
                            <m:oMathPara xmlns:m="http://schemas.openxmlformats.org/officeDocument/2006/math">
                              <m:oMathParaPr>
                                <m:jc m:val="centerGroup"/>
                              </m:oMathParaPr>
                              <m:oMath xmlns:m="http://schemas.openxmlformats.org/officeDocument/2006/math">
                                <m:r>
                                  <a:rPr lang="en-US" sz="900" kern="100">
                                    <a:effectLst/>
                                    <a:latin typeface="Cambria Math" panose="02040503050406030204" pitchFamily="18" charset="0"/>
                                  </a:rPr>
                                  <m:t>2</m:t>
                                </m:r>
                                <m:r>
                                  <a:rPr lang="en-US" sz="900" kern="100">
                                    <a:effectLst/>
                                    <a:latin typeface="Cambria Math" panose="02040503050406030204" pitchFamily="18" charset="0"/>
                                  </a:rPr>
                                  <m:t>𝜋</m:t>
                                </m:r>
                                <m:r>
                                  <a:rPr lang="en-US" sz="900" kern="100">
                                    <a:effectLst/>
                                    <a:latin typeface="Cambria Math" panose="02040503050406030204" pitchFamily="18" charset="0"/>
                                  </a:rPr>
                                  <m:t>×6.4816</m:t>
                                </m:r>
                              </m:oMath>
                            </m:oMathPara>
                          </a14:m>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spcAft>
                              <a:spcPts val="0"/>
                            </a:spcAft>
                          </a:pPr>
                          <a14:m>
                            <m:oMathPara xmlns:m="http://schemas.openxmlformats.org/officeDocument/2006/math">
                              <m:oMathParaPr>
                                <m:jc m:val="centerGroup"/>
                              </m:oMathParaPr>
                              <m:oMath xmlns:m="http://schemas.openxmlformats.org/officeDocument/2006/math">
                                <m:r>
                                  <a:rPr lang="en-US" sz="900" kern="100">
                                    <a:effectLst/>
                                    <a:latin typeface="Cambria Math" panose="02040503050406030204" pitchFamily="18" charset="0"/>
                                  </a:rPr>
                                  <m:t>&gt;1284</m:t>
                                </m:r>
                              </m:oMath>
                            </m:oMathPara>
                          </a14:m>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900" kern="100">
                              <a:effectLst/>
                            </a:rPr>
                            <a:t>5.6467</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641330312"/>
                      </a:ext>
                    </a:extLst>
                  </a:tr>
                  <a:tr h="161196">
                    <a:tc vMerge="1">
                      <a:txBody>
                        <a:bodyPr/>
                        <a:lstStyle/>
                        <a:p>
                          <a:endParaRPr lang="zh-CN" altLang="en-US"/>
                        </a:p>
                      </a:txBody>
                      <a:tcPr/>
                    </a:tc>
                    <a:tc vMerge="1">
                      <a:txBody>
                        <a:bodyPr/>
                        <a:lstStyle/>
                        <a:p>
                          <a:endParaRPr lang="zh-CN" altLang="en-US"/>
                        </a:p>
                      </a:txBody>
                      <a:tcPr/>
                    </a:tc>
                    <a:tc>
                      <a:txBody>
                        <a:bodyPr/>
                        <a:lstStyle/>
                        <a:p>
                          <a:pPr algn="ctr">
                            <a:spcAft>
                              <a:spcPts val="0"/>
                            </a:spcAft>
                          </a:pPr>
                          <a:r>
                            <a:rPr lang="en-US" sz="900" kern="100">
                              <a:effectLst/>
                            </a:rPr>
                            <a:t>124</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spcAft>
                              <a:spcPts val="0"/>
                            </a:spcAft>
                          </a:pPr>
                          <a14:m>
                            <m:oMathPara xmlns:m="http://schemas.openxmlformats.org/officeDocument/2006/math">
                              <m:oMathParaPr>
                                <m:jc m:val="centerGroup"/>
                              </m:oMathParaPr>
                              <m:oMath xmlns:m="http://schemas.openxmlformats.org/officeDocument/2006/math">
                                <m:r>
                                  <a:rPr lang="en-US" sz="900" kern="100">
                                    <a:effectLst/>
                                    <a:latin typeface="Cambria Math" panose="02040503050406030204" pitchFamily="18" charset="0"/>
                                  </a:rPr>
                                  <m:t>2</m:t>
                                </m:r>
                                <m:r>
                                  <a:rPr lang="en-US" sz="900" kern="100">
                                    <a:effectLst/>
                                    <a:latin typeface="Cambria Math" panose="02040503050406030204" pitchFamily="18" charset="0"/>
                                  </a:rPr>
                                  <m:t>𝜋</m:t>
                                </m:r>
                                <m:r>
                                  <a:rPr lang="en-US" sz="900" kern="100">
                                    <a:effectLst/>
                                    <a:latin typeface="Cambria Math" panose="02040503050406030204" pitchFamily="18" charset="0"/>
                                  </a:rPr>
                                  <m:t>×5.9564</m:t>
                                </m:r>
                              </m:oMath>
                            </m:oMathPara>
                          </a14:m>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spcAft>
                              <a:spcPts val="0"/>
                            </a:spcAft>
                          </a:pPr>
                          <a14:m>
                            <m:oMathPara xmlns:m="http://schemas.openxmlformats.org/officeDocument/2006/math">
                              <m:oMathParaPr>
                                <m:jc m:val="centerGroup"/>
                              </m:oMathParaPr>
                              <m:oMath xmlns:m="http://schemas.openxmlformats.org/officeDocument/2006/math">
                                <m:r>
                                  <a:rPr lang="en-US" sz="900" kern="100">
                                    <a:effectLst/>
                                    <a:latin typeface="Cambria Math" panose="02040503050406030204" pitchFamily="18" charset="0"/>
                                  </a:rPr>
                                  <m:t>&gt;1179</m:t>
                                </m:r>
                              </m:oMath>
                            </m:oMathPara>
                          </a14:m>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900" kern="100">
                              <a:effectLst/>
                            </a:rPr>
                            <a:t>56.3397</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11096622"/>
                      </a:ext>
                    </a:extLst>
                  </a:tr>
                  <a:tr h="161196">
                    <a:tc vMerge="1">
                      <a:txBody>
                        <a:bodyPr/>
                        <a:lstStyle/>
                        <a:p>
                          <a:endParaRPr lang="zh-CN" altLang="en-US"/>
                        </a:p>
                      </a:txBody>
                      <a:tcPr/>
                    </a:tc>
                    <a:tc rowSpan="2">
                      <a:txBody>
                        <a:bodyPr/>
                        <a:lstStyle/>
                        <a:p>
                          <a:pPr algn="ctr">
                            <a:spcAft>
                              <a:spcPts val="0"/>
                            </a:spcAft>
                          </a:pPr>
                          <a:r>
                            <a:rPr lang="en-US" sz="900" kern="100">
                              <a:effectLst/>
                            </a:rPr>
                            <a:t>Vertical</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100">
                              <a:effectLst/>
                            </a:rPr>
                            <a:t>17</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spcAft>
                              <a:spcPts val="0"/>
                            </a:spcAft>
                          </a:pPr>
                          <a14:m>
                            <m:oMathPara xmlns:m="http://schemas.openxmlformats.org/officeDocument/2006/math">
                              <m:oMathParaPr>
                                <m:jc m:val="centerGroup"/>
                              </m:oMathParaPr>
                              <m:oMath xmlns:m="http://schemas.openxmlformats.org/officeDocument/2006/math">
                                <m:r>
                                  <a:rPr lang="en-US" sz="900" kern="100">
                                    <a:effectLst/>
                                    <a:latin typeface="Cambria Math" panose="02040503050406030204" pitchFamily="18" charset="0"/>
                                  </a:rPr>
                                  <m:t>2</m:t>
                                </m:r>
                                <m:r>
                                  <a:rPr lang="en-US" sz="900" kern="100">
                                    <a:effectLst/>
                                    <a:latin typeface="Cambria Math" panose="02040503050406030204" pitchFamily="18" charset="0"/>
                                  </a:rPr>
                                  <m:t>𝜋</m:t>
                                </m:r>
                                <m:r>
                                  <a:rPr lang="en-US" sz="900" kern="100">
                                    <a:effectLst/>
                                    <a:latin typeface="Cambria Math" panose="02040503050406030204" pitchFamily="18" charset="0"/>
                                  </a:rPr>
                                  <m:t>×5.9507</m:t>
                                </m:r>
                              </m:oMath>
                            </m:oMathPara>
                          </a14:m>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spcAft>
                              <a:spcPts val="0"/>
                            </a:spcAft>
                          </a:pPr>
                          <a14:m>
                            <m:oMathPara xmlns:m="http://schemas.openxmlformats.org/officeDocument/2006/math">
                              <m:oMathParaPr>
                                <m:jc m:val="centerGroup"/>
                              </m:oMathParaPr>
                              <m:oMath xmlns:m="http://schemas.openxmlformats.org/officeDocument/2006/math">
                                <m:r>
                                  <a:rPr lang="en-US" sz="900" kern="100">
                                    <a:effectLst/>
                                    <a:latin typeface="Cambria Math" panose="02040503050406030204" pitchFamily="18" charset="0"/>
                                  </a:rPr>
                                  <m:t>&gt;1178</m:t>
                                </m:r>
                              </m:oMath>
                            </m:oMathPara>
                          </a14:m>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900" kern="100">
                              <a:effectLst/>
                            </a:rPr>
                            <a:t>53.2903</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4038915094"/>
                      </a:ext>
                    </a:extLst>
                  </a:tr>
                  <a:tr h="161196">
                    <a:tc vMerge="1">
                      <a:txBody>
                        <a:bodyPr/>
                        <a:lstStyle/>
                        <a:p>
                          <a:endParaRPr lang="zh-CN" altLang="en-US"/>
                        </a:p>
                      </a:txBody>
                      <a:tcPr/>
                    </a:tc>
                    <a:tc vMerge="1">
                      <a:txBody>
                        <a:bodyPr/>
                        <a:lstStyle/>
                        <a:p>
                          <a:endParaRPr lang="zh-CN" altLang="en-US"/>
                        </a:p>
                      </a:txBody>
                      <a:tcPr/>
                    </a:tc>
                    <a:tc>
                      <a:txBody>
                        <a:bodyPr/>
                        <a:lstStyle/>
                        <a:p>
                          <a:pPr algn="ctr">
                            <a:spcAft>
                              <a:spcPts val="0"/>
                            </a:spcAft>
                          </a:pPr>
                          <a:r>
                            <a:rPr lang="en-US" sz="900" kern="100">
                              <a:effectLst/>
                            </a:rPr>
                            <a:t>89</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spcAft>
                              <a:spcPts val="0"/>
                            </a:spcAft>
                          </a:pPr>
                          <a14:m>
                            <m:oMathPara xmlns:m="http://schemas.openxmlformats.org/officeDocument/2006/math">
                              <m:oMathParaPr>
                                <m:jc m:val="centerGroup"/>
                              </m:oMathParaPr>
                              <m:oMath xmlns:m="http://schemas.openxmlformats.org/officeDocument/2006/math">
                                <m:r>
                                  <a:rPr lang="en-US" sz="900" kern="100">
                                    <a:effectLst/>
                                    <a:latin typeface="Cambria Math" panose="02040503050406030204" pitchFamily="18" charset="0"/>
                                  </a:rPr>
                                  <m:t>2</m:t>
                                </m:r>
                                <m:r>
                                  <a:rPr lang="en-US" sz="900" kern="100">
                                    <a:effectLst/>
                                    <a:latin typeface="Cambria Math" panose="02040503050406030204" pitchFamily="18" charset="0"/>
                                  </a:rPr>
                                  <m:t>𝜋</m:t>
                                </m:r>
                                <m:r>
                                  <a:rPr lang="en-US" sz="900" kern="100">
                                    <a:effectLst/>
                                    <a:latin typeface="Cambria Math" panose="02040503050406030204" pitchFamily="18" charset="0"/>
                                  </a:rPr>
                                  <m:t>×5.6499</m:t>
                                </m:r>
                              </m:oMath>
                            </m:oMathPara>
                          </a14:m>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spcAft>
                              <a:spcPts val="0"/>
                            </a:spcAft>
                          </a:pPr>
                          <a14:m>
                            <m:oMathPara xmlns:m="http://schemas.openxmlformats.org/officeDocument/2006/math">
                              <m:oMathParaPr>
                                <m:jc m:val="centerGroup"/>
                              </m:oMathParaPr>
                              <m:oMath xmlns:m="http://schemas.openxmlformats.org/officeDocument/2006/math">
                                <m:r>
                                  <a:rPr lang="en-US" sz="900" kern="100">
                                    <a:effectLst/>
                                    <a:latin typeface="Cambria Math" panose="02040503050406030204" pitchFamily="18" charset="0"/>
                                  </a:rPr>
                                  <m:t>&gt;1119</m:t>
                                </m:r>
                              </m:oMath>
                            </m:oMathPara>
                          </a14:m>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900" kern="100" dirty="0">
                              <a:effectLst/>
                            </a:rPr>
                            <a:t>41.2075</a:t>
                          </a:r>
                          <a:endParaRPr lang="zh-CN" sz="105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098230968"/>
                      </a:ext>
                    </a:extLst>
                  </a:tr>
                  <a:tr h="161196">
                    <a:tc rowSpan="3">
                      <a:txBody>
                        <a:bodyPr/>
                        <a:lstStyle/>
                        <a:p>
                          <a:pPr algn="ctr">
                            <a:spcAft>
                              <a:spcPts val="0"/>
                            </a:spcAft>
                          </a:pPr>
                          <a:r>
                            <a:rPr lang="en-US" sz="900" kern="100">
                              <a:effectLst/>
                            </a:rPr>
                            <a:t>BER</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rowSpan="2">
                      <a:txBody>
                        <a:bodyPr/>
                        <a:lstStyle/>
                        <a:p>
                          <a:pPr algn="ctr">
                            <a:spcAft>
                              <a:spcPts val="0"/>
                            </a:spcAft>
                          </a:pPr>
                          <a:r>
                            <a:rPr lang="en-US" sz="900" kern="100">
                              <a:effectLst/>
                            </a:rPr>
                            <a:t>Horizontal</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100">
                              <a:effectLst/>
                            </a:rPr>
                            <a:t>9</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spcAft>
                              <a:spcPts val="0"/>
                            </a:spcAft>
                          </a:pPr>
                          <a14:m>
                            <m:oMathPara xmlns:m="http://schemas.openxmlformats.org/officeDocument/2006/math">
                              <m:oMathParaPr>
                                <m:jc m:val="centerGroup"/>
                              </m:oMathParaPr>
                              <m:oMath xmlns:m="http://schemas.openxmlformats.org/officeDocument/2006/math">
                                <m:r>
                                  <a:rPr lang="en-US" sz="900" kern="100">
                                    <a:effectLst/>
                                    <a:latin typeface="Cambria Math" panose="02040503050406030204" pitchFamily="18" charset="0"/>
                                  </a:rPr>
                                  <m:t>2</m:t>
                                </m:r>
                                <m:r>
                                  <a:rPr lang="en-US" sz="900" kern="100">
                                    <a:effectLst/>
                                    <a:latin typeface="Cambria Math" panose="02040503050406030204" pitchFamily="18" charset="0"/>
                                  </a:rPr>
                                  <m:t>𝜋</m:t>
                                </m:r>
                                <m:r>
                                  <a:rPr lang="en-US" sz="900" kern="100">
                                    <a:effectLst/>
                                    <a:latin typeface="Cambria Math" panose="02040503050406030204" pitchFamily="18" charset="0"/>
                                  </a:rPr>
                                  <m:t>×6.0280</m:t>
                                </m:r>
                              </m:oMath>
                            </m:oMathPara>
                          </a14:m>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spcAft>
                              <a:spcPts val="0"/>
                            </a:spcAft>
                          </a:pPr>
                          <a14:m>
                            <m:oMathPara xmlns:m="http://schemas.openxmlformats.org/officeDocument/2006/math">
                              <m:oMathParaPr>
                                <m:jc m:val="centerGroup"/>
                              </m:oMathParaPr>
                              <m:oMath xmlns:m="http://schemas.openxmlformats.org/officeDocument/2006/math">
                                <m:r>
                                  <a:rPr lang="en-US" sz="900" kern="100">
                                    <a:effectLst/>
                                    <a:latin typeface="Cambria Math" panose="02040503050406030204" pitchFamily="18" charset="0"/>
                                  </a:rPr>
                                  <m:t>&gt;1194</m:t>
                                </m:r>
                              </m:oMath>
                            </m:oMathPara>
                          </a14:m>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900" kern="100">
                              <a:effectLst/>
                            </a:rPr>
                            <a:t>13.5040</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361307428"/>
                      </a:ext>
                    </a:extLst>
                  </a:tr>
                  <a:tr h="161196">
                    <a:tc vMerge="1">
                      <a:txBody>
                        <a:bodyPr/>
                        <a:lstStyle/>
                        <a:p>
                          <a:endParaRPr lang="zh-CN" altLang="en-US"/>
                        </a:p>
                      </a:txBody>
                      <a:tcPr/>
                    </a:tc>
                    <a:tc vMerge="1">
                      <a:txBody>
                        <a:bodyPr/>
                        <a:lstStyle/>
                        <a:p>
                          <a:endParaRPr lang="zh-CN" altLang="en-US"/>
                        </a:p>
                      </a:txBody>
                      <a:tcPr/>
                    </a:tc>
                    <a:tc>
                      <a:txBody>
                        <a:bodyPr/>
                        <a:lstStyle/>
                        <a:p>
                          <a:pPr algn="ctr">
                            <a:spcAft>
                              <a:spcPts val="0"/>
                            </a:spcAft>
                          </a:pPr>
                          <a:r>
                            <a:rPr lang="en-US" sz="900" kern="100">
                              <a:effectLst/>
                            </a:rPr>
                            <a:t>78</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spcAft>
                              <a:spcPts val="0"/>
                            </a:spcAft>
                          </a:pPr>
                          <a14:m>
                            <m:oMathPara xmlns:m="http://schemas.openxmlformats.org/officeDocument/2006/math">
                              <m:oMathParaPr>
                                <m:jc m:val="centerGroup"/>
                              </m:oMathParaPr>
                              <m:oMath xmlns:m="http://schemas.openxmlformats.org/officeDocument/2006/math">
                                <m:r>
                                  <a:rPr lang="en-US" sz="900" kern="100">
                                    <a:effectLst/>
                                    <a:latin typeface="Cambria Math" panose="02040503050406030204" pitchFamily="18" charset="0"/>
                                  </a:rPr>
                                  <m:t>2</m:t>
                                </m:r>
                                <m:r>
                                  <a:rPr lang="en-US" sz="900" kern="100">
                                    <a:effectLst/>
                                    <a:latin typeface="Cambria Math" panose="02040503050406030204" pitchFamily="18" charset="0"/>
                                  </a:rPr>
                                  <m:t>𝜋</m:t>
                                </m:r>
                                <m:r>
                                  <a:rPr lang="en-US" sz="900" kern="100">
                                    <a:effectLst/>
                                    <a:latin typeface="Cambria Math" panose="02040503050406030204" pitchFamily="18" charset="0"/>
                                  </a:rPr>
                                  <m:t>×6.6248</m:t>
                                </m:r>
                              </m:oMath>
                            </m:oMathPara>
                          </a14:m>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spcAft>
                              <a:spcPts val="0"/>
                            </a:spcAft>
                          </a:pPr>
                          <a14:m>
                            <m:oMathPara xmlns:m="http://schemas.openxmlformats.org/officeDocument/2006/math">
                              <m:oMathParaPr>
                                <m:jc m:val="centerGroup"/>
                              </m:oMathParaPr>
                              <m:oMath xmlns:m="http://schemas.openxmlformats.org/officeDocument/2006/math">
                                <m:r>
                                  <a:rPr lang="en-US" sz="900" kern="100">
                                    <a:effectLst/>
                                    <a:latin typeface="Cambria Math" panose="02040503050406030204" pitchFamily="18" charset="0"/>
                                  </a:rPr>
                                  <m:t>&gt;1312</m:t>
                                </m:r>
                              </m:oMath>
                            </m:oMathPara>
                          </a14:m>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900" kern="100">
                              <a:effectLst/>
                            </a:rPr>
                            <a:t>4.9470</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550518962"/>
                      </a:ext>
                    </a:extLst>
                  </a:tr>
                  <a:tr h="161196">
                    <a:tc vMerge="1">
                      <a:txBody>
                        <a:bodyPr/>
                        <a:lstStyle/>
                        <a:p>
                          <a:endParaRPr lang="zh-CN" altLang="en-US"/>
                        </a:p>
                      </a:txBody>
                      <a:tcPr/>
                    </a:tc>
                    <a:tc>
                      <a:txBody>
                        <a:bodyPr/>
                        <a:lstStyle/>
                        <a:p>
                          <a:pPr algn="ctr">
                            <a:spcAft>
                              <a:spcPts val="0"/>
                            </a:spcAft>
                          </a:pPr>
                          <a:r>
                            <a:rPr lang="en-US" sz="900" kern="100">
                              <a:effectLst/>
                            </a:rPr>
                            <a:t>Vertical</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100">
                              <a:effectLst/>
                            </a:rPr>
                            <a:t>123</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spcAft>
                              <a:spcPts val="0"/>
                            </a:spcAft>
                          </a:pPr>
                          <a14:m>
                            <m:oMathPara xmlns:m="http://schemas.openxmlformats.org/officeDocument/2006/math">
                              <m:oMathParaPr>
                                <m:jc m:val="centerGroup"/>
                              </m:oMathParaPr>
                              <m:oMath xmlns:m="http://schemas.openxmlformats.org/officeDocument/2006/math">
                                <m:r>
                                  <a:rPr lang="en-US" sz="900" kern="100">
                                    <a:effectLst/>
                                    <a:latin typeface="Cambria Math" panose="02040503050406030204" pitchFamily="18" charset="0"/>
                                  </a:rPr>
                                  <m:t>2</m:t>
                                </m:r>
                                <m:r>
                                  <a:rPr lang="en-US" sz="900" kern="100">
                                    <a:effectLst/>
                                    <a:latin typeface="Cambria Math" panose="02040503050406030204" pitchFamily="18" charset="0"/>
                                  </a:rPr>
                                  <m:t>𝜋</m:t>
                                </m:r>
                                <m:r>
                                  <a:rPr lang="en-US" sz="900" kern="100">
                                    <a:effectLst/>
                                    <a:latin typeface="Cambria Math" panose="02040503050406030204" pitchFamily="18" charset="0"/>
                                  </a:rPr>
                                  <m:t>×5.5210</m:t>
                                </m:r>
                              </m:oMath>
                            </m:oMathPara>
                          </a14:m>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spcAft>
                              <a:spcPts val="0"/>
                            </a:spcAft>
                          </a:pPr>
                          <a14:m>
                            <m:oMathPara xmlns:m="http://schemas.openxmlformats.org/officeDocument/2006/math">
                              <m:oMathParaPr>
                                <m:jc m:val="centerGroup"/>
                              </m:oMathParaPr>
                              <m:oMath xmlns:m="http://schemas.openxmlformats.org/officeDocument/2006/math">
                                <m:r>
                                  <a:rPr lang="en-US" sz="900" kern="100">
                                    <a:effectLst/>
                                    <a:latin typeface="Cambria Math" panose="02040503050406030204" pitchFamily="18" charset="0"/>
                                  </a:rPr>
                                  <m:t>&gt;1093</m:t>
                                </m:r>
                              </m:oMath>
                            </m:oMathPara>
                          </a14:m>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900" kern="100" dirty="0">
                              <a:effectLst/>
                            </a:rPr>
                            <a:t>12.7428</a:t>
                          </a:r>
                          <a:endParaRPr lang="zh-CN" sz="105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4112317683"/>
                      </a:ext>
                    </a:extLst>
                  </a:tr>
                </a:tbl>
              </a:graphicData>
            </a:graphic>
          </p:graphicFrame>
        </mc:Choice>
        <mc:Fallback xmlns="">
          <p:graphicFrame>
            <p:nvGraphicFramePr>
              <p:cNvPr id="2" name="表格 1"/>
              <p:cNvGraphicFramePr>
                <a:graphicFrameLocks noGrp="1"/>
              </p:cNvGraphicFramePr>
              <p:nvPr>
                <p:extLst>
                  <p:ext uri="{D42A27DB-BD31-4B8C-83A1-F6EECF244321}">
                    <p14:modId xmlns:p14="http://schemas.microsoft.com/office/powerpoint/2010/main" val="455064812"/>
                  </p:ext>
                </p:extLst>
              </p:nvPr>
            </p:nvGraphicFramePr>
            <p:xfrm>
              <a:off x="470263" y="3167400"/>
              <a:ext cx="5046980" cy="1450763"/>
            </p:xfrm>
            <a:graphic>
              <a:graphicData uri="http://schemas.openxmlformats.org/drawingml/2006/table">
                <a:tbl>
                  <a:tblPr firstRow="1" firstCol="1" bandRow="1">
                    <a:tableStyleId>{5C22544A-7EE6-4342-B048-85BDC9FD1C3A}</a:tableStyleId>
                  </a:tblPr>
                  <a:tblGrid>
                    <a:gridCol w="899795">
                      <a:extLst>
                        <a:ext uri="{9D8B030D-6E8A-4147-A177-3AD203B41FA5}">
                          <a16:colId xmlns:a16="http://schemas.microsoft.com/office/drawing/2014/main" val="4120676517"/>
                        </a:ext>
                      </a:extLst>
                    </a:gridCol>
                    <a:gridCol w="899795">
                      <a:extLst>
                        <a:ext uri="{9D8B030D-6E8A-4147-A177-3AD203B41FA5}">
                          <a16:colId xmlns:a16="http://schemas.microsoft.com/office/drawing/2014/main" val="2350860754"/>
                        </a:ext>
                      </a:extLst>
                    </a:gridCol>
                    <a:gridCol w="899795">
                      <a:extLst>
                        <a:ext uri="{9D8B030D-6E8A-4147-A177-3AD203B41FA5}">
                          <a16:colId xmlns:a16="http://schemas.microsoft.com/office/drawing/2014/main" val="3217334162"/>
                        </a:ext>
                      </a:extLst>
                    </a:gridCol>
                    <a:gridCol w="899795">
                      <a:extLst>
                        <a:ext uri="{9D8B030D-6E8A-4147-A177-3AD203B41FA5}">
                          <a16:colId xmlns:a16="http://schemas.microsoft.com/office/drawing/2014/main" val="1347839277"/>
                        </a:ext>
                      </a:extLst>
                    </a:gridCol>
                    <a:gridCol w="723900">
                      <a:extLst>
                        <a:ext uri="{9D8B030D-6E8A-4147-A177-3AD203B41FA5}">
                          <a16:colId xmlns:a16="http://schemas.microsoft.com/office/drawing/2014/main" val="3328384829"/>
                        </a:ext>
                      </a:extLst>
                    </a:gridCol>
                    <a:gridCol w="723900">
                      <a:extLst>
                        <a:ext uri="{9D8B030D-6E8A-4147-A177-3AD203B41FA5}">
                          <a16:colId xmlns:a16="http://schemas.microsoft.com/office/drawing/2014/main" val="1084129910"/>
                        </a:ext>
                      </a:extLst>
                    </a:gridCol>
                  </a:tblGrid>
                  <a:tr h="322391">
                    <a:tc>
                      <a:txBody>
                        <a:bodyPr/>
                        <a:lstStyle/>
                        <a:p>
                          <a:pPr algn="ctr">
                            <a:spcAft>
                              <a:spcPts val="0"/>
                            </a:spcAft>
                          </a:pPr>
                          <a:r>
                            <a:rPr lang="en-US" sz="900" kern="100">
                              <a:effectLst/>
                            </a:rPr>
                            <a:t>Ring</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900" kern="100">
                              <a:effectLst/>
                            </a:rPr>
                            <a:t>Direction</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900" kern="100">
                              <a:effectLst/>
                            </a:rPr>
                            <a:t>Unstable mode</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endParaRPr lang="zh-CN"/>
                        </a:p>
                      </a:txBody>
                      <a:tcPr marL="68580" marR="68580" marT="0" marB="0">
                        <a:blipFill>
                          <a:blip r:embed="rId4"/>
                          <a:stretch>
                            <a:fillRect l="-300000" t="-11321" r="-163514" b="-369811"/>
                          </a:stretch>
                        </a:blipFill>
                      </a:tcPr>
                    </a:tc>
                    <a:tc>
                      <a:txBody>
                        <a:bodyPr/>
                        <a:lstStyle/>
                        <a:p>
                          <a:endParaRPr lang="zh-CN"/>
                        </a:p>
                      </a:txBody>
                      <a:tcPr marL="68580" marR="68580" marT="0" marB="0">
                        <a:blipFill>
                          <a:blip r:embed="rId4"/>
                          <a:stretch>
                            <a:fillRect l="-497479" t="-11321" r="-103361" b="-369811"/>
                          </a:stretch>
                        </a:blipFill>
                      </a:tcPr>
                    </a:tc>
                    <a:tc>
                      <a:txBody>
                        <a:bodyPr/>
                        <a:lstStyle/>
                        <a:p>
                          <a:endParaRPr lang="zh-CN"/>
                        </a:p>
                      </a:txBody>
                      <a:tcPr marL="68580" marR="68580" marT="0" marB="0">
                        <a:blipFill>
                          <a:blip r:embed="rId4"/>
                          <a:stretch>
                            <a:fillRect l="-597479" t="-11321" r="-3361" b="-369811"/>
                          </a:stretch>
                        </a:blipFill>
                      </a:tcPr>
                    </a:tc>
                    <a:extLst>
                      <a:ext uri="{0D108BD9-81ED-4DB2-BD59-A6C34878D82A}">
                        <a16:rowId xmlns:a16="http://schemas.microsoft.com/office/drawing/2014/main" val="2005259648"/>
                      </a:ext>
                    </a:extLst>
                  </a:tr>
                  <a:tr h="161196">
                    <a:tc rowSpan="4">
                      <a:txBody>
                        <a:bodyPr/>
                        <a:lstStyle/>
                        <a:p>
                          <a:pPr algn="ctr">
                            <a:spcAft>
                              <a:spcPts val="0"/>
                            </a:spcAft>
                          </a:pPr>
                          <a:r>
                            <a:rPr lang="en-US" sz="900" kern="100">
                              <a:effectLst/>
                            </a:rPr>
                            <a:t>BPR</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rowSpan="2">
                      <a:txBody>
                        <a:bodyPr/>
                        <a:lstStyle/>
                        <a:p>
                          <a:pPr algn="ctr">
                            <a:spcAft>
                              <a:spcPts val="0"/>
                            </a:spcAft>
                          </a:pPr>
                          <a:r>
                            <a:rPr lang="en-US" sz="900" kern="100">
                              <a:effectLst/>
                            </a:rPr>
                            <a:t>Horizontal</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100">
                              <a:effectLst/>
                            </a:rPr>
                            <a:t>109</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endParaRPr lang="zh-CN"/>
                        </a:p>
                      </a:txBody>
                      <a:tcPr marL="68580" marR="68580" marT="0" marB="0">
                        <a:blipFill>
                          <a:blip r:embed="rId4"/>
                          <a:stretch>
                            <a:fillRect l="-300000" t="-218519" r="-163514" b="-625926"/>
                          </a:stretch>
                        </a:blipFill>
                      </a:tcPr>
                    </a:tc>
                    <a:tc>
                      <a:txBody>
                        <a:bodyPr/>
                        <a:lstStyle/>
                        <a:p>
                          <a:endParaRPr lang="zh-CN"/>
                        </a:p>
                      </a:txBody>
                      <a:tcPr marL="68580" marR="68580" marT="0" marB="0">
                        <a:blipFill>
                          <a:blip r:embed="rId4"/>
                          <a:stretch>
                            <a:fillRect l="-497479" t="-218519" r="-103361" b="-625926"/>
                          </a:stretch>
                        </a:blipFill>
                      </a:tcPr>
                    </a:tc>
                    <a:tc>
                      <a:txBody>
                        <a:bodyPr/>
                        <a:lstStyle/>
                        <a:p>
                          <a:pPr algn="ctr">
                            <a:spcAft>
                              <a:spcPts val="0"/>
                            </a:spcAft>
                          </a:pPr>
                          <a:r>
                            <a:rPr lang="en-US" sz="900" kern="100">
                              <a:effectLst/>
                            </a:rPr>
                            <a:t>5.6467</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641330312"/>
                      </a:ext>
                    </a:extLst>
                  </a:tr>
                  <a:tr h="161196">
                    <a:tc vMerge="1">
                      <a:txBody>
                        <a:bodyPr/>
                        <a:lstStyle/>
                        <a:p>
                          <a:endParaRPr lang="zh-CN" altLang="en-US"/>
                        </a:p>
                      </a:txBody>
                      <a:tcPr/>
                    </a:tc>
                    <a:tc vMerge="1">
                      <a:txBody>
                        <a:bodyPr/>
                        <a:lstStyle/>
                        <a:p>
                          <a:endParaRPr lang="zh-CN" altLang="en-US"/>
                        </a:p>
                      </a:txBody>
                      <a:tcPr/>
                    </a:tc>
                    <a:tc>
                      <a:txBody>
                        <a:bodyPr/>
                        <a:lstStyle/>
                        <a:p>
                          <a:pPr algn="ctr">
                            <a:spcAft>
                              <a:spcPts val="0"/>
                            </a:spcAft>
                          </a:pPr>
                          <a:r>
                            <a:rPr lang="en-US" sz="900" kern="100">
                              <a:effectLst/>
                            </a:rPr>
                            <a:t>124</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endParaRPr lang="zh-CN"/>
                        </a:p>
                      </a:txBody>
                      <a:tcPr marL="68580" marR="68580" marT="0" marB="0">
                        <a:blipFill>
                          <a:blip r:embed="rId4"/>
                          <a:stretch>
                            <a:fillRect l="-300000" t="-330769" r="-163514" b="-550000"/>
                          </a:stretch>
                        </a:blipFill>
                      </a:tcPr>
                    </a:tc>
                    <a:tc>
                      <a:txBody>
                        <a:bodyPr/>
                        <a:lstStyle/>
                        <a:p>
                          <a:endParaRPr lang="zh-CN"/>
                        </a:p>
                      </a:txBody>
                      <a:tcPr marL="68580" marR="68580" marT="0" marB="0">
                        <a:blipFill>
                          <a:blip r:embed="rId4"/>
                          <a:stretch>
                            <a:fillRect l="-497479" t="-330769" r="-103361" b="-550000"/>
                          </a:stretch>
                        </a:blipFill>
                      </a:tcPr>
                    </a:tc>
                    <a:tc>
                      <a:txBody>
                        <a:bodyPr/>
                        <a:lstStyle/>
                        <a:p>
                          <a:pPr algn="ctr">
                            <a:spcAft>
                              <a:spcPts val="0"/>
                            </a:spcAft>
                          </a:pPr>
                          <a:r>
                            <a:rPr lang="en-US" sz="900" kern="100">
                              <a:effectLst/>
                            </a:rPr>
                            <a:t>56.3397</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11096622"/>
                      </a:ext>
                    </a:extLst>
                  </a:tr>
                  <a:tr h="161196">
                    <a:tc vMerge="1">
                      <a:txBody>
                        <a:bodyPr/>
                        <a:lstStyle/>
                        <a:p>
                          <a:endParaRPr lang="zh-CN" altLang="en-US"/>
                        </a:p>
                      </a:txBody>
                      <a:tcPr/>
                    </a:tc>
                    <a:tc rowSpan="2">
                      <a:txBody>
                        <a:bodyPr/>
                        <a:lstStyle/>
                        <a:p>
                          <a:pPr algn="ctr">
                            <a:spcAft>
                              <a:spcPts val="0"/>
                            </a:spcAft>
                          </a:pPr>
                          <a:r>
                            <a:rPr lang="en-US" sz="900" kern="100">
                              <a:effectLst/>
                            </a:rPr>
                            <a:t>Vertical</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100">
                              <a:effectLst/>
                            </a:rPr>
                            <a:t>17</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endParaRPr lang="zh-CN"/>
                        </a:p>
                      </a:txBody>
                      <a:tcPr marL="68580" marR="68580" marT="0" marB="0">
                        <a:blipFill>
                          <a:blip r:embed="rId4"/>
                          <a:stretch>
                            <a:fillRect l="-300000" t="-414815" r="-163514" b="-429630"/>
                          </a:stretch>
                        </a:blipFill>
                      </a:tcPr>
                    </a:tc>
                    <a:tc>
                      <a:txBody>
                        <a:bodyPr/>
                        <a:lstStyle/>
                        <a:p>
                          <a:endParaRPr lang="zh-CN"/>
                        </a:p>
                      </a:txBody>
                      <a:tcPr marL="68580" marR="68580" marT="0" marB="0">
                        <a:blipFill>
                          <a:blip r:embed="rId4"/>
                          <a:stretch>
                            <a:fillRect l="-497479" t="-414815" r="-103361" b="-429630"/>
                          </a:stretch>
                        </a:blipFill>
                      </a:tcPr>
                    </a:tc>
                    <a:tc>
                      <a:txBody>
                        <a:bodyPr/>
                        <a:lstStyle/>
                        <a:p>
                          <a:pPr algn="ctr">
                            <a:spcAft>
                              <a:spcPts val="0"/>
                            </a:spcAft>
                          </a:pPr>
                          <a:r>
                            <a:rPr lang="en-US" sz="900" kern="100">
                              <a:effectLst/>
                            </a:rPr>
                            <a:t>53.2903</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4038915094"/>
                      </a:ext>
                    </a:extLst>
                  </a:tr>
                  <a:tr h="161196">
                    <a:tc vMerge="1">
                      <a:txBody>
                        <a:bodyPr/>
                        <a:lstStyle/>
                        <a:p>
                          <a:endParaRPr lang="zh-CN" altLang="en-US"/>
                        </a:p>
                      </a:txBody>
                      <a:tcPr/>
                    </a:tc>
                    <a:tc vMerge="1">
                      <a:txBody>
                        <a:bodyPr/>
                        <a:lstStyle/>
                        <a:p>
                          <a:endParaRPr lang="zh-CN" altLang="en-US"/>
                        </a:p>
                      </a:txBody>
                      <a:tcPr/>
                    </a:tc>
                    <a:tc>
                      <a:txBody>
                        <a:bodyPr/>
                        <a:lstStyle/>
                        <a:p>
                          <a:pPr algn="ctr">
                            <a:spcAft>
                              <a:spcPts val="0"/>
                            </a:spcAft>
                          </a:pPr>
                          <a:r>
                            <a:rPr lang="en-US" sz="900" kern="100">
                              <a:effectLst/>
                            </a:rPr>
                            <a:t>89</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endParaRPr lang="zh-CN"/>
                        </a:p>
                      </a:txBody>
                      <a:tcPr marL="68580" marR="68580" marT="0" marB="0">
                        <a:blipFill>
                          <a:blip r:embed="rId4"/>
                          <a:stretch>
                            <a:fillRect l="-300000" t="-534615" r="-163514" b="-346154"/>
                          </a:stretch>
                        </a:blipFill>
                      </a:tcPr>
                    </a:tc>
                    <a:tc>
                      <a:txBody>
                        <a:bodyPr/>
                        <a:lstStyle/>
                        <a:p>
                          <a:endParaRPr lang="zh-CN"/>
                        </a:p>
                      </a:txBody>
                      <a:tcPr marL="68580" marR="68580" marT="0" marB="0">
                        <a:blipFill>
                          <a:blip r:embed="rId4"/>
                          <a:stretch>
                            <a:fillRect l="-497479" t="-534615" r="-103361" b="-346154"/>
                          </a:stretch>
                        </a:blipFill>
                      </a:tcPr>
                    </a:tc>
                    <a:tc>
                      <a:txBody>
                        <a:bodyPr/>
                        <a:lstStyle/>
                        <a:p>
                          <a:pPr algn="ctr">
                            <a:spcAft>
                              <a:spcPts val="0"/>
                            </a:spcAft>
                          </a:pPr>
                          <a:r>
                            <a:rPr lang="en-US" sz="900" kern="100" dirty="0">
                              <a:effectLst/>
                            </a:rPr>
                            <a:t>41.2075</a:t>
                          </a:r>
                          <a:endParaRPr lang="zh-CN" sz="105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098230968"/>
                      </a:ext>
                    </a:extLst>
                  </a:tr>
                  <a:tr h="161196">
                    <a:tc rowSpan="3">
                      <a:txBody>
                        <a:bodyPr/>
                        <a:lstStyle/>
                        <a:p>
                          <a:pPr algn="ctr">
                            <a:spcAft>
                              <a:spcPts val="0"/>
                            </a:spcAft>
                          </a:pPr>
                          <a:r>
                            <a:rPr lang="en-US" sz="900" kern="100">
                              <a:effectLst/>
                            </a:rPr>
                            <a:t>BER</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rowSpan="2">
                      <a:txBody>
                        <a:bodyPr/>
                        <a:lstStyle/>
                        <a:p>
                          <a:pPr algn="ctr">
                            <a:spcAft>
                              <a:spcPts val="0"/>
                            </a:spcAft>
                          </a:pPr>
                          <a:r>
                            <a:rPr lang="en-US" sz="900" kern="100">
                              <a:effectLst/>
                            </a:rPr>
                            <a:t>Horizontal</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100">
                              <a:effectLst/>
                            </a:rPr>
                            <a:t>9</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endParaRPr lang="zh-CN"/>
                        </a:p>
                      </a:txBody>
                      <a:tcPr marL="68580" marR="68580" marT="0" marB="0">
                        <a:blipFill>
                          <a:blip r:embed="rId4"/>
                          <a:stretch>
                            <a:fillRect l="-300000" t="-611111" r="-163514" b="-233333"/>
                          </a:stretch>
                        </a:blipFill>
                      </a:tcPr>
                    </a:tc>
                    <a:tc>
                      <a:txBody>
                        <a:bodyPr/>
                        <a:lstStyle/>
                        <a:p>
                          <a:endParaRPr lang="zh-CN"/>
                        </a:p>
                      </a:txBody>
                      <a:tcPr marL="68580" marR="68580" marT="0" marB="0">
                        <a:blipFill>
                          <a:blip r:embed="rId4"/>
                          <a:stretch>
                            <a:fillRect l="-497479" t="-611111" r="-103361" b="-233333"/>
                          </a:stretch>
                        </a:blipFill>
                      </a:tcPr>
                    </a:tc>
                    <a:tc>
                      <a:txBody>
                        <a:bodyPr/>
                        <a:lstStyle/>
                        <a:p>
                          <a:pPr algn="ctr">
                            <a:spcAft>
                              <a:spcPts val="0"/>
                            </a:spcAft>
                          </a:pPr>
                          <a:r>
                            <a:rPr lang="en-US" sz="900" kern="100">
                              <a:effectLst/>
                            </a:rPr>
                            <a:t>13.5040</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361307428"/>
                      </a:ext>
                    </a:extLst>
                  </a:tr>
                  <a:tr h="161196">
                    <a:tc vMerge="1">
                      <a:txBody>
                        <a:bodyPr/>
                        <a:lstStyle/>
                        <a:p>
                          <a:endParaRPr lang="zh-CN" altLang="en-US"/>
                        </a:p>
                      </a:txBody>
                      <a:tcPr/>
                    </a:tc>
                    <a:tc vMerge="1">
                      <a:txBody>
                        <a:bodyPr/>
                        <a:lstStyle/>
                        <a:p>
                          <a:endParaRPr lang="zh-CN" altLang="en-US"/>
                        </a:p>
                      </a:txBody>
                      <a:tcPr/>
                    </a:tc>
                    <a:tc>
                      <a:txBody>
                        <a:bodyPr/>
                        <a:lstStyle/>
                        <a:p>
                          <a:pPr algn="ctr">
                            <a:spcAft>
                              <a:spcPts val="0"/>
                            </a:spcAft>
                          </a:pPr>
                          <a:r>
                            <a:rPr lang="en-US" sz="900" kern="100">
                              <a:effectLst/>
                            </a:rPr>
                            <a:t>78</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endParaRPr lang="zh-CN"/>
                        </a:p>
                      </a:txBody>
                      <a:tcPr marL="68580" marR="68580" marT="0" marB="0">
                        <a:blipFill>
                          <a:blip r:embed="rId4"/>
                          <a:stretch>
                            <a:fillRect l="-300000" t="-738462" r="-163514" b="-142308"/>
                          </a:stretch>
                        </a:blipFill>
                      </a:tcPr>
                    </a:tc>
                    <a:tc>
                      <a:txBody>
                        <a:bodyPr/>
                        <a:lstStyle/>
                        <a:p>
                          <a:endParaRPr lang="zh-CN"/>
                        </a:p>
                      </a:txBody>
                      <a:tcPr marL="68580" marR="68580" marT="0" marB="0">
                        <a:blipFill>
                          <a:blip r:embed="rId4"/>
                          <a:stretch>
                            <a:fillRect l="-497479" t="-738462" r="-103361" b="-142308"/>
                          </a:stretch>
                        </a:blipFill>
                      </a:tcPr>
                    </a:tc>
                    <a:tc>
                      <a:txBody>
                        <a:bodyPr/>
                        <a:lstStyle/>
                        <a:p>
                          <a:pPr algn="ctr">
                            <a:spcAft>
                              <a:spcPts val="0"/>
                            </a:spcAft>
                          </a:pPr>
                          <a:r>
                            <a:rPr lang="en-US" sz="900" kern="100">
                              <a:effectLst/>
                            </a:rPr>
                            <a:t>4.9470</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550518962"/>
                      </a:ext>
                    </a:extLst>
                  </a:tr>
                  <a:tr h="161196">
                    <a:tc vMerge="1">
                      <a:txBody>
                        <a:bodyPr/>
                        <a:lstStyle/>
                        <a:p>
                          <a:endParaRPr lang="zh-CN" altLang="en-US"/>
                        </a:p>
                      </a:txBody>
                      <a:tcPr/>
                    </a:tc>
                    <a:tc>
                      <a:txBody>
                        <a:bodyPr/>
                        <a:lstStyle/>
                        <a:p>
                          <a:pPr algn="ctr">
                            <a:spcAft>
                              <a:spcPts val="0"/>
                            </a:spcAft>
                          </a:pPr>
                          <a:r>
                            <a:rPr lang="en-US" sz="900" kern="100">
                              <a:effectLst/>
                            </a:rPr>
                            <a:t>Vertical</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900" kern="100">
                              <a:effectLst/>
                            </a:rPr>
                            <a:t>123</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endParaRPr lang="zh-CN"/>
                        </a:p>
                      </a:txBody>
                      <a:tcPr marL="68580" marR="68580" marT="0" marB="0">
                        <a:blipFill>
                          <a:blip r:embed="rId4"/>
                          <a:stretch>
                            <a:fillRect l="-300000" t="-807407" r="-163514" b="-37037"/>
                          </a:stretch>
                        </a:blipFill>
                      </a:tcPr>
                    </a:tc>
                    <a:tc>
                      <a:txBody>
                        <a:bodyPr/>
                        <a:lstStyle/>
                        <a:p>
                          <a:endParaRPr lang="zh-CN"/>
                        </a:p>
                      </a:txBody>
                      <a:tcPr marL="68580" marR="68580" marT="0" marB="0">
                        <a:blipFill>
                          <a:blip r:embed="rId4"/>
                          <a:stretch>
                            <a:fillRect l="-497479" t="-807407" r="-103361" b="-37037"/>
                          </a:stretch>
                        </a:blipFill>
                      </a:tcPr>
                    </a:tc>
                    <a:tc>
                      <a:txBody>
                        <a:bodyPr/>
                        <a:lstStyle/>
                        <a:p>
                          <a:pPr algn="ctr">
                            <a:spcAft>
                              <a:spcPts val="0"/>
                            </a:spcAft>
                          </a:pPr>
                          <a:r>
                            <a:rPr lang="en-US" sz="900" kern="100" dirty="0">
                              <a:effectLst/>
                            </a:rPr>
                            <a:t>12.7428</a:t>
                          </a:r>
                          <a:endParaRPr lang="zh-CN" sz="105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4112317683"/>
                      </a:ext>
                    </a:extLst>
                  </a:tr>
                </a:tbl>
              </a:graphicData>
            </a:graphic>
          </p:graphicFrame>
        </mc:Fallback>
      </mc:AlternateContent>
      <p:pic>
        <p:nvPicPr>
          <p:cNvPr id="10" name="图片 9"/>
          <p:cNvPicPr/>
          <p:nvPr/>
        </p:nvPicPr>
        <p:blipFill>
          <a:blip r:embed="rId5"/>
          <a:stretch>
            <a:fillRect/>
          </a:stretch>
        </p:blipFill>
        <p:spPr>
          <a:xfrm>
            <a:off x="415658" y="4695643"/>
            <a:ext cx="5046980" cy="2162357"/>
          </a:xfrm>
          <a:prstGeom prst="rect">
            <a:avLst/>
          </a:prstGeom>
        </p:spPr>
      </p:pic>
      <p:pic>
        <p:nvPicPr>
          <p:cNvPr id="13" name="图片 12">
            <a:extLst>
              <a:ext uri="{FF2B5EF4-FFF2-40B4-BE49-F238E27FC236}">
                <a16:creationId xmlns:a16="http://schemas.microsoft.com/office/drawing/2014/main" id="{FBA68E43-3A2B-4073-9360-C6E66B7621D0}"/>
              </a:ext>
            </a:extLst>
          </p:cNvPr>
          <p:cNvPicPr>
            <a:picLocks noChangeAspect="1"/>
          </p:cNvPicPr>
          <p:nvPr/>
        </p:nvPicPr>
        <p:blipFill>
          <a:blip r:embed="rId6"/>
          <a:stretch>
            <a:fillRect/>
          </a:stretch>
        </p:blipFill>
        <p:spPr>
          <a:xfrm>
            <a:off x="6577986" y="3696157"/>
            <a:ext cx="4455315" cy="1503776"/>
          </a:xfrm>
          <a:prstGeom prst="rect">
            <a:avLst/>
          </a:prstGeom>
        </p:spPr>
      </p:pic>
      <p:pic>
        <p:nvPicPr>
          <p:cNvPr id="14" name="图片 13">
            <a:extLst>
              <a:ext uri="{FF2B5EF4-FFF2-40B4-BE49-F238E27FC236}">
                <a16:creationId xmlns:a16="http://schemas.microsoft.com/office/drawing/2014/main" id="{F4DC3DD2-094D-4ED5-BB0F-95804C5E9280}"/>
              </a:ext>
            </a:extLst>
          </p:cNvPr>
          <p:cNvPicPr>
            <a:picLocks noChangeAspect="1"/>
          </p:cNvPicPr>
          <p:nvPr/>
        </p:nvPicPr>
        <p:blipFill>
          <a:blip r:embed="rId7"/>
          <a:stretch>
            <a:fillRect/>
          </a:stretch>
        </p:blipFill>
        <p:spPr>
          <a:xfrm>
            <a:off x="6669035" y="5169841"/>
            <a:ext cx="4364267" cy="1614554"/>
          </a:xfrm>
          <a:prstGeom prst="rect">
            <a:avLst/>
          </a:prstGeom>
        </p:spPr>
      </p:pic>
      <p:sp>
        <p:nvSpPr>
          <p:cNvPr id="3" name="文本框 2"/>
          <p:cNvSpPr txBox="1"/>
          <p:nvPr/>
        </p:nvSpPr>
        <p:spPr>
          <a:xfrm>
            <a:off x="5600851" y="3246258"/>
            <a:ext cx="2954655" cy="369332"/>
          </a:xfrm>
          <a:prstGeom prst="rect">
            <a:avLst/>
          </a:prstGeom>
          <a:noFill/>
        </p:spPr>
        <p:txBody>
          <a:bodyPr wrap="none" rtlCol="0">
            <a:spAutoFit/>
          </a:bodyPr>
          <a:lstStyle/>
          <a:p>
            <a:r>
              <a:rPr lang="zh-CN" altLang="en-US" dirty="0"/>
              <a:t>阻抗模型对不稳定性的预测</a:t>
            </a:r>
          </a:p>
        </p:txBody>
      </p:sp>
      <p:sp>
        <p:nvSpPr>
          <p:cNvPr id="15" name="右箭头 14"/>
          <p:cNvSpPr/>
          <p:nvPr/>
        </p:nvSpPr>
        <p:spPr>
          <a:xfrm>
            <a:off x="5513783" y="3709388"/>
            <a:ext cx="1052006" cy="6259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75412" y="1192356"/>
            <a:ext cx="5474576" cy="338554"/>
          </a:xfrm>
          <a:prstGeom prst="rect">
            <a:avLst/>
          </a:prstGeom>
        </p:spPr>
        <p:txBody>
          <a:bodyPr wrap="none">
            <a:spAutoFit/>
          </a:bodyPr>
          <a:lstStyle/>
          <a:p>
            <a:r>
              <a:rPr lang="zh-CN" altLang="zh-CN" sz="1600" dirty="0"/>
              <a:t>从</a:t>
            </a:r>
            <a:r>
              <a:rPr lang="en-US" altLang="zh-CN" sz="1600" dirty="0" err="1"/>
              <a:t>Vlasov</a:t>
            </a:r>
            <a:r>
              <a:rPr lang="zh-CN" altLang="zh-CN" sz="1600" dirty="0"/>
              <a:t>方程出发</a:t>
            </a:r>
            <a:r>
              <a:rPr lang="zh-CN" altLang="en-US" sz="1600" dirty="0"/>
              <a:t>求解窄带阻抗下的多束团</a:t>
            </a:r>
            <a:r>
              <a:rPr lang="zh-CN" altLang="zh-CN" sz="1600" dirty="0"/>
              <a:t>横向</a:t>
            </a:r>
            <a:r>
              <a:rPr lang="zh-CN" altLang="en-US" sz="1600" dirty="0"/>
              <a:t>耦合运动：</a:t>
            </a:r>
          </a:p>
        </p:txBody>
      </p:sp>
      <mc:AlternateContent xmlns:mc="http://schemas.openxmlformats.org/markup-compatibility/2006" xmlns:a14="http://schemas.microsoft.com/office/drawing/2010/main">
        <mc:Choice Requires="a14">
          <p:sp>
            <p:nvSpPr>
              <p:cNvPr id="18" name="矩形 17"/>
              <p:cNvSpPr/>
              <p:nvPr/>
            </p:nvSpPr>
            <p:spPr>
              <a:xfrm>
                <a:off x="5111757" y="1067987"/>
                <a:ext cx="7001691" cy="61619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zh-CN" altLang="en-US" sz="1200" i="1">
                              <a:latin typeface="Cambria Math" panose="02040503050406030204" pitchFamily="18" charset="0"/>
                            </a:rPr>
                          </m:ctrlPr>
                        </m:dPr>
                        <m:e>
                          <m:sSup>
                            <m:sSupPr>
                              <m:ctrlPr>
                                <a:rPr lang="zh-CN" altLang="en-US" sz="1200" i="1">
                                  <a:latin typeface="Cambria Math" panose="02040503050406030204" pitchFamily="18" charset="0"/>
                                </a:rPr>
                              </m:ctrlPr>
                            </m:sSupPr>
                            <m:e>
                              <m:r>
                                <a:rPr lang="zh-CN" altLang="en-US" sz="1200" i="1">
                                  <a:latin typeface="Cambria Math" panose="02040503050406030204" pitchFamily="18" charset="0"/>
                                </a:rPr>
                                <m:t>𝛺</m:t>
                              </m:r>
                            </m:e>
                            <m:sup>
                              <m:d>
                                <m:dPr>
                                  <m:ctrlPr>
                                    <a:rPr lang="zh-CN" altLang="en-US" sz="1200" i="1">
                                      <a:latin typeface="Cambria Math" panose="02040503050406030204" pitchFamily="18" charset="0"/>
                                    </a:rPr>
                                  </m:ctrlPr>
                                </m:dPr>
                                <m:e>
                                  <m:r>
                                    <a:rPr lang="zh-CN" altLang="en-US" sz="1200" i="1">
                                      <a:latin typeface="Cambria Math" panose="02040503050406030204" pitchFamily="18" charset="0"/>
                                    </a:rPr>
                                    <m:t>𝑙</m:t>
                                  </m:r>
                                </m:e>
                              </m:d>
                            </m:sup>
                          </m:sSup>
                          <m:r>
                            <a:rPr lang="zh-CN" altLang="en-US" sz="1200" i="0">
                              <a:latin typeface="Cambria Math" panose="02040503050406030204" pitchFamily="18" charset="0"/>
                            </a:rPr>
                            <m:t>−</m:t>
                          </m:r>
                          <m:sSub>
                            <m:sSubPr>
                              <m:ctrlPr>
                                <a:rPr lang="zh-CN" altLang="en-US" sz="1200" i="1">
                                  <a:latin typeface="Cambria Math" panose="02040503050406030204" pitchFamily="18" charset="0"/>
                                </a:rPr>
                              </m:ctrlPr>
                            </m:sSubPr>
                            <m:e>
                              <m:r>
                                <a:rPr lang="zh-CN" altLang="en-US" sz="1200" i="1">
                                  <a:latin typeface="Cambria Math" panose="02040503050406030204" pitchFamily="18" charset="0"/>
                                </a:rPr>
                                <m:t>𝜔</m:t>
                              </m:r>
                            </m:e>
                            <m:sub>
                              <m:r>
                                <a:rPr lang="zh-CN" altLang="en-US" sz="1200" i="1">
                                  <a:latin typeface="Cambria Math" panose="02040503050406030204" pitchFamily="18" charset="0"/>
                                </a:rPr>
                                <m:t>𝛽</m:t>
                              </m:r>
                            </m:sub>
                          </m:sSub>
                          <m:r>
                            <a:rPr lang="zh-CN" altLang="en-US" sz="1200" i="0">
                              <a:latin typeface="Cambria Math" panose="02040503050406030204" pitchFamily="18" charset="0"/>
                            </a:rPr>
                            <m:t>−</m:t>
                          </m:r>
                          <m:r>
                            <a:rPr lang="zh-CN" altLang="en-US" sz="1200" i="1">
                              <a:latin typeface="Cambria Math" panose="02040503050406030204" pitchFamily="18" charset="0"/>
                            </a:rPr>
                            <m:t>𝑙</m:t>
                          </m:r>
                          <m:sSub>
                            <m:sSubPr>
                              <m:ctrlPr>
                                <a:rPr lang="zh-CN" altLang="en-US" sz="1200" i="1">
                                  <a:latin typeface="Cambria Math" panose="02040503050406030204" pitchFamily="18" charset="0"/>
                                </a:rPr>
                              </m:ctrlPr>
                            </m:sSubPr>
                            <m:e>
                              <m:r>
                                <a:rPr lang="zh-CN" altLang="en-US" sz="1200" i="1">
                                  <a:latin typeface="Cambria Math" panose="02040503050406030204" pitchFamily="18" charset="0"/>
                                </a:rPr>
                                <m:t>𝜔</m:t>
                              </m:r>
                            </m:e>
                            <m:sub>
                              <m:r>
                                <a:rPr lang="zh-CN" altLang="en-US" sz="1200" i="1">
                                  <a:latin typeface="Cambria Math" panose="02040503050406030204" pitchFamily="18" charset="0"/>
                                </a:rPr>
                                <m:t>𝑠</m:t>
                              </m:r>
                            </m:sub>
                          </m:sSub>
                        </m:e>
                      </m:d>
                      <m:sSub>
                        <m:sSubPr>
                          <m:ctrlPr>
                            <a:rPr lang="zh-CN" altLang="en-US" sz="1200" i="1">
                              <a:latin typeface="Cambria Math" panose="02040503050406030204" pitchFamily="18" charset="0"/>
                            </a:rPr>
                          </m:ctrlPr>
                        </m:sSubPr>
                        <m:e>
                          <m:r>
                            <a:rPr lang="zh-CN" altLang="en-US" sz="1200" i="1">
                              <a:latin typeface="Cambria Math" panose="02040503050406030204" pitchFamily="18" charset="0"/>
                            </a:rPr>
                            <m:t>𝛼</m:t>
                          </m:r>
                        </m:e>
                        <m:sub>
                          <m:r>
                            <a:rPr lang="zh-CN" altLang="en-US" sz="1200" i="1">
                              <a:latin typeface="Cambria Math" panose="02040503050406030204" pitchFamily="18" charset="0"/>
                            </a:rPr>
                            <m:t>𝑙</m:t>
                          </m:r>
                        </m:sub>
                      </m:sSub>
                      <m:r>
                        <a:rPr lang="zh-CN" altLang="en-US" sz="1200" i="0">
                          <a:latin typeface="Cambria Math" panose="02040503050406030204" pitchFamily="18" charset="0"/>
                        </a:rPr>
                        <m:t>=−</m:t>
                      </m:r>
                      <m:r>
                        <a:rPr lang="zh-CN" altLang="en-US" sz="1200" i="1">
                          <a:latin typeface="Cambria Math" panose="02040503050406030204" pitchFamily="18" charset="0"/>
                        </a:rPr>
                        <m:t>𝑖</m:t>
                      </m:r>
                      <m:f>
                        <m:fPr>
                          <m:ctrlPr>
                            <a:rPr lang="zh-CN" altLang="en-US" sz="1200" i="1">
                              <a:latin typeface="Cambria Math" panose="02040503050406030204" pitchFamily="18" charset="0"/>
                            </a:rPr>
                          </m:ctrlPr>
                        </m:fPr>
                        <m:num>
                          <m:r>
                            <a:rPr lang="zh-CN" altLang="en-US" sz="1200" i="1">
                              <a:latin typeface="Cambria Math" panose="02040503050406030204" pitchFamily="18" charset="0"/>
                            </a:rPr>
                            <m:t>𝐼𝑐</m:t>
                          </m:r>
                        </m:num>
                        <m:den>
                          <m:r>
                            <a:rPr lang="zh-CN" altLang="en-US" sz="1200" i="0">
                              <a:latin typeface="Cambria Math" panose="02040503050406030204" pitchFamily="18" charset="0"/>
                            </a:rPr>
                            <m:t>4</m:t>
                          </m:r>
                          <m:r>
                            <a:rPr lang="zh-CN" altLang="en-US" sz="1200" i="1">
                              <a:latin typeface="Cambria Math" panose="02040503050406030204" pitchFamily="18" charset="0"/>
                            </a:rPr>
                            <m:t>𝜋</m:t>
                          </m:r>
                          <m:sSub>
                            <m:sSubPr>
                              <m:ctrlPr>
                                <a:rPr lang="zh-CN" altLang="en-US" sz="1200" i="1">
                                  <a:latin typeface="Cambria Math" panose="02040503050406030204" pitchFamily="18" charset="0"/>
                                </a:rPr>
                              </m:ctrlPr>
                            </m:sSubPr>
                            <m:e>
                              <m:r>
                                <a:rPr lang="zh-CN" altLang="en-US" sz="1200" i="1">
                                  <a:latin typeface="Cambria Math" panose="02040503050406030204" pitchFamily="18" charset="0"/>
                                </a:rPr>
                                <m:t>𝜈</m:t>
                              </m:r>
                            </m:e>
                            <m:sub>
                              <m:r>
                                <a:rPr lang="zh-CN" altLang="en-US" sz="1200" i="1">
                                  <a:latin typeface="Cambria Math" panose="02040503050406030204" pitchFamily="18" charset="0"/>
                                </a:rPr>
                                <m:t>𝛽</m:t>
                              </m:r>
                            </m:sub>
                          </m:sSub>
                          <m:d>
                            <m:dPr>
                              <m:ctrlPr>
                                <a:rPr lang="zh-CN" altLang="en-US" sz="1200" i="1">
                                  <a:latin typeface="Cambria Math" panose="02040503050406030204" pitchFamily="18" charset="0"/>
                                </a:rPr>
                              </m:ctrlPr>
                            </m:dPr>
                            <m:e>
                              <m:f>
                                <m:fPr>
                                  <m:type m:val="lin"/>
                                  <m:ctrlPr>
                                    <a:rPr lang="zh-CN" altLang="en-US" sz="1200" i="1">
                                      <a:latin typeface="Cambria Math" panose="02040503050406030204" pitchFamily="18" charset="0"/>
                                    </a:rPr>
                                  </m:ctrlPr>
                                </m:fPr>
                                <m:num>
                                  <m:sSub>
                                    <m:sSubPr>
                                      <m:ctrlPr>
                                        <a:rPr lang="zh-CN" altLang="en-US" sz="1200" i="1">
                                          <a:latin typeface="Cambria Math" panose="02040503050406030204" pitchFamily="18" charset="0"/>
                                        </a:rPr>
                                      </m:ctrlPr>
                                    </m:sSubPr>
                                    <m:e>
                                      <m:r>
                                        <a:rPr lang="zh-CN" altLang="en-US" sz="1200" i="1">
                                          <a:latin typeface="Cambria Math" panose="02040503050406030204" pitchFamily="18" charset="0"/>
                                        </a:rPr>
                                        <m:t>𝐸</m:t>
                                      </m:r>
                                    </m:e>
                                    <m:sub>
                                      <m:r>
                                        <a:rPr lang="zh-CN" altLang="en-US" sz="1200" i="0">
                                          <a:latin typeface="Cambria Math" panose="02040503050406030204" pitchFamily="18" charset="0"/>
                                        </a:rPr>
                                        <m:t>0</m:t>
                                      </m:r>
                                    </m:sub>
                                  </m:sSub>
                                </m:num>
                                <m:den>
                                  <m:r>
                                    <a:rPr lang="zh-CN" altLang="en-US" sz="1200" i="1">
                                      <a:latin typeface="Cambria Math" panose="02040503050406030204" pitchFamily="18" charset="0"/>
                                    </a:rPr>
                                    <m:t>𝑒</m:t>
                                  </m:r>
                                </m:den>
                              </m:f>
                            </m:e>
                          </m:d>
                        </m:den>
                      </m:f>
                      <m:nary>
                        <m:naryPr>
                          <m:chr m:val="∑"/>
                          <m:limLoc m:val="undOvr"/>
                          <m:ctrlPr>
                            <a:rPr lang="zh-CN" altLang="en-US" sz="1200" i="1">
                              <a:latin typeface="Cambria Math" panose="02040503050406030204" pitchFamily="18" charset="0"/>
                            </a:rPr>
                          </m:ctrlPr>
                        </m:naryPr>
                        <m:sub>
                          <m:sSup>
                            <m:sSupPr>
                              <m:ctrlPr>
                                <a:rPr lang="zh-CN" altLang="en-US" sz="1200" i="1">
                                  <a:latin typeface="Cambria Math" panose="02040503050406030204" pitchFamily="18" charset="0"/>
                                </a:rPr>
                              </m:ctrlPr>
                            </m:sSupPr>
                            <m:e>
                              <m:r>
                                <a:rPr lang="zh-CN" altLang="en-US" sz="1200" i="1">
                                  <a:latin typeface="Cambria Math" panose="02040503050406030204" pitchFamily="18" charset="0"/>
                                </a:rPr>
                                <m:t>𝑙</m:t>
                              </m:r>
                            </m:e>
                            <m:sup>
                              <m:r>
                                <a:rPr lang="zh-CN" altLang="en-US" sz="1200" i="0">
                                  <a:latin typeface="Cambria Math" panose="02040503050406030204" pitchFamily="18" charset="0"/>
                                </a:rPr>
                                <m:t>′</m:t>
                              </m:r>
                            </m:sup>
                          </m:sSup>
                          <m:r>
                            <a:rPr lang="zh-CN" altLang="en-US" sz="1200" i="0">
                              <a:latin typeface="Cambria Math" panose="02040503050406030204" pitchFamily="18" charset="0"/>
                            </a:rPr>
                            <m:t>=−∞</m:t>
                          </m:r>
                        </m:sub>
                        <m:sup>
                          <m:r>
                            <a:rPr lang="zh-CN" altLang="en-US" sz="1200" i="0">
                              <a:latin typeface="Cambria Math" panose="02040503050406030204" pitchFamily="18" charset="0"/>
                            </a:rPr>
                            <m:t>∞</m:t>
                          </m:r>
                        </m:sup>
                        <m:e>
                          <m:sSub>
                            <m:sSubPr>
                              <m:ctrlPr>
                                <a:rPr lang="zh-CN" altLang="en-US" sz="1200" i="1">
                                  <a:latin typeface="Cambria Math" panose="02040503050406030204" pitchFamily="18" charset="0"/>
                                </a:rPr>
                              </m:ctrlPr>
                            </m:sSubPr>
                            <m:e>
                              <m:r>
                                <a:rPr lang="zh-CN" altLang="en-US" sz="1200" i="1">
                                  <a:latin typeface="Cambria Math" panose="02040503050406030204" pitchFamily="18" charset="0"/>
                                </a:rPr>
                                <m:t>𝛼</m:t>
                              </m:r>
                            </m:e>
                            <m:sub>
                              <m:sSup>
                                <m:sSupPr>
                                  <m:ctrlPr>
                                    <a:rPr lang="zh-CN" altLang="en-US" sz="1200" i="1">
                                      <a:latin typeface="Cambria Math" panose="02040503050406030204" pitchFamily="18" charset="0"/>
                                    </a:rPr>
                                  </m:ctrlPr>
                                </m:sSupPr>
                                <m:e>
                                  <m:r>
                                    <a:rPr lang="zh-CN" altLang="en-US" sz="1200" i="1">
                                      <a:latin typeface="Cambria Math" panose="02040503050406030204" pitchFamily="18" charset="0"/>
                                    </a:rPr>
                                    <m:t>𝑙</m:t>
                                  </m:r>
                                </m:e>
                                <m:sup>
                                  <m:r>
                                    <a:rPr lang="zh-CN" altLang="en-US" sz="1200" i="0">
                                      <a:latin typeface="Cambria Math" panose="02040503050406030204" pitchFamily="18" charset="0"/>
                                    </a:rPr>
                                    <m:t>′</m:t>
                                  </m:r>
                                </m:sup>
                              </m:sSup>
                            </m:sub>
                          </m:sSub>
                          <m:sSup>
                            <m:sSupPr>
                              <m:ctrlPr>
                                <a:rPr lang="zh-CN" altLang="en-US" sz="1200" i="1">
                                  <a:latin typeface="Cambria Math" panose="02040503050406030204" pitchFamily="18" charset="0"/>
                                </a:rPr>
                              </m:ctrlPr>
                            </m:sSupPr>
                            <m:e>
                              <m:r>
                                <a:rPr lang="zh-CN" altLang="en-US" sz="1200" i="1">
                                  <a:latin typeface="Cambria Math" panose="02040503050406030204" pitchFamily="18" charset="0"/>
                                </a:rPr>
                                <m:t>𝑖</m:t>
                              </m:r>
                            </m:e>
                            <m:sup>
                              <m:r>
                                <a:rPr lang="zh-CN" altLang="en-US" sz="1200" i="1">
                                  <a:latin typeface="Cambria Math" panose="02040503050406030204" pitchFamily="18" charset="0"/>
                                </a:rPr>
                                <m:t>𝑙</m:t>
                              </m:r>
                              <m:r>
                                <a:rPr lang="zh-CN" altLang="en-US" sz="1200" i="0">
                                  <a:latin typeface="Cambria Math" panose="02040503050406030204" pitchFamily="18" charset="0"/>
                                </a:rPr>
                                <m:t>−</m:t>
                              </m:r>
                              <m:sSup>
                                <m:sSupPr>
                                  <m:ctrlPr>
                                    <a:rPr lang="zh-CN" altLang="en-US" sz="1200" i="1">
                                      <a:latin typeface="Cambria Math" panose="02040503050406030204" pitchFamily="18" charset="0"/>
                                    </a:rPr>
                                  </m:ctrlPr>
                                </m:sSupPr>
                                <m:e>
                                  <m:r>
                                    <a:rPr lang="zh-CN" altLang="en-US" sz="1200" i="1">
                                      <a:latin typeface="Cambria Math" panose="02040503050406030204" pitchFamily="18" charset="0"/>
                                    </a:rPr>
                                    <m:t>𝑙</m:t>
                                  </m:r>
                                </m:e>
                                <m:sup>
                                  <m:r>
                                    <a:rPr lang="zh-CN" altLang="en-US" sz="1200" i="0">
                                      <a:latin typeface="Cambria Math" panose="02040503050406030204" pitchFamily="18" charset="0"/>
                                    </a:rPr>
                                    <m:t>′</m:t>
                                  </m:r>
                                </m:sup>
                              </m:sSup>
                            </m:sup>
                          </m:sSup>
                          <m:r>
                            <a:rPr lang="zh-CN" altLang="en-US" sz="1200" i="0">
                              <a:latin typeface="Cambria Math" panose="02040503050406030204" pitchFamily="18" charset="0"/>
                            </a:rPr>
                            <m:t>×</m:t>
                          </m:r>
                        </m:e>
                      </m:nary>
                      <m:nary>
                        <m:naryPr>
                          <m:chr m:val="∑"/>
                          <m:limLoc m:val="undOvr"/>
                          <m:ctrlPr>
                            <a:rPr lang="zh-CN" altLang="en-US" sz="1200" i="1">
                              <a:latin typeface="Cambria Math" panose="02040503050406030204" pitchFamily="18" charset="0"/>
                            </a:rPr>
                          </m:ctrlPr>
                        </m:naryPr>
                        <m:sub>
                          <m:r>
                            <a:rPr lang="zh-CN" altLang="en-US" sz="1200" i="1">
                              <a:latin typeface="Cambria Math" panose="02040503050406030204" pitchFamily="18" charset="0"/>
                            </a:rPr>
                            <m:t>𝑞</m:t>
                          </m:r>
                          <m:r>
                            <a:rPr lang="zh-CN" altLang="en-US" sz="1200" i="0">
                              <a:latin typeface="Cambria Math" panose="02040503050406030204" pitchFamily="18" charset="0"/>
                            </a:rPr>
                            <m:t>=−∞</m:t>
                          </m:r>
                        </m:sub>
                        <m:sup>
                          <m:r>
                            <a:rPr lang="zh-CN" altLang="en-US" sz="1200" i="0">
                              <a:latin typeface="Cambria Math" panose="02040503050406030204" pitchFamily="18" charset="0"/>
                            </a:rPr>
                            <m:t>∞</m:t>
                          </m:r>
                        </m:sup>
                        <m:e>
                          <m:sSubSup>
                            <m:sSubSupPr>
                              <m:ctrlPr>
                                <a:rPr lang="zh-CN" altLang="en-US" sz="1200" i="1">
                                  <a:latin typeface="Cambria Math" panose="02040503050406030204" pitchFamily="18" charset="0"/>
                                </a:rPr>
                              </m:ctrlPr>
                            </m:sSubSupPr>
                            <m:e>
                              <m:r>
                                <a:rPr lang="zh-CN" altLang="en-US" sz="1200" i="1">
                                  <a:latin typeface="Cambria Math" panose="02040503050406030204" pitchFamily="18" charset="0"/>
                                </a:rPr>
                                <m:t>𝑍</m:t>
                              </m:r>
                            </m:e>
                            <m:sub>
                              <m:r>
                                <a:rPr lang="zh-CN" altLang="en-US" sz="1200" i="0">
                                  <a:latin typeface="Cambria Math" panose="02040503050406030204" pitchFamily="18" charset="0"/>
                                </a:rPr>
                                <m:t>1</m:t>
                              </m:r>
                            </m:sub>
                            <m:sup>
                              <m:r>
                                <a:rPr lang="zh-CN" altLang="en-US" sz="1200" i="0">
                                  <a:latin typeface="Cambria Math" panose="02040503050406030204" pitchFamily="18" charset="0"/>
                                </a:rPr>
                                <m:t>⊥</m:t>
                              </m:r>
                            </m:sup>
                          </m:sSubSup>
                          <m:d>
                            <m:dPr>
                              <m:ctrlPr>
                                <a:rPr lang="zh-CN" altLang="en-US" sz="1200" i="1">
                                  <a:latin typeface="Cambria Math" panose="02040503050406030204" pitchFamily="18" charset="0"/>
                                </a:rPr>
                              </m:ctrlPr>
                            </m:dPr>
                            <m:e>
                              <m:sSub>
                                <m:sSubPr>
                                  <m:ctrlPr>
                                    <a:rPr lang="zh-CN" altLang="en-US" sz="1200" i="1">
                                      <a:latin typeface="Cambria Math" panose="02040503050406030204" pitchFamily="18" charset="0"/>
                                    </a:rPr>
                                  </m:ctrlPr>
                                </m:sSubPr>
                                <m:e>
                                  <m:r>
                                    <a:rPr lang="zh-CN" altLang="en-US" sz="1200" i="1">
                                      <a:latin typeface="Cambria Math" panose="02040503050406030204" pitchFamily="18" charset="0"/>
                                    </a:rPr>
                                    <m:t>𝜔</m:t>
                                  </m:r>
                                </m:e>
                                <m:sub>
                                  <m:r>
                                    <a:rPr lang="zh-CN" altLang="en-US" sz="1200" i="1">
                                      <a:latin typeface="Cambria Math" panose="02040503050406030204" pitchFamily="18" charset="0"/>
                                    </a:rPr>
                                    <m:t>𝑞</m:t>
                                  </m:r>
                                </m:sub>
                              </m:sSub>
                            </m:e>
                          </m:d>
                        </m:e>
                      </m:nary>
                      <m:sSub>
                        <m:sSubPr>
                          <m:ctrlPr>
                            <a:rPr lang="zh-CN" altLang="en-US" sz="1200" i="1">
                              <a:latin typeface="Cambria Math" panose="02040503050406030204" pitchFamily="18" charset="0"/>
                            </a:rPr>
                          </m:ctrlPr>
                        </m:sSubPr>
                        <m:e>
                          <m:r>
                            <a:rPr lang="zh-CN" altLang="en-US" sz="1200" i="1">
                              <a:latin typeface="Cambria Math" panose="02040503050406030204" pitchFamily="18" charset="0"/>
                            </a:rPr>
                            <m:t>𝐽</m:t>
                          </m:r>
                        </m:e>
                        <m:sub>
                          <m:r>
                            <a:rPr lang="zh-CN" altLang="en-US" sz="1200" i="1">
                              <a:latin typeface="Cambria Math" panose="02040503050406030204" pitchFamily="18" charset="0"/>
                            </a:rPr>
                            <m:t>𝑙</m:t>
                          </m:r>
                        </m:sub>
                      </m:sSub>
                      <m:d>
                        <m:dPr>
                          <m:ctrlPr>
                            <a:rPr lang="zh-CN" altLang="en-US" sz="1200" i="1">
                              <a:latin typeface="Cambria Math" panose="02040503050406030204" pitchFamily="18" charset="0"/>
                            </a:rPr>
                          </m:ctrlPr>
                        </m:dPr>
                        <m:e>
                          <m:f>
                            <m:fPr>
                              <m:ctrlPr>
                                <a:rPr lang="zh-CN" altLang="en-US" sz="1200" i="1">
                                  <a:latin typeface="Cambria Math" panose="02040503050406030204" pitchFamily="18" charset="0"/>
                                </a:rPr>
                              </m:ctrlPr>
                            </m:fPr>
                            <m:num>
                              <m:sSub>
                                <m:sSubPr>
                                  <m:ctrlPr>
                                    <a:rPr lang="zh-CN" altLang="en-US" sz="1200" i="1">
                                      <a:latin typeface="Cambria Math" panose="02040503050406030204" pitchFamily="18" charset="0"/>
                                    </a:rPr>
                                  </m:ctrlPr>
                                </m:sSubPr>
                                <m:e>
                                  <m:r>
                                    <m:rPr>
                                      <m:sty m:val="p"/>
                                    </m:rPr>
                                    <a:rPr lang="zh-CN" altLang="en-US" sz="1200" i="0">
                                      <a:latin typeface="Cambria Math" panose="02040503050406030204" pitchFamily="18" charset="0"/>
                                    </a:rPr>
                                    <m:t>ω</m:t>
                                  </m:r>
                                </m:e>
                                <m:sub>
                                  <m:r>
                                    <m:rPr>
                                      <m:sty m:val="p"/>
                                    </m:rPr>
                                    <a:rPr lang="zh-CN" altLang="en-US" sz="1200" i="0">
                                      <a:latin typeface="Cambria Math" panose="02040503050406030204" pitchFamily="18" charset="0"/>
                                    </a:rPr>
                                    <m:t>q</m:t>
                                  </m:r>
                                </m:sub>
                              </m:sSub>
                              <m:r>
                                <a:rPr lang="zh-CN" altLang="en-US" sz="1200" i="0">
                                  <a:latin typeface="Cambria Math" panose="02040503050406030204" pitchFamily="18" charset="0"/>
                                </a:rPr>
                                <m:t>−</m:t>
                              </m:r>
                              <m:sSub>
                                <m:sSubPr>
                                  <m:ctrlPr>
                                    <a:rPr lang="zh-CN" altLang="en-US" sz="1200" i="1">
                                      <a:latin typeface="Cambria Math" panose="02040503050406030204" pitchFamily="18" charset="0"/>
                                    </a:rPr>
                                  </m:ctrlPr>
                                </m:sSubPr>
                                <m:e>
                                  <m:r>
                                    <m:rPr>
                                      <m:sty m:val="p"/>
                                    </m:rPr>
                                    <a:rPr lang="zh-CN" altLang="en-US" sz="1200" i="0">
                                      <a:latin typeface="Cambria Math" panose="02040503050406030204" pitchFamily="18" charset="0"/>
                                    </a:rPr>
                                    <m:t>ω</m:t>
                                  </m:r>
                                </m:e>
                                <m:sub>
                                  <m:r>
                                    <m:rPr>
                                      <m:sty m:val="p"/>
                                    </m:rPr>
                                    <a:rPr lang="zh-CN" altLang="en-US" sz="1200" i="0">
                                      <a:latin typeface="Cambria Math" panose="02040503050406030204" pitchFamily="18" charset="0"/>
                                    </a:rPr>
                                    <m:t>ξ</m:t>
                                  </m:r>
                                </m:sub>
                              </m:sSub>
                            </m:num>
                            <m:den>
                              <m:r>
                                <m:rPr>
                                  <m:sty m:val="p"/>
                                </m:rPr>
                                <a:rPr lang="zh-CN" altLang="en-US" sz="1200" i="0">
                                  <a:latin typeface="Cambria Math" panose="02040503050406030204" pitchFamily="18" charset="0"/>
                                </a:rPr>
                                <m:t>c</m:t>
                              </m:r>
                            </m:den>
                          </m:f>
                          <m:acc>
                            <m:accPr>
                              <m:chr m:val="̂"/>
                              <m:ctrlPr>
                                <a:rPr lang="zh-CN" altLang="en-US" sz="1200" i="1">
                                  <a:latin typeface="Cambria Math" panose="02040503050406030204" pitchFamily="18" charset="0"/>
                                </a:rPr>
                              </m:ctrlPr>
                            </m:accPr>
                            <m:e>
                              <m:r>
                                <a:rPr lang="zh-CN" altLang="en-US" sz="1200" i="1">
                                  <a:latin typeface="Cambria Math" panose="02040503050406030204" pitchFamily="18" charset="0"/>
                                </a:rPr>
                                <m:t>𝑧</m:t>
                              </m:r>
                            </m:e>
                          </m:acc>
                        </m:e>
                      </m:d>
                      <m:sSub>
                        <m:sSubPr>
                          <m:ctrlPr>
                            <a:rPr lang="zh-CN" altLang="en-US" sz="1200" i="1">
                              <a:latin typeface="Cambria Math" panose="02040503050406030204" pitchFamily="18" charset="0"/>
                            </a:rPr>
                          </m:ctrlPr>
                        </m:sSubPr>
                        <m:e>
                          <m:r>
                            <a:rPr lang="zh-CN" altLang="en-US" sz="1200" i="1">
                              <a:latin typeface="Cambria Math" panose="02040503050406030204" pitchFamily="18" charset="0"/>
                            </a:rPr>
                            <m:t>𝐽</m:t>
                          </m:r>
                        </m:e>
                        <m:sub>
                          <m:sSup>
                            <m:sSupPr>
                              <m:ctrlPr>
                                <a:rPr lang="zh-CN" altLang="en-US" sz="1200" i="1">
                                  <a:latin typeface="Cambria Math" panose="02040503050406030204" pitchFamily="18" charset="0"/>
                                </a:rPr>
                              </m:ctrlPr>
                            </m:sSupPr>
                            <m:e>
                              <m:r>
                                <a:rPr lang="zh-CN" altLang="en-US" sz="1200" i="1">
                                  <a:latin typeface="Cambria Math" panose="02040503050406030204" pitchFamily="18" charset="0"/>
                                </a:rPr>
                                <m:t>𝑙</m:t>
                              </m:r>
                            </m:e>
                            <m:sup>
                              <m:r>
                                <a:rPr lang="zh-CN" altLang="en-US" sz="1200" i="0">
                                  <a:latin typeface="Cambria Math" panose="02040503050406030204" pitchFamily="18" charset="0"/>
                                </a:rPr>
                                <m:t>′</m:t>
                              </m:r>
                            </m:sup>
                          </m:sSup>
                        </m:sub>
                      </m:sSub>
                      <m:d>
                        <m:dPr>
                          <m:ctrlPr>
                            <a:rPr lang="zh-CN" altLang="en-US" sz="1200" i="1">
                              <a:latin typeface="Cambria Math" panose="02040503050406030204" pitchFamily="18" charset="0"/>
                            </a:rPr>
                          </m:ctrlPr>
                        </m:dPr>
                        <m:e>
                          <m:f>
                            <m:fPr>
                              <m:ctrlPr>
                                <a:rPr lang="zh-CN" altLang="en-US" sz="1200" i="1">
                                  <a:latin typeface="Cambria Math" panose="02040503050406030204" pitchFamily="18" charset="0"/>
                                </a:rPr>
                              </m:ctrlPr>
                            </m:fPr>
                            <m:num>
                              <m:sSub>
                                <m:sSubPr>
                                  <m:ctrlPr>
                                    <a:rPr lang="zh-CN" altLang="en-US" sz="1200" i="1">
                                      <a:latin typeface="Cambria Math" panose="02040503050406030204" pitchFamily="18" charset="0"/>
                                    </a:rPr>
                                  </m:ctrlPr>
                                </m:sSubPr>
                                <m:e>
                                  <m:r>
                                    <m:rPr>
                                      <m:sty m:val="p"/>
                                    </m:rPr>
                                    <a:rPr lang="zh-CN" altLang="en-US" sz="1200" i="0">
                                      <a:latin typeface="Cambria Math" panose="02040503050406030204" pitchFamily="18" charset="0"/>
                                    </a:rPr>
                                    <m:t>ω</m:t>
                                  </m:r>
                                </m:e>
                                <m:sub>
                                  <m:r>
                                    <m:rPr>
                                      <m:sty m:val="p"/>
                                    </m:rPr>
                                    <a:rPr lang="zh-CN" altLang="en-US" sz="1200" i="0">
                                      <a:latin typeface="Cambria Math" panose="02040503050406030204" pitchFamily="18" charset="0"/>
                                    </a:rPr>
                                    <m:t>q</m:t>
                                  </m:r>
                                </m:sub>
                              </m:sSub>
                              <m:r>
                                <a:rPr lang="zh-CN" altLang="en-US" sz="1200" i="0">
                                  <a:latin typeface="Cambria Math" panose="02040503050406030204" pitchFamily="18" charset="0"/>
                                </a:rPr>
                                <m:t>−</m:t>
                              </m:r>
                              <m:sSub>
                                <m:sSubPr>
                                  <m:ctrlPr>
                                    <a:rPr lang="zh-CN" altLang="en-US" sz="1200" i="1">
                                      <a:latin typeface="Cambria Math" panose="02040503050406030204" pitchFamily="18" charset="0"/>
                                    </a:rPr>
                                  </m:ctrlPr>
                                </m:sSubPr>
                                <m:e>
                                  <m:r>
                                    <m:rPr>
                                      <m:sty m:val="p"/>
                                    </m:rPr>
                                    <a:rPr lang="zh-CN" altLang="en-US" sz="1200" i="0">
                                      <a:latin typeface="Cambria Math" panose="02040503050406030204" pitchFamily="18" charset="0"/>
                                    </a:rPr>
                                    <m:t>ω</m:t>
                                  </m:r>
                                </m:e>
                                <m:sub>
                                  <m:r>
                                    <m:rPr>
                                      <m:sty m:val="p"/>
                                    </m:rPr>
                                    <a:rPr lang="zh-CN" altLang="en-US" sz="1200" i="0">
                                      <a:latin typeface="Cambria Math" panose="02040503050406030204" pitchFamily="18" charset="0"/>
                                    </a:rPr>
                                    <m:t>ξ</m:t>
                                  </m:r>
                                </m:sub>
                              </m:sSub>
                            </m:num>
                            <m:den>
                              <m:r>
                                <m:rPr>
                                  <m:sty m:val="p"/>
                                </m:rPr>
                                <a:rPr lang="zh-CN" altLang="en-US" sz="1200" i="0">
                                  <a:latin typeface="Cambria Math" panose="02040503050406030204" pitchFamily="18" charset="0"/>
                                </a:rPr>
                                <m:t>c</m:t>
                              </m:r>
                            </m:den>
                          </m:f>
                          <m:acc>
                            <m:accPr>
                              <m:chr m:val="̂"/>
                              <m:ctrlPr>
                                <a:rPr lang="zh-CN" altLang="en-US" sz="1200" i="1">
                                  <a:latin typeface="Cambria Math" panose="02040503050406030204" pitchFamily="18" charset="0"/>
                                </a:rPr>
                              </m:ctrlPr>
                            </m:accPr>
                            <m:e>
                              <m:r>
                                <a:rPr lang="zh-CN" altLang="en-US" sz="1200" i="1">
                                  <a:latin typeface="Cambria Math" panose="02040503050406030204" pitchFamily="18" charset="0"/>
                                </a:rPr>
                                <m:t>𝑧</m:t>
                              </m:r>
                            </m:e>
                          </m:acc>
                        </m:e>
                      </m:d>
                    </m:oMath>
                  </m:oMathPara>
                </a14:m>
                <a:endParaRPr lang="zh-CN" altLang="en-US" sz="1200" dirty="0"/>
              </a:p>
            </p:txBody>
          </p:sp>
        </mc:Choice>
        <mc:Fallback xmlns="">
          <p:sp>
            <p:nvSpPr>
              <p:cNvPr id="18" name="矩形 17"/>
              <p:cNvSpPr>
                <a:spLocks noRot="1" noChangeAspect="1" noMove="1" noResize="1" noEditPoints="1" noAdjustHandles="1" noChangeArrowheads="1" noChangeShapeType="1" noTextEdit="1"/>
              </p:cNvSpPr>
              <p:nvPr/>
            </p:nvSpPr>
            <p:spPr>
              <a:xfrm>
                <a:off x="5111757" y="1067987"/>
                <a:ext cx="7001691" cy="616194"/>
              </a:xfrm>
              <a:prstGeom prst="rect">
                <a:avLst/>
              </a:prstGeom>
              <a:blipFill>
                <a:blip r:embed="rId8"/>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 name="矩形 18"/>
              <p:cNvSpPr/>
              <p:nvPr/>
            </p:nvSpPr>
            <p:spPr>
              <a:xfrm>
                <a:off x="75412" y="1609743"/>
                <a:ext cx="5455340" cy="338554"/>
              </a:xfrm>
              <a:prstGeom prst="rect">
                <a:avLst/>
              </a:prstGeom>
            </p:spPr>
            <p:txBody>
              <a:bodyPr wrap="none">
                <a:spAutoFit/>
              </a:bodyPr>
              <a:lstStyle/>
              <a:p>
                <a:r>
                  <a:rPr lang="zh-CN" altLang="zh-CN" sz="1600" dirty="0"/>
                  <a:t>忽略</a:t>
                </a:r>
                <a:r>
                  <a:rPr lang="zh-CN" altLang="en-US" sz="1600" dirty="0"/>
                  <a:t>横向模和径向模</a:t>
                </a:r>
                <a:r>
                  <a:rPr lang="zh-CN" altLang="zh-CN" sz="1600" dirty="0"/>
                  <a:t>模式之间的耦合，</a:t>
                </a:r>
                <a14:m>
                  <m:oMath xmlns:m="http://schemas.openxmlformats.org/officeDocument/2006/math">
                    <m:r>
                      <a:rPr lang="zh-CN" altLang="en-US" sz="1600">
                        <a:latin typeface="Cambria Math" panose="02040503050406030204" pitchFamily="18" charset="0"/>
                      </a:rPr>
                      <m:t>并且只</m:t>
                    </m:r>
                  </m:oMath>
                </a14:m>
                <a:r>
                  <a:rPr lang="zh-CN" altLang="en-US" sz="1600" dirty="0"/>
                  <a:t>考虑</a:t>
                </a:r>
                <a:r>
                  <a:rPr lang="en-US" altLang="zh-CN" sz="1600" dirty="0"/>
                  <a:t>l=0 </a:t>
                </a:r>
                <a:r>
                  <a:rPr lang="zh-CN" altLang="en-US" sz="1600" dirty="0"/>
                  <a:t>模：</a:t>
                </a:r>
              </a:p>
            </p:txBody>
          </p:sp>
        </mc:Choice>
        <mc:Fallback xmlns="">
          <p:sp>
            <p:nvSpPr>
              <p:cNvPr id="19" name="矩形 18"/>
              <p:cNvSpPr>
                <a:spLocks noRot="1" noChangeAspect="1" noMove="1" noResize="1" noEditPoints="1" noAdjustHandles="1" noChangeArrowheads="1" noChangeShapeType="1" noTextEdit="1"/>
              </p:cNvSpPr>
              <p:nvPr/>
            </p:nvSpPr>
            <p:spPr>
              <a:xfrm>
                <a:off x="75412" y="1609743"/>
                <a:ext cx="5455340" cy="338554"/>
              </a:xfrm>
              <a:prstGeom prst="rect">
                <a:avLst/>
              </a:prstGeom>
              <a:blipFill>
                <a:blip r:embed="rId9"/>
                <a:stretch>
                  <a:fillRect l="-559" t="-5357" b="-2142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 name="矩形 19"/>
              <p:cNvSpPr/>
              <p:nvPr/>
            </p:nvSpPr>
            <p:spPr>
              <a:xfrm>
                <a:off x="712227" y="1783102"/>
                <a:ext cx="7431819" cy="616194"/>
              </a:xfrm>
              <a:prstGeom prst="rect">
                <a:avLst/>
              </a:prstGeom>
            </p:spPr>
            <p:txBody>
              <a:bodyPr wrap="square">
                <a:spAutoFit/>
              </a:bodyPr>
              <a:lstStyle/>
              <a:p>
                <a:pPr indent="266700" algn="ctr">
                  <a:spcAft>
                    <a:spcPts val="0"/>
                  </a:spcAft>
                </a:pPr>
                <a14:m>
                  <m:oMathPara xmlns:m="http://schemas.openxmlformats.org/officeDocument/2006/math">
                    <m:oMathParaPr>
                      <m:jc m:val="centerGroup"/>
                    </m:oMathParaPr>
                    <m:oMath xmlns:m="http://schemas.openxmlformats.org/officeDocument/2006/math">
                      <m:r>
                        <a:rPr lang="en-US" altLang="zh-CN" sz="1200" i="1" kern="100">
                          <a:latin typeface="Cambria Math" panose="02040503050406030204" pitchFamily="18" charset="0"/>
                          <a:cs typeface="Times New Roman" panose="02020603050405020304" pitchFamily="18" charset="0"/>
                        </a:rPr>
                        <m:t>𝛺</m:t>
                      </m:r>
                      <m:r>
                        <a:rPr lang="en-US" altLang="zh-CN" sz="1200" i="1" kern="100">
                          <a:latin typeface="Cambria Math" panose="02040503050406030204" pitchFamily="18" charset="0"/>
                          <a:cs typeface="Times New Roman" panose="02020603050405020304" pitchFamily="18" charset="0"/>
                        </a:rPr>
                        <m:t>−</m:t>
                      </m:r>
                      <m:sSub>
                        <m:sSubPr>
                          <m:ctrlPr>
                            <a:rPr lang="zh-CN" altLang="zh-CN" sz="12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200" i="1" kern="100">
                              <a:latin typeface="Cambria Math" panose="02040503050406030204" pitchFamily="18" charset="0"/>
                              <a:cs typeface="Times New Roman" panose="02020603050405020304" pitchFamily="18" charset="0"/>
                            </a:rPr>
                            <m:t>𝜔</m:t>
                          </m:r>
                        </m:e>
                        <m:sub>
                          <m:r>
                            <a:rPr lang="en-US" altLang="zh-CN" sz="1200" i="1" kern="100">
                              <a:latin typeface="Cambria Math" panose="02040503050406030204" pitchFamily="18" charset="0"/>
                              <a:cs typeface="Times New Roman" panose="02020603050405020304" pitchFamily="18" charset="0"/>
                            </a:rPr>
                            <m:t>𝛽</m:t>
                          </m:r>
                        </m:sub>
                      </m:sSub>
                      <m:r>
                        <a:rPr lang="en-US" altLang="zh-CN" sz="1200" i="1" kern="100">
                          <a:latin typeface="Cambria Math" panose="02040503050406030204" pitchFamily="18" charset="0"/>
                          <a:cs typeface="Times New Roman" panose="02020603050405020304" pitchFamily="18" charset="0"/>
                        </a:rPr>
                        <m:t>=−</m:t>
                      </m:r>
                      <m:r>
                        <a:rPr lang="en-US" altLang="zh-CN" sz="1200" i="1" kern="100">
                          <a:latin typeface="Cambria Math" panose="02040503050406030204" pitchFamily="18" charset="0"/>
                          <a:cs typeface="Times New Roman" panose="02020603050405020304" pitchFamily="18" charset="0"/>
                        </a:rPr>
                        <m:t>𝑖</m:t>
                      </m:r>
                      <m:f>
                        <m:fPr>
                          <m:ctrlPr>
                            <a:rPr lang="zh-CN" altLang="zh-CN" sz="1200" i="1" kern="100">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1200" i="1" kern="100">
                              <a:latin typeface="Cambria Math" panose="02040503050406030204" pitchFamily="18" charset="0"/>
                              <a:cs typeface="Times New Roman" panose="02020603050405020304" pitchFamily="18" charset="0"/>
                            </a:rPr>
                            <m:t>𝐼𝑐</m:t>
                          </m:r>
                        </m:num>
                        <m:den>
                          <m:r>
                            <a:rPr lang="en-US" altLang="zh-CN" sz="1200" i="1" kern="100">
                              <a:latin typeface="Cambria Math" panose="02040503050406030204" pitchFamily="18" charset="0"/>
                              <a:cs typeface="Times New Roman" panose="02020603050405020304" pitchFamily="18" charset="0"/>
                            </a:rPr>
                            <m:t>4</m:t>
                          </m:r>
                          <m:r>
                            <a:rPr lang="en-US" altLang="zh-CN" sz="1200" i="1" kern="100">
                              <a:latin typeface="Cambria Math" panose="02040503050406030204" pitchFamily="18" charset="0"/>
                              <a:cs typeface="Times New Roman" panose="02020603050405020304" pitchFamily="18" charset="0"/>
                            </a:rPr>
                            <m:t>𝜋</m:t>
                          </m:r>
                          <m:sSub>
                            <m:sSubPr>
                              <m:ctrlPr>
                                <a:rPr lang="zh-CN" altLang="zh-CN" sz="12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200" i="1" kern="100">
                                  <a:latin typeface="Cambria Math" panose="02040503050406030204" pitchFamily="18" charset="0"/>
                                  <a:cs typeface="Times New Roman" panose="02020603050405020304" pitchFamily="18" charset="0"/>
                                </a:rPr>
                                <m:t>𝜈</m:t>
                              </m:r>
                            </m:e>
                            <m:sub>
                              <m:r>
                                <a:rPr lang="en-US" altLang="zh-CN" sz="1200" i="1" kern="100">
                                  <a:latin typeface="Cambria Math" panose="02040503050406030204" pitchFamily="18" charset="0"/>
                                  <a:cs typeface="Times New Roman" panose="02020603050405020304" pitchFamily="18" charset="0"/>
                                </a:rPr>
                                <m:t>𝛽</m:t>
                              </m:r>
                            </m:sub>
                          </m:sSub>
                          <m:d>
                            <m:dPr>
                              <m:ctrlPr>
                                <a:rPr lang="zh-CN" altLang="zh-CN" sz="1200" i="1" kern="100">
                                  <a:latin typeface="Cambria Math" panose="02040503050406030204" pitchFamily="18" charset="0"/>
                                  <a:ea typeface="Cambria Math" panose="02040503050406030204" pitchFamily="18" charset="0"/>
                                  <a:cs typeface="Times New Roman" panose="02020603050405020304" pitchFamily="18" charset="0"/>
                                </a:rPr>
                              </m:ctrlPr>
                            </m:dPr>
                            <m:e>
                              <m:f>
                                <m:fPr>
                                  <m:type m:val="lin"/>
                                  <m:ctrlPr>
                                    <a:rPr lang="zh-CN" altLang="zh-CN" sz="1200" i="1" kern="100">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sz="12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200" i="1" kern="100">
                                          <a:latin typeface="Cambria Math" panose="02040503050406030204" pitchFamily="18" charset="0"/>
                                          <a:cs typeface="Times New Roman" panose="02020603050405020304" pitchFamily="18" charset="0"/>
                                        </a:rPr>
                                        <m:t>𝐸</m:t>
                                      </m:r>
                                    </m:e>
                                    <m:sub>
                                      <m:r>
                                        <a:rPr lang="en-US" altLang="zh-CN" sz="1200" i="1" kern="100">
                                          <a:latin typeface="Cambria Math" panose="02040503050406030204" pitchFamily="18" charset="0"/>
                                          <a:cs typeface="Times New Roman" panose="02020603050405020304" pitchFamily="18" charset="0"/>
                                        </a:rPr>
                                        <m:t>0</m:t>
                                      </m:r>
                                    </m:sub>
                                  </m:sSub>
                                </m:num>
                                <m:den>
                                  <m:r>
                                    <a:rPr lang="en-US" altLang="zh-CN" sz="1200" i="1" kern="100">
                                      <a:latin typeface="Cambria Math" panose="02040503050406030204" pitchFamily="18" charset="0"/>
                                      <a:cs typeface="Times New Roman" panose="02020603050405020304" pitchFamily="18" charset="0"/>
                                    </a:rPr>
                                    <m:t>𝑒</m:t>
                                  </m:r>
                                </m:den>
                              </m:f>
                            </m:e>
                          </m:d>
                        </m:den>
                      </m:f>
                      <m:nary>
                        <m:naryPr>
                          <m:chr m:val="∑"/>
                          <m:limLoc m:val="undOvr"/>
                          <m:ctrlPr>
                            <a:rPr lang="zh-CN" altLang="zh-CN" sz="1200" i="1" kern="100">
                              <a:latin typeface="Cambria Math" panose="02040503050406030204" pitchFamily="18" charset="0"/>
                              <a:ea typeface="Cambria Math" panose="02040503050406030204" pitchFamily="18" charset="0"/>
                              <a:cs typeface="Times New Roman" panose="02020603050405020304" pitchFamily="18" charset="0"/>
                            </a:rPr>
                          </m:ctrlPr>
                        </m:naryPr>
                        <m:sub>
                          <m:r>
                            <a:rPr lang="en-US" altLang="zh-CN" sz="1200" i="1" kern="100">
                              <a:latin typeface="Cambria Math" panose="02040503050406030204" pitchFamily="18" charset="0"/>
                              <a:cs typeface="Times New Roman" panose="02020603050405020304" pitchFamily="18" charset="0"/>
                            </a:rPr>
                            <m:t>𝑞</m:t>
                          </m:r>
                          <m:r>
                            <a:rPr lang="en-US" altLang="zh-CN" sz="1200" i="1" kern="100">
                              <a:latin typeface="Cambria Math" panose="02040503050406030204" pitchFamily="18" charset="0"/>
                              <a:cs typeface="Times New Roman" panose="02020603050405020304" pitchFamily="18" charset="0"/>
                            </a:rPr>
                            <m:t>=−∞</m:t>
                          </m:r>
                        </m:sub>
                        <m:sup>
                          <m:r>
                            <a:rPr lang="en-US" altLang="zh-CN" sz="1200" i="1" kern="100">
                              <a:latin typeface="Cambria Math" panose="02040503050406030204" pitchFamily="18" charset="0"/>
                              <a:cs typeface="Times New Roman" panose="02020603050405020304" pitchFamily="18" charset="0"/>
                            </a:rPr>
                            <m:t>∞</m:t>
                          </m:r>
                        </m:sup>
                        <m:e>
                          <m:sSubSup>
                            <m:sSubSupPr>
                              <m:ctrlPr>
                                <a:rPr lang="zh-CN" altLang="zh-CN" sz="1200" i="1" kern="100">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1200" i="1" kern="100">
                                  <a:latin typeface="Cambria Math" panose="02040503050406030204" pitchFamily="18" charset="0"/>
                                  <a:cs typeface="Times New Roman" panose="02020603050405020304" pitchFamily="18" charset="0"/>
                                </a:rPr>
                                <m:t>𝑍</m:t>
                              </m:r>
                            </m:e>
                            <m:sub>
                              <m:r>
                                <a:rPr lang="en-US" altLang="zh-CN" sz="1200" i="1" kern="100">
                                  <a:latin typeface="Cambria Math" panose="02040503050406030204" pitchFamily="18" charset="0"/>
                                  <a:cs typeface="Times New Roman" panose="02020603050405020304" pitchFamily="18" charset="0"/>
                                </a:rPr>
                                <m:t>1</m:t>
                              </m:r>
                            </m:sub>
                            <m:sup>
                              <m:r>
                                <a:rPr lang="en-US" altLang="zh-CN" sz="1200" i="1" kern="100">
                                  <a:latin typeface="Cambria Math" panose="02040503050406030204" pitchFamily="18" charset="0"/>
                                  <a:cs typeface="Times New Roman" panose="02020603050405020304" pitchFamily="18" charset="0"/>
                                </a:rPr>
                                <m:t>⊥</m:t>
                              </m:r>
                            </m:sup>
                          </m:sSubSup>
                          <m:d>
                            <m:dPr>
                              <m:ctrlPr>
                                <a:rPr lang="zh-CN" altLang="zh-CN" sz="1200" i="1" kern="100">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zh-CN" altLang="zh-CN" sz="12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200" i="1" kern="100">
                                      <a:latin typeface="Cambria Math" panose="02040503050406030204" pitchFamily="18" charset="0"/>
                                      <a:cs typeface="Times New Roman" panose="02020603050405020304" pitchFamily="18" charset="0"/>
                                    </a:rPr>
                                    <m:t>𝜔</m:t>
                                  </m:r>
                                </m:e>
                                <m:sub>
                                  <m:r>
                                    <a:rPr lang="en-US" altLang="zh-CN" sz="1200" i="1" kern="100">
                                      <a:latin typeface="Cambria Math" panose="02040503050406030204" pitchFamily="18" charset="0"/>
                                      <a:cs typeface="Times New Roman" panose="02020603050405020304" pitchFamily="18" charset="0"/>
                                    </a:rPr>
                                    <m:t>𝑞</m:t>
                                  </m:r>
                                </m:sub>
                              </m:sSub>
                            </m:e>
                          </m:d>
                        </m:e>
                      </m:nary>
                      <m:sSub>
                        <m:sSubPr>
                          <m:ctrlPr>
                            <a:rPr lang="zh-CN" altLang="zh-CN" sz="12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200" i="1" kern="100">
                              <a:latin typeface="Cambria Math" panose="02040503050406030204" pitchFamily="18" charset="0"/>
                              <a:ea typeface="MS Gothic" panose="020B0609070205080204" pitchFamily="49" charset="-128"/>
                              <a:cs typeface="Times New Roman" panose="02020603050405020304" pitchFamily="18" charset="0"/>
                            </a:rPr>
                            <m:t>h</m:t>
                          </m:r>
                        </m:e>
                        <m:sub>
                          <m:r>
                            <a:rPr lang="en-US" altLang="zh-CN" sz="1200" i="1" kern="100">
                              <a:latin typeface="Cambria Math" panose="02040503050406030204" pitchFamily="18" charset="0"/>
                              <a:cs typeface="Times New Roman" panose="02020603050405020304" pitchFamily="18" charset="0"/>
                            </a:rPr>
                            <m:t>0</m:t>
                          </m:r>
                        </m:sub>
                      </m:sSub>
                      <m:d>
                        <m:dPr>
                          <m:ctrlPr>
                            <a:rPr lang="zh-CN" altLang="zh-CN" sz="1200" i="1" kern="100">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zh-CN" altLang="zh-CN" sz="12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200" i="1" kern="100">
                                  <a:latin typeface="Cambria Math" panose="02040503050406030204" pitchFamily="18" charset="0"/>
                                  <a:cs typeface="Times New Roman" panose="02020603050405020304" pitchFamily="18" charset="0"/>
                                </a:rPr>
                                <m:t>𝜔</m:t>
                              </m:r>
                            </m:e>
                            <m:sub>
                              <m:r>
                                <a:rPr lang="en-US" altLang="zh-CN" sz="1200" i="1" kern="100">
                                  <a:latin typeface="Cambria Math" panose="02040503050406030204" pitchFamily="18" charset="0"/>
                                  <a:cs typeface="Times New Roman" panose="02020603050405020304" pitchFamily="18" charset="0"/>
                                </a:rPr>
                                <m:t>𝑞</m:t>
                              </m:r>
                            </m:sub>
                          </m:sSub>
                        </m:e>
                      </m:d>
                    </m:oMath>
                  </m:oMathPara>
                </a14:m>
                <a:endParaRPr lang="zh-CN" altLang="zh-CN" sz="1200" kern="100" dirty="0">
                  <a:latin typeface="等线" panose="02010600030101010101" pitchFamily="2" charset="-122"/>
                  <a:cs typeface="Times New Roman" panose="02020603050405020304" pitchFamily="18" charset="0"/>
                </a:endParaRPr>
              </a:p>
            </p:txBody>
          </p:sp>
        </mc:Choice>
        <mc:Fallback xmlns="">
          <p:sp>
            <p:nvSpPr>
              <p:cNvPr id="20" name="矩形 19"/>
              <p:cNvSpPr>
                <a:spLocks noRot="1" noChangeAspect="1" noMove="1" noResize="1" noEditPoints="1" noAdjustHandles="1" noChangeArrowheads="1" noChangeShapeType="1" noTextEdit="1"/>
              </p:cNvSpPr>
              <p:nvPr/>
            </p:nvSpPr>
            <p:spPr>
              <a:xfrm>
                <a:off x="712227" y="1783102"/>
                <a:ext cx="7431819" cy="616194"/>
              </a:xfrm>
              <a:prstGeom prst="rect">
                <a:avLst/>
              </a:prstGeom>
              <a:blipFill>
                <a:blip r:embed="rId10"/>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1" name="矩形 20"/>
              <p:cNvSpPr/>
              <p:nvPr/>
            </p:nvSpPr>
            <p:spPr>
              <a:xfrm>
                <a:off x="8018319" y="1747477"/>
                <a:ext cx="1848968" cy="29347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zh-CN" altLang="en-US" sz="1200" i="1">
                              <a:latin typeface="Cambria Math" panose="02040503050406030204" pitchFamily="18" charset="0"/>
                            </a:rPr>
                          </m:ctrlPr>
                        </m:sSubPr>
                        <m:e>
                          <m:r>
                            <a:rPr lang="zh-CN" altLang="en-US" sz="1200" i="1">
                              <a:latin typeface="Cambria Math" panose="02040503050406030204" pitchFamily="18" charset="0"/>
                            </a:rPr>
                            <m:t>𝜔</m:t>
                          </m:r>
                        </m:e>
                        <m:sub>
                          <m:r>
                            <a:rPr lang="zh-CN" altLang="en-US" sz="1200" i="1">
                              <a:latin typeface="Cambria Math" panose="02040503050406030204" pitchFamily="18" charset="0"/>
                            </a:rPr>
                            <m:t>𝑞</m:t>
                          </m:r>
                        </m:sub>
                      </m:sSub>
                      <m:r>
                        <a:rPr lang="zh-CN" altLang="en-US" sz="1200" i="0">
                          <a:latin typeface="Cambria Math" panose="02040503050406030204" pitchFamily="18" charset="0"/>
                        </a:rPr>
                        <m:t>=</m:t>
                      </m:r>
                      <m:sSub>
                        <m:sSubPr>
                          <m:ctrlPr>
                            <a:rPr lang="zh-CN" altLang="en-US" sz="1200" i="1">
                              <a:latin typeface="Cambria Math" panose="02040503050406030204" pitchFamily="18" charset="0"/>
                            </a:rPr>
                          </m:ctrlPr>
                        </m:sSubPr>
                        <m:e>
                          <m:r>
                            <a:rPr lang="zh-CN" altLang="en-US" sz="1200" i="1">
                              <a:latin typeface="Cambria Math" panose="02040503050406030204" pitchFamily="18" charset="0"/>
                            </a:rPr>
                            <m:t>𝜔</m:t>
                          </m:r>
                        </m:e>
                        <m:sub>
                          <m:r>
                            <a:rPr lang="zh-CN" altLang="en-US" sz="1200" i="1">
                              <a:latin typeface="Cambria Math" panose="02040503050406030204" pitchFamily="18" charset="0"/>
                            </a:rPr>
                            <m:t>𝛽</m:t>
                          </m:r>
                        </m:sub>
                      </m:sSub>
                      <m:r>
                        <a:rPr lang="zh-CN" altLang="en-US" sz="1200" i="0">
                          <a:latin typeface="Cambria Math" panose="02040503050406030204" pitchFamily="18" charset="0"/>
                        </a:rPr>
                        <m:t>+</m:t>
                      </m:r>
                      <m:r>
                        <a:rPr lang="zh-CN" altLang="en-US" sz="1200" i="1">
                          <a:latin typeface="Cambria Math" panose="02040503050406030204" pitchFamily="18" charset="0"/>
                        </a:rPr>
                        <m:t>𝜇</m:t>
                      </m:r>
                      <m:sSub>
                        <m:sSubPr>
                          <m:ctrlPr>
                            <a:rPr lang="zh-CN" altLang="en-US" sz="1200" i="1">
                              <a:latin typeface="Cambria Math" panose="02040503050406030204" pitchFamily="18" charset="0"/>
                            </a:rPr>
                          </m:ctrlPr>
                        </m:sSubPr>
                        <m:e>
                          <m:r>
                            <a:rPr lang="zh-CN" altLang="en-US" sz="1200" i="1">
                              <a:latin typeface="Cambria Math" panose="02040503050406030204" pitchFamily="18" charset="0"/>
                            </a:rPr>
                            <m:t>𝜔</m:t>
                          </m:r>
                        </m:e>
                        <m:sub>
                          <m:r>
                            <a:rPr lang="zh-CN" altLang="en-US" sz="1200" i="0">
                              <a:latin typeface="Cambria Math" panose="02040503050406030204" pitchFamily="18" charset="0"/>
                            </a:rPr>
                            <m:t>0</m:t>
                          </m:r>
                        </m:sub>
                      </m:sSub>
                      <m:r>
                        <a:rPr lang="zh-CN" altLang="en-US" sz="1200" i="0">
                          <a:latin typeface="Cambria Math" panose="02040503050406030204" pitchFamily="18" charset="0"/>
                        </a:rPr>
                        <m:t>+</m:t>
                      </m:r>
                      <m:r>
                        <a:rPr lang="zh-CN" altLang="en-US" sz="1200" i="1">
                          <a:latin typeface="Cambria Math" panose="02040503050406030204" pitchFamily="18" charset="0"/>
                        </a:rPr>
                        <m:t>𝑝𝑀</m:t>
                      </m:r>
                      <m:sSub>
                        <m:sSubPr>
                          <m:ctrlPr>
                            <a:rPr lang="zh-CN" altLang="en-US" sz="1200" i="1">
                              <a:latin typeface="Cambria Math" panose="02040503050406030204" pitchFamily="18" charset="0"/>
                            </a:rPr>
                          </m:ctrlPr>
                        </m:sSubPr>
                        <m:e>
                          <m:r>
                            <a:rPr lang="zh-CN" altLang="en-US" sz="1200" i="1">
                              <a:latin typeface="Cambria Math" panose="02040503050406030204" pitchFamily="18" charset="0"/>
                            </a:rPr>
                            <m:t>𝜔</m:t>
                          </m:r>
                        </m:e>
                        <m:sub>
                          <m:r>
                            <a:rPr lang="zh-CN" altLang="en-US" sz="1200" i="0">
                              <a:latin typeface="Cambria Math" panose="02040503050406030204" pitchFamily="18" charset="0"/>
                            </a:rPr>
                            <m:t>0</m:t>
                          </m:r>
                        </m:sub>
                      </m:sSub>
                    </m:oMath>
                  </m:oMathPara>
                </a14:m>
                <a:endParaRPr lang="zh-CN" altLang="en-US" sz="1200" dirty="0"/>
              </a:p>
            </p:txBody>
          </p:sp>
        </mc:Choice>
        <mc:Fallback xmlns="">
          <p:sp>
            <p:nvSpPr>
              <p:cNvPr id="21" name="矩形 20"/>
              <p:cNvSpPr>
                <a:spLocks noRot="1" noChangeAspect="1" noMove="1" noResize="1" noEditPoints="1" noAdjustHandles="1" noChangeArrowheads="1" noChangeShapeType="1" noTextEdit="1"/>
              </p:cNvSpPr>
              <p:nvPr/>
            </p:nvSpPr>
            <p:spPr>
              <a:xfrm>
                <a:off x="8018319" y="1747477"/>
                <a:ext cx="1848968" cy="293478"/>
              </a:xfrm>
              <a:prstGeom prst="rect">
                <a:avLst/>
              </a:prstGeom>
              <a:blipFill>
                <a:blip r:embed="rId11"/>
                <a:stretch>
                  <a:fillRect b="-208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2" name="矩形 21"/>
              <p:cNvSpPr/>
              <p:nvPr/>
            </p:nvSpPr>
            <p:spPr>
              <a:xfrm>
                <a:off x="6070419" y="1897967"/>
                <a:ext cx="1871731" cy="4194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zh-CN" altLang="zh-CN" sz="12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200" i="1" kern="100">
                              <a:latin typeface="Cambria Math" panose="02040503050406030204" pitchFamily="18" charset="0"/>
                              <a:ea typeface="MS Gothic" panose="020B0609070205080204" pitchFamily="49" charset="-128"/>
                              <a:cs typeface="Times New Roman" panose="02020603050405020304" pitchFamily="18" charset="0"/>
                            </a:rPr>
                            <m:t>h</m:t>
                          </m:r>
                        </m:e>
                        <m:sub>
                          <m:r>
                            <a:rPr lang="en-US" altLang="zh-CN" sz="1200" i="1" kern="100">
                              <a:latin typeface="Cambria Math" panose="02040503050406030204" pitchFamily="18" charset="0"/>
                              <a:cs typeface="Times New Roman" panose="02020603050405020304" pitchFamily="18" charset="0"/>
                            </a:rPr>
                            <m:t>0</m:t>
                          </m:r>
                        </m:sub>
                      </m:sSub>
                      <m:d>
                        <m:dPr>
                          <m:ctrlPr>
                            <a:rPr lang="zh-CN" altLang="zh-CN" sz="1200" i="1" kern="100">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zh-CN" altLang="zh-CN" sz="12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200" i="1" kern="100">
                                  <a:latin typeface="Cambria Math" panose="02040503050406030204" pitchFamily="18" charset="0"/>
                                  <a:cs typeface="Times New Roman" panose="02020603050405020304" pitchFamily="18" charset="0"/>
                                </a:rPr>
                                <m:t>𝜔</m:t>
                              </m:r>
                            </m:e>
                            <m:sub>
                              <m:r>
                                <a:rPr lang="en-US" altLang="zh-CN" sz="1200" i="1" kern="100">
                                  <a:latin typeface="Cambria Math" panose="02040503050406030204" pitchFamily="18" charset="0"/>
                                  <a:cs typeface="Times New Roman" panose="02020603050405020304" pitchFamily="18" charset="0"/>
                                </a:rPr>
                                <m:t>𝑞</m:t>
                              </m:r>
                            </m:sub>
                          </m:sSub>
                        </m:e>
                      </m:d>
                      <m:r>
                        <a:rPr lang="en-US" altLang="zh-CN" sz="1200" i="1" kern="100">
                          <a:latin typeface="Cambria Math" panose="02040503050406030204" pitchFamily="18" charset="0"/>
                          <a:cs typeface="Times New Roman" panose="02020603050405020304" pitchFamily="18" charset="0"/>
                        </a:rPr>
                        <m:t>=</m:t>
                      </m:r>
                      <m:sSubSup>
                        <m:sSubSupPr>
                          <m:ctrlPr>
                            <a:rPr lang="zh-CN" altLang="zh-CN" sz="1200" i="1" kern="100">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1200" i="1" kern="100">
                              <a:latin typeface="Cambria Math" panose="02040503050406030204" pitchFamily="18" charset="0"/>
                              <a:cs typeface="Times New Roman" panose="02020603050405020304" pitchFamily="18" charset="0"/>
                            </a:rPr>
                            <m:t>𝐽</m:t>
                          </m:r>
                        </m:e>
                        <m:sub>
                          <m:r>
                            <a:rPr lang="en-US" altLang="zh-CN" sz="1200" i="1" kern="100">
                              <a:latin typeface="Cambria Math" panose="02040503050406030204" pitchFamily="18" charset="0"/>
                              <a:cs typeface="Times New Roman" panose="02020603050405020304" pitchFamily="18" charset="0"/>
                            </a:rPr>
                            <m:t>0</m:t>
                          </m:r>
                        </m:sub>
                        <m:sup>
                          <m:r>
                            <a:rPr lang="en-US" altLang="zh-CN" sz="1200" i="1" kern="100">
                              <a:latin typeface="Cambria Math" panose="02040503050406030204" pitchFamily="18" charset="0"/>
                              <a:cs typeface="Times New Roman" panose="02020603050405020304" pitchFamily="18" charset="0"/>
                            </a:rPr>
                            <m:t>2</m:t>
                          </m:r>
                        </m:sup>
                      </m:sSubSup>
                      <m:d>
                        <m:dPr>
                          <m:ctrlPr>
                            <a:rPr lang="zh-CN" altLang="zh-CN" sz="1200" i="1" kern="100">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1200" i="1" kern="100">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sz="12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200" i="1" kern="100">
                                      <a:latin typeface="Cambria Math" panose="02040503050406030204" pitchFamily="18" charset="0"/>
                                      <a:cs typeface="Times New Roman" panose="02020603050405020304" pitchFamily="18" charset="0"/>
                                    </a:rPr>
                                    <m:t>𝜔</m:t>
                                  </m:r>
                                </m:e>
                                <m:sub>
                                  <m:r>
                                    <a:rPr lang="en-US" altLang="zh-CN" sz="1200" i="1" kern="100">
                                      <a:latin typeface="Cambria Math" panose="02040503050406030204" pitchFamily="18" charset="0"/>
                                      <a:cs typeface="Times New Roman" panose="02020603050405020304" pitchFamily="18" charset="0"/>
                                    </a:rPr>
                                    <m:t>𝑞</m:t>
                                  </m:r>
                                </m:sub>
                              </m:sSub>
                              <m:r>
                                <a:rPr lang="en-US" altLang="zh-CN" sz="1200" i="1" kern="100">
                                  <a:latin typeface="Cambria Math" panose="02040503050406030204" pitchFamily="18" charset="0"/>
                                  <a:cs typeface="Times New Roman" panose="02020603050405020304" pitchFamily="18" charset="0"/>
                                </a:rPr>
                                <m:t>−</m:t>
                              </m:r>
                              <m:sSub>
                                <m:sSubPr>
                                  <m:ctrlPr>
                                    <a:rPr lang="zh-CN" altLang="zh-CN" sz="1200"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200" i="1" kern="100">
                                      <a:latin typeface="Cambria Math" panose="02040503050406030204" pitchFamily="18" charset="0"/>
                                      <a:cs typeface="Times New Roman" panose="02020603050405020304" pitchFamily="18" charset="0"/>
                                    </a:rPr>
                                    <m:t>𝜔</m:t>
                                  </m:r>
                                </m:e>
                                <m:sub>
                                  <m:r>
                                    <a:rPr lang="en-US" altLang="zh-CN" sz="1200" i="1" kern="100">
                                      <a:latin typeface="Cambria Math" panose="02040503050406030204" pitchFamily="18" charset="0"/>
                                      <a:cs typeface="Times New Roman" panose="02020603050405020304" pitchFamily="18" charset="0"/>
                                    </a:rPr>
                                    <m:t>𝜉</m:t>
                                  </m:r>
                                </m:sub>
                              </m:sSub>
                            </m:num>
                            <m:den>
                              <m:r>
                                <a:rPr lang="en-US" altLang="zh-CN" sz="1200" i="1" kern="100">
                                  <a:latin typeface="Cambria Math" panose="02040503050406030204" pitchFamily="18" charset="0"/>
                                  <a:cs typeface="Times New Roman" panose="02020603050405020304" pitchFamily="18" charset="0"/>
                                </a:rPr>
                                <m:t>𝑐</m:t>
                              </m:r>
                            </m:den>
                          </m:f>
                          <m:acc>
                            <m:accPr>
                              <m:chr m:val="̂"/>
                              <m:ctrlPr>
                                <a:rPr lang="zh-CN" altLang="zh-CN" sz="1200" i="1" kern="100">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1200" i="1" kern="100">
                                  <a:latin typeface="Cambria Math" panose="02040503050406030204" pitchFamily="18" charset="0"/>
                                  <a:cs typeface="Times New Roman" panose="02020603050405020304" pitchFamily="18" charset="0"/>
                                </a:rPr>
                                <m:t>𝑧</m:t>
                              </m:r>
                            </m:e>
                          </m:acc>
                        </m:e>
                      </m:d>
                    </m:oMath>
                  </m:oMathPara>
                </a14:m>
                <a:endParaRPr lang="zh-CN" altLang="en-US" sz="1200" dirty="0"/>
              </a:p>
            </p:txBody>
          </p:sp>
        </mc:Choice>
        <mc:Fallback xmlns="">
          <p:sp>
            <p:nvSpPr>
              <p:cNvPr id="22" name="矩形 21"/>
              <p:cNvSpPr>
                <a:spLocks noRot="1" noChangeAspect="1" noMove="1" noResize="1" noEditPoints="1" noAdjustHandles="1" noChangeArrowheads="1" noChangeShapeType="1" noTextEdit="1"/>
              </p:cNvSpPr>
              <p:nvPr/>
            </p:nvSpPr>
            <p:spPr>
              <a:xfrm>
                <a:off x="6070419" y="1897967"/>
                <a:ext cx="1871731" cy="419410"/>
              </a:xfrm>
              <a:prstGeom prst="rect">
                <a:avLst/>
              </a:prstGeom>
              <a:blipFill>
                <a:blip r:embed="rId12"/>
                <a:stretch>
                  <a:fillRect r="-1629"/>
                </a:stretch>
              </a:blipFill>
            </p:spPr>
            <p:txBody>
              <a:bodyPr/>
              <a:lstStyle/>
              <a:p>
                <a:r>
                  <a:rPr lang="zh-CN" altLang="en-US">
                    <a:noFill/>
                  </a:rPr>
                  <a:t> </a:t>
                </a:r>
              </a:p>
            </p:txBody>
          </p:sp>
        </mc:Fallback>
      </mc:AlternateContent>
      <p:sp>
        <p:nvSpPr>
          <p:cNvPr id="23" name="矩形 22"/>
          <p:cNvSpPr/>
          <p:nvPr/>
        </p:nvSpPr>
        <p:spPr>
          <a:xfrm flipH="1">
            <a:off x="5426715" y="1970367"/>
            <a:ext cx="174136" cy="263679"/>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4071473" y="1874434"/>
            <a:ext cx="73809" cy="186609"/>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7645884" y="1956777"/>
            <a:ext cx="139579" cy="27727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7" name="矩形 26"/>
              <p:cNvSpPr/>
              <p:nvPr/>
            </p:nvSpPr>
            <p:spPr>
              <a:xfrm>
                <a:off x="8030495" y="1968433"/>
                <a:ext cx="882806" cy="48115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zh-CN" altLang="en-US" sz="1200" i="1">
                              <a:latin typeface="Cambria Math" panose="02040503050406030204" pitchFamily="18" charset="0"/>
                            </a:rPr>
                          </m:ctrlPr>
                        </m:sSubPr>
                        <m:e>
                          <m:r>
                            <a:rPr lang="zh-CN" altLang="en-US" sz="1200" i="1">
                              <a:latin typeface="Cambria Math" panose="02040503050406030204" pitchFamily="18" charset="0"/>
                            </a:rPr>
                            <m:t>𝜔</m:t>
                          </m:r>
                        </m:e>
                        <m:sub>
                          <m:r>
                            <a:rPr lang="zh-CN" altLang="en-US" sz="1200" i="1">
                              <a:latin typeface="Cambria Math" panose="02040503050406030204" pitchFamily="18" charset="0"/>
                            </a:rPr>
                            <m:t>𝜉</m:t>
                          </m:r>
                        </m:sub>
                      </m:sSub>
                      <m:r>
                        <a:rPr lang="zh-CN" altLang="en-US" sz="1200" i="0">
                          <a:latin typeface="Cambria Math" panose="02040503050406030204" pitchFamily="18" charset="0"/>
                        </a:rPr>
                        <m:t>=</m:t>
                      </m:r>
                      <m:f>
                        <m:fPr>
                          <m:ctrlPr>
                            <a:rPr lang="zh-CN" altLang="en-US" sz="1200" i="1">
                              <a:latin typeface="Cambria Math" panose="02040503050406030204" pitchFamily="18" charset="0"/>
                            </a:rPr>
                          </m:ctrlPr>
                        </m:fPr>
                        <m:num>
                          <m:sSub>
                            <m:sSubPr>
                              <m:ctrlPr>
                                <a:rPr lang="zh-CN" altLang="en-US" sz="1200" i="1">
                                  <a:latin typeface="Cambria Math" panose="02040503050406030204" pitchFamily="18" charset="0"/>
                                </a:rPr>
                              </m:ctrlPr>
                            </m:sSubPr>
                            <m:e>
                              <m:r>
                                <a:rPr lang="zh-CN" altLang="en-US" sz="1200" i="1">
                                  <a:latin typeface="Cambria Math" panose="02040503050406030204" pitchFamily="18" charset="0"/>
                                </a:rPr>
                                <m:t>𝜔</m:t>
                              </m:r>
                            </m:e>
                            <m:sub>
                              <m:r>
                                <a:rPr lang="zh-CN" altLang="en-US" sz="1200" i="1">
                                  <a:latin typeface="Cambria Math" panose="02040503050406030204" pitchFamily="18" charset="0"/>
                                </a:rPr>
                                <m:t>𝛽</m:t>
                              </m:r>
                            </m:sub>
                          </m:sSub>
                          <m:r>
                            <a:rPr lang="zh-CN" altLang="en-US" sz="1200" i="1">
                              <a:latin typeface="Cambria Math" panose="02040503050406030204" pitchFamily="18" charset="0"/>
                            </a:rPr>
                            <m:t>𝜉</m:t>
                          </m:r>
                        </m:num>
                        <m:den>
                          <m:r>
                            <a:rPr lang="zh-CN" altLang="en-US" sz="1200" i="1">
                              <a:latin typeface="Cambria Math" panose="02040503050406030204" pitchFamily="18" charset="0"/>
                            </a:rPr>
                            <m:t>𝜂</m:t>
                          </m:r>
                        </m:den>
                      </m:f>
                    </m:oMath>
                  </m:oMathPara>
                </a14:m>
                <a:endParaRPr lang="zh-CN" altLang="en-US" sz="1200" dirty="0"/>
              </a:p>
            </p:txBody>
          </p:sp>
        </mc:Choice>
        <mc:Fallback xmlns="">
          <p:sp>
            <p:nvSpPr>
              <p:cNvPr id="27" name="矩形 26"/>
              <p:cNvSpPr>
                <a:spLocks noRot="1" noChangeAspect="1" noMove="1" noResize="1" noEditPoints="1" noAdjustHandles="1" noChangeArrowheads="1" noChangeShapeType="1" noTextEdit="1"/>
              </p:cNvSpPr>
              <p:nvPr/>
            </p:nvSpPr>
            <p:spPr>
              <a:xfrm>
                <a:off x="8030495" y="1968433"/>
                <a:ext cx="882806" cy="481157"/>
              </a:xfrm>
              <a:prstGeom prst="rect">
                <a:avLst/>
              </a:prstGeom>
              <a:blipFill>
                <a:blip r:embed="rId13"/>
                <a:stretch>
                  <a:fillRect/>
                </a:stretch>
              </a:blipFill>
            </p:spPr>
            <p:txBody>
              <a:bodyPr/>
              <a:lstStyle/>
              <a:p>
                <a:r>
                  <a:rPr lang="zh-CN" altLang="en-US">
                    <a:noFill/>
                  </a:rPr>
                  <a:t> </a:t>
                </a:r>
              </a:p>
            </p:txBody>
          </p:sp>
        </mc:Fallback>
      </mc:AlternateContent>
      <p:sp>
        <p:nvSpPr>
          <p:cNvPr id="28" name="文本框 27"/>
          <p:cNvSpPr txBox="1"/>
          <p:nvPr/>
        </p:nvSpPr>
        <p:spPr>
          <a:xfrm>
            <a:off x="8940263" y="1983562"/>
            <a:ext cx="3371046" cy="738664"/>
          </a:xfrm>
          <a:prstGeom prst="rect">
            <a:avLst/>
          </a:prstGeom>
          <a:noFill/>
        </p:spPr>
        <p:txBody>
          <a:bodyPr wrap="square" rtlCol="0">
            <a:spAutoFit/>
          </a:bodyPr>
          <a:lstStyle/>
          <a:p>
            <a:pPr>
              <a:lnSpc>
                <a:spcPct val="150000"/>
              </a:lnSpc>
            </a:pPr>
            <a:r>
              <a:rPr lang="zh-CN" altLang="en-US" sz="1400" dirty="0">
                <a:solidFill>
                  <a:srgbClr val="C00000"/>
                </a:solidFill>
              </a:rPr>
              <a:t>不稳定性增长率不仅随</a:t>
            </a:r>
            <a:r>
              <a:rPr lang="zh-CN" altLang="en-US" sz="1400" b="1" dirty="0">
                <a:solidFill>
                  <a:srgbClr val="C00000"/>
                </a:solidFill>
              </a:rPr>
              <a:t>流强线性增加</a:t>
            </a:r>
            <a:r>
              <a:rPr lang="zh-CN" altLang="en-US" sz="1400" dirty="0">
                <a:solidFill>
                  <a:srgbClr val="C00000"/>
                </a:solidFill>
              </a:rPr>
              <a:t>，同时还被</a:t>
            </a:r>
            <a:r>
              <a:rPr lang="zh-CN" altLang="en-US" sz="1400" b="1" dirty="0">
                <a:solidFill>
                  <a:srgbClr val="C00000"/>
                </a:solidFill>
              </a:rPr>
              <a:t>色品、束长</a:t>
            </a:r>
            <a:r>
              <a:rPr lang="zh-CN" altLang="en-US" sz="1400" dirty="0">
                <a:solidFill>
                  <a:srgbClr val="C00000"/>
                </a:solidFill>
              </a:rPr>
              <a:t>通过</a:t>
            </a:r>
            <a:r>
              <a:rPr lang="en-US" altLang="zh-CN" sz="1400" dirty="0">
                <a:solidFill>
                  <a:srgbClr val="C00000"/>
                </a:solidFill>
              </a:rPr>
              <a:t>Bessel</a:t>
            </a:r>
            <a:r>
              <a:rPr lang="zh-CN" altLang="en-US" sz="1400" dirty="0">
                <a:solidFill>
                  <a:srgbClr val="C00000"/>
                </a:solidFill>
              </a:rPr>
              <a:t>函数调制！</a:t>
            </a:r>
          </a:p>
        </p:txBody>
      </p:sp>
      <p:sp>
        <p:nvSpPr>
          <p:cNvPr id="29" name="文本框 28">
            <a:extLst>
              <a:ext uri="{FF2B5EF4-FFF2-40B4-BE49-F238E27FC236}">
                <a16:creationId xmlns:a16="http://schemas.microsoft.com/office/drawing/2014/main" id="{A1B69F77-065A-20F2-0844-12BFCFDCFB5E}"/>
              </a:ext>
            </a:extLst>
          </p:cNvPr>
          <p:cNvSpPr txBox="1"/>
          <p:nvPr/>
        </p:nvSpPr>
        <p:spPr>
          <a:xfrm>
            <a:off x="4266809" y="53955"/>
            <a:ext cx="7888698" cy="369332"/>
          </a:xfrm>
          <a:prstGeom prst="rect">
            <a:avLst/>
          </a:prstGeom>
          <a:noFill/>
        </p:spPr>
        <p:txBody>
          <a:bodyPr wrap="none" rtlCol="0">
            <a:spAutoFit/>
          </a:bodyPr>
          <a:lstStyle/>
          <a:p>
            <a:r>
              <a:rPr lang="zh-CN" altLang="en-US" b="1" dirty="0">
                <a:solidFill>
                  <a:srgbClr val="C00000"/>
                </a:solidFill>
              </a:rPr>
              <a:t>探索一条新途径：不稳定性的增长率</a:t>
            </a:r>
            <a:r>
              <a:rPr lang="en-US" altLang="zh-CN" b="1" dirty="0">
                <a:solidFill>
                  <a:srgbClr val="C00000"/>
                </a:solidFill>
              </a:rPr>
              <a:t>(</a:t>
            </a:r>
            <a:r>
              <a:rPr lang="zh-CN" altLang="en-US" b="1" dirty="0">
                <a:solidFill>
                  <a:srgbClr val="C00000"/>
                </a:solidFill>
              </a:rPr>
              <a:t>实验</a:t>
            </a:r>
            <a:r>
              <a:rPr lang="en-US" altLang="zh-CN" b="1" dirty="0">
                <a:solidFill>
                  <a:srgbClr val="C00000"/>
                </a:solidFill>
              </a:rPr>
              <a:t>&amp;</a:t>
            </a:r>
            <a:r>
              <a:rPr lang="zh-CN" altLang="en-US" b="1" dirty="0">
                <a:solidFill>
                  <a:srgbClr val="C00000"/>
                </a:solidFill>
              </a:rPr>
              <a:t>理论</a:t>
            </a:r>
            <a:r>
              <a:rPr lang="en-US" altLang="zh-CN" b="1" dirty="0">
                <a:solidFill>
                  <a:srgbClr val="C00000"/>
                </a:solidFill>
              </a:rPr>
              <a:t>)       </a:t>
            </a:r>
            <a:r>
              <a:rPr lang="zh-CN" altLang="en-US" b="1" dirty="0">
                <a:solidFill>
                  <a:srgbClr val="C00000"/>
                </a:solidFill>
              </a:rPr>
              <a:t>阻抗模型</a:t>
            </a:r>
            <a:r>
              <a:rPr lang="en-US" altLang="zh-CN" b="1" dirty="0">
                <a:solidFill>
                  <a:srgbClr val="C00000"/>
                </a:solidFill>
              </a:rPr>
              <a:t>       </a:t>
            </a:r>
            <a:r>
              <a:rPr lang="zh-CN" altLang="en-US" b="1" dirty="0">
                <a:solidFill>
                  <a:srgbClr val="C00000"/>
                </a:solidFill>
              </a:rPr>
              <a:t>阻抗元件</a:t>
            </a:r>
          </a:p>
        </p:txBody>
      </p:sp>
      <p:sp>
        <p:nvSpPr>
          <p:cNvPr id="30" name="右箭头 29"/>
          <p:cNvSpPr/>
          <p:nvPr/>
        </p:nvSpPr>
        <p:spPr>
          <a:xfrm rot="10800000">
            <a:off x="9301219" y="61517"/>
            <a:ext cx="313509" cy="1594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右箭头 31"/>
          <p:cNvSpPr/>
          <p:nvPr/>
        </p:nvSpPr>
        <p:spPr>
          <a:xfrm>
            <a:off x="9327348" y="239682"/>
            <a:ext cx="313509" cy="159418"/>
          </a:xfrm>
          <a:prstGeom prst="rightArrow">
            <a:avLst/>
          </a:prstGeom>
          <a:solidFill>
            <a:schemeClr val="accent1">
              <a:lumMod val="40000"/>
              <a:lumOff val="60000"/>
            </a:schemeClr>
          </a:solid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右箭头 32"/>
          <p:cNvSpPr/>
          <p:nvPr/>
        </p:nvSpPr>
        <p:spPr>
          <a:xfrm rot="10800000">
            <a:off x="10692130" y="58299"/>
            <a:ext cx="313509" cy="1594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右箭头 35"/>
          <p:cNvSpPr/>
          <p:nvPr/>
        </p:nvSpPr>
        <p:spPr>
          <a:xfrm>
            <a:off x="10716740" y="240637"/>
            <a:ext cx="313509" cy="159418"/>
          </a:xfrm>
          <a:prstGeom prst="rightArrow">
            <a:avLst/>
          </a:prstGeom>
          <a:solidFill>
            <a:schemeClr val="accent1">
              <a:lumMod val="40000"/>
              <a:lumOff val="60000"/>
            </a:schemeClr>
          </a:solid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346869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F3BE6943-9DC0-E3AF-8145-A5F2C70071DE}"/>
              </a:ext>
            </a:extLst>
          </p:cNvPr>
          <p:cNvSpPr txBox="1"/>
          <p:nvPr/>
        </p:nvSpPr>
        <p:spPr>
          <a:xfrm>
            <a:off x="36091" y="67777"/>
            <a:ext cx="12652187" cy="424732"/>
          </a:xfrm>
          <a:prstGeom prst="rect">
            <a:avLst/>
          </a:prstGeom>
          <a:noFill/>
        </p:spPr>
        <p:txBody>
          <a:bodyPr wrap="square">
            <a:spAutoFit/>
          </a:bodyPr>
          <a:lstStyle/>
          <a:p>
            <a:pPr>
              <a:lnSpc>
                <a:spcPct val="90000"/>
              </a:lnSpc>
              <a:spcBef>
                <a:spcPct val="0"/>
              </a:spcBef>
            </a:pPr>
            <a:r>
              <a:rPr lang="zh-CN" altLang="en-US" sz="2400" b="1" u="sng" dirty="0"/>
              <a:t>纵向逐束团逐圈纵向振荡信息、模式增长及反馈阻尼（</a:t>
            </a:r>
            <a:r>
              <a:rPr lang="en-US" altLang="zh-CN" sz="2400" b="1" u="sng" dirty="0"/>
              <a:t>BPR&amp;BER</a:t>
            </a:r>
            <a:r>
              <a:rPr lang="zh-CN" altLang="en-US" sz="2400" b="1" u="sng" dirty="0"/>
              <a:t>）</a:t>
            </a:r>
          </a:p>
        </p:txBody>
      </p:sp>
      <p:pic>
        <p:nvPicPr>
          <p:cNvPr id="5" name="图片 4">
            <a:extLst>
              <a:ext uri="{FF2B5EF4-FFF2-40B4-BE49-F238E27FC236}">
                <a16:creationId xmlns:a16="http://schemas.microsoft.com/office/drawing/2014/main" id="{6A7454DB-1933-43D3-BBF2-663285C3640F}"/>
              </a:ext>
            </a:extLst>
          </p:cNvPr>
          <p:cNvPicPr>
            <a:picLocks noChangeAspect="1"/>
          </p:cNvPicPr>
          <p:nvPr/>
        </p:nvPicPr>
        <p:blipFill rotWithShape="1">
          <a:blip r:embed="rId2"/>
          <a:srcRect l="9333" t="13585" b="7296"/>
          <a:stretch/>
        </p:blipFill>
        <p:spPr>
          <a:xfrm>
            <a:off x="546670" y="492509"/>
            <a:ext cx="3864635" cy="3228943"/>
          </a:xfrm>
          <a:prstGeom prst="rect">
            <a:avLst/>
          </a:prstGeom>
        </p:spPr>
      </p:pic>
      <p:sp>
        <p:nvSpPr>
          <p:cNvPr id="6" name="矩形 5"/>
          <p:cNvSpPr/>
          <p:nvPr/>
        </p:nvSpPr>
        <p:spPr>
          <a:xfrm>
            <a:off x="1248600" y="648106"/>
            <a:ext cx="1385316" cy="338554"/>
          </a:xfrm>
          <a:prstGeom prst="rect">
            <a:avLst/>
          </a:prstGeom>
        </p:spPr>
        <p:txBody>
          <a:bodyPr wrap="none">
            <a:spAutoFit/>
          </a:bodyPr>
          <a:lstStyle/>
          <a:p>
            <a:r>
              <a:rPr lang="en-US" altLang="zh-CN" sz="1600" b="1" dirty="0"/>
              <a:t>BPR&amp;860mA</a:t>
            </a:r>
            <a:endParaRPr lang="zh-CN" altLang="en-US" sz="1600" dirty="0"/>
          </a:p>
        </p:txBody>
      </p:sp>
      <p:pic>
        <p:nvPicPr>
          <p:cNvPr id="7" name="图片 6">
            <a:extLst>
              <a:ext uri="{FF2B5EF4-FFF2-40B4-BE49-F238E27FC236}">
                <a16:creationId xmlns:a16="http://schemas.microsoft.com/office/drawing/2014/main" id="{46C2B09B-2AB2-4FEE-9251-0635E8D209B4}"/>
              </a:ext>
            </a:extLst>
          </p:cNvPr>
          <p:cNvPicPr>
            <a:picLocks noChangeAspect="1"/>
          </p:cNvPicPr>
          <p:nvPr/>
        </p:nvPicPr>
        <p:blipFill rotWithShape="1">
          <a:blip r:embed="rId3"/>
          <a:srcRect l="10658" t="13711" b="8176"/>
          <a:stretch/>
        </p:blipFill>
        <p:spPr>
          <a:xfrm>
            <a:off x="790068" y="3721452"/>
            <a:ext cx="3534592" cy="2958862"/>
          </a:xfrm>
          <a:prstGeom prst="rect">
            <a:avLst/>
          </a:prstGeom>
        </p:spPr>
      </p:pic>
      <p:sp>
        <p:nvSpPr>
          <p:cNvPr id="8" name="矩形 7"/>
          <p:cNvSpPr/>
          <p:nvPr/>
        </p:nvSpPr>
        <p:spPr>
          <a:xfrm>
            <a:off x="1186476" y="3976907"/>
            <a:ext cx="1370888" cy="338554"/>
          </a:xfrm>
          <a:prstGeom prst="rect">
            <a:avLst/>
          </a:prstGeom>
        </p:spPr>
        <p:txBody>
          <a:bodyPr wrap="none">
            <a:spAutoFit/>
          </a:bodyPr>
          <a:lstStyle/>
          <a:p>
            <a:r>
              <a:rPr lang="en-US" altLang="zh-CN" sz="1600" b="1" dirty="0"/>
              <a:t>BER&amp;900mA</a:t>
            </a:r>
            <a:endParaRPr lang="zh-CN" altLang="en-US" sz="1600" dirty="0"/>
          </a:p>
        </p:txBody>
      </p:sp>
      <p:pic>
        <p:nvPicPr>
          <p:cNvPr id="9" name="图片 8"/>
          <p:cNvPicPr/>
          <p:nvPr/>
        </p:nvPicPr>
        <p:blipFill>
          <a:blip r:embed="rId4"/>
          <a:stretch>
            <a:fillRect/>
          </a:stretch>
        </p:blipFill>
        <p:spPr>
          <a:xfrm>
            <a:off x="4878541" y="492509"/>
            <a:ext cx="4406537" cy="3583102"/>
          </a:xfrm>
          <a:prstGeom prst="rect">
            <a:avLst/>
          </a:prstGeom>
        </p:spPr>
      </p:pic>
      <p:pic>
        <p:nvPicPr>
          <p:cNvPr id="10" name="图片 9"/>
          <p:cNvPicPr/>
          <p:nvPr/>
        </p:nvPicPr>
        <p:blipFill>
          <a:blip r:embed="rId5"/>
          <a:stretch>
            <a:fillRect/>
          </a:stretch>
        </p:blipFill>
        <p:spPr>
          <a:xfrm>
            <a:off x="4625268" y="4075611"/>
            <a:ext cx="6277862" cy="2719636"/>
          </a:xfrm>
          <a:prstGeom prst="rect">
            <a:avLst/>
          </a:prstGeom>
        </p:spPr>
      </p:pic>
      <p:sp>
        <p:nvSpPr>
          <p:cNvPr id="11" name="文本框 10"/>
          <p:cNvSpPr txBox="1"/>
          <p:nvPr/>
        </p:nvSpPr>
        <p:spPr>
          <a:xfrm>
            <a:off x="9204395" y="1156989"/>
            <a:ext cx="2817275" cy="2127634"/>
          </a:xfrm>
          <a:prstGeom prst="rect">
            <a:avLst/>
          </a:prstGeom>
          <a:noFill/>
        </p:spPr>
        <p:txBody>
          <a:bodyPr wrap="square" rtlCol="0">
            <a:spAutoFit/>
          </a:bodyPr>
          <a:lstStyle/>
          <a:p>
            <a:pPr>
              <a:lnSpc>
                <a:spcPct val="150000"/>
              </a:lnSpc>
            </a:pPr>
            <a:r>
              <a:rPr lang="en-US" altLang="zh-CN" dirty="0">
                <a:solidFill>
                  <a:srgbClr val="8E0000"/>
                </a:solidFill>
              </a:rPr>
              <a:t>BPR</a:t>
            </a:r>
            <a:r>
              <a:rPr lang="zh-CN" altLang="en-US" dirty="0">
                <a:solidFill>
                  <a:srgbClr val="8E0000"/>
                </a:solidFill>
              </a:rPr>
              <a:t>纵向窄带模式少，阻抗源少，不稳定性强</a:t>
            </a:r>
            <a:r>
              <a:rPr lang="en-US" altLang="zh-CN" dirty="0">
                <a:solidFill>
                  <a:srgbClr val="8E0000"/>
                </a:solidFill>
              </a:rPr>
              <a:t>~1ms</a:t>
            </a:r>
            <a:r>
              <a:rPr lang="zh-CN" altLang="en-US" dirty="0">
                <a:solidFill>
                  <a:srgbClr val="8E0000"/>
                </a:solidFill>
              </a:rPr>
              <a:t>；</a:t>
            </a:r>
            <a:endParaRPr lang="en-US" altLang="zh-CN" dirty="0">
              <a:solidFill>
                <a:srgbClr val="8E0000"/>
              </a:solidFill>
            </a:endParaRPr>
          </a:p>
          <a:p>
            <a:pPr>
              <a:lnSpc>
                <a:spcPct val="150000"/>
              </a:lnSpc>
            </a:pPr>
            <a:endParaRPr lang="en-US" altLang="zh-CN" dirty="0">
              <a:solidFill>
                <a:srgbClr val="8E0000"/>
              </a:solidFill>
            </a:endParaRPr>
          </a:p>
          <a:p>
            <a:pPr>
              <a:lnSpc>
                <a:spcPct val="150000"/>
              </a:lnSpc>
            </a:pPr>
            <a:r>
              <a:rPr lang="en-US" altLang="zh-CN" dirty="0">
                <a:solidFill>
                  <a:srgbClr val="8E0000"/>
                </a:solidFill>
              </a:rPr>
              <a:t>BER</a:t>
            </a:r>
            <a:r>
              <a:rPr lang="zh-CN" altLang="en-US" dirty="0">
                <a:solidFill>
                  <a:srgbClr val="8E0000"/>
                </a:solidFill>
              </a:rPr>
              <a:t>纵向窄带模式多，阻抗源多，不稳定性弱</a:t>
            </a:r>
            <a:r>
              <a:rPr lang="en-US" altLang="zh-CN" dirty="0">
                <a:solidFill>
                  <a:srgbClr val="8E0000"/>
                </a:solidFill>
              </a:rPr>
              <a:t>~4ms</a:t>
            </a:r>
            <a:r>
              <a:rPr lang="zh-CN" altLang="en-US" dirty="0">
                <a:solidFill>
                  <a:srgbClr val="8E0000"/>
                </a:solidFill>
              </a:rPr>
              <a:t>；</a:t>
            </a:r>
          </a:p>
        </p:txBody>
      </p:sp>
      <p:sp>
        <p:nvSpPr>
          <p:cNvPr id="12" name="矩形 11"/>
          <p:cNvSpPr/>
          <p:nvPr/>
        </p:nvSpPr>
        <p:spPr>
          <a:xfrm>
            <a:off x="5629835" y="663386"/>
            <a:ext cx="197223" cy="3110753"/>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6042220" y="654416"/>
            <a:ext cx="197223" cy="3110753"/>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6752635" y="551604"/>
            <a:ext cx="150190" cy="1106868"/>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439661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87085" y="65119"/>
            <a:ext cx="3474721" cy="424732"/>
          </a:xfrm>
          <a:prstGeom prst="rect">
            <a:avLst/>
          </a:prstGeom>
          <a:noFill/>
        </p:spPr>
        <p:txBody>
          <a:bodyPr wrap="square" rtlCol="0">
            <a:spAutoFit/>
          </a:bodyPr>
          <a:lstStyle/>
          <a:p>
            <a:pPr>
              <a:lnSpc>
                <a:spcPct val="90000"/>
              </a:lnSpc>
              <a:spcBef>
                <a:spcPct val="0"/>
              </a:spcBef>
            </a:pPr>
            <a:r>
              <a:rPr lang="zh-CN" altLang="en-US" sz="2400" b="1" u="sng" dirty="0"/>
              <a:t>纵向阻抗的窄带模型</a:t>
            </a:r>
          </a:p>
        </p:txBody>
      </p:sp>
      <p:pic>
        <p:nvPicPr>
          <p:cNvPr id="6" name="图片 5">
            <a:extLst>
              <a:ext uri="{FF2B5EF4-FFF2-40B4-BE49-F238E27FC236}">
                <a16:creationId xmlns:a16="http://schemas.microsoft.com/office/drawing/2014/main" id="{C73865FE-A1E8-44C0-8892-941BCC430A8E}"/>
              </a:ext>
            </a:extLst>
          </p:cNvPr>
          <p:cNvPicPr>
            <a:picLocks noChangeAspect="1"/>
          </p:cNvPicPr>
          <p:nvPr/>
        </p:nvPicPr>
        <p:blipFill>
          <a:blip r:embed="rId2"/>
          <a:stretch>
            <a:fillRect/>
          </a:stretch>
        </p:blipFill>
        <p:spPr>
          <a:xfrm>
            <a:off x="1471750" y="647794"/>
            <a:ext cx="8273141" cy="2462502"/>
          </a:xfrm>
          <a:prstGeom prst="rect">
            <a:avLst/>
          </a:prstGeom>
        </p:spPr>
      </p:pic>
      <mc:AlternateContent xmlns:mc="http://schemas.openxmlformats.org/markup-compatibility/2006" xmlns:a14="http://schemas.microsoft.com/office/drawing/2010/main">
        <mc:Choice Requires="a14">
          <p:graphicFrame>
            <p:nvGraphicFramePr>
              <p:cNvPr id="7" name="表格 6">
                <a:extLst>
                  <a:ext uri="{FF2B5EF4-FFF2-40B4-BE49-F238E27FC236}">
                    <a16:creationId xmlns:a16="http://schemas.microsoft.com/office/drawing/2014/main" id="{3F272CD3-3AEA-4CD0-8E4A-57988D215B1B}"/>
                  </a:ext>
                </a:extLst>
              </p:cNvPr>
              <p:cNvGraphicFramePr>
                <a:graphicFrameLocks noGrp="1"/>
              </p:cNvGraphicFramePr>
              <p:nvPr>
                <p:extLst>
                  <p:ext uri="{D42A27DB-BD31-4B8C-83A1-F6EECF244321}">
                    <p14:modId xmlns:p14="http://schemas.microsoft.com/office/powerpoint/2010/main" val="3166459725"/>
                  </p:ext>
                </p:extLst>
              </p:nvPr>
            </p:nvGraphicFramePr>
            <p:xfrm>
              <a:off x="0" y="3031918"/>
              <a:ext cx="5829027" cy="1520568"/>
            </p:xfrm>
            <a:graphic>
              <a:graphicData uri="http://schemas.openxmlformats.org/drawingml/2006/table">
                <a:tbl>
                  <a:tblPr firstRow="1" bandRow="1">
                    <a:tableStyleId>{5C22544A-7EE6-4342-B048-85BDC9FD1C3A}</a:tableStyleId>
                  </a:tblPr>
                  <a:tblGrid>
                    <a:gridCol w="848952">
                      <a:extLst>
                        <a:ext uri="{9D8B030D-6E8A-4147-A177-3AD203B41FA5}">
                          <a16:colId xmlns:a16="http://schemas.microsoft.com/office/drawing/2014/main" val="2209069071"/>
                        </a:ext>
                      </a:extLst>
                    </a:gridCol>
                    <a:gridCol w="1557527">
                      <a:extLst>
                        <a:ext uri="{9D8B030D-6E8A-4147-A177-3AD203B41FA5}">
                          <a16:colId xmlns:a16="http://schemas.microsoft.com/office/drawing/2014/main" val="2777185604"/>
                        </a:ext>
                      </a:extLst>
                    </a:gridCol>
                    <a:gridCol w="1557527">
                      <a:extLst>
                        <a:ext uri="{9D8B030D-6E8A-4147-A177-3AD203B41FA5}">
                          <a16:colId xmlns:a16="http://schemas.microsoft.com/office/drawing/2014/main" val="1583759696"/>
                        </a:ext>
                      </a:extLst>
                    </a:gridCol>
                    <a:gridCol w="648773">
                      <a:extLst>
                        <a:ext uri="{9D8B030D-6E8A-4147-A177-3AD203B41FA5}">
                          <a16:colId xmlns:a16="http://schemas.microsoft.com/office/drawing/2014/main" val="2960713042"/>
                        </a:ext>
                      </a:extLst>
                    </a:gridCol>
                    <a:gridCol w="1216248">
                      <a:extLst>
                        <a:ext uri="{9D8B030D-6E8A-4147-A177-3AD203B41FA5}">
                          <a16:colId xmlns:a16="http://schemas.microsoft.com/office/drawing/2014/main" val="1416713570"/>
                        </a:ext>
                      </a:extLst>
                    </a:gridCol>
                  </a:tblGrid>
                  <a:tr h="414507">
                    <a:tc>
                      <a:txBody>
                        <a:bodyPr/>
                        <a:lstStyle/>
                        <a:p>
                          <a:pPr algn="ctr">
                            <a:spcAft>
                              <a:spcPts val="0"/>
                            </a:spcAft>
                          </a:pPr>
                          <a:r>
                            <a:rPr lang="zh-CN" sz="1800" kern="100" dirty="0">
                              <a:effectLst/>
                              <a:latin typeface="等线" panose="02010600030101010101" pitchFamily="2" charset="-122"/>
                              <a:ea typeface="等线" panose="02010600030101010101" pitchFamily="2" charset="-122"/>
                              <a:cs typeface="Times New Roman" panose="02020603050405020304" pitchFamily="18" charset="0"/>
                            </a:rPr>
                            <a:t>储存环</a:t>
                          </a:r>
                        </a:p>
                      </a:txBody>
                      <a:tcPr marL="68580" marR="68580" marT="0" marB="0" anchor="ctr"/>
                    </a:tc>
                    <a:tc>
                      <a:txBody>
                        <a:bodyPr/>
                        <a:lstStyle/>
                        <a:p>
                          <a:pPr algn="ctr"/>
                          <a:r>
                            <a:rPr lang="zh-CN" altLang="en-US" sz="1800" dirty="0">
                              <a:solidFill>
                                <a:schemeClr val="bg1"/>
                              </a:solidFill>
                              <a:latin typeface="Times New Roman" panose="02020603050405020304" pitchFamily="18" charset="0"/>
                              <a:cs typeface="Times New Roman" panose="02020603050405020304" pitchFamily="18" charset="0"/>
                            </a:rPr>
                            <a:t>模式</a:t>
                          </a:r>
                        </a:p>
                      </a:txBody>
                      <a:tcPr anchor="ctr"/>
                    </a:tc>
                    <a:tc>
                      <a:txBody>
                        <a:bodyPr/>
                        <a:lstStyle/>
                        <a:p>
                          <a:pPr algn="ctr"/>
                          <a14:m>
                            <m:oMathPara xmlns:m="http://schemas.openxmlformats.org/officeDocument/2006/math">
                              <m:oMathParaPr>
                                <m:jc m:val="centerGroup"/>
                              </m:oMathParaPr>
                              <m:oMath xmlns:m="http://schemas.openxmlformats.org/officeDocument/2006/math">
                                <m:f>
                                  <m:fPr>
                                    <m:type m:val="lin"/>
                                    <m:ctrlPr>
                                      <a:rPr lang="en-US" altLang="zh-CN" sz="1800" i="1" dirty="0" smtClean="0">
                                        <a:solidFill>
                                          <a:schemeClr val="bg1"/>
                                        </a:solidFill>
                                        <a:latin typeface="Cambria Math" panose="02040503050406030204" pitchFamily="18" charset="0"/>
                                      </a:rPr>
                                    </m:ctrlPr>
                                  </m:fPr>
                                  <m:num>
                                    <m:sSub>
                                      <m:sSubPr>
                                        <m:ctrlPr>
                                          <a:rPr lang="en-US" altLang="zh-CN" sz="1800" i="1" smtClean="0">
                                            <a:solidFill>
                                              <a:schemeClr val="bg1"/>
                                            </a:solidFill>
                                            <a:latin typeface="Cambria Math" panose="02040503050406030204" pitchFamily="18" charset="0"/>
                                          </a:rPr>
                                        </m:ctrlPr>
                                      </m:sSubPr>
                                      <m:e>
                                        <m:r>
                                          <a:rPr lang="zh-CN" altLang="en-US" sz="1800" i="1" smtClean="0">
                                            <a:solidFill>
                                              <a:schemeClr val="bg1"/>
                                            </a:solidFill>
                                            <a:latin typeface="Cambria Math" panose="02040503050406030204" pitchFamily="18" charset="0"/>
                                          </a:rPr>
                                          <m:t>𝜔</m:t>
                                        </m:r>
                                      </m:e>
                                      <m:sub>
                                        <m:r>
                                          <a:rPr lang="en-US" altLang="zh-CN" sz="1800" b="0" i="1" smtClean="0">
                                            <a:solidFill>
                                              <a:schemeClr val="bg1"/>
                                            </a:solidFill>
                                            <a:latin typeface="Cambria Math" panose="02040503050406030204" pitchFamily="18" charset="0"/>
                                          </a:rPr>
                                          <m:t>𝑟</m:t>
                                        </m:r>
                                      </m:sub>
                                    </m:sSub>
                                  </m:num>
                                  <m:den>
                                    <m:r>
                                      <a:rPr lang="en-US" altLang="zh-CN" sz="1800" b="1" i="1" dirty="0" smtClean="0">
                                        <a:solidFill>
                                          <a:schemeClr val="bg1"/>
                                        </a:solidFill>
                                        <a:latin typeface="Cambria Math" panose="02040503050406030204" pitchFamily="18" charset="0"/>
                                        <a:ea typeface="Cambria Math" panose="02040503050406030204" pitchFamily="18" charset="0"/>
                                      </a:rPr>
                                      <m:t>𝟐</m:t>
                                    </m:r>
                                    <m:r>
                                      <a:rPr lang="en-US" altLang="zh-CN" sz="1800" i="1" kern="100" smtClean="0">
                                        <a:effectLst/>
                                        <a:latin typeface="Cambria Math" panose="02040503050406030204" pitchFamily="18" charset="0"/>
                                        <a:ea typeface="等线" panose="02010600030101010101" pitchFamily="2" charset="-122"/>
                                        <a:cs typeface="Times New Roman" panose="02020603050405020304" pitchFamily="18" charset="0"/>
                                      </a:rPr>
                                      <m:t>𝜋</m:t>
                                    </m:r>
                                  </m:den>
                                </m:f>
                                <m:d>
                                  <m:dPr>
                                    <m:ctrlPr>
                                      <a:rPr lang="en-US" altLang="zh-CN" sz="1800" b="0" i="1" smtClean="0">
                                        <a:solidFill>
                                          <a:schemeClr val="bg1"/>
                                        </a:solidFill>
                                        <a:latin typeface="Cambria Math" panose="02040503050406030204" pitchFamily="18" charset="0"/>
                                      </a:rPr>
                                    </m:ctrlPr>
                                  </m:dPr>
                                  <m:e>
                                    <m:r>
                                      <m:rPr>
                                        <m:sty m:val="p"/>
                                      </m:rPr>
                                      <a:rPr lang="en-US" altLang="zh-CN" sz="1800" b="0" i="1" smtClean="0">
                                        <a:solidFill>
                                          <a:schemeClr val="bg1"/>
                                        </a:solidFill>
                                        <a:latin typeface="Cambria Math" panose="02040503050406030204" pitchFamily="18" charset="0"/>
                                      </a:rPr>
                                      <m:t>G</m:t>
                                    </m:r>
                                    <m:r>
                                      <a:rPr lang="en-US" altLang="zh-CN" sz="1800" i="1" kern="100" smtClean="0">
                                        <a:effectLst/>
                                        <a:latin typeface="Cambria Math" panose="02040503050406030204" pitchFamily="18" charset="0"/>
                                        <a:ea typeface="等线" panose="02010600030101010101" pitchFamily="2" charset="-122"/>
                                        <a:cs typeface="Times New Roman" panose="02020603050405020304" pitchFamily="18" charset="0"/>
                                      </a:rPr>
                                      <m:t>𝐻𝑧</m:t>
                                    </m:r>
                                  </m:e>
                                </m:d>
                              </m:oMath>
                            </m:oMathPara>
                          </a14:m>
                          <a:endParaRPr lang="zh-CN" altLang="en-US" sz="1800" dirty="0">
                            <a:solidFill>
                              <a:schemeClr val="bg1"/>
                            </a:solidFill>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lang="en-US" altLang="zh-CN" sz="1800" i="1" smtClean="0">
                                    <a:solidFill>
                                      <a:schemeClr val="bg1"/>
                                    </a:solidFill>
                                    <a:latin typeface="Cambria Math" panose="02040503050406030204" pitchFamily="18" charset="0"/>
                                  </a:rPr>
                                  <m:t>Q</m:t>
                                </m:r>
                              </m:oMath>
                            </m:oMathPara>
                          </a14:m>
                          <a:endParaRPr lang="zh-CN" altLang="en-US" sz="1800" dirty="0">
                            <a:solidFill>
                              <a:schemeClr val="bg1"/>
                            </a:solidFill>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altLang="zh-CN" sz="1800" i="1" smtClean="0">
                                        <a:solidFill>
                                          <a:schemeClr val="bg1"/>
                                        </a:solidFill>
                                        <a:latin typeface="Cambria Math" panose="02040503050406030204" pitchFamily="18" charset="0"/>
                                      </a:rPr>
                                    </m:ctrlPr>
                                  </m:sSubPr>
                                  <m:e>
                                    <m:r>
                                      <m:rPr>
                                        <m:sty m:val="p"/>
                                      </m:rPr>
                                      <a:rPr lang="en-US" altLang="zh-CN" sz="1800" i="0">
                                        <a:solidFill>
                                          <a:schemeClr val="bg1"/>
                                        </a:solidFill>
                                        <a:latin typeface="Cambria Math" panose="02040503050406030204" pitchFamily="18" charset="0"/>
                                      </a:rPr>
                                      <m:t>R</m:t>
                                    </m:r>
                                  </m:e>
                                  <m:sub>
                                    <m:r>
                                      <m:rPr>
                                        <m:sty m:val="p"/>
                                      </m:rPr>
                                      <a:rPr lang="en-US" altLang="zh-CN" sz="1800" i="0">
                                        <a:solidFill>
                                          <a:schemeClr val="bg1"/>
                                        </a:solidFill>
                                        <a:latin typeface="Cambria Math" panose="02040503050406030204" pitchFamily="18" charset="0"/>
                                      </a:rPr>
                                      <m:t>s</m:t>
                                    </m:r>
                                  </m:sub>
                                </m:sSub>
                                <m:d>
                                  <m:dPr>
                                    <m:ctrlPr>
                                      <a:rPr lang="en-US" altLang="zh-CN" sz="1800" i="1" smtClean="0">
                                        <a:solidFill>
                                          <a:schemeClr val="bg1"/>
                                        </a:solidFill>
                                        <a:latin typeface="Cambria Math" panose="02040503050406030204" pitchFamily="18" charset="0"/>
                                      </a:rPr>
                                    </m:ctrlPr>
                                  </m:dPr>
                                  <m:e>
                                    <m:r>
                                      <m:rPr>
                                        <m:sty m:val="p"/>
                                      </m:rPr>
                                      <a:rPr lang="el-GR" altLang="zh-CN" sz="1800" i="0" dirty="0" smtClean="0">
                                        <a:solidFill>
                                          <a:schemeClr val="bg1"/>
                                        </a:solidFill>
                                        <a:latin typeface="Cambria Math" panose="02040503050406030204" pitchFamily="18" charset="0"/>
                                        <a:ea typeface="Cambria Math" panose="02040503050406030204" pitchFamily="18" charset="0"/>
                                      </a:rPr>
                                      <m:t>Ω</m:t>
                                    </m:r>
                                  </m:e>
                                </m:d>
                              </m:oMath>
                            </m:oMathPara>
                          </a14:m>
                          <a:endParaRPr lang="zh-CN" altLang="en-US" sz="1800" dirty="0">
                            <a:solidFill>
                              <a:schemeClr val="bg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3374275671"/>
                      </a:ext>
                    </a:extLst>
                  </a:tr>
                  <a:tr h="368687">
                    <a:tc rowSpan="3">
                      <a:txBody>
                        <a:bodyPr/>
                        <a:lstStyle/>
                        <a:p>
                          <a:pPr marL="0" algn="ctr" defTabSz="914400" rtl="0" eaLnBrk="1" latinLnBrk="0" hangingPunct="1">
                            <a:spcAft>
                              <a:spcPts val="0"/>
                            </a:spcAft>
                          </a:pPr>
                          <a:r>
                            <a:rPr lang="en-US" altLang="zh-CN" sz="1800" kern="100" dirty="0">
                              <a:solidFill>
                                <a:schemeClr val="dk1"/>
                              </a:solidFill>
                              <a:effectLst/>
                              <a:latin typeface="等线" panose="02010600030101010101" pitchFamily="2" charset="-122"/>
                              <a:ea typeface="等线" panose="02010600030101010101" pitchFamily="2" charset="-122"/>
                              <a:cs typeface="Times New Roman" panose="02020603050405020304" pitchFamily="18" charset="0"/>
                            </a:rPr>
                            <a:t>BPR</a:t>
                          </a:r>
                          <a:endParaRPr lang="zh-CN" altLang="en-US" sz="1800" kern="100" dirty="0">
                            <a:solidFill>
                              <a:schemeClr val="dk1"/>
                            </a:solidFill>
                            <a:effectLst/>
                            <a:latin typeface="等线" panose="02010600030101010101" pitchFamily="2" charset="-122"/>
                            <a:ea typeface="等线" panose="02010600030101010101" pitchFamily="2" charset="-122"/>
                            <a:cs typeface="Times New Roman" panose="02020603050405020304" pitchFamily="18" charset="0"/>
                          </a:endParaRPr>
                        </a:p>
                      </a:txBody>
                      <a:tcPr anchor="ctr"/>
                    </a:tc>
                    <a:tc>
                      <a:txBody>
                        <a:bodyPr/>
                        <a:lstStyle/>
                        <a:p>
                          <a:pPr algn="ctr">
                            <a:spcAft>
                              <a:spcPts val="0"/>
                            </a:spcAft>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45</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800" b="0" kern="1200" dirty="0">
                              <a:solidFill>
                                <a:schemeClr val="dk1"/>
                              </a:solidFill>
                              <a:effectLst/>
                              <a:latin typeface="+mn-lt"/>
                              <a:ea typeface="+mn-ea"/>
                              <a:cs typeface="+mn-cs"/>
                            </a:rPr>
                            <a:t>7.02351</a:t>
                          </a:r>
                          <a:endParaRPr lang="zh-CN" altLang="en-US" sz="1800" b="0" kern="1200" dirty="0">
                            <a:solidFill>
                              <a:schemeClr val="dk1"/>
                            </a:solidFill>
                            <a:effectLst/>
                            <a:latin typeface="+mn-lt"/>
                            <a:ea typeface="+mn-ea"/>
                            <a:cs typeface="+mn-cs"/>
                          </a:endParaRPr>
                        </a:p>
                      </a:txBody>
                      <a:tcPr marL="68580" marR="68580" marT="0" marB="0" anchor="ctr"/>
                    </a:tc>
                    <a:tc>
                      <a:txBody>
                        <a:bodyPr/>
                        <a:lstStyle/>
                        <a:p>
                          <a:pPr algn="ctr">
                            <a:spcAft>
                              <a:spcPts val="0"/>
                            </a:spcAft>
                          </a:pPr>
                          <a:r>
                            <a:rPr lang="en-US" altLang="zh-CN" sz="1800" b="0" i="0" kern="1200" dirty="0">
                              <a:solidFill>
                                <a:schemeClr val="dk1"/>
                              </a:solidFill>
                              <a:effectLst/>
                              <a:latin typeface="+mn-lt"/>
                              <a:ea typeface="+mn-ea"/>
                              <a:cs typeface="+mn-cs"/>
                            </a:rPr>
                            <a:t>1391</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800" b="0" kern="1200" dirty="0">
                              <a:solidFill>
                                <a:schemeClr val="dk1"/>
                              </a:solidFill>
                              <a:effectLst/>
                              <a:latin typeface="+mn-lt"/>
                              <a:ea typeface="+mn-ea"/>
                              <a:cs typeface="+mn-cs"/>
                            </a:rPr>
                            <a:t>397219</a:t>
                          </a:r>
                          <a:endParaRPr lang="zh-CN" altLang="en-US" sz="1800" b="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3584662671"/>
                      </a:ext>
                    </a:extLst>
                  </a:tr>
                  <a:tr h="368687">
                    <a:tc vMerge="1">
                      <a:txBody>
                        <a:bodyPr/>
                        <a:lstStyle/>
                        <a:p>
                          <a:endParaRPr lang="zh-CN" altLang="en-US"/>
                        </a:p>
                      </a:txBody>
                      <a:tcPr/>
                    </a:tc>
                    <a:tc>
                      <a:txBody>
                        <a:bodyPr/>
                        <a:lstStyle/>
                        <a:p>
                          <a:pPr algn="ctr">
                            <a:spcAft>
                              <a:spcPts val="0"/>
                            </a:spcAft>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73</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800" b="0" kern="1200" dirty="0">
                              <a:solidFill>
                                <a:schemeClr val="dk1"/>
                              </a:solidFill>
                              <a:effectLst/>
                              <a:latin typeface="+mn-lt"/>
                              <a:ea typeface="+mn-ea"/>
                              <a:cs typeface="+mn-cs"/>
                            </a:rPr>
                            <a:t>1.09865</a:t>
                          </a:r>
                          <a:endParaRPr lang="zh-CN" altLang="en-US" sz="1800" b="0" kern="1200" dirty="0">
                            <a:solidFill>
                              <a:schemeClr val="dk1"/>
                            </a:solidFill>
                            <a:effectLst/>
                            <a:latin typeface="+mn-lt"/>
                            <a:ea typeface="+mn-ea"/>
                            <a:cs typeface="+mn-cs"/>
                          </a:endParaRPr>
                        </a:p>
                      </a:txBody>
                      <a:tcPr marL="68580" marR="68580" marT="0" marB="0" anchor="ctr"/>
                    </a:tc>
                    <a:tc>
                      <a:txBody>
                        <a:bodyPr/>
                        <a:lstStyle/>
                        <a:p>
                          <a:pPr algn="ctr">
                            <a:spcAft>
                              <a:spcPts val="0"/>
                            </a:spcAft>
                          </a:pPr>
                          <a:r>
                            <a:rPr lang="en-US" altLang="zh-CN" sz="1800" b="0" i="0" kern="1200" dirty="0">
                              <a:solidFill>
                                <a:schemeClr val="dk1"/>
                              </a:solidFill>
                              <a:effectLst/>
                              <a:latin typeface="+mn-lt"/>
                              <a:ea typeface="+mn-ea"/>
                              <a:cs typeface="+mn-cs"/>
                            </a:rPr>
                            <a:t>217</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800" b="0" kern="1200" dirty="0">
                              <a:solidFill>
                                <a:schemeClr val="dk1"/>
                              </a:solidFill>
                              <a:effectLst/>
                              <a:latin typeface="+mn-lt"/>
                              <a:ea typeface="+mn-ea"/>
                              <a:cs typeface="+mn-cs"/>
                            </a:rPr>
                            <a:t>1312</a:t>
                          </a:r>
                          <a:endParaRPr lang="zh-CN" altLang="en-US" sz="1800" b="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716535228"/>
                      </a:ext>
                    </a:extLst>
                  </a:tr>
                  <a:tr h="368687">
                    <a:tc vMerge="1">
                      <a:txBody>
                        <a:bodyPr/>
                        <a:lstStyle/>
                        <a:p>
                          <a:pPr marL="0" algn="ctr" defTabSz="914400" rtl="0" eaLnBrk="1" latinLnBrk="0" hangingPunct="1">
                            <a:spcAft>
                              <a:spcPts val="0"/>
                            </a:spcAft>
                          </a:pPr>
                          <a:endParaRPr lang="zh-CN" altLang="en-US" sz="1800" kern="100" dirty="0">
                            <a:solidFill>
                              <a:schemeClr val="dk1"/>
                            </a:solidFill>
                            <a:effectLst/>
                            <a:latin typeface="等线" panose="02010600030101010101" pitchFamily="2" charset="-122"/>
                            <a:ea typeface="等线" panose="02010600030101010101" pitchFamily="2" charset="-122"/>
                            <a:cs typeface="Times New Roman" panose="02020603050405020304" pitchFamily="18" charset="0"/>
                          </a:endParaRPr>
                        </a:p>
                      </a:txBody>
                      <a:tcPr anchor="ctr"/>
                    </a:tc>
                    <a:tc>
                      <a:txBody>
                        <a:bodyPr/>
                        <a:lstStyle/>
                        <a:p>
                          <a:pPr algn="ctr">
                            <a:spcAft>
                              <a:spcPts val="0"/>
                            </a:spcAft>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120</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800" b="0" kern="1200" dirty="0">
                              <a:solidFill>
                                <a:schemeClr val="dk1"/>
                              </a:solidFill>
                              <a:effectLst/>
                              <a:latin typeface="+mn-lt"/>
                              <a:ea typeface="+mn-ea"/>
                              <a:cs typeface="+mn-cs"/>
                            </a:rPr>
                            <a:t>0.95970</a:t>
                          </a:r>
                          <a:endParaRPr lang="zh-CN" altLang="en-US" sz="1800" b="0" kern="1200" dirty="0">
                            <a:solidFill>
                              <a:schemeClr val="dk1"/>
                            </a:solidFill>
                            <a:effectLst/>
                            <a:latin typeface="+mn-lt"/>
                            <a:ea typeface="+mn-ea"/>
                            <a:cs typeface="+mn-cs"/>
                          </a:endParaRPr>
                        </a:p>
                      </a:txBody>
                      <a:tcPr marL="68580" marR="68580" marT="0" marB="0" anchor="ctr"/>
                    </a:tc>
                    <a:tc>
                      <a:txBody>
                        <a:bodyPr/>
                        <a:lstStyle/>
                        <a:p>
                          <a:pPr algn="ctr">
                            <a:spcAft>
                              <a:spcPts val="0"/>
                            </a:spcAft>
                          </a:pPr>
                          <a:r>
                            <a:rPr lang="en-US" altLang="zh-CN" sz="1800" b="0" i="0" kern="1200" dirty="0">
                              <a:solidFill>
                                <a:schemeClr val="dk1"/>
                              </a:solidFill>
                              <a:effectLst/>
                              <a:latin typeface="+mn-lt"/>
                              <a:ea typeface="+mn-ea"/>
                              <a:cs typeface="+mn-cs"/>
                            </a:rPr>
                            <a:t>190</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800" b="0" kern="1200" dirty="0">
                              <a:solidFill>
                                <a:schemeClr val="dk1"/>
                              </a:solidFill>
                              <a:effectLst/>
                              <a:latin typeface="+mn-lt"/>
                              <a:ea typeface="+mn-ea"/>
                              <a:cs typeface="+mn-cs"/>
                            </a:rPr>
                            <a:t>2238</a:t>
                          </a:r>
                          <a:endParaRPr lang="zh-CN" altLang="en-US" sz="1800" b="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1128518207"/>
                      </a:ext>
                    </a:extLst>
                  </a:tr>
                </a:tbl>
              </a:graphicData>
            </a:graphic>
          </p:graphicFrame>
        </mc:Choice>
        <mc:Fallback xmlns="">
          <p:graphicFrame>
            <p:nvGraphicFramePr>
              <p:cNvPr id="7" name="表格 6">
                <a:extLst>
                  <a:ext uri="{FF2B5EF4-FFF2-40B4-BE49-F238E27FC236}">
                    <a16:creationId xmlns:a16="http://schemas.microsoft.com/office/drawing/2014/main" id="{3F272CD3-3AEA-4CD0-8E4A-57988D215B1B}"/>
                  </a:ext>
                </a:extLst>
              </p:cNvPr>
              <p:cNvGraphicFramePr>
                <a:graphicFrameLocks noGrp="1"/>
              </p:cNvGraphicFramePr>
              <p:nvPr>
                <p:extLst>
                  <p:ext uri="{D42A27DB-BD31-4B8C-83A1-F6EECF244321}">
                    <p14:modId xmlns:p14="http://schemas.microsoft.com/office/powerpoint/2010/main" val="3166459725"/>
                  </p:ext>
                </p:extLst>
              </p:nvPr>
            </p:nvGraphicFramePr>
            <p:xfrm>
              <a:off x="0" y="3031918"/>
              <a:ext cx="5829027" cy="1520568"/>
            </p:xfrm>
            <a:graphic>
              <a:graphicData uri="http://schemas.openxmlformats.org/drawingml/2006/table">
                <a:tbl>
                  <a:tblPr firstRow="1" bandRow="1">
                    <a:tableStyleId>{5C22544A-7EE6-4342-B048-85BDC9FD1C3A}</a:tableStyleId>
                  </a:tblPr>
                  <a:tblGrid>
                    <a:gridCol w="848952">
                      <a:extLst>
                        <a:ext uri="{9D8B030D-6E8A-4147-A177-3AD203B41FA5}">
                          <a16:colId xmlns:a16="http://schemas.microsoft.com/office/drawing/2014/main" val="2209069071"/>
                        </a:ext>
                      </a:extLst>
                    </a:gridCol>
                    <a:gridCol w="1557527">
                      <a:extLst>
                        <a:ext uri="{9D8B030D-6E8A-4147-A177-3AD203B41FA5}">
                          <a16:colId xmlns:a16="http://schemas.microsoft.com/office/drawing/2014/main" val="2777185604"/>
                        </a:ext>
                      </a:extLst>
                    </a:gridCol>
                    <a:gridCol w="1557527">
                      <a:extLst>
                        <a:ext uri="{9D8B030D-6E8A-4147-A177-3AD203B41FA5}">
                          <a16:colId xmlns:a16="http://schemas.microsoft.com/office/drawing/2014/main" val="1583759696"/>
                        </a:ext>
                      </a:extLst>
                    </a:gridCol>
                    <a:gridCol w="648773">
                      <a:extLst>
                        <a:ext uri="{9D8B030D-6E8A-4147-A177-3AD203B41FA5}">
                          <a16:colId xmlns:a16="http://schemas.microsoft.com/office/drawing/2014/main" val="2960713042"/>
                        </a:ext>
                      </a:extLst>
                    </a:gridCol>
                    <a:gridCol w="1216248">
                      <a:extLst>
                        <a:ext uri="{9D8B030D-6E8A-4147-A177-3AD203B41FA5}">
                          <a16:colId xmlns:a16="http://schemas.microsoft.com/office/drawing/2014/main" val="1416713570"/>
                        </a:ext>
                      </a:extLst>
                    </a:gridCol>
                  </a:tblGrid>
                  <a:tr h="414507">
                    <a:tc>
                      <a:txBody>
                        <a:bodyPr/>
                        <a:lstStyle/>
                        <a:p>
                          <a:pPr algn="ctr">
                            <a:spcAft>
                              <a:spcPts val="0"/>
                            </a:spcAft>
                          </a:pPr>
                          <a:r>
                            <a:rPr lang="zh-CN" sz="1800" kern="100" dirty="0">
                              <a:effectLst/>
                              <a:latin typeface="等线" panose="02010600030101010101" pitchFamily="2" charset="-122"/>
                              <a:ea typeface="等线" panose="02010600030101010101" pitchFamily="2" charset="-122"/>
                              <a:cs typeface="Times New Roman" panose="02020603050405020304" pitchFamily="18" charset="0"/>
                            </a:rPr>
                            <a:t>储存环</a:t>
                          </a:r>
                        </a:p>
                      </a:txBody>
                      <a:tcPr marL="68580" marR="68580" marT="0" marB="0" anchor="ctr"/>
                    </a:tc>
                    <a:tc>
                      <a:txBody>
                        <a:bodyPr/>
                        <a:lstStyle/>
                        <a:p>
                          <a:pPr algn="ctr"/>
                          <a:r>
                            <a:rPr lang="zh-CN" altLang="en-US" sz="1800" dirty="0">
                              <a:solidFill>
                                <a:schemeClr val="bg1"/>
                              </a:solidFill>
                              <a:latin typeface="Times New Roman" panose="02020603050405020304" pitchFamily="18" charset="0"/>
                              <a:cs typeface="Times New Roman" panose="02020603050405020304" pitchFamily="18" charset="0"/>
                            </a:rPr>
                            <a:t>模式</a:t>
                          </a:r>
                        </a:p>
                      </a:txBody>
                      <a:tcPr anchor="ctr"/>
                    </a:tc>
                    <a:tc>
                      <a:txBody>
                        <a:bodyPr/>
                        <a:lstStyle/>
                        <a:p>
                          <a:endParaRPr lang="zh-CN"/>
                        </a:p>
                      </a:txBody>
                      <a:tcPr anchor="ctr">
                        <a:blipFill>
                          <a:blip r:embed="rId3"/>
                          <a:stretch>
                            <a:fillRect l="-155078" t="-97059" r="-121094" b="-291176"/>
                          </a:stretch>
                        </a:blipFill>
                      </a:tcPr>
                    </a:tc>
                    <a:tc>
                      <a:txBody>
                        <a:bodyPr/>
                        <a:lstStyle/>
                        <a:p>
                          <a:endParaRPr lang="zh-CN"/>
                        </a:p>
                      </a:txBody>
                      <a:tcPr anchor="ctr">
                        <a:blipFill>
                          <a:blip r:embed="rId3"/>
                          <a:stretch>
                            <a:fillRect l="-616038" t="-97059" r="-192453" b="-291176"/>
                          </a:stretch>
                        </a:blipFill>
                      </a:tcPr>
                    </a:tc>
                    <a:tc>
                      <a:txBody>
                        <a:bodyPr/>
                        <a:lstStyle/>
                        <a:p>
                          <a:endParaRPr lang="zh-CN"/>
                        </a:p>
                      </a:txBody>
                      <a:tcPr anchor="ctr">
                        <a:blipFill>
                          <a:blip r:embed="rId3"/>
                          <a:stretch>
                            <a:fillRect l="-379500" t="-97059" r="-2000" b="-291176"/>
                          </a:stretch>
                        </a:blipFill>
                      </a:tcPr>
                    </a:tc>
                    <a:extLst>
                      <a:ext uri="{0D108BD9-81ED-4DB2-BD59-A6C34878D82A}">
                        <a16:rowId xmlns:a16="http://schemas.microsoft.com/office/drawing/2014/main" val="3374275671"/>
                      </a:ext>
                    </a:extLst>
                  </a:tr>
                  <a:tr h="368687">
                    <a:tc rowSpan="3">
                      <a:txBody>
                        <a:bodyPr/>
                        <a:lstStyle/>
                        <a:p>
                          <a:pPr marL="0" algn="ctr" defTabSz="914400" rtl="0" eaLnBrk="1" latinLnBrk="0" hangingPunct="1">
                            <a:spcAft>
                              <a:spcPts val="0"/>
                            </a:spcAft>
                          </a:pPr>
                          <a:r>
                            <a:rPr lang="en-US" altLang="zh-CN" sz="1800" kern="100" dirty="0">
                              <a:solidFill>
                                <a:schemeClr val="dk1"/>
                              </a:solidFill>
                              <a:effectLst/>
                              <a:latin typeface="等线" panose="02010600030101010101" pitchFamily="2" charset="-122"/>
                              <a:ea typeface="等线" panose="02010600030101010101" pitchFamily="2" charset="-122"/>
                              <a:cs typeface="Times New Roman" panose="02020603050405020304" pitchFamily="18" charset="0"/>
                            </a:rPr>
                            <a:t>BPR</a:t>
                          </a:r>
                          <a:endParaRPr lang="zh-CN" altLang="en-US" sz="1800" kern="100" dirty="0">
                            <a:solidFill>
                              <a:schemeClr val="dk1"/>
                            </a:solidFill>
                            <a:effectLst/>
                            <a:latin typeface="等线" panose="02010600030101010101" pitchFamily="2" charset="-122"/>
                            <a:ea typeface="等线" panose="02010600030101010101" pitchFamily="2" charset="-122"/>
                            <a:cs typeface="Times New Roman" panose="02020603050405020304" pitchFamily="18" charset="0"/>
                          </a:endParaRPr>
                        </a:p>
                      </a:txBody>
                      <a:tcPr anchor="ctr"/>
                    </a:tc>
                    <a:tc>
                      <a:txBody>
                        <a:bodyPr/>
                        <a:lstStyle/>
                        <a:p>
                          <a:pPr algn="ctr">
                            <a:spcAft>
                              <a:spcPts val="0"/>
                            </a:spcAft>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45</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800" b="0" kern="1200" dirty="0">
                              <a:solidFill>
                                <a:schemeClr val="dk1"/>
                              </a:solidFill>
                              <a:effectLst/>
                              <a:latin typeface="+mn-lt"/>
                              <a:ea typeface="+mn-ea"/>
                              <a:cs typeface="+mn-cs"/>
                            </a:rPr>
                            <a:t>7.02351</a:t>
                          </a:r>
                          <a:endParaRPr lang="zh-CN" altLang="en-US" sz="1800" b="0" kern="1200" dirty="0">
                            <a:solidFill>
                              <a:schemeClr val="dk1"/>
                            </a:solidFill>
                            <a:effectLst/>
                            <a:latin typeface="+mn-lt"/>
                            <a:ea typeface="+mn-ea"/>
                            <a:cs typeface="+mn-cs"/>
                          </a:endParaRPr>
                        </a:p>
                      </a:txBody>
                      <a:tcPr marL="68580" marR="68580" marT="0" marB="0" anchor="ctr"/>
                    </a:tc>
                    <a:tc>
                      <a:txBody>
                        <a:bodyPr/>
                        <a:lstStyle/>
                        <a:p>
                          <a:pPr algn="ctr">
                            <a:spcAft>
                              <a:spcPts val="0"/>
                            </a:spcAft>
                          </a:pPr>
                          <a:r>
                            <a:rPr lang="en-US" altLang="zh-CN" sz="1800" b="0" i="0" kern="1200" dirty="0">
                              <a:solidFill>
                                <a:schemeClr val="dk1"/>
                              </a:solidFill>
                              <a:effectLst/>
                              <a:latin typeface="+mn-lt"/>
                              <a:ea typeface="+mn-ea"/>
                              <a:cs typeface="+mn-cs"/>
                            </a:rPr>
                            <a:t>1391</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800" b="0" kern="1200" dirty="0">
                              <a:solidFill>
                                <a:schemeClr val="dk1"/>
                              </a:solidFill>
                              <a:effectLst/>
                              <a:latin typeface="+mn-lt"/>
                              <a:ea typeface="+mn-ea"/>
                              <a:cs typeface="+mn-cs"/>
                            </a:rPr>
                            <a:t>397219</a:t>
                          </a:r>
                          <a:endParaRPr lang="zh-CN" altLang="en-US" sz="1800" b="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3584662671"/>
                      </a:ext>
                    </a:extLst>
                  </a:tr>
                  <a:tr h="368687">
                    <a:tc vMerge="1">
                      <a:txBody>
                        <a:bodyPr/>
                        <a:lstStyle/>
                        <a:p>
                          <a:endParaRPr lang="zh-CN" altLang="en-US"/>
                        </a:p>
                      </a:txBody>
                      <a:tcPr/>
                    </a:tc>
                    <a:tc>
                      <a:txBody>
                        <a:bodyPr/>
                        <a:lstStyle/>
                        <a:p>
                          <a:pPr algn="ctr">
                            <a:spcAft>
                              <a:spcPts val="0"/>
                            </a:spcAft>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73</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800" b="0" kern="1200" dirty="0">
                              <a:solidFill>
                                <a:schemeClr val="dk1"/>
                              </a:solidFill>
                              <a:effectLst/>
                              <a:latin typeface="+mn-lt"/>
                              <a:ea typeface="+mn-ea"/>
                              <a:cs typeface="+mn-cs"/>
                            </a:rPr>
                            <a:t>1.09865</a:t>
                          </a:r>
                          <a:endParaRPr lang="zh-CN" altLang="en-US" sz="1800" b="0" kern="1200" dirty="0">
                            <a:solidFill>
                              <a:schemeClr val="dk1"/>
                            </a:solidFill>
                            <a:effectLst/>
                            <a:latin typeface="+mn-lt"/>
                            <a:ea typeface="+mn-ea"/>
                            <a:cs typeface="+mn-cs"/>
                          </a:endParaRPr>
                        </a:p>
                      </a:txBody>
                      <a:tcPr marL="68580" marR="68580" marT="0" marB="0" anchor="ctr"/>
                    </a:tc>
                    <a:tc>
                      <a:txBody>
                        <a:bodyPr/>
                        <a:lstStyle/>
                        <a:p>
                          <a:pPr algn="ctr">
                            <a:spcAft>
                              <a:spcPts val="0"/>
                            </a:spcAft>
                          </a:pPr>
                          <a:r>
                            <a:rPr lang="en-US" altLang="zh-CN" sz="1800" b="0" i="0" kern="1200" dirty="0">
                              <a:solidFill>
                                <a:schemeClr val="dk1"/>
                              </a:solidFill>
                              <a:effectLst/>
                              <a:latin typeface="+mn-lt"/>
                              <a:ea typeface="+mn-ea"/>
                              <a:cs typeface="+mn-cs"/>
                            </a:rPr>
                            <a:t>217</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800" b="0" kern="1200" dirty="0">
                              <a:solidFill>
                                <a:schemeClr val="dk1"/>
                              </a:solidFill>
                              <a:effectLst/>
                              <a:latin typeface="+mn-lt"/>
                              <a:ea typeface="+mn-ea"/>
                              <a:cs typeface="+mn-cs"/>
                            </a:rPr>
                            <a:t>1312</a:t>
                          </a:r>
                          <a:endParaRPr lang="zh-CN" altLang="en-US" sz="1800" b="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716535228"/>
                      </a:ext>
                    </a:extLst>
                  </a:tr>
                  <a:tr h="368687">
                    <a:tc vMerge="1">
                      <a:txBody>
                        <a:bodyPr/>
                        <a:lstStyle/>
                        <a:p>
                          <a:pPr marL="0" algn="ctr" defTabSz="914400" rtl="0" eaLnBrk="1" latinLnBrk="0" hangingPunct="1">
                            <a:spcAft>
                              <a:spcPts val="0"/>
                            </a:spcAft>
                          </a:pPr>
                          <a:endParaRPr lang="zh-CN" altLang="en-US" sz="1800" kern="100" dirty="0">
                            <a:solidFill>
                              <a:schemeClr val="dk1"/>
                            </a:solidFill>
                            <a:effectLst/>
                            <a:latin typeface="等线" panose="02010600030101010101" pitchFamily="2" charset="-122"/>
                            <a:ea typeface="等线" panose="02010600030101010101" pitchFamily="2" charset="-122"/>
                            <a:cs typeface="Times New Roman" panose="02020603050405020304" pitchFamily="18" charset="0"/>
                          </a:endParaRPr>
                        </a:p>
                      </a:txBody>
                      <a:tcPr anchor="ctr"/>
                    </a:tc>
                    <a:tc>
                      <a:txBody>
                        <a:bodyPr/>
                        <a:lstStyle/>
                        <a:p>
                          <a:pPr algn="ctr">
                            <a:spcAft>
                              <a:spcPts val="0"/>
                            </a:spcAft>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120</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800" b="0" kern="1200" dirty="0">
                              <a:solidFill>
                                <a:schemeClr val="dk1"/>
                              </a:solidFill>
                              <a:effectLst/>
                              <a:latin typeface="+mn-lt"/>
                              <a:ea typeface="+mn-ea"/>
                              <a:cs typeface="+mn-cs"/>
                            </a:rPr>
                            <a:t>0.95970</a:t>
                          </a:r>
                          <a:endParaRPr lang="zh-CN" altLang="en-US" sz="1800" b="0" kern="1200" dirty="0">
                            <a:solidFill>
                              <a:schemeClr val="dk1"/>
                            </a:solidFill>
                            <a:effectLst/>
                            <a:latin typeface="+mn-lt"/>
                            <a:ea typeface="+mn-ea"/>
                            <a:cs typeface="+mn-cs"/>
                          </a:endParaRPr>
                        </a:p>
                      </a:txBody>
                      <a:tcPr marL="68580" marR="68580" marT="0" marB="0" anchor="ctr"/>
                    </a:tc>
                    <a:tc>
                      <a:txBody>
                        <a:bodyPr/>
                        <a:lstStyle/>
                        <a:p>
                          <a:pPr algn="ctr">
                            <a:spcAft>
                              <a:spcPts val="0"/>
                            </a:spcAft>
                          </a:pPr>
                          <a:r>
                            <a:rPr lang="en-US" altLang="zh-CN" sz="1800" b="0" i="0" kern="1200" dirty="0">
                              <a:solidFill>
                                <a:schemeClr val="dk1"/>
                              </a:solidFill>
                              <a:effectLst/>
                              <a:latin typeface="+mn-lt"/>
                              <a:ea typeface="+mn-ea"/>
                              <a:cs typeface="+mn-cs"/>
                            </a:rPr>
                            <a:t>190</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800" b="0" kern="1200" dirty="0">
                              <a:solidFill>
                                <a:schemeClr val="dk1"/>
                              </a:solidFill>
                              <a:effectLst/>
                              <a:latin typeface="+mn-lt"/>
                              <a:ea typeface="+mn-ea"/>
                              <a:cs typeface="+mn-cs"/>
                            </a:rPr>
                            <a:t>2238</a:t>
                          </a:r>
                          <a:endParaRPr lang="zh-CN" altLang="en-US" sz="1800" b="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1128518207"/>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8" name="表格 7">
                <a:extLst>
                  <a:ext uri="{FF2B5EF4-FFF2-40B4-BE49-F238E27FC236}">
                    <a16:creationId xmlns:a16="http://schemas.microsoft.com/office/drawing/2014/main" id="{90F0AD23-8733-4A73-8986-14050EDEF60F}"/>
                  </a:ext>
                </a:extLst>
              </p:cNvPr>
              <p:cNvGraphicFramePr>
                <a:graphicFrameLocks noGrp="1"/>
              </p:cNvGraphicFramePr>
              <p:nvPr>
                <p:extLst>
                  <p:ext uri="{D42A27DB-BD31-4B8C-83A1-F6EECF244321}">
                    <p14:modId xmlns:p14="http://schemas.microsoft.com/office/powerpoint/2010/main" val="632369623"/>
                  </p:ext>
                </p:extLst>
              </p:nvPr>
            </p:nvGraphicFramePr>
            <p:xfrm>
              <a:off x="5829027" y="3031918"/>
              <a:ext cx="6023338" cy="2011680"/>
            </p:xfrm>
            <a:graphic>
              <a:graphicData uri="http://schemas.openxmlformats.org/drawingml/2006/table">
                <a:tbl>
                  <a:tblPr firstRow="1" bandRow="1">
                    <a:tableStyleId>{5C22544A-7EE6-4342-B048-85BDC9FD1C3A}</a:tableStyleId>
                  </a:tblPr>
                  <a:tblGrid>
                    <a:gridCol w="877252">
                      <a:extLst>
                        <a:ext uri="{9D8B030D-6E8A-4147-A177-3AD203B41FA5}">
                          <a16:colId xmlns:a16="http://schemas.microsoft.com/office/drawing/2014/main" val="2209069071"/>
                        </a:ext>
                      </a:extLst>
                    </a:gridCol>
                    <a:gridCol w="1183687">
                      <a:extLst>
                        <a:ext uri="{9D8B030D-6E8A-4147-A177-3AD203B41FA5}">
                          <a16:colId xmlns:a16="http://schemas.microsoft.com/office/drawing/2014/main" val="2777185604"/>
                        </a:ext>
                      </a:extLst>
                    </a:gridCol>
                    <a:gridCol w="2035207">
                      <a:extLst>
                        <a:ext uri="{9D8B030D-6E8A-4147-A177-3AD203B41FA5}">
                          <a16:colId xmlns:a16="http://schemas.microsoft.com/office/drawing/2014/main" val="1583759696"/>
                        </a:ext>
                      </a:extLst>
                    </a:gridCol>
                    <a:gridCol w="670400">
                      <a:extLst>
                        <a:ext uri="{9D8B030D-6E8A-4147-A177-3AD203B41FA5}">
                          <a16:colId xmlns:a16="http://schemas.microsoft.com/office/drawing/2014/main" val="2960713042"/>
                        </a:ext>
                      </a:extLst>
                    </a:gridCol>
                    <a:gridCol w="1256792">
                      <a:extLst>
                        <a:ext uri="{9D8B030D-6E8A-4147-A177-3AD203B41FA5}">
                          <a16:colId xmlns:a16="http://schemas.microsoft.com/office/drawing/2014/main" val="1416713570"/>
                        </a:ext>
                      </a:extLst>
                    </a:gridCol>
                  </a:tblGrid>
                  <a:tr h="306932">
                    <a:tc>
                      <a:txBody>
                        <a:bodyPr/>
                        <a:lstStyle/>
                        <a:p>
                          <a:pPr algn="ctr">
                            <a:spcAft>
                              <a:spcPts val="0"/>
                            </a:spcAft>
                          </a:pPr>
                          <a:r>
                            <a:rPr lang="zh-CN" sz="1800" kern="100" dirty="0">
                              <a:effectLst/>
                              <a:latin typeface="等线" panose="02010600030101010101" pitchFamily="2" charset="-122"/>
                              <a:ea typeface="等线" panose="02010600030101010101" pitchFamily="2" charset="-122"/>
                              <a:cs typeface="Times New Roman" panose="02020603050405020304" pitchFamily="18" charset="0"/>
                            </a:rPr>
                            <a:t>储存环</a:t>
                          </a:r>
                        </a:p>
                      </a:txBody>
                      <a:tcPr marL="68580" marR="68580" marT="0" marB="0" anchor="ctr"/>
                    </a:tc>
                    <a:tc>
                      <a:txBody>
                        <a:bodyPr/>
                        <a:lstStyle/>
                        <a:p>
                          <a:pPr algn="ctr"/>
                          <a:r>
                            <a:rPr lang="zh-CN" altLang="en-US" sz="1800" dirty="0">
                              <a:solidFill>
                                <a:schemeClr val="bg1"/>
                              </a:solidFill>
                              <a:latin typeface="Times New Roman" panose="02020603050405020304" pitchFamily="18" charset="0"/>
                              <a:cs typeface="Times New Roman" panose="02020603050405020304" pitchFamily="18" charset="0"/>
                            </a:rPr>
                            <a:t>模式</a:t>
                          </a:r>
                        </a:p>
                      </a:txBody>
                      <a:tcPr anchor="ctr"/>
                    </a:tc>
                    <a:tc>
                      <a:txBody>
                        <a:bodyPr/>
                        <a:lstStyle/>
                        <a:p>
                          <a:pPr algn="ctr"/>
                          <a14:m>
                            <m:oMathPara xmlns:m="http://schemas.openxmlformats.org/officeDocument/2006/math">
                              <m:oMathParaPr>
                                <m:jc m:val="centerGroup"/>
                              </m:oMathParaPr>
                              <m:oMath xmlns:m="http://schemas.openxmlformats.org/officeDocument/2006/math">
                                <m:f>
                                  <m:fPr>
                                    <m:type m:val="lin"/>
                                    <m:ctrlPr>
                                      <a:rPr lang="en-US" altLang="zh-CN" sz="1800" i="1" dirty="0" smtClean="0">
                                        <a:solidFill>
                                          <a:schemeClr val="bg1"/>
                                        </a:solidFill>
                                        <a:latin typeface="Cambria Math" panose="02040503050406030204" pitchFamily="18" charset="0"/>
                                      </a:rPr>
                                    </m:ctrlPr>
                                  </m:fPr>
                                  <m:num>
                                    <m:sSub>
                                      <m:sSubPr>
                                        <m:ctrlPr>
                                          <a:rPr lang="en-US" altLang="zh-CN" sz="1800" i="1" smtClean="0">
                                            <a:solidFill>
                                              <a:schemeClr val="bg1"/>
                                            </a:solidFill>
                                            <a:latin typeface="Cambria Math" panose="02040503050406030204" pitchFamily="18" charset="0"/>
                                          </a:rPr>
                                        </m:ctrlPr>
                                      </m:sSubPr>
                                      <m:e>
                                        <m:r>
                                          <a:rPr lang="zh-CN" altLang="en-US" sz="1800" i="1" smtClean="0">
                                            <a:solidFill>
                                              <a:schemeClr val="bg1"/>
                                            </a:solidFill>
                                            <a:latin typeface="Cambria Math" panose="02040503050406030204" pitchFamily="18" charset="0"/>
                                          </a:rPr>
                                          <m:t>𝜔</m:t>
                                        </m:r>
                                      </m:e>
                                      <m:sub>
                                        <m:r>
                                          <a:rPr lang="en-US" altLang="zh-CN" sz="1800" b="0" i="1" smtClean="0">
                                            <a:solidFill>
                                              <a:schemeClr val="bg1"/>
                                            </a:solidFill>
                                            <a:latin typeface="Cambria Math" panose="02040503050406030204" pitchFamily="18" charset="0"/>
                                          </a:rPr>
                                          <m:t>𝑟</m:t>
                                        </m:r>
                                      </m:sub>
                                    </m:sSub>
                                  </m:num>
                                  <m:den>
                                    <m:r>
                                      <a:rPr lang="en-US" altLang="zh-CN" sz="1800" b="1" i="1" dirty="0" smtClean="0">
                                        <a:solidFill>
                                          <a:schemeClr val="bg1"/>
                                        </a:solidFill>
                                        <a:latin typeface="Cambria Math" panose="02040503050406030204" pitchFamily="18" charset="0"/>
                                        <a:ea typeface="Cambria Math" panose="02040503050406030204" pitchFamily="18" charset="0"/>
                                      </a:rPr>
                                      <m:t>𝟐</m:t>
                                    </m:r>
                                    <m:r>
                                      <a:rPr lang="en-US" altLang="zh-CN" sz="1800" i="1" kern="100" smtClean="0">
                                        <a:effectLst/>
                                        <a:latin typeface="Cambria Math" panose="02040503050406030204" pitchFamily="18" charset="0"/>
                                        <a:ea typeface="等线" panose="02010600030101010101" pitchFamily="2" charset="-122"/>
                                        <a:cs typeface="Times New Roman" panose="02020603050405020304" pitchFamily="18" charset="0"/>
                                      </a:rPr>
                                      <m:t>𝜋</m:t>
                                    </m:r>
                                  </m:den>
                                </m:f>
                                <m:d>
                                  <m:dPr>
                                    <m:ctrlPr>
                                      <a:rPr lang="en-US" altLang="zh-CN" sz="1800" b="0" i="1" smtClean="0">
                                        <a:solidFill>
                                          <a:schemeClr val="bg1"/>
                                        </a:solidFill>
                                        <a:latin typeface="Cambria Math" panose="02040503050406030204" pitchFamily="18" charset="0"/>
                                      </a:rPr>
                                    </m:ctrlPr>
                                  </m:dPr>
                                  <m:e>
                                    <m:r>
                                      <m:rPr>
                                        <m:sty m:val="p"/>
                                      </m:rPr>
                                      <a:rPr lang="en-US" altLang="zh-CN" sz="1800" b="0" i="1" smtClean="0">
                                        <a:solidFill>
                                          <a:schemeClr val="bg1"/>
                                        </a:solidFill>
                                        <a:latin typeface="Cambria Math" panose="02040503050406030204" pitchFamily="18" charset="0"/>
                                      </a:rPr>
                                      <m:t>G</m:t>
                                    </m:r>
                                    <m:r>
                                      <a:rPr lang="en-US" altLang="zh-CN" sz="1800" i="1" kern="100" smtClean="0">
                                        <a:effectLst/>
                                        <a:latin typeface="Cambria Math" panose="02040503050406030204" pitchFamily="18" charset="0"/>
                                        <a:ea typeface="等线" panose="02010600030101010101" pitchFamily="2" charset="-122"/>
                                        <a:cs typeface="Times New Roman" panose="02020603050405020304" pitchFamily="18" charset="0"/>
                                      </a:rPr>
                                      <m:t>𝐻𝑧</m:t>
                                    </m:r>
                                  </m:e>
                                </m:d>
                              </m:oMath>
                            </m:oMathPara>
                          </a14:m>
                          <a:endParaRPr lang="zh-CN" altLang="en-US" sz="1800" dirty="0">
                            <a:solidFill>
                              <a:schemeClr val="bg1"/>
                            </a:solidFill>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lang="en-US" altLang="zh-CN" sz="1800" i="1" smtClean="0">
                                    <a:solidFill>
                                      <a:schemeClr val="bg1"/>
                                    </a:solidFill>
                                    <a:latin typeface="Cambria Math" panose="02040503050406030204" pitchFamily="18" charset="0"/>
                                  </a:rPr>
                                  <m:t>Q</m:t>
                                </m:r>
                              </m:oMath>
                            </m:oMathPara>
                          </a14:m>
                          <a:endParaRPr lang="zh-CN" altLang="en-US" sz="1800" dirty="0">
                            <a:solidFill>
                              <a:schemeClr val="bg1"/>
                            </a:solidFill>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altLang="zh-CN" sz="1800" i="1" smtClean="0">
                                        <a:solidFill>
                                          <a:schemeClr val="bg1"/>
                                        </a:solidFill>
                                        <a:latin typeface="Cambria Math" panose="02040503050406030204" pitchFamily="18" charset="0"/>
                                      </a:rPr>
                                    </m:ctrlPr>
                                  </m:sSubPr>
                                  <m:e>
                                    <m:r>
                                      <m:rPr>
                                        <m:sty m:val="p"/>
                                      </m:rPr>
                                      <a:rPr lang="en-US" altLang="zh-CN" sz="1800" i="0">
                                        <a:solidFill>
                                          <a:schemeClr val="bg1"/>
                                        </a:solidFill>
                                        <a:latin typeface="Cambria Math" panose="02040503050406030204" pitchFamily="18" charset="0"/>
                                      </a:rPr>
                                      <m:t>R</m:t>
                                    </m:r>
                                  </m:e>
                                  <m:sub>
                                    <m:r>
                                      <m:rPr>
                                        <m:sty m:val="p"/>
                                      </m:rPr>
                                      <a:rPr lang="en-US" altLang="zh-CN" sz="1800" i="0">
                                        <a:solidFill>
                                          <a:schemeClr val="bg1"/>
                                        </a:solidFill>
                                        <a:latin typeface="Cambria Math" panose="02040503050406030204" pitchFamily="18" charset="0"/>
                                      </a:rPr>
                                      <m:t>s</m:t>
                                    </m:r>
                                  </m:sub>
                                </m:sSub>
                                <m:d>
                                  <m:dPr>
                                    <m:ctrlPr>
                                      <a:rPr lang="en-US" altLang="zh-CN" sz="1800" i="1" smtClean="0">
                                        <a:solidFill>
                                          <a:schemeClr val="bg1"/>
                                        </a:solidFill>
                                        <a:latin typeface="Cambria Math" panose="02040503050406030204" pitchFamily="18" charset="0"/>
                                      </a:rPr>
                                    </m:ctrlPr>
                                  </m:dPr>
                                  <m:e>
                                    <m:r>
                                      <m:rPr>
                                        <m:sty m:val="p"/>
                                      </m:rPr>
                                      <a:rPr lang="el-GR" altLang="zh-CN" sz="1800" i="0" dirty="0" smtClean="0">
                                        <a:solidFill>
                                          <a:schemeClr val="bg1"/>
                                        </a:solidFill>
                                        <a:latin typeface="Cambria Math" panose="02040503050406030204" pitchFamily="18" charset="0"/>
                                        <a:ea typeface="Cambria Math" panose="02040503050406030204" pitchFamily="18" charset="0"/>
                                      </a:rPr>
                                      <m:t>Ω</m:t>
                                    </m:r>
                                  </m:e>
                                </m:d>
                              </m:oMath>
                            </m:oMathPara>
                          </a14:m>
                          <a:endParaRPr lang="zh-CN" altLang="en-US" sz="1800" dirty="0">
                            <a:solidFill>
                              <a:schemeClr val="bg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3374275671"/>
                      </a:ext>
                    </a:extLst>
                  </a:tr>
                  <a:tr h="230199">
                    <a:tc rowSpan="6">
                      <a:txBody>
                        <a:bodyPr/>
                        <a:lstStyle/>
                        <a:p>
                          <a:pPr marL="0" algn="ctr" defTabSz="914400" rtl="0" eaLnBrk="1" latinLnBrk="0" hangingPunct="1">
                            <a:spcAft>
                              <a:spcPts val="0"/>
                            </a:spcAft>
                          </a:pPr>
                          <a:r>
                            <a:rPr lang="en-US" altLang="zh-CN" sz="1800" kern="100" dirty="0">
                              <a:solidFill>
                                <a:schemeClr val="dk1"/>
                              </a:solidFill>
                              <a:effectLst/>
                              <a:latin typeface="等线" panose="02010600030101010101" pitchFamily="2" charset="-122"/>
                              <a:ea typeface="等线" panose="02010600030101010101" pitchFamily="2" charset="-122"/>
                              <a:cs typeface="Times New Roman" panose="02020603050405020304" pitchFamily="18" charset="0"/>
                            </a:rPr>
                            <a:t>BER</a:t>
                          </a:r>
                          <a:endParaRPr lang="zh-CN" altLang="en-US" sz="1800" kern="100" dirty="0">
                            <a:solidFill>
                              <a:schemeClr val="dk1"/>
                            </a:solidFill>
                            <a:effectLst/>
                            <a:latin typeface="等线" panose="02010600030101010101" pitchFamily="2" charset="-122"/>
                            <a:ea typeface="等线" panose="02010600030101010101" pitchFamily="2" charset="-122"/>
                            <a:cs typeface="Times New Roman" panose="02020603050405020304" pitchFamily="18" charset="0"/>
                          </a:endParaRPr>
                        </a:p>
                      </a:txBody>
                      <a:tcPr anchor="ctr"/>
                    </a:tc>
                    <a:tc>
                      <a:txBody>
                        <a:bodyPr/>
                        <a:lstStyle/>
                        <a:p>
                          <a:pPr algn="ctr">
                            <a:spcAft>
                              <a:spcPts val="0"/>
                            </a:spcAft>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15</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800" b="0" kern="1200" dirty="0">
                              <a:solidFill>
                                <a:schemeClr val="dk1"/>
                              </a:solidFill>
                              <a:effectLst/>
                              <a:latin typeface="+mn-lt"/>
                              <a:ea typeface="+mn-ea"/>
                              <a:cs typeface="+mn-cs"/>
                            </a:rPr>
                            <a:t>7.11566</a:t>
                          </a:r>
                          <a:endParaRPr lang="zh-CN" altLang="en-US" sz="1800" b="0" kern="1200" dirty="0">
                            <a:solidFill>
                              <a:schemeClr val="dk1"/>
                            </a:solidFill>
                            <a:effectLst/>
                            <a:latin typeface="+mn-lt"/>
                            <a:ea typeface="+mn-ea"/>
                            <a:cs typeface="+mn-cs"/>
                          </a:endParaRPr>
                        </a:p>
                      </a:txBody>
                      <a:tcPr marL="68580" marR="68580" marT="0" marB="0" anchor="ctr"/>
                    </a:tc>
                    <a:tc>
                      <a:txBody>
                        <a:bodyPr/>
                        <a:lstStyle/>
                        <a:p>
                          <a:pPr algn="ctr">
                            <a:spcAft>
                              <a:spcPts val="0"/>
                            </a:spcAft>
                          </a:pPr>
                          <a:r>
                            <a:rPr lang="en-US" altLang="zh-CN" sz="1800" b="0" i="0" kern="1200" dirty="0">
                              <a:solidFill>
                                <a:schemeClr val="dk1"/>
                              </a:solidFill>
                              <a:effectLst/>
                              <a:latin typeface="+mn-lt"/>
                              <a:ea typeface="+mn-ea"/>
                              <a:cs typeface="+mn-cs"/>
                            </a:rPr>
                            <a:t>1409</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800" b="0" kern="1200" dirty="0">
                              <a:solidFill>
                                <a:schemeClr val="dk1"/>
                              </a:solidFill>
                              <a:effectLst/>
                              <a:latin typeface="+mn-lt"/>
                              <a:ea typeface="+mn-ea"/>
                              <a:cs typeface="+mn-cs"/>
                            </a:rPr>
                            <a:t>39836</a:t>
                          </a:r>
                          <a:endParaRPr lang="zh-CN" altLang="en-US" sz="1800" b="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3584662671"/>
                      </a:ext>
                    </a:extLst>
                  </a:tr>
                  <a:tr h="230199">
                    <a:tc vMerge="1">
                      <a:txBody>
                        <a:bodyPr/>
                        <a:lstStyle/>
                        <a:p>
                          <a:endParaRPr lang="zh-CN" altLang="en-US"/>
                        </a:p>
                      </a:txBody>
                      <a:tcPr/>
                    </a:tc>
                    <a:tc>
                      <a:txBody>
                        <a:bodyPr/>
                        <a:lstStyle/>
                        <a:p>
                          <a:pPr algn="ctr">
                            <a:spcAft>
                              <a:spcPts val="0"/>
                            </a:spcAft>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29</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800" b="0" kern="1200" dirty="0">
                              <a:solidFill>
                                <a:schemeClr val="dk1"/>
                              </a:solidFill>
                              <a:effectLst/>
                              <a:latin typeface="+mn-lt"/>
                              <a:ea typeface="+mn-ea"/>
                              <a:cs typeface="+mn-cs"/>
                            </a:rPr>
                            <a:t>6.80626</a:t>
                          </a:r>
                          <a:endParaRPr lang="zh-CN" altLang="en-US" sz="1800" b="0" kern="1200" dirty="0">
                            <a:solidFill>
                              <a:schemeClr val="dk1"/>
                            </a:solidFill>
                            <a:effectLst/>
                            <a:latin typeface="+mn-lt"/>
                            <a:ea typeface="+mn-ea"/>
                            <a:cs typeface="+mn-cs"/>
                          </a:endParaRPr>
                        </a:p>
                      </a:txBody>
                      <a:tcPr marL="68580" marR="68580" marT="0" marB="0" anchor="ctr"/>
                    </a:tc>
                    <a:tc>
                      <a:txBody>
                        <a:bodyPr/>
                        <a:lstStyle/>
                        <a:p>
                          <a:pPr algn="ctr">
                            <a:spcAft>
                              <a:spcPts val="0"/>
                            </a:spcAft>
                          </a:pPr>
                          <a:r>
                            <a:rPr lang="en-US" altLang="zh-CN" sz="1800" b="0" i="0" kern="1200" dirty="0">
                              <a:solidFill>
                                <a:schemeClr val="dk1"/>
                              </a:solidFill>
                              <a:effectLst/>
                              <a:latin typeface="+mn-lt"/>
                              <a:ea typeface="+mn-ea"/>
                              <a:cs typeface="+mn-cs"/>
                            </a:rPr>
                            <a:t>1348</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800" b="0" kern="1200" dirty="0">
                              <a:solidFill>
                                <a:schemeClr val="dk1"/>
                              </a:solidFill>
                              <a:effectLst/>
                              <a:latin typeface="+mn-lt"/>
                              <a:ea typeface="+mn-ea"/>
                              <a:cs typeface="+mn-cs"/>
                            </a:rPr>
                            <a:t>145487</a:t>
                          </a:r>
                          <a:endParaRPr lang="zh-CN" altLang="en-US" sz="1800" b="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716535228"/>
                      </a:ext>
                    </a:extLst>
                  </a:tr>
                  <a:tr h="230199">
                    <a:tc vMerge="1">
                      <a:txBody>
                        <a:bodyPr/>
                        <a:lstStyle/>
                        <a:p>
                          <a:pPr marL="0" algn="ctr" defTabSz="914400" rtl="0" eaLnBrk="1" latinLnBrk="0" hangingPunct="1">
                            <a:spcAft>
                              <a:spcPts val="0"/>
                            </a:spcAft>
                          </a:pPr>
                          <a:endParaRPr lang="zh-CN" altLang="en-US" sz="1800" kern="100" dirty="0">
                            <a:solidFill>
                              <a:schemeClr val="dk1"/>
                            </a:solidFill>
                            <a:effectLst/>
                            <a:latin typeface="等线" panose="02010600030101010101" pitchFamily="2" charset="-122"/>
                            <a:ea typeface="等线" panose="02010600030101010101" pitchFamily="2" charset="-122"/>
                            <a:cs typeface="Times New Roman" panose="02020603050405020304" pitchFamily="18" charset="0"/>
                          </a:endParaRPr>
                        </a:p>
                      </a:txBody>
                      <a:tcPr anchor="ctr"/>
                    </a:tc>
                    <a:tc>
                      <a:txBody>
                        <a:bodyPr/>
                        <a:lstStyle/>
                        <a:p>
                          <a:pPr algn="ctr">
                            <a:spcAft>
                              <a:spcPts val="0"/>
                            </a:spcAft>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35</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800" b="0" kern="1200" dirty="0">
                              <a:solidFill>
                                <a:schemeClr val="dk1"/>
                              </a:solidFill>
                              <a:effectLst/>
                              <a:latin typeface="+mn-lt"/>
                              <a:ea typeface="+mn-ea"/>
                              <a:cs typeface="+mn-cs"/>
                            </a:rPr>
                            <a:t>6.97242</a:t>
                          </a:r>
                          <a:endParaRPr lang="zh-CN" altLang="en-US" sz="1800" b="0" kern="1200" dirty="0">
                            <a:solidFill>
                              <a:schemeClr val="dk1"/>
                            </a:solidFill>
                            <a:effectLst/>
                            <a:latin typeface="+mn-lt"/>
                            <a:ea typeface="+mn-ea"/>
                            <a:cs typeface="+mn-cs"/>
                          </a:endParaRPr>
                        </a:p>
                      </a:txBody>
                      <a:tcPr marL="68580" marR="68580" marT="0" marB="0" anchor="ctr"/>
                    </a:tc>
                    <a:tc>
                      <a:txBody>
                        <a:bodyPr/>
                        <a:lstStyle/>
                        <a:p>
                          <a:pPr algn="ctr">
                            <a:spcAft>
                              <a:spcPts val="0"/>
                            </a:spcAft>
                          </a:pPr>
                          <a:r>
                            <a:rPr lang="en-US" altLang="zh-CN" sz="1800" b="0" i="0" kern="1200" dirty="0">
                              <a:solidFill>
                                <a:schemeClr val="dk1"/>
                              </a:solidFill>
                              <a:effectLst/>
                              <a:latin typeface="+mn-lt"/>
                              <a:ea typeface="+mn-ea"/>
                              <a:cs typeface="+mn-cs"/>
                            </a:rPr>
                            <a:t>1381</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800" b="0" kern="1200" dirty="0">
                              <a:solidFill>
                                <a:schemeClr val="dk1"/>
                              </a:solidFill>
                              <a:effectLst/>
                              <a:latin typeface="+mn-lt"/>
                              <a:ea typeface="+mn-ea"/>
                              <a:cs typeface="+mn-cs"/>
                            </a:rPr>
                            <a:t>65889</a:t>
                          </a:r>
                          <a:endParaRPr lang="zh-CN" altLang="en-US" sz="1800" b="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1128518207"/>
                      </a:ext>
                    </a:extLst>
                  </a:tr>
                  <a:tr h="230199">
                    <a:tc vMerge="1">
                      <a:txBody>
                        <a:bodyPr/>
                        <a:lstStyle/>
                        <a:p>
                          <a:pPr marL="0" algn="ctr" defTabSz="914400" rtl="0" eaLnBrk="1" latinLnBrk="0" hangingPunct="1">
                            <a:spcAft>
                              <a:spcPts val="0"/>
                            </a:spcAft>
                          </a:pPr>
                          <a:endParaRPr lang="zh-CN" altLang="en-US" sz="1800" kern="100" dirty="0">
                            <a:solidFill>
                              <a:schemeClr val="dk1"/>
                            </a:solidFill>
                            <a:effectLst/>
                            <a:latin typeface="等线" panose="02010600030101010101" pitchFamily="2" charset="-122"/>
                            <a:ea typeface="等线" panose="02010600030101010101" pitchFamily="2" charset="-122"/>
                            <a:cs typeface="Times New Roman" panose="02020603050405020304" pitchFamily="18" charset="0"/>
                          </a:endParaRPr>
                        </a:p>
                      </a:txBody>
                      <a:tcPr anchor="ctr"/>
                    </a:tc>
                    <a:tc>
                      <a:txBody>
                        <a:bodyPr/>
                        <a:lstStyle/>
                        <a:p>
                          <a:pPr algn="ctr">
                            <a:spcAft>
                              <a:spcPts val="0"/>
                            </a:spcAft>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81</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800" b="0" kern="1200" dirty="0">
                              <a:solidFill>
                                <a:schemeClr val="dk1"/>
                              </a:solidFill>
                              <a:effectLst/>
                              <a:latin typeface="+mn-lt"/>
                              <a:ea typeface="+mn-ea"/>
                              <a:cs typeface="+mn-cs"/>
                            </a:rPr>
                            <a:t>2.38732</a:t>
                          </a:r>
                          <a:endParaRPr lang="zh-CN" altLang="en-US" sz="1800" b="0" kern="1200" dirty="0">
                            <a:solidFill>
                              <a:schemeClr val="dk1"/>
                            </a:solidFill>
                            <a:effectLst/>
                            <a:latin typeface="+mn-lt"/>
                            <a:ea typeface="+mn-ea"/>
                            <a:cs typeface="+mn-cs"/>
                          </a:endParaRPr>
                        </a:p>
                      </a:txBody>
                      <a:tcPr marL="68580" marR="68580" marT="0" marB="0" anchor="ctr"/>
                    </a:tc>
                    <a:tc>
                      <a:txBody>
                        <a:bodyPr/>
                        <a:lstStyle/>
                        <a:p>
                          <a:pPr algn="ctr">
                            <a:spcAft>
                              <a:spcPts val="0"/>
                            </a:spcAft>
                          </a:pPr>
                          <a:r>
                            <a:rPr lang="en-US" altLang="zh-CN" sz="1800" b="0" i="0" kern="1200" dirty="0">
                              <a:solidFill>
                                <a:schemeClr val="dk1"/>
                              </a:solidFill>
                              <a:effectLst/>
                              <a:latin typeface="+mn-lt"/>
                              <a:ea typeface="+mn-ea"/>
                              <a:cs typeface="+mn-cs"/>
                            </a:rPr>
                            <a:t>472</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800" b="0" kern="1200" dirty="0">
                              <a:solidFill>
                                <a:schemeClr val="dk1"/>
                              </a:solidFill>
                              <a:effectLst/>
                              <a:latin typeface="+mn-lt"/>
                              <a:ea typeface="+mn-ea"/>
                              <a:cs typeface="+mn-cs"/>
                            </a:rPr>
                            <a:t>825</a:t>
                          </a:r>
                          <a:endParaRPr lang="zh-CN" altLang="en-US" sz="1800" b="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834344663"/>
                      </a:ext>
                    </a:extLst>
                  </a:tr>
                  <a:tr h="230199">
                    <a:tc vMerge="1">
                      <a:txBody>
                        <a:bodyPr/>
                        <a:lstStyle/>
                        <a:p>
                          <a:pPr marL="0" algn="ctr" defTabSz="914400" rtl="0" eaLnBrk="1" latinLnBrk="0" hangingPunct="1">
                            <a:spcAft>
                              <a:spcPts val="0"/>
                            </a:spcAft>
                          </a:pPr>
                          <a:endParaRPr lang="zh-CN" altLang="en-US" sz="1800" kern="100" dirty="0">
                            <a:solidFill>
                              <a:schemeClr val="dk1"/>
                            </a:solidFill>
                            <a:effectLst/>
                            <a:latin typeface="等线" panose="02010600030101010101" pitchFamily="2" charset="-122"/>
                            <a:ea typeface="等线" panose="02010600030101010101" pitchFamily="2" charset="-122"/>
                            <a:cs typeface="Times New Roman" panose="02020603050405020304" pitchFamily="18" charset="0"/>
                          </a:endParaRPr>
                        </a:p>
                      </a:txBody>
                      <a:tcPr anchor="ctr"/>
                    </a:tc>
                    <a:tc>
                      <a:txBody>
                        <a:bodyPr/>
                        <a:lstStyle/>
                        <a:p>
                          <a:pPr algn="ctr">
                            <a:spcAft>
                              <a:spcPts val="0"/>
                            </a:spcAft>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90</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800" b="0" kern="1200" dirty="0">
                              <a:solidFill>
                                <a:schemeClr val="dk1"/>
                              </a:solidFill>
                              <a:effectLst/>
                              <a:latin typeface="+mn-lt"/>
                              <a:ea typeface="+mn-ea"/>
                              <a:cs typeface="+mn-cs"/>
                            </a:rPr>
                            <a:t>7.31094</a:t>
                          </a:r>
                          <a:endParaRPr lang="zh-CN" altLang="en-US" sz="1800" b="0" kern="1200" dirty="0">
                            <a:solidFill>
                              <a:schemeClr val="dk1"/>
                            </a:solidFill>
                            <a:effectLst/>
                            <a:latin typeface="+mn-lt"/>
                            <a:ea typeface="+mn-ea"/>
                            <a:cs typeface="+mn-cs"/>
                          </a:endParaRPr>
                        </a:p>
                      </a:txBody>
                      <a:tcPr marL="68580" marR="68580" marT="0" marB="0" anchor="ctr"/>
                    </a:tc>
                    <a:tc>
                      <a:txBody>
                        <a:bodyPr/>
                        <a:lstStyle/>
                        <a:p>
                          <a:pPr algn="ctr">
                            <a:spcAft>
                              <a:spcPts val="0"/>
                            </a:spcAft>
                          </a:pPr>
                          <a:r>
                            <a:rPr lang="en-US" altLang="zh-CN" sz="1800" b="0" i="0" kern="1200" dirty="0">
                              <a:solidFill>
                                <a:schemeClr val="dk1"/>
                              </a:solidFill>
                              <a:effectLst/>
                              <a:latin typeface="+mn-lt"/>
                              <a:ea typeface="+mn-ea"/>
                              <a:cs typeface="+mn-cs"/>
                            </a:rPr>
                            <a:t>1448</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800" b="0" kern="1200" dirty="0">
                              <a:solidFill>
                                <a:schemeClr val="dk1"/>
                              </a:solidFill>
                              <a:effectLst/>
                              <a:latin typeface="+mn-lt"/>
                              <a:ea typeface="+mn-ea"/>
                              <a:cs typeface="+mn-cs"/>
                            </a:rPr>
                            <a:t>33547</a:t>
                          </a:r>
                          <a:endParaRPr lang="zh-CN" altLang="en-US" sz="1800" b="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1456556311"/>
                      </a:ext>
                    </a:extLst>
                  </a:tr>
                  <a:tr h="230199">
                    <a:tc vMerge="1">
                      <a:txBody>
                        <a:bodyPr/>
                        <a:lstStyle/>
                        <a:p>
                          <a:pPr marL="0" algn="ctr" defTabSz="914400" rtl="0" eaLnBrk="1" latinLnBrk="0" hangingPunct="1">
                            <a:spcAft>
                              <a:spcPts val="0"/>
                            </a:spcAft>
                          </a:pPr>
                          <a:endParaRPr lang="zh-CN" altLang="en-US" sz="1800" kern="100" dirty="0">
                            <a:solidFill>
                              <a:schemeClr val="dk1"/>
                            </a:solidFill>
                            <a:effectLst/>
                            <a:latin typeface="等线" panose="02010600030101010101" pitchFamily="2" charset="-122"/>
                            <a:ea typeface="等线" panose="02010600030101010101" pitchFamily="2" charset="-122"/>
                            <a:cs typeface="Times New Roman" panose="02020603050405020304" pitchFamily="18" charset="0"/>
                          </a:endParaRPr>
                        </a:p>
                      </a:txBody>
                      <a:tcPr anchor="ctr"/>
                    </a:tc>
                    <a:tc>
                      <a:txBody>
                        <a:bodyPr/>
                        <a:lstStyle/>
                        <a:p>
                          <a:pPr algn="ctr">
                            <a:spcAft>
                              <a:spcPts val="0"/>
                            </a:spcAft>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128</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800" b="0" kern="1200" dirty="0">
                              <a:solidFill>
                                <a:schemeClr val="dk1"/>
                              </a:solidFill>
                              <a:effectLst/>
                              <a:latin typeface="+mn-lt"/>
                              <a:ea typeface="+mn-ea"/>
                              <a:cs typeface="+mn-cs"/>
                            </a:rPr>
                            <a:t>6.78969</a:t>
                          </a:r>
                          <a:endParaRPr lang="zh-CN" altLang="en-US" sz="1800" b="0" kern="1200" dirty="0">
                            <a:solidFill>
                              <a:schemeClr val="dk1"/>
                            </a:solidFill>
                            <a:effectLst/>
                            <a:latin typeface="+mn-lt"/>
                            <a:ea typeface="+mn-ea"/>
                            <a:cs typeface="+mn-cs"/>
                          </a:endParaRPr>
                        </a:p>
                      </a:txBody>
                      <a:tcPr marL="68580" marR="68580" marT="0" marB="0" anchor="ctr"/>
                    </a:tc>
                    <a:tc>
                      <a:txBody>
                        <a:bodyPr/>
                        <a:lstStyle/>
                        <a:p>
                          <a:pPr algn="ctr">
                            <a:spcAft>
                              <a:spcPts val="0"/>
                            </a:spcAft>
                          </a:pPr>
                          <a:r>
                            <a:rPr lang="en-US" altLang="zh-CN" sz="1800" b="0" i="0" kern="1200" dirty="0">
                              <a:solidFill>
                                <a:schemeClr val="dk1"/>
                              </a:solidFill>
                              <a:effectLst/>
                              <a:latin typeface="+mn-lt"/>
                              <a:ea typeface="+mn-ea"/>
                              <a:cs typeface="+mn-cs"/>
                            </a:rPr>
                            <a:t>1344</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800" b="0" kern="1200" dirty="0">
                              <a:solidFill>
                                <a:schemeClr val="dk1"/>
                              </a:solidFill>
                              <a:effectLst/>
                              <a:latin typeface="+mn-lt"/>
                              <a:ea typeface="+mn-ea"/>
                              <a:cs typeface="+mn-cs"/>
                            </a:rPr>
                            <a:t>174099</a:t>
                          </a:r>
                          <a:endParaRPr lang="zh-CN" altLang="en-US" sz="1800" b="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2239299515"/>
                      </a:ext>
                    </a:extLst>
                  </a:tr>
                </a:tbl>
              </a:graphicData>
            </a:graphic>
          </p:graphicFrame>
        </mc:Choice>
        <mc:Fallback xmlns="">
          <p:graphicFrame>
            <p:nvGraphicFramePr>
              <p:cNvPr id="8" name="表格 7">
                <a:extLst>
                  <a:ext uri="{FF2B5EF4-FFF2-40B4-BE49-F238E27FC236}">
                    <a16:creationId xmlns:a16="http://schemas.microsoft.com/office/drawing/2014/main" id="{90F0AD23-8733-4A73-8986-14050EDEF60F}"/>
                  </a:ext>
                </a:extLst>
              </p:cNvPr>
              <p:cNvGraphicFramePr>
                <a:graphicFrameLocks noGrp="1"/>
              </p:cNvGraphicFramePr>
              <p:nvPr>
                <p:extLst>
                  <p:ext uri="{D42A27DB-BD31-4B8C-83A1-F6EECF244321}">
                    <p14:modId xmlns:p14="http://schemas.microsoft.com/office/powerpoint/2010/main" val="632369623"/>
                  </p:ext>
                </p:extLst>
              </p:nvPr>
            </p:nvGraphicFramePr>
            <p:xfrm>
              <a:off x="5829027" y="3031918"/>
              <a:ext cx="6023338" cy="2011680"/>
            </p:xfrm>
            <a:graphic>
              <a:graphicData uri="http://schemas.openxmlformats.org/drawingml/2006/table">
                <a:tbl>
                  <a:tblPr firstRow="1" bandRow="1">
                    <a:tableStyleId>{5C22544A-7EE6-4342-B048-85BDC9FD1C3A}</a:tableStyleId>
                  </a:tblPr>
                  <a:tblGrid>
                    <a:gridCol w="877252">
                      <a:extLst>
                        <a:ext uri="{9D8B030D-6E8A-4147-A177-3AD203B41FA5}">
                          <a16:colId xmlns:a16="http://schemas.microsoft.com/office/drawing/2014/main" val="2209069071"/>
                        </a:ext>
                      </a:extLst>
                    </a:gridCol>
                    <a:gridCol w="1183687">
                      <a:extLst>
                        <a:ext uri="{9D8B030D-6E8A-4147-A177-3AD203B41FA5}">
                          <a16:colId xmlns:a16="http://schemas.microsoft.com/office/drawing/2014/main" val="2777185604"/>
                        </a:ext>
                      </a:extLst>
                    </a:gridCol>
                    <a:gridCol w="2035207">
                      <a:extLst>
                        <a:ext uri="{9D8B030D-6E8A-4147-A177-3AD203B41FA5}">
                          <a16:colId xmlns:a16="http://schemas.microsoft.com/office/drawing/2014/main" val="1583759696"/>
                        </a:ext>
                      </a:extLst>
                    </a:gridCol>
                    <a:gridCol w="670400">
                      <a:extLst>
                        <a:ext uri="{9D8B030D-6E8A-4147-A177-3AD203B41FA5}">
                          <a16:colId xmlns:a16="http://schemas.microsoft.com/office/drawing/2014/main" val="2960713042"/>
                        </a:ext>
                      </a:extLst>
                    </a:gridCol>
                    <a:gridCol w="1256792">
                      <a:extLst>
                        <a:ext uri="{9D8B030D-6E8A-4147-A177-3AD203B41FA5}">
                          <a16:colId xmlns:a16="http://schemas.microsoft.com/office/drawing/2014/main" val="1416713570"/>
                        </a:ext>
                      </a:extLst>
                    </a:gridCol>
                  </a:tblGrid>
                  <a:tr h="365760">
                    <a:tc>
                      <a:txBody>
                        <a:bodyPr/>
                        <a:lstStyle/>
                        <a:p>
                          <a:pPr algn="ctr">
                            <a:spcAft>
                              <a:spcPts val="0"/>
                            </a:spcAft>
                          </a:pPr>
                          <a:r>
                            <a:rPr lang="zh-CN" sz="1800" kern="100" dirty="0">
                              <a:effectLst/>
                              <a:latin typeface="等线" panose="02010600030101010101" pitchFamily="2" charset="-122"/>
                              <a:ea typeface="等线" panose="02010600030101010101" pitchFamily="2" charset="-122"/>
                              <a:cs typeface="Times New Roman" panose="02020603050405020304" pitchFamily="18" charset="0"/>
                            </a:rPr>
                            <a:t>储存环</a:t>
                          </a:r>
                        </a:p>
                      </a:txBody>
                      <a:tcPr marL="68580" marR="68580" marT="0" marB="0" anchor="ctr"/>
                    </a:tc>
                    <a:tc>
                      <a:txBody>
                        <a:bodyPr/>
                        <a:lstStyle/>
                        <a:p>
                          <a:pPr algn="ctr"/>
                          <a:r>
                            <a:rPr lang="zh-CN" altLang="en-US" sz="1800" dirty="0">
                              <a:solidFill>
                                <a:schemeClr val="bg1"/>
                              </a:solidFill>
                              <a:latin typeface="Times New Roman" panose="02020603050405020304" pitchFamily="18" charset="0"/>
                              <a:cs typeface="Times New Roman" panose="02020603050405020304" pitchFamily="18" charset="0"/>
                            </a:rPr>
                            <a:t>模式</a:t>
                          </a:r>
                        </a:p>
                      </a:txBody>
                      <a:tcPr anchor="ctr"/>
                    </a:tc>
                    <a:tc>
                      <a:txBody>
                        <a:bodyPr/>
                        <a:lstStyle/>
                        <a:p>
                          <a:endParaRPr lang="zh-CN"/>
                        </a:p>
                      </a:txBody>
                      <a:tcPr anchor="ctr">
                        <a:blipFill>
                          <a:blip r:embed="rId4"/>
                          <a:stretch>
                            <a:fillRect l="-101194" t="-116667" r="-95522" b="-490000"/>
                          </a:stretch>
                        </a:blipFill>
                      </a:tcPr>
                    </a:tc>
                    <a:tc>
                      <a:txBody>
                        <a:bodyPr/>
                        <a:lstStyle/>
                        <a:p>
                          <a:endParaRPr lang="zh-CN"/>
                        </a:p>
                      </a:txBody>
                      <a:tcPr anchor="ctr">
                        <a:blipFill>
                          <a:blip r:embed="rId4"/>
                          <a:stretch>
                            <a:fillRect l="-612727" t="-116667" r="-190909" b="-490000"/>
                          </a:stretch>
                        </a:blipFill>
                      </a:tcPr>
                    </a:tc>
                    <a:tc>
                      <a:txBody>
                        <a:bodyPr/>
                        <a:lstStyle/>
                        <a:p>
                          <a:endParaRPr lang="zh-CN"/>
                        </a:p>
                      </a:txBody>
                      <a:tcPr anchor="ctr">
                        <a:blipFill>
                          <a:blip r:embed="rId4"/>
                          <a:stretch>
                            <a:fillRect l="-380583" t="-116667" r="-1942" b="-490000"/>
                          </a:stretch>
                        </a:blipFill>
                      </a:tcPr>
                    </a:tc>
                    <a:extLst>
                      <a:ext uri="{0D108BD9-81ED-4DB2-BD59-A6C34878D82A}">
                        <a16:rowId xmlns:a16="http://schemas.microsoft.com/office/drawing/2014/main" val="3374275671"/>
                      </a:ext>
                    </a:extLst>
                  </a:tr>
                  <a:tr h="274320">
                    <a:tc rowSpan="6">
                      <a:txBody>
                        <a:bodyPr/>
                        <a:lstStyle/>
                        <a:p>
                          <a:pPr marL="0" algn="ctr" defTabSz="914400" rtl="0" eaLnBrk="1" latinLnBrk="0" hangingPunct="1">
                            <a:spcAft>
                              <a:spcPts val="0"/>
                            </a:spcAft>
                          </a:pPr>
                          <a:r>
                            <a:rPr lang="en-US" altLang="zh-CN" sz="1800" kern="100" dirty="0">
                              <a:solidFill>
                                <a:schemeClr val="dk1"/>
                              </a:solidFill>
                              <a:effectLst/>
                              <a:latin typeface="等线" panose="02010600030101010101" pitchFamily="2" charset="-122"/>
                              <a:ea typeface="等线" panose="02010600030101010101" pitchFamily="2" charset="-122"/>
                              <a:cs typeface="Times New Roman" panose="02020603050405020304" pitchFamily="18" charset="0"/>
                            </a:rPr>
                            <a:t>BER</a:t>
                          </a:r>
                          <a:endParaRPr lang="zh-CN" altLang="en-US" sz="1800" kern="100" dirty="0">
                            <a:solidFill>
                              <a:schemeClr val="dk1"/>
                            </a:solidFill>
                            <a:effectLst/>
                            <a:latin typeface="等线" panose="02010600030101010101" pitchFamily="2" charset="-122"/>
                            <a:ea typeface="等线" panose="02010600030101010101" pitchFamily="2" charset="-122"/>
                            <a:cs typeface="Times New Roman" panose="02020603050405020304" pitchFamily="18" charset="0"/>
                          </a:endParaRPr>
                        </a:p>
                      </a:txBody>
                      <a:tcPr anchor="ctr"/>
                    </a:tc>
                    <a:tc>
                      <a:txBody>
                        <a:bodyPr/>
                        <a:lstStyle/>
                        <a:p>
                          <a:pPr algn="ctr">
                            <a:spcAft>
                              <a:spcPts val="0"/>
                            </a:spcAft>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15</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800" b="0" kern="1200" dirty="0">
                              <a:solidFill>
                                <a:schemeClr val="dk1"/>
                              </a:solidFill>
                              <a:effectLst/>
                              <a:latin typeface="+mn-lt"/>
                              <a:ea typeface="+mn-ea"/>
                              <a:cs typeface="+mn-cs"/>
                            </a:rPr>
                            <a:t>7.11566</a:t>
                          </a:r>
                          <a:endParaRPr lang="zh-CN" altLang="en-US" sz="1800" b="0" kern="1200" dirty="0">
                            <a:solidFill>
                              <a:schemeClr val="dk1"/>
                            </a:solidFill>
                            <a:effectLst/>
                            <a:latin typeface="+mn-lt"/>
                            <a:ea typeface="+mn-ea"/>
                            <a:cs typeface="+mn-cs"/>
                          </a:endParaRPr>
                        </a:p>
                      </a:txBody>
                      <a:tcPr marL="68580" marR="68580" marT="0" marB="0" anchor="ctr"/>
                    </a:tc>
                    <a:tc>
                      <a:txBody>
                        <a:bodyPr/>
                        <a:lstStyle/>
                        <a:p>
                          <a:pPr algn="ctr">
                            <a:spcAft>
                              <a:spcPts val="0"/>
                            </a:spcAft>
                          </a:pPr>
                          <a:r>
                            <a:rPr lang="en-US" altLang="zh-CN" sz="1800" b="0" i="0" kern="1200" dirty="0">
                              <a:solidFill>
                                <a:schemeClr val="dk1"/>
                              </a:solidFill>
                              <a:effectLst/>
                              <a:latin typeface="+mn-lt"/>
                              <a:ea typeface="+mn-ea"/>
                              <a:cs typeface="+mn-cs"/>
                            </a:rPr>
                            <a:t>1409</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800" b="0" kern="1200" dirty="0">
                              <a:solidFill>
                                <a:schemeClr val="dk1"/>
                              </a:solidFill>
                              <a:effectLst/>
                              <a:latin typeface="+mn-lt"/>
                              <a:ea typeface="+mn-ea"/>
                              <a:cs typeface="+mn-cs"/>
                            </a:rPr>
                            <a:t>39836</a:t>
                          </a:r>
                          <a:endParaRPr lang="zh-CN" altLang="en-US" sz="1800" b="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3584662671"/>
                      </a:ext>
                    </a:extLst>
                  </a:tr>
                  <a:tr h="274320">
                    <a:tc vMerge="1">
                      <a:txBody>
                        <a:bodyPr/>
                        <a:lstStyle/>
                        <a:p>
                          <a:endParaRPr lang="zh-CN" altLang="en-US"/>
                        </a:p>
                      </a:txBody>
                      <a:tcPr/>
                    </a:tc>
                    <a:tc>
                      <a:txBody>
                        <a:bodyPr/>
                        <a:lstStyle/>
                        <a:p>
                          <a:pPr algn="ctr">
                            <a:spcAft>
                              <a:spcPts val="0"/>
                            </a:spcAft>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29</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800" b="0" kern="1200" dirty="0">
                              <a:solidFill>
                                <a:schemeClr val="dk1"/>
                              </a:solidFill>
                              <a:effectLst/>
                              <a:latin typeface="+mn-lt"/>
                              <a:ea typeface="+mn-ea"/>
                              <a:cs typeface="+mn-cs"/>
                            </a:rPr>
                            <a:t>6.80626</a:t>
                          </a:r>
                          <a:endParaRPr lang="zh-CN" altLang="en-US" sz="1800" b="0" kern="1200" dirty="0">
                            <a:solidFill>
                              <a:schemeClr val="dk1"/>
                            </a:solidFill>
                            <a:effectLst/>
                            <a:latin typeface="+mn-lt"/>
                            <a:ea typeface="+mn-ea"/>
                            <a:cs typeface="+mn-cs"/>
                          </a:endParaRPr>
                        </a:p>
                      </a:txBody>
                      <a:tcPr marL="68580" marR="68580" marT="0" marB="0" anchor="ctr"/>
                    </a:tc>
                    <a:tc>
                      <a:txBody>
                        <a:bodyPr/>
                        <a:lstStyle/>
                        <a:p>
                          <a:pPr algn="ctr">
                            <a:spcAft>
                              <a:spcPts val="0"/>
                            </a:spcAft>
                          </a:pPr>
                          <a:r>
                            <a:rPr lang="en-US" altLang="zh-CN" sz="1800" b="0" i="0" kern="1200" dirty="0">
                              <a:solidFill>
                                <a:schemeClr val="dk1"/>
                              </a:solidFill>
                              <a:effectLst/>
                              <a:latin typeface="+mn-lt"/>
                              <a:ea typeface="+mn-ea"/>
                              <a:cs typeface="+mn-cs"/>
                            </a:rPr>
                            <a:t>1348</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800" b="0" kern="1200" dirty="0">
                              <a:solidFill>
                                <a:schemeClr val="dk1"/>
                              </a:solidFill>
                              <a:effectLst/>
                              <a:latin typeface="+mn-lt"/>
                              <a:ea typeface="+mn-ea"/>
                              <a:cs typeface="+mn-cs"/>
                            </a:rPr>
                            <a:t>145487</a:t>
                          </a:r>
                          <a:endParaRPr lang="zh-CN" altLang="en-US" sz="1800" b="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716535228"/>
                      </a:ext>
                    </a:extLst>
                  </a:tr>
                  <a:tr h="274320">
                    <a:tc vMerge="1">
                      <a:txBody>
                        <a:bodyPr/>
                        <a:lstStyle/>
                        <a:p>
                          <a:pPr marL="0" algn="ctr" defTabSz="914400" rtl="0" eaLnBrk="1" latinLnBrk="0" hangingPunct="1">
                            <a:spcAft>
                              <a:spcPts val="0"/>
                            </a:spcAft>
                          </a:pPr>
                          <a:endParaRPr lang="zh-CN" altLang="en-US" sz="1800" kern="100" dirty="0">
                            <a:solidFill>
                              <a:schemeClr val="dk1"/>
                            </a:solidFill>
                            <a:effectLst/>
                            <a:latin typeface="等线" panose="02010600030101010101" pitchFamily="2" charset="-122"/>
                            <a:ea typeface="等线" panose="02010600030101010101" pitchFamily="2" charset="-122"/>
                            <a:cs typeface="Times New Roman" panose="02020603050405020304" pitchFamily="18" charset="0"/>
                          </a:endParaRPr>
                        </a:p>
                      </a:txBody>
                      <a:tcPr anchor="ctr"/>
                    </a:tc>
                    <a:tc>
                      <a:txBody>
                        <a:bodyPr/>
                        <a:lstStyle/>
                        <a:p>
                          <a:pPr algn="ctr">
                            <a:spcAft>
                              <a:spcPts val="0"/>
                            </a:spcAft>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35</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800" b="0" kern="1200" dirty="0">
                              <a:solidFill>
                                <a:schemeClr val="dk1"/>
                              </a:solidFill>
                              <a:effectLst/>
                              <a:latin typeface="+mn-lt"/>
                              <a:ea typeface="+mn-ea"/>
                              <a:cs typeface="+mn-cs"/>
                            </a:rPr>
                            <a:t>6.97242</a:t>
                          </a:r>
                          <a:endParaRPr lang="zh-CN" altLang="en-US" sz="1800" b="0" kern="1200" dirty="0">
                            <a:solidFill>
                              <a:schemeClr val="dk1"/>
                            </a:solidFill>
                            <a:effectLst/>
                            <a:latin typeface="+mn-lt"/>
                            <a:ea typeface="+mn-ea"/>
                            <a:cs typeface="+mn-cs"/>
                          </a:endParaRPr>
                        </a:p>
                      </a:txBody>
                      <a:tcPr marL="68580" marR="68580" marT="0" marB="0" anchor="ctr"/>
                    </a:tc>
                    <a:tc>
                      <a:txBody>
                        <a:bodyPr/>
                        <a:lstStyle/>
                        <a:p>
                          <a:pPr algn="ctr">
                            <a:spcAft>
                              <a:spcPts val="0"/>
                            </a:spcAft>
                          </a:pPr>
                          <a:r>
                            <a:rPr lang="en-US" altLang="zh-CN" sz="1800" b="0" i="0" kern="1200" dirty="0">
                              <a:solidFill>
                                <a:schemeClr val="dk1"/>
                              </a:solidFill>
                              <a:effectLst/>
                              <a:latin typeface="+mn-lt"/>
                              <a:ea typeface="+mn-ea"/>
                              <a:cs typeface="+mn-cs"/>
                            </a:rPr>
                            <a:t>1381</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800" b="0" kern="1200" dirty="0">
                              <a:solidFill>
                                <a:schemeClr val="dk1"/>
                              </a:solidFill>
                              <a:effectLst/>
                              <a:latin typeface="+mn-lt"/>
                              <a:ea typeface="+mn-ea"/>
                              <a:cs typeface="+mn-cs"/>
                            </a:rPr>
                            <a:t>65889</a:t>
                          </a:r>
                          <a:endParaRPr lang="zh-CN" altLang="en-US" sz="1800" b="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1128518207"/>
                      </a:ext>
                    </a:extLst>
                  </a:tr>
                  <a:tr h="274320">
                    <a:tc vMerge="1">
                      <a:txBody>
                        <a:bodyPr/>
                        <a:lstStyle/>
                        <a:p>
                          <a:pPr marL="0" algn="ctr" defTabSz="914400" rtl="0" eaLnBrk="1" latinLnBrk="0" hangingPunct="1">
                            <a:spcAft>
                              <a:spcPts val="0"/>
                            </a:spcAft>
                          </a:pPr>
                          <a:endParaRPr lang="zh-CN" altLang="en-US" sz="1800" kern="100" dirty="0">
                            <a:solidFill>
                              <a:schemeClr val="dk1"/>
                            </a:solidFill>
                            <a:effectLst/>
                            <a:latin typeface="等线" panose="02010600030101010101" pitchFamily="2" charset="-122"/>
                            <a:ea typeface="等线" panose="02010600030101010101" pitchFamily="2" charset="-122"/>
                            <a:cs typeface="Times New Roman" panose="02020603050405020304" pitchFamily="18" charset="0"/>
                          </a:endParaRPr>
                        </a:p>
                      </a:txBody>
                      <a:tcPr anchor="ctr"/>
                    </a:tc>
                    <a:tc>
                      <a:txBody>
                        <a:bodyPr/>
                        <a:lstStyle/>
                        <a:p>
                          <a:pPr algn="ctr">
                            <a:spcAft>
                              <a:spcPts val="0"/>
                            </a:spcAft>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81</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800" b="0" kern="1200" dirty="0">
                              <a:solidFill>
                                <a:schemeClr val="dk1"/>
                              </a:solidFill>
                              <a:effectLst/>
                              <a:latin typeface="+mn-lt"/>
                              <a:ea typeface="+mn-ea"/>
                              <a:cs typeface="+mn-cs"/>
                            </a:rPr>
                            <a:t>2.38732</a:t>
                          </a:r>
                          <a:endParaRPr lang="zh-CN" altLang="en-US" sz="1800" b="0" kern="1200" dirty="0">
                            <a:solidFill>
                              <a:schemeClr val="dk1"/>
                            </a:solidFill>
                            <a:effectLst/>
                            <a:latin typeface="+mn-lt"/>
                            <a:ea typeface="+mn-ea"/>
                            <a:cs typeface="+mn-cs"/>
                          </a:endParaRPr>
                        </a:p>
                      </a:txBody>
                      <a:tcPr marL="68580" marR="68580" marT="0" marB="0" anchor="ctr"/>
                    </a:tc>
                    <a:tc>
                      <a:txBody>
                        <a:bodyPr/>
                        <a:lstStyle/>
                        <a:p>
                          <a:pPr algn="ctr">
                            <a:spcAft>
                              <a:spcPts val="0"/>
                            </a:spcAft>
                          </a:pPr>
                          <a:r>
                            <a:rPr lang="en-US" altLang="zh-CN" sz="1800" b="0" i="0" kern="1200" dirty="0">
                              <a:solidFill>
                                <a:schemeClr val="dk1"/>
                              </a:solidFill>
                              <a:effectLst/>
                              <a:latin typeface="+mn-lt"/>
                              <a:ea typeface="+mn-ea"/>
                              <a:cs typeface="+mn-cs"/>
                            </a:rPr>
                            <a:t>472</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800" b="0" kern="1200" dirty="0">
                              <a:solidFill>
                                <a:schemeClr val="dk1"/>
                              </a:solidFill>
                              <a:effectLst/>
                              <a:latin typeface="+mn-lt"/>
                              <a:ea typeface="+mn-ea"/>
                              <a:cs typeface="+mn-cs"/>
                            </a:rPr>
                            <a:t>825</a:t>
                          </a:r>
                          <a:endParaRPr lang="zh-CN" altLang="en-US" sz="1800" b="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834344663"/>
                      </a:ext>
                    </a:extLst>
                  </a:tr>
                  <a:tr h="274320">
                    <a:tc vMerge="1">
                      <a:txBody>
                        <a:bodyPr/>
                        <a:lstStyle/>
                        <a:p>
                          <a:pPr marL="0" algn="ctr" defTabSz="914400" rtl="0" eaLnBrk="1" latinLnBrk="0" hangingPunct="1">
                            <a:spcAft>
                              <a:spcPts val="0"/>
                            </a:spcAft>
                          </a:pPr>
                          <a:endParaRPr lang="zh-CN" altLang="en-US" sz="1800" kern="100" dirty="0">
                            <a:solidFill>
                              <a:schemeClr val="dk1"/>
                            </a:solidFill>
                            <a:effectLst/>
                            <a:latin typeface="等线" panose="02010600030101010101" pitchFamily="2" charset="-122"/>
                            <a:ea typeface="等线" panose="02010600030101010101" pitchFamily="2" charset="-122"/>
                            <a:cs typeface="Times New Roman" panose="02020603050405020304" pitchFamily="18" charset="0"/>
                          </a:endParaRPr>
                        </a:p>
                      </a:txBody>
                      <a:tcPr anchor="ctr"/>
                    </a:tc>
                    <a:tc>
                      <a:txBody>
                        <a:bodyPr/>
                        <a:lstStyle/>
                        <a:p>
                          <a:pPr algn="ctr">
                            <a:spcAft>
                              <a:spcPts val="0"/>
                            </a:spcAft>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90</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800" b="0" kern="1200" dirty="0">
                              <a:solidFill>
                                <a:schemeClr val="dk1"/>
                              </a:solidFill>
                              <a:effectLst/>
                              <a:latin typeface="+mn-lt"/>
                              <a:ea typeface="+mn-ea"/>
                              <a:cs typeface="+mn-cs"/>
                            </a:rPr>
                            <a:t>7.31094</a:t>
                          </a:r>
                          <a:endParaRPr lang="zh-CN" altLang="en-US" sz="1800" b="0" kern="1200" dirty="0">
                            <a:solidFill>
                              <a:schemeClr val="dk1"/>
                            </a:solidFill>
                            <a:effectLst/>
                            <a:latin typeface="+mn-lt"/>
                            <a:ea typeface="+mn-ea"/>
                            <a:cs typeface="+mn-cs"/>
                          </a:endParaRPr>
                        </a:p>
                      </a:txBody>
                      <a:tcPr marL="68580" marR="68580" marT="0" marB="0" anchor="ctr"/>
                    </a:tc>
                    <a:tc>
                      <a:txBody>
                        <a:bodyPr/>
                        <a:lstStyle/>
                        <a:p>
                          <a:pPr algn="ctr">
                            <a:spcAft>
                              <a:spcPts val="0"/>
                            </a:spcAft>
                          </a:pPr>
                          <a:r>
                            <a:rPr lang="en-US" altLang="zh-CN" sz="1800" b="0" i="0" kern="1200" dirty="0">
                              <a:solidFill>
                                <a:schemeClr val="dk1"/>
                              </a:solidFill>
                              <a:effectLst/>
                              <a:latin typeface="+mn-lt"/>
                              <a:ea typeface="+mn-ea"/>
                              <a:cs typeface="+mn-cs"/>
                            </a:rPr>
                            <a:t>1448</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800" b="0" kern="1200" dirty="0">
                              <a:solidFill>
                                <a:schemeClr val="dk1"/>
                              </a:solidFill>
                              <a:effectLst/>
                              <a:latin typeface="+mn-lt"/>
                              <a:ea typeface="+mn-ea"/>
                              <a:cs typeface="+mn-cs"/>
                            </a:rPr>
                            <a:t>33547</a:t>
                          </a:r>
                          <a:endParaRPr lang="zh-CN" altLang="en-US" sz="1800" b="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1456556311"/>
                      </a:ext>
                    </a:extLst>
                  </a:tr>
                  <a:tr h="274320">
                    <a:tc vMerge="1">
                      <a:txBody>
                        <a:bodyPr/>
                        <a:lstStyle/>
                        <a:p>
                          <a:pPr marL="0" algn="ctr" defTabSz="914400" rtl="0" eaLnBrk="1" latinLnBrk="0" hangingPunct="1">
                            <a:spcAft>
                              <a:spcPts val="0"/>
                            </a:spcAft>
                          </a:pPr>
                          <a:endParaRPr lang="zh-CN" altLang="en-US" sz="1800" kern="100" dirty="0">
                            <a:solidFill>
                              <a:schemeClr val="dk1"/>
                            </a:solidFill>
                            <a:effectLst/>
                            <a:latin typeface="等线" panose="02010600030101010101" pitchFamily="2" charset="-122"/>
                            <a:ea typeface="等线" panose="02010600030101010101" pitchFamily="2" charset="-122"/>
                            <a:cs typeface="Times New Roman" panose="02020603050405020304" pitchFamily="18" charset="0"/>
                          </a:endParaRPr>
                        </a:p>
                      </a:txBody>
                      <a:tcPr anchor="ctr"/>
                    </a:tc>
                    <a:tc>
                      <a:txBody>
                        <a:bodyPr/>
                        <a:lstStyle/>
                        <a:p>
                          <a:pPr algn="ctr">
                            <a:spcAft>
                              <a:spcPts val="0"/>
                            </a:spcAft>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128</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800" b="0" kern="1200" dirty="0">
                              <a:solidFill>
                                <a:schemeClr val="dk1"/>
                              </a:solidFill>
                              <a:effectLst/>
                              <a:latin typeface="+mn-lt"/>
                              <a:ea typeface="+mn-ea"/>
                              <a:cs typeface="+mn-cs"/>
                            </a:rPr>
                            <a:t>6.78969</a:t>
                          </a:r>
                          <a:endParaRPr lang="zh-CN" altLang="en-US" sz="1800" b="0" kern="1200" dirty="0">
                            <a:solidFill>
                              <a:schemeClr val="dk1"/>
                            </a:solidFill>
                            <a:effectLst/>
                            <a:latin typeface="+mn-lt"/>
                            <a:ea typeface="+mn-ea"/>
                            <a:cs typeface="+mn-cs"/>
                          </a:endParaRPr>
                        </a:p>
                      </a:txBody>
                      <a:tcPr marL="68580" marR="68580" marT="0" marB="0" anchor="ctr"/>
                    </a:tc>
                    <a:tc>
                      <a:txBody>
                        <a:bodyPr/>
                        <a:lstStyle/>
                        <a:p>
                          <a:pPr algn="ctr">
                            <a:spcAft>
                              <a:spcPts val="0"/>
                            </a:spcAft>
                          </a:pPr>
                          <a:r>
                            <a:rPr lang="en-US" altLang="zh-CN" sz="1800" b="0" i="0" kern="1200" dirty="0">
                              <a:solidFill>
                                <a:schemeClr val="dk1"/>
                              </a:solidFill>
                              <a:effectLst/>
                              <a:latin typeface="+mn-lt"/>
                              <a:ea typeface="+mn-ea"/>
                              <a:cs typeface="+mn-cs"/>
                            </a:rPr>
                            <a:t>1344</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800" b="0" kern="1200" dirty="0">
                              <a:solidFill>
                                <a:schemeClr val="dk1"/>
                              </a:solidFill>
                              <a:effectLst/>
                              <a:latin typeface="+mn-lt"/>
                              <a:ea typeface="+mn-ea"/>
                              <a:cs typeface="+mn-cs"/>
                            </a:rPr>
                            <a:t>174099</a:t>
                          </a:r>
                          <a:endParaRPr lang="zh-CN" altLang="en-US" sz="1800" b="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2239299515"/>
                      </a:ext>
                    </a:extLst>
                  </a:tr>
                </a:tbl>
              </a:graphicData>
            </a:graphic>
          </p:graphicFrame>
        </mc:Fallback>
      </mc:AlternateContent>
      <p:pic>
        <p:nvPicPr>
          <p:cNvPr id="9" name="图片 8">
            <a:extLst>
              <a:ext uri="{FF2B5EF4-FFF2-40B4-BE49-F238E27FC236}">
                <a16:creationId xmlns:a16="http://schemas.microsoft.com/office/drawing/2014/main" id="{5A4B2A98-EA4B-4CF3-924B-F047361569A7}"/>
              </a:ext>
            </a:extLst>
          </p:cNvPr>
          <p:cNvPicPr>
            <a:picLocks noChangeAspect="1"/>
          </p:cNvPicPr>
          <p:nvPr/>
        </p:nvPicPr>
        <p:blipFill>
          <a:blip r:embed="rId5"/>
          <a:stretch>
            <a:fillRect/>
          </a:stretch>
        </p:blipFill>
        <p:spPr>
          <a:xfrm>
            <a:off x="444423" y="4569903"/>
            <a:ext cx="4172093" cy="2170531"/>
          </a:xfrm>
          <a:prstGeom prst="rect">
            <a:avLst/>
          </a:prstGeom>
          <a:ln w="25400">
            <a:solidFill>
              <a:srgbClr val="C00000"/>
            </a:solidFill>
          </a:ln>
        </p:spPr>
      </p:pic>
      <p:pic>
        <p:nvPicPr>
          <p:cNvPr id="10" name="图片 9">
            <a:extLst>
              <a:ext uri="{FF2B5EF4-FFF2-40B4-BE49-F238E27FC236}">
                <a16:creationId xmlns:a16="http://schemas.microsoft.com/office/drawing/2014/main" id="{61401E85-1F8A-408B-8382-3448F6E8176F}"/>
              </a:ext>
            </a:extLst>
          </p:cNvPr>
          <p:cNvPicPr>
            <a:picLocks noChangeAspect="1"/>
          </p:cNvPicPr>
          <p:nvPr/>
        </p:nvPicPr>
        <p:blipFill>
          <a:blip r:embed="rId6"/>
          <a:stretch>
            <a:fillRect/>
          </a:stretch>
        </p:blipFill>
        <p:spPr>
          <a:xfrm>
            <a:off x="6822068" y="5043598"/>
            <a:ext cx="3715303" cy="1791158"/>
          </a:xfrm>
          <a:prstGeom prst="rect">
            <a:avLst/>
          </a:prstGeom>
          <a:ln w="25400">
            <a:solidFill>
              <a:srgbClr val="C00000"/>
            </a:solidFill>
          </a:ln>
        </p:spPr>
      </p:pic>
    </p:spTree>
    <p:extLst>
      <p:ext uri="{BB962C8B-B14F-4D97-AF65-F5344CB8AC3E}">
        <p14:creationId xmlns:p14="http://schemas.microsoft.com/office/powerpoint/2010/main" val="1477134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04503" y="0"/>
            <a:ext cx="4698722" cy="755913"/>
          </a:xfrm>
          <a:prstGeom prst="rect">
            <a:avLst/>
          </a:prstGeom>
          <a:noFill/>
        </p:spPr>
        <p:txBody>
          <a:bodyPr wrap="none" rtlCol="0">
            <a:spAutoFit/>
          </a:bodyPr>
          <a:lstStyle/>
          <a:p>
            <a:pPr>
              <a:lnSpc>
                <a:spcPct val="150000"/>
              </a:lnSpc>
            </a:pPr>
            <a:r>
              <a:rPr lang="zh-CN" altLang="en-US" sz="3200" b="1" dirty="0"/>
              <a:t>耦合束团不稳定性总结：</a:t>
            </a:r>
          </a:p>
        </p:txBody>
      </p:sp>
      <p:sp>
        <p:nvSpPr>
          <p:cNvPr id="5" name="文本框 4">
            <a:extLst>
              <a:ext uri="{FF2B5EF4-FFF2-40B4-BE49-F238E27FC236}">
                <a16:creationId xmlns:a16="http://schemas.microsoft.com/office/drawing/2014/main" id="{9EE6FDDC-4E84-6A00-9232-7933B278630D}"/>
              </a:ext>
            </a:extLst>
          </p:cNvPr>
          <p:cNvSpPr txBox="1"/>
          <p:nvPr/>
        </p:nvSpPr>
        <p:spPr>
          <a:xfrm>
            <a:off x="1950720" y="822690"/>
            <a:ext cx="8273143" cy="2806025"/>
          </a:xfrm>
          <a:prstGeom prst="rect">
            <a:avLst/>
          </a:prstGeom>
          <a:noFill/>
          <a:ln>
            <a:solidFill>
              <a:srgbClr val="0070C0"/>
            </a:solidFill>
          </a:ln>
        </p:spPr>
        <p:txBody>
          <a:bodyPr wrap="square" rtlCol="0">
            <a:spAutoFit/>
          </a:bodyPr>
          <a:lstStyle/>
          <a:p>
            <a:pPr>
              <a:lnSpc>
                <a:spcPct val="150000"/>
              </a:lnSpc>
            </a:pPr>
            <a:r>
              <a:rPr lang="en-US" altLang="zh-CN" sz="2400" dirty="0">
                <a:solidFill>
                  <a:srgbClr val="C00000"/>
                </a:solidFill>
              </a:rPr>
              <a:t>BPR</a:t>
            </a:r>
            <a:r>
              <a:rPr lang="zh-CN" altLang="en-US" sz="2400" dirty="0">
                <a:solidFill>
                  <a:srgbClr val="C00000"/>
                </a:solidFill>
              </a:rPr>
              <a:t>：水平</a:t>
            </a:r>
            <a:r>
              <a:rPr lang="en-US" altLang="zh-CN" sz="2400" dirty="0">
                <a:solidFill>
                  <a:srgbClr val="C00000"/>
                </a:solidFill>
              </a:rPr>
              <a:t>&gt; </a:t>
            </a:r>
            <a:r>
              <a:rPr lang="zh-CN" altLang="en-US" sz="2400" dirty="0">
                <a:solidFill>
                  <a:srgbClr val="C00000"/>
                </a:solidFill>
              </a:rPr>
              <a:t>垂直</a:t>
            </a:r>
            <a:endParaRPr lang="en-US" altLang="zh-CN" sz="2400" dirty="0">
              <a:solidFill>
                <a:srgbClr val="C00000"/>
              </a:solidFill>
            </a:endParaRPr>
          </a:p>
          <a:p>
            <a:pPr>
              <a:lnSpc>
                <a:spcPct val="150000"/>
              </a:lnSpc>
            </a:pPr>
            <a:r>
              <a:rPr lang="en-US" altLang="zh-CN" sz="2400" dirty="0">
                <a:solidFill>
                  <a:srgbClr val="C00000"/>
                </a:solidFill>
              </a:rPr>
              <a:t>BER</a:t>
            </a:r>
            <a:r>
              <a:rPr lang="zh-CN" altLang="en-US" sz="2400" dirty="0">
                <a:solidFill>
                  <a:srgbClr val="C00000"/>
                </a:solidFill>
              </a:rPr>
              <a:t>：水平</a:t>
            </a:r>
            <a:r>
              <a:rPr lang="en-US" altLang="zh-CN" sz="2400" dirty="0">
                <a:solidFill>
                  <a:srgbClr val="C00000"/>
                </a:solidFill>
              </a:rPr>
              <a:t>~</a:t>
            </a:r>
            <a:r>
              <a:rPr lang="zh-CN" altLang="en-US" sz="2400" dirty="0">
                <a:solidFill>
                  <a:srgbClr val="C00000"/>
                </a:solidFill>
              </a:rPr>
              <a:t>垂直；</a:t>
            </a:r>
            <a:endParaRPr lang="en-US" altLang="zh-CN" sz="2400" dirty="0">
              <a:solidFill>
                <a:srgbClr val="C00000"/>
              </a:solidFill>
            </a:endParaRPr>
          </a:p>
          <a:p>
            <a:pPr>
              <a:lnSpc>
                <a:spcPct val="150000"/>
              </a:lnSpc>
            </a:pPr>
            <a:r>
              <a:rPr lang="en-US" altLang="zh-CN" sz="2400" dirty="0">
                <a:solidFill>
                  <a:srgbClr val="C00000"/>
                </a:solidFill>
              </a:rPr>
              <a:t>BPR</a:t>
            </a:r>
            <a:r>
              <a:rPr lang="zh-CN" altLang="en-US" sz="2400" dirty="0">
                <a:solidFill>
                  <a:srgbClr val="C00000"/>
                </a:solidFill>
              </a:rPr>
              <a:t>横向不稳定性</a:t>
            </a:r>
            <a:r>
              <a:rPr lang="en-US" altLang="zh-CN" sz="2400" dirty="0">
                <a:solidFill>
                  <a:srgbClr val="C00000"/>
                </a:solidFill>
              </a:rPr>
              <a:t>&gt;BER</a:t>
            </a:r>
            <a:r>
              <a:rPr lang="zh-CN" altLang="en-US" sz="2400" dirty="0">
                <a:solidFill>
                  <a:srgbClr val="C00000"/>
                </a:solidFill>
              </a:rPr>
              <a:t>；</a:t>
            </a:r>
            <a:endParaRPr lang="en-US" altLang="zh-CN" sz="2400" dirty="0">
              <a:solidFill>
                <a:srgbClr val="C00000"/>
              </a:solidFill>
            </a:endParaRPr>
          </a:p>
          <a:p>
            <a:pPr>
              <a:lnSpc>
                <a:spcPct val="150000"/>
              </a:lnSpc>
            </a:pPr>
            <a:r>
              <a:rPr lang="en-US" altLang="zh-CN" sz="2400" dirty="0">
                <a:solidFill>
                  <a:srgbClr val="0000FF"/>
                </a:solidFill>
              </a:rPr>
              <a:t>BPR</a:t>
            </a:r>
            <a:r>
              <a:rPr lang="zh-CN" altLang="en-US" sz="2400" dirty="0">
                <a:solidFill>
                  <a:srgbClr val="0000FF"/>
                </a:solidFill>
              </a:rPr>
              <a:t>纵向</a:t>
            </a:r>
            <a:r>
              <a:rPr lang="en-US" altLang="zh-CN" sz="2400" dirty="0">
                <a:solidFill>
                  <a:srgbClr val="0000FF"/>
                </a:solidFill>
              </a:rPr>
              <a:t>&gt; BER</a:t>
            </a:r>
            <a:r>
              <a:rPr lang="zh-CN" altLang="en-US" sz="2400" dirty="0">
                <a:solidFill>
                  <a:srgbClr val="0000FF"/>
                </a:solidFill>
              </a:rPr>
              <a:t>纵向；</a:t>
            </a:r>
            <a:endParaRPr lang="en-US" altLang="zh-CN" sz="2400" dirty="0">
              <a:solidFill>
                <a:srgbClr val="0000FF"/>
              </a:solidFill>
            </a:endParaRPr>
          </a:p>
          <a:p>
            <a:pPr>
              <a:lnSpc>
                <a:spcPct val="150000"/>
              </a:lnSpc>
            </a:pPr>
            <a:r>
              <a:rPr lang="en-US" altLang="zh-CN" sz="2400" dirty="0">
                <a:solidFill>
                  <a:srgbClr val="0000FF"/>
                </a:solidFill>
              </a:rPr>
              <a:t>BPR&amp;BER</a:t>
            </a:r>
            <a:r>
              <a:rPr lang="zh-CN" altLang="en-US" sz="2400" dirty="0">
                <a:solidFill>
                  <a:srgbClr val="0000FF"/>
                </a:solidFill>
              </a:rPr>
              <a:t>横向不稳定性</a:t>
            </a:r>
            <a:r>
              <a:rPr lang="en-US" altLang="zh-CN" sz="2400" dirty="0">
                <a:solidFill>
                  <a:srgbClr val="0000FF"/>
                </a:solidFill>
              </a:rPr>
              <a:t>&gt;</a:t>
            </a:r>
            <a:r>
              <a:rPr lang="zh-CN" altLang="en-US" sz="2400" dirty="0">
                <a:solidFill>
                  <a:srgbClr val="0000FF"/>
                </a:solidFill>
              </a:rPr>
              <a:t>纵向不稳定性</a:t>
            </a:r>
          </a:p>
        </p:txBody>
      </p:sp>
      <p:sp>
        <p:nvSpPr>
          <p:cNvPr id="6" name="右箭头 5"/>
          <p:cNvSpPr/>
          <p:nvPr/>
        </p:nvSpPr>
        <p:spPr>
          <a:xfrm rot="5400000">
            <a:off x="4856621" y="3672259"/>
            <a:ext cx="1274214" cy="11871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1164308" y="4902929"/>
            <a:ext cx="9845965" cy="523220"/>
          </a:xfrm>
          <a:prstGeom prst="rect">
            <a:avLst/>
          </a:prstGeom>
          <a:noFill/>
        </p:spPr>
        <p:txBody>
          <a:bodyPr wrap="none" rtlCol="0">
            <a:spAutoFit/>
          </a:bodyPr>
          <a:lstStyle/>
          <a:p>
            <a:r>
              <a:rPr lang="en-US" altLang="zh-CN" sz="2800" b="1" dirty="0">
                <a:solidFill>
                  <a:srgbClr val="8E0000"/>
                </a:solidFill>
              </a:rPr>
              <a:t>BEPCII</a:t>
            </a:r>
            <a:r>
              <a:rPr lang="zh-CN" altLang="en-US" sz="2800" b="1" dirty="0">
                <a:solidFill>
                  <a:srgbClr val="8E0000"/>
                </a:solidFill>
              </a:rPr>
              <a:t>中的反馈系统是实现高流强、高亮度稳定运行的关键！</a:t>
            </a:r>
          </a:p>
        </p:txBody>
      </p:sp>
    </p:spTree>
    <p:extLst>
      <p:ext uri="{BB962C8B-B14F-4D97-AF65-F5344CB8AC3E}">
        <p14:creationId xmlns:p14="http://schemas.microsoft.com/office/powerpoint/2010/main" val="40599600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2"/>
          <a:stretch>
            <a:fillRect/>
          </a:stretch>
        </p:blipFill>
        <p:spPr>
          <a:xfrm>
            <a:off x="7741920" y="1112255"/>
            <a:ext cx="4483495" cy="2978263"/>
          </a:xfrm>
          <a:prstGeom prst="rect">
            <a:avLst/>
          </a:prstGeom>
        </p:spPr>
      </p:pic>
      <p:sp>
        <p:nvSpPr>
          <p:cNvPr id="4" name="矩形 3"/>
          <p:cNvSpPr/>
          <p:nvPr/>
        </p:nvSpPr>
        <p:spPr>
          <a:xfrm>
            <a:off x="5426471" y="566215"/>
            <a:ext cx="3262432" cy="461665"/>
          </a:xfrm>
          <a:prstGeom prst="rect">
            <a:avLst/>
          </a:prstGeom>
        </p:spPr>
        <p:txBody>
          <a:bodyPr wrap="none">
            <a:spAutoFit/>
          </a:bodyPr>
          <a:lstStyle/>
          <a:p>
            <a:r>
              <a:rPr lang="zh-CN" altLang="zh-CN" sz="2400" b="1" u="sng" dirty="0">
                <a:cs typeface="Times New Roman" panose="02020603050405020304" pitchFamily="18" charset="0"/>
              </a:rPr>
              <a:t>反馈系统阻尼</a:t>
            </a:r>
            <a:r>
              <a:rPr lang="zh-CN" altLang="en-US" sz="2400" b="1" u="sng" dirty="0">
                <a:cs typeface="Times New Roman" panose="02020603050405020304" pitchFamily="18" charset="0"/>
              </a:rPr>
              <a:t>物理</a:t>
            </a:r>
            <a:r>
              <a:rPr lang="zh-CN" altLang="zh-CN" sz="2400" b="1" u="sng" dirty="0">
                <a:cs typeface="Times New Roman" panose="02020603050405020304" pitchFamily="18" charset="0"/>
              </a:rPr>
              <a:t>机制</a:t>
            </a:r>
            <a:endParaRPr lang="zh-CN" altLang="en-US" sz="2400" u="sng" dirty="0"/>
          </a:p>
        </p:txBody>
      </p:sp>
      <p:pic>
        <p:nvPicPr>
          <p:cNvPr id="8" name="图片 7"/>
          <p:cNvPicPr>
            <a:picLocks noChangeAspect="1"/>
          </p:cNvPicPr>
          <p:nvPr/>
        </p:nvPicPr>
        <p:blipFill>
          <a:blip r:embed="rId3"/>
          <a:stretch>
            <a:fillRect/>
          </a:stretch>
        </p:blipFill>
        <p:spPr>
          <a:xfrm>
            <a:off x="875076" y="1099243"/>
            <a:ext cx="6168524" cy="2981109"/>
          </a:xfrm>
          <a:prstGeom prst="rect">
            <a:avLst/>
          </a:prstGeom>
        </p:spPr>
      </p:pic>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98B7A291-44E3-4BC0-9D29-5C83CCBF41AD}"/>
                  </a:ext>
                </a:extLst>
              </p:cNvPr>
              <p:cNvSpPr txBox="1"/>
              <p:nvPr/>
            </p:nvSpPr>
            <p:spPr>
              <a:xfrm>
                <a:off x="4789048" y="4458909"/>
                <a:ext cx="2330095" cy="64100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CN" i="1" smtClean="0">
                              <a:latin typeface="Cambria Math" panose="02040503050406030204" pitchFamily="18" charset="0"/>
                              <a:ea typeface="Cambria Math" panose="02040503050406030204" pitchFamily="18" charset="0"/>
                            </a:rPr>
                          </m:ctrlPr>
                        </m:fPr>
                        <m:num>
                          <m:r>
                            <a:rPr lang="en-US" altLang="zh-CN" b="0" i="1" smtClean="0">
                              <a:latin typeface="Cambria Math" panose="02040503050406030204" pitchFamily="18" charset="0"/>
                              <a:ea typeface="Cambria Math" panose="02040503050406030204" pitchFamily="18" charset="0"/>
                            </a:rPr>
                            <m:t>1</m:t>
                          </m:r>
                        </m:num>
                        <m:den>
                          <m:sSub>
                            <m:sSubPr>
                              <m:ctrlPr>
                                <a:rPr lang="en-US" altLang="zh-CN" i="1" smtClean="0">
                                  <a:latin typeface="Cambria Math" panose="02040503050406030204" pitchFamily="18" charset="0"/>
                                  <a:ea typeface="Cambria Math" panose="02040503050406030204" pitchFamily="18" charset="0"/>
                                </a:rPr>
                              </m:ctrlPr>
                            </m:sSubPr>
                            <m:e>
                              <m:r>
                                <a:rPr lang="zh-CN" altLang="en-US" i="1" smtClean="0">
                                  <a:latin typeface="Cambria Math" panose="02040503050406030204" pitchFamily="18" charset="0"/>
                                  <a:ea typeface="Cambria Math" panose="02040503050406030204" pitchFamily="18" charset="0"/>
                                </a:rPr>
                                <m:t>𝜏</m:t>
                              </m:r>
                            </m:e>
                            <m:sub>
                              <m:r>
                                <a:rPr lang="en-US" altLang="zh-CN" i="1" smtClean="0">
                                  <a:latin typeface="Cambria Math" panose="02040503050406030204" pitchFamily="18" charset="0"/>
                                  <a:ea typeface="Cambria Math" panose="02040503050406030204" pitchFamily="18" charset="0"/>
                                </a:rPr>
                                <m:t>𝐹𝐵</m:t>
                              </m:r>
                            </m:sub>
                          </m:sSub>
                        </m:den>
                      </m:f>
                      <m:r>
                        <a:rPr lang="en-US" altLang="zh-CN" i="1" smtClean="0">
                          <a:latin typeface="Cambria Math" panose="02040503050406030204" pitchFamily="18" charset="0"/>
                          <a:ea typeface="Cambria Math" panose="02040503050406030204" pitchFamily="18" charset="0"/>
                        </a:rPr>
                        <m:t>=</m:t>
                      </m:r>
                      <m:f>
                        <m:fPr>
                          <m:ctrlPr>
                            <a:rPr lang="en-US" altLang="zh-CN" i="1" smtClean="0">
                              <a:latin typeface="Cambria Math" panose="02040503050406030204" pitchFamily="18" charset="0"/>
                              <a:ea typeface="Cambria Math" panose="02040503050406030204" pitchFamily="18" charset="0"/>
                            </a:rPr>
                          </m:ctrlPr>
                        </m:fPr>
                        <m:num>
                          <m:sSub>
                            <m:sSubPr>
                              <m:ctrlPr>
                                <a:rPr lang="en-US" altLang="zh-CN" i="1" smtClean="0">
                                  <a:latin typeface="Cambria Math" panose="02040503050406030204" pitchFamily="18"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𝑓</m:t>
                              </m:r>
                            </m:e>
                            <m:sub>
                              <m:r>
                                <a:rPr lang="en-US" altLang="zh-CN" b="0" i="1" smtClean="0">
                                  <a:latin typeface="Cambria Math" panose="02040503050406030204" pitchFamily="18" charset="0"/>
                                  <a:ea typeface="Cambria Math" panose="02040503050406030204" pitchFamily="18" charset="0"/>
                                </a:rPr>
                                <m:t>0</m:t>
                              </m:r>
                            </m:sub>
                          </m:sSub>
                          <m:rad>
                            <m:radPr>
                              <m:degHide m:val="on"/>
                              <m:ctrlPr>
                                <a:rPr lang="en-US" altLang="zh-CN" i="1" smtClean="0">
                                  <a:latin typeface="Cambria Math" panose="02040503050406030204" pitchFamily="18" charset="0"/>
                                  <a:ea typeface="Cambria Math" panose="02040503050406030204" pitchFamily="18" charset="0"/>
                                </a:rPr>
                              </m:ctrlPr>
                            </m:radPr>
                            <m:deg/>
                            <m:e>
                              <m:sSub>
                                <m:sSubPr>
                                  <m:ctrlPr>
                                    <a:rPr lang="en-US" altLang="zh-CN" i="1" smtClean="0">
                                      <a:latin typeface="Cambria Math" panose="02040503050406030204" pitchFamily="18" charset="0"/>
                                      <a:ea typeface="Cambria Math" panose="02040503050406030204" pitchFamily="18" charset="0"/>
                                    </a:rPr>
                                  </m:ctrlPr>
                                </m:sSubPr>
                                <m:e>
                                  <m:r>
                                    <a:rPr lang="zh-CN" altLang="en-US" i="1" smtClean="0">
                                      <a:latin typeface="Cambria Math" panose="02040503050406030204" pitchFamily="18" charset="0"/>
                                      <a:ea typeface="Cambria Math" panose="02040503050406030204" pitchFamily="18" charset="0"/>
                                    </a:rPr>
                                    <m:t>𝛽</m:t>
                                  </m:r>
                                </m:e>
                                <m:sub>
                                  <m:r>
                                    <a:rPr lang="en-US" altLang="zh-CN" b="0" i="1" smtClean="0">
                                      <a:latin typeface="Cambria Math" panose="02040503050406030204" pitchFamily="18" charset="0"/>
                                      <a:ea typeface="Cambria Math" panose="02040503050406030204" pitchFamily="18" charset="0"/>
                                    </a:rPr>
                                    <m:t>𝐵</m:t>
                                  </m:r>
                                </m:sub>
                              </m:sSub>
                              <m:sSub>
                                <m:sSubPr>
                                  <m:ctrlPr>
                                    <a:rPr lang="en-US" altLang="zh-CN" i="1" smtClean="0">
                                      <a:latin typeface="Cambria Math" panose="02040503050406030204" pitchFamily="18" charset="0"/>
                                      <a:ea typeface="Cambria Math" panose="02040503050406030204" pitchFamily="18" charset="0"/>
                                    </a:rPr>
                                  </m:ctrlPr>
                                </m:sSubPr>
                                <m:e>
                                  <m:r>
                                    <a:rPr lang="zh-CN" altLang="en-US" i="1" smtClean="0">
                                      <a:latin typeface="Cambria Math" panose="02040503050406030204" pitchFamily="18" charset="0"/>
                                      <a:ea typeface="Cambria Math" panose="02040503050406030204" pitchFamily="18" charset="0"/>
                                    </a:rPr>
                                    <m:t>𝛽</m:t>
                                  </m:r>
                                </m:e>
                                <m:sub>
                                  <m:r>
                                    <a:rPr lang="en-US" altLang="zh-CN" b="0" i="1" smtClean="0">
                                      <a:latin typeface="Cambria Math" panose="02040503050406030204" pitchFamily="18" charset="0"/>
                                      <a:ea typeface="Cambria Math" panose="02040503050406030204" pitchFamily="18" charset="0"/>
                                    </a:rPr>
                                    <m:t>𝑘</m:t>
                                  </m:r>
                                </m:sub>
                              </m:sSub>
                            </m:e>
                          </m:rad>
                        </m:num>
                        <m:den>
                          <m:r>
                            <a:rPr lang="en-US" altLang="zh-CN" b="0" i="1" smtClean="0">
                              <a:latin typeface="Cambria Math" panose="02040503050406030204" pitchFamily="18" charset="0"/>
                              <a:ea typeface="Cambria Math" panose="02040503050406030204" pitchFamily="18" charset="0"/>
                            </a:rPr>
                            <m:t>2</m:t>
                          </m:r>
                          <m:d>
                            <m:dPr>
                              <m:ctrlPr>
                                <a:rPr lang="en-US" altLang="zh-CN" b="0" i="1" smtClean="0">
                                  <a:latin typeface="Cambria Math" panose="02040503050406030204" pitchFamily="18" charset="0"/>
                                  <a:ea typeface="Cambria Math" panose="02040503050406030204" pitchFamily="18" charset="0"/>
                                </a:rPr>
                              </m:ctrlPr>
                            </m:dPr>
                            <m:e>
                              <m:f>
                                <m:fPr>
                                  <m:type m:val="lin"/>
                                  <m:ctrlPr>
                                    <a:rPr lang="en-US" altLang="zh-CN" b="0" i="1" smtClean="0">
                                      <a:latin typeface="Cambria Math" panose="02040503050406030204" pitchFamily="18" charset="0"/>
                                      <a:ea typeface="Cambria Math" panose="02040503050406030204" pitchFamily="18" charset="0"/>
                                    </a:rPr>
                                  </m:ctrlPr>
                                </m:fPr>
                                <m:num>
                                  <m:r>
                                    <a:rPr lang="en-US" altLang="zh-CN" b="0" i="1" smtClean="0">
                                      <a:latin typeface="Cambria Math" panose="02040503050406030204" pitchFamily="18" charset="0"/>
                                      <a:ea typeface="Cambria Math" panose="02040503050406030204" pitchFamily="18" charset="0"/>
                                    </a:rPr>
                                    <m:t>𝐸</m:t>
                                  </m:r>
                                </m:num>
                                <m:den>
                                  <m:r>
                                    <a:rPr lang="en-US" altLang="zh-CN" b="0" i="1" smtClean="0">
                                      <a:latin typeface="Cambria Math" panose="02040503050406030204" pitchFamily="18" charset="0"/>
                                      <a:ea typeface="Cambria Math" panose="02040503050406030204" pitchFamily="18" charset="0"/>
                                    </a:rPr>
                                    <m:t>𝑒</m:t>
                                  </m:r>
                                </m:den>
                              </m:f>
                            </m:e>
                          </m:d>
                          <m:r>
                            <a:rPr lang="en-US" altLang="zh-CN" b="0" i="1" smtClean="0">
                              <a:latin typeface="Cambria Math" panose="02040503050406030204" pitchFamily="18" charset="0"/>
                              <a:ea typeface="Cambria Math" panose="02040503050406030204" pitchFamily="18" charset="0"/>
                            </a:rPr>
                            <m:t>𝑠𝑖𝑛</m:t>
                          </m:r>
                          <m:r>
                            <a:rPr lang="zh-CN" altLang="en-US" b="0" i="1" smtClean="0">
                              <a:latin typeface="Cambria Math" panose="02040503050406030204" pitchFamily="18" charset="0"/>
                              <a:ea typeface="Cambria Math" panose="02040503050406030204" pitchFamily="18" charset="0"/>
                            </a:rPr>
                            <m:t>𝜙</m:t>
                          </m:r>
                        </m:den>
                      </m:f>
                      <m:r>
                        <a:rPr lang="en-US" altLang="zh-CN" b="0" i="1" smtClean="0">
                          <a:latin typeface="Cambria Math" panose="02040503050406030204" pitchFamily="18" charset="0"/>
                          <a:ea typeface="Cambria Math" panose="02040503050406030204" pitchFamily="18" charset="0"/>
                        </a:rPr>
                        <m:t>𝐺</m:t>
                      </m:r>
                    </m:oMath>
                  </m:oMathPara>
                </a14:m>
                <a:endParaRPr lang="zh-CN" altLang="en-US" i="1" dirty="0"/>
              </a:p>
            </p:txBody>
          </p:sp>
        </mc:Choice>
        <mc:Fallback xmlns="">
          <p:sp>
            <p:nvSpPr>
              <p:cNvPr id="9" name="文本框 8">
                <a:extLst>
                  <a:ext uri="{FF2B5EF4-FFF2-40B4-BE49-F238E27FC236}">
                    <a16:creationId xmlns:a16="http://schemas.microsoft.com/office/drawing/2014/main" id="{98B7A291-44E3-4BC0-9D29-5C83CCBF41AD}"/>
                  </a:ext>
                </a:extLst>
              </p:cNvPr>
              <p:cNvSpPr txBox="1">
                <a:spLocks noRot="1" noChangeAspect="1" noMove="1" noResize="1" noEditPoints="1" noAdjustHandles="1" noChangeArrowheads="1" noChangeShapeType="1" noTextEdit="1"/>
              </p:cNvSpPr>
              <p:nvPr/>
            </p:nvSpPr>
            <p:spPr>
              <a:xfrm>
                <a:off x="4789048" y="4458909"/>
                <a:ext cx="2330095" cy="641009"/>
              </a:xfrm>
              <a:prstGeom prst="rect">
                <a:avLst/>
              </a:prstGeom>
              <a:blipFill>
                <a:blip r:embed="rId4"/>
                <a:stretch>
                  <a:fillRect/>
                </a:stretch>
              </a:blipFill>
            </p:spPr>
            <p:txBody>
              <a:bodyPr/>
              <a:lstStyle/>
              <a:p>
                <a:r>
                  <a:rPr lang="zh-CN" altLang="en-US">
                    <a:noFill/>
                  </a:rPr>
                  <a:t> </a:t>
                </a:r>
              </a:p>
            </p:txBody>
          </p:sp>
        </mc:Fallback>
      </mc:AlternateContent>
      <p:sp>
        <p:nvSpPr>
          <p:cNvPr id="10" name="矩形 9"/>
          <p:cNvSpPr/>
          <p:nvPr/>
        </p:nvSpPr>
        <p:spPr>
          <a:xfrm>
            <a:off x="47557" y="4745318"/>
            <a:ext cx="4931214" cy="338554"/>
          </a:xfrm>
          <a:prstGeom prst="rect">
            <a:avLst/>
          </a:prstGeom>
        </p:spPr>
        <p:txBody>
          <a:bodyPr wrap="square">
            <a:spAutoFit/>
          </a:bodyPr>
          <a:lstStyle/>
          <a:p>
            <a:r>
              <a:rPr lang="zh-CN" altLang="en-US" sz="1600" dirty="0"/>
              <a:t>反馈系统功率未饱和时（振幅未超过饱和临界振幅）：</a:t>
            </a:r>
          </a:p>
        </p:txBody>
      </p:sp>
      <mc:AlternateContent xmlns:mc="http://schemas.openxmlformats.org/markup-compatibility/2006" xmlns:a14="http://schemas.microsoft.com/office/drawing/2010/main">
        <mc:Choice Requires="a14">
          <p:sp>
            <p:nvSpPr>
              <p:cNvPr id="11" name="矩形 10"/>
              <p:cNvSpPr/>
              <p:nvPr/>
            </p:nvSpPr>
            <p:spPr>
              <a:xfrm>
                <a:off x="7969738" y="4355428"/>
                <a:ext cx="1025409" cy="6597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zh-CN" altLang="en-US" i="1" smtClean="0">
                              <a:latin typeface="Cambria Math" panose="02040503050406030204" pitchFamily="18" charset="0"/>
                            </a:rPr>
                          </m:ctrlPr>
                        </m:fPr>
                        <m:num>
                          <m:r>
                            <a:rPr lang="zh-CN" altLang="en-US">
                              <a:latin typeface="Cambria Math" panose="02040503050406030204" pitchFamily="18" charset="0"/>
                            </a:rPr>
                            <m:t>1</m:t>
                          </m:r>
                        </m:num>
                        <m:den>
                          <m:r>
                            <a:rPr lang="zh-CN" altLang="en-US" i="1">
                              <a:latin typeface="Cambria Math" panose="02040503050406030204" pitchFamily="18" charset="0"/>
                            </a:rPr>
                            <m:t>𝜏</m:t>
                          </m:r>
                        </m:den>
                      </m:f>
                      <m:r>
                        <a:rPr lang="zh-CN" altLang="en-US" i="0">
                          <a:latin typeface="Cambria Math" panose="02040503050406030204" pitchFamily="18" charset="0"/>
                        </a:rPr>
                        <m:t>=</m:t>
                      </m:r>
                      <m:f>
                        <m:fPr>
                          <m:ctrlPr>
                            <a:rPr lang="zh-CN" altLang="en-US" i="1">
                              <a:latin typeface="Cambria Math" panose="02040503050406030204" pitchFamily="18" charset="0"/>
                            </a:rPr>
                          </m:ctrlPr>
                        </m:fPr>
                        <m:num>
                          <m:r>
                            <m:rPr>
                              <m:sty m:val="p"/>
                            </m:rPr>
                            <a:rPr lang="zh-CN" altLang="en-US" i="0">
                              <a:latin typeface="Cambria Math" panose="02040503050406030204" pitchFamily="18" charset="0"/>
                            </a:rPr>
                            <m:t>g</m:t>
                          </m:r>
                        </m:num>
                        <m:den>
                          <m:r>
                            <a:rPr lang="zh-CN" altLang="en-US" i="0">
                              <a:latin typeface="Cambria Math" panose="02040503050406030204" pitchFamily="18" charset="0"/>
                            </a:rPr>
                            <m:t>2</m:t>
                          </m:r>
                          <m:sSub>
                            <m:sSubPr>
                              <m:ctrlPr>
                                <a:rPr lang="zh-CN" altLang="en-US" i="1">
                                  <a:latin typeface="Cambria Math" panose="02040503050406030204" pitchFamily="18" charset="0"/>
                                </a:rPr>
                              </m:ctrlPr>
                            </m:sSubPr>
                            <m:e>
                              <m:r>
                                <a:rPr lang="zh-CN" altLang="en-US" i="1">
                                  <a:latin typeface="Cambria Math" panose="02040503050406030204" pitchFamily="18" charset="0"/>
                                </a:rPr>
                                <m:t>𝑇</m:t>
                              </m:r>
                            </m:e>
                            <m:sub>
                              <m:r>
                                <a:rPr lang="zh-CN" altLang="en-US" i="0">
                                  <a:latin typeface="Cambria Math" panose="02040503050406030204" pitchFamily="18" charset="0"/>
                                </a:rPr>
                                <m:t>0</m:t>
                              </m:r>
                            </m:sub>
                          </m:sSub>
                        </m:den>
                      </m:f>
                    </m:oMath>
                  </m:oMathPara>
                </a14:m>
                <a:endParaRPr lang="zh-CN" altLang="en-US" dirty="0"/>
              </a:p>
            </p:txBody>
          </p:sp>
        </mc:Choice>
        <mc:Fallback xmlns="">
          <p:sp>
            <p:nvSpPr>
              <p:cNvPr id="11" name="矩形 10"/>
              <p:cNvSpPr>
                <a:spLocks noRot="1" noChangeAspect="1" noMove="1" noResize="1" noEditPoints="1" noAdjustHandles="1" noChangeArrowheads="1" noChangeShapeType="1" noTextEdit="1"/>
              </p:cNvSpPr>
              <p:nvPr/>
            </p:nvSpPr>
            <p:spPr>
              <a:xfrm>
                <a:off x="7969738" y="4355428"/>
                <a:ext cx="1025409" cy="659796"/>
              </a:xfrm>
              <a:prstGeom prst="rect">
                <a:avLst/>
              </a:prstGeom>
              <a:blipFill>
                <a:blip r:embed="rId5"/>
                <a:stretch>
                  <a:fillRect/>
                </a:stretch>
              </a:blipFill>
            </p:spPr>
            <p:txBody>
              <a:bodyPr/>
              <a:lstStyle/>
              <a:p>
                <a:r>
                  <a:rPr lang="zh-CN" altLang="en-US">
                    <a:noFill/>
                  </a:rPr>
                  <a:t> </a:t>
                </a:r>
              </a:p>
            </p:txBody>
          </p:sp>
        </mc:Fallback>
      </mc:AlternateContent>
      <p:sp>
        <p:nvSpPr>
          <p:cNvPr id="12" name="矩形 11"/>
          <p:cNvSpPr/>
          <p:nvPr/>
        </p:nvSpPr>
        <p:spPr>
          <a:xfrm>
            <a:off x="7043600" y="4574529"/>
            <a:ext cx="1107996" cy="369332"/>
          </a:xfrm>
          <a:prstGeom prst="rect">
            <a:avLst/>
          </a:prstGeom>
        </p:spPr>
        <p:txBody>
          <a:bodyPr wrap="none">
            <a:spAutoFit/>
          </a:bodyPr>
          <a:lstStyle/>
          <a:p>
            <a:r>
              <a:rPr lang="zh-CN" altLang="en-US" dirty="0"/>
              <a:t>简化为：</a:t>
            </a:r>
          </a:p>
        </p:txBody>
      </p:sp>
      <p:sp>
        <p:nvSpPr>
          <p:cNvPr id="13" name="矩形 12"/>
          <p:cNvSpPr/>
          <p:nvPr/>
        </p:nvSpPr>
        <p:spPr>
          <a:xfrm>
            <a:off x="47557" y="5322803"/>
            <a:ext cx="2492990" cy="369332"/>
          </a:xfrm>
          <a:prstGeom prst="rect">
            <a:avLst/>
          </a:prstGeom>
        </p:spPr>
        <p:txBody>
          <a:bodyPr wrap="none">
            <a:spAutoFit/>
          </a:bodyPr>
          <a:lstStyle/>
          <a:p>
            <a:r>
              <a:rPr lang="zh-CN" altLang="en-US" dirty="0"/>
              <a:t>反馈系统功率饱和时：</a:t>
            </a:r>
          </a:p>
        </p:txBody>
      </p:sp>
      <mc:AlternateContent xmlns:mc="http://schemas.openxmlformats.org/markup-compatibility/2006" xmlns:a14="http://schemas.microsoft.com/office/drawing/2010/main">
        <mc:Choice Requires="a14">
          <p:sp>
            <p:nvSpPr>
              <p:cNvPr id="14" name="矩形 13">
                <a:extLst>
                  <a:ext uri="{FF2B5EF4-FFF2-40B4-BE49-F238E27FC236}">
                    <a16:creationId xmlns:a16="http://schemas.microsoft.com/office/drawing/2014/main" id="{C2ACF2E2-DDC1-4DE1-9EC8-93884672EFB7}"/>
                  </a:ext>
                </a:extLst>
              </p:cNvPr>
              <p:cNvSpPr/>
              <p:nvPr/>
            </p:nvSpPr>
            <p:spPr>
              <a:xfrm>
                <a:off x="2704262" y="5340916"/>
                <a:ext cx="2362698" cy="369332"/>
              </a:xfrm>
              <a:prstGeom prst="rect">
                <a:avLst/>
              </a:prstGeom>
            </p:spPr>
            <p:txBody>
              <a:bodyPr wrap="none">
                <a:spAutoFit/>
              </a:bodyPr>
              <a:lstStyle/>
              <a:p>
                <a14:m>
                  <m:oMath xmlns:m="http://schemas.openxmlformats.org/officeDocument/2006/math">
                    <m:sSub>
                      <m:sSubPr>
                        <m:ctrlPr>
                          <a:rPr lang="en-US" altLang="zh-CN" i="1" smtClean="0">
                            <a:latin typeface="Cambria Math" panose="02040503050406030204" pitchFamily="18" charset="0"/>
                            <a:ea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𝑃</m:t>
                        </m:r>
                      </m:e>
                      <m:sub>
                        <m:r>
                          <a:rPr lang="en-US" altLang="zh-CN" b="0" i="1" smtClean="0">
                            <a:latin typeface="Cambria Math" panose="02040503050406030204" pitchFamily="18" charset="0"/>
                            <a:ea typeface="Cambria Math" panose="02040503050406030204" pitchFamily="18" charset="0"/>
                          </a:rPr>
                          <m:t>𝑟𝑒𝑎𝑙</m:t>
                        </m:r>
                      </m:sub>
                    </m:sSub>
                    <m:r>
                      <a:rPr lang="en-US" altLang="zh-CN" i="1" smtClean="0">
                        <a:latin typeface="Cambria Math" panose="02040503050406030204" pitchFamily="18" charset="0"/>
                        <a:ea typeface="Cambria Math" panose="02040503050406030204" pitchFamily="18" charset="0"/>
                      </a:rPr>
                      <m:t>=</m:t>
                    </m:r>
                    <m:sSub>
                      <m:sSubPr>
                        <m:ctrlPr>
                          <a:rPr lang="en-US" altLang="zh-CN" i="1" smtClean="0">
                            <a:latin typeface="Cambria Math" panose="02040503050406030204" pitchFamily="18" charset="0"/>
                            <a:ea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𝑃</m:t>
                        </m:r>
                      </m:e>
                      <m:sub>
                        <m:r>
                          <a:rPr lang="en-US" altLang="zh-CN" i="1">
                            <a:latin typeface="Cambria Math" panose="02040503050406030204" pitchFamily="18" charset="0"/>
                            <a:ea typeface="Cambria Math" panose="02040503050406030204" pitchFamily="18" charset="0"/>
                          </a:rPr>
                          <m:t>𝑚𝑎𝑥</m:t>
                        </m:r>
                      </m:sub>
                    </m:sSub>
                  </m:oMath>
                </a14:m>
                <a:r>
                  <a:rPr lang="zh-CN" altLang="en-US" dirty="0"/>
                  <a:t>（常数）</a:t>
                </a:r>
              </a:p>
            </p:txBody>
          </p:sp>
        </mc:Choice>
        <mc:Fallback xmlns="">
          <p:sp>
            <p:nvSpPr>
              <p:cNvPr id="14" name="矩形 13">
                <a:extLst>
                  <a:ext uri="{FF2B5EF4-FFF2-40B4-BE49-F238E27FC236}">
                    <a16:creationId xmlns:a16="http://schemas.microsoft.com/office/drawing/2014/main" id="{C2ACF2E2-DDC1-4DE1-9EC8-93884672EFB7}"/>
                  </a:ext>
                </a:extLst>
              </p:cNvPr>
              <p:cNvSpPr>
                <a:spLocks noRot="1" noChangeAspect="1" noMove="1" noResize="1" noEditPoints="1" noAdjustHandles="1" noChangeArrowheads="1" noChangeShapeType="1" noTextEdit="1"/>
              </p:cNvSpPr>
              <p:nvPr/>
            </p:nvSpPr>
            <p:spPr>
              <a:xfrm>
                <a:off x="2704262" y="5340916"/>
                <a:ext cx="2362698" cy="369332"/>
              </a:xfrm>
              <a:prstGeom prst="rect">
                <a:avLst/>
              </a:prstGeom>
              <a:blipFill>
                <a:blip r:embed="rId6"/>
                <a:stretch>
                  <a:fillRect t="-8197" r="-1809" b="-2459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矩形 14">
                <a:extLst>
                  <a:ext uri="{FF2B5EF4-FFF2-40B4-BE49-F238E27FC236}">
                    <a16:creationId xmlns:a16="http://schemas.microsoft.com/office/drawing/2014/main" id="{54AB45CB-643E-4A2B-9346-306487D2ABC9}"/>
                  </a:ext>
                </a:extLst>
              </p:cNvPr>
              <p:cNvSpPr/>
              <p:nvPr/>
            </p:nvSpPr>
            <p:spPr>
              <a:xfrm>
                <a:off x="6839690" y="5208770"/>
                <a:ext cx="3150734" cy="73334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zh-CN" i="1" smtClean="0">
                              <a:latin typeface="Cambria Math" panose="02040503050406030204" pitchFamily="18" charset="0"/>
                              <a:ea typeface="Cambria Math" panose="02040503050406030204" pitchFamily="18" charset="0"/>
                            </a:rPr>
                          </m:ctrlPr>
                        </m:fPr>
                        <m:num>
                          <m:r>
                            <a:rPr lang="en-US" altLang="zh-CN" b="0" i="1" smtClean="0">
                              <a:latin typeface="Cambria Math" panose="02040503050406030204" pitchFamily="18" charset="0"/>
                              <a:ea typeface="Cambria Math" panose="02040503050406030204" pitchFamily="18" charset="0"/>
                            </a:rPr>
                            <m:t>1</m:t>
                          </m:r>
                        </m:num>
                        <m:den>
                          <m:sSub>
                            <m:sSubPr>
                              <m:ctrlPr>
                                <a:rPr lang="en-US" altLang="zh-CN" i="1" smtClean="0">
                                  <a:latin typeface="Cambria Math" panose="02040503050406030204" pitchFamily="18" charset="0"/>
                                  <a:ea typeface="Cambria Math" panose="02040503050406030204" pitchFamily="18" charset="0"/>
                                </a:rPr>
                              </m:ctrlPr>
                            </m:sSubPr>
                            <m:e>
                              <m:r>
                                <a:rPr lang="zh-CN" altLang="en-US" i="1" smtClean="0">
                                  <a:latin typeface="Cambria Math" panose="02040503050406030204" pitchFamily="18" charset="0"/>
                                  <a:ea typeface="Cambria Math" panose="02040503050406030204" pitchFamily="18" charset="0"/>
                                </a:rPr>
                                <m:t>𝜏</m:t>
                              </m:r>
                            </m:e>
                            <m:sub>
                              <m:r>
                                <a:rPr lang="en-US" altLang="zh-CN" i="1">
                                  <a:latin typeface="Cambria Math" panose="02040503050406030204" pitchFamily="18" charset="0"/>
                                  <a:ea typeface="Cambria Math" panose="02040503050406030204" pitchFamily="18" charset="0"/>
                                </a:rPr>
                                <m:t>𝐹𝐵</m:t>
                              </m:r>
                            </m:sub>
                          </m:sSub>
                        </m:den>
                      </m:f>
                      <m:r>
                        <a:rPr lang="en-US" altLang="zh-CN" i="1" smtClean="0">
                          <a:latin typeface="Cambria Math" panose="02040503050406030204" pitchFamily="18" charset="0"/>
                          <a:ea typeface="Cambria Math" panose="02040503050406030204" pitchFamily="18" charset="0"/>
                        </a:rPr>
                        <m:t>=</m:t>
                      </m:r>
                      <m:f>
                        <m:fPr>
                          <m:ctrlPr>
                            <a:rPr lang="en-US" altLang="zh-CN" i="1" smtClean="0">
                              <a:latin typeface="Cambria Math" panose="02040503050406030204" pitchFamily="18" charset="0"/>
                              <a:ea typeface="Cambria Math" panose="02040503050406030204" pitchFamily="18" charset="0"/>
                            </a:rPr>
                          </m:ctrlPr>
                        </m:fPr>
                        <m:num>
                          <m:sSub>
                            <m:sSubPr>
                              <m:ctrlPr>
                                <a:rPr lang="en-US" altLang="zh-CN" i="1" smtClean="0">
                                  <a:latin typeface="Cambria Math" panose="02040503050406030204" pitchFamily="18"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𝑓</m:t>
                              </m:r>
                            </m:e>
                            <m:sub>
                              <m:r>
                                <a:rPr lang="en-US" altLang="zh-CN" b="0" i="1" smtClean="0">
                                  <a:latin typeface="Cambria Math" panose="02040503050406030204" pitchFamily="18" charset="0"/>
                                  <a:ea typeface="Cambria Math" panose="02040503050406030204" pitchFamily="18" charset="0"/>
                                </a:rPr>
                                <m:t>0</m:t>
                              </m:r>
                            </m:sub>
                          </m:sSub>
                          <m:rad>
                            <m:radPr>
                              <m:degHide m:val="on"/>
                              <m:ctrlPr>
                                <a:rPr lang="en-US" altLang="zh-CN" i="1" smtClean="0">
                                  <a:latin typeface="Cambria Math" panose="02040503050406030204" pitchFamily="18" charset="0"/>
                                  <a:ea typeface="Cambria Math" panose="02040503050406030204" pitchFamily="18" charset="0"/>
                                </a:rPr>
                              </m:ctrlPr>
                            </m:radPr>
                            <m:deg/>
                            <m:e>
                              <m:sSub>
                                <m:sSubPr>
                                  <m:ctrlPr>
                                    <a:rPr lang="en-US" altLang="zh-CN" i="1" smtClean="0">
                                      <a:latin typeface="Cambria Math" panose="02040503050406030204" pitchFamily="18" charset="0"/>
                                      <a:ea typeface="Cambria Math" panose="02040503050406030204" pitchFamily="18" charset="0"/>
                                    </a:rPr>
                                  </m:ctrlPr>
                                </m:sSubPr>
                                <m:e>
                                  <m:r>
                                    <a:rPr lang="zh-CN" altLang="en-US" i="1" smtClean="0">
                                      <a:latin typeface="Cambria Math" panose="02040503050406030204" pitchFamily="18" charset="0"/>
                                      <a:ea typeface="Cambria Math" panose="02040503050406030204" pitchFamily="18" charset="0"/>
                                    </a:rPr>
                                    <m:t>𝛽</m:t>
                                  </m:r>
                                </m:e>
                                <m:sub>
                                  <m:r>
                                    <a:rPr lang="en-US" altLang="zh-CN" b="0" i="1" smtClean="0">
                                      <a:latin typeface="Cambria Math" panose="02040503050406030204" pitchFamily="18" charset="0"/>
                                      <a:ea typeface="Cambria Math" panose="02040503050406030204" pitchFamily="18" charset="0"/>
                                    </a:rPr>
                                    <m:t>𝐵</m:t>
                                  </m:r>
                                </m:sub>
                              </m:sSub>
                              <m:sSub>
                                <m:sSubPr>
                                  <m:ctrlPr>
                                    <a:rPr lang="en-US" altLang="zh-CN" i="1" smtClean="0">
                                      <a:latin typeface="Cambria Math" panose="02040503050406030204" pitchFamily="18" charset="0"/>
                                      <a:ea typeface="Cambria Math" panose="02040503050406030204" pitchFamily="18" charset="0"/>
                                    </a:rPr>
                                  </m:ctrlPr>
                                </m:sSubPr>
                                <m:e>
                                  <m:r>
                                    <a:rPr lang="zh-CN" altLang="en-US" i="1" smtClean="0">
                                      <a:latin typeface="Cambria Math" panose="02040503050406030204" pitchFamily="18" charset="0"/>
                                      <a:ea typeface="Cambria Math" panose="02040503050406030204" pitchFamily="18" charset="0"/>
                                    </a:rPr>
                                    <m:t>𝛽</m:t>
                                  </m:r>
                                </m:e>
                                <m:sub>
                                  <m:r>
                                    <a:rPr lang="en-US" altLang="zh-CN" b="0" i="1" smtClean="0">
                                      <a:latin typeface="Cambria Math" panose="02040503050406030204" pitchFamily="18" charset="0"/>
                                      <a:ea typeface="Cambria Math" panose="02040503050406030204" pitchFamily="18" charset="0"/>
                                    </a:rPr>
                                    <m:t>𝑘</m:t>
                                  </m:r>
                                </m:sub>
                              </m:sSub>
                            </m:e>
                          </m:rad>
                        </m:num>
                        <m:den>
                          <m:r>
                            <a:rPr lang="en-US" altLang="zh-CN" b="0" i="1" smtClean="0">
                              <a:latin typeface="Cambria Math" panose="02040503050406030204" pitchFamily="18" charset="0"/>
                              <a:ea typeface="Cambria Math" panose="02040503050406030204" pitchFamily="18" charset="0"/>
                            </a:rPr>
                            <m:t>2</m:t>
                          </m:r>
                          <m:d>
                            <m:dPr>
                              <m:ctrlPr>
                                <a:rPr lang="en-US" altLang="zh-CN" b="0" i="1" smtClean="0">
                                  <a:latin typeface="Cambria Math" panose="02040503050406030204" pitchFamily="18" charset="0"/>
                                  <a:ea typeface="Cambria Math" panose="02040503050406030204" pitchFamily="18" charset="0"/>
                                </a:rPr>
                              </m:ctrlPr>
                            </m:dPr>
                            <m:e>
                              <m:f>
                                <m:fPr>
                                  <m:type m:val="lin"/>
                                  <m:ctrlPr>
                                    <a:rPr lang="en-US" altLang="zh-CN" b="0" i="1" smtClean="0">
                                      <a:latin typeface="Cambria Math" panose="02040503050406030204" pitchFamily="18" charset="0"/>
                                      <a:ea typeface="Cambria Math" panose="02040503050406030204" pitchFamily="18" charset="0"/>
                                    </a:rPr>
                                  </m:ctrlPr>
                                </m:fPr>
                                <m:num>
                                  <m:r>
                                    <a:rPr lang="en-US" altLang="zh-CN" b="0" i="1" smtClean="0">
                                      <a:latin typeface="Cambria Math" panose="02040503050406030204" pitchFamily="18" charset="0"/>
                                      <a:ea typeface="Cambria Math" panose="02040503050406030204" pitchFamily="18" charset="0"/>
                                    </a:rPr>
                                    <m:t>𝐸</m:t>
                                  </m:r>
                                </m:num>
                                <m:den>
                                  <m:r>
                                    <a:rPr lang="en-US" altLang="zh-CN" b="0" i="1" smtClean="0">
                                      <a:latin typeface="Cambria Math" panose="02040503050406030204" pitchFamily="18" charset="0"/>
                                      <a:ea typeface="Cambria Math" panose="02040503050406030204" pitchFamily="18" charset="0"/>
                                    </a:rPr>
                                    <m:t>𝑒</m:t>
                                  </m:r>
                                </m:den>
                              </m:f>
                            </m:e>
                          </m:d>
                          <m:r>
                            <a:rPr lang="en-US" altLang="zh-CN" b="0" i="1" smtClean="0">
                              <a:latin typeface="Cambria Math" panose="02040503050406030204" pitchFamily="18" charset="0"/>
                              <a:ea typeface="Cambria Math" panose="02040503050406030204" pitchFamily="18" charset="0"/>
                            </a:rPr>
                            <m:t>𝑠𝑖𝑛</m:t>
                          </m:r>
                          <m:r>
                            <a:rPr lang="zh-CN" altLang="en-US" b="0" i="1" smtClean="0">
                              <a:latin typeface="Cambria Math" panose="02040503050406030204" pitchFamily="18" charset="0"/>
                              <a:ea typeface="Cambria Math" panose="02040503050406030204" pitchFamily="18" charset="0"/>
                            </a:rPr>
                            <m:t>𝜙</m:t>
                          </m:r>
                        </m:den>
                      </m:f>
                      <m:f>
                        <m:fPr>
                          <m:ctrlPr>
                            <a:rPr lang="en-US" altLang="zh-CN" i="1" smtClean="0">
                              <a:latin typeface="Cambria Math" panose="02040503050406030204" pitchFamily="18" charset="0"/>
                              <a:ea typeface="Cambria Math" panose="02040503050406030204" pitchFamily="18" charset="0"/>
                            </a:rPr>
                          </m:ctrlPr>
                        </m:fPr>
                        <m:num>
                          <m:rad>
                            <m:radPr>
                              <m:degHide m:val="on"/>
                              <m:ctrlPr>
                                <a:rPr lang="en-US" altLang="zh-CN" i="1" smtClean="0">
                                  <a:latin typeface="Cambria Math" panose="02040503050406030204" pitchFamily="18" charset="0"/>
                                  <a:ea typeface="Cambria Math" panose="02040503050406030204" pitchFamily="18" charset="0"/>
                                </a:rPr>
                              </m:ctrlPr>
                            </m:radPr>
                            <m:deg/>
                            <m:e>
                              <m:r>
                                <a:rPr lang="en-US" altLang="zh-CN" b="0" i="1" smtClean="0">
                                  <a:latin typeface="Cambria Math" panose="02040503050406030204" pitchFamily="18" charset="0"/>
                                  <a:ea typeface="Cambria Math" panose="02040503050406030204" pitchFamily="18" charset="0"/>
                                </a:rPr>
                                <m:t>2</m:t>
                              </m:r>
                              <m:sSub>
                                <m:sSubPr>
                                  <m:ctrlPr>
                                    <a:rPr lang="en-US" altLang="zh-CN" i="1" smtClean="0">
                                      <a:latin typeface="Cambria Math" panose="02040503050406030204" pitchFamily="18" charset="0"/>
                                      <a:ea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𝑃</m:t>
                                  </m:r>
                                </m:e>
                                <m:sub>
                                  <m:r>
                                    <m:rPr>
                                      <m:sty m:val="p"/>
                                    </m:rPr>
                                    <a:rPr lang="en-US" altLang="zh-CN" i="1">
                                      <a:latin typeface="Cambria Math" panose="02040503050406030204" pitchFamily="18" charset="0"/>
                                      <a:ea typeface="Cambria Math" panose="02040503050406030204" pitchFamily="18" charset="0"/>
                                    </a:rPr>
                                    <m:t>max</m:t>
                                  </m:r>
                                </m:sub>
                              </m:sSub>
                              <m:sSub>
                                <m:sSubPr>
                                  <m:ctrlPr>
                                    <a:rPr lang="en-US" altLang="zh-CN" i="1" smtClean="0">
                                      <a:latin typeface="Cambria Math" panose="02040503050406030204" pitchFamily="18"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𝑅</m:t>
                                  </m:r>
                                </m:e>
                                <m:sub>
                                  <m:r>
                                    <a:rPr lang="en-US" altLang="zh-CN" b="0" i="1" smtClean="0">
                                      <a:latin typeface="Cambria Math" panose="02040503050406030204" pitchFamily="18" charset="0"/>
                                      <a:ea typeface="Cambria Math" panose="02040503050406030204" pitchFamily="18" charset="0"/>
                                    </a:rPr>
                                    <m:t>𝐾</m:t>
                                  </m:r>
                                </m:sub>
                              </m:sSub>
                            </m:e>
                          </m:rad>
                        </m:num>
                        <m:den>
                          <m:r>
                            <a:rPr lang="en-US" altLang="zh-CN" i="1">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𝑥</m:t>
                          </m:r>
                        </m:den>
                      </m:f>
                    </m:oMath>
                  </m:oMathPara>
                </a14:m>
                <a:endParaRPr lang="zh-CN" altLang="en-US" i="1" dirty="0"/>
              </a:p>
            </p:txBody>
          </p:sp>
        </mc:Choice>
        <mc:Fallback xmlns="">
          <p:sp>
            <p:nvSpPr>
              <p:cNvPr id="15" name="矩形 14">
                <a:extLst>
                  <a:ext uri="{FF2B5EF4-FFF2-40B4-BE49-F238E27FC236}">
                    <a16:creationId xmlns:a16="http://schemas.microsoft.com/office/drawing/2014/main" id="{54AB45CB-643E-4A2B-9346-306487D2ABC9}"/>
                  </a:ext>
                </a:extLst>
              </p:cNvPr>
              <p:cNvSpPr>
                <a:spLocks noRot="1" noChangeAspect="1" noMove="1" noResize="1" noEditPoints="1" noAdjustHandles="1" noChangeArrowheads="1" noChangeShapeType="1" noTextEdit="1"/>
              </p:cNvSpPr>
              <p:nvPr/>
            </p:nvSpPr>
            <p:spPr>
              <a:xfrm>
                <a:off x="6839690" y="5208770"/>
                <a:ext cx="3150734" cy="733342"/>
              </a:xfrm>
              <a:prstGeom prst="rect">
                <a:avLst/>
              </a:prstGeom>
              <a:blipFill>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矩形 15"/>
              <p:cNvSpPr/>
              <p:nvPr/>
            </p:nvSpPr>
            <p:spPr>
              <a:xfrm>
                <a:off x="10150348" y="5525582"/>
                <a:ext cx="97013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𝑥</m:t>
                      </m:r>
                      <m:r>
                        <a:rPr lang="zh-CN" altLang="en-US" i="1">
                          <a:latin typeface="Cambria Math" panose="02040503050406030204" pitchFamily="18" charset="0"/>
                          <a:ea typeface="Cambria Math" panose="02040503050406030204" pitchFamily="18" charset="0"/>
                        </a:rPr>
                        <m:t>振幅</m:t>
                      </m:r>
                    </m:oMath>
                  </m:oMathPara>
                </a14:m>
                <a:endParaRPr lang="zh-CN" altLang="en-US" dirty="0"/>
              </a:p>
            </p:txBody>
          </p:sp>
        </mc:Choice>
        <mc:Fallback xmlns="">
          <p:sp>
            <p:nvSpPr>
              <p:cNvPr id="16" name="矩形 15"/>
              <p:cNvSpPr>
                <a:spLocks noRot="1" noChangeAspect="1" noMove="1" noResize="1" noEditPoints="1" noAdjustHandles="1" noChangeArrowheads="1" noChangeShapeType="1" noTextEdit="1"/>
              </p:cNvSpPr>
              <p:nvPr/>
            </p:nvSpPr>
            <p:spPr>
              <a:xfrm>
                <a:off x="10150348" y="5525582"/>
                <a:ext cx="970137" cy="369332"/>
              </a:xfrm>
              <a:prstGeom prst="rect">
                <a:avLst/>
              </a:prstGeom>
              <a:blipFill>
                <a:blip r:embed="rId8"/>
                <a:stretch>
                  <a:fillRect b="-6557"/>
                </a:stretch>
              </a:blipFill>
            </p:spPr>
            <p:txBody>
              <a:bodyPr/>
              <a:lstStyle/>
              <a:p>
                <a:r>
                  <a:rPr lang="zh-CN" altLang="en-US">
                    <a:noFill/>
                  </a:rPr>
                  <a:t> </a:t>
                </a:r>
              </a:p>
            </p:txBody>
          </p:sp>
        </mc:Fallback>
      </mc:AlternateContent>
      <p:sp>
        <p:nvSpPr>
          <p:cNvPr id="17" name="文本框 16"/>
          <p:cNvSpPr txBox="1"/>
          <p:nvPr/>
        </p:nvSpPr>
        <p:spPr>
          <a:xfrm>
            <a:off x="-68837" y="4032238"/>
            <a:ext cx="8638903" cy="369332"/>
          </a:xfrm>
          <a:prstGeom prst="rect">
            <a:avLst/>
          </a:prstGeom>
          <a:noFill/>
        </p:spPr>
        <p:txBody>
          <a:bodyPr wrap="none" rtlCol="0">
            <a:spAutoFit/>
          </a:bodyPr>
          <a:lstStyle/>
          <a:p>
            <a:r>
              <a:rPr lang="zh-CN" altLang="en-US" dirty="0">
                <a:solidFill>
                  <a:srgbClr val="8E0000"/>
                </a:solidFill>
              </a:rPr>
              <a:t>理想反馈反馈系统设计</a:t>
            </a:r>
            <a:r>
              <a:rPr lang="zh-CN" altLang="en-US" dirty="0">
                <a:solidFill>
                  <a:srgbClr val="8E0000"/>
                </a:solidFill>
                <a:sym typeface="Wingdings" panose="05000000000000000000" pitchFamily="2" charset="2"/>
              </a:rPr>
              <a:t>：（</a:t>
            </a:r>
            <a:r>
              <a:rPr lang="en-US" altLang="zh-CN" dirty="0">
                <a:solidFill>
                  <a:srgbClr val="8E0000"/>
                </a:solidFill>
                <a:sym typeface="Wingdings" panose="05000000000000000000" pitchFamily="2" charset="2"/>
              </a:rPr>
              <a:t>a</a:t>
            </a:r>
            <a:r>
              <a:rPr lang="zh-CN" altLang="en-US" dirty="0">
                <a:solidFill>
                  <a:srgbClr val="8E0000"/>
                </a:solidFill>
                <a:sym typeface="Wingdings" panose="05000000000000000000" pitchFamily="2" charset="2"/>
              </a:rPr>
              <a:t>）无噪声；（</a:t>
            </a:r>
            <a:r>
              <a:rPr lang="en-US" altLang="zh-CN" dirty="0">
                <a:solidFill>
                  <a:srgbClr val="8E0000"/>
                </a:solidFill>
                <a:sym typeface="Wingdings" panose="05000000000000000000" pitchFamily="2" charset="2"/>
              </a:rPr>
              <a:t>b</a:t>
            </a:r>
            <a:r>
              <a:rPr lang="zh-CN" altLang="en-US" dirty="0">
                <a:solidFill>
                  <a:srgbClr val="8E0000"/>
                </a:solidFill>
                <a:sym typeface="Wingdings" panose="05000000000000000000" pitchFamily="2" charset="2"/>
              </a:rPr>
              <a:t>）反馈系统的设置和环</a:t>
            </a:r>
            <a:r>
              <a:rPr lang="en-US" altLang="zh-CN" dirty="0">
                <a:solidFill>
                  <a:srgbClr val="8E0000"/>
                </a:solidFill>
                <a:sym typeface="Wingdings" panose="05000000000000000000" pitchFamily="2" charset="2"/>
              </a:rPr>
              <a:t>lattice</a:t>
            </a:r>
            <a:r>
              <a:rPr lang="zh-CN" altLang="en-US" dirty="0">
                <a:solidFill>
                  <a:srgbClr val="8E0000"/>
                </a:solidFill>
                <a:sym typeface="Wingdings" panose="05000000000000000000" pitchFamily="2" charset="2"/>
              </a:rPr>
              <a:t>完全匹配</a:t>
            </a:r>
            <a:endParaRPr lang="zh-CN" altLang="en-US" dirty="0">
              <a:solidFill>
                <a:srgbClr val="8E0000"/>
              </a:solidFill>
            </a:endParaRPr>
          </a:p>
        </p:txBody>
      </p:sp>
      <p:sp>
        <p:nvSpPr>
          <p:cNvPr id="19" name="右箭头 18"/>
          <p:cNvSpPr/>
          <p:nvPr/>
        </p:nvSpPr>
        <p:spPr>
          <a:xfrm rot="17776052">
            <a:off x="7930603" y="3649668"/>
            <a:ext cx="1278926" cy="316877"/>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右箭头 19"/>
          <p:cNvSpPr/>
          <p:nvPr/>
        </p:nvSpPr>
        <p:spPr>
          <a:xfrm rot="17776052">
            <a:off x="8667006" y="4261831"/>
            <a:ext cx="1984645" cy="316877"/>
          </a:xfrm>
          <a:prstGeom prst="rightArrow">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a:extLst>
              <a:ext uri="{FF2B5EF4-FFF2-40B4-BE49-F238E27FC236}">
                <a16:creationId xmlns:a16="http://schemas.microsoft.com/office/drawing/2014/main" id="{EBD0E590-96CD-E8C4-D203-A816741B2216}"/>
              </a:ext>
            </a:extLst>
          </p:cNvPr>
          <p:cNvSpPr txBox="1"/>
          <p:nvPr/>
        </p:nvSpPr>
        <p:spPr>
          <a:xfrm>
            <a:off x="-345378" y="-183818"/>
            <a:ext cx="5771849" cy="835613"/>
          </a:xfrm>
          <a:prstGeom prst="rect">
            <a:avLst/>
          </a:prstGeom>
          <a:noFill/>
        </p:spPr>
        <p:txBody>
          <a:bodyPr wrap="square">
            <a:spAutoFit/>
          </a:bodyPr>
          <a:lstStyle/>
          <a:p>
            <a:pPr lvl="1">
              <a:lnSpc>
                <a:spcPct val="150000"/>
              </a:lnSpc>
              <a:buClr>
                <a:schemeClr val="tx2"/>
              </a:buClr>
            </a:pPr>
            <a:r>
              <a:rPr lang="zh-CN" altLang="en-US" sz="3600" b="1" dirty="0">
                <a:solidFill>
                  <a:srgbClr val="0000FF"/>
                </a:solidFill>
                <a:latin typeface="Times New Roman" panose="02020603050405020304" pitchFamily="18" charset="0"/>
                <a:cs typeface="Times New Roman" panose="02020603050405020304" pitchFamily="18" charset="0"/>
              </a:rPr>
              <a:t>横向反馈系统及其影响</a:t>
            </a:r>
            <a:endParaRPr lang="en-US" altLang="zh-CN" sz="3600" b="1" dirty="0">
              <a:solidFill>
                <a:srgbClr val="0000FF"/>
              </a:solidFill>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7D473321-A694-A3C5-E533-C9F2AF5B09E4}"/>
              </a:ext>
            </a:extLst>
          </p:cNvPr>
          <p:cNvSpPr txBox="1"/>
          <p:nvPr/>
        </p:nvSpPr>
        <p:spPr>
          <a:xfrm>
            <a:off x="10557971" y="127546"/>
            <a:ext cx="1667444" cy="307777"/>
          </a:xfrm>
          <a:prstGeom prst="rect">
            <a:avLst/>
          </a:prstGeom>
          <a:noFill/>
        </p:spPr>
        <p:txBody>
          <a:bodyPr wrap="none" rtlCol="0">
            <a:spAutoFit/>
          </a:bodyPr>
          <a:lstStyle/>
          <a:p>
            <a:r>
              <a:rPr lang="en-US" altLang="zh-CN" sz="1400" dirty="0"/>
              <a:t>Preparing for PRAB</a:t>
            </a:r>
            <a:endParaRPr lang="zh-CN" altLang="en-US" sz="1400" dirty="0"/>
          </a:p>
        </p:txBody>
      </p:sp>
    </p:spTree>
    <p:extLst>
      <p:ext uri="{BB962C8B-B14F-4D97-AF65-F5344CB8AC3E}">
        <p14:creationId xmlns:p14="http://schemas.microsoft.com/office/powerpoint/2010/main" val="157574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85086C5-1262-AB8D-6E17-864CDDF509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056" y="1332821"/>
            <a:ext cx="4199937" cy="3048594"/>
          </a:xfrm>
          <a:prstGeom prst="rect">
            <a:avLst/>
          </a:prstGeom>
        </p:spPr>
      </p:pic>
      <p:sp>
        <p:nvSpPr>
          <p:cNvPr id="6" name="文本框 5">
            <a:extLst>
              <a:ext uri="{FF2B5EF4-FFF2-40B4-BE49-F238E27FC236}">
                <a16:creationId xmlns:a16="http://schemas.microsoft.com/office/drawing/2014/main" id="{CA589AEF-3EC8-B187-C2E1-2427C6A093EB}"/>
              </a:ext>
            </a:extLst>
          </p:cNvPr>
          <p:cNvSpPr txBox="1"/>
          <p:nvPr/>
        </p:nvSpPr>
        <p:spPr>
          <a:xfrm>
            <a:off x="0" y="199098"/>
            <a:ext cx="12192000" cy="584775"/>
          </a:xfrm>
          <a:prstGeom prst="rect">
            <a:avLst/>
          </a:prstGeom>
          <a:solidFill>
            <a:srgbClr val="FFFF00"/>
          </a:solidFill>
        </p:spPr>
        <p:txBody>
          <a:bodyPr wrap="square" rtlCol="0">
            <a:spAutoFit/>
          </a:bodyPr>
          <a:lstStyle/>
          <a:p>
            <a:pPr algn="ctr"/>
            <a:r>
              <a:rPr lang="zh-CN" altLang="en-US"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自</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2023</a:t>
            </a:r>
            <a:r>
              <a:rPr lang="zh-CN" altLang="en-US"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年</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1</a:t>
            </a:r>
            <a:r>
              <a:rPr lang="zh-CN" altLang="en-US"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月</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7</a:t>
            </a:r>
            <a:r>
              <a:rPr lang="zh-CN" altLang="en-US"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日 </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BEPCII</a:t>
            </a:r>
            <a:r>
              <a:rPr lang="zh-CN" altLang="en-US"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对撞运行的峰值亮度全面超越了设计指标</a:t>
            </a:r>
          </a:p>
        </p:txBody>
      </p:sp>
      <p:pic>
        <p:nvPicPr>
          <p:cNvPr id="7" name="图片 6">
            <a:extLst>
              <a:ext uri="{FF2B5EF4-FFF2-40B4-BE49-F238E27FC236}">
                <a16:creationId xmlns:a16="http://schemas.microsoft.com/office/drawing/2014/main" id="{71A58061-193D-BF5E-9A15-327E5F8D2382}"/>
              </a:ext>
            </a:extLst>
          </p:cNvPr>
          <p:cNvPicPr>
            <a:picLocks noChangeAspect="1"/>
          </p:cNvPicPr>
          <p:nvPr/>
        </p:nvPicPr>
        <p:blipFill>
          <a:blip r:embed="rId3"/>
          <a:stretch>
            <a:fillRect/>
          </a:stretch>
        </p:blipFill>
        <p:spPr>
          <a:xfrm>
            <a:off x="4411206" y="1338752"/>
            <a:ext cx="7780795" cy="3128409"/>
          </a:xfrm>
          <a:prstGeom prst="rect">
            <a:avLst/>
          </a:prstGeom>
        </p:spPr>
      </p:pic>
      <p:sp>
        <p:nvSpPr>
          <p:cNvPr id="8" name="文本框 7">
            <a:extLst>
              <a:ext uri="{FF2B5EF4-FFF2-40B4-BE49-F238E27FC236}">
                <a16:creationId xmlns:a16="http://schemas.microsoft.com/office/drawing/2014/main" id="{15C6A1E3-AEAF-62E8-DF7C-05AE292631DD}"/>
              </a:ext>
            </a:extLst>
          </p:cNvPr>
          <p:cNvSpPr txBox="1"/>
          <p:nvPr/>
        </p:nvSpPr>
        <p:spPr>
          <a:xfrm>
            <a:off x="4687295" y="1111120"/>
            <a:ext cx="6808490" cy="297902"/>
          </a:xfrm>
          <a:prstGeom prst="rect">
            <a:avLst/>
          </a:prstGeom>
          <a:noFill/>
        </p:spPr>
        <p:txBody>
          <a:bodyPr wrap="square" rtlCol="0">
            <a:spAutoFit/>
          </a:bodyPr>
          <a:lstStyle/>
          <a:p>
            <a:pPr>
              <a:lnSpc>
                <a:spcPct val="120000"/>
              </a:lnSpc>
            </a:pPr>
            <a:r>
              <a:rPr lang="en-US" altLang="zh-CN" sz="1200" b="1" dirty="0">
                <a:solidFill>
                  <a:srgbClr val="FF0000"/>
                </a:solidFill>
                <a:latin typeface="Times New Roman" panose="02020603050405020304" pitchFamily="18" charset="0"/>
                <a:cs typeface="Times New Roman" panose="02020603050405020304" pitchFamily="18" charset="0"/>
              </a:rPr>
              <a:t>1</a:t>
            </a:r>
            <a:r>
              <a:rPr lang="zh-CN" altLang="en-US" sz="1200" b="1" dirty="0">
                <a:solidFill>
                  <a:srgbClr val="FF0000"/>
                </a:solidFill>
                <a:latin typeface="Times New Roman" panose="02020603050405020304" pitchFamily="18" charset="0"/>
                <a:cs typeface="Times New Roman" panose="02020603050405020304" pitchFamily="18" charset="0"/>
              </a:rPr>
              <a:t>月</a:t>
            </a:r>
            <a:r>
              <a:rPr lang="en-US" altLang="zh-CN" sz="1200" b="1" dirty="0">
                <a:solidFill>
                  <a:srgbClr val="FF0000"/>
                </a:solidFill>
                <a:latin typeface="Times New Roman" panose="02020603050405020304" pitchFamily="18" charset="0"/>
                <a:cs typeface="Times New Roman" panose="02020603050405020304" pitchFamily="18" charset="0"/>
              </a:rPr>
              <a:t>9</a:t>
            </a:r>
            <a:r>
              <a:rPr lang="zh-CN" altLang="en-US" sz="1200" b="1" dirty="0">
                <a:solidFill>
                  <a:srgbClr val="FF0000"/>
                </a:solidFill>
                <a:latin typeface="Times New Roman" panose="02020603050405020304" pitchFamily="18" charset="0"/>
                <a:cs typeface="Times New Roman" panose="02020603050405020304" pitchFamily="18" charset="0"/>
              </a:rPr>
              <a:t>日</a:t>
            </a:r>
            <a:r>
              <a:rPr lang="en-US" altLang="zh-CN" sz="1200" b="1" dirty="0">
                <a:solidFill>
                  <a:srgbClr val="FF0000"/>
                </a:solidFill>
                <a:latin typeface="Times New Roman" panose="02020603050405020304" pitchFamily="18" charset="0"/>
                <a:cs typeface="Times New Roman" panose="02020603050405020304" pitchFamily="18" charset="0"/>
              </a:rPr>
              <a:t>24</a:t>
            </a:r>
            <a:r>
              <a:rPr lang="zh-CN" altLang="en-US" sz="1200" b="1" dirty="0">
                <a:solidFill>
                  <a:srgbClr val="FF0000"/>
                </a:solidFill>
                <a:latin typeface="Times New Roman" panose="02020603050405020304" pitchFamily="18" charset="0"/>
                <a:cs typeface="Times New Roman" panose="02020603050405020304" pitchFamily="18" charset="0"/>
              </a:rPr>
              <a:t>小时共</a:t>
            </a:r>
            <a:r>
              <a:rPr lang="en-US" altLang="zh-CN" sz="1200" b="1" dirty="0">
                <a:solidFill>
                  <a:srgbClr val="FF0000"/>
                </a:solidFill>
                <a:latin typeface="Times New Roman" panose="02020603050405020304" pitchFamily="18" charset="0"/>
                <a:cs typeface="Times New Roman" panose="02020603050405020304" pitchFamily="18" charset="0"/>
              </a:rPr>
              <a:t>16</a:t>
            </a:r>
            <a:r>
              <a:rPr lang="zh-CN" altLang="en-US" sz="1200" b="1" dirty="0">
                <a:solidFill>
                  <a:srgbClr val="FF0000"/>
                </a:solidFill>
                <a:latin typeface="Times New Roman" panose="02020603050405020304" pitchFamily="18" charset="0"/>
                <a:cs typeface="Times New Roman" panose="02020603050405020304" pitchFamily="18" charset="0"/>
              </a:rPr>
              <a:t>次注入，每次取数</a:t>
            </a:r>
            <a:r>
              <a:rPr lang="en-US" altLang="zh-CN" sz="1200" b="1" dirty="0">
                <a:solidFill>
                  <a:srgbClr val="FF0000"/>
                </a:solidFill>
                <a:latin typeface="Times New Roman" panose="02020603050405020304" pitchFamily="18" charset="0"/>
                <a:cs typeface="Times New Roman" panose="02020603050405020304" pitchFamily="18" charset="0"/>
              </a:rPr>
              <a:t>90</a:t>
            </a:r>
            <a:r>
              <a:rPr lang="zh-CN" altLang="en-US" sz="1200" b="1" dirty="0">
                <a:solidFill>
                  <a:srgbClr val="FF0000"/>
                </a:solidFill>
                <a:latin typeface="Times New Roman" panose="02020603050405020304" pitchFamily="18" charset="0"/>
                <a:cs typeface="Times New Roman" panose="02020603050405020304" pitchFamily="18" charset="0"/>
              </a:rPr>
              <a:t>分钟，峰值亮度全部 </a:t>
            </a:r>
            <a:r>
              <a:rPr lang="en-US" altLang="zh-CN" sz="1200" b="1" dirty="0">
                <a:solidFill>
                  <a:srgbClr val="FF0000"/>
                </a:solidFill>
                <a:latin typeface="Times New Roman" panose="02020603050405020304" pitchFamily="18" charset="0"/>
                <a:cs typeface="Times New Roman" panose="02020603050405020304" pitchFamily="18" charset="0"/>
              </a:rPr>
              <a:t>&gt; 1.0</a:t>
            </a:r>
            <a:r>
              <a:rPr lang="en-US" altLang="zh-CN" sz="12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10</a:t>
            </a:r>
            <a:r>
              <a:rPr lang="en-US" altLang="zh-CN" sz="1200" b="1" baseline="30000"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33</a:t>
            </a:r>
            <a:r>
              <a:rPr lang="en-US" altLang="zh-CN" sz="12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cm</a:t>
            </a:r>
            <a:r>
              <a:rPr lang="en-US" altLang="zh-CN" sz="1200" b="1" baseline="30000"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-2</a:t>
            </a:r>
            <a:r>
              <a:rPr lang="en-US" altLang="zh-CN" sz="12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s</a:t>
            </a:r>
            <a:r>
              <a:rPr lang="en-US" altLang="zh-CN" sz="1200" b="1" baseline="30000"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-1</a:t>
            </a:r>
            <a:r>
              <a:rPr lang="en-US" altLang="zh-CN" sz="12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a:t>
            </a:r>
            <a:r>
              <a:rPr lang="zh-CN" altLang="en-US" sz="12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当天积分亮度</a:t>
            </a:r>
            <a:r>
              <a:rPr lang="en-US" altLang="zh-CN" sz="1200" b="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49.2 pb</a:t>
            </a:r>
            <a:r>
              <a:rPr lang="en-US" altLang="zh-CN" sz="1200" b="1" baseline="30000"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-1</a:t>
            </a:r>
            <a:endParaRPr lang="zh-CN" altLang="en-US" sz="1200" b="1" baseline="30000" dirty="0">
              <a:solidFill>
                <a:srgbClr val="FF0000"/>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FE9C023B-1543-3D38-1232-898A55D3604A}"/>
              </a:ext>
            </a:extLst>
          </p:cNvPr>
          <p:cNvSpPr txBox="1"/>
          <p:nvPr/>
        </p:nvSpPr>
        <p:spPr>
          <a:xfrm>
            <a:off x="72136" y="4433353"/>
            <a:ext cx="4168307" cy="1315360"/>
          </a:xfrm>
          <a:prstGeom prst="rect">
            <a:avLst/>
          </a:prstGeom>
          <a:noFill/>
        </p:spPr>
        <p:txBody>
          <a:bodyPr wrap="square">
            <a:spAutoFit/>
          </a:bodyPr>
          <a:lstStyle/>
          <a:p>
            <a:pPr>
              <a:lnSpc>
                <a:spcPct val="150000"/>
              </a:lnSpc>
            </a:pPr>
            <a:r>
              <a:rPr lang="en-US" altLang="zh-CN" sz="2800" b="1" dirty="0">
                <a:solidFill>
                  <a:srgbClr val="0000FF"/>
                </a:solidFill>
                <a:latin typeface="+mj-lt"/>
              </a:rPr>
              <a:t>2016</a:t>
            </a:r>
            <a:r>
              <a:rPr lang="zh-CN" altLang="en-US" sz="2800" b="1" dirty="0">
                <a:solidFill>
                  <a:srgbClr val="0000FF"/>
                </a:solidFill>
                <a:latin typeface="+mj-lt"/>
              </a:rPr>
              <a:t>年对撞亮度首次触碰</a:t>
            </a:r>
            <a:r>
              <a:rPr lang="en-US" altLang="zh-CN" sz="2800" b="1" dirty="0">
                <a:solidFill>
                  <a:srgbClr val="0000FF"/>
                </a:solidFill>
                <a:latin typeface="Times New Roman" panose="02020603050405020304" pitchFamily="18" charset="0"/>
                <a:cs typeface="Times New Roman" panose="02020603050405020304" pitchFamily="18" charset="0"/>
              </a:rPr>
              <a:t>1.0</a:t>
            </a:r>
            <a:r>
              <a:rPr lang="en-GB" altLang="zh-CN" sz="2800" b="1"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a:t>
            </a:r>
            <a:r>
              <a:rPr lang="en-GB" altLang="zh-CN" sz="2800" b="1" dirty="0">
                <a:solidFill>
                  <a:srgbClr val="0000FF"/>
                </a:solidFill>
                <a:latin typeface="Times New Roman" panose="02020603050405020304" pitchFamily="18" charset="0"/>
                <a:cs typeface="Times New Roman" panose="02020603050405020304" pitchFamily="18" charset="0"/>
              </a:rPr>
              <a:t>10</a:t>
            </a:r>
            <a:r>
              <a:rPr lang="en-GB" altLang="zh-CN" sz="2800" b="1" baseline="30000" dirty="0">
                <a:solidFill>
                  <a:srgbClr val="0000FF"/>
                </a:solidFill>
                <a:latin typeface="Times New Roman" panose="02020603050405020304" pitchFamily="18" charset="0"/>
                <a:cs typeface="Times New Roman" panose="02020603050405020304" pitchFamily="18" charset="0"/>
              </a:rPr>
              <a:t>33 </a:t>
            </a:r>
            <a:r>
              <a:rPr lang="en-GB" altLang="zh-CN" sz="2800" b="1" dirty="0">
                <a:solidFill>
                  <a:srgbClr val="0000FF"/>
                </a:solidFill>
                <a:latin typeface="Times New Roman" panose="02020603050405020304" pitchFamily="18" charset="0"/>
                <a:cs typeface="Times New Roman" panose="02020603050405020304" pitchFamily="18" charset="0"/>
              </a:rPr>
              <a:t>cm</a:t>
            </a:r>
            <a:r>
              <a:rPr lang="en-GB" altLang="zh-CN" sz="2800" b="1" baseline="30000" dirty="0">
                <a:solidFill>
                  <a:srgbClr val="0000FF"/>
                </a:solidFill>
                <a:latin typeface="Times New Roman" panose="02020603050405020304" pitchFamily="18" charset="0"/>
                <a:cs typeface="Times New Roman" panose="02020603050405020304" pitchFamily="18" charset="0"/>
              </a:rPr>
              <a:t>-2</a:t>
            </a:r>
            <a:r>
              <a:rPr lang="en-GB" altLang="zh-CN" sz="2800" b="1" dirty="0">
                <a:solidFill>
                  <a:srgbClr val="0000FF"/>
                </a:solidFill>
                <a:latin typeface="Times New Roman" panose="02020603050405020304" pitchFamily="18" charset="0"/>
                <a:cs typeface="Times New Roman" panose="02020603050405020304" pitchFamily="18" charset="0"/>
              </a:rPr>
              <a:t>s</a:t>
            </a:r>
            <a:r>
              <a:rPr lang="en-GB" altLang="zh-CN" sz="2800" b="1" baseline="30000" dirty="0">
                <a:solidFill>
                  <a:srgbClr val="0000FF"/>
                </a:solidFill>
                <a:latin typeface="Times New Roman" panose="02020603050405020304" pitchFamily="18" charset="0"/>
                <a:cs typeface="Times New Roman" panose="02020603050405020304" pitchFamily="18" charset="0"/>
              </a:rPr>
              <a:t>-1</a:t>
            </a:r>
            <a:r>
              <a:rPr lang="en-US" altLang="zh-CN" sz="2800" b="1" dirty="0">
                <a:solidFill>
                  <a:srgbClr val="0000FF"/>
                </a:solidFill>
                <a:latin typeface="Times New Roman" panose="02020603050405020304" pitchFamily="18" charset="0"/>
                <a:cs typeface="Times New Roman" panose="02020603050405020304" pitchFamily="18" charset="0"/>
              </a:rPr>
              <a:t> &amp; </a:t>
            </a:r>
            <a:r>
              <a:rPr lang="zh-CN" altLang="en-US" sz="2800" b="1" dirty="0">
                <a:solidFill>
                  <a:srgbClr val="0000FF"/>
                </a:solidFill>
                <a:latin typeface="Times New Roman" panose="02020603050405020304" pitchFamily="18" charset="0"/>
                <a:cs typeface="Times New Roman" panose="02020603050405020304" pitchFamily="18" charset="0"/>
              </a:rPr>
              <a:t>触碰</a:t>
            </a:r>
            <a:endParaRPr lang="zh-CN" altLang="en-US" sz="2800" b="1" dirty="0">
              <a:solidFill>
                <a:srgbClr val="0000FF"/>
              </a:solidFill>
            </a:endParaRPr>
          </a:p>
        </p:txBody>
      </p:sp>
      <p:sp>
        <p:nvSpPr>
          <p:cNvPr id="11" name="箭头: 下 10">
            <a:extLst>
              <a:ext uri="{FF2B5EF4-FFF2-40B4-BE49-F238E27FC236}">
                <a16:creationId xmlns:a16="http://schemas.microsoft.com/office/drawing/2014/main" id="{E1700E8B-7FD9-682E-8C12-CF1B771558C5}"/>
              </a:ext>
            </a:extLst>
          </p:cNvPr>
          <p:cNvSpPr/>
          <p:nvPr/>
        </p:nvSpPr>
        <p:spPr>
          <a:xfrm rot="16200000">
            <a:off x="5341679" y="3772407"/>
            <a:ext cx="531009" cy="263725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6A52F158-54FB-421B-305B-C465674617C4}"/>
              </a:ext>
            </a:extLst>
          </p:cNvPr>
          <p:cNvSpPr txBox="1"/>
          <p:nvPr/>
        </p:nvSpPr>
        <p:spPr>
          <a:xfrm>
            <a:off x="7067719" y="4440914"/>
            <a:ext cx="4596742" cy="1315360"/>
          </a:xfrm>
          <a:prstGeom prst="rect">
            <a:avLst/>
          </a:prstGeom>
          <a:noFill/>
        </p:spPr>
        <p:txBody>
          <a:bodyPr wrap="square" rtlCol="0">
            <a:spAutoFit/>
          </a:bodyPr>
          <a:lstStyle/>
          <a:p>
            <a:pPr>
              <a:lnSpc>
                <a:spcPct val="150000"/>
              </a:lnSpc>
            </a:pPr>
            <a:r>
              <a:rPr lang="en-US" altLang="zh-CN" sz="2800" b="1" dirty="0">
                <a:solidFill>
                  <a:srgbClr val="C00000"/>
                </a:solidFill>
              </a:rPr>
              <a:t>2023</a:t>
            </a:r>
            <a:r>
              <a:rPr lang="zh-CN" altLang="en-US" sz="2800" b="1" dirty="0">
                <a:solidFill>
                  <a:srgbClr val="C00000"/>
                </a:solidFill>
              </a:rPr>
              <a:t>年</a:t>
            </a:r>
            <a:r>
              <a:rPr lang="en-US" altLang="zh-CN" sz="2800" b="1" dirty="0">
                <a:solidFill>
                  <a:srgbClr val="C00000"/>
                </a:solidFill>
              </a:rPr>
              <a:t>1</a:t>
            </a:r>
            <a:r>
              <a:rPr lang="zh-CN" altLang="en-US" sz="2800" b="1" dirty="0">
                <a:solidFill>
                  <a:srgbClr val="C00000"/>
                </a:solidFill>
              </a:rPr>
              <a:t>月的稳定物理运行</a:t>
            </a:r>
            <a:r>
              <a:rPr lang="en-US" altLang="zh-CN" sz="2800" b="1" dirty="0">
                <a:solidFill>
                  <a:srgbClr val="C00000"/>
                </a:solidFill>
                <a:latin typeface="Times New Roman" panose="02020603050405020304" pitchFamily="18" charset="0"/>
                <a:cs typeface="Times New Roman" panose="02020603050405020304" pitchFamily="18" charset="0"/>
              </a:rPr>
              <a:t>1.0</a:t>
            </a:r>
            <a:r>
              <a:rPr lang="en-GB" altLang="zh-CN" sz="2800" b="1" dirty="0">
                <a:solidFill>
                  <a:srgbClr val="C00000"/>
                </a:solidFill>
                <a:latin typeface="Times New Roman" panose="02020603050405020304" pitchFamily="18" charset="0"/>
                <a:cs typeface="Times New Roman" panose="02020603050405020304" pitchFamily="18" charset="0"/>
                <a:sym typeface="Symbol" panose="05050102010706020507" pitchFamily="18" charset="2"/>
              </a:rPr>
              <a:t></a:t>
            </a:r>
            <a:r>
              <a:rPr lang="en-GB" altLang="zh-CN" sz="2800" b="1" dirty="0">
                <a:solidFill>
                  <a:srgbClr val="C00000"/>
                </a:solidFill>
                <a:latin typeface="Times New Roman" panose="02020603050405020304" pitchFamily="18" charset="0"/>
                <a:cs typeface="Times New Roman" panose="02020603050405020304" pitchFamily="18" charset="0"/>
              </a:rPr>
              <a:t>10</a:t>
            </a:r>
            <a:r>
              <a:rPr lang="en-GB" altLang="zh-CN" sz="2800" b="1" baseline="30000" dirty="0">
                <a:solidFill>
                  <a:srgbClr val="C00000"/>
                </a:solidFill>
                <a:latin typeface="Times New Roman" panose="02020603050405020304" pitchFamily="18" charset="0"/>
                <a:cs typeface="Times New Roman" panose="02020603050405020304" pitchFamily="18" charset="0"/>
              </a:rPr>
              <a:t>33 </a:t>
            </a:r>
            <a:r>
              <a:rPr lang="en-GB" altLang="zh-CN" sz="2800" b="1" dirty="0">
                <a:solidFill>
                  <a:srgbClr val="C00000"/>
                </a:solidFill>
                <a:latin typeface="Times New Roman" panose="02020603050405020304" pitchFamily="18" charset="0"/>
                <a:cs typeface="Times New Roman" panose="02020603050405020304" pitchFamily="18" charset="0"/>
              </a:rPr>
              <a:t>cm</a:t>
            </a:r>
            <a:r>
              <a:rPr lang="en-GB" altLang="zh-CN" sz="2800" b="1" baseline="30000" dirty="0">
                <a:solidFill>
                  <a:srgbClr val="C00000"/>
                </a:solidFill>
                <a:latin typeface="Times New Roman" panose="02020603050405020304" pitchFamily="18" charset="0"/>
                <a:cs typeface="Times New Roman" panose="02020603050405020304" pitchFamily="18" charset="0"/>
              </a:rPr>
              <a:t>-2</a:t>
            </a:r>
            <a:r>
              <a:rPr lang="en-GB" altLang="zh-CN" sz="2800" b="1" dirty="0">
                <a:solidFill>
                  <a:srgbClr val="C00000"/>
                </a:solidFill>
                <a:latin typeface="Times New Roman" panose="02020603050405020304" pitchFamily="18" charset="0"/>
                <a:cs typeface="Times New Roman" panose="02020603050405020304" pitchFamily="18" charset="0"/>
              </a:rPr>
              <a:t>s</a:t>
            </a:r>
            <a:r>
              <a:rPr lang="en-GB" altLang="zh-CN" sz="2800" b="1" baseline="30000" dirty="0">
                <a:solidFill>
                  <a:srgbClr val="C00000"/>
                </a:solidFill>
                <a:latin typeface="Times New Roman" panose="02020603050405020304" pitchFamily="18" charset="0"/>
                <a:cs typeface="Times New Roman" panose="02020603050405020304" pitchFamily="18" charset="0"/>
              </a:rPr>
              <a:t>-1</a:t>
            </a:r>
            <a:r>
              <a:rPr lang="en-US" altLang="zh-CN" sz="2800" b="1" dirty="0">
                <a:solidFill>
                  <a:srgbClr val="C00000"/>
                </a:solidFill>
                <a:latin typeface="Times New Roman" panose="02020603050405020304" pitchFamily="18" charset="0"/>
                <a:cs typeface="Times New Roman" panose="02020603050405020304" pitchFamily="18" charset="0"/>
              </a:rPr>
              <a:t> &amp; </a:t>
            </a:r>
            <a:r>
              <a:rPr lang="zh-CN" altLang="en-US" sz="2800" b="1" dirty="0">
                <a:solidFill>
                  <a:srgbClr val="C00000"/>
                </a:solidFill>
                <a:latin typeface="Times New Roman" panose="02020603050405020304" pitchFamily="18" charset="0"/>
                <a:cs typeface="Times New Roman" panose="02020603050405020304" pitchFamily="18" charset="0"/>
              </a:rPr>
              <a:t>物理运行</a:t>
            </a:r>
            <a:endParaRPr lang="zh-CN" altLang="en-US" sz="2800" b="1" dirty="0">
              <a:solidFill>
                <a:srgbClr val="C00000"/>
              </a:solidFill>
            </a:endParaRPr>
          </a:p>
        </p:txBody>
      </p:sp>
      <p:sp>
        <p:nvSpPr>
          <p:cNvPr id="15" name="TextBox 6">
            <a:extLst>
              <a:ext uri="{FF2B5EF4-FFF2-40B4-BE49-F238E27FC236}">
                <a16:creationId xmlns:a16="http://schemas.microsoft.com/office/drawing/2014/main" id="{9B9DF2C1-B237-9FE2-C9EC-0CBCEE14A6C4}"/>
              </a:ext>
            </a:extLst>
          </p:cNvPr>
          <p:cNvSpPr txBox="1">
            <a:spLocks noChangeArrowheads="1"/>
          </p:cNvSpPr>
          <p:nvPr/>
        </p:nvSpPr>
        <p:spPr bwMode="auto">
          <a:xfrm>
            <a:off x="5097557" y="1564373"/>
            <a:ext cx="61441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800" b="1">
                <a:solidFill>
                  <a:srgbClr val="3333CC"/>
                </a:solidFill>
                <a:latin typeface="Calibri" panose="020F0502020204030204" pitchFamily="34" charset="0"/>
                <a:ea typeface="仿宋_GB2312" pitchFamily="49" charset="-122"/>
              </a:defRPr>
            </a:lvl1pPr>
            <a:lvl2pPr marL="742950" indent="-285750" eaLnBrk="0" hangingPunct="0">
              <a:spcBef>
                <a:spcPct val="20000"/>
              </a:spcBef>
              <a:buChar char="–"/>
              <a:defRPr sz="2400" b="1">
                <a:solidFill>
                  <a:srgbClr val="660033"/>
                </a:solidFill>
                <a:latin typeface="Calibri" panose="020F0502020204030204" pitchFamily="34" charset="0"/>
                <a:ea typeface="宋体" panose="02010600030101010101" pitchFamily="2" charset="-122"/>
              </a:defRPr>
            </a:lvl2pPr>
            <a:lvl3pPr marL="1143000" indent="-228600" eaLnBrk="0" hangingPunct="0">
              <a:spcBef>
                <a:spcPct val="20000"/>
              </a:spcBef>
              <a:buChar char="•"/>
              <a:defRPr sz="2000" b="1">
                <a:solidFill>
                  <a:srgbClr val="000066"/>
                </a:solidFill>
                <a:latin typeface="Calibri" panose="020F0502020204030204" pitchFamily="34" charset="0"/>
                <a:ea typeface="宋体" panose="02010600030101010101" pitchFamily="2" charset="-122"/>
              </a:defRPr>
            </a:lvl3pPr>
            <a:lvl4pPr marL="1600200" indent="-228600" eaLnBrk="0" hangingPunct="0">
              <a:spcBef>
                <a:spcPct val="20000"/>
              </a:spcBef>
              <a:buChar char="–"/>
              <a:defRPr sz="2000" b="1">
                <a:solidFill>
                  <a:srgbClr val="006600"/>
                </a:solidFill>
                <a:latin typeface="Calibri" panose="020F0502020204030204" pitchFamily="34" charset="0"/>
                <a:ea typeface="宋体" panose="02010600030101010101" pitchFamily="2" charset="-122"/>
              </a:defRPr>
            </a:lvl4pPr>
            <a:lvl5pPr marL="2057400" indent="-228600" eaLnBrk="0" hangingPunct="0">
              <a:spcBef>
                <a:spcPct val="20000"/>
              </a:spcBef>
              <a:buChar char="»"/>
              <a:defRPr sz="1600" b="1">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Char char="»"/>
              <a:defRPr sz="1600" b="1">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Char char="»"/>
              <a:defRPr sz="1600" b="1">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Char char="»"/>
              <a:defRPr sz="1600" b="1">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Char char="»"/>
              <a:defRPr sz="1600" b="1">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None/>
            </a:pPr>
            <a:r>
              <a:rPr lang="zh-CN" altLang="en-US" sz="12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2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e+ Beam current</a:t>
            </a:r>
            <a:r>
              <a:rPr lang="zh-CN" altLang="en-US" sz="12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zh-CN" altLang="en-US" sz="12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2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e- Beam current</a:t>
            </a:r>
            <a:r>
              <a:rPr lang="zh-CN" altLang="en-US" sz="12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    </a:t>
            </a:r>
            <a:r>
              <a:rPr lang="zh-CN" altLang="en-US" sz="1200" dirty="0">
                <a:solidFill>
                  <a:srgbClr val="33CC33"/>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200" dirty="0">
                <a:solidFill>
                  <a:srgbClr val="33CC33"/>
                </a:solidFill>
                <a:latin typeface="Times New Roman" panose="02020603050405020304" pitchFamily="18" charset="0"/>
                <a:ea typeface="宋体" panose="02010600030101010101" pitchFamily="2" charset="-122"/>
                <a:cs typeface="Times New Roman" panose="02020603050405020304" pitchFamily="18" charset="0"/>
              </a:rPr>
              <a:t>Luminosity    </a:t>
            </a:r>
            <a:r>
              <a:rPr lang="zh-CN" altLang="en-US" sz="1200" dirty="0">
                <a:solidFill>
                  <a:srgbClr val="FF33CC"/>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200" dirty="0">
                <a:solidFill>
                  <a:srgbClr val="FF33CC"/>
                </a:solidFill>
                <a:latin typeface="Times New Roman" panose="02020603050405020304" pitchFamily="18" charset="0"/>
                <a:ea typeface="宋体" panose="02010600030101010101" pitchFamily="2" charset="-122"/>
                <a:cs typeface="Times New Roman" panose="02020603050405020304" pitchFamily="18" charset="0"/>
              </a:rPr>
              <a:t>Dark current</a:t>
            </a:r>
            <a:endParaRPr lang="en-US" altLang="en-US" sz="1200" dirty="0">
              <a:solidFill>
                <a:srgbClr val="FF33CC"/>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6" name="文本框 15">
            <a:extLst>
              <a:ext uri="{FF2B5EF4-FFF2-40B4-BE49-F238E27FC236}">
                <a16:creationId xmlns:a16="http://schemas.microsoft.com/office/drawing/2014/main" id="{129F0AD7-EA8A-7E75-0BB6-18F46F6546EB}"/>
              </a:ext>
            </a:extLst>
          </p:cNvPr>
          <p:cNvSpPr txBox="1"/>
          <p:nvPr/>
        </p:nvSpPr>
        <p:spPr>
          <a:xfrm>
            <a:off x="4505760" y="4536766"/>
            <a:ext cx="2031325" cy="461665"/>
          </a:xfrm>
          <a:prstGeom prst="rect">
            <a:avLst/>
          </a:prstGeom>
          <a:noFill/>
        </p:spPr>
        <p:txBody>
          <a:bodyPr wrap="none" rtlCol="0">
            <a:spAutoFit/>
          </a:bodyPr>
          <a:lstStyle/>
          <a:p>
            <a:r>
              <a:rPr lang="zh-CN" altLang="en-US" sz="2400" b="1" dirty="0">
                <a:solidFill>
                  <a:srgbClr val="FFC000"/>
                </a:solidFill>
              </a:rPr>
              <a:t>物理方向正确</a:t>
            </a:r>
          </a:p>
        </p:txBody>
      </p:sp>
      <p:sp>
        <p:nvSpPr>
          <p:cNvPr id="17" name="文本框 16">
            <a:extLst>
              <a:ext uri="{FF2B5EF4-FFF2-40B4-BE49-F238E27FC236}">
                <a16:creationId xmlns:a16="http://schemas.microsoft.com/office/drawing/2014/main" id="{D0EFDAF3-9F66-1549-BCB2-679EFF7C8675}"/>
              </a:ext>
            </a:extLst>
          </p:cNvPr>
          <p:cNvSpPr txBox="1"/>
          <p:nvPr/>
        </p:nvSpPr>
        <p:spPr>
          <a:xfrm>
            <a:off x="4458324" y="5240863"/>
            <a:ext cx="2202847" cy="461665"/>
          </a:xfrm>
          <a:prstGeom prst="rect">
            <a:avLst/>
          </a:prstGeom>
          <a:noFill/>
        </p:spPr>
        <p:txBody>
          <a:bodyPr wrap="none" rtlCol="0">
            <a:spAutoFit/>
          </a:bodyPr>
          <a:lstStyle/>
          <a:p>
            <a:r>
              <a:rPr lang="en-US" altLang="zh-CN" sz="2400" b="1" dirty="0">
                <a:solidFill>
                  <a:srgbClr val="FFC000"/>
                </a:solidFill>
              </a:rPr>
              <a:t>7</a:t>
            </a:r>
            <a:r>
              <a:rPr lang="zh-CN" altLang="en-US" sz="2400" b="1" dirty="0">
                <a:solidFill>
                  <a:srgbClr val="FFC000"/>
                </a:solidFill>
              </a:rPr>
              <a:t>年信心和坚守</a:t>
            </a:r>
          </a:p>
        </p:txBody>
      </p:sp>
      <p:sp>
        <p:nvSpPr>
          <p:cNvPr id="14" name="文本框 13">
            <a:extLst>
              <a:ext uri="{FF2B5EF4-FFF2-40B4-BE49-F238E27FC236}">
                <a16:creationId xmlns:a16="http://schemas.microsoft.com/office/drawing/2014/main" id="{D8F71699-7B8D-4804-A1D6-B778368ADE36}"/>
              </a:ext>
            </a:extLst>
          </p:cNvPr>
          <p:cNvSpPr txBox="1"/>
          <p:nvPr/>
        </p:nvSpPr>
        <p:spPr>
          <a:xfrm>
            <a:off x="-99321" y="6107080"/>
            <a:ext cx="12169401" cy="553998"/>
          </a:xfrm>
          <a:prstGeom prst="rect">
            <a:avLst/>
          </a:prstGeom>
          <a:noFill/>
        </p:spPr>
        <p:txBody>
          <a:bodyPr wrap="square">
            <a:spAutoFit/>
          </a:bodyPr>
          <a:lstStyle/>
          <a:p>
            <a:pPr algn="ctr"/>
            <a:r>
              <a:rPr lang="zh-CN" altLang="en-US" sz="3000" b="1" dirty="0">
                <a:solidFill>
                  <a:srgbClr val="FF0000"/>
                </a:solidFill>
                <a:highlight>
                  <a:srgbClr val="FFFF00"/>
                </a:highlight>
                <a:latin typeface="Times New Roman" panose="02020603050405020304" pitchFamily="18" charset="0"/>
                <a:ea typeface="微软雅黑" panose="020B0503020204020204" pitchFamily="34" charset="-122"/>
                <a:cs typeface="Times New Roman" panose="02020603050405020304" pitchFamily="18" charset="0"/>
              </a:rPr>
              <a:t>致谢：</a:t>
            </a:r>
            <a:r>
              <a:rPr lang="en-US" altLang="zh-CN" sz="3000" b="1" dirty="0">
                <a:solidFill>
                  <a:srgbClr val="FF0000"/>
                </a:solidFill>
                <a:highlight>
                  <a:srgbClr val="FFFF00"/>
                </a:highlight>
                <a:latin typeface="Times New Roman" panose="02020603050405020304" pitchFamily="18" charset="0"/>
                <a:ea typeface="微软雅黑" panose="020B0503020204020204" pitchFamily="34" charset="-122"/>
                <a:cs typeface="Times New Roman" panose="02020603050405020304" pitchFamily="18" charset="0"/>
              </a:rPr>
              <a:t>BEPCII</a:t>
            </a:r>
            <a:r>
              <a:rPr lang="zh-CN" altLang="en-US" sz="3000" b="1" dirty="0">
                <a:solidFill>
                  <a:srgbClr val="FF0000"/>
                </a:solidFill>
                <a:highlight>
                  <a:srgbClr val="FFFF00"/>
                </a:highlight>
                <a:latin typeface="Times New Roman" panose="02020603050405020304" pitchFamily="18" charset="0"/>
                <a:ea typeface="微软雅黑" panose="020B0503020204020204" pitchFamily="34" charset="-122"/>
                <a:cs typeface="Times New Roman" panose="02020603050405020304" pitchFamily="18" charset="0"/>
              </a:rPr>
              <a:t>二十多年来的设计者、建设者、调试者、运行坚守者！</a:t>
            </a:r>
          </a:p>
        </p:txBody>
      </p:sp>
    </p:spTree>
    <p:extLst>
      <p:ext uri="{BB962C8B-B14F-4D97-AF65-F5344CB8AC3E}">
        <p14:creationId xmlns:p14="http://schemas.microsoft.com/office/powerpoint/2010/main" val="12268217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48046" y="226649"/>
            <a:ext cx="5521063" cy="1200329"/>
          </a:xfrm>
          <a:prstGeom prst="rect">
            <a:avLst/>
          </a:prstGeom>
          <a:noFill/>
        </p:spPr>
        <p:txBody>
          <a:bodyPr wrap="none" rtlCol="0">
            <a:spAutoFit/>
          </a:bodyPr>
          <a:lstStyle/>
          <a:p>
            <a:pPr>
              <a:lnSpc>
                <a:spcPct val="200000"/>
              </a:lnSpc>
            </a:pPr>
            <a:r>
              <a:rPr lang="zh-CN" altLang="en-US" b="1" dirty="0"/>
              <a:t>反馈系统存在</a:t>
            </a:r>
            <a:r>
              <a:rPr lang="zh-CN" altLang="en-US" b="1" dirty="0">
                <a:sym typeface="Wingdings" panose="05000000000000000000" pitchFamily="2" charset="2"/>
              </a:rPr>
              <a:t>：</a:t>
            </a:r>
            <a:r>
              <a:rPr lang="zh-CN" altLang="en-US" dirty="0">
                <a:sym typeface="Wingdings" panose="05000000000000000000" pitchFamily="2" charset="2"/>
              </a:rPr>
              <a:t>（</a:t>
            </a:r>
            <a:r>
              <a:rPr lang="en-US" altLang="zh-CN" dirty="0">
                <a:sym typeface="Wingdings" panose="05000000000000000000" pitchFamily="2" charset="2"/>
              </a:rPr>
              <a:t>1</a:t>
            </a:r>
            <a:r>
              <a:rPr lang="zh-CN" altLang="en-US" dirty="0">
                <a:sym typeface="Wingdings" panose="05000000000000000000" pitchFamily="2" charset="2"/>
              </a:rPr>
              <a:t>）反馈系统自身噪声：</a:t>
            </a:r>
            <a:endParaRPr lang="en-US" altLang="zh-CN" dirty="0">
              <a:sym typeface="Wingdings" panose="05000000000000000000" pitchFamily="2" charset="2"/>
            </a:endParaRPr>
          </a:p>
          <a:p>
            <a:pPr>
              <a:lnSpc>
                <a:spcPct val="200000"/>
              </a:lnSpc>
            </a:pPr>
            <a:r>
              <a:rPr lang="en-US" altLang="zh-CN" dirty="0">
                <a:sym typeface="Wingdings" panose="05000000000000000000" pitchFamily="2" charset="2"/>
              </a:rPr>
              <a:t>                          </a:t>
            </a:r>
            <a:r>
              <a:rPr lang="zh-CN" altLang="en-US" dirty="0">
                <a:sym typeface="Wingdings" panose="05000000000000000000" pitchFamily="2" charset="2"/>
              </a:rPr>
              <a:t>（</a:t>
            </a:r>
            <a:r>
              <a:rPr lang="en-US" altLang="zh-CN" dirty="0">
                <a:sym typeface="Wingdings" panose="05000000000000000000" pitchFamily="2" charset="2"/>
              </a:rPr>
              <a:t>2</a:t>
            </a:r>
            <a:r>
              <a:rPr lang="zh-CN" altLang="en-US" dirty="0">
                <a:sym typeface="Wingdings" panose="05000000000000000000" pitchFamily="2" charset="2"/>
              </a:rPr>
              <a:t>）和环的</a:t>
            </a:r>
            <a:r>
              <a:rPr lang="en-US" altLang="zh-CN" dirty="0">
                <a:sym typeface="Wingdings" panose="05000000000000000000" pitchFamily="2" charset="2"/>
              </a:rPr>
              <a:t>lattice</a:t>
            </a:r>
            <a:r>
              <a:rPr lang="zh-CN" altLang="en-US" dirty="0">
                <a:sym typeface="Wingdings" panose="05000000000000000000" pitchFamily="2" charset="2"/>
              </a:rPr>
              <a:t>模式存在不匹配：</a:t>
            </a:r>
            <a:endParaRPr lang="en-US" altLang="zh-CN" dirty="0">
              <a:sym typeface="Wingdings" panose="05000000000000000000" pitchFamily="2" charset="2"/>
            </a:endParaRPr>
          </a:p>
        </p:txBody>
      </p:sp>
      <mc:AlternateContent xmlns:mc="http://schemas.openxmlformats.org/markup-compatibility/2006">
        <mc:Choice xmlns:a14="http://schemas.microsoft.com/office/drawing/2010/main" Requires="a14">
          <p:sp>
            <p:nvSpPr>
              <p:cNvPr id="5" name="矩形 4"/>
              <p:cNvSpPr/>
              <p:nvPr/>
            </p:nvSpPr>
            <p:spPr>
              <a:xfrm>
                <a:off x="5499932" y="986184"/>
                <a:ext cx="126400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CN" altLang="en-US" smtClean="0">
                          <a:latin typeface="Cambria Math" panose="02040503050406030204" pitchFamily="18" charset="0"/>
                        </a:rPr>
                        <m:t>∆</m:t>
                      </m:r>
                      <m:r>
                        <a:rPr lang="zh-CN" altLang="en-US" i="1">
                          <a:latin typeface="Cambria Math" panose="02040503050406030204" pitchFamily="18" charset="0"/>
                        </a:rPr>
                        <m:t>𝛹</m:t>
                      </m:r>
                      <m:r>
                        <a:rPr lang="zh-CN" altLang="en-US" i="0">
                          <a:latin typeface="Cambria Math" panose="02040503050406030204" pitchFamily="18" charset="0"/>
                        </a:rPr>
                        <m:t>=</m:t>
                      </m:r>
                      <m:r>
                        <a:rPr lang="zh-CN" altLang="en-US" i="1">
                          <a:latin typeface="Cambria Math" panose="02040503050406030204" pitchFamily="18" charset="0"/>
                        </a:rPr>
                        <m:t>𝜌</m:t>
                      </m:r>
                      <m:r>
                        <a:rPr lang="zh-CN" altLang="en-US">
                          <a:latin typeface="Cambria Math" panose="02040503050406030204" pitchFamily="18" charset="0"/>
                        </a:rPr>
                        <m:t>∆</m:t>
                      </m:r>
                      <m:r>
                        <a:rPr lang="zh-CN" altLang="en-US" i="1">
                          <a:latin typeface="Cambria Math" panose="02040503050406030204" pitchFamily="18" charset="0"/>
                        </a:rPr>
                        <m:t>𝜈</m:t>
                      </m:r>
                    </m:oMath>
                  </m:oMathPara>
                </a14:m>
                <a:endParaRPr lang="zh-CN" altLang="en-US" dirty="0"/>
              </a:p>
            </p:txBody>
          </p:sp>
        </mc:Choice>
        <mc:Fallback>
          <p:sp>
            <p:nvSpPr>
              <p:cNvPr id="5" name="矩形 4"/>
              <p:cNvSpPr>
                <a:spLocks noRot="1" noChangeAspect="1" noMove="1" noResize="1" noEditPoints="1" noAdjustHandles="1" noChangeArrowheads="1" noChangeShapeType="1" noTextEdit="1"/>
              </p:cNvSpPr>
              <p:nvPr/>
            </p:nvSpPr>
            <p:spPr>
              <a:xfrm>
                <a:off x="5499932" y="986184"/>
                <a:ext cx="1264000" cy="369332"/>
              </a:xfrm>
              <a:prstGeom prst="rect">
                <a:avLst/>
              </a:prstGeom>
              <a:blipFill>
                <a:blip r:embed="rId2"/>
                <a:stretch>
                  <a:fillRect b="-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矩形 5"/>
              <p:cNvSpPr/>
              <p:nvPr/>
            </p:nvSpPr>
            <p:spPr>
              <a:xfrm>
                <a:off x="9208025" y="951890"/>
                <a:ext cx="2523768" cy="369332"/>
              </a:xfrm>
              <a:prstGeom prst="rect">
                <a:avLst/>
              </a:prstGeom>
            </p:spPr>
            <p:txBody>
              <a:bodyPr wrap="none">
                <a:spAutoFit/>
              </a:bodyPr>
              <a:lstStyle/>
              <a:p>
                <a14:m>
                  <m:oMath xmlns:m="http://schemas.openxmlformats.org/officeDocument/2006/math">
                    <m:r>
                      <a:rPr lang="en-US" altLang="zh-CN">
                        <a:latin typeface="Cambria Math" panose="02040503050406030204" pitchFamily="18" charset="0"/>
                        <a:cs typeface="Times New Roman" panose="02020603050405020304" pitchFamily="18" charset="0"/>
                      </a:rPr>
                      <m:t>∆</m:t>
                    </m:r>
                    <m:r>
                      <a:rPr lang="en-US" altLang="zh-CN" i="1">
                        <a:latin typeface="Cambria Math" panose="02040503050406030204" pitchFamily="18" charset="0"/>
                        <a:cs typeface="Times New Roman" panose="02020603050405020304" pitchFamily="18" charset="0"/>
                      </a:rPr>
                      <m:t>𝜈</m:t>
                    </m:r>
                  </m:oMath>
                </a14:m>
                <a:r>
                  <a:rPr lang="zh-CN" altLang="zh-CN" dirty="0">
                    <a:cs typeface="Times New Roman" panose="02020603050405020304" pitchFamily="18" charset="0"/>
                  </a:rPr>
                  <a:t>是工作点</a:t>
                </a:r>
                <a:r>
                  <a:rPr lang="zh-CN" altLang="en-US" dirty="0">
                    <a:cs typeface="Times New Roman" panose="02020603050405020304" pitchFamily="18" charset="0"/>
                  </a:rPr>
                  <a:t>不匹配大小</a:t>
                </a:r>
                <a:endParaRPr lang="zh-CN" altLang="en-US" dirty="0"/>
              </a:p>
            </p:txBody>
          </p:sp>
        </mc:Choice>
        <mc:Fallback xmlns="">
          <p:sp>
            <p:nvSpPr>
              <p:cNvPr id="6" name="矩形 5"/>
              <p:cNvSpPr>
                <a:spLocks noRot="1" noChangeAspect="1" noMove="1" noResize="1" noEditPoints="1" noAdjustHandles="1" noChangeArrowheads="1" noChangeShapeType="1" noTextEdit="1"/>
              </p:cNvSpPr>
              <p:nvPr/>
            </p:nvSpPr>
            <p:spPr>
              <a:xfrm>
                <a:off x="9208025" y="951890"/>
                <a:ext cx="2523768" cy="369332"/>
              </a:xfrm>
              <a:prstGeom prst="rect">
                <a:avLst/>
              </a:prstGeom>
              <a:blipFill>
                <a:blip r:embed="rId3"/>
                <a:stretch>
                  <a:fillRect t="-8197" r="-1691" b="-24590"/>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21" name="矩形 20"/>
              <p:cNvSpPr/>
              <p:nvPr/>
            </p:nvSpPr>
            <p:spPr>
              <a:xfrm>
                <a:off x="4467759" y="226649"/>
                <a:ext cx="2777772" cy="688073"/>
              </a:xfrm>
              <a:prstGeom prst="rect">
                <a:avLst/>
              </a:prstGeom>
            </p:spPr>
            <p:txBody>
              <a:bodyPr wrap="square">
                <a:spAutoFit/>
              </a:bodyPr>
              <a:lstStyle/>
              <a:p>
                <a14:m>
                  <m:oMath xmlns:m="http://schemas.openxmlformats.org/officeDocument/2006/math">
                    <m:sSub>
                      <m:sSubPr>
                        <m:ctrlPr>
                          <a:rPr lang="zh-CN" altLang="en-US" i="1" smtClean="0">
                            <a:latin typeface="Cambria Math" panose="02040503050406030204" pitchFamily="18" charset="0"/>
                          </a:rPr>
                        </m:ctrlPr>
                      </m:sSubPr>
                      <m:e>
                        <m:r>
                          <a:rPr lang="zh-CN" altLang="en-US" i="1">
                            <a:latin typeface="Cambria Math" panose="02040503050406030204" pitchFamily="18" charset="0"/>
                          </a:rPr>
                          <m:t>𝑘</m:t>
                        </m:r>
                      </m:e>
                      <m:sub>
                        <m:r>
                          <a:rPr lang="zh-CN" altLang="en-US" i="1">
                            <a:latin typeface="Cambria Math" panose="02040503050406030204" pitchFamily="18" charset="0"/>
                          </a:rPr>
                          <m:t>𝑛𝑜𝑖𝑠𝑒</m:t>
                        </m:r>
                      </m:sub>
                    </m:sSub>
                    <m:r>
                      <a:rPr lang="zh-CN" altLang="en-US" i="0">
                        <a:latin typeface="Cambria Math" panose="02040503050406030204" pitchFamily="18" charset="0"/>
                      </a:rPr>
                      <m:t>=</m:t>
                    </m:r>
                    <m:r>
                      <a:rPr lang="zh-CN" altLang="en-US" b="1" i="1" smtClean="0">
                        <a:solidFill>
                          <a:srgbClr val="8E0000"/>
                        </a:solidFill>
                        <a:latin typeface="Cambria Math" panose="02040503050406030204" pitchFamily="18" charset="0"/>
                      </a:rPr>
                      <m:t>𝝐</m:t>
                    </m:r>
                  </m:oMath>
                </a14:m>
                <a:r>
                  <a:rPr lang="en-US" altLang="zh-CN" dirty="0"/>
                  <a:t>=</a:t>
                </a:r>
                <a14:m>
                  <m:oMath xmlns:m="http://schemas.openxmlformats.org/officeDocument/2006/math">
                    <m:f>
                      <m:fPr>
                        <m:ctrlPr>
                          <a:rPr lang="en-US" altLang="zh-CN" sz="2400" i="1" dirty="0" smtClean="0">
                            <a:latin typeface="Cambria Math" panose="02040503050406030204" pitchFamily="18" charset="0"/>
                          </a:rPr>
                        </m:ctrlPr>
                      </m:fPr>
                      <m:num>
                        <m:sSub>
                          <m:sSubPr>
                            <m:ctrlPr>
                              <a:rPr lang="en-US" altLang="zh-CN" sz="2400" i="1" dirty="0" smtClean="0">
                                <a:latin typeface="Cambria Math" panose="02040503050406030204" pitchFamily="18" charset="0"/>
                              </a:rPr>
                            </m:ctrlPr>
                          </m:sSubPr>
                          <m:e>
                            <m:r>
                              <a:rPr lang="zh-CN" altLang="en-US" sz="2400" i="1" dirty="0" smtClean="0">
                                <a:latin typeface="Cambria Math" panose="02040503050406030204" pitchFamily="18" charset="0"/>
                              </a:rPr>
                              <m:t>𝜀</m:t>
                            </m:r>
                          </m:e>
                          <m:sub>
                            <m:r>
                              <a:rPr lang="en-US" altLang="zh-CN" sz="2400" b="0" i="1" dirty="0" smtClean="0">
                                <a:latin typeface="Cambria Math" panose="02040503050406030204" pitchFamily="18" charset="0"/>
                              </a:rPr>
                              <m:t>𝑘</m:t>
                            </m:r>
                          </m:sub>
                        </m:sSub>
                        <m:r>
                          <a:rPr lang="en-US" altLang="zh-CN" sz="2400" b="0" i="1" dirty="0" smtClean="0">
                            <a:latin typeface="Cambria Math" panose="02040503050406030204" pitchFamily="18" charset="0"/>
                          </a:rPr>
                          <m:t>+</m:t>
                        </m:r>
                        <m:r>
                          <a:rPr lang="en-US" altLang="zh-CN" sz="2400" b="0" i="1" dirty="0" smtClean="0">
                            <a:latin typeface="Cambria Math" panose="02040503050406030204" pitchFamily="18" charset="0"/>
                          </a:rPr>
                          <m:t>𝑘𝑛</m:t>
                        </m:r>
                        <m:r>
                          <a:rPr lang="en-US" altLang="zh-CN" sz="2400" b="0" i="1" dirty="0" smtClean="0">
                            <a:latin typeface="Cambria Math" panose="02040503050406030204" pitchFamily="18" charset="0"/>
                          </a:rPr>
                          <m:t>𝑔</m:t>
                        </m:r>
                        <m:sSub>
                          <m:sSubPr>
                            <m:ctrlPr>
                              <a:rPr lang="en-US" altLang="zh-CN" sz="2400" b="0" i="1" dirty="0" smtClean="0">
                                <a:latin typeface="Cambria Math" panose="02040503050406030204" pitchFamily="18" charset="0"/>
                              </a:rPr>
                            </m:ctrlPr>
                          </m:sSubPr>
                          <m:e>
                            <m:r>
                              <a:rPr lang="zh-CN" altLang="en-US" sz="2400" b="0" i="1" dirty="0" smtClean="0">
                                <a:latin typeface="Cambria Math" panose="02040503050406030204" pitchFamily="18" charset="0"/>
                              </a:rPr>
                              <m:t>𝜖</m:t>
                            </m:r>
                          </m:e>
                          <m:sub>
                            <m:r>
                              <a:rPr lang="en-US" altLang="zh-CN" sz="2400" b="0" i="1" dirty="0" smtClean="0">
                                <a:latin typeface="Cambria Math" panose="02040503050406030204" pitchFamily="18" charset="0"/>
                              </a:rPr>
                              <m:t>𝑝</m:t>
                            </m:r>
                          </m:sub>
                        </m:sSub>
                      </m:num>
                      <m:den>
                        <m:r>
                          <a:rPr lang="en-US" altLang="zh-CN" sz="2400" b="0" i="1" dirty="0" smtClean="0">
                            <a:latin typeface="Cambria Math" panose="02040503050406030204" pitchFamily="18" charset="0"/>
                          </a:rPr>
                          <m:t>1−</m:t>
                        </m:r>
                        <m:r>
                          <a:rPr lang="en-US" altLang="zh-CN" sz="2400" b="0" i="1" dirty="0" smtClean="0">
                            <a:latin typeface="Cambria Math" panose="02040503050406030204" pitchFamily="18" charset="0"/>
                          </a:rPr>
                          <m:t>𝑔</m:t>
                        </m:r>
                      </m:den>
                    </m:f>
                  </m:oMath>
                </a14:m>
                <a:endParaRPr lang="zh-CN" altLang="en-US" sz="2400" dirty="0"/>
              </a:p>
            </p:txBody>
          </p:sp>
        </mc:Choice>
        <mc:Fallback>
          <p:sp>
            <p:nvSpPr>
              <p:cNvPr id="21" name="矩形 20"/>
              <p:cNvSpPr>
                <a:spLocks noRot="1" noChangeAspect="1" noMove="1" noResize="1" noEditPoints="1" noAdjustHandles="1" noChangeArrowheads="1" noChangeShapeType="1" noTextEdit="1"/>
              </p:cNvSpPr>
              <p:nvPr/>
            </p:nvSpPr>
            <p:spPr>
              <a:xfrm>
                <a:off x="4467759" y="226649"/>
                <a:ext cx="2777772" cy="688073"/>
              </a:xfrm>
              <a:prstGeom prst="rect">
                <a:avLst/>
              </a:prstGeom>
              <a:blipFill>
                <a:blip r:embed="rId4"/>
                <a:stretch>
                  <a:fillRect/>
                </a:stretch>
              </a:blipFill>
            </p:spPr>
            <p:txBody>
              <a:bodyPr/>
              <a:lstStyle/>
              <a:p>
                <a:r>
                  <a:rPr lang="zh-CN" altLang="en-US">
                    <a:noFill/>
                  </a:rPr>
                  <a:t> </a:t>
                </a:r>
              </a:p>
            </p:txBody>
          </p:sp>
        </mc:Fallback>
      </mc:AlternateContent>
      <p:sp>
        <p:nvSpPr>
          <p:cNvPr id="22" name="文本框 21"/>
          <p:cNvSpPr txBox="1"/>
          <p:nvPr/>
        </p:nvSpPr>
        <p:spPr>
          <a:xfrm>
            <a:off x="74616" y="1774456"/>
            <a:ext cx="5416868" cy="461665"/>
          </a:xfrm>
          <a:prstGeom prst="rect">
            <a:avLst/>
          </a:prstGeom>
          <a:noFill/>
        </p:spPr>
        <p:txBody>
          <a:bodyPr wrap="none" rtlCol="0">
            <a:spAutoFit/>
          </a:bodyPr>
          <a:lstStyle/>
          <a:p>
            <a:r>
              <a:rPr lang="zh-CN" altLang="en-US" sz="2400" b="1" dirty="0"/>
              <a:t>反馈功率未饱和状态下的反馈阻尼率：</a:t>
            </a:r>
          </a:p>
        </p:txBody>
      </p:sp>
      <mc:AlternateContent xmlns:mc="http://schemas.openxmlformats.org/markup-compatibility/2006" xmlns:a14="http://schemas.microsoft.com/office/drawing/2010/main">
        <mc:Choice Requires="a14">
          <p:sp>
            <p:nvSpPr>
              <p:cNvPr id="23" name="矩形 22"/>
              <p:cNvSpPr/>
              <p:nvPr/>
            </p:nvSpPr>
            <p:spPr>
              <a:xfrm>
                <a:off x="3996536" y="2268522"/>
                <a:ext cx="5568768" cy="7337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zh-CN" altLang="en-US" i="1">
                              <a:latin typeface="Cambria Math" panose="02040503050406030204" pitchFamily="18" charset="0"/>
                            </a:rPr>
                          </m:ctrlPr>
                        </m:fPr>
                        <m:num>
                          <m:r>
                            <a:rPr lang="zh-CN" altLang="en-US">
                              <a:latin typeface="Cambria Math" panose="02040503050406030204" pitchFamily="18" charset="0"/>
                            </a:rPr>
                            <m:t>1</m:t>
                          </m:r>
                        </m:num>
                        <m:den>
                          <m:r>
                            <a:rPr lang="zh-CN" altLang="en-US" i="1">
                              <a:latin typeface="Cambria Math" panose="02040503050406030204" pitchFamily="18" charset="0"/>
                            </a:rPr>
                            <m:t>𝜏</m:t>
                          </m:r>
                        </m:den>
                      </m:f>
                      <m:r>
                        <a:rPr lang="zh-CN" altLang="en-US" i="0">
                          <a:latin typeface="Cambria Math" panose="02040503050406030204" pitchFamily="18" charset="0"/>
                        </a:rPr>
                        <m:t>=</m:t>
                      </m:r>
                      <m:f>
                        <m:fPr>
                          <m:ctrlPr>
                            <a:rPr lang="zh-CN" altLang="en-US" i="1">
                              <a:latin typeface="Cambria Math" panose="02040503050406030204" pitchFamily="18" charset="0"/>
                            </a:rPr>
                          </m:ctrlPr>
                        </m:fPr>
                        <m:num>
                          <m:r>
                            <a:rPr lang="zh-CN" altLang="en-US" i="1">
                              <a:latin typeface="Cambria Math" panose="02040503050406030204" pitchFamily="18" charset="0"/>
                            </a:rPr>
                            <m:t>𝑔</m:t>
                          </m:r>
                        </m:num>
                        <m:den>
                          <m:r>
                            <a:rPr lang="zh-CN" altLang="en-US" i="0">
                              <a:latin typeface="Cambria Math" panose="02040503050406030204" pitchFamily="18" charset="0"/>
                            </a:rPr>
                            <m:t>2</m:t>
                          </m:r>
                          <m:sSub>
                            <m:sSubPr>
                              <m:ctrlPr>
                                <a:rPr lang="zh-CN" altLang="en-US" i="1">
                                  <a:latin typeface="Cambria Math" panose="02040503050406030204" pitchFamily="18" charset="0"/>
                                </a:rPr>
                              </m:ctrlPr>
                            </m:sSubPr>
                            <m:e>
                              <m:r>
                                <a:rPr lang="zh-CN" altLang="en-US" i="1">
                                  <a:latin typeface="Cambria Math" panose="02040503050406030204" pitchFamily="18" charset="0"/>
                                </a:rPr>
                                <m:t>𝑇</m:t>
                              </m:r>
                            </m:e>
                            <m:sub>
                              <m:r>
                                <a:rPr lang="zh-CN" altLang="en-US" i="0">
                                  <a:latin typeface="Cambria Math" panose="02040503050406030204" pitchFamily="18" charset="0"/>
                                </a:rPr>
                                <m:t>0</m:t>
                              </m:r>
                            </m:sub>
                          </m:sSub>
                        </m:den>
                      </m:f>
                      <m:d>
                        <m:dPr>
                          <m:ctrlPr>
                            <a:rPr lang="zh-CN" altLang="en-US" i="1">
                              <a:latin typeface="Cambria Math" panose="02040503050406030204" pitchFamily="18" charset="0"/>
                            </a:rPr>
                          </m:ctrlPr>
                        </m:dPr>
                        <m:e>
                          <m:r>
                            <a:rPr lang="zh-CN" altLang="en-US" i="1">
                              <a:latin typeface="Cambria Math" panose="02040503050406030204" pitchFamily="18" charset="0"/>
                            </a:rPr>
                            <m:t>𝑐𝑜𝑠</m:t>
                          </m:r>
                          <m:r>
                            <a:rPr lang="zh-CN" altLang="en-US" i="0" smtClean="0">
                              <a:solidFill>
                                <a:srgbClr val="8E0000"/>
                              </a:solidFill>
                              <a:latin typeface="Cambria Math" panose="02040503050406030204" pitchFamily="18" charset="0"/>
                            </a:rPr>
                            <m:t>∆</m:t>
                          </m:r>
                          <m:r>
                            <a:rPr lang="zh-CN" altLang="en-US" i="1">
                              <a:solidFill>
                                <a:srgbClr val="8E0000"/>
                              </a:solidFill>
                              <a:latin typeface="Cambria Math" panose="02040503050406030204" pitchFamily="18" charset="0"/>
                            </a:rPr>
                            <m:t>𝛹</m:t>
                          </m:r>
                          <m:r>
                            <a:rPr lang="zh-CN" altLang="en-US" i="0">
                              <a:latin typeface="Cambria Math" panose="02040503050406030204" pitchFamily="18" charset="0"/>
                            </a:rPr>
                            <m:t>−</m:t>
                          </m:r>
                          <m:d>
                            <m:dPr>
                              <m:begChr m:val="〈"/>
                              <m:endChr m:val="〉"/>
                              <m:ctrlPr>
                                <a:rPr lang="zh-CN" altLang="en-US" i="1">
                                  <a:latin typeface="Cambria Math" panose="02040503050406030204" pitchFamily="18" charset="0"/>
                                </a:rPr>
                              </m:ctrlPr>
                            </m:dPr>
                            <m:e>
                              <m:r>
                                <a:rPr lang="zh-CN" altLang="en-US" i="1">
                                  <a:latin typeface="Cambria Math" panose="02040503050406030204" pitchFamily="18" charset="0"/>
                                </a:rPr>
                                <m:t>𝑠𝑖𝑛</m:t>
                              </m:r>
                              <m:r>
                                <a:rPr lang="zh-CN" altLang="en-US" i="0">
                                  <a:latin typeface="Cambria Math" panose="02040503050406030204" pitchFamily="18" charset="0"/>
                                </a:rPr>
                                <m:t>2</m:t>
                              </m:r>
                              <m:sSub>
                                <m:sSubPr>
                                  <m:ctrlPr>
                                    <a:rPr lang="zh-CN" altLang="en-US" i="1">
                                      <a:latin typeface="Cambria Math" panose="02040503050406030204" pitchFamily="18" charset="0"/>
                                    </a:rPr>
                                  </m:ctrlPr>
                                </m:sSubPr>
                                <m:e>
                                  <m:r>
                                    <a:rPr lang="zh-CN" altLang="en-US" i="1">
                                      <a:latin typeface="Cambria Math" panose="02040503050406030204" pitchFamily="18" charset="0"/>
                                    </a:rPr>
                                    <m:t>𝜙</m:t>
                                  </m:r>
                                </m:e>
                                <m:sub>
                                  <m:r>
                                    <a:rPr lang="zh-CN" altLang="en-US" i="1">
                                      <a:latin typeface="Cambria Math" panose="02040503050406030204" pitchFamily="18" charset="0"/>
                                    </a:rPr>
                                    <m:t>𝑘</m:t>
                                  </m:r>
                                </m:sub>
                              </m:sSub>
                            </m:e>
                          </m:d>
                          <m:r>
                            <a:rPr lang="zh-CN" altLang="en-US" i="1">
                              <a:latin typeface="Cambria Math" panose="02040503050406030204" pitchFamily="18" charset="0"/>
                            </a:rPr>
                            <m:t>𝑠𝑖𝑛</m:t>
                          </m:r>
                          <m:r>
                            <a:rPr lang="zh-CN" altLang="en-US" i="0" smtClean="0">
                              <a:solidFill>
                                <a:srgbClr val="8E0000"/>
                              </a:solidFill>
                              <a:latin typeface="Cambria Math" panose="02040503050406030204" pitchFamily="18" charset="0"/>
                            </a:rPr>
                            <m:t>∆</m:t>
                          </m:r>
                          <m:r>
                            <a:rPr lang="zh-CN" altLang="en-US" i="1">
                              <a:solidFill>
                                <a:srgbClr val="8E0000"/>
                              </a:solidFill>
                              <a:latin typeface="Cambria Math" panose="02040503050406030204" pitchFamily="18" charset="0"/>
                            </a:rPr>
                            <m:t>𝛹</m:t>
                          </m:r>
                        </m:e>
                      </m:d>
                      <m:r>
                        <a:rPr lang="zh-CN" altLang="en-US" i="0">
                          <a:latin typeface="Cambria Math" panose="02040503050406030204" pitchFamily="18" charset="0"/>
                        </a:rPr>
                        <m:t>−</m:t>
                      </m:r>
                      <m:f>
                        <m:fPr>
                          <m:ctrlPr>
                            <a:rPr lang="zh-CN" altLang="en-US" i="1">
                              <a:latin typeface="Cambria Math" panose="02040503050406030204" pitchFamily="18" charset="0"/>
                            </a:rPr>
                          </m:ctrlPr>
                        </m:fPr>
                        <m:num>
                          <m:r>
                            <a:rPr lang="zh-CN" altLang="en-US" i="1" smtClean="0">
                              <a:solidFill>
                                <a:srgbClr val="8E0000"/>
                              </a:solidFill>
                              <a:latin typeface="Cambria Math" panose="02040503050406030204" pitchFamily="18" charset="0"/>
                            </a:rPr>
                            <m:t>𝜖</m:t>
                          </m:r>
                          <m:rad>
                            <m:radPr>
                              <m:degHide m:val="on"/>
                              <m:ctrlPr>
                                <a:rPr lang="zh-CN" altLang="en-US" i="1">
                                  <a:latin typeface="Cambria Math" panose="02040503050406030204" pitchFamily="18" charset="0"/>
                                </a:rPr>
                              </m:ctrlPr>
                            </m:radPr>
                            <m:deg/>
                            <m:e>
                              <m:sSub>
                                <m:sSubPr>
                                  <m:ctrlPr>
                                    <a:rPr lang="zh-CN" altLang="en-US" i="1">
                                      <a:latin typeface="Cambria Math" panose="02040503050406030204" pitchFamily="18" charset="0"/>
                                    </a:rPr>
                                  </m:ctrlPr>
                                </m:sSubPr>
                                <m:e>
                                  <m:r>
                                    <a:rPr lang="zh-CN" altLang="en-US" i="1">
                                      <a:latin typeface="Cambria Math" panose="02040503050406030204" pitchFamily="18" charset="0"/>
                                    </a:rPr>
                                    <m:t>𝛽</m:t>
                                  </m:r>
                                </m:e>
                                <m:sub>
                                  <m:r>
                                    <a:rPr lang="zh-CN" altLang="en-US" i="1">
                                      <a:latin typeface="Cambria Math" panose="02040503050406030204" pitchFamily="18" charset="0"/>
                                    </a:rPr>
                                    <m:t>𝐵</m:t>
                                  </m:r>
                                </m:sub>
                              </m:sSub>
                              <m:sSub>
                                <m:sSubPr>
                                  <m:ctrlPr>
                                    <a:rPr lang="zh-CN" altLang="en-US" i="1">
                                      <a:latin typeface="Cambria Math" panose="02040503050406030204" pitchFamily="18" charset="0"/>
                                    </a:rPr>
                                  </m:ctrlPr>
                                </m:sSubPr>
                                <m:e>
                                  <m:r>
                                    <a:rPr lang="zh-CN" altLang="en-US" i="1">
                                      <a:latin typeface="Cambria Math" panose="02040503050406030204" pitchFamily="18" charset="0"/>
                                    </a:rPr>
                                    <m:t>𝛽</m:t>
                                  </m:r>
                                </m:e>
                                <m:sub>
                                  <m:r>
                                    <a:rPr lang="zh-CN" altLang="en-US" i="1">
                                      <a:latin typeface="Cambria Math" panose="02040503050406030204" pitchFamily="18" charset="0"/>
                                    </a:rPr>
                                    <m:t>𝑘</m:t>
                                  </m:r>
                                </m:sub>
                              </m:sSub>
                            </m:e>
                          </m:rad>
                        </m:num>
                        <m:den>
                          <m:sSub>
                            <m:sSubPr>
                              <m:ctrlPr>
                                <a:rPr lang="zh-CN" altLang="en-US" i="1" smtClean="0">
                                  <a:solidFill>
                                    <a:srgbClr val="8E0000"/>
                                  </a:solidFill>
                                  <a:latin typeface="Cambria Math" panose="02040503050406030204" pitchFamily="18" charset="0"/>
                                </a:rPr>
                              </m:ctrlPr>
                            </m:sSubPr>
                            <m:e>
                              <m:r>
                                <a:rPr lang="zh-CN" altLang="en-US" i="1">
                                  <a:solidFill>
                                    <a:srgbClr val="8E0000"/>
                                  </a:solidFill>
                                  <a:latin typeface="Cambria Math" panose="02040503050406030204" pitchFamily="18" charset="0"/>
                                </a:rPr>
                                <m:t>𝐴</m:t>
                              </m:r>
                            </m:e>
                            <m:sub>
                              <m:r>
                                <a:rPr lang="zh-CN" altLang="en-US" i="1">
                                  <a:solidFill>
                                    <a:srgbClr val="8E0000"/>
                                  </a:solidFill>
                                  <a:latin typeface="Cambria Math" panose="02040503050406030204" pitchFamily="18" charset="0"/>
                                </a:rPr>
                                <m:t>𝐵</m:t>
                              </m:r>
                            </m:sub>
                          </m:sSub>
                          <m:sSub>
                            <m:sSubPr>
                              <m:ctrlPr>
                                <a:rPr lang="zh-CN" altLang="en-US" i="1">
                                  <a:latin typeface="Cambria Math" panose="02040503050406030204" pitchFamily="18" charset="0"/>
                                </a:rPr>
                              </m:ctrlPr>
                            </m:sSubPr>
                            <m:e>
                              <m:r>
                                <a:rPr lang="zh-CN" altLang="en-US" i="1">
                                  <a:latin typeface="Cambria Math" panose="02040503050406030204" pitchFamily="18" charset="0"/>
                                </a:rPr>
                                <m:t>𝑇</m:t>
                              </m:r>
                            </m:e>
                            <m:sub>
                              <m:r>
                                <a:rPr lang="zh-CN" altLang="en-US" i="0">
                                  <a:latin typeface="Cambria Math" panose="02040503050406030204" pitchFamily="18" charset="0"/>
                                </a:rPr>
                                <m:t>0</m:t>
                              </m:r>
                            </m:sub>
                          </m:sSub>
                        </m:den>
                      </m:f>
                      <m:d>
                        <m:dPr>
                          <m:begChr m:val="〈"/>
                          <m:endChr m:val="〉"/>
                          <m:ctrlPr>
                            <a:rPr lang="zh-CN" altLang="en-US" i="1">
                              <a:latin typeface="Cambria Math" panose="02040503050406030204" pitchFamily="18" charset="0"/>
                            </a:rPr>
                          </m:ctrlPr>
                        </m:dPr>
                        <m:e>
                          <m:r>
                            <a:rPr lang="zh-CN" altLang="en-US" i="1">
                              <a:latin typeface="Cambria Math" panose="02040503050406030204" pitchFamily="18" charset="0"/>
                            </a:rPr>
                            <m:t>𝑠𝑖𝑛</m:t>
                          </m:r>
                          <m:sSub>
                            <m:sSubPr>
                              <m:ctrlPr>
                                <a:rPr lang="zh-CN" altLang="en-US" i="1">
                                  <a:latin typeface="Cambria Math" panose="02040503050406030204" pitchFamily="18" charset="0"/>
                                </a:rPr>
                              </m:ctrlPr>
                            </m:sSubPr>
                            <m:e>
                              <m:r>
                                <a:rPr lang="zh-CN" altLang="en-US" i="1">
                                  <a:latin typeface="Cambria Math" panose="02040503050406030204" pitchFamily="18" charset="0"/>
                                </a:rPr>
                                <m:t>𝜙</m:t>
                              </m:r>
                            </m:e>
                            <m:sub>
                              <m:r>
                                <a:rPr lang="zh-CN" altLang="en-US" i="1">
                                  <a:latin typeface="Cambria Math" panose="02040503050406030204" pitchFamily="18" charset="0"/>
                                </a:rPr>
                                <m:t>𝑘</m:t>
                              </m:r>
                            </m:sub>
                          </m:sSub>
                        </m:e>
                      </m:d>
                    </m:oMath>
                  </m:oMathPara>
                </a14:m>
                <a:endParaRPr lang="zh-CN" altLang="en-US" dirty="0"/>
              </a:p>
            </p:txBody>
          </p:sp>
        </mc:Choice>
        <mc:Fallback xmlns="">
          <p:sp>
            <p:nvSpPr>
              <p:cNvPr id="23" name="矩形 22"/>
              <p:cNvSpPr>
                <a:spLocks noRot="1" noChangeAspect="1" noMove="1" noResize="1" noEditPoints="1" noAdjustHandles="1" noChangeArrowheads="1" noChangeShapeType="1" noTextEdit="1"/>
              </p:cNvSpPr>
              <p:nvPr/>
            </p:nvSpPr>
            <p:spPr>
              <a:xfrm>
                <a:off x="3996536" y="2268522"/>
                <a:ext cx="5568768" cy="733727"/>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4" name="矩形 23"/>
              <p:cNvSpPr/>
              <p:nvPr/>
            </p:nvSpPr>
            <p:spPr>
              <a:xfrm>
                <a:off x="2159794" y="3224596"/>
                <a:ext cx="2211695" cy="4277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CN" altLang="en-US" i="1">
                          <a:latin typeface="Cambria Math" panose="02040503050406030204" pitchFamily="18" charset="0"/>
                        </a:rPr>
                        <m:t>𝜆</m:t>
                      </m:r>
                      <m:r>
                        <a:rPr lang="zh-CN" altLang="en-US" i="0">
                          <a:latin typeface="Cambria Math" panose="02040503050406030204" pitchFamily="18" charset="0"/>
                        </a:rPr>
                        <m:t>=</m:t>
                      </m:r>
                      <m:r>
                        <a:rPr lang="zh-CN" altLang="en-US" i="1">
                          <a:latin typeface="Cambria Math" panose="02040503050406030204" pitchFamily="18" charset="0"/>
                        </a:rPr>
                        <m:t>𝜖</m:t>
                      </m:r>
                      <m:rad>
                        <m:radPr>
                          <m:degHide m:val="on"/>
                          <m:ctrlPr>
                            <a:rPr lang="zh-CN" altLang="en-US" i="1">
                              <a:latin typeface="Cambria Math" panose="02040503050406030204" pitchFamily="18" charset="0"/>
                            </a:rPr>
                          </m:ctrlPr>
                        </m:radPr>
                        <m:deg/>
                        <m:e>
                          <m:sSub>
                            <m:sSubPr>
                              <m:ctrlPr>
                                <a:rPr lang="zh-CN" altLang="en-US" i="1">
                                  <a:latin typeface="Cambria Math" panose="02040503050406030204" pitchFamily="18" charset="0"/>
                                </a:rPr>
                              </m:ctrlPr>
                            </m:sSubPr>
                            <m:e>
                              <m:r>
                                <a:rPr lang="zh-CN" altLang="en-US" i="1">
                                  <a:latin typeface="Cambria Math" panose="02040503050406030204" pitchFamily="18" charset="0"/>
                                </a:rPr>
                                <m:t>𝛽</m:t>
                              </m:r>
                            </m:e>
                            <m:sub>
                              <m:r>
                                <a:rPr lang="zh-CN" altLang="en-US" i="1">
                                  <a:latin typeface="Cambria Math" panose="02040503050406030204" pitchFamily="18" charset="0"/>
                                </a:rPr>
                                <m:t>𝐵</m:t>
                              </m:r>
                            </m:sub>
                          </m:sSub>
                          <m:sSub>
                            <m:sSubPr>
                              <m:ctrlPr>
                                <a:rPr lang="zh-CN" altLang="en-US" i="1">
                                  <a:latin typeface="Cambria Math" panose="02040503050406030204" pitchFamily="18" charset="0"/>
                                </a:rPr>
                              </m:ctrlPr>
                            </m:sSubPr>
                            <m:e>
                              <m:r>
                                <a:rPr lang="zh-CN" altLang="en-US" i="1">
                                  <a:latin typeface="Cambria Math" panose="02040503050406030204" pitchFamily="18" charset="0"/>
                                </a:rPr>
                                <m:t>𝛽</m:t>
                              </m:r>
                            </m:e>
                            <m:sub>
                              <m:r>
                                <a:rPr lang="zh-CN" altLang="en-US" i="1">
                                  <a:latin typeface="Cambria Math" panose="02040503050406030204" pitchFamily="18" charset="0"/>
                                </a:rPr>
                                <m:t>𝑘</m:t>
                              </m:r>
                            </m:sub>
                          </m:sSub>
                        </m:e>
                      </m:rad>
                      <m:d>
                        <m:dPr>
                          <m:begChr m:val="〈"/>
                          <m:endChr m:val="〉"/>
                          <m:ctrlPr>
                            <a:rPr lang="zh-CN" altLang="en-US" i="1">
                              <a:latin typeface="Cambria Math" panose="02040503050406030204" pitchFamily="18" charset="0"/>
                            </a:rPr>
                          </m:ctrlPr>
                        </m:dPr>
                        <m:e>
                          <m:r>
                            <a:rPr lang="zh-CN" altLang="en-US" i="1">
                              <a:latin typeface="Cambria Math" panose="02040503050406030204" pitchFamily="18" charset="0"/>
                            </a:rPr>
                            <m:t>𝑠𝑖𝑛</m:t>
                          </m:r>
                          <m:sSub>
                            <m:sSubPr>
                              <m:ctrlPr>
                                <a:rPr lang="zh-CN" altLang="en-US" i="1">
                                  <a:latin typeface="Cambria Math" panose="02040503050406030204" pitchFamily="18" charset="0"/>
                                </a:rPr>
                              </m:ctrlPr>
                            </m:sSubPr>
                            <m:e>
                              <m:r>
                                <a:rPr lang="zh-CN" altLang="en-US" i="1">
                                  <a:latin typeface="Cambria Math" panose="02040503050406030204" pitchFamily="18" charset="0"/>
                                </a:rPr>
                                <m:t>𝜙</m:t>
                              </m:r>
                            </m:e>
                            <m:sub>
                              <m:r>
                                <a:rPr lang="zh-CN" altLang="en-US" i="1">
                                  <a:latin typeface="Cambria Math" panose="02040503050406030204" pitchFamily="18" charset="0"/>
                                </a:rPr>
                                <m:t>𝑘</m:t>
                              </m:r>
                            </m:sub>
                          </m:sSub>
                        </m:e>
                      </m:d>
                    </m:oMath>
                  </m:oMathPara>
                </a14:m>
                <a:endParaRPr lang="zh-CN" altLang="en-US" dirty="0"/>
              </a:p>
            </p:txBody>
          </p:sp>
        </mc:Choice>
        <mc:Fallback xmlns="">
          <p:sp>
            <p:nvSpPr>
              <p:cNvPr id="24" name="矩形 23"/>
              <p:cNvSpPr>
                <a:spLocks noRot="1" noChangeAspect="1" noMove="1" noResize="1" noEditPoints="1" noAdjustHandles="1" noChangeArrowheads="1" noChangeShapeType="1" noTextEdit="1"/>
              </p:cNvSpPr>
              <p:nvPr/>
            </p:nvSpPr>
            <p:spPr>
              <a:xfrm>
                <a:off x="2159794" y="3224596"/>
                <a:ext cx="2211695" cy="427746"/>
              </a:xfrm>
              <a:prstGeom prst="rect">
                <a:avLst/>
              </a:prstGeom>
              <a:blipFill>
                <a:blip r:embed="rId6"/>
                <a:stretch>
                  <a:fillRect b="-8571"/>
                </a:stretch>
              </a:blipFill>
            </p:spPr>
            <p:txBody>
              <a:bodyPr/>
              <a:lstStyle/>
              <a:p>
                <a:r>
                  <a:rPr lang="zh-CN" altLang="en-US">
                    <a:noFill/>
                  </a:rPr>
                  <a:t> </a:t>
                </a:r>
              </a:p>
            </p:txBody>
          </p:sp>
        </mc:Fallback>
      </mc:AlternateContent>
      <p:sp>
        <p:nvSpPr>
          <p:cNvPr id="25" name="文本框 24"/>
          <p:cNvSpPr txBox="1"/>
          <p:nvPr/>
        </p:nvSpPr>
        <p:spPr>
          <a:xfrm>
            <a:off x="451941" y="3283010"/>
            <a:ext cx="1800493" cy="369332"/>
          </a:xfrm>
          <a:prstGeom prst="rect">
            <a:avLst/>
          </a:prstGeom>
          <a:noFill/>
        </p:spPr>
        <p:txBody>
          <a:bodyPr wrap="none" rtlCol="0">
            <a:spAutoFit/>
          </a:bodyPr>
          <a:lstStyle/>
          <a:p>
            <a:r>
              <a:rPr lang="zh-CN" altLang="en-US" dirty="0"/>
              <a:t>定义噪声因子：</a:t>
            </a:r>
          </a:p>
        </p:txBody>
      </p:sp>
      <p:sp>
        <p:nvSpPr>
          <p:cNvPr id="26" name="文本框 25"/>
          <p:cNvSpPr txBox="1"/>
          <p:nvPr/>
        </p:nvSpPr>
        <p:spPr>
          <a:xfrm>
            <a:off x="451941" y="3931591"/>
            <a:ext cx="2262158" cy="369332"/>
          </a:xfrm>
          <a:prstGeom prst="rect">
            <a:avLst/>
          </a:prstGeom>
          <a:noFill/>
        </p:spPr>
        <p:txBody>
          <a:bodyPr wrap="none" rtlCol="0">
            <a:spAutoFit/>
          </a:bodyPr>
          <a:lstStyle/>
          <a:p>
            <a:r>
              <a:rPr lang="zh-CN" altLang="en-US" dirty="0"/>
              <a:t>定义反馈匹配因子：</a:t>
            </a:r>
          </a:p>
        </p:txBody>
      </p:sp>
      <mc:AlternateContent xmlns:mc="http://schemas.openxmlformats.org/markup-compatibility/2006" xmlns:a14="http://schemas.microsoft.com/office/drawing/2010/main">
        <mc:Choice Requires="a14">
          <p:sp>
            <p:nvSpPr>
              <p:cNvPr id="27" name="矩形 26"/>
              <p:cNvSpPr/>
              <p:nvPr/>
            </p:nvSpPr>
            <p:spPr>
              <a:xfrm>
                <a:off x="2428158" y="3888314"/>
                <a:ext cx="313675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CN" altLang="en-US" i="1">
                          <a:latin typeface="Cambria Math" panose="02040503050406030204" pitchFamily="18" charset="0"/>
                        </a:rPr>
                        <m:t>𝛾</m:t>
                      </m:r>
                      <m:r>
                        <a:rPr lang="zh-CN" altLang="en-US" i="0">
                          <a:latin typeface="Cambria Math" panose="02040503050406030204" pitchFamily="18" charset="0"/>
                        </a:rPr>
                        <m:t>=</m:t>
                      </m:r>
                      <m:r>
                        <a:rPr lang="zh-CN" altLang="en-US" i="1">
                          <a:latin typeface="Cambria Math" panose="02040503050406030204" pitchFamily="18" charset="0"/>
                        </a:rPr>
                        <m:t>𝑐𝑜𝑠</m:t>
                      </m:r>
                      <m:r>
                        <a:rPr lang="zh-CN" altLang="en-US" i="0">
                          <a:latin typeface="Cambria Math" panose="02040503050406030204" pitchFamily="18" charset="0"/>
                        </a:rPr>
                        <m:t>∆</m:t>
                      </m:r>
                      <m:r>
                        <a:rPr lang="zh-CN" altLang="en-US" i="1">
                          <a:latin typeface="Cambria Math" panose="02040503050406030204" pitchFamily="18" charset="0"/>
                        </a:rPr>
                        <m:t>𝛹</m:t>
                      </m:r>
                      <m:r>
                        <a:rPr lang="zh-CN" altLang="en-US" i="0">
                          <a:latin typeface="Cambria Math" panose="02040503050406030204" pitchFamily="18" charset="0"/>
                        </a:rPr>
                        <m:t>−</m:t>
                      </m:r>
                      <m:d>
                        <m:dPr>
                          <m:begChr m:val="〈"/>
                          <m:endChr m:val="〉"/>
                          <m:ctrlPr>
                            <a:rPr lang="zh-CN" altLang="en-US" i="1">
                              <a:latin typeface="Cambria Math" panose="02040503050406030204" pitchFamily="18" charset="0"/>
                            </a:rPr>
                          </m:ctrlPr>
                        </m:dPr>
                        <m:e>
                          <m:r>
                            <a:rPr lang="zh-CN" altLang="en-US" i="1">
                              <a:latin typeface="Cambria Math" panose="02040503050406030204" pitchFamily="18" charset="0"/>
                            </a:rPr>
                            <m:t>𝑠𝑖𝑛</m:t>
                          </m:r>
                          <m:r>
                            <a:rPr lang="zh-CN" altLang="en-US" i="0">
                              <a:latin typeface="Cambria Math" panose="02040503050406030204" pitchFamily="18" charset="0"/>
                            </a:rPr>
                            <m:t>2</m:t>
                          </m:r>
                          <m:sSub>
                            <m:sSubPr>
                              <m:ctrlPr>
                                <a:rPr lang="zh-CN" altLang="en-US" i="1">
                                  <a:latin typeface="Cambria Math" panose="02040503050406030204" pitchFamily="18" charset="0"/>
                                </a:rPr>
                              </m:ctrlPr>
                            </m:sSubPr>
                            <m:e>
                              <m:r>
                                <a:rPr lang="zh-CN" altLang="en-US" i="1">
                                  <a:latin typeface="Cambria Math" panose="02040503050406030204" pitchFamily="18" charset="0"/>
                                </a:rPr>
                                <m:t>𝜙</m:t>
                              </m:r>
                            </m:e>
                            <m:sub>
                              <m:r>
                                <a:rPr lang="zh-CN" altLang="en-US" i="1">
                                  <a:latin typeface="Cambria Math" panose="02040503050406030204" pitchFamily="18" charset="0"/>
                                </a:rPr>
                                <m:t>𝑘</m:t>
                              </m:r>
                            </m:sub>
                          </m:sSub>
                        </m:e>
                      </m:d>
                      <m:r>
                        <a:rPr lang="zh-CN" altLang="en-US" i="1">
                          <a:latin typeface="Cambria Math" panose="02040503050406030204" pitchFamily="18" charset="0"/>
                        </a:rPr>
                        <m:t>𝑠𝑖𝑛</m:t>
                      </m:r>
                      <m:r>
                        <a:rPr lang="zh-CN" altLang="en-US" i="0">
                          <a:latin typeface="Cambria Math" panose="02040503050406030204" pitchFamily="18" charset="0"/>
                        </a:rPr>
                        <m:t>∆</m:t>
                      </m:r>
                      <m:r>
                        <a:rPr lang="zh-CN" altLang="en-US" i="1">
                          <a:latin typeface="Cambria Math" panose="02040503050406030204" pitchFamily="18" charset="0"/>
                        </a:rPr>
                        <m:t>𝛹</m:t>
                      </m:r>
                    </m:oMath>
                  </m:oMathPara>
                </a14:m>
                <a:endParaRPr lang="zh-CN" altLang="en-US" dirty="0"/>
              </a:p>
            </p:txBody>
          </p:sp>
        </mc:Choice>
        <mc:Fallback xmlns="">
          <p:sp>
            <p:nvSpPr>
              <p:cNvPr id="27" name="矩形 26"/>
              <p:cNvSpPr>
                <a:spLocks noRot="1" noChangeAspect="1" noMove="1" noResize="1" noEditPoints="1" noAdjustHandles="1" noChangeArrowheads="1" noChangeShapeType="1" noTextEdit="1"/>
              </p:cNvSpPr>
              <p:nvPr/>
            </p:nvSpPr>
            <p:spPr>
              <a:xfrm>
                <a:off x="2428158" y="3888314"/>
                <a:ext cx="3136756" cy="369332"/>
              </a:xfrm>
              <a:prstGeom prst="rect">
                <a:avLst/>
              </a:prstGeom>
              <a:blipFill>
                <a:blip r:embed="rId7"/>
                <a:stretch>
                  <a:fillRect b="-13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8" name="矩形 27"/>
              <p:cNvSpPr/>
              <p:nvPr/>
            </p:nvSpPr>
            <p:spPr>
              <a:xfrm>
                <a:off x="4740656" y="3282889"/>
                <a:ext cx="2667782" cy="369332"/>
              </a:xfrm>
              <a:prstGeom prst="rect">
                <a:avLst/>
              </a:prstGeom>
            </p:spPr>
            <p:txBody>
              <a:bodyPr wrap="none">
                <a:spAutoFit/>
              </a:bodyPr>
              <a:lstStyle/>
              <a:p>
                <a:r>
                  <a:rPr lang="zh-CN" altLang="en-US" dirty="0"/>
                  <a:t>无</a:t>
                </a:r>
                <a14:m>
                  <m:oMath xmlns:m="http://schemas.openxmlformats.org/officeDocument/2006/math">
                    <m:r>
                      <a:rPr lang="zh-CN" altLang="en-US" i="1" smtClean="0">
                        <a:latin typeface="Cambria Math" panose="02040503050406030204" pitchFamily="18" charset="0"/>
                      </a:rPr>
                      <m:t>噪声</m:t>
                    </m:r>
                    <m:r>
                      <a:rPr lang="zh-CN" altLang="en-US" i="1">
                        <a:latin typeface="Cambria Math" panose="02040503050406030204" pitchFamily="18" charset="0"/>
                      </a:rPr>
                      <m:t>时</m:t>
                    </m:r>
                    <m:r>
                      <a:rPr lang="zh-CN" altLang="en-US" i="1" smtClean="0">
                        <a:latin typeface="Cambria Math" panose="02040503050406030204" pitchFamily="18" charset="0"/>
                      </a:rPr>
                      <m:t>，</m:t>
                    </m:r>
                    <m:r>
                      <a:rPr lang="zh-CN" altLang="en-US" i="1">
                        <a:latin typeface="Cambria Math" panose="02040503050406030204" pitchFamily="18" charset="0"/>
                      </a:rPr>
                      <m:t>𝜖</m:t>
                    </m:r>
                    <m:r>
                      <a:rPr lang="en-US" altLang="zh-CN" b="0" i="1" smtClean="0">
                        <a:latin typeface="Cambria Math" panose="02040503050406030204" pitchFamily="18" charset="0"/>
                      </a:rPr>
                      <m:t>=0</m:t>
                    </m:r>
                    <m:r>
                      <a:rPr lang="zh-CN" altLang="en-US" i="1">
                        <a:latin typeface="Cambria Math" panose="02040503050406030204" pitchFamily="18" charset="0"/>
                      </a:rPr>
                      <m:t>，</m:t>
                    </m:r>
                    <m:r>
                      <a:rPr lang="zh-CN" altLang="en-US" i="1" smtClean="0">
                        <a:latin typeface="Cambria Math" panose="02040503050406030204" pitchFamily="18" charset="0"/>
                      </a:rPr>
                      <m:t>𝜆</m:t>
                    </m:r>
                    <m:r>
                      <a:rPr lang="en-US" altLang="zh-CN" b="0" i="1" smtClean="0">
                        <a:latin typeface="Cambria Math" panose="02040503050406030204" pitchFamily="18" charset="0"/>
                      </a:rPr>
                      <m:t>=0</m:t>
                    </m:r>
                  </m:oMath>
                </a14:m>
                <a:endParaRPr lang="zh-CN" altLang="en-US" dirty="0"/>
              </a:p>
            </p:txBody>
          </p:sp>
        </mc:Choice>
        <mc:Fallback xmlns="">
          <p:sp>
            <p:nvSpPr>
              <p:cNvPr id="28" name="矩形 27"/>
              <p:cNvSpPr>
                <a:spLocks noRot="1" noChangeAspect="1" noMove="1" noResize="1" noEditPoints="1" noAdjustHandles="1" noChangeArrowheads="1" noChangeShapeType="1" noTextEdit="1"/>
              </p:cNvSpPr>
              <p:nvPr/>
            </p:nvSpPr>
            <p:spPr>
              <a:xfrm>
                <a:off x="4740656" y="3282889"/>
                <a:ext cx="2667782" cy="369332"/>
              </a:xfrm>
              <a:prstGeom prst="rect">
                <a:avLst/>
              </a:prstGeom>
              <a:blipFill>
                <a:blip r:embed="rId8"/>
                <a:stretch>
                  <a:fillRect l="-2059" t="-10000" b="-2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9" name="矩形 28"/>
              <p:cNvSpPr/>
              <p:nvPr/>
            </p:nvSpPr>
            <p:spPr>
              <a:xfrm>
                <a:off x="5564914" y="3866479"/>
                <a:ext cx="2874248" cy="369332"/>
              </a:xfrm>
              <a:prstGeom prst="rect">
                <a:avLst/>
              </a:prstGeom>
            </p:spPr>
            <p:txBody>
              <a:bodyPr wrap="none">
                <a:spAutoFit/>
              </a:bodyPr>
              <a:lstStyle/>
              <a:p>
                <a:r>
                  <a:rPr lang="zh-CN" altLang="en-US" dirty="0"/>
                  <a:t>完全</a:t>
                </a:r>
                <a14:m>
                  <m:oMath xmlns:m="http://schemas.openxmlformats.org/officeDocument/2006/math">
                    <m:r>
                      <a:rPr lang="zh-CN" altLang="en-US" i="1" dirty="0">
                        <a:latin typeface="Cambria Math" panose="02040503050406030204" pitchFamily="18" charset="0"/>
                      </a:rPr>
                      <m:t>匹配</m:t>
                    </m:r>
                    <m:r>
                      <a:rPr lang="zh-CN" altLang="en-US" i="1" smtClean="0">
                        <a:latin typeface="Cambria Math" panose="02040503050406030204" pitchFamily="18" charset="0"/>
                      </a:rPr>
                      <m:t>，</m:t>
                    </m:r>
                    <m:r>
                      <a:rPr lang="zh-CN" altLang="en-US">
                        <a:latin typeface="Cambria Math" panose="02040503050406030204" pitchFamily="18" charset="0"/>
                      </a:rPr>
                      <m:t>∆</m:t>
                    </m:r>
                    <m:r>
                      <a:rPr lang="zh-CN" altLang="en-US" i="1">
                        <a:latin typeface="Cambria Math" panose="02040503050406030204" pitchFamily="18" charset="0"/>
                      </a:rPr>
                      <m:t>𝛹</m:t>
                    </m:r>
                    <m:r>
                      <a:rPr lang="en-US" altLang="zh-CN" b="0" i="1" smtClean="0">
                        <a:latin typeface="Cambria Math" panose="02040503050406030204" pitchFamily="18" charset="0"/>
                      </a:rPr>
                      <m:t>=0</m:t>
                    </m:r>
                    <m:r>
                      <a:rPr lang="zh-CN" altLang="en-US" i="1">
                        <a:latin typeface="Cambria Math" panose="02040503050406030204" pitchFamily="18" charset="0"/>
                      </a:rPr>
                      <m:t>，</m:t>
                    </m:r>
                    <m:r>
                      <a:rPr lang="zh-CN" altLang="en-US" i="1">
                        <a:latin typeface="Cambria Math" panose="02040503050406030204" pitchFamily="18" charset="0"/>
                      </a:rPr>
                      <m:t>𝛾</m:t>
                    </m:r>
                    <m:r>
                      <a:rPr lang="en-US" altLang="zh-CN" b="0" i="1" smtClean="0">
                        <a:latin typeface="Cambria Math" panose="02040503050406030204" pitchFamily="18" charset="0"/>
                      </a:rPr>
                      <m:t>=1</m:t>
                    </m:r>
                  </m:oMath>
                </a14:m>
                <a:endParaRPr lang="zh-CN" altLang="en-US" dirty="0"/>
              </a:p>
            </p:txBody>
          </p:sp>
        </mc:Choice>
        <mc:Fallback xmlns="">
          <p:sp>
            <p:nvSpPr>
              <p:cNvPr id="29" name="矩形 28"/>
              <p:cNvSpPr>
                <a:spLocks noRot="1" noChangeAspect="1" noMove="1" noResize="1" noEditPoints="1" noAdjustHandles="1" noChangeArrowheads="1" noChangeShapeType="1" noTextEdit="1"/>
              </p:cNvSpPr>
              <p:nvPr/>
            </p:nvSpPr>
            <p:spPr>
              <a:xfrm>
                <a:off x="5564914" y="3866479"/>
                <a:ext cx="2874248" cy="369332"/>
              </a:xfrm>
              <a:prstGeom prst="rect">
                <a:avLst/>
              </a:prstGeom>
              <a:blipFill>
                <a:blip r:embed="rId9"/>
                <a:stretch>
                  <a:fillRect l="-1911" t="-8197" b="-2459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0" name="矩形 29"/>
              <p:cNvSpPr/>
              <p:nvPr/>
            </p:nvSpPr>
            <p:spPr>
              <a:xfrm>
                <a:off x="397750" y="4478336"/>
                <a:ext cx="3449534" cy="6653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CN" altLang="en-US" i="1">
                          <a:latin typeface="Cambria Math" panose="02040503050406030204" pitchFamily="18" charset="0"/>
                        </a:rPr>
                        <m:t>上式简化写为：</m:t>
                      </m:r>
                      <m:f>
                        <m:fPr>
                          <m:ctrlPr>
                            <a:rPr lang="zh-CN" altLang="en-US" i="1">
                              <a:latin typeface="Cambria Math" panose="02040503050406030204" pitchFamily="18" charset="0"/>
                            </a:rPr>
                          </m:ctrlPr>
                        </m:fPr>
                        <m:num>
                          <m:r>
                            <a:rPr lang="zh-CN" altLang="en-US">
                              <a:latin typeface="Cambria Math" panose="02040503050406030204" pitchFamily="18" charset="0"/>
                            </a:rPr>
                            <m:t>1</m:t>
                          </m:r>
                        </m:num>
                        <m:den>
                          <m:r>
                            <a:rPr lang="zh-CN" altLang="en-US" i="1">
                              <a:latin typeface="Cambria Math" panose="02040503050406030204" pitchFamily="18" charset="0"/>
                            </a:rPr>
                            <m:t>𝜏</m:t>
                          </m:r>
                        </m:den>
                      </m:f>
                      <m:r>
                        <a:rPr lang="zh-CN" altLang="en-US">
                          <a:latin typeface="Cambria Math" panose="02040503050406030204" pitchFamily="18" charset="0"/>
                        </a:rPr>
                        <m:t>=</m:t>
                      </m:r>
                      <m:f>
                        <m:fPr>
                          <m:ctrlPr>
                            <a:rPr lang="zh-CN" altLang="en-US" i="1">
                              <a:latin typeface="Cambria Math" panose="02040503050406030204" pitchFamily="18" charset="0"/>
                            </a:rPr>
                          </m:ctrlPr>
                        </m:fPr>
                        <m:num>
                          <m:r>
                            <m:rPr>
                              <m:sty m:val="p"/>
                            </m:rPr>
                            <a:rPr lang="zh-CN" altLang="en-US">
                              <a:latin typeface="Cambria Math" panose="02040503050406030204" pitchFamily="18" charset="0"/>
                            </a:rPr>
                            <m:t>g</m:t>
                          </m:r>
                          <m:r>
                            <a:rPr lang="zh-CN" altLang="en-US" i="1">
                              <a:latin typeface="Cambria Math" panose="02040503050406030204" pitchFamily="18" charset="0"/>
                            </a:rPr>
                            <m:t>𝛾</m:t>
                          </m:r>
                        </m:num>
                        <m:den>
                          <m:r>
                            <a:rPr lang="zh-CN" altLang="en-US">
                              <a:latin typeface="Cambria Math" panose="02040503050406030204" pitchFamily="18" charset="0"/>
                            </a:rPr>
                            <m:t>2</m:t>
                          </m:r>
                          <m:sSub>
                            <m:sSubPr>
                              <m:ctrlPr>
                                <a:rPr lang="zh-CN" altLang="en-US" i="1">
                                  <a:latin typeface="Cambria Math" panose="02040503050406030204" pitchFamily="18" charset="0"/>
                                </a:rPr>
                              </m:ctrlPr>
                            </m:sSubPr>
                            <m:e>
                              <m:r>
                                <a:rPr lang="zh-CN" altLang="en-US" i="1">
                                  <a:latin typeface="Cambria Math" panose="02040503050406030204" pitchFamily="18" charset="0"/>
                                </a:rPr>
                                <m:t>𝑇</m:t>
                              </m:r>
                            </m:e>
                            <m:sub>
                              <m:r>
                                <a:rPr lang="zh-CN" altLang="en-US">
                                  <a:latin typeface="Cambria Math" panose="02040503050406030204" pitchFamily="18" charset="0"/>
                                </a:rPr>
                                <m:t>0</m:t>
                              </m:r>
                            </m:sub>
                          </m:sSub>
                        </m:den>
                      </m:f>
                      <m:r>
                        <a:rPr lang="zh-CN" altLang="en-US">
                          <a:latin typeface="Cambria Math" panose="02040503050406030204" pitchFamily="18" charset="0"/>
                        </a:rPr>
                        <m:t>−</m:t>
                      </m:r>
                      <m:f>
                        <m:fPr>
                          <m:ctrlPr>
                            <a:rPr lang="zh-CN" altLang="en-US" i="1">
                              <a:latin typeface="Cambria Math" panose="02040503050406030204" pitchFamily="18" charset="0"/>
                            </a:rPr>
                          </m:ctrlPr>
                        </m:fPr>
                        <m:num>
                          <m:r>
                            <a:rPr lang="zh-CN" altLang="en-US" i="1">
                              <a:latin typeface="Cambria Math" panose="02040503050406030204" pitchFamily="18" charset="0"/>
                            </a:rPr>
                            <m:t>𝜆</m:t>
                          </m:r>
                        </m:num>
                        <m:den>
                          <m:sSub>
                            <m:sSubPr>
                              <m:ctrlPr>
                                <a:rPr lang="zh-CN" altLang="en-US" i="1">
                                  <a:latin typeface="Cambria Math" panose="02040503050406030204" pitchFamily="18" charset="0"/>
                                </a:rPr>
                              </m:ctrlPr>
                            </m:sSubPr>
                            <m:e>
                              <m:r>
                                <a:rPr lang="zh-CN" altLang="en-US" i="1">
                                  <a:latin typeface="Cambria Math" panose="02040503050406030204" pitchFamily="18" charset="0"/>
                                </a:rPr>
                                <m:t>𝐴</m:t>
                              </m:r>
                            </m:e>
                            <m:sub>
                              <m:r>
                                <a:rPr lang="zh-CN" altLang="en-US" i="1">
                                  <a:latin typeface="Cambria Math" panose="02040503050406030204" pitchFamily="18" charset="0"/>
                                </a:rPr>
                                <m:t>𝐵</m:t>
                              </m:r>
                            </m:sub>
                          </m:sSub>
                          <m:sSub>
                            <m:sSubPr>
                              <m:ctrlPr>
                                <a:rPr lang="zh-CN" altLang="en-US" i="1">
                                  <a:latin typeface="Cambria Math" panose="02040503050406030204" pitchFamily="18" charset="0"/>
                                </a:rPr>
                              </m:ctrlPr>
                            </m:sSubPr>
                            <m:e>
                              <m:r>
                                <a:rPr lang="zh-CN" altLang="en-US" i="1">
                                  <a:latin typeface="Cambria Math" panose="02040503050406030204" pitchFamily="18" charset="0"/>
                                </a:rPr>
                                <m:t>𝑇</m:t>
                              </m:r>
                            </m:e>
                            <m:sub>
                              <m:r>
                                <a:rPr lang="zh-CN" altLang="en-US">
                                  <a:latin typeface="Cambria Math" panose="02040503050406030204" pitchFamily="18" charset="0"/>
                                </a:rPr>
                                <m:t>0</m:t>
                              </m:r>
                            </m:sub>
                          </m:sSub>
                        </m:den>
                      </m:f>
                    </m:oMath>
                  </m:oMathPara>
                </a14:m>
                <a:endParaRPr lang="zh-CN" altLang="en-US" dirty="0"/>
              </a:p>
            </p:txBody>
          </p:sp>
        </mc:Choice>
        <mc:Fallback xmlns="">
          <p:sp>
            <p:nvSpPr>
              <p:cNvPr id="30" name="矩形 29"/>
              <p:cNvSpPr>
                <a:spLocks noRot="1" noChangeAspect="1" noMove="1" noResize="1" noEditPoints="1" noAdjustHandles="1" noChangeArrowheads="1" noChangeShapeType="1" noTextEdit="1"/>
              </p:cNvSpPr>
              <p:nvPr/>
            </p:nvSpPr>
            <p:spPr>
              <a:xfrm>
                <a:off x="397750" y="4478336"/>
                <a:ext cx="3449534" cy="665375"/>
              </a:xfrm>
              <a:prstGeom prst="rect">
                <a:avLst/>
              </a:prstGeom>
              <a:blipFill>
                <a:blip r:embed="rId10"/>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1" name="文本框 30"/>
              <p:cNvSpPr txBox="1"/>
              <p:nvPr/>
            </p:nvSpPr>
            <p:spPr>
              <a:xfrm>
                <a:off x="9743596" y="2268522"/>
                <a:ext cx="2215478" cy="461665"/>
              </a:xfrm>
              <a:prstGeom prst="rect">
                <a:avLst/>
              </a:prstGeom>
              <a:noFill/>
            </p:spPr>
            <p:txBody>
              <a:bodyPr wrap="none" rtlCol="0">
                <a:spAutoFit/>
              </a:bodyPr>
              <a:lstStyle/>
              <a:p>
                <a14:m>
                  <m:oMath xmlns:m="http://schemas.openxmlformats.org/officeDocument/2006/math">
                    <m:sSub>
                      <m:sSubPr>
                        <m:ctrlPr>
                          <a:rPr lang="zh-CN" altLang="en-US" sz="1200" i="1" smtClean="0">
                            <a:solidFill>
                              <a:srgbClr val="8E0000"/>
                            </a:solidFill>
                            <a:latin typeface="Cambria Math" panose="02040503050406030204" pitchFamily="18" charset="0"/>
                          </a:rPr>
                        </m:ctrlPr>
                      </m:sSubPr>
                      <m:e>
                        <m:r>
                          <a:rPr lang="zh-CN" altLang="en-US" sz="1200" i="1">
                            <a:solidFill>
                              <a:srgbClr val="8E0000"/>
                            </a:solidFill>
                            <a:latin typeface="Cambria Math" panose="02040503050406030204" pitchFamily="18" charset="0"/>
                          </a:rPr>
                          <m:t>𝐴</m:t>
                        </m:r>
                      </m:e>
                      <m:sub>
                        <m:r>
                          <a:rPr lang="zh-CN" altLang="en-US" sz="1200" i="1">
                            <a:solidFill>
                              <a:srgbClr val="8E0000"/>
                            </a:solidFill>
                            <a:latin typeface="Cambria Math" panose="02040503050406030204" pitchFamily="18" charset="0"/>
                          </a:rPr>
                          <m:t>𝐵</m:t>
                        </m:r>
                      </m:sub>
                    </m:sSub>
                  </m:oMath>
                </a14:m>
                <a:r>
                  <a:rPr lang="zh-CN" altLang="en-US" sz="1200" dirty="0"/>
                  <a:t>：小于饱和振幅的振荡幅度</a:t>
                </a:r>
                <a:endParaRPr lang="en-US" altLang="zh-CN" sz="1200" dirty="0"/>
              </a:p>
              <a:p>
                <a14:m>
                  <m:oMath xmlns:m="http://schemas.openxmlformats.org/officeDocument/2006/math">
                    <m:r>
                      <a:rPr lang="zh-CN" altLang="en-US" sz="1200" i="1">
                        <a:latin typeface="Cambria Math" panose="02040503050406030204" pitchFamily="18" charset="0"/>
                      </a:rPr>
                      <m:t>𝑔</m:t>
                    </m:r>
                    <m:r>
                      <a:rPr lang="en-US" altLang="zh-CN" sz="1200" b="0" i="1" smtClean="0">
                        <a:latin typeface="Cambria Math" panose="02040503050406030204" pitchFamily="18" charset="0"/>
                      </a:rPr>
                      <m:t>   </m:t>
                    </m:r>
                    <m:r>
                      <a:rPr lang="zh-CN" altLang="en-US" sz="1200" i="1">
                        <a:latin typeface="Cambria Math" panose="02040503050406030204" pitchFamily="18" charset="0"/>
                      </a:rPr>
                      <m:t>：</m:t>
                    </m:r>
                  </m:oMath>
                </a14:m>
                <a:r>
                  <a:rPr lang="zh-CN" altLang="en-US" sz="1200" dirty="0"/>
                  <a:t>增益</a:t>
                </a:r>
              </a:p>
            </p:txBody>
          </p:sp>
        </mc:Choice>
        <mc:Fallback xmlns="">
          <p:sp>
            <p:nvSpPr>
              <p:cNvPr id="31" name="文本框 30"/>
              <p:cNvSpPr txBox="1">
                <a:spLocks noRot="1" noChangeAspect="1" noMove="1" noResize="1" noEditPoints="1" noAdjustHandles="1" noChangeArrowheads="1" noChangeShapeType="1" noTextEdit="1"/>
              </p:cNvSpPr>
              <p:nvPr/>
            </p:nvSpPr>
            <p:spPr>
              <a:xfrm>
                <a:off x="9743596" y="2268522"/>
                <a:ext cx="2215478" cy="461665"/>
              </a:xfrm>
              <a:prstGeom prst="rect">
                <a:avLst/>
              </a:prstGeom>
              <a:blipFill>
                <a:blip r:embed="rId11"/>
                <a:stretch>
                  <a:fillRect b="-9211"/>
                </a:stretch>
              </a:blipFill>
            </p:spPr>
            <p:txBody>
              <a:bodyPr/>
              <a:lstStyle/>
              <a:p>
                <a:r>
                  <a:rPr lang="zh-CN" altLang="en-US">
                    <a:noFill/>
                  </a:rPr>
                  <a:t> </a:t>
                </a:r>
              </a:p>
            </p:txBody>
          </p:sp>
        </mc:Fallback>
      </mc:AlternateContent>
      <p:sp>
        <p:nvSpPr>
          <p:cNvPr id="32" name="右箭头 31"/>
          <p:cNvSpPr/>
          <p:nvPr/>
        </p:nvSpPr>
        <p:spPr>
          <a:xfrm>
            <a:off x="3987517" y="4599642"/>
            <a:ext cx="1829498" cy="3381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33" name="矩形 32"/>
              <p:cNvSpPr/>
              <p:nvPr/>
            </p:nvSpPr>
            <p:spPr>
              <a:xfrm>
                <a:off x="4315014" y="4353620"/>
                <a:ext cx="1107996" cy="369332"/>
              </a:xfrm>
              <a:prstGeom prst="rect">
                <a:avLst/>
              </a:prstGeom>
            </p:spPr>
            <p:txBody>
              <a:bodyPr wrap="none">
                <a:spAutoFit/>
              </a:bodyPr>
              <a:lstStyle/>
              <a:p>
                <a:r>
                  <a:rPr lang="zh-CN" altLang="en-US" dirty="0"/>
                  <a:t>无</a:t>
                </a:r>
                <a14:m>
                  <m:oMath xmlns:m="http://schemas.openxmlformats.org/officeDocument/2006/math">
                    <m:r>
                      <a:rPr lang="zh-CN" altLang="en-US" i="1">
                        <a:latin typeface="Cambria Math" panose="02040503050406030204" pitchFamily="18" charset="0"/>
                      </a:rPr>
                      <m:t>噪声时</m:t>
                    </m:r>
                  </m:oMath>
                </a14:m>
                <a:endParaRPr lang="zh-CN" altLang="en-US" dirty="0"/>
              </a:p>
            </p:txBody>
          </p:sp>
        </mc:Choice>
        <mc:Fallback xmlns="">
          <p:sp>
            <p:nvSpPr>
              <p:cNvPr id="33" name="矩形 32"/>
              <p:cNvSpPr>
                <a:spLocks noRot="1" noChangeAspect="1" noMove="1" noResize="1" noEditPoints="1" noAdjustHandles="1" noChangeArrowheads="1" noChangeShapeType="1" noTextEdit="1"/>
              </p:cNvSpPr>
              <p:nvPr/>
            </p:nvSpPr>
            <p:spPr>
              <a:xfrm>
                <a:off x="4315014" y="4353620"/>
                <a:ext cx="1107996" cy="369332"/>
              </a:xfrm>
              <a:prstGeom prst="rect">
                <a:avLst/>
              </a:prstGeom>
              <a:blipFill>
                <a:blip r:embed="rId12"/>
                <a:stretch>
                  <a:fillRect l="-4945" t="-8197" r="-1099" b="-2459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4" name="矩形 33"/>
              <p:cNvSpPr/>
              <p:nvPr/>
            </p:nvSpPr>
            <p:spPr>
              <a:xfrm>
                <a:off x="4315014" y="4880282"/>
                <a:ext cx="1107996" cy="369332"/>
              </a:xfrm>
              <a:prstGeom prst="rect">
                <a:avLst/>
              </a:prstGeom>
            </p:spPr>
            <p:txBody>
              <a:bodyPr wrap="none">
                <a:spAutoFit/>
              </a:bodyPr>
              <a:lstStyle/>
              <a:p>
                <a:r>
                  <a:rPr lang="zh-CN" altLang="en-US" dirty="0"/>
                  <a:t>完全</a:t>
                </a:r>
                <a14:m>
                  <m:oMath xmlns:m="http://schemas.openxmlformats.org/officeDocument/2006/math">
                    <m:r>
                      <a:rPr lang="zh-CN" altLang="en-US" i="1" dirty="0">
                        <a:latin typeface="Cambria Math" panose="02040503050406030204" pitchFamily="18" charset="0"/>
                      </a:rPr>
                      <m:t>匹配</m:t>
                    </m:r>
                  </m:oMath>
                </a14:m>
                <a:endParaRPr lang="zh-CN" altLang="en-US" dirty="0"/>
              </a:p>
            </p:txBody>
          </p:sp>
        </mc:Choice>
        <mc:Fallback xmlns="">
          <p:sp>
            <p:nvSpPr>
              <p:cNvPr id="34" name="矩形 33"/>
              <p:cNvSpPr>
                <a:spLocks noRot="1" noChangeAspect="1" noMove="1" noResize="1" noEditPoints="1" noAdjustHandles="1" noChangeArrowheads="1" noChangeShapeType="1" noTextEdit="1"/>
              </p:cNvSpPr>
              <p:nvPr/>
            </p:nvSpPr>
            <p:spPr>
              <a:xfrm>
                <a:off x="4315014" y="4880282"/>
                <a:ext cx="1107996" cy="369332"/>
              </a:xfrm>
              <a:prstGeom prst="rect">
                <a:avLst/>
              </a:prstGeom>
              <a:blipFill>
                <a:blip r:embed="rId13"/>
                <a:stretch>
                  <a:fillRect l="-4945" t="-10000" r="-1099" b="-2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5" name="矩形 34"/>
              <p:cNvSpPr/>
              <p:nvPr/>
            </p:nvSpPr>
            <p:spPr>
              <a:xfrm>
                <a:off x="5957248" y="4450069"/>
                <a:ext cx="1025409" cy="6597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zh-CN" altLang="en-US" i="1" smtClean="0">
                              <a:latin typeface="Cambria Math" panose="02040503050406030204" pitchFamily="18" charset="0"/>
                            </a:rPr>
                          </m:ctrlPr>
                        </m:fPr>
                        <m:num>
                          <m:r>
                            <a:rPr lang="zh-CN" altLang="en-US">
                              <a:latin typeface="Cambria Math" panose="02040503050406030204" pitchFamily="18" charset="0"/>
                            </a:rPr>
                            <m:t>1</m:t>
                          </m:r>
                        </m:num>
                        <m:den>
                          <m:r>
                            <a:rPr lang="zh-CN" altLang="en-US" i="1">
                              <a:latin typeface="Cambria Math" panose="02040503050406030204" pitchFamily="18" charset="0"/>
                            </a:rPr>
                            <m:t>𝜏</m:t>
                          </m:r>
                        </m:den>
                      </m:f>
                      <m:r>
                        <a:rPr lang="zh-CN" altLang="en-US" i="0">
                          <a:latin typeface="Cambria Math" panose="02040503050406030204" pitchFamily="18" charset="0"/>
                        </a:rPr>
                        <m:t>=</m:t>
                      </m:r>
                      <m:f>
                        <m:fPr>
                          <m:ctrlPr>
                            <a:rPr lang="zh-CN" altLang="en-US" i="1">
                              <a:latin typeface="Cambria Math" panose="02040503050406030204" pitchFamily="18" charset="0"/>
                            </a:rPr>
                          </m:ctrlPr>
                        </m:fPr>
                        <m:num>
                          <m:r>
                            <m:rPr>
                              <m:sty m:val="p"/>
                            </m:rPr>
                            <a:rPr lang="zh-CN" altLang="en-US" i="0">
                              <a:latin typeface="Cambria Math" panose="02040503050406030204" pitchFamily="18" charset="0"/>
                            </a:rPr>
                            <m:t>g</m:t>
                          </m:r>
                        </m:num>
                        <m:den>
                          <m:r>
                            <a:rPr lang="zh-CN" altLang="en-US" i="0">
                              <a:latin typeface="Cambria Math" panose="02040503050406030204" pitchFamily="18" charset="0"/>
                            </a:rPr>
                            <m:t>2</m:t>
                          </m:r>
                          <m:sSub>
                            <m:sSubPr>
                              <m:ctrlPr>
                                <a:rPr lang="zh-CN" altLang="en-US" i="1">
                                  <a:latin typeface="Cambria Math" panose="02040503050406030204" pitchFamily="18" charset="0"/>
                                </a:rPr>
                              </m:ctrlPr>
                            </m:sSubPr>
                            <m:e>
                              <m:r>
                                <a:rPr lang="zh-CN" altLang="en-US" i="1">
                                  <a:latin typeface="Cambria Math" panose="02040503050406030204" pitchFamily="18" charset="0"/>
                                </a:rPr>
                                <m:t>𝑇</m:t>
                              </m:r>
                            </m:e>
                            <m:sub>
                              <m:r>
                                <a:rPr lang="zh-CN" altLang="en-US" i="0">
                                  <a:latin typeface="Cambria Math" panose="02040503050406030204" pitchFamily="18" charset="0"/>
                                </a:rPr>
                                <m:t>0</m:t>
                              </m:r>
                            </m:sub>
                          </m:sSub>
                        </m:den>
                      </m:f>
                    </m:oMath>
                  </m:oMathPara>
                </a14:m>
                <a:endParaRPr lang="zh-CN" altLang="en-US" dirty="0"/>
              </a:p>
            </p:txBody>
          </p:sp>
        </mc:Choice>
        <mc:Fallback xmlns="">
          <p:sp>
            <p:nvSpPr>
              <p:cNvPr id="35" name="矩形 34"/>
              <p:cNvSpPr>
                <a:spLocks noRot="1" noChangeAspect="1" noMove="1" noResize="1" noEditPoints="1" noAdjustHandles="1" noChangeArrowheads="1" noChangeShapeType="1" noTextEdit="1"/>
              </p:cNvSpPr>
              <p:nvPr/>
            </p:nvSpPr>
            <p:spPr>
              <a:xfrm>
                <a:off x="5957248" y="4450069"/>
                <a:ext cx="1025409" cy="659796"/>
              </a:xfrm>
              <a:prstGeom prst="rect">
                <a:avLst/>
              </a:prstGeom>
              <a:blipFill>
                <a:blip r:embed="rId14"/>
                <a:stretch>
                  <a:fillRect/>
                </a:stretch>
              </a:blipFill>
            </p:spPr>
            <p:txBody>
              <a:bodyPr/>
              <a:lstStyle/>
              <a:p>
                <a:r>
                  <a:rPr lang="zh-CN" altLang="en-US">
                    <a:noFill/>
                  </a:rPr>
                  <a:t> </a:t>
                </a:r>
              </a:p>
            </p:txBody>
          </p:sp>
        </mc:Fallback>
      </mc:AlternateContent>
      <p:sp>
        <p:nvSpPr>
          <p:cNvPr id="36" name="文本框 35"/>
          <p:cNvSpPr txBox="1"/>
          <p:nvPr/>
        </p:nvSpPr>
        <p:spPr>
          <a:xfrm>
            <a:off x="397750" y="5406944"/>
            <a:ext cx="4770601" cy="923330"/>
          </a:xfrm>
          <a:prstGeom prst="rect">
            <a:avLst/>
          </a:prstGeom>
          <a:noFill/>
        </p:spPr>
        <p:txBody>
          <a:bodyPr wrap="square" rtlCol="0">
            <a:spAutoFit/>
          </a:bodyPr>
          <a:lstStyle/>
          <a:p>
            <a:pPr>
              <a:lnSpc>
                <a:spcPct val="150000"/>
              </a:lnSpc>
            </a:pPr>
            <a:r>
              <a:rPr lang="zh-CN" altLang="en-US" dirty="0">
                <a:solidFill>
                  <a:srgbClr val="8E0000"/>
                </a:solidFill>
                <a:sym typeface="Wingdings" panose="05000000000000000000" pitchFamily="2" charset="2"/>
              </a:rPr>
              <a:t>反馈阻尼率受到自身噪声和匹配度的影响；噪声大小决定反馈能够起到作用的最小极限振幅</a:t>
            </a:r>
            <a:endParaRPr lang="en-US" altLang="zh-CN" dirty="0">
              <a:solidFill>
                <a:srgbClr val="8E0000"/>
              </a:solidFill>
              <a:sym typeface="Wingdings" panose="05000000000000000000" pitchFamily="2" charset="2"/>
            </a:endParaRPr>
          </a:p>
        </p:txBody>
      </p:sp>
      <p:pic>
        <p:nvPicPr>
          <p:cNvPr id="37" name="图片 36"/>
          <p:cNvPicPr/>
          <p:nvPr/>
        </p:nvPicPr>
        <p:blipFill>
          <a:blip r:embed="rId15"/>
          <a:stretch>
            <a:fillRect/>
          </a:stretch>
        </p:blipFill>
        <p:spPr>
          <a:xfrm>
            <a:off x="5423010" y="5158046"/>
            <a:ext cx="2673702" cy="1578211"/>
          </a:xfrm>
          <a:prstGeom prst="rect">
            <a:avLst/>
          </a:prstGeom>
        </p:spPr>
      </p:pic>
      <p:pic>
        <p:nvPicPr>
          <p:cNvPr id="38" name="图片 37"/>
          <p:cNvPicPr/>
          <p:nvPr/>
        </p:nvPicPr>
        <p:blipFill>
          <a:blip r:embed="rId16"/>
          <a:stretch>
            <a:fillRect/>
          </a:stretch>
        </p:blipFill>
        <p:spPr>
          <a:xfrm>
            <a:off x="8524432" y="5209583"/>
            <a:ext cx="2883796" cy="1526674"/>
          </a:xfrm>
          <a:prstGeom prst="rect">
            <a:avLst/>
          </a:prstGeom>
        </p:spPr>
      </p:pic>
      <p:pic>
        <p:nvPicPr>
          <p:cNvPr id="39" name="图片 38"/>
          <p:cNvPicPr/>
          <p:nvPr/>
        </p:nvPicPr>
        <p:blipFill rotWithShape="1">
          <a:blip r:embed="rId17"/>
          <a:srcRect l="1665" t="54178" r="51182"/>
          <a:stretch/>
        </p:blipFill>
        <p:spPr>
          <a:xfrm>
            <a:off x="8415729" y="3448594"/>
            <a:ext cx="3381824" cy="1488927"/>
          </a:xfrm>
          <a:prstGeom prst="rect">
            <a:avLst/>
          </a:prstGeom>
        </p:spPr>
      </p:pic>
      <p:sp>
        <p:nvSpPr>
          <p:cNvPr id="40" name="文本框 39"/>
          <p:cNvSpPr txBox="1"/>
          <p:nvPr/>
        </p:nvSpPr>
        <p:spPr>
          <a:xfrm>
            <a:off x="9060951" y="3515425"/>
            <a:ext cx="1107996" cy="276999"/>
          </a:xfrm>
          <a:prstGeom prst="rect">
            <a:avLst/>
          </a:prstGeom>
          <a:noFill/>
        </p:spPr>
        <p:txBody>
          <a:bodyPr wrap="none" rtlCol="0">
            <a:spAutoFit/>
          </a:bodyPr>
          <a:lstStyle/>
          <a:p>
            <a:r>
              <a:rPr lang="zh-CN" altLang="en-US" sz="1200" dirty="0"/>
              <a:t>反馈阻尼过程</a:t>
            </a:r>
          </a:p>
        </p:txBody>
      </p:sp>
      <p:sp>
        <p:nvSpPr>
          <p:cNvPr id="41" name="文本框 40"/>
          <p:cNvSpPr txBox="1"/>
          <p:nvPr/>
        </p:nvSpPr>
        <p:spPr>
          <a:xfrm>
            <a:off x="10332406" y="4116257"/>
            <a:ext cx="1313180" cy="215444"/>
          </a:xfrm>
          <a:prstGeom prst="rect">
            <a:avLst/>
          </a:prstGeom>
          <a:noFill/>
        </p:spPr>
        <p:txBody>
          <a:bodyPr wrap="none" rtlCol="0">
            <a:spAutoFit/>
          </a:bodyPr>
          <a:lstStyle/>
          <a:p>
            <a:r>
              <a:rPr lang="zh-CN" altLang="en-US" sz="800" dirty="0">
                <a:solidFill>
                  <a:srgbClr val="8E0000"/>
                </a:solidFill>
              </a:rPr>
              <a:t>反馈阻尼的振幅最小极限</a:t>
            </a:r>
          </a:p>
        </p:txBody>
      </p:sp>
      <p:sp>
        <p:nvSpPr>
          <p:cNvPr id="42" name="圆角矩形 41"/>
          <p:cNvSpPr/>
          <p:nvPr/>
        </p:nvSpPr>
        <p:spPr>
          <a:xfrm>
            <a:off x="10426364" y="4005942"/>
            <a:ext cx="1106009" cy="84188"/>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3" name="图片 42"/>
          <p:cNvPicPr/>
          <p:nvPr/>
        </p:nvPicPr>
        <p:blipFill>
          <a:blip r:embed="rId18"/>
          <a:stretch>
            <a:fillRect/>
          </a:stretch>
        </p:blipFill>
        <p:spPr>
          <a:xfrm>
            <a:off x="10148600" y="3510438"/>
            <a:ext cx="1396396" cy="455990"/>
          </a:xfrm>
          <a:prstGeom prst="rect">
            <a:avLst/>
          </a:prstGeom>
        </p:spPr>
      </p:pic>
    </p:spTree>
    <p:extLst>
      <p:ext uri="{BB962C8B-B14F-4D97-AF65-F5344CB8AC3E}">
        <p14:creationId xmlns:p14="http://schemas.microsoft.com/office/powerpoint/2010/main" val="34424622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矩形 3"/>
              <p:cNvSpPr/>
              <p:nvPr/>
            </p:nvSpPr>
            <p:spPr>
              <a:xfrm>
                <a:off x="81396" y="205042"/>
                <a:ext cx="8867364" cy="461665"/>
              </a:xfrm>
              <a:prstGeom prst="rect">
                <a:avLst/>
              </a:prstGeom>
            </p:spPr>
            <p:txBody>
              <a:bodyPr wrap="none">
                <a:spAutoFit/>
              </a:bodyPr>
              <a:lstStyle/>
              <a:p>
                <a:r>
                  <a:rPr lang="zh-CN" altLang="en-US" sz="2400" b="1" dirty="0"/>
                  <a:t>反馈功率饱和状态下的阻尼率（振幅</a:t>
                </a:r>
                <a:r>
                  <a:rPr lang="en-US" altLang="zh-CN" sz="2400" b="1" dirty="0"/>
                  <a:t>&gt;</a:t>
                </a:r>
                <a:r>
                  <a:rPr lang="zh-CN" altLang="en-US" sz="2400" b="1" dirty="0"/>
                  <a:t>功率饱和临近振幅</a:t>
                </a:r>
                <a14:m>
                  <m:oMath xmlns:m="http://schemas.openxmlformats.org/officeDocument/2006/math">
                    <m:sSub>
                      <m:sSubPr>
                        <m:ctrlPr>
                          <a:rPr lang="zh-CN" altLang="en-US" sz="2400" i="1">
                            <a:latin typeface="Cambria Math" panose="02040503050406030204" pitchFamily="18" charset="0"/>
                          </a:rPr>
                        </m:ctrlPr>
                      </m:sSubPr>
                      <m:e>
                        <m:r>
                          <a:rPr lang="zh-CN" altLang="en-US" sz="2400" i="1">
                            <a:latin typeface="Cambria Math" panose="02040503050406030204" pitchFamily="18" charset="0"/>
                          </a:rPr>
                          <m:t>𝐴</m:t>
                        </m:r>
                      </m:e>
                      <m:sub>
                        <m:r>
                          <a:rPr lang="zh-CN" altLang="en-US" sz="2400" i="1">
                            <a:latin typeface="Cambria Math" panose="02040503050406030204" pitchFamily="18" charset="0"/>
                          </a:rPr>
                          <m:t>𝑐h</m:t>
                        </m:r>
                      </m:sub>
                    </m:sSub>
                  </m:oMath>
                </a14:m>
                <a:r>
                  <a:rPr lang="zh-CN" altLang="en-US" sz="2400" b="1" dirty="0"/>
                  <a:t>）：</a:t>
                </a:r>
              </a:p>
            </p:txBody>
          </p:sp>
        </mc:Choice>
        <mc:Fallback xmlns="">
          <p:sp>
            <p:nvSpPr>
              <p:cNvPr id="4" name="矩形 3"/>
              <p:cNvSpPr>
                <a:spLocks noRot="1" noChangeAspect="1" noMove="1" noResize="1" noEditPoints="1" noAdjustHandles="1" noChangeArrowheads="1" noChangeShapeType="1" noTextEdit="1"/>
              </p:cNvSpPr>
              <p:nvPr/>
            </p:nvSpPr>
            <p:spPr>
              <a:xfrm>
                <a:off x="81396" y="205042"/>
                <a:ext cx="8867364" cy="461665"/>
              </a:xfrm>
              <a:prstGeom prst="rect">
                <a:avLst/>
              </a:prstGeom>
              <a:blipFill>
                <a:blip r:embed="rId2"/>
                <a:stretch>
                  <a:fillRect l="-1031" t="-9333" r="-137" b="-32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0" y="753215"/>
                <a:ext cx="8421189" cy="91069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ctrlPr>
                            <a:rPr lang="zh-CN" altLang="en-US" i="1">
                              <a:latin typeface="Cambria Math" panose="02040503050406030204" pitchFamily="18" charset="0"/>
                            </a:rPr>
                          </m:ctrlPr>
                        </m:fPr>
                        <m:num>
                          <m:r>
                            <a:rPr lang="zh-CN" altLang="en-US">
                              <a:latin typeface="Cambria Math" panose="02040503050406030204" pitchFamily="18" charset="0"/>
                            </a:rPr>
                            <m:t>1</m:t>
                          </m:r>
                        </m:num>
                        <m:den>
                          <m:r>
                            <a:rPr lang="zh-CN" altLang="en-US" i="1">
                              <a:latin typeface="Cambria Math" panose="02040503050406030204" pitchFamily="18" charset="0"/>
                            </a:rPr>
                            <m:t>𝜏</m:t>
                          </m:r>
                        </m:den>
                      </m:f>
                      <m:r>
                        <a:rPr lang="zh-CN" altLang="en-US" i="0">
                          <a:latin typeface="Cambria Math" panose="02040503050406030204" pitchFamily="18" charset="0"/>
                        </a:rPr>
                        <m:t>=</m:t>
                      </m:r>
                      <m:f>
                        <m:fPr>
                          <m:ctrlPr>
                            <a:rPr lang="zh-CN" altLang="en-US" i="1">
                              <a:latin typeface="Cambria Math" panose="02040503050406030204" pitchFamily="18" charset="0"/>
                            </a:rPr>
                          </m:ctrlPr>
                        </m:fPr>
                        <m:num>
                          <m:r>
                            <a:rPr lang="zh-CN" altLang="en-US" i="1">
                              <a:latin typeface="Cambria Math" panose="02040503050406030204" pitchFamily="18" charset="0"/>
                            </a:rPr>
                            <m:t>𝑔</m:t>
                          </m:r>
                          <m:r>
                            <a:rPr lang="zh-CN" altLang="en-US" i="1">
                              <a:latin typeface="Cambria Math" panose="02040503050406030204" pitchFamily="18" charset="0"/>
                            </a:rPr>
                            <m:t>𝛾</m:t>
                          </m:r>
                        </m:num>
                        <m:den>
                          <m:r>
                            <a:rPr lang="zh-CN" altLang="en-US" i="1">
                              <a:latin typeface="Cambria Math" panose="02040503050406030204" pitchFamily="18" charset="0"/>
                            </a:rPr>
                            <m:t>𝜋</m:t>
                          </m:r>
                          <m:sSub>
                            <m:sSubPr>
                              <m:ctrlPr>
                                <a:rPr lang="zh-CN" altLang="en-US" i="1">
                                  <a:latin typeface="Cambria Math" panose="02040503050406030204" pitchFamily="18" charset="0"/>
                                </a:rPr>
                              </m:ctrlPr>
                            </m:sSubPr>
                            <m:e>
                              <m:r>
                                <a:rPr lang="zh-CN" altLang="en-US" i="1">
                                  <a:latin typeface="Cambria Math" panose="02040503050406030204" pitchFamily="18" charset="0"/>
                                </a:rPr>
                                <m:t>𝑇</m:t>
                              </m:r>
                            </m:e>
                            <m:sub>
                              <m:r>
                                <a:rPr lang="zh-CN" altLang="en-US" i="0">
                                  <a:latin typeface="Cambria Math" panose="02040503050406030204" pitchFamily="18" charset="0"/>
                                </a:rPr>
                                <m:t>0</m:t>
                              </m:r>
                            </m:sub>
                          </m:sSub>
                        </m:den>
                      </m:f>
                      <m:r>
                        <a:rPr lang="zh-CN" altLang="en-US" i="1">
                          <a:latin typeface="Cambria Math" panose="02040503050406030204" pitchFamily="18" charset="0"/>
                        </a:rPr>
                        <m:t>𝑎𝑟𝑐𝑠𝑖𝑛</m:t>
                      </m:r>
                      <m:d>
                        <m:dPr>
                          <m:ctrlPr>
                            <a:rPr lang="zh-CN" altLang="en-US" i="1">
                              <a:latin typeface="Cambria Math" panose="02040503050406030204" pitchFamily="18" charset="0"/>
                            </a:rPr>
                          </m:ctrlPr>
                        </m:dPr>
                        <m:e>
                          <m:f>
                            <m:fPr>
                              <m:ctrlPr>
                                <a:rPr lang="zh-CN" altLang="en-US" i="1">
                                  <a:latin typeface="Cambria Math" panose="02040503050406030204" pitchFamily="18" charset="0"/>
                                </a:rPr>
                              </m:ctrlPr>
                            </m:fPr>
                            <m:num>
                              <m:sSub>
                                <m:sSubPr>
                                  <m:ctrlPr>
                                    <a:rPr lang="zh-CN" altLang="en-US" i="1">
                                      <a:latin typeface="Cambria Math" panose="02040503050406030204" pitchFamily="18" charset="0"/>
                                    </a:rPr>
                                  </m:ctrlPr>
                                </m:sSubPr>
                                <m:e>
                                  <m:r>
                                    <a:rPr lang="zh-CN" altLang="en-US" i="1">
                                      <a:latin typeface="Cambria Math" panose="02040503050406030204" pitchFamily="18" charset="0"/>
                                    </a:rPr>
                                    <m:t>𝐴</m:t>
                                  </m:r>
                                </m:e>
                                <m:sub>
                                  <m:r>
                                    <a:rPr lang="zh-CN" altLang="en-US" i="1">
                                      <a:latin typeface="Cambria Math" panose="02040503050406030204" pitchFamily="18" charset="0"/>
                                    </a:rPr>
                                    <m:t>𝑐h</m:t>
                                  </m:r>
                                </m:sub>
                              </m:sSub>
                            </m:num>
                            <m:den>
                              <m:sSub>
                                <m:sSubPr>
                                  <m:ctrlPr>
                                    <a:rPr lang="zh-CN" altLang="en-US" i="1">
                                      <a:latin typeface="Cambria Math" panose="02040503050406030204" pitchFamily="18" charset="0"/>
                                    </a:rPr>
                                  </m:ctrlPr>
                                </m:sSubPr>
                                <m:e>
                                  <m:r>
                                    <a:rPr lang="zh-CN" altLang="en-US" i="1">
                                      <a:latin typeface="Cambria Math" panose="02040503050406030204" pitchFamily="18" charset="0"/>
                                    </a:rPr>
                                    <m:t>𝐴</m:t>
                                  </m:r>
                                </m:e>
                                <m:sub>
                                  <m:r>
                                    <a:rPr lang="zh-CN" altLang="en-US" i="1">
                                      <a:latin typeface="Cambria Math" panose="02040503050406030204" pitchFamily="18" charset="0"/>
                                    </a:rPr>
                                    <m:t>𝐵</m:t>
                                  </m:r>
                                </m:sub>
                              </m:sSub>
                            </m:den>
                          </m:f>
                        </m:e>
                      </m:d>
                      <m:r>
                        <a:rPr lang="zh-CN" altLang="en-US" i="0">
                          <a:latin typeface="Cambria Math" panose="02040503050406030204" pitchFamily="18" charset="0"/>
                        </a:rPr>
                        <m:t>+</m:t>
                      </m:r>
                      <m:f>
                        <m:fPr>
                          <m:ctrlPr>
                            <a:rPr lang="zh-CN" altLang="en-US" i="1">
                              <a:latin typeface="Cambria Math" panose="02040503050406030204" pitchFamily="18" charset="0"/>
                            </a:rPr>
                          </m:ctrlPr>
                        </m:fPr>
                        <m:num>
                          <m:r>
                            <a:rPr lang="zh-CN" altLang="en-US" i="1">
                              <a:latin typeface="Cambria Math" panose="02040503050406030204" pitchFamily="18" charset="0"/>
                            </a:rPr>
                            <m:t>𝑔</m:t>
                          </m:r>
                          <m:d>
                            <m:dPr>
                              <m:ctrlPr>
                                <a:rPr lang="zh-CN" altLang="en-US" i="1">
                                  <a:latin typeface="Cambria Math" panose="02040503050406030204" pitchFamily="18" charset="0"/>
                                </a:rPr>
                              </m:ctrlPr>
                            </m:dPr>
                            <m:e>
                              <m:r>
                                <a:rPr lang="zh-CN" altLang="en-US" i="0">
                                  <a:latin typeface="Cambria Math" panose="02040503050406030204" pitchFamily="18" charset="0"/>
                                </a:rPr>
                                <m:t>3−2</m:t>
                              </m:r>
                              <m:sSup>
                                <m:sSupPr>
                                  <m:ctrlPr>
                                    <a:rPr lang="zh-CN" altLang="en-US" i="1">
                                      <a:latin typeface="Cambria Math" panose="02040503050406030204" pitchFamily="18" charset="0"/>
                                    </a:rPr>
                                  </m:ctrlPr>
                                </m:sSupPr>
                                <m:e>
                                  <m:r>
                                    <a:rPr lang="zh-CN" altLang="en-US" i="1">
                                      <a:latin typeface="Cambria Math" panose="02040503050406030204" pitchFamily="18" charset="0"/>
                                    </a:rPr>
                                    <m:t>𝑐𝑜𝑠</m:t>
                                  </m:r>
                                </m:e>
                                <m:sup>
                                  <m:r>
                                    <a:rPr lang="zh-CN" altLang="en-US" i="0">
                                      <a:latin typeface="Cambria Math" panose="02040503050406030204" pitchFamily="18" charset="0"/>
                                    </a:rPr>
                                    <m:t>2</m:t>
                                  </m:r>
                                </m:sup>
                              </m:sSup>
                              <m:r>
                                <a:rPr lang="zh-CN" altLang="en-US" i="0">
                                  <a:latin typeface="Cambria Math" panose="02040503050406030204" pitchFamily="18" charset="0"/>
                                </a:rPr>
                                <m:t>∆</m:t>
                              </m:r>
                              <m:r>
                                <a:rPr lang="zh-CN" altLang="en-US" i="1">
                                  <a:latin typeface="Cambria Math" panose="02040503050406030204" pitchFamily="18" charset="0"/>
                                </a:rPr>
                                <m:t>𝛹</m:t>
                              </m:r>
                            </m:e>
                          </m:d>
                          <m:r>
                            <a:rPr lang="zh-CN" altLang="en-US" i="1">
                              <a:latin typeface="Cambria Math" panose="02040503050406030204" pitchFamily="18" charset="0"/>
                            </a:rPr>
                            <m:t>𝑐𝑜𝑠</m:t>
                          </m:r>
                          <m:r>
                            <a:rPr lang="zh-CN" altLang="en-US" i="0">
                              <a:latin typeface="Cambria Math" panose="02040503050406030204" pitchFamily="18" charset="0"/>
                            </a:rPr>
                            <m:t>∆</m:t>
                          </m:r>
                          <m:r>
                            <a:rPr lang="zh-CN" altLang="en-US" i="1">
                              <a:latin typeface="Cambria Math" panose="02040503050406030204" pitchFamily="18" charset="0"/>
                            </a:rPr>
                            <m:t>𝛹</m:t>
                          </m:r>
                        </m:num>
                        <m:den>
                          <m:r>
                            <a:rPr lang="zh-CN" altLang="en-US" i="1">
                              <a:latin typeface="Cambria Math" panose="02040503050406030204" pitchFamily="18" charset="0"/>
                            </a:rPr>
                            <m:t>𝜋</m:t>
                          </m:r>
                          <m:sSub>
                            <m:sSubPr>
                              <m:ctrlPr>
                                <a:rPr lang="zh-CN" altLang="en-US" i="1">
                                  <a:latin typeface="Cambria Math" panose="02040503050406030204" pitchFamily="18" charset="0"/>
                                </a:rPr>
                              </m:ctrlPr>
                            </m:sSubPr>
                            <m:e>
                              <m:r>
                                <a:rPr lang="zh-CN" altLang="en-US" i="1">
                                  <a:latin typeface="Cambria Math" panose="02040503050406030204" pitchFamily="18" charset="0"/>
                                </a:rPr>
                                <m:t>𝑇</m:t>
                              </m:r>
                            </m:e>
                            <m:sub>
                              <m:r>
                                <a:rPr lang="zh-CN" altLang="en-US" i="0">
                                  <a:latin typeface="Cambria Math" panose="02040503050406030204" pitchFamily="18" charset="0"/>
                                </a:rPr>
                                <m:t>0</m:t>
                              </m:r>
                            </m:sub>
                          </m:sSub>
                        </m:den>
                      </m:f>
                      <m:f>
                        <m:fPr>
                          <m:ctrlPr>
                            <a:rPr lang="zh-CN" altLang="en-US" i="1">
                              <a:latin typeface="Cambria Math" panose="02040503050406030204" pitchFamily="18" charset="0"/>
                            </a:rPr>
                          </m:ctrlPr>
                        </m:fPr>
                        <m:num>
                          <m:sSub>
                            <m:sSubPr>
                              <m:ctrlPr>
                                <a:rPr lang="zh-CN" altLang="en-US" i="1">
                                  <a:latin typeface="Cambria Math" panose="02040503050406030204" pitchFamily="18" charset="0"/>
                                </a:rPr>
                              </m:ctrlPr>
                            </m:sSubPr>
                            <m:e>
                              <m:r>
                                <a:rPr lang="zh-CN" altLang="en-US" i="1">
                                  <a:latin typeface="Cambria Math" panose="02040503050406030204" pitchFamily="18" charset="0"/>
                                </a:rPr>
                                <m:t>𝐴</m:t>
                              </m:r>
                            </m:e>
                            <m:sub>
                              <m:r>
                                <a:rPr lang="zh-CN" altLang="en-US" i="1">
                                  <a:latin typeface="Cambria Math" panose="02040503050406030204" pitchFamily="18" charset="0"/>
                                </a:rPr>
                                <m:t>𝑐h</m:t>
                              </m:r>
                            </m:sub>
                          </m:sSub>
                        </m:num>
                        <m:den>
                          <m:sSub>
                            <m:sSubPr>
                              <m:ctrlPr>
                                <a:rPr lang="zh-CN" altLang="en-US" i="1">
                                  <a:latin typeface="Cambria Math" panose="02040503050406030204" pitchFamily="18" charset="0"/>
                                </a:rPr>
                              </m:ctrlPr>
                            </m:sSubPr>
                            <m:e>
                              <m:r>
                                <a:rPr lang="zh-CN" altLang="en-US" i="1">
                                  <a:latin typeface="Cambria Math" panose="02040503050406030204" pitchFamily="18" charset="0"/>
                                </a:rPr>
                                <m:t>𝐴</m:t>
                              </m:r>
                            </m:e>
                            <m:sub>
                              <m:r>
                                <a:rPr lang="zh-CN" altLang="en-US" i="1">
                                  <a:latin typeface="Cambria Math" panose="02040503050406030204" pitchFamily="18" charset="0"/>
                                </a:rPr>
                                <m:t>𝐵</m:t>
                              </m:r>
                            </m:sub>
                          </m:sSub>
                        </m:den>
                      </m:f>
                      <m:rad>
                        <m:radPr>
                          <m:degHide m:val="on"/>
                          <m:ctrlPr>
                            <a:rPr lang="zh-CN" altLang="en-US" i="1">
                              <a:latin typeface="Cambria Math" panose="02040503050406030204" pitchFamily="18" charset="0"/>
                            </a:rPr>
                          </m:ctrlPr>
                        </m:radPr>
                        <m:deg/>
                        <m:e>
                          <m:r>
                            <a:rPr lang="zh-CN" altLang="en-US" i="0">
                              <a:latin typeface="Cambria Math" panose="02040503050406030204" pitchFamily="18" charset="0"/>
                            </a:rPr>
                            <m:t>1−</m:t>
                          </m:r>
                          <m:sSup>
                            <m:sSupPr>
                              <m:ctrlPr>
                                <a:rPr lang="zh-CN" altLang="en-US" i="1">
                                  <a:latin typeface="Cambria Math" panose="02040503050406030204" pitchFamily="18" charset="0"/>
                                </a:rPr>
                              </m:ctrlPr>
                            </m:sSupPr>
                            <m:e>
                              <m:d>
                                <m:dPr>
                                  <m:ctrlPr>
                                    <a:rPr lang="zh-CN" altLang="en-US" i="1">
                                      <a:latin typeface="Cambria Math" panose="02040503050406030204" pitchFamily="18" charset="0"/>
                                    </a:rPr>
                                  </m:ctrlPr>
                                </m:dPr>
                                <m:e>
                                  <m:f>
                                    <m:fPr>
                                      <m:ctrlPr>
                                        <a:rPr lang="zh-CN" altLang="en-US" i="1">
                                          <a:latin typeface="Cambria Math" panose="02040503050406030204" pitchFamily="18" charset="0"/>
                                        </a:rPr>
                                      </m:ctrlPr>
                                    </m:fPr>
                                    <m:num>
                                      <m:sSub>
                                        <m:sSubPr>
                                          <m:ctrlPr>
                                            <a:rPr lang="zh-CN" altLang="en-US" i="1">
                                              <a:latin typeface="Cambria Math" panose="02040503050406030204" pitchFamily="18" charset="0"/>
                                            </a:rPr>
                                          </m:ctrlPr>
                                        </m:sSubPr>
                                        <m:e>
                                          <m:r>
                                            <a:rPr lang="zh-CN" altLang="en-US" i="1">
                                              <a:latin typeface="Cambria Math" panose="02040503050406030204" pitchFamily="18" charset="0"/>
                                            </a:rPr>
                                            <m:t>𝐴</m:t>
                                          </m:r>
                                        </m:e>
                                        <m:sub>
                                          <m:r>
                                            <a:rPr lang="zh-CN" altLang="en-US" i="1">
                                              <a:latin typeface="Cambria Math" panose="02040503050406030204" pitchFamily="18" charset="0"/>
                                            </a:rPr>
                                            <m:t>𝑐h</m:t>
                                          </m:r>
                                        </m:sub>
                                      </m:sSub>
                                    </m:num>
                                    <m:den>
                                      <m:sSub>
                                        <m:sSubPr>
                                          <m:ctrlPr>
                                            <a:rPr lang="zh-CN" altLang="en-US" i="1">
                                              <a:latin typeface="Cambria Math" panose="02040503050406030204" pitchFamily="18" charset="0"/>
                                            </a:rPr>
                                          </m:ctrlPr>
                                        </m:sSubPr>
                                        <m:e>
                                          <m:r>
                                            <a:rPr lang="zh-CN" altLang="en-US" i="1">
                                              <a:latin typeface="Cambria Math" panose="02040503050406030204" pitchFamily="18" charset="0"/>
                                            </a:rPr>
                                            <m:t>𝐴</m:t>
                                          </m:r>
                                        </m:e>
                                        <m:sub>
                                          <m:r>
                                            <a:rPr lang="zh-CN" altLang="en-US" i="1">
                                              <a:latin typeface="Cambria Math" panose="02040503050406030204" pitchFamily="18" charset="0"/>
                                            </a:rPr>
                                            <m:t>𝐵</m:t>
                                          </m:r>
                                        </m:sub>
                                      </m:sSub>
                                    </m:den>
                                  </m:f>
                                </m:e>
                              </m:d>
                            </m:e>
                            <m:sup>
                              <m:r>
                                <a:rPr lang="zh-CN" altLang="en-US" i="0">
                                  <a:latin typeface="Cambria Math" panose="02040503050406030204" pitchFamily="18" charset="0"/>
                                </a:rPr>
                                <m:t>2</m:t>
                              </m:r>
                            </m:sup>
                          </m:sSup>
                        </m:e>
                      </m:rad>
                      <m:r>
                        <a:rPr lang="zh-CN" altLang="en-US" i="0">
                          <a:latin typeface="Cambria Math" panose="02040503050406030204" pitchFamily="18" charset="0"/>
                        </a:rPr>
                        <m:t>−</m:t>
                      </m:r>
                      <m:f>
                        <m:fPr>
                          <m:ctrlPr>
                            <a:rPr lang="zh-CN" altLang="en-US" i="1">
                              <a:latin typeface="Cambria Math" panose="02040503050406030204" pitchFamily="18" charset="0"/>
                            </a:rPr>
                          </m:ctrlPr>
                        </m:fPr>
                        <m:num>
                          <m:r>
                            <a:rPr lang="zh-CN" altLang="en-US" i="1">
                              <a:latin typeface="Cambria Math" panose="02040503050406030204" pitchFamily="18" charset="0"/>
                            </a:rPr>
                            <m:t>𝜆</m:t>
                          </m:r>
                        </m:num>
                        <m:den>
                          <m:sSub>
                            <m:sSubPr>
                              <m:ctrlPr>
                                <a:rPr lang="zh-CN" altLang="en-US" i="1">
                                  <a:latin typeface="Cambria Math" panose="02040503050406030204" pitchFamily="18" charset="0"/>
                                </a:rPr>
                              </m:ctrlPr>
                            </m:sSubPr>
                            <m:e>
                              <m:r>
                                <a:rPr lang="zh-CN" altLang="en-US" i="1">
                                  <a:latin typeface="Cambria Math" panose="02040503050406030204" pitchFamily="18" charset="0"/>
                                </a:rPr>
                                <m:t>𝐴</m:t>
                              </m:r>
                            </m:e>
                            <m:sub>
                              <m:r>
                                <a:rPr lang="zh-CN" altLang="en-US" i="1">
                                  <a:latin typeface="Cambria Math" panose="02040503050406030204" pitchFamily="18" charset="0"/>
                                </a:rPr>
                                <m:t>𝐵</m:t>
                              </m:r>
                            </m:sub>
                          </m:sSub>
                          <m:sSub>
                            <m:sSubPr>
                              <m:ctrlPr>
                                <a:rPr lang="zh-CN" altLang="en-US" i="1">
                                  <a:latin typeface="Cambria Math" panose="02040503050406030204" pitchFamily="18" charset="0"/>
                                </a:rPr>
                              </m:ctrlPr>
                            </m:sSubPr>
                            <m:e>
                              <m:r>
                                <a:rPr lang="zh-CN" altLang="en-US" i="1">
                                  <a:latin typeface="Cambria Math" panose="02040503050406030204" pitchFamily="18" charset="0"/>
                                </a:rPr>
                                <m:t>𝑇</m:t>
                              </m:r>
                            </m:e>
                            <m:sub>
                              <m:r>
                                <a:rPr lang="zh-CN" altLang="en-US" i="0">
                                  <a:latin typeface="Cambria Math" panose="02040503050406030204" pitchFamily="18" charset="0"/>
                                </a:rPr>
                                <m:t>0</m:t>
                              </m:r>
                            </m:sub>
                          </m:sSub>
                        </m:den>
                      </m:f>
                    </m:oMath>
                  </m:oMathPara>
                </a14:m>
                <a:endParaRPr lang="zh-CN" altLang="en-US" dirty="0"/>
              </a:p>
            </p:txBody>
          </p:sp>
        </mc:Choice>
        <mc:Fallback xmlns="">
          <p:sp>
            <p:nvSpPr>
              <p:cNvPr id="5" name="矩形 4"/>
              <p:cNvSpPr>
                <a:spLocks noRot="1" noChangeAspect="1" noMove="1" noResize="1" noEditPoints="1" noAdjustHandles="1" noChangeArrowheads="1" noChangeShapeType="1" noTextEdit="1"/>
              </p:cNvSpPr>
              <p:nvPr/>
            </p:nvSpPr>
            <p:spPr>
              <a:xfrm>
                <a:off x="0" y="753215"/>
                <a:ext cx="8421189" cy="910699"/>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矩形 5"/>
              <p:cNvSpPr/>
              <p:nvPr/>
            </p:nvSpPr>
            <p:spPr>
              <a:xfrm>
                <a:off x="9100340" y="762305"/>
                <a:ext cx="2403799" cy="73526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zh-CN" altLang="en-US" i="1">
                              <a:latin typeface="Cambria Math" panose="02040503050406030204" pitchFamily="18" charset="0"/>
                            </a:rPr>
                          </m:ctrlPr>
                        </m:sSubPr>
                        <m:e>
                          <m:r>
                            <a:rPr lang="zh-CN" altLang="en-US" i="1">
                              <a:latin typeface="Cambria Math" panose="02040503050406030204" pitchFamily="18" charset="0"/>
                            </a:rPr>
                            <m:t>𝐴</m:t>
                          </m:r>
                        </m:e>
                        <m:sub>
                          <m:r>
                            <a:rPr lang="zh-CN" altLang="en-US" i="1">
                              <a:latin typeface="Cambria Math" panose="02040503050406030204" pitchFamily="18" charset="0"/>
                            </a:rPr>
                            <m:t>𝑐h</m:t>
                          </m:r>
                        </m:sub>
                      </m:sSub>
                      <m:r>
                        <a:rPr lang="zh-CN" altLang="en-US" i="0">
                          <a:latin typeface="Cambria Math" panose="02040503050406030204" pitchFamily="18" charset="0"/>
                        </a:rPr>
                        <m:t>=</m:t>
                      </m:r>
                      <m:f>
                        <m:fPr>
                          <m:ctrlPr>
                            <a:rPr lang="zh-CN" altLang="en-US" i="1">
                              <a:latin typeface="Cambria Math" panose="02040503050406030204" pitchFamily="18" charset="0"/>
                            </a:rPr>
                          </m:ctrlPr>
                        </m:fPr>
                        <m:num>
                          <m:rad>
                            <m:radPr>
                              <m:degHide m:val="on"/>
                              <m:ctrlPr>
                                <a:rPr lang="zh-CN" altLang="en-US" i="1">
                                  <a:latin typeface="Cambria Math" panose="02040503050406030204" pitchFamily="18" charset="0"/>
                                </a:rPr>
                              </m:ctrlPr>
                            </m:radPr>
                            <m:deg/>
                            <m:e>
                              <m:r>
                                <a:rPr lang="zh-CN" altLang="en-US" i="0">
                                  <a:latin typeface="Cambria Math" panose="02040503050406030204" pitchFamily="18" charset="0"/>
                                </a:rPr>
                                <m:t>2</m:t>
                              </m:r>
                              <m:sSub>
                                <m:sSubPr>
                                  <m:ctrlPr>
                                    <a:rPr lang="zh-CN" altLang="en-US" i="1">
                                      <a:latin typeface="Cambria Math" panose="02040503050406030204" pitchFamily="18" charset="0"/>
                                    </a:rPr>
                                  </m:ctrlPr>
                                </m:sSubPr>
                                <m:e>
                                  <m:r>
                                    <a:rPr lang="zh-CN" altLang="en-US" i="1">
                                      <a:latin typeface="Cambria Math" panose="02040503050406030204" pitchFamily="18" charset="0"/>
                                    </a:rPr>
                                    <m:t>𝑃</m:t>
                                  </m:r>
                                </m:e>
                                <m:sub>
                                  <m:r>
                                    <a:rPr lang="zh-CN" altLang="en-US" i="1">
                                      <a:latin typeface="Cambria Math" panose="02040503050406030204" pitchFamily="18" charset="0"/>
                                    </a:rPr>
                                    <m:t>𝑚𝑎𝑥</m:t>
                                  </m:r>
                                </m:sub>
                              </m:sSub>
                              <m:sSub>
                                <m:sSubPr>
                                  <m:ctrlPr>
                                    <a:rPr lang="zh-CN" altLang="en-US" i="1">
                                      <a:latin typeface="Cambria Math" panose="02040503050406030204" pitchFamily="18" charset="0"/>
                                    </a:rPr>
                                  </m:ctrlPr>
                                </m:sSubPr>
                                <m:e>
                                  <m:r>
                                    <a:rPr lang="zh-CN" altLang="en-US" i="1">
                                      <a:latin typeface="Cambria Math" panose="02040503050406030204" pitchFamily="18" charset="0"/>
                                    </a:rPr>
                                    <m:t>𝑅</m:t>
                                  </m:r>
                                </m:e>
                                <m:sub>
                                  <m:r>
                                    <a:rPr lang="zh-CN" altLang="en-US" i="1">
                                      <a:latin typeface="Cambria Math" panose="02040503050406030204" pitchFamily="18" charset="0"/>
                                    </a:rPr>
                                    <m:t>𝑠</m:t>
                                  </m:r>
                                </m:sub>
                              </m:sSub>
                              <m:sSub>
                                <m:sSubPr>
                                  <m:ctrlPr>
                                    <a:rPr lang="zh-CN" altLang="en-US" i="1">
                                      <a:latin typeface="Cambria Math" panose="02040503050406030204" pitchFamily="18" charset="0"/>
                                    </a:rPr>
                                  </m:ctrlPr>
                                </m:sSubPr>
                                <m:e>
                                  <m:r>
                                    <a:rPr lang="zh-CN" altLang="en-US" i="1">
                                      <a:latin typeface="Cambria Math" panose="02040503050406030204" pitchFamily="18" charset="0"/>
                                    </a:rPr>
                                    <m:t>𝛽</m:t>
                                  </m:r>
                                </m:e>
                                <m:sub>
                                  <m:r>
                                    <a:rPr lang="zh-CN" altLang="en-US" i="1">
                                      <a:latin typeface="Cambria Math" panose="02040503050406030204" pitchFamily="18" charset="0"/>
                                    </a:rPr>
                                    <m:t>𝐵</m:t>
                                  </m:r>
                                </m:sub>
                              </m:sSub>
                              <m:sSub>
                                <m:sSubPr>
                                  <m:ctrlPr>
                                    <a:rPr lang="zh-CN" altLang="en-US" i="1">
                                      <a:latin typeface="Cambria Math" panose="02040503050406030204" pitchFamily="18" charset="0"/>
                                    </a:rPr>
                                  </m:ctrlPr>
                                </m:sSubPr>
                                <m:e>
                                  <m:r>
                                    <a:rPr lang="zh-CN" altLang="en-US" i="1">
                                      <a:latin typeface="Cambria Math" panose="02040503050406030204" pitchFamily="18" charset="0"/>
                                    </a:rPr>
                                    <m:t>𝛽</m:t>
                                  </m:r>
                                </m:e>
                                <m:sub>
                                  <m:r>
                                    <a:rPr lang="zh-CN" altLang="en-US" i="1">
                                      <a:latin typeface="Cambria Math" panose="02040503050406030204" pitchFamily="18" charset="0"/>
                                    </a:rPr>
                                    <m:t>𝑘</m:t>
                                  </m:r>
                                </m:sub>
                              </m:sSub>
                            </m:e>
                          </m:rad>
                        </m:num>
                        <m:den>
                          <m:r>
                            <a:rPr lang="zh-CN" altLang="en-US" i="1">
                              <a:latin typeface="Cambria Math" panose="02040503050406030204" pitchFamily="18" charset="0"/>
                            </a:rPr>
                            <m:t>𝑔</m:t>
                          </m:r>
                          <m:f>
                            <m:fPr>
                              <m:type m:val="lin"/>
                              <m:ctrlPr>
                                <a:rPr lang="zh-CN" altLang="en-US" i="1">
                                  <a:latin typeface="Cambria Math" panose="02040503050406030204" pitchFamily="18" charset="0"/>
                                </a:rPr>
                              </m:ctrlPr>
                            </m:fPr>
                            <m:num>
                              <m:sSub>
                                <m:sSubPr>
                                  <m:ctrlPr>
                                    <a:rPr lang="zh-CN" altLang="en-US" i="1">
                                      <a:latin typeface="Cambria Math" panose="02040503050406030204" pitchFamily="18" charset="0"/>
                                    </a:rPr>
                                  </m:ctrlPr>
                                </m:sSubPr>
                                <m:e>
                                  <m:r>
                                    <a:rPr lang="zh-CN" altLang="en-US" i="1">
                                      <a:latin typeface="Cambria Math" panose="02040503050406030204" pitchFamily="18" charset="0"/>
                                    </a:rPr>
                                    <m:t>𝐸</m:t>
                                  </m:r>
                                </m:e>
                                <m:sub>
                                  <m:r>
                                    <a:rPr lang="zh-CN" altLang="en-US" i="0">
                                      <a:latin typeface="Cambria Math" panose="02040503050406030204" pitchFamily="18" charset="0"/>
                                    </a:rPr>
                                    <m:t>0</m:t>
                                  </m:r>
                                </m:sub>
                              </m:sSub>
                            </m:num>
                            <m:den>
                              <m:r>
                                <a:rPr lang="zh-CN" altLang="en-US" i="1">
                                  <a:latin typeface="Cambria Math" panose="02040503050406030204" pitchFamily="18" charset="0"/>
                                </a:rPr>
                                <m:t>𝑒</m:t>
                              </m:r>
                            </m:den>
                          </m:f>
                        </m:den>
                      </m:f>
                    </m:oMath>
                  </m:oMathPara>
                </a14:m>
                <a:endParaRPr lang="zh-CN" altLang="en-US" dirty="0"/>
              </a:p>
            </p:txBody>
          </p:sp>
        </mc:Choice>
        <mc:Fallback xmlns="">
          <p:sp>
            <p:nvSpPr>
              <p:cNvPr id="6" name="矩形 5"/>
              <p:cNvSpPr>
                <a:spLocks noRot="1" noChangeAspect="1" noMove="1" noResize="1" noEditPoints="1" noAdjustHandles="1" noChangeArrowheads="1" noChangeShapeType="1" noTextEdit="1"/>
              </p:cNvSpPr>
              <p:nvPr/>
            </p:nvSpPr>
            <p:spPr>
              <a:xfrm>
                <a:off x="9100340" y="762305"/>
                <a:ext cx="2403799" cy="735266"/>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矩形 8"/>
              <p:cNvSpPr/>
              <p:nvPr/>
            </p:nvSpPr>
            <p:spPr>
              <a:xfrm>
                <a:off x="3352891" y="1750422"/>
                <a:ext cx="1038939" cy="369332"/>
              </a:xfrm>
              <a:prstGeom prst="rect">
                <a:avLst/>
              </a:prstGeom>
            </p:spPr>
            <p:txBody>
              <a:bodyPr wrap="none">
                <a:spAutoFit/>
              </a:bodyPr>
              <a:lstStyle/>
              <a:p>
                <a14:m>
                  <m:oMath xmlns:m="http://schemas.openxmlformats.org/officeDocument/2006/math">
                    <m:sSub>
                      <m:sSubPr>
                        <m:ctrlPr>
                          <a:rPr lang="zh-CN" altLang="en-US" b="1" i="1" smtClean="0">
                            <a:latin typeface="Cambria Math" panose="02040503050406030204" pitchFamily="18" charset="0"/>
                          </a:rPr>
                        </m:ctrlPr>
                      </m:sSubPr>
                      <m:e>
                        <m:r>
                          <a:rPr lang="zh-CN" altLang="en-US" b="1" i="1">
                            <a:latin typeface="Cambria Math" panose="02040503050406030204" pitchFamily="18" charset="0"/>
                          </a:rPr>
                          <m:t>𝑨</m:t>
                        </m:r>
                      </m:e>
                      <m:sub>
                        <m:r>
                          <a:rPr lang="zh-CN" altLang="en-US" b="1" i="1">
                            <a:latin typeface="Cambria Math" panose="02040503050406030204" pitchFamily="18" charset="0"/>
                          </a:rPr>
                          <m:t>𝒄𝒉</m:t>
                        </m:r>
                      </m:sub>
                    </m:sSub>
                  </m:oMath>
                </a14:m>
                <a:r>
                  <a:rPr lang="en-US" altLang="zh-CN" dirty="0"/>
                  <a:t>=</a:t>
                </a:r>
                <a:r>
                  <a:rPr lang="zh-CN" altLang="en-US" b="1" dirty="0"/>
                  <a:t> </a:t>
                </a:r>
                <a14:m>
                  <m:oMath xmlns:m="http://schemas.openxmlformats.org/officeDocument/2006/math">
                    <m:sSub>
                      <m:sSubPr>
                        <m:ctrlPr>
                          <a:rPr lang="zh-CN" altLang="en-US" b="1" i="1" smtClean="0">
                            <a:latin typeface="Cambria Math" panose="02040503050406030204" pitchFamily="18" charset="0"/>
                          </a:rPr>
                        </m:ctrlPr>
                      </m:sSubPr>
                      <m:e>
                        <m:r>
                          <a:rPr lang="zh-CN" altLang="en-US" b="1" i="1">
                            <a:latin typeface="Cambria Math" panose="02040503050406030204" pitchFamily="18" charset="0"/>
                          </a:rPr>
                          <m:t>𝑨</m:t>
                        </m:r>
                      </m:e>
                      <m:sub>
                        <m:r>
                          <a:rPr lang="zh-CN" altLang="en-US" b="1" i="1">
                            <a:latin typeface="Cambria Math" panose="02040503050406030204" pitchFamily="18" charset="0"/>
                          </a:rPr>
                          <m:t>𝑩</m:t>
                        </m:r>
                      </m:sub>
                    </m:sSub>
                  </m:oMath>
                </a14:m>
                <a:endParaRPr lang="zh-CN" altLang="en-US" dirty="0"/>
              </a:p>
            </p:txBody>
          </p:sp>
        </mc:Choice>
        <mc:Fallback xmlns="">
          <p:sp>
            <p:nvSpPr>
              <p:cNvPr id="9" name="矩形 8"/>
              <p:cNvSpPr>
                <a:spLocks noRot="1" noChangeAspect="1" noMove="1" noResize="1" noEditPoints="1" noAdjustHandles="1" noChangeArrowheads="1" noChangeShapeType="1" noTextEdit="1"/>
              </p:cNvSpPr>
              <p:nvPr/>
            </p:nvSpPr>
            <p:spPr>
              <a:xfrm>
                <a:off x="3352891" y="1750422"/>
                <a:ext cx="1038939" cy="369332"/>
              </a:xfrm>
              <a:prstGeom prst="rect">
                <a:avLst/>
              </a:prstGeom>
              <a:blipFill>
                <a:blip r:embed="rId5"/>
                <a:stretch>
                  <a:fillRect t="-8197" b="-2459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矩形 9"/>
              <p:cNvSpPr/>
              <p:nvPr/>
            </p:nvSpPr>
            <p:spPr>
              <a:xfrm>
                <a:off x="4182645" y="2041224"/>
                <a:ext cx="3360448" cy="66537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zh-CN" altLang="en-US" i="1">
                          <a:latin typeface="Cambria Math" panose="02040503050406030204" pitchFamily="18" charset="0"/>
                        </a:rPr>
                        <m:t>上</m:t>
                      </m:r>
                      <m:r>
                        <a:rPr lang="zh-CN" altLang="en-US" i="1" smtClean="0">
                          <a:latin typeface="Cambria Math" panose="02040503050406030204" pitchFamily="18" charset="0"/>
                        </a:rPr>
                        <m:t>式</m:t>
                      </m:r>
                      <m:r>
                        <a:rPr lang="zh-CN" altLang="en-US" i="1">
                          <a:latin typeface="Cambria Math" panose="02040503050406030204" pitchFamily="18" charset="0"/>
                        </a:rPr>
                        <m:t>简化</m:t>
                      </m:r>
                      <m:r>
                        <a:rPr lang="zh-CN" altLang="en-US" i="1" smtClean="0">
                          <a:latin typeface="Cambria Math" panose="02040503050406030204" pitchFamily="18" charset="0"/>
                        </a:rPr>
                        <m:t>写为</m:t>
                      </m:r>
                      <m:r>
                        <a:rPr lang="zh-CN" altLang="en-US" i="1">
                          <a:latin typeface="Cambria Math" panose="02040503050406030204" pitchFamily="18" charset="0"/>
                        </a:rPr>
                        <m:t>：</m:t>
                      </m:r>
                      <m:f>
                        <m:fPr>
                          <m:ctrlPr>
                            <a:rPr lang="zh-CN" altLang="en-US" i="1" smtClean="0">
                              <a:latin typeface="Cambria Math" panose="02040503050406030204" pitchFamily="18" charset="0"/>
                            </a:rPr>
                          </m:ctrlPr>
                        </m:fPr>
                        <m:num>
                          <m:r>
                            <a:rPr lang="zh-CN" altLang="en-US">
                              <a:latin typeface="Cambria Math" panose="02040503050406030204" pitchFamily="18" charset="0"/>
                            </a:rPr>
                            <m:t>1</m:t>
                          </m:r>
                        </m:num>
                        <m:den>
                          <m:r>
                            <a:rPr lang="zh-CN" altLang="en-US" i="1">
                              <a:latin typeface="Cambria Math" panose="02040503050406030204" pitchFamily="18" charset="0"/>
                            </a:rPr>
                            <m:t>𝜏</m:t>
                          </m:r>
                        </m:den>
                      </m:f>
                      <m:r>
                        <a:rPr lang="zh-CN" altLang="en-US" i="0">
                          <a:latin typeface="Cambria Math" panose="02040503050406030204" pitchFamily="18" charset="0"/>
                        </a:rPr>
                        <m:t>=</m:t>
                      </m:r>
                      <m:f>
                        <m:fPr>
                          <m:ctrlPr>
                            <a:rPr lang="zh-CN" altLang="en-US" i="1">
                              <a:latin typeface="Cambria Math" panose="02040503050406030204" pitchFamily="18" charset="0"/>
                            </a:rPr>
                          </m:ctrlPr>
                        </m:fPr>
                        <m:num>
                          <m:r>
                            <m:rPr>
                              <m:sty m:val="p"/>
                            </m:rPr>
                            <a:rPr lang="zh-CN" altLang="en-US" i="0">
                              <a:latin typeface="Cambria Math" panose="02040503050406030204" pitchFamily="18" charset="0"/>
                            </a:rPr>
                            <m:t>g</m:t>
                          </m:r>
                          <m:r>
                            <a:rPr lang="zh-CN" altLang="en-US" i="1">
                              <a:latin typeface="Cambria Math" panose="02040503050406030204" pitchFamily="18" charset="0"/>
                            </a:rPr>
                            <m:t>𝛾</m:t>
                          </m:r>
                        </m:num>
                        <m:den>
                          <m:r>
                            <a:rPr lang="zh-CN" altLang="en-US" i="0">
                              <a:latin typeface="Cambria Math" panose="02040503050406030204" pitchFamily="18" charset="0"/>
                            </a:rPr>
                            <m:t>2</m:t>
                          </m:r>
                          <m:sSub>
                            <m:sSubPr>
                              <m:ctrlPr>
                                <a:rPr lang="zh-CN" altLang="en-US" i="1">
                                  <a:latin typeface="Cambria Math" panose="02040503050406030204" pitchFamily="18" charset="0"/>
                                </a:rPr>
                              </m:ctrlPr>
                            </m:sSubPr>
                            <m:e>
                              <m:r>
                                <a:rPr lang="zh-CN" altLang="en-US" i="1">
                                  <a:latin typeface="Cambria Math" panose="02040503050406030204" pitchFamily="18" charset="0"/>
                                </a:rPr>
                                <m:t>𝑇</m:t>
                              </m:r>
                            </m:e>
                            <m:sub>
                              <m:r>
                                <a:rPr lang="zh-CN" altLang="en-US" i="0">
                                  <a:latin typeface="Cambria Math" panose="02040503050406030204" pitchFamily="18" charset="0"/>
                                </a:rPr>
                                <m:t>0</m:t>
                              </m:r>
                            </m:sub>
                          </m:sSub>
                        </m:den>
                      </m:f>
                      <m:r>
                        <a:rPr lang="zh-CN" altLang="en-US" i="0">
                          <a:latin typeface="Cambria Math" panose="02040503050406030204" pitchFamily="18" charset="0"/>
                        </a:rPr>
                        <m:t>−</m:t>
                      </m:r>
                      <m:f>
                        <m:fPr>
                          <m:ctrlPr>
                            <a:rPr lang="zh-CN" altLang="en-US" i="1">
                              <a:latin typeface="Cambria Math" panose="02040503050406030204" pitchFamily="18" charset="0"/>
                            </a:rPr>
                          </m:ctrlPr>
                        </m:fPr>
                        <m:num>
                          <m:r>
                            <a:rPr lang="zh-CN" altLang="en-US" i="1">
                              <a:latin typeface="Cambria Math" panose="02040503050406030204" pitchFamily="18" charset="0"/>
                            </a:rPr>
                            <m:t>𝜆</m:t>
                          </m:r>
                        </m:num>
                        <m:den>
                          <m:sSub>
                            <m:sSubPr>
                              <m:ctrlPr>
                                <a:rPr lang="zh-CN" altLang="en-US" i="1">
                                  <a:latin typeface="Cambria Math" panose="02040503050406030204" pitchFamily="18" charset="0"/>
                                </a:rPr>
                              </m:ctrlPr>
                            </m:sSubPr>
                            <m:e>
                              <m:r>
                                <a:rPr lang="zh-CN" altLang="en-US" i="1">
                                  <a:latin typeface="Cambria Math" panose="02040503050406030204" pitchFamily="18" charset="0"/>
                                </a:rPr>
                                <m:t>𝐴</m:t>
                              </m:r>
                            </m:e>
                            <m:sub>
                              <m:r>
                                <a:rPr lang="zh-CN" altLang="en-US" i="1">
                                  <a:latin typeface="Cambria Math" panose="02040503050406030204" pitchFamily="18" charset="0"/>
                                </a:rPr>
                                <m:t>𝐵</m:t>
                              </m:r>
                            </m:sub>
                          </m:sSub>
                          <m:sSub>
                            <m:sSubPr>
                              <m:ctrlPr>
                                <a:rPr lang="zh-CN" altLang="en-US" i="1">
                                  <a:latin typeface="Cambria Math" panose="02040503050406030204" pitchFamily="18" charset="0"/>
                                </a:rPr>
                              </m:ctrlPr>
                            </m:sSubPr>
                            <m:e>
                              <m:r>
                                <a:rPr lang="zh-CN" altLang="en-US" i="1">
                                  <a:latin typeface="Cambria Math" panose="02040503050406030204" pitchFamily="18" charset="0"/>
                                </a:rPr>
                                <m:t>𝑇</m:t>
                              </m:r>
                            </m:e>
                            <m:sub>
                              <m:r>
                                <a:rPr lang="zh-CN" altLang="en-US" i="0">
                                  <a:latin typeface="Cambria Math" panose="02040503050406030204" pitchFamily="18" charset="0"/>
                                </a:rPr>
                                <m:t>0</m:t>
                              </m:r>
                            </m:sub>
                          </m:sSub>
                        </m:den>
                      </m:f>
                    </m:oMath>
                  </m:oMathPara>
                </a14:m>
                <a:endParaRPr lang="zh-CN" altLang="en-US" dirty="0"/>
              </a:p>
            </p:txBody>
          </p:sp>
        </mc:Choice>
        <mc:Fallback xmlns="">
          <p:sp>
            <p:nvSpPr>
              <p:cNvPr id="10" name="矩形 9"/>
              <p:cNvSpPr>
                <a:spLocks noRot="1" noChangeAspect="1" noMove="1" noResize="1" noEditPoints="1" noAdjustHandles="1" noChangeArrowheads="1" noChangeShapeType="1" noTextEdit="1"/>
              </p:cNvSpPr>
              <p:nvPr/>
            </p:nvSpPr>
            <p:spPr>
              <a:xfrm>
                <a:off x="4182645" y="2041224"/>
                <a:ext cx="3360448" cy="665375"/>
              </a:xfrm>
              <a:prstGeom prst="rect">
                <a:avLst/>
              </a:prstGeom>
              <a:blipFill>
                <a:blip r:embed="rId6"/>
                <a:stretch>
                  <a:fillRect/>
                </a:stretch>
              </a:blipFill>
            </p:spPr>
            <p:txBody>
              <a:bodyPr/>
              <a:lstStyle/>
              <a:p>
                <a:r>
                  <a:rPr lang="zh-CN" altLang="en-US">
                    <a:noFill/>
                  </a:rPr>
                  <a:t> </a:t>
                </a:r>
              </a:p>
            </p:txBody>
          </p:sp>
        </mc:Fallback>
      </mc:AlternateContent>
      <p:pic>
        <p:nvPicPr>
          <p:cNvPr id="18" name="图片 17"/>
          <p:cNvPicPr/>
          <p:nvPr/>
        </p:nvPicPr>
        <p:blipFill rotWithShape="1">
          <a:blip r:embed="rId7"/>
          <a:srcRect r="33127"/>
          <a:stretch/>
        </p:blipFill>
        <p:spPr>
          <a:xfrm>
            <a:off x="76634" y="3377455"/>
            <a:ext cx="6615861" cy="3411999"/>
          </a:xfrm>
          <a:prstGeom prst="rect">
            <a:avLst/>
          </a:prstGeom>
        </p:spPr>
      </p:pic>
      <p:sp>
        <p:nvSpPr>
          <p:cNvPr id="19" name="文本框 18"/>
          <p:cNvSpPr txBox="1"/>
          <p:nvPr/>
        </p:nvSpPr>
        <p:spPr>
          <a:xfrm>
            <a:off x="76635" y="2921615"/>
            <a:ext cx="3849131" cy="461665"/>
          </a:xfrm>
          <a:prstGeom prst="rect">
            <a:avLst/>
          </a:prstGeom>
          <a:noFill/>
        </p:spPr>
        <p:txBody>
          <a:bodyPr wrap="none" rtlCol="0">
            <a:spAutoFit/>
          </a:bodyPr>
          <a:lstStyle/>
          <a:p>
            <a:r>
              <a:rPr lang="en-US" altLang="zh-CN" sz="2400" b="1" dirty="0"/>
              <a:t>BEPCII</a:t>
            </a:r>
            <a:r>
              <a:rPr lang="zh-CN" altLang="en-US" sz="2400" b="1" dirty="0"/>
              <a:t>测量结果的初步验证</a:t>
            </a:r>
          </a:p>
        </p:txBody>
      </p:sp>
      <p:pic>
        <p:nvPicPr>
          <p:cNvPr id="20" name="图片 19"/>
          <p:cNvPicPr/>
          <p:nvPr/>
        </p:nvPicPr>
        <p:blipFill>
          <a:blip r:embed="rId8"/>
          <a:stretch>
            <a:fillRect/>
          </a:stretch>
        </p:blipFill>
        <p:spPr>
          <a:xfrm>
            <a:off x="7995920" y="2371664"/>
            <a:ext cx="3594931" cy="2494809"/>
          </a:xfrm>
          <a:prstGeom prst="rect">
            <a:avLst/>
          </a:prstGeom>
        </p:spPr>
      </p:pic>
      <p:pic>
        <p:nvPicPr>
          <p:cNvPr id="21" name="图片 20"/>
          <p:cNvPicPr/>
          <p:nvPr/>
        </p:nvPicPr>
        <p:blipFill>
          <a:blip r:embed="rId9"/>
          <a:stretch>
            <a:fillRect/>
          </a:stretch>
        </p:blipFill>
        <p:spPr>
          <a:xfrm>
            <a:off x="6834156" y="4866473"/>
            <a:ext cx="3174066" cy="1991527"/>
          </a:xfrm>
          <a:prstGeom prst="rect">
            <a:avLst/>
          </a:prstGeom>
        </p:spPr>
      </p:pic>
      <mc:AlternateContent xmlns:mc="http://schemas.openxmlformats.org/markup-compatibility/2006" xmlns:a14="http://schemas.microsoft.com/office/drawing/2010/main">
        <mc:Choice Requires="a14">
          <p:sp>
            <p:nvSpPr>
              <p:cNvPr id="7" name="文本框 6"/>
              <p:cNvSpPr txBox="1"/>
              <p:nvPr/>
            </p:nvSpPr>
            <p:spPr>
              <a:xfrm>
                <a:off x="8846518" y="2146145"/>
                <a:ext cx="2380203" cy="369332"/>
              </a:xfrm>
              <a:prstGeom prst="rect">
                <a:avLst/>
              </a:prstGeom>
              <a:solidFill>
                <a:schemeClr val="bg1"/>
              </a:solidFill>
              <a:ln>
                <a:solidFill>
                  <a:srgbClr val="C00000"/>
                </a:solidFill>
              </a:ln>
            </p:spPr>
            <p:txBody>
              <a:bodyPr wrap="none" rtlCol="0">
                <a:spAutoFit/>
              </a:bodyPr>
              <a:lstStyle/>
              <a:p>
                <a14:m>
                  <m:oMath xmlns:m="http://schemas.openxmlformats.org/officeDocument/2006/math">
                    <m:sSub>
                      <m:sSubPr>
                        <m:ctrlPr>
                          <a:rPr lang="zh-CN" altLang="en-US" i="1">
                            <a:latin typeface="Cambria Math" panose="02040503050406030204" pitchFamily="18" charset="0"/>
                          </a:rPr>
                        </m:ctrlPr>
                      </m:sSubPr>
                      <m:e>
                        <m:r>
                          <a:rPr lang="zh-CN" altLang="en-US" i="1">
                            <a:latin typeface="Cambria Math" panose="02040503050406030204" pitchFamily="18" charset="0"/>
                          </a:rPr>
                          <m:t>𝐴</m:t>
                        </m:r>
                      </m:e>
                      <m:sub>
                        <m:r>
                          <a:rPr lang="zh-CN" altLang="en-US" i="1">
                            <a:latin typeface="Cambria Math" panose="02040503050406030204" pitchFamily="18" charset="0"/>
                          </a:rPr>
                          <m:t>𝑐h</m:t>
                        </m:r>
                      </m:sub>
                    </m:sSub>
                  </m:oMath>
                </a14:m>
                <a:r>
                  <a:rPr lang="zh-CN" altLang="en-US" dirty="0"/>
                  <a:t>和增益设定成反比</a:t>
                </a:r>
              </a:p>
            </p:txBody>
          </p:sp>
        </mc:Choice>
        <mc:Fallback xmlns="">
          <p:sp>
            <p:nvSpPr>
              <p:cNvPr id="7" name="文本框 6"/>
              <p:cNvSpPr txBox="1">
                <a:spLocks noRot="1" noChangeAspect="1" noMove="1" noResize="1" noEditPoints="1" noAdjustHandles="1" noChangeArrowheads="1" noChangeShapeType="1" noTextEdit="1"/>
              </p:cNvSpPr>
              <p:nvPr/>
            </p:nvSpPr>
            <p:spPr>
              <a:xfrm>
                <a:off x="8846518" y="2146145"/>
                <a:ext cx="2380203" cy="369332"/>
              </a:xfrm>
              <a:prstGeom prst="rect">
                <a:avLst/>
              </a:prstGeom>
              <a:blipFill>
                <a:blip r:embed="rId10"/>
                <a:stretch>
                  <a:fillRect t="-6349" r="-1781" b="-22222"/>
                </a:stretch>
              </a:blipFill>
              <a:ln>
                <a:solidFill>
                  <a:srgbClr val="C00000"/>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2" name="矩形 21"/>
              <p:cNvSpPr/>
              <p:nvPr/>
            </p:nvSpPr>
            <p:spPr>
              <a:xfrm>
                <a:off x="8583124" y="5047666"/>
                <a:ext cx="1384458" cy="66133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zh-CN" altLang="en-US" i="1" smtClean="0">
                          <a:latin typeface="Cambria Math" panose="02040503050406030204" pitchFamily="18" charset="0"/>
                        </a:rPr>
                        <m:t>𝜆</m:t>
                      </m:r>
                      <m:r>
                        <a:rPr lang="en-US" altLang="zh-CN" b="0" i="1" smtClean="0">
                          <a:latin typeface="Cambria Math" panose="02040503050406030204" pitchFamily="18" charset="0"/>
                        </a:rPr>
                        <m:t>~</m:t>
                      </m:r>
                      <m:r>
                        <a:rPr lang="zh-CN" altLang="en-US" i="1" smtClean="0">
                          <a:latin typeface="Cambria Math" panose="02040503050406030204" pitchFamily="18" charset="0"/>
                        </a:rPr>
                        <m:t>∝</m:t>
                      </m:r>
                      <m:f>
                        <m:fPr>
                          <m:ctrlPr>
                            <a:rPr lang="en-US" altLang="zh-CN" i="1" dirty="0">
                              <a:latin typeface="Cambria Math" panose="02040503050406030204" pitchFamily="18" charset="0"/>
                            </a:rPr>
                          </m:ctrlPr>
                        </m:fPr>
                        <m:num>
                          <m:r>
                            <a:rPr lang="en-US" altLang="zh-CN" b="0" i="1" dirty="0" smtClean="0">
                              <a:latin typeface="Cambria Math" panose="02040503050406030204" pitchFamily="18" charset="0"/>
                            </a:rPr>
                            <m:t>1</m:t>
                          </m:r>
                        </m:num>
                        <m:den>
                          <m:r>
                            <a:rPr lang="en-US" altLang="zh-CN" i="1" dirty="0">
                              <a:latin typeface="Cambria Math" panose="02040503050406030204" pitchFamily="18" charset="0"/>
                            </a:rPr>
                            <m:t>1−</m:t>
                          </m:r>
                          <m:r>
                            <a:rPr lang="en-US" altLang="zh-CN" i="1" dirty="0">
                              <a:latin typeface="Cambria Math" panose="02040503050406030204" pitchFamily="18" charset="0"/>
                            </a:rPr>
                            <m:t>𝑔</m:t>
                          </m:r>
                        </m:den>
                      </m:f>
                    </m:oMath>
                  </m:oMathPara>
                </a14:m>
                <a:endParaRPr lang="zh-CN" altLang="en-US" dirty="0"/>
              </a:p>
            </p:txBody>
          </p:sp>
        </mc:Choice>
        <mc:Fallback xmlns="">
          <p:sp>
            <p:nvSpPr>
              <p:cNvPr id="22" name="矩形 21"/>
              <p:cNvSpPr>
                <a:spLocks noRot="1" noChangeAspect="1" noMove="1" noResize="1" noEditPoints="1" noAdjustHandles="1" noChangeArrowheads="1" noChangeShapeType="1" noTextEdit="1"/>
              </p:cNvSpPr>
              <p:nvPr/>
            </p:nvSpPr>
            <p:spPr>
              <a:xfrm>
                <a:off x="8583124" y="5047666"/>
                <a:ext cx="1384458" cy="661335"/>
              </a:xfrm>
              <a:prstGeom prst="rect">
                <a:avLst/>
              </a:prstGeom>
              <a:blipFill>
                <a:blip r:embed="rId11"/>
                <a:stretch>
                  <a:fillRect/>
                </a:stretch>
              </a:blipFill>
            </p:spPr>
            <p:txBody>
              <a:bodyPr/>
              <a:lstStyle/>
              <a:p>
                <a:r>
                  <a:rPr lang="zh-CN" altLang="en-US">
                    <a:noFill/>
                  </a:rPr>
                  <a:t> </a:t>
                </a:r>
              </a:p>
            </p:txBody>
          </p:sp>
        </mc:Fallback>
      </mc:AlternateContent>
      <p:sp>
        <p:nvSpPr>
          <p:cNvPr id="24" name="直角上箭头 23"/>
          <p:cNvSpPr/>
          <p:nvPr/>
        </p:nvSpPr>
        <p:spPr>
          <a:xfrm rot="5400000">
            <a:off x="2988537" y="1524046"/>
            <a:ext cx="1280159" cy="954948"/>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536072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59A970-2853-514A-95C5-400F56E76A6B}"/>
              </a:ext>
            </a:extLst>
          </p:cNvPr>
          <p:cNvSpPr>
            <a:spLocks noGrp="1"/>
          </p:cNvSpPr>
          <p:nvPr>
            <p:ph type="title"/>
          </p:nvPr>
        </p:nvSpPr>
        <p:spPr>
          <a:xfrm>
            <a:off x="4081871" y="192282"/>
            <a:ext cx="2797901" cy="765545"/>
          </a:xfrm>
        </p:spPr>
        <p:txBody>
          <a:bodyPr>
            <a:noAutofit/>
          </a:bodyPr>
          <a:lstStyle/>
          <a:p>
            <a:r>
              <a:rPr lang="zh-CN" altLang="en-US" sz="4000" b="1" u="sng" dirty="0">
                <a:solidFill>
                  <a:srgbClr val="0000FF"/>
                </a:solidFill>
              </a:rPr>
              <a:t>总结</a:t>
            </a:r>
            <a:r>
              <a:rPr lang="en-US" altLang="zh-CN" sz="4000" b="1" u="sng" dirty="0">
                <a:solidFill>
                  <a:srgbClr val="0000FF"/>
                </a:solidFill>
              </a:rPr>
              <a:t>&amp;</a:t>
            </a:r>
            <a:r>
              <a:rPr lang="zh-CN" altLang="en-US" sz="4000" b="1" u="sng" dirty="0">
                <a:solidFill>
                  <a:srgbClr val="0000FF"/>
                </a:solidFill>
              </a:rPr>
              <a:t>经验</a:t>
            </a:r>
          </a:p>
        </p:txBody>
      </p:sp>
      <p:sp>
        <p:nvSpPr>
          <p:cNvPr id="4" name="文本框 3">
            <a:extLst>
              <a:ext uri="{FF2B5EF4-FFF2-40B4-BE49-F238E27FC236}">
                <a16:creationId xmlns:a16="http://schemas.microsoft.com/office/drawing/2014/main" id="{085D27C0-F89D-0ED2-01DC-A04C25EFE954}"/>
              </a:ext>
            </a:extLst>
          </p:cNvPr>
          <p:cNvSpPr txBox="1"/>
          <p:nvPr/>
        </p:nvSpPr>
        <p:spPr>
          <a:xfrm>
            <a:off x="190500" y="1003616"/>
            <a:ext cx="12001500" cy="2622256"/>
          </a:xfrm>
          <a:prstGeom prst="rect">
            <a:avLst/>
          </a:prstGeom>
          <a:noFill/>
        </p:spPr>
        <p:txBody>
          <a:bodyPr wrap="square" rtlCol="0">
            <a:spAutoFit/>
          </a:bodyPr>
          <a:lstStyle/>
          <a:p>
            <a:pPr marL="457200" indent="-457200">
              <a:lnSpc>
                <a:spcPct val="120000"/>
              </a:lnSpc>
              <a:spcBef>
                <a:spcPts val="1200"/>
              </a:spcBef>
              <a:buFont typeface="Wingdings" panose="05000000000000000000" pitchFamily="2" charset="2"/>
              <a:buChar char="ü"/>
            </a:pPr>
            <a:r>
              <a:rPr lang="en-US" altLang="zh-CN" sz="2800" dirty="0"/>
              <a:t>BEPCII</a:t>
            </a:r>
            <a:r>
              <a:rPr lang="zh-CN" altLang="en-US" sz="2800" dirty="0"/>
              <a:t>的束团拉伸符合预期，纵向阻抗未超设计，束长亮度影响有限！</a:t>
            </a:r>
            <a:endParaRPr lang="en-US" altLang="zh-CN" sz="2800" dirty="0"/>
          </a:p>
          <a:p>
            <a:pPr marL="457200" indent="-457200">
              <a:lnSpc>
                <a:spcPct val="120000"/>
              </a:lnSpc>
              <a:spcBef>
                <a:spcPts val="1200"/>
              </a:spcBef>
              <a:buFont typeface="Wingdings" panose="05000000000000000000" pitchFamily="2" charset="2"/>
              <a:buChar char="ü"/>
            </a:pPr>
            <a:r>
              <a:rPr lang="en-US" altLang="zh-CN" sz="2800" dirty="0"/>
              <a:t>BEPCII</a:t>
            </a:r>
            <a:r>
              <a:rPr lang="zh-CN" altLang="en-US" sz="2800" dirty="0"/>
              <a:t>通过横向反馈系统优化实现了设计亮度下的稳定物理运行！</a:t>
            </a:r>
            <a:endParaRPr lang="en-US" altLang="zh-CN" sz="2800" dirty="0"/>
          </a:p>
          <a:p>
            <a:pPr marL="457200" indent="-457200">
              <a:lnSpc>
                <a:spcPct val="120000"/>
              </a:lnSpc>
              <a:spcBef>
                <a:spcPts val="1200"/>
              </a:spcBef>
              <a:buFont typeface="Wingdings" panose="05000000000000000000" pitchFamily="2" charset="2"/>
              <a:buChar char="ü"/>
            </a:pPr>
            <a:r>
              <a:rPr lang="en-US" altLang="zh-CN" sz="2800" dirty="0">
                <a:solidFill>
                  <a:srgbClr val="C00000"/>
                </a:solidFill>
              </a:rPr>
              <a:t>BEPCII</a:t>
            </a:r>
            <a:r>
              <a:rPr lang="zh-CN" altLang="en-US" sz="2800" dirty="0">
                <a:solidFill>
                  <a:srgbClr val="C00000"/>
                </a:solidFill>
              </a:rPr>
              <a:t>中横向耦合束团不稳定性严重，对反馈系统提出了挑战！</a:t>
            </a:r>
            <a:endParaRPr lang="en-US" altLang="zh-CN" sz="2800" dirty="0">
              <a:solidFill>
                <a:srgbClr val="C00000"/>
              </a:solidFill>
            </a:endParaRPr>
          </a:p>
          <a:p>
            <a:pPr marL="457200" indent="-457200">
              <a:lnSpc>
                <a:spcPct val="120000"/>
              </a:lnSpc>
              <a:spcBef>
                <a:spcPts val="1200"/>
              </a:spcBef>
              <a:buFont typeface="Wingdings" panose="05000000000000000000" pitchFamily="2" charset="2"/>
              <a:buChar char="ü"/>
            </a:pPr>
            <a:r>
              <a:rPr lang="zh-CN" altLang="en-US" sz="2800" dirty="0"/>
              <a:t>反馈系统在对撞机中的亮度影响需要更深入的理解和分析！</a:t>
            </a:r>
            <a:endParaRPr lang="en-US" altLang="zh-CN" sz="2800" dirty="0"/>
          </a:p>
        </p:txBody>
      </p:sp>
      <p:sp>
        <p:nvSpPr>
          <p:cNvPr id="3" name="矩形 2"/>
          <p:cNvSpPr/>
          <p:nvPr/>
        </p:nvSpPr>
        <p:spPr>
          <a:xfrm>
            <a:off x="409903" y="3522045"/>
            <a:ext cx="11261835" cy="1754326"/>
          </a:xfrm>
          <a:prstGeom prst="rect">
            <a:avLst/>
          </a:prstGeom>
        </p:spPr>
        <p:txBody>
          <a:bodyPr wrap="square">
            <a:spAutoFit/>
          </a:bodyPr>
          <a:lstStyle/>
          <a:p>
            <a:pPr>
              <a:lnSpc>
                <a:spcPct val="150000"/>
              </a:lnSpc>
            </a:pPr>
            <a:r>
              <a:rPr lang="de-DE" altLang="zh-CN" dirty="0"/>
              <a:t>Was die Erfahrung aber und die Geschichte lehren, ist dieses, dass Völker und Regierungen niemals etwas aus der Geschichte gelernt und nach Lehren die aus derselben zu ziehen gewesen wären, gehandelt haben.</a:t>
            </a:r>
            <a:r>
              <a:rPr lang="en-US" altLang="zh-CN" dirty="0"/>
              <a:t>——Friedrich Hegel</a:t>
            </a:r>
            <a:endParaRPr lang="en-US" altLang="zh-CN" dirty="0">
              <a:solidFill>
                <a:srgbClr val="333333"/>
              </a:solidFill>
              <a:latin typeface="PingFang SC"/>
            </a:endParaRPr>
          </a:p>
          <a:p>
            <a:pPr>
              <a:lnSpc>
                <a:spcPct val="150000"/>
              </a:lnSpc>
            </a:pPr>
            <a:r>
              <a:rPr lang="zh-CN" altLang="en-US" dirty="0">
                <a:solidFill>
                  <a:srgbClr val="333333"/>
                </a:solidFill>
                <a:latin typeface="PingFang SC"/>
              </a:rPr>
              <a:t>人类唯一从历史中吸取的教训就是：人类从来都不会从历史中吸取教训！</a:t>
            </a:r>
            <a:r>
              <a:rPr lang="en-US" altLang="zh-CN" dirty="0"/>
              <a:t>——</a:t>
            </a:r>
            <a:r>
              <a:rPr lang="zh-CN" altLang="en-US" dirty="0"/>
              <a:t>黑格尔</a:t>
            </a:r>
          </a:p>
        </p:txBody>
      </p:sp>
      <p:sp>
        <p:nvSpPr>
          <p:cNvPr id="5" name="文本框 4">
            <a:extLst>
              <a:ext uri="{FF2B5EF4-FFF2-40B4-BE49-F238E27FC236}">
                <a16:creationId xmlns:a16="http://schemas.microsoft.com/office/drawing/2014/main" id="{5D41B1D4-B380-445A-9786-3862C5C34DB9}"/>
              </a:ext>
            </a:extLst>
          </p:cNvPr>
          <p:cNvSpPr txBox="1"/>
          <p:nvPr/>
        </p:nvSpPr>
        <p:spPr>
          <a:xfrm>
            <a:off x="1709708" y="5593722"/>
            <a:ext cx="8517663" cy="830997"/>
          </a:xfrm>
          <a:prstGeom prst="rect">
            <a:avLst/>
          </a:prstGeom>
          <a:noFill/>
        </p:spPr>
        <p:txBody>
          <a:bodyPr wrap="square" rtlCol="0">
            <a:spAutoFit/>
            <a:scene3d>
              <a:camera prst="obliqueTopLeft"/>
              <a:lightRig rig="threePt" dir="t"/>
            </a:scene3d>
          </a:bodyPr>
          <a:lstStyle/>
          <a:p>
            <a:r>
              <a:rPr lang="zh-CN" altLang="en-US" sz="4800" b="1" dirty="0">
                <a:solidFill>
                  <a:srgbClr val="FF0000"/>
                </a:solidFill>
              </a:rPr>
              <a:t>感谢所有</a:t>
            </a:r>
            <a:r>
              <a:rPr lang="en-US" altLang="zh-CN" sz="4800" b="1" dirty="0">
                <a:solidFill>
                  <a:srgbClr val="FF0000"/>
                </a:solidFill>
              </a:rPr>
              <a:t>BEPCII</a:t>
            </a:r>
            <a:r>
              <a:rPr lang="zh-CN" altLang="en-US" sz="4800" b="1" dirty="0">
                <a:solidFill>
                  <a:srgbClr val="FF0000"/>
                </a:solidFill>
              </a:rPr>
              <a:t>上的奉献者！！</a:t>
            </a:r>
          </a:p>
        </p:txBody>
      </p:sp>
    </p:spTree>
    <p:extLst>
      <p:ext uri="{BB962C8B-B14F-4D97-AF65-F5344CB8AC3E}">
        <p14:creationId xmlns:p14="http://schemas.microsoft.com/office/powerpoint/2010/main" val="36173560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幻灯片编号占位符 1"/>
          <p:cNvSpPr>
            <a:spLocks noGrp="1"/>
          </p:cNvSpPr>
          <p:nvPr>
            <p:ph type="sldNum" sz="quarter" idx="12"/>
          </p:nvPr>
        </p:nvSpPr>
        <p:spPr>
          <a:xfrm>
            <a:off x="11667160" y="6356348"/>
            <a:ext cx="524838" cy="365125"/>
          </a:xfrm>
        </p:spPr>
        <p:txBody>
          <a:bodyPr/>
          <a:lstStyle/>
          <a:p>
            <a:fld id="{473069F2-1BFE-4A2E-B6D1-533E36529D23}" type="slidenum">
              <a:rPr lang="zh-CN" altLang="en-US" smtClean="0"/>
              <a:pPr/>
              <a:t>3</a:t>
            </a:fld>
            <a:endParaRPr lang="zh-CN" altLang="en-US" dirty="0"/>
          </a:p>
        </p:txBody>
      </p:sp>
      <p:sp>
        <p:nvSpPr>
          <p:cNvPr id="6" name="文本框 5"/>
          <p:cNvSpPr txBox="1"/>
          <p:nvPr/>
        </p:nvSpPr>
        <p:spPr>
          <a:xfrm>
            <a:off x="1669982" y="224112"/>
            <a:ext cx="8073189" cy="1200329"/>
          </a:xfrm>
          <a:prstGeom prst="rect">
            <a:avLst/>
          </a:prstGeom>
          <a:solidFill>
            <a:srgbClr val="FFFF00"/>
          </a:solidFill>
        </p:spPr>
        <p:txBody>
          <a:bodyPr wrap="square" rtlCol="0">
            <a:spAutoFit/>
          </a:bodyPr>
          <a:lstStyle/>
          <a:p>
            <a:pPr algn="ctr"/>
            <a:r>
              <a:rPr lang="zh-CN" altLang="en-US" sz="3600" b="1" dirty="0">
                <a:solidFill>
                  <a:srgbClr val="FF0000"/>
                </a:solidFill>
                <a:latin typeface="黑体" panose="02010609060101010101" pitchFamily="49" charset="-122"/>
                <a:ea typeface="黑体" panose="02010609060101010101" pitchFamily="49" charset="-122"/>
                <a:cs typeface="Times New Roman" panose="02020603050405020304" pitchFamily="18" charset="0"/>
              </a:rPr>
              <a:t>对撞运行峰值亮度和流强的历史曲线（</a:t>
            </a:r>
            <a:r>
              <a:rPr lang="en-US" altLang="zh-CN" sz="3600" b="1" dirty="0">
                <a:solidFill>
                  <a:srgbClr val="FF0000"/>
                </a:solidFill>
                <a:latin typeface="黑体" panose="02010609060101010101" pitchFamily="49" charset="-122"/>
                <a:ea typeface="黑体" panose="02010609060101010101" pitchFamily="49" charset="-122"/>
                <a:cs typeface="Times New Roman" panose="02020603050405020304" pitchFamily="18" charset="0"/>
              </a:rPr>
              <a:t>2008-2024</a:t>
            </a:r>
            <a:r>
              <a:rPr lang="zh-CN" altLang="en-US" sz="3600" b="1" dirty="0">
                <a:solidFill>
                  <a:srgbClr val="FF0000"/>
                </a:solidFill>
                <a:latin typeface="黑体" panose="02010609060101010101" pitchFamily="49" charset="-122"/>
                <a:ea typeface="黑体" panose="02010609060101010101" pitchFamily="49" charset="-122"/>
                <a:cs typeface="Times New Roman" panose="02020603050405020304" pitchFamily="18" charset="0"/>
              </a:rPr>
              <a:t>）</a:t>
            </a:r>
          </a:p>
        </p:txBody>
      </p:sp>
      <p:pic>
        <p:nvPicPr>
          <p:cNvPr id="7" name="图片 6"/>
          <p:cNvPicPr>
            <a:picLocks noChangeAspect="1"/>
          </p:cNvPicPr>
          <p:nvPr/>
        </p:nvPicPr>
        <p:blipFill>
          <a:blip r:embed="rId2"/>
          <a:stretch>
            <a:fillRect/>
          </a:stretch>
        </p:blipFill>
        <p:spPr>
          <a:xfrm>
            <a:off x="0" y="1332000"/>
            <a:ext cx="12113625" cy="4793042"/>
          </a:xfrm>
          <a:prstGeom prst="rect">
            <a:avLst/>
          </a:prstGeom>
        </p:spPr>
      </p:pic>
    </p:spTree>
    <p:extLst>
      <p:ext uri="{BB962C8B-B14F-4D97-AF65-F5344CB8AC3E}">
        <p14:creationId xmlns:p14="http://schemas.microsoft.com/office/powerpoint/2010/main" val="2871096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E5835E-AD0A-6207-0376-8B49F828C3A9}"/>
              </a:ext>
            </a:extLst>
          </p:cNvPr>
          <p:cNvSpPr>
            <a:spLocks noGrp="1"/>
          </p:cNvSpPr>
          <p:nvPr>
            <p:ph type="title"/>
          </p:nvPr>
        </p:nvSpPr>
        <p:spPr>
          <a:xfrm>
            <a:off x="91146" y="0"/>
            <a:ext cx="2712440" cy="775247"/>
          </a:xfrm>
        </p:spPr>
        <p:txBody>
          <a:bodyPr/>
          <a:lstStyle/>
          <a:p>
            <a:r>
              <a:rPr lang="zh-CN" altLang="en-US" b="1" u="sng" dirty="0"/>
              <a:t>主要内容</a:t>
            </a:r>
          </a:p>
        </p:txBody>
      </p:sp>
      <p:sp>
        <p:nvSpPr>
          <p:cNvPr id="3" name="内容占位符 2">
            <a:extLst>
              <a:ext uri="{FF2B5EF4-FFF2-40B4-BE49-F238E27FC236}">
                <a16:creationId xmlns:a16="http://schemas.microsoft.com/office/drawing/2014/main" id="{D034C56B-0E95-097A-4A62-B0A295B9540B}"/>
              </a:ext>
            </a:extLst>
          </p:cNvPr>
          <p:cNvSpPr>
            <a:spLocks noGrp="1"/>
          </p:cNvSpPr>
          <p:nvPr>
            <p:ph idx="1"/>
          </p:nvPr>
        </p:nvSpPr>
        <p:spPr>
          <a:xfrm>
            <a:off x="367021" y="911605"/>
            <a:ext cx="9379651" cy="4418931"/>
          </a:xfrm>
        </p:spPr>
        <p:txBody>
          <a:bodyPr>
            <a:noAutofit/>
          </a:bodyPr>
          <a:lstStyle/>
          <a:p>
            <a:pPr lvl="1">
              <a:lnSpc>
                <a:spcPct val="150000"/>
              </a:lnSpc>
              <a:buClr>
                <a:schemeClr val="tx2"/>
              </a:buClr>
              <a:buFont typeface="Wingdings" panose="05000000000000000000" pitchFamily="2" charset="2"/>
              <a:buChar char="Ø"/>
            </a:pPr>
            <a:r>
              <a:rPr lang="zh-CN" altLang="en-US" sz="3600" b="1" dirty="0">
                <a:solidFill>
                  <a:srgbClr val="0000FF"/>
                </a:solidFill>
                <a:latin typeface="Times New Roman" panose="02020603050405020304" pitchFamily="18" charset="0"/>
                <a:cs typeface="Times New Roman" panose="02020603050405020304" pitchFamily="18" charset="0"/>
              </a:rPr>
              <a:t>束团拉伸和纵向宽带阻抗</a:t>
            </a:r>
            <a:endParaRPr lang="en-US" altLang="zh-CN" sz="3600" b="1" dirty="0">
              <a:solidFill>
                <a:srgbClr val="0000FF"/>
              </a:solidFill>
              <a:latin typeface="Times New Roman" panose="02020603050405020304" pitchFamily="18" charset="0"/>
              <a:cs typeface="Times New Roman" panose="02020603050405020304" pitchFamily="18" charset="0"/>
            </a:endParaRPr>
          </a:p>
          <a:p>
            <a:pPr lvl="1">
              <a:lnSpc>
                <a:spcPct val="150000"/>
              </a:lnSpc>
              <a:buClr>
                <a:schemeClr val="tx2"/>
              </a:buClr>
              <a:buFont typeface="Wingdings" panose="05000000000000000000" pitchFamily="2" charset="2"/>
              <a:buChar char="Ø"/>
            </a:pPr>
            <a:r>
              <a:rPr lang="zh-CN" altLang="en-US" sz="3600" b="1" dirty="0">
                <a:solidFill>
                  <a:srgbClr val="0000FF"/>
                </a:solidFill>
                <a:latin typeface="Times New Roman" panose="02020603050405020304" pitchFamily="18" charset="0"/>
                <a:cs typeface="Times New Roman" panose="02020603050405020304" pitchFamily="18" charset="0"/>
              </a:rPr>
              <a:t>横向模耦合不稳定性及横向宽带阻抗</a:t>
            </a:r>
            <a:endParaRPr lang="en-US" altLang="zh-CN" sz="3600" b="1" dirty="0">
              <a:solidFill>
                <a:srgbClr val="0000FF"/>
              </a:solidFill>
              <a:latin typeface="Times New Roman" panose="02020603050405020304" pitchFamily="18" charset="0"/>
              <a:cs typeface="Times New Roman" panose="02020603050405020304" pitchFamily="18" charset="0"/>
            </a:endParaRPr>
          </a:p>
          <a:p>
            <a:pPr lvl="1">
              <a:lnSpc>
                <a:spcPct val="150000"/>
              </a:lnSpc>
              <a:buClr>
                <a:schemeClr val="tx2"/>
              </a:buClr>
              <a:buFont typeface="Wingdings" panose="05000000000000000000" pitchFamily="2" charset="2"/>
              <a:buChar char="Ø"/>
            </a:pPr>
            <a:r>
              <a:rPr lang="zh-CN" altLang="en-US" sz="3600" b="1" dirty="0">
                <a:solidFill>
                  <a:srgbClr val="0000FF"/>
                </a:solidFill>
                <a:latin typeface="Times New Roman" panose="02020603050405020304" pitchFamily="18" charset="0"/>
                <a:cs typeface="Times New Roman" panose="02020603050405020304" pitchFamily="18" charset="0"/>
              </a:rPr>
              <a:t>耦合束团不稳定性测量及其窄带阻抗</a:t>
            </a:r>
            <a:endParaRPr lang="en-US" altLang="zh-CN" sz="3600" b="1" dirty="0">
              <a:solidFill>
                <a:srgbClr val="0000FF"/>
              </a:solidFill>
              <a:latin typeface="Times New Roman" panose="02020603050405020304" pitchFamily="18" charset="0"/>
              <a:cs typeface="Times New Roman" panose="02020603050405020304" pitchFamily="18" charset="0"/>
            </a:endParaRPr>
          </a:p>
          <a:p>
            <a:pPr lvl="1">
              <a:lnSpc>
                <a:spcPct val="150000"/>
              </a:lnSpc>
              <a:buClr>
                <a:schemeClr val="tx2"/>
              </a:buClr>
              <a:buFont typeface="Wingdings" panose="05000000000000000000" pitchFamily="2" charset="2"/>
              <a:buChar char="Ø"/>
            </a:pPr>
            <a:r>
              <a:rPr lang="zh-CN" altLang="en-US" sz="3600" b="1" dirty="0">
                <a:solidFill>
                  <a:srgbClr val="0000FF"/>
                </a:solidFill>
                <a:latin typeface="Times New Roman" panose="02020603050405020304" pitchFamily="18" charset="0"/>
                <a:cs typeface="Times New Roman" panose="02020603050405020304" pitchFamily="18" charset="0"/>
              </a:rPr>
              <a:t>横向反馈系统及其影响</a:t>
            </a:r>
            <a:endParaRPr lang="en-US" altLang="zh-CN" sz="3600" b="1" dirty="0">
              <a:solidFill>
                <a:srgbClr val="0000FF"/>
              </a:solidFill>
              <a:latin typeface="Times New Roman" panose="02020603050405020304" pitchFamily="18" charset="0"/>
              <a:cs typeface="Times New Roman" panose="02020603050405020304" pitchFamily="18" charset="0"/>
            </a:endParaRPr>
          </a:p>
          <a:p>
            <a:pPr lvl="1">
              <a:lnSpc>
                <a:spcPct val="150000"/>
              </a:lnSpc>
              <a:buClr>
                <a:schemeClr val="tx2"/>
              </a:buClr>
              <a:buFont typeface="Wingdings" panose="05000000000000000000" pitchFamily="2" charset="2"/>
              <a:buChar char="Ø"/>
            </a:pPr>
            <a:r>
              <a:rPr lang="zh-CN" altLang="en-US" sz="3600" b="1" dirty="0">
                <a:solidFill>
                  <a:srgbClr val="0000FF"/>
                </a:solidFill>
                <a:latin typeface="Times New Roman" panose="02020603050405020304" pitchFamily="18" charset="0"/>
                <a:cs typeface="Times New Roman" panose="02020603050405020304" pitchFamily="18" charset="0"/>
              </a:rPr>
              <a:t>总结及经验</a:t>
            </a:r>
            <a:endParaRPr lang="en-US" altLang="zh-CN" sz="36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98672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51074" y="79513"/>
            <a:ext cx="6306535" cy="584775"/>
          </a:xfrm>
          <a:prstGeom prst="rect">
            <a:avLst/>
          </a:prstGeom>
          <a:noFill/>
        </p:spPr>
        <p:txBody>
          <a:bodyPr wrap="none" rtlCol="0">
            <a:spAutoFit/>
          </a:bodyPr>
          <a:lstStyle/>
          <a:p>
            <a:r>
              <a:rPr lang="en-US" altLang="zh-CN" sz="3200" b="1" u="sng" dirty="0"/>
              <a:t>BEPCII</a:t>
            </a:r>
            <a:r>
              <a:rPr lang="zh-CN" altLang="en-US" sz="3200" b="1" u="sng" dirty="0"/>
              <a:t>物理取数的运行模式和参数</a:t>
            </a:r>
          </a:p>
        </p:txBody>
      </p:sp>
      <p:graphicFrame>
        <p:nvGraphicFramePr>
          <p:cNvPr id="2" name="表格 1"/>
          <p:cNvGraphicFramePr>
            <a:graphicFrameLocks noGrp="1"/>
          </p:cNvGraphicFramePr>
          <p:nvPr>
            <p:extLst>
              <p:ext uri="{D42A27DB-BD31-4B8C-83A1-F6EECF244321}">
                <p14:modId xmlns:p14="http://schemas.microsoft.com/office/powerpoint/2010/main" val="2014595709"/>
              </p:ext>
            </p:extLst>
          </p:nvPr>
        </p:nvGraphicFramePr>
        <p:xfrm>
          <a:off x="1628503" y="671082"/>
          <a:ext cx="8194765" cy="6128392"/>
        </p:xfrm>
        <a:graphic>
          <a:graphicData uri="http://schemas.openxmlformats.org/drawingml/2006/table">
            <a:tbl>
              <a:tblPr firstRow="1" firstCol="1" bandRow="1">
                <a:tableStyleId>{5C22544A-7EE6-4342-B048-85BDC9FD1C3A}</a:tableStyleId>
              </a:tblPr>
              <a:tblGrid>
                <a:gridCol w="4191227">
                  <a:extLst>
                    <a:ext uri="{9D8B030D-6E8A-4147-A177-3AD203B41FA5}">
                      <a16:colId xmlns:a16="http://schemas.microsoft.com/office/drawing/2014/main" val="2541997235"/>
                    </a:ext>
                  </a:extLst>
                </a:gridCol>
                <a:gridCol w="2003885">
                  <a:extLst>
                    <a:ext uri="{9D8B030D-6E8A-4147-A177-3AD203B41FA5}">
                      <a16:colId xmlns:a16="http://schemas.microsoft.com/office/drawing/2014/main" val="3533423192"/>
                    </a:ext>
                  </a:extLst>
                </a:gridCol>
                <a:gridCol w="1999653">
                  <a:extLst>
                    <a:ext uri="{9D8B030D-6E8A-4147-A177-3AD203B41FA5}">
                      <a16:colId xmlns:a16="http://schemas.microsoft.com/office/drawing/2014/main" val="3461680735"/>
                    </a:ext>
                  </a:extLst>
                </a:gridCol>
              </a:tblGrid>
              <a:tr h="322547">
                <a:tc>
                  <a:txBody>
                    <a:bodyPr/>
                    <a:lstStyle/>
                    <a:p>
                      <a:pPr algn="ctr">
                        <a:spcAft>
                          <a:spcPts val="0"/>
                        </a:spcAft>
                      </a:pPr>
                      <a:r>
                        <a:rPr lang="en-US" sz="1600" kern="0" dirty="0">
                          <a:effectLst/>
                        </a:rPr>
                        <a:t>Parameters</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dirty="0">
                          <a:effectLst/>
                        </a:rPr>
                        <a:t>BPR</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dirty="0">
                          <a:effectLst/>
                        </a:rPr>
                        <a:t>BER</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79338038"/>
                  </a:ext>
                </a:extLst>
              </a:tr>
              <a:tr h="322547">
                <a:tc>
                  <a:txBody>
                    <a:bodyPr/>
                    <a:lstStyle/>
                    <a:p>
                      <a:pPr algn="ctr">
                        <a:spcAft>
                          <a:spcPts val="0"/>
                        </a:spcAft>
                      </a:pPr>
                      <a:r>
                        <a:rPr lang="en-US" sz="1600" kern="0">
                          <a:effectLst/>
                        </a:rPr>
                        <a:t>Circumference (m)</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gridSpan="2">
                  <a:txBody>
                    <a:bodyPr/>
                    <a:lstStyle/>
                    <a:p>
                      <a:pPr algn="ctr">
                        <a:spcAft>
                          <a:spcPts val="0"/>
                        </a:spcAft>
                      </a:pPr>
                      <a:r>
                        <a:rPr lang="en-US" sz="1600" kern="0" dirty="0">
                          <a:effectLst/>
                        </a:rPr>
                        <a:t>237.53</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hMerge="1">
                  <a:txBody>
                    <a:bodyPr/>
                    <a:lstStyle/>
                    <a:p>
                      <a:endParaRPr lang="zh-CN" altLang="en-US"/>
                    </a:p>
                  </a:txBody>
                  <a:tcPr/>
                </a:tc>
                <a:extLst>
                  <a:ext uri="{0D108BD9-81ED-4DB2-BD59-A6C34878D82A}">
                    <a16:rowId xmlns:a16="http://schemas.microsoft.com/office/drawing/2014/main" val="281204133"/>
                  </a:ext>
                </a:extLst>
              </a:tr>
              <a:tr h="322547">
                <a:tc>
                  <a:txBody>
                    <a:bodyPr/>
                    <a:lstStyle/>
                    <a:p>
                      <a:pPr algn="ctr">
                        <a:spcAft>
                          <a:spcPts val="0"/>
                        </a:spcAft>
                      </a:pPr>
                      <a:r>
                        <a:rPr lang="en-US" sz="1600" kern="0">
                          <a:effectLst/>
                        </a:rPr>
                        <a:t>Beam energy (GeV)</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gridSpan="2">
                  <a:txBody>
                    <a:bodyPr/>
                    <a:lstStyle/>
                    <a:p>
                      <a:pPr algn="ctr">
                        <a:spcAft>
                          <a:spcPts val="0"/>
                        </a:spcAft>
                      </a:pPr>
                      <a:r>
                        <a:rPr lang="en-US" sz="1600" kern="0" dirty="0">
                          <a:effectLst/>
                        </a:rPr>
                        <a:t>1.89</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hMerge="1">
                  <a:txBody>
                    <a:bodyPr/>
                    <a:lstStyle/>
                    <a:p>
                      <a:endParaRPr lang="zh-CN" altLang="en-US"/>
                    </a:p>
                  </a:txBody>
                  <a:tcPr/>
                </a:tc>
                <a:extLst>
                  <a:ext uri="{0D108BD9-81ED-4DB2-BD59-A6C34878D82A}">
                    <a16:rowId xmlns:a16="http://schemas.microsoft.com/office/drawing/2014/main" val="3859034866"/>
                  </a:ext>
                </a:extLst>
              </a:tr>
              <a:tr h="322547">
                <a:tc>
                  <a:txBody>
                    <a:bodyPr/>
                    <a:lstStyle/>
                    <a:p>
                      <a:pPr algn="ctr">
                        <a:spcAft>
                          <a:spcPts val="0"/>
                        </a:spcAft>
                      </a:pPr>
                      <a:r>
                        <a:rPr lang="en-US" sz="1600" kern="0">
                          <a:effectLst/>
                        </a:rPr>
                        <a:t>RF frequency (MHz)</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gridSpan="2">
                  <a:txBody>
                    <a:bodyPr/>
                    <a:lstStyle/>
                    <a:p>
                      <a:pPr algn="ctr">
                        <a:spcAft>
                          <a:spcPts val="0"/>
                        </a:spcAft>
                      </a:pPr>
                      <a:r>
                        <a:rPr lang="en-US" sz="1600" kern="0" dirty="0">
                          <a:effectLst/>
                        </a:rPr>
                        <a:t>499.8</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hMerge="1">
                  <a:txBody>
                    <a:bodyPr/>
                    <a:lstStyle/>
                    <a:p>
                      <a:endParaRPr lang="zh-CN" altLang="en-US"/>
                    </a:p>
                  </a:txBody>
                  <a:tcPr/>
                </a:tc>
                <a:extLst>
                  <a:ext uri="{0D108BD9-81ED-4DB2-BD59-A6C34878D82A}">
                    <a16:rowId xmlns:a16="http://schemas.microsoft.com/office/drawing/2014/main" val="925667745"/>
                  </a:ext>
                </a:extLst>
              </a:tr>
              <a:tr h="322547">
                <a:tc>
                  <a:txBody>
                    <a:bodyPr/>
                    <a:lstStyle/>
                    <a:p>
                      <a:pPr algn="ctr">
                        <a:spcAft>
                          <a:spcPts val="0"/>
                        </a:spcAft>
                      </a:pPr>
                      <a:r>
                        <a:rPr lang="en-US" sz="1600" kern="0" dirty="0">
                          <a:effectLst/>
                        </a:rPr>
                        <a:t>Harmonic number</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gridSpan="2">
                  <a:txBody>
                    <a:bodyPr/>
                    <a:lstStyle/>
                    <a:p>
                      <a:pPr algn="ctr">
                        <a:spcAft>
                          <a:spcPts val="0"/>
                        </a:spcAft>
                      </a:pPr>
                      <a:r>
                        <a:rPr lang="en-US" sz="1600" kern="0" dirty="0">
                          <a:effectLst/>
                        </a:rPr>
                        <a:t>396</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hMerge="1">
                  <a:txBody>
                    <a:bodyPr/>
                    <a:lstStyle/>
                    <a:p>
                      <a:endParaRPr lang="zh-CN" altLang="en-US"/>
                    </a:p>
                  </a:txBody>
                  <a:tcPr/>
                </a:tc>
                <a:extLst>
                  <a:ext uri="{0D108BD9-81ED-4DB2-BD59-A6C34878D82A}">
                    <a16:rowId xmlns:a16="http://schemas.microsoft.com/office/drawing/2014/main" val="2850035725"/>
                  </a:ext>
                </a:extLst>
              </a:tr>
              <a:tr h="322547">
                <a:tc>
                  <a:txBody>
                    <a:bodyPr/>
                    <a:lstStyle/>
                    <a:p>
                      <a:pPr marL="0" algn="ctr" defTabSz="914400" rtl="0" eaLnBrk="1" latinLnBrk="0" hangingPunct="1">
                        <a:spcAft>
                          <a:spcPts val="0"/>
                        </a:spcAft>
                      </a:pPr>
                      <a:r>
                        <a:rPr lang="en-US" sz="1600" b="1" kern="0" dirty="0">
                          <a:solidFill>
                            <a:srgbClr val="8E0000"/>
                          </a:solidFill>
                          <a:effectLst/>
                          <a:latin typeface="+mn-lt"/>
                          <a:ea typeface="+mn-ea"/>
                          <a:cs typeface="+mn-cs"/>
                        </a:rPr>
                        <a:t>Bunch number </a:t>
                      </a:r>
                      <a:endParaRPr lang="zh-CN" sz="1600" b="1" kern="0" dirty="0">
                        <a:solidFill>
                          <a:srgbClr val="8E0000"/>
                        </a:solidFill>
                        <a:effectLst/>
                        <a:latin typeface="+mn-lt"/>
                        <a:ea typeface="+mn-ea"/>
                        <a:cs typeface="+mn-cs"/>
                      </a:endParaRPr>
                    </a:p>
                  </a:txBody>
                  <a:tcPr marL="68580" marR="68580" marT="0" marB="0"/>
                </a:tc>
                <a:tc gridSpan="2">
                  <a:txBody>
                    <a:bodyPr/>
                    <a:lstStyle/>
                    <a:p>
                      <a:pPr marL="0" algn="ctr" defTabSz="914400" rtl="0" eaLnBrk="1" latinLnBrk="0" hangingPunct="1">
                        <a:spcAft>
                          <a:spcPts val="0"/>
                        </a:spcAft>
                      </a:pPr>
                      <a:r>
                        <a:rPr lang="en-US" sz="1600" b="1" kern="0" dirty="0">
                          <a:solidFill>
                            <a:srgbClr val="8E0000"/>
                          </a:solidFill>
                          <a:effectLst/>
                          <a:latin typeface="+mn-lt"/>
                          <a:ea typeface="+mn-ea"/>
                          <a:cs typeface="+mn-cs"/>
                        </a:rPr>
                        <a:t>118(bunch spacing 6ns)</a:t>
                      </a:r>
                      <a:endParaRPr lang="zh-CN" sz="1600" b="1" kern="0" dirty="0">
                        <a:solidFill>
                          <a:srgbClr val="8E0000"/>
                        </a:solidFill>
                        <a:effectLst/>
                        <a:latin typeface="+mn-lt"/>
                        <a:ea typeface="+mn-ea"/>
                        <a:cs typeface="+mn-cs"/>
                      </a:endParaRPr>
                    </a:p>
                  </a:txBody>
                  <a:tcPr marL="68580" marR="68580" marT="0" marB="0"/>
                </a:tc>
                <a:tc hMerge="1">
                  <a:txBody>
                    <a:bodyPr/>
                    <a:lstStyle/>
                    <a:p>
                      <a:endParaRPr lang="zh-CN" altLang="en-US"/>
                    </a:p>
                  </a:txBody>
                  <a:tcPr/>
                </a:tc>
                <a:extLst>
                  <a:ext uri="{0D108BD9-81ED-4DB2-BD59-A6C34878D82A}">
                    <a16:rowId xmlns:a16="http://schemas.microsoft.com/office/drawing/2014/main" val="3748543028"/>
                  </a:ext>
                </a:extLst>
              </a:tr>
              <a:tr h="322547">
                <a:tc>
                  <a:txBody>
                    <a:bodyPr/>
                    <a:lstStyle/>
                    <a:p>
                      <a:pPr algn="ctr">
                        <a:spcAft>
                          <a:spcPts val="0"/>
                        </a:spcAft>
                      </a:pPr>
                      <a:r>
                        <a:rPr lang="en-US" sz="1600" kern="0">
                          <a:effectLst/>
                        </a:rPr>
                        <a:t>Revolution frequency (MHz)</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gridSpan="2">
                  <a:txBody>
                    <a:bodyPr/>
                    <a:lstStyle/>
                    <a:p>
                      <a:pPr algn="ctr">
                        <a:spcAft>
                          <a:spcPts val="0"/>
                        </a:spcAft>
                      </a:pPr>
                      <a:r>
                        <a:rPr lang="en-US" sz="1600" kern="0" dirty="0">
                          <a:effectLst/>
                        </a:rPr>
                        <a:t>1.2621</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hMerge="1">
                  <a:txBody>
                    <a:bodyPr/>
                    <a:lstStyle/>
                    <a:p>
                      <a:endParaRPr lang="zh-CN" altLang="en-US"/>
                    </a:p>
                  </a:txBody>
                  <a:tcPr/>
                </a:tc>
                <a:extLst>
                  <a:ext uri="{0D108BD9-81ED-4DB2-BD59-A6C34878D82A}">
                    <a16:rowId xmlns:a16="http://schemas.microsoft.com/office/drawing/2014/main" val="1591775037"/>
                  </a:ext>
                </a:extLst>
              </a:tr>
              <a:tr h="322547">
                <a:tc>
                  <a:txBody>
                    <a:bodyPr/>
                    <a:lstStyle/>
                    <a:p>
                      <a:pPr algn="ctr">
                        <a:spcAft>
                          <a:spcPts val="0"/>
                        </a:spcAft>
                      </a:pPr>
                      <a:r>
                        <a:rPr lang="en-US" sz="1600" kern="0">
                          <a:effectLst/>
                        </a:rPr>
                        <a:t>Injection frequency (Hz)</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gridSpan="2">
                  <a:txBody>
                    <a:bodyPr/>
                    <a:lstStyle/>
                    <a:p>
                      <a:pPr algn="ctr">
                        <a:spcAft>
                          <a:spcPts val="0"/>
                        </a:spcAft>
                      </a:pPr>
                      <a:r>
                        <a:rPr lang="en-US" sz="1600" kern="0" dirty="0">
                          <a:effectLst/>
                        </a:rPr>
                        <a:t>50</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hMerge="1">
                  <a:txBody>
                    <a:bodyPr/>
                    <a:lstStyle/>
                    <a:p>
                      <a:endParaRPr lang="zh-CN" altLang="en-US"/>
                    </a:p>
                  </a:txBody>
                  <a:tcPr/>
                </a:tc>
                <a:extLst>
                  <a:ext uri="{0D108BD9-81ED-4DB2-BD59-A6C34878D82A}">
                    <a16:rowId xmlns:a16="http://schemas.microsoft.com/office/drawing/2014/main" val="1666052788"/>
                  </a:ext>
                </a:extLst>
              </a:tr>
              <a:tr h="322547">
                <a:tc>
                  <a:txBody>
                    <a:bodyPr/>
                    <a:lstStyle/>
                    <a:p>
                      <a:pPr algn="ctr">
                        <a:spcAft>
                          <a:spcPts val="0"/>
                        </a:spcAft>
                      </a:pPr>
                      <a:r>
                        <a:rPr lang="en-US" sz="1600" kern="0">
                          <a:effectLst/>
                        </a:rPr>
                        <a:t>Min bunch spacing (ns)</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gridSpan="2">
                  <a:txBody>
                    <a:bodyPr/>
                    <a:lstStyle/>
                    <a:p>
                      <a:pPr algn="ctr">
                        <a:spcAft>
                          <a:spcPts val="0"/>
                        </a:spcAft>
                      </a:pPr>
                      <a:r>
                        <a:rPr lang="en-US" sz="1600" kern="0" dirty="0">
                          <a:effectLst/>
                        </a:rPr>
                        <a:t>2</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hMerge="1">
                  <a:txBody>
                    <a:bodyPr/>
                    <a:lstStyle/>
                    <a:p>
                      <a:endParaRPr lang="zh-CN" altLang="en-US"/>
                    </a:p>
                  </a:txBody>
                  <a:tcPr/>
                </a:tc>
                <a:extLst>
                  <a:ext uri="{0D108BD9-81ED-4DB2-BD59-A6C34878D82A}">
                    <a16:rowId xmlns:a16="http://schemas.microsoft.com/office/drawing/2014/main" val="4063821099"/>
                  </a:ext>
                </a:extLst>
              </a:tr>
              <a:tr h="322547">
                <a:tc>
                  <a:txBody>
                    <a:bodyPr/>
                    <a:lstStyle/>
                    <a:p>
                      <a:pPr algn="ctr">
                        <a:spcAft>
                          <a:spcPts val="0"/>
                        </a:spcAft>
                      </a:pPr>
                      <a:r>
                        <a:rPr lang="en-US" sz="1600" kern="0">
                          <a:effectLst/>
                        </a:rPr>
                        <a:t>RF cavity voltage (MV)</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gridSpan="2">
                  <a:txBody>
                    <a:bodyPr/>
                    <a:lstStyle/>
                    <a:p>
                      <a:pPr algn="ctr">
                        <a:spcAft>
                          <a:spcPts val="0"/>
                        </a:spcAft>
                      </a:pPr>
                      <a:r>
                        <a:rPr lang="en-US" sz="1600" kern="0" dirty="0">
                          <a:effectLst/>
                        </a:rPr>
                        <a:t>1.5</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hMerge="1">
                  <a:txBody>
                    <a:bodyPr/>
                    <a:lstStyle/>
                    <a:p>
                      <a:endParaRPr lang="zh-CN" altLang="en-US"/>
                    </a:p>
                  </a:txBody>
                  <a:tcPr/>
                </a:tc>
                <a:extLst>
                  <a:ext uri="{0D108BD9-81ED-4DB2-BD59-A6C34878D82A}">
                    <a16:rowId xmlns:a16="http://schemas.microsoft.com/office/drawing/2014/main" val="3491166886"/>
                  </a:ext>
                </a:extLst>
              </a:tr>
              <a:tr h="322547">
                <a:tc>
                  <a:txBody>
                    <a:bodyPr/>
                    <a:lstStyle/>
                    <a:p>
                      <a:pPr algn="ctr">
                        <a:spcAft>
                          <a:spcPts val="0"/>
                        </a:spcAft>
                      </a:pPr>
                      <a:r>
                        <a:rPr lang="en-US" altLang="zh-CN" sz="1600" b="1" kern="100" dirty="0">
                          <a:solidFill>
                            <a:srgbClr val="8E0000"/>
                          </a:solidFill>
                          <a:effectLst/>
                          <a:latin typeface="等线" panose="02010600030101010101" pitchFamily="2" charset="-122"/>
                          <a:ea typeface="等线" panose="02010600030101010101" pitchFamily="2" charset="-122"/>
                          <a:cs typeface="Times New Roman" panose="02020603050405020304" pitchFamily="18" charset="0"/>
                        </a:rPr>
                        <a:t>Beam current(mA)</a:t>
                      </a:r>
                      <a:endParaRPr lang="zh-CN" sz="1600" b="1" kern="100" dirty="0">
                        <a:solidFill>
                          <a:srgbClr val="8E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marL="0" algn="ctr" defTabSz="914400" rtl="0" eaLnBrk="1" latinLnBrk="0" hangingPunct="1">
                        <a:spcAft>
                          <a:spcPts val="0"/>
                        </a:spcAft>
                      </a:pPr>
                      <a:r>
                        <a:rPr lang="en-US" altLang="zh-CN" sz="1600" b="1" kern="0" dirty="0">
                          <a:solidFill>
                            <a:srgbClr val="8E0000"/>
                          </a:solidFill>
                          <a:effectLst/>
                          <a:latin typeface="+mn-lt"/>
                          <a:ea typeface="+mn-ea"/>
                          <a:cs typeface="+mn-cs"/>
                        </a:rPr>
                        <a:t>910</a:t>
                      </a:r>
                      <a:endParaRPr lang="zh-CN" sz="1600" b="1" kern="0" dirty="0">
                        <a:solidFill>
                          <a:srgbClr val="8E0000"/>
                        </a:solidFill>
                        <a:effectLst/>
                        <a:latin typeface="+mn-lt"/>
                        <a:ea typeface="+mn-ea"/>
                        <a:cs typeface="+mn-cs"/>
                      </a:endParaRPr>
                    </a:p>
                  </a:txBody>
                  <a:tcPr marL="68580" marR="68580" marT="0" marB="0" anchor="ctr"/>
                </a:tc>
                <a:tc>
                  <a:txBody>
                    <a:bodyPr/>
                    <a:lstStyle/>
                    <a:p>
                      <a:pPr marL="0" algn="ctr" defTabSz="914400" rtl="0" eaLnBrk="1" latinLnBrk="0" hangingPunct="1">
                        <a:spcAft>
                          <a:spcPts val="0"/>
                        </a:spcAft>
                      </a:pPr>
                      <a:r>
                        <a:rPr lang="en-US" altLang="zh-CN" sz="1600" b="1" kern="0" dirty="0">
                          <a:solidFill>
                            <a:srgbClr val="8E0000"/>
                          </a:solidFill>
                          <a:effectLst/>
                          <a:latin typeface="+mn-lt"/>
                          <a:ea typeface="+mn-ea"/>
                          <a:cs typeface="+mn-cs"/>
                        </a:rPr>
                        <a:t>950</a:t>
                      </a:r>
                      <a:endParaRPr lang="zh-CN" sz="1600" b="1" kern="0" dirty="0">
                        <a:solidFill>
                          <a:srgbClr val="8E0000"/>
                        </a:solidFill>
                        <a:effectLst/>
                        <a:latin typeface="+mn-lt"/>
                        <a:ea typeface="+mn-ea"/>
                        <a:cs typeface="+mn-cs"/>
                      </a:endParaRPr>
                    </a:p>
                  </a:txBody>
                  <a:tcPr marL="68580" marR="68580" marT="0" marB="0" anchor="ctr"/>
                </a:tc>
                <a:extLst>
                  <a:ext uri="{0D108BD9-81ED-4DB2-BD59-A6C34878D82A}">
                    <a16:rowId xmlns:a16="http://schemas.microsoft.com/office/drawing/2014/main" val="1080744972"/>
                  </a:ext>
                </a:extLst>
              </a:tr>
              <a:tr h="322547">
                <a:tc>
                  <a:txBody>
                    <a:bodyPr/>
                    <a:lstStyle/>
                    <a:p>
                      <a:pPr algn="ctr">
                        <a:spcAft>
                          <a:spcPts val="0"/>
                        </a:spcAft>
                      </a:pPr>
                      <a:r>
                        <a:rPr lang="en-US" sz="1600" b="1" kern="0" dirty="0">
                          <a:solidFill>
                            <a:srgbClr val="8E0000"/>
                          </a:solidFill>
                          <a:effectLst/>
                        </a:rPr>
                        <a:t>Horizontal tune </a:t>
                      </a:r>
                      <a:endParaRPr lang="zh-CN" sz="1600" b="1" kern="100" dirty="0">
                        <a:solidFill>
                          <a:srgbClr val="8E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marL="0" algn="ctr" defTabSz="914400" rtl="0" eaLnBrk="1" latinLnBrk="0" hangingPunct="1">
                        <a:spcAft>
                          <a:spcPts val="0"/>
                        </a:spcAft>
                      </a:pPr>
                      <a:r>
                        <a:rPr lang="en-US" sz="1600" b="1" kern="0" dirty="0">
                          <a:solidFill>
                            <a:srgbClr val="8E0000"/>
                          </a:solidFill>
                          <a:effectLst/>
                          <a:latin typeface="+mn-lt"/>
                          <a:ea typeface="+mn-ea"/>
                          <a:cs typeface="+mn-cs"/>
                        </a:rPr>
                        <a:t>7.5052</a:t>
                      </a:r>
                      <a:endParaRPr lang="zh-CN" sz="1600" b="1" kern="0" dirty="0">
                        <a:solidFill>
                          <a:srgbClr val="8E0000"/>
                        </a:solidFill>
                        <a:effectLst/>
                        <a:latin typeface="+mn-lt"/>
                        <a:ea typeface="+mn-ea"/>
                        <a:cs typeface="+mn-cs"/>
                      </a:endParaRPr>
                    </a:p>
                  </a:txBody>
                  <a:tcPr marL="68580" marR="68580" marT="0" marB="0" anchor="ctr"/>
                </a:tc>
                <a:tc>
                  <a:txBody>
                    <a:bodyPr/>
                    <a:lstStyle/>
                    <a:p>
                      <a:pPr marL="0" algn="ctr" defTabSz="914400" rtl="0" eaLnBrk="1" latinLnBrk="0" hangingPunct="1">
                        <a:spcAft>
                          <a:spcPts val="0"/>
                        </a:spcAft>
                      </a:pPr>
                      <a:r>
                        <a:rPr lang="en-US" sz="1600" b="1" kern="0" dirty="0">
                          <a:solidFill>
                            <a:srgbClr val="8E0000"/>
                          </a:solidFill>
                          <a:effectLst/>
                          <a:latin typeface="+mn-lt"/>
                          <a:ea typeface="+mn-ea"/>
                          <a:cs typeface="+mn-cs"/>
                        </a:rPr>
                        <a:t>7.5064</a:t>
                      </a:r>
                      <a:endParaRPr lang="zh-CN" sz="1600" b="1" kern="0" dirty="0">
                        <a:solidFill>
                          <a:srgbClr val="8E0000"/>
                        </a:solidFill>
                        <a:effectLst/>
                        <a:latin typeface="+mn-lt"/>
                        <a:ea typeface="+mn-ea"/>
                        <a:cs typeface="+mn-cs"/>
                      </a:endParaRPr>
                    </a:p>
                  </a:txBody>
                  <a:tcPr marL="68580" marR="68580" marT="0" marB="0" anchor="ctr"/>
                </a:tc>
                <a:extLst>
                  <a:ext uri="{0D108BD9-81ED-4DB2-BD59-A6C34878D82A}">
                    <a16:rowId xmlns:a16="http://schemas.microsoft.com/office/drawing/2014/main" val="927527298"/>
                  </a:ext>
                </a:extLst>
              </a:tr>
              <a:tr h="322547">
                <a:tc>
                  <a:txBody>
                    <a:bodyPr/>
                    <a:lstStyle/>
                    <a:p>
                      <a:pPr algn="ctr">
                        <a:spcAft>
                          <a:spcPts val="0"/>
                        </a:spcAft>
                      </a:pPr>
                      <a:r>
                        <a:rPr lang="en-US" sz="1600" kern="0" dirty="0">
                          <a:effectLst/>
                        </a:rPr>
                        <a:t>Vertical tune </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600" kern="0" dirty="0">
                          <a:effectLst/>
                        </a:rPr>
                        <a:t>5.5685</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dirty="0">
                          <a:effectLst/>
                        </a:rPr>
                        <a:t>5.5720</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193362804"/>
                  </a:ext>
                </a:extLst>
              </a:tr>
              <a:tr h="322547">
                <a:tc>
                  <a:txBody>
                    <a:bodyPr/>
                    <a:lstStyle/>
                    <a:p>
                      <a:pPr algn="ctr">
                        <a:spcAft>
                          <a:spcPts val="0"/>
                        </a:spcAft>
                      </a:pPr>
                      <a:r>
                        <a:rPr lang="en-US" sz="1600" kern="0" dirty="0">
                          <a:effectLst/>
                        </a:rPr>
                        <a:t>Synchrotron tune </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600" kern="0" dirty="0">
                          <a:effectLst/>
                        </a:rPr>
                        <a:t>0.0299</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dirty="0">
                          <a:effectLst/>
                        </a:rPr>
                        <a:t>0.0296</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194724043"/>
                  </a:ext>
                </a:extLst>
              </a:tr>
              <a:tr h="645093">
                <a:tc>
                  <a:txBody>
                    <a:bodyPr/>
                    <a:lstStyle/>
                    <a:p>
                      <a:pPr algn="ctr">
                        <a:spcAft>
                          <a:spcPts val="0"/>
                        </a:spcAft>
                      </a:pPr>
                      <a:r>
                        <a:rPr lang="en-US" sz="1600" kern="0">
                          <a:effectLst/>
                        </a:rPr>
                        <a:t>Momentum compaction factor</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a:effectLst/>
                        </a:rPr>
                        <a:t>0.017975</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dirty="0">
                          <a:effectLst/>
                        </a:rPr>
                        <a:t>0.017647</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834565115"/>
                  </a:ext>
                </a:extLst>
              </a:tr>
              <a:tr h="322547">
                <a:tc>
                  <a:txBody>
                    <a:bodyPr/>
                    <a:lstStyle/>
                    <a:p>
                      <a:pPr algn="ctr">
                        <a:spcAft>
                          <a:spcPts val="0"/>
                        </a:spcAft>
                      </a:pPr>
                      <a:r>
                        <a:rPr lang="en-US" sz="1600" kern="0">
                          <a:effectLst/>
                        </a:rPr>
                        <a:t>Energy spread</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dirty="0">
                          <a:effectLst/>
                        </a:rPr>
                        <a:t>5.224122E-4</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dirty="0">
                          <a:effectLst/>
                        </a:rPr>
                        <a:t>5.424420E-4</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395908525"/>
                  </a:ext>
                </a:extLst>
              </a:tr>
              <a:tr h="322547">
                <a:tc>
                  <a:txBody>
                    <a:bodyPr/>
                    <a:lstStyle/>
                    <a:p>
                      <a:pPr algn="ctr">
                        <a:spcAft>
                          <a:spcPts val="0"/>
                        </a:spcAft>
                      </a:pPr>
                      <a:r>
                        <a:rPr lang="en-US" sz="1600" kern="0">
                          <a:effectLst/>
                        </a:rPr>
                        <a:t>Horizontal pipe radius (mm)</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gridSpan="2">
                  <a:txBody>
                    <a:bodyPr/>
                    <a:lstStyle/>
                    <a:p>
                      <a:pPr algn="ctr">
                        <a:spcAft>
                          <a:spcPts val="0"/>
                        </a:spcAft>
                      </a:pPr>
                      <a:r>
                        <a:rPr lang="en-US" sz="1600" kern="0" dirty="0">
                          <a:effectLst/>
                        </a:rPr>
                        <a:t>54</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hMerge="1">
                  <a:txBody>
                    <a:bodyPr/>
                    <a:lstStyle/>
                    <a:p>
                      <a:endParaRPr lang="zh-CN" altLang="en-US"/>
                    </a:p>
                  </a:txBody>
                  <a:tcPr/>
                </a:tc>
                <a:extLst>
                  <a:ext uri="{0D108BD9-81ED-4DB2-BD59-A6C34878D82A}">
                    <a16:rowId xmlns:a16="http://schemas.microsoft.com/office/drawing/2014/main" val="2754862325"/>
                  </a:ext>
                </a:extLst>
              </a:tr>
              <a:tr h="322547">
                <a:tc>
                  <a:txBody>
                    <a:bodyPr/>
                    <a:lstStyle/>
                    <a:p>
                      <a:pPr algn="ctr">
                        <a:spcAft>
                          <a:spcPts val="0"/>
                        </a:spcAft>
                      </a:pPr>
                      <a:r>
                        <a:rPr lang="en-US" sz="1600" kern="0">
                          <a:effectLst/>
                        </a:rPr>
                        <a:t>Vertical pipe radius (mm)</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gridSpan="2">
                  <a:txBody>
                    <a:bodyPr/>
                    <a:lstStyle/>
                    <a:p>
                      <a:pPr algn="ctr">
                        <a:spcAft>
                          <a:spcPts val="0"/>
                        </a:spcAft>
                      </a:pPr>
                      <a:r>
                        <a:rPr lang="en-US" sz="1600" kern="0" dirty="0">
                          <a:effectLst/>
                        </a:rPr>
                        <a:t>26</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hMerge="1">
                  <a:txBody>
                    <a:bodyPr/>
                    <a:lstStyle/>
                    <a:p>
                      <a:endParaRPr lang="zh-CN" altLang="en-US"/>
                    </a:p>
                  </a:txBody>
                  <a:tcPr/>
                </a:tc>
                <a:extLst>
                  <a:ext uri="{0D108BD9-81ED-4DB2-BD59-A6C34878D82A}">
                    <a16:rowId xmlns:a16="http://schemas.microsoft.com/office/drawing/2014/main" val="313777674"/>
                  </a:ext>
                </a:extLst>
              </a:tr>
            </a:tbl>
          </a:graphicData>
        </a:graphic>
      </p:graphicFrame>
    </p:spTree>
    <p:extLst>
      <p:ext uri="{BB962C8B-B14F-4D97-AF65-F5344CB8AC3E}">
        <p14:creationId xmlns:p14="http://schemas.microsoft.com/office/powerpoint/2010/main" val="28773194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DBCBE9B5-BD4B-1337-8593-27BF1E532024}"/>
              </a:ext>
            </a:extLst>
          </p:cNvPr>
          <p:cNvSpPr txBox="1"/>
          <p:nvPr/>
        </p:nvSpPr>
        <p:spPr>
          <a:xfrm>
            <a:off x="0" y="-5497"/>
            <a:ext cx="10592284" cy="646331"/>
          </a:xfrm>
          <a:prstGeom prst="rect">
            <a:avLst/>
          </a:prstGeom>
          <a:noFill/>
        </p:spPr>
        <p:txBody>
          <a:bodyPr wrap="square">
            <a:spAutoFit/>
          </a:bodyPr>
          <a:lstStyle/>
          <a:p>
            <a:pPr>
              <a:spcBef>
                <a:spcPct val="0"/>
              </a:spcBef>
            </a:pPr>
            <a:r>
              <a:rPr lang="zh-CN" altLang="en-US" sz="3600" b="1" u="sng" dirty="0"/>
              <a:t>束团拉伸效应及纵向宽带阻抗：</a:t>
            </a:r>
            <a:r>
              <a:rPr lang="en-US" altLang="zh-CN" sz="3600" b="1" u="sng" dirty="0"/>
              <a:t>BPR&amp;BER</a:t>
            </a:r>
          </a:p>
        </p:txBody>
      </p:sp>
      <p:sp>
        <p:nvSpPr>
          <p:cNvPr id="7" name="文本框 6">
            <a:extLst>
              <a:ext uri="{FF2B5EF4-FFF2-40B4-BE49-F238E27FC236}">
                <a16:creationId xmlns:a16="http://schemas.microsoft.com/office/drawing/2014/main" id="{E790091D-AA1A-B593-DFF7-0535E127F36F}"/>
              </a:ext>
            </a:extLst>
          </p:cNvPr>
          <p:cNvSpPr txBox="1"/>
          <p:nvPr/>
        </p:nvSpPr>
        <p:spPr>
          <a:xfrm>
            <a:off x="0" y="597790"/>
            <a:ext cx="11692020" cy="501932"/>
          </a:xfrm>
          <a:prstGeom prst="rect">
            <a:avLst/>
          </a:prstGeom>
          <a:noFill/>
        </p:spPr>
        <p:txBody>
          <a:bodyPr wrap="square">
            <a:spAutoFit/>
          </a:bodyPr>
          <a:lstStyle/>
          <a:p>
            <a:pPr>
              <a:lnSpc>
                <a:spcPct val="150000"/>
              </a:lnSpc>
            </a:pPr>
            <a:r>
              <a:rPr lang="zh-CN"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条纹相机</a:t>
            </a:r>
            <a:r>
              <a:rPr lang="zh-CN" altLang="en-US" sz="2000" b="1"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束团纵向长度的测量，</a:t>
            </a:r>
            <a:r>
              <a:rPr lang="zh-CN" altLang="en-US" sz="2000" kern="100" dirty="0">
                <a:effectLst/>
                <a:latin typeface="Times New Roman" panose="02020603050405020304" pitchFamily="18" charset="0"/>
                <a:ea typeface="宋体" panose="02010600030101010101" pitchFamily="2" charset="-122"/>
                <a:cs typeface="Times New Roman" panose="02020603050405020304" pitchFamily="18" charset="0"/>
              </a:rPr>
              <a:t>通过</a:t>
            </a:r>
            <a:r>
              <a:rPr lang="zh-CN"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束团长度和流强之间的</a:t>
            </a:r>
            <a:r>
              <a:rPr lang="zh-CN" altLang="en-US" sz="2000" kern="100" dirty="0">
                <a:effectLst/>
                <a:latin typeface="Times New Roman" panose="02020603050405020304" pitchFamily="18" charset="0"/>
                <a:ea typeface="宋体" panose="02010600030101010101" pitchFamily="2" charset="-122"/>
                <a:cs typeface="Times New Roman" panose="02020603050405020304" pitchFamily="18" charset="0"/>
              </a:rPr>
              <a:t>拉伸</a:t>
            </a:r>
            <a:r>
              <a:rPr lang="zh-CN"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关系，拟合</a:t>
            </a:r>
            <a:r>
              <a:rPr lang="zh-CN" altLang="en-US" sz="2000" kern="100" dirty="0">
                <a:effectLst/>
                <a:latin typeface="Times New Roman" panose="02020603050405020304" pitchFamily="18" charset="0"/>
                <a:ea typeface="宋体" panose="02010600030101010101" pitchFamily="2" charset="-122"/>
                <a:cs typeface="Times New Roman" panose="02020603050405020304" pitchFamily="18" charset="0"/>
              </a:rPr>
              <a:t>得到</a:t>
            </a:r>
            <a:r>
              <a:rPr lang="zh-CN"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电子环纵向有效阻抗</a:t>
            </a:r>
            <a:endParaRPr lang="zh-CN" altLang="en-US" sz="2000" dirty="0"/>
          </a:p>
        </p:txBody>
      </p:sp>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335A9BAB-0B7D-1FEC-AFC3-529DB046E658}"/>
                  </a:ext>
                </a:extLst>
              </p:cNvPr>
              <p:cNvSpPr txBox="1"/>
              <p:nvPr/>
            </p:nvSpPr>
            <p:spPr>
              <a:xfrm>
                <a:off x="2030087" y="1036723"/>
                <a:ext cx="5107648" cy="98802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sz="1600" i="1" smtClean="0">
                              <a:solidFill>
                                <a:srgbClr val="836967"/>
                              </a:solidFill>
                              <a:latin typeface="Cambria Math" panose="02040503050406030204" pitchFamily="18" charset="0"/>
                            </a:rPr>
                          </m:ctrlPr>
                        </m:sSubPr>
                        <m:e>
                          <m:r>
                            <a:rPr lang="zh-CN" altLang="en-US" sz="1600" i="1">
                              <a:latin typeface="Cambria Math" panose="02040503050406030204" pitchFamily="18" charset="0"/>
                            </a:rPr>
                            <m:t>𝐼</m:t>
                          </m:r>
                        </m:e>
                        <m:sub>
                          <m:r>
                            <a:rPr lang="zh-CN" altLang="en-US" sz="1600" i="1">
                              <a:latin typeface="Cambria Math" panose="02040503050406030204" pitchFamily="18" charset="0"/>
                            </a:rPr>
                            <m:t>𝑏</m:t>
                          </m:r>
                        </m:sub>
                      </m:sSub>
                      <m:r>
                        <a:rPr lang="zh-CN" altLang="en-US" sz="1600" i="0">
                          <a:latin typeface="Cambria Math" panose="02040503050406030204" pitchFamily="18" charset="0"/>
                        </a:rPr>
                        <m:t>=</m:t>
                      </m:r>
                      <m:d>
                        <m:dPr>
                          <m:begChr m:val="["/>
                          <m:endChr m:val="]"/>
                          <m:ctrlPr>
                            <a:rPr lang="zh-CN" altLang="en-US" sz="1600" i="1">
                              <a:solidFill>
                                <a:srgbClr val="836967"/>
                              </a:solidFill>
                              <a:latin typeface="Cambria Math" panose="02040503050406030204" pitchFamily="18" charset="0"/>
                            </a:rPr>
                          </m:ctrlPr>
                        </m:dPr>
                        <m:e>
                          <m:d>
                            <m:dPr>
                              <m:ctrlPr>
                                <a:rPr lang="zh-CN" altLang="en-US" sz="1600" i="1">
                                  <a:solidFill>
                                    <a:srgbClr val="836967"/>
                                  </a:solidFill>
                                  <a:latin typeface="Cambria Math" panose="02040503050406030204" pitchFamily="18" charset="0"/>
                                </a:rPr>
                              </m:ctrlPr>
                            </m:dPr>
                            <m:e>
                              <m:f>
                                <m:fPr>
                                  <m:ctrlPr>
                                    <a:rPr lang="zh-CN" altLang="en-US" sz="1600" i="1">
                                      <a:solidFill>
                                        <a:srgbClr val="836967"/>
                                      </a:solidFill>
                                      <a:latin typeface="Cambria Math" panose="02040503050406030204" pitchFamily="18" charset="0"/>
                                    </a:rPr>
                                  </m:ctrlPr>
                                </m:fPr>
                                <m:num>
                                  <m:sSub>
                                    <m:sSubPr>
                                      <m:ctrlPr>
                                        <a:rPr lang="zh-CN" altLang="en-US" sz="1600" i="1">
                                          <a:solidFill>
                                            <a:srgbClr val="836967"/>
                                          </a:solidFill>
                                          <a:latin typeface="Cambria Math" panose="02040503050406030204" pitchFamily="18" charset="0"/>
                                        </a:rPr>
                                      </m:ctrlPr>
                                    </m:sSubPr>
                                    <m:e>
                                      <m:r>
                                        <a:rPr lang="zh-CN" altLang="en-US" sz="1600" i="1">
                                          <a:latin typeface="Cambria Math" panose="02040503050406030204" pitchFamily="18" charset="0"/>
                                        </a:rPr>
                                        <m:t>𝜎</m:t>
                                      </m:r>
                                    </m:e>
                                    <m:sub>
                                      <m:r>
                                        <a:rPr lang="zh-CN" altLang="en-US" sz="1600" i="1">
                                          <a:latin typeface="Cambria Math" panose="02040503050406030204" pitchFamily="18" charset="0"/>
                                        </a:rPr>
                                        <m:t>𝑙</m:t>
                                      </m:r>
                                    </m:sub>
                                  </m:sSub>
                                </m:num>
                                <m:den>
                                  <m:sSub>
                                    <m:sSubPr>
                                      <m:ctrlPr>
                                        <a:rPr lang="zh-CN" altLang="en-US" sz="1600" i="1">
                                          <a:solidFill>
                                            <a:srgbClr val="836967"/>
                                          </a:solidFill>
                                          <a:latin typeface="Cambria Math" panose="02040503050406030204" pitchFamily="18" charset="0"/>
                                        </a:rPr>
                                      </m:ctrlPr>
                                    </m:sSubPr>
                                    <m:e>
                                      <m:r>
                                        <a:rPr lang="zh-CN" altLang="en-US" sz="1600" i="1">
                                          <a:latin typeface="Cambria Math" panose="02040503050406030204" pitchFamily="18" charset="0"/>
                                        </a:rPr>
                                        <m:t>𝜎</m:t>
                                      </m:r>
                                    </m:e>
                                    <m:sub>
                                      <m:r>
                                        <a:rPr lang="zh-CN" altLang="en-US" sz="1600" i="0">
                                          <a:latin typeface="Cambria Math" panose="02040503050406030204" pitchFamily="18" charset="0"/>
                                        </a:rPr>
                                        <m:t>0</m:t>
                                      </m:r>
                                    </m:sub>
                                  </m:sSub>
                                </m:den>
                              </m:f>
                            </m:e>
                          </m:d>
                          <m:r>
                            <a:rPr lang="zh-CN" altLang="en-US" sz="1600" i="0">
                              <a:latin typeface="Cambria Math" panose="02040503050406030204" pitchFamily="18" charset="0"/>
                            </a:rPr>
                            <m:t>−</m:t>
                          </m:r>
                          <m:sSup>
                            <m:sSupPr>
                              <m:ctrlPr>
                                <a:rPr lang="zh-CN" altLang="en-US" sz="1600" i="1">
                                  <a:solidFill>
                                    <a:srgbClr val="836967"/>
                                  </a:solidFill>
                                  <a:latin typeface="Cambria Math" panose="02040503050406030204" pitchFamily="18" charset="0"/>
                                </a:rPr>
                              </m:ctrlPr>
                            </m:sSupPr>
                            <m:e>
                              <m:d>
                                <m:dPr>
                                  <m:ctrlPr>
                                    <a:rPr lang="zh-CN" altLang="en-US" sz="1600" i="1">
                                      <a:solidFill>
                                        <a:srgbClr val="836967"/>
                                      </a:solidFill>
                                      <a:latin typeface="Cambria Math" panose="02040503050406030204" pitchFamily="18" charset="0"/>
                                    </a:rPr>
                                  </m:ctrlPr>
                                </m:dPr>
                                <m:e>
                                  <m:f>
                                    <m:fPr>
                                      <m:ctrlPr>
                                        <a:rPr lang="zh-CN" altLang="en-US" sz="1600" i="1">
                                          <a:solidFill>
                                            <a:srgbClr val="836967"/>
                                          </a:solidFill>
                                          <a:latin typeface="Cambria Math" panose="02040503050406030204" pitchFamily="18" charset="0"/>
                                        </a:rPr>
                                      </m:ctrlPr>
                                    </m:fPr>
                                    <m:num>
                                      <m:sSub>
                                        <m:sSubPr>
                                          <m:ctrlPr>
                                            <a:rPr lang="zh-CN" altLang="en-US" sz="1600" i="1">
                                              <a:solidFill>
                                                <a:srgbClr val="836967"/>
                                              </a:solidFill>
                                              <a:latin typeface="Cambria Math" panose="02040503050406030204" pitchFamily="18" charset="0"/>
                                            </a:rPr>
                                          </m:ctrlPr>
                                        </m:sSubPr>
                                        <m:e>
                                          <m:r>
                                            <a:rPr lang="zh-CN" altLang="en-US" sz="1600" i="1">
                                              <a:latin typeface="Cambria Math" panose="02040503050406030204" pitchFamily="18" charset="0"/>
                                            </a:rPr>
                                            <m:t>𝜎</m:t>
                                          </m:r>
                                        </m:e>
                                        <m:sub>
                                          <m:r>
                                            <a:rPr lang="zh-CN" altLang="en-US" sz="1600" i="1">
                                              <a:latin typeface="Cambria Math" panose="02040503050406030204" pitchFamily="18" charset="0"/>
                                            </a:rPr>
                                            <m:t>𝑙</m:t>
                                          </m:r>
                                        </m:sub>
                                      </m:sSub>
                                    </m:num>
                                    <m:den>
                                      <m:sSub>
                                        <m:sSubPr>
                                          <m:ctrlPr>
                                            <a:rPr lang="zh-CN" altLang="en-US" sz="1600" i="1">
                                              <a:solidFill>
                                                <a:srgbClr val="836967"/>
                                              </a:solidFill>
                                              <a:latin typeface="Cambria Math" panose="02040503050406030204" pitchFamily="18" charset="0"/>
                                            </a:rPr>
                                          </m:ctrlPr>
                                        </m:sSubPr>
                                        <m:e>
                                          <m:r>
                                            <a:rPr lang="zh-CN" altLang="en-US" sz="1600" i="1">
                                              <a:latin typeface="Cambria Math" panose="02040503050406030204" pitchFamily="18" charset="0"/>
                                            </a:rPr>
                                            <m:t>𝜎</m:t>
                                          </m:r>
                                        </m:e>
                                        <m:sub>
                                          <m:r>
                                            <a:rPr lang="zh-CN" altLang="en-US" sz="1600" i="0">
                                              <a:latin typeface="Cambria Math" panose="02040503050406030204" pitchFamily="18" charset="0"/>
                                            </a:rPr>
                                            <m:t>0</m:t>
                                          </m:r>
                                        </m:sub>
                                      </m:sSub>
                                    </m:den>
                                  </m:f>
                                </m:e>
                              </m:d>
                            </m:e>
                            <m:sup>
                              <m:r>
                                <a:rPr lang="zh-CN" altLang="en-US" sz="1600" i="0">
                                  <a:latin typeface="Cambria Math" panose="02040503050406030204" pitchFamily="18" charset="0"/>
                                </a:rPr>
                                <m:t>3</m:t>
                              </m:r>
                            </m:sup>
                          </m:sSup>
                        </m:e>
                      </m:d>
                      <m:sSup>
                        <m:sSupPr>
                          <m:ctrlPr>
                            <a:rPr lang="zh-CN" altLang="en-US" sz="1600" i="1">
                              <a:solidFill>
                                <a:srgbClr val="836967"/>
                              </a:solidFill>
                              <a:latin typeface="Cambria Math" panose="02040503050406030204" pitchFamily="18" charset="0"/>
                            </a:rPr>
                          </m:ctrlPr>
                        </m:sSupPr>
                        <m:e>
                          <m:d>
                            <m:dPr>
                              <m:ctrlPr>
                                <a:rPr lang="zh-CN" altLang="en-US" sz="1600" i="1">
                                  <a:solidFill>
                                    <a:srgbClr val="836967"/>
                                  </a:solidFill>
                                  <a:latin typeface="Cambria Math" panose="02040503050406030204" pitchFamily="18" charset="0"/>
                                </a:rPr>
                              </m:ctrlPr>
                            </m:dPr>
                            <m:e>
                              <m:f>
                                <m:fPr>
                                  <m:ctrlPr>
                                    <a:rPr lang="zh-CN" altLang="en-US" sz="1600" i="1">
                                      <a:solidFill>
                                        <a:srgbClr val="836967"/>
                                      </a:solidFill>
                                      <a:latin typeface="Cambria Math" panose="02040503050406030204" pitchFamily="18" charset="0"/>
                                    </a:rPr>
                                  </m:ctrlPr>
                                </m:fPr>
                                <m:num>
                                  <m:sSub>
                                    <m:sSubPr>
                                      <m:ctrlPr>
                                        <a:rPr lang="zh-CN" altLang="en-US" sz="1600" i="1">
                                          <a:solidFill>
                                            <a:srgbClr val="836967"/>
                                          </a:solidFill>
                                          <a:latin typeface="Cambria Math" panose="02040503050406030204" pitchFamily="18" charset="0"/>
                                        </a:rPr>
                                      </m:ctrlPr>
                                    </m:sSubPr>
                                    <m:e>
                                      <m:r>
                                        <a:rPr lang="zh-CN" altLang="en-US" sz="1600" i="1">
                                          <a:latin typeface="Cambria Math" panose="02040503050406030204" pitchFamily="18" charset="0"/>
                                        </a:rPr>
                                        <m:t>𝜎</m:t>
                                      </m:r>
                                    </m:e>
                                    <m:sub>
                                      <m:r>
                                        <a:rPr lang="zh-CN" altLang="en-US" sz="1600" i="0">
                                          <a:latin typeface="Cambria Math" panose="02040503050406030204" pitchFamily="18" charset="0"/>
                                        </a:rPr>
                                        <m:t>0</m:t>
                                      </m:r>
                                    </m:sub>
                                  </m:sSub>
                                </m:num>
                                <m:den>
                                  <m:r>
                                    <a:rPr lang="zh-CN" altLang="en-US" sz="1600" i="1">
                                      <a:latin typeface="Cambria Math" panose="02040503050406030204" pitchFamily="18" charset="0"/>
                                    </a:rPr>
                                    <m:t>𝑅</m:t>
                                  </m:r>
                                </m:den>
                              </m:f>
                            </m:e>
                          </m:d>
                        </m:e>
                        <m:sup>
                          <m:r>
                            <a:rPr lang="zh-CN" altLang="en-US" sz="1600" i="0">
                              <a:latin typeface="Cambria Math" panose="02040503050406030204" pitchFamily="18" charset="0"/>
                            </a:rPr>
                            <m:t>3</m:t>
                          </m:r>
                        </m:sup>
                      </m:sSup>
                      <m:f>
                        <m:fPr>
                          <m:ctrlPr>
                            <a:rPr lang="zh-CN" altLang="en-US" sz="1600" i="1">
                              <a:solidFill>
                                <a:srgbClr val="836967"/>
                              </a:solidFill>
                              <a:latin typeface="Cambria Math" panose="02040503050406030204" pitchFamily="18" charset="0"/>
                            </a:rPr>
                          </m:ctrlPr>
                        </m:fPr>
                        <m:num>
                          <m:rad>
                            <m:radPr>
                              <m:degHide m:val="on"/>
                              <m:ctrlPr>
                                <a:rPr lang="zh-CN" altLang="en-US" sz="1600" i="1">
                                  <a:solidFill>
                                    <a:srgbClr val="836967"/>
                                  </a:solidFill>
                                  <a:latin typeface="Cambria Math" panose="02040503050406030204" pitchFamily="18" charset="0"/>
                                </a:rPr>
                              </m:ctrlPr>
                            </m:radPr>
                            <m:deg/>
                            <m:e>
                              <m:r>
                                <a:rPr lang="zh-CN" altLang="en-US" sz="1600" i="0">
                                  <a:latin typeface="Cambria Math" panose="02040503050406030204" pitchFamily="18" charset="0"/>
                                </a:rPr>
                                <m:t>2</m:t>
                              </m:r>
                              <m:r>
                                <a:rPr lang="zh-CN" altLang="en-US" sz="1600" i="1">
                                  <a:latin typeface="Cambria Math" panose="02040503050406030204" pitchFamily="18" charset="0"/>
                                </a:rPr>
                                <m:t>𝜋</m:t>
                              </m:r>
                            </m:e>
                          </m:rad>
                          <m:sSubSup>
                            <m:sSubSupPr>
                              <m:ctrlPr>
                                <a:rPr lang="zh-CN" altLang="en-US" sz="1600" i="1">
                                  <a:solidFill>
                                    <a:srgbClr val="836967"/>
                                  </a:solidFill>
                                  <a:latin typeface="Cambria Math" panose="02040503050406030204" pitchFamily="18" charset="0"/>
                                </a:rPr>
                              </m:ctrlPr>
                            </m:sSubSupPr>
                            <m:e>
                              <m:r>
                                <a:rPr lang="zh-CN" altLang="en-US" sz="1600" i="1">
                                  <a:latin typeface="Cambria Math" panose="02040503050406030204" pitchFamily="18" charset="0"/>
                                </a:rPr>
                                <m:t>𝜈</m:t>
                              </m:r>
                            </m:e>
                            <m:sub>
                              <m:r>
                                <a:rPr lang="zh-CN" altLang="en-US" sz="1600" i="1">
                                  <a:latin typeface="Cambria Math" panose="02040503050406030204" pitchFamily="18" charset="0"/>
                                </a:rPr>
                                <m:t>𝑠</m:t>
                              </m:r>
                              <m:r>
                                <a:rPr lang="zh-CN" altLang="en-US" sz="1600" i="0">
                                  <a:latin typeface="Cambria Math" panose="02040503050406030204" pitchFamily="18" charset="0"/>
                                </a:rPr>
                                <m:t>0</m:t>
                              </m:r>
                            </m:sub>
                            <m:sup>
                              <m:r>
                                <a:rPr lang="zh-CN" altLang="en-US" sz="1600" i="0">
                                  <a:latin typeface="Cambria Math" panose="02040503050406030204" pitchFamily="18" charset="0"/>
                                </a:rPr>
                                <m:t>2</m:t>
                              </m:r>
                            </m:sup>
                          </m:sSubSup>
                          <m:r>
                            <a:rPr lang="zh-CN" altLang="en-US" sz="1600" i="1">
                              <a:latin typeface="Cambria Math" panose="02040503050406030204" pitchFamily="18" charset="0"/>
                            </a:rPr>
                            <m:t>𝐸</m:t>
                          </m:r>
                        </m:num>
                        <m:den>
                          <m:r>
                            <a:rPr lang="zh-CN" altLang="en-US" sz="1600" i="1">
                              <a:latin typeface="Cambria Math" panose="02040503050406030204" pitchFamily="18" charset="0"/>
                            </a:rPr>
                            <m:t>𝑒</m:t>
                          </m:r>
                          <m:sSub>
                            <m:sSubPr>
                              <m:ctrlPr>
                                <a:rPr lang="zh-CN" altLang="en-US" sz="1600" i="1">
                                  <a:solidFill>
                                    <a:srgbClr val="836967"/>
                                  </a:solidFill>
                                  <a:latin typeface="Cambria Math" panose="02040503050406030204" pitchFamily="18" charset="0"/>
                                </a:rPr>
                              </m:ctrlPr>
                            </m:sSubPr>
                            <m:e>
                              <m:r>
                                <a:rPr lang="zh-CN" altLang="en-US" sz="1600" i="1">
                                  <a:latin typeface="Cambria Math" panose="02040503050406030204" pitchFamily="18" charset="0"/>
                                </a:rPr>
                                <m:t>𝛼</m:t>
                              </m:r>
                            </m:e>
                            <m:sub>
                              <m:r>
                                <a:rPr lang="zh-CN" altLang="en-US" sz="1600" i="1">
                                  <a:latin typeface="Cambria Math" panose="02040503050406030204" pitchFamily="18" charset="0"/>
                                </a:rPr>
                                <m:t>𝑝</m:t>
                              </m:r>
                            </m:sub>
                          </m:sSub>
                          <m:r>
                            <a:rPr lang="zh-CN" altLang="en-US" sz="1600" i="1">
                              <a:latin typeface="Cambria Math" panose="02040503050406030204" pitchFamily="18" charset="0"/>
                            </a:rPr>
                            <m:t>𝐼𝑚</m:t>
                          </m:r>
                          <m:d>
                            <m:dPr>
                              <m:begChr m:val="["/>
                              <m:endChr m:val="]"/>
                              <m:ctrlPr>
                                <a:rPr lang="zh-CN" altLang="en-US" sz="1600" i="1">
                                  <a:solidFill>
                                    <a:srgbClr val="836967"/>
                                  </a:solidFill>
                                  <a:latin typeface="Cambria Math" panose="02040503050406030204" pitchFamily="18" charset="0"/>
                                </a:rPr>
                              </m:ctrlPr>
                            </m:dPr>
                            <m:e>
                              <m:sSub>
                                <m:sSubPr>
                                  <m:ctrlPr>
                                    <a:rPr lang="zh-CN" altLang="en-US" sz="1600" i="1">
                                      <a:solidFill>
                                        <a:srgbClr val="836967"/>
                                      </a:solidFill>
                                      <a:latin typeface="Cambria Math" panose="02040503050406030204" pitchFamily="18" charset="0"/>
                                    </a:rPr>
                                  </m:ctrlPr>
                                </m:sSubPr>
                                <m:e>
                                  <m:d>
                                    <m:dPr>
                                      <m:ctrlPr>
                                        <a:rPr lang="zh-CN" altLang="en-US" sz="1600" i="1">
                                          <a:solidFill>
                                            <a:srgbClr val="836967"/>
                                          </a:solidFill>
                                          <a:latin typeface="Cambria Math" panose="02040503050406030204" pitchFamily="18" charset="0"/>
                                        </a:rPr>
                                      </m:ctrlPr>
                                    </m:dPr>
                                    <m:e>
                                      <m:f>
                                        <m:fPr>
                                          <m:ctrlPr>
                                            <a:rPr lang="zh-CN" altLang="en-US" sz="1600" i="1">
                                              <a:solidFill>
                                                <a:srgbClr val="836967"/>
                                              </a:solidFill>
                                              <a:latin typeface="Cambria Math" panose="02040503050406030204" pitchFamily="18" charset="0"/>
                                            </a:rPr>
                                          </m:ctrlPr>
                                        </m:fPr>
                                        <m:num>
                                          <m:sSup>
                                            <m:sSupPr>
                                              <m:ctrlPr>
                                                <a:rPr lang="zh-CN" altLang="en-US" sz="1600" i="1">
                                                  <a:solidFill>
                                                    <a:srgbClr val="836967"/>
                                                  </a:solidFill>
                                                  <a:latin typeface="Cambria Math" panose="02040503050406030204" pitchFamily="18" charset="0"/>
                                                </a:rPr>
                                              </m:ctrlPr>
                                            </m:sSupPr>
                                            <m:e>
                                              <m:r>
                                                <a:rPr lang="zh-CN" altLang="en-US" sz="1600" i="1">
                                                  <a:latin typeface="Cambria Math" panose="02040503050406030204" pitchFamily="18" charset="0"/>
                                                </a:rPr>
                                                <m:t>𝑍</m:t>
                                              </m:r>
                                            </m:e>
                                            <m:sup>
                                              <m:r>
                                                <a:rPr lang="zh-CN" altLang="en-US" sz="1600" i="0">
                                                  <a:latin typeface="Cambria Math" panose="02040503050406030204" pitchFamily="18" charset="0"/>
                                                </a:rPr>
                                                <m:t>∥</m:t>
                                              </m:r>
                                            </m:sup>
                                          </m:sSup>
                                        </m:num>
                                        <m:den>
                                          <m:r>
                                            <a:rPr lang="zh-CN" altLang="en-US" sz="1600" i="1">
                                              <a:latin typeface="Cambria Math" panose="02040503050406030204" pitchFamily="18" charset="0"/>
                                            </a:rPr>
                                            <m:t>𝑛</m:t>
                                          </m:r>
                                        </m:den>
                                      </m:f>
                                    </m:e>
                                  </m:d>
                                </m:e>
                                <m:sub>
                                  <m:r>
                                    <a:rPr lang="zh-CN" altLang="en-US" sz="1600" i="1">
                                      <a:latin typeface="Cambria Math" panose="02040503050406030204" pitchFamily="18" charset="0"/>
                                    </a:rPr>
                                    <m:t>𝑒𝑓𝑓</m:t>
                                  </m:r>
                                </m:sub>
                              </m:sSub>
                            </m:e>
                          </m:d>
                        </m:den>
                      </m:f>
                    </m:oMath>
                  </m:oMathPara>
                </a14:m>
                <a:endParaRPr lang="zh-CN" altLang="en-US" sz="1600" dirty="0"/>
              </a:p>
            </p:txBody>
          </p:sp>
        </mc:Choice>
        <mc:Fallback xmlns="">
          <p:sp>
            <p:nvSpPr>
              <p:cNvPr id="9" name="文本框 8">
                <a:extLst>
                  <a:ext uri="{FF2B5EF4-FFF2-40B4-BE49-F238E27FC236}">
                    <a16:creationId xmlns:a16="http://schemas.microsoft.com/office/drawing/2014/main" id="{335A9BAB-0B7D-1FEC-AFC3-529DB046E658}"/>
                  </a:ext>
                </a:extLst>
              </p:cNvPr>
              <p:cNvSpPr txBox="1">
                <a:spLocks noRot="1" noChangeAspect="1" noMove="1" noResize="1" noEditPoints="1" noAdjustHandles="1" noChangeArrowheads="1" noChangeShapeType="1" noTextEdit="1"/>
              </p:cNvSpPr>
              <p:nvPr/>
            </p:nvSpPr>
            <p:spPr>
              <a:xfrm>
                <a:off x="2030087" y="1036723"/>
                <a:ext cx="5107648" cy="988027"/>
              </a:xfrm>
              <a:prstGeom prst="rect">
                <a:avLst/>
              </a:prstGeom>
              <a:blipFill>
                <a:blip r:embed="rId2"/>
                <a:stretch>
                  <a:fillRect/>
                </a:stretch>
              </a:blipFill>
            </p:spPr>
            <p:txBody>
              <a:bodyPr/>
              <a:lstStyle/>
              <a:p>
                <a:r>
                  <a:rPr lang="zh-CN" altLang="en-US">
                    <a:noFill/>
                  </a:rPr>
                  <a:t> </a:t>
                </a:r>
              </a:p>
            </p:txBody>
          </p:sp>
        </mc:Fallback>
      </mc:AlternateContent>
      <p:sp>
        <p:nvSpPr>
          <p:cNvPr id="32" name="文本框 31">
            <a:extLst>
              <a:ext uri="{FF2B5EF4-FFF2-40B4-BE49-F238E27FC236}">
                <a16:creationId xmlns:a16="http://schemas.microsoft.com/office/drawing/2014/main" id="{119DCB1A-AD27-8571-7978-B31202743F0D}"/>
              </a:ext>
            </a:extLst>
          </p:cNvPr>
          <p:cNvSpPr txBox="1"/>
          <p:nvPr/>
        </p:nvSpPr>
        <p:spPr>
          <a:xfrm>
            <a:off x="6489800" y="4028175"/>
            <a:ext cx="647934" cy="369332"/>
          </a:xfrm>
          <a:prstGeom prst="rect">
            <a:avLst/>
          </a:prstGeom>
          <a:noFill/>
        </p:spPr>
        <p:txBody>
          <a:bodyPr wrap="none" rtlCol="0">
            <a:spAutoFit/>
          </a:bodyPr>
          <a:lstStyle/>
          <a:p>
            <a:r>
              <a:rPr lang="en-US" altLang="zh-CN" dirty="0">
                <a:solidFill>
                  <a:schemeClr val="bg1"/>
                </a:solidFill>
              </a:rPr>
              <a:t>1mA</a:t>
            </a:r>
            <a:endParaRPr lang="zh-CN" altLang="en-US" dirty="0">
              <a:solidFill>
                <a:schemeClr val="bg1"/>
              </a:solidFill>
            </a:endParaRPr>
          </a:p>
        </p:txBody>
      </p:sp>
      <p:sp>
        <p:nvSpPr>
          <p:cNvPr id="33" name="文本框 32">
            <a:extLst>
              <a:ext uri="{FF2B5EF4-FFF2-40B4-BE49-F238E27FC236}">
                <a16:creationId xmlns:a16="http://schemas.microsoft.com/office/drawing/2014/main" id="{45611092-3FA7-9865-54DE-3F5BDB5A9B42}"/>
              </a:ext>
            </a:extLst>
          </p:cNvPr>
          <p:cNvSpPr txBox="1"/>
          <p:nvPr/>
        </p:nvSpPr>
        <p:spPr>
          <a:xfrm>
            <a:off x="8956058" y="4054450"/>
            <a:ext cx="769763" cy="369332"/>
          </a:xfrm>
          <a:prstGeom prst="rect">
            <a:avLst/>
          </a:prstGeom>
          <a:noFill/>
        </p:spPr>
        <p:txBody>
          <a:bodyPr wrap="none" rtlCol="0">
            <a:spAutoFit/>
          </a:bodyPr>
          <a:lstStyle/>
          <a:p>
            <a:r>
              <a:rPr lang="en-US" altLang="zh-CN" dirty="0">
                <a:solidFill>
                  <a:schemeClr val="bg1"/>
                </a:solidFill>
              </a:rPr>
              <a:t>11mA</a:t>
            </a:r>
            <a:endParaRPr lang="zh-CN" altLang="en-US" dirty="0">
              <a:solidFill>
                <a:schemeClr val="bg1"/>
              </a:solidFill>
            </a:endParaRPr>
          </a:p>
        </p:txBody>
      </p:sp>
      <p:sp>
        <p:nvSpPr>
          <p:cNvPr id="8" name="文本框 7">
            <a:extLst>
              <a:ext uri="{FF2B5EF4-FFF2-40B4-BE49-F238E27FC236}">
                <a16:creationId xmlns:a16="http://schemas.microsoft.com/office/drawing/2014/main" id="{5DF57368-96E4-6335-DA55-BEB01FB356F0}"/>
              </a:ext>
            </a:extLst>
          </p:cNvPr>
          <p:cNvSpPr txBox="1"/>
          <p:nvPr/>
        </p:nvSpPr>
        <p:spPr>
          <a:xfrm>
            <a:off x="334784" y="6300994"/>
            <a:ext cx="6155016" cy="369332"/>
          </a:xfrm>
          <a:prstGeom prst="rect">
            <a:avLst/>
          </a:prstGeom>
          <a:noFill/>
        </p:spPr>
        <p:txBody>
          <a:bodyPr wrap="square">
            <a:spAutoFit/>
          </a:bodyPr>
          <a:lstStyle/>
          <a:p>
            <a:r>
              <a:rPr lang="el-GR" altLang="zh-CN" sz="1800" b="1" dirty="0"/>
              <a:t>σ</a:t>
            </a:r>
            <a:r>
              <a:rPr lang="en-US" altLang="zh-CN" sz="1800" b="1" baseline="-25000" dirty="0"/>
              <a:t>0</a:t>
            </a:r>
            <a:r>
              <a:rPr lang="zh-CN" altLang="en-US" sz="1800" b="1" baseline="-25000" dirty="0"/>
              <a:t>理论</a:t>
            </a:r>
            <a:r>
              <a:rPr lang="en-US" altLang="zh-CN" sz="1800" b="1" dirty="0"/>
              <a:t>~</a:t>
            </a:r>
            <a:r>
              <a:rPr lang="en-US" altLang="zh-CN" sz="1800" b="1" kern="100" dirty="0">
                <a:effectLst/>
                <a:latin typeface="Times New Roman" panose="02020603050405020304" pitchFamily="18" charset="0"/>
                <a:ea typeface="宋体" panose="02010600030101010101" pitchFamily="2" charset="-122"/>
              </a:rPr>
              <a:t>12mm</a:t>
            </a:r>
            <a:r>
              <a:rPr lang="zh-CN" altLang="en-US" sz="1800" b="1" kern="100" dirty="0">
                <a:effectLst/>
                <a:latin typeface="Times New Roman" panose="02020603050405020304" pitchFamily="18" charset="0"/>
                <a:ea typeface="宋体" panose="02010600030101010101" pitchFamily="2" charset="-122"/>
              </a:rPr>
              <a:t>，</a:t>
            </a:r>
            <a:r>
              <a:rPr lang="en-US" altLang="zh-CN" sz="1800" b="1" i="1" kern="100" dirty="0">
                <a:effectLst/>
                <a:latin typeface="Times New Roman" panose="02020603050405020304" pitchFamily="18" charset="0"/>
                <a:ea typeface="宋体" panose="02010600030101010101" pitchFamily="2" charset="-122"/>
              </a:rPr>
              <a:t>Z</a:t>
            </a:r>
            <a:r>
              <a:rPr lang="en-US" altLang="zh-CN" sz="1800" b="1" i="1" kern="100" baseline="-25000" dirty="0">
                <a:effectLst/>
                <a:latin typeface="Times New Roman" panose="02020603050405020304" pitchFamily="18" charset="0"/>
                <a:ea typeface="宋体" panose="02010600030101010101" pitchFamily="2" charset="-122"/>
              </a:rPr>
              <a:t>||</a:t>
            </a:r>
            <a:r>
              <a:rPr lang="zh-CN" altLang="en-US" sz="1800" b="1" i="1" kern="100" baseline="-25000" dirty="0">
                <a:effectLst/>
                <a:latin typeface="Times New Roman" panose="02020603050405020304" pitchFamily="18" charset="0"/>
                <a:ea typeface="宋体" panose="02010600030101010101" pitchFamily="2" charset="-122"/>
              </a:rPr>
              <a:t>设计阻抗</a:t>
            </a:r>
            <a:r>
              <a:rPr lang="en-US" altLang="zh-CN" sz="1800" b="1" kern="100" dirty="0">
                <a:effectLst/>
                <a:latin typeface="Times New Roman" panose="02020603050405020304" pitchFamily="18" charset="0"/>
                <a:ea typeface="宋体" panose="02010600030101010101" pitchFamily="2" charset="-122"/>
              </a:rPr>
              <a:t>~0.27Ω</a:t>
            </a:r>
            <a:r>
              <a:rPr lang="zh-CN" altLang="en-US" sz="1800" b="1" kern="100" dirty="0">
                <a:effectLst/>
                <a:latin typeface="Times New Roman" panose="02020603050405020304" pitchFamily="18" charset="0"/>
                <a:ea typeface="宋体" panose="02010600030101010101" pitchFamily="2" charset="-122"/>
              </a:rPr>
              <a:t>，</a:t>
            </a:r>
            <a:r>
              <a:rPr lang="en-US" altLang="zh-CN" sz="1800" b="1" dirty="0"/>
              <a:t> </a:t>
            </a:r>
            <a:r>
              <a:rPr lang="en-US" altLang="zh-CN" sz="1800" b="1" i="1" dirty="0"/>
              <a:t>L~</a:t>
            </a:r>
            <a:r>
              <a:rPr lang="en-US" altLang="zh-CN" sz="1800" b="1" i="1" kern="100" dirty="0">
                <a:effectLst/>
                <a:latin typeface="Calibri" panose="020F0502020204030204" pitchFamily="34" charset="0"/>
                <a:ea typeface="宋体" panose="02010600030101010101" pitchFamily="2" charset="-122"/>
              </a:rPr>
              <a:t> 28.89nH</a:t>
            </a:r>
            <a:r>
              <a:rPr lang="zh-CN" altLang="en-US" b="1" i="1" kern="100" dirty="0">
                <a:latin typeface="Calibri" panose="020F0502020204030204" pitchFamily="34" charset="0"/>
                <a:ea typeface="宋体" panose="02010600030101010101" pitchFamily="2" charset="-122"/>
              </a:rPr>
              <a:t>，</a:t>
            </a:r>
            <a:r>
              <a:rPr lang="en-US" altLang="zh-CN" sz="1800" b="1" dirty="0"/>
              <a:t>β*~13.5mm</a:t>
            </a:r>
            <a:endParaRPr lang="zh-CN" altLang="en-US" b="1" dirty="0"/>
          </a:p>
        </p:txBody>
      </p:sp>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C6B429AD-F517-E9A9-DEFC-ABEBABBD3D85}"/>
                  </a:ext>
                </a:extLst>
              </p:cNvPr>
              <p:cNvSpPr txBox="1"/>
              <p:nvPr/>
            </p:nvSpPr>
            <p:spPr>
              <a:xfrm>
                <a:off x="7199488" y="5046005"/>
                <a:ext cx="4717500" cy="963084"/>
              </a:xfrm>
              <a:prstGeom prst="rect">
                <a:avLst/>
              </a:prstGeom>
              <a:noFill/>
              <a:ln w="19050">
                <a:solidFill>
                  <a:srgbClr val="00B050"/>
                </a:solidFill>
              </a:ln>
            </p:spPr>
            <p:txBody>
              <a:bodyPr wrap="square">
                <a:spAutoFit/>
              </a:bodyPr>
              <a:lstStyle/>
              <a:p>
                <a:pPr/>
                <a14:m>
                  <m:oMathPara xmlns:m="http://schemas.openxmlformats.org/officeDocument/2006/math">
                    <m:oMathParaPr>
                      <m:jc m:val="left"/>
                    </m:oMathParaPr>
                    <m:oMath xmlns:m="http://schemas.openxmlformats.org/officeDocument/2006/math">
                      <m:sSub>
                        <m:sSubPr>
                          <m:ctrlPr>
                            <a:rPr lang="zh-CN" altLang="en-US" sz="1600" i="1" smtClean="0">
                              <a:solidFill>
                                <a:srgbClr val="FF0000"/>
                              </a:solidFill>
                              <a:latin typeface="Cambria Math" panose="02040503050406030204" pitchFamily="18" charset="0"/>
                            </a:rPr>
                          </m:ctrlPr>
                        </m:sSubPr>
                        <m:e>
                          <m:r>
                            <m:rPr>
                              <m:nor/>
                            </m:rPr>
                            <a:rPr lang="el-GR" altLang="zh-CN" sz="1600" dirty="0">
                              <a:solidFill>
                                <a:srgbClr val="FF0000"/>
                              </a:solidFill>
                              <a:latin typeface="Cambria Math" panose="02040503050406030204" pitchFamily="18" charset="0"/>
                            </a:rPr>
                            <m:t>σ</m:t>
                          </m:r>
                          <m:r>
                            <m:rPr>
                              <m:nor/>
                            </m:rPr>
                            <a:rPr lang="en-US" altLang="zh-CN" sz="1600" baseline="-25000" dirty="0">
                              <a:solidFill>
                                <a:srgbClr val="FF0000"/>
                              </a:solidFill>
                              <a:latin typeface="Cambria Math" panose="02040503050406030204" pitchFamily="18" charset="0"/>
                            </a:rPr>
                            <m:t>0</m:t>
                          </m:r>
                          <m:r>
                            <m:rPr>
                              <m:nor/>
                            </m:rPr>
                            <a:rPr lang="en-US" altLang="zh-CN" sz="1600" dirty="0">
                              <a:solidFill>
                                <a:srgbClr val="FF0000"/>
                              </a:solidFill>
                              <a:latin typeface="Cambria Math" panose="02040503050406030204" pitchFamily="18" charset="0"/>
                            </a:rPr>
                            <m:t>~</m:t>
                          </m:r>
                          <m:r>
                            <a:rPr lang="en-US" altLang="zh-CN" sz="1600">
                              <a:solidFill>
                                <a:srgbClr val="FF0000"/>
                              </a:solidFill>
                              <a:latin typeface="Cambria Math" panose="02040503050406030204" pitchFamily="18" charset="0"/>
                            </a:rPr>
                            <m:t>13.</m:t>
                          </m:r>
                          <m:r>
                            <a:rPr lang="en-US" altLang="zh-CN" sz="1600" b="0" i="0" smtClean="0">
                              <a:solidFill>
                                <a:srgbClr val="FF0000"/>
                              </a:solidFill>
                              <a:latin typeface="Cambria Math" panose="02040503050406030204" pitchFamily="18" charset="0"/>
                            </a:rPr>
                            <m:t>05</m:t>
                          </m:r>
                          <m:r>
                            <a:rPr lang="en-US" altLang="zh-CN" sz="1600">
                              <a:solidFill>
                                <a:srgbClr val="FF0000"/>
                              </a:solidFill>
                              <a:latin typeface="Cambria Math" panose="02040503050406030204" pitchFamily="18" charset="0"/>
                            </a:rPr>
                            <m:t>±0.</m:t>
                          </m:r>
                          <m:r>
                            <a:rPr lang="en-US" altLang="zh-CN" sz="1600" b="0" i="0" smtClean="0">
                              <a:solidFill>
                                <a:srgbClr val="FF0000"/>
                              </a:solidFill>
                              <a:latin typeface="Cambria Math" panose="02040503050406030204" pitchFamily="18" charset="0"/>
                            </a:rPr>
                            <m:t>27</m:t>
                          </m:r>
                          <m:r>
                            <a:rPr lang="en-US" altLang="zh-CN" sz="1600">
                              <a:solidFill>
                                <a:srgbClr val="FF0000"/>
                              </a:solidFill>
                              <a:latin typeface="Cambria Math" panose="02040503050406030204" pitchFamily="18" charset="0"/>
                            </a:rPr>
                            <m:t>𝑚𝑚</m:t>
                          </m:r>
                          <m:r>
                            <a:rPr lang="zh-CN" altLang="en-US" sz="1600">
                              <a:solidFill>
                                <a:srgbClr val="FF0000"/>
                              </a:solidFill>
                              <a:latin typeface="Cambria Math" panose="02040503050406030204" pitchFamily="18" charset="0"/>
                            </a:rPr>
                            <m:t>，</m:t>
                          </m:r>
                          <m:d>
                            <m:dPr>
                              <m:ctrlPr>
                                <a:rPr lang="zh-CN" altLang="en-US" sz="1600" i="1">
                                  <a:solidFill>
                                    <a:srgbClr val="FF0000"/>
                                  </a:solidFill>
                                  <a:latin typeface="Cambria Math" panose="02040503050406030204" pitchFamily="18" charset="0"/>
                                </a:rPr>
                              </m:ctrlPr>
                            </m:dPr>
                            <m:e>
                              <m:f>
                                <m:fPr>
                                  <m:ctrlPr>
                                    <a:rPr lang="zh-CN" altLang="en-US" sz="1600" i="1">
                                      <a:solidFill>
                                        <a:srgbClr val="FF0000"/>
                                      </a:solidFill>
                                      <a:latin typeface="Cambria Math" panose="02040503050406030204" pitchFamily="18" charset="0"/>
                                    </a:rPr>
                                  </m:ctrlPr>
                                </m:fPr>
                                <m:num>
                                  <m:sSup>
                                    <m:sSupPr>
                                      <m:ctrlPr>
                                        <a:rPr lang="zh-CN" altLang="en-US" sz="1600" i="1">
                                          <a:solidFill>
                                            <a:srgbClr val="FF0000"/>
                                          </a:solidFill>
                                          <a:latin typeface="Cambria Math" panose="02040503050406030204" pitchFamily="18" charset="0"/>
                                        </a:rPr>
                                      </m:ctrlPr>
                                    </m:sSupPr>
                                    <m:e>
                                      <m:r>
                                        <a:rPr lang="zh-CN" altLang="en-US" sz="1600">
                                          <a:solidFill>
                                            <a:srgbClr val="FF0000"/>
                                          </a:solidFill>
                                          <a:latin typeface="Cambria Math" panose="02040503050406030204" pitchFamily="18" charset="0"/>
                                        </a:rPr>
                                        <m:t>𝑍</m:t>
                                      </m:r>
                                    </m:e>
                                    <m:sup>
                                      <m:r>
                                        <a:rPr lang="zh-CN" altLang="en-US" sz="1600">
                                          <a:solidFill>
                                            <a:srgbClr val="FF0000"/>
                                          </a:solidFill>
                                          <a:latin typeface="Cambria Math" panose="02040503050406030204" pitchFamily="18" charset="0"/>
                                        </a:rPr>
                                        <m:t>∥</m:t>
                                      </m:r>
                                    </m:sup>
                                  </m:sSup>
                                </m:num>
                                <m:den>
                                  <m:r>
                                    <a:rPr lang="zh-CN" altLang="en-US" sz="1600">
                                      <a:solidFill>
                                        <a:srgbClr val="FF0000"/>
                                      </a:solidFill>
                                      <a:latin typeface="Cambria Math" panose="02040503050406030204" pitchFamily="18" charset="0"/>
                                    </a:rPr>
                                    <m:t>𝑛</m:t>
                                  </m:r>
                                </m:den>
                              </m:f>
                            </m:e>
                          </m:d>
                        </m:e>
                        <m:sub>
                          <m:r>
                            <a:rPr lang="zh-CN" altLang="en-US" sz="1600">
                              <a:solidFill>
                                <a:srgbClr val="FF0000"/>
                              </a:solidFill>
                              <a:latin typeface="Cambria Math" panose="02040503050406030204" pitchFamily="18" charset="0"/>
                            </a:rPr>
                            <m:t>𝑒𝑓𝑓</m:t>
                          </m:r>
                        </m:sub>
                      </m:sSub>
                      <m:r>
                        <a:rPr lang="en-US" altLang="zh-CN" sz="1600">
                          <a:solidFill>
                            <a:srgbClr val="FF0000"/>
                          </a:solidFill>
                          <a:latin typeface="Cambria Math" panose="02040503050406030204" pitchFamily="18" charset="0"/>
                        </a:rPr>
                        <m:t>~</m:t>
                      </m:r>
                      <m:r>
                        <a:rPr lang="zh-CN" altLang="en-US" sz="1600">
                          <a:solidFill>
                            <a:srgbClr val="FF0000"/>
                          </a:solidFill>
                          <a:latin typeface="Cambria Math" panose="02040503050406030204" pitchFamily="18" charset="0"/>
                        </a:rPr>
                        <m:t>0.</m:t>
                      </m:r>
                      <m:r>
                        <a:rPr lang="en-US" altLang="zh-CN" sz="1600">
                          <a:solidFill>
                            <a:srgbClr val="FF0000"/>
                          </a:solidFill>
                          <a:latin typeface="Cambria Math" panose="02040503050406030204" pitchFamily="18" charset="0"/>
                        </a:rPr>
                        <m:t>176</m:t>
                      </m:r>
                      <m:r>
                        <a:rPr lang="zh-CN" altLang="en-US" sz="1600">
                          <a:solidFill>
                            <a:srgbClr val="FF0000"/>
                          </a:solidFill>
                          <a:latin typeface="Cambria Math" panose="02040503050406030204" pitchFamily="18" charset="0"/>
                        </a:rPr>
                        <m:t>±0.00</m:t>
                      </m:r>
                      <m:r>
                        <a:rPr lang="en-US" altLang="zh-CN" sz="1600">
                          <a:solidFill>
                            <a:srgbClr val="FF0000"/>
                          </a:solidFill>
                          <a:latin typeface="Cambria Math" panose="02040503050406030204" pitchFamily="18" charset="0"/>
                        </a:rPr>
                        <m:t>5</m:t>
                      </m:r>
                      <m:r>
                        <m:rPr>
                          <m:sty m:val="p"/>
                        </m:rPr>
                        <a:rPr lang="zh-CN" altLang="en-US" sz="1600">
                          <a:solidFill>
                            <a:srgbClr val="FF0000"/>
                          </a:solidFill>
                          <a:latin typeface="Cambria Math" panose="02040503050406030204" pitchFamily="18" charset="0"/>
                        </a:rPr>
                        <m:t>Ω</m:t>
                      </m:r>
                      <m:r>
                        <a:rPr lang="zh-CN" altLang="en-US" sz="1600">
                          <a:solidFill>
                            <a:srgbClr val="FF0000"/>
                          </a:solidFill>
                          <a:latin typeface="Cambria Math" panose="02040503050406030204" pitchFamily="18" charset="0"/>
                        </a:rPr>
                        <m:t>，</m:t>
                      </m:r>
                    </m:oMath>
                  </m:oMathPara>
                </a14:m>
                <a:endParaRPr lang="en-US" altLang="zh-CN" sz="1600" dirty="0">
                  <a:solidFill>
                    <a:srgbClr val="FF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zh-CN" altLang="en-US" sz="1600">
                          <a:solidFill>
                            <a:srgbClr val="FF0000"/>
                          </a:solidFill>
                          <a:latin typeface="Cambria Math" panose="02040503050406030204" pitchFamily="18" charset="0"/>
                        </a:rPr>
                        <m:t>𝐿</m:t>
                      </m:r>
                      <m:r>
                        <a:rPr lang="zh-CN" altLang="en-US" sz="1600">
                          <a:solidFill>
                            <a:srgbClr val="FF0000"/>
                          </a:solidFill>
                          <a:latin typeface="Cambria Math" panose="02040503050406030204" pitchFamily="18" charset="0"/>
                        </a:rPr>
                        <m:t>=22.16±0.6</m:t>
                      </m:r>
                      <m:r>
                        <a:rPr lang="zh-CN" altLang="en-US" sz="1600">
                          <a:solidFill>
                            <a:srgbClr val="FF0000"/>
                          </a:solidFill>
                          <a:latin typeface="Cambria Math" panose="02040503050406030204" pitchFamily="18" charset="0"/>
                        </a:rPr>
                        <m:t>𝑛𝐻</m:t>
                      </m:r>
                      <m:r>
                        <a:rPr lang="zh-CN" altLang="en-US" sz="1600">
                          <a:solidFill>
                            <a:srgbClr val="FF0000"/>
                          </a:solidFill>
                          <a:latin typeface="Cambria Math" panose="02040503050406030204" pitchFamily="18" charset="0"/>
                        </a:rPr>
                        <m:t>，</m:t>
                      </m:r>
                    </m:oMath>
                  </m:oMathPara>
                </a14:m>
                <a:endParaRPr lang="zh-CN" altLang="en-US" sz="1600" dirty="0">
                  <a:solidFill>
                    <a:srgbClr val="FF0000"/>
                  </a:solidFill>
                  <a:latin typeface="Cambria Math" panose="02040503050406030204" pitchFamily="18" charset="0"/>
                </a:endParaRPr>
              </a:p>
            </p:txBody>
          </p:sp>
        </mc:Choice>
        <mc:Fallback xmlns="">
          <p:sp>
            <p:nvSpPr>
              <p:cNvPr id="10" name="文本框 9">
                <a:extLst>
                  <a:ext uri="{FF2B5EF4-FFF2-40B4-BE49-F238E27FC236}">
                    <a16:creationId xmlns:a16="http://schemas.microsoft.com/office/drawing/2014/main" id="{C6B429AD-F517-E9A9-DEFC-ABEBABBD3D85}"/>
                  </a:ext>
                </a:extLst>
              </p:cNvPr>
              <p:cNvSpPr txBox="1">
                <a:spLocks noRot="1" noChangeAspect="1" noMove="1" noResize="1" noEditPoints="1" noAdjustHandles="1" noChangeArrowheads="1" noChangeShapeType="1" noTextEdit="1"/>
              </p:cNvSpPr>
              <p:nvPr/>
            </p:nvSpPr>
            <p:spPr>
              <a:xfrm>
                <a:off x="7199488" y="5046005"/>
                <a:ext cx="4717500" cy="963084"/>
              </a:xfrm>
              <a:prstGeom prst="rect">
                <a:avLst/>
              </a:prstGeom>
              <a:blipFill>
                <a:blip r:embed="rId3"/>
                <a:stretch>
                  <a:fillRect/>
                </a:stretch>
              </a:blipFill>
              <a:ln w="19050">
                <a:solidFill>
                  <a:srgbClr val="00B050"/>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14A9670C-C3B1-A8F4-BCF2-A8EDF1B56351}"/>
                  </a:ext>
                </a:extLst>
              </p:cNvPr>
              <p:cNvSpPr txBox="1"/>
              <p:nvPr/>
            </p:nvSpPr>
            <p:spPr>
              <a:xfrm>
                <a:off x="837719" y="5046005"/>
                <a:ext cx="4717500" cy="963084"/>
              </a:xfrm>
              <a:prstGeom prst="rect">
                <a:avLst/>
              </a:prstGeom>
              <a:noFill/>
              <a:ln w="19050">
                <a:solidFill>
                  <a:srgbClr val="00B050"/>
                </a:solidFill>
              </a:ln>
            </p:spPr>
            <p:txBody>
              <a:bodyPr wrap="square">
                <a:spAutoFit/>
              </a:bodyPr>
              <a:lstStyle/>
              <a:p>
                <a:pPr/>
                <a14:m>
                  <m:oMathPara xmlns:m="http://schemas.openxmlformats.org/officeDocument/2006/math">
                    <m:oMathParaPr>
                      <m:jc m:val="left"/>
                    </m:oMathParaPr>
                    <m:oMath xmlns:m="http://schemas.openxmlformats.org/officeDocument/2006/math">
                      <m:sSub>
                        <m:sSubPr>
                          <m:ctrlPr>
                            <a:rPr lang="zh-CN" altLang="en-US" sz="1600" i="1" smtClean="0">
                              <a:solidFill>
                                <a:srgbClr val="0000FF"/>
                              </a:solidFill>
                              <a:latin typeface="Cambria Math" panose="02040503050406030204" pitchFamily="18" charset="0"/>
                            </a:rPr>
                          </m:ctrlPr>
                        </m:sSubPr>
                        <m:e>
                          <m:r>
                            <m:rPr>
                              <m:nor/>
                            </m:rPr>
                            <a:rPr lang="el-GR" altLang="zh-CN" sz="1600" dirty="0">
                              <a:solidFill>
                                <a:srgbClr val="0000FF"/>
                              </a:solidFill>
                              <a:latin typeface="Cambria Math" panose="02040503050406030204" pitchFamily="18" charset="0"/>
                            </a:rPr>
                            <m:t>σ</m:t>
                          </m:r>
                          <m:r>
                            <m:rPr>
                              <m:nor/>
                            </m:rPr>
                            <a:rPr lang="en-US" altLang="zh-CN" sz="1600" baseline="-25000" dirty="0">
                              <a:solidFill>
                                <a:srgbClr val="0000FF"/>
                              </a:solidFill>
                              <a:latin typeface="Cambria Math" panose="02040503050406030204" pitchFamily="18" charset="0"/>
                            </a:rPr>
                            <m:t>0</m:t>
                          </m:r>
                          <m:r>
                            <m:rPr>
                              <m:nor/>
                            </m:rPr>
                            <a:rPr lang="en-US" altLang="zh-CN" sz="1600" dirty="0">
                              <a:solidFill>
                                <a:srgbClr val="0000FF"/>
                              </a:solidFill>
                              <a:latin typeface="Cambria Math" panose="02040503050406030204" pitchFamily="18" charset="0"/>
                            </a:rPr>
                            <m:t>~</m:t>
                          </m:r>
                          <m:r>
                            <a:rPr lang="en-US" altLang="zh-CN" sz="1600" i="1" smtClean="0">
                              <a:solidFill>
                                <a:srgbClr val="0000FF"/>
                              </a:solidFill>
                              <a:latin typeface="Cambria Math" panose="02040503050406030204" pitchFamily="18" charset="0"/>
                            </a:rPr>
                            <m:t>1</m:t>
                          </m:r>
                          <m:r>
                            <a:rPr lang="en-US" altLang="zh-CN" sz="1600" b="0" i="1" smtClean="0">
                              <a:solidFill>
                                <a:srgbClr val="0000FF"/>
                              </a:solidFill>
                              <a:latin typeface="Cambria Math" panose="02040503050406030204" pitchFamily="18" charset="0"/>
                            </a:rPr>
                            <m:t>2.91</m:t>
                          </m:r>
                          <m:r>
                            <a:rPr lang="en-US" altLang="zh-CN" sz="1600">
                              <a:solidFill>
                                <a:srgbClr val="0000FF"/>
                              </a:solidFill>
                              <a:latin typeface="Cambria Math" panose="02040503050406030204" pitchFamily="18" charset="0"/>
                            </a:rPr>
                            <m:t>±0.</m:t>
                          </m:r>
                          <m:r>
                            <a:rPr lang="en-US" altLang="zh-CN" sz="1600" b="0" i="0" smtClean="0">
                              <a:solidFill>
                                <a:srgbClr val="0000FF"/>
                              </a:solidFill>
                              <a:latin typeface="Cambria Math" panose="02040503050406030204" pitchFamily="18" charset="0"/>
                            </a:rPr>
                            <m:t>18</m:t>
                          </m:r>
                          <m:r>
                            <a:rPr lang="en-US" altLang="zh-CN" sz="1600">
                              <a:solidFill>
                                <a:srgbClr val="0000FF"/>
                              </a:solidFill>
                              <a:latin typeface="Cambria Math" panose="02040503050406030204" pitchFamily="18" charset="0"/>
                            </a:rPr>
                            <m:t>𝑚𝑚</m:t>
                          </m:r>
                          <m:r>
                            <a:rPr lang="zh-CN" altLang="en-US" sz="1600">
                              <a:solidFill>
                                <a:srgbClr val="0000FF"/>
                              </a:solidFill>
                              <a:latin typeface="Cambria Math" panose="02040503050406030204" pitchFamily="18" charset="0"/>
                            </a:rPr>
                            <m:t>，</m:t>
                          </m:r>
                          <m:d>
                            <m:dPr>
                              <m:ctrlPr>
                                <a:rPr lang="zh-CN" altLang="en-US" sz="1600" i="1">
                                  <a:solidFill>
                                    <a:srgbClr val="0000FF"/>
                                  </a:solidFill>
                                  <a:latin typeface="Cambria Math" panose="02040503050406030204" pitchFamily="18" charset="0"/>
                                </a:rPr>
                              </m:ctrlPr>
                            </m:dPr>
                            <m:e>
                              <m:f>
                                <m:fPr>
                                  <m:ctrlPr>
                                    <a:rPr lang="zh-CN" altLang="en-US" sz="1600" i="1">
                                      <a:solidFill>
                                        <a:srgbClr val="0000FF"/>
                                      </a:solidFill>
                                      <a:latin typeface="Cambria Math" panose="02040503050406030204" pitchFamily="18" charset="0"/>
                                    </a:rPr>
                                  </m:ctrlPr>
                                </m:fPr>
                                <m:num>
                                  <m:sSup>
                                    <m:sSupPr>
                                      <m:ctrlPr>
                                        <a:rPr lang="zh-CN" altLang="en-US" sz="1600" i="1">
                                          <a:solidFill>
                                            <a:srgbClr val="0000FF"/>
                                          </a:solidFill>
                                          <a:latin typeface="Cambria Math" panose="02040503050406030204" pitchFamily="18" charset="0"/>
                                        </a:rPr>
                                      </m:ctrlPr>
                                    </m:sSupPr>
                                    <m:e>
                                      <m:r>
                                        <a:rPr lang="zh-CN" altLang="en-US" sz="1600">
                                          <a:solidFill>
                                            <a:srgbClr val="0000FF"/>
                                          </a:solidFill>
                                          <a:latin typeface="Cambria Math" panose="02040503050406030204" pitchFamily="18" charset="0"/>
                                        </a:rPr>
                                        <m:t>𝑍</m:t>
                                      </m:r>
                                    </m:e>
                                    <m:sup>
                                      <m:r>
                                        <a:rPr lang="zh-CN" altLang="en-US" sz="1600">
                                          <a:solidFill>
                                            <a:srgbClr val="0000FF"/>
                                          </a:solidFill>
                                          <a:latin typeface="Cambria Math" panose="02040503050406030204" pitchFamily="18" charset="0"/>
                                        </a:rPr>
                                        <m:t>∥</m:t>
                                      </m:r>
                                    </m:sup>
                                  </m:sSup>
                                </m:num>
                                <m:den>
                                  <m:r>
                                    <a:rPr lang="zh-CN" altLang="en-US" sz="1600">
                                      <a:solidFill>
                                        <a:srgbClr val="0000FF"/>
                                      </a:solidFill>
                                      <a:latin typeface="Cambria Math" panose="02040503050406030204" pitchFamily="18" charset="0"/>
                                    </a:rPr>
                                    <m:t>𝑛</m:t>
                                  </m:r>
                                </m:den>
                              </m:f>
                            </m:e>
                          </m:d>
                        </m:e>
                        <m:sub>
                          <m:r>
                            <a:rPr lang="zh-CN" altLang="en-US" sz="1600">
                              <a:solidFill>
                                <a:srgbClr val="0000FF"/>
                              </a:solidFill>
                              <a:latin typeface="Cambria Math" panose="02040503050406030204" pitchFamily="18" charset="0"/>
                            </a:rPr>
                            <m:t>𝑒𝑓𝑓</m:t>
                          </m:r>
                        </m:sub>
                      </m:sSub>
                      <m:r>
                        <a:rPr lang="en-US" altLang="zh-CN" sz="1600">
                          <a:solidFill>
                            <a:srgbClr val="0000FF"/>
                          </a:solidFill>
                          <a:latin typeface="Cambria Math" panose="02040503050406030204" pitchFamily="18" charset="0"/>
                        </a:rPr>
                        <m:t>~</m:t>
                      </m:r>
                      <m:r>
                        <a:rPr lang="zh-CN" altLang="en-US" sz="1600">
                          <a:solidFill>
                            <a:srgbClr val="0000FF"/>
                          </a:solidFill>
                          <a:latin typeface="Cambria Math" panose="02040503050406030204" pitchFamily="18" charset="0"/>
                        </a:rPr>
                        <m:t>0.</m:t>
                      </m:r>
                      <m:r>
                        <a:rPr lang="en-US" altLang="zh-CN" sz="1600">
                          <a:solidFill>
                            <a:srgbClr val="0000FF"/>
                          </a:solidFill>
                          <a:latin typeface="Cambria Math" panose="02040503050406030204" pitchFamily="18" charset="0"/>
                        </a:rPr>
                        <m:t>1</m:t>
                      </m:r>
                      <m:r>
                        <a:rPr lang="en-US" altLang="zh-CN" sz="1600" b="0" i="0" smtClean="0">
                          <a:solidFill>
                            <a:srgbClr val="0000FF"/>
                          </a:solidFill>
                          <a:latin typeface="Cambria Math" panose="02040503050406030204" pitchFamily="18" charset="0"/>
                        </a:rPr>
                        <m:t>53</m:t>
                      </m:r>
                      <m:r>
                        <a:rPr lang="zh-CN" altLang="en-US" sz="1600">
                          <a:solidFill>
                            <a:srgbClr val="0000FF"/>
                          </a:solidFill>
                          <a:latin typeface="Cambria Math" panose="02040503050406030204" pitchFamily="18" charset="0"/>
                        </a:rPr>
                        <m:t>±0.00</m:t>
                      </m:r>
                      <m:r>
                        <a:rPr lang="en-US" altLang="zh-CN" sz="1600" b="0" i="0" smtClean="0">
                          <a:solidFill>
                            <a:srgbClr val="0000FF"/>
                          </a:solidFill>
                          <a:latin typeface="Cambria Math" panose="02040503050406030204" pitchFamily="18" charset="0"/>
                        </a:rPr>
                        <m:t>3</m:t>
                      </m:r>
                      <m:r>
                        <m:rPr>
                          <m:sty m:val="p"/>
                        </m:rPr>
                        <a:rPr lang="zh-CN" altLang="en-US" sz="1600">
                          <a:solidFill>
                            <a:srgbClr val="0000FF"/>
                          </a:solidFill>
                          <a:latin typeface="Cambria Math" panose="02040503050406030204" pitchFamily="18" charset="0"/>
                        </a:rPr>
                        <m:t>Ω</m:t>
                      </m:r>
                      <m:r>
                        <a:rPr lang="zh-CN" altLang="en-US" sz="1600">
                          <a:solidFill>
                            <a:srgbClr val="0000FF"/>
                          </a:solidFill>
                          <a:latin typeface="Cambria Math" panose="02040503050406030204" pitchFamily="18" charset="0"/>
                        </a:rPr>
                        <m:t>，</m:t>
                      </m:r>
                    </m:oMath>
                  </m:oMathPara>
                </a14:m>
                <a:endParaRPr lang="en-US" altLang="zh-CN" sz="1600" dirty="0">
                  <a:solidFill>
                    <a:srgbClr val="0000FF"/>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zh-CN" altLang="en-US" sz="1600">
                          <a:solidFill>
                            <a:srgbClr val="0000FF"/>
                          </a:solidFill>
                          <a:latin typeface="Cambria Math" panose="02040503050406030204" pitchFamily="18" charset="0"/>
                        </a:rPr>
                        <m:t>𝐿</m:t>
                      </m:r>
                      <m:r>
                        <a:rPr lang="zh-CN" altLang="en-US" sz="1600">
                          <a:solidFill>
                            <a:srgbClr val="0000FF"/>
                          </a:solidFill>
                          <a:latin typeface="Cambria Math" panose="02040503050406030204" pitchFamily="18" charset="0"/>
                        </a:rPr>
                        <m:t>=19.07±0.33</m:t>
                      </m:r>
                      <m:r>
                        <a:rPr lang="zh-CN" altLang="en-US" sz="1600">
                          <a:solidFill>
                            <a:srgbClr val="0000FF"/>
                          </a:solidFill>
                          <a:latin typeface="Cambria Math" panose="02040503050406030204" pitchFamily="18" charset="0"/>
                        </a:rPr>
                        <m:t>𝑛𝐻</m:t>
                      </m:r>
                      <m:r>
                        <a:rPr lang="zh-CN" altLang="en-US" sz="1600">
                          <a:solidFill>
                            <a:srgbClr val="0000FF"/>
                          </a:solidFill>
                          <a:latin typeface="Cambria Math" panose="02040503050406030204" pitchFamily="18" charset="0"/>
                        </a:rPr>
                        <m:t>，</m:t>
                      </m:r>
                    </m:oMath>
                  </m:oMathPara>
                </a14:m>
                <a:endParaRPr lang="zh-CN" altLang="en-US" sz="1600" dirty="0">
                  <a:solidFill>
                    <a:srgbClr val="0000FF"/>
                  </a:solidFill>
                  <a:latin typeface="Cambria Math" panose="02040503050406030204" pitchFamily="18" charset="0"/>
                </a:endParaRPr>
              </a:p>
            </p:txBody>
          </p:sp>
        </mc:Choice>
        <mc:Fallback xmlns="">
          <p:sp>
            <p:nvSpPr>
              <p:cNvPr id="11" name="文本框 10">
                <a:extLst>
                  <a:ext uri="{FF2B5EF4-FFF2-40B4-BE49-F238E27FC236}">
                    <a16:creationId xmlns:a16="http://schemas.microsoft.com/office/drawing/2014/main" id="{14A9670C-C3B1-A8F4-BCF2-A8EDF1B56351}"/>
                  </a:ext>
                </a:extLst>
              </p:cNvPr>
              <p:cNvSpPr txBox="1">
                <a:spLocks noRot="1" noChangeAspect="1" noMove="1" noResize="1" noEditPoints="1" noAdjustHandles="1" noChangeArrowheads="1" noChangeShapeType="1" noTextEdit="1"/>
              </p:cNvSpPr>
              <p:nvPr/>
            </p:nvSpPr>
            <p:spPr>
              <a:xfrm>
                <a:off x="837719" y="5046005"/>
                <a:ext cx="4717500" cy="963084"/>
              </a:xfrm>
              <a:prstGeom prst="rect">
                <a:avLst/>
              </a:prstGeom>
              <a:blipFill>
                <a:blip r:embed="rId4"/>
                <a:stretch>
                  <a:fillRect/>
                </a:stretch>
              </a:blipFill>
              <a:ln w="19050">
                <a:solidFill>
                  <a:srgbClr val="00B050"/>
                </a:solidFill>
              </a:ln>
            </p:spPr>
            <p:txBody>
              <a:bodyPr/>
              <a:lstStyle/>
              <a:p>
                <a:r>
                  <a:rPr lang="zh-CN" altLang="en-US">
                    <a:noFill/>
                  </a:rPr>
                  <a:t> </a:t>
                </a:r>
              </a:p>
            </p:txBody>
          </p:sp>
        </mc:Fallback>
      </mc:AlternateContent>
      <p:sp>
        <p:nvSpPr>
          <p:cNvPr id="2" name="箭头: 左右 1">
            <a:extLst>
              <a:ext uri="{FF2B5EF4-FFF2-40B4-BE49-F238E27FC236}">
                <a16:creationId xmlns:a16="http://schemas.microsoft.com/office/drawing/2014/main" id="{A8D6E7BD-64FD-4EFC-AAC8-6D81F6188AA7}"/>
              </a:ext>
            </a:extLst>
          </p:cNvPr>
          <p:cNvSpPr/>
          <p:nvPr/>
        </p:nvSpPr>
        <p:spPr>
          <a:xfrm>
            <a:off x="5602316" y="5101406"/>
            <a:ext cx="1509291" cy="484632"/>
          </a:xfrm>
          <a:prstGeom prst="lef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8291F8D7-FF33-4D04-AA7E-D1E49C59089A}"/>
              </a:ext>
            </a:extLst>
          </p:cNvPr>
          <p:cNvSpPr txBox="1"/>
          <p:nvPr/>
        </p:nvSpPr>
        <p:spPr>
          <a:xfrm>
            <a:off x="5445170" y="5604459"/>
            <a:ext cx="1875835" cy="461665"/>
          </a:xfrm>
          <a:prstGeom prst="rect">
            <a:avLst/>
          </a:prstGeom>
          <a:noFill/>
        </p:spPr>
        <p:txBody>
          <a:bodyPr wrap="none" rtlCol="0">
            <a:spAutoFit/>
          </a:bodyPr>
          <a:lstStyle/>
          <a:p>
            <a:r>
              <a:rPr lang="en-US" altLang="zh-CN" sz="1200" b="1" dirty="0"/>
              <a:t>BER&amp;BPR</a:t>
            </a:r>
            <a:r>
              <a:rPr lang="zh-CN" altLang="en-US" sz="1200" b="1" dirty="0"/>
              <a:t>纵向阻抗差</a:t>
            </a:r>
            <a:r>
              <a:rPr lang="en-US" altLang="zh-CN" sz="1200" b="1" dirty="0"/>
              <a:t>15%</a:t>
            </a:r>
          </a:p>
          <a:p>
            <a:pPr algn="ctr"/>
            <a:r>
              <a:rPr lang="zh-CN" altLang="en-US" sz="1200" b="1" dirty="0"/>
              <a:t>同步光束线原件贡献</a:t>
            </a:r>
          </a:p>
        </p:txBody>
      </p:sp>
      <p:pic>
        <p:nvPicPr>
          <p:cNvPr id="14" name="图片 13"/>
          <p:cNvPicPr/>
          <p:nvPr/>
        </p:nvPicPr>
        <p:blipFill rotWithShape="1">
          <a:blip r:embed="rId5"/>
          <a:srcRect r="50120" b="2224"/>
          <a:stretch/>
        </p:blipFill>
        <p:spPr>
          <a:xfrm>
            <a:off x="414212" y="1916762"/>
            <a:ext cx="4569688" cy="3108084"/>
          </a:xfrm>
          <a:prstGeom prst="rect">
            <a:avLst/>
          </a:prstGeom>
        </p:spPr>
      </p:pic>
      <p:pic>
        <p:nvPicPr>
          <p:cNvPr id="15" name="图片 14"/>
          <p:cNvPicPr/>
          <p:nvPr/>
        </p:nvPicPr>
        <p:blipFill rotWithShape="1">
          <a:blip r:embed="rId5"/>
          <a:srcRect l="50000" b="2690"/>
          <a:stretch/>
        </p:blipFill>
        <p:spPr>
          <a:xfrm>
            <a:off x="6489800" y="1942890"/>
            <a:ext cx="4657171" cy="3029704"/>
          </a:xfrm>
          <a:prstGeom prst="rect">
            <a:avLst/>
          </a:prstGeom>
        </p:spPr>
      </p:pic>
      <p:sp>
        <p:nvSpPr>
          <p:cNvPr id="16" name="文本框 15">
            <a:extLst>
              <a:ext uri="{FF2B5EF4-FFF2-40B4-BE49-F238E27FC236}">
                <a16:creationId xmlns:a16="http://schemas.microsoft.com/office/drawing/2014/main" id="{5DF57368-96E4-6335-DA55-BEB01FB356F0}"/>
              </a:ext>
            </a:extLst>
          </p:cNvPr>
          <p:cNvSpPr txBox="1"/>
          <p:nvPr/>
        </p:nvSpPr>
        <p:spPr>
          <a:xfrm>
            <a:off x="6648313" y="6289937"/>
            <a:ext cx="6155016" cy="369332"/>
          </a:xfrm>
          <a:prstGeom prst="rect">
            <a:avLst/>
          </a:prstGeom>
          <a:noFill/>
        </p:spPr>
        <p:txBody>
          <a:bodyPr wrap="square">
            <a:spAutoFit/>
          </a:bodyPr>
          <a:lstStyle/>
          <a:p>
            <a:r>
              <a:rPr lang="zh-CN" altLang="en-US" sz="1800" b="1" dirty="0">
                <a:solidFill>
                  <a:srgbClr val="C00000"/>
                </a:solidFill>
                <a:latin typeface="黑体" panose="02010609060101010101" pitchFamily="49" charset="-122"/>
                <a:ea typeface="黑体" panose="02010609060101010101" pitchFamily="49" charset="-122"/>
                <a:cs typeface="Arial" panose="020B0604020202020204" pitchFamily="34" charset="0"/>
              </a:rPr>
              <a:t>纵向的束团拉伸效应并未对亮度起到严重的限制！</a:t>
            </a:r>
            <a:endParaRPr lang="zh-CN" altLang="en-US" b="1" dirty="0">
              <a:solidFill>
                <a:srgbClr val="C00000"/>
              </a:solidFill>
              <a:latin typeface="黑体" panose="02010609060101010101" pitchFamily="49" charset="-122"/>
              <a:ea typeface="黑体" panose="02010609060101010101" pitchFamily="49" charset="-122"/>
              <a:cs typeface="Arial" panose="020B0604020202020204" pitchFamily="34" charset="0"/>
            </a:endParaRPr>
          </a:p>
        </p:txBody>
      </p:sp>
      <p:sp>
        <p:nvSpPr>
          <p:cNvPr id="3" name="文本框 2">
            <a:extLst>
              <a:ext uri="{FF2B5EF4-FFF2-40B4-BE49-F238E27FC236}">
                <a16:creationId xmlns:a16="http://schemas.microsoft.com/office/drawing/2014/main" id="{7A0EEA59-18CC-4283-D9B6-CEB6671FDB7F}"/>
              </a:ext>
            </a:extLst>
          </p:cNvPr>
          <p:cNvSpPr txBox="1"/>
          <p:nvPr/>
        </p:nvSpPr>
        <p:spPr>
          <a:xfrm>
            <a:off x="1274781" y="2050354"/>
            <a:ext cx="561372" cy="369332"/>
          </a:xfrm>
          <a:prstGeom prst="rect">
            <a:avLst/>
          </a:prstGeom>
          <a:solidFill>
            <a:schemeClr val="bg1"/>
          </a:solidFill>
        </p:spPr>
        <p:txBody>
          <a:bodyPr wrap="none" rtlCol="0">
            <a:spAutoFit/>
          </a:bodyPr>
          <a:lstStyle/>
          <a:p>
            <a:r>
              <a:rPr lang="en-US" altLang="zh-CN" dirty="0"/>
              <a:t>BER</a:t>
            </a:r>
            <a:endParaRPr lang="zh-CN" altLang="en-US" dirty="0"/>
          </a:p>
        </p:txBody>
      </p:sp>
      <p:sp>
        <p:nvSpPr>
          <p:cNvPr id="6" name="文本框 5">
            <a:extLst>
              <a:ext uri="{FF2B5EF4-FFF2-40B4-BE49-F238E27FC236}">
                <a16:creationId xmlns:a16="http://schemas.microsoft.com/office/drawing/2014/main" id="{008BE800-2DDD-D393-C0A1-287053A74A92}"/>
              </a:ext>
            </a:extLst>
          </p:cNvPr>
          <p:cNvSpPr txBox="1"/>
          <p:nvPr/>
        </p:nvSpPr>
        <p:spPr>
          <a:xfrm>
            <a:off x="7253054" y="2050354"/>
            <a:ext cx="572593" cy="369332"/>
          </a:xfrm>
          <a:prstGeom prst="rect">
            <a:avLst/>
          </a:prstGeom>
          <a:solidFill>
            <a:schemeClr val="bg1"/>
          </a:solidFill>
        </p:spPr>
        <p:txBody>
          <a:bodyPr wrap="none" rtlCol="0">
            <a:spAutoFit/>
          </a:bodyPr>
          <a:lstStyle/>
          <a:p>
            <a:r>
              <a:rPr lang="en-US" altLang="zh-CN" dirty="0"/>
              <a:t>BPR</a:t>
            </a:r>
            <a:endParaRPr lang="zh-CN" altLang="en-US" dirty="0"/>
          </a:p>
        </p:txBody>
      </p:sp>
    </p:spTree>
    <p:extLst>
      <p:ext uri="{BB962C8B-B14F-4D97-AF65-F5344CB8AC3E}">
        <p14:creationId xmlns:p14="http://schemas.microsoft.com/office/powerpoint/2010/main" val="23548748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78675" y="69669"/>
            <a:ext cx="6731725" cy="830997"/>
          </a:xfrm>
          <a:prstGeom prst="rect">
            <a:avLst/>
          </a:prstGeom>
        </p:spPr>
        <p:txBody>
          <a:bodyPr wrap="square">
            <a:spAutoFit/>
          </a:bodyPr>
          <a:lstStyle/>
          <a:p>
            <a:pPr marL="0" lvl="1">
              <a:lnSpc>
                <a:spcPct val="150000"/>
              </a:lnSpc>
              <a:buClr>
                <a:schemeClr val="tx2"/>
              </a:buClr>
            </a:pPr>
            <a:r>
              <a:rPr lang="zh-CN" altLang="en-US" sz="3200" b="1" u="sng" dirty="0"/>
              <a:t>横向模耦合不稳定性及横向宽带阻抗</a:t>
            </a:r>
            <a:endParaRPr lang="en-US" altLang="zh-CN" sz="3200" b="1" u="sng" dirty="0"/>
          </a:p>
        </p:txBody>
      </p:sp>
      <mc:AlternateContent xmlns:mc="http://schemas.openxmlformats.org/markup-compatibility/2006" xmlns:a14="http://schemas.microsoft.com/office/drawing/2010/main">
        <mc:Choice Requires="a14">
          <p:sp>
            <p:nvSpPr>
              <p:cNvPr id="5" name="矩形 4"/>
              <p:cNvSpPr/>
              <p:nvPr/>
            </p:nvSpPr>
            <p:spPr>
              <a:xfrm>
                <a:off x="5029200" y="916055"/>
                <a:ext cx="4769427" cy="84356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ctrlPr>
                            <a:rPr lang="zh-CN" altLang="en-US" i="1" smtClean="0">
                              <a:latin typeface="Cambria Math" panose="02040503050406030204" pitchFamily="18" charset="0"/>
                            </a:rPr>
                          </m:ctrlPr>
                        </m:fPr>
                        <m:num>
                          <m:r>
                            <a:rPr lang="zh-CN" altLang="en-US" i="1">
                              <a:latin typeface="Cambria Math" panose="02040503050406030204" pitchFamily="18" charset="0"/>
                            </a:rPr>
                            <m:t>𝑑</m:t>
                          </m:r>
                          <m:sSub>
                            <m:sSubPr>
                              <m:ctrlPr>
                                <a:rPr lang="zh-CN" altLang="en-US" i="1">
                                  <a:latin typeface="Cambria Math" panose="02040503050406030204" pitchFamily="18" charset="0"/>
                                </a:rPr>
                              </m:ctrlPr>
                            </m:sSubPr>
                            <m:e>
                              <m:r>
                                <a:rPr lang="zh-CN" altLang="en-US" i="1">
                                  <a:latin typeface="Cambria Math" panose="02040503050406030204" pitchFamily="18" charset="0"/>
                                </a:rPr>
                                <m:t>𝜈</m:t>
                              </m:r>
                            </m:e>
                            <m:sub>
                              <m:r>
                                <a:rPr lang="zh-CN" altLang="en-US" i="1">
                                  <a:latin typeface="Cambria Math" panose="02040503050406030204" pitchFamily="18" charset="0"/>
                                </a:rPr>
                                <m:t>𝛽</m:t>
                              </m:r>
                            </m:sub>
                          </m:sSub>
                        </m:num>
                        <m:den>
                          <m:r>
                            <a:rPr lang="zh-CN" altLang="en-US" i="1">
                              <a:latin typeface="Cambria Math" panose="02040503050406030204" pitchFamily="18" charset="0"/>
                            </a:rPr>
                            <m:t>𝑑𝐼</m:t>
                          </m:r>
                        </m:den>
                      </m:f>
                      <m:r>
                        <a:rPr lang="zh-CN" altLang="en-US" i="0">
                          <a:latin typeface="Cambria Math" panose="02040503050406030204" pitchFamily="18" charset="0"/>
                        </a:rPr>
                        <m:t>=</m:t>
                      </m:r>
                      <m:f>
                        <m:fPr>
                          <m:ctrlPr>
                            <a:rPr lang="zh-CN" altLang="en-US" i="1">
                              <a:latin typeface="Cambria Math" panose="02040503050406030204" pitchFamily="18" charset="0"/>
                            </a:rPr>
                          </m:ctrlPr>
                        </m:fPr>
                        <m:num>
                          <m:r>
                            <a:rPr lang="zh-CN" altLang="en-US" i="0">
                              <a:latin typeface="Cambria Math" panose="02040503050406030204" pitchFamily="18" charset="0"/>
                            </a:rPr>
                            <m:t>1</m:t>
                          </m:r>
                        </m:num>
                        <m:den>
                          <m:r>
                            <a:rPr lang="zh-CN" altLang="en-US" i="0">
                              <a:latin typeface="Cambria Math" panose="02040503050406030204" pitchFamily="18" charset="0"/>
                            </a:rPr>
                            <m:t>4</m:t>
                          </m:r>
                          <m:rad>
                            <m:radPr>
                              <m:degHide m:val="on"/>
                              <m:ctrlPr>
                                <a:rPr lang="zh-CN" altLang="en-US" i="1">
                                  <a:latin typeface="Cambria Math" panose="02040503050406030204" pitchFamily="18" charset="0"/>
                                </a:rPr>
                              </m:ctrlPr>
                            </m:radPr>
                            <m:deg/>
                            <m:e>
                              <m:r>
                                <a:rPr lang="zh-CN" altLang="en-US" i="1">
                                  <a:latin typeface="Cambria Math" panose="02040503050406030204" pitchFamily="18" charset="0"/>
                                </a:rPr>
                                <m:t>𝜋</m:t>
                              </m:r>
                            </m:e>
                          </m:rad>
                        </m:den>
                      </m:f>
                      <m:f>
                        <m:fPr>
                          <m:ctrlPr>
                            <a:rPr lang="zh-CN" altLang="en-US" i="1">
                              <a:latin typeface="Cambria Math" panose="02040503050406030204" pitchFamily="18" charset="0"/>
                            </a:rPr>
                          </m:ctrlPr>
                        </m:fPr>
                        <m:num>
                          <m:sSup>
                            <m:sSupPr>
                              <m:ctrlPr>
                                <a:rPr lang="zh-CN" altLang="en-US" i="1">
                                  <a:latin typeface="Cambria Math" panose="02040503050406030204" pitchFamily="18" charset="0"/>
                                </a:rPr>
                              </m:ctrlPr>
                            </m:sSupPr>
                            <m:e>
                              <m:r>
                                <a:rPr lang="zh-CN" altLang="en-US" i="1">
                                  <a:latin typeface="Cambria Math" panose="02040503050406030204" pitchFamily="18" charset="0"/>
                                </a:rPr>
                                <m:t>𝑐</m:t>
                              </m:r>
                            </m:e>
                            <m:sup>
                              <m:r>
                                <a:rPr lang="zh-CN" altLang="en-US" i="0">
                                  <a:latin typeface="Cambria Math" panose="02040503050406030204" pitchFamily="18" charset="0"/>
                                </a:rPr>
                                <m:t>2</m:t>
                              </m:r>
                            </m:sup>
                          </m:sSup>
                        </m:num>
                        <m:den>
                          <m:d>
                            <m:dPr>
                              <m:endChr m:val=""/>
                              <m:ctrlPr>
                                <a:rPr lang="zh-CN" altLang="en-US" i="1">
                                  <a:latin typeface="Cambria Math" panose="02040503050406030204" pitchFamily="18" charset="0"/>
                                </a:rPr>
                              </m:ctrlPr>
                            </m:dPr>
                            <m:e>
                              <m:f>
                                <m:fPr>
                                  <m:type m:val="lin"/>
                                  <m:ctrlPr>
                                    <a:rPr lang="zh-CN" altLang="en-US" i="1">
                                      <a:latin typeface="Cambria Math" panose="02040503050406030204" pitchFamily="18" charset="0"/>
                                    </a:rPr>
                                  </m:ctrlPr>
                                </m:fPr>
                                <m:num>
                                  <m:sSub>
                                    <m:sSubPr>
                                      <m:ctrlPr>
                                        <a:rPr lang="zh-CN" altLang="en-US" i="1">
                                          <a:latin typeface="Cambria Math" panose="02040503050406030204" pitchFamily="18" charset="0"/>
                                        </a:rPr>
                                      </m:ctrlPr>
                                    </m:sSubPr>
                                    <m:e>
                                      <m:r>
                                        <a:rPr lang="zh-CN" altLang="en-US" i="1">
                                          <a:latin typeface="Cambria Math" panose="02040503050406030204" pitchFamily="18" charset="0"/>
                                        </a:rPr>
                                        <m:t>𝐸</m:t>
                                      </m:r>
                                    </m:e>
                                    <m:sub>
                                      <m:r>
                                        <a:rPr lang="zh-CN" altLang="en-US" i="0">
                                          <a:latin typeface="Cambria Math" panose="02040503050406030204" pitchFamily="18" charset="0"/>
                                        </a:rPr>
                                        <m:t>0</m:t>
                                      </m:r>
                                    </m:sub>
                                  </m:sSub>
                                </m:num>
                                <m:den>
                                  <m:r>
                                    <a:rPr lang="zh-CN" altLang="en-US" i="1">
                                      <a:latin typeface="Cambria Math" panose="02040503050406030204" pitchFamily="18" charset="0"/>
                                    </a:rPr>
                                    <m:t>𝑒</m:t>
                                  </m:r>
                                </m:den>
                              </m:f>
                              <m:r>
                                <a:rPr lang="zh-CN" altLang="en-US" i="0">
                                  <a:latin typeface="Cambria Math" panose="02040503050406030204" pitchFamily="18" charset="0"/>
                                </a:rPr>
                                <m:t>)</m:t>
                              </m:r>
                              <m:sSub>
                                <m:sSubPr>
                                  <m:ctrlPr>
                                    <a:rPr lang="zh-CN" altLang="en-US" i="1">
                                      <a:latin typeface="Cambria Math" panose="02040503050406030204" pitchFamily="18" charset="0"/>
                                    </a:rPr>
                                  </m:ctrlPr>
                                </m:sSubPr>
                                <m:e>
                                  <m:r>
                                    <a:rPr lang="zh-CN" altLang="en-US" i="1">
                                      <a:latin typeface="Cambria Math" panose="02040503050406030204" pitchFamily="18" charset="0"/>
                                    </a:rPr>
                                    <m:t>𝜈</m:t>
                                  </m:r>
                                </m:e>
                                <m:sub>
                                  <m:r>
                                    <a:rPr lang="zh-CN" altLang="en-US" i="1">
                                      <a:latin typeface="Cambria Math" panose="02040503050406030204" pitchFamily="18" charset="0"/>
                                    </a:rPr>
                                    <m:t>𝛽</m:t>
                                  </m:r>
                                </m:sub>
                              </m:sSub>
                              <m:sSubSup>
                                <m:sSubSupPr>
                                  <m:ctrlPr>
                                    <a:rPr lang="zh-CN" altLang="en-US" i="1">
                                      <a:latin typeface="Cambria Math" panose="02040503050406030204" pitchFamily="18" charset="0"/>
                                    </a:rPr>
                                  </m:ctrlPr>
                                </m:sSubSupPr>
                                <m:e>
                                  <m:r>
                                    <a:rPr lang="zh-CN" altLang="en-US" i="1">
                                      <a:latin typeface="Cambria Math" panose="02040503050406030204" pitchFamily="18" charset="0"/>
                                    </a:rPr>
                                    <m:t>𝜔</m:t>
                                  </m:r>
                                </m:e>
                                <m:sub>
                                  <m:r>
                                    <a:rPr lang="zh-CN" altLang="en-US" i="0">
                                      <a:latin typeface="Cambria Math" panose="02040503050406030204" pitchFamily="18" charset="0"/>
                                    </a:rPr>
                                    <m:t>0</m:t>
                                  </m:r>
                                </m:sub>
                                <m:sup>
                                  <m:r>
                                    <a:rPr lang="zh-CN" altLang="en-US" i="0">
                                      <a:latin typeface="Cambria Math" panose="02040503050406030204" pitchFamily="18" charset="0"/>
                                    </a:rPr>
                                    <m:t>2</m:t>
                                  </m:r>
                                </m:sup>
                              </m:sSubSup>
                              <m:sSub>
                                <m:sSubPr>
                                  <m:ctrlPr>
                                    <a:rPr lang="zh-CN" altLang="en-US" i="1">
                                      <a:latin typeface="Cambria Math" panose="02040503050406030204" pitchFamily="18" charset="0"/>
                                    </a:rPr>
                                  </m:ctrlPr>
                                </m:sSubPr>
                                <m:e>
                                  <m:r>
                                    <a:rPr lang="zh-CN" altLang="en-US" i="1">
                                      <a:latin typeface="Cambria Math" panose="02040503050406030204" pitchFamily="18" charset="0"/>
                                    </a:rPr>
                                    <m:t>𝜎</m:t>
                                  </m:r>
                                </m:e>
                                <m:sub>
                                  <m:r>
                                    <a:rPr lang="zh-CN" altLang="en-US" i="1">
                                      <a:latin typeface="Cambria Math" panose="02040503050406030204" pitchFamily="18" charset="0"/>
                                    </a:rPr>
                                    <m:t>𝑙</m:t>
                                  </m:r>
                                </m:sub>
                              </m:sSub>
                            </m:e>
                          </m:d>
                        </m:den>
                      </m:f>
                      <m:r>
                        <a:rPr lang="zh-CN" altLang="en-US" i="1">
                          <a:latin typeface="Cambria Math" panose="02040503050406030204" pitchFamily="18" charset="0"/>
                        </a:rPr>
                        <m:t>𝑖</m:t>
                      </m:r>
                      <m:r>
                        <a:rPr lang="zh-CN" altLang="en-US" i="0">
                          <a:latin typeface="Cambria Math" panose="02040503050406030204" pitchFamily="18" charset="0"/>
                        </a:rPr>
                        <m:t>(</m:t>
                      </m:r>
                      <m:sSubSup>
                        <m:sSubSupPr>
                          <m:ctrlPr>
                            <a:rPr lang="zh-CN" altLang="en-US" i="1">
                              <a:latin typeface="Cambria Math" panose="02040503050406030204" pitchFamily="18" charset="0"/>
                            </a:rPr>
                          </m:ctrlPr>
                        </m:sSubSupPr>
                        <m:e>
                          <m:r>
                            <a:rPr lang="zh-CN" altLang="en-US" i="1">
                              <a:latin typeface="Cambria Math" panose="02040503050406030204" pitchFamily="18" charset="0"/>
                            </a:rPr>
                            <m:t>𝑍</m:t>
                          </m:r>
                        </m:e>
                        <m:sub>
                          <m:r>
                            <a:rPr lang="zh-CN" altLang="en-US" i="0">
                              <a:latin typeface="Cambria Math" panose="02040503050406030204" pitchFamily="18" charset="0"/>
                            </a:rPr>
                            <m:t>1</m:t>
                          </m:r>
                        </m:sub>
                        <m:sup>
                          <m:r>
                            <a:rPr lang="zh-CN" altLang="en-US" i="0">
                              <a:latin typeface="Cambria Math" panose="02040503050406030204" pitchFamily="18" charset="0"/>
                            </a:rPr>
                            <m:t>⊥</m:t>
                          </m:r>
                        </m:sup>
                      </m:sSubSup>
                      <m:r>
                        <a:rPr lang="en-US" altLang="zh-CN" b="0" i="0" smtClean="0">
                          <a:latin typeface="Cambria Math" panose="02040503050406030204" pitchFamily="18" charset="0"/>
                        </a:rPr>
                        <m:t>)</m:t>
                      </m:r>
                      <m:r>
                        <a:rPr lang="en-US" altLang="zh-CN" i="1" baseline="-25000">
                          <a:latin typeface="Cambria Math" panose="02040503050406030204" pitchFamily="18" charset="0"/>
                        </a:rPr>
                        <m:t>𝑒𝑓𝑓</m:t>
                      </m:r>
                    </m:oMath>
                  </m:oMathPara>
                </a14:m>
                <a:endParaRPr lang="zh-CN" altLang="en-US" i="1" dirty="0"/>
              </a:p>
            </p:txBody>
          </p:sp>
        </mc:Choice>
        <mc:Fallback xmlns="">
          <p:sp>
            <p:nvSpPr>
              <p:cNvPr id="5" name="矩形 4"/>
              <p:cNvSpPr>
                <a:spLocks noRot="1" noChangeAspect="1" noMove="1" noResize="1" noEditPoints="1" noAdjustHandles="1" noChangeArrowheads="1" noChangeShapeType="1" noTextEdit="1"/>
              </p:cNvSpPr>
              <p:nvPr/>
            </p:nvSpPr>
            <p:spPr>
              <a:xfrm>
                <a:off x="5029200" y="916055"/>
                <a:ext cx="4769427" cy="843564"/>
              </a:xfrm>
              <a:prstGeom prst="rect">
                <a:avLst/>
              </a:prstGeom>
              <a:blipFill>
                <a:blip r:embed="rId2"/>
                <a:stretch>
                  <a:fillRect/>
                </a:stretch>
              </a:blipFill>
            </p:spPr>
            <p:txBody>
              <a:bodyPr/>
              <a:lstStyle/>
              <a:p>
                <a:r>
                  <a:rPr lang="zh-CN" altLang="en-US">
                    <a:noFill/>
                  </a:rPr>
                  <a:t> </a:t>
                </a:r>
              </a:p>
            </p:txBody>
          </p:sp>
        </mc:Fallback>
      </mc:AlternateContent>
      <p:sp>
        <p:nvSpPr>
          <p:cNvPr id="6" name="文本框 5"/>
          <p:cNvSpPr txBox="1"/>
          <p:nvPr/>
        </p:nvSpPr>
        <p:spPr>
          <a:xfrm>
            <a:off x="278675" y="1137782"/>
            <a:ext cx="4544834" cy="400110"/>
          </a:xfrm>
          <a:prstGeom prst="rect">
            <a:avLst/>
          </a:prstGeom>
          <a:noFill/>
        </p:spPr>
        <p:txBody>
          <a:bodyPr wrap="none" rtlCol="0">
            <a:spAutoFit/>
          </a:bodyPr>
          <a:lstStyle/>
          <a:p>
            <a:r>
              <a:rPr lang="zh-CN" altLang="en-US" sz="2000" kern="100" dirty="0">
                <a:latin typeface="Times New Roman" panose="02020603050405020304" pitchFamily="18" charset="0"/>
                <a:ea typeface="宋体" panose="02010600030101010101" pitchFamily="2" charset="-122"/>
                <a:cs typeface="Times New Roman" panose="02020603050405020304" pitchFamily="18" charset="0"/>
              </a:rPr>
              <a:t>测量单束团工作点随流强的变化关系：</a:t>
            </a:r>
          </a:p>
        </p:txBody>
      </p:sp>
      <p:pic>
        <p:nvPicPr>
          <p:cNvPr id="7" name="图片 6"/>
          <p:cNvPicPr/>
          <p:nvPr/>
        </p:nvPicPr>
        <p:blipFill>
          <a:blip r:embed="rId3"/>
          <a:stretch>
            <a:fillRect/>
          </a:stretch>
        </p:blipFill>
        <p:spPr>
          <a:xfrm>
            <a:off x="1" y="1759619"/>
            <a:ext cx="5621480" cy="4740092"/>
          </a:xfrm>
          <a:prstGeom prst="rect">
            <a:avLst/>
          </a:prstGeom>
        </p:spPr>
      </p:pic>
      <mc:AlternateContent xmlns:mc="http://schemas.openxmlformats.org/markup-compatibility/2006" xmlns:a14="http://schemas.microsoft.com/office/drawing/2010/main">
        <mc:Choice Requires="a14">
          <p:graphicFrame>
            <p:nvGraphicFramePr>
              <p:cNvPr id="8" name="表格 7"/>
              <p:cNvGraphicFramePr>
                <a:graphicFrameLocks noGrp="1"/>
              </p:cNvGraphicFramePr>
              <p:nvPr>
                <p:extLst>
                  <p:ext uri="{D42A27DB-BD31-4B8C-83A1-F6EECF244321}">
                    <p14:modId xmlns:p14="http://schemas.microsoft.com/office/powerpoint/2010/main" val="1462940396"/>
                  </p:ext>
                </p:extLst>
              </p:nvPr>
            </p:nvGraphicFramePr>
            <p:xfrm>
              <a:off x="5590309" y="1813531"/>
              <a:ext cx="6570518" cy="2385170"/>
            </p:xfrm>
            <a:graphic>
              <a:graphicData uri="http://schemas.openxmlformats.org/drawingml/2006/table">
                <a:tbl>
                  <a:tblPr firstRow="1" firstCol="1" bandRow="1">
                    <a:tableStyleId>{5C22544A-7EE6-4342-B048-85BDC9FD1C3A}</a:tableStyleId>
                  </a:tblPr>
                  <a:tblGrid>
                    <a:gridCol w="1995055">
                      <a:extLst>
                        <a:ext uri="{9D8B030D-6E8A-4147-A177-3AD203B41FA5}">
                          <a16:colId xmlns:a16="http://schemas.microsoft.com/office/drawing/2014/main" val="1125932571"/>
                        </a:ext>
                      </a:extLst>
                    </a:gridCol>
                    <a:gridCol w="1143000">
                      <a:extLst>
                        <a:ext uri="{9D8B030D-6E8A-4147-A177-3AD203B41FA5}">
                          <a16:colId xmlns:a16="http://schemas.microsoft.com/office/drawing/2014/main" val="4059471192"/>
                        </a:ext>
                      </a:extLst>
                    </a:gridCol>
                    <a:gridCol w="1259925">
                      <a:extLst>
                        <a:ext uri="{9D8B030D-6E8A-4147-A177-3AD203B41FA5}">
                          <a16:colId xmlns:a16="http://schemas.microsoft.com/office/drawing/2014/main" val="1054724059"/>
                        </a:ext>
                      </a:extLst>
                    </a:gridCol>
                    <a:gridCol w="1103021">
                      <a:extLst>
                        <a:ext uri="{9D8B030D-6E8A-4147-A177-3AD203B41FA5}">
                          <a16:colId xmlns:a16="http://schemas.microsoft.com/office/drawing/2014/main" val="2118666017"/>
                        </a:ext>
                      </a:extLst>
                    </a:gridCol>
                    <a:gridCol w="1069517">
                      <a:extLst>
                        <a:ext uri="{9D8B030D-6E8A-4147-A177-3AD203B41FA5}">
                          <a16:colId xmlns:a16="http://schemas.microsoft.com/office/drawing/2014/main" val="3387341524"/>
                        </a:ext>
                      </a:extLst>
                    </a:gridCol>
                  </a:tblGrid>
                  <a:tr h="214133">
                    <a:tc rowSpan="2">
                      <a:txBody>
                        <a:bodyPr/>
                        <a:lstStyle/>
                        <a:p>
                          <a:pPr indent="266700" algn="l">
                            <a:spcBef>
                              <a:spcPts val="600"/>
                            </a:spcBef>
                            <a:spcAft>
                              <a:spcPts val="600"/>
                            </a:spcAft>
                          </a:pPr>
                          <a:r>
                            <a:rPr lang="en-US" sz="1400" kern="0" dirty="0">
                              <a:effectLst/>
                              <a:latin typeface="Arial" panose="020B0604020202020204" pitchFamily="34" charset="0"/>
                              <a:cs typeface="Arial" panose="020B0604020202020204" pitchFamily="34" charset="0"/>
                            </a:rPr>
                            <a:t>Excitation method</a:t>
                          </a:r>
                          <a:endParaRPr lang="zh-CN" sz="140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gridSpan="2">
                      <a:txBody>
                        <a:bodyPr/>
                        <a:lstStyle/>
                        <a:p>
                          <a:pPr indent="266700" algn="ctr">
                            <a:spcBef>
                              <a:spcPts val="600"/>
                            </a:spcBef>
                            <a:spcAft>
                              <a:spcPts val="600"/>
                            </a:spcAft>
                          </a:pPr>
                          <a:r>
                            <a:rPr lang="en-US" sz="1600" kern="0" dirty="0">
                              <a:effectLst/>
                              <a:latin typeface="Arial" panose="020B0604020202020204" pitchFamily="34" charset="0"/>
                              <a:cs typeface="Arial" panose="020B0604020202020204" pitchFamily="34" charset="0"/>
                            </a:rPr>
                            <a:t>BPR (k</a:t>
                          </a:r>
                          <a:r>
                            <a:rPr lang="en-US" sz="1600" kern="0" dirty="0">
                              <a:effectLst/>
                              <a:latin typeface="Arial" panose="020B0604020202020204" pitchFamily="34" charset="0"/>
                              <a:cs typeface="Arial" panose="020B0604020202020204" pitchFamily="34" charset="0"/>
                              <a:sym typeface="Symbol" panose="05050102010706020507" pitchFamily="18" charset="2"/>
                            </a:rPr>
                            <a:t></a:t>
                          </a:r>
                          <a:r>
                            <a:rPr lang="en-US" sz="1600" kern="0" dirty="0">
                              <a:effectLst/>
                              <a:latin typeface="Arial" panose="020B0604020202020204" pitchFamily="34" charset="0"/>
                              <a:cs typeface="Arial" panose="020B0604020202020204" pitchFamily="34" charset="0"/>
                            </a:rPr>
                            <a:t>/m)</a:t>
                          </a:r>
                          <a:endParaRPr lang="zh-CN" sz="160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hMerge="1">
                      <a:txBody>
                        <a:bodyPr/>
                        <a:lstStyle/>
                        <a:p>
                          <a:endParaRPr lang="zh-CN" altLang="en-US"/>
                        </a:p>
                      </a:txBody>
                      <a:tcPr/>
                    </a:tc>
                    <a:tc gridSpan="2">
                      <a:txBody>
                        <a:bodyPr/>
                        <a:lstStyle/>
                        <a:p>
                          <a:pPr indent="266700" algn="ctr">
                            <a:spcBef>
                              <a:spcPts val="600"/>
                            </a:spcBef>
                            <a:spcAft>
                              <a:spcPts val="600"/>
                            </a:spcAft>
                          </a:pPr>
                          <a:r>
                            <a:rPr lang="en-US" sz="1600" kern="0" dirty="0">
                              <a:effectLst/>
                              <a:latin typeface="Arial" panose="020B0604020202020204" pitchFamily="34" charset="0"/>
                              <a:cs typeface="Arial" panose="020B0604020202020204" pitchFamily="34" charset="0"/>
                            </a:rPr>
                            <a:t>BER(k</a:t>
                          </a:r>
                          <a:r>
                            <a:rPr lang="en-US" sz="1600" kern="0" dirty="0">
                              <a:effectLst/>
                              <a:latin typeface="Arial" panose="020B0604020202020204" pitchFamily="34" charset="0"/>
                              <a:cs typeface="Arial" panose="020B0604020202020204" pitchFamily="34" charset="0"/>
                              <a:sym typeface="Symbol" panose="05050102010706020507" pitchFamily="18" charset="2"/>
                            </a:rPr>
                            <a:t></a:t>
                          </a:r>
                          <a:r>
                            <a:rPr lang="en-US" sz="1600" kern="0" dirty="0">
                              <a:effectLst/>
                              <a:latin typeface="Arial" panose="020B0604020202020204" pitchFamily="34" charset="0"/>
                              <a:cs typeface="Arial" panose="020B0604020202020204" pitchFamily="34" charset="0"/>
                            </a:rPr>
                            <a:t>/m)</a:t>
                          </a:r>
                          <a:endParaRPr lang="zh-CN" sz="160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hMerge="1">
                      <a:txBody>
                        <a:bodyPr/>
                        <a:lstStyle/>
                        <a:p>
                          <a:endParaRPr lang="zh-CN" altLang="en-US"/>
                        </a:p>
                      </a:txBody>
                      <a:tcPr/>
                    </a:tc>
                    <a:extLst>
                      <a:ext uri="{0D108BD9-81ED-4DB2-BD59-A6C34878D82A}">
                        <a16:rowId xmlns:a16="http://schemas.microsoft.com/office/drawing/2014/main" val="4281795458"/>
                      </a:ext>
                    </a:extLst>
                  </a:tr>
                  <a:tr h="428266">
                    <a:tc vMerge="1">
                      <a:txBody>
                        <a:bodyPr/>
                        <a:lstStyle/>
                        <a:p>
                          <a:endParaRPr lang="zh-CN" altLang="en-US"/>
                        </a:p>
                      </a:txBody>
                      <a:tcPr/>
                    </a:tc>
                    <a:tc>
                      <a:txBody>
                        <a:bodyPr/>
                        <a:lstStyle/>
                        <a:p>
                          <a:pPr indent="0" algn="ctr">
                            <a:spcBef>
                              <a:spcPts val="0"/>
                            </a:spcBef>
                            <a:spcAft>
                              <a:spcPts val="0"/>
                            </a:spcAft>
                          </a:pPr>
                          <a:r>
                            <a:rPr lang="en-US" sz="1400" kern="0" dirty="0">
                              <a:effectLst/>
                              <a:latin typeface="Arial" panose="020B0604020202020204" pitchFamily="34" charset="0"/>
                              <a:cs typeface="Arial" panose="020B0604020202020204" pitchFamily="34" charset="0"/>
                            </a:rPr>
                            <a:t>Horizontal</a:t>
                          </a:r>
                          <a:endParaRPr lang="zh-CN" sz="140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indent="0" algn="ctr">
                            <a:spcBef>
                              <a:spcPts val="0"/>
                            </a:spcBef>
                            <a:spcAft>
                              <a:spcPts val="0"/>
                            </a:spcAft>
                          </a:pPr>
                          <a:r>
                            <a:rPr lang="en-US" sz="1400" kern="0" dirty="0">
                              <a:effectLst/>
                              <a:latin typeface="Arial" panose="020B0604020202020204" pitchFamily="34" charset="0"/>
                              <a:cs typeface="Arial" panose="020B0604020202020204" pitchFamily="34" charset="0"/>
                            </a:rPr>
                            <a:t>Vertical</a:t>
                          </a:r>
                          <a:endParaRPr lang="zh-CN" sz="140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indent="0" algn="ctr">
                            <a:spcBef>
                              <a:spcPts val="0"/>
                            </a:spcBef>
                            <a:spcAft>
                              <a:spcPts val="0"/>
                            </a:spcAft>
                          </a:pPr>
                          <a:r>
                            <a:rPr lang="en-US" sz="1400" kern="0" dirty="0">
                              <a:effectLst/>
                              <a:latin typeface="Arial" panose="020B0604020202020204" pitchFamily="34" charset="0"/>
                              <a:cs typeface="Arial" panose="020B0604020202020204" pitchFamily="34" charset="0"/>
                            </a:rPr>
                            <a:t>Horizontal</a:t>
                          </a:r>
                          <a:endParaRPr lang="zh-CN" sz="140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indent="0" algn="ctr">
                            <a:spcBef>
                              <a:spcPts val="0"/>
                            </a:spcBef>
                            <a:spcAft>
                              <a:spcPts val="0"/>
                            </a:spcAft>
                          </a:pPr>
                          <a:r>
                            <a:rPr lang="en-US" sz="1400" kern="0" dirty="0">
                              <a:effectLst/>
                              <a:latin typeface="Arial" panose="020B0604020202020204" pitchFamily="34" charset="0"/>
                              <a:cs typeface="Arial" panose="020B0604020202020204" pitchFamily="34" charset="0"/>
                            </a:rPr>
                            <a:t>Vertical</a:t>
                          </a:r>
                          <a:endParaRPr lang="zh-CN" sz="140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1854188212"/>
                      </a:ext>
                    </a:extLst>
                  </a:tr>
                  <a:tr h="428266">
                    <a:tc>
                      <a:txBody>
                        <a:bodyPr/>
                        <a:lstStyle/>
                        <a:p>
                          <a:pPr indent="266700" algn="l">
                            <a:spcBef>
                              <a:spcPts val="600"/>
                            </a:spcBef>
                            <a:spcAft>
                              <a:spcPts val="600"/>
                            </a:spcAft>
                          </a:pPr>
                          <a:r>
                            <a:rPr lang="en-US" sz="1400" kern="0" dirty="0">
                              <a:effectLst/>
                              <a:latin typeface="Arial" panose="020B0604020202020204" pitchFamily="34" charset="0"/>
                              <a:cs typeface="Arial" panose="020B0604020202020204" pitchFamily="34" charset="0"/>
                            </a:rPr>
                            <a:t>Injection kicker</a:t>
                          </a:r>
                          <a:endParaRPr lang="zh-CN" sz="140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indent="0" algn="ctr">
                            <a:spcBef>
                              <a:spcPts val="0"/>
                            </a:spcBef>
                            <a:spcAft>
                              <a:spcPts val="0"/>
                            </a:spcAft>
                          </a:pPr>
                          <a:r>
                            <a:rPr lang="en-US" sz="1400" kern="0">
                              <a:effectLst/>
                              <a:latin typeface="Arial" panose="020B0604020202020204" pitchFamily="34" charset="0"/>
                              <a:cs typeface="Arial" panose="020B0604020202020204" pitchFamily="34" charset="0"/>
                            </a:rPr>
                            <a:t>25.42</a:t>
                          </a:r>
                          <a14:m>
                            <m:oMath xmlns:m="http://schemas.openxmlformats.org/officeDocument/2006/math">
                              <m:r>
                                <a:rPr lang="en-US" sz="1400" kern="0">
                                  <a:effectLst/>
                                  <a:latin typeface="Cambria Math" panose="02040503050406030204" pitchFamily="18" charset="0"/>
                                </a:rPr>
                                <m:t>±</m:t>
                              </m:r>
                            </m:oMath>
                          </a14:m>
                          <a:r>
                            <a:rPr lang="en-US" sz="1400" kern="0">
                              <a:effectLst/>
                              <a:latin typeface="Arial" panose="020B0604020202020204" pitchFamily="34" charset="0"/>
                              <a:cs typeface="Arial" panose="020B0604020202020204" pitchFamily="34" charset="0"/>
                            </a:rPr>
                            <a:t>0.27</a:t>
                          </a:r>
                          <a:endParaRPr lang="zh-CN" sz="1400" kern="10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indent="0" algn="ctr">
                            <a:spcBef>
                              <a:spcPts val="0"/>
                            </a:spcBef>
                            <a:spcAft>
                              <a:spcPts val="0"/>
                            </a:spcAft>
                          </a:pPr>
                          <a:r>
                            <a:rPr lang="en-US" sz="1400" kern="0">
                              <a:effectLst/>
                              <a:latin typeface="Arial" panose="020B0604020202020204" pitchFamily="34" charset="0"/>
                              <a:cs typeface="Arial" panose="020B0604020202020204" pitchFamily="34" charset="0"/>
                            </a:rPr>
                            <a:t>42.83</a:t>
                          </a:r>
                          <a14:m>
                            <m:oMath xmlns:m="http://schemas.openxmlformats.org/officeDocument/2006/math">
                              <m:r>
                                <a:rPr lang="en-US" sz="1400" kern="0">
                                  <a:effectLst/>
                                  <a:latin typeface="Cambria Math" panose="02040503050406030204" pitchFamily="18" charset="0"/>
                                </a:rPr>
                                <m:t>±</m:t>
                              </m:r>
                            </m:oMath>
                          </a14:m>
                          <a:r>
                            <a:rPr lang="en-US" sz="1400" kern="0">
                              <a:effectLst/>
                              <a:latin typeface="Arial" panose="020B0604020202020204" pitchFamily="34" charset="0"/>
                              <a:cs typeface="Arial" panose="020B0604020202020204" pitchFamily="34" charset="0"/>
                            </a:rPr>
                            <a:t>0.22 </a:t>
                          </a:r>
                          <a:endParaRPr lang="zh-CN" sz="1400" kern="10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indent="0" algn="ctr">
                            <a:spcBef>
                              <a:spcPts val="0"/>
                            </a:spcBef>
                            <a:spcAft>
                              <a:spcPts val="0"/>
                            </a:spcAft>
                          </a:pPr>
                          <a:r>
                            <a:rPr lang="en-US" sz="1400" kern="0" dirty="0">
                              <a:effectLst/>
                              <a:latin typeface="Arial" panose="020B0604020202020204" pitchFamily="34" charset="0"/>
                              <a:cs typeface="Arial" panose="020B0604020202020204" pitchFamily="34" charset="0"/>
                            </a:rPr>
                            <a:t>36.36</a:t>
                          </a:r>
                          <a14:m>
                            <m:oMath xmlns:m="http://schemas.openxmlformats.org/officeDocument/2006/math">
                              <m:r>
                                <a:rPr lang="en-US" sz="1400" kern="0">
                                  <a:effectLst/>
                                  <a:latin typeface="Cambria Math" panose="02040503050406030204" pitchFamily="18" charset="0"/>
                                </a:rPr>
                                <m:t>±</m:t>
                              </m:r>
                            </m:oMath>
                          </a14:m>
                          <a:r>
                            <a:rPr lang="en-US" sz="1400" kern="0" dirty="0">
                              <a:effectLst/>
                              <a:latin typeface="Arial" panose="020B0604020202020204" pitchFamily="34" charset="0"/>
                              <a:cs typeface="Arial" panose="020B0604020202020204" pitchFamily="34" charset="0"/>
                            </a:rPr>
                            <a:t>1.27 </a:t>
                          </a:r>
                          <a:endParaRPr lang="zh-CN" sz="140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indent="0" algn="ctr">
                            <a:spcBef>
                              <a:spcPts val="0"/>
                            </a:spcBef>
                            <a:spcAft>
                              <a:spcPts val="0"/>
                            </a:spcAft>
                          </a:pPr>
                          <a:r>
                            <a:rPr lang="en-US" sz="1400" kern="0" dirty="0">
                              <a:effectLst/>
                              <a:latin typeface="Arial" panose="020B0604020202020204" pitchFamily="34" charset="0"/>
                              <a:cs typeface="Arial" panose="020B0604020202020204" pitchFamily="34" charset="0"/>
                            </a:rPr>
                            <a:t>60.73</a:t>
                          </a:r>
                          <a14:m>
                            <m:oMath xmlns:m="http://schemas.openxmlformats.org/officeDocument/2006/math">
                              <m:r>
                                <a:rPr lang="en-US" sz="1400" kern="0">
                                  <a:effectLst/>
                                  <a:latin typeface="Cambria Math" panose="02040503050406030204" pitchFamily="18" charset="0"/>
                                </a:rPr>
                                <m:t>±</m:t>
                              </m:r>
                            </m:oMath>
                          </a14:m>
                          <a:r>
                            <a:rPr lang="en-US" sz="1400" kern="0" dirty="0">
                              <a:effectLst/>
                              <a:latin typeface="Arial" panose="020B0604020202020204" pitchFamily="34" charset="0"/>
                              <a:cs typeface="Arial" panose="020B0604020202020204" pitchFamily="34" charset="0"/>
                            </a:rPr>
                            <a:t>1.62 </a:t>
                          </a:r>
                          <a:endParaRPr lang="zh-CN" sz="140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2989445472"/>
                      </a:ext>
                    </a:extLst>
                  </a:tr>
                  <a:tr h="428266">
                    <a:tc>
                      <a:txBody>
                        <a:bodyPr/>
                        <a:lstStyle/>
                        <a:p>
                          <a:pPr indent="266700" algn="l">
                            <a:spcBef>
                              <a:spcPts val="600"/>
                            </a:spcBef>
                            <a:spcAft>
                              <a:spcPts val="600"/>
                            </a:spcAft>
                          </a:pPr>
                          <a:r>
                            <a:rPr lang="en-US" sz="1400" kern="0" dirty="0">
                              <a:effectLst/>
                              <a:latin typeface="Arial" panose="020B0604020202020204" pitchFamily="34" charset="0"/>
                              <a:cs typeface="Arial" panose="020B0604020202020204" pitchFamily="34" charset="0"/>
                            </a:rPr>
                            <a:t>Feedback kicker</a:t>
                          </a:r>
                          <a:endParaRPr lang="zh-CN" sz="140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indent="0" algn="ctr">
                            <a:spcBef>
                              <a:spcPts val="0"/>
                            </a:spcBef>
                            <a:spcAft>
                              <a:spcPts val="0"/>
                            </a:spcAft>
                          </a:pPr>
                          <a:r>
                            <a:rPr lang="en-US" sz="1400" kern="0">
                              <a:effectLst/>
                              <a:latin typeface="Arial" panose="020B0604020202020204" pitchFamily="34" charset="0"/>
                              <a:cs typeface="Arial" panose="020B0604020202020204" pitchFamily="34" charset="0"/>
                            </a:rPr>
                            <a:t>27.58</a:t>
                          </a:r>
                          <a14:m>
                            <m:oMath xmlns:m="http://schemas.openxmlformats.org/officeDocument/2006/math">
                              <m:r>
                                <a:rPr lang="en-US" sz="1400" kern="0">
                                  <a:effectLst/>
                                  <a:latin typeface="Cambria Math" panose="02040503050406030204" pitchFamily="18" charset="0"/>
                                </a:rPr>
                                <m:t>±</m:t>
                              </m:r>
                            </m:oMath>
                          </a14:m>
                          <a:r>
                            <a:rPr lang="en-US" sz="1400" kern="0">
                              <a:effectLst/>
                              <a:latin typeface="Arial" panose="020B0604020202020204" pitchFamily="34" charset="0"/>
                              <a:cs typeface="Arial" panose="020B0604020202020204" pitchFamily="34" charset="0"/>
                            </a:rPr>
                            <a:t>0.13 </a:t>
                          </a:r>
                          <a:endParaRPr lang="zh-CN" sz="1400" kern="10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indent="0" algn="ctr">
                            <a:spcBef>
                              <a:spcPts val="0"/>
                            </a:spcBef>
                            <a:spcAft>
                              <a:spcPts val="0"/>
                            </a:spcAft>
                          </a:pPr>
                          <a:r>
                            <a:rPr lang="en-US" sz="1400" kern="0" dirty="0">
                              <a:effectLst/>
                              <a:latin typeface="Arial" panose="020B0604020202020204" pitchFamily="34" charset="0"/>
                              <a:cs typeface="Arial" panose="020B0604020202020204" pitchFamily="34" charset="0"/>
                            </a:rPr>
                            <a:t>51.97</a:t>
                          </a:r>
                          <a14:m>
                            <m:oMath xmlns:m="http://schemas.openxmlformats.org/officeDocument/2006/math">
                              <m:r>
                                <a:rPr lang="en-US" sz="1400" kern="0">
                                  <a:effectLst/>
                                  <a:latin typeface="Cambria Math" panose="02040503050406030204" pitchFamily="18" charset="0"/>
                                </a:rPr>
                                <m:t>±</m:t>
                              </m:r>
                            </m:oMath>
                          </a14:m>
                          <a:r>
                            <a:rPr lang="en-US" sz="1400" kern="0" dirty="0">
                              <a:effectLst/>
                              <a:latin typeface="Arial" panose="020B0604020202020204" pitchFamily="34" charset="0"/>
                              <a:cs typeface="Arial" panose="020B0604020202020204" pitchFamily="34" charset="0"/>
                            </a:rPr>
                            <a:t>0.19 </a:t>
                          </a:r>
                          <a:endParaRPr lang="zh-CN" sz="140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indent="0" algn="ctr">
                            <a:spcBef>
                              <a:spcPts val="0"/>
                            </a:spcBef>
                            <a:spcAft>
                              <a:spcPts val="0"/>
                            </a:spcAft>
                          </a:pPr>
                          <a:r>
                            <a:rPr lang="en-US" sz="1400" kern="0">
                              <a:effectLst/>
                              <a:latin typeface="Arial" panose="020B0604020202020204" pitchFamily="34" charset="0"/>
                              <a:cs typeface="Arial" panose="020B0604020202020204" pitchFamily="34" charset="0"/>
                            </a:rPr>
                            <a:t>37.24</a:t>
                          </a:r>
                          <a14:m>
                            <m:oMath xmlns:m="http://schemas.openxmlformats.org/officeDocument/2006/math">
                              <m:r>
                                <a:rPr lang="en-US" sz="1400" kern="0">
                                  <a:effectLst/>
                                  <a:latin typeface="Cambria Math" panose="02040503050406030204" pitchFamily="18" charset="0"/>
                                </a:rPr>
                                <m:t>±</m:t>
                              </m:r>
                            </m:oMath>
                          </a14:m>
                          <a:r>
                            <a:rPr lang="en-US" sz="1400" kern="0">
                              <a:effectLst/>
                              <a:latin typeface="Arial" panose="020B0604020202020204" pitchFamily="34" charset="0"/>
                              <a:cs typeface="Arial" panose="020B0604020202020204" pitchFamily="34" charset="0"/>
                            </a:rPr>
                            <a:t>0.31 </a:t>
                          </a:r>
                          <a:endParaRPr lang="zh-CN" sz="1400" kern="10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indent="0" algn="ctr">
                            <a:spcBef>
                              <a:spcPts val="0"/>
                            </a:spcBef>
                            <a:spcAft>
                              <a:spcPts val="0"/>
                            </a:spcAft>
                          </a:pPr>
                          <a:r>
                            <a:rPr lang="en-US" sz="1400" kern="0" dirty="0">
                              <a:effectLst/>
                              <a:latin typeface="Arial" panose="020B0604020202020204" pitchFamily="34" charset="0"/>
                              <a:cs typeface="Arial" panose="020B0604020202020204" pitchFamily="34" charset="0"/>
                            </a:rPr>
                            <a:t>59.87</a:t>
                          </a:r>
                          <a14:m>
                            <m:oMath xmlns:m="http://schemas.openxmlformats.org/officeDocument/2006/math">
                              <m:r>
                                <a:rPr lang="en-US" sz="1400" kern="0">
                                  <a:effectLst/>
                                  <a:latin typeface="Cambria Math" panose="02040503050406030204" pitchFamily="18" charset="0"/>
                                </a:rPr>
                                <m:t>±</m:t>
                              </m:r>
                            </m:oMath>
                          </a14:m>
                          <a:r>
                            <a:rPr lang="en-US" sz="1400" kern="0" dirty="0">
                              <a:effectLst/>
                              <a:latin typeface="Arial" panose="020B0604020202020204" pitchFamily="34" charset="0"/>
                              <a:cs typeface="Arial" panose="020B0604020202020204" pitchFamily="34" charset="0"/>
                            </a:rPr>
                            <a:t>0.50</a:t>
                          </a:r>
                          <a:endParaRPr lang="zh-CN" sz="140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713594306"/>
                      </a:ext>
                    </a:extLst>
                  </a:tr>
                  <a:tr h="428266">
                    <a:tc>
                      <a:txBody>
                        <a:bodyPr/>
                        <a:lstStyle/>
                        <a:p>
                          <a:pPr indent="266700" algn="l">
                            <a:spcBef>
                              <a:spcPts val="600"/>
                            </a:spcBef>
                            <a:spcAft>
                              <a:spcPts val="600"/>
                            </a:spcAft>
                          </a:pPr>
                          <a:r>
                            <a:rPr lang="en-US" sz="1400" b="1" kern="0" dirty="0">
                              <a:solidFill>
                                <a:srgbClr val="C00000"/>
                              </a:solidFill>
                              <a:effectLst/>
                              <a:latin typeface="Arial" panose="020B0604020202020204" pitchFamily="34" charset="0"/>
                              <a:cs typeface="Arial" panose="020B0604020202020204" pitchFamily="34" charset="0"/>
                            </a:rPr>
                            <a:t>Average</a:t>
                          </a:r>
                          <a:endParaRPr lang="zh-CN" sz="1400" b="1" kern="100" dirty="0">
                            <a:solidFill>
                              <a:srgbClr val="C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indent="0" algn="ctr">
                            <a:spcBef>
                              <a:spcPts val="0"/>
                            </a:spcBef>
                            <a:spcAft>
                              <a:spcPts val="0"/>
                            </a:spcAft>
                          </a:pPr>
                          <a:r>
                            <a:rPr lang="en-US" sz="1400" b="1" kern="0" dirty="0">
                              <a:solidFill>
                                <a:srgbClr val="C00000"/>
                              </a:solidFill>
                              <a:effectLst/>
                              <a:latin typeface="Arial" panose="020B0604020202020204" pitchFamily="34" charset="0"/>
                              <a:cs typeface="Arial" panose="020B0604020202020204" pitchFamily="34" charset="0"/>
                            </a:rPr>
                            <a:t>26.50</a:t>
                          </a:r>
                          <a14:m>
                            <m:oMath xmlns:m="http://schemas.openxmlformats.org/officeDocument/2006/math">
                              <m:r>
                                <a:rPr lang="en-US" sz="1400" b="1" kern="0">
                                  <a:solidFill>
                                    <a:srgbClr val="C00000"/>
                                  </a:solidFill>
                                  <a:effectLst/>
                                  <a:latin typeface="Cambria Math" panose="02040503050406030204" pitchFamily="18" charset="0"/>
                                </a:rPr>
                                <m:t>±</m:t>
                              </m:r>
                            </m:oMath>
                          </a14:m>
                          <a:r>
                            <a:rPr lang="en-US" sz="1400" b="1" kern="0" dirty="0">
                              <a:solidFill>
                                <a:srgbClr val="C00000"/>
                              </a:solidFill>
                              <a:effectLst/>
                              <a:latin typeface="Arial" panose="020B0604020202020204" pitchFamily="34" charset="0"/>
                              <a:cs typeface="Arial" panose="020B0604020202020204" pitchFamily="34" charset="0"/>
                            </a:rPr>
                            <a:t>0.20</a:t>
                          </a:r>
                          <a:endParaRPr lang="zh-CN" sz="1400" b="1" kern="100" dirty="0">
                            <a:solidFill>
                              <a:srgbClr val="C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indent="0" algn="ctr">
                            <a:spcBef>
                              <a:spcPts val="0"/>
                            </a:spcBef>
                            <a:spcAft>
                              <a:spcPts val="0"/>
                            </a:spcAft>
                          </a:pPr>
                          <a:r>
                            <a:rPr lang="en-US" sz="1400" b="1" kern="0" dirty="0">
                              <a:solidFill>
                                <a:srgbClr val="C00000"/>
                              </a:solidFill>
                              <a:effectLst/>
                              <a:latin typeface="Arial" panose="020B0604020202020204" pitchFamily="34" charset="0"/>
                              <a:cs typeface="Arial" panose="020B0604020202020204" pitchFamily="34" charset="0"/>
                            </a:rPr>
                            <a:t>47.40</a:t>
                          </a:r>
                          <a14:m>
                            <m:oMath xmlns:m="http://schemas.openxmlformats.org/officeDocument/2006/math">
                              <m:r>
                                <a:rPr lang="en-US" sz="1400" b="1" kern="0">
                                  <a:solidFill>
                                    <a:srgbClr val="C00000"/>
                                  </a:solidFill>
                                  <a:effectLst/>
                                  <a:latin typeface="Cambria Math" panose="02040503050406030204" pitchFamily="18" charset="0"/>
                                </a:rPr>
                                <m:t>±</m:t>
                              </m:r>
                            </m:oMath>
                          </a14:m>
                          <a:r>
                            <a:rPr lang="en-US" sz="1400" b="1" kern="0" dirty="0">
                              <a:solidFill>
                                <a:srgbClr val="C00000"/>
                              </a:solidFill>
                              <a:effectLst/>
                              <a:latin typeface="Arial" panose="020B0604020202020204" pitchFamily="34" charset="0"/>
                              <a:cs typeface="Arial" panose="020B0604020202020204" pitchFamily="34" charset="0"/>
                            </a:rPr>
                            <a:t>0.21</a:t>
                          </a:r>
                          <a:endParaRPr lang="zh-CN" sz="1400" b="1" kern="100" dirty="0">
                            <a:solidFill>
                              <a:srgbClr val="C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indent="0" algn="ctr">
                            <a:spcBef>
                              <a:spcPts val="0"/>
                            </a:spcBef>
                            <a:spcAft>
                              <a:spcPts val="0"/>
                            </a:spcAft>
                          </a:pPr>
                          <a:r>
                            <a:rPr lang="en-US" sz="1400" b="1" kern="0" dirty="0">
                              <a:solidFill>
                                <a:srgbClr val="C00000"/>
                              </a:solidFill>
                              <a:effectLst/>
                              <a:latin typeface="Arial" panose="020B0604020202020204" pitchFamily="34" charset="0"/>
                              <a:cs typeface="Arial" panose="020B0604020202020204" pitchFamily="34" charset="0"/>
                            </a:rPr>
                            <a:t>36.80</a:t>
                          </a:r>
                          <a14:m>
                            <m:oMath xmlns:m="http://schemas.openxmlformats.org/officeDocument/2006/math">
                              <m:r>
                                <a:rPr lang="en-US" sz="1400" b="1" kern="0">
                                  <a:solidFill>
                                    <a:srgbClr val="C00000"/>
                                  </a:solidFill>
                                  <a:effectLst/>
                                  <a:latin typeface="Cambria Math" panose="02040503050406030204" pitchFamily="18" charset="0"/>
                                </a:rPr>
                                <m:t>±</m:t>
                              </m:r>
                            </m:oMath>
                          </a14:m>
                          <a:r>
                            <a:rPr lang="en-US" sz="1400" b="1" kern="0" dirty="0">
                              <a:solidFill>
                                <a:srgbClr val="C00000"/>
                              </a:solidFill>
                              <a:effectLst/>
                              <a:latin typeface="Arial" panose="020B0604020202020204" pitchFamily="34" charset="0"/>
                              <a:cs typeface="Arial" panose="020B0604020202020204" pitchFamily="34" charset="0"/>
                            </a:rPr>
                            <a:t>0.79</a:t>
                          </a:r>
                          <a:endParaRPr lang="zh-CN" sz="1400" b="1" kern="100" dirty="0">
                            <a:solidFill>
                              <a:srgbClr val="C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indent="0" algn="ctr">
                            <a:spcBef>
                              <a:spcPts val="0"/>
                            </a:spcBef>
                            <a:spcAft>
                              <a:spcPts val="0"/>
                            </a:spcAft>
                          </a:pPr>
                          <a:r>
                            <a:rPr lang="en-US" sz="1400" b="1" kern="0" dirty="0">
                              <a:solidFill>
                                <a:srgbClr val="C00000"/>
                              </a:solidFill>
                              <a:effectLst/>
                              <a:latin typeface="Arial" panose="020B0604020202020204" pitchFamily="34" charset="0"/>
                              <a:cs typeface="Arial" panose="020B0604020202020204" pitchFamily="34" charset="0"/>
                            </a:rPr>
                            <a:t>60.30</a:t>
                          </a:r>
                          <a14:m>
                            <m:oMath xmlns:m="http://schemas.openxmlformats.org/officeDocument/2006/math">
                              <m:r>
                                <a:rPr lang="en-US" sz="1400" b="1" kern="0">
                                  <a:solidFill>
                                    <a:srgbClr val="C00000"/>
                                  </a:solidFill>
                                  <a:effectLst/>
                                  <a:latin typeface="Cambria Math" panose="02040503050406030204" pitchFamily="18" charset="0"/>
                                </a:rPr>
                                <m:t>±</m:t>
                              </m:r>
                            </m:oMath>
                          </a14:m>
                          <a:r>
                            <a:rPr lang="en-US" sz="1400" b="1" kern="0" dirty="0">
                              <a:solidFill>
                                <a:srgbClr val="C00000"/>
                              </a:solidFill>
                              <a:effectLst/>
                              <a:latin typeface="Arial" panose="020B0604020202020204" pitchFamily="34" charset="0"/>
                              <a:cs typeface="Arial" panose="020B0604020202020204" pitchFamily="34" charset="0"/>
                            </a:rPr>
                            <a:t>1.06</a:t>
                          </a:r>
                          <a:endParaRPr lang="zh-CN" sz="1400" b="1" kern="100" dirty="0">
                            <a:solidFill>
                              <a:srgbClr val="C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3705705381"/>
                      </a:ext>
                    </a:extLst>
                  </a:tr>
                  <a:tr h="428266">
                    <a:tc>
                      <a:txBody>
                        <a:bodyPr/>
                        <a:lstStyle/>
                        <a:p>
                          <a:pPr marL="0" indent="266700" algn="ctr" defTabSz="914400" rtl="0" eaLnBrk="1" latinLnBrk="0" hangingPunct="1">
                            <a:spcBef>
                              <a:spcPts val="600"/>
                            </a:spcBef>
                            <a:spcAft>
                              <a:spcPts val="600"/>
                            </a:spcAft>
                          </a:pPr>
                          <a:r>
                            <a:rPr lang="en-US" altLang="zh-CN" sz="1600" b="1" kern="1200" dirty="0">
                              <a:solidFill>
                                <a:srgbClr val="00B050"/>
                              </a:solidFill>
                              <a:latin typeface="Arial" panose="020B0604020202020204" pitchFamily="34" charset="0"/>
                              <a:ea typeface="黑体" panose="02010609060101010101" pitchFamily="49" charset="-122"/>
                              <a:cs typeface="Arial" panose="020B0604020202020204" pitchFamily="34" charset="0"/>
                            </a:rPr>
                            <a:t>Designed</a:t>
                          </a:r>
                          <a:endParaRPr lang="zh-CN" sz="1600" b="1" kern="1200" dirty="0">
                            <a:solidFill>
                              <a:srgbClr val="00B050"/>
                            </a:solidFill>
                            <a:latin typeface="Arial" panose="020B0604020202020204" pitchFamily="34" charset="0"/>
                            <a:ea typeface="黑体" panose="02010609060101010101" pitchFamily="49" charset="-122"/>
                            <a:cs typeface="Arial" panose="020B0604020202020204" pitchFamily="34" charset="0"/>
                          </a:endParaRPr>
                        </a:p>
                      </a:txBody>
                      <a:tcPr marL="68580" marR="68580" marT="0" marB="0" anchor="ctr"/>
                    </a:tc>
                    <a:tc gridSpan="4">
                      <a:txBody>
                        <a:bodyPr/>
                        <a:lstStyle/>
                        <a:p>
                          <a:pPr algn="ctr"/>
                          <a:r>
                            <a:rPr lang="en-US" altLang="zh-CN" sz="1600" b="1" dirty="0">
                              <a:solidFill>
                                <a:srgbClr val="00B050"/>
                              </a:solidFill>
                              <a:latin typeface="黑体" panose="02010609060101010101" pitchFamily="49" charset="-122"/>
                              <a:ea typeface="黑体" panose="02010609060101010101" pitchFamily="49" charset="-122"/>
                            </a:rPr>
                            <a:t>18</a:t>
                          </a:r>
                          <a:r>
                            <a:rPr lang="en-US" altLang="zh-CN" sz="1600" kern="0" dirty="0">
                              <a:solidFill>
                                <a:srgbClr val="00B050"/>
                              </a:solidFill>
                              <a:effectLst/>
                              <a:latin typeface="Arial" panose="020B0604020202020204" pitchFamily="34" charset="0"/>
                              <a:cs typeface="Arial" panose="020B0604020202020204" pitchFamily="34" charset="0"/>
                            </a:rPr>
                            <a:t> (k</a:t>
                          </a:r>
                          <a:r>
                            <a:rPr lang="en-US" altLang="zh-CN" sz="1600" kern="0" dirty="0">
                              <a:solidFill>
                                <a:srgbClr val="00B050"/>
                              </a:solidFill>
                              <a:effectLst/>
                              <a:latin typeface="Arial" panose="020B0604020202020204" pitchFamily="34" charset="0"/>
                              <a:cs typeface="Arial" panose="020B0604020202020204" pitchFamily="34" charset="0"/>
                              <a:sym typeface="Symbol" panose="05050102010706020507" pitchFamily="18" charset="2"/>
                            </a:rPr>
                            <a:t></a:t>
                          </a:r>
                          <a:r>
                            <a:rPr lang="en-US" altLang="zh-CN" sz="1600" kern="0" dirty="0">
                              <a:solidFill>
                                <a:srgbClr val="00B050"/>
                              </a:solidFill>
                              <a:effectLst/>
                              <a:latin typeface="Arial" panose="020B0604020202020204" pitchFamily="34" charset="0"/>
                              <a:cs typeface="Arial" panose="020B0604020202020204" pitchFamily="34" charset="0"/>
                            </a:rPr>
                            <a:t>/m)</a:t>
                          </a:r>
                          <a:endParaRPr lang="en-US" altLang="zh-CN" sz="1600" b="1" dirty="0">
                            <a:solidFill>
                              <a:srgbClr val="00B050"/>
                            </a:solidFill>
                            <a:latin typeface="黑体" panose="02010609060101010101" pitchFamily="49" charset="-122"/>
                            <a:ea typeface="黑体" panose="02010609060101010101" pitchFamily="49" charset="-122"/>
                          </a:endParaRPr>
                        </a:p>
                      </a:txBody>
                      <a:tcPr marL="68580" marR="68580" marT="0" marB="0" anchor="ctr"/>
                    </a:tc>
                    <a:tc hMerge="1">
                      <a:txBody>
                        <a:bodyPr/>
                        <a:lstStyle/>
                        <a:p>
                          <a:pPr indent="0" algn="ctr">
                            <a:spcBef>
                              <a:spcPts val="0"/>
                            </a:spcBef>
                            <a:spcAft>
                              <a:spcPts val="0"/>
                            </a:spcAft>
                          </a:pPr>
                          <a:endParaRPr lang="zh-CN" sz="1400" b="1" kern="100" dirty="0">
                            <a:solidFill>
                              <a:srgbClr val="C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hMerge="1">
                      <a:txBody>
                        <a:bodyPr/>
                        <a:lstStyle/>
                        <a:p>
                          <a:pPr indent="0" algn="ctr">
                            <a:spcBef>
                              <a:spcPts val="0"/>
                            </a:spcBef>
                            <a:spcAft>
                              <a:spcPts val="0"/>
                            </a:spcAft>
                          </a:pPr>
                          <a:endParaRPr lang="zh-CN" sz="1400" b="1" kern="100" dirty="0">
                            <a:solidFill>
                              <a:srgbClr val="C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hMerge="1">
                      <a:txBody>
                        <a:bodyPr/>
                        <a:lstStyle/>
                        <a:p>
                          <a:pPr indent="0" algn="ctr">
                            <a:spcBef>
                              <a:spcPts val="0"/>
                            </a:spcBef>
                            <a:spcAft>
                              <a:spcPts val="0"/>
                            </a:spcAft>
                          </a:pPr>
                          <a:endParaRPr lang="zh-CN" sz="1400" b="1" kern="100" dirty="0">
                            <a:solidFill>
                              <a:srgbClr val="C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3387913984"/>
                      </a:ext>
                    </a:extLst>
                  </a:tr>
                </a:tbl>
              </a:graphicData>
            </a:graphic>
          </p:graphicFrame>
        </mc:Choice>
        <mc:Fallback xmlns="">
          <p:graphicFrame>
            <p:nvGraphicFramePr>
              <p:cNvPr id="8" name="表格 7"/>
              <p:cNvGraphicFramePr>
                <a:graphicFrameLocks noGrp="1"/>
              </p:cNvGraphicFramePr>
              <p:nvPr>
                <p:extLst>
                  <p:ext uri="{D42A27DB-BD31-4B8C-83A1-F6EECF244321}">
                    <p14:modId xmlns:p14="http://schemas.microsoft.com/office/powerpoint/2010/main" val="1462940396"/>
                  </p:ext>
                </p:extLst>
              </p:nvPr>
            </p:nvGraphicFramePr>
            <p:xfrm>
              <a:off x="5590309" y="1813531"/>
              <a:ext cx="6570518" cy="2385170"/>
            </p:xfrm>
            <a:graphic>
              <a:graphicData uri="http://schemas.openxmlformats.org/drawingml/2006/table">
                <a:tbl>
                  <a:tblPr firstRow="1" firstCol="1" bandRow="1">
                    <a:tableStyleId>{5C22544A-7EE6-4342-B048-85BDC9FD1C3A}</a:tableStyleId>
                  </a:tblPr>
                  <a:tblGrid>
                    <a:gridCol w="1995055">
                      <a:extLst>
                        <a:ext uri="{9D8B030D-6E8A-4147-A177-3AD203B41FA5}">
                          <a16:colId xmlns:a16="http://schemas.microsoft.com/office/drawing/2014/main" val="1125932571"/>
                        </a:ext>
                      </a:extLst>
                    </a:gridCol>
                    <a:gridCol w="1143000">
                      <a:extLst>
                        <a:ext uri="{9D8B030D-6E8A-4147-A177-3AD203B41FA5}">
                          <a16:colId xmlns:a16="http://schemas.microsoft.com/office/drawing/2014/main" val="4059471192"/>
                        </a:ext>
                      </a:extLst>
                    </a:gridCol>
                    <a:gridCol w="1259925">
                      <a:extLst>
                        <a:ext uri="{9D8B030D-6E8A-4147-A177-3AD203B41FA5}">
                          <a16:colId xmlns:a16="http://schemas.microsoft.com/office/drawing/2014/main" val="1054724059"/>
                        </a:ext>
                      </a:extLst>
                    </a:gridCol>
                    <a:gridCol w="1103021">
                      <a:extLst>
                        <a:ext uri="{9D8B030D-6E8A-4147-A177-3AD203B41FA5}">
                          <a16:colId xmlns:a16="http://schemas.microsoft.com/office/drawing/2014/main" val="2118666017"/>
                        </a:ext>
                      </a:extLst>
                    </a:gridCol>
                    <a:gridCol w="1069517">
                      <a:extLst>
                        <a:ext uri="{9D8B030D-6E8A-4147-A177-3AD203B41FA5}">
                          <a16:colId xmlns:a16="http://schemas.microsoft.com/office/drawing/2014/main" val="3387341524"/>
                        </a:ext>
                      </a:extLst>
                    </a:gridCol>
                  </a:tblGrid>
                  <a:tr h="243840">
                    <a:tc rowSpan="2">
                      <a:txBody>
                        <a:bodyPr/>
                        <a:lstStyle/>
                        <a:p>
                          <a:pPr indent="266700" algn="l">
                            <a:spcBef>
                              <a:spcPts val="600"/>
                            </a:spcBef>
                            <a:spcAft>
                              <a:spcPts val="600"/>
                            </a:spcAft>
                          </a:pPr>
                          <a:r>
                            <a:rPr lang="en-US" sz="1400" kern="0" dirty="0">
                              <a:effectLst/>
                              <a:latin typeface="Arial" panose="020B0604020202020204" pitchFamily="34" charset="0"/>
                              <a:cs typeface="Arial" panose="020B0604020202020204" pitchFamily="34" charset="0"/>
                            </a:rPr>
                            <a:t>Excitation method</a:t>
                          </a:r>
                          <a:endParaRPr lang="zh-CN" sz="140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gridSpan="2">
                      <a:txBody>
                        <a:bodyPr/>
                        <a:lstStyle/>
                        <a:p>
                          <a:pPr indent="266700" algn="ctr">
                            <a:spcBef>
                              <a:spcPts val="600"/>
                            </a:spcBef>
                            <a:spcAft>
                              <a:spcPts val="600"/>
                            </a:spcAft>
                          </a:pPr>
                          <a:r>
                            <a:rPr lang="en-US" sz="1600" kern="0" dirty="0">
                              <a:effectLst/>
                              <a:latin typeface="Arial" panose="020B0604020202020204" pitchFamily="34" charset="0"/>
                              <a:cs typeface="Arial" panose="020B0604020202020204" pitchFamily="34" charset="0"/>
                            </a:rPr>
                            <a:t>BPR (k</a:t>
                          </a:r>
                          <a:r>
                            <a:rPr lang="en-US" sz="1600" kern="0" dirty="0">
                              <a:effectLst/>
                              <a:latin typeface="Arial" panose="020B0604020202020204" pitchFamily="34" charset="0"/>
                              <a:cs typeface="Arial" panose="020B0604020202020204" pitchFamily="34" charset="0"/>
                              <a:sym typeface="Symbol" panose="05050102010706020507" pitchFamily="18" charset="2"/>
                            </a:rPr>
                            <a:t></a:t>
                          </a:r>
                          <a:r>
                            <a:rPr lang="en-US" sz="1600" kern="0" dirty="0">
                              <a:effectLst/>
                              <a:latin typeface="Arial" panose="020B0604020202020204" pitchFamily="34" charset="0"/>
                              <a:cs typeface="Arial" panose="020B0604020202020204" pitchFamily="34" charset="0"/>
                            </a:rPr>
                            <a:t>/m)</a:t>
                          </a:r>
                          <a:endParaRPr lang="zh-CN" sz="160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hMerge="1">
                      <a:txBody>
                        <a:bodyPr/>
                        <a:lstStyle/>
                        <a:p>
                          <a:endParaRPr lang="zh-CN" altLang="en-US"/>
                        </a:p>
                      </a:txBody>
                      <a:tcPr/>
                    </a:tc>
                    <a:tc gridSpan="2">
                      <a:txBody>
                        <a:bodyPr/>
                        <a:lstStyle/>
                        <a:p>
                          <a:pPr indent="266700" algn="ctr">
                            <a:spcBef>
                              <a:spcPts val="600"/>
                            </a:spcBef>
                            <a:spcAft>
                              <a:spcPts val="600"/>
                            </a:spcAft>
                          </a:pPr>
                          <a:r>
                            <a:rPr lang="en-US" sz="1600" kern="0" dirty="0">
                              <a:effectLst/>
                              <a:latin typeface="Arial" panose="020B0604020202020204" pitchFamily="34" charset="0"/>
                              <a:cs typeface="Arial" panose="020B0604020202020204" pitchFamily="34" charset="0"/>
                            </a:rPr>
                            <a:t>BER(k</a:t>
                          </a:r>
                          <a:r>
                            <a:rPr lang="en-US" sz="1600" kern="0" dirty="0">
                              <a:effectLst/>
                              <a:latin typeface="Arial" panose="020B0604020202020204" pitchFamily="34" charset="0"/>
                              <a:cs typeface="Arial" panose="020B0604020202020204" pitchFamily="34" charset="0"/>
                              <a:sym typeface="Symbol" panose="05050102010706020507" pitchFamily="18" charset="2"/>
                            </a:rPr>
                            <a:t></a:t>
                          </a:r>
                          <a:r>
                            <a:rPr lang="en-US" sz="1600" kern="0" dirty="0">
                              <a:effectLst/>
                              <a:latin typeface="Arial" panose="020B0604020202020204" pitchFamily="34" charset="0"/>
                              <a:cs typeface="Arial" panose="020B0604020202020204" pitchFamily="34" charset="0"/>
                            </a:rPr>
                            <a:t>/m)</a:t>
                          </a:r>
                          <a:endParaRPr lang="zh-CN" sz="160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hMerge="1">
                      <a:txBody>
                        <a:bodyPr/>
                        <a:lstStyle/>
                        <a:p>
                          <a:endParaRPr lang="zh-CN" altLang="en-US"/>
                        </a:p>
                      </a:txBody>
                      <a:tcPr/>
                    </a:tc>
                    <a:extLst>
                      <a:ext uri="{0D108BD9-81ED-4DB2-BD59-A6C34878D82A}">
                        <a16:rowId xmlns:a16="http://schemas.microsoft.com/office/drawing/2014/main" val="4281795458"/>
                      </a:ext>
                    </a:extLst>
                  </a:tr>
                  <a:tr h="428266">
                    <a:tc vMerge="1">
                      <a:txBody>
                        <a:bodyPr/>
                        <a:lstStyle/>
                        <a:p>
                          <a:endParaRPr lang="zh-CN" altLang="en-US"/>
                        </a:p>
                      </a:txBody>
                      <a:tcPr/>
                    </a:tc>
                    <a:tc>
                      <a:txBody>
                        <a:bodyPr/>
                        <a:lstStyle/>
                        <a:p>
                          <a:pPr indent="0" algn="ctr">
                            <a:spcBef>
                              <a:spcPts val="0"/>
                            </a:spcBef>
                            <a:spcAft>
                              <a:spcPts val="0"/>
                            </a:spcAft>
                          </a:pPr>
                          <a:r>
                            <a:rPr lang="en-US" sz="1400" kern="0" dirty="0">
                              <a:effectLst/>
                              <a:latin typeface="Arial" panose="020B0604020202020204" pitchFamily="34" charset="0"/>
                              <a:cs typeface="Arial" panose="020B0604020202020204" pitchFamily="34" charset="0"/>
                            </a:rPr>
                            <a:t>Horizontal</a:t>
                          </a:r>
                          <a:endParaRPr lang="zh-CN" sz="140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indent="0" algn="ctr">
                            <a:spcBef>
                              <a:spcPts val="0"/>
                            </a:spcBef>
                            <a:spcAft>
                              <a:spcPts val="0"/>
                            </a:spcAft>
                          </a:pPr>
                          <a:r>
                            <a:rPr lang="en-US" sz="1400" kern="0" dirty="0">
                              <a:effectLst/>
                              <a:latin typeface="Arial" panose="020B0604020202020204" pitchFamily="34" charset="0"/>
                              <a:cs typeface="Arial" panose="020B0604020202020204" pitchFamily="34" charset="0"/>
                            </a:rPr>
                            <a:t>Vertical</a:t>
                          </a:r>
                          <a:endParaRPr lang="zh-CN" sz="140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indent="0" algn="ctr">
                            <a:spcBef>
                              <a:spcPts val="0"/>
                            </a:spcBef>
                            <a:spcAft>
                              <a:spcPts val="0"/>
                            </a:spcAft>
                          </a:pPr>
                          <a:r>
                            <a:rPr lang="en-US" sz="1400" kern="0" dirty="0">
                              <a:effectLst/>
                              <a:latin typeface="Arial" panose="020B0604020202020204" pitchFamily="34" charset="0"/>
                              <a:cs typeface="Arial" panose="020B0604020202020204" pitchFamily="34" charset="0"/>
                            </a:rPr>
                            <a:t>Horizontal</a:t>
                          </a:r>
                          <a:endParaRPr lang="zh-CN" sz="140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pPr indent="0" algn="ctr">
                            <a:spcBef>
                              <a:spcPts val="0"/>
                            </a:spcBef>
                            <a:spcAft>
                              <a:spcPts val="0"/>
                            </a:spcAft>
                          </a:pPr>
                          <a:r>
                            <a:rPr lang="en-US" sz="1400" kern="0" dirty="0">
                              <a:effectLst/>
                              <a:latin typeface="Arial" panose="020B0604020202020204" pitchFamily="34" charset="0"/>
                              <a:cs typeface="Arial" panose="020B0604020202020204" pitchFamily="34" charset="0"/>
                            </a:rPr>
                            <a:t>Vertical</a:t>
                          </a:r>
                          <a:endParaRPr lang="zh-CN" sz="140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1854188212"/>
                      </a:ext>
                    </a:extLst>
                  </a:tr>
                  <a:tr h="428266">
                    <a:tc>
                      <a:txBody>
                        <a:bodyPr/>
                        <a:lstStyle/>
                        <a:p>
                          <a:pPr indent="266700" algn="l">
                            <a:spcBef>
                              <a:spcPts val="600"/>
                            </a:spcBef>
                            <a:spcAft>
                              <a:spcPts val="600"/>
                            </a:spcAft>
                          </a:pPr>
                          <a:r>
                            <a:rPr lang="en-US" sz="1400" kern="0" dirty="0">
                              <a:effectLst/>
                              <a:latin typeface="Arial" panose="020B0604020202020204" pitchFamily="34" charset="0"/>
                              <a:cs typeface="Arial" panose="020B0604020202020204" pitchFamily="34" charset="0"/>
                            </a:rPr>
                            <a:t>Injection kicker</a:t>
                          </a:r>
                          <a:endParaRPr lang="zh-CN" sz="140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endParaRPr lang="zh-CN"/>
                        </a:p>
                      </a:txBody>
                      <a:tcPr marL="68580" marR="68580" marT="0" marB="0" anchor="ctr">
                        <a:blipFill>
                          <a:blip r:embed="rId4"/>
                          <a:stretch>
                            <a:fillRect l="-174468" t="-170423" r="-302128" b="-305634"/>
                          </a:stretch>
                        </a:blipFill>
                      </a:tcPr>
                    </a:tc>
                    <a:tc>
                      <a:txBody>
                        <a:bodyPr/>
                        <a:lstStyle/>
                        <a:p>
                          <a:endParaRPr lang="zh-CN"/>
                        </a:p>
                      </a:txBody>
                      <a:tcPr marL="68580" marR="68580" marT="0" marB="0" anchor="ctr">
                        <a:blipFill>
                          <a:blip r:embed="rId4"/>
                          <a:stretch>
                            <a:fillRect l="-249275" t="-170423" r="-174396" b="-305634"/>
                          </a:stretch>
                        </a:blipFill>
                      </a:tcPr>
                    </a:tc>
                    <a:tc>
                      <a:txBody>
                        <a:bodyPr/>
                        <a:lstStyle/>
                        <a:p>
                          <a:endParaRPr lang="zh-CN"/>
                        </a:p>
                      </a:txBody>
                      <a:tcPr marL="68580" marR="68580" marT="0" marB="0" anchor="ctr">
                        <a:blipFill>
                          <a:blip r:embed="rId4"/>
                          <a:stretch>
                            <a:fillRect l="-399448" t="-170423" r="-99448" b="-305634"/>
                          </a:stretch>
                        </a:blipFill>
                      </a:tcPr>
                    </a:tc>
                    <a:tc>
                      <a:txBody>
                        <a:bodyPr/>
                        <a:lstStyle/>
                        <a:p>
                          <a:endParaRPr lang="zh-CN"/>
                        </a:p>
                      </a:txBody>
                      <a:tcPr marL="68580" marR="68580" marT="0" marB="0" anchor="ctr">
                        <a:blipFill>
                          <a:blip r:embed="rId4"/>
                          <a:stretch>
                            <a:fillRect l="-516571" t="-170423" r="-2857" b="-305634"/>
                          </a:stretch>
                        </a:blipFill>
                      </a:tcPr>
                    </a:tc>
                    <a:extLst>
                      <a:ext uri="{0D108BD9-81ED-4DB2-BD59-A6C34878D82A}">
                        <a16:rowId xmlns:a16="http://schemas.microsoft.com/office/drawing/2014/main" val="2989445472"/>
                      </a:ext>
                    </a:extLst>
                  </a:tr>
                  <a:tr h="428266">
                    <a:tc>
                      <a:txBody>
                        <a:bodyPr/>
                        <a:lstStyle/>
                        <a:p>
                          <a:pPr indent="266700" algn="l">
                            <a:spcBef>
                              <a:spcPts val="600"/>
                            </a:spcBef>
                            <a:spcAft>
                              <a:spcPts val="600"/>
                            </a:spcAft>
                          </a:pPr>
                          <a:r>
                            <a:rPr lang="en-US" sz="1400" kern="0" dirty="0">
                              <a:effectLst/>
                              <a:latin typeface="Arial" panose="020B0604020202020204" pitchFamily="34" charset="0"/>
                              <a:cs typeface="Arial" panose="020B0604020202020204" pitchFamily="34" charset="0"/>
                            </a:rPr>
                            <a:t>Feedback kicker</a:t>
                          </a:r>
                          <a:endParaRPr lang="zh-CN" sz="140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endParaRPr lang="zh-CN"/>
                        </a:p>
                      </a:txBody>
                      <a:tcPr marL="68580" marR="68580" marT="0" marB="0" anchor="ctr">
                        <a:blipFill>
                          <a:blip r:embed="rId4"/>
                          <a:stretch>
                            <a:fillRect l="-174468" t="-274286" r="-302128" b="-210000"/>
                          </a:stretch>
                        </a:blipFill>
                      </a:tcPr>
                    </a:tc>
                    <a:tc>
                      <a:txBody>
                        <a:bodyPr/>
                        <a:lstStyle/>
                        <a:p>
                          <a:endParaRPr lang="zh-CN"/>
                        </a:p>
                      </a:txBody>
                      <a:tcPr marL="68580" marR="68580" marT="0" marB="0" anchor="ctr">
                        <a:blipFill>
                          <a:blip r:embed="rId4"/>
                          <a:stretch>
                            <a:fillRect l="-249275" t="-274286" r="-174396" b="-210000"/>
                          </a:stretch>
                        </a:blipFill>
                      </a:tcPr>
                    </a:tc>
                    <a:tc>
                      <a:txBody>
                        <a:bodyPr/>
                        <a:lstStyle/>
                        <a:p>
                          <a:endParaRPr lang="zh-CN"/>
                        </a:p>
                      </a:txBody>
                      <a:tcPr marL="68580" marR="68580" marT="0" marB="0" anchor="ctr">
                        <a:blipFill>
                          <a:blip r:embed="rId4"/>
                          <a:stretch>
                            <a:fillRect l="-399448" t="-274286" r="-99448" b="-210000"/>
                          </a:stretch>
                        </a:blipFill>
                      </a:tcPr>
                    </a:tc>
                    <a:tc>
                      <a:txBody>
                        <a:bodyPr/>
                        <a:lstStyle/>
                        <a:p>
                          <a:endParaRPr lang="zh-CN"/>
                        </a:p>
                      </a:txBody>
                      <a:tcPr marL="68580" marR="68580" marT="0" marB="0" anchor="ctr">
                        <a:blipFill>
                          <a:blip r:embed="rId4"/>
                          <a:stretch>
                            <a:fillRect l="-516571" t="-274286" r="-2857" b="-210000"/>
                          </a:stretch>
                        </a:blipFill>
                      </a:tcPr>
                    </a:tc>
                    <a:extLst>
                      <a:ext uri="{0D108BD9-81ED-4DB2-BD59-A6C34878D82A}">
                        <a16:rowId xmlns:a16="http://schemas.microsoft.com/office/drawing/2014/main" val="713594306"/>
                      </a:ext>
                    </a:extLst>
                  </a:tr>
                  <a:tr h="428266">
                    <a:tc>
                      <a:txBody>
                        <a:bodyPr/>
                        <a:lstStyle/>
                        <a:p>
                          <a:pPr indent="266700" algn="l">
                            <a:spcBef>
                              <a:spcPts val="600"/>
                            </a:spcBef>
                            <a:spcAft>
                              <a:spcPts val="600"/>
                            </a:spcAft>
                          </a:pPr>
                          <a:r>
                            <a:rPr lang="en-US" sz="1400" b="1" kern="0" dirty="0">
                              <a:solidFill>
                                <a:srgbClr val="C00000"/>
                              </a:solidFill>
                              <a:effectLst/>
                              <a:latin typeface="Arial" panose="020B0604020202020204" pitchFamily="34" charset="0"/>
                              <a:cs typeface="Arial" panose="020B0604020202020204" pitchFamily="34" charset="0"/>
                            </a:rPr>
                            <a:t>Average</a:t>
                          </a:r>
                          <a:endParaRPr lang="zh-CN" sz="1400" b="1" kern="100" dirty="0">
                            <a:solidFill>
                              <a:srgbClr val="C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a:txBody>
                        <a:bodyPr/>
                        <a:lstStyle/>
                        <a:p>
                          <a:endParaRPr lang="zh-CN"/>
                        </a:p>
                      </a:txBody>
                      <a:tcPr marL="68580" marR="68580" marT="0" marB="0" anchor="ctr">
                        <a:blipFill>
                          <a:blip r:embed="rId4"/>
                          <a:stretch>
                            <a:fillRect l="-174468" t="-369014" r="-302128" b="-107042"/>
                          </a:stretch>
                        </a:blipFill>
                      </a:tcPr>
                    </a:tc>
                    <a:tc>
                      <a:txBody>
                        <a:bodyPr/>
                        <a:lstStyle/>
                        <a:p>
                          <a:endParaRPr lang="zh-CN"/>
                        </a:p>
                      </a:txBody>
                      <a:tcPr marL="68580" marR="68580" marT="0" marB="0" anchor="ctr">
                        <a:blipFill>
                          <a:blip r:embed="rId4"/>
                          <a:stretch>
                            <a:fillRect l="-249275" t="-369014" r="-174396" b="-107042"/>
                          </a:stretch>
                        </a:blipFill>
                      </a:tcPr>
                    </a:tc>
                    <a:tc>
                      <a:txBody>
                        <a:bodyPr/>
                        <a:lstStyle/>
                        <a:p>
                          <a:endParaRPr lang="zh-CN"/>
                        </a:p>
                      </a:txBody>
                      <a:tcPr marL="68580" marR="68580" marT="0" marB="0" anchor="ctr">
                        <a:blipFill>
                          <a:blip r:embed="rId4"/>
                          <a:stretch>
                            <a:fillRect l="-399448" t="-369014" r="-99448" b="-107042"/>
                          </a:stretch>
                        </a:blipFill>
                      </a:tcPr>
                    </a:tc>
                    <a:tc>
                      <a:txBody>
                        <a:bodyPr/>
                        <a:lstStyle/>
                        <a:p>
                          <a:endParaRPr lang="zh-CN"/>
                        </a:p>
                      </a:txBody>
                      <a:tcPr marL="68580" marR="68580" marT="0" marB="0" anchor="ctr">
                        <a:blipFill>
                          <a:blip r:embed="rId4"/>
                          <a:stretch>
                            <a:fillRect l="-516571" t="-369014" r="-2857" b="-107042"/>
                          </a:stretch>
                        </a:blipFill>
                      </a:tcPr>
                    </a:tc>
                    <a:extLst>
                      <a:ext uri="{0D108BD9-81ED-4DB2-BD59-A6C34878D82A}">
                        <a16:rowId xmlns:a16="http://schemas.microsoft.com/office/drawing/2014/main" val="3705705381"/>
                      </a:ext>
                    </a:extLst>
                  </a:tr>
                  <a:tr h="428266">
                    <a:tc>
                      <a:txBody>
                        <a:bodyPr/>
                        <a:lstStyle/>
                        <a:p>
                          <a:pPr marL="0" indent="266700" algn="ctr" defTabSz="914400" rtl="0" eaLnBrk="1" latinLnBrk="0" hangingPunct="1">
                            <a:spcBef>
                              <a:spcPts val="600"/>
                            </a:spcBef>
                            <a:spcAft>
                              <a:spcPts val="600"/>
                            </a:spcAft>
                          </a:pPr>
                          <a:r>
                            <a:rPr lang="en-US" altLang="zh-CN" sz="1600" b="1" kern="1200" dirty="0" smtClean="0">
                              <a:solidFill>
                                <a:srgbClr val="00B050"/>
                              </a:solidFill>
                              <a:latin typeface="Arial" panose="020B0604020202020204" pitchFamily="34" charset="0"/>
                              <a:ea typeface="黑体" panose="02010609060101010101" pitchFamily="49" charset="-122"/>
                              <a:cs typeface="Arial" panose="020B0604020202020204" pitchFamily="34" charset="0"/>
                            </a:rPr>
                            <a:t>Designed</a:t>
                          </a:r>
                          <a:endParaRPr lang="zh-CN" sz="1600" b="1" kern="1200" dirty="0">
                            <a:solidFill>
                              <a:srgbClr val="00B050"/>
                            </a:solidFill>
                            <a:latin typeface="Arial" panose="020B0604020202020204" pitchFamily="34" charset="0"/>
                            <a:ea typeface="黑体" panose="02010609060101010101" pitchFamily="49" charset="-122"/>
                            <a:cs typeface="Arial" panose="020B0604020202020204" pitchFamily="34" charset="0"/>
                          </a:endParaRPr>
                        </a:p>
                      </a:txBody>
                      <a:tcPr marL="68580" marR="68580" marT="0" marB="0" anchor="ctr"/>
                    </a:tc>
                    <a:tc gridSpan="4">
                      <a:txBody>
                        <a:bodyPr/>
                        <a:lstStyle/>
                        <a:p>
                          <a:pPr algn="ctr"/>
                          <a:r>
                            <a:rPr lang="en-US" altLang="zh-CN" sz="1600" b="1" dirty="0" smtClean="0">
                              <a:solidFill>
                                <a:srgbClr val="00B050"/>
                              </a:solidFill>
                              <a:latin typeface="黑体" panose="02010609060101010101" pitchFamily="49" charset="-122"/>
                              <a:ea typeface="黑体" panose="02010609060101010101" pitchFamily="49" charset="-122"/>
                            </a:rPr>
                            <a:t>18</a:t>
                          </a:r>
                          <a:r>
                            <a:rPr lang="en-US" altLang="zh-CN" sz="1600" kern="0" dirty="0" smtClean="0">
                              <a:solidFill>
                                <a:srgbClr val="00B050"/>
                              </a:solidFill>
                              <a:effectLst/>
                              <a:latin typeface="Arial" panose="020B0604020202020204" pitchFamily="34" charset="0"/>
                              <a:cs typeface="Arial" panose="020B0604020202020204" pitchFamily="34" charset="0"/>
                            </a:rPr>
                            <a:t> (k</a:t>
                          </a:r>
                          <a:r>
                            <a:rPr lang="en-US" altLang="zh-CN" sz="1600" kern="0" dirty="0" smtClean="0">
                              <a:solidFill>
                                <a:srgbClr val="00B050"/>
                              </a:solidFill>
                              <a:effectLst/>
                              <a:latin typeface="Arial" panose="020B0604020202020204" pitchFamily="34" charset="0"/>
                              <a:cs typeface="Arial" panose="020B0604020202020204" pitchFamily="34" charset="0"/>
                              <a:sym typeface="Symbol" panose="05050102010706020507" pitchFamily="18" charset="2"/>
                            </a:rPr>
                            <a:t></a:t>
                          </a:r>
                          <a:r>
                            <a:rPr lang="en-US" altLang="zh-CN" sz="1600" kern="0" dirty="0" smtClean="0">
                              <a:solidFill>
                                <a:srgbClr val="00B050"/>
                              </a:solidFill>
                              <a:effectLst/>
                              <a:latin typeface="Arial" panose="020B0604020202020204" pitchFamily="34" charset="0"/>
                              <a:cs typeface="Arial" panose="020B0604020202020204" pitchFamily="34" charset="0"/>
                            </a:rPr>
                            <a:t>/m)</a:t>
                          </a:r>
                          <a:endParaRPr lang="en-US" altLang="zh-CN" sz="1600" b="1" dirty="0">
                            <a:solidFill>
                              <a:srgbClr val="00B050"/>
                            </a:solidFill>
                            <a:latin typeface="黑体" panose="02010609060101010101" pitchFamily="49" charset="-122"/>
                            <a:ea typeface="黑体" panose="02010609060101010101" pitchFamily="49" charset="-122"/>
                          </a:endParaRPr>
                        </a:p>
                      </a:txBody>
                      <a:tcPr marL="68580" marR="68580" marT="0" marB="0" anchor="ctr"/>
                    </a:tc>
                    <a:tc hMerge="1">
                      <a:txBody>
                        <a:bodyPr/>
                        <a:lstStyle/>
                        <a:p>
                          <a:pPr indent="0" algn="ctr">
                            <a:spcBef>
                              <a:spcPts val="0"/>
                            </a:spcBef>
                            <a:spcAft>
                              <a:spcPts val="0"/>
                            </a:spcAft>
                          </a:pPr>
                          <a:endParaRPr lang="zh-CN" sz="1400" b="1" kern="100" dirty="0">
                            <a:solidFill>
                              <a:srgbClr val="C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hMerge="1">
                      <a:txBody>
                        <a:bodyPr/>
                        <a:lstStyle/>
                        <a:p>
                          <a:pPr indent="0" algn="ctr">
                            <a:spcBef>
                              <a:spcPts val="0"/>
                            </a:spcBef>
                            <a:spcAft>
                              <a:spcPts val="0"/>
                            </a:spcAft>
                          </a:pPr>
                          <a:endParaRPr lang="zh-CN" sz="1400" b="1" kern="100" dirty="0">
                            <a:solidFill>
                              <a:srgbClr val="C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tc hMerge="1">
                      <a:txBody>
                        <a:bodyPr/>
                        <a:lstStyle/>
                        <a:p>
                          <a:pPr indent="0" algn="ctr">
                            <a:spcBef>
                              <a:spcPts val="0"/>
                            </a:spcBef>
                            <a:spcAft>
                              <a:spcPts val="0"/>
                            </a:spcAft>
                          </a:pPr>
                          <a:endParaRPr lang="zh-CN" sz="1400" b="1" kern="100" dirty="0">
                            <a:solidFill>
                              <a:srgbClr val="C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3387913984"/>
                      </a:ext>
                    </a:extLst>
                  </a:tr>
                </a:tbl>
              </a:graphicData>
            </a:graphic>
          </p:graphicFrame>
        </mc:Fallback>
      </mc:AlternateContent>
      <p:sp>
        <p:nvSpPr>
          <p:cNvPr id="10" name="文本框 9">
            <a:extLst>
              <a:ext uri="{FF2B5EF4-FFF2-40B4-BE49-F238E27FC236}">
                <a16:creationId xmlns:a16="http://schemas.microsoft.com/office/drawing/2014/main" id="{C9E6EB67-C795-2337-A8C7-6A2D4D7A022B}"/>
              </a:ext>
            </a:extLst>
          </p:cNvPr>
          <p:cNvSpPr txBox="1"/>
          <p:nvPr/>
        </p:nvSpPr>
        <p:spPr>
          <a:xfrm>
            <a:off x="5754326" y="4342855"/>
            <a:ext cx="5179532" cy="369332"/>
          </a:xfrm>
          <a:prstGeom prst="rect">
            <a:avLst/>
          </a:prstGeom>
          <a:noFill/>
        </p:spPr>
        <p:txBody>
          <a:bodyPr wrap="square">
            <a:spAutoFit/>
          </a:bodyPr>
          <a:lstStyle/>
          <a:p>
            <a:r>
              <a:rPr lang="zh-CN" altLang="en-US" dirty="0"/>
              <a:t>测量宽带阻抗 </a:t>
            </a:r>
            <a:r>
              <a:rPr lang="en-US" altLang="zh-CN" dirty="0"/>
              <a:t>&gt; </a:t>
            </a:r>
            <a:r>
              <a:rPr lang="zh-CN" altLang="en-US" dirty="0"/>
              <a:t>设计横向宽带阻抗（</a:t>
            </a:r>
            <a:r>
              <a:rPr lang="en-US" altLang="zh-CN" dirty="0"/>
              <a:t>18kΩ/m</a:t>
            </a:r>
            <a:r>
              <a:rPr lang="zh-CN" altLang="en-US" dirty="0"/>
              <a:t>）</a:t>
            </a:r>
            <a:endParaRPr lang="en-US" altLang="zh-CN" dirty="0"/>
          </a:p>
        </p:txBody>
      </p:sp>
      <p:sp>
        <p:nvSpPr>
          <p:cNvPr id="11" name="文本框 10">
            <a:extLst>
              <a:ext uri="{FF2B5EF4-FFF2-40B4-BE49-F238E27FC236}">
                <a16:creationId xmlns:a16="http://schemas.microsoft.com/office/drawing/2014/main" id="{DE53E156-CB9F-E0E6-8644-167E1D3E4DFC}"/>
              </a:ext>
            </a:extLst>
          </p:cNvPr>
          <p:cNvSpPr txBox="1"/>
          <p:nvPr/>
        </p:nvSpPr>
        <p:spPr>
          <a:xfrm>
            <a:off x="5590309" y="5511883"/>
            <a:ext cx="6112452" cy="369332"/>
          </a:xfrm>
          <a:prstGeom prst="rect">
            <a:avLst/>
          </a:prstGeom>
          <a:noFill/>
        </p:spPr>
        <p:txBody>
          <a:bodyPr wrap="square">
            <a:spAutoFit/>
          </a:bodyPr>
          <a:lstStyle/>
          <a:p>
            <a:r>
              <a:rPr lang="zh-CN" altLang="en-US" dirty="0"/>
              <a:t>单束团阈值</a:t>
            </a:r>
            <a:r>
              <a:rPr lang="en-US" altLang="zh-CN" dirty="0"/>
              <a:t>(~220mA)&lt;</a:t>
            </a:r>
            <a:r>
              <a:rPr lang="zh-CN" altLang="en-US" dirty="0"/>
              <a:t> 设计单束团流强阈值（</a:t>
            </a:r>
            <a:r>
              <a:rPr lang="en-US" altLang="zh-CN" dirty="0"/>
              <a:t>~800mA</a:t>
            </a:r>
            <a:r>
              <a:rPr lang="zh-CN" altLang="en-US" dirty="0"/>
              <a:t>）</a:t>
            </a:r>
          </a:p>
        </p:txBody>
      </p:sp>
      <p:sp>
        <p:nvSpPr>
          <p:cNvPr id="12" name="箭头: 下 26">
            <a:extLst>
              <a:ext uri="{FF2B5EF4-FFF2-40B4-BE49-F238E27FC236}">
                <a16:creationId xmlns:a16="http://schemas.microsoft.com/office/drawing/2014/main" id="{B0C63265-1CB6-0D05-D171-E4FFF65FF9AD}"/>
              </a:ext>
            </a:extLst>
          </p:cNvPr>
          <p:cNvSpPr/>
          <p:nvPr/>
        </p:nvSpPr>
        <p:spPr>
          <a:xfrm>
            <a:off x="6594505" y="4751931"/>
            <a:ext cx="253944" cy="6929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箭头: 下 27">
            <a:extLst>
              <a:ext uri="{FF2B5EF4-FFF2-40B4-BE49-F238E27FC236}">
                <a16:creationId xmlns:a16="http://schemas.microsoft.com/office/drawing/2014/main" id="{15CD7EFA-2AE1-5C03-A91D-7163EFB7A1A5}"/>
              </a:ext>
            </a:extLst>
          </p:cNvPr>
          <p:cNvSpPr/>
          <p:nvPr/>
        </p:nvSpPr>
        <p:spPr>
          <a:xfrm>
            <a:off x="8800233" y="4783105"/>
            <a:ext cx="260640" cy="5993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4" name="矩形 13"/>
              <p:cNvSpPr/>
              <p:nvPr/>
            </p:nvSpPr>
            <p:spPr>
              <a:xfrm>
                <a:off x="6345963" y="4849621"/>
                <a:ext cx="3120155" cy="56932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sz="1400" i="1">
                              <a:latin typeface="Cambria Math" panose="02040503050406030204" pitchFamily="18" charset="0"/>
                            </a:rPr>
                          </m:ctrlPr>
                        </m:sSubPr>
                        <m:e>
                          <m:r>
                            <a:rPr lang="zh-CN" altLang="en-US" sz="1400" i="1">
                              <a:latin typeface="Cambria Math" panose="02040503050406030204" pitchFamily="18" charset="0"/>
                            </a:rPr>
                            <m:t>𝐼</m:t>
                          </m:r>
                        </m:e>
                        <m:sub>
                          <m:r>
                            <a:rPr lang="zh-CN" altLang="en-US" sz="1400" i="1">
                              <a:latin typeface="Cambria Math" panose="02040503050406030204" pitchFamily="18" charset="0"/>
                            </a:rPr>
                            <m:t>𝑡h</m:t>
                          </m:r>
                        </m:sub>
                      </m:sSub>
                      <m:r>
                        <a:rPr lang="zh-CN" altLang="en-US" sz="1400" i="0">
                          <a:latin typeface="Cambria Math" panose="02040503050406030204" pitchFamily="18" charset="0"/>
                        </a:rPr>
                        <m:t>=−</m:t>
                      </m:r>
                      <m:f>
                        <m:fPr>
                          <m:ctrlPr>
                            <a:rPr lang="zh-CN" altLang="en-US" sz="1400" i="1" smtClean="0">
                              <a:latin typeface="Cambria Math" panose="02040503050406030204" pitchFamily="18" charset="0"/>
                            </a:rPr>
                          </m:ctrlPr>
                        </m:fPr>
                        <m:num>
                          <m:r>
                            <a:rPr lang="zh-CN" altLang="en-US" sz="1400" i="0">
                              <a:latin typeface="Cambria Math" panose="02040503050406030204" pitchFamily="18" charset="0"/>
                            </a:rPr>
                            <m:t>4(</m:t>
                          </m:r>
                          <m:f>
                            <m:fPr>
                              <m:type m:val="lin"/>
                              <m:ctrlPr>
                                <a:rPr lang="zh-CN" altLang="en-US" sz="1400" i="1">
                                  <a:latin typeface="Cambria Math" panose="02040503050406030204" pitchFamily="18" charset="0"/>
                                </a:rPr>
                              </m:ctrlPr>
                            </m:fPr>
                            <m:num>
                              <m:sSub>
                                <m:sSubPr>
                                  <m:ctrlPr>
                                    <a:rPr lang="zh-CN" altLang="en-US" sz="1400" i="1">
                                      <a:latin typeface="Cambria Math" panose="02040503050406030204" pitchFamily="18" charset="0"/>
                                    </a:rPr>
                                  </m:ctrlPr>
                                </m:sSubPr>
                                <m:e>
                                  <m:r>
                                    <a:rPr lang="zh-CN" altLang="en-US" sz="1400" i="1">
                                      <a:latin typeface="Cambria Math" panose="02040503050406030204" pitchFamily="18" charset="0"/>
                                    </a:rPr>
                                    <m:t>𝐸</m:t>
                                  </m:r>
                                </m:e>
                                <m:sub>
                                  <m:r>
                                    <a:rPr lang="zh-CN" altLang="en-US" sz="1400" i="0">
                                      <a:latin typeface="Cambria Math" panose="02040503050406030204" pitchFamily="18" charset="0"/>
                                    </a:rPr>
                                    <m:t>0</m:t>
                                  </m:r>
                                </m:sub>
                              </m:sSub>
                            </m:num>
                            <m:den>
                              <m:r>
                                <a:rPr lang="zh-CN" altLang="en-US" sz="1400" i="1">
                                  <a:latin typeface="Cambria Math" panose="02040503050406030204" pitchFamily="18" charset="0"/>
                                </a:rPr>
                                <m:t>𝑒</m:t>
                              </m:r>
                            </m:den>
                          </m:f>
                          <m:r>
                            <a:rPr lang="zh-CN" altLang="en-US" sz="1400" i="0">
                              <a:latin typeface="Cambria Math" panose="02040503050406030204" pitchFamily="18" charset="0"/>
                            </a:rPr>
                            <m:t>)</m:t>
                          </m:r>
                          <m:sSub>
                            <m:sSubPr>
                              <m:ctrlPr>
                                <a:rPr lang="zh-CN" altLang="en-US" sz="1400" i="1">
                                  <a:latin typeface="Cambria Math" panose="02040503050406030204" pitchFamily="18" charset="0"/>
                                </a:rPr>
                              </m:ctrlPr>
                            </m:sSubPr>
                            <m:e>
                              <m:r>
                                <a:rPr lang="zh-CN" altLang="en-US" sz="1400" i="1">
                                  <a:latin typeface="Cambria Math" panose="02040503050406030204" pitchFamily="18" charset="0"/>
                                </a:rPr>
                                <m:t>𝜔</m:t>
                              </m:r>
                            </m:e>
                            <m:sub>
                              <m:r>
                                <a:rPr lang="zh-CN" altLang="en-US" sz="1400" i="1">
                                  <a:latin typeface="Cambria Math" panose="02040503050406030204" pitchFamily="18" charset="0"/>
                                </a:rPr>
                                <m:t>𝛽</m:t>
                              </m:r>
                            </m:sub>
                          </m:sSub>
                          <m:sSub>
                            <m:sSubPr>
                              <m:ctrlPr>
                                <a:rPr lang="zh-CN" altLang="en-US" sz="1400" i="1">
                                  <a:latin typeface="Cambria Math" panose="02040503050406030204" pitchFamily="18" charset="0"/>
                                </a:rPr>
                              </m:ctrlPr>
                            </m:sSubPr>
                            <m:e>
                              <m:r>
                                <a:rPr lang="zh-CN" altLang="en-US" sz="1400" i="1">
                                  <a:latin typeface="Cambria Math" panose="02040503050406030204" pitchFamily="18" charset="0"/>
                                </a:rPr>
                                <m:t>𝜔</m:t>
                              </m:r>
                            </m:e>
                            <m:sub>
                              <m:r>
                                <a:rPr lang="zh-CN" altLang="en-US" sz="1400" i="1">
                                  <a:latin typeface="Cambria Math" panose="02040503050406030204" pitchFamily="18" charset="0"/>
                                </a:rPr>
                                <m:t>𝑠</m:t>
                              </m:r>
                            </m:sub>
                          </m:sSub>
                          <m:sSub>
                            <m:sSubPr>
                              <m:ctrlPr>
                                <a:rPr lang="zh-CN" altLang="en-US" sz="1400" i="1">
                                  <a:latin typeface="Cambria Math" panose="02040503050406030204" pitchFamily="18" charset="0"/>
                                </a:rPr>
                              </m:ctrlPr>
                            </m:sSubPr>
                            <m:e>
                              <m:r>
                                <a:rPr lang="zh-CN" altLang="en-US" sz="1400" i="1">
                                  <a:latin typeface="Cambria Math" panose="02040503050406030204" pitchFamily="18" charset="0"/>
                                </a:rPr>
                                <m:t>𝜎</m:t>
                              </m:r>
                            </m:e>
                            <m:sub>
                              <m:r>
                                <a:rPr lang="zh-CN" altLang="en-US" sz="1400" i="1">
                                  <a:latin typeface="Cambria Math" panose="02040503050406030204" pitchFamily="18" charset="0"/>
                                </a:rPr>
                                <m:t>𝑙</m:t>
                              </m:r>
                            </m:sub>
                          </m:sSub>
                        </m:num>
                        <m:den>
                          <m:rad>
                            <m:radPr>
                              <m:degHide m:val="on"/>
                              <m:ctrlPr>
                                <a:rPr lang="zh-CN" altLang="en-US" sz="1400" i="1">
                                  <a:latin typeface="Cambria Math" panose="02040503050406030204" pitchFamily="18" charset="0"/>
                                </a:rPr>
                              </m:ctrlPr>
                            </m:radPr>
                            <m:deg/>
                            <m:e>
                              <m:r>
                                <a:rPr lang="zh-CN" altLang="en-US" sz="1400" i="1">
                                  <a:latin typeface="Cambria Math" panose="02040503050406030204" pitchFamily="18" charset="0"/>
                                </a:rPr>
                                <m:t>𝜋</m:t>
                              </m:r>
                            </m:e>
                          </m:rad>
                          <m:sSup>
                            <m:sSupPr>
                              <m:ctrlPr>
                                <a:rPr lang="zh-CN" altLang="en-US" sz="1400" i="1">
                                  <a:latin typeface="Cambria Math" panose="02040503050406030204" pitchFamily="18" charset="0"/>
                                </a:rPr>
                              </m:ctrlPr>
                            </m:sSupPr>
                            <m:e>
                              <m:r>
                                <a:rPr lang="zh-CN" altLang="en-US" sz="1400" i="1">
                                  <a:latin typeface="Cambria Math" panose="02040503050406030204" pitchFamily="18" charset="0"/>
                                </a:rPr>
                                <m:t>𝑐</m:t>
                              </m:r>
                            </m:e>
                            <m:sup>
                              <m:r>
                                <a:rPr lang="zh-CN" altLang="en-US" sz="1400" i="0">
                                  <a:latin typeface="Cambria Math" panose="02040503050406030204" pitchFamily="18" charset="0"/>
                                </a:rPr>
                                <m:t>2</m:t>
                              </m:r>
                            </m:sup>
                          </m:sSup>
                          <m:r>
                            <a:rPr lang="zh-CN" altLang="en-US" sz="1400" i="1">
                              <a:latin typeface="Cambria Math" panose="02040503050406030204" pitchFamily="18" charset="0"/>
                            </a:rPr>
                            <m:t>𝑖</m:t>
                          </m:r>
                          <m:r>
                            <a:rPr lang="zh-CN" altLang="en-US" sz="1400" i="0">
                              <a:latin typeface="Cambria Math" panose="02040503050406030204" pitchFamily="18" charset="0"/>
                            </a:rPr>
                            <m:t>(</m:t>
                          </m:r>
                          <m:sSubSup>
                            <m:sSubSupPr>
                              <m:ctrlPr>
                                <a:rPr lang="zh-CN" altLang="en-US" sz="1400" i="1">
                                  <a:latin typeface="Cambria Math" panose="02040503050406030204" pitchFamily="18" charset="0"/>
                                </a:rPr>
                              </m:ctrlPr>
                            </m:sSubSupPr>
                            <m:e>
                              <m:r>
                                <a:rPr lang="zh-CN" altLang="en-US" sz="1400" i="1">
                                  <a:latin typeface="Cambria Math" panose="02040503050406030204" pitchFamily="18" charset="0"/>
                                </a:rPr>
                                <m:t>𝑍</m:t>
                              </m:r>
                            </m:e>
                            <m:sub>
                              <m:r>
                                <a:rPr lang="zh-CN" altLang="en-US" sz="1400" i="0">
                                  <a:latin typeface="Cambria Math" panose="02040503050406030204" pitchFamily="18" charset="0"/>
                                </a:rPr>
                                <m:t>1</m:t>
                              </m:r>
                            </m:sub>
                            <m:sup>
                              <m:r>
                                <a:rPr lang="zh-CN" altLang="en-US" sz="1400" i="0">
                                  <a:latin typeface="Cambria Math" panose="02040503050406030204" pitchFamily="18" charset="0"/>
                                </a:rPr>
                                <m:t>⊥</m:t>
                              </m:r>
                            </m:sup>
                          </m:sSubSup>
                          <m:r>
                            <a:rPr lang="zh-CN" altLang="en-US" sz="1400" i="1" smtClean="0">
                              <a:latin typeface="Cambria Math" panose="02040503050406030204" pitchFamily="18" charset="0"/>
                            </a:rPr>
                            <m:t>）</m:t>
                          </m:r>
                        </m:den>
                      </m:f>
                    </m:oMath>
                  </m:oMathPara>
                </a14:m>
                <a:endParaRPr lang="zh-CN" altLang="en-US" sz="1400" dirty="0"/>
              </a:p>
            </p:txBody>
          </p:sp>
        </mc:Choice>
        <mc:Fallback xmlns="">
          <p:sp>
            <p:nvSpPr>
              <p:cNvPr id="14" name="矩形 13"/>
              <p:cNvSpPr>
                <a:spLocks noRot="1" noChangeAspect="1" noMove="1" noResize="1" noEditPoints="1" noAdjustHandles="1" noChangeArrowheads="1" noChangeShapeType="1" noTextEdit="1"/>
              </p:cNvSpPr>
              <p:nvPr/>
            </p:nvSpPr>
            <p:spPr>
              <a:xfrm>
                <a:off x="6345963" y="4849621"/>
                <a:ext cx="3120155" cy="569323"/>
              </a:xfrm>
              <a:prstGeom prst="rect">
                <a:avLst/>
              </a:prstGeom>
              <a:blipFill>
                <a:blip r:embed="rId5"/>
                <a:stretch>
                  <a:fillRect t="-52688" b="-36559"/>
                </a:stretch>
              </a:blipFill>
            </p:spPr>
            <p:txBody>
              <a:bodyPr/>
              <a:lstStyle/>
              <a:p>
                <a:r>
                  <a:rPr lang="zh-CN" altLang="en-US">
                    <a:noFill/>
                  </a:rPr>
                  <a:t> </a:t>
                </a:r>
              </a:p>
            </p:txBody>
          </p:sp>
        </mc:Fallback>
      </mc:AlternateContent>
      <p:sp>
        <p:nvSpPr>
          <p:cNvPr id="15" name="文本框 14"/>
          <p:cNvSpPr txBox="1"/>
          <p:nvPr/>
        </p:nvSpPr>
        <p:spPr>
          <a:xfrm>
            <a:off x="5621479" y="5901378"/>
            <a:ext cx="6539347" cy="923330"/>
          </a:xfrm>
          <a:prstGeom prst="rect">
            <a:avLst/>
          </a:prstGeom>
          <a:noFill/>
        </p:spPr>
        <p:txBody>
          <a:bodyPr wrap="square" rtlCol="0">
            <a:spAutoFit/>
          </a:bodyPr>
          <a:lstStyle/>
          <a:p>
            <a:pPr>
              <a:lnSpc>
                <a:spcPct val="150000"/>
              </a:lnSpc>
            </a:pPr>
            <a:r>
              <a:rPr lang="zh-CN" altLang="en-US" b="1" dirty="0">
                <a:solidFill>
                  <a:srgbClr val="8E0000"/>
                </a:solidFill>
              </a:rPr>
              <a:t>幸运：并未发现单束团流强阈值限制和宽带阻抗导致的束团横向尺寸增加（同步光和门相机测量）！</a:t>
            </a:r>
          </a:p>
        </p:txBody>
      </p:sp>
    </p:spTree>
    <p:extLst>
      <p:ext uri="{BB962C8B-B14F-4D97-AF65-F5344CB8AC3E}">
        <p14:creationId xmlns:p14="http://schemas.microsoft.com/office/powerpoint/2010/main" val="36216441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4F21739A-EF62-A1E1-276C-C4459A51B34D}"/>
              </a:ext>
            </a:extLst>
          </p:cNvPr>
          <p:cNvSpPr txBox="1"/>
          <p:nvPr/>
        </p:nvSpPr>
        <p:spPr>
          <a:xfrm>
            <a:off x="20776" y="94058"/>
            <a:ext cx="11608972" cy="590931"/>
          </a:xfrm>
          <a:prstGeom prst="rect">
            <a:avLst/>
          </a:prstGeom>
          <a:noFill/>
        </p:spPr>
        <p:txBody>
          <a:bodyPr wrap="square">
            <a:spAutoFit/>
          </a:bodyPr>
          <a:lstStyle/>
          <a:p>
            <a:pPr>
              <a:lnSpc>
                <a:spcPct val="90000"/>
              </a:lnSpc>
              <a:spcBef>
                <a:spcPct val="0"/>
              </a:spcBef>
            </a:pPr>
            <a:r>
              <a:rPr lang="zh-CN" altLang="en-US" sz="3600" b="1" u="sng" dirty="0"/>
              <a:t>耦合束团不稳定性：</a:t>
            </a:r>
            <a:r>
              <a:rPr lang="zh-CN" altLang="en-US" sz="2000" b="1" u="sng" dirty="0"/>
              <a:t>多束团耦合振荡物理图像</a:t>
            </a:r>
            <a:endParaRPr lang="en-US" altLang="zh-CN" sz="2000" b="1" u="sng" dirty="0"/>
          </a:p>
        </p:txBody>
      </p:sp>
      <p:sp>
        <p:nvSpPr>
          <p:cNvPr id="5" name="文本框 4">
            <a:extLst>
              <a:ext uri="{FF2B5EF4-FFF2-40B4-BE49-F238E27FC236}">
                <a16:creationId xmlns:a16="http://schemas.microsoft.com/office/drawing/2014/main" id="{2302DDFC-EE10-F080-5DF1-AB4524DDB09A}"/>
              </a:ext>
            </a:extLst>
          </p:cNvPr>
          <p:cNvSpPr txBox="1"/>
          <p:nvPr/>
        </p:nvSpPr>
        <p:spPr>
          <a:xfrm>
            <a:off x="20776" y="826945"/>
            <a:ext cx="1293987" cy="738664"/>
          </a:xfrm>
          <a:prstGeom prst="rect">
            <a:avLst/>
          </a:prstGeom>
          <a:noFill/>
        </p:spPr>
        <p:txBody>
          <a:bodyPr wrap="square" rtlCol="0">
            <a:spAutoFit/>
          </a:bodyPr>
          <a:lstStyle/>
          <a:p>
            <a:r>
              <a:rPr lang="zh-CN" altLang="en-US" sz="1400" b="1" dirty="0"/>
              <a:t>横向多束团耦合不稳定性</a:t>
            </a:r>
            <a:r>
              <a:rPr lang="zh-CN" altLang="en-US" sz="1400" b="1" dirty="0">
                <a:solidFill>
                  <a:schemeClr val="tx1">
                    <a:lumMod val="95000"/>
                    <a:lumOff val="5000"/>
                  </a:schemeClr>
                </a:solidFill>
              </a:rPr>
              <a:t>物理图像：</a:t>
            </a:r>
          </a:p>
        </p:txBody>
      </p:sp>
      <p:sp>
        <p:nvSpPr>
          <p:cNvPr id="7" name="文本框 6">
            <a:extLst>
              <a:ext uri="{FF2B5EF4-FFF2-40B4-BE49-F238E27FC236}">
                <a16:creationId xmlns:a16="http://schemas.microsoft.com/office/drawing/2014/main" id="{5B968300-20A6-AA88-8890-7A6563AACBB2}"/>
              </a:ext>
            </a:extLst>
          </p:cNvPr>
          <p:cNvSpPr txBox="1"/>
          <p:nvPr/>
        </p:nvSpPr>
        <p:spPr>
          <a:xfrm>
            <a:off x="1314763" y="706913"/>
            <a:ext cx="10628096" cy="978729"/>
          </a:xfrm>
          <a:prstGeom prst="rect">
            <a:avLst/>
          </a:prstGeom>
          <a:noFill/>
        </p:spPr>
        <p:txBody>
          <a:bodyPr wrap="square">
            <a:spAutoFit/>
          </a:bodyPr>
          <a:lstStyle/>
          <a:p>
            <a:pPr>
              <a:lnSpc>
                <a:spcPct val="120000"/>
              </a:lnSpc>
            </a:pPr>
            <a:r>
              <a:rPr lang="zh-CN" altLang="en-US" sz="1600" dirty="0">
                <a:latin typeface="宋体" panose="02010600030101010101" pitchFamily="2" charset="-122"/>
                <a:ea typeface="宋体" panose="02010600030101010101" pitchFamily="2" charset="-122"/>
                <a:cs typeface="宋体" panose="02010600030101010101" pitchFamily="2" charset="-122"/>
                <a:sym typeface="+mn-ea"/>
              </a:rPr>
              <a:t>以均匀填充的四个束团为例（图中第五个红色束团就是第一个束团，每个束团均进行</a:t>
            </a:r>
            <a:r>
              <a:rPr lang="en-US" altLang="zh-CN" sz="1600" dirty="0" err="1">
                <a:latin typeface="宋体" panose="02010600030101010101" pitchFamily="2" charset="-122"/>
                <a:ea typeface="宋体" panose="02010600030101010101" pitchFamily="2" charset="-122"/>
                <a:cs typeface="宋体" panose="02010600030101010101" pitchFamily="2" charset="-122"/>
                <a:sym typeface="+mn-ea"/>
              </a:rPr>
              <a:t>Betatron</a:t>
            </a:r>
            <a:r>
              <a:rPr lang="zh-CN" altLang="en-US" sz="1600" dirty="0">
                <a:latin typeface="宋体" panose="02010600030101010101" pitchFamily="2" charset="-122"/>
                <a:ea typeface="宋体" panose="02010600030101010101" pitchFamily="2" charset="-122"/>
                <a:cs typeface="宋体" panose="02010600030101010101" pitchFamily="2" charset="-122"/>
                <a:sym typeface="+mn-ea"/>
              </a:rPr>
              <a:t>振荡），束团之间的振荡相位存在固定的相位差：</a:t>
            </a:r>
            <a:r>
              <a:rPr lang="en-US" altLang="zh-CN" sz="1600" dirty="0">
                <a:latin typeface="宋体" panose="02010600030101010101" pitchFamily="2" charset="-122"/>
                <a:ea typeface="宋体" panose="02010600030101010101" pitchFamily="2" charset="-122"/>
                <a:cs typeface="宋体" panose="02010600030101010101" pitchFamily="2" charset="-122"/>
                <a:sym typeface="+mn-ea"/>
              </a:rPr>
              <a:t>0</a:t>
            </a:r>
            <a:r>
              <a:rPr lang="zh-CN" altLang="en-US" sz="1600" dirty="0">
                <a:latin typeface="宋体" panose="02010600030101010101" pitchFamily="2" charset="-122"/>
                <a:ea typeface="宋体" panose="02010600030101010101" pitchFamily="2" charset="-122"/>
                <a:cs typeface="宋体" panose="02010600030101010101" pitchFamily="2" charset="-122"/>
                <a:sym typeface="+mn-ea"/>
              </a:rPr>
              <a:t>，</a:t>
            </a:r>
            <a:r>
              <a:rPr lang="en-US" altLang="zh-CN" sz="1600" dirty="0">
                <a:latin typeface="宋体" panose="02010600030101010101" pitchFamily="2" charset="-122"/>
                <a:ea typeface="宋体" panose="02010600030101010101" pitchFamily="2" charset="-122"/>
                <a:cs typeface="宋体" panose="02010600030101010101" pitchFamily="2" charset="-122"/>
                <a:sym typeface="+mn-ea"/>
              </a:rPr>
              <a:t>π/2</a:t>
            </a:r>
            <a:r>
              <a:rPr lang="zh-CN" altLang="en-US" sz="1600" dirty="0">
                <a:latin typeface="宋体" panose="02010600030101010101" pitchFamily="2" charset="-122"/>
                <a:ea typeface="宋体" panose="02010600030101010101" pitchFamily="2" charset="-122"/>
                <a:cs typeface="宋体" panose="02010600030101010101" pitchFamily="2" charset="-122"/>
                <a:sym typeface="+mn-ea"/>
              </a:rPr>
              <a:t>、</a:t>
            </a:r>
            <a:r>
              <a:rPr lang="en-US" altLang="zh-CN" sz="1600" dirty="0">
                <a:latin typeface="宋体" panose="02010600030101010101" pitchFamily="2" charset="-122"/>
                <a:ea typeface="宋体" panose="02010600030101010101" pitchFamily="2" charset="-122"/>
                <a:cs typeface="宋体" panose="02010600030101010101" pitchFamily="2" charset="-122"/>
                <a:sym typeface="+mn-ea"/>
              </a:rPr>
              <a:t>π</a:t>
            </a:r>
            <a:r>
              <a:rPr lang="zh-CN" altLang="en-US" sz="1600" dirty="0">
                <a:latin typeface="宋体" panose="02010600030101010101" pitchFamily="2" charset="-122"/>
                <a:ea typeface="宋体" panose="02010600030101010101" pitchFamily="2" charset="-122"/>
                <a:cs typeface="宋体" panose="02010600030101010101" pitchFamily="2" charset="-122"/>
                <a:sym typeface="+mn-ea"/>
              </a:rPr>
              <a:t>、</a:t>
            </a:r>
            <a:r>
              <a:rPr lang="en-US" altLang="zh-CN" sz="1600" dirty="0">
                <a:latin typeface="宋体" panose="02010600030101010101" pitchFamily="2" charset="-122"/>
                <a:ea typeface="宋体" panose="02010600030101010101" pitchFamily="2" charset="-122"/>
                <a:cs typeface="宋体" panose="02010600030101010101" pitchFamily="2" charset="-122"/>
                <a:sym typeface="+mn-ea"/>
              </a:rPr>
              <a:t>3π/2</a:t>
            </a:r>
            <a:r>
              <a:rPr lang="zh-CN" altLang="en-US" sz="1600" dirty="0">
                <a:latin typeface="宋体" panose="02010600030101010101" pitchFamily="2" charset="-122"/>
                <a:ea typeface="宋体" panose="02010600030101010101" pitchFamily="2" charset="-122"/>
                <a:cs typeface="宋体" panose="02010600030101010101" pitchFamily="2" charset="-122"/>
                <a:sym typeface="+mn-ea"/>
              </a:rPr>
              <a:t>；任意相干性束流振荡可以拆解成四种固定相位差的束团分布模式振荡的叠加。</a:t>
            </a:r>
            <a:endParaRPr lang="zh-CN" altLang="en-US" sz="1600" dirty="0"/>
          </a:p>
        </p:txBody>
      </p:sp>
      <p:pic>
        <p:nvPicPr>
          <p:cNvPr id="2" name="图片 1" descr="test">
            <a:extLst>
              <a:ext uri="{FF2B5EF4-FFF2-40B4-BE49-F238E27FC236}">
                <a16:creationId xmlns:a16="http://schemas.microsoft.com/office/drawing/2014/main" id="{AFACBBEE-F764-E466-05C1-2F1EF80D816E}"/>
              </a:ext>
            </a:extLst>
          </p:cNvPr>
          <p:cNvPicPr>
            <a:picLocks noChangeAspect="1"/>
          </p:cNvPicPr>
          <p:nvPr/>
        </p:nvPicPr>
        <p:blipFill>
          <a:blip r:embed="rId5"/>
          <a:stretch>
            <a:fillRect/>
          </a:stretch>
        </p:blipFill>
        <p:spPr>
          <a:xfrm>
            <a:off x="2911268" y="1423653"/>
            <a:ext cx="6590541" cy="4031982"/>
          </a:xfrm>
          <a:prstGeom prst="rect">
            <a:avLst/>
          </a:prstGeom>
        </p:spPr>
      </p:pic>
      <p:sp>
        <p:nvSpPr>
          <p:cNvPr id="14" name="文本框 13">
            <a:extLst>
              <a:ext uri="{FF2B5EF4-FFF2-40B4-BE49-F238E27FC236}">
                <a16:creationId xmlns:a16="http://schemas.microsoft.com/office/drawing/2014/main" id="{FA737095-347D-EBAB-D402-126100F8080B}"/>
              </a:ext>
            </a:extLst>
          </p:cNvPr>
          <p:cNvSpPr txBox="1"/>
          <p:nvPr/>
        </p:nvSpPr>
        <p:spPr>
          <a:xfrm>
            <a:off x="116363" y="2775855"/>
            <a:ext cx="2794905" cy="858377"/>
          </a:xfrm>
          <a:prstGeom prst="rect">
            <a:avLst/>
          </a:prstGeom>
          <a:noFill/>
          <a:ln w="28575">
            <a:solidFill>
              <a:srgbClr val="C00000"/>
            </a:solidFill>
          </a:ln>
        </p:spPr>
        <p:txBody>
          <a:bodyPr wrap="square">
            <a:spAutoFit/>
          </a:bodyPr>
          <a:lstStyle/>
          <a:p>
            <a:pPr>
              <a:lnSpc>
                <a:spcPct val="150000"/>
              </a:lnSpc>
            </a:pPr>
            <a:r>
              <a:rPr lang="zh-CN" altLang="en-US" b="1" dirty="0">
                <a:latin typeface="宋体" panose="02010600030101010101" pitchFamily="2" charset="-122"/>
                <a:ea typeface="宋体" panose="02010600030101010101" pitchFamily="2" charset="-122"/>
              </a:rPr>
              <a:t>所有模式的束团</a:t>
            </a:r>
            <a:r>
              <a:rPr lang="zh-CN" altLang="en-US" dirty="0">
                <a:latin typeface="宋体" panose="02010600030101010101" pitchFamily="2" charset="-122"/>
                <a:ea typeface="宋体" panose="02010600030101010101" pitchFamily="2" charset="-122"/>
              </a:rPr>
              <a:t>振荡平均</a:t>
            </a:r>
            <a:r>
              <a:rPr lang="en-US" altLang="zh-CN" dirty="0">
                <a:latin typeface="宋体" panose="02010600030101010101" pitchFamily="2" charset="-122"/>
                <a:ea typeface="宋体" panose="02010600030101010101" pitchFamily="2" charset="-122"/>
              </a:rPr>
              <a:t>=&gt;</a:t>
            </a:r>
            <a:r>
              <a:rPr lang="zh-CN" altLang="en-US" b="1" dirty="0">
                <a:latin typeface="宋体" panose="02010600030101010101" pitchFamily="2" charset="-122"/>
                <a:ea typeface="宋体" panose="02010600030101010101" pitchFamily="2" charset="-122"/>
              </a:rPr>
              <a:t>束流</a:t>
            </a:r>
            <a:r>
              <a:rPr lang="zh-CN" altLang="en-US" dirty="0">
                <a:latin typeface="宋体" panose="02010600030101010101" pitchFamily="2" charset="-122"/>
                <a:ea typeface="宋体" panose="02010600030101010101" pitchFamily="2" charset="-122"/>
              </a:rPr>
              <a:t>的振荡</a:t>
            </a:r>
          </a:p>
        </p:txBody>
      </p:sp>
      <mc:AlternateContent xmlns:mc="http://schemas.openxmlformats.org/markup-compatibility/2006" xmlns:a14="http://schemas.microsoft.com/office/drawing/2010/main">
        <mc:Choice Requires="a14">
          <p:sp>
            <p:nvSpPr>
              <p:cNvPr id="22" name="文本框 21">
                <a:extLst>
                  <a:ext uri="{FF2B5EF4-FFF2-40B4-BE49-F238E27FC236}">
                    <a16:creationId xmlns:a16="http://schemas.microsoft.com/office/drawing/2014/main" id="{DC027340-96A8-44B0-87BF-AB0345796B51}"/>
                  </a:ext>
                </a:extLst>
              </p:cNvPr>
              <p:cNvSpPr txBox="1"/>
              <p:nvPr/>
            </p:nvSpPr>
            <p:spPr>
              <a:xfrm>
                <a:off x="540688" y="5492818"/>
                <a:ext cx="5120641" cy="628634"/>
              </a:xfrm>
              <a:prstGeom prst="rect">
                <a:avLst/>
              </a:prstGeom>
              <a:noFill/>
            </p:spPr>
            <p:txBody>
              <a:bodyPr wrap="square" rtlCol="0" anchor="t">
                <a:spAutoFit/>
              </a:bodyPr>
              <a:lstStyle/>
              <a:p>
                <a:r>
                  <a:rPr lang="zh-CN" altLang="en-US" sz="1400" dirty="0">
                    <a:latin typeface="宋体" panose="02010600030101010101" pitchFamily="2" charset="-122"/>
                    <a:ea typeface="宋体" panose="02010600030101010101" pitchFamily="2" charset="-122"/>
                    <a:cs typeface="宋体" panose="02010600030101010101" pitchFamily="2" charset="-122"/>
                    <a:sym typeface="+mn-ea"/>
                  </a:rPr>
                  <a:t>模</a:t>
                </a:r>
                <a:r>
                  <a:rPr lang="en-US" altLang="zh-CN" sz="1400" dirty="0">
                    <a:latin typeface="宋体" panose="02010600030101010101" pitchFamily="2" charset="-122"/>
                    <a:ea typeface="宋体" panose="02010600030101010101" pitchFamily="2" charset="-122"/>
                    <a:cs typeface="宋体" panose="02010600030101010101" pitchFamily="2" charset="-122"/>
                    <a:sym typeface="+mn-ea"/>
                  </a:rPr>
                  <a:t>0</a:t>
                </a:r>
                <a:r>
                  <a:rPr lang="zh-CN" altLang="en-US" sz="1400" dirty="0">
                    <a:latin typeface="宋体" panose="02010600030101010101" pitchFamily="2" charset="-122"/>
                    <a:ea typeface="宋体" panose="02010600030101010101" pitchFamily="2" charset="-122"/>
                    <a:cs typeface="宋体" panose="02010600030101010101" pitchFamily="2" charset="-122"/>
                    <a:sym typeface="+mn-ea"/>
                  </a:rPr>
                  <a:t>：各束团之间的相位差</a:t>
                </a:r>
                <a:r>
                  <a:rPr lang="en-US" altLang="zh-CN" sz="1400" dirty="0">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latin typeface="宋体" panose="02010600030101010101" pitchFamily="2" charset="-122"/>
                    <a:ea typeface="宋体" panose="02010600030101010101" pitchFamily="2" charset="-122"/>
                    <a:cs typeface="宋体" panose="02010600030101010101" pitchFamily="2" charset="-122"/>
                    <a:sym typeface="+mn-ea"/>
                  </a:rPr>
                  <a:t>0*2</a:t>
                </a:r>
                <a:r>
                  <a:rPr lang="zh-CN" altLang="en-US" sz="1400" dirty="0">
                    <a:latin typeface="宋体" panose="02010600030101010101" pitchFamily="2" charset="-122"/>
                    <a:ea typeface="宋体" panose="02010600030101010101" pitchFamily="2" charset="-122"/>
                    <a:cs typeface="宋体" panose="02010600030101010101" pitchFamily="2" charset="-122"/>
                    <a:sym typeface="+mn-ea"/>
                  </a:rPr>
                  <a:t>π）</a:t>
                </a:r>
                <a:r>
                  <a:rPr lang="en-US" altLang="zh-CN" sz="1400" dirty="0">
                    <a:latin typeface="宋体" panose="02010600030101010101" pitchFamily="2" charset="-122"/>
                    <a:ea typeface="宋体" panose="02010600030101010101" pitchFamily="2" charset="-122"/>
                    <a:cs typeface="宋体" panose="02010600030101010101" pitchFamily="2" charset="-122"/>
                    <a:sym typeface="+mn-ea"/>
                  </a:rPr>
                  <a:t>/4=0</a:t>
                </a:r>
              </a:p>
              <a:p>
                <a:r>
                  <a:rPr lang="zh-CN" altLang="en-US" sz="1400" dirty="0">
                    <a:latin typeface="宋体" panose="02010600030101010101" pitchFamily="2" charset="-122"/>
                    <a:ea typeface="宋体" panose="02010600030101010101" pitchFamily="2" charset="-122"/>
                    <a:cs typeface="宋体" panose="02010600030101010101" pitchFamily="2" charset="-122"/>
                    <a:sym typeface="+mn-ea"/>
                  </a:rPr>
                  <a:t>模式表达式：</a:t>
                </a:r>
                <a14:m>
                  <m:oMath xmlns:m="http://schemas.openxmlformats.org/officeDocument/2006/math">
                    <m:sSub>
                      <m:sSubPr>
                        <m:ctrlPr>
                          <a:rPr lang="en-US" altLang="zh-CN" sz="1400" i="1">
                            <a:latin typeface="Cambria Math" panose="02040503050406030204" pitchFamily="18" charset="0"/>
                            <a:ea typeface="宋体" panose="02010600030101010101" pitchFamily="2" charset="-122"/>
                            <a:cs typeface="Cambria Math" panose="02040503050406030204" charset="0"/>
                            <a:sym typeface="+mn-ea"/>
                          </a:rPr>
                        </m:ctrlPr>
                      </m:sSubPr>
                      <m:e>
                        <m:r>
                          <a:rPr lang="en-US" altLang="zh-CN" sz="1400" i="1">
                            <a:latin typeface="Cambria Math" panose="02040503050406030204" charset="0"/>
                            <a:ea typeface="宋体" panose="02010600030101010101" pitchFamily="2" charset="-122"/>
                            <a:cs typeface="Cambria Math" panose="02040503050406030204" charset="0"/>
                            <a:sym typeface="+mn-ea"/>
                          </a:rPr>
                          <m:t>𝑥</m:t>
                        </m:r>
                      </m:e>
                      <m:sub>
                        <m:r>
                          <a:rPr lang="en-US" altLang="zh-CN" sz="1400" i="1">
                            <a:latin typeface="Cambria Math" panose="02040503050406030204" charset="0"/>
                            <a:ea typeface="宋体" panose="02010600030101010101" pitchFamily="2" charset="-122"/>
                            <a:cs typeface="Cambria Math" panose="02040503050406030204" charset="0"/>
                            <a:sym typeface="+mn-ea"/>
                          </a:rPr>
                          <m:t>0</m:t>
                        </m:r>
                      </m:sub>
                    </m:sSub>
                    <m:d>
                      <m:dPr>
                        <m:ctrlPr>
                          <a:rPr lang="en-US" altLang="zh-CN" sz="1400" i="1">
                            <a:latin typeface="Cambria Math" panose="02040503050406030204" pitchFamily="18" charset="0"/>
                            <a:ea typeface="宋体" panose="02010600030101010101" pitchFamily="2" charset="-122"/>
                            <a:cs typeface="Cambria Math" panose="02040503050406030204" charset="0"/>
                            <a:sym typeface="+mn-ea"/>
                          </a:rPr>
                        </m:ctrlPr>
                      </m:dPr>
                      <m:e>
                        <m:r>
                          <a:rPr lang="en-US" altLang="zh-CN" sz="1400" i="1">
                            <a:latin typeface="Cambria Math" panose="02040503050406030204" charset="0"/>
                            <a:ea typeface="宋体" panose="02010600030101010101" pitchFamily="2" charset="-122"/>
                            <a:cs typeface="Cambria Math" panose="02040503050406030204" charset="0"/>
                            <a:sym typeface="+mn-ea"/>
                          </a:rPr>
                          <m:t>𝑘</m:t>
                        </m:r>
                        <m:r>
                          <a:rPr lang="en-US" altLang="zh-CN" sz="1400" i="1">
                            <a:latin typeface="Cambria Math" panose="02040503050406030204" charset="0"/>
                            <a:ea typeface="宋体" panose="02010600030101010101" pitchFamily="2" charset="-122"/>
                            <a:cs typeface="Cambria Math" panose="02040503050406030204" charset="0"/>
                            <a:sym typeface="+mn-ea"/>
                          </a:rPr>
                          <m:t>,</m:t>
                        </m:r>
                        <m:r>
                          <a:rPr lang="en-US" altLang="zh-CN" sz="1400" i="1">
                            <a:latin typeface="Cambria Math" panose="02040503050406030204" charset="0"/>
                            <a:ea typeface="宋体" panose="02010600030101010101" pitchFamily="2" charset="-122"/>
                            <a:cs typeface="Cambria Math" panose="02040503050406030204" charset="0"/>
                            <a:sym typeface="+mn-ea"/>
                          </a:rPr>
                          <m:t>𝑡</m:t>
                        </m:r>
                      </m:e>
                    </m:d>
                    <m:r>
                      <a:rPr lang="en-US" altLang="zh-CN" sz="1400" i="1">
                        <a:latin typeface="Cambria Math" panose="02040503050406030204" charset="0"/>
                        <a:ea typeface="宋体" panose="02010600030101010101" pitchFamily="2" charset="-122"/>
                        <a:cs typeface="Cambria Math" panose="02040503050406030204" charset="0"/>
                        <a:sym typeface="+mn-ea"/>
                      </a:rPr>
                      <m:t>=</m:t>
                    </m:r>
                    <m:sSub>
                      <m:sSubPr>
                        <m:ctrlPr>
                          <a:rPr lang="en-US" altLang="zh-CN" sz="1400" i="1">
                            <a:latin typeface="Cambria Math" panose="02040503050406030204" pitchFamily="18" charset="0"/>
                            <a:ea typeface="宋体" panose="02010600030101010101" pitchFamily="2" charset="-122"/>
                            <a:cs typeface="Cambria Math" panose="02040503050406030204" charset="0"/>
                            <a:sym typeface="+mn-ea"/>
                          </a:rPr>
                        </m:ctrlPr>
                      </m:sSubPr>
                      <m:e>
                        <m:r>
                          <a:rPr lang="en-US" altLang="zh-CN" sz="1400" i="1">
                            <a:latin typeface="Cambria Math" panose="02040503050406030204" charset="0"/>
                            <a:ea typeface="宋体" panose="02010600030101010101" pitchFamily="2" charset="-122"/>
                            <a:cs typeface="Cambria Math" panose="02040503050406030204" charset="0"/>
                            <a:sym typeface="+mn-ea"/>
                          </a:rPr>
                          <m:t>𝑎</m:t>
                        </m:r>
                      </m:e>
                      <m:sub>
                        <m:r>
                          <a:rPr lang="en-US" altLang="zh-CN" sz="1400" i="1">
                            <a:latin typeface="Cambria Math" panose="02040503050406030204" charset="0"/>
                            <a:ea typeface="宋体" panose="02010600030101010101" pitchFamily="2" charset="-122"/>
                            <a:cs typeface="Cambria Math" panose="02040503050406030204" charset="0"/>
                            <a:sym typeface="+mn-ea"/>
                          </a:rPr>
                          <m:t>0</m:t>
                        </m:r>
                      </m:sub>
                    </m:sSub>
                    <m:r>
                      <a:rPr lang="en-US" altLang="zh-CN" sz="1400" i="1">
                        <a:latin typeface="Cambria Math" panose="02040503050406030204" charset="0"/>
                        <a:ea typeface="宋体" panose="02010600030101010101" pitchFamily="2" charset="-122"/>
                        <a:cs typeface="Cambria Math" panose="02040503050406030204" charset="0"/>
                        <a:sym typeface="+mn-ea"/>
                      </a:rPr>
                      <m:t>𝑠</m:t>
                    </m:r>
                    <m:r>
                      <m:rPr>
                        <m:sty m:val="p"/>
                      </m:rPr>
                      <a:rPr lang="en-US" altLang="zh-CN" sz="1400" i="1">
                        <a:latin typeface="Cambria Math" panose="02040503050406030204" charset="0"/>
                        <a:ea typeface="宋体" panose="02010600030101010101" pitchFamily="2" charset="-122"/>
                        <a:cs typeface="Cambria Math" panose="02040503050406030204" charset="0"/>
                        <a:sym typeface="+mn-ea"/>
                      </a:rPr>
                      <m:t>in</m:t>
                    </m:r>
                    <m:d>
                      <m:dPr>
                        <m:begChr m:val="["/>
                        <m:endChr m:val="]"/>
                        <m:ctrlPr>
                          <a:rPr lang="en-US" altLang="zh-CN" sz="1400" i="1">
                            <a:latin typeface="Cambria Math" panose="02040503050406030204" pitchFamily="18" charset="0"/>
                            <a:ea typeface="宋体" panose="02010600030101010101" pitchFamily="2" charset="-122"/>
                            <a:cs typeface="Cambria Math" panose="02040503050406030204" charset="0"/>
                            <a:sym typeface="+mn-ea"/>
                          </a:rPr>
                        </m:ctrlPr>
                      </m:dPr>
                      <m:e>
                        <m:sSub>
                          <m:sSubPr>
                            <m:ctrlPr>
                              <a:rPr lang="en-US" altLang="zh-CN" sz="1400" i="1">
                                <a:latin typeface="Cambria Math" panose="02040503050406030204" pitchFamily="18" charset="0"/>
                                <a:ea typeface="宋体" panose="02010600030101010101" pitchFamily="2" charset="-122"/>
                                <a:cs typeface="Cambria Math" panose="02040503050406030204" charset="0"/>
                                <a:sym typeface="+mn-ea"/>
                              </a:rPr>
                            </m:ctrlPr>
                          </m:sSubPr>
                          <m:e>
                            <m:r>
                              <a:rPr lang="en-US" altLang="zh-CN" sz="1400" i="1">
                                <a:latin typeface="Cambria Math" panose="02040503050406030204" charset="0"/>
                                <a:ea typeface="宋体" panose="02010600030101010101" pitchFamily="2" charset="-122"/>
                                <a:cs typeface="Cambria Math" panose="02040503050406030204" charset="0"/>
                                <a:sym typeface="+mn-ea"/>
                              </a:rPr>
                              <m:t>𝜔</m:t>
                            </m:r>
                          </m:e>
                          <m:sub>
                            <m:r>
                              <a:rPr lang="en-US" altLang="zh-CN" sz="1400" i="1">
                                <a:latin typeface="Cambria Math" panose="02040503050406030204" charset="0"/>
                                <a:ea typeface="宋体" panose="02010600030101010101" pitchFamily="2" charset="-122"/>
                                <a:cs typeface="Cambria Math" panose="02040503050406030204" charset="0"/>
                                <a:sym typeface="+mn-ea"/>
                              </a:rPr>
                              <m:t>0</m:t>
                            </m:r>
                          </m:sub>
                        </m:sSub>
                        <m:r>
                          <m:rPr>
                            <m:sty m:val="p"/>
                          </m:rPr>
                          <a:rPr lang="en-US" altLang="zh-CN" sz="1400" i="1">
                            <a:latin typeface="Cambria Math" panose="02040503050406030204" charset="0"/>
                            <a:ea typeface="宋体" panose="02010600030101010101" pitchFamily="2" charset="-122"/>
                            <a:cs typeface="Cambria Math" panose="02040503050406030204" charset="0"/>
                            <a:sym typeface="+mn-ea"/>
                          </a:rPr>
                          <m:t>t</m:t>
                        </m:r>
                        <m:r>
                          <a:rPr lang="en-US" altLang="zh-CN" sz="1400" i="1">
                            <a:latin typeface="Cambria Math" panose="02040503050406030204" charset="0"/>
                            <a:ea typeface="宋体" panose="02010600030101010101" pitchFamily="2" charset="-122"/>
                            <a:cs typeface="Cambria Math" panose="02040503050406030204" charset="0"/>
                            <a:sym typeface="+mn-ea"/>
                          </a:rPr>
                          <m:t>+</m:t>
                        </m:r>
                        <m:f>
                          <m:fPr>
                            <m:ctrlPr>
                              <a:rPr lang="en-US" altLang="zh-CN" sz="1400" i="1">
                                <a:latin typeface="Cambria Math" panose="02040503050406030204" pitchFamily="18" charset="0"/>
                                <a:ea typeface="宋体" panose="02010600030101010101" pitchFamily="2" charset="-122"/>
                                <a:cs typeface="Cambria Math" panose="02040503050406030204" charset="0"/>
                                <a:sym typeface="+mn-ea"/>
                              </a:rPr>
                            </m:ctrlPr>
                          </m:fPr>
                          <m:num>
                            <m:r>
                              <a:rPr lang="en-US" altLang="zh-CN" sz="1400" i="1">
                                <a:latin typeface="Cambria Math" panose="02040503050406030204" charset="0"/>
                                <a:ea typeface="宋体" panose="02010600030101010101" pitchFamily="2" charset="-122"/>
                                <a:cs typeface="Cambria Math" panose="02040503050406030204" charset="0"/>
                                <a:sym typeface="+mn-ea"/>
                              </a:rPr>
                              <m:t>1</m:t>
                            </m:r>
                          </m:num>
                          <m:den>
                            <m:r>
                              <a:rPr lang="en-US" altLang="zh-CN" sz="1400" i="1">
                                <a:latin typeface="Cambria Math" panose="02040503050406030204" charset="0"/>
                                <a:ea typeface="宋体" panose="02010600030101010101" pitchFamily="2" charset="-122"/>
                                <a:cs typeface="Cambria Math" panose="02040503050406030204" charset="0"/>
                                <a:sym typeface="+mn-ea"/>
                              </a:rPr>
                              <m:t>4</m:t>
                            </m:r>
                          </m:den>
                        </m:f>
                        <m:d>
                          <m:dPr>
                            <m:ctrlPr>
                              <a:rPr lang="en-US" altLang="zh-CN" sz="1400" i="1">
                                <a:latin typeface="Cambria Math" panose="02040503050406030204" pitchFamily="18" charset="0"/>
                                <a:ea typeface="宋体" panose="02010600030101010101" pitchFamily="2" charset="-122"/>
                                <a:cs typeface="Cambria Math" panose="02040503050406030204" charset="0"/>
                                <a:sym typeface="+mn-ea"/>
                              </a:rPr>
                            </m:ctrlPr>
                          </m:dPr>
                          <m:e>
                            <m:r>
                              <a:rPr lang="en-US" altLang="zh-CN" sz="1400">
                                <a:latin typeface="Cambria Math" panose="02040503050406030204" pitchFamily="18" charset="0"/>
                                <a:ea typeface="宋体" panose="02010600030101010101" pitchFamily="2" charset="-122"/>
                                <a:cs typeface="宋体" panose="02010600030101010101" pitchFamily="2" charset="-122"/>
                                <a:sym typeface="+mn-ea"/>
                              </a:rPr>
                              <m:t>0∗2</m:t>
                            </m:r>
                            <m:r>
                              <a:rPr lang="zh-CN" altLang="en-US" sz="1400">
                                <a:latin typeface="Cambria Math" panose="02040503050406030204" pitchFamily="18" charset="0"/>
                                <a:ea typeface="宋体" panose="02010600030101010101" pitchFamily="2" charset="-122"/>
                                <a:cs typeface="宋体" panose="02010600030101010101" pitchFamily="2" charset="-122"/>
                                <a:sym typeface="+mn-ea"/>
                              </a:rPr>
                              <m:t>𝜋</m:t>
                            </m:r>
                          </m:e>
                        </m:d>
                        <m:r>
                          <a:rPr lang="en-US" altLang="zh-CN" sz="1400">
                            <a:latin typeface="Cambria Math" panose="02040503050406030204" pitchFamily="18" charset="0"/>
                            <a:ea typeface="宋体" panose="02010600030101010101" pitchFamily="2" charset="-122"/>
                            <a:cs typeface="宋体" panose="02010600030101010101" pitchFamily="2" charset="-122"/>
                            <a:sym typeface="+mn-ea"/>
                          </a:rPr>
                          <m:t>∗</m:t>
                        </m:r>
                        <m:r>
                          <m:rPr>
                            <m:sty m:val="p"/>
                          </m:rPr>
                          <a:rPr lang="en-US" altLang="zh-CN" sz="1400">
                            <a:latin typeface="Cambria Math" panose="02040503050406030204" pitchFamily="18" charset="0"/>
                            <a:ea typeface="宋体" panose="02010600030101010101" pitchFamily="2" charset="-122"/>
                            <a:cs typeface="宋体" panose="02010600030101010101" pitchFamily="2" charset="-122"/>
                            <a:sym typeface="+mn-ea"/>
                          </a:rPr>
                          <m:t>k</m:t>
                        </m:r>
                        <m:r>
                          <a:rPr lang="en-US" altLang="zh-CN" sz="1400" i="1">
                            <a:latin typeface="Cambria Math" panose="02040503050406030204" charset="0"/>
                            <a:ea typeface="宋体" panose="02010600030101010101" pitchFamily="2" charset="-122"/>
                            <a:cs typeface="Cambria Math" panose="02040503050406030204" charset="0"/>
                            <a:sym typeface="+mn-ea"/>
                          </a:rPr>
                          <m:t>+</m:t>
                        </m:r>
                        <m:sSub>
                          <m:sSubPr>
                            <m:ctrlPr>
                              <a:rPr lang="en-US" altLang="zh-CN" sz="1400" i="1">
                                <a:latin typeface="Cambria Math" panose="02040503050406030204" pitchFamily="18" charset="0"/>
                                <a:ea typeface="宋体" panose="02010600030101010101" pitchFamily="2" charset="-122"/>
                                <a:cs typeface="Cambria Math" panose="02040503050406030204" charset="0"/>
                                <a:sym typeface="+mn-ea"/>
                              </a:rPr>
                            </m:ctrlPr>
                          </m:sSubPr>
                          <m:e>
                            <m:r>
                              <a:rPr lang="en-US" altLang="zh-CN" sz="1400" i="1">
                                <a:latin typeface="Cambria Math" panose="02040503050406030204" charset="0"/>
                                <a:ea typeface="宋体" panose="02010600030101010101" pitchFamily="2" charset="-122"/>
                                <a:cs typeface="Cambria Math" panose="02040503050406030204" charset="0"/>
                                <a:sym typeface="+mn-ea"/>
                              </a:rPr>
                              <m:t>𝜙</m:t>
                            </m:r>
                          </m:e>
                          <m:sub>
                            <m:r>
                              <a:rPr lang="en-US" altLang="zh-CN" sz="1400" i="1">
                                <a:latin typeface="Cambria Math" panose="02040503050406030204" charset="0"/>
                                <a:ea typeface="宋体" panose="02010600030101010101" pitchFamily="2" charset="-122"/>
                                <a:cs typeface="Cambria Math" panose="02040503050406030204" charset="0"/>
                                <a:sym typeface="+mn-ea"/>
                              </a:rPr>
                              <m:t>0</m:t>
                            </m:r>
                          </m:sub>
                        </m:sSub>
                      </m:e>
                    </m:d>
                  </m:oMath>
                </a14:m>
                <a:endParaRPr lang="en-US" altLang="zh-CN" sz="1400" i="1" dirty="0">
                  <a:latin typeface="Cambria Math" panose="02040503050406030204" charset="0"/>
                  <a:ea typeface="宋体" panose="02010600030101010101" pitchFamily="2" charset="-122"/>
                  <a:cs typeface="Cambria Math" panose="02040503050406030204" charset="0"/>
                  <a:sym typeface="+mn-ea"/>
                </a:endParaRPr>
              </a:p>
            </p:txBody>
          </p:sp>
        </mc:Choice>
        <mc:Fallback xmlns="">
          <p:sp>
            <p:nvSpPr>
              <p:cNvPr id="22" name="文本框 21">
                <a:extLst>
                  <a:ext uri="{FF2B5EF4-FFF2-40B4-BE49-F238E27FC236}">
                    <a16:creationId xmlns:a16="http://schemas.microsoft.com/office/drawing/2014/main" id="{DC027340-96A8-44B0-87BF-AB0345796B51}"/>
                  </a:ext>
                </a:extLst>
              </p:cNvPr>
              <p:cNvSpPr txBox="1">
                <a:spLocks noRot="1" noChangeAspect="1" noMove="1" noResize="1" noEditPoints="1" noAdjustHandles="1" noChangeArrowheads="1" noChangeShapeType="1" noTextEdit="1"/>
              </p:cNvSpPr>
              <p:nvPr/>
            </p:nvSpPr>
            <p:spPr>
              <a:xfrm>
                <a:off x="540688" y="5492818"/>
                <a:ext cx="5120641" cy="628634"/>
              </a:xfrm>
              <a:prstGeom prst="rect">
                <a:avLst/>
              </a:prstGeom>
              <a:blipFill>
                <a:blip r:embed="rId6"/>
                <a:stretch>
                  <a:fillRect l="-357" t="-194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id="{8B256A62-6E60-46C9-AD11-0D054CC10C11}"/>
                  </a:ext>
                </a:extLst>
              </p:cNvPr>
              <p:cNvSpPr txBox="1"/>
              <p:nvPr>
                <p:custDataLst>
                  <p:tags r:id="rId1"/>
                </p:custDataLst>
              </p:nvPr>
            </p:nvSpPr>
            <p:spPr>
              <a:xfrm>
                <a:off x="6262584" y="5495464"/>
                <a:ext cx="5298613" cy="628634"/>
              </a:xfrm>
              <a:prstGeom prst="rect">
                <a:avLst/>
              </a:prstGeom>
              <a:noFill/>
            </p:spPr>
            <p:txBody>
              <a:bodyPr wrap="square" rtlCol="0" anchor="t">
                <a:spAutoFit/>
              </a:bodyPr>
              <a:lstStyle/>
              <a:p>
                <a:r>
                  <a:rPr lang="zh-CN" altLang="en-US" sz="1400" dirty="0">
                    <a:latin typeface="宋体" panose="02010600030101010101" pitchFamily="2" charset="-122"/>
                    <a:ea typeface="宋体" panose="02010600030101010101" pitchFamily="2" charset="-122"/>
                    <a:cs typeface="宋体" panose="02010600030101010101" pitchFamily="2" charset="-122"/>
                    <a:sym typeface="+mn-ea"/>
                  </a:rPr>
                  <a:t>模</a:t>
                </a:r>
                <a:r>
                  <a:rPr lang="en-US" altLang="zh-CN" sz="1400" dirty="0">
                    <a:latin typeface="宋体" panose="02010600030101010101" pitchFamily="2" charset="-122"/>
                    <a:ea typeface="宋体" panose="02010600030101010101" pitchFamily="2" charset="-122"/>
                    <a:cs typeface="宋体" panose="02010600030101010101" pitchFamily="2" charset="-122"/>
                    <a:sym typeface="+mn-ea"/>
                  </a:rPr>
                  <a:t>1</a:t>
                </a:r>
                <a:r>
                  <a:rPr lang="zh-CN" altLang="en-US" sz="1400" dirty="0">
                    <a:latin typeface="宋体" panose="02010600030101010101" pitchFamily="2" charset="-122"/>
                    <a:ea typeface="宋体" panose="02010600030101010101" pitchFamily="2" charset="-122"/>
                    <a:cs typeface="宋体" panose="02010600030101010101" pitchFamily="2" charset="-122"/>
                    <a:sym typeface="+mn-ea"/>
                  </a:rPr>
                  <a:t>：各束团之间的相位差</a:t>
                </a:r>
                <a:r>
                  <a:rPr lang="en-US" altLang="zh-CN" sz="1400" dirty="0">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latin typeface="宋体" panose="02010600030101010101" pitchFamily="2" charset="-122"/>
                    <a:ea typeface="宋体" panose="02010600030101010101" pitchFamily="2" charset="-122"/>
                    <a:cs typeface="宋体" panose="02010600030101010101" pitchFamily="2" charset="-122"/>
                    <a:sym typeface="+mn-ea"/>
                  </a:rPr>
                  <a:t>1*2</a:t>
                </a:r>
                <a:r>
                  <a:rPr lang="zh-CN" altLang="en-US" sz="1400" dirty="0">
                    <a:latin typeface="宋体" panose="02010600030101010101" pitchFamily="2" charset="-122"/>
                    <a:ea typeface="宋体" panose="02010600030101010101" pitchFamily="2" charset="-122"/>
                    <a:cs typeface="宋体" panose="02010600030101010101" pitchFamily="2" charset="-122"/>
                    <a:sym typeface="+mn-ea"/>
                  </a:rPr>
                  <a:t>π）</a:t>
                </a:r>
                <a:r>
                  <a:rPr lang="en-US" altLang="zh-CN" sz="1400" dirty="0">
                    <a:latin typeface="宋体" panose="02010600030101010101" pitchFamily="2" charset="-122"/>
                    <a:ea typeface="宋体" panose="02010600030101010101" pitchFamily="2" charset="-122"/>
                    <a:cs typeface="宋体" panose="02010600030101010101" pitchFamily="2" charset="-122"/>
                    <a:sym typeface="+mn-ea"/>
                  </a:rPr>
                  <a:t>/4=</a:t>
                </a:r>
                <a:r>
                  <a:rPr lang="zh-CN" altLang="en-US" sz="1400" dirty="0">
                    <a:latin typeface="宋体" panose="02010600030101010101" pitchFamily="2" charset="-122"/>
                    <a:ea typeface="宋体" panose="02010600030101010101" pitchFamily="2" charset="-122"/>
                    <a:cs typeface="宋体" panose="02010600030101010101" pitchFamily="2" charset="-122"/>
                    <a:sym typeface="+mn-ea"/>
                  </a:rPr>
                  <a:t>π</a:t>
                </a:r>
                <a:r>
                  <a:rPr lang="en-US" altLang="zh-CN" sz="1400" dirty="0">
                    <a:latin typeface="宋体" panose="02010600030101010101" pitchFamily="2" charset="-122"/>
                    <a:ea typeface="宋体" panose="02010600030101010101" pitchFamily="2" charset="-122"/>
                    <a:cs typeface="宋体" panose="02010600030101010101" pitchFamily="2" charset="-122"/>
                    <a:sym typeface="+mn-ea"/>
                  </a:rPr>
                  <a:t>/2</a:t>
                </a:r>
              </a:p>
              <a:p>
                <a:r>
                  <a:rPr lang="zh-CN" altLang="en-US" sz="1400" dirty="0">
                    <a:latin typeface="宋体" panose="02010600030101010101" pitchFamily="2" charset="-122"/>
                    <a:ea typeface="宋体" panose="02010600030101010101" pitchFamily="2" charset="-122"/>
                    <a:cs typeface="宋体" panose="02010600030101010101" pitchFamily="2" charset="-122"/>
                    <a:sym typeface="+mn-ea"/>
                  </a:rPr>
                  <a:t>模式表达式：</a:t>
                </a:r>
                <a14:m>
                  <m:oMath xmlns:m="http://schemas.openxmlformats.org/officeDocument/2006/math">
                    <m:sSub>
                      <m:sSubPr>
                        <m:ctrlPr>
                          <a:rPr lang="en-US" altLang="zh-CN" sz="1400" i="1">
                            <a:latin typeface="Cambria Math" panose="02040503050406030204" pitchFamily="18" charset="0"/>
                            <a:ea typeface="宋体" panose="02010600030101010101" pitchFamily="2" charset="-122"/>
                            <a:cs typeface="Cambria Math" panose="02040503050406030204" charset="0"/>
                            <a:sym typeface="+mn-ea"/>
                          </a:rPr>
                        </m:ctrlPr>
                      </m:sSubPr>
                      <m:e>
                        <m:r>
                          <a:rPr lang="en-US" altLang="zh-CN" sz="1400" i="1">
                            <a:latin typeface="Cambria Math" panose="02040503050406030204" charset="0"/>
                            <a:ea typeface="宋体" panose="02010600030101010101" pitchFamily="2" charset="-122"/>
                            <a:cs typeface="Cambria Math" panose="02040503050406030204" charset="0"/>
                            <a:sym typeface="+mn-ea"/>
                          </a:rPr>
                          <m:t>𝑥</m:t>
                        </m:r>
                      </m:e>
                      <m:sub>
                        <m:r>
                          <a:rPr lang="en-US" altLang="zh-CN" sz="1400" i="1">
                            <a:latin typeface="Cambria Math" panose="02040503050406030204" charset="0"/>
                            <a:ea typeface="宋体" panose="02010600030101010101" pitchFamily="2" charset="-122"/>
                            <a:cs typeface="Cambria Math" panose="02040503050406030204" charset="0"/>
                            <a:sym typeface="+mn-ea"/>
                          </a:rPr>
                          <m:t>1</m:t>
                        </m:r>
                      </m:sub>
                    </m:sSub>
                    <m:d>
                      <m:dPr>
                        <m:ctrlPr>
                          <a:rPr lang="en-US" altLang="zh-CN" sz="1400" i="1">
                            <a:latin typeface="Cambria Math" panose="02040503050406030204" pitchFamily="18" charset="0"/>
                            <a:ea typeface="宋体" panose="02010600030101010101" pitchFamily="2" charset="-122"/>
                            <a:cs typeface="Cambria Math" panose="02040503050406030204" charset="0"/>
                            <a:sym typeface="+mn-ea"/>
                          </a:rPr>
                        </m:ctrlPr>
                      </m:dPr>
                      <m:e>
                        <m:r>
                          <a:rPr lang="en-US" altLang="zh-CN" sz="1400" i="1">
                            <a:latin typeface="Cambria Math" panose="02040503050406030204" charset="0"/>
                            <a:ea typeface="宋体" panose="02010600030101010101" pitchFamily="2" charset="-122"/>
                            <a:cs typeface="Cambria Math" panose="02040503050406030204" charset="0"/>
                            <a:sym typeface="+mn-ea"/>
                          </a:rPr>
                          <m:t>𝑘</m:t>
                        </m:r>
                        <m:r>
                          <a:rPr lang="en-US" altLang="zh-CN" sz="1400" i="1">
                            <a:latin typeface="Cambria Math" panose="02040503050406030204" charset="0"/>
                            <a:ea typeface="宋体" panose="02010600030101010101" pitchFamily="2" charset="-122"/>
                            <a:cs typeface="Cambria Math" panose="02040503050406030204" charset="0"/>
                            <a:sym typeface="+mn-ea"/>
                          </a:rPr>
                          <m:t>,</m:t>
                        </m:r>
                        <m:r>
                          <a:rPr lang="en-US" altLang="zh-CN" sz="1400" i="1">
                            <a:latin typeface="Cambria Math" panose="02040503050406030204" charset="0"/>
                            <a:ea typeface="宋体" panose="02010600030101010101" pitchFamily="2" charset="-122"/>
                            <a:cs typeface="Cambria Math" panose="02040503050406030204" charset="0"/>
                            <a:sym typeface="+mn-ea"/>
                          </a:rPr>
                          <m:t>𝑡</m:t>
                        </m:r>
                      </m:e>
                    </m:d>
                    <m:r>
                      <a:rPr lang="en-US" altLang="zh-CN" sz="1400" i="1">
                        <a:latin typeface="Cambria Math" panose="02040503050406030204" charset="0"/>
                        <a:ea typeface="宋体" panose="02010600030101010101" pitchFamily="2" charset="-122"/>
                        <a:cs typeface="Cambria Math" panose="02040503050406030204" charset="0"/>
                        <a:sym typeface="+mn-ea"/>
                      </a:rPr>
                      <m:t>=</m:t>
                    </m:r>
                    <m:sSub>
                      <m:sSubPr>
                        <m:ctrlPr>
                          <a:rPr lang="en-US" altLang="zh-CN" sz="1400" i="1">
                            <a:latin typeface="Cambria Math" panose="02040503050406030204" pitchFamily="18" charset="0"/>
                            <a:ea typeface="宋体" panose="02010600030101010101" pitchFamily="2" charset="-122"/>
                            <a:cs typeface="Cambria Math" panose="02040503050406030204" charset="0"/>
                            <a:sym typeface="+mn-ea"/>
                          </a:rPr>
                        </m:ctrlPr>
                      </m:sSubPr>
                      <m:e>
                        <m:r>
                          <a:rPr lang="en-US" altLang="zh-CN" sz="1400" i="1">
                            <a:latin typeface="Cambria Math" panose="02040503050406030204" charset="0"/>
                            <a:ea typeface="宋体" panose="02010600030101010101" pitchFamily="2" charset="-122"/>
                            <a:cs typeface="Cambria Math" panose="02040503050406030204" charset="0"/>
                            <a:sym typeface="+mn-ea"/>
                          </a:rPr>
                          <m:t>𝑎</m:t>
                        </m:r>
                      </m:e>
                      <m:sub>
                        <m:r>
                          <a:rPr lang="en-US" altLang="zh-CN" sz="1400" i="1">
                            <a:latin typeface="Cambria Math" panose="02040503050406030204" charset="0"/>
                            <a:ea typeface="宋体" panose="02010600030101010101" pitchFamily="2" charset="-122"/>
                            <a:cs typeface="Cambria Math" panose="02040503050406030204" charset="0"/>
                            <a:sym typeface="+mn-ea"/>
                          </a:rPr>
                          <m:t>1</m:t>
                        </m:r>
                      </m:sub>
                    </m:sSub>
                    <m:r>
                      <a:rPr lang="en-US" altLang="zh-CN" sz="1400" i="1">
                        <a:latin typeface="Cambria Math" panose="02040503050406030204" charset="0"/>
                        <a:ea typeface="宋体" panose="02010600030101010101" pitchFamily="2" charset="-122"/>
                        <a:cs typeface="Cambria Math" panose="02040503050406030204" charset="0"/>
                        <a:sym typeface="+mn-ea"/>
                      </a:rPr>
                      <m:t>𝑠</m:t>
                    </m:r>
                    <m:r>
                      <m:rPr>
                        <m:sty m:val="p"/>
                      </m:rPr>
                      <a:rPr lang="en-US" altLang="zh-CN" sz="1400" i="1">
                        <a:latin typeface="Cambria Math" panose="02040503050406030204" charset="0"/>
                        <a:ea typeface="宋体" panose="02010600030101010101" pitchFamily="2" charset="-122"/>
                        <a:cs typeface="Cambria Math" panose="02040503050406030204" charset="0"/>
                        <a:sym typeface="+mn-ea"/>
                      </a:rPr>
                      <m:t>in</m:t>
                    </m:r>
                    <m:d>
                      <m:dPr>
                        <m:begChr m:val="["/>
                        <m:endChr m:val="]"/>
                        <m:ctrlPr>
                          <a:rPr lang="en-US" altLang="zh-CN" sz="1400" i="1">
                            <a:latin typeface="Cambria Math" panose="02040503050406030204" pitchFamily="18" charset="0"/>
                            <a:ea typeface="宋体" panose="02010600030101010101" pitchFamily="2" charset="-122"/>
                            <a:cs typeface="Cambria Math" panose="02040503050406030204" charset="0"/>
                            <a:sym typeface="+mn-ea"/>
                          </a:rPr>
                        </m:ctrlPr>
                      </m:dPr>
                      <m:e>
                        <m:sSub>
                          <m:sSubPr>
                            <m:ctrlPr>
                              <a:rPr lang="en-US" altLang="zh-CN" sz="1400" i="1">
                                <a:latin typeface="Cambria Math" panose="02040503050406030204" pitchFamily="18" charset="0"/>
                                <a:ea typeface="宋体" panose="02010600030101010101" pitchFamily="2" charset="-122"/>
                                <a:cs typeface="Cambria Math" panose="02040503050406030204" charset="0"/>
                                <a:sym typeface="+mn-ea"/>
                              </a:rPr>
                            </m:ctrlPr>
                          </m:sSubPr>
                          <m:e>
                            <m:r>
                              <a:rPr lang="en-US" altLang="zh-CN" sz="1400" i="1">
                                <a:latin typeface="Cambria Math" panose="02040503050406030204" charset="0"/>
                                <a:ea typeface="宋体" panose="02010600030101010101" pitchFamily="2" charset="-122"/>
                                <a:cs typeface="Cambria Math" panose="02040503050406030204" charset="0"/>
                                <a:sym typeface="+mn-ea"/>
                              </a:rPr>
                              <m:t>𝜔</m:t>
                            </m:r>
                          </m:e>
                          <m:sub>
                            <m:r>
                              <a:rPr lang="en-US" altLang="zh-CN" sz="1400" i="1">
                                <a:latin typeface="Cambria Math" panose="02040503050406030204" charset="0"/>
                                <a:ea typeface="宋体" panose="02010600030101010101" pitchFamily="2" charset="-122"/>
                                <a:cs typeface="Cambria Math" panose="02040503050406030204" charset="0"/>
                                <a:sym typeface="+mn-ea"/>
                              </a:rPr>
                              <m:t>1</m:t>
                            </m:r>
                          </m:sub>
                        </m:sSub>
                        <m:r>
                          <m:rPr>
                            <m:sty m:val="p"/>
                          </m:rPr>
                          <a:rPr lang="en-US" altLang="zh-CN" sz="1400" i="1">
                            <a:latin typeface="Cambria Math" panose="02040503050406030204" charset="0"/>
                            <a:ea typeface="宋体" panose="02010600030101010101" pitchFamily="2" charset="-122"/>
                            <a:cs typeface="Cambria Math" panose="02040503050406030204" charset="0"/>
                            <a:sym typeface="+mn-ea"/>
                          </a:rPr>
                          <m:t>t</m:t>
                        </m:r>
                        <m:r>
                          <a:rPr lang="en-US" altLang="zh-CN" sz="1400" i="1">
                            <a:latin typeface="Cambria Math" panose="02040503050406030204" charset="0"/>
                            <a:ea typeface="宋体" panose="02010600030101010101" pitchFamily="2" charset="-122"/>
                            <a:cs typeface="Cambria Math" panose="02040503050406030204" charset="0"/>
                            <a:sym typeface="+mn-ea"/>
                          </a:rPr>
                          <m:t>+</m:t>
                        </m:r>
                        <m:f>
                          <m:fPr>
                            <m:ctrlPr>
                              <a:rPr lang="en-US" altLang="zh-CN" sz="1400" i="1">
                                <a:latin typeface="Cambria Math" panose="02040503050406030204" pitchFamily="18" charset="0"/>
                                <a:ea typeface="宋体" panose="02010600030101010101" pitchFamily="2" charset="-122"/>
                                <a:cs typeface="Cambria Math" panose="02040503050406030204" charset="0"/>
                                <a:sym typeface="+mn-ea"/>
                              </a:rPr>
                            </m:ctrlPr>
                          </m:fPr>
                          <m:num>
                            <m:r>
                              <a:rPr lang="en-US" altLang="zh-CN" sz="1400" i="1">
                                <a:latin typeface="Cambria Math" panose="02040503050406030204" charset="0"/>
                                <a:ea typeface="宋体" panose="02010600030101010101" pitchFamily="2" charset="-122"/>
                                <a:cs typeface="Cambria Math" panose="02040503050406030204" charset="0"/>
                                <a:sym typeface="+mn-ea"/>
                              </a:rPr>
                              <m:t>1</m:t>
                            </m:r>
                          </m:num>
                          <m:den>
                            <m:r>
                              <a:rPr lang="en-US" altLang="zh-CN" sz="1400" i="1">
                                <a:latin typeface="Cambria Math" panose="02040503050406030204" charset="0"/>
                                <a:ea typeface="宋体" panose="02010600030101010101" pitchFamily="2" charset="-122"/>
                                <a:cs typeface="Cambria Math" panose="02040503050406030204" charset="0"/>
                                <a:sym typeface="+mn-ea"/>
                              </a:rPr>
                              <m:t>4</m:t>
                            </m:r>
                          </m:den>
                        </m:f>
                        <m:d>
                          <m:dPr>
                            <m:ctrlPr>
                              <a:rPr lang="en-US" altLang="zh-CN" sz="1400" i="1">
                                <a:latin typeface="Cambria Math" panose="02040503050406030204" pitchFamily="18" charset="0"/>
                                <a:ea typeface="宋体" panose="02010600030101010101" pitchFamily="2" charset="-122"/>
                                <a:cs typeface="Cambria Math" panose="02040503050406030204" charset="0"/>
                                <a:sym typeface="+mn-ea"/>
                              </a:rPr>
                            </m:ctrlPr>
                          </m:dPr>
                          <m:e>
                            <m:r>
                              <a:rPr lang="en-US" altLang="zh-CN" sz="1400">
                                <a:latin typeface="Cambria Math" panose="02040503050406030204" pitchFamily="18" charset="0"/>
                                <a:ea typeface="宋体" panose="02010600030101010101" pitchFamily="2" charset="-122"/>
                                <a:cs typeface="宋体" panose="02010600030101010101" pitchFamily="2" charset="-122"/>
                                <a:sym typeface="+mn-ea"/>
                              </a:rPr>
                              <m:t>1∗2</m:t>
                            </m:r>
                            <m:r>
                              <a:rPr lang="zh-CN" altLang="en-US" sz="1400">
                                <a:latin typeface="Cambria Math" panose="02040503050406030204" pitchFamily="18" charset="0"/>
                                <a:ea typeface="宋体" panose="02010600030101010101" pitchFamily="2" charset="-122"/>
                                <a:cs typeface="宋体" panose="02010600030101010101" pitchFamily="2" charset="-122"/>
                                <a:sym typeface="+mn-ea"/>
                              </a:rPr>
                              <m:t>𝜋</m:t>
                            </m:r>
                          </m:e>
                        </m:d>
                        <m:r>
                          <a:rPr lang="en-US" altLang="zh-CN" sz="1400">
                            <a:latin typeface="Cambria Math" panose="02040503050406030204" pitchFamily="18" charset="0"/>
                            <a:ea typeface="宋体" panose="02010600030101010101" pitchFamily="2" charset="-122"/>
                            <a:cs typeface="宋体" panose="02010600030101010101" pitchFamily="2" charset="-122"/>
                            <a:sym typeface="+mn-ea"/>
                          </a:rPr>
                          <m:t>∗</m:t>
                        </m:r>
                        <m:r>
                          <m:rPr>
                            <m:sty m:val="p"/>
                          </m:rPr>
                          <a:rPr lang="en-US" altLang="zh-CN" sz="1400">
                            <a:latin typeface="Cambria Math" panose="02040503050406030204" pitchFamily="18" charset="0"/>
                            <a:ea typeface="宋体" panose="02010600030101010101" pitchFamily="2" charset="-122"/>
                            <a:cs typeface="宋体" panose="02010600030101010101" pitchFamily="2" charset="-122"/>
                            <a:sym typeface="+mn-ea"/>
                          </a:rPr>
                          <m:t>k</m:t>
                        </m:r>
                        <m:r>
                          <a:rPr lang="en-US" altLang="zh-CN" sz="1400" i="1">
                            <a:latin typeface="Cambria Math" panose="02040503050406030204" charset="0"/>
                            <a:ea typeface="宋体" panose="02010600030101010101" pitchFamily="2" charset="-122"/>
                            <a:cs typeface="Cambria Math" panose="02040503050406030204" charset="0"/>
                            <a:sym typeface="+mn-ea"/>
                          </a:rPr>
                          <m:t>+</m:t>
                        </m:r>
                        <m:sSub>
                          <m:sSubPr>
                            <m:ctrlPr>
                              <a:rPr lang="en-US" altLang="zh-CN" sz="1400" i="1">
                                <a:latin typeface="Cambria Math" panose="02040503050406030204" pitchFamily="18" charset="0"/>
                                <a:ea typeface="宋体" panose="02010600030101010101" pitchFamily="2" charset="-122"/>
                                <a:cs typeface="Cambria Math" panose="02040503050406030204" charset="0"/>
                                <a:sym typeface="+mn-ea"/>
                              </a:rPr>
                            </m:ctrlPr>
                          </m:sSubPr>
                          <m:e>
                            <m:r>
                              <a:rPr lang="en-US" altLang="zh-CN" sz="1400" i="1">
                                <a:latin typeface="Cambria Math" panose="02040503050406030204" charset="0"/>
                                <a:ea typeface="宋体" panose="02010600030101010101" pitchFamily="2" charset="-122"/>
                                <a:cs typeface="Cambria Math" panose="02040503050406030204" charset="0"/>
                                <a:sym typeface="+mn-ea"/>
                              </a:rPr>
                              <m:t>𝜙</m:t>
                            </m:r>
                          </m:e>
                          <m:sub>
                            <m:r>
                              <a:rPr lang="en-US" altLang="zh-CN" sz="1400" i="1">
                                <a:latin typeface="Cambria Math" panose="02040503050406030204" charset="0"/>
                                <a:ea typeface="宋体" panose="02010600030101010101" pitchFamily="2" charset="-122"/>
                                <a:cs typeface="Cambria Math" panose="02040503050406030204" charset="0"/>
                                <a:sym typeface="+mn-ea"/>
                              </a:rPr>
                              <m:t>1</m:t>
                            </m:r>
                          </m:sub>
                        </m:sSub>
                      </m:e>
                    </m:d>
                  </m:oMath>
                </a14:m>
                <a:endParaRPr lang="en-US" altLang="zh-CN" sz="1400" i="1" dirty="0">
                  <a:latin typeface="Cambria Math" panose="02040503050406030204" charset="0"/>
                  <a:ea typeface="宋体" panose="02010600030101010101" pitchFamily="2" charset="-122"/>
                  <a:cs typeface="Cambria Math" panose="02040503050406030204" charset="0"/>
                  <a:sym typeface="+mn-ea"/>
                </a:endParaRPr>
              </a:p>
            </p:txBody>
          </p:sp>
        </mc:Choice>
        <mc:Fallback xmlns="">
          <p:sp>
            <p:nvSpPr>
              <p:cNvPr id="23" name="文本框 22">
                <a:extLst>
                  <a:ext uri="{FF2B5EF4-FFF2-40B4-BE49-F238E27FC236}">
                    <a16:creationId xmlns:a16="http://schemas.microsoft.com/office/drawing/2014/main" id="{8B256A62-6E60-46C9-AD11-0D054CC10C11}"/>
                  </a:ext>
                </a:extLst>
              </p:cNvPr>
              <p:cNvSpPr txBox="1">
                <a:spLocks noRot="1" noChangeAspect="1" noMove="1" noResize="1" noEditPoints="1" noAdjustHandles="1" noChangeArrowheads="1" noChangeShapeType="1" noTextEdit="1"/>
              </p:cNvSpPr>
              <p:nvPr>
                <p:custDataLst>
                  <p:tags r:id="rId7"/>
                </p:custDataLst>
              </p:nvPr>
            </p:nvSpPr>
            <p:spPr>
              <a:xfrm>
                <a:off x="6262584" y="5495464"/>
                <a:ext cx="5298613" cy="628634"/>
              </a:xfrm>
              <a:prstGeom prst="rect">
                <a:avLst/>
              </a:prstGeom>
              <a:blipFill>
                <a:blip r:embed="rId8"/>
                <a:stretch>
                  <a:fillRect l="-345" t="-96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4" name="文本框 23">
                <a:extLst>
                  <a:ext uri="{FF2B5EF4-FFF2-40B4-BE49-F238E27FC236}">
                    <a16:creationId xmlns:a16="http://schemas.microsoft.com/office/drawing/2014/main" id="{D7C603E5-9ECB-40FD-9D84-0A57E5B0FFF4}"/>
                  </a:ext>
                </a:extLst>
              </p:cNvPr>
              <p:cNvSpPr txBox="1"/>
              <p:nvPr>
                <p:custDataLst>
                  <p:tags r:id="rId2"/>
                </p:custDataLst>
              </p:nvPr>
            </p:nvSpPr>
            <p:spPr>
              <a:xfrm>
                <a:off x="540688" y="6172375"/>
                <a:ext cx="4882101" cy="628634"/>
              </a:xfrm>
              <a:prstGeom prst="rect">
                <a:avLst/>
              </a:prstGeom>
              <a:noFill/>
            </p:spPr>
            <p:txBody>
              <a:bodyPr wrap="square" rtlCol="0" anchor="t">
                <a:spAutoFit/>
              </a:bodyPr>
              <a:lstStyle/>
              <a:p>
                <a:r>
                  <a:rPr lang="zh-CN" altLang="en-US" sz="1400" dirty="0">
                    <a:latin typeface="宋体" panose="02010600030101010101" pitchFamily="2" charset="-122"/>
                    <a:ea typeface="宋体" panose="02010600030101010101" pitchFamily="2" charset="-122"/>
                    <a:cs typeface="宋体" panose="02010600030101010101" pitchFamily="2" charset="-122"/>
                    <a:sym typeface="+mn-ea"/>
                  </a:rPr>
                  <a:t>模</a:t>
                </a:r>
                <a:r>
                  <a:rPr lang="en-US" altLang="zh-CN" sz="1400" dirty="0">
                    <a:latin typeface="宋体" panose="02010600030101010101" pitchFamily="2" charset="-122"/>
                    <a:ea typeface="宋体" panose="02010600030101010101" pitchFamily="2" charset="-122"/>
                    <a:cs typeface="宋体" panose="02010600030101010101" pitchFamily="2" charset="-122"/>
                    <a:sym typeface="+mn-ea"/>
                  </a:rPr>
                  <a:t>2</a:t>
                </a:r>
                <a:r>
                  <a:rPr lang="zh-CN" altLang="en-US" sz="1400" dirty="0">
                    <a:latin typeface="宋体" panose="02010600030101010101" pitchFamily="2" charset="-122"/>
                    <a:ea typeface="宋体" panose="02010600030101010101" pitchFamily="2" charset="-122"/>
                    <a:cs typeface="宋体" panose="02010600030101010101" pitchFamily="2" charset="-122"/>
                    <a:sym typeface="+mn-ea"/>
                  </a:rPr>
                  <a:t>：各束团之间的相位差</a:t>
                </a:r>
                <a:r>
                  <a:rPr lang="en-US" altLang="zh-CN" sz="1400" dirty="0">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latin typeface="宋体" panose="02010600030101010101" pitchFamily="2" charset="-122"/>
                    <a:ea typeface="宋体" panose="02010600030101010101" pitchFamily="2" charset="-122"/>
                    <a:cs typeface="宋体" panose="02010600030101010101" pitchFamily="2" charset="-122"/>
                    <a:sym typeface="+mn-ea"/>
                  </a:rPr>
                  <a:t>2*2</a:t>
                </a:r>
                <a:r>
                  <a:rPr lang="zh-CN" altLang="en-US" sz="1400" dirty="0">
                    <a:latin typeface="宋体" panose="02010600030101010101" pitchFamily="2" charset="-122"/>
                    <a:ea typeface="宋体" panose="02010600030101010101" pitchFamily="2" charset="-122"/>
                    <a:cs typeface="宋体" panose="02010600030101010101" pitchFamily="2" charset="-122"/>
                    <a:sym typeface="+mn-ea"/>
                  </a:rPr>
                  <a:t>π）</a:t>
                </a:r>
                <a:r>
                  <a:rPr lang="en-US" altLang="zh-CN" sz="1400" dirty="0">
                    <a:latin typeface="宋体" panose="02010600030101010101" pitchFamily="2" charset="-122"/>
                    <a:ea typeface="宋体" panose="02010600030101010101" pitchFamily="2" charset="-122"/>
                    <a:cs typeface="宋体" panose="02010600030101010101" pitchFamily="2" charset="-122"/>
                    <a:sym typeface="+mn-ea"/>
                  </a:rPr>
                  <a:t>/4=</a:t>
                </a:r>
                <a:r>
                  <a:rPr lang="zh-CN" altLang="en-US" sz="1400" dirty="0">
                    <a:latin typeface="宋体" panose="02010600030101010101" pitchFamily="2" charset="-122"/>
                    <a:ea typeface="宋体" panose="02010600030101010101" pitchFamily="2" charset="-122"/>
                    <a:cs typeface="宋体" panose="02010600030101010101" pitchFamily="2" charset="-122"/>
                    <a:sym typeface="+mn-ea"/>
                  </a:rPr>
                  <a:t>π</a:t>
                </a:r>
                <a:endParaRPr lang="en-US" altLang="zh-CN" sz="1400" dirty="0">
                  <a:latin typeface="宋体" panose="02010600030101010101" pitchFamily="2" charset="-122"/>
                  <a:ea typeface="宋体" panose="02010600030101010101" pitchFamily="2" charset="-122"/>
                  <a:cs typeface="宋体" panose="02010600030101010101" pitchFamily="2" charset="-122"/>
                  <a:sym typeface="+mn-ea"/>
                </a:endParaRPr>
              </a:p>
              <a:p>
                <a:r>
                  <a:rPr lang="zh-CN" altLang="en-US" sz="1400" dirty="0">
                    <a:latin typeface="宋体" panose="02010600030101010101" pitchFamily="2" charset="-122"/>
                    <a:ea typeface="宋体" panose="02010600030101010101" pitchFamily="2" charset="-122"/>
                    <a:cs typeface="宋体" panose="02010600030101010101" pitchFamily="2" charset="-122"/>
                    <a:sym typeface="+mn-ea"/>
                  </a:rPr>
                  <a:t>模式表达式：</a:t>
                </a:r>
                <a14:m>
                  <m:oMath xmlns:m="http://schemas.openxmlformats.org/officeDocument/2006/math">
                    <m:sSub>
                      <m:sSubPr>
                        <m:ctrlPr>
                          <a:rPr lang="en-US" altLang="zh-CN" sz="1400" i="1">
                            <a:latin typeface="Cambria Math" panose="02040503050406030204" pitchFamily="18" charset="0"/>
                            <a:ea typeface="宋体" panose="02010600030101010101" pitchFamily="2" charset="-122"/>
                            <a:cs typeface="Cambria Math" panose="02040503050406030204" charset="0"/>
                            <a:sym typeface="+mn-ea"/>
                          </a:rPr>
                        </m:ctrlPr>
                      </m:sSubPr>
                      <m:e>
                        <m:r>
                          <a:rPr lang="en-US" altLang="zh-CN" sz="1400" i="1">
                            <a:latin typeface="Cambria Math" panose="02040503050406030204" charset="0"/>
                            <a:ea typeface="宋体" panose="02010600030101010101" pitchFamily="2" charset="-122"/>
                            <a:cs typeface="Cambria Math" panose="02040503050406030204" charset="0"/>
                            <a:sym typeface="+mn-ea"/>
                          </a:rPr>
                          <m:t>𝑥</m:t>
                        </m:r>
                      </m:e>
                      <m:sub>
                        <m:r>
                          <a:rPr lang="en-US" altLang="zh-CN" sz="1400" i="1">
                            <a:latin typeface="Cambria Math" panose="02040503050406030204" charset="0"/>
                            <a:ea typeface="宋体" panose="02010600030101010101" pitchFamily="2" charset="-122"/>
                            <a:cs typeface="Cambria Math" panose="02040503050406030204" charset="0"/>
                            <a:sym typeface="+mn-ea"/>
                          </a:rPr>
                          <m:t>2</m:t>
                        </m:r>
                      </m:sub>
                    </m:sSub>
                    <m:d>
                      <m:dPr>
                        <m:ctrlPr>
                          <a:rPr lang="en-US" altLang="zh-CN" sz="1400" i="1">
                            <a:latin typeface="Cambria Math" panose="02040503050406030204" pitchFamily="18" charset="0"/>
                            <a:ea typeface="宋体" panose="02010600030101010101" pitchFamily="2" charset="-122"/>
                            <a:cs typeface="Cambria Math" panose="02040503050406030204" charset="0"/>
                            <a:sym typeface="+mn-ea"/>
                          </a:rPr>
                        </m:ctrlPr>
                      </m:dPr>
                      <m:e>
                        <m:r>
                          <a:rPr lang="en-US" altLang="zh-CN" sz="1400" i="1">
                            <a:latin typeface="Cambria Math" panose="02040503050406030204" charset="0"/>
                            <a:ea typeface="宋体" panose="02010600030101010101" pitchFamily="2" charset="-122"/>
                            <a:cs typeface="Cambria Math" panose="02040503050406030204" charset="0"/>
                            <a:sym typeface="+mn-ea"/>
                          </a:rPr>
                          <m:t>𝑘</m:t>
                        </m:r>
                        <m:r>
                          <a:rPr lang="en-US" altLang="zh-CN" sz="1400" i="1">
                            <a:latin typeface="Cambria Math" panose="02040503050406030204" charset="0"/>
                            <a:ea typeface="宋体" panose="02010600030101010101" pitchFamily="2" charset="-122"/>
                            <a:cs typeface="Cambria Math" panose="02040503050406030204" charset="0"/>
                            <a:sym typeface="+mn-ea"/>
                          </a:rPr>
                          <m:t>,</m:t>
                        </m:r>
                        <m:r>
                          <a:rPr lang="en-US" altLang="zh-CN" sz="1400" i="1">
                            <a:latin typeface="Cambria Math" panose="02040503050406030204" charset="0"/>
                            <a:ea typeface="宋体" panose="02010600030101010101" pitchFamily="2" charset="-122"/>
                            <a:cs typeface="Cambria Math" panose="02040503050406030204" charset="0"/>
                            <a:sym typeface="+mn-ea"/>
                          </a:rPr>
                          <m:t>𝑡</m:t>
                        </m:r>
                      </m:e>
                    </m:d>
                    <m:r>
                      <a:rPr lang="en-US" altLang="zh-CN" sz="1400" i="1">
                        <a:latin typeface="Cambria Math" panose="02040503050406030204" charset="0"/>
                        <a:ea typeface="宋体" panose="02010600030101010101" pitchFamily="2" charset="-122"/>
                        <a:cs typeface="Cambria Math" panose="02040503050406030204" charset="0"/>
                        <a:sym typeface="+mn-ea"/>
                      </a:rPr>
                      <m:t>=</m:t>
                    </m:r>
                    <m:sSub>
                      <m:sSubPr>
                        <m:ctrlPr>
                          <a:rPr lang="en-US" altLang="zh-CN" sz="1400" i="1">
                            <a:latin typeface="Cambria Math" panose="02040503050406030204" pitchFamily="18" charset="0"/>
                            <a:ea typeface="宋体" panose="02010600030101010101" pitchFamily="2" charset="-122"/>
                            <a:cs typeface="Cambria Math" panose="02040503050406030204" charset="0"/>
                            <a:sym typeface="+mn-ea"/>
                          </a:rPr>
                        </m:ctrlPr>
                      </m:sSubPr>
                      <m:e>
                        <m:r>
                          <a:rPr lang="en-US" altLang="zh-CN" sz="1400" i="1">
                            <a:latin typeface="Cambria Math" panose="02040503050406030204" charset="0"/>
                            <a:ea typeface="宋体" panose="02010600030101010101" pitchFamily="2" charset="-122"/>
                            <a:cs typeface="Cambria Math" panose="02040503050406030204" charset="0"/>
                            <a:sym typeface="+mn-ea"/>
                          </a:rPr>
                          <m:t>𝑎</m:t>
                        </m:r>
                      </m:e>
                      <m:sub>
                        <m:r>
                          <a:rPr lang="en-US" altLang="zh-CN" sz="1400" i="1">
                            <a:latin typeface="Cambria Math" panose="02040503050406030204" charset="0"/>
                            <a:ea typeface="宋体" panose="02010600030101010101" pitchFamily="2" charset="-122"/>
                            <a:cs typeface="Cambria Math" panose="02040503050406030204" charset="0"/>
                            <a:sym typeface="+mn-ea"/>
                          </a:rPr>
                          <m:t>2</m:t>
                        </m:r>
                      </m:sub>
                    </m:sSub>
                    <m:r>
                      <a:rPr lang="en-US" altLang="zh-CN" sz="1400" i="1">
                        <a:latin typeface="Cambria Math" panose="02040503050406030204" charset="0"/>
                        <a:ea typeface="宋体" panose="02010600030101010101" pitchFamily="2" charset="-122"/>
                        <a:cs typeface="Cambria Math" panose="02040503050406030204" charset="0"/>
                        <a:sym typeface="+mn-ea"/>
                      </a:rPr>
                      <m:t>𝑠</m:t>
                    </m:r>
                    <m:r>
                      <m:rPr>
                        <m:sty m:val="p"/>
                      </m:rPr>
                      <a:rPr lang="en-US" altLang="zh-CN" sz="1400" i="1">
                        <a:latin typeface="Cambria Math" panose="02040503050406030204" charset="0"/>
                        <a:ea typeface="宋体" panose="02010600030101010101" pitchFamily="2" charset="-122"/>
                        <a:cs typeface="Cambria Math" panose="02040503050406030204" charset="0"/>
                        <a:sym typeface="+mn-ea"/>
                      </a:rPr>
                      <m:t>in</m:t>
                    </m:r>
                    <m:d>
                      <m:dPr>
                        <m:begChr m:val="["/>
                        <m:endChr m:val="]"/>
                        <m:ctrlPr>
                          <a:rPr lang="en-US" altLang="zh-CN" sz="1400" i="1">
                            <a:latin typeface="Cambria Math" panose="02040503050406030204" pitchFamily="18" charset="0"/>
                            <a:ea typeface="宋体" panose="02010600030101010101" pitchFamily="2" charset="-122"/>
                            <a:cs typeface="Cambria Math" panose="02040503050406030204" charset="0"/>
                            <a:sym typeface="+mn-ea"/>
                          </a:rPr>
                        </m:ctrlPr>
                      </m:dPr>
                      <m:e>
                        <m:sSub>
                          <m:sSubPr>
                            <m:ctrlPr>
                              <a:rPr lang="en-US" altLang="zh-CN" sz="1400" i="1">
                                <a:latin typeface="Cambria Math" panose="02040503050406030204" pitchFamily="18" charset="0"/>
                                <a:ea typeface="宋体" panose="02010600030101010101" pitchFamily="2" charset="-122"/>
                                <a:cs typeface="Cambria Math" panose="02040503050406030204" charset="0"/>
                                <a:sym typeface="+mn-ea"/>
                              </a:rPr>
                            </m:ctrlPr>
                          </m:sSubPr>
                          <m:e>
                            <m:r>
                              <a:rPr lang="en-US" altLang="zh-CN" sz="1400" i="1">
                                <a:latin typeface="Cambria Math" panose="02040503050406030204" charset="0"/>
                                <a:ea typeface="宋体" panose="02010600030101010101" pitchFamily="2" charset="-122"/>
                                <a:cs typeface="Cambria Math" panose="02040503050406030204" charset="0"/>
                                <a:sym typeface="+mn-ea"/>
                              </a:rPr>
                              <m:t>𝜔</m:t>
                            </m:r>
                          </m:e>
                          <m:sub>
                            <m:r>
                              <a:rPr lang="en-US" altLang="zh-CN" sz="1400" i="1">
                                <a:latin typeface="Cambria Math" panose="02040503050406030204" charset="0"/>
                                <a:ea typeface="宋体" panose="02010600030101010101" pitchFamily="2" charset="-122"/>
                                <a:cs typeface="Cambria Math" panose="02040503050406030204" charset="0"/>
                                <a:sym typeface="+mn-ea"/>
                              </a:rPr>
                              <m:t>2</m:t>
                            </m:r>
                          </m:sub>
                        </m:sSub>
                        <m:r>
                          <m:rPr>
                            <m:sty m:val="p"/>
                          </m:rPr>
                          <a:rPr lang="en-US" altLang="zh-CN" sz="1400" i="1">
                            <a:latin typeface="Cambria Math" panose="02040503050406030204" charset="0"/>
                            <a:ea typeface="宋体" panose="02010600030101010101" pitchFamily="2" charset="-122"/>
                            <a:cs typeface="Cambria Math" panose="02040503050406030204" charset="0"/>
                            <a:sym typeface="+mn-ea"/>
                          </a:rPr>
                          <m:t>t</m:t>
                        </m:r>
                        <m:r>
                          <a:rPr lang="en-US" altLang="zh-CN" sz="1400" i="1">
                            <a:latin typeface="Cambria Math" panose="02040503050406030204" charset="0"/>
                            <a:ea typeface="宋体" panose="02010600030101010101" pitchFamily="2" charset="-122"/>
                            <a:cs typeface="Cambria Math" panose="02040503050406030204" charset="0"/>
                            <a:sym typeface="+mn-ea"/>
                          </a:rPr>
                          <m:t>+</m:t>
                        </m:r>
                        <m:f>
                          <m:fPr>
                            <m:ctrlPr>
                              <a:rPr lang="en-US" altLang="zh-CN" sz="1400" i="1">
                                <a:latin typeface="Cambria Math" panose="02040503050406030204" pitchFamily="18" charset="0"/>
                                <a:ea typeface="宋体" panose="02010600030101010101" pitchFamily="2" charset="-122"/>
                                <a:cs typeface="Cambria Math" panose="02040503050406030204" charset="0"/>
                                <a:sym typeface="+mn-ea"/>
                              </a:rPr>
                            </m:ctrlPr>
                          </m:fPr>
                          <m:num>
                            <m:r>
                              <a:rPr lang="en-US" altLang="zh-CN" sz="1400" i="1">
                                <a:latin typeface="Cambria Math" panose="02040503050406030204" charset="0"/>
                                <a:ea typeface="宋体" panose="02010600030101010101" pitchFamily="2" charset="-122"/>
                                <a:cs typeface="Cambria Math" panose="02040503050406030204" charset="0"/>
                                <a:sym typeface="+mn-ea"/>
                              </a:rPr>
                              <m:t>1</m:t>
                            </m:r>
                          </m:num>
                          <m:den>
                            <m:r>
                              <a:rPr lang="en-US" altLang="zh-CN" sz="1400" i="1">
                                <a:latin typeface="Cambria Math" panose="02040503050406030204" charset="0"/>
                                <a:ea typeface="宋体" panose="02010600030101010101" pitchFamily="2" charset="-122"/>
                                <a:cs typeface="Cambria Math" panose="02040503050406030204" charset="0"/>
                                <a:sym typeface="+mn-ea"/>
                              </a:rPr>
                              <m:t>4</m:t>
                            </m:r>
                          </m:den>
                        </m:f>
                        <m:d>
                          <m:dPr>
                            <m:ctrlPr>
                              <a:rPr lang="en-US" altLang="zh-CN" sz="1400" i="1">
                                <a:latin typeface="Cambria Math" panose="02040503050406030204" pitchFamily="18" charset="0"/>
                                <a:ea typeface="宋体" panose="02010600030101010101" pitchFamily="2" charset="-122"/>
                                <a:cs typeface="Cambria Math" panose="02040503050406030204" charset="0"/>
                                <a:sym typeface="+mn-ea"/>
                              </a:rPr>
                            </m:ctrlPr>
                          </m:dPr>
                          <m:e>
                            <m:r>
                              <a:rPr lang="en-US" altLang="zh-CN" sz="1400">
                                <a:latin typeface="Cambria Math" panose="02040503050406030204" pitchFamily="18" charset="0"/>
                                <a:ea typeface="宋体" panose="02010600030101010101" pitchFamily="2" charset="-122"/>
                                <a:cs typeface="宋体" panose="02010600030101010101" pitchFamily="2" charset="-122"/>
                                <a:sym typeface="+mn-ea"/>
                              </a:rPr>
                              <m:t>2∗2</m:t>
                            </m:r>
                            <m:r>
                              <a:rPr lang="zh-CN" altLang="en-US" sz="1400">
                                <a:latin typeface="Cambria Math" panose="02040503050406030204" pitchFamily="18" charset="0"/>
                                <a:ea typeface="宋体" panose="02010600030101010101" pitchFamily="2" charset="-122"/>
                                <a:cs typeface="宋体" panose="02010600030101010101" pitchFamily="2" charset="-122"/>
                                <a:sym typeface="+mn-ea"/>
                              </a:rPr>
                              <m:t>𝜋</m:t>
                            </m:r>
                          </m:e>
                        </m:d>
                        <m:r>
                          <a:rPr lang="en-US" altLang="zh-CN" sz="1400">
                            <a:latin typeface="Cambria Math" panose="02040503050406030204" pitchFamily="18" charset="0"/>
                            <a:ea typeface="宋体" panose="02010600030101010101" pitchFamily="2" charset="-122"/>
                            <a:cs typeface="宋体" panose="02010600030101010101" pitchFamily="2" charset="-122"/>
                            <a:sym typeface="+mn-ea"/>
                          </a:rPr>
                          <m:t>∗</m:t>
                        </m:r>
                        <m:r>
                          <m:rPr>
                            <m:sty m:val="p"/>
                          </m:rPr>
                          <a:rPr lang="en-US" altLang="zh-CN" sz="1400">
                            <a:latin typeface="Cambria Math" panose="02040503050406030204" pitchFamily="18" charset="0"/>
                            <a:ea typeface="宋体" panose="02010600030101010101" pitchFamily="2" charset="-122"/>
                            <a:cs typeface="宋体" panose="02010600030101010101" pitchFamily="2" charset="-122"/>
                            <a:sym typeface="+mn-ea"/>
                          </a:rPr>
                          <m:t>k</m:t>
                        </m:r>
                        <m:r>
                          <a:rPr lang="en-US" altLang="zh-CN" sz="1400" i="1">
                            <a:latin typeface="Cambria Math" panose="02040503050406030204" charset="0"/>
                            <a:ea typeface="宋体" panose="02010600030101010101" pitchFamily="2" charset="-122"/>
                            <a:cs typeface="Cambria Math" panose="02040503050406030204" charset="0"/>
                            <a:sym typeface="+mn-ea"/>
                          </a:rPr>
                          <m:t>+</m:t>
                        </m:r>
                        <m:sSub>
                          <m:sSubPr>
                            <m:ctrlPr>
                              <a:rPr lang="en-US" altLang="zh-CN" sz="1400" i="1">
                                <a:latin typeface="Cambria Math" panose="02040503050406030204" pitchFamily="18" charset="0"/>
                                <a:ea typeface="宋体" panose="02010600030101010101" pitchFamily="2" charset="-122"/>
                                <a:cs typeface="Cambria Math" panose="02040503050406030204" charset="0"/>
                                <a:sym typeface="+mn-ea"/>
                              </a:rPr>
                            </m:ctrlPr>
                          </m:sSubPr>
                          <m:e>
                            <m:r>
                              <a:rPr lang="en-US" altLang="zh-CN" sz="1400" i="1">
                                <a:latin typeface="Cambria Math" panose="02040503050406030204" charset="0"/>
                                <a:ea typeface="宋体" panose="02010600030101010101" pitchFamily="2" charset="-122"/>
                                <a:cs typeface="Cambria Math" panose="02040503050406030204" charset="0"/>
                                <a:sym typeface="+mn-ea"/>
                              </a:rPr>
                              <m:t>𝜙</m:t>
                            </m:r>
                          </m:e>
                          <m:sub>
                            <m:r>
                              <a:rPr lang="en-US" altLang="zh-CN" sz="1400" i="1">
                                <a:latin typeface="Cambria Math" panose="02040503050406030204" charset="0"/>
                                <a:ea typeface="宋体" panose="02010600030101010101" pitchFamily="2" charset="-122"/>
                                <a:cs typeface="Cambria Math" panose="02040503050406030204" charset="0"/>
                                <a:sym typeface="+mn-ea"/>
                              </a:rPr>
                              <m:t>2</m:t>
                            </m:r>
                          </m:sub>
                        </m:sSub>
                      </m:e>
                    </m:d>
                  </m:oMath>
                </a14:m>
                <a:endParaRPr lang="en-US" altLang="zh-CN" sz="1400" i="1" dirty="0">
                  <a:latin typeface="Cambria Math" panose="02040503050406030204" charset="0"/>
                  <a:ea typeface="宋体" panose="02010600030101010101" pitchFamily="2" charset="-122"/>
                  <a:cs typeface="Cambria Math" panose="02040503050406030204" charset="0"/>
                  <a:sym typeface="+mn-ea"/>
                </a:endParaRPr>
              </a:p>
            </p:txBody>
          </p:sp>
        </mc:Choice>
        <mc:Fallback xmlns="">
          <p:sp>
            <p:nvSpPr>
              <p:cNvPr id="24" name="文本框 23">
                <a:extLst>
                  <a:ext uri="{FF2B5EF4-FFF2-40B4-BE49-F238E27FC236}">
                    <a16:creationId xmlns:a16="http://schemas.microsoft.com/office/drawing/2014/main" id="{D7C603E5-9ECB-40FD-9D84-0A57E5B0FFF4}"/>
                  </a:ext>
                </a:extLst>
              </p:cNvPr>
              <p:cNvSpPr txBox="1">
                <a:spLocks noRot="1" noChangeAspect="1" noMove="1" noResize="1" noEditPoints="1" noAdjustHandles="1" noChangeArrowheads="1" noChangeShapeType="1" noTextEdit="1"/>
              </p:cNvSpPr>
              <p:nvPr>
                <p:custDataLst>
                  <p:tags r:id="rId9"/>
                </p:custDataLst>
              </p:nvPr>
            </p:nvSpPr>
            <p:spPr>
              <a:xfrm>
                <a:off x="540688" y="6172375"/>
                <a:ext cx="4882101" cy="628634"/>
              </a:xfrm>
              <a:prstGeom prst="rect">
                <a:avLst/>
              </a:prstGeom>
              <a:blipFill>
                <a:blip r:embed="rId10"/>
                <a:stretch>
                  <a:fillRect l="-375" t="-194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5" name="文本框 24">
                <a:extLst>
                  <a:ext uri="{FF2B5EF4-FFF2-40B4-BE49-F238E27FC236}">
                    <a16:creationId xmlns:a16="http://schemas.microsoft.com/office/drawing/2014/main" id="{E5F51984-EDE6-4853-BF5E-0CF4888DBA53}"/>
                  </a:ext>
                </a:extLst>
              </p:cNvPr>
              <p:cNvSpPr txBox="1"/>
              <p:nvPr>
                <p:custDataLst>
                  <p:tags r:id="rId3"/>
                </p:custDataLst>
              </p:nvPr>
            </p:nvSpPr>
            <p:spPr>
              <a:xfrm>
                <a:off x="6262584" y="6158635"/>
                <a:ext cx="4798297" cy="628634"/>
              </a:xfrm>
              <a:prstGeom prst="rect">
                <a:avLst/>
              </a:prstGeom>
              <a:noFill/>
            </p:spPr>
            <p:txBody>
              <a:bodyPr wrap="square" rtlCol="0" anchor="t">
                <a:spAutoFit/>
              </a:bodyPr>
              <a:lstStyle/>
              <a:p>
                <a:r>
                  <a:rPr lang="zh-CN" altLang="en-US" sz="1400" dirty="0">
                    <a:latin typeface="宋体" panose="02010600030101010101" pitchFamily="2" charset="-122"/>
                    <a:ea typeface="宋体" panose="02010600030101010101" pitchFamily="2" charset="-122"/>
                    <a:cs typeface="宋体" panose="02010600030101010101" pitchFamily="2" charset="-122"/>
                    <a:sym typeface="+mn-ea"/>
                  </a:rPr>
                  <a:t>模</a:t>
                </a:r>
                <a:r>
                  <a:rPr lang="en-US" altLang="zh-CN" sz="1400" dirty="0">
                    <a:latin typeface="宋体" panose="02010600030101010101" pitchFamily="2" charset="-122"/>
                    <a:ea typeface="宋体" panose="02010600030101010101" pitchFamily="2" charset="-122"/>
                    <a:cs typeface="宋体" panose="02010600030101010101" pitchFamily="2" charset="-122"/>
                    <a:sym typeface="+mn-ea"/>
                  </a:rPr>
                  <a:t>3</a:t>
                </a:r>
                <a:r>
                  <a:rPr lang="zh-CN" altLang="en-US" sz="1400" dirty="0">
                    <a:latin typeface="宋体" panose="02010600030101010101" pitchFamily="2" charset="-122"/>
                    <a:ea typeface="宋体" panose="02010600030101010101" pitchFamily="2" charset="-122"/>
                    <a:cs typeface="宋体" panose="02010600030101010101" pitchFamily="2" charset="-122"/>
                    <a:sym typeface="+mn-ea"/>
                  </a:rPr>
                  <a:t>：各束团之间的相位差</a:t>
                </a:r>
                <a:r>
                  <a:rPr lang="en-US" altLang="zh-CN" sz="1400" dirty="0">
                    <a:latin typeface="宋体" panose="02010600030101010101" pitchFamily="2" charset="-122"/>
                    <a:ea typeface="宋体" panose="02010600030101010101" pitchFamily="2" charset="-122"/>
                    <a:cs typeface="宋体" panose="02010600030101010101" pitchFamily="2" charset="-122"/>
                    <a:sym typeface="+mn-ea"/>
                  </a:rPr>
                  <a:t>=</a:t>
                </a:r>
                <a:r>
                  <a:rPr lang="zh-CN" altLang="en-US" sz="1400" dirty="0">
                    <a:latin typeface="宋体" panose="02010600030101010101" pitchFamily="2" charset="-122"/>
                    <a:ea typeface="宋体" panose="02010600030101010101" pitchFamily="2" charset="-122"/>
                    <a:cs typeface="宋体" panose="02010600030101010101" pitchFamily="2" charset="-122"/>
                    <a:sym typeface="+mn-ea"/>
                  </a:rPr>
                  <a:t>（</a:t>
                </a:r>
                <a:r>
                  <a:rPr lang="en-US" altLang="zh-CN" sz="1400" dirty="0">
                    <a:latin typeface="宋体" panose="02010600030101010101" pitchFamily="2" charset="-122"/>
                    <a:ea typeface="宋体" panose="02010600030101010101" pitchFamily="2" charset="-122"/>
                    <a:cs typeface="宋体" panose="02010600030101010101" pitchFamily="2" charset="-122"/>
                    <a:sym typeface="+mn-ea"/>
                  </a:rPr>
                  <a:t>3*2</a:t>
                </a:r>
                <a:r>
                  <a:rPr lang="zh-CN" altLang="en-US" sz="1400" dirty="0">
                    <a:latin typeface="宋体" panose="02010600030101010101" pitchFamily="2" charset="-122"/>
                    <a:ea typeface="宋体" panose="02010600030101010101" pitchFamily="2" charset="-122"/>
                    <a:cs typeface="宋体" panose="02010600030101010101" pitchFamily="2" charset="-122"/>
                    <a:sym typeface="+mn-ea"/>
                  </a:rPr>
                  <a:t>π）</a:t>
                </a:r>
                <a:r>
                  <a:rPr lang="en-US" altLang="zh-CN" sz="1400" dirty="0">
                    <a:latin typeface="宋体" panose="02010600030101010101" pitchFamily="2" charset="-122"/>
                    <a:ea typeface="宋体" panose="02010600030101010101" pitchFamily="2" charset="-122"/>
                    <a:cs typeface="宋体" panose="02010600030101010101" pitchFamily="2" charset="-122"/>
                    <a:sym typeface="+mn-ea"/>
                  </a:rPr>
                  <a:t>/4=3</a:t>
                </a:r>
                <a:r>
                  <a:rPr lang="zh-CN" altLang="en-US" sz="1400" dirty="0">
                    <a:latin typeface="宋体" panose="02010600030101010101" pitchFamily="2" charset="-122"/>
                    <a:ea typeface="宋体" panose="02010600030101010101" pitchFamily="2" charset="-122"/>
                    <a:cs typeface="宋体" panose="02010600030101010101" pitchFamily="2" charset="-122"/>
                    <a:sym typeface="+mn-ea"/>
                  </a:rPr>
                  <a:t>π</a:t>
                </a:r>
                <a:r>
                  <a:rPr lang="en-US" altLang="zh-CN" sz="1400" dirty="0">
                    <a:latin typeface="宋体" panose="02010600030101010101" pitchFamily="2" charset="-122"/>
                    <a:ea typeface="宋体" panose="02010600030101010101" pitchFamily="2" charset="-122"/>
                    <a:cs typeface="宋体" panose="02010600030101010101" pitchFamily="2" charset="-122"/>
                    <a:sym typeface="+mn-ea"/>
                  </a:rPr>
                  <a:t>/2</a:t>
                </a:r>
              </a:p>
              <a:p>
                <a:r>
                  <a:rPr lang="zh-CN" altLang="en-US" sz="1400" dirty="0">
                    <a:latin typeface="宋体" panose="02010600030101010101" pitchFamily="2" charset="-122"/>
                    <a:ea typeface="宋体" panose="02010600030101010101" pitchFamily="2" charset="-122"/>
                    <a:cs typeface="宋体" panose="02010600030101010101" pitchFamily="2" charset="-122"/>
                    <a:sym typeface="+mn-ea"/>
                  </a:rPr>
                  <a:t>模式表达式：</a:t>
                </a:r>
                <a14:m>
                  <m:oMath xmlns:m="http://schemas.openxmlformats.org/officeDocument/2006/math">
                    <m:sSub>
                      <m:sSubPr>
                        <m:ctrlPr>
                          <a:rPr lang="en-US" altLang="zh-CN" sz="1400" i="1">
                            <a:latin typeface="Cambria Math" panose="02040503050406030204" pitchFamily="18" charset="0"/>
                            <a:ea typeface="宋体" panose="02010600030101010101" pitchFamily="2" charset="-122"/>
                            <a:cs typeface="Cambria Math" panose="02040503050406030204" charset="0"/>
                            <a:sym typeface="+mn-ea"/>
                          </a:rPr>
                        </m:ctrlPr>
                      </m:sSubPr>
                      <m:e>
                        <m:r>
                          <a:rPr lang="en-US" altLang="zh-CN" sz="1400" i="1">
                            <a:latin typeface="Cambria Math" panose="02040503050406030204" charset="0"/>
                            <a:ea typeface="宋体" panose="02010600030101010101" pitchFamily="2" charset="-122"/>
                            <a:cs typeface="Cambria Math" panose="02040503050406030204" charset="0"/>
                            <a:sym typeface="+mn-ea"/>
                          </a:rPr>
                          <m:t>𝑥</m:t>
                        </m:r>
                      </m:e>
                      <m:sub>
                        <m:r>
                          <a:rPr lang="en-US" altLang="zh-CN" sz="1400" i="1">
                            <a:latin typeface="Cambria Math" panose="02040503050406030204" charset="0"/>
                            <a:ea typeface="宋体" panose="02010600030101010101" pitchFamily="2" charset="-122"/>
                            <a:cs typeface="Cambria Math" panose="02040503050406030204" charset="0"/>
                            <a:sym typeface="+mn-ea"/>
                          </a:rPr>
                          <m:t>3</m:t>
                        </m:r>
                      </m:sub>
                    </m:sSub>
                    <m:d>
                      <m:dPr>
                        <m:ctrlPr>
                          <a:rPr lang="en-US" altLang="zh-CN" sz="1400" i="1">
                            <a:latin typeface="Cambria Math" panose="02040503050406030204" pitchFamily="18" charset="0"/>
                            <a:ea typeface="宋体" panose="02010600030101010101" pitchFamily="2" charset="-122"/>
                            <a:cs typeface="Cambria Math" panose="02040503050406030204" charset="0"/>
                            <a:sym typeface="+mn-ea"/>
                          </a:rPr>
                        </m:ctrlPr>
                      </m:dPr>
                      <m:e>
                        <m:r>
                          <a:rPr lang="en-US" altLang="zh-CN" sz="1400" i="1">
                            <a:latin typeface="Cambria Math" panose="02040503050406030204" charset="0"/>
                            <a:ea typeface="宋体" panose="02010600030101010101" pitchFamily="2" charset="-122"/>
                            <a:cs typeface="Cambria Math" panose="02040503050406030204" charset="0"/>
                            <a:sym typeface="+mn-ea"/>
                          </a:rPr>
                          <m:t>𝑘</m:t>
                        </m:r>
                        <m:r>
                          <a:rPr lang="en-US" altLang="zh-CN" sz="1400" i="1">
                            <a:latin typeface="Cambria Math" panose="02040503050406030204" charset="0"/>
                            <a:ea typeface="宋体" panose="02010600030101010101" pitchFamily="2" charset="-122"/>
                            <a:cs typeface="Cambria Math" panose="02040503050406030204" charset="0"/>
                            <a:sym typeface="+mn-ea"/>
                          </a:rPr>
                          <m:t>,</m:t>
                        </m:r>
                        <m:r>
                          <a:rPr lang="en-US" altLang="zh-CN" sz="1400" i="1">
                            <a:latin typeface="Cambria Math" panose="02040503050406030204" charset="0"/>
                            <a:ea typeface="宋体" panose="02010600030101010101" pitchFamily="2" charset="-122"/>
                            <a:cs typeface="Cambria Math" panose="02040503050406030204" charset="0"/>
                            <a:sym typeface="+mn-ea"/>
                          </a:rPr>
                          <m:t>𝑡</m:t>
                        </m:r>
                      </m:e>
                    </m:d>
                    <m:r>
                      <a:rPr lang="en-US" altLang="zh-CN" sz="1400" i="1">
                        <a:latin typeface="Cambria Math" panose="02040503050406030204" charset="0"/>
                        <a:ea typeface="宋体" panose="02010600030101010101" pitchFamily="2" charset="-122"/>
                        <a:cs typeface="Cambria Math" panose="02040503050406030204" charset="0"/>
                        <a:sym typeface="+mn-ea"/>
                      </a:rPr>
                      <m:t>=</m:t>
                    </m:r>
                    <m:sSub>
                      <m:sSubPr>
                        <m:ctrlPr>
                          <a:rPr lang="en-US" altLang="zh-CN" sz="1400" i="1">
                            <a:latin typeface="Cambria Math" panose="02040503050406030204" pitchFamily="18" charset="0"/>
                            <a:ea typeface="宋体" panose="02010600030101010101" pitchFamily="2" charset="-122"/>
                            <a:cs typeface="Cambria Math" panose="02040503050406030204" charset="0"/>
                            <a:sym typeface="+mn-ea"/>
                          </a:rPr>
                        </m:ctrlPr>
                      </m:sSubPr>
                      <m:e>
                        <m:r>
                          <a:rPr lang="en-US" altLang="zh-CN" sz="1400" i="1">
                            <a:latin typeface="Cambria Math" panose="02040503050406030204" charset="0"/>
                            <a:ea typeface="宋体" panose="02010600030101010101" pitchFamily="2" charset="-122"/>
                            <a:cs typeface="Cambria Math" panose="02040503050406030204" charset="0"/>
                            <a:sym typeface="+mn-ea"/>
                          </a:rPr>
                          <m:t>𝑎</m:t>
                        </m:r>
                      </m:e>
                      <m:sub>
                        <m:r>
                          <a:rPr lang="en-US" altLang="zh-CN" sz="1400" i="1">
                            <a:latin typeface="Cambria Math" panose="02040503050406030204" charset="0"/>
                            <a:ea typeface="宋体" panose="02010600030101010101" pitchFamily="2" charset="-122"/>
                            <a:cs typeface="Cambria Math" panose="02040503050406030204" charset="0"/>
                            <a:sym typeface="+mn-ea"/>
                          </a:rPr>
                          <m:t>3</m:t>
                        </m:r>
                      </m:sub>
                    </m:sSub>
                    <m:r>
                      <a:rPr lang="en-US" altLang="zh-CN" sz="1400" i="1">
                        <a:latin typeface="Cambria Math" panose="02040503050406030204" charset="0"/>
                        <a:ea typeface="宋体" panose="02010600030101010101" pitchFamily="2" charset="-122"/>
                        <a:cs typeface="Cambria Math" panose="02040503050406030204" charset="0"/>
                        <a:sym typeface="+mn-ea"/>
                      </a:rPr>
                      <m:t>𝑠</m:t>
                    </m:r>
                    <m:r>
                      <m:rPr>
                        <m:sty m:val="p"/>
                      </m:rPr>
                      <a:rPr lang="en-US" altLang="zh-CN" sz="1400" i="1">
                        <a:latin typeface="Cambria Math" panose="02040503050406030204" charset="0"/>
                        <a:ea typeface="宋体" panose="02010600030101010101" pitchFamily="2" charset="-122"/>
                        <a:cs typeface="Cambria Math" panose="02040503050406030204" charset="0"/>
                        <a:sym typeface="+mn-ea"/>
                      </a:rPr>
                      <m:t>in</m:t>
                    </m:r>
                    <m:d>
                      <m:dPr>
                        <m:begChr m:val="["/>
                        <m:endChr m:val="]"/>
                        <m:ctrlPr>
                          <a:rPr lang="en-US" altLang="zh-CN" sz="1400" i="1">
                            <a:latin typeface="Cambria Math" panose="02040503050406030204" pitchFamily="18" charset="0"/>
                            <a:ea typeface="宋体" panose="02010600030101010101" pitchFamily="2" charset="-122"/>
                            <a:cs typeface="Cambria Math" panose="02040503050406030204" charset="0"/>
                            <a:sym typeface="+mn-ea"/>
                          </a:rPr>
                        </m:ctrlPr>
                      </m:dPr>
                      <m:e>
                        <m:sSub>
                          <m:sSubPr>
                            <m:ctrlPr>
                              <a:rPr lang="en-US" altLang="zh-CN" sz="1400" i="1">
                                <a:latin typeface="Cambria Math" panose="02040503050406030204" pitchFamily="18" charset="0"/>
                                <a:ea typeface="宋体" panose="02010600030101010101" pitchFamily="2" charset="-122"/>
                                <a:cs typeface="Cambria Math" panose="02040503050406030204" charset="0"/>
                                <a:sym typeface="+mn-ea"/>
                              </a:rPr>
                            </m:ctrlPr>
                          </m:sSubPr>
                          <m:e>
                            <m:r>
                              <a:rPr lang="en-US" altLang="zh-CN" sz="1400" i="1">
                                <a:latin typeface="Cambria Math" panose="02040503050406030204" charset="0"/>
                                <a:ea typeface="宋体" panose="02010600030101010101" pitchFamily="2" charset="-122"/>
                                <a:cs typeface="Cambria Math" panose="02040503050406030204" charset="0"/>
                                <a:sym typeface="+mn-ea"/>
                              </a:rPr>
                              <m:t>𝜔</m:t>
                            </m:r>
                          </m:e>
                          <m:sub>
                            <m:r>
                              <a:rPr lang="en-US" altLang="zh-CN" sz="1400" i="1">
                                <a:latin typeface="Cambria Math" panose="02040503050406030204" charset="0"/>
                                <a:ea typeface="宋体" panose="02010600030101010101" pitchFamily="2" charset="-122"/>
                                <a:cs typeface="Cambria Math" panose="02040503050406030204" charset="0"/>
                                <a:sym typeface="+mn-ea"/>
                              </a:rPr>
                              <m:t>3</m:t>
                            </m:r>
                          </m:sub>
                        </m:sSub>
                        <m:r>
                          <m:rPr>
                            <m:sty m:val="p"/>
                          </m:rPr>
                          <a:rPr lang="en-US" altLang="zh-CN" sz="1400" i="1">
                            <a:latin typeface="Cambria Math" panose="02040503050406030204" charset="0"/>
                            <a:ea typeface="宋体" panose="02010600030101010101" pitchFamily="2" charset="-122"/>
                            <a:cs typeface="Cambria Math" panose="02040503050406030204" charset="0"/>
                            <a:sym typeface="+mn-ea"/>
                          </a:rPr>
                          <m:t>t</m:t>
                        </m:r>
                        <m:r>
                          <a:rPr lang="en-US" altLang="zh-CN" sz="1400" i="1">
                            <a:latin typeface="Cambria Math" panose="02040503050406030204" charset="0"/>
                            <a:ea typeface="宋体" panose="02010600030101010101" pitchFamily="2" charset="-122"/>
                            <a:cs typeface="Cambria Math" panose="02040503050406030204" charset="0"/>
                            <a:sym typeface="+mn-ea"/>
                          </a:rPr>
                          <m:t>+</m:t>
                        </m:r>
                        <m:f>
                          <m:fPr>
                            <m:ctrlPr>
                              <a:rPr lang="en-US" altLang="zh-CN" sz="1400" i="1">
                                <a:latin typeface="Cambria Math" panose="02040503050406030204" pitchFamily="18" charset="0"/>
                                <a:ea typeface="宋体" panose="02010600030101010101" pitchFamily="2" charset="-122"/>
                                <a:cs typeface="Cambria Math" panose="02040503050406030204" charset="0"/>
                                <a:sym typeface="+mn-ea"/>
                              </a:rPr>
                            </m:ctrlPr>
                          </m:fPr>
                          <m:num>
                            <m:r>
                              <a:rPr lang="en-US" altLang="zh-CN" sz="1400" i="1">
                                <a:latin typeface="Cambria Math" panose="02040503050406030204" charset="0"/>
                                <a:ea typeface="宋体" panose="02010600030101010101" pitchFamily="2" charset="-122"/>
                                <a:cs typeface="Cambria Math" panose="02040503050406030204" charset="0"/>
                                <a:sym typeface="+mn-ea"/>
                              </a:rPr>
                              <m:t>1</m:t>
                            </m:r>
                          </m:num>
                          <m:den>
                            <m:r>
                              <a:rPr lang="en-US" altLang="zh-CN" sz="1400" i="1">
                                <a:latin typeface="Cambria Math" panose="02040503050406030204" charset="0"/>
                                <a:ea typeface="宋体" panose="02010600030101010101" pitchFamily="2" charset="-122"/>
                                <a:cs typeface="Cambria Math" panose="02040503050406030204" charset="0"/>
                                <a:sym typeface="+mn-ea"/>
                              </a:rPr>
                              <m:t>4</m:t>
                            </m:r>
                          </m:den>
                        </m:f>
                        <m:d>
                          <m:dPr>
                            <m:ctrlPr>
                              <a:rPr lang="en-US" altLang="zh-CN" sz="1400" i="1">
                                <a:latin typeface="Cambria Math" panose="02040503050406030204" pitchFamily="18" charset="0"/>
                                <a:ea typeface="宋体" panose="02010600030101010101" pitchFamily="2" charset="-122"/>
                                <a:cs typeface="Cambria Math" panose="02040503050406030204" charset="0"/>
                                <a:sym typeface="+mn-ea"/>
                              </a:rPr>
                            </m:ctrlPr>
                          </m:dPr>
                          <m:e>
                            <m:r>
                              <a:rPr lang="en-US" altLang="zh-CN" sz="1400">
                                <a:latin typeface="Cambria Math" panose="02040503050406030204" pitchFamily="18" charset="0"/>
                                <a:ea typeface="宋体" panose="02010600030101010101" pitchFamily="2" charset="-122"/>
                                <a:cs typeface="宋体" panose="02010600030101010101" pitchFamily="2" charset="-122"/>
                                <a:sym typeface="+mn-ea"/>
                              </a:rPr>
                              <m:t>3∗2</m:t>
                            </m:r>
                            <m:r>
                              <a:rPr lang="zh-CN" altLang="en-US" sz="1400">
                                <a:latin typeface="Cambria Math" panose="02040503050406030204" pitchFamily="18" charset="0"/>
                                <a:ea typeface="宋体" panose="02010600030101010101" pitchFamily="2" charset="-122"/>
                                <a:cs typeface="宋体" panose="02010600030101010101" pitchFamily="2" charset="-122"/>
                                <a:sym typeface="+mn-ea"/>
                              </a:rPr>
                              <m:t>𝜋</m:t>
                            </m:r>
                          </m:e>
                        </m:d>
                        <m:r>
                          <a:rPr lang="en-US" altLang="zh-CN" sz="1400">
                            <a:latin typeface="Cambria Math" panose="02040503050406030204" pitchFamily="18" charset="0"/>
                            <a:ea typeface="宋体" panose="02010600030101010101" pitchFamily="2" charset="-122"/>
                            <a:cs typeface="宋体" panose="02010600030101010101" pitchFamily="2" charset="-122"/>
                            <a:sym typeface="+mn-ea"/>
                          </a:rPr>
                          <m:t>∗</m:t>
                        </m:r>
                        <m:r>
                          <m:rPr>
                            <m:sty m:val="p"/>
                          </m:rPr>
                          <a:rPr lang="en-US" altLang="zh-CN" sz="1400">
                            <a:latin typeface="Cambria Math" panose="02040503050406030204" pitchFamily="18" charset="0"/>
                            <a:ea typeface="宋体" panose="02010600030101010101" pitchFamily="2" charset="-122"/>
                            <a:cs typeface="宋体" panose="02010600030101010101" pitchFamily="2" charset="-122"/>
                            <a:sym typeface="+mn-ea"/>
                          </a:rPr>
                          <m:t>k</m:t>
                        </m:r>
                        <m:r>
                          <a:rPr lang="en-US" altLang="zh-CN" sz="1400" i="1">
                            <a:latin typeface="Cambria Math" panose="02040503050406030204" charset="0"/>
                            <a:ea typeface="宋体" panose="02010600030101010101" pitchFamily="2" charset="-122"/>
                            <a:cs typeface="Cambria Math" panose="02040503050406030204" charset="0"/>
                            <a:sym typeface="+mn-ea"/>
                          </a:rPr>
                          <m:t>+</m:t>
                        </m:r>
                        <m:sSub>
                          <m:sSubPr>
                            <m:ctrlPr>
                              <a:rPr lang="en-US" altLang="zh-CN" sz="1400" i="1">
                                <a:latin typeface="Cambria Math" panose="02040503050406030204" pitchFamily="18" charset="0"/>
                                <a:ea typeface="宋体" panose="02010600030101010101" pitchFamily="2" charset="-122"/>
                                <a:cs typeface="Cambria Math" panose="02040503050406030204" charset="0"/>
                                <a:sym typeface="+mn-ea"/>
                              </a:rPr>
                            </m:ctrlPr>
                          </m:sSubPr>
                          <m:e>
                            <m:r>
                              <a:rPr lang="en-US" altLang="zh-CN" sz="1400" i="1">
                                <a:latin typeface="Cambria Math" panose="02040503050406030204" charset="0"/>
                                <a:ea typeface="宋体" panose="02010600030101010101" pitchFamily="2" charset="-122"/>
                                <a:cs typeface="Cambria Math" panose="02040503050406030204" charset="0"/>
                                <a:sym typeface="+mn-ea"/>
                              </a:rPr>
                              <m:t>𝜙</m:t>
                            </m:r>
                          </m:e>
                          <m:sub>
                            <m:r>
                              <a:rPr lang="en-US" altLang="zh-CN" sz="1400" i="1">
                                <a:latin typeface="Cambria Math" panose="02040503050406030204" charset="0"/>
                                <a:ea typeface="宋体" panose="02010600030101010101" pitchFamily="2" charset="-122"/>
                                <a:cs typeface="Cambria Math" panose="02040503050406030204" charset="0"/>
                                <a:sym typeface="+mn-ea"/>
                              </a:rPr>
                              <m:t>3</m:t>
                            </m:r>
                          </m:sub>
                        </m:sSub>
                      </m:e>
                    </m:d>
                  </m:oMath>
                </a14:m>
                <a:endParaRPr lang="en-US" altLang="zh-CN" sz="1400" i="1" dirty="0">
                  <a:latin typeface="Cambria Math" panose="02040503050406030204" charset="0"/>
                  <a:ea typeface="宋体" panose="02010600030101010101" pitchFamily="2" charset="-122"/>
                  <a:cs typeface="Cambria Math" panose="02040503050406030204" charset="0"/>
                  <a:sym typeface="+mn-ea"/>
                </a:endParaRPr>
              </a:p>
            </p:txBody>
          </p:sp>
        </mc:Choice>
        <mc:Fallback xmlns="">
          <p:sp>
            <p:nvSpPr>
              <p:cNvPr id="25" name="文本框 24">
                <a:extLst>
                  <a:ext uri="{FF2B5EF4-FFF2-40B4-BE49-F238E27FC236}">
                    <a16:creationId xmlns:a16="http://schemas.microsoft.com/office/drawing/2014/main" id="{E5F51984-EDE6-4853-BF5E-0CF4888DBA53}"/>
                  </a:ext>
                </a:extLst>
              </p:cNvPr>
              <p:cNvSpPr txBox="1">
                <a:spLocks noRot="1" noChangeAspect="1" noMove="1" noResize="1" noEditPoints="1" noAdjustHandles="1" noChangeArrowheads="1" noChangeShapeType="1" noTextEdit="1"/>
              </p:cNvSpPr>
              <p:nvPr>
                <p:custDataLst>
                  <p:tags r:id="rId11"/>
                </p:custDataLst>
              </p:nvPr>
            </p:nvSpPr>
            <p:spPr>
              <a:xfrm>
                <a:off x="6262584" y="6158635"/>
                <a:ext cx="4798297" cy="628634"/>
              </a:xfrm>
              <a:prstGeom prst="rect">
                <a:avLst/>
              </a:prstGeom>
              <a:blipFill>
                <a:blip r:embed="rId12"/>
                <a:stretch>
                  <a:fillRect l="-381" t="-971"/>
                </a:stretch>
              </a:blipFill>
            </p:spPr>
            <p:txBody>
              <a:bodyPr/>
              <a:lstStyle/>
              <a:p>
                <a:r>
                  <a:rPr lang="zh-CN" altLang="en-US">
                    <a:noFill/>
                  </a:rPr>
                  <a:t> </a:t>
                </a:r>
              </a:p>
            </p:txBody>
          </p:sp>
        </mc:Fallback>
      </mc:AlternateContent>
      <p:sp>
        <p:nvSpPr>
          <p:cNvPr id="26" name="文本框 25">
            <a:extLst>
              <a:ext uri="{FF2B5EF4-FFF2-40B4-BE49-F238E27FC236}">
                <a16:creationId xmlns:a16="http://schemas.microsoft.com/office/drawing/2014/main" id="{FA737095-347D-EBAB-D402-126100F8080B}"/>
              </a:ext>
            </a:extLst>
          </p:cNvPr>
          <p:cNvSpPr txBox="1"/>
          <p:nvPr/>
        </p:nvSpPr>
        <p:spPr>
          <a:xfrm>
            <a:off x="9693897" y="2893611"/>
            <a:ext cx="2248962" cy="858377"/>
          </a:xfrm>
          <a:prstGeom prst="rect">
            <a:avLst/>
          </a:prstGeom>
          <a:noFill/>
          <a:ln w="28575">
            <a:solidFill>
              <a:srgbClr val="C00000"/>
            </a:solidFill>
          </a:ln>
        </p:spPr>
        <p:txBody>
          <a:bodyPr wrap="square">
            <a:spAutoFit/>
          </a:bodyPr>
          <a:lstStyle/>
          <a:p>
            <a:pPr>
              <a:lnSpc>
                <a:spcPct val="150000"/>
              </a:lnSpc>
            </a:pPr>
            <a:r>
              <a:rPr lang="zh-CN" altLang="en-US" dirty="0">
                <a:latin typeface="宋体" panose="02010600030101010101" pitchFamily="2" charset="-122"/>
                <a:ea typeface="宋体" panose="02010600030101010101" pitchFamily="2" charset="-122"/>
              </a:rPr>
              <a:t>尾场与某个模式共振</a:t>
            </a:r>
            <a:r>
              <a:rPr lang="en-US" altLang="zh-CN" dirty="0">
                <a:latin typeface="宋体" panose="02010600030101010101" pitchFamily="2" charset="-122"/>
                <a:ea typeface="宋体" panose="02010600030101010101" pitchFamily="2" charset="-122"/>
              </a:rPr>
              <a:t>=&gt;</a:t>
            </a:r>
            <a:r>
              <a:rPr lang="zh-CN" altLang="en-US" dirty="0">
                <a:latin typeface="宋体" panose="02010600030101010101" pitchFamily="2" charset="-122"/>
                <a:ea typeface="宋体" panose="02010600030101010101" pitchFamily="2" charset="-122"/>
              </a:rPr>
              <a:t>不稳定性发生</a:t>
            </a:r>
          </a:p>
        </p:txBody>
      </p:sp>
    </p:spTree>
    <p:extLst>
      <p:ext uri="{BB962C8B-B14F-4D97-AF65-F5344CB8AC3E}">
        <p14:creationId xmlns:p14="http://schemas.microsoft.com/office/powerpoint/2010/main" val="25013654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65982"/>
            <a:ext cx="7193280" cy="784830"/>
          </a:xfrm>
          <a:prstGeom prst="rect">
            <a:avLst/>
          </a:prstGeom>
        </p:spPr>
        <p:txBody>
          <a:bodyPr wrap="square">
            <a:spAutoFit/>
          </a:bodyPr>
          <a:lstStyle/>
          <a:p>
            <a:pPr>
              <a:lnSpc>
                <a:spcPct val="90000"/>
              </a:lnSpc>
              <a:spcBef>
                <a:spcPct val="0"/>
              </a:spcBef>
            </a:pPr>
            <a:r>
              <a:rPr lang="zh-CN" altLang="en-US" sz="3200" b="1" u="sng" dirty="0"/>
              <a:t>耦合束团不稳定性：</a:t>
            </a:r>
            <a:r>
              <a:rPr lang="zh-CN" altLang="en-US" b="1" u="sng" dirty="0"/>
              <a:t>频谱仪测量的严重边带分布</a:t>
            </a:r>
            <a:endParaRPr lang="en-US" altLang="zh-CN" b="1" u="sng" dirty="0"/>
          </a:p>
          <a:p>
            <a:pPr>
              <a:lnSpc>
                <a:spcPct val="90000"/>
              </a:lnSpc>
              <a:spcBef>
                <a:spcPct val="0"/>
              </a:spcBef>
            </a:pPr>
            <a:endParaRPr lang="en-US" altLang="zh-CN" b="1" u="sng" dirty="0"/>
          </a:p>
        </p:txBody>
      </p:sp>
      <p:pic>
        <p:nvPicPr>
          <p:cNvPr id="5" name="图片 4"/>
          <p:cNvPicPr>
            <a:picLocks noChangeAspect="1"/>
          </p:cNvPicPr>
          <p:nvPr/>
        </p:nvPicPr>
        <p:blipFill>
          <a:blip r:embed="rId2"/>
          <a:stretch>
            <a:fillRect/>
          </a:stretch>
        </p:blipFill>
        <p:spPr>
          <a:xfrm>
            <a:off x="43545" y="1306380"/>
            <a:ext cx="6104277" cy="4145453"/>
          </a:xfrm>
          <a:prstGeom prst="rect">
            <a:avLst/>
          </a:prstGeom>
          <a:ln w="19050">
            <a:solidFill>
              <a:srgbClr val="008000"/>
            </a:solidFill>
          </a:ln>
        </p:spPr>
      </p:pic>
      <p:pic>
        <p:nvPicPr>
          <p:cNvPr id="6" name="图片 5"/>
          <p:cNvPicPr>
            <a:picLocks noChangeAspect="1"/>
          </p:cNvPicPr>
          <p:nvPr/>
        </p:nvPicPr>
        <p:blipFill rotWithShape="1">
          <a:blip r:embed="rId3"/>
          <a:srcRect l="2055"/>
          <a:stretch/>
        </p:blipFill>
        <p:spPr>
          <a:xfrm>
            <a:off x="6278880" y="1306380"/>
            <a:ext cx="5763623" cy="4145453"/>
          </a:xfrm>
          <a:prstGeom prst="rect">
            <a:avLst/>
          </a:prstGeom>
          <a:ln w="19050">
            <a:solidFill>
              <a:srgbClr val="FFC000"/>
            </a:solidFill>
          </a:ln>
        </p:spPr>
      </p:pic>
      <p:sp>
        <p:nvSpPr>
          <p:cNvPr id="7" name="文本框 6"/>
          <p:cNvSpPr txBox="1"/>
          <p:nvPr/>
        </p:nvSpPr>
        <p:spPr>
          <a:xfrm>
            <a:off x="2267308" y="5543725"/>
            <a:ext cx="1569660" cy="369332"/>
          </a:xfrm>
          <a:prstGeom prst="rect">
            <a:avLst/>
          </a:prstGeom>
          <a:noFill/>
        </p:spPr>
        <p:txBody>
          <a:bodyPr wrap="none" rtlCol="0">
            <a:spAutoFit/>
          </a:bodyPr>
          <a:lstStyle/>
          <a:p>
            <a:r>
              <a:rPr lang="zh-CN" altLang="en-US" dirty="0"/>
              <a:t>横向边带分布</a:t>
            </a:r>
          </a:p>
        </p:txBody>
      </p:sp>
      <p:sp>
        <p:nvSpPr>
          <p:cNvPr id="8" name="文本框 7"/>
          <p:cNvSpPr txBox="1"/>
          <p:nvPr/>
        </p:nvSpPr>
        <p:spPr>
          <a:xfrm>
            <a:off x="1162594" y="937048"/>
            <a:ext cx="572593" cy="369332"/>
          </a:xfrm>
          <a:prstGeom prst="rect">
            <a:avLst/>
          </a:prstGeom>
          <a:noFill/>
        </p:spPr>
        <p:txBody>
          <a:bodyPr wrap="none" rtlCol="0">
            <a:spAutoFit/>
          </a:bodyPr>
          <a:lstStyle/>
          <a:p>
            <a:r>
              <a:rPr lang="en-US" altLang="zh-CN" dirty="0"/>
              <a:t>BPR</a:t>
            </a:r>
            <a:endParaRPr lang="zh-CN" altLang="en-US" dirty="0"/>
          </a:p>
        </p:txBody>
      </p:sp>
      <p:sp>
        <p:nvSpPr>
          <p:cNvPr id="9" name="文本框 8"/>
          <p:cNvSpPr txBox="1"/>
          <p:nvPr/>
        </p:nvSpPr>
        <p:spPr>
          <a:xfrm>
            <a:off x="4450080" y="935781"/>
            <a:ext cx="572593" cy="369332"/>
          </a:xfrm>
          <a:prstGeom prst="rect">
            <a:avLst/>
          </a:prstGeom>
          <a:noFill/>
        </p:spPr>
        <p:txBody>
          <a:bodyPr wrap="none" rtlCol="0">
            <a:spAutoFit/>
          </a:bodyPr>
          <a:lstStyle/>
          <a:p>
            <a:r>
              <a:rPr lang="en-US" altLang="zh-CN" dirty="0"/>
              <a:t>BER</a:t>
            </a:r>
            <a:endParaRPr lang="zh-CN" altLang="en-US" dirty="0"/>
          </a:p>
        </p:txBody>
      </p:sp>
      <p:sp>
        <p:nvSpPr>
          <p:cNvPr id="10" name="文本框 9"/>
          <p:cNvSpPr txBox="1"/>
          <p:nvPr/>
        </p:nvSpPr>
        <p:spPr>
          <a:xfrm>
            <a:off x="7451269" y="976365"/>
            <a:ext cx="572593" cy="369332"/>
          </a:xfrm>
          <a:prstGeom prst="rect">
            <a:avLst/>
          </a:prstGeom>
          <a:noFill/>
        </p:spPr>
        <p:txBody>
          <a:bodyPr wrap="none" rtlCol="0">
            <a:spAutoFit/>
          </a:bodyPr>
          <a:lstStyle/>
          <a:p>
            <a:r>
              <a:rPr lang="en-US" altLang="zh-CN" dirty="0"/>
              <a:t>BPR</a:t>
            </a:r>
            <a:endParaRPr lang="zh-CN" altLang="en-US" dirty="0"/>
          </a:p>
        </p:txBody>
      </p:sp>
      <p:sp>
        <p:nvSpPr>
          <p:cNvPr id="11" name="文本框 10"/>
          <p:cNvSpPr txBox="1"/>
          <p:nvPr/>
        </p:nvSpPr>
        <p:spPr>
          <a:xfrm>
            <a:off x="10452458" y="943223"/>
            <a:ext cx="572593" cy="369332"/>
          </a:xfrm>
          <a:prstGeom prst="rect">
            <a:avLst/>
          </a:prstGeom>
          <a:noFill/>
        </p:spPr>
        <p:txBody>
          <a:bodyPr wrap="none" rtlCol="0">
            <a:spAutoFit/>
          </a:bodyPr>
          <a:lstStyle/>
          <a:p>
            <a:r>
              <a:rPr lang="en-US" altLang="zh-CN" dirty="0"/>
              <a:t>BER</a:t>
            </a:r>
            <a:endParaRPr lang="zh-CN" altLang="en-US" dirty="0"/>
          </a:p>
        </p:txBody>
      </p:sp>
      <p:sp>
        <p:nvSpPr>
          <p:cNvPr id="12" name="文本框 11"/>
          <p:cNvSpPr txBox="1"/>
          <p:nvPr/>
        </p:nvSpPr>
        <p:spPr>
          <a:xfrm>
            <a:off x="8375861" y="5543725"/>
            <a:ext cx="1569660" cy="369332"/>
          </a:xfrm>
          <a:prstGeom prst="rect">
            <a:avLst/>
          </a:prstGeom>
          <a:noFill/>
        </p:spPr>
        <p:txBody>
          <a:bodyPr wrap="none" rtlCol="0">
            <a:spAutoFit/>
          </a:bodyPr>
          <a:lstStyle/>
          <a:p>
            <a:r>
              <a:rPr lang="zh-CN" altLang="en-US" dirty="0"/>
              <a:t>纵向边带分布</a:t>
            </a:r>
          </a:p>
        </p:txBody>
      </p:sp>
      <p:sp>
        <p:nvSpPr>
          <p:cNvPr id="13" name="文本框 12"/>
          <p:cNvSpPr txBox="1"/>
          <p:nvPr/>
        </p:nvSpPr>
        <p:spPr>
          <a:xfrm>
            <a:off x="707501" y="6083327"/>
            <a:ext cx="10597773" cy="369332"/>
          </a:xfrm>
          <a:prstGeom prst="rect">
            <a:avLst/>
          </a:prstGeom>
          <a:noFill/>
        </p:spPr>
        <p:txBody>
          <a:bodyPr wrap="none" rtlCol="0">
            <a:spAutoFit/>
          </a:bodyPr>
          <a:lstStyle/>
          <a:p>
            <a:r>
              <a:rPr lang="en-US" altLang="zh-CN" dirty="0">
                <a:solidFill>
                  <a:srgbClr val="8E0000"/>
                </a:solidFill>
              </a:rPr>
              <a:t>BPR&amp;BPR</a:t>
            </a:r>
            <a:r>
              <a:rPr lang="zh-CN" altLang="en-US" dirty="0">
                <a:solidFill>
                  <a:srgbClr val="8E0000"/>
                </a:solidFill>
              </a:rPr>
              <a:t>中存在较强的耦合束团振荡：频谱仪仅能给出定性测量，无法获得模式振荡过程的定量测量！</a:t>
            </a:r>
          </a:p>
        </p:txBody>
      </p:sp>
    </p:spTree>
    <p:extLst>
      <p:ext uri="{BB962C8B-B14F-4D97-AF65-F5344CB8AC3E}">
        <p14:creationId xmlns:p14="http://schemas.microsoft.com/office/powerpoint/2010/main" val="381595389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29742</TotalTime>
  <Words>1951</Words>
  <Application>Microsoft Office PowerPoint</Application>
  <PresentationFormat>宽屏</PresentationFormat>
  <Paragraphs>323</Paragraphs>
  <Slides>22</Slides>
  <Notes>0</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22</vt:i4>
      </vt:variant>
    </vt:vector>
  </HeadingPairs>
  <TitlesOfParts>
    <vt:vector size="33" baseType="lpstr">
      <vt:lpstr>PingFang SC</vt:lpstr>
      <vt:lpstr>等线</vt:lpstr>
      <vt:lpstr>等线 Light</vt:lpstr>
      <vt:lpstr>黑体</vt:lpstr>
      <vt:lpstr>宋体</vt:lpstr>
      <vt:lpstr>Arial</vt:lpstr>
      <vt:lpstr>Calibri</vt:lpstr>
      <vt:lpstr>Cambria Math</vt:lpstr>
      <vt:lpstr>Times New Roman</vt:lpstr>
      <vt:lpstr>Wingdings</vt:lpstr>
      <vt:lpstr>Office 主题​​</vt:lpstr>
      <vt:lpstr>BEPCII中的阻抗和不稳定性研究</vt:lpstr>
      <vt:lpstr>PowerPoint 演示文稿</vt:lpstr>
      <vt:lpstr>PowerPoint 演示文稿</vt:lpstr>
      <vt:lpstr>主要内容</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总结&amp;经验</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BEPCII中束流不稳定性测量和分析</dc:title>
  <dc:creator>刘 瑜冬</dc:creator>
  <cp:lastModifiedBy>Yudong Liu</cp:lastModifiedBy>
  <cp:revision>682</cp:revision>
  <dcterms:created xsi:type="dcterms:W3CDTF">2022-08-29T00:24:21Z</dcterms:created>
  <dcterms:modified xsi:type="dcterms:W3CDTF">2024-07-08T03:49:30Z</dcterms:modified>
</cp:coreProperties>
</file>