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3"/>
  </p:notesMasterIdLst>
  <p:sldIdLst>
    <p:sldId id="256" r:id="rId2"/>
    <p:sldId id="506" r:id="rId3"/>
    <p:sldId id="491" r:id="rId4"/>
    <p:sldId id="492" r:id="rId5"/>
    <p:sldId id="481" r:id="rId6"/>
    <p:sldId id="483" r:id="rId7"/>
    <p:sldId id="493" r:id="rId8"/>
    <p:sldId id="505" r:id="rId9"/>
    <p:sldId id="494" r:id="rId10"/>
    <p:sldId id="495" r:id="rId11"/>
    <p:sldId id="496" r:id="rId12"/>
    <p:sldId id="497" r:id="rId13"/>
    <p:sldId id="498" r:id="rId14"/>
    <p:sldId id="499" r:id="rId15"/>
    <p:sldId id="500" r:id="rId16"/>
    <p:sldId id="503" r:id="rId17"/>
    <p:sldId id="501" r:id="rId18"/>
    <p:sldId id="489" r:id="rId19"/>
    <p:sldId id="504" r:id="rId20"/>
    <p:sldId id="430" r:id="rId21"/>
    <p:sldId id="404" r:id="rId2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华文楷体" panose="0201060004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6B9"/>
    <a:srgbClr val="333399"/>
    <a:srgbClr val="0000CC"/>
    <a:srgbClr val="CC3300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2" autoAdjust="0"/>
    <p:restoredTop sz="94655" autoAdjust="0"/>
  </p:normalViewPr>
  <p:slideViewPr>
    <p:cSldViewPr>
      <p:cViewPr varScale="1">
        <p:scale>
          <a:sx n="85" d="100"/>
          <a:sy n="85" d="100"/>
        </p:scale>
        <p:origin x="64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B8CF6CA-F0A5-43EB-AEF5-E8805D64CD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6F3E7E-AC1C-4402-985C-A8B77CC80F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D48E206-F4F6-453B-AC6D-5DB96127E4C1}" type="datetimeFigureOut">
              <a:rPr lang="zh-CN" altLang="en-US"/>
              <a:pPr>
                <a:defRPr/>
              </a:pPr>
              <a:t>2024/7/8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9D48AFBB-2CEB-4204-A16D-C42EF71542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8E8F2E16-285E-4A51-8019-40CAEE76C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AF99DE-DCFA-4D30-9827-41FA410120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225BE8-3EFB-4092-86B5-40FCB279A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440675-EB40-4DA8-BF12-F570619729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40675-EB40-4DA8-BF12-F5706197291B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69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440675-EB40-4DA8-BF12-F5706197291B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48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E798F9-EC21-4FDF-8161-612F55DEFC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1762-7A57-43D7-AD27-49A28DF0F312}" type="datetime1">
              <a:rPr lang="zh-CN" altLang="en-US"/>
              <a:pPr>
                <a:defRPr/>
              </a:pPr>
              <a:t>2024/7/8</a:t>
            </a:fld>
            <a:endParaRPr lang="en-US" altLang="zh-CN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9020F-AE58-44DC-B2E8-1FF02A6D1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10B778-05CC-46B0-8025-4482F9B67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ED77-7E5A-460D-A011-085A10C8F9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536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24745"/>
            <a:ext cx="10871200" cy="4961467"/>
          </a:xfrm>
        </p:spPr>
        <p:txBody>
          <a:bodyPr/>
          <a:lstStyle>
            <a:lvl1pPr>
              <a:buSzPct val="80000"/>
              <a:defRPr sz="2400"/>
            </a:lvl1pPr>
            <a:lvl2pPr>
              <a:buSzPct val="80000"/>
              <a:defRPr sz="1800"/>
            </a:lvl2pPr>
            <a:lvl3pPr>
              <a:buSzPct val="80000"/>
              <a:defRPr sz="1600"/>
            </a:lvl3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B07551-8E22-4175-BBD4-058913BE2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334963" y="650875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5705F-D1EF-4371-A417-5F81D3DA1778}" type="datetime1">
              <a:rPr lang="zh-CN" altLang="en-US"/>
              <a:pPr>
                <a:defRPr/>
              </a:pPr>
              <a:t>2024/7/8</a:t>
            </a:fld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98C6F-A7B0-4431-B86C-E370D7DE0B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0875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2A8CF5-547A-465F-97E5-53401776E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12288" y="650875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C3941-6787-4DDC-B866-35C626FCAE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245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3EDFB9-3D2C-45CC-A511-7E619A0BBB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7E8DB-3EFB-4A0C-BCDD-367B9050C278}" type="datetime1">
              <a:rPr lang="zh-CN" altLang="en-US"/>
              <a:pPr>
                <a:defRPr/>
              </a:pPr>
              <a:t>2024/7/8</a:t>
            </a:fld>
            <a:endParaRPr lang="en-US" altLang="zh-CN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C4C650-D8C8-41CC-ACD4-4AF673B289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448A96-D0D6-4FF2-9578-1514A15384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04609-96AE-4476-B427-44AAFC445A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20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34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334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0D400-5971-4E15-8D39-048834CC95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50E8E-CA48-4E0A-9B6E-A84DFA5179D4}" type="datetime1">
              <a:rPr lang="zh-CN" altLang="en-US"/>
              <a:pPr>
                <a:defRPr/>
              </a:pPr>
              <a:t>2024/7/8</a:t>
            </a:fld>
            <a:endParaRPr lang="en-US" altLang="zh-CN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838C9-FC89-4D47-B38C-F69370F10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D4A59D-A6C5-4ABF-87B9-2772507FE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FA91A-3EC0-4E0D-833D-C7CE4ACB9B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882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B08839-FB60-474E-9555-3EE3B13E06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78035-1EB9-4A97-A65C-85CAF2D016F5}" type="datetime1">
              <a:rPr lang="zh-CN" altLang="en-US"/>
              <a:pPr>
                <a:defRPr/>
              </a:pPr>
              <a:t>2024/7/8</a:t>
            </a:fld>
            <a:endParaRPr lang="en-US" altLang="zh-CN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12788C-ECC9-4C94-B2C4-B651E88D2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E02913-88BA-4A44-8F13-84C18F9691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198C8-F5D8-4BB7-9F84-761DABBA7FA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646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4ADE10-873B-45E9-BBCC-E9DD2016D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6050"/>
            <a:ext cx="1087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3D1FE70-EC9D-40E0-A392-4284AC50F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25538"/>
            <a:ext cx="10871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316A188-4A08-46B9-93DC-F919ABC142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00800"/>
            <a:ext cx="254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4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defRPr/>
            </a:pPr>
            <a:fld id="{FCE47970-B6DB-4DDD-B1C3-B166CC8A77AE}" type="datetime1">
              <a:rPr lang="zh-CN" altLang="en-US"/>
              <a:pPr>
                <a:defRPr/>
              </a:pPr>
              <a:t>2024/7/8</a:t>
            </a:fld>
            <a:endParaRPr lang="en-US" altLang="zh-CN" dirty="0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4BEABDA9-C174-4F76-BA56-051D17AC51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0F606C07-261B-4272-A7C3-D6B8C23A27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400800"/>
            <a:ext cx="254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latin typeface="华文楷体" panose="02010600040101010101" pitchFamily="2" charset="-122"/>
              </a:defRPr>
            </a:lvl1pPr>
          </a:lstStyle>
          <a:p>
            <a:pPr>
              <a:defRPr/>
            </a:pPr>
            <a:fld id="{FA410DD4-0DF2-48DE-9FB7-5A1966C6706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5E06CB8E-AAEC-4944-A773-E369A0873ED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719138" y="908050"/>
            <a:ext cx="1057275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8" r:id="rId1"/>
    <p:sldLayoutId id="2147485189" r:id="rId2"/>
    <p:sldLayoutId id="2147485190" r:id="rId3"/>
    <p:sldLayoutId id="2147485186" r:id="rId4"/>
    <p:sldLayoutId id="2147485187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spc="-100">
          <a:solidFill>
            <a:schemeClr val="accent2"/>
          </a:solidFill>
          <a:latin typeface="隶书" panose="02010509060101010101" pitchFamily="49" charset="-122"/>
          <a:ea typeface="隶书" panose="02010509060101010101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隶书" panose="02010509060101010101" pitchFamily="49" charset="-122"/>
          <a:ea typeface="隶书" panose="020105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隶书" panose="02010509060101010101" pitchFamily="49" charset="-122"/>
          <a:ea typeface="隶书" panose="020105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隶书" panose="02010509060101010101" pitchFamily="49" charset="-122"/>
          <a:ea typeface="隶书" panose="020105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隶书" panose="02010509060101010101" pitchFamily="49" charset="-122"/>
          <a:ea typeface="隶书" panose="020105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C00000"/>
        </a:buClr>
        <a:buSzPct val="80000"/>
        <a:buFont typeface="Wingdings" panose="05000000000000000000" pitchFamily="2" charset="2"/>
        <a:buChar char="n"/>
        <a:defRPr sz="2400">
          <a:solidFill>
            <a:srgbClr val="333399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503238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n"/>
        <a:defRPr sz="18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719138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660066"/>
        </a:buClr>
        <a:buSzPct val="80000"/>
        <a:buFont typeface="Wingdings" panose="05000000000000000000" pitchFamily="2" charset="2"/>
        <a:buChar char="n"/>
        <a:defRPr sz="16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1409584-D888-4A35-BF34-3C49362C39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83432" y="2353469"/>
            <a:ext cx="10297144" cy="126365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zh-CN" altLang="en-US" sz="6000" dirty="0">
                <a:latin typeface="Arial" charset="0"/>
              </a:rPr>
              <a:t>基于</a:t>
            </a:r>
            <a:r>
              <a:rPr lang="en-US" altLang="zh-CN" sz="4900" b="1" dirty="0">
                <a:latin typeface="Arial" panose="020B0604020202020204" pitchFamily="34" charset="0"/>
                <a:cs typeface="Arial" panose="020B0604020202020204" pitchFamily="34" charset="0"/>
              </a:rPr>
              <a:t>FPGA-SerDes</a:t>
            </a:r>
            <a:r>
              <a:rPr lang="zh-CN" altLang="en-US" sz="6000" dirty="0">
                <a:latin typeface="Arial" charset="0"/>
              </a:rPr>
              <a:t>的超高精度</a:t>
            </a:r>
            <a:br>
              <a:rPr lang="en-US" altLang="zh-CN" sz="6000" dirty="0">
                <a:latin typeface="Arial" charset="0"/>
              </a:rPr>
            </a:br>
            <a:r>
              <a:rPr lang="zh-CN" altLang="en-US" sz="6000" dirty="0">
                <a:latin typeface="Arial" charset="0"/>
              </a:rPr>
              <a:t>时钟分发与同步技术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4ACC181-02A3-4D76-A11A-27C33468F4C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857500" y="4433888"/>
            <a:ext cx="6400800" cy="16557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dirty="0">
                <a:ea typeface="宋体" panose="02010600030101010101" pitchFamily="2" charset="-122"/>
              </a:rPr>
              <a:t>王永纲，李凌云</a:t>
            </a:r>
            <a:endParaRPr lang="en-US" altLang="zh-CN" dirty="0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endParaRPr lang="en-US" altLang="zh-CN" dirty="0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rgbClr val="CC0000"/>
                </a:solidFill>
                <a:ea typeface="宋体" panose="02010600030101010101" pitchFamily="2" charset="-122"/>
              </a:rPr>
              <a:t>中国科学技术大学　实时技术实验室</a:t>
            </a:r>
            <a:endParaRPr lang="en-US" altLang="zh-CN" b="1" dirty="0">
              <a:solidFill>
                <a:srgbClr val="CC0000"/>
              </a:solidFill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CN" i="1" dirty="0">
                <a:solidFill>
                  <a:srgbClr val="0000CC"/>
                </a:solidFill>
                <a:ea typeface="宋体" panose="02010600030101010101" pitchFamily="2" charset="-122"/>
              </a:rPr>
              <a:t>https://realtimetech.ustc.edu.cn/</a:t>
            </a:r>
            <a:r>
              <a:rPr lang="zh-CN" altLang="en-US" i="1" dirty="0">
                <a:solidFill>
                  <a:srgbClr val="0000CC"/>
                </a:solidFill>
                <a:ea typeface="宋体" panose="02010600030101010101" pitchFamily="2" charset="-122"/>
              </a:rPr>
              <a:t>  </a:t>
            </a:r>
          </a:p>
          <a:p>
            <a:pPr eaLnBrk="1" hangingPunct="1">
              <a:lnSpc>
                <a:spcPct val="90000"/>
              </a:lnSpc>
            </a:pP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148" name="标题 1">
            <a:extLst>
              <a:ext uri="{FF2B5EF4-FFF2-40B4-BE49-F238E27FC236}">
                <a16:creationId xmlns:a16="http://schemas.microsoft.com/office/drawing/2014/main" id="{FF780CDF-4EB4-40E3-BAF8-69D575B2C76C}"/>
              </a:ext>
            </a:extLst>
          </p:cNvPr>
          <p:cNvSpPr txBox="1">
            <a:spLocks/>
          </p:cNvSpPr>
          <p:nvPr/>
        </p:nvSpPr>
        <p:spPr bwMode="auto">
          <a:xfrm>
            <a:off x="1981200" y="188913"/>
            <a:ext cx="8153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0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03238" indent="-28575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719138" indent="-228600">
              <a:lnSpc>
                <a:spcPct val="120000"/>
              </a:lnSpc>
              <a:spcBef>
                <a:spcPct val="20000"/>
              </a:spcBef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zh-CN" altLang="en-US" sz="2800">
              <a:solidFill>
                <a:schemeClr val="accent2"/>
              </a:solidFill>
              <a:ea typeface="宋体" panose="02010600030101010101" pitchFamily="2" charset="-122"/>
            </a:endParaRPr>
          </a:p>
        </p:txBody>
      </p:sp>
      <p:cxnSp>
        <p:nvCxnSpPr>
          <p:cNvPr id="6149" name="直接连接符 2">
            <a:extLst>
              <a:ext uri="{FF2B5EF4-FFF2-40B4-BE49-F238E27FC236}">
                <a16:creationId xmlns:a16="http://schemas.microsoft.com/office/drawing/2014/main" id="{CF586113-0857-41FC-8866-3DED95AB55E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63552" y="3885406"/>
            <a:ext cx="8208912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4E81F560-149A-47A5-8971-61E5634F49F3}"/>
              </a:ext>
            </a:extLst>
          </p:cNvPr>
          <p:cNvSpPr/>
          <p:nvPr/>
        </p:nvSpPr>
        <p:spPr>
          <a:xfrm>
            <a:off x="4727848" y="836712"/>
            <a:ext cx="24548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5400" b="1" i="1" spc="200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RTLab</a:t>
            </a:r>
            <a:endParaRPr lang="zh-CN" altLang="en-US" sz="5400" b="1" i="1" spc="200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634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分发链路传输延时的标定技术</a:t>
            </a:r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</a:t>
            </a:r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10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6552728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A6B39175-24A0-4D1E-95E4-B3EC5FFB9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171" y="943098"/>
            <a:ext cx="6984776" cy="2664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B310EBD-2BB8-4EE0-A4F3-406E5A2A2CD4}"/>
                  </a:ext>
                </a:extLst>
              </p:cNvPr>
              <p:cNvSpPr/>
              <p:nvPr/>
            </p:nvSpPr>
            <p:spPr>
              <a:xfrm>
                <a:off x="551384" y="3590613"/>
                <a:ext cx="10859610" cy="810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光纤延时</a:t>
                </a:r>
                <a14:m>
                  <m:oMath xmlns:m="http://schemas.openxmlformats.org/officeDocument/2006/math">
                    <m:r>
                      <a:rPr lang="zh-CN" altLang="en-US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非对称系数定义为</m:t>
                    </m:r>
                    <m:r>
                      <m:rPr>
                        <m:sty m:val="p"/>
                      </m:rPr>
                      <a:rPr lang="el-GR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altLang="zh-CN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𝑚𝑠</m:t>
                            </m:r>
                          </m:sub>
                        </m:sSub>
                        <m: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altLang="zh-CN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CN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altLang="zh-CN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𝑠𝑚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𝑡𝑥𝑚</m:t>
                        </m:r>
                      </m:sub>
                    </m:sSub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𝑟𝑥𝑠</m:t>
                        </m:r>
                      </m:sub>
                    </m:sSub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𝑡𝑥𝑠</m:t>
                        </m:r>
                      </m:sub>
                    </m:sSub>
                    <m:r>
                      <a:rPr lang="en-US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𝑟𝑥𝑚</m:t>
                        </m:r>
                      </m:sub>
                    </m:sSub>
                    <m:r>
                      <a:rPr lang="zh-CN" alt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，代表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链路中所有电路硬件延时总和</a:t>
                </a:r>
                <a:r>
                  <a:rPr lang="en-US" altLang="zh-CN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</a:t>
                </a:r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𝑜𝑓𝑓𝑠𝑒𝑡</m:t>
                    </m:r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可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写为</a:t>
                </a: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7B310EBD-2BB8-4EE0-A4F3-406E5A2A2C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3590613"/>
                <a:ext cx="10859610" cy="810543"/>
              </a:xfrm>
              <a:prstGeom prst="rect">
                <a:avLst/>
              </a:prstGeom>
              <a:blipFill>
                <a:blip r:embed="rId4"/>
                <a:stretch>
                  <a:fillRect l="-449" b="-12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4B7A7D0-5CF3-4844-A40C-5310D6BECEB5}"/>
                  </a:ext>
                </a:extLst>
              </p:cNvPr>
              <p:cNvSpPr/>
              <p:nvPr/>
            </p:nvSpPr>
            <p:spPr>
              <a:xfrm>
                <a:off x="2639616" y="4176601"/>
                <a:ext cx="7163427" cy="484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𝑜𝑓𝑓𝑠𝑒𝑡</m:t>
                    </m:r>
                    <m:r>
                      <a:rPr lang="zh-CN" altLang="en-US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i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i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2+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2+</m:t>
                        </m:r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zh-CN" altLang="en-US">
                        <a:latin typeface="Cambria Math" panose="02040503050406030204" pitchFamily="18" charset="0"/>
                      </a:rPr>
                      <m:t>∆</m:t>
                    </m:r>
                    <m:r>
                      <a:rPr lang="zh-CN" altLang="en-US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𝑡𝑥𝑚</m:t>
                        </m:r>
                      </m:sub>
                    </m:sSub>
                    <m:r>
                      <a:rPr lang="zh-CN" altLang="en-US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𝑟𝑥𝑠</m:t>
                        </m:r>
                      </m:sub>
                    </m:sSub>
                    <m:r>
                      <a:rPr lang="zh-CN" altLang="en-US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4B7A7D0-5CF3-4844-A40C-5310D6BECE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616" y="4176601"/>
                <a:ext cx="7163427" cy="484941"/>
              </a:xfrm>
              <a:prstGeom prst="rect">
                <a:avLst/>
              </a:prstGeom>
              <a:blipFill>
                <a:blip r:embed="rId5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2C77146C-CFAD-4309-88A8-D8BEE4E0EDE5}"/>
              </a:ext>
            </a:extLst>
          </p:cNvPr>
          <p:cNvCxnSpPr/>
          <p:nvPr/>
        </p:nvCxnSpPr>
        <p:spPr bwMode="auto">
          <a:xfrm>
            <a:off x="5447928" y="4661542"/>
            <a:ext cx="533261" cy="0"/>
          </a:xfrm>
          <a:prstGeom prst="line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0E93349F-8113-4B27-8386-1FBF30BA2BAB}"/>
              </a:ext>
            </a:extLst>
          </p:cNvPr>
          <p:cNvCxnSpPr>
            <a:cxnSpLocks/>
          </p:cNvCxnSpPr>
          <p:nvPr/>
        </p:nvCxnSpPr>
        <p:spPr bwMode="auto">
          <a:xfrm>
            <a:off x="7032104" y="4661542"/>
            <a:ext cx="2016224" cy="0"/>
          </a:xfrm>
          <a:prstGeom prst="line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61E062E-5CB4-4226-8385-8833582F90A2}"/>
              </a:ext>
            </a:extLst>
          </p:cNvPr>
          <p:cNvCxnSpPr>
            <a:cxnSpLocks/>
          </p:cNvCxnSpPr>
          <p:nvPr/>
        </p:nvCxnSpPr>
        <p:spPr bwMode="auto">
          <a:xfrm>
            <a:off x="6096000" y="4661542"/>
            <a:ext cx="792088" cy="0"/>
          </a:xfrm>
          <a:prstGeom prst="line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211B3A5-9658-4372-B875-C6C6A7AAF7C2}"/>
              </a:ext>
            </a:extLst>
          </p:cNvPr>
          <p:cNvCxnSpPr>
            <a:cxnSpLocks/>
          </p:cNvCxnSpPr>
          <p:nvPr/>
        </p:nvCxnSpPr>
        <p:spPr bwMode="auto">
          <a:xfrm flipV="1">
            <a:off x="9048328" y="3267387"/>
            <a:ext cx="504056" cy="1394155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59F62E7E-33D3-445C-9207-C8BF214F7B40}"/>
              </a:ext>
            </a:extLst>
          </p:cNvPr>
          <p:cNvSpPr txBox="1"/>
          <p:nvPr/>
        </p:nvSpPr>
        <p:spPr>
          <a:xfrm>
            <a:off x="8832304" y="2070899"/>
            <a:ext cx="2952328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0000CC"/>
                </a:solidFill>
                <a:latin typeface="+mj-ea"/>
                <a:ea typeface="+mj-ea"/>
              </a:rPr>
              <a:t>WR</a:t>
            </a:r>
            <a:r>
              <a:rPr lang="zh-CN" altLang="en-US" sz="1600" dirty="0">
                <a:solidFill>
                  <a:srgbClr val="0000CC"/>
                </a:solidFill>
                <a:latin typeface="+mj-ea"/>
                <a:ea typeface="+mj-ea"/>
              </a:rPr>
              <a:t>中这些量都要提前标定来得到</a:t>
            </a:r>
            <a:r>
              <a:rPr lang="en-US" altLang="zh-CN" sz="1600" dirty="0">
                <a:solidFill>
                  <a:srgbClr val="0000CC"/>
                </a:solidFill>
                <a:latin typeface="+mj-ea"/>
                <a:ea typeface="+mj-ea"/>
              </a:rPr>
              <a:t>offset</a:t>
            </a:r>
            <a:r>
              <a:rPr lang="zh-CN" altLang="en-US" sz="1600" dirty="0">
                <a:solidFill>
                  <a:srgbClr val="0000CC"/>
                </a:solidFill>
                <a:latin typeface="+mj-ea"/>
                <a:ea typeface="+mj-ea"/>
              </a:rPr>
              <a:t>，标定精度直接影响同步的精准度和稳定性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A4E1B5E-9F08-4167-9395-BF7CECB1F68E}"/>
                  </a:ext>
                </a:extLst>
              </p:cNvPr>
              <p:cNvSpPr txBox="1"/>
              <p:nvPr/>
            </p:nvSpPr>
            <p:spPr>
              <a:xfrm>
                <a:off x="623296" y="4711234"/>
                <a:ext cx="11319048" cy="783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rgbClr val="0000CC"/>
                    </a:solidFill>
                    <a:latin typeface="+mj-ea"/>
                    <a:ea typeface="+mj-ea"/>
                  </a:rPr>
                  <a:t>为避免硬件传输延时的直接测量标定，我们先用</a:t>
                </a:r>
                <a:r>
                  <a:rPr lang="en-US" altLang="zh-CN" sz="1600" dirty="0">
                    <a:solidFill>
                      <a:srgbClr val="0000CC"/>
                    </a:solidFill>
                    <a:latin typeface="+mj-ea"/>
                    <a:ea typeface="+mj-ea"/>
                  </a:rPr>
                  <a:t>3m</a:t>
                </a:r>
                <a:r>
                  <a:rPr lang="zh-CN" altLang="en-US" sz="1600" dirty="0">
                    <a:solidFill>
                      <a:srgbClr val="0000CC"/>
                    </a:solidFill>
                    <a:latin typeface="+mj-ea"/>
                    <a:ea typeface="+mj-ea"/>
                  </a:rPr>
                  <a:t>短光纤连接得到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𝑜𝑓𝑓𝑠𝑒𝑡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dirty="0">
                    <a:solidFill>
                      <a:srgbClr val="0000CC"/>
                    </a:solidFill>
                    <a:latin typeface="+mj-ea"/>
                    <a:ea typeface="+mj-ea"/>
                  </a:rPr>
                  <a:t>，用来标定用任意长度光纤连接时的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𝑜𝑓𝑓𝑠𝑒𝑡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sz="1600" dirty="0">
                    <a:solidFill>
                      <a:srgbClr val="0000CC"/>
                    </a:solidFill>
                    <a:latin typeface="+mj-ea"/>
                    <a:ea typeface="+mj-ea"/>
                  </a:rPr>
                  <a:t>，由于两种情况下的电路延迟相同，因此光纤更换导致的 𝑜𝑓𝑓𝑠𝑒𝑡 变化为：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A4E1B5E-9F08-4167-9395-BF7CECB1F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96" y="4711234"/>
                <a:ext cx="11319048" cy="783163"/>
              </a:xfrm>
              <a:prstGeom prst="rect">
                <a:avLst/>
              </a:prstGeom>
              <a:blipFill>
                <a:blip r:embed="rId6"/>
                <a:stretch>
                  <a:fillRect l="-269"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13A502C-A2A8-4CAD-9DF2-44EDFBC61821}"/>
                  </a:ext>
                </a:extLst>
              </p:cNvPr>
              <p:cNvSpPr txBox="1"/>
              <p:nvPr/>
            </p:nvSpPr>
            <p:spPr>
              <a:xfrm>
                <a:off x="1315296" y="5522294"/>
                <a:ext cx="9461224" cy="392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𝑜𝑓𝑓𝑠𝑒𝑡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𝑜𝑓𝑓𝑠𝑒𝑡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𝑜𝑓𝑓𝑠𝑒𝑡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zh-CN" altLang="en-US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zh-CN" alt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l-GR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𝑑𝑒𝑙𝑎𝑦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𝑚𝑚</m:t>
                            </m:r>
                          </m:sub>
                        </m:sSub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zh-CN" alt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𝑑𝑒𝑙𝑎𝑦</m:t>
                            </m:r>
                          </m:e>
                          <m:sub>
                            <m:r>
                              <a:rPr lang="zh-CN" altLang="en-US" i="1">
                                <a:latin typeface="Cambria Math" panose="02040503050406030204" pitchFamily="18" charset="0"/>
                              </a:rPr>
                              <m:t>𝑚𝑚</m:t>
                            </m:r>
                          </m:sub>
                        </m:sSub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  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13A502C-A2A8-4CAD-9DF2-44EDFBC61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296" y="5522294"/>
                <a:ext cx="9461224" cy="392608"/>
              </a:xfrm>
              <a:prstGeom prst="rect">
                <a:avLst/>
              </a:prstGeom>
              <a:blipFill>
                <a:blip r:embed="rId7"/>
                <a:stretch>
                  <a:fillRect l="-902" b="-140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15A52F19-8B4E-4F68-ADC6-2FEE227EE696}"/>
                  </a:ext>
                </a:extLst>
              </p:cNvPr>
              <p:cNvSpPr/>
              <p:nvPr/>
            </p:nvSpPr>
            <p:spPr>
              <a:xfrm>
                <a:off x="633936" y="6057481"/>
                <a:ext cx="11473108" cy="395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Δ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𝑜𝑓𝑓𝑠𝑒𝑡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+mj-ea"/>
                    <a:ea typeface="+mj-ea"/>
                  </a:rPr>
                  <a:t>可以用所有已知值来确定，且不依赖于硬件延迟。所以可以由测得的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𝑜𝑓𝑓𝑠𝑒𝑡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𝑚</m:t>
                        </m:r>
                      </m:sub>
                    </m:sSub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+mj-ea"/>
                    <a:ea typeface="+mj-ea"/>
                  </a:rPr>
                  <a:t>，计算出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𝑜𝑓𝑓𝑠𝑒𝑡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rgbClr val="C00000"/>
                    </a:solidFill>
                    <a:latin typeface="+mj-ea"/>
                    <a:ea typeface="+mj-ea"/>
                  </a:rPr>
                  <a:t>的具体值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15A52F19-8B4E-4F68-ADC6-2FEE227EE6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36" y="6057481"/>
                <a:ext cx="11473108" cy="395558"/>
              </a:xfrm>
              <a:prstGeom prst="rect">
                <a:avLst/>
              </a:prstGeom>
              <a:blipFill>
                <a:blip r:embed="rId8"/>
                <a:stretch>
                  <a:fillRect t="-13846" b="-12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52BE77B-BB03-46DE-9062-A1C5E817BD4D}"/>
                  </a:ext>
                </a:extLst>
              </p:cNvPr>
              <p:cNvSpPr txBox="1"/>
              <p:nvPr/>
            </p:nvSpPr>
            <p:spPr>
              <a:xfrm>
                <a:off x="8468780" y="5129009"/>
                <a:ext cx="36038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FF0000"/>
                    </a:solidFill>
                  </a:rPr>
                  <a:t>硬件延时抵消了，精度只与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有关</a:t>
                </a: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B52BE77B-BB03-46DE-9062-A1C5E817B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780" y="5129009"/>
                <a:ext cx="3603884" cy="369332"/>
              </a:xfrm>
              <a:prstGeom prst="rect">
                <a:avLst/>
              </a:prstGeom>
              <a:blipFill>
                <a:blip r:embed="rId9"/>
                <a:stretch>
                  <a:fillRect l="-1354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F3A8288-6AD7-4225-B169-4DE1B2664C37}"/>
              </a:ext>
            </a:extLst>
          </p:cNvPr>
          <p:cNvCxnSpPr>
            <a:cxnSpLocks/>
          </p:cNvCxnSpPr>
          <p:nvPr/>
        </p:nvCxnSpPr>
        <p:spPr bwMode="auto">
          <a:xfrm flipH="1">
            <a:off x="8256240" y="5365048"/>
            <a:ext cx="144016" cy="143297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6371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CN" altLang="en-US" dirty="0"/>
                  <a:t>提高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54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zh-CN" altLang="en-US" dirty="0"/>
                  <a:t>标定的准确性</a:t>
                </a:r>
                <a:r>
                  <a:rPr lang="zh-CN" altLang="en-US" sz="2000" dirty="0"/>
                  <a:t>（</a:t>
                </a:r>
                <a:r>
                  <a:rPr lang="en-US" altLang="zh-CN" sz="2000" dirty="0"/>
                  <a:t>1</a:t>
                </a:r>
                <a:r>
                  <a:rPr lang="zh-CN" altLang="en-US" sz="2000" dirty="0"/>
                  <a:t>）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3" t="-14400" b="-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11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4176464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82DAEAEF-A061-430C-8069-625B2971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2737"/>
            <a:ext cx="8366720" cy="30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更换光学链路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+mj-ea"/>
                <a:ea typeface="+mj-ea"/>
                <a:cs typeface="Times New Roman" panose="02020603050405020304" pitchFamily="18" charset="0"/>
              </a:rPr>
              <a:t>基于光学环形器的光纤链路</a:t>
            </a:r>
            <a:endParaRPr lang="en-US" altLang="zh-CN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lvl="1"/>
            <a:endParaRPr lang="en-US" altLang="zh-CN" kern="0" dirty="0">
              <a:ea typeface="宋体" panose="02010600030101010101" pitchFamily="2" charset="-122"/>
            </a:endParaRPr>
          </a:p>
          <a:p>
            <a:pPr lvl="1"/>
            <a:endParaRPr lang="en-US" altLang="zh-CN" kern="0" dirty="0">
              <a:ea typeface="宋体" panose="02010600030101010101" pitchFamily="2" charset="-122"/>
            </a:endParaRPr>
          </a:p>
          <a:p>
            <a:pPr lvl="1"/>
            <a:endParaRPr lang="en-US" altLang="zh-CN" kern="0" dirty="0">
              <a:ea typeface="宋体" panose="02010600030101010101" pitchFamily="2" charset="-122"/>
            </a:endParaRPr>
          </a:p>
          <a:p>
            <a:pPr lvl="1"/>
            <a:endParaRPr lang="en-US" altLang="zh-CN" kern="0" dirty="0">
              <a:ea typeface="宋体" panose="02010600030101010101" pitchFamily="2" charset="-122"/>
            </a:endParaRPr>
          </a:p>
          <a:p>
            <a:pPr lvl="1"/>
            <a:r>
              <a:rPr lang="zh-CN" altLang="en-US" kern="0" dirty="0">
                <a:ea typeface="宋体" panose="02010600030101010101" pitchFamily="2" charset="-122"/>
              </a:rPr>
              <a:t>基于密集波分复用</a:t>
            </a:r>
            <a:r>
              <a:rPr lang="en-US" altLang="zh-CN" kern="0" dirty="0">
                <a:ea typeface="宋体" panose="02010600030101010101" pitchFamily="2" charset="-122"/>
              </a:rPr>
              <a:t>(Dense Wavelength Division Multiplexing, DWDM )</a:t>
            </a:r>
          </a:p>
          <a:p>
            <a:pPr marL="217488" lvl="1" indent="0">
              <a:buNone/>
            </a:pPr>
            <a:endParaRPr lang="en-US" altLang="zh-CN" sz="1600" kern="0" dirty="0">
              <a:ea typeface="宋体" panose="02010600030101010101" pitchFamily="2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E26D180D-3F4C-46AC-958B-5E4250C1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816" y="1517370"/>
            <a:ext cx="3860800" cy="163341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6B3715E-22AF-4A6E-8AAC-46B916409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296" y="1444301"/>
            <a:ext cx="2955136" cy="159456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5DB832C-44A2-4792-B82B-15A64A9E9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3785197"/>
            <a:ext cx="4937279" cy="272355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8637A69-80B9-41E1-B598-1EC28054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408" y="4145381"/>
            <a:ext cx="2020101" cy="114770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7C384B4-2917-409F-952D-3688E9A4E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312" y="5536655"/>
            <a:ext cx="4116448" cy="703245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D88DFA6A-C5F7-4D7D-8B30-0F652DE1FCFD}"/>
              </a:ext>
            </a:extLst>
          </p:cNvPr>
          <p:cNvSpPr/>
          <p:nvPr/>
        </p:nvSpPr>
        <p:spPr>
          <a:xfrm>
            <a:off x="5846634" y="4201901"/>
            <a:ext cx="3565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复用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1525–1565 nm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波段中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种不同光波长， 在一根光纤上复用 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个数据流。相邻通道之间的波长差为</a:t>
            </a:r>
            <a:r>
              <a: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0.8nm</a:t>
            </a:r>
            <a:r>
              <a:rPr lang="zh-C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0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CN" altLang="en-US" dirty="0"/>
                  <a:t>提高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54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zh-CN" altLang="en-US" dirty="0"/>
                  <a:t>标定的准确性</a:t>
                </a:r>
                <a:r>
                  <a:rPr lang="zh-CN" altLang="en-US" sz="2000" dirty="0"/>
                  <a:t>（</a:t>
                </a:r>
                <a:r>
                  <a:rPr lang="en-US" altLang="zh-CN" sz="2000" dirty="0"/>
                  <a:t>2</a:t>
                </a:r>
                <a:r>
                  <a:rPr lang="zh-CN" altLang="en-US" sz="2000" dirty="0"/>
                  <a:t>）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3" t="-14400" b="-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12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4176464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82DAEAEF-A061-430C-8069-625B2971AE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" y="1002738"/>
                <a:ext cx="11247040" cy="1634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80000"/>
                  <a:buFont typeface="Wingdings" panose="05000000000000000000" pitchFamily="2" charset="2"/>
                  <a:buChar char="n"/>
                  <a:defRPr sz="2400">
                    <a:solidFill>
                      <a:srgbClr val="33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  <a:lvl2pPr marL="503238" indent="-28575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n"/>
                  <a:defRPr sz="1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2pPr>
                <a:lvl3pPr marL="719138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60066"/>
                  </a:buClr>
                  <a:buSzPct val="8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zh-CN" altLang="zh-CN" sz="2000" dirty="0"/>
                  <a:t>White Rabbit </a:t>
                </a:r>
                <a:r>
                  <a:rPr lang="zh-CN" altLang="en-US" sz="2000" dirty="0"/>
                  <a:t>使用</a:t>
                </a:r>
                <a:r>
                  <a:rPr lang="zh-CN" altLang="zh-CN" sz="2000" dirty="0"/>
                  <a:t>1310/1490 nm 的波长</a:t>
                </a:r>
                <a:r>
                  <a:rPr lang="zh-CN" altLang="en-US" sz="2000" dirty="0"/>
                  <a:t>复用</a:t>
                </a:r>
                <a:r>
                  <a:rPr lang="zh-CN" altLang="zh-CN" sz="2000" dirty="0"/>
                  <a:t>，α </a:t>
                </a:r>
                <a:r>
                  <a:rPr lang="zh-CN" altLang="en-US" sz="2000" dirty="0"/>
                  <a:t>约为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2.7×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</a:rPr>
                  <a:t> </a:t>
                </a:r>
                <a:r>
                  <a:rPr lang="zh-CN" altLang="en-US" sz="2000" dirty="0">
                    <a:solidFill>
                      <a:srgbClr val="FF0000"/>
                    </a:solidFill>
                  </a:rPr>
                  <a:t>，</a:t>
                </a:r>
                <a:r>
                  <a:rPr lang="en-US" altLang="zh-CN" sz="2000" dirty="0"/>
                  <a:t>1km</a:t>
                </a:r>
                <a:r>
                  <a:rPr lang="zh-CN" altLang="en-US" sz="2000" dirty="0"/>
                  <a:t>光纤往返延时大约</a:t>
                </a:r>
                <a:r>
                  <a:rPr lang="en-US" altLang="zh-CN" sz="2000" dirty="0"/>
                  <a:t>10</a:t>
                </a:r>
                <a:r>
                  <a:rPr lang="el-GR" altLang="zh-CN" sz="2000" dirty="0">
                    <a:ea typeface="宋体" panose="02010600030101010101" pitchFamily="2" charset="-122"/>
                  </a:rPr>
                  <a:t>μ</a:t>
                </a:r>
                <a:r>
                  <a:rPr lang="en-US" altLang="zh-CN" sz="2000" dirty="0"/>
                  <a:t>s</a:t>
                </a:r>
                <a:r>
                  <a:rPr lang="zh-CN" altLang="en-US" sz="2000" dirty="0"/>
                  <a:t>，假如</a:t>
                </a:r>
                <a:r>
                  <a:rPr lang="en-US" altLang="zh-CN" sz="2000" dirty="0"/>
                  <a:t>White Rabbit </a:t>
                </a:r>
                <a:r>
                  <a:rPr lang="zh-CN" altLang="zh-CN" sz="2000" dirty="0"/>
                  <a:t>α</a:t>
                </a:r>
                <a:r>
                  <a:rPr lang="zh-CN" altLang="en-US" sz="2000" dirty="0"/>
                  <a:t>标定的误差在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zh-CN" altLang="en-US" sz="2000" dirty="0"/>
                  <a:t>量级，造成的</a:t>
                </a:r>
                <a:r>
                  <a:rPr lang="en-US" altLang="zh-CN" sz="2000" dirty="0"/>
                  <a:t>accuracy</a:t>
                </a:r>
                <a:r>
                  <a:rPr lang="zh-CN" altLang="en-US" sz="2000" dirty="0"/>
                  <a:t>的误差在</a:t>
                </a:r>
                <a:r>
                  <a:rPr lang="en-US" altLang="zh-CN" sz="2000" dirty="0"/>
                  <a:t>50ps</a:t>
                </a:r>
                <a:r>
                  <a:rPr lang="zh-CN" altLang="en-US" sz="2000" dirty="0"/>
                  <a:t>级别</a:t>
                </a:r>
                <a:endParaRPr lang="en-US" altLang="zh-CN" sz="2000" dirty="0"/>
              </a:p>
              <a:p>
                <a:r>
                  <a:rPr lang="zh-CN" altLang="en-US" sz="2000" dirty="0"/>
                  <a:t>光纤环形器</a:t>
                </a:r>
                <a:r>
                  <a:rPr lang="zh-CN" altLang="zh-CN" sz="2000" dirty="0">
                    <a:solidFill>
                      <a:srgbClr val="FF0000"/>
                    </a:solidFill>
                  </a:rPr>
                  <a:t>α</a:t>
                </a:r>
                <a:r>
                  <a:rPr lang="en-US" altLang="zh-CN" sz="2000" dirty="0">
                    <a:solidFill>
                      <a:srgbClr val="FF0000"/>
                    </a:solidFill>
                  </a:rPr>
                  <a:t>=0</a:t>
                </a:r>
                <a:r>
                  <a:rPr lang="zh-CN" altLang="en-US" sz="2000" dirty="0"/>
                  <a:t>，不需要标定</a:t>
                </a:r>
                <a:r>
                  <a:rPr lang="zh-CN" altLang="zh-CN" sz="2000" dirty="0"/>
                  <a:t>α</a:t>
                </a:r>
                <a:endParaRPr lang="en-US" altLang="zh-CN" sz="2000" dirty="0"/>
              </a:p>
              <a:p>
                <a:r>
                  <a:rPr lang="en-US" altLang="zh-CN" sz="2000" dirty="0"/>
                  <a:t>DWDM</a:t>
                </a:r>
                <a:r>
                  <a:rPr lang="zh-CN" altLang="en-US" sz="2000" dirty="0"/>
                  <a:t>光学网络的</a:t>
                </a:r>
                <a:r>
                  <a:rPr lang="zh-CN" altLang="zh-CN" sz="2000" dirty="0"/>
                  <a:t>α</a:t>
                </a:r>
                <a:r>
                  <a:rPr lang="zh-CN" altLang="en-US" sz="2000" dirty="0"/>
                  <a:t>标定如下</a:t>
                </a:r>
              </a:p>
              <a:p>
                <a:pPr marL="0" indent="0">
                  <a:buNone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82DAEAEF-A061-430C-8069-625B2971A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002738"/>
                <a:ext cx="11247040" cy="1634174"/>
              </a:xfrm>
              <a:prstGeom prst="rect">
                <a:avLst/>
              </a:prstGeom>
              <a:blipFill>
                <a:blip r:embed="rId3"/>
                <a:stretch>
                  <a:fillRect l="-217" b="-743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42741E0F-A8ED-45B1-AD87-ABE6290B8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3861323"/>
            <a:ext cx="6192688" cy="19699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E265100-F1C6-4461-8F19-17DE2C047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310523"/>
            <a:ext cx="5134390" cy="352072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1850E17-F458-43CB-AF93-6AABEF9E1185}"/>
              </a:ext>
            </a:extLst>
          </p:cNvPr>
          <p:cNvSpPr/>
          <p:nvPr/>
        </p:nvSpPr>
        <p:spPr>
          <a:xfrm>
            <a:off x="6726573" y="6002060"/>
            <a:ext cx="4881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+mj-lt"/>
              </a:rPr>
              <a:t>使用</a:t>
            </a:r>
            <a:r>
              <a:rPr lang="en-US" altLang="zh-CN" dirty="0">
                <a:solidFill>
                  <a:srgbClr val="000000"/>
                </a:solidFill>
                <a:latin typeface="+mj-lt"/>
              </a:rPr>
              <a:t>DWDM</a:t>
            </a:r>
            <a:r>
              <a:rPr lang="zh-CN" altLang="en-US" dirty="0">
                <a:solidFill>
                  <a:srgbClr val="000000"/>
                </a:solidFill>
                <a:latin typeface="+mj-lt"/>
              </a:rPr>
              <a:t>光学， </a:t>
            </a:r>
            <a:r>
              <a:rPr lang="zh-CN" altLang="zh-CN" dirty="0">
                <a:solidFill>
                  <a:srgbClr val="FF0000"/>
                </a:solidFill>
              </a:rPr>
              <a:t>α </a:t>
            </a:r>
            <a:r>
              <a:rPr lang="zh-CN" altLang="en-US" dirty="0">
                <a:solidFill>
                  <a:srgbClr val="FF0000"/>
                </a:solidFill>
              </a:rPr>
              <a:t>标定影响精准度</a:t>
            </a:r>
            <a:r>
              <a:rPr lang="zh-CN" altLang="en-US" dirty="0"/>
              <a:t>的测试</a:t>
            </a:r>
            <a:endParaRPr lang="zh-CN" altLang="en-US" dirty="0">
              <a:latin typeface="+mj-lt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699E4974-8EC7-41A6-AC38-728D36DB7122}"/>
              </a:ext>
            </a:extLst>
          </p:cNvPr>
          <p:cNvSpPr/>
          <p:nvPr/>
        </p:nvSpPr>
        <p:spPr bwMode="auto">
          <a:xfrm>
            <a:off x="5089048" y="4509120"/>
            <a:ext cx="864096" cy="1253476"/>
          </a:xfrm>
          <a:prstGeom prst="ellipse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华文楷体" pitchFamily="2" charset="-122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276C69EA-01FD-4F5E-BB32-1311F9BDFB1C}"/>
              </a:ext>
            </a:extLst>
          </p:cNvPr>
          <p:cNvCxnSpPr>
            <a:cxnSpLocks/>
          </p:cNvCxnSpPr>
          <p:nvPr/>
        </p:nvCxnSpPr>
        <p:spPr bwMode="auto">
          <a:xfrm flipV="1">
            <a:off x="5089048" y="1409289"/>
            <a:ext cx="2483116" cy="1774530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F2278EA-35B4-4055-B1B7-D76842FA3CCC}"/>
              </a:ext>
            </a:extLst>
          </p:cNvPr>
          <p:cNvCxnSpPr>
            <a:cxnSpLocks/>
          </p:cNvCxnSpPr>
          <p:nvPr/>
        </p:nvCxnSpPr>
        <p:spPr bwMode="auto">
          <a:xfrm>
            <a:off x="5089048" y="3183819"/>
            <a:ext cx="430888" cy="1256651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B2C9C2FA-A022-4763-B27F-815D1C4B9CB1}"/>
              </a:ext>
            </a:extLst>
          </p:cNvPr>
          <p:cNvSpPr txBox="1"/>
          <p:nvPr/>
        </p:nvSpPr>
        <p:spPr>
          <a:xfrm>
            <a:off x="5101664" y="2983349"/>
            <a:ext cx="1152128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00CC"/>
                </a:solidFill>
                <a:latin typeface="+mj-ea"/>
                <a:ea typeface="+mj-ea"/>
              </a:rPr>
              <a:t>小</a:t>
            </a:r>
            <a:r>
              <a:rPr lang="en-US" altLang="zh-CN" sz="1600" dirty="0">
                <a:solidFill>
                  <a:srgbClr val="0000CC"/>
                </a:solidFill>
                <a:latin typeface="+mj-ea"/>
                <a:ea typeface="+mj-ea"/>
              </a:rPr>
              <a:t>2</a:t>
            </a:r>
            <a:r>
              <a:rPr lang="zh-CN" altLang="en-US" sz="1600" dirty="0">
                <a:solidFill>
                  <a:srgbClr val="0000CC"/>
                </a:solidFill>
                <a:latin typeface="+mj-ea"/>
                <a:ea typeface="+mj-ea"/>
              </a:rPr>
              <a:t>个量级</a:t>
            </a:r>
          </a:p>
        </p:txBody>
      </p:sp>
    </p:spTree>
    <p:extLst>
      <p:ext uri="{BB962C8B-B14F-4D97-AF65-F5344CB8AC3E}">
        <p14:creationId xmlns:p14="http://schemas.microsoft.com/office/powerpoint/2010/main" val="3785231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CN" altLang="en-US" dirty="0"/>
                  <a:t>温度对光纤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54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zh-CN" altLang="en-US" dirty="0"/>
                  <a:t>稳定性的影响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3" t="-14400" b="-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13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5328592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82DAEAEF-A061-430C-8069-625B2971AE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00" y="1002738"/>
                <a:ext cx="11247040" cy="14181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80000"/>
                  <a:buFont typeface="Wingdings" panose="05000000000000000000" pitchFamily="2" charset="2"/>
                  <a:buChar char="n"/>
                  <a:defRPr sz="2400">
                    <a:solidFill>
                      <a:srgbClr val="33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  <a:lvl2pPr marL="503238" indent="-28575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n"/>
                  <a:defRPr sz="1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2pPr>
                <a:lvl3pPr marL="719138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60066"/>
                  </a:buClr>
                  <a:buSzPct val="8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White Rabbit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dα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dT</m:t>
                    </m:r>
                    <m:r>
                      <a:rPr lang="en-US" altLang="zh-CN" sz="2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−7.5×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由此带来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skew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的偏差约为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0.2ps/(K · km)</a:t>
                </a:r>
              </a:p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光纤环形器：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dα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dT</m:t>
                    </m:r>
                    <m:r>
                      <a:rPr lang="en-US" altLang="zh-CN" sz="2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0 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DWDM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C21/C23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dα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dT</m:t>
                    </m:r>
                    <m:r>
                      <a:rPr lang="en-US" altLang="zh-CN" sz="2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−5.5×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内容占位符 2">
                <a:extLst>
                  <a:ext uri="{FF2B5EF4-FFF2-40B4-BE49-F238E27FC236}">
                    <a16:creationId xmlns:a16="http://schemas.microsoft.com/office/drawing/2014/main" id="{82DAEAEF-A061-430C-8069-625B2971A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002738"/>
                <a:ext cx="11247040" cy="1418148"/>
              </a:xfrm>
              <a:prstGeom prst="rect">
                <a:avLst/>
              </a:prstGeom>
              <a:blipFill>
                <a:blip r:embed="rId3"/>
                <a:stretch>
                  <a:fillRect l="-2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FC00153A-0D22-4884-AFA6-49D483E79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46" y="2420886"/>
            <a:ext cx="5064674" cy="3472918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F51250D-5163-4D81-9515-46D911582C52}"/>
              </a:ext>
            </a:extLst>
          </p:cNvPr>
          <p:cNvSpPr/>
          <p:nvPr/>
        </p:nvSpPr>
        <p:spPr>
          <a:xfrm>
            <a:off x="1055440" y="6016611"/>
            <a:ext cx="5608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</a:rPr>
              <a:t>使用</a:t>
            </a:r>
            <a:r>
              <a:rPr lang="en-US" altLang="zh-CN" dirty="0">
                <a:solidFill>
                  <a:srgbClr val="0000CC"/>
                </a:solidFill>
              </a:rPr>
              <a:t>DWDM</a:t>
            </a:r>
            <a:r>
              <a:rPr lang="zh-CN" altLang="en-US" dirty="0">
                <a:solidFill>
                  <a:srgbClr val="0000CC"/>
                </a:solidFill>
              </a:rPr>
              <a:t>光学，</a:t>
            </a:r>
            <a:r>
              <a:rPr lang="en-US" altLang="zh-CN" dirty="0">
                <a:solidFill>
                  <a:srgbClr val="0000CC"/>
                </a:solidFill>
                <a:latin typeface="+mj-lt"/>
              </a:rPr>
              <a:t>clock skew</a:t>
            </a:r>
            <a:r>
              <a:rPr lang="zh-CN" altLang="en-US" dirty="0">
                <a:solidFill>
                  <a:srgbClr val="0000CC"/>
                </a:solidFill>
                <a:latin typeface="+mj-lt"/>
              </a:rPr>
              <a:t>与</a:t>
            </a:r>
            <a:r>
              <a:rPr lang="en-US" altLang="zh-CN" dirty="0">
                <a:solidFill>
                  <a:srgbClr val="0000CC"/>
                </a:solidFill>
                <a:latin typeface="+mj-lt"/>
              </a:rPr>
              <a:t>1km</a:t>
            </a:r>
            <a:r>
              <a:rPr lang="zh-CN" altLang="en-US" dirty="0">
                <a:solidFill>
                  <a:srgbClr val="0000CC"/>
                </a:solidFill>
                <a:latin typeface="+mj-lt"/>
              </a:rPr>
              <a:t>光纤温度的关系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D27246D-95EB-4D47-B9A7-F150CB948523}"/>
              </a:ext>
            </a:extLst>
          </p:cNvPr>
          <p:cNvSpPr/>
          <p:nvPr/>
        </p:nvSpPr>
        <p:spPr>
          <a:xfrm>
            <a:off x="6664286" y="3429000"/>
            <a:ext cx="4544282" cy="1430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0000CC"/>
                </a:solidFill>
              </a:rPr>
              <a:t>在使用 </a:t>
            </a:r>
            <a:r>
              <a:rPr lang="en-US" altLang="zh-CN" sz="2000" dirty="0">
                <a:solidFill>
                  <a:srgbClr val="0000CC"/>
                </a:solidFill>
              </a:rPr>
              <a:t>5km </a:t>
            </a:r>
            <a:r>
              <a:rPr lang="zh-CN" altLang="en-US" sz="2000" dirty="0">
                <a:solidFill>
                  <a:srgbClr val="0000CC"/>
                </a:solidFill>
              </a:rPr>
              <a:t>光纤的 </a:t>
            </a:r>
            <a:r>
              <a:rPr lang="en-US" altLang="zh-CN" sz="2000" dirty="0">
                <a:solidFill>
                  <a:srgbClr val="0000CC"/>
                </a:solidFill>
              </a:rPr>
              <a:t>White Rabbit </a:t>
            </a:r>
            <a:r>
              <a:rPr lang="zh-CN" altLang="en-US" sz="2000" dirty="0">
                <a:solidFill>
                  <a:srgbClr val="0000CC"/>
                </a:solidFill>
              </a:rPr>
              <a:t>系统中，光纤温度在 </a:t>
            </a:r>
            <a:r>
              <a:rPr lang="en-US" altLang="zh-CN" sz="2000" dirty="0">
                <a:solidFill>
                  <a:srgbClr val="0000CC"/>
                </a:solidFill>
              </a:rPr>
              <a:t>12.5 ℃ </a:t>
            </a:r>
            <a:r>
              <a:rPr lang="zh-CN" altLang="en-US" sz="2000" dirty="0">
                <a:solidFill>
                  <a:srgbClr val="0000CC"/>
                </a:solidFill>
              </a:rPr>
              <a:t>至 </a:t>
            </a:r>
            <a:r>
              <a:rPr lang="en-US" altLang="zh-CN" sz="2000" dirty="0">
                <a:solidFill>
                  <a:srgbClr val="0000CC"/>
                </a:solidFill>
              </a:rPr>
              <a:t>85 ℃ </a:t>
            </a:r>
            <a:r>
              <a:rPr lang="zh-CN" altLang="en-US" sz="2000" dirty="0">
                <a:solidFill>
                  <a:srgbClr val="0000CC"/>
                </a:solidFill>
              </a:rPr>
              <a:t>范围内，时钟</a:t>
            </a:r>
            <a:r>
              <a:rPr lang="en-US" altLang="zh-CN" sz="2000" dirty="0">
                <a:solidFill>
                  <a:srgbClr val="0000CC"/>
                </a:solidFill>
              </a:rPr>
              <a:t>skew</a:t>
            </a:r>
            <a:r>
              <a:rPr lang="zh-CN" altLang="en-US" sz="2000" dirty="0">
                <a:solidFill>
                  <a:srgbClr val="0000CC"/>
                </a:solidFill>
              </a:rPr>
              <a:t>变化约为 </a:t>
            </a:r>
            <a:r>
              <a:rPr lang="en-US" altLang="zh-CN" sz="2000" dirty="0">
                <a:solidFill>
                  <a:srgbClr val="0000CC"/>
                </a:solidFill>
              </a:rPr>
              <a:t>70ps</a:t>
            </a:r>
            <a:r>
              <a:rPr lang="zh-CN" altLang="en-US" sz="2000" dirty="0">
                <a:solidFill>
                  <a:srgbClr val="0000CC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429124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CN" altLang="en-US" dirty="0"/>
                  <a:t>光电转换器件</a:t>
                </a:r>
                <a:r>
                  <a:rPr lang="en-US" altLang="zh-CN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SFP</a:t>
                </a:r>
                <a:r>
                  <a:rPr lang="zh-CN" altLang="en-US" dirty="0"/>
                  <a:t>温度变化对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5400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α</m:t>
                    </m:r>
                  </m:oMath>
                </a14:m>
                <a:r>
                  <a:rPr lang="zh-CN" altLang="en-US" dirty="0"/>
                  <a:t>的影响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1E1B50A-2C9E-413B-8212-5629ECFA7B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3" t="-14400" b="-4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14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7848872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82DAEAEF-A061-430C-8069-625B2971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2737"/>
            <a:ext cx="11247040" cy="149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2AFF3246-886E-4FD5-8855-076F9A9C0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2738"/>
            <a:ext cx="11247040" cy="40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Rabbit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中的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SFP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使用分布式反馈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(DFB)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激光器和法布里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珀罗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(FP)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激光器分别产生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1490nm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1310 nm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波段的光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输出波长随温度的变化系数：      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DFB laser: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0.1nm/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 laser: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0.45nm/</a:t>
            </a:r>
            <a:r>
              <a:rPr lang="zh-CN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℃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G.652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光纤中的色散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1490nm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波段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10.2–14.5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/(nm · km)         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1310nm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波段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-1.3 to 0.9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/(nm · km)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SFP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温度变化导致的延迟变化：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DFB laser: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1.02–1.45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/(℃ · km)     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 laser: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-0.585 to 0.405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/(℃ · km)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DWDM SFP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使用电吸收调制激光器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(EML),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具有内部温度控制模块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其温度系数约为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0.5pm/℃</a:t>
            </a:r>
          </a:p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光纤环形器往返光波长均为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1310nm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，使用的都是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 laser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如果主从节点距离较短，在相同环境下（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温度变化差不多），则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的变化可以忽略。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但是主从节点距离较长，在不同环境下，则需要考虑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的变化的影响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75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电路硬件延时的温度稳定性</a:t>
            </a:r>
            <a:endParaRPr lang="zh-CN" altLang="en-US" sz="2000" dirty="0"/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15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5544616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内容占位符 2">
            <a:extLst>
              <a:ext uri="{FF2B5EF4-FFF2-40B4-BE49-F238E27FC236}">
                <a16:creationId xmlns:a16="http://schemas.microsoft.com/office/drawing/2014/main" id="{82DAEAEF-A061-430C-8069-625B2971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2737"/>
            <a:ext cx="11247040" cy="149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2AFF3246-886E-4FD5-8855-076F9A9C0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32488"/>
            <a:ext cx="11247040" cy="52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000" dirty="0">
                <a:cs typeface="Times New Roman" panose="02020603050405020304" pitchFamily="18" charset="0"/>
              </a:rPr>
              <a:t>电路硬件延时随温度的变化会影响同步的精准度，可以预先测定温度变化曲线，加以校准</a:t>
            </a:r>
            <a:endParaRPr lang="en-US" altLang="zh-CN" sz="2000" dirty="0">
              <a:cs typeface="Times New Roman" panose="02020603050405020304" pitchFamily="18" charset="0"/>
            </a:endParaRPr>
          </a:p>
          <a:p>
            <a:pPr lvl="1"/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8AFE032-A636-459A-B6BF-6AE1C6DD5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" y="1930495"/>
            <a:ext cx="3927130" cy="26928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DDB351-9E47-4F0D-9AD0-42FC75D4F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17" y="1947631"/>
            <a:ext cx="3927132" cy="26928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2CC37EF-B5EF-48F5-A166-CBBFB3D85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15" y="1960246"/>
            <a:ext cx="3927132" cy="269289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AC7C69-3942-4389-8B2E-EF40F2C1180F}"/>
              </a:ext>
            </a:extLst>
          </p:cNvPr>
          <p:cNvSpPr/>
          <p:nvPr/>
        </p:nvSpPr>
        <p:spPr>
          <a:xfrm>
            <a:off x="695400" y="5049616"/>
            <a:ext cx="2837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33399"/>
                </a:solidFill>
                <a:latin typeface="+mj-lt"/>
              </a:rPr>
              <a:t>同步时钟</a:t>
            </a:r>
            <a:r>
              <a:rPr lang="en-US" altLang="zh-CN" dirty="0">
                <a:solidFill>
                  <a:srgbClr val="333399"/>
                </a:solidFill>
                <a:latin typeface="+mj-lt"/>
              </a:rPr>
              <a:t>skew</a:t>
            </a:r>
            <a:r>
              <a:rPr lang="zh-CN" altLang="en-US" dirty="0">
                <a:solidFill>
                  <a:srgbClr val="333399"/>
                </a:solidFill>
                <a:latin typeface="+mj-lt"/>
              </a:rPr>
              <a:t>随主节点 </a:t>
            </a:r>
            <a:r>
              <a:rPr lang="en-US" altLang="zh-CN" dirty="0">
                <a:solidFill>
                  <a:srgbClr val="333399"/>
                </a:solidFill>
                <a:latin typeface="+mj-lt"/>
              </a:rPr>
              <a:t>FPGA </a:t>
            </a:r>
            <a:r>
              <a:rPr lang="zh-CN" altLang="en-US" dirty="0">
                <a:solidFill>
                  <a:srgbClr val="333399"/>
                </a:solidFill>
                <a:latin typeface="+mj-lt"/>
              </a:rPr>
              <a:t>温度变化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C232AB4-BD62-4D5B-BE58-75C66DC5118D}"/>
              </a:ext>
            </a:extLst>
          </p:cNvPr>
          <p:cNvSpPr/>
          <p:nvPr/>
        </p:nvSpPr>
        <p:spPr>
          <a:xfrm>
            <a:off x="4804896" y="5049616"/>
            <a:ext cx="24806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33399"/>
                </a:solidFill>
                <a:latin typeface="+mj-lt"/>
              </a:rPr>
              <a:t>同步时钟</a:t>
            </a:r>
            <a:r>
              <a:rPr lang="en-US" altLang="zh-CN" dirty="0">
                <a:solidFill>
                  <a:srgbClr val="333399"/>
                </a:solidFill>
                <a:latin typeface="+mj-lt"/>
              </a:rPr>
              <a:t>skew</a:t>
            </a:r>
            <a:r>
              <a:rPr lang="zh-CN" altLang="en-US" dirty="0">
                <a:solidFill>
                  <a:srgbClr val="333399"/>
                </a:solidFill>
                <a:latin typeface="+mj-lt"/>
              </a:rPr>
              <a:t>随从节点 </a:t>
            </a:r>
            <a:r>
              <a:rPr lang="en-US" altLang="zh-CN" dirty="0">
                <a:solidFill>
                  <a:srgbClr val="333399"/>
                </a:solidFill>
                <a:latin typeface="+mj-lt"/>
              </a:rPr>
              <a:t>FPGA </a:t>
            </a:r>
            <a:r>
              <a:rPr lang="zh-CN" altLang="en-US" dirty="0">
                <a:solidFill>
                  <a:srgbClr val="333399"/>
                </a:solidFill>
                <a:latin typeface="+mj-lt"/>
              </a:rPr>
              <a:t>温度变化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B5F5CFA-73A5-4A61-A242-0CA854CD5467}"/>
              </a:ext>
            </a:extLst>
          </p:cNvPr>
          <p:cNvSpPr/>
          <p:nvPr/>
        </p:nvSpPr>
        <p:spPr>
          <a:xfrm>
            <a:off x="8464730" y="5056590"/>
            <a:ext cx="3316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33399"/>
                </a:solidFill>
                <a:latin typeface="+mj-lt"/>
              </a:rPr>
              <a:t>有无温度补偿的情况下，同步时钟</a:t>
            </a:r>
            <a:r>
              <a:rPr lang="en-US" altLang="zh-CN" dirty="0">
                <a:solidFill>
                  <a:srgbClr val="333399"/>
                </a:solidFill>
                <a:latin typeface="+mj-lt"/>
              </a:rPr>
              <a:t>skew</a:t>
            </a:r>
            <a:r>
              <a:rPr lang="zh-CN" altLang="en-US" dirty="0">
                <a:solidFill>
                  <a:srgbClr val="333399"/>
                </a:solidFill>
                <a:latin typeface="+mj-lt"/>
              </a:rPr>
              <a:t>随 </a:t>
            </a:r>
            <a:r>
              <a:rPr lang="en-US" altLang="zh-CN" dirty="0">
                <a:solidFill>
                  <a:srgbClr val="333399"/>
                </a:solidFill>
                <a:latin typeface="+mj-lt"/>
              </a:rPr>
              <a:t>FPGA </a:t>
            </a:r>
            <a:r>
              <a:rPr lang="zh-CN" altLang="en-US" dirty="0">
                <a:solidFill>
                  <a:srgbClr val="333399"/>
                </a:solidFill>
                <a:latin typeface="+mj-lt"/>
              </a:rPr>
              <a:t>温度的变化</a:t>
            </a:r>
          </a:p>
        </p:txBody>
      </p:sp>
    </p:spTree>
    <p:extLst>
      <p:ext uri="{BB962C8B-B14F-4D97-AF65-F5344CB8AC3E}">
        <p14:creationId xmlns:p14="http://schemas.microsoft.com/office/powerpoint/2010/main" val="279775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基于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FPGA-SerDes</a:t>
            </a:r>
            <a:r>
              <a:rPr lang="zh-CN" altLang="en-US" dirty="0"/>
              <a:t>的时钟数据传输电路</a:t>
            </a:r>
            <a:endParaRPr lang="zh-CN" altLang="en-US" sz="2000" dirty="0"/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16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7704856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内容占位符 1">
            <a:extLst>
              <a:ext uri="{FF2B5EF4-FFF2-40B4-BE49-F238E27FC236}">
                <a16:creationId xmlns:a16="http://schemas.microsoft.com/office/drawing/2014/main" id="{166FB28B-2590-4C31-928A-591EE6F165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6099"/>
          <a:stretch>
            <a:fillRect/>
          </a:stretch>
        </p:blipFill>
        <p:spPr>
          <a:xfrm>
            <a:off x="5465564" y="948229"/>
            <a:ext cx="3976048" cy="2345313"/>
          </a:xfrm>
        </p:spPr>
      </p:pic>
      <p:sp>
        <p:nvSpPr>
          <p:cNvPr id="19" name="箭头: 右弧形 2">
            <a:extLst>
              <a:ext uri="{FF2B5EF4-FFF2-40B4-BE49-F238E27FC236}">
                <a16:creationId xmlns:a16="http://schemas.microsoft.com/office/drawing/2014/main" id="{4D977E88-228A-4110-A3BD-FA900F5A9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8083" y="1547241"/>
            <a:ext cx="935037" cy="1377704"/>
          </a:xfrm>
          <a:prstGeom prst="curvedLeftArrow">
            <a:avLst>
              <a:gd name="adj1" fmla="val 25037"/>
              <a:gd name="adj2" fmla="val 50066"/>
              <a:gd name="adj3" fmla="val 25000"/>
            </a:avLst>
          </a:prstGeom>
          <a:solidFill>
            <a:srgbClr val="CC3300">
              <a:alpha val="52940"/>
            </a:srgbClr>
          </a:solidFill>
          <a:ln w="9525" algn="ctr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pPr algn="ctr" eaLnBrk="1" hangingPunct="1"/>
            <a:endParaRPr lang="zh-CN" altLang="en-US"/>
          </a:p>
        </p:txBody>
      </p:sp>
      <p:grpSp>
        <p:nvGrpSpPr>
          <p:cNvPr id="20" name="组合 4">
            <a:extLst>
              <a:ext uri="{FF2B5EF4-FFF2-40B4-BE49-F238E27FC236}">
                <a16:creationId xmlns:a16="http://schemas.microsoft.com/office/drawing/2014/main" id="{CAFA2DA0-AF41-4263-B7C2-165A82B69198}"/>
              </a:ext>
            </a:extLst>
          </p:cNvPr>
          <p:cNvGrpSpPr>
            <a:grpSpLocks/>
          </p:cNvGrpSpPr>
          <p:nvPr/>
        </p:nvGrpSpPr>
        <p:grpSpPr bwMode="auto">
          <a:xfrm>
            <a:off x="9303461" y="2484793"/>
            <a:ext cx="512763" cy="339725"/>
            <a:chOff x="6709206" y="3539122"/>
            <a:chExt cx="513282" cy="338554"/>
          </a:xfrm>
        </p:grpSpPr>
        <p:sp>
          <p:nvSpPr>
            <p:cNvPr id="21" name="文本框 26">
              <a:extLst>
                <a:ext uri="{FF2B5EF4-FFF2-40B4-BE49-F238E27FC236}">
                  <a16:creationId xmlns:a16="http://schemas.microsoft.com/office/drawing/2014/main" id="{33CE41A7-EDA2-433E-8423-B67731A604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206" y="3539122"/>
              <a:ext cx="5132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r>
                <a:rPr lang="en-US" altLang="zh-CN" sz="1600" dirty="0">
                  <a:solidFill>
                    <a:srgbClr val="C00000"/>
                  </a:solidFill>
                  <a:latin typeface="华文楷体" panose="02010600040101010101" pitchFamily="2" charset="-122"/>
                </a:rPr>
                <a:t>SFP</a:t>
              </a:r>
              <a:endParaRPr lang="zh-CN" altLang="en-US" sz="1600" dirty="0">
                <a:solidFill>
                  <a:srgbClr val="C00000"/>
                </a:solidFill>
                <a:latin typeface="华文楷体" panose="02010600040101010101" pitchFamily="2" charset="-122"/>
              </a:endParaRPr>
            </a:p>
          </p:txBody>
        </p:sp>
        <p:sp>
          <p:nvSpPr>
            <p:cNvPr id="22" name="矩形 3">
              <a:extLst>
                <a:ext uri="{FF2B5EF4-FFF2-40B4-BE49-F238E27FC236}">
                  <a16:creationId xmlns:a16="http://schemas.microsoft.com/office/drawing/2014/main" id="{B71234BA-EEA9-41C1-8B9B-AB3B0840B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407" y="3585438"/>
              <a:ext cx="396881" cy="245923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pPr algn="ctr" eaLnBrk="1" hangingPunct="1"/>
              <a:endParaRPr lang="zh-CN" altLang="en-US"/>
            </a:p>
          </p:txBody>
        </p:sp>
      </p:grpSp>
      <p:grpSp>
        <p:nvGrpSpPr>
          <p:cNvPr id="23" name="组合 13">
            <a:extLst>
              <a:ext uri="{FF2B5EF4-FFF2-40B4-BE49-F238E27FC236}">
                <a16:creationId xmlns:a16="http://schemas.microsoft.com/office/drawing/2014/main" id="{D0DD1ECE-0418-42DA-8FD3-72306FDC70FD}"/>
              </a:ext>
            </a:extLst>
          </p:cNvPr>
          <p:cNvGrpSpPr>
            <a:grpSpLocks/>
          </p:cNvGrpSpPr>
          <p:nvPr/>
        </p:nvGrpSpPr>
        <p:grpSpPr bwMode="auto">
          <a:xfrm>
            <a:off x="9276283" y="1500981"/>
            <a:ext cx="512763" cy="338138"/>
            <a:chOff x="6709206" y="3539122"/>
            <a:chExt cx="513282" cy="338554"/>
          </a:xfrm>
        </p:grpSpPr>
        <p:sp>
          <p:nvSpPr>
            <p:cNvPr id="24" name="文本框 26">
              <a:extLst>
                <a:ext uri="{FF2B5EF4-FFF2-40B4-BE49-F238E27FC236}">
                  <a16:creationId xmlns:a16="http://schemas.microsoft.com/office/drawing/2014/main" id="{55142F94-1A9E-4302-B28E-88F840E5B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206" y="3539122"/>
              <a:ext cx="51328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r>
                <a:rPr lang="en-US" altLang="zh-CN" sz="1600" dirty="0">
                  <a:solidFill>
                    <a:srgbClr val="C00000"/>
                  </a:solidFill>
                  <a:latin typeface="华文楷体" panose="02010600040101010101" pitchFamily="2" charset="-122"/>
                </a:rPr>
                <a:t>SFP</a:t>
              </a:r>
              <a:endParaRPr lang="zh-CN" altLang="en-US" sz="1600" dirty="0">
                <a:solidFill>
                  <a:srgbClr val="C00000"/>
                </a:solidFill>
                <a:latin typeface="华文楷体" panose="02010600040101010101" pitchFamily="2" charset="-122"/>
              </a:endParaRPr>
            </a:p>
          </p:txBody>
        </p:sp>
        <p:sp>
          <p:nvSpPr>
            <p:cNvPr id="26" name="矩形 15">
              <a:extLst>
                <a:ext uri="{FF2B5EF4-FFF2-40B4-BE49-F238E27FC236}">
                  <a16:creationId xmlns:a16="http://schemas.microsoft.com/office/drawing/2014/main" id="{DF81897C-DFF4-4F82-A879-4A009318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407" y="3585438"/>
              <a:ext cx="396881" cy="245923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pPr algn="ctr" eaLnBrk="1" hangingPunct="1"/>
              <a:endParaRPr lang="zh-CN" altLang="en-US"/>
            </a:p>
          </p:txBody>
        </p:sp>
      </p:grpSp>
      <p:grpSp>
        <p:nvGrpSpPr>
          <p:cNvPr id="27" name="组合 16">
            <a:extLst>
              <a:ext uri="{FF2B5EF4-FFF2-40B4-BE49-F238E27FC236}">
                <a16:creationId xmlns:a16="http://schemas.microsoft.com/office/drawing/2014/main" id="{0DBF4EA7-82D5-4FBC-9D30-E935488172B5}"/>
              </a:ext>
            </a:extLst>
          </p:cNvPr>
          <p:cNvGrpSpPr>
            <a:grpSpLocks/>
          </p:cNvGrpSpPr>
          <p:nvPr/>
        </p:nvGrpSpPr>
        <p:grpSpPr bwMode="auto">
          <a:xfrm>
            <a:off x="10860459" y="1992601"/>
            <a:ext cx="492125" cy="277812"/>
            <a:chOff x="6729134" y="3576313"/>
            <a:chExt cx="492443" cy="276999"/>
          </a:xfrm>
        </p:grpSpPr>
        <p:sp>
          <p:nvSpPr>
            <p:cNvPr id="28" name="文本框 26">
              <a:extLst>
                <a:ext uri="{FF2B5EF4-FFF2-40B4-BE49-F238E27FC236}">
                  <a16:creationId xmlns:a16="http://schemas.microsoft.com/office/drawing/2014/main" id="{A593249A-A021-4BB5-AB46-11E44CE114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134" y="3576313"/>
              <a:ext cx="4924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r>
                <a:rPr lang="zh-CN" altLang="en-US" sz="1200" dirty="0">
                  <a:solidFill>
                    <a:srgbClr val="0000CC"/>
                  </a:solidFill>
                  <a:latin typeface="华文楷体" panose="02010600040101010101" pitchFamily="2" charset="-122"/>
                </a:rPr>
                <a:t>光纤</a:t>
              </a:r>
            </a:p>
          </p:txBody>
        </p:sp>
        <p:sp>
          <p:nvSpPr>
            <p:cNvPr id="29" name="矩形 18">
              <a:extLst>
                <a:ext uri="{FF2B5EF4-FFF2-40B4-BE49-F238E27FC236}">
                  <a16:creationId xmlns:a16="http://schemas.microsoft.com/office/drawing/2014/main" id="{A61C5F46-8559-45AD-A279-2A58D7436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407" y="3585438"/>
              <a:ext cx="396881" cy="245923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pPr algn="ctr" eaLnBrk="1" hangingPunct="1"/>
              <a:endParaRPr lang="zh-CN" altLang="en-US"/>
            </a:p>
          </p:txBody>
        </p:sp>
      </p:grp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096D7083-CA65-4155-B125-26235F7AE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379239"/>
            <a:ext cx="4190256" cy="17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电路初始化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复位影响硬件延时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时钟路径延时不稳定：分频导致时钟相位不固定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数据路径延时不稳定：数据的跨时钟域传递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endParaRPr lang="en-US" altLang="zh-CN" kern="0" dirty="0">
              <a:ea typeface="宋体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629A74-39CA-4E99-93E5-68D66014C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5" y="3702319"/>
            <a:ext cx="11364903" cy="27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80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电路传输延时稳定技术</a:t>
            </a:r>
            <a:endParaRPr lang="zh-CN" altLang="en-US" sz="2000" dirty="0"/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17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4392488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096D7083-CA65-4155-B125-26235F7AE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52735"/>
            <a:ext cx="3470176" cy="54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发送端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TX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时钟路径延时稳定技术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TX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时钟路径稳定后，数据路径的稳定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接收端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RX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时钟路径延时稳定技术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RXSLIDE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有两种模式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RX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时钟路径稳定后，数据路径的稳定</a:t>
            </a:r>
          </a:p>
          <a:p>
            <a:pPr marL="0" indent="0">
              <a:buNone/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F3600772-1EDF-4979-86FF-703705D1F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247477"/>
              </p:ext>
            </p:extLst>
          </p:nvPr>
        </p:nvGraphicFramePr>
        <p:xfrm>
          <a:off x="4223793" y="998288"/>
          <a:ext cx="7344817" cy="1737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3">
                  <a:extLst>
                    <a:ext uri="{9D8B030D-6E8A-4147-A177-3AD203B41FA5}">
                      <a16:colId xmlns:a16="http://schemas.microsoft.com/office/drawing/2014/main" val="148507977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91784575"/>
                    </a:ext>
                  </a:extLst>
                </a:gridCol>
                <a:gridCol w="2520282">
                  <a:extLst>
                    <a:ext uri="{9D8B030D-6E8A-4147-A177-3AD203B41FA5}">
                      <a16:colId xmlns:a16="http://schemas.microsoft.com/office/drawing/2014/main" val="2358492112"/>
                    </a:ext>
                  </a:extLst>
                </a:gridCol>
              </a:tblGrid>
              <a:tr h="314827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 buffer bypass mode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 buffer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mode</a:t>
                      </a:r>
                    </a:p>
                  </a:txBody>
                  <a:tcPr>
                    <a:solidFill>
                      <a:srgbClr val="078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259600"/>
                  </a:ext>
                </a:extLst>
              </a:tr>
              <a:tr h="3148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TX</a:t>
                      </a:r>
                      <a:r>
                        <a:rPr lang="zh-CN" altLang="en-US" sz="1600" dirty="0"/>
                        <a:t>内部电路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√（</a:t>
                      </a:r>
                      <a:r>
                        <a:rPr lang="en-US" altLang="zh-CN" sz="1600" dirty="0"/>
                        <a:t>std=9.85ps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×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591198"/>
                  </a:ext>
                </a:extLst>
              </a:tr>
              <a:tr h="3148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CERN</a:t>
                      </a:r>
                      <a:r>
                        <a:rPr lang="zh-CN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提出的</a:t>
                      </a:r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HPTD</a:t>
                      </a:r>
                      <a:r>
                        <a:rPr lang="zh-CN" alt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技术</a:t>
                      </a:r>
                      <a:endParaRPr lang="en-US" altLang="zh-CN" sz="16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×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√（</a:t>
                      </a:r>
                      <a:r>
                        <a:rPr lang="en-US" altLang="zh-CN" sz="1600" dirty="0"/>
                        <a:t>std=0.6ps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6052160"/>
                  </a:ext>
                </a:extLst>
              </a:tr>
              <a:tr h="3148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DDMTD/TDC+PI</a:t>
                      </a:r>
                      <a:r>
                        <a:rPr lang="zh-CN" altLang="en-US" sz="1600" dirty="0"/>
                        <a:t>调相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√（</a:t>
                      </a:r>
                      <a:r>
                        <a:rPr lang="en-US" altLang="zh-CN" sz="1600" dirty="0"/>
                        <a:t>std=1.13ps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√（</a:t>
                      </a:r>
                      <a:r>
                        <a:rPr lang="en-US" altLang="zh-CN" sz="1600" dirty="0"/>
                        <a:t>std=1.11ps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362505"/>
                  </a:ext>
                </a:extLst>
              </a:tr>
              <a:tr h="39687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DDMTD/TDC+</a:t>
                      </a:r>
                      <a:r>
                        <a:rPr lang="zh-CN" altLang="en-US" sz="1600" dirty="0"/>
                        <a:t>多次复位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×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           √（</a:t>
                      </a:r>
                      <a:r>
                        <a:rPr lang="en-US" altLang="zh-CN" sz="1600" dirty="0"/>
                        <a:t>std=0.86ps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892044"/>
                  </a:ext>
                </a:extLst>
              </a:tr>
            </a:tbl>
          </a:graphicData>
        </a:graphic>
      </p:graphicFrame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C9DE8A85-A125-4A06-BA4B-4CB69BFFB6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90207"/>
              </p:ext>
            </p:extLst>
          </p:nvPr>
        </p:nvGraphicFramePr>
        <p:xfrm>
          <a:off x="4202495" y="2893829"/>
          <a:ext cx="7344816" cy="756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04">
                  <a:extLst>
                    <a:ext uri="{9D8B030D-6E8A-4147-A177-3AD203B41FA5}">
                      <a16:colId xmlns:a16="http://schemas.microsoft.com/office/drawing/2014/main" val="1276645365"/>
                    </a:ext>
                  </a:extLst>
                </a:gridCol>
                <a:gridCol w="3665512">
                  <a:extLst>
                    <a:ext uri="{9D8B030D-6E8A-4147-A177-3AD203B41FA5}">
                      <a16:colId xmlns:a16="http://schemas.microsoft.com/office/drawing/2014/main" val="599055894"/>
                    </a:ext>
                  </a:extLst>
                </a:gridCol>
              </a:tblGrid>
              <a:tr h="38524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 buffer bypass mode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TX buffer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mode</a:t>
                      </a:r>
                    </a:p>
                  </a:txBody>
                  <a:tcPr>
                    <a:solidFill>
                      <a:srgbClr val="078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65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可以保证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还需要设置才能保证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360138"/>
                  </a:ext>
                </a:extLst>
              </a:tr>
            </a:tbl>
          </a:graphicData>
        </a:graphic>
      </p:graphicFrame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7A50A150-1C77-4063-A48C-4D6B82B7D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91825"/>
              </p:ext>
            </p:extLst>
          </p:nvPr>
        </p:nvGraphicFramePr>
        <p:xfrm>
          <a:off x="4228448" y="4838187"/>
          <a:ext cx="7358607" cy="673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99">
                  <a:extLst>
                    <a:ext uri="{9D8B030D-6E8A-4147-A177-3AD203B41FA5}">
                      <a16:colId xmlns:a16="http://schemas.microsoft.com/office/drawing/2014/main" val="3481399617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638190333"/>
                    </a:ext>
                  </a:extLst>
                </a:gridCol>
                <a:gridCol w="2383160">
                  <a:extLst>
                    <a:ext uri="{9D8B030D-6E8A-4147-A177-3AD203B41FA5}">
                      <a16:colId xmlns:a16="http://schemas.microsoft.com/office/drawing/2014/main" val="1028870591"/>
                    </a:ext>
                  </a:extLst>
                </a:gridCol>
              </a:tblGrid>
              <a:tr h="324997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 buffer bypass mode</a:t>
                      </a:r>
                    </a:p>
                  </a:txBody>
                  <a:tcP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 buffer enable mode</a:t>
                      </a:r>
                    </a:p>
                  </a:txBody>
                  <a:tcPr>
                    <a:solidFill>
                      <a:srgbClr val="078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848231"/>
                  </a:ext>
                </a:extLst>
              </a:tr>
              <a:tr h="348369">
                <a:tc>
                  <a:txBody>
                    <a:bodyPr/>
                    <a:lstStyle/>
                    <a:p>
                      <a:r>
                        <a:rPr lang="zh-CN" altLang="en-US" sz="1400" dirty="0"/>
                        <a:t>借助</a:t>
                      </a:r>
                      <a:r>
                        <a:rPr lang="en-US" altLang="zh-CN" sz="1400" dirty="0"/>
                        <a:t>RXSLIDE</a:t>
                      </a:r>
                      <a:r>
                        <a:rPr lang="zh-CN" altLang="en-US" sz="1400" dirty="0"/>
                        <a:t>脉冲计数多次复位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√（</a:t>
                      </a:r>
                      <a:r>
                        <a:rPr lang="en-US" altLang="zh-CN" sz="1400" dirty="0"/>
                        <a:t>std=0.81ps</a:t>
                      </a:r>
                      <a:r>
                        <a:rPr lang="zh-CN" altLang="en-US" sz="1400" dirty="0"/>
                        <a:t>）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√</a:t>
                      </a:r>
                      <a:r>
                        <a:rPr lang="en-US" altLang="zh-CN" sz="1400" dirty="0"/>
                        <a:t>(std=1.27ps)</a:t>
                      </a:r>
                      <a:endParaRPr lang="zh-CN" altLang="en-US" sz="1400" dirty="0"/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253690"/>
                  </a:ext>
                </a:extLst>
              </a:tr>
            </a:tbl>
          </a:graphicData>
        </a:graphic>
      </p:graphicFrame>
      <p:graphicFrame>
        <p:nvGraphicFramePr>
          <p:cNvPr id="37" name="表格 36">
            <a:extLst>
              <a:ext uri="{FF2B5EF4-FFF2-40B4-BE49-F238E27FC236}">
                <a16:creationId xmlns:a16="http://schemas.microsoft.com/office/drawing/2014/main" id="{2F207F27-E5E2-4637-811E-570DE2DC6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247856"/>
              </p:ext>
            </p:extLst>
          </p:nvPr>
        </p:nvGraphicFramePr>
        <p:xfrm>
          <a:off x="4199046" y="5816258"/>
          <a:ext cx="7351714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5857">
                  <a:extLst>
                    <a:ext uri="{9D8B030D-6E8A-4147-A177-3AD203B41FA5}">
                      <a16:colId xmlns:a16="http://schemas.microsoft.com/office/drawing/2014/main" val="1276645365"/>
                    </a:ext>
                  </a:extLst>
                </a:gridCol>
                <a:gridCol w="3675857">
                  <a:extLst>
                    <a:ext uri="{9D8B030D-6E8A-4147-A177-3AD203B41FA5}">
                      <a16:colId xmlns:a16="http://schemas.microsoft.com/office/drawing/2014/main" val="599055894"/>
                    </a:ext>
                  </a:extLst>
                </a:gridCol>
              </a:tblGrid>
              <a:tr h="319844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 buffer bypass mode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RX buffer</a:t>
                      </a:r>
                      <a:r>
                        <a:rPr lang="zh-CN" alt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enable mode</a:t>
                      </a:r>
                    </a:p>
                  </a:txBody>
                  <a:tcPr>
                    <a:solidFill>
                      <a:srgbClr val="078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765880"/>
                  </a:ext>
                </a:extLst>
              </a:tr>
              <a:tr h="3198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可以保证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/>
                        <a:t>还需要设置才能保证</a:t>
                      </a:r>
                    </a:p>
                  </a:txBody>
                  <a:tcP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360138"/>
                  </a:ext>
                </a:extLst>
              </a:tr>
            </a:tbl>
          </a:graphicData>
        </a:graphic>
      </p:graphicFrame>
      <p:graphicFrame>
        <p:nvGraphicFramePr>
          <p:cNvPr id="40" name="表格 39">
            <a:extLst>
              <a:ext uri="{FF2B5EF4-FFF2-40B4-BE49-F238E27FC236}">
                <a16:creationId xmlns:a16="http://schemas.microsoft.com/office/drawing/2014/main" id="{CA1DC4D0-34B5-4B76-A7A9-2E0F9F269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61316"/>
              </p:ext>
            </p:extLst>
          </p:nvPr>
        </p:nvGraphicFramePr>
        <p:xfrm>
          <a:off x="4223792" y="4003399"/>
          <a:ext cx="7344818" cy="741680"/>
        </p:xfrm>
        <a:graphic>
          <a:graphicData uri="http://schemas.openxmlformats.org/drawingml/2006/table">
            <a:tbl>
              <a:tblPr firstRow="1" bandRow="1"/>
              <a:tblGrid>
                <a:gridCol w="2653797">
                  <a:extLst>
                    <a:ext uri="{9D8B030D-6E8A-4147-A177-3AD203B41FA5}">
                      <a16:colId xmlns:a16="http://schemas.microsoft.com/office/drawing/2014/main" val="3481399617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638190333"/>
                    </a:ext>
                  </a:extLst>
                </a:gridCol>
                <a:gridCol w="2602789">
                  <a:extLst>
                    <a:ext uri="{9D8B030D-6E8A-4147-A177-3AD203B41FA5}">
                      <a16:colId xmlns:a16="http://schemas.microsoft.com/office/drawing/2014/main" val="102887059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RXSLIDE PMA mode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86B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RXSLIDE PCS mode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86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84823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 SIPO parallel clock</a:t>
                      </a:r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相位</a:t>
                      </a:r>
                      <a:endParaRPr lang="zh-CN" alt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2</a:t>
                      </a:r>
                      <a:r>
                        <a:rPr lang="zh-CN" altLang="en-US" sz="1600" dirty="0"/>
                        <a:t>种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20</a:t>
                      </a:r>
                      <a:r>
                        <a:rPr lang="zh-CN" altLang="en-US" sz="1600" dirty="0"/>
                        <a:t>种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25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48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3333CC"/>
                </a:solidFill>
              </a:rPr>
              <a:t>基于光学环形器的同步系统性能</a:t>
            </a:r>
            <a:endParaRPr lang="zh-CN" altLang="en-US" dirty="0"/>
          </a:p>
        </p:txBody>
      </p:sp>
      <p:sp>
        <p:nvSpPr>
          <p:cNvPr id="21507" name="日期占位符 3">
            <a:extLst>
              <a:ext uri="{FF2B5EF4-FFF2-40B4-BE49-F238E27FC236}">
                <a16:creationId xmlns:a16="http://schemas.microsoft.com/office/drawing/2014/main" id="{04207525-79F5-4829-BCC9-28BDCFAB02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C21EDD7C-21E2-42A7-BBEA-9E4D30EC0178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21508" name="页脚占位符 4">
            <a:extLst>
              <a:ext uri="{FF2B5EF4-FFF2-40B4-BE49-F238E27FC236}">
                <a16:creationId xmlns:a16="http://schemas.microsoft.com/office/drawing/2014/main" id="{1C06E4AA-FA08-41F7-BB83-A5A20802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21509" name="灯片编号占位符 5">
            <a:extLst>
              <a:ext uri="{FF2B5EF4-FFF2-40B4-BE49-F238E27FC236}">
                <a16:creationId xmlns:a16="http://schemas.microsoft.com/office/drawing/2014/main" id="{8162D4C6-D869-40B7-88DA-7DB0F49B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4E6E2D9A-AEDA-4FC6-8CF7-C984FAE0280D}" type="slidenum">
              <a:rPr lang="en-US" altLang="zh-CN" smtClean="0">
                <a:latin typeface="华文楷体" panose="02010600040101010101" pitchFamily="2" charset="-122"/>
              </a:rPr>
              <a:pPr/>
              <a:t>18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21510" name="直接连接符 6">
            <a:extLst>
              <a:ext uri="{FF2B5EF4-FFF2-40B4-BE49-F238E27FC236}">
                <a16:creationId xmlns:a16="http://schemas.microsoft.com/office/drawing/2014/main" id="{1F64B7B0-022E-442C-B4A7-72D9E1A2DA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6552728" cy="15875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513" name="图片 10">
            <a:extLst>
              <a:ext uri="{FF2B5EF4-FFF2-40B4-BE49-F238E27FC236}">
                <a16:creationId xmlns:a16="http://schemas.microsoft.com/office/drawing/2014/main" id="{F5C87514-D082-4E7F-A344-1CAB045E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3" y="1462088"/>
            <a:ext cx="3170237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图片 11">
            <a:extLst>
              <a:ext uri="{FF2B5EF4-FFF2-40B4-BE49-F238E27FC236}">
                <a16:creationId xmlns:a16="http://schemas.microsoft.com/office/drawing/2014/main" id="{8685C97D-ECA3-430F-9499-8D6ACE30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27" y="4134469"/>
            <a:ext cx="3827982" cy="2321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图片 12">
            <a:extLst>
              <a:ext uri="{FF2B5EF4-FFF2-40B4-BE49-F238E27FC236}">
                <a16:creationId xmlns:a16="http://schemas.microsoft.com/office/drawing/2014/main" id="{175446A2-DBC1-46E5-A212-6ECEDBD98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0" y="4543425"/>
            <a:ext cx="324326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图片 13">
            <a:extLst>
              <a:ext uri="{FF2B5EF4-FFF2-40B4-BE49-F238E27FC236}">
                <a16:creationId xmlns:a16="http://schemas.microsoft.com/office/drawing/2014/main" id="{AFC4A941-CC80-412C-B1CB-FBCA715C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176028"/>
            <a:ext cx="3311773" cy="20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文本框 14">
            <a:extLst>
              <a:ext uri="{FF2B5EF4-FFF2-40B4-BE49-F238E27FC236}">
                <a16:creationId xmlns:a16="http://schemas.microsoft.com/office/drawing/2014/main" id="{D298CEBF-D64A-46F8-93A7-6A9DCA979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1995034"/>
            <a:ext cx="4188373" cy="11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5 Km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光纤连接，同步精度好于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15.0 </a:t>
            </a:r>
            <a:r>
              <a:rPr lang="en-US" altLang="zh-CN" dirty="0" err="1">
                <a:solidFill>
                  <a:srgbClr val="C00000"/>
                </a:solidFill>
                <a:latin typeface="+mj-ea"/>
                <a:ea typeface="+mj-ea"/>
              </a:rPr>
              <a:t>ps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，恢复时钟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TIE-jitter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好于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4.0ps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，且同步性能与环境温度与连接距离无关</a:t>
            </a:r>
          </a:p>
        </p:txBody>
      </p:sp>
      <p:sp>
        <p:nvSpPr>
          <p:cNvPr id="21518" name="文本框 16">
            <a:extLst>
              <a:ext uri="{FF2B5EF4-FFF2-40B4-BE49-F238E27FC236}">
                <a16:creationId xmlns:a16="http://schemas.microsoft.com/office/drawing/2014/main" id="{38F642D7-44C6-48FF-84CF-91E422AC7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992" y="1462088"/>
            <a:ext cx="18272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 sz="1600" dirty="0">
                <a:solidFill>
                  <a:srgbClr val="0000CC"/>
                </a:solidFill>
                <a:latin typeface="华文楷体" panose="02010600040101010101" pitchFamily="2" charset="-122"/>
              </a:rPr>
              <a:t>光纤温度变化测试</a:t>
            </a:r>
          </a:p>
        </p:txBody>
      </p:sp>
      <p:sp>
        <p:nvSpPr>
          <p:cNvPr id="21519" name="文本框 17">
            <a:extLst>
              <a:ext uri="{FF2B5EF4-FFF2-40B4-BE49-F238E27FC236}">
                <a16:creationId xmlns:a16="http://schemas.microsoft.com/office/drawing/2014/main" id="{93719D23-122A-4A88-8AF1-F557EBDA2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4751087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 sz="1600" dirty="0">
                <a:solidFill>
                  <a:srgbClr val="0000CC"/>
                </a:solidFill>
                <a:latin typeface="华文楷体" panose="02010600040101010101" pitchFamily="2" charset="-122"/>
              </a:rPr>
              <a:t>多次上电测试</a:t>
            </a:r>
          </a:p>
        </p:txBody>
      </p:sp>
      <p:sp>
        <p:nvSpPr>
          <p:cNvPr id="21520" name="文本框 18">
            <a:extLst>
              <a:ext uri="{FF2B5EF4-FFF2-40B4-BE49-F238E27FC236}">
                <a16:creationId xmlns:a16="http://schemas.microsoft.com/office/drawing/2014/main" id="{DB170A90-A570-4CF9-A1DA-0DF7EC592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045" y="5661248"/>
            <a:ext cx="1825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 sz="1600" dirty="0">
                <a:solidFill>
                  <a:srgbClr val="0000CC"/>
                </a:solidFill>
                <a:latin typeface="华文楷体" panose="02010600040101010101" pitchFamily="2" charset="-122"/>
              </a:rPr>
              <a:t>长时间稳定性测试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CD83A46-962D-4C0B-A995-3ED6B0888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0" y="4079620"/>
            <a:ext cx="4024463" cy="237588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3E8F775-BE27-4998-B3E8-85101CD0C3FA}"/>
              </a:ext>
            </a:extLst>
          </p:cNvPr>
          <p:cNvSpPr/>
          <p:nvPr/>
        </p:nvSpPr>
        <p:spPr>
          <a:xfrm>
            <a:off x="8598470" y="3452248"/>
            <a:ext cx="3042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333399"/>
                </a:solidFill>
              </a:rPr>
              <a:t>使用</a:t>
            </a:r>
            <a:r>
              <a:rPr lang="en-US" altLang="zh-CN" sz="1600" dirty="0">
                <a:solidFill>
                  <a:srgbClr val="333399"/>
                </a:solidFill>
              </a:rPr>
              <a:t>jitter cleaner</a:t>
            </a:r>
            <a:r>
              <a:rPr lang="zh-CN" altLang="en-US" sz="1600" dirty="0">
                <a:solidFill>
                  <a:srgbClr val="333399"/>
                </a:solidFill>
              </a:rPr>
              <a:t>后</a:t>
            </a:r>
            <a:r>
              <a:rPr lang="zh-CN" altLang="en-US" sz="1600" dirty="0">
                <a:solidFill>
                  <a:srgbClr val="333399"/>
                </a:solidFill>
                <a:latin typeface="+mj-lt"/>
              </a:rPr>
              <a:t>测量的主从节点时钟的</a:t>
            </a:r>
            <a:r>
              <a:rPr lang="en-US" altLang="zh-CN" sz="1600" dirty="0">
                <a:solidFill>
                  <a:srgbClr val="333399"/>
                </a:solidFill>
              </a:rPr>
              <a:t>Skew</a:t>
            </a:r>
            <a:r>
              <a:rPr lang="zh-CN" altLang="en-US" sz="1600" dirty="0">
                <a:solidFill>
                  <a:srgbClr val="333399"/>
                </a:solidFill>
              </a:rPr>
              <a:t>的稳定性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>
                <a:solidFill>
                  <a:srgbClr val="3333CC"/>
                </a:solidFill>
              </a:rPr>
              <a:t>基于</a:t>
            </a:r>
            <a:r>
              <a:rPr lang="en-US" altLang="zh-CN" sz="36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DWDM</a:t>
            </a:r>
            <a:r>
              <a:rPr lang="zh-CN" altLang="en-US" dirty="0">
                <a:solidFill>
                  <a:srgbClr val="3333CC"/>
                </a:solidFill>
              </a:rPr>
              <a:t>光学的同步系统性能</a:t>
            </a:r>
            <a:endParaRPr lang="zh-CN" altLang="en-US" dirty="0"/>
          </a:p>
        </p:txBody>
      </p:sp>
      <p:sp>
        <p:nvSpPr>
          <p:cNvPr id="21507" name="日期占位符 3">
            <a:extLst>
              <a:ext uri="{FF2B5EF4-FFF2-40B4-BE49-F238E27FC236}">
                <a16:creationId xmlns:a16="http://schemas.microsoft.com/office/drawing/2014/main" id="{04207525-79F5-4829-BCC9-28BDCFAB02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C21EDD7C-21E2-42A7-BBEA-9E4D30EC0178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21508" name="页脚占位符 4">
            <a:extLst>
              <a:ext uri="{FF2B5EF4-FFF2-40B4-BE49-F238E27FC236}">
                <a16:creationId xmlns:a16="http://schemas.microsoft.com/office/drawing/2014/main" id="{1C06E4AA-FA08-41F7-BB83-A5A20802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21509" name="灯片编号占位符 5">
            <a:extLst>
              <a:ext uri="{FF2B5EF4-FFF2-40B4-BE49-F238E27FC236}">
                <a16:creationId xmlns:a16="http://schemas.microsoft.com/office/drawing/2014/main" id="{8162D4C6-D869-40B7-88DA-7DB0F49B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4E6E2D9A-AEDA-4FC6-8CF7-C984FAE0280D}" type="slidenum">
              <a:rPr lang="en-US" altLang="zh-CN" smtClean="0">
                <a:latin typeface="华文楷体" panose="02010600040101010101" pitchFamily="2" charset="-122"/>
              </a:rPr>
              <a:pPr/>
              <a:t>19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21510" name="直接连接符 6">
            <a:extLst>
              <a:ext uri="{FF2B5EF4-FFF2-40B4-BE49-F238E27FC236}">
                <a16:creationId xmlns:a16="http://schemas.microsoft.com/office/drawing/2014/main" id="{1F64B7B0-022E-442C-B4A7-72D9E1A2DA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6408712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7" name="文本框 14">
            <a:extLst>
              <a:ext uri="{FF2B5EF4-FFF2-40B4-BE49-F238E27FC236}">
                <a16:creationId xmlns:a16="http://schemas.microsoft.com/office/drawing/2014/main" id="{D298CEBF-D64A-46F8-93A7-6A9DCA979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832" y="4188518"/>
            <a:ext cx="3752464" cy="157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pPr>
              <a:lnSpc>
                <a:spcPts val="3000"/>
              </a:lnSpc>
            </a:pP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5 Km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光纤连接，同步精度好于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16.0ps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，恢复时钟的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TIE-jitter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好于</a:t>
            </a:r>
            <a:r>
              <a:rPr lang="en-US" altLang="zh-CN" dirty="0">
                <a:solidFill>
                  <a:srgbClr val="C00000"/>
                </a:solidFill>
                <a:latin typeface="+mj-ea"/>
                <a:ea typeface="+mj-ea"/>
              </a:rPr>
              <a:t>5.5ps</a:t>
            </a:r>
            <a:r>
              <a:rPr lang="zh-CN" altLang="en-US" dirty="0">
                <a:solidFill>
                  <a:srgbClr val="C00000"/>
                </a:solidFill>
                <a:latin typeface="+mj-ea"/>
                <a:ea typeface="+mj-ea"/>
              </a:rPr>
              <a:t>，且同步性能与环境温度与连接距离无关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0ABB85C-1412-46CA-B7F5-8BB7DD74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24744"/>
            <a:ext cx="3470200" cy="287462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D1933BB-C58D-4F67-A9D9-0232983A6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00" y="1037248"/>
            <a:ext cx="5614028" cy="20530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3D43CA0-F702-4419-BA7C-F84078B7B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483" y="3379604"/>
            <a:ext cx="3865917" cy="6673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DE7AAB8-2F46-488A-BB28-FDEC4C5A2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466812"/>
            <a:ext cx="3752464" cy="2029634"/>
          </a:xfrm>
          <a:prstGeom prst="rect">
            <a:avLst/>
          </a:prstGeom>
        </p:spPr>
      </p:pic>
      <p:sp>
        <p:nvSpPr>
          <p:cNvPr id="24" name="文本框 18">
            <a:extLst>
              <a:ext uri="{FF2B5EF4-FFF2-40B4-BE49-F238E27FC236}">
                <a16:creationId xmlns:a16="http://schemas.microsoft.com/office/drawing/2014/main" id="{56E0C0A8-ECDE-41E5-9C47-3A0EC5DA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5780087"/>
            <a:ext cx="1825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 sz="1600" dirty="0">
                <a:solidFill>
                  <a:srgbClr val="0000CC"/>
                </a:solidFill>
                <a:latin typeface="华文楷体" panose="02010600040101010101" pitchFamily="2" charset="-122"/>
              </a:rPr>
              <a:t>长时间稳定性测试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D5ED33C-C4B9-4D82-BDB4-6D251D66C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00" y="4556898"/>
            <a:ext cx="2910133" cy="1929668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4E008B66-42A5-4250-81F4-80C5B69E1D8F}"/>
              </a:ext>
            </a:extLst>
          </p:cNvPr>
          <p:cNvSpPr/>
          <p:nvPr/>
        </p:nvSpPr>
        <p:spPr>
          <a:xfrm>
            <a:off x="6210008" y="5901791"/>
            <a:ext cx="2652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</a:rPr>
              <a:t>不使用</a:t>
            </a:r>
            <a:r>
              <a:rPr lang="en-US" altLang="zh-CN" sz="1600" dirty="0">
                <a:solidFill>
                  <a:srgbClr val="C00000"/>
                </a:solidFill>
              </a:rPr>
              <a:t>jitter cleaner</a:t>
            </a:r>
            <a:r>
              <a:rPr lang="zh-CN" altLang="en-US" sz="1600" dirty="0">
                <a:solidFill>
                  <a:srgbClr val="333399"/>
                </a:solidFill>
              </a:rPr>
              <a:t>，</a:t>
            </a:r>
            <a:r>
              <a:rPr lang="zh-CN" altLang="en-US" sz="1600" dirty="0">
                <a:solidFill>
                  <a:srgbClr val="333399"/>
                </a:solidFill>
                <a:latin typeface="+mj-lt"/>
              </a:rPr>
              <a:t>主从节点时钟</a:t>
            </a:r>
            <a:r>
              <a:rPr lang="en-US" altLang="zh-CN" sz="1600" dirty="0">
                <a:solidFill>
                  <a:srgbClr val="333399"/>
                </a:solidFill>
              </a:rPr>
              <a:t>Skew</a:t>
            </a:r>
            <a:r>
              <a:rPr lang="zh-CN" altLang="en-US" sz="1600" dirty="0">
                <a:solidFill>
                  <a:srgbClr val="333399"/>
                </a:solidFill>
              </a:rPr>
              <a:t>的稳定性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4036A8F-9E77-45FE-8A1B-B9D923532EB9}"/>
              </a:ext>
            </a:extLst>
          </p:cNvPr>
          <p:cNvSpPr/>
          <p:nvPr/>
        </p:nvSpPr>
        <p:spPr>
          <a:xfrm>
            <a:off x="5168368" y="3182951"/>
            <a:ext cx="2367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C00000"/>
                </a:solidFill>
                <a:latin typeface="+mj-lt"/>
              </a:rPr>
              <a:t>不</a:t>
            </a:r>
            <a:r>
              <a:rPr lang="zh-CN" altLang="en-US" sz="1600" dirty="0">
                <a:solidFill>
                  <a:srgbClr val="C00000"/>
                </a:solidFill>
              </a:rPr>
              <a:t>使用</a:t>
            </a:r>
            <a:r>
              <a:rPr lang="en-US" altLang="zh-CN" sz="1600" dirty="0">
                <a:solidFill>
                  <a:srgbClr val="C00000"/>
                </a:solidFill>
              </a:rPr>
              <a:t>jitter cleaner</a:t>
            </a:r>
            <a:r>
              <a:rPr lang="zh-CN" altLang="en-US" sz="1600" dirty="0">
                <a:solidFill>
                  <a:srgbClr val="333399"/>
                </a:solidFill>
              </a:rPr>
              <a:t>，</a:t>
            </a:r>
            <a:r>
              <a:rPr lang="zh-CN" altLang="en-US" sz="1600" dirty="0">
                <a:solidFill>
                  <a:srgbClr val="333399"/>
                </a:solidFill>
                <a:latin typeface="+mj-lt"/>
              </a:rPr>
              <a:t>子节点恢复时钟的</a:t>
            </a:r>
            <a:r>
              <a:rPr lang="en-US" altLang="zh-CN" sz="1600" dirty="0">
                <a:solidFill>
                  <a:srgbClr val="333399"/>
                </a:solidFill>
                <a:latin typeface="+mj-lt"/>
              </a:rPr>
              <a:t> jitter</a:t>
            </a:r>
            <a:endParaRPr lang="zh-CN" altLang="en-US" sz="1600" dirty="0">
              <a:solidFill>
                <a:srgbClr val="33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64861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81B66-258B-47BB-96AC-73DCCE34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报告内容</a:t>
            </a:r>
          </a:p>
        </p:txBody>
      </p:sp>
      <p:sp>
        <p:nvSpPr>
          <p:cNvPr id="7171" name="内容占位符 2">
            <a:extLst>
              <a:ext uri="{FF2B5EF4-FFF2-40B4-BE49-F238E27FC236}">
                <a16:creationId xmlns:a16="http://schemas.microsoft.com/office/drawing/2014/main" id="{8D7353E9-7180-4658-97B2-F7E7274C95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5400" y="1125538"/>
            <a:ext cx="9439200" cy="525621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ea typeface="宋体" panose="02010600030101010101" pitchFamily="2" charset="-122"/>
              </a:rPr>
              <a:t>基于串行数据链路的时钟分发与同步技术</a:t>
            </a:r>
            <a:endParaRPr lang="en-US" altLang="zh-CN" dirty="0"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ea typeface="宋体" panose="02010600030101010101" pitchFamily="2" charset="-122"/>
              </a:rPr>
              <a:t>应用需求与主要同步协议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ea typeface="宋体" panose="02010600030101010101" pitchFamily="2" charset="-122"/>
              </a:rPr>
              <a:t>时钟同步的精准度（</a:t>
            </a:r>
            <a:r>
              <a:rPr lang="en-US" altLang="zh-CN" sz="2000" dirty="0">
                <a:ea typeface="宋体" panose="02010600030101010101" pitchFamily="2" charset="-122"/>
              </a:rPr>
              <a:t>Accuracy</a:t>
            </a:r>
            <a:r>
              <a:rPr lang="zh-CN" altLang="en-US" sz="2000" dirty="0">
                <a:ea typeface="宋体" panose="02010600030101010101" pitchFamily="2" charset="-122"/>
              </a:rPr>
              <a:t>）和稳定性（</a:t>
            </a:r>
            <a:r>
              <a:rPr lang="en-US" altLang="zh-CN" sz="2000" dirty="0">
                <a:ea typeface="宋体" panose="02010600030101010101" pitchFamily="2" charset="-122"/>
              </a:rPr>
              <a:t>Precision</a:t>
            </a:r>
            <a:r>
              <a:rPr lang="zh-CN" altLang="en-US" sz="2000" dirty="0">
                <a:ea typeface="宋体" panose="02010600030101010101" pitchFamily="2" charset="-122"/>
              </a:rPr>
              <a:t>）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ea typeface="宋体" panose="02010600030101010101" pitchFamily="2" charset="-122"/>
              </a:rPr>
              <a:t>提高时钟分发与同步性能的关键技术</a:t>
            </a:r>
            <a:endParaRPr lang="en-US" altLang="zh-CN" dirty="0"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ea typeface="宋体" panose="02010600030101010101" pitchFamily="2" charset="-122"/>
              </a:rPr>
              <a:t>串行数据链路传输延时的标定技术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ea typeface="宋体" panose="02010600030101010101" pitchFamily="2" charset="-122"/>
              </a:rPr>
              <a:t>光纤传输延时非对称性的标定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2000" dirty="0">
                <a:ea typeface="宋体" panose="02010600030101010101" pitchFamily="2" charset="-122"/>
              </a:rPr>
              <a:t>传输延时的温度效应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ea typeface="宋体" panose="02010600030101010101" pitchFamily="2" charset="-122"/>
              </a:rPr>
              <a:t>FPGA-SerDes</a:t>
            </a:r>
            <a:r>
              <a:rPr lang="zh-CN" altLang="en-US" sz="2000" dirty="0">
                <a:ea typeface="宋体" panose="02010600030101010101" pitchFamily="2" charset="-122"/>
              </a:rPr>
              <a:t>传输延时的不确定性和不稳定性</a:t>
            </a:r>
            <a:endParaRPr lang="en-US" altLang="zh-CN" sz="2000" dirty="0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ea typeface="宋体" panose="02010600030101010101" pitchFamily="2" charset="-122"/>
              </a:rPr>
              <a:t>两套时钟分发与同步系统的性能测试</a:t>
            </a:r>
            <a:endParaRPr lang="en-US" altLang="zh-CN" dirty="0">
              <a:ea typeface="宋体" panose="02010600030101010101" pitchFamily="2" charset="-122"/>
            </a:endParaRPr>
          </a:p>
        </p:txBody>
      </p:sp>
      <p:sp>
        <p:nvSpPr>
          <p:cNvPr id="7172" name="日期占位符 3">
            <a:extLst>
              <a:ext uri="{FF2B5EF4-FFF2-40B4-BE49-F238E27FC236}">
                <a16:creationId xmlns:a16="http://schemas.microsoft.com/office/drawing/2014/main" id="{2437034A-E25A-45B2-BA8F-358B169300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E091B0C0-634D-464E-8F4E-0AE28AFE108F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7173" name="页脚占位符 4">
            <a:extLst>
              <a:ext uri="{FF2B5EF4-FFF2-40B4-BE49-F238E27FC236}">
                <a16:creationId xmlns:a16="http://schemas.microsoft.com/office/drawing/2014/main" id="{D9598690-B169-4EE5-BF01-6C19328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7174" name="灯片编号占位符 5">
            <a:extLst>
              <a:ext uri="{FF2B5EF4-FFF2-40B4-BE49-F238E27FC236}">
                <a16:creationId xmlns:a16="http://schemas.microsoft.com/office/drawing/2014/main" id="{977EF75D-A2E3-4BC6-A3A3-6B5C1883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F2CD1A19-DA97-4442-BB46-DF8B25F06F9F}" type="slidenum">
              <a:rPr lang="en-US" altLang="zh-CN" smtClean="0">
                <a:latin typeface="华文楷体" panose="02010600040101010101" pitchFamily="2" charset="-122"/>
              </a:rPr>
              <a:pPr/>
              <a:t>2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7175" name="直接连接符 7">
            <a:extLst>
              <a:ext uri="{FF2B5EF4-FFF2-40B4-BE49-F238E27FC236}">
                <a16:creationId xmlns:a16="http://schemas.microsoft.com/office/drawing/2014/main" id="{28C61696-DDA4-4888-9845-4CC7FA673F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1099443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78241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81B66-258B-47BB-96AC-73DCCE34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结论</a:t>
            </a:r>
          </a:p>
        </p:txBody>
      </p:sp>
      <p:sp>
        <p:nvSpPr>
          <p:cNvPr id="7171" name="内容占位符 2">
            <a:extLst>
              <a:ext uri="{FF2B5EF4-FFF2-40B4-BE49-F238E27FC236}">
                <a16:creationId xmlns:a16="http://schemas.microsoft.com/office/drawing/2014/main" id="{8D7353E9-7180-4658-97B2-F7E7274C95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980728"/>
            <a:ext cx="10945216" cy="561662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>
                <a:ea typeface="宋体" panose="02010600030101010101" pitchFamily="2" charset="-122"/>
              </a:rPr>
              <a:t>基于</a:t>
            </a:r>
            <a:r>
              <a:rPr lang="en-US" altLang="zh-CN" dirty="0">
                <a:ea typeface="宋体" panose="02010600030101010101" pitchFamily="2" charset="-122"/>
              </a:rPr>
              <a:t>FPGA-SerDes</a:t>
            </a:r>
            <a:r>
              <a:rPr lang="zh-CN" altLang="en-US" dirty="0">
                <a:ea typeface="宋体" panose="02010600030101010101" pitchFamily="2" charset="-122"/>
              </a:rPr>
              <a:t>串行数据链路的时钟分发与同步技术研究，完全以实现最高精度时钟分发与同步为出发点，没有全盘考虑数据获取系统（</a:t>
            </a:r>
            <a:r>
              <a:rPr lang="en-US" altLang="zh-CN" dirty="0">
                <a:ea typeface="宋体" panose="02010600030101010101" pitchFamily="2" charset="-122"/>
              </a:rPr>
              <a:t>DAQ</a:t>
            </a:r>
            <a:r>
              <a:rPr lang="zh-CN" altLang="en-US" dirty="0">
                <a:ea typeface="宋体" panose="02010600030101010101" pitchFamily="2" charset="-122"/>
              </a:rPr>
              <a:t>）的标准化问题，因而可以获得比</a:t>
            </a:r>
            <a:r>
              <a:rPr lang="en-US" altLang="zh-CN" dirty="0">
                <a:ea typeface="宋体" panose="02010600030101010101" pitchFamily="2" charset="-122"/>
              </a:rPr>
              <a:t>White Rabbit Protocol</a:t>
            </a:r>
            <a:r>
              <a:rPr lang="zh-CN" altLang="en-US" dirty="0">
                <a:ea typeface="宋体" panose="02010600030101010101" pitchFamily="2" charset="-122"/>
              </a:rPr>
              <a:t>高得多的时钟同步精度。</a:t>
            </a:r>
            <a:endParaRPr lang="en-US" altLang="zh-CN" dirty="0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ea typeface="宋体" panose="02010600030101010101" pitchFamily="2" charset="-122"/>
              </a:rPr>
              <a:t>基于</a:t>
            </a:r>
            <a:r>
              <a:rPr lang="en-US" altLang="zh-CN" dirty="0">
                <a:ea typeface="宋体" panose="02010600030101010101" pitchFamily="2" charset="-122"/>
              </a:rPr>
              <a:t>FPGA-SerDes</a:t>
            </a:r>
            <a:r>
              <a:rPr lang="zh-CN" altLang="en-US" dirty="0">
                <a:ea typeface="宋体" panose="02010600030101010101" pitchFamily="2" charset="-122"/>
              </a:rPr>
              <a:t>串行数据链路的时钟分发与同步技术，具有基于</a:t>
            </a:r>
            <a:r>
              <a:rPr lang="en-US" altLang="zh-CN" dirty="0">
                <a:ea typeface="宋体" panose="02010600030101010101" pitchFamily="2" charset="-122"/>
              </a:rPr>
              <a:t>Firmware</a:t>
            </a:r>
            <a:r>
              <a:rPr lang="zh-CN" altLang="en-US" dirty="0">
                <a:ea typeface="宋体" panose="02010600030101010101" pitchFamily="2" charset="-122"/>
              </a:rPr>
              <a:t>的可编程性，方便根据具体应用剪裁设计自己的专用系统，可显著简化分布式探测器系统的</a:t>
            </a:r>
            <a:r>
              <a:rPr lang="en-US" altLang="zh-CN" dirty="0">
                <a:ea typeface="宋体" panose="02010600030101010101" pitchFamily="2" charset="-122"/>
              </a:rPr>
              <a:t>DAQ</a:t>
            </a:r>
            <a:r>
              <a:rPr lang="zh-CN" altLang="en-US" dirty="0">
                <a:ea typeface="宋体" panose="02010600030101010101" pitchFamily="2" charset="-122"/>
              </a:rPr>
              <a:t>结构。</a:t>
            </a:r>
            <a:endParaRPr lang="en-US" altLang="zh-CN" dirty="0"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ea typeface="宋体" panose="02010600030101010101" pitchFamily="2" charset="-122"/>
              </a:rPr>
              <a:t>10 </a:t>
            </a:r>
            <a:r>
              <a:rPr lang="en-US" altLang="zh-CN" dirty="0" err="1">
                <a:ea typeface="宋体" panose="02010600030101010101" pitchFamily="2" charset="-122"/>
              </a:rPr>
              <a:t>ps</a:t>
            </a:r>
            <a:r>
              <a:rPr lang="zh-CN" altLang="en-US" dirty="0">
                <a:ea typeface="宋体" panose="02010600030101010101" pitchFamily="2" charset="-122"/>
              </a:rPr>
              <a:t>级的时钟分发与同步精度，与目前日臻完善的</a:t>
            </a:r>
            <a:r>
              <a:rPr lang="en-US" altLang="zh-CN" dirty="0" err="1">
                <a:ea typeface="宋体" panose="02010600030101010101" pitchFamily="2" charset="-122"/>
              </a:rPr>
              <a:t>ps</a:t>
            </a:r>
            <a:r>
              <a:rPr lang="zh-CN" altLang="en-US" dirty="0">
                <a:ea typeface="宋体" panose="02010600030101010101" pitchFamily="2" charset="-122"/>
              </a:rPr>
              <a:t>级</a:t>
            </a:r>
            <a:r>
              <a:rPr lang="en-US" altLang="zh-CN" dirty="0">
                <a:ea typeface="宋体" panose="02010600030101010101" pitchFamily="2" charset="-122"/>
              </a:rPr>
              <a:t>TDC</a:t>
            </a:r>
            <a:r>
              <a:rPr lang="zh-CN" altLang="en-US" dirty="0">
                <a:ea typeface="宋体" panose="02010600030101010101" pitchFamily="2" charset="-122"/>
              </a:rPr>
              <a:t>设计技术相配合，是下一代大型物理实验必要的探测器技术之一，建立在该技术之上的标准化的数据传输技术研究，以适应大型</a:t>
            </a:r>
            <a:r>
              <a:rPr lang="en-US" altLang="zh-CN" dirty="0">
                <a:ea typeface="宋体" panose="02010600030101010101" pitchFamily="2" charset="-122"/>
              </a:rPr>
              <a:t>DAQ</a:t>
            </a:r>
            <a:r>
              <a:rPr lang="zh-CN" altLang="en-US" dirty="0">
                <a:ea typeface="宋体" panose="02010600030101010101" pitchFamily="2" charset="-122"/>
              </a:rPr>
              <a:t>系统构建的需求为目的，应该是下一步一个重要的研究课题。</a:t>
            </a:r>
            <a:endParaRPr lang="en-US" altLang="zh-CN" sz="2000" dirty="0">
              <a:ea typeface="宋体" panose="02010600030101010101" pitchFamily="2" charset="-122"/>
            </a:endParaRPr>
          </a:p>
        </p:txBody>
      </p:sp>
      <p:sp>
        <p:nvSpPr>
          <p:cNvPr id="7172" name="日期占位符 3">
            <a:extLst>
              <a:ext uri="{FF2B5EF4-FFF2-40B4-BE49-F238E27FC236}">
                <a16:creationId xmlns:a16="http://schemas.microsoft.com/office/drawing/2014/main" id="{2437034A-E25A-45B2-BA8F-358B169300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E091B0C0-634D-464E-8F4E-0AE28AFE108F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7173" name="页脚占位符 4">
            <a:extLst>
              <a:ext uri="{FF2B5EF4-FFF2-40B4-BE49-F238E27FC236}">
                <a16:creationId xmlns:a16="http://schemas.microsoft.com/office/drawing/2014/main" id="{D9598690-B169-4EE5-BF01-6C193281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7174" name="灯片编号占位符 5">
            <a:extLst>
              <a:ext uri="{FF2B5EF4-FFF2-40B4-BE49-F238E27FC236}">
                <a16:creationId xmlns:a16="http://schemas.microsoft.com/office/drawing/2014/main" id="{977EF75D-A2E3-4BC6-A3A3-6B5C1883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F2CD1A19-DA97-4442-BB46-DF8B25F06F9F}" type="slidenum">
              <a:rPr lang="en-US" altLang="zh-CN" smtClean="0">
                <a:latin typeface="华文楷体" panose="02010600040101010101" pitchFamily="2" charset="-122"/>
              </a:rPr>
              <a:pPr/>
              <a:t>20</a:t>
            </a:fld>
            <a:endParaRPr lang="en-US" altLang="zh-CN">
              <a:latin typeface="华文楷体" panose="0201060004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>
            <a:extLst>
              <a:ext uri="{FF2B5EF4-FFF2-40B4-BE49-F238E27FC236}">
                <a16:creationId xmlns:a16="http://schemas.microsoft.com/office/drawing/2014/main" id="{70F042B5-AE15-41A6-A131-CDA46AECB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algn="ctr">
              <a:defRPr/>
            </a:pPr>
            <a:r>
              <a:rPr lang="zh-CN" altLang="en-US" sz="8000" dirty="0">
                <a:solidFill>
                  <a:srgbClr val="0000CC"/>
                </a:solidFill>
              </a:rPr>
              <a:t>欢迎讨论，恳请指正！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0EB3BF-C569-41C4-8DA8-708D31A63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基于数据串行链路的时钟分发与同步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B165AC-E888-4D22-8BD2-C6598BAC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5705F-D1EF-4371-A417-5F81D3DA1778}" type="datetime1">
              <a:rPr lang="zh-CN" altLang="en-US" smtClean="0"/>
              <a:pPr>
                <a:defRPr/>
              </a:pPr>
              <a:t>2024/7/8</a:t>
            </a:fld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6B3839-F4FD-42BD-B551-67F48880B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0997C1-8346-4CAF-9FAC-83CEADF95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C3941-6787-4DDC-B866-35C626FCAE57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7" name="图片 42" descr="G:\LabPC_Backup\Disk_E\Workspace\Thesis\Figs\time-data-net.PNG">
            <a:extLst>
              <a:ext uri="{FF2B5EF4-FFF2-40B4-BE49-F238E27FC236}">
                <a16:creationId xmlns:a16="http://schemas.microsoft.com/office/drawing/2014/main" id="{E308111D-9F66-471D-9BF3-CEC8F2C2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196752"/>
            <a:ext cx="8618227" cy="285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连接符 6">
            <a:extLst>
              <a:ext uri="{FF2B5EF4-FFF2-40B4-BE49-F238E27FC236}">
                <a16:creationId xmlns:a16="http://schemas.microsoft.com/office/drawing/2014/main" id="{D52D8142-8E7E-491E-A0ED-CEBB661F137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31504" y="908050"/>
            <a:ext cx="7848872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45E67618-19A1-46A6-BE8B-214E27AFA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80714"/>
            <a:ext cx="10871200" cy="2323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1800" kern="0" dirty="0">
                <a:ea typeface="宋体" panose="02010600030101010101" pitchFamily="2" charset="-122"/>
              </a:rPr>
              <a:t>电信领域：电信运营商的基站要同步，以提供可靠高质量的语音通话和数据传输</a:t>
            </a:r>
          </a:p>
          <a:p>
            <a:r>
              <a:rPr lang="zh-CN" altLang="en-US" sz="1800" kern="0" dirty="0">
                <a:ea typeface="宋体" panose="02010600030101010101" pitchFamily="2" charset="-122"/>
              </a:rPr>
              <a:t>工业领域：自动化工业网络要保证自动化生产，要求各工业终端有统一的时间刻度</a:t>
            </a:r>
          </a:p>
          <a:p>
            <a:r>
              <a:rPr lang="zh-CN" altLang="en-US" sz="1800" kern="0" dirty="0">
                <a:ea typeface="宋体" panose="02010600030101010101" pitchFamily="2" charset="-122"/>
              </a:rPr>
              <a:t>电力领域：电力网络的继电保护、故障恢复等场景要求各电力设备具有高精度时间同步</a:t>
            </a:r>
          </a:p>
          <a:p>
            <a:r>
              <a:rPr lang="zh-CN" altLang="en-US" sz="1800" kern="0" dirty="0">
                <a:ea typeface="宋体" panose="02010600030101010101" pitchFamily="2" charset="-122"/>
              </a:rPr>
              <a:t>数据中心：分布式数据计算的需求，要求高精度的时间同步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r>
              <a:rPr lang="zh-CN" altLang="en-US" sz="1800" kern="0" dirty="0">
                <a:ea typeface="宋体" panose="02010600030101010101" pitchFamily="2" charset="-122"/>
              </a:rPr>
              <a:t>大型物理实验装置：要求最严格、最精确的时钟同步，例如：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pPr marL="217488" lvl="1" indent="0">
              <a:buNone/>
            </a:pPr>
            <a:r>
              <a:rPr lang="en-US" altLang="zh-CN" kern="0" dirty="0">
                <a:solidFill>
                  <a:srgbClr val="C00000"/>
                </a:solidFill>
                <a:ea typeface="宋体" panose="02010600030101010101" pitchFamily="2" charset="-122"/>
              </a:rPr>
              <a:t>   LHC Phase-2 upgrades</a:t>
            </a:r>
            <a:r>
              <a:rPr lang="zh-CN" altLang="en-US" kern="0" dirty="0">
                <a:solidFill>
                  <a:srgbClr val="C00000"/>
                </a:solidFill>
                <a:ea typeface="宋体" panose="02010600030101010101" pitchFamily="2" charset="-122"/>
              </a:rPr>
              <a:t>对时钟分发与同步系统的</a:t>
            </a:r>
            <a:r>
              <a:rPr lang="en-US" altLang="zh-CN" kern="0" dirty="0">
                <a:solidFill>
                  <a:srgbClr val="C00000"/>
                </a:solidFill>
                <a:ea typeface="宋体" panose="02010600030101010101" pitchFamily="2" charset="-122"/>
              </a:rPr>
              <a:t>precision</a:t>
            </a:r>
            <a:r>
              <a:rPr lang="zh-CN" altLang="en-US" kern="0" dirty="0">
                <a:solidFill>
                  <a:srgbClr val="C00000"/>
                </a:solidFill>
                <a:ea typeface="宋体" panose="02010600030101010101" pitchFamily="2" charset="-122"/>
              </a:rPr>
              <a:t>要求：小于</a:t>
            </a:r>
            <a:r>
              <a:rPr lang="en-US" altLang="zh-CN" kern="0" dirty="0">
                <a:solidFill>
                  <a:srgbClr val="C00000"/>
                </a:solidFill>
                <a:ea typeface="宋体" panose="02010600030101010101" pitchFamily="2" charset="-122"/>
              </a:rPr>
              <a:t>10ps RMS</a:t>
            </a:r>
          </a:p>
          <a:p>
            <a:pPr marL="217488" lvl="1" indent="0">
              <a:buNone/>
            </a:pPr>
            <a:endParaRPr lang="en-US" altLang="zh-CN" kern="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0803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DBBCB9-30AF-414C-9373-DFB027FB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分发与同步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31D86F-0D75-456A-9208-BFB0AD251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75705F-D1EF-4371-A417-5F81D3DA1778}" type="datetime1">
              <a:rPr lang="zh-CN" altLang="en-US" smtClean="0"/>
              <a:pPr>
                <a:defRPr/>
              </a:pPr>
              <a:t>2024/7/8</a:t>
            </a:fld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C9A02D-1BF1-4B7E-B362-75DB6156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中国科学技术大学实时技术实验室</a:t>
            </a: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DE02D0-9B21-4537-87EB-347D2DB8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AC3941-6787-4DDC-B866-35C626FCAE57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50095D48-1C39-4B17-AC47-100C5FE94F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224" y="1034141"/>
                <a:ext cx="4444268" cy="32589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80000"/>
                  <a:buFont typeface="Wingdings" panose="05000000000000000000" pitchFamily="2" charset="2"/>
                  <a:buChar char="n"/>
                  <a:defRPr sz="2400">
                    <a:solidFill>
                      <a:srgbClr val="33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  <a:lvl2pPr marL="503238" indent="-28575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n"/>
                  <a:defRPr sz="1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2pPr>
                <a:lvl3pPr marL="719138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60066"/>
                  </a:buClr>
                  <a:buSzPct val="8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zh-CN" altLang="en-US" sz="1800" kern="0" dirty="0">
                    <a:ea typeface="宋体" panose="02010600030101010101" pitchFamily="2" charset="-122"/>
                  </a:rPr>
                  <a:t>分发：钟表基本计时单位的传递，只有将基本计时单位发送给对方，才可能实现高精度的时钟同步</a:t>
                </a:r>
                <a:endParaRPr lang="en-US" altLang="zh-CN" sz="1800" kern="0" dirty="0">
                  <a:ea typeface="宋体" panose="02010600030101010101" pitchFamily="2" charset="-122"/>
                </a:endParaRPr>
              </a:p>
              <a:p>
                <a:r>
                  <a:rPr lang="zh-CN" altLang="en-US" sz="1800" kern="0" dirty="0">
                    <a:ea typeface="宋体" panose="02010600030101010101" pitchFamily="2" charset="-122"/>
                  </a:rPr>
                  <a:t>同步：同一个计时单位，并且钟表读   数对齐，即：</a:t>
                </a:r>
                <a14:m>
                  <m:oMath xmlns:m="http://schemas.openxmlformats.org/officeDocument/2006/math">
                    <m:r>
                      <a:rPr lang="en-US" altLang="zh-CN" sz="18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zh-CN" altLang="en-US" sz="1800" kern="0" dirty="0">
                    <a:ea typeface="宋体" panose="02010600030101010101" pitchFamily="2" charset="-122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zh-CN" sz="1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altLang="zh-CN" sz="1800" kern="0" dirty="0">
                  <a:ea typeface="宋体" panose="02010600030101010101" pitchFamily="2" charset="-122"/>
                </a:endParaRPr>
              </a:p>
              <a:p>
                <a:r>
                  <a:rPr lang="zh-CN" altLang="en-US" sz="1800" kern="0" dirty="0">
                    <a:ea typeface="宋体" panose="02010600030101010101" pitchFamily="2" charset="-122"/>
                  </a:rPr>
                  <a:t>在缺乏“绝对”时间刻度标定情况下，也可以通过包含时间信息的双向包交换让彼此知道时间偏差，再结合自动相位调整机制实现时钟自动同步</a:t>
                </a:r>
                <a:endParaRPr lang="en-US" altLang="zh-CN" sz="1800" kern="0" dirty="0">
                  <a:ea typeface="宋体" panose="02010600030101010101" pitchFamily="2" charset="-122"/>
                </a:endParaRPr>
              </a:p>
              <a:p>
                <a:pPr lvl="1"/>
                <a:endParaRPr lang="en-US" altLang="zh-CN" sz="1200" kern="0" dirty="0">
                  <a:ea typeface="宋体" panose="02010600030101010101" pitchFamily="2" charset="-122"/>
                </a:endParaRPr>
              </a:p>
              <a:p>
                <a:endParaRPr lang="en-US" altLang="zh-CN" sz="1800" kern="0" dirty="0">
                  <a:ea typeface="宋体" panose="02010600030101010101" pitchFamily="2" charset="-122"/>
                </a:endParaRPr>
              </a:p>
              <a:p>
                <a:endParaRPr lang="en-US" altLang="zh-CN" kern="0" dirty="0"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50095D48-1C39-4B17-AC47-100C5FE94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24" y="1034141"/>
                <a:ext cx="4444268" cy="3258956"/>
              </a:xfrm>
              <a:prstGeom prst="rect">
                <a:avLst/>
              </a:prstGeom>
              <a:blipFill>
                <a:blip r:embed="rId3"/>
                <a:stretch>
                  <a:fillRect l="-274" t="-749" r="-6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B19ED329-EFD2-44FB-B840-F354A9BE1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403159"/>
            <a:ext cx="6984234" cy="2467206"/>
          </a:xfrm>
          <a:prstGeom prst="rect">
            <a:avLst/>
          </a:prstGeom>
        </p:spPr>
      </p:pic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6DC0EC33-48FB-4E6E-939E-8D8B0D1CEBF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479943" y="2230472"/>
            <a:ext cx="1272241" cy="762000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811979C4-660F-4AB9-B4E4-DD6FAE2660A3}"/>
              </a:ext>
            </a:extLst>
          </p:cNvPr>
          <p:cNvCxnSpPr>
            <a:cxnSpLocks/>
          </p:cNvCxnSpPr>
          <p:nvPr/>
        </p:nvCxnSpPr>
        <p:spPr bwMode="auto">
          <a:xfrm flipV="1">
            <a:off x="8904312" y="2281556"/>
            <a:ext cx="1201912" cy="710916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5552AE6-3842-4D60-95A9-319677915508}"/>
              </a:ext>
            </a:extLst>
          </p:cNvPr>
          <p:cNvSpPr txBox="1"/>
          <p:nvPr/>
        </p:nvSpPr>
        <p:spPr>
          <a:xfrm>
            <a:off x="7494073" y="2992472"/>
            <a:ext cx="220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这两个“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”可以不同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DAFEA14-E604-45F9-9F88-2BCDD2CA76C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58163" y="2281556"/>
            <a:ext cx="1212184" cy="1147444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2695CD60-0247-4025-9C0D-88ADD91BCEA4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9458398" y="2281559"/>
            <a:ext cx="526034" cy="1110400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32FAEB85-6A96-49F7-BFAB-A81FC45584B7}"/>
              </a:ext>
            </a:extLst>
          </p:cNvPr>
          <p:cNvSpPr txBox="1"/>
          <p:nvPr/>
        </p:nvSpPr>
        <p:spPr>
          <a:xfrm>
            <a:off x="7527998" y="3391959"/>
            <a:ext cx="386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钟表的粗计数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基本计时单位的个数</a:t>
            </a: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0BE52ED6-E118-44E3-B8AE-207BF10771A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830037" y="2169540"/>
            <a:ext cx="766543" cy="1763516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742B2D27-FD98-4E41-BDE4-B96EDA2F5600}"/>
              </a:ext>
            </a:extLst>
          </p:cNvPr>
          <p:cNvCxnSpPr>
            <a:cxnSpLocks/>
          </p:cNvCxnSpPr>
          <p:nvPr/>
        </p:nvCxnSpPr>
        <p:spPr bwMode="auto">
          <a:xfrm flipV="1">
            <a:off x="9581497" y="2281556"/>
            <a:ext cx="827150" cy="1651500"/>
          </a:xfrm>
          <a:prstGeom prst="straightConnector1">
            <a:avLst/>
          </a:prstGeom>
          <a:solidFill>
            <a:srgbClr val="CC3300">
              <a:alpha val="53000"/>
            </a:srgbClr>
          </a:solidFill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C916E95E-C501-49F0-A4F9-95F38EA4DE9D}"/>
              </a:ext>
            </a:extLst>
          </p:cNvPr>
          <p:cNvSpPr txBox="1"/>
          <p:nvPr/>
        </p:nvSpPr>
        <p:spPr>
          <a:xfrm>
            <a:off x="7536160" y="3844528"/>
            <a:ext cx="386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钟表的细计数</a:t>
            </a:r>
            <a:r>
              <a:rPr lang="en-US" altLang="zh-CN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 </a:t>
            </a: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基本计时单位的相位</a:t>
            </a:r>
          </a:p>
        </p:txBody>
      </p:sp>
      <p:cxnSp>
        <p:nvCxnSpPr>
          <p:cNvPr id="53" name="直接连接符 7">
            <a:extLst>
              <a:ext uri="{FF2B5EF4-FFF2-40B4-BE49-F238E27FC236}">
                <a16:creationId xmlns:a16="http://schemas.microsoft.com/office/drawing/2014/main" id="{3DAABE15-26EC-430D-896F-6357921CBE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1656184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内容占位符 2">
                <a:extLst>
                  <a:ext uri="{FF2B5EF4-FFF2-40B4-BE49-F238E27FC236}">
                    <a16:creationId xmlns:a16="http://schemas.microsoft.com/office/drawing/2014/main" id="{91F7C332-7C19-45AE-A931-0DCDD9A48F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98502" y="4576457"/>
                <a:ext cx="7286130" cy="183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80000"/>
                  <a:buFont typeface="Wingdings" panose="05000000000000000000" pitchFamily="2" charset="2"/>
                  <a:buChar char="n"/>
                  <a:defRPr sz="2400">
                    <a:solidFill>
                      <a:srgbClr val="3333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1pPr>
                <a:lvl2pPr marL="503238" indent="-28575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n"/>
                  <a:defRPr sz="18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2pPr>
                <a:lvl3pPr marL="719138" indent="-228600" algn="l" rtl="0" eaLnBrk="0" fontAlgn="base" hangingPunct="0">
                  <a:lnSpc>
                    <a:spcPct val="12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660066"/>
                  </a:buClr>
                  <a:buSzPct val="80000"/>
                  <a:buFont typeface="Wingdings" panose="05000000000000000000" pitchFamily="2" charset="2"/>
                  <a:buChar char="n"/>
                  <a:defRPr sz="16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defRPr>
                </a:lvl3pPr>
                <a:lvl4pPr marL="1371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8288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lvl="1"/>
                <a:r>
                  <a:rPr lang="en-US" altLang="zh-CN" sz="1400" kern="0" dirty="0">
                    <a:ea typeface="宋体" panose="02010600030101010101" pitchFamily="2" charset="-122"/>
                  </a:rPr>
                  <a:t>master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将自己的钟表读数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1400" b="0" i="1"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发送给</m:t>
                    </m:r>
                  </m:oMath>
                </a14:m>
                <a:r>
                  <a:rPr lang="en-US" altLang="zh-CN" sz="1400" kern="0" dirty="0">
                    <a:latin typeface="+mj-ea"/>
                    <a:ea typeface="+mj-ea"/>
                  </a:rPr>
                  <a:t>slave</a:t>
                </a:r>
                <a:r>
                  <a:rPr lang="zh-CN" altLang="en-US" sz="1400" kern="0" dirty="0">
                    <a:latin typeface="+mj-ea"/>
                    <a:ea typeface="+mj-ea"/>
                  </a:rPr>
                  <a:t>，</a:t>
                </a:r>
                <a:r>
                  <a:rPr lang="en-US" altLang="zh-CN" sz="1400" kern="0" dirty="0">
                    <a:latin typeface="+mj-ea"/>
                    <a:ea typeface="+mj-ea"/>
                  </a:rPr>
                  <a:t>slave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接收到该数据的时刻为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1400" kern="0" dirty="0">
                    <a:ea typeface="宋体" panose="02010600030101010101" pitchFamily="2" charset="-122"/>
                  </a:rPr>
                  <a:t>。两者时间零点的偏差：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𝑜𝑓𝑓𝑠𝑒𝑡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sub>
                    </m:sSub>
                  </m:oMath>
                </a14:m>
                <a:r>
                  <a:rPr lang="en-US" altLang="zh-CN" sz="1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14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sub>
                    </m:sSub>
                  </m:oMath>
                </a14:m>
                <a:r>
                  <a:rPr lang="zh-CN" altLang="en-US" sz="1400" kern="0" dirty="0">
                    <a:ea typeface="宋体" panose="02010600030101010101" pitchFamily="2" charset="-122"/>
                  </a:rPr>
                  <a:t>为从</a:t>
                </a:r>
                <a:r>
                  <a:rPr lang="en-US" altLang="zh-CN" sz="1400" kern="0" dirty="0">
                    <a:ea typeface="宋体" panose="02010600030101010101" pitchFamily="2" charset="-122"/>
                  </a:rPr>
                  <a:t>master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到</a:t>
                </a:r>
                <a:r>
                  <a:rPr lang="en-US" altLang="zh-CN" sz="1400" kern="0" dirty="0">
                    <a:ea typeface="宋体" panose="02010600030101010101" pitchFamily="2" charset="-122"/>
                  </a:rPr>
                  <a:t>slave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的传输延时。</a:t>
                </a:r>
                <a:endParaRPr lang="en-US" altLang="zh-CN" sz="1400" kern="0" dirty="0">
                  <a:ea typeface="宋体" panose="02010600030101010101" pitchFamily="2" charset="-122"/>
                </a:endParaRPr>
              </a:p>
              <a:p>
                <a:pPr lvl="1"/>
                <a:r>
                  <a:rPr lang="en-US" altLang="zh-CN" sz="1400" kern="0" dirty="0">
                    <a:ea typeface="宋体" panose="02010600030101010101" pitchFamily="2" charset="-122"/>
                  </a:rPr>
                  <a:t> 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同样， </a:t>
                </a:r>
                <a:r>
                  <a:rPr lang="en-US" altLang="zh-CN" sz="1400" kern="0" dirty="0">
                    <a:ea typeface="宋体" panose="02010600030101010101" pitchFamily="2" charset="-122"/>
                  </a:rPr>
                  <a:t>slave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将自己的钟表读数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sz="1400" kern="0" dirty="0">
                    <a:ea typeface="宋体" panose="02010600030101010101" pitchFamily="2" charset="-122"/>
                  </a:rPr>
                  <a:t> 发送给</a:t>
                </a:r>
                <a:r>
                  <a:rPr lang="en-US" altLang="zh-CN" sz="1400" kern="0" dirty="0">
                    <a:ea typeface="宋体" panose="02010600030101010101" pitchFamily="2" charset="-122"/>
                  </a:rPr>
                  <a:t>master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，</a:t>
                </a:r>
                <a:r>
                  <a:rPr lang="en-US" altLang="zh-CN" sz="1400" kern="0" dirty="0">
                    <a:ea typeface="宋体" panose="02010600030101010101" pitchFamily="2" charset="-122"/>
                  </a:rPr>
                  <a:t>master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接收到该数据的时刻为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zh-CN" altLang="en-US" sz="1400" kern="0" dirty="0">
                    <a:ea typeface="宋体" panose="02010600030101010101" pitchFamily="2" charset="-122"/>
                  </a:rPr>
                  <a:t>。两者时间零点的偏差：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𝑜𝑓𝑓𝑠𝑒𝑡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m:rPr>
                            <m:sty m:val="p"/>
                          </m:rP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</m:t>
                        </m:r>
                      </m:sub>
                    </m:sSub>
                  </m:oMath>
                </a14:m>
                <a:endParaRPr lang="en-US" altLang="zh-CN" sz="14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zh-CN" altLang="en-US" sz="1400" kern="0" dirty="0">
                    <a:solidFill>
                      <a:srgbClr val="0000CC"/>
                    </a:solidFill>
                    <a:ea typeface="宋体" panose="02010600030101010101" pitchFamily="2" charset="-122"/>
                  </a:rPr>
                  <a:t>如果双向传输延时严格相等</a:t>
                </a:r>
                <a:r>
                  <a:rPr lang="zh-CN" altLang="en-US" sz="1400" kern="0" dirty="0">
                    <a:ea typeface="宋体" panose="02010600030101010101" pitchFamily="2" charset="-122"/>
                  </a:rPr>
                  <a:t>，则：</a:t>
                </a:r>
                <a:r>
                  <a:rPr lang="en-US" altLang="zh-CN" sz="1400" kern="0" dirty="0">
                    <a:ea typeface="宋体" panose="02010600030101010101" pitchFamily="2" charset="-122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)+(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altLang="zh-CN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1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)=2</m:t>
                    </m:r>
                    <m:sSub>
                      <m:sSubPr>
                        <m:ctrl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δ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AB</m:t>
                        </m:r>
                      </m:sub>
                    </m:sSub>
                  </m:oMath>
                </a14:m>
                <a:r>
                  <a:rPr lang="en-US" altLang="zh-CN" sz="1400" kern="0" dirty="0">
                    <a:ea typeface="宋体" panose="02010600030101010101" pitchFamily="2" charset="-122"/>
                  </a:rPr>
                  <a:t>  </a:t>
                </a:r>
              </a:p>
              <a:p>
                <a:pPr marL="217488" lvl="1" indent="0">
                  <a:buNone/>
                </a:pPr>
                <a:r>
                  <a:rPr lang="zh-CN" altLang="en-US" sz="1400" kern="0" dirty="0">
                    <a:ea typeface="宋体" panose="02010600030101010101" pitchFamily="2" charset="-122"/>
                  </a:rPr>
                  <a:t>     即由来回程交换时间包可以确定单向传输延时，进而确定两者时间原点之间的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𝑜𝑓𝑓𝑠𝑒𝑡</m:t>
                    </m:r>
                  </m:oMath>
                </a14:m>
                <a:endParaRPr lang="en-US" altLang="zh-CN" sz="1800" kern="0" dirty="0">
                  <a:ea typeface="宋体" panose="02010600030101010101" pitchFamily="2" charset="-122"/>
                </a:endParaRPr>
              </a:p>
              <a:p>
                <a:endParaRPr lang="en-US" altLang="zh-CN" kern="0" dirty="0"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5" name="内容占位符 2">
                <a:extLst>
                  <a:ext uri="{FF2B5EF4-FFF2-40B4-BE49-F238E27FC236}">
                    <a16:creationId xmlns:a16="http://schemas.microsoft.com/office/drawing/2014/main" id="{91F7C332-7C19-45AE-A931-0DCDD9A48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8502" y="4576457"/>
                <a:ext cx="7286130" cy="18343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图片 56">
            <a:extLst>
              <a:ext uri="{FF2B5EF4-FFF2-40B4-BE49-F238E27FC236}">
                <a16:creationId xmlns:a16="http://schemas.microsoft.com/office/drawing/2014/main" id="{B152289B-4E3D-4F2E-8CFF-1E2811A3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98" y="4293097"/>
            <a:ext cx="3536918" cy="21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9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同步的精准度和稳定性</a:t>
            </a:r>
          </a:p>
        </p:txBody>
      </p:sp>
      <p:sp>
        <p:nvSpPr>
          <p:cNvPr id="12291" name="日期占位符 3">
            <a:extLst>
              <a:ext uri="{FF2B5EF4-FFF2-40B4-BE49-F238E27FC236}">
                <a16:creationId xmlns:a16="http://schemas.microsoft.com/office/drawing/2014/main" id="{623CBFC7-A9BA-4B14-899D-4C21D39BCC8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F30FA15F-2345-4B8D-827C-00C59276BBB5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2292" name="页脚占位符 4">
            <a:extLst>
              <a:ext uri="{FF2B5EF4-FFF2-40B4-BE49-F238E27FC236}">
                <a16:creationId xmlns:a16="http://schemas.microsoft.com/office/drawing/2014/main" id="{AF416633-D010-4B4F-9904-20163A55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2293" name="灯片编号占位符 5">
            <a:extLst>
              <a:ext uri="{FF2B5EF4-FFF2-40B4-BE49-F238E27FC236}">
                <a16:creationId xmlns:a16="http://schemas.microsoft.com/office/drawing/2014/main" id="{5B0449DC-69FC-4C4B-B5E1-F43C4156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1830335-E53A-475B-B9E9-D4140476D2C7}" type="slidenum">
              <a:rPr lang="en-US" altLang="zh-CN" smtClean="0">
                <a:latin typeface="华文楷体" panose="02010600040101010101" pitchFamily="2" charset="-122"/>
              </a:rPr>
              <a:pPr/>
              <a:t>5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2294" name="直接连接符 6">
            <a:extLst>
              <a:ext uri="{FF2B5EF4-FFF2-40B4-BE49-F238E27FC236}">
                <a16:creationId xmlns:a16="http://schemas.microsoft.com/office/drawing/2014/main" id="{8040DB97-ED0F-4860-A98B-C826F97928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4464496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C46FAD2A-FE6C-4851-8524-9048EC39C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3" y="980728"/>
            <a:ext cx="7920880" cy="3243688"/>
          </a:xfrm>
          <a:prstGeom prst="rect">
            <a:avLst/>
          </a:prstGeom>
        </p:spPr>
      </p:pic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D83C198F-7CD6-4615-956C-7E21EADD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89265"/>
            <a:ext cx="6278488" cy="17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1800" kern="0" dirty="0">
                <a:ea typeface="宋体" panose="02010600030101010101" pitchFamily="2" charset="-122"/>
              </a:rPr>
              <a:t>利用来回程传输时间戳的方法能够获取传输延时的精度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r>
              <a:rPr lang="zh-CN" altLang="en-US" sz="1800" kern="0" dirty="0">
                <a:ea typeface="宋体" panose="02010600030101010101" pitchFamily="2" charset="-122"/>
              </a:rPr>
              <a:t>相位补偿的精度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r>
              <a:rPr lang="zh-CN" altLang="en-US" sz="1800" kern="0" dirty="0">
                <a:ea typeface="宋体" panose="02010600030101010101" pitchFamily="2" charset="-122"/>
              </a:rPr>
              <a:t>时钟分发链路初始化状态的一致性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endParaRPr lang="en-US" altLang="zh-CN" sz="1200" kern="0" dirty="0">
              <a:ea typeface="宋体" panose="02010600030101010101" pitchFamily="2" charset="-122"/>
            </a:endParaRPr>
          </a:p>
          <a:p>
            <a:endParaRPr lang="en-US" altLang="zh-CN" sz="1800" kern="0" dirty="0">
              <a:ea typeface="宋体" panose="02010600030101010101" pitchFamily="2" charset="-122"/>
            </a:endParaRPr>
          </a:p>
          <a:p>
            <a:endParaRPr lang="en-US" altLang="zh-CN" kern="0" dirty="0">
              <a:ea typeface="宋体" panose="02010600030101010101" pitchFamily="2" charset="-122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7EE4FB77-8E4E-4BFD-8ACB-ACCDB6A04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4589265"/>
            <a:ext cx="4256895" cy="127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1800" kern="0" dirty="0">
                <a:ea typeface="宋体" panose="02010600030101010101" pitchFamily="2" charset="-122"/>
              </a:rPr>
              <a:t>从数据链路中恢复时钟的稳定性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r>
              <a:rPr lang="zh-CN" altLang="en-US" sz="1800" kern="0" dirty="0">
                <a:ea typeface="宋体" panose="02010600030101010101" pitchFamily="2" charset="-122"/>
              </a:rPr>
              <a:t>分发路径传输延时的稳定性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r>
              <a:rPr lang="zh-CN" altLang="en-US" sz="1800" kern="0" dirty="0">
                <a:ea typeface="宋体" panose="02010600030101010101" pitchFamily="2" charset="-122"/>
              </a:rPr>
              <a:t>分发路径传输延时的温度效应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en-US" altLang="zh-CN" sz="1200" kern="0" dirty="0">
              <a:ea typeface="宋体" panose="02010600030101010101" pitchFamily="2" charset="-122"/>
            </a:endParaRPr>
          </a:p>
          <a:p>
            <a:endParaRPr lang="en-US" altLang="zh-CN" sz="1800" kern="0" dirty="0">
              <a:ea typeface="宋体" panose="02010600030101010101" pitchFamily="2" charset="-122"/>
            </a:endParaRPr>
          </a:p>
          <a:p>
            <a:endParaRPr lang="en-US" altLang="zh-CN" kern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主要分发与同步协议</a:t>
            </a:r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</a:t>
            </a:r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6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4320480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FB0DB16-ACF0-41C5-BA71-340C29A65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2737"/>
            <a:ext cx="6278488" cy="171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 Time Protocol(NTP)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是计算机网络之间进行时钟同步的一个网络协议。数据的发送和接收均基于软件层，最大的误差来自软件部分的延时不可控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 of microsecond</a:t>
            </a:r>
            <a:endParaRPr lang="en-US" altLang="zh-CN" sz="1600" kern="0" dirty="0">
              <a:ea typeface="宋体" panose="02010600030101010101" pitchFamily="2" charset="-122"/>
            </a:endParaRPr>
          </a:p>
          <a:p>
            <a:endParaRPr lang="en-US" altLang="zh-CN" sz="1800" kern="0" dirty="0">
              <a:ea typeface="宋体" panose="02010600030101010101" pitchFamily="2" charset="-122"/>
            </a:endParaRPr>
          </a:p>
          <a:p>
            <a:endParaRPr lang="en-US" altLang="zh-CN" kern="0" dirty="0">
              <a:ea typeface="宋体" panose="0201060003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73D1D9F-30C4-41F1-83D5-859903962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" y="2716444"/>
            <a:ext cx="3860800" cy="34776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94E6EB8-6BFA-4770-B942-33C7473C6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146050"/>
            <a:ext cx="4002608" cy="3210938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CA96D7C1-D939-4D1E-9E80-DAE733B64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5880" y="3429000"/>
            <a:ext cx="6278488" cy="285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Time Protocol(PTP)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计算机网络之间时钟同步协议，称为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1588 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标准协议。数据发送和接收基于物理硬件层，消除了软件部分的影响。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主从节点的时钟是独立的，频率并不严格一致，因此需要通过不停进行同步报文的交换来校准从节点频率以及消除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offset 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主从节点的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offset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是基于粗时间戳计算的，其精度受限于粗时间戳的分辨率（比如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125MHz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时钟的分辨率为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8ns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  <a:p>
            <a:pPr lvl="1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假设主从节点间往返链路的延时相同，但实际很难保证</a:t>
            </a: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Accuracy: sub-microseconds</a:t>
            </a:r>
            <a:endParaRPr lang="en-US" altLang="zh-CN" sz="1800" kern="0" dirty="0">
              <a:ea typeface="宋体" panose="02010600030101010101" pitchFamily="2" charset="-122"/>
            </a:endParaRPr>
          </a:p>
          <a:p>
            <a:endParaRPr lang="en-US" altLang="zh-CN" kern="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主要分发与同步协议</a:t>
            </a:r>
            <a:r>
              <a:rPr lang="zh-CN" altLang="en-US" sz="2000" dirty="0"/>
              <a:t>（</a:t>
            </a:r>
            <a:r>
              <a:rPr lang="en-US" altLang="zh-CN" sz="2000" dirty="0"/>
              <a:t>2</a:t>
            </a:r>
            <a:r>
              <a:rPr lang="zh-CN" altLang="en-US" sz="2000" dirty="0"/>
              <a:t>）</a:t>
            </a:r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 dirty="0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7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4320480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FB0DB16-ACF0-41C5-BA71-340C29A65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002736"/>
            <a:ext cx="5846440" cy="545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503238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 marL="719138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660066"/>
              </a:buClr>
              <a:buSzPct val="80000"/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Rabbit Protocol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针对大型物理实验提出的最新同步协议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基于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PTP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协议以及同步以太网技术，数据的产生和发送基于物理硬件层。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借助串行收发器（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SerDes)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，主节点将时钟嵌入到数据流中传输，子节点利用时钟恢复技术从数据链路中恢复时钟，整个网络中所有节点时钟频率都相同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数据包发送和接收时刻的记录加入了相位部分</a:t>
            </a:r>
          </a:p>
          <a:p>
            <a:pPr lvl="1"/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考虑了主从节点间往返链路延时的非对称性，要求通过三个步骤，对链路中传输延时部分进行复杂的测量标定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光纤延时测量</a:t>
            </a:r>
          </a:p>
          <a:p>
            <a:pPr lvl="2"/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 calibrator</a:t>
            </a:r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的预标定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 Device</a:t>
            </a:r>
            <a:r>
              <a:rPr lang="zh-CN" alt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的标定</a:t>
            </a:r>
            <a:endParaRPr lang="en-US" altLang="zh-CN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Accuracy: sub-nanoseconds</a:t>
            </a:r>
          </a:p>
          <a:p>
            <a:pPr lvl="1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Precision: sub-50 picoseconds.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DBD51A3-CA56-4629-B6EE-E597C2DCF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5264" y="432138"/>
            <a:ext cx="5334047" cy="38884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8A1D8C-8A42-49B0-A80F-59F2AD693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4481646"/>
            <a:ext cx="3151705" cy="19273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6E05AB8-7D8F-49F3-9C8E-AE0101138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700" y="5472931"/>
            <a:ext cx="2666476" cy="9361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BED5999-D17F-4C5B-9D4D-60A2E8FBC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435" y="4825413"/>
            <a:ext cx="2492018" cy="1583622"/>
          </a:xfrm>
          <a:prstGeom prst="rect">
            <a:avLst/>
          </a:prstGeom>
        </p:spPr>
      </p:pic>
      <p:sp>
        <p:nvSpPr>
          <p:cNvPr id="19" name="箭头: 下 24">
            <a:extLst>
              <a:ext uri="{FF2B5EF4-FFF2-40B4-BE49-F238E27FC236}">
                <a16:creationId xmlns:a16="http://schemas.microsoft.com/office/drawing/2014/main" id="{61B29683-C5AC-4BCB-A4C3-BFBCF16B2F9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335262" y="4856398"/>
            <a:ext cx="190500" cy="504055"/>
          </a:xfrm>
          <a:prstGeom prst="downArrow">
            <a:avLst>
              <a:gd name="adj1" fmla="val 55468"/>
              <a:gd name="adj2" fmla="val 50015"/>
            </a:avLst>
          </a:prstGeom>
          <a:solidFill>
            <a:srgbClr val="CC3300">
              <a:alpha val="52940"/>
            </a:srgbClr>
          </a:solidFill>
          <a:ln w="9525" algn="ctr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pPr algn="ctr" eaLnBrk="1" hangingPunct="1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210B8AC-31AB-4A6C-B1F3-9B1903F2B6AF}"/>
              </a:ext>
            </a:extLst>
          </p:cNvPr>
          <p:cNvSpPr/>
          <p:nvPr/>
        </p:nvSpPr>
        <p:spPr>
          <a:xfrm>
            <a:off x="5799197" y="4619751"/>
            <a:ext cx="1127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光纤延时测量</a:t>
            </a:r>
            <a:endParaRPr lang="zh-CN" alt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D05C9FF-60E9-4252-B345-7533628AE391}"/>
              </a:ext>
            </a:extLst>
          </p:cNvPr>
          <p:cNvSpPr/>
          <p:nvPr/>
        </p:nvSpPr>
        <p:spPr>
          <a:xfrm>
            <a:off x="7368842" y="5138881"/>
            <a:ext cx="1728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 calibrator</a:t>
            </a:r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预标定</a:t>
            </a:r>
            <a:endParaRPr lang="en-US" altLang="zh-CN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214A244-C8ED-4C0B-9388-DC3E0734053B}"/>
              </a:ext>
            </a:extLst>
          </p:cNvPr>
          <p:cNvSpPr/>
          <p:nvPr/>
        </p:nvSpPr>
        <p:spPr>
          <a:xfrm>
            <a:off x="10190944" y="4498556"/>
            <a:ext cx="1298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 Device</a:t>
            </a:r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标定</a:t>
            </a:r>
            <a:endParaRPr lang="en-US" altLang="zh-CN" sz="1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38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内容占位符 1">
            <a:extLst>
              <a:ext uri="{FF2B5EF4-FFF2-40B4-BE49-F238E27FC236}">
                <a16:creationId xmlns:a16="http://schemas.microsoft.com/office/drawing/2014/main" id="{0853D4E8-1C09-46CA-AC76-3F734F4497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34" b="26099"/>
          <a:stretch/>
        </p:blipFill>
        <p:spPr bwMode="auto">
          <a:xfrm>
            <a:off x="2405821" y="3926925"/>
            <a:ext cx="5706998" cy="168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基于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FPGA-SerDes</a:t>
            </a:r>
            <a:r>
              <a:rPr lang="zh-CN" altLang="en-US" dirty="0"/>
              <a:t>的时钟分发与同步系统</a:t>
            </a:r>
            <a:endParaRPr lang="zh-CN" altLang="en-US" sz="2000" dirty="0"/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2288" y="6508750"/>
            <a:ext cx="2540000" cy="30480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8280920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内容占位符 1">
            <a:extLst>
              <a:ext uri="{FF2B5EF4-FFF2-40B4-BE49-F238E27FC236}">
                <a16:creationId xmlns:a16="http://schemas.microsoft.com/office/drawing/2014/main" id="{BBCC4822-6586-4F4A-9C5E-E63C37AA1C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3048"/>
          <a:stretch/>
        </p:blipFill>
        <p:spPr>
          <a:xfrm>
            <a:off x="2405821" y="1385452"/>
            <a:ext cx="5709665" cy="1683959"/>
          </a:xfrm>
        </p:spPr>
      </p:pic>
      <p:sp>
        <p:nvSpPr>
          <p:cNvPr id="14" name="箭头: 右弧形 2">
            <a:extLst>
              <a:ext uri="{FF2B5EF4-FFF2-40B4-BE49-F238E27FC236}">
                <a16:creationId xmlns:a16="http://schemas.microsoft.com/office/drawing/2014/main" id="{38A66C00-240F-40DC-95D5-4CF6A303B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669" y="2317187"/>
            <a:ext cx="935037" cy="2623973"/>
          </a:xfrm>
          <a:prstGeom prst="curvedLeftArrow">
            <a:avLst>
              <a:gd name="adj1" fmla="val 25037"/>
              <a:gd name="adj2" fmla="val 50066"/>
              <a:gd name="adj3" fmla="val 25000"/>
            </a:avLst>
          </a:prstGeom>
          <a:solidFill>
            <a:srgbClr val="CC3300">
              <a:alpha val="52940"/>
            </a:srgbClr>
          </a:solidFill>
          <a:ln w="9525" algn="ctr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pPr algn="ctr" eaLnBrk="1" hangingPunct="1"/>
            <a:endParaRPr lang="zh-CN" altLang="en-US"/>
          </a:p>
        </p:txBody>
      </p:sp>
      <p:grpSp>
        <p:nvGrpSpPr>
          <p:cNvPr id="15" name="组合 4">
            <a:extLst>
              <a:ext uri="{FF2B5EF4-FFF2-40B4-BE49-F238E27FC236}">
                <a16:creationId xmlns:a16="http://schemas.microsoft.com/office/drawing/2014/main" id="{AE44D2FA-4C7F-428B-B66E-75E3DFC01A9E}"/>
              </a:ext>
            </a:extLst>
          </p:cNvPr>
          <p:cNvGrpSpPr>
            <a:grpSpLocks/>
          </p:cNvGrpSpPr>
          <p:nvPr/>
        </p:nvGrpSpPr>
        <p:grpSpPr bwMode="auto">
          <a:xfrm>
            <a:off x="7972195" y="4509120"/>
            <a:ext cx="596638" cy="400110"/>
            <a:chOff x="6709206" y="3539122"/>
            <a:chExt cx="472546" cy="330287"/>
          </a:xfrm>
        </p:grpSpPr>
        <p:sp>
          <p:nvSpPr>
            <p:cNvPr id="16" name="文本框 26">
              <a:extLst>
                <a:ext uri="{FF2B5EF4-FFF2-40B4-BE49-F238E27FC236}">
                  <a16:creationId xmlns:a16="http://schemas.microsoft.com/office/drawing/2014/main" id="{4AB16C9B-D748-4EE5-88A5-74E559106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206" y="3539122"/>
              <a:ext cx="472546" cy="3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r>
                <a:rPr lang="en-US" altLang="zh-CN" sz="2000" dirty="0">
                  <a:solidFill>
                    <a:srgbClr val="C00000"/>
                  </a:solidFill>
                  <a:latin typeface="华文楷体" panose="02010600040101010101" pitchFamily="2" charset="-122"/>
                </a:rPr>
                <a:t>SFP</a:t>
              </a:r>
              <a:endParaRPr lang="zh-CN" altLang="en-US" sz="2000" dirty="0">
                <a:solidFill>
                  <a:srgbClr val="C00000"/>
                </a:solidFill>
                <a:latin typeface="华文楷体" panose="02010600040101010101" pitchFamily="2" charset="-122"/>
              </a:endParaRPr>
            </a:p>
          </p:txBody>
        </p:sp>
        <p:sp>
          <p:nvSpPr>
            <p:cNvPr id="23" name="矩形 3">
              <a:extLst>
                <a:ext uri="{FF2B5EF4-FFF2-40B4-BE49-F238E27FC236}">
                  <a16:creationId xmlns:a16="http://schemas.microsoft.com/office/drawing/2014/main" id="{0DCC854F-F4E8-46ED-A377-A5E37B0E5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407" y="3585438"/>
              <a:ext cx="396881" cy="245923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pPr algn="ctr" eaLnBrk="1" hangingPunct="1"/>
              <a:endParaRPr lang="zh-CN" altLang="en-US"/>
            </a:p>
          </p:txBody>
        </p:sp>
      </p:grpSp>
      <p:grpSp>
        <p:nvGrpSpPr>
          <p:cNvPr id="27" name="组合 16">
            <a:extLst>
              <a:ext uri="{FF2B5EF4-FFF2-40B4-BE49-F238E27FC236}">
                <a16:creationId xmlns:a16="http://schemas.microsoft.com/office/drawing/2014/main" id="{38464D1C-4113-4334-BB3B-BA7222ACA77B}"/>
              </a:ext>
            </a:extLst>
          </p:cNvPr>
          <p:cNvGrpSpPr>
            <a:grpSpLocks/>
          </p:cNvGrpSpPr>
          <p:nvPr/>
        </p:nvGrpSpPr>
        <p:grpSpPr bwMode="auto">
          <a:xfrm>
            <a:off x="9560358" y="3322849"/>
            <a:ext cx="856122" cy="467008"/>
            <a:chOff x="6767407" y="3585438"/>
            <a:chExt cx="492443" cy="271816"/>
          </a:xfrm>
        </p:grpSpPr>
        <p:sp>
          <p:nvSpPr>
            <p:cNvPr id="28" name="文本框 26">
              <a:extLst>
                <a:ext uri="{FF2B5EF4-FFF2-40B4-BE49-F238E27FC236}">
                  <a16:creationId xmlns:a16="http://schemas.microsoft.com/office/drawing/2014/main" id="{79481A85-59B1-4527-A87E-4E4138BDF7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7407" y="3612936"/>
              <a:ext cx="492443" cy="24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r>
                <a:rPr lang="zh-CN" altLang="en-US" dirty="0">
                  <a:solidFill>
                    <a:srgbClr val="0000CC"/>
                  </a:solidFill>
                  <a:latin typeface="华文楷体" panose="02010600040101010101" pitchFamily="2" charset="-122"/>
                </a:rPr>
                <a:t>光纤</a:t>
              </a:r>
            </a:p>
          </p:txBody>
        </p:sp>
        <p:sp>
          <p:nvSpPr>
            <p:cNvPr id="29" name="矩形 18">
              <a:extLst>
                <a:ext uri="{FF2B5EF4-FFF2-40B4-BE49-F238E27FC236}">
                  <a16:creationId xmlns:a16="http://schemas.microsoft.com/office/drawing/2014/main" id="{7A120A0C-7ABC-41F8-AE21-431F324C1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407" y="3585438"/>
              <a:ext cx="396881" cy="245923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pPr algn="ctr" eaLnBrk="1" hangingPunct="1"/>
              <a:endParaRPr lang="zh-CN" altLang="en-US"/>
            </a:p>
          </p:txBody>
        </p:sp>
      </p:grpSp>
      <p:grpSp>
        <p:nvGrpSpPr>
          <p:cNvPr id="41" name="组合 4">
            <a:extLst>
              <a:ext uri="{FF2B5EF4-FFF2-40B4-BE49-F238E27FC236}">
                <a16:creationId xmlns:a16="http://schemas.microsoft.com/office/drawing/2014/main" id="{77D92C73-F8B1-4F62-A703-77BBD943186E}"/>
              </a:ext>
            </a:extLst>
          </p:cNvPr>
          <p:cNvGrpSpPr>
            <a:grpSpLocks/>
          </p:cNvGrpSpPr>
          <p:nvPr/>
        </p:nvGrpSpPr>
        <p:grpSpPr bwMode="auto">
          <a:xfrm>
            <a:off x="7984506" y="2217432"/>
            <a:ext cx="596638" cy="400110"/>
            <a:chOff x="6709206" y="3539122"/>
            <a:chExt cx="472546" cy="330287"/>
          </a:xfrm>
        </p:grpSpPr>
        <p:sp>
          <p:nvSpPr>
            <p:cNvPr id="42" name="文本框 26">
              <a:extLst>
                <a:ext uri="{FF2B5EF4-FFF2-40B4-BE49-F238E27FC236}">
                  <a16:creationId xmlns:a16="http://schemas.microsoft.com/office/drawing/2014/main" id="{968008E6-B10F-4247-BCA7-A752A6F19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9206" y="3539122"/>
              <a:ext cx="472546" cy="3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r>
                <a:rPr lang="en-US" altLang="zh-CN" sz="2000" dirty="0">
                  <a:solidFill>
                    <a:srgbClr val="C00000"/>
                  </a:solidFill>
                  <a:latin typeface="华文楷体" panose="02010600040101010101" pitchFamily="2" charset="-122"/>
                </a:rPr>
                <a:t>SFP</a:t>
              </a:r>
              <a:endParaRPr lang="zh-CN" altLang="en-US" sz="2000" dirty="0">
                <a:solidFill>
                  <a:srgbClr val="C00000"/>
                </a:solidFill>
                <a:latin typeface="华文楷体" panose="02010600040101010101" pitchFamily="2" charset="-122"/>
              </a:endParaRPr>
            </a:p>
          </p:txBody>
        </p:sp>
        <p:sp>
          <p:nvSpPr>
            <p:cNvPr id="43" name="矩形 3">
              <a:extLst>
                <a:ext uri="{FF2B5EF4-FFF2-40B4-BE49-F238E27FC236}">
                  <a16:creationId xmlns:a16="http://schemas.microsoft.com/office/drawing/2014/main" id="{5B2612DC-48D5-4204-9847-A17B1FB6C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7407" y="3585438"/>
              <a:ext cx="396881" cy="245923"/>
            </a:xfrm>
            <a:prstGeom prst="rect">
              <a:avLst/>
            </a:prstGeom>
            <a:noFill/>
            <a:ln w="9525" algn="ctr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楷体" panose="02010600040101010101" pitchFamily="2" charset="-122"/>
                </a:defRPr>
              </a:lvl9pPr>
            </a:lstStyle>
            <a:p>
              <a:pPr algn="ctr" eaLnBrk="1" hangingPunct="1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7524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1B50A-2C9E-413B-8212-5629ECFA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/>
              <a:t>分发链路传输延时的标定技术</a:t>
            </a:r>
            <a:r>
              <a:rPr lang="zh-CN" altLang="en-US" sz="2000" dirty="0"/>
              <a:t>（</a:t>
            </a:r>
            <a:r>
              <a:rPr lang="en-US" altLang="zh-CN" sz="2000" dirty="0"/>
              <a:t>1</a:t>
            </a:r>
            <a:r>
              <a:rPr lang="zh-CN" altLang="en-US" sz="2000" dirty="0"/>
              <a:t>）</a:t>
            </a:r>
          </a:p>
        </p:txBody>
      </p:sp>
      <p:sp>
        <p:nvSpPr>
          <p:cNvPr id="14339" name="日期占位符 3">
            <a:extLst>
              <a:ext uri="{FF2B5EF4-FFF2-40B4-BE49-F238E27FC236}">
                <a16:creationId xmlns:a16="http://schemas.microsoft.com/office/drawing/2014/main" id="{C2F982B6-DC6C-4908-BFCE-16C9EE8902D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684B1C19-76DC-40BC-9CAF-35A702761B6B}" type="datetime1">
              <a:rPr lang="zh-CN" altLang="en-US" smtClean="0">
                <a:latin typeface="华文楷体" panose="02010600040101010101" pitchFamily="2" charset="-122"/>
              </a:rPr>
              <a:pPr/>
              <a:t>2024/7/8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0" name="页脚占位符 4">
            <a:extLst>
              <a:ext uri="{FF2B5EF4-FFF2-40B4-BE49-F238E27FC236}">
                <a16:creationId xmlns:a16="http://schemas.microsoft.com/office/drawing/2014/main" id="{D43BC69F-DCC8-487D-BB2B-83336C77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r>
              <a:rPr lang="zh-CN" altLang="en-US">
                <a:latin typeface="华文楷体" panose="02010600040101010101" pitchFamily="2" charset="-122"/>
              </a:rPr>
              <a:t>中国科学技术大学实时技术实验室</a:t>
            </a:r>
            <a:endParaRPr lang="en-US" altLang="zh-CN">
              <a:latin typeface="华文楷体" panose="02010600040101010101" pitchFamily="2" charset="-122"/>
            </a:endParaRPr>
          </a:p>
        </p:txBody>
      </p:sp>
      <p:sp>
        <p:nvSpPr>
          <p:cNvPr id="14341" name="灯片编号占位符 5">
            <a:extLst>
              <a:ext uri="{FF2B5EF4-FFF2-40B4-BE49-F238E27FC236}">
                <a16:creationId xmlns:a16="http://schemas.microsoft.com/office/drawing/2014/main" id="{6418A28B-4F73-46E6-817C-D39710F6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fld id="{D393DFF0-AFE2-40BF-8FA8-CA8E63592524}" type="slidenum">
              <a:rPr lang="en-US" altLang="zh-CN" smtClean="0">
                <a:latin typeface="华文楷体" panose="02010600040101010101" pitchFamily="2" charset="-122"/>
              </a:rPr>
              <a:pPr/>
              <a:t>9</a:t>
            </a:fld>
            <a:endParaRPr lang="en-US" altLang="zh-CN">
              <a:latin typeface="华文楷体" panose="02010600040101010101" pitchFamily="2" charset="-122"/>
            </a:endParaRPr>
          </a:p>
        </p:txBody>
      </p:sp>
      <p:cxnSp>
        <p:nvCxnSpPr>
          <p:cNvPr id="14342" name="直接连接符 6">
            <a:extLst>
              <a:ext uri="{FF2B5EF4-FFF2-40B4-BE49-F238E27FC236}">
                <a16:creationId xmlns:a16="http://schemas.microsoft.com/office/drawing/2014/main" id="{1A15B530-F2F1-4B7D-B85B-06D94AA9CF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75520" y="908050"/>
            <a:ext cx="6552728" cy="0"/>
          </a:xfrm>
          <a:prstGeom prst="line">
            <a:avLst/>
          </a:prstGeom>
          <a:noFill/>
          <a:ln w="38100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CB937F93-0C5D-48AB-A9AB-56A8FDA5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2" y="1093527"/>
            <a:ext cx="5265384" cy="2981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2190807-6ABE-4A5E-B085-88538A71C71A}"/>
                  </a:ext>
                </a:extLst>
              </p:cNvPr>
              <p:cNvSpPr/>
              <p:nvPr/>
            </p:nvSpPr>
            <p:spPr>
              <a:xfrm>
                <a:off x="6096000" y="1052736"/>
                <a:ext cx="4574648" cy="1845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zh-CN" altLang="en-US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CN" altLang="en-US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zh-CN" alt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𝑝𝑒𝑟𝑖𝑜𝑑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𝑝𝑒𝑟𝑖𝑜𝑑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𝑝h𝑎𝑠𝑒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𝑝𝑒𝑟𝑖𝑜𝑑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𝑝𝑒𝑟𝑖𝑜𝑑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𝑝h𝑎𝑠𝑒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</a:t>
                </a: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62190807-6ABE-4A5E-B085-88538A71C7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52736"/>
                <a:ext cx="4574648" cy="1845570"/>
              </a:xfrm>
              <a:prstGeom prst="rect">
                <a:avLst/>
              </a:prstGeom>
              <a:blipFill>
                <a:blip r:embed="rId3"/>
                <a:stretch>
                  <a:fillRect b="-9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5A4D237-972E-4A1B-858B-2835A7678BA1}"/>
                  </a:ext>
                </a:extLst>
              </p:cNvPr>
              <p:cNvSpPr txBox="1"/>
              <p:nvPr/>
            </p:nvSpPr>
            <p:spPr>
              <a:xfrm>
                <a:off x="911424" y="4281934"/>
                <a:ext cx="4032448" cy="881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假设单向传输延时分别为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𝑚𝑠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和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𝑠𝑚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，往返总传输延时为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</m:sSub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5A4D237-972E-4A1B-858B-2835A7678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24" y="4281934"/>
                <a:ext cx="4032448" cy="881460"/>
              </a:xfrm>
              <a:prstGeom prst="rect">
                <a:avLst/>
              </a:prstGeom>
              <a:blipFill>
                <a:blip r:embed="rId4"/>
                <a:stretch>
                  <a:fillRect l="-1362" b="-103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78CD8CB-57D3-4471-B49C-E84B5C21BAD0}"/>
                  </a:ext>
                </a:extLst>
              </p:cNvPr>
              <p:cNvSpPr/>
              <p:nvPr/>
            </p:nvSpPr>
            <p:spPr>
              <a:xfrm>
                <a:off x="5879976" y="3884287"/>
                <a:ext cx="660005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𝑜𝑓𝑓𝑠𝑒𝑡</m:t>
                    </m:r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𝑜𝑓𝑓𝑠𝑒𝑡</m:t>
                    </m:r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𝑠𝑚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𝑚𝑚</m:t>
                        </m:r>
                      </m:sub>
                    </m:sSub>
                    <m:r>
                      <a:rPr lang="zh-CN" alt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zh-CN" altLang="en-US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𝑚𝑠</m:t>
                        </m:r>
                      </m:sub>
                    </m:sSub>
                    <m:r>
                      <a:rPr lang="zh-CN" alt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zh-CN" altLang="en-US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𝑠𝑚</m:t>
                        </m:r>
                      </m:sub>
                    </m:sSub>
                    <m:r>
                      <a:rPr lang="zh-CN" altLang="en-US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zh-CN" alt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zh-CN" alt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zh-CN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zh-CN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78CD8CB-57D3-4471-B49C-E84B5C21B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976" y="3884287"/>
                <a:ext cx="6600056" cy="1754326"/>
              </a:xfrm>
              <a:prstGeom prst="rect">
                <a:avLst/>
              </a:prstGeom>
              <a:blipFill>
                <a:blip r:embed="rId5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箭头: 下 24">
            <a:extLst>
              <a:ext uri="{FF2B5EF4-FFF2-40B4-BE49-F238E27FC236}">
                <a16:creationId xmlns:a16="http://schemas.microsoft.com/office/drawing/2014/main" id="{838D4748-FED8-44A7-8035-88B55675591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89978" y="4508579"/>
            <a:ext cx="190500" cy="504055"/>
          </a:xfrm>
          <a:prstGeom prst="downArrow">
            <a:avLst>
              <a:gd name="adj1" fmla="val 55468"/>
              <a:gd name="adj2" fmla="val 50015"/>
            </a:avLst>
          </a:prstGeom>
          <a:solidFill>
            <a:srgbClr val="CC3300">
              <a:alpha val="52940"/>
            </a:srgbClr>
          </a:solidFill>
          <a:ln w="9525" algn="ctr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楷体" panose="02010600040101010101" pitchFamily="2" charset="-122"/>
              </a:defRPr>
            </a:lvl9pPr>
          </a:lstStyle>
          <a:p>
            <a:pPr algn="ctr" eaLnBrk="1" hangingPunct="1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4E0F79-B63B-4645-81B1-F2AFC71F7779}"/>
                  </a:ext>
                </a:extLst>
              </p:cNvPr>
              <p:cNvSpPr txBox="1"/>
              <p:nvPr/>
            </p:nvSpPr>
            <p:spPr>
              <a:xfrm>
                <a:off x="695400" y="5845040"/>
                <a:ext cx="11112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CC"/>
                    </a:solidFill>
                  </a:rPr>
                  <a:t> </a:t>
                </a:r>
                <a:r>
                  <a:rPr lang="zh-CN" altLang="en-US" dirty="0">
                    <a:solidFill>
                      <a:srgbClr val="0000CC"/>
                    </a:solidFill>
                  </a:rPr>
                  <a:t>是我们从同步报文交换过程中唯一可以得到具体值的延时量。我们只能利用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𝑑𝑒𝑙𝑎𝑦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𝑚𝑚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00CC"/>
                    </a:solidFill>
                  </a:rPr>
                  <a:t> </a:t>
                </a:r>
                <a:r>
                  <a:rPr lang="zh-CN" altLang="en-US" dirty="0">
                    <a:solidFill>
                      <a:srgbClr val="0000CC"/>
                    </a:solidFill>
                  </a:rPr>
                  <a:t>来得到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𝑜𝑓𝑓𝑠𝑒</m:t>
                    </m:r>
                    <m:r>
                      <a:rPr lang="en-US" altLang="zh-CN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34E0F79-B63B-4645-81B1-F2AFC71F7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00" y="5845040"/>
                <a:ext cx="11112872" cy="369332"/>
              </a:xfrm>
              <a:prstGeom prst="rect">
                <a:avLst/>
              </a:prstGeom>
              <a:blipFill>
                <a:blip r:embed="rId6"/>
                <a:stretch>
                  <a:fillRect l="-165" t="-8333" b="-2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010265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3300">
            <a:alpha val="53000"/>
          </a:srgbClr>
        </a:solidFill>
        <a:ln w="9525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楷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3300">
            <a:alpha val="53000"/>
          </a:srgbClr>
        </a:solidFill>
        <a:ln w="9525" cap="flat" cmpd="sng" algn="ctr">
          <a:solidFill>
            <a:srgbClr val="CC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华文楷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20073</TotalTime>
  <Words>2297</Words>
  <Application>Microsoft Office PowerPoint</Application>
  <PresentationFormat>宽屏</PresentationFormat>
  <Paragraphs>250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华文楷体</vt:lpstr>
      <vt:lpstr>隶书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默认设计模板</vt:lpstr>
      <vt:lpstr>基于FPGA-SerDes的超高精度 时钟分发与同步技术</vt:lpstr>
      <vt:lpstr>报告内容</vt:lpstr>
      <vt:lpstr>基于数据串行链路的时钟分发与同步</vt:lpstr>
      <vt:lpstr>分发与同步</vt:lpstr>
      <vt:lpstr>同步的精准度和稳定性</vt:lpstr>
      <vt:lpstr>主要分发与同步协议（1）</vt:lpstr>
      <vt:lpstr>主要分发与同步协议（2）</vt:lpstr>
      <vt:lpstr>基于FPGA-SerDes的时钟分发与同步系统</vt:lpstr>
      <vt:lpstr>分发链路传输延时的标定技术（1）</vt:lpstr>
      <vt:lpstr>分发链路传输延时的标定技术（2）</vt:lpstr>
      <vt:lpstr>提高α标定的准确性（1）</vt:lpstr>
      <vt:lpstr>提高α标定的准确性（2）</vt:lpstr>
      <vt:lpstr>温度对光纤α稳定性的影响</vt:lpstr>
      <vt:lpstr>光电转换器件SFP温度变化对α的影响</vt:lpstr>
      <vt:lpstr>电路硬件延时的温度稳定性</vt:lpstr>
      <vt:lpstr>基于FPGA-SerDes的时钟数据传输电路</vt:lpstr>
      <vt:lpstr>电路传输延时稳定技术</vt:lpstr>
      <vt:lpstr>基于光学环形器的同步系统性能</vt:lpstr>
      <vt:lpstr>基于DWDM光学的同步系统性能</vt:lpstr>
      <vt:lpstr>结论</vt:lpstr>
      <vt:lpstr>欢迎讨论，恳请指正！</vt:lpstr>
    </vt:vector>
  </TitlesOfParts>
  <Company>ustc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IPv6/IPv4 Forwarding</dc:title>
  <dc:creator>fel_wangyg</dc:creator>
  <cp:lastModifiedBy>Wang Yonggang</cp:lastModifiedBy>
  <cp:revision>871</cp:revision>
  <dcterms:created xsi:type="dcterms:W3CDTF">2002-12-02T06:56:49Z</dcterms:created>
  <dcterms:modified xsi:type="dcterms:W3CDTF">2024-07-08T14:03:25Z</dcterms:modified>
</cp:coreProperties>
</file>