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1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12" autoAdjust="0"/>
    <p:restoredTop sz="94660"/>
  </p:normalViewPr>
  <p:slideViewPr>
    <p:cSldViewPr>
      <p:cViewPr varScale="1">
        <p:scale>
          <a:sx n="85" d="100"/>
          <a:sy n="85" d="100"/>
        </p:scale>
        <p:origin x="-13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A99BF-E391-48A9-9D5D-9276DC29F7F7}" type="datetimeFigureOut">
              <a:rPr lang="zh-CN" altLang="en-US" smtClean="0"/>
              <a:pPr/>
              <a:t>2012-12-14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CCAC5-DB08-42AC-B7CE-7E1E9F7948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706090"/>
          </a:xfrm>
        </p:spPr>
        <p:txBody>
          <a:bodyPr>
            <a:noAutofit/>
          </a:bodyPr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Summary</a:t>
            </a:r>
            <a:endParaRPr lang="en-US" altLang="zh-CN" dirty="0">
              <a:solidFill>
                <a:srgbClr val="0000FF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3356992"/>
            <a:ext cx="8382000" cy="30243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 dirty="0" smtClean="0"/>
              <a:t>一、</a:t>
            </a:r>
            <a:r>
              <a:rPr lang="en-US" altLang="zh-CN" sz="2800" b="1" dirty="0" smtClean="0"/>
              <a:t>MPGD</a:t>
            </a:r>
            <a:r>
              <a:rPr lang="zh-CN" altLang="en-US" sz="2800" b="1" dirty="0" smtClean="0"/>
              <a:t>研讨会规模趋于平稳</a:t>
            </a:r>
            <a:endParaRPr lang="zh-CN" alt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 smtClean="0"/>
              <a:t>报告内容：</a:t>
            </a:r>
            <a:endParaRPr lang="en-US" altLang="zh-CN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 smtClean="0"/>
              <a:t>     综述；</a:t>
            </a:r>
            <a:endParaRPr lang="en-US" altLang="zh-CN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 smtClean="0"/>
              <a:t>     </a:t>
            </a:r>
            <a:r>
              <a:rPr lang="zh-CN" altLang="en-US" sz="2400" dirty="0" smtClean="0"/>
              <a:t>基础研究（工艺、方法）；</a:t>
            </a:r>
            <a:endParaRPr lang="en-US" altLang="zh-CN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 smtClean="0"/>
              <a:t>     </a:t>
            </a:r>
            <a:r>
              <a:rPr lang="zh-CN" altLang="en-US" sz="2400" dirty="0" smtClean="0"/>
              <a:t>读出</a:t>
            </a:r>
            <a:r>
              <a:rPr lang="zh-CN" altLang="en-US" sz="2400" dirty="0"/>
              <a:t>电子学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dirty="0" smtClean="0"/>
              <a:t>     </a:t>
            </a:r>
            <a:r>
              <a:rPr lang="zh-CN" altLang="en-US" sz="2400" dirty="0" smtClean="0"/>
              <a:t>应用（</a:t>
            </a:r>
            <a:r>
              <a:rPr lang="en-US" altLang="zh-CN" sz="2400" dirty="0" smtClean="0"/>
              <a:t>TPC</a:t>
            </a:r>
            <a:r>
              <a:rPr lang="zh-CN" altLang="en-US" sz="2400" dirty="0" smtClean="0"/>
              <a:t>专题）；</a:t>
            </a:r>
            <a:endParaRPr lang="en-US" altLang="zh-CN" sz="2400" dirty="0" smtClean="0"/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zh-CN" altLang="en-US" sz="2400" b="1" dirty="0" smtClean="0">
                <a:solidFill>
                  <a:srgbClr val="0000FF"/>
                </a:solidFill>
              </a:rPr>
              <a:t>基本涵盖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MPGD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主要方面</a:t>
            </a:r>
            <a:endParaRPr lang="zh-CN" altLang="en-US" sz="24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CN" alt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/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340768"/>
          <a:ext cx="7920880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370840"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参加人数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参加单位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报告数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第一届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Times New Roman"/>
                          <a:cs typeface="Times New Roman"/>
                        </a:rPr>
                        <a:t>~40</a:t>
                      </a:r>
                      <a:endParaRPr lang="zh-CN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6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15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第二届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Times New Roman"/>
                          <a:cs typeface="Times New Roman"/>
                        </a:rPr>
                        <a:t>~100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24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第三届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Times New Roman"/>
                          <a:cs typeface="Times New Roman"/>
                        </a:rPr>
                        <a:t>~80</a:t>
                      </a:r>
                      <a:endParaRPr lang="zh-CN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8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26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692696"/>
            <a:ext cx="838200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zh-CN" altLang="en-US" sz="2800" b="1" dirty="0" smtClean="0"/>
              <a:t>二、研究总体水平提高</a:t>
            </a:r>
            <a:endParaRPr lang="zh-CN" altLang="en-US" sz="2800" b="1" dirty="0"/>
          </a:p>
          <a:p>
            <a:pPr marL="457200" indent="-457200">
              <a:lnSpc>
                <a:spcPct val="80000"/>
              </a:lnSpc>
              <a:buNone/>
            </a:pPr>
            <a:r>
              <a:rPr lang="zh-CN" altLang="en-US" sz="2400" dirty="0" smtClean="0">
                <a:sym typeface="Symbol"/>
              </a:rPr>
              <a:t> </a:t>
            </a:r>
            <a:r>
              <a:rPr lang="en-US" altLang="zh-CN" sz="2400" dirty="0" smtClean="0"/>
              <a:t>THGEM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Micromegas</a:t>
            </a:r>
            <a:r>
              <a:rPr lang="zh-CN" altLang="en-US" sz="2400" dirty="0" smtClean="0"/>
              <a:t>制作工艺不断</a:t>
            </a:r>
            <a:r>
              <a:rPr lang="zh-CN" altLang="en-US" sz="2400" dirty="0" smtClean="0"/>
              <a:t>改进、</a:t>
            </a:r>
            <a:r>
              <a:rPr lang="en-US" altLang="zh-CN" sz="2400" dirty="0" smtClean="0"/>
              <a:t>GEM</a:t>
            </a:r>
            <a:r>
              <a:rPr lang="zh-CN" altLang="en-US" sz="2400" dirty="0" smtClean="0"/>
              <a:t>膜研制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zh-CN" altLang="en-US" sz="2400" dirty="0" smtClean="0">
                <a:sym typeface="Symbol"/>
              </a:rPr>
              <a:t> </a:t>
            </a:r>
            <a:r>
              <a:rPr lang="zh-CN" altLang="en-US" sz="2400" dirty="0" smtClean="0"/>
              <a:t>应用目标驱动： 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  </a:t>
            </a:r>
            <a:r>
              <a:rPr lang="zh-CN" altLang="en-US" sz="2400" dirty="0" smtClean="0"/>
              <a:t>中子</a:t>
            </a:r>
            <a:r>
              <a:rPr lang="zh-CN" altLang="en-US" sz="2400" dirty="0"/>
              <a:t>探测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  </a:t>
            </a:r>
            <a:r>
              <a:rPr lang="zh-CN" altLang="en-US" sz="2400" dirty="0" smtClean="0"/>
              <a:t>同步辐射</a:t>
            </a:r>
            <a:r>
              <a:rPr lang="zh-CN" altLang="en-US" sz="2400" dirty="0"/>
              <a:t>探测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  </a:t>
            </a:r>
            <a:r>
              <a:rPr lang="zh-CN" altLang="en-US" sz="2400" dirty="0" smtClean="0">
                <a:solidFill>
                  <a:srgbClr val="0000FF"/>
                </a:solidFill>
              </a:rPr>
              <a:t>暗物质探测；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>
                <a:solidFill>
                  <a:srgbClr val="0000FF"/>
                </a:solidFill>
              </a:rPr>
              <a:t>      </a:t>
            </a:r>
            <a:r>
              <a:rPr lang="zh-CN" altLang="en-US" sz="2400" dirty="0" smtClean="0">
                <a:solidFill>
                  <a:srgbClr val="0000FF"/>
                </a:solidFill>
              </a:rPr>
              <a:t>高能实验</a:t>
            </a:r>
            <a:r>
              <a:rPr lang="en-US" altLang="zh-CN" sz="2400" dirty="0" smtClean="0">
                <a:solidFill>
                  <a:srgbClr val="0000FF"/>
                </a:solidFill>
              </a:rPr>
              <a:t>tracker</a:t>
            </a:r>
            <a:r>
              <a:rPr lang="zh-CN" altLang="en-US" sz="2400" dirty="0" smtClean="0">
                <a:solidFill>
                  <a:srgbClr val="0000FF"/>
                </a:solidFill>
              </a:rPr>
              <a:t>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  …</a:t>
            </a:r>
            <a:endParaRPr lang="zh-CN" altLang="en-US" sz="2400" dirty="0"/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基础研究→实际应用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CN" alt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i="1" dirty="0" smtClean="0"/>
              <a:t>不足</a:t>
            </a:r>
            <a:r>
              <a:rPr lang="zh-CN" altLang="en-US" sz="2400" i="1" dirty="0"/>
              <a:t>之处</a:t>
            </a:r>
            <a:r>
              <a:rPr lang="zh-CN" altLang="en-US" sz="2400" i="1" dirty="0" smtClean="0"/>
              <a:t>：应用</a:t>
            </a:r>
            <a:r>
              <a:rPr lang="zh-CN" altLang="en-US" sz="2400" i="1" dirty="0"/>
              <a:t>方面和实际还有</a:t>
            </a:r>
            <a:r>
              <a:rPr lang="zh-CN" altLang="en-US" sz="2400" i="1" dirty="0" smtClean="0"/>
              <a:t>距离 </a:t>
            </a:r>
            <a:r>
              <a:rPr lang="zh-CN" altLang="en-US" sz="2000" dirty="0" smtClean="0">
                <a:latin typeface="方正舒体"/>
                <a:ea typeface="方正舒体"/>
              </a:rPr>
              <a:t>─</a:t>
            </a:r>
            <a:r>
              <a:rPr lang="zh-CN" altLang="en-US" sz="2000" dirty="0" smtClean="0"/>
              <a:t>  </a:t>
            </a:r>
            <a:r>
              <a:rPr lang="zh-CN" altLang="en-US" sz="2000" dirty="0" smtClean="0">
                <a:solidFill>
                  <a:srgbClr val="0000FF"/>
                </a:solidFill>
              </a:rPr>
              <a:t>上次会议总结</a:t>
            </a:r>
            <a:endParaRPr lang="en-US" altLang="zh-CN" sz="2000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距离越来越小！</a:t>
            </a:r>
            <a:endParaRPr lang="zh-CN" altLang="en-US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CN" altLang="en-US" sz="180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692696"/>
            <a:ext cx="838200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zh-CN" altLang="en-US" sz="2800" b="1" dirty="0" smtClean="0"/>
              <a:t>三、未来几年的机遇</a:t>
            </a:r>
            <a:endParaRPr lang="zh-CN" altLang="en-US" sz="2800" b="1" dirty="0"/>
          </a:p>
          <a:p>
            <a:pPr marL="457200" indent="-457200">
              <a:lnSpc>
                <a:spcPct val="80000"/>
              </a:lnSpc>
              <a:buFont typeface="Symbol"/>
              <a:buChar char="¨"/>
            </a:pPr>
            <a:r>
              <a:rPr lang="zh-CN" altLang="en-US" sz="2400" dirty="0" smtClean="0"/>
              <a:t>大规模实验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KLOE2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CMS</a:t>
            </a:r>
            <a:r>
              <a:rPr lang="zh-CN" altLang="en-US" sz="2400" dirty="0" smtClean="0"/>
              <a:t>升级                     </a:t>
            </a:r>
            <a:r>
              <a:rPr lang="en-US" altLang="zh-CN" sz="2400" dirty="0" smtClean="0"/>
              <a:t>GEM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</a:t>
            </a:r>
            <a:r>
              <a:rPr lang="en-US" altLang="zh-CN" sz="2400" dirty="0" err="1" smtClean="0"/>
              <a:t>Jlab</a:t>
            </a:r>
            <a:r>
              <a:rPr lang="en-US" altLang="zh-CN" sz="2400" dirty="0" smtClean="0"/>
              <a:t>-SBS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SoLID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ATLAS</a:t>
            </a:r>
            <a:r>
              <a:rPr lang="zh-CN" altLang="en-US" sz="2400" dirty="0" smtClean="0"/>
              <a:t>升级                  </a:t>
            </a:r>
            <a:r>
              <a:rPr lang="en-US" altLang="zh-CN" sz="2400" dirty="0" err="1" smtClean="0"/>
              <a:t>Micromegas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Font typeface="Symbol"/>
              <a:buChar char="¨"/>
            </a:pPr>
            <a:r>
              <a:rPr lang="zh-CN" altLang="en-US" sz="2400" dirty="0" smtClean="0"/>
              <a:t>国内：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</a:t>
            </a:r>
            <a:r>
              <a:rPr lang="zh-CN" altLang="en-US" sz="2400" dirty="0" smtClean="0"/>
              <a:t>中子、</a:t>
            </a:r>
            <a:r>
              <a:rPr lang="en-US" altLang="zh-CN" sz="2400" dirty="0" smtClean="0"/>
              <a:t>X</a:t>
            </a:r>
            <a:r>
              <a:rPr lang="zh-CN" altLang="en-US" sz="2400" dirty="0" smtClean="0"/>
              <a:t>射线探测需求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</a:t>
            </a:r>
            <a:r>
              <a:rPr lang="zh-CN" altLang="en-US" sz="2400" dirty="0" smtClean="0"/>
              <a:t>暗物质、核物理、高能实验</a:t>
            </a:r>
            <a:endParaRPr lang="en-US" altLang="zh-CN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zh-CN" sz="2400" dirty="0" smtClean="0"/>
              <a:t>      …</a:t>
            </a:r>
            <a:endParaRPr lang="zh-CN" altLang="en-US" sz="2400" dirty="0"/>
          </a:p>
          <a:p>
            <a:pPr>
              <a:lnSpc>
                <a:spcPct val="80000"/>
              </a:lnSpc>
              <a:spcBef>
                <a:spcPts val="1800"/>
              </a:spcBef>
              <a:buFontTx/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                     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能否抓住机遇，争取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MPGD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新发展？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CN" alt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zh-CN" altLang="en-US" sz="180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zh-CN" sz="2400" dirty="0"/>
          </a:p>
        </p:txBody>
      </p:sp>
      <p:sp>
        <p:nvSpPr>
          <p:cNvPr id="3" name="右大括号 2"/>
          <p:cNvSpPr/>
          <p:nvPr/>
        </p:nvSpPr>
        <p:spPr>
          <a:xfrm>
            <a:off x="2771800" y="1628800"/>
            <a:ext cx="288032" cy="864096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0"/>
            <a:ext cx="745232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/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CERN PCB Workshop MPGD history</a:t>
            </a:r>
            <a:endParaRPr lang="en-US" sz="2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528" y="764704"/>
            <a:ext cx="8352928" cy="48245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‘96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GEM 50 x 50mm with a gain of 10.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‘97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 100 x 100mm with gain of 1000.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‘98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 400 x 400mm; 1D and 2D readouts; micro-groove and micro-well detectors.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‘00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3D GEM readout;  1D readout for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COMPASS.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‘01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PIXEL GEM readout;  2D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readout.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‘03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PIXEL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readout.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‘04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Bulk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detector 100mm x 100mm.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‘06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Half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cylindrical GEM detector.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’08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large GEM 1.2m x 0.4m.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‘09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first large BULK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1.5m x 0.5m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‘11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First resistive Bulk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100mm x 100mm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‘12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First 1m2 Resistive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‘12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First 2m2 Resistive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Micromegas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??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‘12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First full GEM detector 1.2m x 0.5m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 rot="20618918">
            <a:off x="3815667" y="4871529"/>
            <a:ext cx="476156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altLang="zh-C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GB" altLang="zh-CN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Rui</a:t>
            </a:r>
            <a:r>
              <a:rPr lang="en-GB" altLang="zh-C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Oliveira’s presentation </a:t>
            </a:r>
          </a:p>
          <a:p>
            <a:r>
              <a:rPr lang="en-GB" altLang="zh-C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mini-CGEM Workshop</a:t>
            </a:r>
            <a:endParaRPr lang="zh-CN" alt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76672"/>
            <a:ext cx="8534400" cy="5763344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zh-CN" altLang="en-US" sz="2800" b="1" dirty="0" smtClean="0"/>
              <a:t>四、困难</a:t>
            </a:r>
            <a:endParaRPr lang="zh-CN" altLang="en-US" sz="2800" b="1" dirty="0"/>
          </a:p>
          <a:p>
            <a:pPr marL="609600" indent="-609600">
              <a:buFontTx/>
              <a:buNone/>
            </a:pPr>
            <a:r>
              <a:rPr lang="zh-CN" altLang="en-US" sz="2400" dirty="0"/>
              <a:t>    </a:t>
            </a:r>
            <a:r>
              <a:rPr lang="zh-CN" altLang="en-US" sz="2400" dirty="0" smtClean="0"/>
              <a:t>周期长</a:t>
            </a:r>
            <a:endParaRPr lang="en-US" altLang="zh-CN" sz="2400" dirty="0" smtClean="0"/>
          </a:p>
          <a:p>
            <a:pPr marL="609600" indent="-609600">
              <a:buFontTx/>
              <a:buNone/>
            </a:pPr>
            <a:r>
              <a:rPr lang="zh-CN" altLang="en-US" sz="2400" dirty="0" smtClean="0"/>
              <a:t>    文章少</a:t>
            </a:r>
            <a:endParaRPr lang="en-US" altLang="zh-CN" sz="2400" dirty="0" smtClean="0"/>
          </a:p>
          <a:p>
            <a:pPr marL="609600" indent="-609600">
              <a:buFontTx/>
              <a:buNone/>
            </a:pPr>
            <a:r>
              <a:rPr lang="zh-CN" altLang="en-US" sz="2400" dirty="0" smtClean="0"/>
              <a:t>    经费多、依赖</a:t>
            </a:r>
            <a:r>
              <a:rPr lang="zh-CN" altLang="en-US" sz="2400" dirty="0"/>
              <a:t>条件</a:t>
            </a:r>
            <a:r>
              <a:rPr lang="zh-CN" altLang="en-US" sz="2400" dirty="0" smtClean="0"/>
              <a:t>多、项目</a:t>
            </a:r>
            <a:r>
              <a:rPr lang="zh-CN" altLang="en-US" sz="2400" dirty="0"/>
              <a:t>得到支持</a:t>
            </a:r>
            <a:r>
              <a:rPr lang="zh-CN" altLang="en-US" sz="2400" dirty="0" smtClean="0"/>
              <a:t>难   </a:t>
            </a:r>
            <a:r>
              <a:rPr lang="zh-CN" altLang="en-US" sz="2400" dirty="0" smtClean="0">
                <a:latin typeface="方正舒体"/>
                <a:ea typeface="方正舒体"/>
              </a:rPr>
              <a:t>√</a:t>
            </a:r>
            <a:endParaRPr lang="zh-CN" altLang="en-US" sz="2400" dirty="0"/>
          </a:p>
          <a:p>
            <a:pPr marL="609600" indent="-609600">
              <a:buFontTx/>
              <a:buNone/>
            </a:pPr>
            <a:r>
              <a:rPr lang="zh-CN" altLang="en-US" sz="2400" dirty="0"/>
              <a:t>    各单位的人员单薄</a:t>
            </a:r>
          </a:p>
          <a:p>
            <a:pPr marL="609600" indent="-609600">
              <a:buFontTx/>
              <a:buNone/>
            </a:pPr>
            <a:endParaRPr lang="zh-CN" altLang="en-US" sz="2400" dirty="0"/>
          </a:p>
          <a:p>
            <a:pPr marL="609600" indent="-609600">
              <a:buFontTx/>
              <a:buNone/>
            </a:pPr>
            <a:r>
              <a:rPr lang="zh-CN" altLang="en-US" sz="2800" b="1" dirty="0" smtClean="0"/>
              <a:t>五、问题、建议</a:t>
            </a:r>
            <a:endParaRPr lang="zh-CN" altLang="en-US" sz="2400" dirty="0"/>
          </a:p>
          <a:p>
            <a:pPr marL="609600" indent="-609600">
              <a:buFontTx/>
              <a:buNone/>
            </a:pPr>
            <a:r>
              <a:rPr lang="zh-CN" altLang="en-US" sz="2400" dirty="0"/>
              <a:t>    加强沟通和交流；加强我们的相互</a:t>
            </a:r>
            <a:r>
              <a:rPr lang="zh-CN" altLang="en-US" sz="2400" dirty="0" smtClean="0"/>
              <a:t>支持 </a:t>
            </a:r>
            <a:r>
              <a:rPr lang="zh-CN" altLang="en-US" sz="2400" dirty="0" smtClean="0">
                <a:latin typeface="方正舒体"/>
                <a:ea typeface="方正舒体"/>
              </a:rPr>
              <a:t>━ </a:t>
            </a:r>
            <a:r>
              <a:rPr lang="zh-CN" altLang="en-US" sz="2400" dirty="0" smtClean="0"/>
              <a:t>借鉴</a:t>
            </a:r>
            <a:r>
              <a:rPr lang="en-US" altLang="zh-CN" sz="2400" dirty="0" smtClean="0"/>
              <a:t>RD51</a:t>
            </a:r>
            <a:r>
              <a:rPr lang="zh-CN" altLang="en-US" sz="2400" dirty="0" smtClean="0"/>
              <a:t>的形式？</a:t>
            </a:r>
            <a:endParaRPr lang="zh-CN" altLang="en-US" sz="2400" dirty="0"/>
          </a:p>
          <a:p>
            <a:pPr marL="609600" indent="-609600">
              <a:buFontTx/>
              <a:buNone/>
            </a:pPr>
            <a:r>
              <a:rPr lang="zh-CN" altLang="en-US" sz="2400" dirty="0"/>
              <a:t>    </a:t>
            </a:r>
            <a:r>
              <a:rPr lang="en-US" altLang="zh-CN" sz="2400" dirty="0" smtClean="0"/>
              <a:t>ASIC</a:t>
            </a:r>
            <a:r>
              <a:rPr lang="zh-CN" altLang="en-US" sz="2400" dirty="0" smtClean="0"/>
              <a:t>研究 </a:t>
            </a:r>
            <a:r>
              <a:rPr lang="zh-CN" altLang="en-US" sz="2400" dirty="0" smtClean="0">
                <a:latin typeface="方正舒体"/>
                <a:ea typeface="方正舒体"/>
              </a:rPr>
              <a:t>━ </a:t>
            </a:r>
            <a:r>
              <a:rPr lang="zh-CN" altLang="en-US" sz="2400" dirty="0" smtClean="0">
                <a:latin typeface="+mn-ea"/>
              </a:rPr>
              <a:t>明确需求、分工合作</a:t>
            </a:r>
            <a:endParaRPr lang="en-US" altLang="zh-CN" sz="2400" dirty="0" smtClean="0">
              <a:latin typeface="+mn-ea"/>
            </a:endParaRPr>
          </a:p>
          <a:p>
            <a:pPr marL="609600" indent="-609600">
              <a:buFontTx/>
              <a:buNone/>
            </a:pPr>
            <a:endParaRPr lang="en-US" altLang="zh-CN" sz="2400" dirty="0" smtClean="0">
              <a:latin typeface="+mn-ea"/>
            </a:endParaRPr>
          </a:p>
          <a:p>
            <a:pPr marL="609600" indent="-609600" algn="ctr">
              <a:buFontTx/>
              <a:buNone/>
            </a:pPr>
            <a:r>
              <a:rPr lang="zh-CN" altLang="en-US" sz="4800" dirty="0" smtClean="0">
                <a:latin typeface="+mn-ea"/>
              </a:rPr>
              <a:t>谢谢！</a:t>
            </a:r>
            <a:endParaRPr lang="en-US" altLang="zh-CN" sz="4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396</Words>
  <Application>Microsoft Office PowerPoint</Application>
  <PresentationFormat>全屏显示(4:3)</PresentationFormat>
  <Paragraphs>77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Summary</vt:lpstr>
      <vt:lpstr>幻灯片 2</vt:lpstr>
      <vt:lpstr>幻灯片 3</vt:lpstr>
      <vt:lpstr>幻灯片 4</vt:lpstr>
      <vt:lpstr>幻灯片 5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</dc:title>
  <dc:creator>Lenovo User</dc:creator>
  <cp:lastModifiedBy>Lenovo User</cp:lastModifiedBy>
  <cp:revision>23</cp:revision>
  <dcterms:created xsi:type="dcterms:W3CDTF">2012-12-04T10:33:27Z</dcterms:created>
  <dcterms:modified xsi:type="dcterms:W3CDTF">2012-12-14T06:06:55Z</dcterms:modified>
</cp:coreProperties>
</file>