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70" r:id="rId5"/>
    <p:sldId id="259" r:id="rId6"/>
    <p:sldId id="274" r:id="rId7"/>
    <p:sldId id="261" r:id="rId8"/>
    <p:sldId id="266" r:id="rId9"/>
    <p:sldId id="272" r:id="rId10"/>
    <p:sldId id="267" r:id="rId11"/>
    <p:sldId id="273" r:id="rId12"/>
    <p:sldId id="268" r:id="rId13"/>
    <p:sldId id="264" r:id="rId14"/>
    <p:sldId id="265" r:id="rId15"/>
    <p:sldId id="26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7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F59FD-52A2-4C68-A8D3-A81F62C189D8}" type="datetimeFigureOut">
              <a:rPr lang="zh-CN" altLang="en-US" smtClean="0"/>
              <a:pPr/>
              <a:t>2012-12-12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99C5B-6686-46A9-9049-DAF243A9D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99C5B-6686-46A9-9049-DAF243A9DD6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E9-6E5C-427E-A033-A461C3FAD924}" type="datetime1">
              <a:rPr lang="zh-CN" altLang="en-US" smtClean="0"/>
              <a:pPr/>
              <a:t>2012-12-12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4BF1-EB4C-426D-A0AA-298A26CF452F}" type="datetime1">
              <a:rPr lang="zh-CN" altLang="en-US" smtClean="0"/>
              <a:pPr/>
              <a:t>2012-12-12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6385-77B4-4DB4-B145-F8E9C8E25469}" type="datetime1">
              <a:rPr lang="zh-CN" altLang="en-US" smtClean="0"/>
              <a:pPr/>
              <a:t>2012-12-12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68EF-BD31-47F5-913D-500C1A121EA0}" type="datetime1">
              <a:rPr lang="zh-CN" altLang="en-US" smtClean="0"/>
              <a:pPr/>
              <a:t>2012-12-12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B04A-15B0-482B-B50B-87FF36EFA912}" type="datetime1">
              <a:rPr lang="zh-CN" altLang="en-US" smtClean="0"/>
              <a:pPr/>
              <a:t>2012-12-12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C99E-EA08-4D14-A211-82BB94154749}" type="datetime1">
              <a:rPr lang="zh-CN" altLang="en-US" smtClean="0"/>
              <a:pPr/>
              <a:t>2012-12-12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89D4-80BF-4DAF-8A24-F16094B921B1}" type="datetime1">
              <a:rPr lang="zh-CN" altLang="en-US" smtClean="0"/>
              <a:pPr/>
              <a:t>2012-12-12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1469-A0A5-43CC-88CC-BA51224D1640}" type="datetime1">
              <a:rPr lang="zh-CN" altLang="en-US" smtClean="0"/>
              <a:pPr/>
              <a:t>2012-12-12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DBBF-BB5F-4AA9-AB2B-0F9EC7F09124}" type="datetime1">
              <a:rPr lang="zh-CN" altLang="en-US" smtClean="0"/>
              <a:pPr/>
              <a:t>2012-12-12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E378-21DD-45D8-859A-BB7B8CE05665}" type="datetime1">
              <a:rPr lang="zh-CN" altLang="en-US" smtClean="0"/>
              <a:pPr/>
              <a:t>2012-12-12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0F75-E52B-4B22-AB64-F13B35BAAD2E}" type="datetime1">
              <a:rPr lang="zh-CN" altLang="en-US" smtClean="0"/>
              <a:pPr/>
              <a:t>2012-12-12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6CE61-B468-4695-887B-98639DCECCC9}" type="datetime1">
              <a:rPr lang="zh-CN" altLang="en-US" smtClean="0"/>
              <a:pPr/>
              <a:t>2012-12-12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F0070-8644-4A0E-BD9B-F94D4EC8B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792088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9900"/>
                </a:solidFill>
              </a:rPr>
              <a:t>镀金</a:t>
            </a:r>
            <a:r>
              <a:rPr lang="en-US" altLang="zh-CN" dirty="0" smtClean="0">
                <a:solidFill>
                  <a:srgbClr val="0000FF"/>
                </a:solidFill>
              </a:rPr>
              <a:t>THGEM</a:t>
            </a:r>
            <a:r>
              <a:rPr lang="zh-CN" altLang="en-US" dirty="0" smtClean="0">
                <a:solidFill>
                  <a:srgbClr val="0000FF"/>
                </a:solidFill>
              </a:rPr>
              <a:t>的研发和性能测试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08012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400" dirty="0" smtClean="0">
                <a:solidFill>
                  <a:srgbClr val="0000FF"/>
                </a:solidFill>
              </a:rPr>
              <a:t>核探测与核电子学国家重点实验室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r>
              <a:rPr lang="zh-CN" altLang="en-US" sz="2400" dirty="0" smtClean="0">
                <a:solidFill>
                  <a:srgbClr val="0000FF"/>
                </a:solidFill>
              </a:rPr>
              <a:t>中国科学院高能物理研究所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r>
              <a:rPr lang="en-US" altLang="zh-CN" sz="2400" dirty="0" smtClean="0">
                <a:solidFill>
                  <a:srgbClr val="0000FF"/>
                </a:solidFill>
              </a:rPr>
              <a:t>ygxie@ihep.ac.cn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5896" y="2276872"/>
            <a:ext cx="2133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rgbClr val="9900FF"/>
                </a:solidFill>
              </a:rPr>
              <a:t>谢 宇 广</a:t>
            </a:r>
            <a:endParaRPr lang="en-US" altLang="zh-CN" sz="4400" dirty="0" smtClean="0">
              <a:solidFill>
                <a:srgbClr val="99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587727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</a:rPr>
              <a:t>Workshop on Micro Pattern Gas Detector</a:t>
            </a:r>
          </a:p>
          <a:p>
            <a:pPr algn="ctr"/>
            <a:r>
              <a:rPr lang="en-US" altLang="zh-CN" dirty="0" err="1" smtClean="0">
                <a:solidFill>
                  <a:srgbClr val="0000FF"/>
                </a:solidFill>
              </a:rPr>
              <a:t>Tsinghua</a:t>
            </a:r>
            <a:r>
              <a:rPr lang="en-US" altLang="zh-CN" dirty="0" smtClean="0">
                <a:solidFill>
                  <a:srgbClr val="0000FF"/>
                </a:solidFill>
              </a:rPr>
              <a:t> university, Beijing, 2012-12-13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1044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29014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537321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Single layer  Ar+CH4 95:5</a:t>
            </a:r>
          </a:p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Instability&lt;12%@Gain: &gt;5×10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&gt;5 days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537321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Double layer  Ne+CH4 95:5</a:t>
            </a:r>
          </a:p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Instability&lt;15%@Gain: &gt;1.2×10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&gt;5 days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1166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9900FF"/>
                </a:solidFill>
              </a:rPr>
              <a:t>增益稳定性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69269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 test</a:t>
            </a:r>
          </a:p>
        </p:txBody>
      </p:sp>
      <p:sp>
        <p:nvSpPr>
          <p:cNvPr id="9" name="矩形 8"/>
          <p:cNvSpPr/>
          <p:nvPr/>
        </p:nvSpPr>
        <p:spPr>
          <a:xfrm>
            <a:off x="1763688" y="126876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Single layer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300192" y="1268760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Double layer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123728" y="3212976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Due to power outage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2195736" y="2924944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264696" cy="455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59832" y="544522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Double layer 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Ar+ISOB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97:3</a:t>
            </a:r>
          </a:p>
          <a:p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ERes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: 23.7%@Gain: 1.4×10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1166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9900FF"/>
                </a:solidFill>
              </a:rPr>
              <a:t>能量分辨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11760" y="2708920"/>
            <a:ext cx="158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23.7%	@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Gain: 1.4×10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504" y="1166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9900FF"/>
                </a:solidFill>
              </a:rPr>
              <a:t>效率曲线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6048672" cy="434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544522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Single layer 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Ar+ISOB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97:3</a:t>
            </a:r>
          </a:p>
          <a:p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&gt;96% @gain&gt;2×10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by cosmic ray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80728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3249" y="3789040"/>
            <a:ext cx="260923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76470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3-fold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-coincidence</a:t>
            </a:r>
          </a:p>
        </p:txBody>
      </p:sp>
      <p:sp>
        <p:nvSpPr>
          <p:cNvPr id="9" name="矩形 8"/>
          <p:cNvSpPr/>
          <p:nvPr/>
        </p:nvSpPr>
        <p:spPr>
          <a:xfrm>
            <a:off x="2771800" y="3068960"/>
            <a:ext cx="253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&gt;96% @gain&gt;2×10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768752" cy="507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07504" y="116632"/>
            <a:ext cx="2024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>
                <a:solidFill>
                  <a:srgbClr val="9900FF"/>
                </a:solidFill>
              </a:rPr>
              <a:t>CsI</a:t>
            </a:r>
            <a:r>
              <a:rPr lang="zh-CN" altLang="en-US" sz="2000" dirty="0" smtClean="0">
                <a:solidFill>
                  <a:srgbClr val="9900FF"/>
                </a:solidFill>
              </a:rPr>
              <a:t>真空量子效率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558924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CsI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PC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：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300nm</a:t>
            </a:r>
          </a:p>
          <a:p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Vbias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100V</a:t>
            </a:r>
          </a:p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Vacuum pressure: &lt;2×10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Pa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408712" cy="50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07504" y="11663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9900FF"/>
                </a:solidFill>
              </a:rPr>
              <a:t>紫外光电流响应</a:t>
            </a:r>
            <a:endParaRPr lang="zh-CN" altLang="en-US" sz="2000" dirty="0">
              <a:solidFill>
                <a:srgbClr val="99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8772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：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Ne+CH4 = 95:5</a:t>
            </a:r>
          </a:p>
          <a:p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Ibackground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:     &lt;10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小 结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38164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600" dirty="0" smtClean="0">
                <a:solidFill>
                  <a:srgbClr val="9900FF"/>
                </a:solidFill>
              </a:rPr>
              <a:t> 成功研发了基于普通工业</a:t>
            </a:r>
            <a:r>
              <a:rPr lang="en-US" altLang="zh-CN" sz="2600" dirty="0" smtClean="0">
                <a:solidFill>
                  <a:srgbClr val="9900FF"/>
                </a:solidFill>
              </a:rPr>
              <a:t>PCB</a:t>
            </a:r>
            <a:r>
              <a:rPr lang="zh-CN" altLang="en-US" sz="2600" dirty="0" smtClean="0">
                <a:solidFill>
                  <a:srgbClr val="9900FF"/>
                </a:solidFill>
              </a:rPr>
              <a:t>生产技术的镀金</a:t>
            </a:r>
            <a:r>
              <a:rPr lang="en-US" altLang="zh-CN" sz="2600" dirty="0" smtClean="0">
                <a:solidFill>
                  <a:srgbClr val="9900FF"/>
                </a:solidFill>
              </a:rPr>
              <a:t>THGEM</a:t>
            </a:r>
            <a:r>
              <a:rPr lang="zh-CN" altLang="en-US" sz="2600" dirty="0" smtClean="0">
                <a:solidFill>
                  <a:srgbClr val="9900FF"/>
                </a:solidFill>
              </a:rPr>
              <a:t>，与</a:t>
            </a:r>
            <a:r>
              <a:rPr lang="en-US" altLang="zh-CN" sz="2600" dirty="0" smtClean="0">
                <a:solidFill>
                  <a:srgbClr val="9900FF"/>
                </a:solidFill>
              </a:rPr>
              <a:t>PCB</a:t>
            </a:r>
            <a:r>
              <a:rPr lang="zh-CN" altLang="en-US" sz="2600" dirty="0" smtClean="0">
                <a:solidFill>
                  <a:srgbClr val="9900FF"/>
                </a:solidFill>
              </a:rPr>
              <a:t>厂家合作，建立了完整的、高成品率镀金</a:t>
            </a:r>
            <a:r>
              <a:rPr lang="en-US" altLang="zh-CN" sz="2600" dirty="0" smtClean="0">
                <a:solidFill>
                  <a:srgbClr val="9900FF"/>
                </a:solidFill>
              </a:rPr>
              <a:t>THGEM</a:t>
            </a:r>
            <a:r>
              <a:rPr lang="zh-CN" altLang="en-US" sz="2600" dirty="0" smtClean="0">
                <a:solidFill>
                  <a:srgbClr val="9900FF"/>
                </a:solidFill>
              </a:rPr>
              <a:t>制作工艺（～</a:t>
            </a:r>
            <a:r>
              <a:rPr lang="en-US" altLang="zh-CN" sz="2600" dirty="0" smtClean="0">
                <a:solidFill>
                  <a:srgbClr val="9900FF"/>
                </a:solidFill>
              </a:rPr>
              <a:t>80%</a:t>
            </a:r>
            <a:r>
              <a:rPr lang="zh-CN" altLang="en-US" sz="2600" dirty="0" smtClean="0">
                <a:solidFill>
                  <a:srgbClr val="9900FF"/>
                </a:solidFill>
              </a:rPr>
              <a:t>），成本适中，可对各种尺寸规格批量定货。</a:t>
            </a:r>
            <a:endParaRPr lang="en-US" altLang="zh-CN" sz="2600" dirty="0" smtClean="0">
              <a:solidFill>
                <a:srgbClr val="99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600" dirty="0" smtClean="0">
                <a:solidFill>
                  <a:srgbClr val="00B050"/>
                </a:solidFill>
              </a:rPr>
              <a:t>镀金</a:t>
            </a:r>
            <a:r>
              <a:rPr lang="en-US" altLang="zh-CN" sz="2600" dirty="0" smtClean="0">
                <a:solidFill>
                  <a:srgbClr val="00B050"/>
                </a:solidFill>
              </a:rPr>
              <a:t>THGEM</a:t>
            </a:r>
            <a:r>
              <a:rPr lang="zh-CN" altLang="en-US" sz="2600" dirty="0" smtClean="0">
                <a:solidFill>
                  <a:srgbClr val="00B050"/>
                </a:solidFill>
              </a:rPr>
              <a:t>可在各种气体，包括纯绿色的</a:t>
            </a:r>
            <a:r>
              <a:rPr lang="en-US" altLang="zh-CN" sz="2600" dirty="0" smtClean="0">
                <a:solidFill>
                  <a:srgbClr val="00B050"/>
                </a:solidFill>
              </a:rPr>
              <a:t>Ar+CO2</a:t>
            </a:r>
            <a:r>
              <a:rPr lang="zh-CN" altLang="en-US" sz="2600" dirty="0" smtClean="0">
                <a:solidFill>
                  <a:srgbClr val="00B050"/>
                </a:solidFill>
              </a:rPr>
              <a:t>气体中工作。其增益高、增益稳定性好，能量分辨较好。</a:t>
            </a:r>
            <a:endParaRPr lang="en-US" altLang="zh-CN" sz="26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600" dirty="0" smtClean="0">
                <a:solidFill>
                  <a:srgbClr val="9900FF"/>
                </a:solidFill>
              </a:rPr>
              <a:t> 利用宇宙线测得单层探测效率可高达</a:t>
            </a:r>
            <a:r>
              <a:rPr lang="en-US" altLang="zh-CN" sz="2600" dirty="0" smtClean="0">
                <a:solidFill>
                  <a:srgbClr val="9900FF"/>
                </a:solidFill>
              </a:rPr>
              <a:t>96%</a:t>
            </a:r>
            <a:r>
              <a:rPr lang="zh-CN" altLang="en-US" sz="2600" dirty="0" smtClean="0">
                <a:solidFill>
                  <a:srgbClr val="9900FF"/>
                </a:solidFill>
              </a:rPr>
              <a:t>以上，利用同步辐射光测得镀</a:t>
            </a:r>
            <a:r>
              <a:rPr lang="en-US" altLang="zh-CN" sz="2600" dirty="0" err="1" smtClean="0">
                <a:solidFill>
                  <a:srgbClr val="9900FF"/>
                </a:solidFill>
              </a:rPr>
              <a:t>CsI</a:t>
            </a:r>
            <a:r>
              <a:rPr lang="zh-CN" altLang="en-US" sz="2600" dirty="0" smtClean="0">
                <a:solidFill>
                  <a:srgbClr val="9900FF"/>
                </a:solidFill>
              </a:rPr>
              <a:t>光阴极量子效率</a:t>
            </a:r>
            <a:r>
              <a:rPr lang="en-US" altLang="zh-CN" sz="2600" dirty="0" smtClean="0">
                <a:solidFill>
                  <a:srgbClr val="9900FF"/>
                </a:solidFill>
              </a:rPr>
              <a:t>&gt;50%@128nm.</a:t>
            </a:r>
          </a:p>
          <a:p>
            <a:pPr>
              <a:buNone/>
            </a:pPr>
            <a:endParaRPr lang="zh-CN" altLang="en-US" sz="2600" dirty="0">
              <a:solidFill>
                <a:srgbClr val="99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56176" y="5589240"/>
            <a:ext cx="237626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谢谢各位！</a:t>
            </a:r>
            <a:endParaRPr lang="zh-CN" altLang="en-US" sz="3600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内 容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1844824"/>
            <a:ext cx="6624736" cy="269289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9900FF"/>
                </a:solidFill>
              </a:rPr>
              <a:t> 引言</a:t>
            </a:r>
            <a:endParaRPr lang="en-US" altLang="zh-CN" dirty="0" smtClean="0">
              <a:solidFill>
                <a:srgbClr val="99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9900FF"/>
                </a:solidFill>
              </a:rPr>
              <a:t> 镀金</a:t>
            </a:r>
            <a:r>
              <a:rPr lang="en-US" altLang="zh-CN" dirty="0" smtClean="0">
                <a:solidFill>
                  <a:srgbClr val="9900FF"/>
                </a:solidFill>
              </a:rPr>
              <a:t>THGEM</a:t>
            </a:r>
            <a:r>
              <a:rPr lang="zh-CN" altLang="en-US" dirty="0" smtClean="0">
                <a:solidFill>
                  <a:srgbClr val="9900FF"/>
                </a:solidFill>
              </a:rPr>
              <a:t>的制作</a:t>
            </a:r>
            <a:endParaRPr lang="en-US" altLang="zh-CN" dirty="0" smtClean="0">
              <a:solidFill>
                <a:srgbClr val="99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9900FF"/>
                </a:solidFill>
              </a:rPr>
              <a:t> 性能测试</a:t>
            </a:r>
            <a:endParaRPr lang="en-US" altLang="zh-CN" dirty="0" smtClean="0">
              <a:solidFill>
                <a:srgbClr val="99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9900FF"/>
                </a:solidFill>
              </a:rPr>
              <a:t> 小结</a:t>
            </a:r>
            <a:endParaRPr lang="zh-CN" altLang="en-US" dirty="0">
              <a:solidFill>
                <a:srgbClr val="99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58000" y="6016203"/>
            <a:ext cx="2133600" cy="365125"/>
          </a:xfrm>
          <a:noFill/>
        </p:spPr>
        <p:txBody>
          <a:bodyPr/>
          <a:lstStyle/>
          <a:p>
            <a:fld id="{79A2397B-676C-4560-B081-A76D5C4C0014}" type="slidenum">
              <a:rPr lang="en-US" altLang="zh-CN" smtClean="0">
                <a:ea typeface="宋体" pitchFamily="2" charset="-122"/>
              </a:rPr>
              <a:pPr/>
              <a:t>3</a:t>
            </a:fld>
            <a:r>
              <a:rPr lang="en-US" altLang="zh-CN" dirty="0" smtClean="0">
                <a:ea typeface="宋体" pitchFamily="2" charset="-122"/>
              </a:rPr>
              <a:t>/</a:t>
            </a:r>
            <a:r>
              <a:rPr lang="en-US" altLang="zh-CN" dirty="0" smtClean="0">
                <a:ea typeface="黑体" pitchFamily="49" charset="-122"/>
              </a:rPr>
              <a:t>32</a:t>
            </a:r>
            <a:endParaRPr lang="en-US" altLang="zh-CN" dirty="0" smtClean="0">
              <a:ea typeface="宋体" pitchFamily="2" charset="-122"/>
            </a:endParaRPr>
          </a:p>
        </p:txBody>
      </p:sp>
      <p:grpSp>
        <p:nvGrpSpPr>
          <p:cNvPr id="2" name="组合 29"/>
          <p:cNvGrpSpPr/>
          <p:nvPr/>
        </p:nvGrpSpPr>
        <p:grpSpPr>
          <a:xfrm>
            <a:off x="4191000" y="4458449"/>
            <a:ext cx="2209800" cy="1860340"/>
            <a:chOff x="4191000" y="4843046"/>
            <a:chExt cx="2209800" cy="1860340"/>
          </a:xfrm>
        </p:grpSpPr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7200" y="5160336"/>
              <a:ext cx="2057400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矩形 17"/>
            <p:cNvSpPr/>
            <p:nvPr/>
          </p:nvSpPr>
          <p:spPr>
            <a:xfrm>
              <a:off x="4191000" y="4843046"/>
              <a:ext cx="2209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0000FF"/>
                  </a:solidFill>
                </a:rPr>
                <a:t>自腐蚀厚</a:t>
              </a:r>
              <a:r>
                <a:rPr lang="en-US" altLang="zh-CN" sz="1600" b="1" dirty="0" smtClean="0">
                  <a:solidFill>
                    <a:srgbClr val="0000FF"/>
                  </a:solidFill>
                </a:rPr>
                <a:t>GEM</a:t>
              </a:r>
              <a:r>
                <a:rPr lang="zh-CN" altLang="en-US" sz="1600" b="1" dirty="0" smtClean="0">
                  <a:solidFill>
                    <a:srgbClr val="0000FF"/>
                  </a:solidFill>
                </a:rPr>
                <a:t>（绿油）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组合 35"/>
          <p:cNvGrpSpPr/>
          <p:nvPr/>
        </p:nvGrpSpPr>
        <p:grpSpPr>
          <a:xfrm>
            <a:off x="6603979" y="2663403"/>
            <a:ext cx="2311421" cy="3581400"/>
            <a:chOff x="6603979" y="3048000"/>
            <a:chExt cx="2311421" cy="35814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03979" y="4895654"/>
              <a:ext cx="2311421" cy="1733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400" y="3048000"/>
              <a:ext cx="223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矩形 18"/>
            <p:cNvSpPr/>
            <p:nvPr/>
          </p:nvSpPr>
          <p:spPr>
            <a:xfrm>
              <a:off x="7010400" y="4267200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00FF"/>
                  </a:solidFill>
                </a:rPr>
                <a:t>工业腐蚀镀铜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086600" y="4919246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FFFF00"/>
                  </a:solidFill>
                </a:rPr>
                <a:t>工业腐蚀镀金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171127" y="621243"/>
          <a:ext cx="6077273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19"/>
                <a:gridCol w="267855"/>
                <a:gridCol w="401784"/>
                <a:gridCol w="706615"/>
                <a:gridCol w="744682"/>
                <a:gridCol w="550718"/>
                <a:gridCol w="685800"/>
                <a:gridCol w="685800"/>
                <a:gridCol w="685800"/>
                <a:gridCol w="762000"/>
              </a:tblGrid>
              <a:tr h="332660">
                <a:tc gridSpan="2">
                  <a:txBody>
                    <a:bodyPr/>
                    <a:lstStyle/>
                    <a:p>
                      <a:r>
                        <a:rPr lang="zh-CN" altLang="en-US" sz="1200" dirty="0" smtClean="0"/>
                        <a:t>类别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镀层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Gain</a:t>
                      </a:r>
                    </a:p>
                    <a:p>
                      <a:r>
                        <a:rPr lang="zh-CN" altLang="en-US" sz="1200" dirty="0" smtClean="0"/>
                        <a:t>单层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Gain</a:t>
                      </a:r>
                    </a:p>
                    <a:p>
                      <a:r>
                        <a:rPr lang="zh-CN" altLang="en-US" sz="1200" dirty="0" smtClean="0"/>
                        <a:t>双层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能量</a:t>
                      </a:r>
                      <a:endParaRPr lang="en-US" altLang="zh-CN" sz="1200" dirty="0" smtClean="0"/>
                    </a:p>
                    <a:p>
                      <a:r>
                        <a:rPr lang="zh-CN" altLang="en-US" sz="1200" dirty="0" smtClean="0"/>
                        <a:t>分辨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线性区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增益</a:t>
                      </a:r>
                      <a:endParaRPr lang="en-US" altLang="zh-CN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稳定性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成品率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能否用</a:t>
                      </a:r>
                      <a:r>
                        <a:rPr lang="en-US" altLang="zh-CN" sz="1200" dirty="0" smtClean="0"/>
                        <a:t>Ar+CO2</a:t>
                      </a:r>
                      <a:endParaRPr lang="zh-CN" altLang="en-US" sz="1200" dirty="0"/>
                    </a:p>
                  </a:txBody>
                  <a:tcPr anchor="ctr" anchorCtr="1"/>
                </a:tc>
              </a:tr>
              <a:tr h="199596">
                <a:tc rowSpan="2" gridSpan="2"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solidFill>
                            <a:srgbClr val="0000FF"/>
                          </a:solidFill>
                        </a:rPr>
                        <a:t>CERN</a:t>
                      </a:r>
                    </a:p>
                    <a:p>
                      <a:r>
                        <a:rPr lang="en-US" altLang="zh-CN" sz="1200" b="1" dirty="0" smtClean="0">
                          <a:solidFill>
                            <a:srgbClr val="0000FF"/>
                          </a:solidFill>
                        </a:rPr>
                        <a:t>THGEM</a:t>
                      </a:r>
                      <a:endParaRPr lang="zh-CN" alt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/>
                </a:tc>
                <a:tc rowSpan="2"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铜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</a:t>
                      </a:r>
                      <a:r>
                        <a:rPr lang="zh-CN" altLang="en-US" sz="1200" dirty="0" smtClean="0"/>
                        <a:t>*</a:t>
                      </a:r>
                      <a:r>
                        <a:rPr lang="en-US" altLang="zh-CN" sz="1200" dirty="0" smtClean="0"/>
                        <a:t>10^4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</a:t>
                      </a:r>
                      <a:r>
                        <a:rPr lang="zh-CN" altLang="en-US" sz="1200" dirty="0" smtClean="0"/>
                        <a:t>*</a:t>
                      </a:r>
                      <a:r>
                        <a:rPr lang="en-US" altLang="zh-CN" sz="1200" dirty="0" smtClean="0"/>
                        <a:t>10^5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20%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~100V</a:t>
                      </a:r>
                      <a:endParaRPr lang="zh-CN" altLang="en-US" sz="12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CC00"/>
                          </a:solidFill>
                        </a:rPr>
                        <a:t>&gt;</a:t>
                      </a:r>
                      <a:r>
                        <a:rPr lang="zh-CN" altLang="en-US" sz="1200" dirty="0" smtClean="0">
                          <a:solidFill>
                            <a:srgbClr val="00CC00"/>
                          </a:solidFill>
                        </a:rPr>
                        <a:t>年</a:t>
                      </a:r>
                      <a:endParaRPr lang="zh-CN" altLang="en-US" sz="1200" dirty="0">
                        <a:solidFill>
                          <a:srgbClr val="00CC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rgbClr val="00CC00"/>
                          </a:solidFill>
                        </a:rPr>
                        <a:t>很高</a:t>
                      </a:r>
                      <a:endParaRPr lang="zh-CN" altLang="en-US" sz="1200" dirty="0">
                        <a:solidFill>
                          <a:srgbClr val="00CC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rgbClr val="00CC00"/>
                          </a:solidFill>
                          <a:latin typeface="Times New Roman"/>
                          <a:cs typeface="Times New Roman"/>
                        </a:rPr>
                        <a:t>√</a:t>
                      </a:r>
                      <a:endParaRPr lang="zh-CN" altLang="en-US" sz="1200" dirty="0">
                        <a:solidFill>
                          <a:srgbClr val="00CC00"/>
                        </a:solidFill>
                      </a:endParaRPr>
                    </a:p>
                  </a:txBody>
                  <a:tcPr anchor="ctr" anchorCtr="1"/>
                </a:tc>
              </a:tr>
              <a:tr h="199596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金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3000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5</a:t>
                      </a:r>
                      <a:r>
                        <a:rPr lang="zh-CN" altLang="en-US" sz="1200" dirty="0" smtClean="0"/>
                        <a:t>*</a:t>
                      </a:r>
                      <a:r>
                        <a:rPr lang="en-US" altLang="zh-CN" sz="1200" dirty="0" smtClean="0"/>
                        <a:t>10^4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20%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~100V</a:t>
                      </a:r>
                      <a:endParaRPr lang="zh-CN" altLang="en-US" sz="12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CC00"/>
                          </a:solidFill>
                        </a:rPr>
                        <a:t>&gt;</a:t>
                      </a:r>
                      <a:r>
                        <a:rPr lang="zh-CN" altLang="en-US" sz="1200" dirty="0" smtClean="0">
                          <a:solidFill>
                            <a:srgbClr val="00CC00"/>
                          </a:solidFill>
                        </a:rPr>
                        <a:t>年</a:t>
                      </a:r>
                      <a:endParaRPr lang="zh-CN" altLang="en-US" sz="1200" dirty="0">
                        <a:solidFill>
                          <a:srgbClr val="00CC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rgbClr val="00CC00"/>
                          </a:solidFill>
                        </a:rPr>
                        <a:t>很高</a:t>
                      </a:r>
                      <a:endParaRPr lang="zh-CN" altLang="en-US" sz="1200" dirty="0">
                        <a:solidFill>
                          <a:srgbClr val="00CC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solidFill>
                            <a:srgbClr val="00CC00"/>
                          </a:solidFill>
                          <a:latin typeface="Times New Roman"/>
                          <a:cs typeface="Times New Roman"/>
                        </a:rPr>
                        <a:t>√</a:t>
                      </a:r>
                      <a:endParaRPr lang="zh-CN" altLang="en-US" sz="1200" dirty="0" smtClean="0">
                        <a:solidFill>
                          <a:srgbClr val="00CC00"/>
                        </a:solidFill>
                      </a:endParaRPr>
                    </a:p>
                  </a:txBody>
                  <a:tcPr anchor="ctr" anchorCtr="1"/>
                </a:tc>
              </a:tr>
              <a:tr h="199596">
                <a:tc rowSpan="2" gridSpan="2"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rgbClr val="0000FF"/>
                          </a:solidFill>
                        </a:rPr>
                        <a:t>国产军工</a:t>
                      </a:r>
                      <a:endParaRPr lang="en-US" altLang="zh-CN" sz="12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zh-CN" altLang="en-US" sz="1200" b="1" dirty="0" smtClean="0">
                          <a:solidFill>
                            <a:srgbClr val="0000FF"/>
                          </a:solidFill>
                        </a:rPr>
                        <a:t>薄形</a:t>
                      </a:r>
                      <a:endParaRPr lang="en-US" altLang="zh-CN" sz="12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CN" sz="1200" b="1" dirty="0" smtClean="0">
                          <a:solidFill>
                            <a:srgbClr val="0000FF"/>
                          </a:solidFill>
                        </a:rPr>
                        <a:t>THGEM</a:t>
                      </a:r>
                      <a:endParaRPr lang="zh-CN" alt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/>
                </a:tc>
                <a:tc rowSpan="2"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铜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5000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5</a:t>
                      </a:r>
                      <a:r>
                        <a:rPr lang="zh-CN" altLang="en-US" sz="1200" dirty="0" smtClean="0"/>
                        <a:t>*</a:t>
                      </a:r>
                      <a:r>
                        <a:rPr lang="en-US" altLang="zh-CN" sz="1200" dirty="0" smtClean="0"/>
                        <a:t>10^4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20%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~150V</a:t>
                      </a:r>
                      <a:endParaRPr lang="zh-CN" altLang="en-US" sz="12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~</a:t>
                      </a:r>
                      <a:r>
                        <a:rPr lang="zh-CN" altLang="en-US" sz="1200" dirty="0" smtClean="0"/>
                        <a:t>月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较高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Times New Roman"/>
                          <a:cs typeface="Times New Roman"/>
                        </a:rPr>
                        <a:t>√</a:t>
                      </a:r>
                      <a:endParaRPr lang="zh-CN" altLang="en-US" sz="1200" dirty="0" smtClean="0"/>
                    </a:p>
                  </a:txBody>
                  <a:tcPr anchor="ctr" anchorCtr="1"/>
                </a:tc>
              </a:tr>
              <a:tr h="266128">
                <a:tc gridSpan="2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金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7000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8</a:t>
                      </a:r>
                      <a:r>
                        <a:rPr lang="zh-CN" altLang="en-US" sz="1200" dirty="0" smtClean="0"/>
                        <a:t>*</a:t>
                      </a:r>
                      <a:r>
                        <a:rPr lang="en-US" altLang="zh-CN" sz="1200" dirty="0" smtClean="0"/>
                        <a:t>10^4</a:t>
                      </a:r>
                      <a:endParaRPr lang="zh-CN" altLang="en-US" sz="12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25%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~150V</a:t>
                      </a:r>
                      <a:endParaRPr lang="zh-CN" altLang="en-US" sz="12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~</a:t>
                      </a:r>
                      <a:r>
                        <a:rPr lang="zh-CN" altLang="en-US" sz="1200" dirty="0" smtClean="0"/>
                        <a:t>月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较高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Times New Roman"/>
                          <a:cs typeface="Times New Roman"/>
                        </a:rPr>
                        <a:t>√</a:t>
                      </a:r>
                      <a:endParaRPr lang="zh-CN" altLang="en-US" sz="1200" dirty="0" smtClean="0"/>
                    </a:p>
                  </a:txBody>
                  <a:tcPr anchor="ctr" anchorCtr="1"/>
                </a:tc>
              </a:tr>
              <a:tr h="310483">
                <a:tc rowSpan="4"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rgbClr val="0000FF"/>
                          </a:solidFill>
                        </a:rPr>
                        <a:t>国产</a:t>
                      </a:r>
                      <a:endParaRPr lang="en-US" altLang="zh-CN" sz="12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zh-CN" altLang="en-US" sz="1200" b="1" dirty="0" smtClean="0">
                          <a:solidFill>
                            <a:srgbClr val="0000FF"/>
                          </a:solidFill>
                        </a:rPr>
                        <a:t>工业</a:t>
                      </a:r>
                      <a:endParaRPr lang="en-US" altLang="zh-CN" sz="1200" b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altLang="zh-CN" sz="12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CN" sz="1200" b="1" dirty="0" smtClean="0">
                          <a:solidFill>
                            <a:srgbClr val="0000FF"/>
                          </a:solidFill>
                        </a:rPr>
                        <a:t>TH-GEM</a:t>
                      </a: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</a:rPr>
                        <a:t>无</a:t>
                      </a:r>
                      <a:endParaRPr lang="en-US" altLang="zh-CN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</a:rPr>
                        <a:t>环自腐蚀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铜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5000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</a:t>
                      </a:r>
                      <a:r>
                        <a:rPr lang="zh-CN" altLang="en-US" sz="1200" dirty="0" smtClean="0"/>
                        <a:t>*</a:t>
                      </a:r>
                      <a:r>
                        <a:rPr lang="en-US" altLang="zh-CN" sz="1200" dirty="0" smtClean="0"/>
                        <a:t>10^5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25%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~100V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~</a:t>
                      </a: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天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&lt;50%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</a:rPr>
                        <a:t>基本</a:t>
                      </a:r>
                      <a:endParaRPr lang="en-US" altLang="zh-CN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</a:rPr>
                        <a:t>不行</a:t>
                      </a: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  <a:tr h="42136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绿</a:t>
                      </a:r>
                      <a:endParaRPr lang="en-US" altLang="zh-CN" sz="1200" dirty="0" smtClean="0"/>
                    </a:p>
                    <a:p>
                      <a:r>
                        <a:rPr lang="zh-CN" altLang="en-US" sz="1200" dirty="0" smtClean="0"/>
                        <a:t>油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3000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待测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25%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~100V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~</a:t>
                      </a: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天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～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50%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基本</a:t>
                      </a:r>
                      <a:endParaRPr lang="en-US" altLang="zh-CN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不行</a:t>
                      </a:r>
                    </a:p>
                  </a:txBody>
                  <a:tcPr anchor="ctr" anchorCtr="1"/>
                </a:tc>
              </a:tr>
              <a:tr h="33266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</a:rPr>
                        <a:t>工业</a:t>
                      </a:r>
                      <a:endParaRPr lang="en-US" altLang="zh-CN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</a:rPr>
                        <a:t>有</a:t>
                      </a:r>
                      <a:endParaRPr lang="en-US" altLang="zh-CN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1200" b="1" dirty="0" smtClean="0">
                          <a:solidFill>
                            <a:srgbClr val="FF0000"/>
                          </a:solidFill>
                        </a:rPr>
                        <a:t>环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铜</a:t>
                      </a:r>
                      <a:endParaRPr lang="zh-CN" altLang="en-US" sz="12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5000</a:t>
                      </a:r>
                      <a:endParaRPr lang="zh-CN" altLang="en-US" sz="1200" dirty="0" smtClean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1*10^5</a:t>
                      </a:r>
                      <a:endParaRPr lang="zh-CN" altLang="en-US" sz="1200" dirty="0" smtClean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25%</a:t>
                      </a:r>
                      <a:endParaRPr lang="zh-CN" altLang="en-US" sz="12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~150V</a:t>
                      </a:r>
                      <a:endParaRPr lang="zh-CN" altLang="en-US" sz="12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~</a:t>
                      </a: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天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～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50%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基本</a:t>
                      </a:r>
                      <a:endParaRPr lang="en-US" altLang="zh-CN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不行</a:t>
                      </a: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</a:tr>
              <a:tr h="33266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金</a:t>
                      </a:r>
                      <a:endParaRPr lang="zh-CN" altLang="en-US" sz="1200" dirty="0"/>
                    </a:p>
                  </a:txBody>
                  <a:tcPr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0000FF"/>
                          </a:solidFill>
                        </a:rPr>
                        <a:t>1*10^4</a:t>
                      </a:r>
                      <a:endParaRPr lang="zh-CN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1*10^5</a:t>
                      </a:r>
                      <a:endParaRPr lang="zh-CN" altLang="en-US" sz="1200" dirty="0"/>
                    </a:p>
                  </a:txBody>
                  <a:tcPr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25%</a:t>
                      </a:r>
                      <a:endParaRPr lang="zh-CN" altLang="en-US" sz="1200" dirty="0"/>
                    </a:p>
                  </a:txBody>
                  <a:tcPr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~150V</a:t>
                      </a:r>
                      <a:endParaRPr lang="zh-CN" altLang="en-US" sz="1200" dirty="0"/>
                    </a:p>
                  </a:txBody>
                  <a:tcPr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~</a:t>
                      </a: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天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～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50%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rgbClr val="0000FF"/>
                          </a:solidFill>
                        </a:rPr>
                        <a:t>少量</a:t>
                      </a:r>
                      <a:endParaRPr lang="en-US" altLang="zh-CN" sz="12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zh-CN" altLang="en-US" sz="1200" dirty="0" smtClean="0">
                          <a:solidFill>
                            <a:srgbClr val="0000FF"/>
                          </a:solidFill>
                        </a:rPr>
                        <a:t>可以</a:t>
                      </a:r>
                    </a:p>
                  </a:txBody>
                  <a:tcPr anchor="ctr" anchorCtr="1"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grpSp>
        <p:nvGrpSpPr>
          <p:cNvPr id="4" name="组合 27"/>
          <p:cNvGrpSpPr/>
          <p:nvPr/>
        </p:nvGrpSpPr>
        <p:grpSpPr>
          <a:xfrm>
            <a:off x="0" y="4458449"/>
            <a:ext cx="4308681" cy="1862554"/>
            <a:chOff x="0" y="4843046"/>
            <a:chExt cx="4308681" cy="1862554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5181600"/>
              <a:ext cx="1839876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9800" y="5181600"/>
              <a:ext cx="182724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矩形 25"/>
            <p:cNvSpPr/>
            <p:nvPr/>
          </p:nvSpPr>
          <p:spPr>
            <a:xfrm>
              <a:off x="0" y="4843046"/>
              <a:ext cx="21948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 smtClean="0">
                  <a:solidFill>
                    <a:srgbClr val="FF00FF"/>
                  </a:solidFill>
                </a:rPr>
                <a:t>薄型厚</a:t>
              </a:r>
              <a:r>
                <a:rPr lang="en-US" altLang="zh-CN" sz="1600" dirty="0" smtClean="0">
                  <a:solidFill>
                    <a:srgbClr val="FF00FF"/>
                  </a:solidFill>
                </a:rPr>
                <a:t>GEM</a:t>
              </a:r>
              <a:r>
                <a:rPr lang="zh-CN" altLang="en-US" sz="1600" dirty="0" smtClean="0">
                  <a:solidFill>
                    <a:srgbClr val="FF00FF"/>
                  </a:solidFill>
                </a:rPr>
                <a:t>镀铜</a:t>
              </a:r>
              <a:r>
                <a:rPr lang="en-US" altLang="zh-CN" sz="1600" dirty="0" smtClean="0">
                  <a:solidFill>
                    <a:srgbClr val="FF00FF"/>
                  </a:solidFill>
                </a:rPr>
                <a:t>(UCAS)</a:t>
              </a:r>
              <a:endParaRPr lang="zh-CN" altLang="en-US" sz="1600" dirty="0">
                <a:solidFill>
                  <a:srgbClr val="FF00FF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57400" y="4843046"/>
              <a:ext cx="225128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rgbClr val="FF00FF"/>
                  </a:solidFill>
                </a:rPr>
                <a:t>薄型厚</a:t>
              </a:r>
              <a:r>
                <a:rPr lang="en-US" altLang="zh-CN" sz="1600" dirty="0" smtClean="0">
                  <a:solidFill>
                    <a:srgbClr val="FF00FF"/>
                  </a:solidFill>
                </a:rPr>
                <a:t>GEM</a:t>
              </a:r>
              <a:r>
                <a:rPr lang="zh-CN" altLang="en-US" sz="1600" dirty="0" smtClean="0">
                  <a:solidFill>
                    <a:srgbClr val="FF00FF"/>
                  </a:solidFill>
                </a:rPr>
                <a:t>镀金</a:t>
              </a:r>
              <a:r>
                <a:rPr lang="en-US" altLang="zh-CN" sz="1600" dirty="0" smtClean="0">
                  <a:solidFill>
                    <a:srgbClr val="FF00FF"/>
                  </a:solidFill>
                </a:rPr>
                <a:t>(UCAS</a:t>
              </a:r>
              <a:r>
                <a:rPr lang="zh-CN" altLang="en-US" sz="1600" dirty="0" smtClean="0">
                  <a:solidFill>
                    <a:srgbClr val="FF00FF"/>
                  </a:solidFill>
                </a:rPr>
                <a:t>）</a:t>
              </a:r>
              <a:endParaRPr lang="zh-CN" altLang="en-US" sz="16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5" name="组合 21"/>
          <p:cNvGrpSpPr/>
          <p:nvPr/>
        </p:nvGrpSpPr>
        <p:grpSpPr>
          <a:xfrm>
            <a:off x="6629400" y="529803"/>
            <a:ext cx="2260600" cy="2000250"/>
            <a:chOff x="6629400" y="914400"/>
            <a:chExt cx="2260600" cy="2000250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29400" y="1219200"/>
              <a:ext cx="2260600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矩形 28"/>
            <p:cNvSpPr/>
            <p:nvPr/>
          </p:nvSpPr>
          <p:spPr>
            <a:xfrm>
              <a:off x="7239000" y="914400"/>
              <a:ext cx="1156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00FF"/>
                  </a:solidFill>
                </a:rPr>
                <a:t>CERN</a:t>
              </a:r>
              <a:r>
                <a:rPr lang="zh-CN" altLang="en-US" dirty="0" smtClean="0">
                  <a:solidFill>
                    <a:srgbClr val="FF00FF"/>
                  </a:solidFill>
                </a:rPr>
                <a:t>镀金</a:t>
              </a:r>
              <a:endParaRPr lang="zh-CN" altLang="en-US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6" name="组合 34"/>
          <p:cNvGrpSpPr/>
          <p:nvPr/>
        </p:nvGrpSpPr>
        <p:grpSpPr>
          <a:xfrm>
            <a:off x="762000" y="2587203"/>
            <a:ext cx="8229600" cy="3733800"/>
            <a:chOff x="762000" y="2971800"/>
            <a:chExt cx="8229600" cy="3733800"/>
          </a:xfrm>
        </p:grpSpPr>
        <p:sp>
          <p:nvSpPr>
            <p:cNvPr id="32" name="矩形 31"/>
            <p:cNvSpPr/>
            <p:nvPr/>
          </p:nvSpPr>
          <p:spPr bwMode="auto">
            <a:xfrm>
              <a:off x="762000" y="3657600"/>
              <a:ext cx="5562600" cy="9144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rtlCol="0" anchor="ctr">
              <a:noAutofit/>
            </a:bodyPr>
            <a:lstStyle/>
            <a:p>
              <a:pPr algn="ctr">
                <a:buFontTx/>
                <a:buNone/>
              </a:pPr>
              <a:endParaRPr lang="zh-CN" altLang="en-US" sz="1200" b="1" dirty="0" err="1" smtClean="0">
                <a:solidFill>
                  <a:srgbClr val="3333FF"/>
                </a:solidFill>
                <a:latin typeface="+mj-lt"/>
                <a:ea typeface="华文隶书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6553200" y="2971800"/>
              <a:ext cx="2438400" cy="37338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rtlCol="0" anchor="ctr">
              <a:noAutofit/>
            </a:bodyPr>
            <a:lstStyle/>
            <a:p>
              <a:pPr algn="ctr"/>
              <a:endParaRPr lang="zh-CN" altLang="en-US" sz="1200" b="1" dirty="0" err="1" smtClean="0">
                <a:solidFill>
                  <a:srgbClr val="3333FF"/>
                </a:solidFill>
                <a:latin typeface="+mj-lt"/>
                <a:ea typeface="华文隶书" pitchFamily="2" charset="-122"/>
              </a:endParaRPr>
            </a:p>
          </p:txBody>
        </p:sp>
      </p:grp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>
                <a:solidFill>
                  <a:srgbClr val="0000FF"/>
                </a:solidFill>
              </a:rPr>
              <a:t>引言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5576" y="6381328"/>
            <a:ext cx="754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国产</a:t>
            </a:r>
            <a:r>
              <a:rPr lang="en-US" altLang="zh-CN" b="1" dirty="0" smtClean="0">
                <a:solidFill>
                  <a:srgbClr val="FF0000"/>
                </a:solidFill>
              </a:rPr>
              <a:t>THGEM</a:t>
            </a:r>
            <a:r>
              <a:rPr lang="zh-CN" altLang="en-US" b="1" dirty="0" smtClean="0">
                <a:solidFill>
                  <a:srgbClr val="FF0000"/>
                </a:solidFill>
              </a:rPr>
              <a:t>离高成品率工业化生产制作</a:t>
            </a:r>
            <a:r>
              <a:rPr lang="en-US" altLang="zh-CN" b="1" dirty="0" smtClean="0">
                <a:solidFill>
                  <a:srgbClr val="FF0000"/>
                </a:solidFill>
              </a:rPr>
              <a:t>,</a:t>
            </a:r>
            <a:r>
              <a:rPr lang="zh-CN" altLang="en-US" b="1" dirty="0" smtClean="0">
                <a:solidFill>
                  <a:srgbClr val="FF0000"/>
                </a:solidFill>
              </a:rPr>
              <a:t>如</a:t>
            </a:r>
            <a:r>
              <a:rPr lang="en-US" altLang="zh-CN" b="1" dirty="0" smtClean="0">
                <a:solidFill>
                  <a:srgbClr val="FF0000"/>
                </a:solidFill>
              </a:rPr>
              <a:t>CERN</a:t>
            </a:r>
            <a:r>
              <a:rPr lang="zh-CN" altLang="en-US" b="1" dirty="0" smtClean="0">
                <a:solidFill>
                  <a:srgbClr val="FF0000"/>
                </a:solidFill>
              </a:rPr>
              <a:t>的</a:t>
            </a:r>
            <a:r>
              <a:rPr lang="en-US" altLang="zh-CN" b="1" dirty="0" smtClean="0">
                <a:solidFill>
                  <a:srgbClr val="FF0000"/>
                </a:solidFill>
              </a:rPr>
              <a:t>THGEM</a:t>
            </a:r>
            <a:r>
              <a:rPr lang="zh-CN" altLang="en-US" b="1" dirty="0" smtClean="0">
                <a:solidFill>
                  <a:srgbClr val="FF0000"/>
                </a:solidFill>
              </a:rPr>
              <a:t>，还有一段距离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24744"/>
            <a:ext cx="597243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79512" y="116632"/>
            <a:ext cx="408316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zh-CN" altLang="en-US" sz="2800" b="1" kern="0" dirty="0" smtClean="0">
                <a:solidFill>
                  <a:srgbClr val="9900FF"/>
                </a:solidFill>
                <a:latin typeface="Times New Roman" pitchFamily="18" charset="0"/>
              </a:rPr>
              <a:t>为什么</a:t>
            </a:r>
            <a:r>
              <a:rPr lang="en-US" altLang="zh-CN" sz="2800" b="1" kern="0" dirty="0" smtClean="0">
                <a:solidFill>
                  <a:srgbClr val="9900FF"/>
                </a:solidFill>
                <a:latin typeface="Times New Roman" pitchFamily="18" charset="0"/>
              </a:rPr>
              <a:t>THGEM</a:t>
            </a:r>
            <a:r>
              <a:rPr lang="zh-CN" altLang="en-US" sz="2800" b="1" kern="0" dirty="0" smtClean="0">
                <a:solidFill>
                  <a:srgbClr val="9900FF"/>
                </a:solidFill>
                <a:latin typeface="Times New Roman" pitchFamily="18" charset="0"/>
              </a:rPr>
              <a:t>要镀金？</a:t>
            </a:r>
            <a:endParaRPr lang="zh-CN" altLang="en-US" sz="2800" b="1" kern="0" dirty="0">
              <a:solidFill>
                <a:srgbClr val="9900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80728"/>
            <a:ext cx="2376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 smtClean="0"/>
              <a:t>镀</a:t>
            </a:r>
            <a:r>
              <a:rPr lang="en-US" altLang="zh-CN" dirty="0" err="1" smtClean="0"/>
              <a:t>CsI</a:t>
            </a:r>
            <a:r>
              <a:rPr lang="zh-CN" altLang="en-US" dirty="0" smtClean="0"/>
              <a:t>光阴极用于紫外成像及契仑科夫光探测只能用镀金</a:t>
            </a:r>
            <a:r>
              <a:rPr lang="en-US" altLang="zh-CN" dirty="0" smtClean="0"/>
              <a:t>GEM/THGEM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	</a:t>
            </a:r>
            <a:r>
              <a:rPr lang="zh-CN" altLang="en-US" dirty="0" smtClean="0"/>
              <a:t>（如暗物质探测中的低温液氙液氩闪烁光探测，气体光电倍增管</a:t>
            </a:r>
            <a:r>
              <a:rPr lang="en-US" altLang="zh-CN" dirty="0" smtClean="0"/>
              <a:t>GPM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RICH</a:t>
            </a:r>
            <a:r>
              <a:rPr lang="zh-CN" altLang="en-US" dirty="0" smtClean="0"/>
              <a:t>实验等）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zh-CN" altLang="en-US" dirty="0" smtClean="0"/>
              <a:t>镀金</a:t>
            </a:r>
            <a:r>
              <a:rPr lang="en-US" altLang="zh-CN" dirty="0" smtClean="0"/>
              <a:t>THGEM</a:t>
            </a:r>
            <a:r>
              <a:rPr lang="zh-CN" altLang="en-US" dirty="0" smtClean="0"/>
              <a:t>表面质量更好，在各种气体、温湿及化学环境中更稳定。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 startAt="2"/>
            </a:pPr>
            <a:endParaRPr lang="en-US" altLang="zh-CN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zh-CN" altLang="en-US" dirty="0" smtClean="0"/>
              <a:t>与只镀铜</a:t>
            </a:r>
            <a:r>
              <a:rPr lang="en-US" altLang="zh-CN" dirty="0" smtClean="0"/>
              <a:t>THGEM</a:t>
            </a:r>
            <a:r>
              <a:rPr lang="zh-CN" altLang="en-US" dirty="0" smtClean="0"/>
              <a:t>成本无差异。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894300" y="5507940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实测不同基材</a:t>
            </a:r>
            <a:r>
              <a:rPr lang="en-US" altLang="zh-CN" dirty="0" err="1" smtClean="0"/>
              <a:t>CsI</a:t>
            </a:r>
            <a:r>
              <a:rPr lang="zh-CN" altLang="en-US" dirty="0" smtClean="0"/>
              <a:t>光阴极真空量子效率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0000FF"/>
                </a:solidFill>
              </a:rPr>
              <a:t>镀金</a:t>
            </a:r>
            <a:r>
              <a:rPr lang="en-US" altLang="zh-CN" sz="3600" dirty="0" smtClean="0">
                <a:solidFill>
                  <a:srgbClr val="0000FF"/>
                </a:solidFill>
              </a:rPr>
              <a:t>THGEM</a:t>
            </a:r>
            <a:r>
              <a:rPr lang="zh-CN" altLang="en-US" sz="3600" dirty="0" smtClean="0">
                <a:solidFill>
                  <a:srgbClr val="0000FF"/>
                </a:solidFill>
              </a:rPr>
              <a:t>的制作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022" y="764704"/>
            <a:ext cx="225574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/>
              <a:t>传统</a:t>
            </a:r>
            <a:r>
              <a:rPr lang="en-US" altLang="zh-CN" dirty="0" smtClean="0"/>
              <a:t>GEM</a:t>
            </a:r>
            <a:r>
              <a:rPr lang="zh-CN" altLang="en-US" dirty="0" smtClean="0"/>
              <a:t>制作工艺：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单层或双层掩膜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+</a:t>
            </a:r>
          </a:p>
          <a:p>
            <a:pPr algn="ctr"/>
            <a:r>
              <a:rPr lang="zh-CN" altLang="en-US" dirty="0" smtClean="0"/>
              <a:t>化学腐蚀</a:t>
            </a:r>
            <a:r>
              <a:rPr lang="en-US" altLang="zh-CN" dirty="0" smtClean="0"/>
              <a:t>/</a:t>
            </a:r>
            <a:r>
              <a:rPr lang="zh-CN" altLang="en-US" dirty="0" smtClean="0"/>
              <a:t>光刻</a:t>
            </a:r>
            <a:endParaRPr lang="en-US" altLang="zh-CN" dirty="0" smtClean="0"/>
          </a:p>
          <a:p>
            <a:pPr algn="ctr"/>
            <a:endParaRPr lang="zh-CN" altLang="en-US" dirty="0"/>
          </a:p>
        </p:txBody>
      </p:sp>
      <p:grpSp>
        <p:nvGrpSpPr>
          <p:cNvPr id="50" name="组合 49"/>
          <p:cNvGrpSpPr/>
          <p:nvPr/>
        </p:nvGrpSpPr>
        <p:grpSpPr>
          <a:xfrm>
            <a:off x="2843808" y="692696"/>
            <a:ext cx="3384376" cy="4824536"/>
            <a:chOff x="2843808" y="836712"/>
            <a:chExt cx="3384376" cy="4824536"/>
          </a:xfrm>
        </p:grpSpPr>
        <p:sp>
          <p:nvSpPr>
            <p:cNvPr id="19" name="矩形 18"/>
            <p:cNvSpPr/>
            <p:nvPr/>
          </p:nvSpPr>
          <p:spPr>
            <a:xfrm>
              <a:off x="3275856" y="4941168"/>
              <a:ext cx="24929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/>
                <a:t>镀金</a:t>
              </a:r>
              <a:r>
                <a:rPr lang="en-US" altLang="zh-CN" dirty="0" smtClean="0"/>
                <a:t>THGEM</a:t>
              </a:r>
            </a:p>
            <a:p>
              <a:pPr algn="ctr"/>
              <a:r>
                <a:rPr lang="zh-CN" altLang="en-US" dirty="0" smtClean="0"/>
                <a:t>工业制作工艺基本流程</a:t>
              </a:r>
              <a:endParaRPr lang="zh-CN" altLang="en-US" dirty="0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131840" y="1124744"/>
              <a:ext cx="2736304" cy="3672408"/>
              <a:chOff x="5940152" y="980728"/>
              <a:chExt cx="2736304" cy="3672408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804248" y="980728"/>
                <a:ext cx="1008112" cy="3600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chemeClr val="tx1"/>
                    </a:solidFill>
                  </a:rPr>
                  <a:t>下料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5940152" y="1700808"/>
                <a:ext cx="2736304" cy="3600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LDI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（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Laser Direct Imaging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）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6804248" y="2348880"/>
                <a:ext cx="1008112" cy="3600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chemeClr val="tx1"/>
                    </a:solidFill>
                  </a:rPr>
                  <a:t>钻孔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6804248" y="2996952"/>
                <a:ext cx="1008112" cy="3600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rgbClr val="FF0000"/>
                    </a:solidFill>
                  </a:rPr>
                  <a:t>腐蚀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804248" y="3645024"/>
                <a:ext cx="1008112" cy="3600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rgbClr val="FF0000"/>
                    </a:solidFill>
                  </a:rPr>
                  <a:t>镀金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直接箭头连接符 10"/>
              <p:cNvCxnSpPr>
                <a:stCxn id="4" idx="2"/>
              </p:cNvCxnSpPr>
              <p:nvPr/>
            </p:nvCxnSpPr>
            <p:spPr>
              <a:xfrm>
                <a:off x="7308304" y="1340768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>
                <a:stCxn id="6" idx="2"/>
                <a:endCxn id="7" idx="0"/>
              </p:cNvCxnSpPr>
              <p:nvPr/>
            </p:nvCxnSpPr>
            <p:spPr>
              <a:xfrm>
                <a:off x="7308304" y="2060848"/>
                <a:ext cx="0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>
                <a:stCxn id="7" idx="2"/>
                <a:endCxn id="8" idx="0"/>
              </p:cNvCxnSpPr>
              <p:nvPr/>
            </p:nvCxnSpPr>
            <p:spPr>
              <a:xfrm>
                <a:off x="7308304" y="2708920"/>
                <a:ext cx="0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>
                <a:stCxn id="8" idx="2"/>
                <a:endCxn id="9" idx="0"/>
              </p:cNvCxnSpPr>
              <p:nvPr/>
            </p:nvCxnSpPr>
            <p:spPr>
              <a:xfrm>
                <a:off x="7308304" y="3356992"/>
                <a:ext cx="0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矩形 19"/>
              <p:cNvSpPr/>
              <p:nvPr/>
            </p:nvSpPr>
            <p:spPr>
              <a:xfrm>
                <a:off x="6804248" y="4293096"/>
                <a:ext cx="1008112" cy="3600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chemeClr val="tx1"/>
                    </a:solidFill>
                  </a:rPr>
                  <a:t>清洗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直接箭头连接符 21"/>
              <p:cNvCxnSpPr>
                <a:stCxn id="9" idx="2"/>
              </p:cNvCxnSpPr>
              <p:nvPr/>
            </p:nvCxnSpPr>
            <p:spPr>
              <a:xfrm>
                <a:off x="7308304" y="4005064"/>
                <a:ext cx="0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矩形 48"/>
            <p:cNvSpPr/>
            <p:nvPr/>
          </p:nvSpPr>
          <p:spPr>
            <a:xfrm>
              <a:off x="2843808" y="836712"/>
              <a:ext cx="3384376" cy="48245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99592" y="2564904"/>
            <a:ext cx="3024336" cy="2160240"/>
            <a:chOff x="899592" y="2636912"/>
            <a:chExt cx="3024336" cy="2160240"/>
          </a:xfrm>
        </p:grpSpPr>
        <p:cxnSp>
          <p:nvCxnSpPr>
            <p:cNvPr id="30" name="直接箭头连接符 29"/>
            <p:cNvCxnSpPr/>
            <p:nvPr/>
          </p:nvCxnSpPr>
          <p:spPr>
            <a:xfrm flipH="1">
              <a:off x="2699792" y="2780928"/>
              <a:ext cx="1224136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1691680" y="3501008"/>
              <a:ext cx="1008112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00FF"/>
                  </a:solidFill>
                </a:rPr>
                <a:t>自腐蚀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38" name="直接箭头连接符 37"/>
            <p:cNvCxnSpPr>
              <a:stCxn id="33" idx="2"/>
            </p:cNvCxnSpPr>
            <p:nvPr/>
          </p:nvCxnSpPr>
          <p:spPr>
            <a:xfrm>
              <a:off x="2195736" y="3861048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1691680" y="4365104"/>
              <a:ext cx="1008112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清洗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619672" y="3429000"/>
              <a:ext cx="1152128" cy="13681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899592" y="2636912"/>
              <a:ext cx="18722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国产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THGEM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最初</a:t>
              </a:r>
              <a:endParaRPr lang="en-US" altLang="zh-CN" dirty="0" smtClean="0">
                <a:solidFill>
                  <a:srgbClr val="FF0000"/>
                </a:solidFill>
              </a:endParaRPr>
            </a:p>
            <a:p>
              <a:r>
                <a:rPr lang="zh-CN" altLang="en-US" dirty="0" smtClean="0">
                  <a:solidFill>
                    <a:srgbClr val="FF0000"/>
                  </a:solidFill>
                </a:rPr>
                <a:t>取得突破工艺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107504" y="5517232"/>
            <a:ext cx="88569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zh-CN" altLang="en-US" kern="0" dirty="0" smtClean="0">
                <a:solidFill>
                  <a:srgbClr val="0000FF"/>
                </a:solidFill>
                <a:latin typeface="Times New Roman" pitchFamily="18" charset="0"/>
              </a:rPr>
              <a:t>目标：将以前需要自腐蚀、自处理的环节全部由工厂完成</a:t>
            </a:r>
            <a:r>
              <a:rPr lang="zh-CN" altLang="en-US" kern="0" dirty="0" smtClean="0">
                <a:solidFill>
                  <a:srgbClr val="0000FF"/>
                </a:solidFill>
                <a:latin typeface="华文仿宋" pitchFamily="2" charset="-122"/>
                <a:ea typeface="华文仿宋" pitchFamily="2" charset="-122"/>
              </a:rPr>
              <a:t>，形成完整的</a:t>
            </a:r>
            <a:r>
              <a:rPr lang="en-US" altLang="zh-CN" kern="0" dirty="0" smtClean="0">
                <a:solidFill>
                  <a:srgbClr val="0000FF"/>
                </a:solidFill>
                <a:latin typeface="华文仿宋" pitchFamily="2" charset="-122"/>
                <a:ea typeface="华文仿宋" pitchFamily="2" charset="-122"/>
              </a:rPr>
              <a:t>THGEM</a:t>
            </a:r>
            <a:r>
              <a:rPr lang="zh-CN" altLang="en-US" kern="0" dirty="0" smtClean="0">
                <a:solidFill>
                  <a:srgbClr val="0000FF"/>
                </a:solidFill>
                <a:latin typeface="华文仿宋" pitchFamily="2" charset="-122"/>
                <a:ea typeface="华文仿宋" pitchFamily="2" charset="-122"/>
              </a:rPr>
              <a:t>流水线制作工艺，并达到成熟的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工业制造水平，</a:t>
            </a:r>
            <a:r>
              <a:rPr lang="zh-CN" altLang="en-US" kern="0" dirty="0" smtClean="0">
                <a:solidFill>
                  <a:srgbClr val="0000FF"/>
                </a:solidFill>
                <a:latin typeface="Times New Roman" pitchFamily="18" charset="0"/>
              </a:rPr>
              <a:t>成品率高，增益稳定性好，各种尺寸规格可定制，用户拿到的直接是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THGEM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成品。</a:t>
            </a:r>
            <a:endParaRPr lang="en-US" altLang="zh-CN" kern="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进展：经过到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PCB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厂家的实际考察及深入的技术交流与探讨，目前我们已经形成了全套国产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THGEM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工业制作工艺，包括镀铜板与镀金板，只需适当清洗就可以用。</a:t>
            </a:r>
            <a:r>
              <a:rPr lang="en-US" altLang="zh-CN" kern="0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	</a:t>
            </a:r>
            <a:endParaRPr lang="en-US" altLang="zh-CN" kern="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516216" y="620688"/>
            <a:ext cx="20505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B050"/>
                </a:solidFill>
              </a:rPr>
              <a:t>THGEM</a:t>
            </a:r>
            <a:r>
              <a:rPr lang="zh-CN" altLang="en-US" dirty="0" smtClean="0">
                <a:solidFill>
                  <a:srgbClr val="00B050"/>
                </a:solidFill>
              </a:rPr>
              <a:t>制作工艺：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00B050"/>
                </a:solidFill>
              </a:rPr>
              <a:t>机械打孔 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00B050"/>
                </a:solidFill>
              </a:rPr>
              <a:t>+</a:t>
            </a:r>
          </a:p>
          <a:p>
            <a:pPr algn="ctr"/>
            <a:r>
              <a:rPr lang="en-US" altLang="zh-CN" dirty="0" smtClean="0">
                <a:solidFill>
                  <a:srgbClr val="00B050"/>
                </a:solidFill>
              </a:rPr>
              <a:t> </a:t>
            </a:r>
            <a:r>
              <a:rPr lang="zh-CN" altLang="en-US" dirty="0" smtClean="0">
                <a:solidFill>
                  <a:srgbClr val="00B050"/>
                </a:solidFill>
              </a:rPr>
              <a:t>化学腐蚀</a:t>
            </a:r>
            <a:endParaRPr lang="en-US" altLang="zh-CN" dirty="0" smtClean="0">
              <a:solidFill>
                <a:srgbClr val="00B050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004047" y="3212975"/>
            <a:ext cx="2781567" cy="1584178"/>
            <a:chOff x="5076056" y="3209845"/>
            <a:chExt cx="2561970" cy="1515301"/>
          </a:xfrm>
        </p:grpSpPr>
        <p:grpSp>
          <p:nvGrpSpPr>
            <p:cNvPr id="67" name="组合 66"/>
            <p:cNvGrpSpPr/>
            <p:nvPr/>
          </p:nvGrpSpPr>
          <p:grpSpPr>
            <a:xfrm>
              <a:off x="5076056" y="3209845"/>
              <a:ext cx="2561970" cy="1443291"/>
              <a:chOff x="5076056" y="3281853"/>
              <a:chExt cx="2561970" cy="1443291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372200" y="3717032"/>
                <a:ext cx="1008112" cy="3600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rgbClr val="0000FF"/>
                    </a:solidFill>
                  </a:rPr>
                  <a:t>自镀金</a:t>
                </a:r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372200" y="4365104"/>
                <a:ext cx="1008112" cy="3600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chemeClr val="tx1"/>
                    </a:solidFill>
                  </a:rPr>
                  <a:t>清洗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直接箭头连接符 53"/>
              <p:cNvCxnSpPr/>
              <p:nvPr/>
            </p:nvCxnSpPr>
            <p:spPr>
              <a:xfrm>
                <a:off x="5076056" y="3429000"/>
                <a:ext cx="1296144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箭头连接符 55"/>
              <p:cNvCxnSpPr>
                <a:stCxn id="34" idx="2"/>
                <a:endCxn id="40" idx="0"/>
              </p:cNvCxnSpPr>
              <p:nvPr/>
            </p:nvCxnSpPr>
            <p:spPr>
              <a:xfrm>
                <a:off x="6876256" y="4077072"/>
                <a:ext cx="0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矩形 65"/>
              <p:cNvSpPr/>
              <p:nvPr/>
            </p:nvSpPr>
            <p:spPr>
              <a:xfrm>
                <a:off x="6269874" y="3281853"/>
                <a:ext cx="13681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FF0000"/>
                    </a:solidFill>
                  </a:rPr>
                  <a:t>可行性较低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0" name="矩形 69"/>
            <p:cNvSpPr/>
            <p:nvPr/>
          </p:nvSpPr>
          <p:spPr>
            <a:xfrm>
              <a:off x="6300193" y="3554233"/>
              <a:ext cx="1224136" cy="11709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56992"/>
            <a:ext cx="30723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1521" y="692696"/>
          <a:ext cx="871296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3"/>
                <a:gridCol w="1742593"/>
                <a:gridCol w="1742593"/>
                <a:gridCol w="1742593"/>
                <a:gridCol w="1742593"/>
              </a:tblGrid>
              <a:tr h="43204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参数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T/mm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D/mm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Rim/um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P/mm</a:t>
                      </a:r>
                      <a:endParaRPr lang="zh-CN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孔几何尺寸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</a:t>
                      </a:r>
                      <a:r>
                        <a:rPr lang="zh-CN" altLang="en-US" dirty="0" smtClean="0"/>
                        <a:t>～</a:t>
                      </a:r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</a:t>
                      </a:r>
                      <a:r>
                        <a:rPr lang="zh-CN" altLang="en-US" dirty="0" smtClean="0"/>
                        <a:t>～</a:t>
                      </a:r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r>
                        <a:rPr lang="zh-CN" altLang="en-US" dirty="0" smtClean="0"/>
                        <a:t>～</a:t>
                      </a:r>
                      <a:r>
                        <a:rPr lang="en-US" altLang="zh-CN" dirty="0" smtClean="0"/>
                        <a:t>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0.5~1.0</a:t>
                      </a:r>
                      <a:endParaRPr lang="zh-CN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孔区尺寸</a:t>
                      </a:r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l-GR" altLang="zh-CN" dirty="0" smtClean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Φ</a:t>
                      </a:r>
                      <a:r>
                        <a:rPr lang="en-US" altLang="zh-CN" dirty="0" smtClean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38</a:t>
                      </a:r>
                      <a:r>
                        <a:rPr lang="zh-CN" altLang="en-US" smtClean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，</a:t>
                      </a:r>
                      <a:r>
                        <a:rPr lang="en-US" altLang="zh-CN" smtClean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50×50 </a:t>
                      </a:r>
                      <a:r>
                        <a:rPr lang="zh-CN" altLang="en-US" dirty="0" smtClean="0">
                          <a:latin typeface="Times New Roman"/>
                          <a:cs typeface="Times New Roman"/>
                        </a:rPr>
                        <a:t>，</a:t>
                      </a:r>
                      <a:r>
                        <a:rPr lang="en-US" altLang="zh-CN" dirty="0" smtClean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&lt;500</a:t>
                      </a:r>
                      <a:r>
                        <a:rPr lang="zh-CN" altLang="en-US" dirty="0" smtClean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*</a:t>
                      </a:r>
                      <a:r>
                        <a:rPr lang="en-US" altLang="zh-CN" dirty="0" smtClean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500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987824" y="0"/>
            <a:ext cx="3289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000FF"/>
                </a:solidFill>
              </a:rPr>
              <a:t>可制作镀金</a:t>
            </a:r>
            <a:r>
              <a:rPr lang="en-US" altLang="zh-CN" sz="2400" dirty="0" smtClean="0">
                <a:solidFill>
                  <a:srgbClr val="0000FF"/>
                </a:solidFill>
              </a:rPr>
              <a:t>THGEM</a:t>
            </a:r>
            <a:r>
              <a:rPr lang="zh-CN" altLang="en-US" sz="2400" dirty="0" smtClean="0">
                <a:solidFill>
                  <a:srgbClr val="0000FF"/>
                </a:solidFill>
              </a:rPr>
              <a:t>规格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23528" y="2708920"/>
          <a:ext cx="547260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7"/>
                <a:gridCol w="1858811"/>
                <a:gridCol w="1654510"/>
                <a:gridCol w="735151"/>
                <a:gridCol w="792089"/>
              </a:tblGrid>
              <a:tr h="366237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类型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规格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工艺特点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数量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成品率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19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l-GR" altLang="zh-CN" sz="1600" dirty="0" smtClean="0">
                          <a:latin typeface="Times New Roman"/>
                          <a:cs typeface="Times New Roman"/>
                        </a:rPr>
                        <a:t>Φ</a:t>
                      </a:r>
                      <a:r>
                        <a:rPr lang="en-US" altLang="zh-CN" sz="1600" dirty="0" smtClean="0">
                          <a:latin typeface="Times New Roman"/>
                          <a:cs typeface="Times New Roman"/>
                        </a:rPr>
                        <a:t>38, d0.2/0.25/0.3,</a:t>
                      </a:r>
                      <a:r>
                        <a:rPr lang="en-US" altLang="zh-CN" sz="1600" baseline="0" dirty="0" smtClean="0">
                          <a:latin typeface="Times New Roman"/>
                          <a:cs typeface="Times New Roman"/>
                        </a:rPr>
                        <a:t> t0.3/0.5, p=0.6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镀金，沉锡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zh-CN" altLang="en-US" sz="1600" dirty="0" smtClean="0"/>
                        <a:t>绿油，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60%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19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/>
                          <a:cs typeface="Times New Roman"/>
                        </a:rPr>
                        <a:t>50×50 </a:t>
                      </a:r>
                    </a:p>
                    <a:p>
                      <a:r>
                        <a:rPr lang="en-US" altLang="zh-CN" sz="1600" dirty="0" smtClean="0">
                          <a:latin typeface="Times New Roman"/>
                          <a:cs typeface="Times New Roman"/>
                        </a:rPr>
                        <a:t>d=0.45,</a:t>
                      </a:r>
                      <a:r>
                        <a:rPr lang="en-US" altLang="zh-CN" sz="16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dirty="0" smtClean="0">
                          <a:latin typeface="Times New Roman"/>
                          <a:cs typeface="Times New Roman"/>
                        </a:rPr>
                        <a:t>t=0.5,</a:t>
                      </a:r>
                      <a:r>
                        <a:rPr lang="en-US" altLang="zh-CN" sz="1600" baseline="0" dirty="0" smtClean="0">
                          <a:latin typeface="Times New Roman"/>
                          <a:cs typeface="Times New Roman"/>
                        </a:rPr>
                        <a:t>  p=1.0</a:t>
                      </a:r>
                    </a:p>
                    <a:p>
                      <a:r>
                        <a:rPr lang="en-US" altLang="zh-CN" sz="1600" baseline="0" dirty="0" smtClean="0">
                          <a:latin typeface="Times New Roman"/>
                          <a:cs typeface="Times New Roman"/>
                        </a:rPr>
                        <a:t>Rim=120um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镀金，镀铜，沉锡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zh-CN" altLang="en-US" sz="1600" dirty="0" smtClean="0"/>
                        <a:t>绿油，磨刷，</a:t>
                      </a:r>
                      <a:endParaRPr lang="en-US" altLang="zh-CN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大</a:t>
                      </a:r>
                      <a:r>
                        <a:rPr lang="en-US" altLang="zh-CN" sz="1600" dirty="0" smtClean="0"/>
                        <a:t>Rim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70%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193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/>
                          <a:cs typeface="Times New Roman"/>
                        </a:rPr>
                        <a:t>50×50</a:t>
                      </a:r>
                      <a:endParaRPr lang="zh-CN" alt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/>
                          <a:cs typeface="Times New Roman"/>
                        </a:rPr>
                        <a:t>d=0.25,</a:t>
                      </a:r>
                      <a:r>
                        <a:rPr lang="en-US" altLang="zh-CN" sz="16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dirty="0" smtClean="0">
                          <a:latin typeface="Times New Roman"/>
                          <a:cs typeface="Times New Roman"/>
                        </a:rPr>
                        <a:t>t=0.3,</a:t>
                      </a:r>
                      <a:r>
                        <a:rPr lang="en-US" altLang="zh-CN" sz="1600" baseline="0" dirty="0" smtClean="0">
                          <a:latin typeface="Times New Roman"/>
                          <a:cs typeface="Times New Roman"/>
                        </a:rPr>
                        <a:t> p=0.6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>
                          <a:latin typeface="Times New Roman"/>
                          <a:cs typeface="Times New Roman"/>
                        </a:rPr>
                        <a:t>Rim=80~100um,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镀金，绿油，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大</a:t>
                      </a:r>
                      <a:r>
                        <a:rPr lang="en-US" altLang="zh-CN" sz="1600" dirty="0" smtClean="0"/>
                        <a:t>Rim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6237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其它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同上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工艺试验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&lt;40%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275856" y="2132856"/>
            <a:ext cx="2698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0000FF"/>
                </a:solidFill>
              </a:rPr>
              <a:t>已测试镀金样板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性能测试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1680" y="1844824"/>
            <a:ext cx="5184576" cy="269289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9900FF"/>
                </a:solidFill>
              </a:rPr>
              <a:t> 增益</a:t>
            </a:r>
            <a:endParaRPr lang="en-US" altLang="zh-CN" dirty="0" smtClean="0">
              <a:solidFill>
                <a:srgbClr val="99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9900FF"/>
                </a:solidFill>
              </a:rPr>
              <a:t>增益稳定性</a:t>
            </a:r>
            <a:endParaRPr lang="en-US" altLang="zh-CN" dirty="0" smtClean="0">
              <a:solidFill>
                <a:srgbClr val="99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solidFill>
                  <a:srgbClr val="9900FF"/>
                </a:solidFill>
              </a:rPr>
              <a:t> </a:t>
            </a:r>
            <a:r>
              <a:rPr lang="zh-CN" altLang="en-US" dirty="0" smtClean="0">
                <a:solidFill>
                  <a:srgbClr val="9900FF"/>
                </a:solidFill>
              </a:rPr>
              <a:t>能量分辨</a:t>
            </a:r>
            <a:endParaRPr lang="en-US" altLang="zh-CN" dirty="0" smtClean="0">
              <a:solidFill>
                <a:srgbClr val="99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9900FF"/>
                </a:solidFill>
              </a:rPr>
              <a:t> 探测效率</a:t>
            </a:r>
            <a:endParaRPr lang="en-US" altLang="zh-CN" dirty="0" smtClean="0">
              <a:solidFill>
                <a:srgbClr val="99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9900FF"/>
                </a:solidFill>
              </a:rPr>
              <a:t> 镀</a:t>
            </a:r>
            <a:r>
              <a:rPr lang="en-US" altLang="zh-CN" dirty="0" err="1" smtClean="0">
                <a:solidFill>
                  <a:srgbClr val="9900FF"/>
                </a:solidFill>
              </a:rPr>
              <a:t>CsI</a:t>
            </a:r>
            <a:r>
              <a:rPr lang="zh-CN" altLang="en-US" dirty="0" smtClean="0">
                <a:solidFill>
                  <a:srgbClr val="9900FF"/>
                </a:solidFill>
              </a:rPr>
              <a:t>光阴极量子效率</a:t>
            </a:r>
            <a:endParaRPr lang="zh-CN" altLang="en-US" dirty="0">
              <a:solidFill>
                <a:srgbClr val="9900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7366058" cy="514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75656" y="5157192"/>
            <a:ext cx="655272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可在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NeCH4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，</a:t>
            </a:r>
            <a:r>
              <a:rPr lang="en-US" altLang="zh-CN" kern="0" dirty="0" err="1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Ar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+(C4H10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，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CH4, CO2)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等气体中较好工作。</a:t>
            </a:r>
            <a:endParaRPr lang="en-US" altLang="zh-CN" kern="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在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NeCH4=95:5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中： 单层增益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达到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8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×10</a:t>
            </a:r>
            <a:r>
              <a:rPr lang="en-US" altLang="zh-CN" kern="0" baseline="300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4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, 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双层：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 2×10</a:t>
            </a:r>
            <a:r>
              <a:rPr lang="en-US" altLang="zh-CN" kern="0" baseline="300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5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kern="0" dirty="0" smtClean="0">
              <a:solidFill>
                <a:srgbClr val="FF0000"/>
              </a:solidFill>
              <a:latin typeface="Times New Roman" pitchFamily="18" charset="0"/>
              <a:ea typeface="+mn-ea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kern="0" dirty="0" smtClean="0">
                <a:solidFill>
                  <a:srgbClr val="FF0000"/>
                </a:solidFill>
                <a:latin typeface="Times New Roman" pitchFamily="18" charset="0"/>
                <a:ea typeface="+mn-ea"/>
              </a:rPr>
              <a:t>	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在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ArCO2=80:20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中：单层增益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达到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1×10</a:t>
            </a:r>
            <a:r>
              <a:rPr lang="en-US" altLang="zh-CN" kern="0" baseline="300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4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, 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双层：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 2×10</a:t>
            </a:r>
            <a:r>
              <a:rPr lang="en-US" altLang="zh-CN" kern="0" baseline="300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4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kern="0" dirty="0" smtClean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	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在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ArCO2=70:30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中：单层增益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达到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3×10</a:t>
            </a:r>
            <a:r>
              <a:rPr lang="en-US" altLang="zh-CN" kern="0" baseline="300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3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, 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双层：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1×10</a:t>
            </a:r>
            <a:r>
              <a:rPr lang="en-US" altLang="zh-CN" kern="0" baseline="300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4</a:t>
            </a:r>
            <a:r>
              <a:rPr lang="zh-CN" altLang="en-US" kern="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kern="0" dirty="0" smtClean="0">
              <a:solidFill>
                <a:srgbClr val="FF0000"/>
              </a:solidFill>
              <a:latin typeface="Times New Roman" pitchFamily="18" charset="0"/>
              <a:ea typeface="+mn-ea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zh-CN" altLang="en-US" kern="0" dirty="0" smtClean="0">
                <a:solidFill>
                  <a:srgbClr val="FF0000"/>
                </a:solidFill>
                <a:latin typeface="Times New Roman" pitchFamily="18" charset="0"/>
              </a:rPr>
              <a:t>工作线性区</a:t>
            </a:r>
            <a:r>
              <a:rPr lang="en-US" altLang="zh-CN" kern="0" dirty="0" smtClean="0">
                <a:solidFill>
                  <a:srgbClr val="FF0000"/>
                </a:solidFill>
                <a:latin typeface="Times New Roman" pitchFamily="18" charset="0"/>
              </a:rPr>
              <a:t>100V ~200V</a:t>
            </a:r>
            <a:endParaRPr lang="en-US" altLang="zh-CN" kern="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504" y="1166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9900FF"/>
                </a:solidFill>
              </a:rPr>
              <a:t>不同气体增益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1196752"/>
            <a:ext cx="1967880" cy="147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0070-8644-4A0E-BD9B-F94D4EC8B73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68760"/>
            <a:ext cx="4896542" cy="427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3275856" y="116632"/>
            <a:ext cx="315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9900FF"/>
                </a:solidFill>
              </a:rPr>
              <a:t>Gain test for GPM</a:t>
            </a:r>
            <a:endParaRPr lang="zh-CN" altLang="en-US" sz="3200" dirty="0">
              <a:solidFill>
                <a:srgbClr val="9900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31840" y="3861048"/>
            <a:ext cx="1758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Gain: 3.0×10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@ Ed = 0 kV/cm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3812824" cy="26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369457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838</Words>
  <Application>Microsoft Office PowerPoint</Application>
  <PresentationFormat>全屏显示(4:3)</PresentationFormat>
  <Paragraphs>259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镀金THGEM的研发和性能测试</vt:lpstr>
      <vt:lpstr>内 容</vt:lpstr>
      <vt:lpstr>引言</vt:lpstr>
      <vt:lpstr>幻灯片 4</vt:lpstr>
      <vt:lpstr>镀金THGEM的制作</vt:lpstr>
      <vt:lpstr>幻灯片 6</vt:lpstr>
      <vt:lpstr>性能测试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小 结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镀金厚GEM的研发和性能测试</dc:title>
  <dc:creator>DreamStar</dc:creator>
  <cp:lastModifiedBy>DreamStar</cp:lastModifiedBy>
  <cp:revision>154</cp:revision>
  <dcterms:created xsi:type="dcterms:W3CDTF">2012-11-29T08:28:52Z</dcterms:created>
  <dcterms:modified xsi:type="dcterms:W3CDTF">2012-12-12T06:45:07Z</dcterms:modified>
</cp:coreProperties>
</file>