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86" r:id="rId4"/>
    <p:sldId id="287" r:id="rId5"/>
    <p:sldId id="288" r:id="rId6"/>
    <p:sldId id="259" r:id="rId7"/>
    <p:sldId id="267" r:id="rId8"/>
    <p:sldId id="269" r:id="rId9"/>
    <p:sldId id="268" r:id="rId10"/>
    <p:sldId id="275" r:id="rId11"/>
    <p:sldId id="261" r:id="rId12"/>
    <p:sldId id="271" r:id="rId13"/>
    <p:sldId id="272" r:id="rId14"/>
    <p:sldId id="263" r:id="rId15"/>
    <p:sldId id="277" r:id="rId16"/>
    <p:sldId id="278" r:id="rId17"/>
    <p:sldId id="279" r:id="rId18"/>
    <p:sldId id="282" r:id="rId19"/>
    <p:sldId id="283" r:id="rId20"/>
    <p:sldId id="284" r:id="rId21"/>
    <p:sldId id="285" r:id="rId22"/>
    <p:sldId id="274" r:id="rId23"/>
    <p:sldId id="264" r:id="rId24"/>
    <p:sldId id="281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/>
              <a:t>直方图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频率</c:v>
          </c:tx>
          <c:invertIfNegative val="0"/>
          <c:cat>
            <c:strRef>
              <c:f>Sheet1!$K$42:$K$51</c:f>
              <c:strCache>
                <c:ptCount val="10"/>
                <c:pt idx="0">
                  <c:v>4.2</c:v>
                </c:pt>
                <c:pt idx="1">
                  <c:v>4.3</c:v>
                </c:pt>
                <c:pt idx="2">
                  <c:v>4.4</c:v>
                </c:pt>
                <c:pt idx="3">
                  <c:v>4.5</c:v>
                </c:pt>
                <c:pt idx="4">
                  <c:v>4.6</c:v>
                </c:pt>
                <c:pt idx="5">
                  <c:v>4.7</c:v>
                </c:pt>
                <c:pt idx="6">
                  <c:v>4.8</c:v>
                </c:pt>
                <c:pt idx="7">
                  <c:v>4.9</c:v>
                </c:pt>
                <c:pt idx="8">
                  <c:v>5</c:v>
                </c:pt>
                <c:pt idx="9">
                  <c:v>其他</c:v>
                </c:pt>
              </c:strCache>
            </c:strRef>
          </c:cat>
          <c:val>
            <c:numRef>
              <c:f>Sheet1!$L$42:$L$51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395520"/>
        <c:axId val="84397440"/>
      </c:barChart>
      <c:catAx>
        <c:axId val="84395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zh-CN" altLang="en-US"/>
                  <a:t>增益（</a:t>
                </a:r>
                <a:r>
                  <a:rPr lang="en-US" altLang="zh-CN"/>
                  <a:t>mV/fC</a:t>
                </a:r>
                <a:r>
                  <a:rPr lang="zh-CN" altLang="en-US"/>
                  <a:t>）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4397440"/>
        <c:crosses val="autoZero"/>
        <c:auto val="1"/>
        <c:lblAlgn val="ctr"/>
        <c:lblOffset val="100"/>
        <c:noMultiLvlLbl val="0"/>
      </c:catAx>
      <c:valAx>
        <c:axId val="843974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zh-CN" altLang="en-US"/>
                  <a:t>频率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395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/>
              <a:t>直方图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频率</c:v>
          </c:tx>
          <c:invertIfNegative val="0"/>
          <c:cat>
            <c:strRef>
              <c:f>Sheet1!$I$24:$I$35</c:f>
              <c:strCache>
                <c:ptCount val="12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其他</c:v>
                </c:pt>
              </c:strCache>
            </c:strRef>
          </c:cat>
          <c:val>
            <c:numRef>
              <c:f>Sheet1!$J$24:$J$35</c:f>
              <c:numCache>
                <c:formatCode>General</c:formatCode>
                <c:ptCount val="12"/>
                <c:pt idx="0">
                  <c:v>0</c:v>
                </c:pt>
                <c:pt idx="1">
                  <c:v>9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210880"/>
        <c:axId val="58714752"/>
      </c:barChart>
      <c:catAx>
        <c:axId val="29210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INL(%)</a:t>
                </a:r>
                <a:endParaRPr lang="zh-CN" altLang="en-US"/>
              </a:p>
            </c:rich>
          </c:tx>
          <c:layout/>
          <c:overlay val="0"/>
        </c:title>
        <c:majorTickMark val="out"/>
        <c:minorTickMark val="none"/>
        <c:tickLblPos val="nextTo"/>
        <c:crossAx val="58714752"/>
        <c:crosses val="autoZero"/>
        <c:auto val="1"/>
        <c:lblAlgn val="ctr"/>
        <c:lblOffset val="100"/>
        <c:noMultiLvlLbl val="0"/>
      </c:catAx>
      <c:valAx>
        <c:axId val="587147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zh-CN" altLang="en-US"/>
                  <a:t>频率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9210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/>
              <a:t>直方图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频率</c:v>
          </c:tx>
          <c:invertIfNegative val="0"/>
          <c:cat>
            <c:strRef>
              <c:f>Sheet1!$O$31:$O$39</c:f>
              <c:strCache>
                <c:ptCount val="9"/>
                <c:pt idx="0">
                  <c:v>1000</c:v>
                </c:pt>
                <c:pt idx="1">
                  <c:v>1050</c:v>
                </c:pt>
                <c:pt idx="2">
                  <c:v>1100</c:v>
                </c:pt>
                <c:pt idx="3">
                  <c:v>1150</c:v>
                </c:pt>
                <c:pt idx="4">
                  <c:v>1200</c:v>
                </c:pt>
                <c:pt idx="5">
                  <c:v>1250</c:v>
                </c:pt>
                <c:pt idx="6">
                  <c:v>1300</c:v>
                </c:pt>
                <c:pt idx="7">
                  <c:v>1350</c:v>
                </c:pt>
                <c:pt idx="8">
                  <c:v>其他</c:v>
                </c:pt>
              </c:strCache>
            </c:strRef>
          </c:cat>
          <c:val>
            <c:numRef>
              <c:f>Sheet1!$P$31:$P$39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894208"/>
        <c:axId val="77927552"/>
      </c:barChart>
      <c:catAx>
        <c:axId val="76894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ENC(e)</a:t>
                </a:r>
                <a:endParaRPr lang="zh-CN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927552"/>
        <c:crosses val="autoZero"/>
        <c:auto val="1"/>
        <c:lblAlgn val="ctr"/>
        <c:lblOffset val="100"/>
        <c:noMultiLvlLbl val="0"/>
      </c:catAx>
      <c:valAx>
        <c:axId val="779275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zh-CN" altLang="en-US"/>
                  <a:t>频率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894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</inkml:traceFormat>
        <inkml:channelProperties>
          <inkml:channelProperty channel="X" name="resolution" value="28.33052" units="1/cm"/>
          <inkml:channelProperty channel="Y" name="resolution" value="28.37838" units="1/cm"/>
        </inkml:channelProperties>
      </inkml:inkSource>
      <inkml:timestamp xml:id="ts0" timeString="2012-12-10T13:37:01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15966 17399,'18'0,"-18"-18,0 18,0-18,18 0,-18-1,0 1,18 0,-18-18,0 18,18 0,1-19,-19 19,0-18,0 0,0-19,0 37,0-18,0 18,0-19,0 1,0 18,0-18,0 17,0 1,0-18,0 18,0-18,0 17,0-17,0 0,0 0,0-1,0 19,-19-18,19 18,0-19,0-17,0 18,0 18,-18-19,18 19,0 0,-18-18,18 36,0-18,-18-19,0 37,18-36,0 36,-18-18,18 18,-18-36,-19 17,19-17,-18 18,0-18,-1 18,-17-19,18 1,-19 0,1 36,36-55,-19 37,-17 0,-1-18,19 18,-18-19,-19 1,19 18,-19-18,55 17,-18 1,-1-18,1 18,18 0,-18 0,18 18,-1-37,1 37,-36-18,36-18,-19 18,19 18,0 0,0-18,0 18,0 0,18 0,-18 0,18 0,-19 0,19-19,-36 19,18 0,-18-18,-1 18,19 0,0 0,0 0,0 0,0 0,-19 0,19 0,0-18,-18 18,-19 0,1 0,18 0,-19 0,19 0,0 0,-37-18,19 18,36 0,-1 0,-17 0,18 0,0-18,-18 18,-1 0,19 0,0 0,0 0,-18 0,-1 0,19 0,0 0,0 0,0 0,0 0,-1 0,1 0,-18 0,0 0,18 0,-1 0,-35 18,36 0,-18-18,-1 18,19-18,0 0,0 0,0 0,0 0,-1 0,1 0,18 0,-18 18,0-18,0 0,0 37,-19-37,37 0,-18 18,18-18,0 18,-18 0,18-18,-18 18,18 0,-18 1,0 17,-19-18,37 0,-36 18,18 1,0-37,0 36,18-18,-18 0,-1 0,1 19,0-19,0 0,18 0,-18 18,18-17,0-1,-18 18,-19-18,19 0,0 0,0 1,0-1,18 0,0 18,0-18,-18 0,0-18,18 37,0-19,-19 0,19 18,0-18,0 37,-18-37,18 18,0-18,0 19,0-19,0 18,0 19,0-19,0-18,0 36,0-35,0 35,18-36,-18 0,19 19,-19-1,18-18,0 36,-18-35,18 17,18 0,-36-18,18 0,1 19,-19-19,0 18,18 0,0-36,-18 19,36-1,-36 0,36 0,-17 18,-1-18,0 1,0-19,-18 18,18-18,-18 0,18 0,0 0,-18 0,19 0,-1 18,0-18,0 18,0 0,0 0,0-18,1 0,17 18,0 19,0-37,-17 18,-1-18,0 18,-18-18,36 18,-36-18,36 0,-17 18,-1-18,18 0,18 0,-17 0,35 0,-35 18,-1-18,18 19,-36-19,1 0,17 0,0 0,-18 0,19 0,-1 0,-18 18,18-18,-18 0,-18 0,37 0,-19 0,18 0,-18 0,0 18,1-18,35 0,-36 0,0 0,0 0,1 18,-19-18,36 0,-18 0,0 0,18 18,-36-18,19 0,-1 0,0 0,0 0,-18 0,36 0,1 0,-19 0,0 0,36 0,-36 0,1 0,-1 0,0 0,0 0,0 0,-18 0,36 0,-17 0,-1 0,0 0,0 0,0 0,-18 0,18 0,0 0,1 0,-1 0,0 0,-18 0,18 0,0 0,0 0,-18 0,18 0,-18 0,19 0,-19 0,18 0,0 0,-18 0,18 0,-18 0,18 0,0 0,0 0,-18 0,37 0,-37 0,18 0,-18 0,18 0,0 0,-18 0,18 0,-18 0,18 0,-18 0,19 0,-1 0,-18 0,18 0,-18 0,18 0,0 0,-18 0,18 0,0 0,1 0,-1 0,-18 0,18 0,0 0,0 0,-18 0,18 0,-18 0,18 0,1 0,-19-18,18 18,-18 0,18 0,0 0,-18 0,18-18,-18 18,18 0,-18 0,0 0,18 0,1 0,-19-18,0 18,18 0,-18 0,18 0,0-18,-18 18,18 0,-18 0,0-19,18 1,-18 18,18 0,1 0,-19-18,18 18,-18 0,0 0,18 0,0 0,-18-18,0 18,18 0,-18-18,0 18,18 0,0 0,-18 0,0-18,19 18,-19 0,0 0,18 0,-18-18,0 18,18-19,0 19,-18-18,0 18,18 0,-18 0,18-18,-18 18,18-18,-18 18,0-18,19 18,-19 0,0 0,0-18,18 18,-18-18,0-1,0 19,18 0,0 0,-18-18,18 18,-18 0,0 0,0-18,0 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</inkml:traceFormat>
        <inkml:channelProperties>
          <inkml:channelProperty channel="X" name="resolution" value="28.33052" units="1/cm"/>
          <inkml:channelProperty channel="Y" name="resolution" value="28.37838" units="1/cm"/>
        </inkml:channelProperties>
      </inkml:inkSource>
      <inkml:timestamp xml:id="ts0" timeString="2012-12-10T13:40:41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22062 14986,'-18'0,"0"0,-1 0,-17 0,0 0,18 0,-55-18,55-18,-18 36,-1 0,-17-19,18 1,-1 0,-17 0,0 18,35-36,1 36,-18 0,18-37,-18 37,36-36,0 36,-37-18,37 0,-18 0,0 0,0-37,0 37,18 0,0-18,0-19,0 19,0 18,-18-19,18-17,0 36,0 0,0-19,0 1,-19 0,19 18,0-19,0-17,0 54,0-36,-18-1,18 19,0 0,0-18,0 0,0 17,0 1,18-36,-18 36,0-19,19 1,-19 18,0 0,0 0,0 0,36-1,-36 1,18 0,0-18,0 36,0-18,-18 0,19 18,-19 0,36-19,-18 19,0 0,0 0,-18-18,37 18,17 0,-36 0,0 0,0 0,1 0,-1 0,18 0,-18 0,0 0,19 0,-37 18,18 1,0-19,-18 18,0-18,18 0,-18 18,0 0,18-18,-18 18,18-18,0 18,-18-18,19 37,-1-37,-18 36,0-36,0 18,0-18,18 18,-18 0,0-18,0 18,18 1,-18-1,18 0,-18-18,18 18,-18 0,18 0,-18-18,19 37,-19-19,0 0,0 0,0-18,0 18,0 0,0-18,18 0,-18 18,0-18,0 37,0-37,0 18,0 0,0 0,0 18,0-17,0-1,0 0,0 0,0 0,0 0,0 0,0 19,0-19,0 0,0 18,0 1,0-37,0 36,0-36,0 18,-18 18,18-36,-19 37,1-19,18 0,-36 18,18 0,-18-17,17 17,19 0,-36-36,36 18,0-18,0 0,-18 18,18-18,0 19,-18-19,0 18,18-18,-18 0,-19 18,37-18,-18 18,0-18,18 0,-18 0,18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</inkml:traceFormat>
        <inkml:channelProperties>
          <inkml:channelProperty channel="X" name="resolution" value="28.33052" units="1/cm"/>
          <inkml:channelProperty channel="Y" name="resolution" value="28.37838" units="1/cm"/>
        </inkml:channelProperties>
      </inkml:inkSource>
      <inkml:timestamp xml:id="ts0" timeString="2012-12-10T13:53:11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12374 11702,'-19'0,"-17"0,18 0,18 0,-36 0,18 0,-19 18,-35-18,-55 0,18 0,-36 0,18 0,0 0,0 0,-18 0,18 0,-19 0,1 0,36 0,-18 0,37 0,-19 0,18 0,0 0,19 0,-1 0,37 0,-18-18,17 0,-17-18,18 36,-19-18,1-19,-37 19,18-18,-72-19,18 1,37 18,-37-19,72 19,-36 0,19-19,36 1,-37-1,37 1,18 36,-19-18,19 17,18 19,0-18,0 0,0 0,-18-18,0-1,18 1,-36 0,-1-37,19 1,0 17,-18 1,-1-19,37 1,0 17,-36-35,18 35,0 19,18 0,0-1,0 1,0 0,0-1,0 1,0 18,0-18,0 18,0-19,0 1,0 0,0-1,0 1,0-18,0 17,0 1,0-18,0 17,0-17,0 36,0-37,18 37,-18-18,0 36,0-36,0-19,18 19,0 18,-18 0,0 0,18-1,-18-17,19 0,-1 18,0-37,0 37,0-18,37 0,-37-19,36 19,-54 18,36-19,-17 19,35-18,-18 18,1-18,-1 17,0-17,0 18,1 0,-19 0,18 18,19 0,-37-18,36-1,1 1,-1 18,0 0,1-18,-19 0,19 18,-1 0,0 0,-35 0,35 0,-54 0,18 0,18 0,1 0,-19 0,18 0,-18 0,19 0,-1 0,0 0,0 0,1 18,-1 0,0-18,-18 18,19 1,17-1,1 18,-1-18,37 37,-19-19,-35-18,-1-18,0 18,0 0,-17-18,17 18,0 1,-18-1,19-18,-37 36,36-36,-36 0,18 0,-18 18,18-18,-18 18,18-18,0 0,1 37,35-37,-36 0,18 0,1 18,-1-18,-36 18,36-18,1 18,-37 0,36 0,0 19,0-19,-17 0,17 18,0-18,19 19,-37-19,18 0,0 0,-18 0,19-18,-19 18,0 0,18 19,1-19,-1 18,0-18,-18 37,19-19,-37 0,18 1,0 17,18 0,0 1,-17-1,35 1,-18-1,19 1,-1 17,-36-17,37-1,-37 0,18 1,0-19,-36-18,19 19,-1-19,-18 0,0 0,0 18,0-18,0-18,0 19,0 17,0-36,0 18,0 0,0 18,0-36,0 19,0-1,0 0,0 36,0-17,0 35,0-17,0-1,0-36,0 18,0-17,0-19,0 18,0-18,0 18,0 0,0 18,0-36,0 37,0-19,0 0,0 18,0-18,0 19,0-19,0 0,0 0,0 0,0 0,0 0,0 1,0-1,0 0,0 0,0 0,0 18,-18 1,18-19,0 18,0 0,-19 19,19-55,0 18,0 18,0-36,0 18,0 1,0-1,-18 0,18 0,-18 18,18-18,0 19,0-1,-18 0,0-18,0 19,-19 17,19-18,0 19,-18-37,36 18,-18-36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4A4C4-18D0-46B2-AAD1-D4BB539BC13E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FE138-3A7C-4DFE-8826-1640CD23ED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FE138-3A7C-4DFE-8826-1640CD23EDD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8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FE138-3A7C-4DFE-8826-1640CD23EDD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92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9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8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4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78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72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5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2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8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54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05880"/>
            <a:ext cx="2123729" cy="26521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275872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1B68-CC13-404E-A533-8DAE1E52E9E7}" type="datetimeFigureOut">
              <a:rPr lang="zh-CN" altLang="en-US" smtClean="0"/>
              <a:t>2012/12/12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31B9-095E-46E9-B933-29ECA4619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1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0.emf"/><Relationship Id="rId4" Type="http://schemas.openxmlformats.org/officeDocument/2006/relationships/customXml" Target="../ink/ink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customXml" Target="../ink/ink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微结构气体探测器读出专用集成电路研究进展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何</a:t>
            </a:r>
            <a:r>
              <a:rPr lang="zh-CN" altLang="en-US" dirty="0" smtClean="0"/>
              <a:t>力 </a:t>
            </a:r>
            <a:r>
              <a:rPr lang="en-US" altLang="zh-CN" dirty="0" smtClean="0"/>
              <a:t>on behalf 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ASIC group</a:t>
            </a:r>
          </a:p>
          <a:p>
            <a:r>
              <a:rPr lang="zh-CN" altLang="en-US" dirty="0" smtClean="0"/>
              <a:t>清华大学工程物理系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51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2"/>
    </mc:Choice>
    <mc:Fallback xmlns="">
      <p:transition spd="slow" advTm="114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CASAGEM</a:t>
            </a:r>
            <a:r>
              <a:rPr lang="zh-CN" altLang="en-US" dirty="0"/>
              <a:t>测试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测试内容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功能测试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批量测试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连接探测器测试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4030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4"/>
    </mc:Choice>
    <mc:Fallback xmlns="">
      <p:transition spd="slow" advTm="5045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          CASAGEM</a:t>
            </a:r>
            <a:r>
              <a:rPr lang="zh-CN" altLang="en-US" dirty="0" smtClean="0"/>
              <a:t>功能测试</a:t>
            </a:r>
            <a:r>
              <a:rPr lang="zh-CN" altLang="en-US" dirty="0" smtClean="0"/>
              <a:t>平台</a:t>
            </a:r>
            <a:endParaRPr lang="zh-CN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89" y="1600200"/>
            <a:ext cx="603642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487040" y="5479920"/>
              <a:ext cx="1293840" cy="8362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7680" y="5470560"/>
                <a:ext cx="1312560" cy="85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78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1"/>
    </mc:Choice>
    <mc:Fallback xmlns="">
      <p:transition spd="slow" advTm="5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线性测试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Gain=2mV/</a:t>
            </a:r>
            <a:r>
              <a:rPr lang="en-US" altLang="zh-CN" dirty="0" err="1" smtClean="0"/>
              <a:t>fC</a:t>
            </a:r>
            <a:r>
              <a:rPr lang="en-US" altLang="zh-CN" dirty="0" smtClean="0"/>
              <a:t>, </a:t>
            </a:r>
            <a:r>
              <a:rPr lang="el-GR" altLang="zh-CN" dirty="0" smtClean="0"/>
              <a:t>τ</a:t>
            </a:r>
            <a:r>
              <a:rPr lang="en-US" altLang="zh-CN" dirty="0" smtClean="0"/>
              <a:t>=20ns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 smtClean="0"/>
              <a:t>Gain=40mV/</a:t>
            </a:r>
            <a:r>
              <a:rPr lang="en-US" altLang="zh-CN" dirty="0" err="1" smtClean="0"/>
              <a:t>fC</a:t>
            </a:r>
            <a:r>
              <a:rPr lang="en-US" altLang="zh-CN" dirty="0" smtClean="0"/>
              <a:t>, </a:t>
            </a:r>
            <a:r>
              <a:rPr lang="el-GR" altLang="zh-CN" dirty="0"/>
              <a:t>τ</a:t>
            </a:r>
            <a:r>
              <a:rPr lang="en-US" altLang="zh-CN" dirty="0" smtClean="0"/>
              <a:t>=80ns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2896"/>
            <a:ext cx="4040188" cy="3168352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92896"/>
            <a:ext cx="404177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83"/>
    </mc:Choice>
    <mc:Fallback xmlns="">
      <p:transition spd="slow" advTm="481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噪声测试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zh-CN" dirty="0" smtClean="0"/>
              <a:t>τ</a:t>
            </a:r>
            <a:r>
              <a:rPr lang="en-US" altLang="zh-CN" dirty="0" smtClean="0"/>
              <a:t>=20ns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altLang="zh-CN" dirty="0" smtClean="0"/>
              <a:t>τ</a:t>
            </a:r>
            <a:r>
              <a:rPr lang="en-US" altLang="zh-CN" dirty="0" smtClean="0"/>
              <a:t>=80ns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0888"/>
            <a:ext cx="4040188" cy="2859675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20888"/>
            <a:ext cx="4041775" cy="2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5"/>
    </mc:Choice>
    <mc:Fallback xmlns="">
      <p:transition spd="slow" advTm="289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批量测试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测试方案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61756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7"/>
    </mc:Choice>
    <mc:Fallback xmlns="">
      <p:transition spd="slow" advTm="4980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批量测试波形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一片</a:t>
            </a:r>
            <a:r>
              <a:rPr lang="en-US" altLang="zh-CN" dirty="0" smtClean="0"/>
              <a:t>CASAGEM</a:t>
            </a:r>
            <a:r>
              <a:rPr lang="zh-CN" altLang="en-US" dirty="0" smtClean="0"/>
              <a:t>偶数通道波形测试结果（</a:t>
            </a:r>
            <a:r>
              <a:rPr lang="en-US" altLang="zh-CN" dirty="0" smtClean="0"/>
              <a:t>gain=4mV/</a:t>
            </a:r>
            <a:r>
              <a:rPr lang="en-US" altLang="zh-CN" dirty="0" err="1" smtClean="0"/>
              <a:t>fC</a:t>
            </a:r>
            <a:r>
              <a:rPr lang="en-US" altLang="zh-CN" dirty="0" smtClean="0"/>
              <a:t>, </a:t>
            </a:r>
            <a:r>
              <a:rPr lang="el-GR" altLang="zh-CN" dirty="0" smtClean="0"/>
              <a:t>τ</a:t>
            </a:r>
            <a:r>
              <a:rPr lang="en-US" altLang="zh-CN" dirty="0" smtClean="0"/>
              <a:t>=80ns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图片 3" descr="D:\nTPC课题文档整理\CASA芯片批量测试\CASA\12月份版本\CASA01\50mV.gif"/>
          <p:cNvPicPr/>
          <p:nvPr/>
        </p:nvPicPr>
        <p:blipFill>
          <a:blip r:embed="rId2" cstate="print"/>
          <a:srcRect l="2595" r="4399"/>
          <a:stretch>
            <a:fillRect/>
          </a:stretch>
        </p:blipFill>
        <p:spPr bwMode="auto">
          <a:xfrm>
            <a:off x="827584" y="2636912"/>
            <a:ext cx="7272808" cy="379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17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7"/>
    </mc:Choice>
    <mc:Fallback xmlns="">
      <p:transition spd="slow" advTm="391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   增益一致性批量</a:t>
            </a:r>
            <a:r>
              <a:rPr lang="zh-CN" altLang="en-US" dirty="0" smtClean="0"/>
              <a:t>测试结果</a:t>
            </a:r>
            <a:endParaRPr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平均值：</a:t>
            </a:r>
            <a:r>
              <a:rPr lang="en-US" altLang="zh-CN" dirty="0" smtClean="0"/>
              <a:t>4.59mV/</a:t>
            </a:r>
            <a:r>
              <a:rPr lang="en-US" altLang="zh-CN" dirty="0" err="1" smtClean="0"/>
              <a:t>fC</a:t>
            </a:r>
            <a:endParaRPr lang="en-US" altLang="zh-CN" dirty="0" smtClean="0"/>
          </a:p>
          <a:p>
            <a:r>
              <a:rPr lang="zh-CN" altLang="en-US" dirty="0" smtClean="0"/>
              <a:t>标准误差：</a:t>
            </a:r>
            <a:r>
              <a:rPr lang="en-US" altLang="zh-CN" dirty="0" smtClean="0"/>
              <a:t>0.054</a:t>
            </a:r>
          </a:p>
          <a:p>
            <a:r>
              <a:rPr lang="zh-CN" altLang="en-US" dirty="0" smtClean="0"/>
              <a:t>最小值：</a:t>
            </a:r>
            <a:r>
              <a:rPr lang="en-US" altLang="zh-CN" dirty="0" smtClean="0"/>
              <a:t>4.29mV/</a:t>
            </a:r>
            <a:r>
              <a:rPr lang="en-US" altLang="zh-CN" dirty="0" err="1" smtClean="0"/>
              <a:t>fC</a:t>
            </a:r>
            <a:endParaRPr lang="en-US" altLang="zh-CN" dirty="0" smtClean="0"/>
          </a:p>
          <a:p>
            <a:r>
              <a:rPr lang="zh-CN" altLang="en-US" dirty="0"/>
              <a:t>最大</a:t>
            </a:r>
            <a:r>
              <a:rPr lang="zh-CN" altLang="en-US" dirty="0" smtClean="0"/>
              <a:t>值：</a:t>
            </a:r>
            <a:r>
              <a:rPr lang="en-US" altLang="zh-CN" dirty="0" smtClean="0"/>
              <a:t>4.98mV/</a:t>
            </a:r>
            <a:r>
              <a:rPr lang="en-US" altLang="zh-CN" dirty="0" err="1" smtClean="0"/>
              <a:t>fC</a:t>
            </a:r>
            <a:endParaRPr lang="en-US" altLang="zh-CN" dirty="0" smtClean="0"/>
          </a:p>
          <a:p>
            <a:endParaRPr lang="zh-CN" altLang="en-US" dirty="0"/>
          </a:p>
        </p:txBody>
      </p:sp>
      <p:graphicFrame>
        <p:nvGraphicFramePr>
          <p:cNvPr id="14" name="内容占位符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020431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761016"/>
              </p:ext>
            </p:extLst>
          </p:nvPr>
        </p:nvGraphicFramePr>
        <p:xfrm>
          <a:off x="467544" y="3933056"/>
          <a:ext cx="3888432" cy="245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06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6"/>
    </mc:Choice>
    <mc:Fallback xmlns="">
      <p:transition spd="slow" advTm="1996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噪声测试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8493191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内容占位符 7" descr="D:\nTPC课题文档整理\CASA芯片批量测试\CASA\12月份版本\CASA01\Histogram_Even_400mV.gif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8840"/>
            <a:ext cx="40386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3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82"/>
    </mc:Choice>
    <mc:Fallback xmlns="">
      <p:transition spd="slow" advTm="7318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探测器连接测试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探测器：</a:t>
            </a:r>
            <a:r>
              <a:rPr lang="en-US" altLang="zh-CN" dirty="0" smtClean="0"/>
              <a:t>GEM</a:t>
            </a:r>
            <a:r>
              <a:rPr lang="zh-CN" altLang="en-US" dirty="0" smtClean="0"/>
              <a:t>探测器（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层）</a:t>
            </a:r>
            <a:endParaRPr lang="en-US" altLang="zh-CN" dirty="0" smtClean="0"/>
          </a:p>
          <a:p>
            <a:r>
              <a:rPr lang="zh-CN" altLang="en-US" dirty="0" smtClean="0"/>
              <a:t>源：镅</a:t>
            </a:r>
            <a:r>
              <a:rPr lang="en-US" altLang="zh-CN" dirty="0" smtClean="0"/>
              <a:t>241</a:t>
            </a:r>
            <a:r>
              <a:rPr lang="zh-CN" altLang="en-US" dirty="0" smtClean="0"/>
              <a:t>（贴在漂移极）</a:t>
            </a:r>
            <a:endParaRPr lang="en-US" altLang="zh-CN" dirty="0" smtClean="0"/>
          </a:p>
          <a:p>
            <a:r>
              <a:rPr lang="zh-CN" altLang="en-US" dirty="0" smtClean="0"/>
              <a:t>读出</a:t>
            </a:r>
            <a:r>
              <a:rPr lang="en-US" altLang="zh-CN" dirty="0" smtClean="0"/>
              <a:t>pad</a:t>
            </a:r>
            <a:r>
              <a:rPr lang="zh-CN" altLang="en-US" dirty="0" smtClean="0"/>
              <a:t>分布：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3024336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2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9"/>
    </mc:Choice>
    <mc:Fallback xmlns="">
      <p:transition spd="slow" advTm="2774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测试波形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探测器阳极信号经</a:t>
            </a:r>
            <a:r>
              <a:rPr lang="en-US" altLang="zh-CN" dirty="0"/>
              <a:t>CASAGEM</a:t>
            </a:r>
            <a:r>
              <a:rPr lang="zh-CN" altLang="en-US" dirty="0"/>
              <a:t>（</a:t>
            </a:r>
            <a:r>
              <a:rPr lang="en-US" altLang="zh-CN" dirty="0"/>
              <a:t>gain=2mV/</a:t>
            </a:r>
            <a:r>
              <a:rPr lang="en-US" altLang="zh-CN" dirty="0" err="1"/>
              <a:t>fC</a:t>
            </a:r>
            <a:r>
              <a:rPr lang="zh-CN" altLang="en-US" dirty="0"/>
              <a:t>，</a:t>
            </a:r>
            <a:r>
              <a:rPr lang="el-GR" altLang="zh-CN" dirty="0"/>
              <a:t>τ</a:t>
            </a:r>
            <a:r>
              <a:rPr lang="en-US" altLang="zh-CN" dirty="0"/>
              <a:t>=80ns</a:t>
            </a:r>
            <a:r>
              <a:rPr lang="zh-CN" altLang="en-US" dirty="0"/>
              <a:t>）后的波形：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57606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2"/>
    </mc:Choice>
    <mc:Fallback xmlns="">
      <p:transition spd="slow" advTm="183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目前工作</a:t>
            </a:r>
            <a:r>
              <a:rPr lang="zh-CN" altLang="en-US" dirty="0" smtClean="0"/>
              <a:t>进展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应用背景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物理背景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读出方式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芯片简介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X-ray</a:t>
            </a:r>
            <a:r>
              <a:rPr lang="zh-CN" altLang="en-US" dirty="0" smtClean="0"/>
              <a:t>偏振仪读出</a:t>
            </a:r>
            <a:r>
              <a:rPr lang="en-US" altLang="zh-CN" dirty="0" smtClean="0"/>
              <a:t>ASIC</a:t>
            </a:r>
          </a:p>
          <a:p>
            <a:pPr lvl="2"/>
            <a:r>
              <a:rPr lang="zh-CN" altLang="en-US" dirty="0" smtClean="0"/>
              <a:t>功能测试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CASAGEM</a:t>
            </a:r>
          </a:p>
          <a:p>
            <a:pPr lvl="2"/>
            <a:r>
              <a:rPr lang="zh-CN" altLang="en-US" dirty="0" smtClean="0"/>
              <a:t>功能测试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能谱测试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批量测试</a:t>
            </a:r>
            <a:endParaRPr lang="en-US" altLang="zh-CN" dirty="0" smtClean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未来工作计划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测试安排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设计安排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5077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24"/>
    </mc:Choice>
    <mc:Fallback xmlns="">
      <p:transition spd="slow" advTm="4912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能谱测试结果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dirty="0">
                <a:solidFill>
                  <a:prstClr val="black"/>
                </a:solidFill>
              </a:rPr>
              <a:t>前放</a:t>
            </a:r>
            <a:r>
              <a:rPr lang="en-US" altLang="zh-CN" dirty="0">
                <a:solidFill>
                  <a:prstClr val="black"/>
                </a:solidFill>
              </a:rPr>
              <a:t>142PC+</a:t>
            </a:r>
            <a:r>
              <a:rPr lang="zh-CN" altLang="en-US" dirty="0">
                <a:solidFill>
                  <a:prstClr val="black"/>
                </a:solidFill>
              </a:rPr>
              <a:t>主放</a:t>
            </a:r>
            <a:r>
              <a:rPr lang="en-US" altLang="zh-CN" dirty="0" smtClean="0">
                <a:solidFill>
                  <a:prstClr val="black"/>
                </a:solidFill>
              </a:rPr>
              <a:t>572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/>
            <a:r>
              <a:rPr lang="en-US" altLang="zh-CN" dirty="0">
                <a:solidFill>
                  <a:prstClr val="black"/>
                </a:solidFill>
              </a:rPr>
              <a:t>CASAGEM</a:t>
            </a:r>
            <a:r>
              <a:rPr lang="zh-CN" altLang="en-US" dirty="0">
                <a:solidFill>
                  <a:prstClr val="black"/>
                </a:solidFill>
              </a:rPr>
              <a:t>阳极</a:t>
            </a:r>
            <a:r>
              <a:rPr lang="zh-CN" altLang="en-US" dirty="0" smtClean="0">
                <a:solidFill>
                  <a:prstClr val="black"/>
                </a:solidFill>
              </a:rPr>
              <a:t>通道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8" name="内容占位符 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4197"/>
            <a:ext cx="4040188" cy="283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内容占位符 8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33641"/>
            <a:ext cx="4041775" cy="283375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641720" y="4859280"/>
              <a:ext cx="300960" cy="53604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2360" y="4849920"/>
                <a:ext cx="319680" cy="5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06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7"/>
    </mc:Choice>
    <mc:Fallback xmlns="">
      <p:transition spd="slow" advTm="9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连接</a:t>
            </a:r>
            <a:r>
              <a:rPr lang="en-US" altLang="zh-CN" dirty="0" smtClean="0"/>
              <a:t>Micro-</a:t>
            </a:r>
            <a:r>
              <a:rPr lang="en-US" altLang="zh-CN" dirty="0" err="1" smtClean="0"/>
              <a:t>Megas</a:t>
            </a:r>
            <a:r>
              <a:rPr lang="zh-CN" altLang="en-US" dirty="0" smtClean="0"/>
              <a:t>测试</a:t>
            </a:r>
            <a:endParaRPr lang="zh-CN" altLang="en-US" dirty="0"/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7621"/>
            <a:ext cx="4038600" cy="251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2380"/>
            <a:ext cx="4038600" cy="304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3004560" y="3017520"/>
              <a:ext cx="1450440" cy="1339200"/>
            </p14:xfrm>
          </p:contentPart>
        </mc:Choice>
        <mc:Fallback xmlns=""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5200" y="3008160"/>
                <a:ext cx="1469160" cy="13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42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4"/>
    </mc:Choice>
    <mc:Fallback xmlns="">
      <p:transition spd="slow" advTm="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X-ray</a:t>
            </a:r>
            <a:r>
              <a:rPr lang="zh-CN" altLang="en-US" dirty="0" smtClean="0"/>
              <a:t>偏振读出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已经完成功能性测试，各项性能指标符合设计指标；</a:t>
            </a:r>
            <a:endParaRPr lang="en-US" altLang="zh-CN" dirty="0" smtClean="0"/>
          </a:p>
          <a:p>
            <a:r>
              <a:rPr lang="en-US" altLang="zh-CN" dirty="0" err="1" smtClean="0"/>
              <a:t>nTPC</a:t>
            </a:r>
            <a:r>
              <a:rPr lang="zh-CN" altLang="en-US" dirty="0" smtClean="0"/>
              <a:t>读出</a:t>
            </a:r>
            <a:r>
              <a:rPr lang="en-US" altLang="zh-CN" dirty="0" smtClean="0"/>
              <a:t>ASIC——CASAGEM</a:t>
            </a:r>
            <a:r>
              <a:rPr lang="zh-CN" altLang="en-US" dirty="0" smtClean="0"/>
              <a:t>目前已完成功能测试、连接探测器进行的单通道能谱测试，测试结果基本能满足设计预期；</a:t>
            </a:r>
            <a:endParaRPr lang="en-US" altLang="zh-CN" dirty="0" smtClean="0"/>
          </a:p>
          <a:p>
            <a:r>
              <a:rPr lang="en-US" altLang="zh-CN" dirty="0" smtClean="0"/>
              <a:t>CASAGEM</a:t>
            </a:r>
            <a:r>
              <a:rPr lang="zh-CN" altLang="en-US" dirty="0" smtClean="0"/>
              <a:t>已完成部分批量测试工作，所有测试通道工作正常，但测试结果稍逊于功能测试结果，目前分析可能是外界干扰以及测试板没有工作在最佳状态；</a:t>
            </a:r>
            <a:endParaRPr lang="en-US" altLang="zh-CN" dirty="0" smtClean="0"/>
          </a:p>
          <a:p>
            <a:r>
              <a:rPr lang="en-US" altLang="zh-CN" dirty="0" smtClean="0"/>
              <a:t>CASAGEM</a:t>
            </a:r>
            <a:r>
              <a:rPr lang="zh-CN" altLang="en-US" dirty="0" smtClean="0"/>
              <a:t>也和探测器配合进行了多通道的径迹测试，具体测试情况见牛莉博的报告；</a:t>
            </a:r>
            <a:endParaRPr lang="en-US" altLang="zh-CN" dirty="0" smtClean="0"/>
          </a:p>
          <a:p>
            <a:r>
              <a:rPr lang="en-US" altLang="zh-CN" dirty="0" smtClean="0"/>
              <a:t>CASAGEM</a:t>
            </a:r>
            <a:r>
              <a:rPr lang="zh-CN" altLang="en-US" dirty="0" smtClean="0"/>
              <a:t>阴极通道功能测试正常，但连接探测器测试时只成功测到过一次信号，因此还需进一步调试。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39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5"/>
    </mc:Choice>
    <mc:Fallback xmlns="">
      <p:transition spd="slow" advTm="192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未来工作计划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测试安排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完成</a:t>
            </a:r>
            <a:r>
              <a:rPr lang="en-US" altLang="zh-CN" dirty="0" smtClean="0"/>
              <a:t>X-ray</a:t>
            </a:r>
            <a:r>
              <a:rPr lang="zh-CN" altLang="en-US" dirty="0" smtClean="0"/>
              <a:t>偏振仪读出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连接探测器的初步测试，获取初步的径迹测量数据；</a:t>
            </a:r>
            <a:endParaRPr lang="en-US" altLang="zh-CN" dirty="0" smtClean="0"/>
          </a:p>
          <a:p>
            <a:r>
              <a:rPr lang="zh-CN" altLang="en-US" dirty="0" smtClean="0"/>
              <a:t>完成</a:t>
            </a:r>
            <a:r>
              <a:rPr lang="en-US" altLang="zh-CN" dirty="0" smtClean="0"/>
              <a:t>CASAGEM</a:t>
            </a:r>
            <a:r>
              <a:rPr lang="zh-CN" altLang="en-US" dirty="0" smtClean="0"/>
              <a:t>的批量测试结果，如果顺利将大规模使用在</a:t>
            </a:r>
            <a:r>
              <a:rPr lang="en-US" altLang="zh-CN" dirty="0" err="1" smtClean="0"/>
              <a:t>nTPC</a:t>
            </a:r>
            <a:r>
              <a:rPr lang="zh-CN" altLang="en-US" dirty="0" smtClean="0"/>
              <a:t>的读出；</a:t>
            </a:r>
            <a:endParaRPr lang="en-US" altLang="zh-CN" dirty="0" smtClean="0"/>
          </a:p>
          <a:p>
            <a:r>
              <a:rPr lang="zh-CN" altLang="en-US" dirty="0" smtClean="0"/>
              <a:t>继续进</a:t>
            </a:r>
            <a:r>
              <a:rPr lang="zh-CN" altLang="en-US" dirty="0"/>
              <a:t>行</a:t>
            </a:r>
            <a:r>
              <a:rPr lang="en-US" altLang="zh-CN" dirty="0" smtClean="0"/>
              <a:t>CASAGEM</a:t>
            </a:r>
            <a:r>
              <a:rPr lang="zh-CN" altLang="en-US" dirty="0" smtClean="0"/>
              <a:t>的阴极通道调试。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 smtClean="0"/>
              <a:t>设计安排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 smtClean="0"/>
              <a:t>完成新版</a:t>
            </a:r>
            <a:r>
              <a:rPr lang="en-US" altLang="zh-CN" dirty="0" smtClean="0"/>
              <a:t>X-ray</a:t>
            </a:r>
            <a:r>
              <a:rPr lang="zh-CN" altLang="en-US" dirty="0" smtClean="0"/>
              <a:t>偏振仪读出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的设计，其结构包括模拟前端、开关电容阵列以及并转串输出</a:t>
            </a:r>
            <a:r>
              <a:rPr lang="zh-CN" altLang="en-US" dirty="0"/>
              <a:t>电路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57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"/>
    </mc:Choice>
    <mc:Fallback xmlns="">
      <p:transition spd="slow" advTm="438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3024336" cy="1470025"/>
          </a:xfrm>
        </p:spPr>
        <p:txBody>
          <a:bodyPr/>
          <a:lstStyle/>
          <a:p>
            <a:r>
              <a:rPr lang="zh-CN" altLang="en-US" dirty="0" smtClean="0"/>
              <a:t>谢谢！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292494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Q&amp;A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675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"/>
    </mc:Choice>
    <mc:Fallback xmlns="">
      <p:transition spd="slow" advTm="3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物理背景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X-ray</a:t>
            </a:r>
            <a:r>
              <a:rPr lang="zh-CN" altLang="en-US" dirty="0" smtClean="0"/>
              <a:t>偏振仪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应用背景</a:t>
            </a:r>
            <a:endParaRPr lang="en-US" altLang="zh-CN" dirty="0"/>
          </a:p>
          <a:p>
            <a:pPr lvl="1"/>
            <a:r>
              <a:rPr lang="zh-CN" altLang="en-US" dirty="0"/>
              <a:t>通过测量</a:t>
            </a:r>
            <a:r>
              <a:rPr lang="en-US" altLang="zh-CN" dirty="0"/>
              <a:t>X-ray</a:t>
            </a:r>
            <a:r>
              <a:rPr lang="zh-CN" altLang="en-US" dirty="0"/>
              <a:t>激发电子径迹推出</a:t>
            </a:r>
            <a:r>
              <a:rPr lang="en-US" altLang="zh-CN" dirty="0"/>
              <a:t>X-ray</a:t>
            </a:r>
            <a:r>
              <a:rPr lang="zh-CN" altLang="en-US" dirty="0"/>
              <a:t>的偏振度</a:t>
            </a:r>
            <a:endParaRPr lang="en-US" altLang="zh-CN" dirty="0"/>
          </a:p>
          <a:p>
            <a:pPr lvl="1"/>
            <a:r>
              <a:rPr lang="zh-CN" altLang="en-US" dirty="0"/>
              <a:t>通过</a:t>
            </a:r>
            <a:r>
              <a:rPr lang="en-US" altLang="zh-CN" dirty="0"/>
              <a:t>TPC</a:t>
            </a:r>
            <a:r>
              <a:rPr lang="zh-CN" altLang="en-US" dirty="0"/>
              <a:t>获取电子的二维径迹</a:t>
            </a:r>
            <a:endParaRPr lang="en-US" altLang="zh-CN" dirty="0"/>
          </a:p>
          <a:p>
            <a:pPr lvl="2"/>
            <a:r>
              <a:rPr lang="zh-CN" altLang="en-US" dirty="0"/>
              <a:t>时间测量</a:t>
            </a:r>
            <a:endParaRPr lang="en-US" altLang="zh-CN" dirty="0"/>
          </a:p>
          <a:p>
            <a:pPr lvl="2"/>
            <a:r>
              <a:rPr lang="zh-CN" altLang="en-US" dirty="0"/>
              <a:t>位置测量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 err="1" smtClean="0"/>
              <a:t>nTPC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应用背景</a:t>
            </a:r>
            <a:endParaRPr lang="en-US" altLang="zh-CN" dirty="0"/>
          </a:p>
          <a:p>
            <a:pPr lvl="1"/>
            <a:r>
              <a:rPr lang="en-US" altLang="zh-CN" dirty="0" err="1" smtClean="0"/>
              <a:t>nTPC</a:t>
            </a:r>
            <a:r>
              <a:rPr lang="zh-CN" altLang="en-US" dirty="0"/>
              <a:t>用于测量中子能量；</a:t>
            </a:r>
            <a:endParaRPr lang="en-US" altLang="zh-CN" dirty="0"/>
          </a:p>
          <a:p>
            <a:pPr lvl="2"/>
            <a:r>
              <a:rPr lang="zh-CN" altLang="en-US" dirty="0"/>
              <a:t>通过测量中子在</a:t>
            </a:r>
            <a:r>
              <a:rPr lang="en-US" altLang="zh-CN" dirty="0"/>
              <a:t>TPC</a:t>
            </a:r>
            <a:r>
              <a:rPr lang="zh-CN" altLang="en-US" dirty="0"/>
              <a:t>中作用产生的反冲质子能量以及反冲角可以得到中子能量；</a:t>
            </a:r>
            <a:endParaRPr lang="en-US" altLang="zh-CN" dirty="0"/>
          </a:p>
          <a:p>
            <a:pPr lvl="2"/>
            <a:r>
              <a:rPr lang="zh-CN" altLang="en-US" dirty="0"/>
              <a:t>因此需要测量质子在</a:t>
            </a:r>
            <a:r>
              <a:rPr lang="en-US" altLang="zh-CN" dirty="0"/>
              <a:t>TPC</a:t>
            </a:r>
            <a:r>
              <a:rPr lang="zh-CN" altLang="en-US" dirty="0"/>
              <a:t>中耗散的能量以及其运动的径迹</a:t>
            </a:r>
          </a:p>
        </p:txBody>
      </p:sp>
    </p:spTree>
    <p:extLst>
      <p:ext uri="{BB962C8B-B14F-4D97-AF65-F5344CB8AC3E}">
        <p14:creationId xmlns:p14="http://schemas.microsoft.com/office/powerpoint/2010/main" val="41879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读出方式</a:t>
            </a:r>
            <a:endParaRPr lang="zh-CN" altLang="en-US" dirty="0"/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92896"/>
            <a:ext cx="7210424" cy="2781300"/>
          </a:xfrm>
        </p:spPr>
      </p:pic>
    </p:spTree>
    <p:extLst>
      <p:ext uri="{BB962C8B-B14F-4D97-AF65-F5344CB8AC3E}">
        <p14:creationId xmlns:p14="http://schemas.microsoft.com/office/powerpoint/2010/main" val="171693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芯片简介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X-ray</a:t>
            </a:r>
            <a:r>
              <a:rPr lang="zh-CN" altLang="en-US" dirty="0" smtClean="0"/>
              <a:t>偏振仪读出</a:t>
            </a:r>
            <a:r>
              <a:rPr lang="en-US" altLang="zh-CN" dirty="0" smtClean="0"/>
              <a:t>ASIC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结构：前放</a:t>
            </a:r>
            <a:r>
              <a:rPr lang="en-US" altLang="zh-CN" dirty="0" smtClean="0"/>
              <a:t>+VGA</a:t>
            </a:r>
          </a:p>
          <a:p>
            <a:r>
              <a:rPr lang="zh-CN" altLang="en-US" dirty="0" smtClean="0"/>
              <a:t>增益：</a:t>
            </a:r>
            <a:r>
              <a:rPr lang="en-US" altLang="zh-CN" dirty="0" smtClean="0"/>
              <a:t>100mV/</a:t>
            </a:r>
            <a:r>
              <a:rPr lang="en-US" altLang="zh-CN" dirty="0" err="1" smtClean="0"/>
              <a:t>fC</a:t>
            </a:r>
            <a:endParaRPr lang="en-US" altLang="zh-CN" dirty="0" smtClean="0"/>
          </a:p>
          <a:p>
            <a:r>
              <a:rPr lang="zh-CN" altLang="en-US" dirty="0" smtClean="0"/>
              <a:t>上升时间：</a:t>
            </a:r>
            <a:r>
              <a:rPr lang="en-US" altLang="zh-CN" dirty="0" smtClean="0"/>
              <a:t>&lt;20ns</a:t>
            </a:r>
          </a:p>
          <a:p>
            <a:r>
              <a:rPr lang="zh-CN" altLang="en-US" dirty="0" smtClean="0"/>
              <a:t>通道数：</a:t>
            </a:r>
            <a:r>
              <a:rPr lang="en-US" altLang="zh-CN" dirty="0" smtClean="0"/>
              <a:t>16</a:t>
            </a:r>
          </a:p>
          <a:p>
            <a:r>
              <a:rPr lang="zh-CN" altLang="en-US" dirty="0" smtClean="0"/>
              <a:t>输出方式：单端并行输出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 smtClean="0"/>
              <a:t>CASAGEM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982317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结构：前放</a:t>
            </a:r>
            <a:r>
              <a:rPr lang="en-US" altLang="zh-CN" dirty="0" smtClean="0"/>
              <a:t>+5</a:t>
            </a:r>
            <a:r>
              <a:rPr lang="zh-CN" altLang="en-US" dirty="0" smtClean="0"/>
              <a:t>阶成形</a:t>
            </a:r>
            <a:endParaRPr lang="en-US" altLang="zh-CN" dirty="0" smtClean="0"/>
          </a:p>
          <a:p>
            <a:r>
              <a:rPr lang="zh-CN" altLang="en-US" dirty="0" smtClean="0"/>
              <a:t>增益：</a:t>
            </a:r>
            <a:r>
              <a:rPr lang="en-US" altLang="zh-CN" dirty="0" smtClean="0"/>
              <a:t>2mV/</a:t>
            </a:r>
            <a:r>
              <a:rPr lang="en-US" altLang="zh-CN" dirty="0" err="1" smtClean="0"/>
              <a:t>fC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4mV/</a:t>
            </a:r>
            <a:r>
              <a:rPr lang="en-US" altLang="zh-CN" dirty="0" err="1" smtClean="0"/>
              <a:t>fC</a:t>
            </a:r>
            <a:r>
              <a:rPr lang="zh-CN" altLang="en-US" dirty="0" smtClean="0"/>
              <a:t>、</a:t>
            </a:r>
            <a:r>
              <a:rPr lang="en-US" altLang="zh-CN" dirty="0" smtClean="0"/>
              <a:t>20mV/</a:t>
            </a:r>
            <a:r>
              <a:rPr lang="en-US" altLang="zh-CN" dirty="0" err="1" smtClean="0"/>
              <a:t>fC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40mV/</a:t>
            </a:r>
            <a:r>
              <a:rPr lang="en-US" altLang="zh-CN" dirty="0" err="1" smtClean="0"/>
              <a:t>fC</a:t>
            </a:r>
            <a:endParaRPr lang="en-US" altLang="zh-CN" dirty="0" smtClean="0"/>
          </a:p>
          <a:p>
            <a:r>
              <a:rPr lang="zh-CN" altLang="en-US" dirty="0" smtClean="0"/>
              <a:t>成形时间：</a:t>
            </a:r>
            <a:r>
              <a:rPr lang="en-US" altLang="zh-CN" dirty="0" smtClean="0"/>
              <a:t>20ns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40ns</a:t>
            </a:r>
            <a:r>
              <a:rPr lang="zh-CN" altLang="en-US" dirty="0" smtClean="0"/>
              <a:t>、</a:t>
            </a:r>
            <a:r>
              <a:rPr lang="en-US" altLang="zh-CN" dirty="0" smtClean="0"/>
              <a:t>60ns</a:t>
            </a:r>
            <a:r>
              <a:rPr lang="zh-CN" altLang="en-US" dirty="0" smtClean="0"/>
              <a:t>、</a:t>
            </a:r>
            <a:r>
              <a:rPr lang="en-US" altLang="zh-CN" dirty="0" smtClean="0"/>
              <a:t>80ns</a:t>
            </a:r>
          </a:p>
          <a:p>
            <a:r>
              <a:rPr lang="zh-CN" altLang="en-US" dirty="0" smtClean="0"/>
              <a:t>通道数：</a:t>
            </a:r>
            <a:r>
              <a:rPr lang="en-US" altLang="zh-CN" dirty="0" smtClean="0"/>
              <a:t>16+1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路阴极通道可以给出触发信号）</a:t>
            </a:r>
            <a:endParaRPr lang="en-US" altLang="zh-CN" dirty="0" smtClean="0"/>
          </a:p>
          <a:p>
            <a:r>
              <a:rPr lang="zh-CN" altLang="en-US" dirty="0" smtClean="0"/>
              <a:t>输出方式：单端并行输出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8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6" y="4653136"/>
            <a:ext cx="4050382" cy="12609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8" y="5013176"/>
            <a:ext cx="4104456" cy="13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ASIC</a:t>
            </a:r>
            <a:r>
              <a:rPr lang="zh-CN" altLang="en-US" dirty="0" smtClean="0"/>
              <a:t>功能测试平台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测试信号：</a:t>
            </a:r>
            <a:endParaRPr lang="en-US" altLang="zh-CN" dirty="0"/>
          </a:p>
          <a:p>
            <a:pPr lvl="1"/>
            <a:r>
              <a:rPr lang="zh-CN" altLang="en-US" dirty="0" smtClean="0"/>
              <a:t>矩形波</a:t>
            </a:r>
            <a:endParaRPr lang="en-US" altLang="zh-CN" dirty="0"/>
          </a:p>
          <a:p>
            <a:pPr lvl="1"/>
            <a:r>
              <a:rPr lang="zh-CN" altLang="en-US" dirty="0"/>
              <a:t>上升时间：</a:t>
            </a:r>
            <a:r>
              <a:rPr lang="en-US" altLang="zh-CN" dirty="0"/>
              <a:t>5ns</a:t>
            </a:r>
          </a:p>
          <a:p>
            <a:pPr lvl="1"/>
            <a:r>
              <a:rPr lang="zh-CN" altLang="en-US" dirty="0"/>
              <a:t>测试范围：</a:t>
            </a:r>
            <a:r>
              <a:rPr lang="en-US" altLang="zh-CN" dirty="0" smtClean="0"/>
              <a:t>3fC~25fC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3" y="2350265"/>
            <a:ext cx="4031673" cy="3025833"/>
          </a:xfrm>
        </p:spPr>
      </p:pic>
    </p:spTree>
    <p:extLst>
      <p:ext uri="{BB962C8B-B14F-4D97-AF65-F5344CB8AC3E}">
        <p14:creationId xmlns:p14="http://schemas.microsoft.com/office/powerpoint/2010/main" val="6007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4"/>
    </mc:Choice>
    <mc:Fallback xmlns="">
      <p:transition spd="slow" advTm="527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测试波形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268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2"/>
    </mc:Choice>
    <mc:Fallback xmlns="">
      <p:transition spd="slow" advTm="4654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线性测试</a:t>
            </a:r>
            <a:endParaRPr lang="zh-CN" altLang="en-US" dirty="0"/>
          </a:p>
        </p:txBody>
      </p:sp>
      <p:pic>
        <p:nvPicPr>
          <p:cNvPr id="4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5" y="1600200"/>
            <a:ext cx="8093770" cy="4525963"/>
          </a:xfrm>
        </p:spPr>
      </p:pic>
    </p:spTree>
    <p:extLst>
      <p:ext uri="{BB962C8B-B14F-4D97-AF65-F5344CB8AC3E}">
        <p14:creationId xmlns:p14="http://schemas.microsoft.com/office/powerpoint/2010/main" val="23660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2"/>
    </mc:Choice>
    <mc:Fallback xmlns="">
      <p:transition spd="slow" advTm="2210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噪声测试</a:t>
            </a:r>
            <a:endParaRPr lang="zh-CN" altLang="en-US" dirty="0"/>
          </a:p>
        </p:txBody>
      </p:sp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093770" cy="4525963"/>
          </a:xfrm>
        </p:spPr>
      </p:pic>
    </p:spTree>
    <p:extLst>
      <p:ext uri="{BB962C8B-B14F-4D97-AF65-F5344CB8AC3E}">
        <p14:creationId xmlns:p14="http://schemas.microsoft.com/office/powerpoint/2010/main" val="29146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5"/>
    </mc:Choice>
    <mc:Fallback xmlns="">
      <p:transition spd="slow" advTm="1532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ingh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Tsinghua</Template>
  <TotalTime>2879</TotalTime>
  <Words>579</Words>
  <Application>Microsoft Office PowerPoint</Application>
  <PresentationFormat>全屏显示(4:3)</PresentationFormat>
  <Paragraphs>110</Paragraphs>
  <Slides>24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Tsinghua</vt:lpstr>
      <vt:lpstr>微结构气体探测器读出专用集成电路研究进展</vt:lpstr>
      <vt:lpstr>大纲</vt:lpstr>
      <vt:lpstr>物理背景</vt:lpstr>
      <vt:lpstr>读出方式</vt:lpstr>
      <vt:lpstr>芯片简介</vt:lpstr>
      <vt:lpstr>ASIC功能测试平台</vt:lpstr>
      <vt:lpstr>测试波形</vt:lpstr>
      <vt:lpstr>线性测试</vt:lpstr>
      <vt:lpstr>噪声测试</vt:lpstr>
      <vt:lpstr>CASAGEM测试</vt:lpstr>
      <vt:lpstr>           CASAGEM功能测试平台</vt:lpstr>
      <vt:lpstr>线性测试</vt:lpstr>
      <vt:lpstr>噪声测试</vt:lpstr>
      <vt:lpstr>批量测试</vt:lpstr>
      <vt:lpstr>批量测试波形</vt:lpstr>
      <vt:lpstr>             增益一致性批量测试结果</vt:lpstr>
      <vt:lpstr>噪声测试</vt:lpstr>
      <vt:lpstr>          探测器连接测试</vt:lpstr>
      <vt:lpstr>测试波形</vt:lpstr>
      <vt:lpstr>能谱测试结果</vt:lpstr>
      <vt:lpstr>        连接Micro-Megas测试</vt:lpstr>
      <vt:lpstr>测试总结</vt:lpstr>
      <vt:lpstr>未来工作计划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HELi</dc:creator>
  <cp:lastModifiedBy>HELi</cp:lastModifiedBy>
  <cp:revision>62</cp:revision>
  <dcterms:created xsi:type="dcterms:W3CDTF">2012-12-09T02:28:14Z</dcterms:created>
  <dcterms:modified xsi:type="dcterms:W3CDTF">2012-12-12T14:54:01Z</dcterms:modified>
</cp:coreProperties>
</file>