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344" r:id="rId4"/>
    <p:sldId id="319" r:id="rId5"/>
    <p:sldId id="320" r:id="rId6"/>
    <p:sldId id="321" r:id="rId7"/>
    <p:sldId id="336" r:id="rId8"/>
    <p:sldId id="323" r:id="rId9"/>
    <p:sldId id="324" r:id="rId10"/>
    <p:sldId id="307" r:id="rId11"/>
    <p:sldId id="308" r:id="rId12"/>
    <p:sldId id="309" r:id="rId13"/>
    <p:sldId id="310" r:id="rId14"/>
    <p:sldId id="340" r:id="rId15"/>
    <p:sldId id="325" r:id="rId16"/>
    <p:sldId id="327" r:id="rId17"/>
    <p:sldId id="328" r:id="rId18"/>
    <p:sldId id="329" r:id="rId19"/>
    <p:sldId id="331" r:id="rId20"/>
    <p:sldId id="332" r:id="rId21"/>
    <p:sldId id="333" r:id="rId22"/>
    <p:sldId id="337" r:id="rId23"/>
    <p:sldId id="335" r:id="rId24"/>
    <p:sldId id="338" r:id="rId25"/>
    <p:sldId id="339" r:id="rId26"/>
    <p:sldId id="341" r:id="rId27"/>
    <p:sldId id="342" r:id="rId28"/>
    <p:sldId id="34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wqjff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>
        <p:scale>
          <a:sx n="50" d="100"/>
          <a:sy n="50" d="100"/>
        </p:scale>
        <p:origin x="-1253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949BB-8978-453A-B157-BF4E08F3C8A6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E948-A5C6-48AB-8729-C3AEC9080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3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E948-A5C6-48AB-8729-C3AEC9080B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7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7" descr="lab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0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0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3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华文细黑" pitchFamily="2" charset="-122"/>
                <a:ea typeface="华文细黑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defRPr>
                <a:latin typeface="华文楷体" pitchFamily="2" charset="-122"/>
                <a:ea typeface="华文楷体" pitchFamily="2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7" descr="lab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"/>
            <a:ext cx="4355976" cy="7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 userDrawn="1"/>
        </p:nvCxnSpPr>
        <p:spPr>
          <a:xfrm>
            <a:off x="467544" y="1412776"/>
            <a:ext cx="56886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9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2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50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0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1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5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8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2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A04C-9929-48FD-BCAE-C8B7C0BB851F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41D9-31DA-486D-B8CC-56BAAAB9B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2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PTFE-THGEM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的初步性能研究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latin typeface="黑体" pitchFamily="49" charset="-122"/>
                <a:ea typeface="黑体" pitchFamily="49" charset="-122"/>
              </a:rPr>
            </a:b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谢文庆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清华大学工程物理系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2012-12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9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有源测试一：</a:t>
            </a:r>
            <a:r>
              <a:rPr lang="en-US" altLang="zh-CN" dirty="0" smtClean="0"/>
              <a:t>Ar/iso(95/5)</a:t>
            </a:r>
            <a:r>
              <a:rPr lang="zh-CN" altLang="en-US" dirty="0" smtClean="0"/>
              <a:t>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454684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环境温度</a:t>
            </a:r>
            <a:r>
              <a:rPr lang="en-US" altLang="zh-CN" sz="2400" dirty="0" smtClean="0"/>
              <a:t>23.6</a:t>
            </a:r>
            <a:r>
              <a:rPr lang="zh-CN" altLang="en-US" sz="2400" dirty="0" smtClean="0"/>
              <a:t>℃，湿度</a:t>
            </a:r>
            <a:r>
              <a:rPr lang="en-US" altLang="zh-CN" sz="2400" dirty="0" smtClean="0"/>
              <a:t>58.2%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2400" dirty="0"/>
              <a:t>放射源</a:t>
            </a:r>
            <a:r>
              <a:rPr lang="zh-CN" altLang="en-US" sz="2400" dirty="0"/>
              <a:t>：</a:t>
            </a:r>
            <a:r>
              <a:rPr lang="en-US" altLang="zh-CN" sz="2400" dirty="0"/>
              <a:t>mini-X Ray </a:t>
            </a:r>
            <a:r>
              <a:rPr lang="zh-CN" altLang="zh-CN" sz="2400" dirty="0"/>
              <a:t>掠射铜靶产生的</a:t>
            </a:r>
            <a:r>
              <a:rPr lang="en-US" altLang="zh-CN" sz="2400" dirty="0"/>
              <a:t>8.09keV</a:t>
            </a:r>
            <a:r>
              <a:rPr lang="zh-CN" altLang="zh-CN" sz="2400" dirty="0"/>
              <a:t>的单能</a:t>
            </a:r>
            <a:r>
              <a:rPr lang="zh-CN" altLang="zh-CN" sz="2400" dirty="0" smtClean="0"/>
              <a:t>射线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2400" dirty="0"/>
              <a:t>由</a:t>
            </a:r>
            <a:r>
              <a:rPr lang="en-US" altLang="zh-CN" sz="2400" dirty="0"/>
              <a:t>PTFE-THGEM </a:t>
            </a:r>
            <a:r>
              <a:rPr lang="en-US" altLang="zh-CN" sz="2400" dirty="0" smtClean="0"/>
              <a:t>#2</a:t>
            </a:r>
            <a:r>
              <a:rPr lang="zh-CN" altLang="zh-CN" sz="2400" dirty="0" smtClean="0"/>
              <a:t>作为</a:t>
            </a:r>
            <a:r>
              <a:rPr lang="zh-CN" altLang="zh-CN" sz="2400" dirty="0"/>
              <a:t>主体组装的探测器示意图见</a:t>
            </a:r>
            <a:r>
              <a:rPr lang="zh-CN" altLang="zh-CN" sz="2400" dirty="0" smtClean="0"/>
              <a:t>图</a:t>
            </a:r>
            <a:r>
              <a:rPr lang="en-US" altLang="zh-CN" sz="2400" dirty="0" smtClean="0"/>
              <a:t>1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预先通气</a:t>
            </a:r>
            <a:r>
              <a:rPr lang="en-US" altLang="zh-CN" sz="2400" dirty="0" smtClean="0"/>
              <a:t>48h+</a:t>
            </a:r>
            <a:endParaRPr lang="en-US" altLang="zh-CN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zh-CN" altLang="en-US" sz="2400" dirty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4686297" y="2295528"/>
            <a:ext cx="4457703" cy="3340906"/>
            <a:chOff x="0" y="0"/>
            <a:chExt cx="3002280" cy="2250107"/>
          </a:xfrm>
        </p:grpSpPr>
        <p:sp>
          <p:nvSpPr>
            <p:cNvPr id="5" name="文本框 2"/>
            <p:cNvSpPr txBox="1">
              <a:spLocks noChangeArrowheads="1"/>
            </p:cNvSpPr>
            <p:nvPr/>
          </p:nvSpPr>
          <p:spPr bwMode="auto">
            <a:xfrm>
              <a:off x="1912620" y="731520"/>
              <a:ext cx="1089660" cy="2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600" kern="100" dirty="0">
                  <a:effectLst/>
                  <a:latin typeface="Calibri"/>
                  <a:ea typeface="宋体"/>
                  <a:cs typeface="Times New Roman"/>
                </a:rPr>
                <a:t>PTFE-THGEM</a:t>
              </a:r>
              <a:endParaRPr lang="zh-CN" sz="160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0"/>
              <a:ext cx="2895600" cy="2250107"/>
              <a:chOff x="0" y="0"/>
              <a:chExt cx="2895600" cy="2250107"/>
            </a:xfrm>
          </p:grpSpPr>
          <p:sp>
            <p:nvSpPr>
              <p:cNvPr id="7" name="文本框 2"/>
              <p:cNvSpPr txBox="1">
                <a:spLocks noChangeArrowheads="1"/>
              </p:cNvSpPr>
              <p:nvPr/>
            </p:nvSpPr>
            <p:spPr bwMode="auto">
              <a:xfrm>
                <a:off x="723900" y="1120999"/>
                <a:ext cx="1105534" cy="46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kern="100" dirty="0">
                    <a:effectLst/>
                    <a:latin typeface="Calibri"/>
                    <a:ea typeface="宋体"/>
                    <a:cs typeface="Times New Roman"/>
                  </a:rPr>
                  <a:t>2mm@3kV/cm</a:t>
                </a:r>
                <a:endParaRPr lang="zh-CN" sz="1600" kern="100">
                  <a:effectLst/>
                  <a:latin typeface="Calibri"/>
                  <a:ea typeface="宋体"/>
                  <a:cs typeface="Times New Roman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0" y="0"/>
                <a:ext cx="2895600" cy="2250107"/>
                <a:chOff x="0" y="0"/>
                <a:chExt cx="2895600" cy="2250107"/>
              </a:xfrm>
            </p:grpSpPr>
            <p:sp>
              <p:nvSpPr>
                <p:cNvPr id="9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723900" y="586740"/>
                  <a:ext cx="1162684" cy="461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600" kern="100" dirty="0">
                      <a:effectLst/>
                      <a:latin typeface="Calibri"/>
                      <a:ea typeface="宋体"/>
                      <a:cs typeface="Times New Roman"/>
                    </a:rPr>
                    <a:t>5mm@0.5kV/cm</a:t>
                  </a:r>
                  <a:endParaRPr lang="zh-CN" sz="1600" kern="100">
                    <a:effectLst/>
                    <a:latin typeface="Calibri"/>
                    <a:ea typeface="宋体"/>
                    <a:cs typeface="Times New Roman"/>
                  </a:endParaRP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0" y="0"/>
                  <a:ext cx="2895600" cy="2250107"/>
                  <a:chOff x="0" y="0"/>
                  <a:chExt cx="2895600" cy="2250107"/>
                </a:xfrm>
              </p:grpSpPr>
              <p:sp>
                <p:nvSpPr>
                  <p:cNvPr id="11" name="文本框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820" y="91440"/>
                    <a:ext cx="1318260" cy="2280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zh-CN" sz="1600" kern="100" dirty="0">
                        <a:effectLst/>
                        <a:latin typeface="Calibri"/>
                        <a:ea typeface="宋体"/>
                        <a:cs typeface="Times New Roman"/>
                      </a:rPr>
                      <a:t>流气</a:t>
                    </a:r>
                    <a:r>
                      <a:rPr lang="en-US" sz="1600" kern="100" dirty="0" smtClean="0">
                        <a:effectLst/>
                        <a:latin typeface="Calibri"/>
                        <a:ea typeface="宋体"/>
                        <a:cs typeface="Times New Roman"/>
                      </a:rPr>
                      <a:t>Ar/iso=95/5</a:t>
                    </a:r>
                    <a:endParaRPr lang="zh-CN" sz="1600" kern="100" dirty="0">
                      <a:effectLst/>
                      <a:latin typeface="Calibri"/>
                      <a:ea typeface="宋体"/>
                      <a:cs typeface="Times New Roman"/>
                    </a:endParaRPr>
                  </a:p>
                </p:txBody>
              </p: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0" y="0"/>
                    <a:ext cx="2895600" cy="2250107"/>
                    <a:chOff x="0" y="0"/>
                    <a:chExt cx="2895600" cy="2250107"/>
                  </a:xfrm>
                </p:grpSpPr>
                <p:grpSp>
                  <p:nvGrpSpPr>
                    <p:cNvPr id="13" name="组合 12"/>
                    <p:cNvGrpSpPr/>
                    <p:nvPr/>
                  </p:nvGrpSpPr>
                  <p:grpSpPr>
                    <a:xfrm>
                      <a:off x="381000" y="0"/>
                      <a:ext cx="2438400" cy="1714500"/>
                      <a:chOff x="0" y="0"/>
                      <a:chExt cx="2118360" cy="1470660"/>
                    </a:xfrm>
                  </p:grpSpPr>
                  <p:sp>
                    <p:nvSpPr>
                      <p:cNvPr id="15" name="矩形 14"/>
                      <p:cNvSpPr/>
                      <p:nvPr/>
                    </p:nvSpPr>
                    <p:spPr>
                      <a:xfrm>
                        <a:off x="0" y="0"/>
                        <a:ext cx="2118360" cy="147066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 sz="3200"/>
                      </a:p>
                    </p:txBody>
                  </p:sp>
                  <p:cxnSp>
                    <p:nvCxnSpPr>
                      <p:cNvPr id="16" name="直接连接符 15"/>
                      <p:cNvCxnSpPr/>
                      <p:nvPr/>
                    </p:nvCxnSpPr>
                    <p:spPr>
                      <a:xfrm>
                        <a:off x="365760" y="388620"/>
                        <a:ext cx="147828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直接连接符 16"/>
                      <p:cNvCxnSpPr/>
                      <p:nvPr/>
                    </p:nvCxnSpPr>
                    <p:spPr>
                      <a:xfrm>
                        <a:off x="35052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直接连接符 17"/>
                      <p:cNvCxnSpPr/>
                      <p:nvPr/>
                    </p:nvCxnSpPr>
                    <p:spPr>
                      <a:xfrm>
                        <a:off x="365760" y="1234440"/>
                        <a:ext cx="147828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直接连接符 18"/>
                      <p:cNvCxnSpPr/>
                      <p:nvPr/>
                    </p:nvCxnSpPr>
                    <p:spPr>
                      <a:xfrm>
                        <a:off x="613486" y="1221563"/>
                        <a:ext cx="93726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直接连接符 19"/>
                      <p:cNvCxnSpPr/>
                      <p:nvPr/>
                    </p:nvCxnSpPr>
                    <p:spPr>
                      <a:xfrm>
                        <a:off x="86106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直接连接符 20"/>
                      <p:cNvCxnSpPr/>
                      <p:nvPr/>
                    </p:nvCxnSpPr>
                    <p:spPr>
                      <a:xfrm>
                        <a:off x="60198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112776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138684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>
                        <a:off x="1645920" y="922020"/>
                        <a:ext cx="179705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文本框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775460"/>
                      <a:ext cx="2895600" cy="4746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indent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图</a:t>
                      </a:r>
                      <a:r>
                        <a:rPr lang="en-US" altLang="zh-CN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3</a:t>
                      </a:r>
                      <a:r>
                        <a:rPr lang="en-US" altLang="zh-CN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 </a:t>
                      </a:r>
                      <a:r>
                        <a:rPr lang="en-US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 </a:t>
                      </a:r>
                      <a:r>
                        <a:rPr lang="en-US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PTFE-THGEM</a:t>
                      </a:r>
                      <a:r>
                        <a:rPr lang="zh-CN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放射源测试</a:t>
                      </a:r>
                      <a:r>
                        <a:rPr lang="zh-CN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装置</a:t>
                      </a:r>
                      <a:endParaRPr lang="en-US" altLang="zh-CN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示意图</a:t>
                      </a:r>
                      <a:endParaRPr lang="zh-CN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570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Ar/iso(95/5)</a:t>
            </a:r>
            <a:r>
              <a:rPr lang="zh-CN" altLang="en-US" dirty="0"/>
              <a:t>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5264492"/>
            <a:ext cx="8568952" cy="159350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zh-CN" sz="2400" kern="100" dirty="0">
                <a:cs typeface="Times New Roman"/>
              </a:rPr>
              <a:t>图</a:t>
            </a:r>
            <a:r>
              <a:rPr lang="en-US" altLang="zh-CN" sz="2400" kern="100" dirty="0">
                <a:cs typeface="Times New Roman"/>
              </a:rPr>
              <a:t>4</a:t>
            </a:r>
            <a:r>
              <a:rPr lang="zh-CN" altLang="zh-CN" sz="2400" kern="100" dirty="0">
                <a:cs typeface="Times New Roman"/>
              </a:rPr>
              <a:t>中</a:t>
            </a:r>
            <a:r>
              <a:rPr lang="en-US" altLang="zh-CN" sz="2400" kern="100" dirty="0">
                <a:cs typeface="Times New Roman"/>
              </a:rPr>
              <a:t>PTFE-THGEM</a:t>
            </a:r>
            <a:r>
              <a:rPr lang="zh-CN" altLang="zh-CN" sz="2400" kern="100" dirty="0">
                <a:cs typeface="Times New Roman"/>
              </a:rPr>
              <a:t>上的高压依次增加</a:t>
            </a:r>
            <a:r>
              <a:rPr lang="zh-CN" altLang="zh-CN" sz="2400" kern="100" dirty="0" smtClean="0">
                <a:cs typeface="Times New Roman"/>
              </a:rPr>
              <a:t>，标题</a:t>
            </a:r>
            <a:r>
              <a:rPr lang="zh-CN" altLang="zh-CN" sz="2400" kern="100" dirty="0">
                <a:cs typeface="Times New Roman"/>
              </a:rPr>
              <a:t>上进行了标注和区分</a:t>
            </a:r>
            <a:r>
              <a:rPr lang="zh-CN" altLang="zh-CN" sz="2400" kern="100" dirty="0" smtClean="0">
                <a:cs typeface="Times New Roman"/>
              </a:rPr>
              <a:t>。</a:t>
            </a:r>
            <a:r>
              <a:rPr lang="zh-CN" altLang="zh-CN" sz="2400" kern="100" dirty="0">
                <a:cs typeface="Times New Roman"/>
              </a:rPr>
              <a:t>实验</a:t>
            </a:r>
            <a:r>
              <a:rPr lang="zh-CN" altLang="en-US" sz="2400" kern="100" dirty="0">
                <a:cs typeface="Times New Roman"/>
              </a:rPr>
              <a:t>表明</a:t>
            </a:r>
            <a:r>
              <a:rPr lang="en-US" altLang="zh-CN" sz="2400" kern="100" dirty="0">
                <a:cs typeface="Times New Roman"/>
              </a:rPr>
              <a:t>PTFE-THGEM</a:t>
            </a:r>
            <a:r>
              <a:rPr lang="zh-CN" altLang="zh-CN" sz="2400" kern="100" dirty="0">
                <a:cs typeface="Times New Roman"/>
              </a:rPr>
              <a:t>上加高压</a:t>
            </a:r>
            <a:r>
              <a:rPr lang="en-US" altLang="zh-CN" sz="2400" kern="100" dirty="0">
                <a:cs typeface="Times New Roman"/>
              </a:rPr>
              <a:t>650V</a:t>
            </a:r>
            <a:r>
              <a:rPr lang="zh-CN" altLang="zh-CN" sz="2400" kern="100" dirty="0">
                <a:cs typeface="Times New Roman"/>
              </a:rPr>
              <a:t>时开始</a:t>
            </a:r>
            <a:r>
              <a:rPr lang="zh-CN" altLang="zh-CN" sz="2400" kern="100" dirty="0" smtClean="0">
                <a:cs typeface="Times New Roman"/>
              </a:rPr>
              <a:t>工作</a:t>
            </a:r>
            <a:r>
              <a:rPr lang="zh-CN" altLang="en-US" sz="2400" kern="100" dirty="0" smtClean="0">
                <a:cs typeface="Times New Roman"/>
              </a:rPr>
              <a:t>。</a:t>
            </a:r>
            <a:endParaRPr lang="zh-CN" altLang="en-US" sz="2400" kern="100" dirty="0"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4929336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 PTFE-THGEM#2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测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得的单能射线能谱</a:t>
            </a:r>
          </a:p>
        </p:txBody>
      </p:sp>
      <p:pic>
        <p:nvPicPr>
          <p:cNvPr id="2050" name="Picture 2" descr="E:\program\Fetion\history record\temp\a40ae4e74ac39a3c0cb600ff47727ff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9968"/>
            <a:ext cx="5976664" cy="32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652120" y="2778988"/>
            <a:ext cx="3366770" cy="2519680"/>
            <a:chOff x="5652120" y="2778988"/>
            <a:chExt cx="3366770" cy="2519680"/>
          </a:xfrm>
        </p:grpSpPr>
        <p:pic>
          <p:nvPicPr>
            <p:cNvPr id="6" name="图片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778988"/>
              <a:ext cx="3366770" cy="2519680"/>
            </a:xfrm>
            <a:prstGeom prst="rect">
              <a:avLst/>
            </a:prstGeom>
          </p:spPr>
        </p:pic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7164288" y="4365104"/>
              <a:ext cx="1325880" cy="29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b="1" kern="100" dirty="0">
                  <a:solidFill>
                    <a:srgbClr val="FF0000"/>
                  </a:solidFill>
                  <a:effectLst/>
                  <a:latin typeface="Calibri"/>
                  <a:ea typeface="宋体"/>
                  <a:cs typeface="Times New Roman"/>
                </a:rPr>
                <a:t>FWHM=20.5%</a:t>
              </a:r>
              <a:endParaRPr lang="zh-CN" sz="105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1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Ar/iso(95/5)</a:t>
            </a:r>
            <a:r>
              <a:rPr lang="zh-CN" altLang="en-US" dirty="0" smtClean="0"/>
              <a:t>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3456384" cy="510953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zh-CN" sz="2400" dirty="0" smtClean="0"/>
              <a:t>实验</a:t>
            </a:r>
            <a:r>
              <a:rPr lang="zh-CN" altLang="en-US" sz="2400" dirty="0"/>
              <a:t>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en-US" altLang="zh-CN" sz="2400" dirty="0" smtClean="0"/>
              <a:t> #2</a:t>
            </a:r>
            <a:r>
              <a:rPr lang="zh-CN" altLang="zh-CN" sz="2400" dirty="0" smtClean="0"/>
              <a:t>上</a:t>
            </a:r>
            <a:r>
              <a:rPr lang="zh-CN" altLang="zh-CN" sz="2400" dirty="0"/>
              <a:t>加</a:t>
            </a:r>
            <a:r>
              <a:rPr lang="zh-CN" altLang="zh-CN" sz="2400" dirty="0" smtClean="0"/>
              <a:t>高压</a:t>
            </a:r>
            <a:r>
              <a:rPr lang="en-US" altLang="zh-CN" sz="2400" dirty="0" smtClean="0"/>
              <a:t>730V</a:t>
            </a:r>
            <a:r>
              <a:rPr lang="zh-CN" altLang="en-US" sz="2400" dirty="0" smtClean="0"/>
              <a:t>，每分钟记录一次多道上的峰位，整个时长</a:t>
            </a:r>
            <a:r>
              <a:rPr lang="en-US" altLang="zh-CN" sz="2400" dirty="0" smtClean="0"/>
              <a:t>15min(</a:t>
            </a:r>
            <a:r>
              <a:rPr lang="zh-CN" altLang="en-US" sz="2400" dirty="0" smtClean="0"/>
              <a:t>限于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光机的工作要求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，增益下降为初始的</a:t>
            </a:r>
            <a:r>
              <a:rPr lang="en-US" altLang="zh-CN" sz="2400" dirty="0" smtClean="0"/>
              <a:t>92.8%</a:t>
            </a:r>
            <a:r>
              <a:rPr lang="zh-CN" altLang="en-US" sz="2400" dirty="0" smtClean="0"/>
              <a:t>。</a:t>
            </a:r>
            <a:endParaRPr lang="zh-CN" altLang="en-US" sz="2400" i="1" dirty="0"/>
          </a:p>
        </p:txBody>
      </p:sp>
      <p:sp>
        <p:nvSpPr>
          <p:cNvPr id="5" name="矩形 4"/>
          <p:cNvSpPr/>
          <p:nvPr/>
        </p:nvSpPr>
        <p:spPr>
          <a:xfrm>
            <a:off x="4387863" y="5795972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PTFE-THGEM#2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稳定性测试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9348"/>
            <a:ext cx="5252916" cy="39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有源测试二：纯</a:t>
            </a:r>
            <a:r>
              <a:rPr lang="en-US" altLang="zh-CN" dirty="0" smtClean="0"/>
              <a:t>Ar</a:t>
            </a:r>
            <a:r>
              <a:rPr lang="zh-CN" altLang="en-US" dirty="0" smtClean="0"/>
              <a:t>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408508"/>
            <a:ext cx="7956376" cy="12608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zh-CN" altLang="zh-CN" sz="2400" kern="100" dirty="0" smtClean="0">
                <a:cs typeface="Times New Roman"/>
              </a:rPr>
              <a:t>图</a:t>
            </a:r>
            <a:r>
              <a:rPr lang="en-US" altLang="zh-CN" sz="2400" kern="100" dirty="0" smtClean="0">
                <a:cs typeface="Times New Roman"/>
              </a:rPr>
              <a:t>6</a:t>
            </a:r>
            <a:r>
              <a:rPr lang="zh-CN" altLang="zh-CN" sz="2400" kern="100" dirty="0" smtClean="0">
                <a:cs typeface="Times New Roman"/>
              </a:rPr>
              <a:t>中</a:t>
            </a:r>
            <a:r>
              <a:rPr lang="en-US" altLang="zh-CN" sz="2400" kern="100" dirty="0">
                <a:cs typeface="Times New Roman"/>
              </a:rPr>
              <a:t>PTFE-THGEM</a:t>
            </a:r>
            <a:r>
              <a:rPr lang="zh-CN" altLang="zh-CN" sz="2400" kern="100" dirty="0">
                <a:cs typeface="Times New Roman"/>
              </a:rPr>
              <a:t>上的高压依次增加</a:t>
            </a:r>
            <a:r>
              <a:rPr lang="zh-CN" altLang="zh-CN" sz="2400" kern="100" dirty="0" smtClean="0">
                <a:cs typeface="Times New Roman"/>
              </a:rPr>
              <a:t>，标题</a:t>
            </a:r>
            <a:r>
              <a:rPr lang="zh-CN" altLang="zh-CN" sz="2400" kern="100" dirty="0">
                <a:cs typeface="Times New Roman"/>
              </a:rPr>
              <a:t>上进行了标注和区分</a:t>
            </a:r>
            <a:r>
              <a:rPr lang="zh-CN" altLang="zh-CN" sz="2400" kern="100" dirty="0" smtClean="0">
                <a:cs typeface="Times New Roman"/>
              </a:rPr>
              <a:t>。</a:t>
            </a:r>
            <a:r>
              <a:rPr lang="zh-CN" altLang="zh-CN" sz="2400" kern="100" dirty="0">
                <a:cs typeface="Times New Roman"/>
              </a:rPr>
              <a:t>实验</a:t>
            </a:r>
            <a:r>
              <a:rPr lang="zh-CN" altLang="en-US" sz="2400" kern="100" dirty="0">
                <a:cs typeface="Times New Roman"/>
              </a:rPr>
              <a:t>表明</a:t>
            </a:r>
            <a:r>
              <a:rPr lang="en-US" altLang="zh-CN" sz="2400" kern="100" dirty="0">
                <a:cs typeface="Times New Roman"/>
              </a:rPr>
              <a:t>PTFE-THGEM</a:t>
            </a:r>
            <a:r>
              <a:rPr lang="zh-CN" altLang="zh-CN" sz="2400" kern="100" dirty="0">
                <a:cs typeface="Times New Roman"/>
              </a:rPr>
              <a:t>上加高压</a:t>
            </a:r>
            <a:r>
              <a:rPr lang="en-US" altLang="zh-CN" sz="2400" kern="100" dirty="0">
                <a:cs typeface="Times New Roman"/>
              </a:rPr>
              <a:t>1000V</a:t>
            </a:r>
            <a:r>
              <a:rPr lang="zh-CN" altLang="zh-CN" sz="2400" kern="100" dirty="0">
                <a:cs typeface="Times New Roman"/>
              </a:rPr>
              <a:t>时开始工作</a:t>
            </a:r>
            <a:r>
              <a:rPr lang="zh-CN" altLang="en-US" sz="2400" kern="100" dirty="0">
                <a:cs typeface="Times New Roman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4941168"/>
            <a:ext cx="537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 PTFE-THGEM#2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测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得的单能射线能谱</a:t>
            </a:r>
          </a:p>
        </p:txBody>
      </p:sp>
      <p:pic>
        <p:nvPicPr>
          <p:cNvPr id="3074" name="Picture 2" descr="E:\program\Fetion\history record\temp\6a08c0debcda1dac1ffac421a132eb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99"/>
            <a:ext cx="4443895" cy="31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增益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问题讨论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6852"/>
            <a:ext cx="4680000" cy="32899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471585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PTFE-THGEM#2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在不同气体中的增益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31520" y="1466852"/>
            <a:ext cx="3633968" cy="5161107"/>
            <a:chOff x="4931520" y="1466852"/>
            <a:chExt cx="3633968" cy="5161107"/>
          </a:xfrm>
        </p:grpSpPr>
        <p:grpSp>
          <p:nvGrpSpPr>
            <p:cNvPr id="11" name="组合 10"/>
            <p:cNvGrpSpPr/>
            <p:nvPr/>
          </p:nvGrpSpPr>
          <p:grpSpPr>
            <a:xfrm>
              <a:off x="4965488" y="1466852"/>
              <a:ext cx="3600000" cy="2552021"/>
              <a:chOff x="4965488" y="1466852"/>
              <a:chExt cx="3600000" cy="2552021"/>
            </a:xfrm>
          </p:grpSpPr>
          <p:pic>
            <p:nvPicPr>
              <p:cNvPr id="6" name="Picture 2" descr="E:\program\Fetion\history record\temp\0512097ee69971b82ee08e9939b4035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488" y="1466852"/>
                <a:ext cx="3600000" cy="255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558985" y="2636912"/>
                <a:ext cx="13885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纯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Ar</a:t>
                </a:r>
              </a:p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V</a:t>
                </a:r>
                <a:r>
                  <a:rPr lang="en-US" altLang="zh-CN" b="1" baseline="-25000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THGEM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=1100V</a:t>
                </a:r>
                <a:endParaRPr lang="zh-CN" altLang="en-US" b="1" dirty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931520" y="4043727"/>
              <a:ext cx="3600000" cy="2584232"/>
              <a:chOff x="4931520" y="4043727"/>
              <a:chExt cx="3600000" cy="2584232"/>
            </a:xfrm>
          </p:grpSpPr>
          <p:pic>
            <p:nvPicPr>
              <p:cNvPr id="8" name="Picture 4" descr="E:\program\Fetion\history record\temp\c365a8e1ce7b437eb47020fa3511e0d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520" y="4043727"/>
                <a:ext cx="3600000" cy="2584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947507" y="5551109"/>
                <a:ext cx="1471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Ar/iso=95/5</a:t>
                </a:r>
              </a:p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V</a:t>
                </a:r>
                <a:r>
                  <a:rPr lang="en-US" altLang="zh-CN" b="1" baseline="-25000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THGEM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仿宋" pitchFamily="49" charset="-122"/>
                    <a:ea typeface="仿宋" pitchFamily="49" charset="-122"/>
                  </a:rPr>
                  <a:t>=750V</a:t>
                </a:r>
                <a:endParaRPr lang="zh-CN" altLang="en-US" b="1" dirty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endParaRPr>
              </a:p>
            </p:txBody>
          </p:sp>
        </p:grpSp>
      </p:grp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467544" y="5288836"/>
            <a:ext cx="4254976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000" kern="100">
                <a:effectLst/>
                <a:latin typeface="Calibri"/>
                <a:ea typeface="宋体"/>
                <a:cs typeface="Times New Roman"/>
              </a:defRPr>
            </a:lvl1pPr>
          </a:lstStyle>
          <a:p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获取同样的增益，纯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Ar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下需要的高压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(1100V)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远大于在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Ar/iso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95/5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）中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(750V)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。同样电压下是不是应该在纯</a:t>
            </a:r>
            <a:r>
              <a:rPr lang="en-US" altLang="zh-CN" b="1" dirty="0" smtClean="0">
                <a:latin typeface="仿宋" pitchFamily="49" charset="-122"/>
                <a:ea typeface="仿宋" pitchFamily="49" charset="-122"/>
              </a:rPr>
              <a:t>Ar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中先有信号？</a:t>
            </a:r>
            <a:endParaRPr lang="zh-CN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4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纯</a:t>
            </a:r>
            <a:r>
              <a:rPr lang="en-US" altLang="zh-CN" dirty="0"/>
              <a:t>Ar</a:t>
            </a:r>
            <a:r>
              <a:rPr lang="zh-CN" altLang="en-US" dirty="0" smtClean="0"/>
              <a:t>环境</a:t>
            </a:r>
            <a:r>
              <a:rPr lang="en-US" altLang="zh-CN" dirty="0" smtClean="0"/>
              <a:t>--</a:t>
            </a:r>
            <a:r>
              <a:rPr lang="zh-CN" altLang="en-US" dirty="0" smtClean="0"/>
              <a:t>问题</a:t>
            </a:r>
            <a:r>
              <a:rPr lang="zh-CN" altLang="en-US" dirty="0"/>
              <a:t>讨论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在对</a:t>
            </a:r>
            <a:r>
              <a:rPr lang="en-US" altLang="zh-CN" dirty="0"/>
              <a:t>PTFE-THGEM #2</a:t>
            </a:r>
            <a:r>
              <a:rPr lang="zh-CN" altLang="zh-CN" dirty="0"/>
              <a:t>的测试过程中，对比纯</a:t>
            </a:r>
            <a:r>
              <a:rPr lang="en-US" altLang="zh-CN" dirty="0"/>
              <a:t>Ar</a:t>
            </a:r>
            <a:r>
              <a:rPr lang="zh-CN" altLang="zh-CN" dirty="0"/>
              <a:t>环境和</a:t>
            </a:r>
            <a:r>
              <a:rPr lang="en-US" altLang="zh-CN" dirty="0"/>
              <a:t>Ar/iso=95/5</a:t>
            </a:r>
            <a:r>
              <a:rPr lang="zh-CN" altLang="zh-CN" dirty="0"/>
              <a:t>的环境，发现在没有淬灭气体的纯</a:t>
            </a:r>
            <a:r>
              <a:rPr lang="en-US" altLang="zh-CN" dirty="0"/>
              <a:t>Ar</a:t>
            </a:r>
            <a:r>
              <a:rPr lang="zh-CN" altLang="zh-CN" dirty="0"/>
              <a:t>中，获取同样增益需要的电压更高，</a:t>
            </a:r>
            <a:r>
              <a:rPr lang="zh-CN" altLang="zh-CN" dirty="0" smtClean="0"/>
              <a:t>如</a:t>
            </a:r>
            <a:r>
              <a:rPr lang="zh-CN" altLang="en-US" dirty="0"/>
              <a:t>上</a:t>
            </a:r>
            <a:r>
              <a:rPr lang="zh-CN" altLang="en-US" dirty="0" smtClean="0"/>
              <a:t>页</a:t>
            </a:r>
            <a:r>
              <a:rPr lang="zh-CN" altLang="zh-CN" dirty="0" smtClean="0"/>
              <a:t>图</a:t>
            </a:r>
            <a:r>
              <a:rPr lang="zh-CN" altLang="en-US" dirty="0" smtClean="0"/>
              <a:t>中</a:t>
            </a:r>
            <a:r>
              <a:rPr lang="zh-CN" altLang="zh-CN" dirty="0" smtClean="0"/>
              <a:t>所示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/>
              <a:t>惰性气体</a:t>
            </a:r>
            <a:r>
              <a:rPr lang="en-US" altLang="zh-CN" dirty="0"/>
              <a:t>Ar</a:t>
            </a:r>
            <a:r>
              <a:rPr lang="zh-CN" altLang="zh-CN" dirty="0"/>
              <a:t>掺杂了淬灭气体（异丁烷）后，气体的雪崩得到抑制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按照这个思路，</a:t>
            </a:r>
            <a:r>
              <a:rPr lang="zh-CN" altLang="zh-CN" dirty="0" smtClean="0"/>
              <a:t>获得</a:t>
            </a:r>
            <a:r>
              <a:rPr lang="zh-CN" altLang="zh-CN" dirty="0"/>
              <a:t>同样的增益，混合气体需要相对较高的电压，或者说纯</a:t>
            </a:r>
            <a:r>
              <a:rPr lang="en-US" altLang="zh-CN" dirty="0"/>
              <a:t>Ar</a:t>
            </a:r>
            <a:r>
              <a:rPr lang="zh-CN" altLang="zh-CN" dirty="0"/>
              <a:t>开始雪崩的电场强度较低。但是上述实验出现了相反的</a:t>
            </a:r>
            <a:r>
              <a:rPr lang="zh-CN" altLang="zh-CN" dirty="0" smtClean="0"/>
              <a:t>现象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200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原因猜测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工作气体发生了某种变化，导致混合气体比单一气体</a:t>
            </a:r>
            <a:r>
              <a:rPr lang="zh-CN" altLang="en-US" dirty="0"/>
              <a:t>的击穿电压</a:t>
            </a:r>
            <a:r>
              <a:rPr lang="zh-CN" altLang="en-US" dirty="0" smtClean="0"/>
              <a:t>减小；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Penning effect</a:t>
            </a:r>
            <a:r>
              <a:rPr lang="zh-CN" altLang="en-US" dirty="0" smtClean="0"/>
              <a:t>是一个需要重点考虑的因素。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0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Penning effect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51411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dirty="0" smtClean="0"/>
                  <a:t>潘宁效应</a:t>
                </a:r>
                <a:r>
                  <a:rPr lang="en-US" altLang="zh-CN" dirty="0"/>
                  <a:t>(Penning effect)</a:t>
                </a:r>
                <a:r>
                  <a:rPr lang="zh-CN" altLang="zh-CN" dirty="0"/>
                  <a:t>是气体放电中一种常见的现象，发生在混合气体中的某两种气体之间。当某</a:t>
                </a:r>
                <a:r>
                  <a:rPr lang="zh-CN" altLang="zh-CN" dirty="0" smtClean="0"/>
                  <a:t>一激发态</a:t>
                </a:r>
                <a:r>
                  <a:rPr lang="zh-CN" altLang="en-US" dirty="0" smtClean="0"/>
                  <a:t>原子</a:t>
                </a:r>
                <a:r>
                  <a:rPr lang="zh-CN" altLang="zh-CN" dirty="0" smtClean="0"/>
                  <a:t>的</a:t>
                </a:r>
                <a:r>
                  <a:rPr lang="zh-CN" altLang="zh-CN" dirty="0"/>
                  <a:t>激发能大于和它相撞</a:t>
                </a:r>
                <a:r>
                  <a:rPr lang="zh-CN" altLang="zh-CN" dirty="0" smtClean="0"/>
                  <a:t>的</a:t>
                </a:r>
                <a:r>
                  <a:rPr lang="zh-CN" altLang="en-US" dirty="0"/>
                  <a:t>原子</a:t>
                </a:r>
                <a:r>
                  <a:rPr lang="zh-CN" altLang="zh-CN" dirty="0" smtClean="0"/>
                  <a:t>的</a:t>
                </a:r>
                <a:r>
                  <a:rPr lang="zh-CN" altLang="zh-CN" dirty="0"/>
                  <a:t>电离能，潘宁电离就发生了</a:t>
                </a:r>
                <a:r>
                  <a:rPr lang="zh-CN" altLang="zh-CN" dirty="0" smtClean="0"/>
                  <a:t>。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</a:rPr>
                      <m:t>反应</m:t>
                    </m:r>
                    <m:r>
                      <a:rPr lang="zh-CN" altLang="en-US" i="1" dirty="0">
                        <a:latin typeface="Cambria Math"/>
                      </a:rPr>
                      <m:t>式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𝐵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altLang="zh-CN" b="0" dirty="0" smtClean="0"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5141168"/>
              </a:xfrm>
              <a:blipFill rotWithShape="1">
                <a:blip r:embed="rId2"/>
                <a:stretch>
                  <a:fillRect l="-1603" r="-1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4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Penning effect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isobutane</a:t>
            </a:r>
            <a:r>
              <a:rPr lang="zh-CN" altLang="zh-CN" dirty="0"/>
              <a:t>的亚稳态能级和电离能分别</a:t>
            </a:r>
            <a:r>
              <a:rPr lang="zh-CN" altLang="zh-CN" dirty="0" smtClean="0"/>
              <a:t>如下：</a:t>
            </a:r>
            <a:endParaRPr lang="zh-CN" alt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68560" y="3212976"/>
            <a:ext cx="8507413" cy="2736304"/>
            <a:chOff x="246" y="1005"/>
            <a:chExt cx="5359" cy="133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565" y="1525"/>
              <a:ext cx="3927" cy="630"/>
              <a:chOff x="1565" y="1803"/>
              <a:chExt cx="3927" cy="630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>
                <a:off x="1565" y="2433"/>
                <a:ext cx="3927" cy="0"/>
              </a:xfrm>
              <a:prstGeom prst="line">
                <a:avLst/>
              </a:prstGeom>
              <a:noFill/>
              <a:ln w="571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2405" y="1977"/>
                <a:ext cx="1" cy="454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082" y="1977"/>
                <a:ext cx="2" cy="454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3366" y="1969"/>
                <a:ext cx="1" cy="454"/>
              </a:xfrm>
              <a:prstGeom prst="line">
                <a:avLst/>
              </a:prstGeom>
              <a:noFill/>
              <a:ln w="57150">
                <a:solidFill>
                  <a:srgbClr val="0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5240" y="1971"/>
                <a:ext cx="1" cy="45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" name="Group 9"/>
              <p:cNvGrpSpPr>
                <a:grpSpLocks/>
              </p:cNvGrpSpPr>
              <p:nvPr/>
            </p:nvGrpSpPr>
            <p:grpSpPr bwMode="auto">
              <a:xfrm>
                <a:off x="3630" y="1803"/>
                <a:ext cx="1230" cy="616"/>
                <a:chOff x="3626" y="263"/>
                <a:chExt cx="1230" cy="616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3626" y="274"/>
                  <a:ext cx="3" cy="60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4050" y="278"/>
                  <a:ext cx="3" cy="60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>
                  <a:off x="4347" y="272"/>
                  <a:ext cx="2" cy="60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Line 13"/>
                <p:cNvSpPr>
                  <a:spLocks noChangeShapeType="1"/>
                </p:cNvSpPr>
                <p:nvPr/>
              </p:nvSpPr>
              <p:spPr bwMode="auto">
                <a:xfrm>
                  <a:off x="4853" y="263"/>
                  <a:ext cx="3" cy="60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511" y="1368"/>
              <a:ext cx="16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6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tr-TR" altLang="zh-CN" sz="1100" b="1">
                  <a:solidFill>
                    <a:srgbClr val="FF0000"/>
                  </a:solidFill>
                  <a:latin typeface="Times New Roman" pitchFamily="18" charset="0"/>
                </a:rPr>
                <a:t>S-Level     P-Level   D-Level </a:t>
              </a:r>
              <a:r>
                <a:rPr lang="en-GB" sz="11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r>
                <a:rPr lang="tr-TR" altLang="zh-CN" sz="1100" b="1">
                  <a:solidFill>
                    <a:srgbClr val="FF0000"/>
                  </a:solidFill>
                  <a:latin typeface="Times New Roman" pitchFamily="18" charset="0"/>
                </a:rPr>
                <a:t>      Ion.</a:t>
              </a:r>
              <a:endParaRPr lang="en-GB" sz="11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5"/>
            <p:cNvSpPr>
              <a:spLocks/>
            </p:cNvSpPr>
            <p:nvPr/>
          </p:nvSpPr>
          <p:spPr bwMode="auto">
            <a:xfrm rot="16200000">
              <a:off x="4174" y="577"/>
              <a:ext cx="181" cy="1383"/>
            </a:xfrm>
            <a:prstGeom prst="rightBrace">
              <a:avLst>
                <a:gd name="adj1" fmla="val 63674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424" y="1005"/>
              <a:ext cx="16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6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tr-TR" altLang="zh-CN" sz="1400" b="1">
                  <a:solidFill>
                    <a:srgbClr val="FF0000"/>
                  </a:solidFill>
                  <a:latin typeface="Times New Roman" pitchFamily="18" charset="0"/>
                </a:rPr>
                <a:t>Argon</a:t>
              </a:r>
              <a:endParaRPr lang="en-GB" sz="1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246" y="2168"/>
              <a:ext cx="53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6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                                                                                             </a:t>
              </a:r>
              <a:r>
                <a:rPr lang="en-GB" sz="1100" b="1" dirty="0">
                  <a:solidFill>
                    <a:srgbClr val="008080"/>
                  </a:solidFill>
                  <a:latin typeface="Times New Roman" pitchFamily="18" charset="0"/>
                </a:rPr>
                <a:t>7.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4</a:t>
              </a:r>
              <a:r>
                <a:rPr lang="en-GB" sz="1100" b="1" dirty="0">
                  <a:latin typeface="Times New Roman" pitchFamily="18" charset="0"/>
                </a:rPr>
                <a:t>                        </a:t>
              </a:r>
              <a:r>
                <a:rPr lang="tr-TR" altLang="zh-CN" sz="1100" b="1" dirty="0">
                  <a:latin typeface="Times New Roman" pitchFamily="18" charset="0"/>
                </a:rPr>
                <a:t> </a:t>
              </a:r>
              <a:r>
                <a:rPr lang="en-GB" sz="1100" b="1" dirty="0">
                  <a:latin typeface="Times New Roman" pitchFamily="18" charset="0"/>
                </a:rPr>
                <a:t>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9.7</a:t>
              </a:r>
              <a:r>
                <a:rPr lang="en-GB" sz="1100" b="1" dirty="0">
                  <a:solidFill>
                    <a:srgbClr val="008080"/>
                  </a:solidFill>
                  <a:latin typeface="Times New Roman" pitchFamily="18" charset="0"/>
                </a:rPr>
                <a:t>    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 10.67</a:t>
              </a:r>
              <a:r>
                <a:rPr lang="tr-TR" altLang="zh-CN" sz="1100" b="1" dirty="0">
                  <a:latin typeface="Times New Roman" pitchFamily="18" charset="0"/>
                </a:rPr>
                <a:t>    </a:t>
              </a:r>
              <a:r>
                <a:rPr lang="tr-TR" altLang="zh-CN" sz="1100" b="1" dirty="0">
                  <a:solidFill>
                    <a:srgbClr val="FF0000"/>
                  </a:solidFill>
                  <a:latin typeface="Times New Roman" pitchFamily="18" charset="0"/>
                </a:rPr>
                <a:t>11.55           13.0       14.0                15.7</a:t>
              </a:r>
              <a:r>
                <a:rPr lang="en-GB" sz="1200" b="1" dirty="0">
                  <a:latin typeface="Times New Roman" pitchFamily="18" charset="0"/>
                </a:rPr>
                <a:t> </a:t>
              </a:r>
              <a:r>
                <a:rPr lang="tr-TR" altLang="zh-CN" sz="1200" b="1" dirty="0">
                  <a:latin typeface="Times New Roman" pitchFamily="18" charset="0"/>
                </a:rPr>
                <a:t>      </a:t>
              </a:r>
              <a:r>
                <a:rPr lang="tr-TR" altLang="zh-CN" sz="1200" b="1" dirty="0">
                  <a:solidFill>
                    <a:srgbClr val="008080"/>
                  </a:solidFill>
                  <a:latin typeface="Times New Roman" pitchFamily="18" charset="0"/>
                </a:rPr>
                <a:t> 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17.0</a:t>
              </a:r>
              <a:r>
                <a:rPr lang="tr-TR" altLang="zh-CN" sz="1200" b="1" dirty="0">
                  <a:latin typeface="Times New Roman" pitchFamily="18" charset="0"/>
                </a:rPr>
                <a:t>    </a:t>
              </a:r>
              <a:r>
                <a:rPr lang="en-GB" sz="1200" b="1" dirty="0">
                  <a:latin typeface="Times New Roman" pitchFamily="18" charset="0"/>
                </a:rPr>
                <a:t>eV</a:t>
              </a:r>
              <a:r>
                <a:rPr lang="en-GB" sz="1100" b="1" dirty="0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49" y="1533"/>
              <a:ext cx="535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6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                                                                                         Exc.1</a:t>
              </a:r>
              <a:r>
                <a:rPr lang="en-GB" sz="1100" b="1" dirty="0">
                  <a:latin typeface="Times New Roman" pitchFamily="18" charset="0"/>
                </a:rPr>
                <a:t>                     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Exc.2</a:t>
              </a:r>
              <a:r>
                <a:rPr lang="en-GB" sz="1100" b="1" dirty="0">
                  <a:solidFill>
                    <a:srgbClr val="008080"/>
                  </a:solidFill>
                  <a:latin typeface="Times New Roman" pitchFamily="18" charset="0"/>
                </a:rPr>
                <a:t>    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 ion</a:t>
              </a:r>
              <a:r>
                <a:rPr lang="tr-TR" altLang="zh-CN" sz="1100" b="1" dirty="0">
                  <a:latin typeface="Times New Roman" pitchFamily="18" charset="0"/>
                </a:rPr>
                <a:t>                                                                             </a:t>
              </a:r>
              <a:r>
                <a:rPr lang="tr-TR" altLang="zh-CN" sz="1100" b="1" dirty="0">
                  <a:solidFill>
                    <a:srgbClr val="008080"/>
                  </a:solidFill>
                  <a:latin typeface="Times New Roman" pitchFamily="18" charset="0"/>
                </a:rPr>
                <a:t>Exc.3</a:t>
              </a:r>
              <a:endParaRPr lang="en-GB" sz="1100" b="1" dirty="0">
                <a:latin typeface="Times New Roman" pitchFamily="18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836" y="1026"/>
              <a:ext cx="244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tr-TR" altLang="zh-CN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Argon</a:t>
              </a:r>
              <a:r>
                <a:rPr lang="tr-TR" altLang="zh-CN" sz="2400" b="1" dirty="0" smtClean="0">
                  <a:latin typeface="Times New Roman" pitchFamily="18" charset="0"/>
                </a:rPr>
                <a:t> </a:t>
              </a:r>
              <a:r>
                <a:rPr lang="tr-TR" altLang="zh-CN" sz="2400" b="1" dirty="0">
                  <a:latin typeface="Times New Roman" pitchFamily="18" charset="0"/>
                </a:rPr>
                <a:t>– </a:t>
              </a:r>
              <a:r>
                <a:rPr lang="tr-TR" altLang="zh-CN" sz="2400" b="1" dirty="0" smtClean="0">
                  <a:solidFill>
                    <a:srgbClr val="008080"/>
                  </a:solidFill>
                  <a:latin typeface="Times New Roman" pitchFamily="18" charset="0"/>
                </a:rPr>
                <a:t>Isobutane</a:t>
              </a:r>
              <a:endParaRPr lang="en-GB" sz="24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模拟计算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气体探测器中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式</a:t>
                </a:r>
                <a:r>
                  <a:rPr lang="zh-CN" altLang="en-US" dirty="0" smtClean="0"/>
                  <a:t>中，</a:t>
                </a:r>
                <a:r>
                  <a:rPr lang="en-US" altLang="zh-CN" dirty="0" smtClean="0"/>
                  <a:t>d</a:t>
                </a:r>
                <a:r>
                  <a:rPr lang="zh-CN" altLang="en-US" dirty="0" smtClean="0"/>
                  <a:t>为探测器漂移极到收集极间的距离，</a:t>
                </a:r>
                <a:r>
                  <a:rPr lang="en-US" altLang="zh-CN" dirty="0" smtClean="0"/>
                  <a:t>α</a:t>
                </a:r>
                <a:r>
                  <a:rPr lang="zh-CN" altLang="en-US" dirty="0" smtClean="0"/>
                  <a:t>为汤森第一电离系数，描述了电子在单位距离上与气体发生碰撞电离的次数，随场强发生变化。</a:t>
                </a:r>
                <a:endParaRPr lang="en-US" altLang="zh-CN" dirty="0" smtClean="0"/>
              </a:p>
              <a:p>
                <a:r>
                  <a:rPr lang="zh-CN" altLang="en-US" dirty="0"/>
                  <a:t>模拟计算选取气体的</a:t>
                </a:r>
                <a:r>
                  <a:rPr lang="en-US" altLang="zh-CN" dirty="0"/>
                  <a:t>α</a:t>
                </a:r>
                <a:r>
                  <a:rPr lang="zh-CN" altLang="en-US" dirty="0"/>
                  <a:t>作为计算对象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685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不同气体下的有源测试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低温测试情况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630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模拟计算结果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5923" y="6300028"/>
            <a:ext cx="558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Townsend coefficient α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95% and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iso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5%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0" y="1628800"/>
            <a:ext cx="6723058" cy="47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模拟计算结果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8776" y="6074529"/>
            <a:ext cx="561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9 Pure Ar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与混合气体的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Townsend coefficient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对比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7796" r="9039" b="4706"/>
          <a:stretch/>
        </p:blipFill>
        <p:spPr>
          <a:xfrm>
            <a:off x="1075968" y="1686704"/>
            <a:ext cx="6153900" cy="43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模拟计算结果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074529"/>
            <a:ext cx="575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 Pure Ar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与混合气体的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Townsend coefficient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对比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" y="1575619"/>
            <a:ext cx="6153900" cy="4326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796136" y="1512168"/>
                <a:ext cx="3276968" cy="5229200"/>
              </a:xfrm>
              <a:ln w="28575">
                <a:solidFill>
                  <a:srgbClr val="7030A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4000"/>
                  </a:lnSpc>
                  <a:buNone/>
                </a:pPr>
                <a:r>
                  <a:rPr lang="zh-CN" altLang="en-US" sz="2400" dirty="0" smtClean="0"/>
                  <a:t>与实验结果对比，取</a:t>
                </a:r>
                <a:r>
                  <a:rPr lang="en-US" altLang="zh-CN" sz="2400" dirty="0" smtClean="0"/>
                  <a:t>Ar</a:t>
                </a:r>
                <a:r>
                  <a:rPr lang="zh-CN" altLang="en-US" sz="2400" dirty="0" smtClean="0"/>
                  <a:t>和</a:t>
                </a:r>
                <a:r>
                  <a:rPr lang="en-US" altLang="zh-CN" sz="2400" dirty="0" smtClean="0"/>
                  <a:t>Ar/iso(90/10)</a:t>
                </a:r>
                <a:r>
                  <a:rPr lang="zh-CN" altLang="en-US" sz="24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𝑇𝐻𝐺𝐸𝑀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=700V</a:t>
                </a:r>
                <a:r>
                  <a:rPr lang="zh-CN" altLang="en-US" sz="24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/>
                          </a:rPr>
                          <m:t>mix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𝐴𝑟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≈2</m:t>
                    </m:r>
                  </m:oMath>
                </a14:m>
                <a:endParaRPr lang="en-US" altLang="zh-CN" sz="2400" dirty="0" smtClean="0"/>
              </a:p>
              <a:p>
                <a:pPr marL="0" indent="0">
                  <a:lnSpc>
                    <a:spcPts val="4000"/>
                  </a:lnSpc>
                  <a:buNone/>
                </a:pPr>
                <a:r>
                  <a:rPr lang="zh-CN" altLang="en-US" sz="2400" dirty="0" smtClean="0"/>
                  <a:t>在</a:t>
                </a:r>
                <a:r>
                  <a:rPr lang="en-US" altLang="zh-CN" sz="2400" dirty="0" smtClean="0"/>
                  <a:t>THGME</a:t>
                </a:r>
                <a:r>
                  <a:rPr lang="zh-CN" altLang="en-US" sz="2400" dirty="0"/>
                  <a:t>孔</a:t>
                </a:r>
                <a:r>
                  <a:rPr lang="zh-CN" altLang="en-US" sz="2400" dirty="0" smtClean="0"/>
                  <a:t>内，电场近似为平行板电场，则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𝐺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，</a:t>
                </a:r>
                <a:r>
                  <a:rPr lang="en-US" altLang="zh-CN" sz="2400" dirty="0" smtClean="0"/>
                  <a:t>d</a:t>
                </a:r>
                <a:r>
                  <a:rPr lang="zh-CN" altLang="en-US" sz="2400" dirty="0" smtClean="0"/>
                  <a:t>为板厚，代入计算所得</a:t>
                </a:r>
                <a:r>
                  <a:rPr lang="en-US" altLang="zh-CN" sz="2400" dirty="0" smtClean="0"/>
                  <a:t>α</a:t>
                </a:r>
                <a:r>
                  <a:rPr lang="zh-CN" altLang="en-US" sz="2400" dirty="0" smtClean="0"/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/>
                          </a:rPr>
                          <m:t>mix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𝐴𝑟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sz="2400" b="0" i="0" smtClean="0">
                        <a:latin typeface="Cambria Math"/>
                        <a:ea typeface="Cambria Math"/>
                      </a:rPr>
                      <m:t>3.5</m:t>
                    </m:r>
                  </m:oMath>
                </a14:m>
                <a:r>
                  <a:rPr lang="en-US" altLang="zh-CN" sz="2400" dirty="0" smtClean="0"/>
                  <a:t>(penning)</a:t>
                </a:r>
              </a:p>
              <a:p>
                <a:pPr marL="0" indent="0">
                  <a:lnSpc>
                    <a:spcPts val="4000"/>
                  </a:lnSpc>
                  <a:buNone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0.4</m:t>
                    </m:r>
                  </m:oMath>
                </a14:m>
                <a:r>
                  <a:rPr lang="en-US" altLang="zh-CN" sz="2400" dirty="0" smtClean="0"/>
                  <a:t>(no penning)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6136" y="1512168"/>
                <a:ext cx="3276968" cy="5229200"/>
              </a:xfrm>
              <a:blipFill rotWithShape="1">
                <a:blip r:embed="rId3"/>
                <a:stretch>
                  <a:fillRect l="-2583" r="-4982" b="-3244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Penning effect</a:t>
            </a:r>
            <a:r>
              <a:rPr lang="zh-CN" altLang="en-US" sz="4000" dirty="0" smtClean="0">
                <a:latin typeface="Times New Roman" pitchFamily="18" charset="0"/>
                <a:cs typeface="Times New Roman" pitchFamily="18" charset="0"/>
              </a:rPr>
              <a:t>与淬灭作用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6438182" cy="4525963"/>
          </a:xfrm>
        </p:spPr>
      </p:pic>
      <p:sp>
        <p:nvSpPr>
          <p:cNvPr id="5" name="椭圆 4"/>
          <p:cNvSpPr/>
          <p:nvPr/>
        </p:nvSpPr>
        <p:spPr>
          <a:xfrm>
            <a:off x="1187624" y="2852936"/>
            <a:ext cx="22322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4" y="1254290"/>
            <a:ext cx="4572000" cy="3214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840" y="5013176"/>
            <a:ext cx="335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11 isobutane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占不同比例下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Ar/iso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Townsend coefficient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变化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7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不同气体下的有源测试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低温测试情况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482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低温测试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1830" y="2236525"/>
            <a:ext cx="5281685" cy="3961264"/>
          </a:xfrm>
        </p:spPr>
      </p:pic>
      <p:sp>
        <p:nvSpPr>
          <p:cNvPr id="9" name="矩形 8"/>
          <p:cNvSpPr/>
          <p:nvPr/>
        </p:nvSpPr>
        <p:spPr>
          <a:xfrm>
            <a:off x="683568" y="3941267"/>
            <a:ext cx="3960440" cy="11439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002060"/>
                </a:solidFill>
              </a:rPr>
              <a:t>液氮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3356992"/>
            <a:ext cx="2016224" cy="58427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2060"/>
                </a:solidFill>
              </a:rPr>
              <a:t>PTFE-THGEM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3212976"/>
            <a:ext cx="576064" cy="72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67944" y="3212976"/>
            <a:ext cx="576064" cy="72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75656" y="3212976"/>
            <a:ext cx="237626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15616" y="2708920"/>
            <a:ext cx="1440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69408" y="2708920"/>
            <a:ext cx="1440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16760" y="2709508"/>
            <a:ext cx="1440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995936" y="2708920"/>
            <a:ext cx="1440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63688" y="3019264"/>
            <a:ext cx="288032" cy="206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131840" y="3028040"/>
            <a:ext cx="288032" cy="206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69408" y="3815329"/>
            <a:ext cx="25026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13624" y="3577121"/>
            <a:ext cx="25026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306948" y="2392680"/>
            <a:ext cx="308492" cy="1253554"/>
          </a:xfrm>
          <a:custGeom>
            <a:avLst/>
            <a:gdLst>
              <a:gd name="connsiteX0" fmla="*/ 308492 w 308492"/>
              <a:gd name="connsiteY0" fmla="*/ 1219200 h 1253554"/>
              <a:gd name="connsiteX1" fmla="*/ 79892 w 308492"/>
              <a:gd name="connsiteY1" fmla="*/ 1173480 h 1253554"/>
              <a:gd name="connsiteX2" fmla="*/ 3692 w 308492"/>
              <a:gd name="connsiteY2" fmla="*/ 518160 h 1253554"/>
              <a:gd name="connsiteX3" fmla="*/ 18932 w 308492"/>
              <a:gd name="connsiteY3" fmla="*/ 0 h 12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92" h="1253554">
                <a:moveTo>
                  <a:pt x="308492" y="1219200"/>
                </a:moveTo>
                <a:cubicBezTo>
                  <a:pt x="219592" y="1254760"/>
                  <a:pt x="130692" y="1290320"/>
                  <a:pt x="79892" y="1173480"/>
                </a:cubicBezTo>
                <a:cubicBezTo>
                  <a:pt x="29092" y="1056640"/>
                  <a:pt x="13852" y="713740"/>
                  <a:pt x="3692" y="518160"/>
                </a:cubicBezTo>
                <a:cubicBezTo>
                  <a:pt x="-6468" y="322580"/>
                  <a:pt x="6232" y="161290"/>
                  <a:pt x="189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657600" y="2148840"/>
            <a:ext cx="624840" cy="1374124"/>
          </a:xfrm>
          <a:custGeom>
            <a:avLst/>
            <a:gdLst>
              <a:gd name="connsiteX0" fmla="*/ 0 w 624840"/>
              <a:gd name="connsiteY0" fmla="*/ 1356360 h 1374124"/>
              <a:gd name="connsiteX1" fmla="*/ 335280 w 624840"/>
              <a:gd name="connsiteY1" fmla="*/ 1325880 h 1374124"/>
              <a:gd name="connsiteX2" fmla="*/ 243840 w 624840"/>
              <a:gd name="connsiteY2" fmla="*/ 944880 h 1374124"/>
              <a:gd name="connsiteX3" fmla="*/ 320040 w 624840"/>
              <a:gd name="connsiteY3" fmla="*/ 198120 h 1374124"/>
              <a:gd name="connsiteX4" fmla="*/ 624840 w 624840"/>
              <a:gd name="connsiteY4" fmla="*/ 0 h 1374124"/>
              <a:gd name="connsiteX5" fmla="*/ 624840 w 624840"/>
              <a:gd name="connsiteY5" fmla="*/ 0 h 13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840" h="1374124">
                <a:moveTo>
                  <a:pt x="0" y="1356360"/>
                </a:moveTo>
                <a:cubicBezTo>
                  <a:pt x="147320" y="1375410"/>
                  <a:pt x="294640" y="1394460"/>
                  <a:pt x="335280" y="1325880"/>
                </a:cubicBezTo>
                <a:cubicBezTo>
                  <a:pt x="375920" y="1257300"/>
                  <a:pt x="246380" y="1132840"/>
                  <a:pt x="243840" y="944880"/>
                </a:cubicBezTo>
                <a:cubicBezTo>
                  <a:pt x="241300" y="756920"/>
                  <a:pt x="256540" y="355600"/>
                  <a:pt x="320040" y="198120"/>
                </a:cubicBezTo>
                <a:cubicBezTo>
                  <a:pt x="383540" y="40640"/>
                  <a:pt x="624840" y="0"/>
                  <a:pt x="624840" y="0"/>
                </a:cubicBezTo>
                <a:lnTo>
                  <a:pt x="6248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1907704" y="2708920"/>
            <a:ext cx="0" cy="64807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275856" y="2695228"/>
            <a:ext cx="0" cy="64807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19672" y="239268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SHV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92765" y="239268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Signal</a:t>
            </a:r>
            <a:endParaRPr lang="zh-CN" altLang="en-US" dirty="0"/>
          </a:p>
        </p:txBody>
      </p:sp>
      <p:cxnSp>
        <p:nvCxnSpPr>
          <p:cNvPr id="32" name="直接箭头连接符 31"/>
          <p:cNvCxnSpPr>
            <a:endCxn id="20" idx="1"/>
          </p:cNvCxnSpPr>
          <p:nvPr/>
        </p:nvCxnSpPr>
        <p:spPr>
          <a:xfrm>
            <a:off x="539552" y="3577121"/>
            <a:ext cx="829856" cy="2610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49903" y="3284984"/>
            <a:ext cx="73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/>
              <a:t>pt100</a:t>
            </a:r>
            <a:endParaRPr lang="zh-CN" altLang="en-US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827584" y="2148840"/>
            <a:ext cx="86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Ar inlet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30467" y="1779508"/>
            <a:ext cx="101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Ar outlet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483768" y="2577346"/>
            <a:ext cx="288032" cy="6341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338253" y="2148840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X-ray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7504" y="6074529"/>
            <a:ext cx="498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 PTFE-THGEM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低温测试装置示意图（左）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和实际装置搭建照片（右）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低温测试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2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需要注意的问题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en-US" dirty="0"/>
              <a:t>低温</a:t>
            </a:r>
            <a:r>
              <a:rPr lang="zh-CN" altLang="en-US" dirty="0" smtClean="0"/>
              <a:t>下工作气体的选择及其变化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en-US" dirty="0"/>
              <a:t>低温</a:t>
            </a:r>
            <a:r>
              <a:rPr lang="zh-CN" altLang="en-US" dirty="0" smtClean="0"/>
              <a:t>下电子学设备的选择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2204864"/>
            <a:ext cx="5400000" cy="379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5323" y="6000998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13 PTFE-THGEM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在低温下增益情况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5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已经可以制作</a:t>
            </a:r>
            <a:r>
              <a:rPr lang="en-US" altLang="zh-CN" dirty="0" smtClean="0"/>
              <a:t>PTFE-THGEM</a:t>
            </a:r>
            <a:r>
              <a:rPr lang="zh-CN" altLang="en-US" dirty="0" smtClean="0"/>
              <a:t>，但成品率不高；</a:t>
            </a:r>
            <a:endParaRPr lang="en-US" altLang="zh-CN" dirty="0" smtClean="0"/>
          </a:p>
          <a:p>
            <a:r>
              <a:rPr lang="en-US" altLang="zh-CN" dirty="0" smtClean="0"/>
              <a:t>PTFE-THGEM</a:t>
            </a:r>
            <a:r>
              <a:rPr lang="zh-CN" altLang="en-US" dirty="0" smtClean="0"/>
              <a:t>在</a:t>
            </a:r>
            <a:r>
              <a:rPr lang="en-US" altLang="zh-CN" dirty="0" smtClean="0"/>
              <a:t>Ar</a:t>
            </a:r>
            <a:r>
              <a:rPr lang="zh-CN" altLang="en-US" dirty="0" smtClean="0"/>
              <a:t>及其混合气下可以工作，单层的增益超过</a:t>
            </a:r>
            <a:r>
              <a:rPr lang="en-US" altLang="zh-CN" dirty="0"/>
              <a:t>6</a:t>
            </a:r>
            <a:r>
              <a:rPr lang="en-US" altLang="zh-CN" dirty="0" smtClean="0"/>
              <a:t>000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PTFE-THGEM</a:t>
            </a:r>
            <a:r>
              <a:rPr lang="zh-CN" altLang="en-US" dirty="0" smtClean="0"/>
              <a:t>随时间的稳定性较好；</a:t>
            </a:r>
            <a:endParaRPr lang="en-US" altLang="zh-CN" dirty="0" smtClean="0"/>
          </a:p>
          <a:p>
            <a:r>
              <a:rPr lang="en-US" altLang="zh-CN" dirty="0" smtClean="0"/>
              <a:t>PTFE-THGEM</a:t>
            </a:r>
            <a:r>
              <a:rPr lang="zh-CN" altLang="en-US" dirty="0" smtClean="0"/>
              <a:t>在低温下可以工作，增益较常温下有显著降低。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207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latin typeface="黑体" pitchFamily="49" charset="-122"/>
                <a:ea typeface="黑体" pitchFamily="49" charset="-122"/>
              </a:rPr>
              <a:t>谢谢！</a:t>
            </a:r>
            <a:endParaRPr lang="zh-CN" altLang="en-US" sz="5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欢迎提问</a:t>
            </a:r>
            <a:r>
              <a:rPr lang="en-US" altLang="zh-CN" sz="3600" dirty="0" smtClean="0"/>
              <a:t>~~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14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CDEX@</a:t>
            </a:r>
            <a:r>
              <a:rPr lang="zh-CN" altLang="en-US" dirty="0" smtClean="0"/>
              <a:t>反符合探测器</a:t>
            </a:r>
            <a:endParaRPr lang="zh-CN" altLang="en-US" dirty="0"/>
          </a:p>
        </p:txBody>
      </p:sp>
      <p:pic>
        <p:nvPicPr>
          <p:cNvPr id="1026" name="Picture 2" descr="C:\Users\xwq\Desktop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2069"/>
            <a:ext cx="3440203" cy="29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 paper\thinner-THGEM for IEEE NSS\paper\paper用图\CDEX低温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2365"/>
            <a:ext cx="4518486" cy="38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95536" y="6143924"/>
            <a:ext cx="4248472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CDEX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低温器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914022" y="6143924"/>
            <a:ext cx="4248472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GPM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反符合探测器原理示意图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1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/>
              <a:t>THGEM</a:t>
            </a:r>
            <a:r>
              <a:rPr lang="zh-CN" altLang="en-US" dirty="0" smtClean="0"/>
              <a:t>一般利用</a:t>
            </a:r>
            <a:r>
              <a:rPr lang="zh-CN" altLang="zh-CN" dirty="0" smtClean="0"/>
              <a:t>传统</a:t>
            </a:r>
            <a:r>
              <a:rPr lang="zh-CN" altLang="zh-CN" dirty="0"/>
              <a:t>的</a:t>
            </a:r>
            <a:r>
              <a:rPr lang="en-US" altLang="zh-CN" dirty="0"/>
              <a:t>PCB</a:t>
            </a:r>
            <a:r>
              <a:rPr lang="zh-CN" altLang="zh-CN" dirty="0"/>
              <a:t>板材</a:t>
            </a:r>
            <a:r>
              <a:rPr lang="en-US" altLang="zh-CN" dirty="0" smtClean="0"/>
              <a:t>FR4/G10</a:t>
            </a:r>
            <a:endParaRPr lang="en-US" altLang="zh-CN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/>
              <a:t>PTFE</a:t>
            </a:r>
            <a:r>
              <a:rPr lang="en-US" altLang="zh-CN" dirty="0"/>
              <a:t>(</a:t>
            </a:r>
            <a:r>
              <a:rPr lang="zh-CN" altLang="en-US" dirty="0" smtClean="0"/>
              <a:t>聚四氟乙烯</a:t>
            </a:r>
            <a:r>
              <a:rPr lang="en-US" altLang="zh-CN" dirty="0" smtClean="0"/>
              <a:t>)</a:t>
            </a:r>
            <a:r>
              <a:rPr lang="zh-CN" altLang="zh-CN" dirty="0" smtClean="0"/>
              <a:t>全部</a:t>
            </a:r>
            <a:r>
              <a:rPr lang="zh-CN" altLang="zh-CN" dirty="0"/>
              <a:t>由轻元素</a:t>
            </a:r>
            <a:r>
              <a:rPr lang="en-US" altLang="zh-CN" dirty="0"/>
              <a:t>C</a:t>
            </a:r>
            <a:r>
              <a:rPr lang="zh-CN" altLang="zh-CN" dirty="0"/>
              <a:t>和</a:t>
            </a:r>
            <a:r>
              <a:rPr lang="en-US" altLang="zh-CN" dirty="0"/>
              <a:t>F</a:t>
            </a:r>
            <a:r>
              <a:rPr lang="zh-CN" altLang="zh-CN" dirty="0"/>
              <a:t>组成，放射性极低，十分适合用在</a:t>
            </a:r>
            <a:r>
              <a:rPr lang="zh-CN" altLang="zh-CN" dirty="0" smtClean="0"/>
              <a:t>暗物质探测</a:t>
            </a:r>
            <a:r>
              <a:rPr lang="zh-CN" altLang="zh-CN" dirty="0"/>
              <a:t>这类需要低本底设备的实验</a:t>
            </a:r>
            <a:r>
              <a:rPr lang="zh-CN" altLang="zh-CN" dirty="0" smtClean="0"/>
              <a:t>中</a:t>
            </a:r>
            <a:endParaRPr lang="en-US" altLang="zh-CN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/>
              <a:t>PTFE</a:t>
            </a:r>
            <a:r>
              <a:rPr lang="zh-CN" altLang="en-US" dirty="0"/>
              <a:t>被称为“塑料王”，化学稳定性强，电</a:t>
            </a:r>
            <a:r>
              <a:rPr lang="zh-CN" altLang="en-US" dirty="0" smtClean="0"/>
              <a:t>绝缘性好，有良好</a:t>
            </a:r>
            <a:r>
              <a:rPr lang="zh-CN" altLang="en-US" dirty="0"/>
              <a:t>的抗老化</a:t>
            </a:r>
            <a:r>
              <a:rPr lang="zh-CN" altLang="en-US" dirty="0" smtClean="0"/>
              <a:t>能力，耐温优异，可以在</a:t>
            </a:r>
            <a:r>
              <a:rPr lang="en-US" altLang="zh-CN" dirty="0" smtClean="0"/>
              <a:t>-190℃</a:t>
            </a:r>
            <a:r>
              <a:rPr lang="zh-CN" altLang="en-US" dirty="0" smtClean="0"/>
              <a:t>～</a:t>
            </a:r>
            <a:r>
              <a:rPr lang="en-US" altLang="zh-CN" dirty="0"/>
              <a:t>250</a:t>
            </a:r>
            <a:r>
              <a:rPr lang="en-US" altLang="zh-CN" dirty="0" smtClean="0"/>
              <a:t>℃</a:t>
            </a:r>
            <a:r>
              <a:rPr lang="zh-CN" altLang="en-US" dirty="0" smtClean="0"/>
              <a:t>下长期工作，允许</a:t>
            </a:r>
            <a:r>
              <a:rPr lang="zh-CN" altLang="en-US" dirty="0"/>
              <a:t>骤冷骤热</a:t>
            </a:r>
            <a:endParaRPr lang="en-US" altLang="zh-CN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159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zh-CN" altLang="en-US" dirty="0" smtClean="0">
                    <a:latin typeface="Times New Roman" pitchFamily="18" charset="0"/>
                    <a:cs typeface="Times New Roman" pitchFamily="18" charset="0"/>
                  </a:rPr>
                  <a:t>和传统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PCB </a:t>
                </a:r>
                <a:r>
                  <a:rPr lang="zh-CN" altLang="en-US" dirty="0" smtClean="0">
                    <a:latin typeface="Times New Roman" pitchFamily="18" charset="0"/>
                    <a:cs typeface="Times New Roman" pitchFamily="18" charset="0"/>
                  </a:rPr>
                  <a:t>相比，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PTFE-THGEM</a:t>
                </a:r>
                <a:r>
                  <a:rPr lang="zh-CN" altLang="en-US" dirty="0"/>
                  <a:t>制作</a:t>
                </a:r>
                <a:r>
                  <a:rPr lang="zh-CN" altLang="zh-CN" dirty="0" smtClean="0"/>
                  <a:t>的难度</a:t>
                </a:r>
                <a:r>
                  <a:rPr lang="zh-CN" altLang="en-US" dirty="0" smtClean="0"/>
                  <a:t>之一</a:t>
                </a:r>
                <a:r>
                  <a:rPr lang="zh-CN" altLang="zh-CN" dirty="0" smtClean="0"/>
                  <a:t>在于</a:t>
                </a:r>
                <a:r>
                  <a:rPr lang="en-US" altLang="zh-CN" dirty="0"/>
                  <a:t>Cu</a:t>
                </a:r>
                <a:r>
                  <a:rPr lang="zh-CN" altLang="zh-CN" dirty="0" smtClean="0"/>
                  <a:t>层</a:t>
                </a:r>
                <a:r>
                  <a:rPr lang="zh-CN" altLang="en-US" dirty="0" smtClean="0"/>
                  <a:t>是否</a:t>
                </a:r>
                <a:r>
                  <a:rPr lang="zh-CN" altLang="zh-CN" dirty="0" smtClean="0"/>
                  <a:t>能</a:t>
                </a:r>
                <a:r>
                  <a:rPr lang="zh-CN" altLang="zh-CN" dirty="0"/>
                  <a:t>牢固的</a:t>
                </a:r>
                <a:r>
                  <a:rPr lang="zh-CN" altLang="zh-CN" dirty="0" smtClean="0"/>
                  <a:t>覆</a:t>
                </a:r>
                <a:r>
                  <a:rPr lang="zh-CN" altLang="en-US" dirty="0" smtClean="0"/>
                  <a:t>着</a:t>
                </a:r>
                <a:r>
                  <a:rPr lang="zh-CN" altLang="zh-CN" dirty="0" smtClean="0"/>
                  <a:t>在</a:t>
                </a:r>
                <a:r>
                  <a:rPr lang="en-US" altLang="zh-CN" dirty="0"/>
                  <a:t>PTFE</a:t>
                </a:r>
                <a:r>
                  <a:rPr lang="zh-CN" altLang="zh-CN" dirty="0"/>
                  <a:t>板</a:t>
                </a:r>
                <a:r>
                  <a:rPr lang="zh-CN" altLang="zh-CN" dirty="0" smtClean="0"/>
                  <a:t>上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PTFE-THGEM</a:t>
                </a:r>
                <a:r>
                  <a:rPr lang="zh-CN" altLang="en-US" dirty="0" smtClean="0"/>
                  <a:t>的</a:t>
                </a:r>
                <a:r>
                  <a:rPr lang="zh-CN" altLang="zh-CN" dirty="0" smtClean="0"/>
                  <a:t>加工主要</a:t>
                </a:r>
                <a:r>
                  <a:rPr lang="zh-CN" altLang="zh-CN" dirty="0"/>
                  <a:t>分两个步骤，即机械打孔和全局腐蚀。成品的期望参数，厚度</a:t>
                </a:r>
                <a:r>
                  <a:rPr lang="en-US" altLang="zh-CN" dirty="0"/>
                  <a:t>0.38mm</a:t>
                </a:r>
                <a:r>
                  <a:rPr lang="zh-CN" altLang="zh-CN" dirty="0"/>
                  <a:t>，孔径</a:t>
                </a:r>
                <a:r>
                  <a:rPr lang="en-US" altLang="zh-CN" dirty="0"/>
                  <a:t>0.3mm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pitch 0.7mm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rim 50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μ</m:t>
                    </m:r>
                  </m:oMath>
                </a14:m>
                <a:r>
                  <a:rPr lang="en-US" altLang="zh-CN" dirty="0"/>
                  <a:t>m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zh-CN" altLang="en-US" dirty="0" smtClean="0"/>
                  <a:t>目前已加工</a:t>
                </a:r>
                <a:r>
                  <a:rPr lang="en-US" altLang="zh-CN" dirty="0"/>
                  <a:t>4</a:t>
                </a:r>
                <a:r>
                  <a:rPr lang="zh-CN" altLang="en-US" dirty="0" smtClean="0"/>
                  <a:t>批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+mj-cs"/>
              </a:defRPr>
            </a:lvl1pPr>
          </a:lstStyle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8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PTFE-THGEM #2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-4111" y="4774882"/>
            <a:ext cx="2671502" cy="1224136"/>
            <a:chOff x="22992" y="4869160"/>
            <a:chExt cx="2671502" cy="1224136"/>
          </a:xfrm>
        </p:grpSpPr>
        <p:grpSp>
          <p:nvGrpSpPr>
            <p:cNvPr id="14" name="组合 13"/>
            <p:cNvGrpSpPr/>
            <p:nvPr/>
          </p:nvGrpSpPr>
          <p:grpSpPr>
            <a:xfrm>
              <a:off x="107504" y="4869160"/>
              <a:ext cx="1224136" cy="1224136"/>
              <a:chOff x="251520" y="5157192"/>
              <a:chExt cx="1224136" cy="122413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51520" y="5805264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475656" y="5157192"/>
                <a:ext cx="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41000" y="50681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楷体" pitchFamily="2" charset="-122"/>
                  <a:ea typeface="华文楷体" pitchFamily="2" charset="-122"/>
                </a:rPr>
                <a:t>实物照片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92" y="562495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华文楷体" pitchFamily="2" charset="-122"/>
                  <a:ea typeface="华文楷体" pitchFamily="2" charset="-122"/>
                </a:rPr>
                <a:t>50</a:t>
              </a:r>
              <a:r>
                <a:rPr lang="zh-CN" altLang="en-US" i="1" dirty="0" smtClean="0">
                  <a:latin typeface="华文楷体" pitchFamily="2" charset="-122"/>
                  <a:ea typeface="华文楷体" pitchFamily="2" charset="-122"/>
                </a:rPr>
                <a:t>倍</a:t>
              </a:r>
              <a:r>
                <a:rPr lang="zh-CN" altLang="en-US" dirty="0" smtClean="0">
                  <a:latin typeface="华文楷体" pitchFamily="2" charset="-122"/>
                  <a:ea typeface="华文楷体" pitchFamily="2" charset="-122"/>
                </a:rPr>
                <a:t>放大图</a:t>
              </a:r>
              <a:endParaRPr lang="zh-CN" altLang="en-US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8490" y="5332566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en-US" altLang="zh-CN" i="1" dirty="0" smtClean="0">
                  <a:latin typeface="华文楷体" pitchFamily="2" charset="-122"/>
                  <a:ea typeface="华文楷体" pitchFamily="2" charset="-122"/>
                </a:rPr>
                <a:t>0</a:t>
              </a:r>
              <a:r>
                <a:rPr lang="zh-CN" altLang="en-US" i="1" dirty="0" smtClean="0">
                  <a:latin typeface="华文楷体" pitchFamily="2" charset="-122"/>
                  <a:ea typeface="华文楷体" pitchFamily="2" charset="-122"/>
                </a:rPr>
                <a:t>倍</a:t>
              </a:r>
              <a:r>
                <a:rPr lang="zh-CN" altLang="en-US" dirty="0" smtClean="0">
                  <a:latin typeface="华文楷体" pitchFamily="2" charset="-122"/>
                  <a:ea typeface="华文楷体" pitchFamily="2" charset="-122"/>
                </a:rPr>
                <a:t>放大图</a:t>
              </a:r>
              <a:endParaRPr lang="zh-CN" altLang="en-US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3286" y="615475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9" y="1582835"/>
            <a:ext cx="3045600" cy="2436481"/>
          </a:xfrm>
        </p:spPr>
      </p:pic>
      <p:pic>
        <p:nvPicPr>
          <p:cNvPr id="1026" name="Picture 2" descr="I:\DCIM\115___08\IMG_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5" y="1582835"/>
            <a:ext cx="3517670" cy="26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20" y="3940538"/>
            <a:ext cx="3044969" cy="2435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39" y="4414074"/>
            <a:ext cx="2522200" cy="20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PTFE-THGEM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不同气体下的有源测试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低温测试情况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51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暗</a:t>
            </a:r>
            <a:r>
              <a:rPr lang="zh-CN" altLang="en-US" dirty="0" smtClean="0"/>
              <a:t>电流测试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测试地点</a:t>
            </a:r>
            <a:r>
              <a:rPr lang="zh-CN" altLang="zh-CN" dirty="0" smtClean="0"/>
              <a:t>：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万级</a:t>
            </a:r>
            <a:r>
              <a:rPr lang="zh-CN" altLang="zh-CN" dirty="0" smtClean="0"/>
              <a:t>洁净</a:t>
            </a:r>
            <a:r>
              <a:rPr lang="zh-CN" altLang="zh-CN" dirty="0"/>
              <a:t>间（温度</a:t>
            </a:r>
            <a:r>
              <a:rPr lang="en-US" altLang="zh-CN" dirty="0"/>
              <a:t>24</a:t>
            </a:r>
            <a:r>
              <a:rPr lang="zh-CN" altLang="zh-CN" dirty="0"/>
              <a:t>℃</a:t>
            </a:r>
            <a:r>
              <a:rPr lang="en-US" altLang="zh-CN" dirty="0"/>
              <a:t>/</a:t>
            </a:r>
            <a:r>
              <a:rPr lang="zh-CN" altLang="zh-CN" dirty="0"/>
              <a:t>湿度</a:t>
            </a:r>
            <a:r>
              <a:rPr lang="en-US" altLang="zh-CN" dirty="0"/>
              <a:t>50%</a:t>
            </a:r>
            <a:r>
              <a:rPr lang="zh-CN" altLang="zh-CN" dirty="0"/>
              <a:t>，湿度</a:t>
            </a:r>
            <a:r>
              <a:rPr lang="zh-CN" altLang="zh-CN" dirty="0" smtClean="0"/>
              <a:t>略低于</a:t>
            </a:r>
            <a:r>
              <a:rPr lang="zh-CN" altLang="en-US" dirty="0" smtClean="0"/>
              <a:t>普通室内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测试条件：通</a:t>
            </a:r>
            <a:r>
              <a:rPr lang="en-US" altLang="zh-CN" dirty="0"/>
              <a:t>N</a:t>
            </a:r>
            <a:r>
              <a:rPr lang="en-US" altLang="zh-CN" baseline="-25000" dirty="0"/>
              <a:t>2  </a:t>
            </a:r>
            <a:r>
              <a:rPr lang="en-US" altLang="zh-CN" dirty="0"/>
              <a:t>4h</a:t>
            </a:r>
            <a:r>
              <a:rPr lang="zh-CN" altLang="zh-CN" dirty="0"/>
              <a:t>后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测量设备：</a:t>
            </a:r>
            <a:r>
              <a:rPr lang="en-US" altLang="zh-CN" dirty="0"/>
              <a:t>KELTHLEY 6517A</a:t>
            </a:r>
            <a:r>
              <a:rPr lang="zh-CN" altLang="zh-CN" dirty="0" smtClean="0"/>
              <a:t>（提供高压</a:t>
            </a:r>
            <a:r>
              <a:rPr lang="en-US" altLang="zh-CN" dirty="0" smtClean="0"/>
              <a:t>&amp;</a:t>
            </a:r>
            <a:r>
              <a:rPr lang="en-US" altLang="zh-CN" dirty="0" err="1" smtClean="0"/>
              <a:t>pA</a:t>
            </a:r>
            <a:r>
              <a:rPr lang="zh-CN" altLang="zh-CN" dirty="0" smtClean="0"/>
              <a:t>电流</a:t>
            </a:r>
            <a:r>
              <a:rPr lang="zh-CN" altLang="en-US" dirty="0" smtClean="0"/>
              <a:t>计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 smtClean="0"/>
              <a:t>测试要点：注意测试对象极化问题，每次加压后都需要一定的时间进行“老化”</a:t>
            </a:r>
            <a:endParaRPr lang="zh-CN" altLang="zh-CN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暗电流测试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5445224"/>
            <a:ext cx="4248472" cy="50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PTFE-THGEM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#1</a:t>
            </a:r>
            <a:r>
              <a:rPr lang="zh-CN" altLang="zh-CN" sz="1800" dirty="0">
                <a:latin typeface="微软雅黑" pitchFamily="34" charset="-122"/>
                <a:ea typeface="微软雅黑" pitchFamily="34" charset="-122"/>
              </a:rPr>
              <a:t>暗电流测试结果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5"/>
            <a:ext cx="4929049" cy="3528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5292080" y="1556792"/>
                <a:ext cx="3479673" cy="4968552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华文楷体" pitchFamily="2" charset="-122"/>
                    <a:ea typeface="华文楷体" pitchFamily="2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华文楷体" pitchFamily="2" charset="-122"/>
                    <a:ea typeface="华文楷体" pitchFamily="2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zh-CN" altLang="en-US" sz="2400" dirty="0" smtClean="0"/>
                  <a:t>由</a:t>
                </a:r>
                <a:r>
                  <a:rPr lang="zh-CN" altLang="zh-CN" sz="2400" dirty="0" smtClean="0"/>
                  <a:t>图可见</a:t>
                </a:r>
                <a:r>
                  <a:rPr lang="zh-CN" altLang="zh-CN" sz="2400" dirty="0"/>
                  <a:t>电压和电流基本成线性，斜率即</a:t>
                </a:r>
                <a:r>
                  <a:rPr lang="en-US" altLang="zh-CN" sz="2400" dirty="0"/>
                  <a:t>PTFE-THGEM </a:t>
                </a:r>
                <a:r>
                  <a:rPr lang="zh-CN" altLang="zh-CN" sz="2400" dirty="0"/>
                  <a:t>的电阻值，为</a:t>
                </a:r>
                <a:r>
                  <a:rPr lang="en-US" altLang="zh-CN" sz="2400" dirty="0"/>
                  <a:t>90.41G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Ω</m:t>
                    </m:r>
                  </m:oMath>
                </a14:m>
                <a:r>
                  <a:rPr lang="zh-CN" altLang="zh-CN" sz="2400" dirty="0"/>
                  <a:t>，与</a:t>
                </a:r>
                <a:r>
                  <a:rPr lang="en-US" altLang="zh-CN" sz="2400" dirty="0"/>
                  <a:t>FR-4</a:t>
                </a:r>
                <a:r>
                  <a:rPr lang="zh-CN" altLang="zh-CN" sz="2400" dirty="0"/>
                  <a:t>或</a:t>
                </a:r>
                <a:r>
                  <a:rPr lang="en-US" altLang="zh-CN" sz="2400" dirty="0"/>
                  <a:t>G10</a:t>
                </a:r>
                <a:r>
                  <a:rPr lang="zh-CN" altLang="zh-CN" sz="2400" dirty="0"/>
                  <a:t>的板材做成的</a:t>
                </a:r>
                <a:r>
                  <a:rPr lang="en-US" altLang="zh-CN" sz="2400" dirty="0"/>
                  <a:t>THGEM</a:t>
                </a:r>
                <a:r>
                  <a:rPr lang="zh-CN" altLang="zh-CN" sz="2400" dirty="0"/>
                  <a:t>相比，前者是后者的</a:t>
                </a:r>
                <a:r>
                  <a:rPr lang="en-US" altLang="zh-CN" sz="2400" dirty="0"/>
                  <a:t>1/100</a:t>
                </a:r>
                <a:r>
                  <a:rPr lang="zh-CN" altLang="zh-CN" sz="2400" dirty="0"/>
                  <a:t>乃至几百分之一</a:t>
                </a:r>
                <a:r>
                  <a:rPr lang="zh-CN" altLang="zh-CN" sz="2400" dirty="0" smtClean="0"/>
                  <a:t>，</a:t>
                </a:r>
                <a:r>
                  <a:rPr lang="zh-CN" altLang="en-US" sz="2400" dirty="0" smtClean="0"/>
                  <a:t>属于可接受的电阻</a:t>
                </a:r>
                <a:r>
                  <a:rPr lang="zh-CN" altLang="zh-CN" sz="2400" dirty="0" smtClean="0"/>
                  <a:t>水平</a:t>
                </a:r>
                <a:endParaRPr lang="en-US" altLang="zh-CN" sz="2400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556792"/>
                <a:ext cx="3479673" cy="4968552"/>
              </a:xfrm>
              <a:prstGeom prst="rect">
                <a:avLst/>
              </a:prstGeom>
              <a:blipFill rotWithShape="1">
                <a:blip r:embed="rId3"/>
                <a:stretch>
                  <a:fillRect l="-1910" r="-1910" b="-2683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9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1167</Words>
  <Application>Microsoft Office PowerPoint</Application>
  <PresentationFormat>全屏显示(4:3)</PresentationFormat>
  <Paragraphs>130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PTFE-THGEM的初步性能研究 </vt:lpstr>
      <vt:lpstr>大纲</vt:lpstr>
      <vt:lpstr>背景</vt:lpstr>
      <vt:lpstr>PTFE-THGEM简介</vt:lpstr>
      <vt:lpstr>PowerPoint 演示文稿</vt:lpstr>
      <vt:lpstr>PTFE-THGEM #2</vt:lpstr>
      <vt:lpstr>大纲</vt:lpstr>
      <vt:lpstr>暗电流测试</vt:lpstr>
      <vt:lpstr>暗电流测试</vt:lpstr>
      <vt:lpstr>有源测试一：Ar/iso(95/5)环境</vt:lpstr>
      <vt:lpstr>Ar/iso(95/5)环境</vt:lpstr>
      <vt:lpstr>Ar/iso(95/5)环境</vt:lpstr>
      <vt:lpstr>有源测试二：纯Ar环境</vt:lpstr>
      <vt:lpstr>增益&amp;问题讨论</vt:lpstr>
      <vt:lpstr>纯Ar环境--问题讨论</vt:lpstr>
      <vt:lpstr>原因猜测</vt:lpstr>
      <vt:lpstr>Penning effect</vt:lpstr>
      <vt:lpstr>Penning effect</vt:lpstr>
      <vt:lpstr>模拟计算</vt:lpstr>
      <vt:lpstr>模拟计算结果</vt:lpstr>
      <vt:lpstr>模拟计算结果</vt:lpstr>
      <vt:lpstr>模拟计算结果</vt:lpstr>
      <vt:lpstr>Penning effect与淬灭作用</vt:lpstr>
      <vt:lpstr>大纲</vt:lpstr>
      <vt:lpstr>低温测试</vt:lpstr>
      <vt:lpstr>低温测试</vt:lpstr>
      <vt:lpstr>小结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xwq</dc:creator>
  <cp:lastModifiedBy>xwqjff</cp:lastModifiedBy>
  <cp:revision>362</cp:revision>
  <dcterms:created xsi:type="dcterms:W3CDTF">2011-03-29T12:09:18Z</dcterms:created>
  <dcterms:modified xsi:type="dcterms:W3CDTF">2012-12-13T00:57:07Z</dcterms:modified>
</cp:coreProperties>
</file>