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282" r:id="rId2"/>
    <p:sldId id="281" r:id="rId3"/>
    <p:sldId id="264" r:id="rId4"/>
    <p:sldId id="285" r:id="rId5"/>
    <p:sldId id="268" r:id="rId6"/>
    <p:sldId id="284" r:id="rId7"/>
    <p:sldId id="259" r:id="rId8"/>
    <p:sldId id="271" r:id="rId9"/>
    <p:sldId id="295" r:id="rId10"/>
    <p:sldId id="291" r:id="rId11"/>
    <p:sldId id="296" r:id="rId12"/>
    <p:sldId id="298" r:id="rId13"/>
    <p:sldId id="297" r:id="rId14"/>
    <p:sldId id="290" r:id="rId15"/>
    <p:sldId id="292" r:id="rId16"/>
    <p:sldId id="294" r:id="rId17"/>
    <p:sldId id="293" r:id="rId18"/>
    <p:sldId id="274" r:id="rId19"/>
    <p:sldId id="275" r:id="rId20"/>
    <p:sldId id="276" r:id="rId21"/>
    <p:sldId id="277" r:id="rId22"/>
    <p:sldId id="288" r:id="rId23"/>
    <p:sldId id="273" r:id="rId24"/>
    <p:sldId id="286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D56BF-CFF3-41FA-A1B5-8AF49BF88CDF}" type="datetimeFigureOut">
              <a:rPr lang="zh-CN" altLang="en-US" smtClean="0"/>
              <a:pPr/>
              <a:t>2012/12/13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EED95-36ED-4230-9250-F0D5F772A0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141758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A1C40-FBB3-4E61-8F51-DC8801F00200}" type="datetimeFigureOut">
              <a:rPr lang="zh-CN" altLang="en-US" smtClean="0"/>
              <a:pPr/>
              <a:t>2012/12/13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62357-E802-45CF-936E-2AE3A24424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372844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62357-E802-45CF-936E-2AE3A24424DF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5655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SFE16 </a:t>
            </a:r>
            <a:r>
              <a:rPr lang="zh-CN" altLang="en-US" dirty="0" smtClean="0"/>
              <a:t>放大成型。 到</a:t>
            </a:r>
            <a:r>
              <a:rPr lang="en-US" altLang="zh-CN" dirty="0" smtClean="0"/>
              <a:t>TDC</a:t>
            </a:r>
            <a:r>
              <a:rPr lang="zh-CN" altLang="en-US" dirty="0" smtClean="0"/>
              <a:t>，</a:t>
            </a:r>
            <a:r>
              <a:rPr lang="en-US" altLang="zh-CN" dirty="0" smtClean="0"/>
              <a:t>TOT,TOT</a:t>
            </a:r>
            <a:r>
              <a:rPr lang="zh-CN" altLang="en-US" dirty="0" smtClean="0"/>
              <a:t>与电荷量有关，但不是线性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62357-E802-45CF-936E-2AE3A24424D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自己使用时，丝网给触发，阳极信号到</a:t>
            </a:r>
            <a:r>
              <a:rPr lang="en-US" altLang="zh-CN" dirty="0" smtClean="0"/>
              <a:t>SFE16</a:t>
            </a:r>
            <a:r>
              <a:rPr lang="zh-CN" altLang="en-US" dirty="0" smtClean="0"/>
              <a:t>再到</a:t>
            </a:r>
            <a:r>
              <a:rPr lang="en-US" altLang="zh-CN" dirty="0" smtClean="0"/>
              <a:t>TDC</a:t>
            </a:r>
            <a:r>
              <a:rPr lang="zh-CN" altLang="en-US" dirty="0" smtClean="0"/>
              <a:t>，再到软件处理系统。调试过程采用示波器观察。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62357-E802-45CF-936E-2AE3A24424D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条宽</a:t>
            </a:r>
            <a:r>
              <a:rPr lang="en-US" altLang="zh-CN" dirty="0" smtClean="0"/>
              <a:t>1mm</a:t>
            </a:r>
            <a:r>
              <a:rPr lang="zh-CN" altLang="en-US" dirty="0" smtClean="0"/>
              <a:t>。从</a:t>
            </a:r>
            <a:r>
              <a:rPr lang="en-US" altLang="zh-CN" dirty="0" smtClean="0"/>
              <a:t>25mm</a:t>
            </a:r>
            <a:r>
              <a:rPr lang="zh-CN" altLang="en-US" dirty="0" smtClean="0"/>
              <a:t>到</a:t>
            </a:r>
            <a:r>
              <a:rPr lang="en-US" altLang="zh-CN" dirty="0" smtClean="0"/>
              <a:t>45mm</a:t>
            </a:r>
            <a:r>
              <a:rPr lang="zh-CN" altLang="en-US" dirty="0" smtClean="0"/>
              <a:t>，每个</a:t>
            </a:r>
            <a:r>
              <a:rPr lang="en-US" altLang="zh-CN" dirty="0" smtClean="0"/>
              <a:t>5mm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62357-E802-45CF-936E-2AE3A24424D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电子透过率，气体增益。（工艺不同</a:t>
            </a:r>
            <a:r>
              <a:rPr lang="en-US" altLang="zh-CN" dirty="0" smtClean="0"/>
              <a:t>gap</a:t>
            </a:r>
            <a:r>
              <a:rPr lang="zh-CN" altLang="en-US" dirty="0" smtClean="0"/>
              <a:t>不同）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62357-E802-45CF-936E-2AE3A24424DF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Solve two problems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62357-E802-45CF-936E-2AE3A24424DF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62357-E802-45CF-936E-2AE3A24424D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热熔胶膜工艺？？？漂移区（转换区），雪崩</a:t>
            </a:r>
            <a:r>
              <a:rPr lang="zh-CN" altLang="en-US" dirty="0" smtClean="0"/>
              <a:t>区</a:t>
            </a:r>
            <a:r>
              <a:rPr lang="en-US" altLang="zh-CN" dirty="0" smtClean="0"/>
              <a:t>,</a:t>
            </a:r>
            <a:r>
              <a:rPr lang="zh-CN" altLang="en-US" dirty="0" smtClean="0"/>
              <a:t>漏斗形电场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9BC8-9A3E-4A3B-9A3B-5473CDDB112A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451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Fe</a:t>
            </a:r>
            <a:r>
              <a:rPr lang="zh-CN" altLang="en-US" dirty="0" smtClean="0"/>
              <a:t>放射源，</a:t>
            </a:r>
            <a:r>
              <a:rPr lang="en-US" altLang="zh-CN" dirty="0" smtClean="0"/>
              <a:t>Cu x</a:t>
            </a:r>
            <a:r>
              <a:rPr lang="zh-CN" altLang="en-US" dirty="0" smtClean="0"/>
              <a:t>光机，</a:t>
            </a:r>
            <a:r>
              <a:rPr lang="en-US" altLang="zh-CN" dirty="0" smtClean="0"/>
              <a:t>16</a:t>
            </a:r>
            <a:r>
              <a:rPr lang="zh-CN" altLang="en-US" dirty="0" smtClean="0"/>
              <a:t>路</a:t>
            </a:r>
            <a:r>
              <a:rPr lang="zh-CN" altLang="en-US" smtClean="0"/>
              <a:t>放大成型（没有配套电子学时）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62357-E802-45CF-936E-2AE3A24424D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什么是击中</a:t>
            </a:r>
            <a:r>
              <a:rPr lang="zh-CN" altLang="en-US" dirty="0" smtClean="0"/>
              <a:t>数，什么是</a:t>
            </a:r>
            <a:r>
              <a:rPr lang="en-US" altLang="zh-CN" dirty="0" smtClean="0"/>
              <a:t>cluster size</a:t>
            </a:r>
            <a:r>
              <a:rPr lang="zh-CN" altLang="en-US" dirty="0" smtClean="0"/>
              <a:t>，</a:t>
            </a:r>
            <a:r>
              <a:rPr lang="zh-CN" altLang="en-US" dirty="0" smtClean="0"/>
              <a:t>击中数与位置分辨相关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62357-E802-45CF-936E-2AE3A24424D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cluster</a:t>
            </a:r>
            <a:r>
              <a:rPr lang="en-US" altLang="zh-CN" baseline="0" dirty="0" smtClean="0"/>
              <a:t> size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62357-E802-45CF-936E-2AE3A24424D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62357-E802-45CF-936E-2AE3A24424D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高斯拟合，能量与输出幅度（电荷量）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62357-E802-45CF-936E-2AE3A24424D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Motivation and Goal</a:t>
            </a:r>
            <a:r>
              <a:rPr lang="zh-CN" altLang="en-US" dirty="0" smtClean="0"/>
              <a:t>。 每组两维读出，重建径迹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62357-E802-45CF-936E-2AE3A24424DF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双面丝网，</a:t>
            </a:r>
            <a:r>
              <a:rPr lang="en-US" altLang="zh-CN" dirty="0" smtClean="0"/>
              <a:t>reason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62357-E802-45CF-936E-2AE3A24424D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3186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349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0290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4061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2792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287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44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3833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6719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7199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1578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5242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648073"/>
          </a:xfrm>
        </p:spPr>
        <p:txBody>
          <a:bodyPr>
            <a:noAutofit/>
          </a:bodyPr>
          <a:lstStyle/>
          <a:p>
            <a:r>
              <a:rPr lang="en-US" altLang="zh-CN" sz="4000" b="1" dirty="0" err="1" smtClean="0">
                <a:latin typeface="Times New Roman" pitchFamily="18" charset="0"/>
                <a:cs typeface="Times New Roman" pitchFamily="18" charset="0"/>
              </a:rPr>
              <a:t>Micromegas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 R&amp;D and Application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483768" y="3945830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核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探测与核电子学国家重点实验室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pPr algn="ctr"/>
            <a:endParaRPr lang="en-US" altLang="zh-CN" b="1" dirty="0"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中国科学技术大学近代物理系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pPr algn="ctr"/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E-mail: htao09@mail.ustc.edu.cn</a:t>
            </a:r>
          </a:p>
          <a:p>
            <a:pPr algn="ctr"/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2012.12.13</a:t>
            </a:r>
            <a:endParaRPr lang="zh-CN" altLang="en-US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648" y="2560131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Tw Cen MT" pitchFamily="34" charset="0"/>
              </a:rPr>
              <a:t>    张志永</a:t>
            </a:r>
            <a:r>
              <a:rPr lang="en-US" altLang="zh-CN" sz="2000" dirty="0" smtClean="0">
                <a:latin typeface="Tw Cen MT" pitchFamily="34" charset="0"/>
              </a:rPr>
              <a:t>, </a:t>
            </a:r>
            <a:r>
              <a:rPr lang="zh-CN" altLang="en-US" sz="2000" dirty="0" smtClean="0"/>
              <a:t>黄涛</a:t>
            </a:r>
            <a:r>
              <a:rPr lang="en-US" altLang="zh-CN" sz="2000" dirty="0" smtClean="0"/>
              <a:t> , </a:t>
            </a:r>
            <a:r>
              <a:rPr lang="zh-CN" altLang="en-US" sz="2000" dirty="0" smtClean="0"/>
              <a:t>康 龙飞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汪晓莲，安琪，苏弘，赵天池</a:t>
            </a:r>
            <a:r>
              <a:rPr lang="en-US" altLang="zh-CN" sz="2000" dirty="0" smtClean="0"/>
              <a:t> </a:t>
            </a:r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                 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681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32656"/>
            <a:ext cx="4107737" cy="504056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 smtClean="0"/>
              <a:t>Telescope </a:t>
            </a:r>
            <a:r>
              <a:rPr lang="en-US" altLang="zh-CN" sz="2400" b="1" dirty="0" err="1" smtClean="0"/>
              <a:t>micromegas</a:t>
            </a:r>
            <a:r>
              <a:rPr lang="en-US" altLang="zh-CN" sz="2400" b="1" dirty="0" smtClean="0"/>
              <a:t> view</a:t>
            </a:r>
            <a:endParaRPr lang="zh-CN" altLang="en-US" sz="2400" b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8483" y="638132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5267" y="1029874"/>
            <a:ext cx="326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Top view  of Mm and assemble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44096" y="1052736"/>
            <a:ext cx="268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Bottom view  of Mm(</a:t>
            </a:r>
            <a:r>
              <a:rPr lang="en-US" altLang="zh-CN" dirty="0" smtClean="0">
                <a:solidFill>
                  <a:srgbClr val="FF0000"/>
                </a:solidFill>
              </a:rPr>
              <a:t>T12</a:t>
            </a:r>
            <a:r>
              <a:rPr lang="en-US" altLang="zh-CN" dirty="0" smtClean="0"/>
              <a:t>) 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6858" y="4941168"/>
            <a:ext cx="6192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Active area:64mm</a:t>
            </a:r>
            <a:r>
              <a:rPr lang="zh-CN" altLang="en-US" sz="2000" i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64mm   </a:t>
            </a:r>
          </a:p>
          <a:p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64 readout strips</a:t>
            </a:r>
            <a:r>
              <a:rPr lang="zh-CN" altLang="en-US" sz="2000" i="1" dirty="0">
                <a:latin typeface="Times New Roman" pitchFamily="18" charset="0"/>
                <a:cs typeface="Times New Roman" pitchFamily="18" charset="0"/>
              </a:rPr>
              <a:t> （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1mm strip-pitch and 0.1mm strip-gap</a:t>
            </a:r>
            <a:r>
              <a:rPr lang="zh-CN" altLang="en-US" sz="2000" i="1" dirty="0"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CN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Dead area :4</a:t>
            </a:r>
            <a:r>
              <a:rPr lang="zh-CN" altLang="en-US" sz="2000" i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zh-CN" altLang="en-US" sz="2000" i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(2mm</a:t>
            </a:r>
            <a:r>
              <a:rPr lang="zh-CN" altLang="en-US" sz="2000" i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2mm)     ~1.2%</a:t>
            </a:r>
            <a:endParaRPr lang="zh-CN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128" y="1772816"/>
            <a:ext cx="2200224" cy="203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2" y="1916832"/>
            <a:ext cx="3678765" cy="279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35896" y="3356992"/>
            <a:ext cx="128201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i="1" dirty="0" smtClean="0">
                <a:solidFill>
                  <a:srgbClr val="FF0000"/>
                </a:solidFill>
              </a:rPr>
              <a:t>HV connectors</a:t>
            </a:r>
            <a:endParaRPr lang="zh-CN" alt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1628800"/>
            <a:ext cx="273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</a:rPr>
              <a:t>34-pin signal  connectors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3861048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Another tension mesh was bonding on the bottom layer  to avoid the 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Warp of readout PCB</a:t>
            </a:r>
          </a:p>
          <a:p>
            <a:r>
              <a:rPr lang="en-US" altLang="zh-CN" sz="2000" dirty="0" smtClean="0"/>
              <a:t> </a:t>
            </a:r>
            <a:endParaRPr lang="zh-CN" altLang="en-US" sz="2000" dirty="0"/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0668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04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第三届微结构气体探测器研究研讨会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0" y="332656"/>
            <a:ext cx="4107737" cy="504056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 smtClean="0"/>
              <a:t>Setup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496" y="83671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SFE16 amplifier and shaping </a:t>
            </a:r>
            <a:r>
              <a:rPr lang="zh-CN" altLang="en-US" dirty="0" smtClean="0"/>
              <a:t>（兰州近物所苏弘老师）</a:t>
            </a:r>
            <a:endParaRPr lang="en-US" altLang="zh-CN" dirty="0" smtClean="0"/>
          </a:p>
          <a:p>
            <a:r>
              <a:rPr lang="en-US" altLang="zh-CN" dirty="0" smtClean="0"/>
              <a:t>HPTDC time measurement   </a:t>
            </a:r>
            <a:r>
              <a:rPr lang="zh-CN" altLang="en-US" dirty="0" smtClean="0"/>
              <a:t>（科大安琪老师）</a:t>
            </a:r>
            <a:endParaRPr lang="zh-CN" alt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80" y="1556792"/>
            <a:ext cx="3332940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4678" y="1772816"/>
            <a:ext cx="500701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矩形标注 76"/>
          <p:cNvSpPr/>
          <p:nvPr/>
        </p:nvSpPr>
        <p:spPr>
          <a:xfrm>
            <a:off x="1043608" y="5386863"/>
            <a:ext cx="2492112" cy="338554"/>
          </a:xfrm>
          <a:prstGeom prst="wedgeRectCallout">
            <a:avLst>
              <a:gd name="adj1" fmla="val 126363"/>
              <a:gd name="adj2" fmla="val -252172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TextBox 69"/>
          <p:cNvSpPr txBox="1"/>
          <p:nvPr/>
        </p:nvSpPr>
        <p:spPr>
          <a:xfrm>
            <a:off x="1043608" y="5386862"/>
            <a:ext cx="2492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HPTDC and DAQ software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79" name="矩形标注 78"/>
          <p:cNvSpPr/>
          <p:nvPr/>
        </p:nvSpPr>
        <p:spPr>
          <a:xfrm>
            <a:off x="1043608" y="5394702"/>
            <a:ext cx="2492112" cy="338554"/>
          </a:xfrm>
          <a:prstGeom prst="wedgeRectCallout">
            <a:avLst>
              <a:gd name="adj1" fmla="val 77058"/>
              <a:gd name="adj2" fmla="val -688254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1475656" y="3789040"/>
            <a:ext cx="190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Mmegas</a:t>
            </a:r>
            <a:r>
              <a:rPr lang="en-US" altLang="zh-CN" dirty="0" smtClean="0">
                <a:solidFill>
                  <a:srgbClr val="FF0000"/>
                </a:solidFill>
              </a:rPr>
              <a:t> Detector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788110" y="11874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SFE16 cards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2" name="矩形标注 81"/>
          <p:cNvSpPr/>
          <p:nvPr/>
        </p:nvSpPr>
        <p:spPr>
          <a:xfrm>
            <a:off x="4572347" y="1256864"/>
            <a:ext cx="1727845" cy="299928"/>
          </a:xfrm>
          <a:prstGeom prst="wedgeRectCallout">
            <a:avLst>
              <a:gd name="adj1" fmla="val -171760"/>
              <a:gd name="adj2" fmla="val 397732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标注 83"/>
          <p:cNvSpPr/>
          <p:nvPr/>
        </p:nvSpPr>
        <p:spPr>
          <a:xfrm>
            <a:off x="1489740" y="3861048"/>
            <a:ext cx="1893580" cy="297324"/>
          </a:xfrm>
          <a:prstGeom prst="wedgeRectCallout">
            <a:avLst>
              <a:gd name="adj1" fmla="val -33963"/>
              <a:gd name="adj2" fmla="val -451925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5436269" y="2996952"/>
            <a:ext cx="863923" cy="5040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0668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6372201" y="58052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NIM crate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8" name="矩形标注 87"/>
          <p:cNvSpPr/>
          <p:nvPr/>
        </p:nvSpPr>
        <p:spPr>
          <a:xfrm>
            <a:off x="6300192" y="5867980"/>
            <a:ext cx="1224136" cy="297324"/>
          </a:xfrm>
          <a:prstGeom prst="wedgeRectCallout">
            <a:avLst>
              <a:gd name="adj1" fmla="val -2441"/>
              <a:gd name="adj2" fmla="val -451925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TextBox 74"/>
          <p:cNvSpPr txBox="1"/>
          <p:nvPr/>
        </p:nvSpPr>
        <p:spPr>
          <a:xfrm>
            <a:off x="107504" y="462235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Cu X-ray tube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0" name="矩形标注 89"/>
          <p:cNvSpPr/>
          <p:nvPr/>
        </p:nvSpPr>
        <p:spPr>
          <a:xfrm>
            <a:off x="107504" y="4653136"/>
            <a:ext cx="1382236" cy="338554"/>
          </a:xfrm>
          <a:prstGeom prst="wedgeRectCallout">
            <a:avLst>
              <a:gd name="adj1" fmla="val 26559"/>
              <a:gd name="adj2" fmla="val -834553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0" name="直接箭头连接符 79"/>
          <p:cNvCxnSpPr/>
          <p:nvPr/>
        </p:nvCxnSpPr>
        <p:spPr>
          <a:xfrm>
            <a:off x="3023453" y="2454299"/>
            <a:ext cx="2412816" cy="7200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21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2720" y="2463718"/>
            <a:ext cx="5351648" cy="326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51520" y="1124744"/>
            <a:ext cx="1368152" cy="4833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/>
              <a:t>Micromegas</a:t>
            </a:r>
            <a:endParaRPr lang="zh-CN" altLang="en-US" b="1" dirty="0"/>
          </a:p>
        </p:txBody>
      </p:sp>
      <p:cxnSp>
        <p:nvCxnSpPr>
          <p:cNvPr id="9" name="直接箭头连接符 8"/>
          <p:cNvCxnSpPr>
            <a:stCxn id="8" idx="3"/>
            <a:endCxn id="10" idx="1"/>
          </p:cNvCxnSpPr>
          <p:nvPr/>
        </p:nvCxnSpPr>
        <p:spPr>
          <a:xfrm>
            <a:off x="1619672" y="1366427"/>
            <a:ext cx="313581" cy="21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1933253" y="1196752"/>
            <a:ext cx="1440160" cy="3832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Mesh signal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3373413" y="1436005"/>
            <a:ext cx="33449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等腰三角形 11"/>
          <p:cNvSpPr/>
          <p:nvPr/>
        </p:nvSpPr>
        <p:spPr>
          <a:xfrm rot="5400000">
            <a:off x="3720677" y="1183977"/>
            <a:ext cx="478507" cy="504057"/>
          </a:xfrm>
          <a:prstGeom prst="triangl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275857" y="1796047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Charge amplification and shaping</a:t>
            </a:r>
            <a:endParaRPr lang="zh-CN" altLang="en-US" sz="1600" dirty="0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4211960" y="1436005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572001" y="1124744"/>
            <a:ext cx="1512168" cy="5272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Discriminator</a:t>
            </a:r>
            <a:endParaRPr lang="zh-CN" altLang="en-US" dirty="0"/>
          </a:p>
        </p:txBody>
      </p:sp>
      <p:cxnSp>
        <p:nvCxnSpPr>
          <p:cNvPr id="16" name="直接箭头连接符 15"/>
          <p:cNvCxnSpPr>
            <a:stCxn id="15" idx="3"/>
          </p:cNvCxnSpPr>
          <p:nvPr/>
        </p:nvCxnSpPr>
        <p:spPr>
          <a:xfrm>
            <a:off x="6084169" y="1388387"/>
            <a:ext cx="648071" cy="24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7596336" y="155679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72200" y="2276872"/>
            <a:ext cx="194421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Attenuated to +3.3V for HPTDC trigger</a:t>
            </a:r>
            <a:endParaRPr lang="zh-CN" altLang="en-US" sz="1600" b="1" dirty="0"/>
          </a:p>
        </p:txBody>
      </p:sp>
      <p:sp>
        <p:nvSpPr>
          <p:cNvPr id="19" name="矩形 18"/>
          <p:cNvSpPr/>
          <p:nvPr/>
        </p:nvSpPr>
        <p:spPr>
          <a:xfrm>
            <a:off x="6732240" y="1052736"/>
            <a:ext cx="1512168" cy="5464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 dirty="0"/>
              <a:t>NIM-TTL shifter</a:t>
            </a:r>
            <a:endParaRPr lang="zh-CN" altLang="en-US" sz="1600" dirty="0"/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899592" y="1639724"/>
            <a:ext cx="8384" cy="421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504056" y="2076820"/>
            <a:ext cx="1475656" cy="5600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Anode strips signal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7582" y="3039347"/>
            <a:ext cx="1512168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SFE16</a:t>
            </a:r>
            <a:endParaRPr lang="zh-CN" altLang="en-US" dirty="0"/>
          </a:p>
        </p:txBody>
      </p:sp>
      <p:cxnSp>
        <p:nvCxnSpPr>
          <p:cNvPr id="23" name="直接箭头连接符 22"/>
          <p:cNvCxnSpPr/>
          <p:nvPr/>
        </p:nvCxnSpPr>
        <p:spPr>
          <a:xfrm flipH="1">
            <a:off x="1181522" y="2644295"/>
            <a:ext cx="8384" cy="358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1179240" y="3473380"/>
            <a:ext cx="8384" cy="358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67544" y="3831435"/>
            <a:ext cx="1512168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HPTDC</a:t>
            </a:r>
            <a:endParaRPr lang="zh-CN" altLang="en-US" dirty="0"/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1187624" y="4265468"/>
            <a:ext cx="8384" cy="358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流程图: 过程 26"/>
          <p:cNvSpPr/>
          <p:nvPr/>
        </p:nvSpPr>
        <p:spPr>
          <a:xfrm>
            <a:off x="611560" y="4623523"/>
            <a:ext cx="1152128" cy="50405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PC</a:t>
            </a:r>
            <a:endParaRPr lang="zh-CN" altLang="en-US" b="1" dirty="0"/>
          </a:p>
        </p:txBody>
      </p:sp>
      <p:cxnSp>
        <p:nvCxnSpPr>
          <p:cNvPr id="28" name="直接连接符 27"/>
          <p:cNvCxnSpPr>
            <a:stCxn id="22" idx="3"/>
          </p:cNvCxnSpPr>
          <p:nvPr/>
        </p:nvCxnSpPr>
        <p:spPr>
          <a:xfrm>
            <a:off x="2009750" y="3219367"/>
            <a:ext cx="20581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>
            <a:off x="4067944" y="3213340"/>
            <a:ext cx="8384" cy="7917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7884368" y="2708920"/>
            <a:ext cx="0" cy="4024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>
            <a:off x="5940152" y="3111355"/>
            <a:ext cx="19442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91880" y="411946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100mV ;200ns</a:t>
            </a:r>
            <a:endParaRPr lang="zh-CN" altLang="en-US" sz="1600" b="1" dirty="0"/>
          </a:p>
        </p:txBody>
      </p:sp>
      <p:sp>
        <p:nvSpPr>
          <p:cNvPr id="33" name="矩形 32"/>
          <p:cNvSpPr/>
          <p:nvPr/>
        </p:nvSpPr>
        <p:spPr>
          <a:xfrm>
            <a:off x="2123728" y="2708920"/>
            <a:ext cx="2263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/>
              <a:t>one </a:t>
            </a:r>
            <a:r>
              <a:rPr lang="en-US" altLang="zh-CN" sz="1600" b="1" dirty="0" smtClean="0"/>
              <a:t>end signal of the</a:t>
            </a:r>
            <a:endParaRPr lang="en-US" altLang="zh-CN" sz="1600" b="1" dirty="0"/>
          </a:p>
          <a:p>
            <a:r>
              <a:rPr lang="en-US" altLang="zh-CN" sz="1600" b="1" dirty="0" smtClean="0"/>
              <a:t>Differential output</a:t>
            </a:r>
            <a:endParaRPr lang="en-US" altLang="zh-CN" sz="1600" b="1" dirty="0"/>
          </a:p>
        </p:txBody>
      </p:sp>
      <p:sp>
        <p:nvSpPr>
          <p:cNvPr id="34" name="标题 1"/>
          <p:cNvSpPr>
            <a:spLocks noGrp="1"/>
          </p:cNvSpPr>
          <p:nvPr>
            <p:ph type="title"/>
          </p:nvPr>
        </p:nvSpPr>
        <p:spPr>
          <a:xfrm>
            <a:off x="0" y="332656"/>
            <a:ext cx="4107737" cy="504056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 smtClean="0"/>
              <a:t>Logic circuit</a:t>
            </a:r>
            <a:endParaRPr lang="zh-CN" altLang="en-US" sz="2400" b="1" dirty="0"/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0668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2012-12-13 </a:t>
            </a:r>
            <a:r>
              <a:rPr lang="zh-CN" altLang="en-US" dirty="0" smtClean="0"/>
              <a:t>清华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74908"/>
            <a:ext cx="2676178" cy="186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09480"/>
            <a:ext cx="3672408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62068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Cu-8KeV x-rays Scan for Spatial resolution </a:t>
            </a:r>
          </a:p>
          <a:p>
            <a:r>
              <a:rPr lang="en-US" altLang="zh-CN" dirty="0" err="1" smtClean="0"/>
              <a:t>Micromegas</a:t>
            </a:r>
            <a:r>
              <a:rPr lang="en-US" altLang="zh-CN" dirty="0" smtClean="0"/>
              <a:t>(T12) : </a:t>
            </a:r>
            <a:r>
              <a:rPr lang="en-US" altLang="zh-CN" dirty="0" smtClean="0">
                <a:solidFill>
                  <a:srgbClr val="FF0000"/>
                </a:solidFill>
              </a:rPr>
              <a:t>pitch =1mm</a:t>
            </a:r>
          </a:p>
          <a:p>
            <a:endParaRPr lang="zh-CN" altLang="en-US" dirty="0"/>
          </a:p>
        </p:txBody>
      </p:sp>
      <p:sp>
        <p:nvSpPr>
          <p:cNvPr id="9" name="矩形标注 8"/>
          <p:cNvSpPr/>
          <p:nvPr/>
        </p:nvSpPr>
        <p:spPr>
          <a:xfrm>
            <a:off x="5436096" y="874908"/>
            <a:ext cx="2676178" cy="1869145"/>
          </a:xfrm>
          <a:prstGeom prst="wedgeRectCallout">
            <a:avLst>
              <a:gd name="adj1" fmla="val -162572"/>
              <a:gd name="adj2" fmla="val 88008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55983"/>
            <a:ext cx="2721172" cy="211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74853" y="53720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Sigma </a:t>
            </a:r>
            <a:r>
              <a:rPr lang="zh-CN" altLang="en-US" b="1" dirty="0" smtClean="0">
                <a:solidFill>
                  <a:srgbClr val="FF0000"/>
                </a:solidFill>
              </a:rPr>
              <a:t>：</a:t>
            </a:r>
            <a:r>
              <a:rPr lang="en-US" altLang="zh-CN" b="1" dirty="0" smtClean="0">
                <a:solidFill>
                  <a:srgbClr val="FF0000"/>
                </a:solidFill>
              </a:rPr>
              <a:t>226um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6160" y="3317429"/>
            <a:ext cx="23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Cluster Size </a:t>
            </a:r>
            <a:r>
              <a:rPr lang="zh-CN" altLang="en-US" b="1" dirty="0" smtClean="0">
                <a:solidFill>
                  <a:srgbClr val="FF0000"/>
                </a:solidFill>
              </a:rPr>
              <a:t>：</a:t>
            </a:r>
            <a:r>
              <a:rPr lang="en-US" altLang="zh-CN" b="1" dirty="0" smtClean="0">
                <a:solidFill>
                  <a:srgbClr val="FF0000"/>
                </a:solidFill>
              </a:rPr>
              <a:t>1.92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0668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512" y="5085184"/>
            <a:ext cx="4291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The source moves from 20mm to 45mm</a:t>
            </a:r>
          </a:p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And  we measure the spatial resolution with the interval = 5mm</a:t>
            </a:r>
          </a:p>
        </p:txBody>
      </p:sp>
    </p:spTree>
    <p:extLst>
      <p:ext uri="{BB962C8B-B14F-4D97-AF65-F5344CB8AC3E}">
        <p14:creationId xmlns:p14="http://schemas.microsoft.com/office/powerpoint/2010/main" xmlns="" val="14471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第三届微结构气体探测器研究研讨会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49077241"/>
              </p:ext>
            </p:extLst>
          </p:nvPr>
        </p:nvGraphicFramePr>
        <p:xfrm>
          <a:off x="4067944" y="1628799"/>
          <a:ext cx="4788024" cy="4392489"/>
        </p:xfrm>
        <a:graphic>
          <a:graphicData uri="http://schemas.openxmlformats.org/presentationml/2006/ole">
            <p:oleObj spid="_x0000_s7277" name="Graph" r:id="rId4" imgW="4154400" imgH="2901600" progId="Origin50.Graph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0315344"/>
              </p:ext>
            </p:extLst>
          </p:nvPr>
        </p:nvGraphicFramePr>
        <p:xfrm>
          <a:off x="-108520" y="1556792"/>
          <a:ext cx="4860032" cy="4248472"/>
        </p:xfrm>
        <a:graphic>
          <a:graphicData uri="http://schemas.openxmlformats.org/presentationml/2006/ole">
            <p:oleObj spid="_x0000_s7278" name="Graph" r:id="rId5" imgW="4154400" imgH="2901600" progId="Origin50.Graph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30336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 dirty="0">
                <a:latin typeface="+mj-lt"/>
                <a:ea typeface="+mj-ea"/>
                <a:cs typeface="+mj-cs"/>
              </a:rPr>
              <a:t>Electron transparency and gas gain </a:t>
            </a:r>
            <a:endParaRPr lang="zh-CN" altLang="en-US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0668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196752"/>
            <a:ext cx="3263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Transparency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1196752"/>
            <a:ext cx="3263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Gas Gain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3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6798833"/>
              </p:ext>
            </p:extLst>
          </p:nvPr>
        </p:nvGraphicFramePr>
        <p:xfrm>
          <a:off x="179512" y="1196752"/>
          <a:ext cx="6380750" cy="4360306"/>
        </p:xfrm>
        <a:graphic>
          <a:graphicData uri="http://schemas.openxmlformats.org/presentationml/2006/ole">
            <p:oleObj spid="_x0000_s8240" name="Graph" r:id="rId3" imgW="4154400" imgH="2901600" progId="Origin50.Graph">
              <p:embed/>
            </p:oleObj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6366891" y="2348880"/>
            <a:ext cx="2669605" cy="2464352"/>
            <a:chOff x="5718819" y="755848"/>
            <a:chExt cx="3172606" cy="2747007"/>
          </a:xfrm>
        </p:grpSpPr>
        <p:sp>
          <p:nvSpPr>
            <p:cNvPr id="10" name="矩形 9"/>
            <p:cNvSpPr/>
            <p:nvPr/>
          </p:nvSpPr>
          <p:spPr>
            <a:xfrm>
              <a:off x="5718819" y="1125736"/>
              <a:ext cx="2124075" cy="1727200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895900" y="755848"/>
              <a:ext cx="1830387" cy="37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600" dirty="0" smtClean="0">
                  <a:solidFill>
                    <a:srgbClr val="FF0000"/>
                  </a:solidFill>
                </a:rPr>
                <a:t>Scan  </a:t>
              </a:r>
              <a:r>
                <a:rPr lang="en-US" altLang="zh-CN" sz="1600" dirty="0">
                  <a:solidFill>
                    <a:srgbClr val="FF0000"/>
                  </a:solidFill>
                </a:rPr>
                <a:t>area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718819" y="2852936"/>
              <a:ext cx="0" cy="457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7842894" y="2852936"/>
              <a:ext cx="0" cy="457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842894" y="1125736"/>
              <a:ext cx="40151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842894" y="2864247"/>
              <a:ext cx="40151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5718819" y="3081536"/>
              <a:ext cx="212407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8043651" y="1125736"/>
              <a:ext cx="0" cy="1727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34695" y="3125470"/>
              <a:ext cx="692323" cy="377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4cm</a:t>
              </a:r>
              <a:endParaRPr lang="zh-CN" alt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99102" y="1804670"/>
              <a:ext cx="692323" cy="377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3cm</a:t>
              </a:r>
              <a:endParaRPr lang="zh-CN" alt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02982" y="1362282"/>
              <a:ext cx="2016224" cy="1254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1       2        3         4</a:t>
              </a:r>
            </a:p>
            <a:p>
              <a:endParaRPr lang="en-US" altLang="zh-CN" sz="1400" dirty="0" smtClean="0">
                <a:solidFill>
                  <a:srgbClr val="FF0000"/>
                </a:solidFill>
              </a:endParaRPr>
            </a:p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5       6        7         8</a:t>
              </a:r>
            </a:p>
            <a:p>
              <a:endParaRPr lang="en-US" altLang="zh-CN" sz="1400" dirty="0">
                <a:solidFill>
                  <a:srgbClr val="FF0000"/>
                </a:solidFill>
              </a:endParaRPr>
            </a:p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9      10     11       12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0" y="29289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 dirty="0">
                <a:latin typeface="+mj-lt"/>
                <a:ea typeface="+mj-ea"/>
                <a:cs typeface="+mj-cs"/>
              </a:rPr>
              <a:t>Uniformity of gas gain</a:t>
            </a:r>
            <a:endParaRPr lang="zh-CN" altLang="en-US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0668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71600" y="544522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The best Uniformity of several 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Micromegas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 is about 20%.</a:t>
            </a:r>
          </a:p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But the Uniformity of  detector has a little influence on the spatial resolution </a:t>
            </a:r>
          </a:p>
        </p:txBody>
      </p:sp>
    </p:spTree>
    <p:extLst>
      <p:ext uri="{BB962C8B-B14F-4D97-AF65-F5344CB8AC3E}">
        <p14:creationId xmlns:p14="http://schemas.microsoft.com/office/powerpoint/2010/main" xmlns="" val="22606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箭头连接符 48"/>
          <p:cNvCxnSpPr/>
          <p:nvPr/>
        </p:nvCxnSpPr>
        <p:spPr>
          <a:xfrm flipH="1">
            <a:off x="3491880" y="1772816"/>
            <a:ext cx="1008112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内容占位符 2"/>
          <p:cNvSpPr>
            <a:spLocks noGrp="1"/>
          </p:cNvSpPr>
          <p:nvPr>
            <p:ph idx="1"/>
          </p:nvPr>
        </p:nvSpPr>
        <p:spPr>
          <a:xfrm>
            <a:off x="323528" y="4509120"/>
            <a:ext cx="8229600" cy="1224136"/>
          </a:xfrm>
        </p:spPr>
        <p:txBody>
          <a:bodyPr>
            <a:noAutofit/>
          </a:bodyPr>
          <a:lstStyle/>
          <a:p>
            <a:r>
              <a:rPr lang="en-US" altLang="zh-CN" sz="2000" i="1" dirty="0" smtClean="0"/>
              <a:t>Double Gain</a:t>
            </a:r>
          </a:p>
          <a:p>
            <a:r>
              <a:rPr lang="en-US" altLang="zh-CN" sz="2000" i="1" dirty="0" smtClean="0"/>
              <a:t>Better spatial resolution with same readout channels</a:t>
            </a:r>
          </a:p>
          <a:p>
            <a:r>
              <a:rPr lang="en-US" altLang="zh-CN" sz="2000" i="1" dirty="0" smtClean="0"/>
              <a:t>Better angle resolution </a:t>
            </a:r>
          </a:p>
          <a:p>
            <a:r>
              <a:rPr lang="en-US" altLang="zh-CN" sz="2000" i="1" dirty="0" smtClean="0"/>
              <a:t>Solve the Warp </a:t>
            </a:r>
            <a:r>
              <a:rPr lang="en-US" altLang="zh-CN" sz="2000" i="1" dirty="0"/>
              <a:t>of readout </a:t>
            </a:r>
            <a:r>
              <a:rPr lang="en-US" altLang="zh-CN" sz="2000" i="1" dirty="0" smtClean="0"/>
              <a:t>PCB</a:t>
            </a:r>
            <a:endParaRPr lang="en-US" altLang="zh-CN" sz="2000" dirty="0" smtClean="0"/>
          </a:p>
        </p:txBody>
      </p:sp>
      <p:sp>
        <p:nvSpPr>
          <p:cNvPr id="37" name="矩形 36"/>
          <p:cNvSpPr/>
          <p:nvPr/>
        </p:nvSpPr>
        <p:spPr>
          <a:xfrm>
            <a:off x="35496" y="116632"/>
            <a:ext cx="3028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Towards to larger area</a:t>
            </a:r>
            <a:endParaRPr lang="zh-CN" altLang="en-US" sz="2400" b="1" dirty="0"/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0668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251520" y="764704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Equipped with the whole Electronic and DAQ</a:t>
            </a:r>
          </a:p>
          <a:p>
            <a:r>
              <a:rPr lang="en-US" altLang="zh-CN" sz="2000" dirty="0" smtClean="0"/>
              <a:t>Solving  the warp of readout PCB</a:t>
            </a:r>
          </a:p>
          <a:p>
            <a:r>
              <a:rPr lang="en-US" altLang="zh-CN" sz="2000" dirty="0" smtClean="0"/>
              <a:t>Now we intend to step further</a:t>
            </a:r>
            <a:endParaRPr lang="zh-CN" altLang="en-US" sz="2000" dirty="0"/>
          </a:p>
        </p:txBody>
      </p:sp>
      <p:sp>
        <p:nvSpPr>
          <p:cNvPr id="101" name="矩形 100"/>
          <p:cNvSpPr/>
          <p:nvPr/>
        </p:nvSpPr>
        <p:spPr>
          <a:xfrm>
            <a:off x="1695253" y="3120744"/>
            <a:ext cx="5472608" cy="164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2127301" y="3048737"/>
            <a:ext cx="36004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2126460" y="3284970"/>
            <a:ext cx="36004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2271112" y="3048736"/>
            <a:ext cx="45719" cy="3111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>
            <a:off x="2560190" y="3048738"/>
            <a:ext cx="36004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2559349" y="3284971"/>
            <a:ext cx="36004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>
            <a:off x="2704001" y="3048737"/>
            <a:ext cx="45719" cy="3111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矩形 107"/>
          <p:cNvSpPr/>
          <p:nvPr/>
        </p:nvSpPr>
        <p:spPr>
          <a:xfrm>
            <a:off x="2992238" y="3048738"/>
            <a:ext cx="36004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矩形 108"/>
          <p:cNvSpPr/>
          <p:nvPr/>
        </p:nvSpPr>
        <p:spPr>
          <a:xfrm>
            <a:off x="2991397" y="3284971"/>
            <a:ext cx="36004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3136049" y="3048737"/>
            <a:ext cx="45719" cy="3111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110"/>
          <p:cNvSpPr/>
          <p:nvPr/>
        </p:nvSpPr>
        <p:spPr>
          <a:xfrm>
            <a:off x="3424286" y="3048738"/>
            <a:ext cx="36004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111"/>
          <p:cNvSpPr/>
          <p:nvPr/>
        </p:nvSpPr>
        <p:spPr>
          <a:xfrm>
            <a:off x="3423445" y="3284971"/>
            <a:ext cx="36004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矩形 112"/>
          <p:cNvSpPr/>
          <p:nvPr/>
        </p:nvSpPr>
        <p:spPr>
          <a:xfrm>
            <a:off x="3568097" y="3048737"/>
            <a:ext cx="45719" cy="3111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>
            <a:off x="3856334" y="3048738"/>
            <a:ext cx="36004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矩形 114"/>
          <p:cNvSpPr/>
          <p:nvPr/>
        </p:nvSpPr>
        <p:spPr>
          <a:xfrm>
            <a:off x="3855493" y="3284971"/>
            <a:ext cx="36004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矩形 115"/>
          <p:cNvSpPr/>
          <p:nvPr/>
        </p:nvSpPr>
        <p:spPr>
          <a:xfrm>
            <a:off x="4000145" y="3048737"/>
            <a:ext cx="45719" cy="3111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矩形 116"/>
          <p:cNvSpPr/>
          <p:nvPr/>
        </p:nvSpPr>
        <p:spPr>
          <a:xfrm>
            <a:off x="4288382" y="3048738"/>
            <a:ext cx="36004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117"/>
          <p:cNvSpPr/>
          <p:nvPr/>
        </p:nvSpPr>
        <p:spPr>
          <a:xfrm>
            <a:off x="4287541" y="3284971"/>
            <a:ext cx="36004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>
            <a:off x="4432193" y="3048737"/>
            <a:ext cx="45719" cy="3111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矩形 119"/>
          <p:cNvSpPr/>
          <p:nvPr/>
        </p:nvSpPr>
        <p:spPr>
          <a:xfrm>
            <a:off x="4721271" y="3048739"/>
            <a:ext cx="36004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/>
          <p:cNvSpPr/>
          <p:nvPr/>
        </p:nvSpPr>
        <p:spPr>
          <a:xfrm>
            <a:off x="4720430" y="3284972"/>
            <a:ext cx="36004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矩形 121"/>
          <p:cNvSpPr/>
          <p:nvPr/>
        </p:nvSpPr>
        <p:spPr>
          <a:xfrm>
            <a:off x="4865082" y="3048738"/>
            <a:ext cx="45719" cy="3111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5153319" y="3048739"/>
            <a:ext cx="36004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矩形 123"/>
          <p:cNvSpPr/>
          <p:nvPr/>
        </p:nvSpPr>
        <p:spPr>
          <a:xfrm>
            <a:off x="5152478" y="3284972"/>
            <a:ext cx="36004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矩形 124"/>
          <p:cNvSpPr/>
          <p:nvPr/>
        </p:nvSpPr>
        <p:spPr>
          <a:xfrm>
            <a:off x="5297130" y="3048738"/>
            <a:ext cx="45719" cy="3111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矩形 125"/>
          <p:cNvSpPr/>
          <p:nvPr/>
        </p:nvSpPr>
        <p:spPr>
          <a:xfrm>
            <a:off x="5585367" y="3048739"/>
            <a:ext cx="36004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矩形 126"/>
          <p:cNvSpPr/>
          <p:nvPr/>
        </p:nvSpPr>
        <p:spPr>
          <a:xfrm>
            <a:off x="5584526" y="3284972"/>
            <a:ext cx="36004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矩形 127"/>
          <p:cNvSpPr/>
          <p:nvPr/>
        </p:nvSpPr>
        <p:spPr>
          <a:xfrm>
            <a:off x="5729178" y="3048738"/>
            <a:ext cx="45719" cy="3111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6017415" y="3048739"/>
            <a:ext cx="36004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矩形 129"/>
          <p:cNvSpPr/>
          <p:nvPr/>
        </p:nvSpPr>
        <p:spPr>
          <a:xfrm>
            <a:off x="6016574" y="3284972"/>
            <a:ext cx="36004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矩形 130"/>
          <p:cNvSpPr/>
          <p:nvPr/>
        </p:nvSpPr>
        <p:spPr>
          <a:xfrm>
            <a:off x="6161226" y="3048738"/>
            <a:ext cx="45719" cy="3111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矩形 131"/>
          <p:cNvSpPr/>
          <p:nvPr/>
        </p:nvSpPr>
        <p:spPr>
          <a:xfrm>
            <a:off x="2081787" y="2904721"/>
            <a:ext cx="405554" cy="1080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矩形 132"/>
          <p:cNvSpPr/>
          <p:nvPr/>
        </p:nvSpPr>
        <p:spPr>
          <a:xfrm>
            <a:off x="6015733" y="2904721"/>
            <a:ext cx="405554" cy="1080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4" name="直接连接符 133"/>
          <p:cNvCxnSpPr/>
          <p:nvPr/>
        </p:nvCxnSpPr>
        <p:spPr>
          <a:xfrm>
            <a:off x="2081787" y="2904721"/>
            <a:ext cx="43395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5" name="矩形 134"/>
          <p:cNvSpPr/>
          <p:nvPr/>
        </p:nvSpPr>
        <p:spPr>
          <a:xfrm>
            <a:off x="2092705" y="3372773"/>
            <a:ext cx="405554" cy="1080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矩形 135"/>
          <p:cNvSpPr/>
          <p:nvPr/>
        </p:nvSpPr>
        <p:spPr>
          <a:xfrm>
            <a:off x="6019469" y="3372773"/>
            <a:ext cx="405554" cy="1080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7" name="直接连接符 136"/>
          <p:cNvCxnSpPr/>
          <p:nvPr/>
        </p:nvCxnSpPr>
        <p:spPr>
          <a:xfrm>
            <a:off x="2108281" y="3480785"/>
            <a:ext cx="43395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>
            <a:off x="1839269" y="2544681"/>
            <a:ext cx="482453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>
            <a:off x="1911277" y="3840825"/>
            <a:ext cx="482453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0" name="Freeform 18"/>
          <p:cNvSpPr>
            <a:spLocks/>
          </p:cNvSpPr>
          <p:nvPr/>
        </p:nvSpPr>
        <p:spPr bwMode="auto">
          <a:xfrm rot="10800000">
            <a:off x="4143525" y="2832713"/>
            <a:ext cx="166688" cy="216024"/>
          </a:xfrm>
          <a:custGeom>
            <a:avLst/>
            <a:gdLst>
              <a:gd name="T0" fmla="*/ 336 w 651"/>
              <a:gd name="T1" fmla="*/ 1964 h 1969"/>
              <a:gd name="T2" fmla="*/ 225 w 651"/>
              <a:gd name="T3" fmla="*/ 1543 h 1969"/>
              <a:gd name="T4" fmla="*/ 114 w 651"/>
              <a:gd name="T5" fmla="*/ 1017 h 1969"/>
              <a:gd name="T6" fmla="*/ 3 w 651"/>
              <a:gd name="T7" fmla="*/ 275 h 1969"/>
              <a:gd name="T8" fmla="*/ 131 w 651"/>
              <a:gd name="T9" fmla="*/ 48 h 1969"/>
              <a:gd name="T10" fmla="*/ 535 w 651"/>
              <a:gd name="T11" fmla="*/ 42 h 1969"/>
              <a:gd name="T12" fmla="*/ 646 w 651"/>
              <a:gd name="T13" fmla="*/ 297 h 1969"/>
              <a:gd name="T14" fmla="*/ 563 w 651"/>
              <a:gd name="T15" fmla="*/ 989 h 1969"/>
              <a:gd name="T16" fmla="*/ 468 w 651"/>
              <a:gd name="T17" fmla="*/ 1554 h 1969"/>
              <a:gd name="T18" fmla="*/ 402 w 651"/>
              <a:gd name="T19" fmla="*/ 1969 h 19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51"/>
              <a:gd name="T31" fmla="*/ 0 h 1969"/>
              <a:gd name="T32" fmla="*/ 651 w 651"/>
              <a:gd name="T33" fmla="*/ 1969 h 19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51" h="1969">
                <a:moveTo>
                  <a:pt x="336" y="1964"/>
                </a:moveTo>
                <a:cubicBezTo>
                  <a:pt x="300" y="1833"/>
                  <a:pt x="262" y="1701"/>
                  <a:pt x="225" y="1543"/>
                </a:cubicBezTo>
                <a:cubicBezTo>
                  <a:pt x="188" y="1385"/>
                  <a:pt x="151" y="1228"/>
                  <a:pt x="114" y="1017"/>
                </a:cubicBezTo>
                <a:cubicBezTo>
                  <a:pt x="77" y="806"/>
                  <a:pt x="0" y="436"/>
                  <a:pt x="3" y="275"/>
                </a:cubicBezTo>
                <a:cubicBezTo>
                  <a:pt x="6" y="114"/>
                  <a:pt x="43" y="87"/>
                  <a:pt x="131" y="48"/>
                </a:cubicBezTo>
                <a:cubicBezTo>
                  <a:pt x="219" y="9"/>
                  <a:pt x="449" y="0"/>
                  <a:pt x="535" y="42"/>
                </a:cubicBezTo>
                <a:cubicBezTo>
                  <a:pt x="621" y="84"/>
                  <a:pt x="641" y="139"/>
                  <a:pt x="646" y="297"/>
                </a:cubicBezTo>
                <a:cubicBezTo>
                  <a:pt x="651" y="455"/>
                  <a:pt x="593" y="780"/>
                  <a:pt x="563" y="989"/>
                </a:cubicBezTo>
                <a:cubicBezTo>
                  <a:pt x="533" y="1198"/>
                  <a:pt x="495" y="1391"/>
                  <a:pt x="468" y="1554"/>
                </a:cubicBezTo>
                <a:cubicBezTo>
                  <a:pt x="441" y="1717"/>
                  <a:pt x="413" y="1900"/>
                  <a:pt x="402" y="1969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 cap="flat" cmpd="sng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41" name="Freeform 18"/>
          <p:cNvSpPr>
            <a:spLocks/>
          </p:cNvSpPr>
          <p:nvPr/>
        </p:nvSpPr>
        <p:spPr bwMode="auto">
          <a:xfrm rot="10800000" flipV="1">
            <a:off x="3567462" y="3356978"/>
            <a:ext cx="166689" cy="216025"/>
          </a:xfrm>
          <a:custGeom>
            <a:avLst/>
            <a:gdLst>
              <a:gd name="T0" fmla="*/ 336 w 651"/>
              <a:gd name="T1" fmla="*/ 1964 h 1969"/>
              <a:gd name="T2" fmla="*/ 225 w 651"/>
              <a:gd name="T3" fmla="*/ 1543 h 1969"/>
              <a:gd name="T4" fmla="*/ 114 w 651"/>
              <a:gd name="T5" fmla="*/ 1017 h 1969"/>
              <a:gd name="T6" fmla="*/ 3 w 651"/>
              <a:gd name="T7" fmla="*/ 275 h 1969"/>
              <a:gd name="T8" fmla="*/ 131 w 651"/>
              <a:gd name="T9" fmla="*/ 48 h 1969"/>
              <a:gd name="T10" fmla="*/ 535 w 651"/>
              <a:gd name="T11" fmla="*/ 42 h 1969"/>
              <a:gd name="T12" fmla="*/ 646 w 651"/>
              <a:gd name="T13" fmla="*/ 297 h 1969"/>
              <a:gd name="T14" fmla="*/ 563 w 651"/>
              <a:gd name="T15" fmla="*/ 989 h 1969"/>
              <a:gd name="T16" fmla="*/ 468 w 651"/>
              <a:gd name="T17" fmla="*/ 1554 h 1969"/>
              <a:gd name="T18" fmla="*/ 402 w 651"/>
              <a:gd name="T19" fmla="*/ 1969 h 19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51"/>
              <a:gd name="T31" fmla="*/ 0 h 1969"/>
              <a:gd name="T32" fmla="*/ 651 w 651"/>
              <a:gd name="T33" fmla="*/ 1969 h 19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51" h="1969">
                <a:moveTo>
                  <a:pt x="336" y="1964"/>
                </a:moveTo>
                <a:cubicBezTo>
                  <a:pt x="300" y="1833"/>
                  <a:pt x="262" y="1701"/>
                  <a:pt x="225" y="1543"/>
                </a:cubicBezTo>
                <a:cubicBezTo>
                  <a:pt x="188" y="1385"/>
                  <a:pt x="151" y="1228"/>
                  <a:pt x="114" y="1017"/>
                </a:cubicBezTo>
                <a:cubicBezTo>
                  <a:pt x="77" y="806"/>
                  <a:pt x="0" y="436"/>
                  <a:pt x="3" y="275"/>
                </a:cubicBezTo>
                <a:cubicBezTo>
                  <a:pt x="6" y="114"/>
                  <a:pt x="43" y="87"/>
                  <a:pt x="131" y="48"/>
                </a:cubicBezTo>
                <a:cubicBezTo>
                  <a:pt x="219" y="9"/>
                  <a:pt x="449" y="0"/>
                  <a:pt x="535" y="42"/>
                </a:cubicBezTo>
                <a:cubicBezTo>
                  <a:pt x="621" y="84"/>
                  <a:pt x="641" y="139"/>
                  <a:pt x="646" y="297"/>
                </a:cubicBezTo>
                <a:cubicBezTo>
                  <a:pt x="651" y="455"/>
                  <a:pt x="593" y="780"/>
                  <a:pt x="563" y="989"/>
                </a:cubicBezTo>
                <a:cubicBezTo>
                  <a:pt x="533" y="1198"/>
                  <a:pt x="495" y="1391"/>
                  <a:pt x="468" y="1554"/>
                </a:cubicBezTo>
                <a:cubicBezTo>
                  <a:pt x="441" y="1717"/>
                  <a:pt x="413" y="1900"/>
                  <a:pt x="402" y="1969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 cap="flat" cmpd="sng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259632" y="2132856"/>
            <a:ext cx="2206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Drift electrode</a:t>
            </a:r>
            <a:endParaRPr lang="zh-CN" altLang="en-US" sz="2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622404" y="258939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Mesh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7164288" y="299695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Readout PCB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4842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smtClean="0"/>
              <a:t>Summary</a:t>
            </a:r>
            <a:r>
              <a:rPr lang="en-US" altLang="zh-CN" sz="2800" dirty="0" smtClean="0"/>
              <a:t> 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32248"/>
            <a:ext cx="8229600" cy="2980928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 telescope system with four layers Mm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was finished and performance of each chamber was studied in the lab; 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Some new methods were tried to make chamber and the good results have been obtained ;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 10cm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10cm Chamber has been fabricated and studied , spatial resolution have been test with different strip-pitch s; 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Larger chambers (20cm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20cm,30cm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30cm)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with new structure will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be tried soon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</a:t>
            </a:r>
          </a:p>
          <a:p>
            <a:pPr marL="0" indent="0">
              <a:buNone/>
            </a:pPr>
            <a:r>
              <a:rPr lang="en-US" altLang="zh-CN" dirty="0" smtClean="0"/>
              <a:t> 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716016" y="5157191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ln w="3175">
                  <a:solidFill>
                    <a:schemeClr val="tx1"/>
                  </a:solidFill>
                  <a:miter lim="800000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srgbClr val="7030A0">
                      <a:alpha val="40000"/>
                    </a:srgbClr>
                  </a:outerShdw>
                </a:effectLst>
              </a:rPr>
              <a:t>Thank you!</a:t>
            </a:r>
            <a:endParaRPr lang="zh-CN" altLang="en-US" sz="3200" b="1" i="1" dirty="0">
              <a:ln w="3175">
                <a:solidFill>
                  <a:schemeClr val="tx1"/>
                </a:solidFill>
                <a:miter lim="800000"/>
              </a:ln>
              <a:solidFill>
                <a:srgbClr val="FFC000"/>
              </a:solidFill>
              <a:effectLst>
                <a:outerShdw blurRad="50800" dist="38100" dir="2700000" algn="tl" rotWithShape="0">
                  <a:srgbClr val="7030A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0668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48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91880" y="2608312"/>
            <a:ext cx="1738536" cy="820688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000" dirty="0" smtClean="0"/>
              <a:t>Backup </a:t>
            </a:r>
            <a:endParaRPr lang="zh-CN" altLang="en-US" sz="4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222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0344" y="116632"/>
            <a:ext cx="1897360" cy="43204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600" b="1" dirty="0" smtClean="0"/>
              <a:t>calibration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1052736"/>
            <a:ext cx="211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Fitted curves Plot</a:t>
            </a:r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1247"/>
            <a:ext cx="3962400" cy="244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489239"/>
            <a:ext cx="2934072" cy="251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7544" y="1053421"/>
            <a:ext cx="211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Fitted parameters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6113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Linear fit  X axis: Voltage of input square wave, Y : ADC channel  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428380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Compute out the parameters  cared</a:t>
            </a:r>
          </a:p>
        </p:txBody>
      </p:sp>
      <p:sp>
        <p:nvSpPr>
          <p:cNvPr id="7" name="矩形 6"/>
          <p:cNvSpPr/>
          <p:nvPr/>
        </p:nvSpPr>
        <p:spPr>
          <a:xfrm>
            <a:off x="467544" y="4653136"/>
            <a:ext cx="6406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X </a:t>
            </a:r>
            <a:r>
              <a:rPr lang="en-US" altLang="zh-CN" dirty="0" smtClean="0"/>
              <a:t>: </a:t>
            </a:r>
            <a:r>
              <a:rPr lang="en-US" altLang="zh-CN" dirty="0"/>
              <a:t>Voltage of input square </a:t>
            </a:r>
            <a:r>
              <a:rPr lang="en-US" altLang="zh-CN" dirty="0" smtClean="0"/>
              <a:t>wave(mV), </a:t>
            </a:r>
            <a:r>
              <a:rPr lang="en-US" altLang="zh-CN" dirty="0"/>
              <a:t>Y : ADC </a:t>
            </a:r>
            <a:r>
              <a:rPr lang="en-US" altLang="zh-CN" dirty="0" smtClean="0"/>
              <a:t>channel (ADC units)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0" y="5457998"/>
            <a:ext cx="9108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Calibrated  through the </a:t>
            </a:r>
            <a:r>
              <a:rPr lang="en-US" altLang="zh-CN" dirty="0" err="1">
                <a:solidFill>
                  <a:srgbClr val="C00000"/>
                </a:solidFill>
              </a:rPr>
              <a:t>pulser</a:t>
            </a:r>
            <a:r>
              <a:rPr lang="en-US" altLang="zh-CN" dirty="0">
                <a:solidFill>
                  <a:srgbClr val="C00000"/>
                </a:solidFill>
              </a:rPr>
              <a:t> input with a  </a:t>
            </a:r>
            <a:r>
              <a:rPr lang="en-US" altLang="zh-CN" dirty="0" smtClean="0">
                <a:solidFill>
                  <a:srgbClr val="C00000"/>
                </a:solidFill>
              </a:rPr>
              <a:t>square wave .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altLang="zh-CN" dirty="0">
                <a:solidFill>
                  <a:srgbClr val="C00000"/>
                </a:solidFill>
              </a:rPr>
              <a:t>The </a:t>
            </a:r>
            <a:r>
              <a:rPr lang="en-US" altLang="zh-CN" dirty="0" err="1">
                <a:solidFill>
                  <a:srgbClr val="C00000"/>
                </a:solidFill>
              </a:rPr>
              <a:t>pulser</a:t>
            </a:r>
            <a:r>
              <a:rPr lang="en-US" altLang="zh-CN" dirty="0">
                <a:solidFill>
                  <a:srgbClr val="C00000"/>
                </a:solidFill>
              </a:rPr>
              <a:t> is internally distributed to individual charge termination </a:t>
            </a:r>
            <a:r>
              <a:rPr lang="en-US" altLang="zh-CN" dirty="0" smtClean="0">
                <a:solidFill>
                  <a:srgbClr val="C00000"/>
                </a:solidFill>
              </a:rPr>
              <a:t>capacity , tolerances</a:t>
            </a:r>
            <a:r>
              <a:rPr lang="en-US" altLang="zh-CN" dirty="0">
                <a:solidFill>
                  <a:srgbClr val="C00000"/>
                </a:solidFill>
              </a:rPr>
              <a:t>:+-10</a:t>
            </a:r>
            <a:r>
              <a:rPr lang="en-US" altLang="zh-CN" dirty="0" smtClean="0">
                <a:solidFill>
                  <a:srgbClr val="C00000"/>
                </a:solidFill>
              </a:rPr>
              <a:t>%</a:t>
            </a:r>
          </a:p>
          <a:p>
            <a:r>
              <a:rPr lang="en-US" altLang="zh-CN" dirty="0" err="1" smtClean="0">
                <a:solidFill>
                  <a:srgbClr val="C00000"/>
                </a:solidFill>
              </a:rPr>
              <a:t>Mesytec</a:t>
            </a:r>
            <a:r>
              <a:rPr lang="en-US" altLang="zh-CN" dirty="0" smtClean="0">
                <a:solidFill>
                  <a:srgbClr val="C00000"/>
                </a:solidFill>
              </a:rPr>
              <a:t> MPR-16 </a:t>
            </a:r>
            <a:r>
              <a:rPr lang="zh-CN" altLang="en-US" dirty="0" smtClean="0">
                <a:solidFill>
                  <a:srgbClr val="C00000"/>
                </a:solidFill>
              </a:rPr>
              <a:t>：</a:t>
            </a:r>
            <a:r>
              <a:rPr lang="en-US" altLang="zh-CN" dirty="0" smtClean="0">
                <a:solidFill>
                  <a:srgbClr val="C00000"/>
                </a:solidFill>
              </a:rPr>
              <a:t>1.13pF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92280" y="476672"/>
            <a:ext cx="1853952" cy="480131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dirty="0" smtClean="0"/>
              <a:t>Slope      intercept</a:t>
            </a:r>
          </a:p>
          <a:p>
            <a:r>
              <a:rPr lang="en-US" altLang="zh-CN" dirty="0" smtClean="0"/>
              <a:t>0.02101</a:t>
            </a:r>
            <a:r>
              <a:rPr lang="en-US" altLang="zh-CN" dirty="0"/>
              <a:t>	7.50445</a:t>
            </a:r>
          </a:p>
          <a:p>
            <a:r>
              <a:rPr lang="en-US" altLang="zh-CN" dirty="0"/>
              <a:t>0.02437	7.63179</a:t>
            </a:r>
          </a:p>
          <a:p>
            <a:r>
              <a:rPr lang="en-US" altLang="zh-CN" dirty="0"/>
              <a:t>0.02091	7.4693</a:t>
            </a:r>
          </a:p>
          <a:p>
            <a:r>
              <a:rPr lang="en-US" altLang="zh-CN" dirty="0"/>
              <a:t>0.02161	7.55227</a:t>
            </a:r>
          </a:p>
          <a:p>
            <a:r>
              <a:rPr lang="en-US" altLang="zh-CN" dirty="0"/>
              <a:t>0.02254	7.52714</a:t>
            </a:r>
          </a:p>
          <a:p>
            <a:r>
              <a:rPr lang="en-US" altLang="zh-CN" dirty="0"/>
              <a:t>0.02448	7.4582</a:t>
            </a:r>
          </a:p>
          <a:p>
            <a:r>
              <a:rPr lang="en-US" altLang="zh-CN" dirty="0"/>
              <a:t>0.02264	7.57712</a:t>
            </a:r>
          </a:p>
          <a:p>
            <a:r>
              <a:rPr lang="en-US" altLang="zh-CN" dirty="0"/>
              <a:t>0.02305	7.59579</a:t>
            </a:r>
          </a:p>
          <a:p>
            <a:r>
              <a:rPr lang="en-US" altLang="zh-CN" dirty="0"/>
              <a:t>0.02262	7.55911</a:t>
            </a:r>
          </a:p>
          <a:p>
            <a:r>
              <a:rPr lang="en-US" altLang="zh-CN" dirty="0"/>
              <a:t>0.02032	7.50482</a:t>
            </a:r>
          </a:p>
          <a:p>
            <a:r>
              <a:rPr lang="en-US" altLang="zh-CN" dirty="0"/>
              <a:t>0.0226	7.40858</a:t>
            </a:r>
          </a:p>
          <a:p>
            <a:r>
              <a:rPr lang="en-US" altLang="zh-CN" dirty="0"/>
              <a:t>0.02163	7.36096</a:t>
            </a:r>
          </a:p>
          <a:p>
            <a:r>
              <a:rPr lang="en-US" altLang="zh-CN" dirty="0"/>
              <a:t>0.02246	7.52531</a:t>
            </a:r>
          </a:p>
          <a:p>
            <a:r>
              <a:rPr lang="en-US" altLang="zh-CN" dirty="0"/>
              <a:t>0.02248	7.34903</a:t>
            </a:r>
          </a:p>
          <a:p>
            <a:r>
              <a:rPr lang="en-US" altLang="zh-CN" dirty="0"/>
              <a:t>0.0235	7.47674</a:t>
            </a:r>
          </a:p>
          <a:p>
            <a:r>
              <a:rPr lang="en-US" altLang="zh-CN" dirty="0"/>
              <a:t>0.02238	7.41296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57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854968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7030A0"/>
                </a:solidFill>
              </a:rPr>
              <a:t>Outline 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28800"/>
            <a:ext cx="9468544" cy="4896544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A 10cm*10cm chamber </a:t>
            </a:r>
          </a:p>
          <a:p>
            <a:pPr marL="0" indent="0">
              <a:buNone/>
            </a:pPr>
            <a:r>
              <a:rPr lang="en-US" altLang="zh-CN" sz="2800" i="1" dirty="0" smtClean="0">
                <a:solidFill>
                  <a:srgbClr val="7030A0"/>
                </a:solidFill>
              </a:rPr>
              <a:t>      </a:t>
            </a:r>
            <a:r>
              <a:rPr lang="en-US" altLang="zh-CN" sz="2400" i="1" dirty="0" smtClean="0">
                <a:solidFill>
                  <a:srgbClr val="7030A0"/>
                </a:solidFill>
              </a:rPr>
              <a:t>1 . Structure </a:t>
            </a:r>
            <a:r>
              <a:rPr lang="en-US" altLang="zh-CN" sz="2400" i="1" dirty="0">
                <a:solidFill>
                  <a:srgbClr val="7030A0"/>
                </a:solidFill>
              </a:rPr>
              <a:t>and fabrication </a:t>
            </a:r>
            <a:endParaRPr lang="en-US" altLang="zh-CN" sz="2400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CN" sz="2400" i="1" dirty="0" smtClean="0">
                <a:solidFill>
                  <a:srgbClr val="7030A0"/>
                </a:solidFill>
              </a:rPr>
              <a:t>      2.  Performance study </a:t>
            </a:r>
            <a:r>
              <a:rPr lang="en-US" altLang="zh-CN" sz="2400" i="1" dirty="0" smtClean="0">
                <a:solidFill>
                  <a:srgbClr val="7030A0"/>
                </a:solidFill>
                <a:sym typeface="Wingdings" pitchFamily="2" charset="2"/>
              </a:rPr>
              <a:t>(gain, uniformity</a:t>
            </a:r>
            <a:r>
              <a:rPr lang="en-US" altLang="zh-CN" sz="2400" i="1" dirty="0" smtClean="0">
                <a:solidFill>
                  <a:srgbClr val="7030A0"/>
                </a:solidFill>
              </a:rPr>
              <a:t>, spatial </a:t>
            </a:r>
          </a:p>
          <a:p>
            <a:pPr marL="0" indent="0">
              <a:buNone/>
            </a:pPr>
            <a:r>
              <a:rPr lang="en-US" altLang="zh-CN" sz="2400" i="1" dirty="0" smtClean="0">
                <a:solidFill>
                  <a:srgbClr val="7030A0"/>
                </a:solidFill>
              </a:rPr>
              <a:t>                resolution , energy resolution)</a:t>
            </a:r>
            <a:endParaRPr lang="en-US" altLang="zh-CN" sz="2400" dirty="0" smtClean="0"/>
          </a:p>
          <a:p>
            <a:r>
              <a:rPr lang="en-US" altLang="zh-CN" sz="2400" dirty="0" smtClean="0"/>
              <a:t>Telescope system for Electro-Magnetic Calorimeter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DAMPE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i="1" dirty="0" smtClean="0">
                <a:solidFill>
                  <a:srgbClr val="7030A0"/>
                </a:solidFill>
              </a:rPr>
              <a:t>     1</a:t>
            </a:r>
            <a:r>
              <a:rPr lang="en-US" altLang="zh-CN" sz="2400" i="1" dirty="0">
                <a:solidFill>
                  <a:srgbClr val="7030A0"/>
                </a:solidFill>
              </a:rPr>
              <a:t>. goals</a:t>
            </a:r>
          </a:p>
          <a:p>
            <a:pPr marL="0" indent="0">
              <a:buNone/>
            </a:pPr>
            <a:r>
              <a:rPr lang="en-US" altLang="zh-CN" sz="2400" i="1" dirty="0" smtClean="0">
                <a:solidFill>
                  <a:srgbClr val="7030A0"/>
                </a:solidFill>
              </a:rPr>
              <a:t>     2</a:t>
            </a:r>
            <a:r>
              <a:rPr lang="en-US" altLang="zh-CN" sz="2400" i="1" dirty="0">
                <a:solidFill>
                  <a:srgbClr val="7030A0"/>
                </a:solidFill>
              </a:rPr>
              <a:t>. performance of six chambers</a:t>
            </a:r>
          </a:p>
          <a:p>
            <a:r>
              <a:rPr lang="en-US" altLang="zh-CN" sz="2400" dirty="0" smtClean="0"/>
              <a:t>Towards to larger area</a:t>
            </a:r>
          </a:p>
          <a:p>
            <a:r>
              <a:rPr lang="en-US" altLang="zh-CN" sz="2400" dirty="0" smtClean="0"/>
              <a:t>Summary 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0668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9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44" y="692696"/>
            <a:ext cx="1475656" cy="432048"/>
          </a:xfrm>
        </p:spPr>
        <p:txBody>
          <a:bodyPr>
            <a:normAutofit fontScale="92500"/>
          </a:bodyPr>
          <a:lstStyle/>
          <a:p>
            <a:r>
              <a:rPr lang="en-US" altLang="zh-CN" sz="2400" b="1" dirty="0" smtClean="0"/>
              <a:t>Triggers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7145" y="0"/>
            <a:ext cx="235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Problems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52" y="2083668"/>
            <a:ext cx="7620000" cy="458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352" y="1412776"/>
            <a:ext cx="747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STM-16+ Amplifier trigger</a:t>
            </a:r>
            <a:r>
              <a:rPr lang="zh-CN" altLang="en-US" dirty="0" smtClean="0"/>
              <a:t>：</a:t>
            </a:r>
            <a:r>
              <a:rPr lang="en-US" altLang="zh-CN" dirty="0" smtClean="0"/>
              <a:t>Accidental coincidence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 multi-triggers and signals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204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94" y="1700808"/>
            <a:ext cx="7283137" cy="495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94" y="404664"/>
            <a:ext cx="6160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Mesh signals for trigger</a:t>
            </a:r>
          </a:p>
          <a:p>
            <a:r>
              <a:rPr lang="en-US" altLang="zh-CN" dirty="0" smtClean="0"/>
              <a:t>Chose shaping time of main amplifiers for the signals and triggers as 0.5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 and 1.0</a:t>
            </a:r>
            <a:r>
              <a:rPr lang="en-US" altLang="zh-CN" dirty="0" smtClean="0"/>
              <a:t>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  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267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5949280"/>
          </a:xfrm>
        </p:spPr>
        <p:txBody>
          <a:bodyPr>
            <a:normAutofit fontScale="70000" lnSpcReduction="20000"/>
          </a:bodyPr>
          <a:lstStyle/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fabricated @ ~2012.01.15</a:t>
            </a:r>
          </a:p>
          <a:p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a prototype with fishing line spacers and thermal bond-film frame achieved by using a hot-press machine;</a:t>
            </a:r>
          </a:p>
          <a:p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Active area 10*10 square cm</a:t>
            </a:r>
          </a:p>
          <a:p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Drift gap :4.7mm</a:t>
            </a:r>
          </a:p>
          <a:p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Avalanche gap: 0.128mm achieved by fishing line 0.6#(diameter is of 0.128mm)  </a:t>
            </a:r>
          </a:p>
          <a:p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Bonding 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condition : temp 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130; </a:t>
            </a:r>
          </a:p>
          <a:p>
            <a:pPr marL="0" indent="0">
              <a:buNone/>
            </a:pP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                       pressure 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140kg; </a:t>
            </a:r>
            <a:endParaRPr lang="en-US" altLang="zh-CN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			       bonding time:28s; </a:t>
            </a:r>
          </a:p>
          <a:p>
            <a:pPr marL="0" indent="0">
              <a:buNone/>
            </a:pP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			       thickness of separate paper ~44um</a:t>
            </a:r>
          </a:p>
          <a:p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Readout channel   50 strips of 1mm pitch ,50 strips of 0.5mm pitch,100 strips of 0.25mm each strip was connected to ground through a 1M ohm resistor</a:t>
            </a:r>
          </a:p>
          <a:p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the drift electrode is connected to -HV through a 10M ohm protective 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resistor</a:t>
            </a:r>
          </a:p>
          <a:p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HV test in clear room (dry air exposure)~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850V </a:t>
            </a:r>
            <a:endParaRPr lang="en-US" altLang="zh-CN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performance study</a:t>
            </a:r>
          </a:p>
          <a:p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test with a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mesytec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MPR-16 charge sensitive preamplifier and a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mesytec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STM-16+ which is a 16 fold spectroscopy 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Amplifier 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with Discriminators and Multiplicity Trigger</a:t>
            </a:r>
          </a:p>
          <a:p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source</a:t>
            </a:r>
          </a:p>
          <a:p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8keV Cu-X-rays 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supplied by a X-ray Tube</a:t>
            </a:r>
            <a:endParaRPr lang="zh-CN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2012-12-13 </a:t>
            </a:r>
            <a:r>
              <a:rPr lang="zh-CN" altLang="en-US" dirty="0" smtClean="0"/>
              <a:t>清华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935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r>
              <a:rPr lang="en-US" altLang="zh-CN" sz="2400" b="1" dirty="0" err="1"/>
              <a:t>Micromegas</a:t>
            </a:r>
            <a:r>
              <a:rPr lang="en-US" altLang="zh-CN" sz="2400" b="1" dirty="0"/>
              <a:t> </a:t>
            </a:r>
            <a:r>
              <a:rPr lang="zh-CN" altLang="en-US" sz="2400" b="1" dirty="0"/>
              <a:t>测试中的噪声问题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r>
              <a:rPr lang="zh-CN" altLang="en-US" sz="2000" b="1" dirty="0" smtClean="0"/>
              <a:t>接地</a:t>
            </a:r>
            <a:endParaRPr lang="en-US" altLang="zh-CN" sz="2000" b="1" dirty="0"/>
          </a:p>
          <a:p>
            <a:pPr marL="0" indent="0">
              <a:buNone/>
            </a:pPr>
            <a:r>
              <a:rPr lang="zh-CN" altLang="en-US" sz="2000" dirty="0" smtClean="0"/>
              <a:t>       探测器与前置放大器；探测器与</a:t>
            </a:r>
            <a:r>
              <a:rPr lang="en-US" altLang="zh-CN" sz="2000" dirty="0" smtClean="0"/>
              <a:t>HV</a:t>
            </a:r>
            <a:r>
              <a:rPr lang="zh-CN" altLang="en-US" sz="2000" dirty="0" smtClean="0"/>
              <a:t>；</a:t>
            </a:r>
            <a:r>
              <a:rPr lang="en-US" altLang="zh-CN" sz="2000" dirty="0" smtClean="0"/>
              <a:t>HV</a:t>
            </a:r>
            <a:r>
              <a:rPr lang="zh-CN" altLang="en-US" sz="2000" dirty="0" smtClean="0"/>
              <a:t>与前放大；外屏蔽箱与</a:t>
            </a:r>
            <a:r>
              <a:rPr lang="en-US" altLang="zh-CN" sz="2000" dirty="0" smtClean="0"/>
              <a:t>NIM</a:t>
            </a:r>
            <a:r>
              <a:rPr lang="zh-CN" altLang="en-US" sz="2000" dirty="0" smtClean="0"/>
              <a:t>机箱；</a:t>
            </a:r>
            <a:endParaRPr lang="en-US" altLang="zh-CN" sz="2000" dirty="0" smtClean="0"/>
          </a:p>
          <a:p>
            <a:r>
              <a:rPr lang="zh-CN" altLang="en-US" sz="2000" b="1" dirty="0" smtClean="0"/>
              <a:t>电磁干扰</a:t>
            </a:r>
            <a:endParaRPr lang="en-US" altLang="zh-CN" sz="2000" b="1" dirty="0"/>
          </a:p>
          <a:p>
            <a:pPr marL="0" indent="0">
              <a:buNone/>
            </a:pPr>
            <a:r>
              <a:rPr lang="en-US" altLang="zh-CN" sz="2000" b="1" dirty="0" smtClean="0"/>
              <a:t>       </a:t>
            </a:r>
            <a:r>
              <a:rPr lang="zh-CN" altLang="en-US" sz="2000" dirty="0" smtClean="0"/>
              <a:t>屏蔽箱内不能放置强干扰器件，如温度监控器，电动平台电机（测试时断电），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光机光管（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光管测试需要放在屏蔽箱内，应尽量远离探测器）等；</a:t>
            </a:r>
            <a:endParaRPr lang="en-US" altLang="zh-CN" sz="2000" dirty="0" smtClean="0"/>
          </a:p>
          <a:p>
            <a:r>
              <a:rPr lang="en-US" altLang="zh-CN" sz="2000" b="1" dirty="0" smtClean="0"/>
              <a:t>NIM</a:t>
            </a:r>
            <a:r>
              <a:rPr lang="zh-CN" altLang="en-US" sz="2000" b="1" dirty="0" smtClean="0"/>
              <a:t>插件的干扰</a:t>
            </a:r>
            <a:endParaRPr lang="en-US" altLang="zh-CN" sz="2000" b="1" dirty="0" smtClean="0"/>
          </a:p>
          <a:p>
            <a:pPr marL="0" indent="0">
              <a:buNone/>
            </a:pPr>
            <a:r>
              <a:rPr lang="zh-CN" altLang="en-US" sz="2000" dirty="0" smtClean="0"/>
              <a:t>       尽可能把高压源，不同主要放大器分在不同</a:t>
            </a:r>
            <a:r>
              <a:rPr lang="en-US" altLang="zh-CN" sz="2000" dirty="0" smtClean="0"/>
              <a:t>NIM</a:t>
            </a:r>
            <a:r>
              <a:rPr lang="zh-CN" altLang="en-US" sz="2000" dirty="0" smtClean="0"/>
              <a:t>机箱上，其中主放大器，甄别器，电源相互干扰明显。</a:t>
            </a:r>
            <a:endParaRPr lang="en-US" altLang="zh-CN" sz="2000" dirty="0" smtClean="0"/>
          </a:p>
          <a:p>
            <a:endParaRPr lang="en-US" altLang="zh-CN" sz="20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08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2874" y="692696"/>
            <a:ext cx="337534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62503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Strip 178(pitch:0.25mm)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0068" y="1763524"/>
            <a:ext cx="136815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=116.5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375348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0069" y="4544737"/>
            <a:ext cx="136815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=113.2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52233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Strip 68(pitch:0.25mm)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4729403"/>
            <a:ext cx="4068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Spatial </a:t>
            </a:r>
            <a:r>
              <a:rPr lang="en-US" altLang="zh-CN" dirty="0"/>
              <a:t>distribution is not </a:t>
            </a:r>
            <a:r>
              <a:rPr lang="en-US" altLang="zh-CN" dirty="0" smtClean="0"/>
              <a:t>a rigorous Gaussian ,may be caused </a:t>
            </a:r>
            <a:r>
              <a:rPr lang="en-US" altLang="zh-CN" dirty="0"/>
              <a:t>by the </a:t>
            </a:r>
            <a:r>
              <a:rPr lang="en-US" altLang="zh-CN" dirty="0" smtClean="0"/>
              <a:t>width</a:t>
            </a:r>
            <a:r>
              <a:rPr lang="en-US" altLang="zh-CN" dirty="0"/>
              <a:t> distribution</a:t>
            </a:r>
            <a:r>
              <a:rPr lang="en-US" altLang="zh-CN" dirty="0" smtClean="0"/>
              <a:t> of  X-rays .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641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7904" y="1457818"/>
            <a:ext cx="5401170" cy="1539134"/>
            <a:chOff x="34925" y="1334096"/>
            <a:chExt cx="7051620" cy="2269288"/>
          </a:xfrm>
        </p:grpSpPr>
        <p:sp>
          <p:nvSpPr>
            <p:cNvPr id="4" name="流程图: 联系 3"/>
            <p:cNvSpPr/>
            <p:nvPr/>
          </p:nvSpPr>
          <p:spPr>
            <a:xfrm>
              <a:off x="1403350" y="2555875"/>
              <a:ext cx="144463" cy="14446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流程图: 联系 5"/>
            <p:cNvSpPr/>
            <p:nvPr/>
          </p:nvSpPr>
          <p:spPr>
            <a:xfrm>
              <a:off x="2266950" y="2555875"/>
              <a:ext cx="144463" cy="14446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流程图: 联系 6"/>
            <p:cNvSpPr/>
            <p:nvPr/>
          </p:nvSpPr>
          <p:spPr>
            <a:xfrm>
              <a:off x="3995738" y="2555875"/>
              <a:ext cx="142875" cy="14446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流程图: 联系 7"/>
            <p:cNvSpPr/>
            <p:nvPr/>
          </p:nvSpPr>
          <p:spPr>
            <a:xfrm>
              <a:off x="3130550" y="2555875"/>
              <a:ext cx="144463" cy="14446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66725" y="2555875"/>
              <a:ext cx="431800" cy="2476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643438" y="2555875"/>
              <a:ext cx="431800" cy="2476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258888" y="2732088"/>
              <a:ext cx="288925" cy="7143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704975" y="2732088"/>
              <a:ext cx="287338" cy="7143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076450" y="2732088"/>
              <a:ext cx="287338" cy="7143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471738" y="2732088"/>
              <a:ext cx="287337" cy="7143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843213" y="2732088"/>
              <a:ext cx="287337" cy="7143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214688" y="2732088"/>
              <a:ext cx="287337" cy="7143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016375" y="2732088"/>
              <a:ext cx="288925" cy="7143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635375" y="2732088"/>
              <a:ext cx="287338" cy="7143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466725" y="2555875"/>
              <a:ext cx="467995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322263" y="2817813"/>
              <a:ext cx="4897437" cy="3143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Readout PCB</a:t>
              </a:r>
              <a:endParaRPr lang="zh-CN" altLang="en-US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466725" y="1772816"/>
              <a:ext cx="467995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3267" name="TextBox 1"/>
            <p:cNvSpPr txBox="1">
              <a:spLocks noChangeArrowheads="1"/>
            </p:cNvSpPr>
            <p:nvPr/>
          </p:nvSpPr>
          <p:spPr bwMode="auto">
            <a:xfrm>
              <a:off x="34925" y="1334096"/>
              <a:ext cx="2581275" cy="453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dirty="0">
                  <a:latin typeface="Times New Roman" pitchFamily="18" charset="0"/>
                  <a:cs typeface="Times New Roman" pitchFamily="18" charset="0"/>
                </a:rPr>
                <a:t>-HV   drift cathode</a:t>
              </a:r>
              <a:endParaRPr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68" name="TextBox 2"/>
            <p:cNvSpPr txBox="1">
              <a:spLocks noChangeArrowheads="1"/>
            </p:cNvSpPr>
            <p:nvPr/>
          </p:nvSpPr>
          <p:spPr bwMode="auto">
            <a:xfrm>
              <a:off x="34925" y="2051051"/>
              <a:ext cx="2436813" cy="453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>
                  <a:latin typeface="Times New Roman" pitchFamily="18" charset="0"/>
                  <a:cs typeface="Times New Roman" pitchFamily="18" charset="0"/>
                </a:rPr>
                <a:t>-HV avalanche cathode</a:t>
              </a:r>
              <a:endParaRPr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直接箭头连接符 11"/>
            <p:cNvCxnSpPr>
              <a:stCxn id="53270" idx="2"/>
            </p:cNvCxnSpPr>
            <p:nvPr/>
          </p:nvCxnSpPr>
          <p:spPr>
            <a:xfrm flipH="1">
              <a:off x="4057650" y="2504835"/>
              <a:ext cx="658019" cy="1050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270" name="TextBox 14"/>
            <p:cNvSpPr txBox="1">
              <a:spLocks noChangeArrowheads="1"/>
            </p:cNvSpPr>
            <p:nvPr/>
          </p:nvSpPr>
          <p:spPr bwMode="auto">
            <a:xfrm>
              <a:off x="3275013" y="2051051"/>
              <a:ext cx="2881312" cy="453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Times New Roman" pitchFamily="18" charset="0"/>
                  <a:cs typeface="Times New Roman" pitchFamily="18" charset="0"/>
                </a:rPr>
                <a:t>Fishing line spacers</a:t>
              </a:r>
              <a:endParaRPr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直接箭头连接符 24"/>
            <p:cNvCxnSpPr/>
            <p:nvPr/>
          </p:nvCxnSpPr>
          <p:spPr>
            <a:xfrm flipH="1">
              <a:off x="4787900" y="2732088"/>
              <a:ext cx="792163" cy="222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272" name="TextBox 28"/>
            <p:cNvSpPr txBox="1">
              <a:spLocks noChangeArrowheads="1"/>
            </p:cNvSpPr>
            <p:nvPr/>
          </p:nvSpPr>
          <p:spPr bwMode="auto">
            <a:xfrm>
              <a:off x="5508625" y="2493962"/>
              <a:ext cx="1577920" cy="1089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Times New Roman" pitchFamily="18" charset="0"/>
                  <a:cs typeface="Times New Roman" pitchFamily="18" charset="0"/>
                </a:rPr>
                <a:t>Thermal bonding film frame</a:t>
              </a:r>
              <a:endParaRPr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流程图: 过程 20"/>
            <p:cNvSpPr/>
            <p:nvPr/>
          </p:nvSpPr>
          <p:spPr>
            <a:xfrm>
              <a:off x="322263" y="3140075"/>
              <a:ext cx="4897437" cy="433388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74" name="矩形 30"/>
            <p:cNvSpPr>
              <a:spLocks noChangeArrowheads="1"/>
            </p:cNvSpPr>
            <p:nvPr/>
          </p:nvSpPr>
          <p:spPr bwMode="auto">
            <a:xfrm>
              <a:off x="1719262" y="3149600"/>
              <a:ext cx="1980243" cy="453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>
                  <a:latin typeface="Times New Roman" pitchFamily="18" charset="0"/>
                  <a:cs typeface="Times New Roman" pitchFamily="18" charset="0"/>
                </a:rPr>
                <a:t>Honeycomb board</a:t>
              </a:r>
            </a:p>
          </p:txBody>
        </p:sp>
      </p:grpSp>
      <p:sp>
        <p:nvSpPr>
          <p:cNvPr id="53279" name="Rectangle 32"/>
          <p:cNvSpPr>
            <a:spLocks noChangeArrowheads="1"/>
          </p:cNvSpPr>
          <p:nvPr/>
        </p:nvSpPr>
        <p:spPr bwMode="auto">
          <a:xfrm>
            <a:off x="5796136" y="3796044"/>
            <a:ext cx="2924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MicroMesh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350 LPI woven stainless steel mesh  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pintch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/wire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diameter    70/22 mm</a:t>
            </a:r>
            <a:endParaRPr lang="zh-CN" alt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80" name="Picture 7" descr="F:\MicroMegas\Photos\Mesh\350LPIMesh\350rolledmesh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463" y="1786742"/>
            <a:ext cx="1327009" cy="9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Box 81"/>
          <p:cNvSpPr txBox="1"/>
          <p:nvPr/>
        </p:nvSpPr>
        <p:spPr>
          <a:xfrm>
            <a:off x="7740352" y="1282849"/>
            <a:ext cx="863600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350 LPI</a:t>
            </a:r>
            <a:endParaRPr lang="zh-CN" altLang="en-US" sz="14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86" y="785961"/>
            <a:ext cx="370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Structure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and Fabrication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07" y="3429000"/>
            <a:ext cx="1673839" cy="120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008" y="4869160"/>
            <a:ext cx="1673839" cy="142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19" y="4795063"/>
            <a:ext cx="1908949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2390383" y="3510512"/>
            <a:ext cx="26136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Readout PCB that has fishing line spacers bonded on its strips  and thermal bonding film frame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85856" y="5386406"/>
            <a:ext cx="1000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latin typeface="Times New Roman" pitchFamily="18" charset="0"/>
                <a:cs typeface="Times New Roman" pitchFamily="18" charset="0"/>
              </a:rPr>
              <a:t>Assemble</a:t>
            </a:r>
            <a:endParaRPr lang="zh-CN" altLang="en-US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8947" y="5378179"/>
            <a:ext cx="1893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Bonding by using a hot-press</a:t>
            </a:r>
            <a:endParaRPr lang="zh-CN" altLang="en-US" b="1" dirty="0"/>
          </a:p>
        </p:txBody>
      </p:sp>
      <p:sp>
        <p:nvSpPr>
          <p:cNvPr id="20" name="日期占位符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2671" y="2204863"/>
            <a:ext cx="1521617" cy="13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矩形 29"/>
          <p:cNvSpPr/>
          <p:nvPr/>
        </p:nvSpPr>
        <p:spPr>
          <a:xfrm>
            <a:off x="0" y="32028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A 10cm*10cm chamber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19403" y="1755378"/>
            <a:ext cx="1368152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i="1" dirty="0" smtClean="0">
                <a:solidFill>
                  <a:schemeClr val="bg1"/>
                </a:solidFill>
              </a:rPr>
              <a:t>32cm</a:t>
            </a:r>
            <a:r>
              <a:rPr lang="zh-CN" altLang="en-US" sz="1600" b="1" i="1" dirty="0" smtClean="0">
                <a:solidFill>
                  <a:schemeClr val="bg1"/>
                </a:solidFill>
              </a:rPr>
              <a:t>*</a:t>
            </a:r>
            <a:r>
              <a:rPr lang="en-US" altLang="zh-CN" sz="1600" b="1" i="1" dirty="0" smtClean="0">
                <a:solidFill>
                  <a:schemeClr val="bg1"/>
                </a:solidFill>
              </a:rPr>
              <a:t>35cm</a:t>
            </a:r>
            <a:endParaRPr lang="zh-CN" altLang="en-US" sz="1600" b="1" i="1" dirty="0">
              <a:solidFill>
                <a:schemeClr val="bg1"/>
              </a:solidFill>
            </a:endParaRPr>
          </a:p>
        </p:txBody>
      </p:sp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0668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66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249" y="381249"/>
            <a:ext cx="306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Setup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8596" y="1000108"/>
            <a:ext cx="7992887" cy="5053362"/>
            <a:chOff x="10461" y="-55414"/>
            <a:chExt cx="8761884" cy="725748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32" y="1288990"/>
              <a:ext cx="5542218" cy="3929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916" y="1216906"/>
              <a:ext cx="2126305" cy="3898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圆角矩形标注 1"/>
            <p:cNvSpPr/>
            <p:nvPr/>
          </p:nvSpPr>
          <p:spPr>
            <a:xfrm>
              <a:off x="4932039" y="5733254"/>
              <a:ext cx="3840306" cy="933352"/>
            </a:xfrm>
            <a:prstGeom prst="wedgeRoundRectCallout">
              <a:avLst>
                <a:gd name="adj1" fmla="val -79747"/>
                <a:gd name="adj2" fmla="val -222140"/>
                <a:gd name="adj3" fmla="val 16667"/>
              </a:avLst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标注 6"/>
            <p:cNvSpPr/>
            <p:nvPr/>
          </p:nvSpPr>
          <p:spPr>
            <a:xfrm>
              <a:off x="4904487" y="5735865"/>
              <a:ext cx="3840307" cy="933352"/>
            </a:xfrm>
            <a:prstGeom prst="wedgeRoundRectCallout">
              <a:avLst>
                <a:gd name="adj1" fmla="val 19471"/>
                <a:gd name="adj2" fmla="val -180107"/>
                <a:gd name="adj3" fmla="val 16667"/>
              </a:avLst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C00000"/>
                  </a:solidFill>
                </a:rPr>
                <a:t>Preamplifier :</a:t>
              </a:r>
              <a:r>
                <a:rPr lang="en-US" altLang="zh-CN" dirty="0" err="1" smtClean="0">
                  <a:solidFill>
                    <a:srgbClr val="C00000"/>
                  </a:solidFill>
                </a:rPr>
                <a:t>mesytec</a:t>
              </a:r>
              <a:r>
                <a:rPr lang="en-US" altLang="zh-CN" dirty="0" smtClean="0">
                  <a:solidFill>
                    <a:srgbClr val="C00000"/>
                  </a:solidFill>
                </a:rPr>
                <a:t> MPR-16</a:t>
              </a:r>
            </a:p>
            <a:p>
              <a:pPr algn="ctr"/>
              <a:r>
                <a:rPr lang="en-US" altLang="zh-CN" dirty="0" smtClean="0">
                  <a:solidFill>
                    <a:srgbClr val="C00000"/>
                  </a:solidFill>
                </a:rPr>
                <a:t>Sharping :</a:t>
              </a:r>
              <a:r>
                <a:rPr lang="en-US" altLang="zh-CN" dirty="0">
                  <a:solidFill>
                    <a:srgbClr val="C00000"/>
                  </a:solidFill>
                </a:rPr>
                <a:t> </a:t>
              </a:r>
              <a:r>
                <a:rPr lang="en-US" altLang="zh-CN" dirty="0" err="1">
                  <a:solidFill>
                    <a:srgbClr val="C00000"/>
                  </a:solidFill>
                </a:rPr>
                <a:t>mesytec</a:t>
              </a:r>
              <a:r>
                <a:rPr lang="en-US" altLang="zh-CN" dirty="0">
                  <a:solidFill>
                    <a:srgbClr val="C00000"/>
                  </a:solidFill>
                </a:rPr>
                <a:t> </a:t>
              </a:r>
              <a:r>
                <a:rPr lang="en-US" altLang="zh-CN" dirty="0" smtClean="0">
                  <a:solidFill>
                    <a:srgbClr val="C00000"/>
                  </a:solidFill>
                </a:rPr>
                <a:t> STM-16+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8" name="圆角矩形标注 7"/>
            <p:cNvSpPr/>
            <p:nvPr/>
          </p:nvSpPr>
          <p:spPr>
            <a:xfrm>
              <a:off x="4572001" y="48002"/>
              <a:ext cx="2592288" cy="845711"/>
            </a:xfrm>
            <a:prstGeom prst="wedgeRoundRectCallout">
              <a:avLst>
                <a:gd name="adj1" fmla="val 52324"/>
                <a:gd name="adj2" fmla="val 183203"/>
                <a:gd name="adj3" fmla="val 16667"/>
              </a:avLst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C00000"/>
                  </a:solidFill>
                </a:rPr>
                <a:t>ADC: CAEN mod: V785N</a:t>
              </a:r>
              <a:endParaRPr lang="zh-CN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0" name="圆角矩形标注 9"/>
            <p:cNvSpPr/>
            <p:nvPr/>
          </p:nvSpPr>
          <p:spPr>
            <a:xfrm>
              <a:off x="1352371" y="5529034"/>
              <a:ext cx="2704552" cy="645024"/>
            </a:xfrm>
            <a:prstGeom prst="wedgeRoundRectCallout">
              <a:avLst>
                <a:gd name="adj1" fmla="val -43904"/>
                <a:gd name="adj2" fmla="val -385201"/>
                <a:gd name="adj3" fmla="val 16667"/>
              </a:avLst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C00000"/>
                  </a:solidFill>
                </a:rPr>
                <a:t>Cu 8KeV X-rays tube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1" name="圆角矩形标注 10"/>
            <p:cNvSpPr/>
            <p:nvPr/>
          </p:nvSpPr>
          <p:spPr>
            <a:xfrm>
              <a:off x="10461" y="6356360"/>
              <a:ext cx="3122034" cy="845711"/>
            </a:xfrm>
            <a:prstGeom prst="wedgeRoundRectCallout">
              <a:avLst>
                <a:gd name="adj1" fmla="val -31307"/>
                <a:gd name="adj2" fmla="val -436485"/>
                <a:gd name="adj3" fmla="val 16667"/>
              </a:avLst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C00000"/>
                  </a:solidFill>
                </a:rPr>
                <a:t>Fe55 5.9KeV x-rays source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3" name="圆角矩形标注 12"/>
            <p:cNvSpPr/>
            <p:nvPr/>
          </p:nvSpPr>
          <p:spPr>
            <a:xfrm>
              <a:off x="1589180" y="668496"/>
              <a:ext cx="1758685" cy="600263"/>
            </a:xfrm>
            <a:prstGeom prst="wedgeRoundRectCallout">
              <a:avLst>
                <a:gd name="adj1" fmla="val -76649"/>
                <a:gd name="adj2" fmla="val 500140"/>
                <a:gd name="adj3" fmla="val 16667"/>
              </a:avLst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C00000"/>
                  </a:solidFill>
                </a:rPr>
                <a:t>Mobile device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4" name="圆角矩形标注 13"/>
            <p:cNvSpPr/>
            <p:nvPr/>
          </p:nvSpPr>
          <p:spPr>
            <a:xfrm>
              <a:off x="168333" y="-55414"/>
              <a:ext cx="1894462" cy="517079"/>
            </a:xfrm>
            <a:prstGeom prst="wedgeRoundRectCallout">
              <a:avLst>
                <a:gd name="adj1" fmla="val -34789"/>
                <a:gd name="adj2" fmla="val 508605"/>
                <a:gd name="adj3" fmla="val 16667"/>
              </a:avLst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>
                  <a:solidFill>
                    <a:srgbClr val="C00000"/>
                  </a:solidFill>
                </a:rPr>
                <a:t>Micromegas</a:t>
              </a:r>
              <a:r>
                <a:rPr lang="en-US" altLang="zh-CN" sz="1600" dirty="0" smtClean="0">
                  <a:solidFill>
                    <a:srgbClr val="C00000"/>
                  </a:solidFill>
                </a:rPr>
                <a:t> </a:t>
              </a:r>
              <a:endParaRPr lang="zh-CN" altLang="en-US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0668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95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2" name="Picture 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2394" y="1551642"/>
            <a:ext cx="2105590" cy="161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1181182"/>
              </p:ext>
            </p:extLst>
          </p:nvPr>
        </p:nvGraphicFramePr>
        <p:xfrm>
          <a:off x="4139952" y="1484785"/>
          <a:ext cx="5178675" cy="3777836"/>
        </p:xfrm>
        <a:graphic>
          <a:graphicData uri="http://schemas.openxmlformats.org/presentationml/2006/ole">
            <p:oleObj spid="_x0000_s2184" name="Graph" r:id="rId5" imgW="4023360" imgH="3108960" progId="Origin50.Graph">
              <p:embed/>
            </p:oleObj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073" y="1850444"/>
            <a:ext cx="176379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925" y="176361"/>
            <a:ext cx="235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Hit multiplicity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40306" y="771778"/>
            <a:ext cx="9169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Discrimination: 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ADC-channel&gt;pedestal-mean+3*pedestal-sigma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640" y="2058198"/>
            <a:ext cx="13644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i="1" dirty="0" smtClean="0">
                <a:solidFill>
                  <a:srgbClr val="FF0000"/>
                </a:solidFill>
              </a:rPr>
              <a:t>Pitch=1mm</a:t>
            </a:r>
            <a:endParaRPr lang="zh-CN" alt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6785" y="5093343"/>
            <a:ext cx="17152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i="1" dirty="0" smtClean="0">
                <a:solidFill>
                  <a:srgbClr val="FF0000"/>
                </a:solidFill>
              </a:rPr>
              <a:t>Pitch=0.25mm</a:t>
            </a:r>
            <a:endParaRPr lang="zh-CN" altLang="en-US" sz="1600" i="1" dirty="0">
              <a:solidFill>
                <a:srgbClr val="FF00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300" y="3503870"/>
            <a:ext cx="1763798" cy="153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1098" y="3503870"/>
            <a:ext cx="1916837" cy="146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6324" y="5116560"/>
            <a:ext cx="15657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i="1" dirty="0" smtClean="0">
                <a:solidFill>
                  <a:srgbClr val="FF0000"/>
                </a:solidFill>
              </a:rPr>
              <a:t>Pitch=0.5mm</a:t>
            </a:r>
            <a:endParaRPr lang="zh-CN" altLang="en-US" sz="1600" i="1" dirty="0">
              <a:solidFill>
                <a:srgbClr val="FF0000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925" y="5589240"/>
            <a:ext cx="9109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en-US" altLang="zh-CN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with a </a:t>
            </a:r>
            <a:r>
              <a:rPr lang="en-US" altLang="zh-CN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mesytec</a:t>
            </a:r>
            <a:r>
              <a:rPr lang="en-US" altLang="zh-CN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MPR-16 charge sensitive preamplifier and a </a:t>
            </a:r>
            <a:r>
              <a:rPr lang="en-US" altLang="zh-CN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mesytec</a:t>
            </a:r>
            <a:r>
              <a:rPr lang="en-US" altLang="zh-CN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STM-16+ which is a 16 fold spectroscopy Amplifier with Discriminators and Multiplicity Trigger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49950" y="2642532"/>
            <a:ext cx="236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</a:rPr>
              <a:t>Readout PCB with three types of strip-pitch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0668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02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8525" y="176361"/>
            <a:ext cx="2562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Spatial resolution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1943000"/>
              </p:ext>
            </p:extLst>
          </p:nvPr>
        </p:nvGraphicFramePr>
        <p:xfrm>
          <a:off x="34926" y="4509120"/>
          <a:ext cx="9109077" cy="165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5383"/>
                <a:gridCol w="825434"/>
                <a:gridCol w="717330"/>
                <a:gridCol w="860796"/>
                <a:gridCol w="860796"/>
                <a:gridCol w="789063"/>
                <a:gridCol w="932528"/>
                <a:gridCol w="932528"/>
                <a:gridCol w="932528"/>
                <a:gridCol w="752691"/>
              </a:tblGrid>
              <a:tr h="424056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Strip</a:t>
                      </a:r>
                      <a:r>
                        <a:rPr lang="en-US" altLang="zh-CN" sz="1600" baseline="0" dirty="0" smtClean="0"/>
                        <a:t> pitch(mm)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</a:t>
                      </a:r>
                      <a:endParaRPr lang="en-US" altLang="zh-CN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1</a:t>
                      </a:r>
                    </a:p>
                    <a:p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1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1</a:t>
                      </a:r>
                    </a:p>
                    <a:p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0.5</a:t>
                      </a:r>
                      <a:endParaRPr lang="en-US" altLang="zh-CN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0.5</a:t>
                      </a:r>
                    </a:p>
                    <a:p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0.25</a:t>
                      </a:r>
                    </a:p>
                    <a:p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0.25</a:t>
                      </a:r>
                    </a:p>
                    <a:p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0.25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300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Cluster size</a:t>
                      </a:r>
                    </a:p>
                    <a:p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</a:rPr>
                        <a:t>(compared with pitch)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i="1" dirty="0" smtClean="0">
                          <a:solidFill>
                            <a:srgbClr val="FF0000"/>
                          </a:solidFill>
                        </a:rPr>
                        <a:t>1.934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smtClean="0">
                          <a:solidFill>
                            <a:srgbClr val="FF0000"/>
                          </a:solidFill>
                        </a:rPr>
                        <a:t>1.927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smtClean="0">
                          <a:solidFill>
                            <a:srgbClr val="FF0000"/>
                          </a:solidFill>
                        </a:rPr>
                        <a:t>1.34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smtClean="0">
                          <a:solidFill>
                            <a:srgbClr val="FF0000"/>
                          </a:solidFill>
                        </a:rPr>
                        <a:t>1.497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smtClean="0">
                          <a:solidFill>
                            <a:srgbClr val="FF0000"/>
                          </a:solidFill>
                        </a:rPr>
                        <a:t>2.119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smtClean="0">
                          <a:solidFill>
                            <a:srgbClr val="FF0000"/>
                          </a:solidFill>
                        </a:rPr>
                        <a:t>1.992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smtClean="0">
                          <a:solidFill>
                            <a:srgbClr val="FF0000"/>
                          </a:solidFill>
                        </a:rPr>
                        <a:t>3.172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smtClean="0">
                          <a:solidFill>
                            <a:srgbClr val="FF0000"/>
                          </a:solidFill>
                        </a:rPr>
                        <a:t>3.052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smtClean="0">
                          <a:solidFill>
                            <a:srgbClr val="FF0000"/>
                          </a:solidFill>
                        </a:rPr>
                        <a:t>3.227</a:t>
                      </a: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SR(sigma :mm)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i="1" dirty="0" smtClean="0">
                          <a:solidFill>
                            <a:srgbClr val="FF0000"/>
                          </a:solidFill>
                        </a:rPr>
                        <a:t>0.297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smtClean="0">
                          <a:solidFill>
                            <a:srgbClr val="FF0000"/>
                          </a:solidFill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smtClean="0">
                          <a:solidFill>
                            <a:srgbClr val="FF0000"/>
                          </a:solidFill>
                        </a:rPr>
                        <a:t>0.385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smtClean="0">
                          <a:solidFill>
                            <a:srgbClr val="FF0000"/>
                          </a:solidFill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smtClean="0">
                          <a:solidFill>
                            <a:srgbClr val="FF0000"/>
                          </a:solidFill>
                        </a:rPr>
                        <a:t>0.142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smtClean="0">
                          <a:solidFill>
                            <a:srgbClr val="FF0000"/>
                          </a:solidFill>
                        </a:rPr>
                        <a:t>0.119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smtClean="0">
                          <a:solidFill>
                            <a:srgbClr val="FF0000"/>
                          </a:solidFill>
                        </a:rPr>
                        <a:t>0.115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smtClean="0">
                          <a:solidFill>
                            <a:srgbClr val="FF0000"/>
                          </a:solidFill>
                        </a:rPr>
                        <a:t>0.113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smtClean="0">
                          <a:solidFill>
                            <a:srgbClr val="FF0000"/>
                          </a:solidFill>
                        </a:rPr>
                        <a:t>0.116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8589" y="2105121"/>
            <a:ext cx="2205182" cy="186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3032"/>
            <a:ext cx="2205182" cy="169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0244"/>
            <a:ext cx="2123727" cy="182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6210866" y="994686"/>
            <a:ext cx="1760592" cy="3044303"/>
            <a:chOff x="282782" y="980728"/>
            <a:chExt cx="2633034" cy="4110555"/>
          </a:xfrm>
        </p:grpSpPr>
        <p:sp>
          <p:nvSpPr>
            <p:cNvPr id="16" name="立方体 15"/>
            <p:cNvSpPr/>
            <p:nvPr/>
          </p:nvSpPr>
          <p:spPr>
            <a:xfrm>
              <a:off x="683568" y="3183057"/>
              <a:ext cx="1440160" cy="1200631"/>
            </a:xfrm>
            <a:prstGeom prst="cube">
              <a:avLst>
                <a:gd name="adj" fmla="val 57432"/>
              </a:avLst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立方体 16"/>
            <p:cNvSpPr/>
            <p:nvPr/>
          </p:nvSpPr>
          <p:spPr>
            <a:xfrm>
              <a:off x="1475656" y="3183057"/>
              <a:ext cx="1440160" cy="1200631"/>
            </a:xfrm>
            <a:prstGeom prst="cube">
              <a:avLst>
                <a:gd name="adj" fmla="val 57432"/>
              </a:avLst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立方体 17"/>
            <p:cNvSpPr/>
            <p:nvPr/>
          </p:nvSpPr>
          <p:spPr>
            <a:xfrm>
              <a:off x="971600" y="2462667"/>
              <a:ext cx="1842015" cy="912909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立方体 18"/>
            <p:cNvSpPr/>
            <p:nvPr/>
          </p:nvSpPr>
          <p:spPr>
            <a:xfrm>
              <a:off x="755576" y="2727504"/>
              <a:ext cx="1800200" cy="912909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collimators</a:t>
              </a:r>
              <a:endParaRPr lang="zh-CN" alt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流程图: 手动操作 19"/>
            <p:cNvSpPr/>
            <p:nvPr/>
          </p:nvSpPr>
          <p:spPr>
            <a:xfrm rot="10800000">
              <a:off x="1259633" y="1350060"/>
              <a:ext cx="1024802" cy="1365082"/>
            </a:xfrm>
            <a:prstGeom prst="flowChartManualOperati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59631" y="980728"/>
              <a:ext cx="1025543" cy="41557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source</a:t>
              </a:r>
              <a:endParaRPr lang="zh-CN" alt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直接箭头连接符 21"/>
            <p:cNvCxnSpPr/>
            <p:nvPr/>
          </p:nvCxnSpPr>
          <p:spPr>
            <a:xfrm flipV="1">
              <a:off x="539552" y="2718213"/>
              <a:ext cx="288032" cy="2880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H="1">
              <a:off x="899592" y="2292894"/>
              <a:ext cx="279648" cy="3533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18632011">
              <a:off x="-59219" y="2239931"/>
              <a:ext cx="1236351" cy="552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~</a:t>
              </a:r>
              <a:r>
                <a:rPr lang="en-US" altLang="zh-CN" sz="1400" dirty="0" smtClean="0">
                  <a:latin typeface="Times New Roman" pitchFamily="18" charset="0"/>
                  <a:cs typeface="Times New Roman" pitchFamily="18" charset="0"/>
                </a:rPr>
                <a:t>110</a:t>
              </a:r>
              <a:r>
                <a:rPr lang="el-GR" altLang="zh-CN" sz="1400" dirty="0" smtClean="0"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US" altLang="zh-CN" sz="1400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直接箭头连接符 24"/>
            <p:cNvCxnSpPr/>
            <p:nvPr/>
          </p:nvCxnSpPr>
          <p:spPr>
            <a:xfrm flipV="1">
              <a:off x="979984" y="4518411"/>
              <a:ext cx="42366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H="1" flipV="1">
              <a:off x="1475656" y="4518411"/>
              <a:ext cx="37680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35594" y="4592594"/>
              <a:ext cx="1279172" cy="498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~</a:t>
              </a:r>
              <a:r>
                <a:rPr lang="en-US" altLang="zh-CN" sz="1400" dirty="0" smtClean="0">
                  <a:latin typeface="Times New Roman" pitchFamily="18" charset="0"/>
                  <a:cs typeface="Times New Roman" pitchFamily="18" charset="0"/>
                </a:rPr>
                <a:t>140</a:t>
              </a:r>
              <a:r>
                <a:rPr lang="el-GR" altLang="zh-CN" sz="1400" dirty="0" smtClean="0"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US" altLang="zh-CN" sz="1400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93028" y="3966735"/>
            <a:ext cx="173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i="1" dirty="0" smtClean="0">
                <a:latin typeface="Times New Roman" pitchFamily="18" charset="0"/>
                <a:cs typeface="Times New Roman" pitchFamily="18" charset="0"/>
              </a:rPr>
              <a:t>Collimation</a:t>
            </a:r>
            <a:endParaRPr lang="zh-CN" alt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8144" y="620688"/>
            <a:ext cx="2412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Cu X-rays tube(8KeV)</a:t>
            </a:r>
            <a:endParaRPr lang="zh-CN" alt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8442" y="2448921"/>
            <a:ext cx="1364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</a:rPr>
              <a:t>Pitch=1mm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56863" y="3039038"/>
            <a:ext cx="1479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</a:rPr>
              <a:t>Pitch=0.5mm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31431" y="1663825"/>
            <a:ext cx="19981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</a:rPr>
              <a:t>Pitch=0.25mm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0668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83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63750822"/>
              </p:ext>
            </p:extLst>
          </p:nvPr>
        </p:nvGraphicFramePr>
        <p:xfrm>
          <a:off x="539552" y="1772816"/>
          <a:ext cx="7776864" cy="4608512"/>
        </p:xfrm>
        <a:graphic>
          <a:graphicData uri="http://schemas.openxmlformats.org/presentationml/2006/ole">
            <p:oleObj spid="_x0000_s1193" name="Graph" r:id="rId4" imgW="4023360" imgH="3108960" progId="Origin50.Graph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9475" y="230832"/>
            <a:ext cx="235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Uniformity 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83671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Total_ADC</a:t>
            </a:r>
            <a:r>
              <a:rPr lang="en-US" altLang="zh-CN" sz="2400" dirty="0" smtClean="0"/>
              <a:t> =</a:t>
            </a:r>
            <a:r>
              <a:rPr lang="el-GR" altLang="zh-CN" sz="2400" dirty="0" smtClean="0"/>
              <a:t>Σ</a:t>
            </a:r>
            <a:r>
              <a:rPr lang="en-US" altLang="zh-CN" sz="2400" dirty="0" smtClean="0"/>
              <a:t>(</a:t>
            </a:r>
            <a:r>
              <a:rPr lang="en-US" altLang="zh-CN" sz="2400" dirty="0" err="1" smtClean="0"/>
              <a:t>hit_ADC</a:t>
            </a:r>
            <a:r>
              <a:rPr lang="en-US" altLang="zh-CN" sz="2400" b="1" dirty="0" smtClean="0"/>
              <a:t> - </a:t>
            </a:r>
            <a:r>
              <a:rPr lang="en-US" altLang="zh-CN" sz="2400" dirty="0" err="1" smtClean="0"/>
              <a:t>pedestal_mean</a:t>
            </a:r>
            <a:r>
              <a:rPr lang="en-US" altLang="zh-CN" sz="2400" dirty="0" smtClean="0"/>
              <a:t>)</a:t>
            </a:r>
          </a:p>
          <a:p>
            <a:r>
              <a:rPr lang="en-US" altLang="zh-CN" sz="2400" dirty="0" smtClean="0"/>
              <a:t>Uniformity = </a:t>
            </a:r>
            <a:r>
              <a:rPr lang="en-US" altLang="zh-CN" sz="2400" dirty="0" err="1" smtClean="0"/>
              <a:t>Total_ADC</a:t>
            </a:r>
            <a:r>
              <a:rPr lang="en-US" altLang="zh-CN" sz="2400" dirty="0" smtClean="0"/>
              <a:t>/</a:t>
            </a:r>
            <a:r>
              <a:rPr lang="en-US" altLang="zh-CN" sz="2400" dirty="0" smtClean="0">
                <a:solidFill>
                  <a:srgbClr val="FF0000"/>
                </a:solidFill>
              </a:rPr>
              <a:t>{</a:t>
            </a:r>
            <a:r>
              <a:rPr lang="en-US" altLang="zh-CN" sz="2400" dirty="0" smtClean="0"/>
              <a:t>(maximum + minimum)/2</a:t>
            </a:r>
            <a:r>
              <a:rPr lang="en-US" altLang="zh-CN" sz="2400" dirty="0" smtClean="0">
                <a:solidFill>
                  <a:srgbClr val="FF0000"/>
                </a:solidFill>
              </a:rPr>
              <a:t>}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0668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80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84" y="20638"/>
            <a:ext cx="9143999" cy="634082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 smtClean="0"/>
              <a:t>Typical Fe55 X-rays Energy spectrum</a:t>
            </a:r>
            <a:endParaRPr lang="zh-CN" alt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585985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5400000">
            <a:off x="1889448" y="218831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counts</a:t>
            </a:r>
            <a:endParaRPr lang="zh-CN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34462" y="5589240"/>
            <a:ext cx="171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Charges(mV)</a:t>
            </a:r>
            <a:endParaRPr lang="zh-CN" altLang="en-US" sz="2400" b="1" dirty="0"/>
          </a:p>
        </p:txBody>
      </p:sp>
      <p:sp>
        <p:nvSpPr>
          <p:cNvPr id="5" name="右箭头 4"/>
          <p:cNvSpPr/>
          <p:nvPr/>
        </p:nvSpPr>
        <p:spPr>
          <a:xfrm>
            <a:off x="4860032" y="3765494"/>
            <a:ext cx="504056" cy="1658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 rot="10800000">
            <a:off x="6084168" y="3765494"/>
            <a:ext cx="504056" cy="1658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615436" y="3809495"/>
            <a:ext cx="162897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FWHM=19.7%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90872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Gas mixture :Ar:CO2(93:7)     Source </a:t>
            </a:r>
            <a:r>
              <a:rPr lang="en-US" altLang="zh-CN" sz="2000" dirty="0"/>
              <a:t>:</a:t>
            </a:r>
            <a:r>
              <a:rPr lang="en-US" altLang="zh-CN" sz="2000" dirty="0" smtClean="0"/>
              <a:t> Fe55 5.9keV X-rays  </a:t>
            </a:r>
          </a:p>
          <a:p>
            <a:r>
              <a:rPr lang="en-US" altLang="zh-CN" sz="2000" dirty="0" smtClean="0"/>
              <a:t>Test:  V-mesh=521V; V-drift=669V;                </a:t>
            </a:r>
            <a:endParaRPr lang="zh-CN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" y="2095980"/>
            <a:ext cx="2210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Charges</a:t>
            </a:r>
            <a:r>
              <a:rPr lang="zh-CN" altLang="en-US" sz="2000" dirty="0" smtClean="0">
                <a:solidFill>
                  <a:srgbClr val="C00000"/>
                </a:solidFill>
              </a:rPr>
              <a:t>：</a:t>
            </a:r>
            <a:r>
              <a:rPr lang="en-US" altLang="zh-CN" sz="2000" dirty="0" smtClean="0">
                <a:solidFill>
                  <a:srgbClr val="C00000"/>
                </a:solidFill>
              </a:rPr>
              <a:t>81.3fC</a:t>
            </a:r>
          </a:p>
          <a:p>
            <a:r>
              <a:rPr lang="en-US" altLang="zh-CN" sz="2000" dirty="0" smtClean="0"/>
              <a:t>71.97mV</a:t>
            </a:r>
            <a:r>
              <a:rPr lang="zh-CN" altLang="en-US" sz="2000" dirty="0" smtClean="0"/>
              <a:t>*</a:t>
            </a:r>
            <a:r>
              <a:rPr lang="en-US" altLang="zh-CN" sz="2000" dirty="0" smtClean="0"/>
              <a:t>1.13pF</a:t>
            </a:r>
            <a:endParaRPr lang="zh-CN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440163"/>
            <a:ext cx="2555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Gain</a:t>
            </a:r>
            <a:r>
              <a:rPr lang="zh-CN" altLang="en-US" sz="2000" dirty="0" smtClean="0">
                <a:solidFill>
                  <a:srgbClr val="C00000"/>
                </a:solidFill>
              </a:rPr>
              <a:t>：</a:t>
            </a:r>
            <a:r>
              <a:rPr lang="en-US" altLang="zh-CN" sz="2000" dirty="0" smtClean="0">
                <a:solidFill>
                  <a:srgbClr val="C00000"/>
                </a:solidFill>
              </a:rPr>
              <a:t>2154</a:t>
            </a:r>
          </a:p>
          <a:p>
            <a:r>
              <a:rPr lang="en-US" altLang="zh-CN" sz="2000" dirty="0" smtClean="0"/>
              <a:t>Charges/e/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5.9keV/ɛ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0668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35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" y="966646"/>
            <a:ext cx="5190427" cy="2769171"/>
          </a:xfrm>
        </p:spPr>
        <p:txBody>
          <a:bodyPr>
            <a:normAutofit fontScale="92500"/>
          </a:bodyPr>
          <a:lstStyle/>
          <a:p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Motivation </a:t>
            </a:r>
          </a:p>
          <a:p>
            <a:pPr marL="0" indent="0">
              <a:buNone/>
            </a:pPr>
            <a:r>
              <a:rPr lang="en-US" altLang="zh-CN" sz="1900" dirty="0" err="1" smtClean="0">
                <a:latin typeface="华文楷体" pitchFamily="2" charset="-122"/>
                <a:ea typeface="华文楷体" pitchFamily="2" charset="-122"/>
              </a:rPr>
              <a:t>Micromegas</a:t>
            </a:r>
            <a:r>
              <a:rPr lang="en-US" altLang="zh-CN" sz="1900" dirty="0" smtClean="0">
                <a:latin typeface="华文楷体" pitchFamily="2" charset="-122"/>
                <a:ea typeface="华文楷体" pitchFamily="2" charset="-122"/>
              </a:rPr>
              <a:t> was proposed as telescope detectors  for BGO EMC in Dark Matter Particle Explorer</a:t>
            </a:r>
            <a:r>
              <a:rPr lang="zh-CN" altLang="en-US" sz="1900" dirty="0" smtClean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1900" dirty="0" smtClean="0">
                <a:latin typeface="华文楷体" pitchFamily="2" charset="-122"/>
                <a:ea typeface="华文楷体" pitchFamily="2" charset="-122"/>
              </a:rPr>
              <a:t>DAMPE)</a:t>
            </a:r>
          </a:p>
          <a:p>
            <a:pPr marL="0" indent="0">
              <a:buNone/>
            </a:pPr>
            <a:r>
              <a:rPr lang="en-US" altLang="zh-CN" sz="1900" dirty="0" smtClean="0">
                <a:latin typeface="华文楷体" pitchFamily="2" charset="-122"/>
                <a:ea typeface="华文楷体" pitchFamily="2" charset="-122"/>
              </a:rPr>
              <a:t>Experiment</a:t>
            </a:r>
            <a:r>
              <a:rPr lang="en-US" altLang="zh-CN" sz="1800" dirty="0" smtClean="0">
                <a:latin typeface="华文楷体" pitchFamily="2" charset="-122"/>
                <a:ea typeface="华文楷体" pitchFamily="2" charset="-122"/>
              </a:rPr>
              <a:t>.</a:t>
            </a:r>
            <a:endParaRPr lang="en-US" altLang="zh-CN" sz="18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Design goals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. Position of Particle  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hits(&lt;1mm spatial resolution) 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buNone/>
            </a:pP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2. Angle of track (&lt;0.5 degree resolution)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3 .Active area (&gt;5cm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*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5cm)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2012-12-13 </a:t>
            </a:r>
            <a:r>
              <a:rPr lang="zh-CN" altLang="en-US" smtClean="0"/>
              <a:t>清华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第三届微结构气体探测器研究研讨会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5906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Telescope system for EMC</a:t>
            </a:r>
            <a:endParaRPr lang="zh-CN" altLang="en-US" sz="2800" b="1" dirty="0"/>
          </a:p>
        </p:txBody>
      </p:sp>
      <p:grpSp>
        <p:nvGrpSpPr>
          <p:cNvPr id="25" name="组合 24"/>
          <p:cNvGrpSpPr/>
          <p:nvPr/>
        </p:nvGrpSpPr>
        <p:grpSpPr>
          <a:xfrm>
            <a:off x="5796136" y="1412776"/>
            <a:ext cx="2664296" cy="4320480"/>
            <a:chOff x="4500500" y="836712"/>
            <a:chExt cx="3347864" cy="4824536"/>
          </a:xfrm>
        </p:grpSpPr>
        <p:pic>
          <p:nvPicPr>
            <p:cNvPr id="8" name="图片 7" descr="micromegas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0500" y="1575551"/>
              <a:ext cx="3347864" cy="989353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515" y="1988841"/>
              <a:ext cx="3203849" cy="720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9" descr="micromegas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8266" y="3789038"/>
              <a:ext cx="3260098" cy="864096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508" y="4149080"/>
              <a:ext cx="3275856" cy="807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直接箭头连接符 11"/>
            <p:cNvCxnSpPr/>
            <p:nvPr/>
          </p:nvCxnSpPr>
          <p:spPr>
            <a:xfrm flipH="1">
              <a:off x="6228692" y="836712"/>
              <a:ext cx="288032" cy="48245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8"/>
            <p:cNvSpPr>
              <a:spLocks/>
            </p:cNvSpPr>
            <p:nvPr/>
          </p:nvSpPr>
          <p:spPr bwMode="auto">
            <a:xfrm rot="10800000">
              <a:off x="6372708" y="2370750"/>
              <a:ext cx="144015" cy="144017"/>
            </a:xfrm>
            <a:custGeom>
              <a:avLst/>
              <a:gdLst>
                <a:gd name="T0" fmla="*/ 336 w 651"/>
                <a:gd name="T1" fmla="*/ 1964 h 1969"/>
                <a:gd name="T2" fmla="*/ 225 w 651"/>
                <a:gd name="T3" fmla="*/ 1543 h 1969"/>
                <a:gd name="T4" fmla="*/ 114 w 651"/>
                <a:gd name="T5" fmla="*/ 1017 h 1969"/>
                <a:gd name="T6" fmla="*/ 3 w 651"/>
                <a:gd name="T7" fmla="*/ 275 h 1969"/>
                <a:gd name="T8" fmla="*/ 131 w 651"/>
                <a:gd name="T9" fmla="*/ 48 h 1969"/>
                <a:gd name="T10" fmla="*/ 535 w 651"/>
                <a:gd name="T11" fmla="*/ 42 h 1969"/>
                <a:gd name="T12" fmla="*/ 646 w 651"/>
                <a:gd name="T13" fmla="*/ 297 h 1969"/>
                <a:gd name="T14" fmla="*/ 563 w 651"/>
                <a:gd name="T15" fmla="*/ 989 h 1969"/>
                <a:gd name="T16" fmla="*/ 468 w 651"/>
                <a:gd name="T17" fmla="*/ 1554 h 1969"/>
                <a:gd name="T18" fmla="*/ 402 w 651"/>
                <a:gd name="T19" fmla="*/ 1969 h 1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1"/>
                <a:gd name="T31" fmla="*/ 0 h 1969"/>
                <a:gd name="T32" fmla="*/ 651 w 651"/>
                <a:gd name="T33" fmla="*/ 1969 h 1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1" h="1969">
                  <a:moveTo>
                    <a:pt x="336" y="1964"/>
                  </a:moveTo>
                  <a:cubicBezTo>
                    <a:pt x="300" y="1833"/>
                    <a:pt x="262" y="1701"/>
                    <a:pt x="225" y="1543"/>
                  </a:cubicBezTo>
                  <a:cubicBezTo>
                    <a:pt x="188" y="1385"/>
                    <a:pt x="151" y="1228"/>
                    <a:pt x="114" y="1017"/>
                  </a:cubicBezTo>
                  <a:cubicBezTo>
                    <a:pt x="77" y="806"/>
                    <a:pt x="0" y="436"/>
                    <a:pt x="3" y="275"/>
                  </a:cubicBezTo>
                  <a:cubicBezTo>
                    <a:pt x="6" y="114"/>
                    <a:pt x="43" y="87"/>
                    <a:pt x="131" y="48"/>
                  </a:cubicBezTo>
                  <a:cubicBezTo>
                    <a:pt x="219" y="9"/>
                    <a:pt x="449" y="0"/>
                    <a:pt x="535" y="42"/>
                  </a:cubicBezTo>
                  <a:cubicBezTo>
                    <a:pt x="621" y="84"/>
                    <a:pt x="641" y="139"/>
                    <a:pt x="646" y="297"/>
                  </a:cubicBezTo>
                  <a:cubicBezTo>
                    <a:pt x="651" y="455"/>
                    <a:pt x="593" y="780"/>
                    <a:pt x="563" y="989"/>
                  </a:cubicBezTo>
                  <a:cubicBezTo>
                    <a:pt x="533" y="1198"/>
                    <a:pt x="495" y="1391"/>
                    <a:pt x="468" y="1554"/>
                  </a:cubicBezTo>
                  <a:cubicBezTo>
                    <a:pt x="441" y="1717"/>
                    <a:pt x="413" y="1900"/>
                    <a:pt x="402" y="1969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 rot="10800000" flipV="1">
              <a:off x="6228692" y="3967417"/>
              <a:ext cx="144015" cy="144017"/>
            </a:xfrm>
            <a:custGeom>
              <a:avLst/>
              <a:gdLst>
                <a:gd name="T0" fmla="*/ 336 w 651"/>
                <a:gd name="T1" fmla="*/ 1964 h 1969"/>
                <a:gd name="T2" fmla="*/ 225 w 651"/>
                <a:gd name="T3" fmla="*/ 1543 h 1969"/>
                <a:gd name="T4" fmla="*/ 114 w 651"/>
                <a:gd name="T5" fmla="*/ 1017 h 1969"/>
                <a:gd name="T6" fmla="*/ 3 w 651"/>
                <a:gd name="T7" fmla="*/ 275 h 1969"/>
                <a:gd name="T8" fmla="*/ 131 w 651"/>
                <a:gd name="T9" fmla="*/ 48 h 1969"/>
                <a:gd name="T10" fmla="*/ 535 w 651"/>
                <a:gd name="T11" fmla="*/ 42 h 1969"/>
                <a:gd name="T12" fmla="*/ 646 w 651"/>
                <a:gd name="T13" fmla="*/ 297 h 1969"/>
                <a:gd name="T14" fmla="*/ 563 w 651"/>
                <a:gd name="T15" fmla="*/ 989 h 1969"/>
                <a:gd name="T16" fmla="*/ 468 w 651"/>
                <a:gd name="T17" fmla="*/ 1554 h 1969"/>
                <a:gd name="T18" fmla="*/ 402 w 651"/>
                <a:gd name="T19" fmla="*/ 1969 h 1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1"/>
                <a:gd name="T31" fmla="*/ 0 h 1969"/>
                <a:gd name="T32" fmla="*/ 651 w 651"/>
                <a:gd name="T33" fmla="*/ 1969 h 1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1" h="1969">
                  <a:moveTo>
                    <a:pt x="336" y="1964"/>
                  </a:moveTo>
                  <a:cubicBezTo>
                    <a:pt x="300" y="1833"/>
                    <a:pt x="262" y="1701"/>
                    <a:pt x="225" y="1543"/>
                  </a:cubicBezTo>
                  <a:cubicBezTo>
                    <a:pt x="188" y="1385"/>
                    <a:pt x="151" y="1228"/>
                    <a:pt x="114" y="1017"/>
                  </a:cubicBezTo>
                  <a:cubicBezTo>
                    <a:pt x="77" y="806"/>
                    <a:pt x="0" y="436"/>
                    <a:pt x="3" y="275"/>
                  </a:cubicBezTo>
                  <a:cubicBezTo>
                    <a:pt x="6" y="114"/>
                    <a:pt x="43" y="87"/>
                    <a:pt x="131" y="48"/>
                  </a:cubicBezTo>
                  <a:cubicBezTo>
                    <a:pt x="219" y="9"/>
                    <a:pt x="449" y="0"/>
                    <a:pt x="535" y="42"/>
                  </a:cubicBezTo>
                  <a:cubicBezTo>
                    <a:pt x="621" y="84"/>
                    <a:pt x="641" y="139"/>
                    <a:pt x="646" y="297"/>
                  </a:cubicBezTo>
                  <a:cubicBezTo>
                    <a:pt x="651" y="455"/>
                    <a:pt x="593" y="780"/>
                    <a:pt x="563" y="989"/>
                  </a:cubicBezTo>
                  <a:cubicBezTo>
                    <a:pt x="533" y="1198"/>
                    <a:pt x="495" y="1391"/>
                    <a:pt x="468" y="1554"/>
                  </a:cubicBezTo>
                  <a:cubicBezTo>
                    <a:pt x="441" y="1717"/>
                    <a:pt x="413" y="1900"/>
                    <a:pt x="402" y="1969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 rot="10800000" flipV="1">
              <a:off x="6300701" y="1879230"/>
              <a:ext cx="144015" cy="72008"/>
            </a:xfrm>
            <a:custGeom>
              <a:avLst/>
              <a:gdLst>
                <a:gd name="T0" fmla="*/ 336 w 651"/>
                <a:gd name="T1" fmla="*/ 1964 h 1969"/>
                <a:gd name="T2" fmla="*/ 225 w 651"/>
                <a:gd name="T3" fmla="*/ 1543 h 1969"/>
                <a:gd name="T4" fmla="*/ 114 w 651"/>
                <a:gd name="T5" fmla="*/ 1017 h 1969"/>
                <a:gd name="T6" fmla="*/ 3 w 651"/>
                <a:gd name="T7" fmla="*/ 275 h 1969"/>
                <a:gd name="T8" fmla="*/ 131 w 651"/>
                <a:gd name="T9" fmla="*/ 48 h 1969"/>
                <a:gd name="T10" fmla="*/ 535 w 651"/>
                <a:gd name="T11" fmla="*/ 42 h 1969"/>
                <a:gd name="T12" fmla="*/ 646 w 651"/>
                <a:gd name="T13" fmla="*/ 297 h 1969"/>
                <a:gd name="T14" fmla="*/ 563 w 651"/>
                <a:gd name="T15" fmla="*/ 989 h 1969"/>
                <a:gd name="T16" fmla="*/ 468 w 651"/>
                <a:gd name="T17" fmla="*/ 1554 h 1969"/>
                <a:gd name="T18" fmla="*/ 402 w 651"/>
                <a:gd name="T19" fmla="*/ 1969 h 1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1"/>
                <a:gd name="T31" fmla="*/ 0 h 1969"/>
                <a:gd name="T32" fmla="*/ 651 w 651"/>
                <a:gd name="T33" fmla="*/ 1969 h 1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1" h="1969">
                  <a:moveTo>
                    <a:pt x="336" y="1964"/>
                  </a:moveTo>
                  <a:cubicBezTo>
                    <a:pt x="300" y="1833"/>
                    <a:pt x="262" y="1701"/>
                    <a:pt x="225" y="1543"/>
                  </a:cubicBezTo>
                  <a:cubicBezTo>
                    <a:pt x="188" y="1385"/>
                    <a:pt x="151" y="1228"/>
                    <a:pt x="114" y="1017"/>
                  </a:cubicBezTo>
                  <a:cubicBezTo>
                    <a:pt x="77" y="806"/>
                    <a:pt x="0" y="436"/>
                    <a:pt x="3" y="275"/>
                  </a:cubicBezTo>
                  <a:cubicBezTo>
                    <a:pt x="6" y="114"/>
                    <a:pt x="43" y="87"/>
                    <a:pt x="131" y="48"/>
                  </a:cubicBezTo>
                  <a:cubicBezTo>
                    <a:pt x="219" y="9"/>
                    <a:pt x="449" y="0"/>
                    <a:pt x="535" y="42"/>
                  </a:cubicBezTo>
                  <a:cubicBezTo>
                    <a:pt x="621" y="84"/>
                    <a:pt x="641" y="139"/>
                    <a:pt x="646" y="297"/>
                  </a:cubicBezTo>
                  <a:cubicBezTo>
                    <a:pt x="651" y="455"/>
                    <a:pt x="593" y="780"/>
                    <a:pt x="563" y="989"/>
                  </a:cubicBezTo>
                  <a:cubicBezTo>
                    <a:pt x="533" y="1198"/>
                    <a:pt x="495" y="1391"/>
                    <a:pt x="468" y="1554"/>
                  </a:cubicBezTo>
                  <a:cubicBezTo>
                    <a:pt x="441" y="1717"/>
                    <a:pt x="413" y="1900"/>
                    <a:pt x="402" y="1969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rot="10800000" flipH="1">
              <a:off x="6256758" y="4581042"/>
              <a:ext cx="144015" cy="144017"/>
            </a:xfrm>
            <a:custGeom>
              <a:avLst/>
              <a:gdLst>
                <a:gd name="T0" fmla="*/ 336 w 651"/>
                <a:gd name="T1" fmla="*/ 1964 h 1969"/>
                <a:gd name="T2" fmla="*/ 225 w 651"/>
                <a:gd name="T3" fmla="*/ 1543 h 1969"/>
                <a:gd name="T4" fmla="*/ 114 w 651"/>
                <a:gd name="T5" fmla="*/ 1017 h 1969"/>
                <a:gd name="T6" fmla="*/ 3 w 651"/>
                <a:gd name="T7" fmla="*/ 275 h 1969"/>
                <a:gd name="T8" fmla="*/ 131 w 651"/>
                <a:gd name="T9" fmla="*/ 48 h 1969"/>
                <a:gd name="T10" fmla="*/ 535 w 651"/>
                <a:gd name="T11" fmla="*/ 42 h 1969"/>
                <a:gd name="T12" fmla="*/ 646 w 651"/>
                <a:gd name="T13" fmla="*/ 297 h 1969"/>
                <a:gd name="T14" fmla="*/ 563 w 651"/>
                <a:gd name="T15" fmla="*/ 989 h 1969"/>
                <a:gd name="T16" fmla="*/ 468 w 651"/>
                <a:gd name="T17" fmla="*/ 1554 h 1969"/>
                <a:gd name="T18" fmla="*/ 402 w 651"/>
                <a:gd name="T19" fmla="*/ 1969 h 1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1"/>
                <a:gd name="T31" fmla="*/ 0 h 1969"/>
                <a:gd name="T32" fmla="*/ 651 w 651"/>
                <a:gd name="T33" fmla="*/ 1969 h 1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1" h="1969">
                  <a:moveTo>
                    <a:pt x="336" y="1964"/>
                  </a:moveTo>
                  <a:cubicBezTo>
                    <a:pt x="300" y="1833"/>
                    <a:pt x="262" y="1701"/>
                    <a:pt x="225" y="1543"/>
                  </a:cubicBezTo>
                  <a:cubicBezTo>
                    <a:pt x="188" y="1385"/>
                    <a:pt x="151" y="1228"/>
                    <a:pt x="114" y="1017"/>
                  </a:cubicBezTo>
                  <a:cubicBezTo>
                    <a:pt x="77" y="806"/>
                    <a:pt x="0" y="436"/>
                    <a:pt x="3" y="275"/>
                  </a:cubicBezTo>
                  <a:cubicBezTo>
                    <a:pt x="6" y="114"/>
                    <a:pt x="43" y="87"/>
                    <a:pt x="131" y="48"/>
                  </a:cubicBezTo>
                  <a:cubicBezTo>
                    <a:pt x="219" y="9"/>
                    <a:pt x="449" y="0"/>
                    <a:pt x="535" y="42"/>
                  </a:cubicBezTo>
                  <a:cubicBezTo>
                    <a:pt x="621" y="84"/>
                    <a:pt x="641" y="139"/>
                    <a:pt x="646" y="297"/>
                  </a:cubicBezTo>
                  <a:cubicBezTo>
                    <a:pt x="651" y="455"/>
                    <a:pt x="593" y="780"/>
                    <a:pt x="563" y="989"/>
                  </a:cubicBezTo>
                  <a:cubicBezTo>
                    <a:pt x="533" y="1198"/>
                    <a:pt x="495" y="1391"/>
                    <a:pt x="468" y="1554"/>
                  </a:cubicBezTo>
                  <a:cubicBezTo>
                    <a:pt x="441" y="1717"/>
                    <a:pt x="413" y="1900"/>
                    <a:pt x="402" y="1969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372708" y="2348880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n-US" altLang="zh-CN" b="1" dirty="0">
                  <a:latin typeface="+mj-ea"/>
                </a:rPr>
                <a:t>e</a:t>
              </a:r>
            </a:p>
          </p:txBody>
        </p:sp>
        <p:sp>
          <p:nvSpPr>
            <p:cNvPr id="19" name="矩形 18"/>
            <p:cNvSpPr/>
            <p:nvPr/>
          </p:nvSpPr>
          <p:spPr>
            <a:xfrm flipV="1">
              <a:off x="6156684" y="1844824"/>
              <a:ext cx="2880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n-US" altLang="zh-CN" b="1" dirty="0">
                  <a:latin typeface="+mj-ea"/>
                </a:rPr>
                <a:t>e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6228692" y="4437112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n-US" altLang="zh-CN" b="1" dirty="0">
                  <a:latin typeface="+mj-ea"/>
                </a:rPr>
                <a:t>e</a:t>
              </a:r>
            </a:p>
          </p:txBody>
        </p:sp>
        <p:sp>
          <p:nvSpPr>
            <p:cNvPr id="21" name="矩形 20"/>
            <p:cNvSpPr/>
            <p:nvPr/>
          </p:nvSpPr>
          <p:spPr>
            <a:xfrm flipV="1">
              <a:off x="6084676" y="4005064"/>
              <a:ext cx="2880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n-US" altLang="zh-CN" b="1" dirty="0">
                  <a:latin typeface="+mj-ea"/>
                </a:rPr>
                <a:t>e</a:t>
              </a: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52243"/>
            <a:ext cx="2817481" cy="192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74215" y="5875658"/>
            <a:ext cx="312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 finished x-y chamber view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372200" y="58052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Basic principle</a:t>
            </a:r>
            <a:endParaRPr lang="zh-CN" altLang="en-US" dirty="0"/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0668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06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12664</TotalTime>
  <Words>1489</Words>
  <Application>Microsoft Office PowerPoint</Application>
  <PresentationFormat>全屏显示(4:3)</PresentationFormat>
  <Paragraphs>366</Paragraphs>
  <Slides>24</Slides>
  <Notes>15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Office 主题​​</vt:lpstr>
      <vt:lpstr>Graph</vt:lpstr>
      <vt:lpstr>Micromegas R&amp;D and Application</vt:lpstr>
      <vt:lpstr>Outline </vt:lpstr>
      <vt:lpstr>幻灯片 3</vt:lpstr>
      <vt:lpstr>幻灯片 4</vt:lpstr>
      <vt:lpstr>幻灯片 5</vt:lpstr>
      <vt:lpstr>幻灯片 6</vt:lpstr>
      <vt:lpstr>幻灯片 7</vt:lpstr>
      <vt:lpstr>Typical Fe55 X-rays Energy spectrum</vt:lpstr>
      <vt:lpstr>幻灯片 9</vt:lpstr>
      <vt:lpstr>Telescope micromegas view</vt:lpstr>
      <vt:lpstr>Setup</vt:lpstr>
      <vt:lpstr>Logic circuit</vt:lpstr>
      <vt:lpstr>幻灯片 13</vt:lpstr>
      <vt:lpstr>幻灯片 14</vt:lpstr>
      <vt:lpstr>幻灯片 15</vt:lpstr>
      <vt:lpstr>幻灯片 16</vt:lpstr>
      <vt:lpstr>Summary </vt:lpstr>
      <vt:lpstr>幻灯片 18</vt:lpstr>
      <vt:lpstr>幻灯片 19</vt:lpstr>
      <vt:lpstr>幻灯片 20</vt:lpstr>
      <vt:lpstr>幻灯片 21</vt:lpstr>
      <vt:lpstr>幻灯片 22</vt:lpstr>
      <vt:lpstr>Micromegas 测试中的噪声问题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黄涛</cp:lastModifiedBy>
  <cp:revision>243</cp:revision>
  <dcterms:modified xsi:type="dcterms:W3CDTF">2012-12-13T00:07:03Z</dcterms:modified>
</cp:coreProperties>
</file>