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0" r:id="rId2"/>
    <p:sldId id="280" r:id="rId3"/>
    <p:sldId id="285" r:id="rId4"/>
    <p:sldId id="259" r:id="rId5"/>
    <p:sldId id="260" r:id="rId6"/>
    <p:sldId id="268" r:id="rId7"/>
    <p:sldId id="263" r:id="rId8"/>
    <p:sldId id="274" r:id="rId9"/>
    <p:sldId id="271" r:id="rId10"/>
    <p:sldId id="290" r:id="rId11"/>
    <p:sldId id="291" r:id="rId12"/>
    <p:sldId id="286" r:id="rId13"/>
    <p:sldId id="272" r:id="rId14"/>
    <p:sldId id="262" r:id="rId15"/>
    <p:sldId id="273" r:id="rId16"/>
    <p:sldId id="287" r:id="rId17"/>
    <p:sldId id="292" r:id="rId18"/>
    <p:sldId id="28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2BFD8"/>
    <a:srgbClr val="84E7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53" autoAdjust="0"/>
  </p:normalViewPr>
  <p:slideViewPr>
    <p:cSldViewPr>
      <p:cViewPr varScale="1">
        <p:scale>
          <a:sx n="90" d="100"/>
          <a:sy n="9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1DDE-E9FA-417A-8B32-A70C3BEA5B71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ADC2-37BE-4148-B417-7F94DD59D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ADC2-37BE-4148-B417-7F94DD59DD5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B27-7777-4827-85E2-D2E55233F699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D343-3287-43D4-8C63-5E82B020988E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7BF-8041-4D8C-B5AA-49603DB2767B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4DF6-0FBA-47A0-8CE7-60E88DD7B9D5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55EE-6EB0-4F39-8BA5-8C53392E81F5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3456-E22C-4558-A59B-24F37AE0593F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F94-1F12-4D81-94C7-6120CB5C560C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59BF-123E-4570-A7B8-654A46A66B44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54B-9812-47E3-B80A-0E9766E9E481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EC6D-EC3D-4D91-BB80-8FFC50ADC350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E2A4-C483-4330-87E6-91807A3B73AF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372-3CD9-48A4-A810-048C630CA9B3}" type="datetime1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li.thu11@gmail.com" TargetMode="External"/><Relationship Id="rId2" Type="http://schemas.openxmlformats.org/officeDocument/2006/relationships/hyperlink" Target="mailto:hfeng@tsinghua.edu.c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1824" y="2130425"/>
            <a:ext cx="6982544" cy="1514599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闭气型气体探测器研究及空间天文中的应用</a:t>
            </a:r>
            <a:endParaRPr lang="zh-CN" altLang="en-US" sz="48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李红 冯骅  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清华大学工程物理系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清华大学天体物理中心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2014/7/19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第四届微结构气体探测器研讨会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80000" cy="10638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小结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372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</a:t>
            </a:r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TPC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射线偏振探测器</a:t>
            </a:r>
            <a:endParaRPr lang="en-US" altLang="zh-CN" sz="32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测量电子径迹，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直接二维成像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TPC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测径迹要求前放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上升时间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&lt;40ns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，噪声约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500e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2400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rms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068960"/>
            <a:ext cx="417628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068960"/>
            <a:ext cx="412339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小结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67645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闭气型气体探测器封装</a:t>
            </a:r>
            <a:endParaRPr lang="en-US" altLang="zh-CN" sz="32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铍窗、多路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feedthrough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* 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两个要点：①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材料释气控制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；②探测器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加工及封装工艺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以上工作寿命；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*  除空间天文应用，有助于气体探测器的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轻量化和紧凑化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2" name="Picture 6" descr="C:\Users\hli\Desktop\2014-04-16 111859.jpg"/>
          <p:cNvPicPr>
            <a:picLocks noChangeAspect="1" noChangeArrowheads="1"/>
          </p:cNvPicPr>
          <p:nvPr/>
        </p:nvPicPr>
        <p:blipFill>
          <a:blip r:embed="rId2" cstate="print"/>
          <a:srcRect r="5128"/>
          <a:stretch>
            <a:fillRect/>
          </a:stretch>
        </p:blipFill>
        <p:spPr bwMode="auto">
          <a:xfrm>
            <a:off x="-4613" y="4365104"/>
            <a:ext cx="2920429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C:\Users\hli\Desktop\_MG_5721.JPG"/>
          <p:cNvPicPr>
            <a:picLocks noChangeAspect="1" noChangeArrowheads="1"/>
          </p:cNvPicPr>
          <p:nvPr/>
        </p:nvPicPr>
        <p:blipFill>
          <a:blip r:embed="rId3" cstate="print"/>
          <a:srcRect l="5646" t="4991" r="2849" b="15000"/>
          <a:stretch>
            <a:fillRect/>
          </a:stretch>
        </p:blipFill>
        <p:spPr bwMode="auto">
          <a:xfrm>
            <a:off x="2915816" y="4365104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C:\Users\hli\Desktop\2014-03-03 140002.jpg"/>
          <p:cNvPicPr>
            <a:picLocks noChangeAspect="1" noChangeArrowheads="1"/>
          </p:cNvPicPr>
          <p:nvPr/>
        </p:nvPicPr>
        <p:blipFill>
          <a:blip r:embed="rId4" cstate="print"/>
          <a:srcRect l="6071" t="5556" r="4888" b="2777"/>
          <a:stretch>
            <a:fillRect/>
          </a:stretch>
        </p:blipFill>
        <p:spPr bwMode="auto">
          <a:xfrm>
            <a:off x="6012160" y="4365104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E:\work\gaspol\lamp\det1\QQ截图20140708141753.jpg"/>
          <p:cNvPicPr>
            <a:picLocks noChangeAspect="1" noChangeArrowheads="1"/>
          </p:cNvPicPr>
          <p:nvPr/>
        </p:nvPicPr>
        <p:blipFill>
          <a:blip r:embed="rId2" cstate="print"/>
          <a:srcRect l="14124" t="2172" r="19044" b="1139"/>
          <a:stretch>
            <a:fillRect/>
          </a:stretch>
        </p:blipFill>
        <p:spPr bwMode="auto">
          <a:xfrm>
            <a:off x="6777719" y="1844824"/>
            <a:ext cx="2330785" cy="2160240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4293096"/>
            <a:ext cx="1932716" cy="23042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556792"/>
            <a:ext cx="3672408" cy="2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II. XILPE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8" y="980728"/>
            <a:ext cx="7611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二维像素成像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的气体偏振探测器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(Costa et al., 2001)</a:t>
            </a:r>
            <a:endParaRPr lang="zh-CN" altLang="en-US" sz="2400" dirty="0"/>
          </a:p>
        </p:txBody>
      </p:sp>
      <p:pic>
        <p:nvPicPr>
          <p:cNvPr id="22" name="Picture 12" descr="Algorithm_step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09" r="6156"/>
          <a:stretch>
            <a:fillRect/>
          </a:stretch>
        </p:blipFill>
        <p:spPr bwMode="auto">
          <a:xfrm>
            <a:off x="3762352" y="4293096"/>
            <a:ext cx="24658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xipe_06"/>
          <p:cNvPicPr>
            <a:picLocks noChangeAspect="1" noChangeArrowheads="1"/>
          </p:cNvPicPr>
          <p:nvPr/>
        </p:nvPicPr>
        <p:blipFill>
          <a:blip r:embed="rId6" cstate="print"/>
          <a:srcRect l="3533" t="13892" r="34477" b="2145"/>
          <a:stretch>
            <a:fillRect/>
          </a:stretch>
        </p:blipFill>
        <p:spPr bwMode="auto">
          <a:xfrm>
            <a:off x="380287" y="2204864"/>
            <a:ext cx="275155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7"/>
          <p:cNvSpPr txBox="1"/>
          <p:nvPr/>
        </p:nvSpPr>
        <p:spPr>
          <a:xfrm>
            <a:off x="2555776" y="22048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XIPE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1700808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XIPE, not selected by 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aster\社会实践\gpd_design.png"/>
          <p:cNvPicPr>
            <a:picLocks noChangeAspect="1" noChangeArrowheads="1"/>
          </p:cNvPicPr>
          <p:nvPr/>
        </p:nvPicPr>
        <p:blipFill>
          <a:blip r:embed="rId2" cstate="print"/>
          <a:srcRect l="7809"/>
          <a:stretch>
            <a:fillRect/>
          </a:stretch>
        </p:blipFill>
        <p:spPr bwMode="auto">
          <a:xfrm>
            <a:off x="0" y="1645121"/>
            <a:ext cx="4262315" cy="4160143"/>
          </a:xfrm>
          <a:prstGeom prst="rect">
            <a:avLst/>
          </a:prstGeom>
          <a:noFill/>
        </p:spPr>
      </p:pic>
      <p:pic>
        <p:nvPicPr>
          <p:cNvPr id="20482" name="Picture 2" descr="C:\Users\hli\Desktop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9"/>
            <a:ext cx="2664000" cy="2573855"/>
          </a:xfrm>
          <a:prstGeom prst="rect">
            <a:avLst/>
          </a:prstGeom>
          <a:noFill/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9552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探测器设计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39952" y="3717032"/>
            <a:ext cx="4824536" cy="2505472"/>
            <a:chOff x="4969935" y="3212976"/>
            <a:chExt cx="6789042" cy="3528392"/>
          </a:xfrm>
        </p:grpSpPr>
        <p:pic>
          <p:nvPicPr>
            <p:cNvPr id="5127" name="Picture 7" descr="E:\master\社会实践\pixe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777" y="3956873"/>
              <a:ext cx="2743200" cy="2095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125" name="Picture 5" descr="C:\Users\hli\Desktop\asi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9935" y="3212976"/>
              <a:ext cx="3647843" cy="3528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097844" y="4937659"/>
              <a:ext cx="228600" cy="1524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7308545" y="5091958"/>
              <a:ext cx="1722593" cy="912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7308545" y="4024232"/>
              <a:ext cx="1722593" cy="912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211960" y="616530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Pixels: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300*352 (15mm*15.24mm)</a:t>
            </a:r>
            <a:endParaRPr lang="zh-CN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hli\Desktop\图片2.png"/>
          <p:cNvPicPr>
            <a:picLocks noChangeAspect="1" noChangeArrowheads="1"/>
          </p:cNvPicPr>
          <p:nvPr/>
        </p:nvPicPr>
        <p:blipFill>
          <a:blip r:embed="rId6" cstate="print"/>
          <a:srcRect l="500"/>
          <a:stretch>
            <a:fillRect/>
          </a:stretch>
        </p:blipFill>
        <p:spPr bwMode="auto">
          <a:xfrm>
            <a:off x="6552504" y="1052793"/>
            <a:ext cx="2556000" cy="2448215"/>
          </a:xfrm>
          <a:prstGeom prst="rect">
            <a:avLst/>
          </a:prstGeom>
          <a:noFill/>
        </p:spPr>
      </p:pic>
      <p:sp>
        <p:nvSpPr>
          <p:cNvPr id="18" name="文本框 5"/>
          <p:cNvSpPr txBox="1"/>
          <p:nvPr/>
        </p:nvSpPr>
        <p:spPr>
          <a:xfrm>
            <a:off x="7159902" y="3356992"/>
            <a:ext cx="18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(Credit P. </a:t>
            </a:r>
            <a:r>
              <a:rPr kumimoji="1" lang="en-US" altLang="zh-CN" dirty="0" err="1" smtClean="0"/>
              <a:t>Soffitta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master\社会实践\_MG_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0" y="548680"/>
            <a:ext cx="4536000" cy="327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E:\master\社会实践\_MG_5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3625134"/>
            <a:ext cx="4536000" cy="326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2530" name="Picture 2" descr="C:\Users\hli\Desktop\_MG_5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326580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探测器封装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61946" y="1200944"/>
            <a:ext cx="5278342" cy="5432064"/>
            <a:chOff x="380147" y="1132921"/>
            <a:chExt cx="5489476" cy="5716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327" y="1132921"/>
              <a:ext cx="2889745" cy="252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3263" y="1133487"/>
              <a:ext cx="2592000" cy="2578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147" y="3645023"/>
              <a:ext cx="2736305" cy="31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3093"/>
            <a:stretch>
              <a:fillRect/>
            </a:stretch>
          </p:blipFill>
          <p:spPr bwMode="auto">
            <a:xfrm>
              <a:off x="3098756" y="3717032"/>
              <a:ext cx="2770867" cy="31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1" name="Picture 9" descr="E:\work\gaspol\lamp\det1\_MG_5891.JPG"/>
          <p:cNvPicPr>
            <a:picLocks noChangeAspect="1" noChangeArrowheads="1"/>
          </p:cNvPicPr>
          <p:nvPr/>
        </p:nvPicPr>
        <p:blipFill>
          <a:blip r:embed="rId6" cstate="print"/>
          <a:srcRect l="9501" t="7017" r="11188" b="9546"/>
          <a:stretch>
            <a:fillRect/>
          </a:stretch>
        </p:blipFill>
        <p:spPr bwMode="auto">
          <a:xfrm>
            <a:off x="5544496" y="3715007"/>
            <a:ext cx="3492000" cy="24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652120" y="98072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GEM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Ar:CO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=7:3 @1.1atm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3326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探测器性能测试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52120" y="198884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光电子径迹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:\master\报告\威海会议\_MG_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3960000" cy="2861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2" name="Picture 2" descr="E:\master\社会实践\IMG_1302.JPG"/>
          <p:cNvPicPr>
            <a:picLocks noChangeAspect="1" noChangeArrowheads="1"/>
          </p:cNvPicPr>
          <p:nvPr/>
        </p:nvPicPr>
        <p:blipFill>
          <a:blip r:embed="rId3" cstate="print"/>
          <a:srcRect t="7286" b="4414"/>
          <a:stretch>
            <a:fillRect/>
          </a:stretch>
        </p:blipFill>
        <p:spPr bwMode="auto">
          <a:xfrm>
            <a:off x="402841" y="1800178"/>
            <a:ext cx="3665103" cy="5057821"/>
          </a:xfrm>
          <a:prstGeom prst="rect">
            <a:avLst/>
          </a:prstGeom>
          <a:noFill/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III. 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EP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卫星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大面积二维成像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气体探测器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003375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GEM</a:t>
            </a:r>
            <a:r>
              <a:rPr lang="zh-CN" altLang="en-US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10cm*10cm</a:t>
            </a:r>
            <a:r>
              <a:rPr lang="zh-CN" altLang="en-US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2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能区：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0.5~4keV</a:t>
            </a:r>
            <a:r>
              <a:rPr lang="zh-CN" altLang="en-US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，超薄入射窗；</a:t>
            </a:r>
            <a:endParaRPr lang="en-US" altLang="zh-CN" sz="2200" dirty="0" smtClean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4437112"/>
            <a:ext cx="4356992" cy="2151601"/>
            <a:chOff x="4572000" y="4437112"/>
            <a:chExt cx="4356992" cy="2151601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165" t="6721" r="9161" b="3662"/>
            <a:stretch>
              <a:fillRect/>
            </a:stretch>
          </p:blipFill>
          <p:spPr bwMode="auto">
            <a:xfrm>
              <a:off x="4572000" y="4437112"/>
              <a:ext cx="4356992" cy="215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直接连接符 12"/>
            <p:cNvCxnSpPr/>
            <p:nvPr/>
          </p:nvCxnSpPr>
          <p:spPr>
            <a:xfrm flipV="1">
              <a:off x="5580112" y="5229200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932040" y="5229200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20072" y="41490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Ultrathin window transmission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III. 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EP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卫星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大面积二维成像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气体探测器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003375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读出：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2D strips</a:t>
            </a:r>
            <a:r>
              <a:rPr lang="zh-CN" altLang="en-US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2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sz="2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位置分辨率：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~200μm.</a:t>
            </a:r>
          </a:p>
        </p:txBody>
      </p:sp>
      <p:pic>
        <p:nvPicPr>
          <p:cNvPr id="18" name="Picture 3" descr="E:\master\社会实践\_MG_5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960000" cy="27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E:\master\报告\威海会议\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621237" cy="4333338"/>
          </a:xfrm>
          <a:prstGeom prst="rect">
            <a:avLst/>
          </a:prstGeom>
          <a:noFill/>
        </p:spPr>
      </p:pic>
      <p:pic>
        <p:nvPicPr>
          <p:cNvPr id="19459" name="Picture 3" descr="E:\master\报告\威海会议\e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1880561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3491880" y="4581128"/>
            <a:ext cx="36004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851920" y="4005064"/>
            <a:ext cx="1224136" cy="5760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51920" y="4941168"/>
            <a:ext cx="1224136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8064" y="594928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Strips: 128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128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Pitch:  800μm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总结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67645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射线偏振探测器</a:t>
            </a:r>
            <a:endParaRPr lang="en-US" altLang="zh-CN" sz="32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测量电子径迹，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直接二维成像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，百微米位置分辨率；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TPC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测径迹要求前放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上升时间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&lt;40ns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，噪声约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500e-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rms.</a:t>
            </a:r>
            <a:endParaRPr lang="en-US" altLang="zh-CN" sz="32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闭气型气体探测器封装</a:t>
            </a:r>
            <a:endParaRPr lang="en-US" altLang="zh-CN" sz="32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铍窗、多路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feedthrough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年以上工作寿命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除空间天文应用，有助于气体探测器的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轻量化和紧凑化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</a:t>
            </a:r>
            <a:endParaRPr lang="en-US" altLang="zh-CN" sz="32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53012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谢谢！</a:t>
            </a:r>
            <a:endParaRPr lang="zh-CN" alt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0131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冯骅，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2"/>
              </a:rPr>
              <a:t>hfeng@tsinghua.edu.cn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李红，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3"/>
              </a:rPr>
              <a:t>hli.astroph@gmail.com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清华大学工程物理系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清华大学高能天体物理中心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work\gaspol\lamp\det1\QQ截图20140708141753.jpg"/>
          <p:cNvPicPr>
            <a:picLocks noChangeAspect="1" noChangeArrowheads="1"/>
          </p:cNvPicPr>
          <p:nvPr/>
        </p:nvPicPr>
        <p:blipFill>
          <a:blip r:embed="rId2" cstate="print"/>
          <a:srcRect l="5763" t="2172" r="13543" b="2999"/>
          <a:stretch>
            <a:fillRect/>
          </a:stretch>
        </p:blipFill>
        <p:spPr bwMode="auto">
          <a:xfrm>
            <a:off x="3203848" y="4581128"/>
            <a:ext cx="302433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E:\master\报告\威海会议\2014-07-02 140949.jpg"/>
          <p:cNvPicPr>
            <a:picLocks noChangeAspect="1" noChangeArrowheads="1"/>
          </p:cNvPicPr>
          <p:nvPr/>
        </p:nvPicPr>
        <p:blipFill>
          <a:blip r:embed="rId3" cstate="print"/>
          <a:srcRect l="21408" t="4575" r="5068"/>
          <a:stretch>
            <a:fillRect/>
          </a:stretch>
        </p:blipFill>
        <p:spPr bwMode="auto">
          <a:xfrm>
            <a:off x="6300192" y="4509120"/>
            <a:ext cx="2843808" cy="21588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研究背景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80831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zh-CN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XTP (X-ray Timing and Polarization)</a:t>
            </a:r>
          </a:p>
          <a:p>
            <a:pPr marL="571500" indent="-571500">
              <a:spcBef>
                <a:spcPts val="0"/>
              </a:spcBef>
              <a:buNone/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基于时间投影室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(TPC)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的气体偏振探测器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altLang="zh-CN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II.   XILPE (X-ray Imaging Light </a:t>
            </a:r>
            <a:r>
              <a:rPr lang="en-US" altLang="zh-CN" sz="28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Polarimetry</a:t>
            </a:r>
            <a:r>
              <a:rPr lang="en-US" altLang="zh-CN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Explorer)</a:t>
            </a:r>
          </a:p>
          <a:p>
            <a:pPr marL="571500" indent="-571500"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基于二维像素成像气体偏振探测器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altLang="zh-CN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III. EP (Einstein Probe)</a:t>
            </a:r>
          </a:p>
          <a:p>
            <a:pPr marL="571500" indent="-571500"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大面积二维成像气体探测器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2049" name="Picture 1" descr="E:\work\gaspol\第一版空间原型机\XTP-渲染-爆炸-铜管\XTP-渲染.jpg"/>
          <p:cNvPicPr>
            <a:picLocks noChangeAspect="1" noChangeArrowheads="1"/>
          </p:cNvPicPr>
          <p:nvPr/>
        </p:nvPicPr>
        <p:blipFill>
          <a:blip r:embed="rId4" cstate="print"/>
          <a:srcRect l="4533" t="2227" r="7298"/>
          <a:stretch>
            <a:fillRect/>
          </a:stretch>
        </p:blipFill>
        <p:spPr bwMode="auto">
          <a:xfrm>
            <a:off x="0" y="4421154"/>
            <a:ext cx="3059832" cy="243684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419872" y="46531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II.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00192" y="465313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III.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3528" y="45811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456384" cy="28263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I. XTP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卫星偏振探测器</a:t>
            </a:r>
            <a:endParaRPr lang="zh-CN" altLang="en-US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backgroundMark x1="69873" y1="39430" x2="69873" y2="39430"/>
                      </a14:backgroundRemoval>
                    </a14:imgEffect>
                  </a14:imgLayer>
                </a14:imgProps>
              </a:ext>
            </a:extLst>
          </a:blip>
          <a:srcRect l="9220" t="12237" r="11211" b="7711"/>
          <a:stretch/>
        </p:blipFill>
        <p:spPr>
          <a:xfrm>
            <a:off x="0" y="3817845"/>
            <a:ext cx="4181231" cy="3067539"/>
          </a:xfrm>
          <a:prstGeom prst="rect">
            <a:avLst/>
          </a:prstGeom>
        </p:spPr>
      </p:pic>
      <p:cxnSp>
        <p:nvCxnSpPr>
          <p:cNvPr id="51" name="直接箭头连接符 50"/>
          <p:cNvCxnSpPr/>
          <p:nvPr/>
        </p:nvCxnSpPr>
        <p:spPr>
          <a:xfrm flipH="1" flipV="1">
            <a:off x="755576" y="3861048"/>
            <a:ext cx="1008112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2483768" y="3861048"/>
            <a:ext cx="1728192" cy="100811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 t="2822" b="1243"/>
          <a:stretch>
            <a:fillRect/>
          </a:stretch>
        </p:blipFill>
        <p:spPr bwMode="auto">
          <a:xfrm>
            <a:off x="4427984" y="1052736"/>
            <a:ext cx="4644008" cy="244827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4932040" y="33439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above-focal-plane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8108" t="5676" r="4051" b="3510"/>
          <a:stretch>
            <a:fillRect/>
          </a:stretch>
        </p:blipFill>
        <p:spPr bwMode="auto">
          <a:xfrm>
            <a:off x="4644008" y="3717032"/>
            <a:ext cx="4211960" cy="31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439" y="3827998"/>
            <a:ext cx="2536689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898" y="924056"/>
            <a:ext cx="2680549" cy="293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228102"/>
            <a:ext cx="2952328" cy="688730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内容占位符 4"/>
          <p:cNvGrpSpPr>
            <a:grpSpLocks noGrp="1"/>
          </p:cNvGrpSpPr>
          <p:nvPr>
            <p:ph idx="1"/>
          </p:nvPr>
        </p:nvGrpSpPr>
        <p:grpSpPr bwMode="auto">
          <a:xfrm>
            <a:off x="845939" y="2154342"/>
            <a:ext cx="4302125" cy="4010962"/>
            <a:chOff x="1619220" y="-307542"/>
            <a:chExt cx="5394396" cy="5771054"/>
          </a:xfrm>
        </p:grpSpPr>
        <p:cxnSp>
          <p:nvCxnSpPr>
            <p:cNvPr id="9" name="直接箭头连接符 8"/>
            <p:cNvCxnSpPr/>
            <p:nvPr/>
          </p:nvCxnSpPr>
          <p:spPr>
            <a:xfrm flipH="1">
              <a:off x="2051171" y="3357546"/>
              <a:ext cx="1801449" cy="179989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3852620" y="333361"/>
              <a:ext cx="0" cy="302418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852620" y="3357546"/>
              <a:ext cx="2951989" cy="0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endCxn id="14" idx="4"/>
            </p:cNvCxnSpPr>
            <p:nvPr/>
          </p:nvCxnSpPr>
          <p:spPr>
            <a:xfrm>
              <a:off x="3852620" y="3357546"/>
              <a:ext cx="1114709" cy="5025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619220" y="2925847"/>
              <a:ext cx="2233399" cy="93420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852620" y="2925847"/>
              <a:ext cx="2231409" cy="93420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619220" y="835869"/>
              <a:ext cx="2233399" cy="11534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852620" y="835869"/>
              <a:ext cx="2231409" cy="11534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cxnSp>
          <p:nvCxnSpPr>
            <p:cNvPr id="17" name="直接箭头连接符 16"/>
            <p:cNvCxnSpPr>
              <a:endCxn id="16" idx="4"/>
            </p:cNvCxnSpPr>
            <p:nvPr/>
          </p:nvCxnSpPr>
          <p:spPr>
            <a:xfrm>
              <a:off x="3852620" y="1413754"/>
              <a:ext cx="1114709" cy="5756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组合 63"/>
            <p:cNvGrpSpPr>
              <a:grpSpLocks/>
            </p:cNvGrpSpPr>
            <p:nvPr/>
          </p:nvGrpSpPr>
          <p:grpSpPr bwMode="auto">
            <a:xfrm>
              <a:off x="3972347" y="-35878"/>
              <a:ext cx="72008" cy="648071"/>
              <a:chOff x="3972347" y="-35878"/>
              <a:chExt cx="72008" cy="648071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3972052" y="-36668"/>
                <a:ext cx="71659" cy="575600"/>
              </a:xfrm>
              <a:custGeom>
                <a:avLst/>
                <a:gdLst>
                  <a:gd name="connsiteX0" fmla="*/ 0 w 207519"/>
                  <a:gd name="connsiteY0" fmla="*/ 0 h 1002082"/>
                  <a:gd name="connsiteX1" fmla="*/ 87682 w 207519"/>
                  <a:gd name="connsiteY1" fmla="*/ 25052 h 1002082"/>
                  <a:gd name="connsiteX2" fmla="*/ 137786 w 207519"/>
                  <a:gd name="connsiteY2" fmla="*/ 100208 h 1002082"/>
                  <a:gd name="connsiteX3" fmla="*/ 187891 w 207519"/>
                  <a:gd name="connsiteY3" fmla="*/ 162838 h 1002082"/>
                  <a:gd name="connsiteX4" fmla="*/ 187891 w 207519"/>
                  <a:gd name="connsiteY4" fmla="*/ 288099 h 1002082"/>
                  <a:gd name="connsiteX5" fmla="*/ 162838 w 207519"/>
                  <a:gd name="connsiteY5" fmla="*/ 363255 h 1002082"/>
                  <a:gd name="connsiteX6" fmla="*/ 137786 w 207519"/>
                  <a:gd name="connsiteY6" fmla="*/ 400833 h 1002082"/>
                  <a:gd name="connsiteX7" fmla="*/ 125260 w 207519"/>
                  <a:gd name="connsiteY7" fmla="*/ 438411 h 1002082"/>
                  <a:gd name="connsiteX8" fmla="*/ 100208 w 207519"/>
                  <a:gd name="connsiteY8" fmla="*/ 475989 h 1002082"/>
                  <a:gd name="connsiteX9" fmla="*/ 87682 w 207519"/>
                  <a:gd name="connsiteY9" fmla="*/ 513567 h 1002082"/>
                  <a:gd name="connsiteX10" fmla="*/ 62630 w 207519"/>
                  <a:gd name="connsiteY10" fmla="*/ 551145 h 1002082"/>
                  <a:gd name="connsiteX11" fmla="*/ 37578 w 207519"/>
                  <a:gd name="connsiteY11" fmla="*/ 626301 h 1002082"/>
                  <a:gd name="connsiteX12" fmla="*/ 75156 w 207519"/>
                  <a:gd name="connsiteY12" fmla="*/ 764088 h 1002082"/>
                  <a:gd name="connsiteX13" fmla="*/ 112734 w 207519"/>
                  <a:gd name="connsiteY13" fmla="*/ 776614 h 1002082"/>
                  <a:gd name="connsiteX14" fmla="*/ 125260 w 207519"/>
                  <a:gd name="connsiteY14" fmla="*/ 814192 h 1002082"/>
                  <a:gd name="connsiteX15" fmla="*/ 162838 w 207519"/>
                  <a:gd name="connsiteY15" fmla="*/ 889348 h 1002082"/>
                  <a:gd name="connsiteX16" fmla="*/ 162838 w 207519"/>
                  <a:gd name="connsiteY16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7519" h="1002082">
                    <a:moveTo>
                      <a:pt x="0" y="0"/>
                    </a:moveTo>
                    <a:cubicBezTo>
                      <a:pt x="433" y="108"/>
                      <a:pt x="81692" y="19062"/>
                      <a:pt x="87682" y="25052"/>
                    </a:cubicBezTo>
                    <a:cubicBezTo>
                      <a:pt x="108972" y="46342"/>
                      <a:pt x="121085" y="75156"/>
                      <a:pt x="137786" y="100208"/>
                    </a:cubicBezTo>
                    <a:cubicBezTo>
                      <a:pt x="169389" y="147612"/>
                      <a:pt x="152193" y="127141"/>
                      <a:pt x="187891" y="162838"/>
                    </a:cubicBezTo>
                    <a:cubicBezTo>
                      <a:pt x="207413" y="221403"/>
                      <a:pt x="207519" y="203048"/>
                      <a:pt x="187891" y="288099"/>
                    </a:cubicBezTo>
                    <a:cubicBezTo>
                      <a:pt x="181953" y="313830"/>
                      <a:pt x="177486" y="341283"/>
                      <a:pt x="162838" y="363255"/>
                    </a:cubicBezTo>
                    <a:cubicBezTo>
                      <a:pt x="154487" y="375781"/>
                      <a:pt x="144519" y="387368"/>
                      <a:pt x="137786" y="400833"/>
                    </a:cubicBezTo>
                    <a:cubicBezTo>
                      <a:pt x="131881" y="412643"/>
                      <a:pt x="131165" y="426601"/>
                      <a:pt x="125260" y="438411"/>
                    </a:cubicBezTo>
                    <a:cubicBezTo>
                      <a:pt x="118527" y="451876"/>
                      <a:pt x="106941" y="462524"/>
                      <a:pt x="100208" y="475989"/>
                    </a:cubicBezTo>
                    <a:cubicBezTo>
                      <a:pt x="94303" y="487799"/>
                      <a:pt x="93587" y="501757"/>
                      <a:pt x="87682" y="513567"/>
                    </a:cubicBezTo>
                    <a:cubicBezTo>
                      <a:pt x="80949" y="527032"/>
                      <a:pt x="68744" y="537388"/>
                      <a:pt x="62630" y="551145"/>
                    </a:cubicBezTo>
                    <a:cubicBezTo>
                      <a:pt x="51905" y="575276"/>
                      <a:pt x="37578" y="626301"/>
                      <a:pt x="37578" y="626301"/>
                    </a:cubicBezTo>
                    <a:cubicBezTo>
                      <a:pt x="42466" y="665403"/>
                      <a:pt x="35682" y="732509"/>
                      <a:pt x="75156" y="764088"/>
                    </a:cubicBezTo>
                    <a:cubicBezTo>
                      <a:pt x="85466" y="772336"/>
                      <a:pt x="100208" y="772439"/>
                      <a:pt x="112734" y="776614"/>
                    </a:cubicBezTo>
                    <a:cubicBezTo>
                      <a:pt x="116909" y="789140"/>
                      <a:pt x="119355" y="802382"/>
                      <a:pt x="125260" y="814192"/>
                    </a:cubicBezTo>
                    <a:cubicBezTo>
                      <a:pt x="141516" y="846704"/>
                      <a:pt x="159690" y="851567"/>
                      <a:pt x="162838" y="889348"/>
                    </a:cubicBezTo>
                    <a:cubicBezTo>
                      <a:pt x="165959" y="926796"/>
                      <a:pt x="162838" y="964504"/>
                      <a:pt x="162838" y="1002082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</a:endParaRPr>
              </a:p>
            </p:txBody>
          </p:sp>
          <p:cxnSp>
            <p:nvCxnSpPr>
              <p:cNvPr id="34" name="直接箭头连接符 33"/>
              <p:cNvCxnSpPr>
                <a:stCxn id="33" idx="15"/>
              </p:cNvCxnSpPr>
              <p:nvPr/>
            </p:nvCxnSpPr>
            <p:spPr>
              <a:xfrm>
                <a:off x="4027787" y="474977"/>
                <a:ext cx="15924" cy="1370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3995937" y="-307542"/>
              <a:ext cx="1368152" cy="48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入射光子</a:t>
              </a: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051171" y="1413754"/>
              <a:ext cx="1369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4356230" y="1413754"/>
              <a:ext cx="13675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4701118" y="1979548"/>
              <a:ext cx="2175138" cy="48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光电子出射方向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491880" y="116632"/>
              <a:ext cx="360040" cy="52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</a:rPr>
                <a:t>Z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24" name="矩形 20"/>
            <p:cNvSpPr>
              <a:spLocks noChangeArrowheads="1"/>
            </p:cNvSpPr>
            <p:nvPr/>
          </p:nvSpPr>
          <p:spPr bwMode="auto">
            <a:xfrm>
              <a:off x="2267744" y="4941168"/>
              <a:ext cx="442252" cy="52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X</a:t>
              </a:r>
              <a:endParaRPr lang="zh-CN" altLang="en-US" b="1">
                <a:latin typeface="Times New Roman" pitchFamily="18" charset="0"/>
              </a:endParaRPr>
            </a:p>
          </p:txBody>
        </p:sp>
        <p:sp>
          <p:nvSpPr>
            <p:cNvPr id="25" name="矩形 21"/>
            <p:cNvSpPr>
              <a:spLocks noChangeArrowheads="1"/>
            </p:cNvSpPr>
            <p:nvPr/>
          </p:nvSpPr>
          <p:spPr bwMode="auto">
            <a:xfrm>
              <a:off x="6571364" y="3419708"/>
              <a:ext cx="442252" cy="52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1656316" y="3068961"/>
              <a:ext cx="2106854" cy="84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探测器平面</a:t>
              </a:r>
              <a:r>
                <a:rPr lang="en-US" altLang="zh-CN" sz="1600" dirty="0">
                  <a:latin typeface="黑体" pitchFamily="49" charset="-122"/>
                  <a:ea typeface="黑体" pitchFamily="49" charset="-122"/>
                </a:rPr>
                <a:t>(X-Y)</a:t>
              </a:r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的角分布</a:t>
              </a:r>
            </a:p>
          </p:txBody>
        </p:sp>
        <p:sp>
          <p:nvSpPr>
            <p:cNvPr id="27" name="矩形 23"/>
            <p:cNvSpPr>
              <a:spLocks noChangeArrowheads="1"/>
            </p:cNvSpPr>
            <p:nvPr/>
          </p:nvSpPr>
          <p:spPr bwMode="auto">
            <a:xfrm>
              <a:off x="3854113" y="1512304"/>
              <a:ext cx="382222" cy="53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00B050"/>
                  </a:solidFill>
                  <a:latin typeface="Times New Roman" pitchFamily="18" charset="0"/>
                </a:rPr>
                <a:t>θ</a:t>
              </a:r>
              <a:endParaRPr lang="zh-CN" altLang="en-US" b="1" i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346276" y="3368968"/>
              <a:ext cx="177160" cy="226128"/>
            </a:xfrm>
            <a:custGeom>
              <a:avLst/>
              <a:gdLst>
                <a:gd name="connsiteX0" fmla="*/ 87682 w 177452"/>
                <a:gd name="connsiteY0" fmla="*/ 0 h 225469"/>
                <a:gd name="connsiteX1" fmla="*/ 162838 w 177452"/>
                <a:gd name="connsiteY1" fmla="*/ 150313 h 225469"/>
                <a:gd name="connsiteX2" fmla="*/ 0 w 177452"/>
                <a:gd name="connsiteY2" fmla="*/ 225469 h 22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52" h="225469">
                  <a:moveTo>
                    <a:pt x="87682" y="0"/>
                  </a:moveTo>
                  <a:cubicBezTo>
                    <a:pt x="132567" y="56367"/>
                    <a:pt x="177452" y="112735"/>
                    <a:pt x="162838" y="150313"/>
                  </a:cubicBezTo>
                  <a:cubicBezTo>
                    <a:pt x="148224" y="187891"/>
                    <a:pt x="74112" y="206680"/>
                    <a:pt x="0" y="225469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9" name="矩形 25"/>
            <p:cNvSpPr>
              <a:spLocks noChangeArrowheads="1"/>
            </p:cNvSpPr>
            <p:nvPr/>
          </p:nvSpPr>
          <p:spPr bwMode="auto">
            <a:xfrm>
              <a:off x="4607240" y="3183712"/>
              <a:ext cx="420403" cy="57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endParaRPr lang="zh-CN" alt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852620" y="1639882"/>
              <a:ext cx="523516" cy="276380"/>
            </a:xfrm>
            <a:custGeom>
              <a:avLst/>
              <a:gdLst>
                <a:gd name="connsiteX0" fmla="*/ 400833 w 505216"/>
                <a:gd name="connsiteY0" fmla="*/ 0 h 279747"/>
                <a:gd name="connsiteX1" fmla="*/ 438411 w 505216"/>
                <a:gd name="connsiteY1" fmla="*/ 237994 h 279747"/>
                <a:gd name="connsiteX2" fmla="*/ 0 w 505216"/>
                <a:gd name="connsiteY2" fmla="*/ 250520 h 27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216" h="279747">
                  <a:moveTo>
                    <a:pt x="400833" y="0"/>
                  </a:moveTo>
                  <a:cubicBezTo>
                    <a:pt x="453024" y="98120"/>
                    <a:pt x="505216" y="196241"/>
                    <a:pt x="438411" y="237994"/>
                  </a:cubicBezTo>
                  <a:cubicBezTo>
                    <a:pt x="371606" y="279747"/>
                    <a:pt x="185803" y="265133"/>
                    <a:pt x="0" y="25052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31" name="TextBox 27"/>
            <p:cNvSpPr txBox="1">
              <a:spLocks noChangeArrowheads="1"/>
            </p:cNvSpPr>
            <p:nvPr/>
          </p:nvSpPr>
          <p:spPr bwMode="auto">
            <a:xfrm>
              <a:off x="2017898" y="1007540"/>
              <a:ext cx="1329965" cy="48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偏振方向</a:t>
              </a:r>
            </a:p>
          </p:txBody>
        </p: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4427985" y="1007540"/>
              <a:ext cx="1333238" cy="48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偏振方向</a:t>
              </a:r>
            </a:p>
          </p:txBody>
        </p:sp>
      </p:grp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651125" y="5324475"/>
          <a:ext cx="1676400" cy="663575"/>
        </p:xfrm>
        <a:graphic>
          <a:graphicData uri="http://schemas.openxmlformats.org/presentationml/2006/ole">
            <p:oleObj spid="_x0000_s1026" name="Equation" r:id="rId6" imgW="876240" imgH="393480" progId="Equation.DSMT4">
              <p:embed/>
            </p:oleObj>
          </a:graphicData>
        </a:graphic>
      </p:graphicFrame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1979712" y="6237312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光电子出射方向在</a:t>
            </a:r>
            <a:r>
              <a:rPr lang="en-US" altLang="zh-CN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X-Y</a:t>
            </a:r>
            <a:r>
              <a:rPr lang="zh-CN" altLang="en-US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平面的投影与偏振方向的夹角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3457327" y="5805264"/>
            <a:ext cx="610617" cy="5047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28184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4208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45°polarized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12687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光电效应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552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物理原理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6" y="31212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</a:t>
            </a:r>
            <a:endParaRPr lang="zh-CN" altLang="en-US" sz="1400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8264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调制曲线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732240" y="2204864"/>
            <a:ext cx="1656184" cy="140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master\社会实践\t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08" y="1412776"/>
            <a:ext cx="66632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95111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1200"/>
              </a:spcBef>
            </a:pP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时间投影室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(TPC)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的气体偏振探测器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(Black et al., 2007)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探测器设计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01317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128 strips readout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Single GEM</a:t>
            </a:r>
          </a:p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190Torr pure DME</a:t>
            </a:r>
          </a:p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units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91633"/>
            <a:ext cx="4824536" cy="26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:\master\报告\香山20130727\_MG_3410.JPG"/>
          <p:cNvPicPr/>
          <p:nvPr/>
        </p:nvPicPr>
        <p:blipFill>
          <a:blip r:embed="rId2" cstate="print"/>
          <a:srcRect l="6812" t="2274"/>
          <a:stretch>
            <a:fillRect/>
          </a:stretch>
        </p:blipFill>
        <p:spPr bwMode="auto">
          <a:xfrm>
            <a:off x="4536496" y="3789040"/>
            <a:ext cx="4355984" cy="305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E:\master\报告\香山20130727\_MG_2257.JPG"/>
          <p:cNvPicPr/>
          <p:nvPr/>
        </p:nvPicPr>
        <p:blipFill>
          <a:blip r:embed="rId3" cstate="print"/>
          <a:srcRect t="6120" b="6603"/>
          <a:stretch>
            <a:fillRect/>
          </a:stretch>
        </p:blipFill>
        <p:spPr bwMode="auto">
          <a:xfrm>
            <a:off x="4067944" y="764704"/>
            <a:ext cx="439248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原理性测试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 descr="E:\master\报告\香山20130727\_MG_34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92" y="3789040"/>
            <a:ext cx="428399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1124744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16 strips readout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* Single GEM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* 190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pure DME</a:t>
            </a:r>
          </a:p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原理性测试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7410" name="Picture 2" descr="E:\master\社会实践\tr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2" y="2492896"/>
            <a:ext cx="5076056" cy="403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115784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二维光电子径迹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调制曲线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898"/>
          <a:stretch>
            <a:fillRect/>
          </a:stretch>
        </p:blipFill>
        <p:spPr bwMode="auto">
          <a:xfrm>
            <a:off x="5184504" y="4007210"/>
            <a:ext cx="3924000" cy="2734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504" y="906955"/>
            <a:ext cx="3924000" cy="283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原理性测试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733907"/>
            <a:ext cx="4087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GEM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有效增益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~8000</a:t>
            </a:r>
            <a:endParaRPr lang="en-US" altLang="zh-CN" sz="2400" b="1" baseline="300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*  能量分辨率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16%@ 6.0keV</a:t>
            </a:r>
            <a:endParaRPr lang="zh-CN" altLang="en-US" sz="24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458" name="图片 3" descr="E:\master\报告\sum2013\gain_Vgem.png"/>
          <p:cNvPicPr>
            <a:picLocks noChangeAspect="1" noChangeArrowheads="1"/>
          </p:cNvPicPr>
          <p:nvPr/>
        </p:nvPicPr>
        <p:blipFill>
          <a:blip r:embed="rId2" cstate="print"/>
          <a:srcRect l="2678" t="4500" r="3394"/>
          <a:stretch>
            <a:fillRect/>
          </a:stretch>
        </p:blipFill>
        <p:spPr bwMode="auto">
          <a:xfrm>
            <a:off x="323528" y="3573352"/>
            <a:ext cx="4141672" cy="30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图片 5" descr="E:\master\报告\sum2013\fwhm_Vgem.png"/>
          <p:cNvPicPr>
            <a:picLocks noChangeAspect="1" noChangeArrowheads="1"/>
          </p:cNvPicPr>
          <p:nvPr/>
        </p:nvPicPr>
        <p:blipFill>
          <a:blip r:embed="rId3" cstate="print"/>
          <a:srcRect l="6877" t="3951" r="3526" b="781"/>
          <a:stretch>
            <a:fillRect/>
          </a:stretch>
        </p:blipFill>
        <p:spPr bwMode="auto">
          <a:xfrm>
            <a:off x="4788024" y="3573016"/>
            <a:ext cx="3974349" cy="30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11560" y="980728"/>
            <a:ext cx="244827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Single GEM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190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pure DME</a:t>
            </a:r>
          </a:p>
        </p:txBody>
      </p:sp>
      <p:pic>
        <p:nvPicPr>
          <p:cNvPr id="9" name="图片 8" descr="E:\master\报告\香山20130727\_MG_2257.JPG"/>
          <p:cNvPicPr/>
          <p:nvPr/>
        </p:nvPicPr>
        <p:blipFill>
          <a:blip r:embed="rId4" cstate="print"/>
          <a:srcRect t="6120" b="6603"/>
          <a:stretch>
            <a:fillRect/>
          </a:stretch>
        </p:blipFill>
        <p:spPr bwMode="auto">
          <a:xfrm>
            <a:off x="4932040" y="764704"/>
            <a:ext cx="360040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_MG_5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391964"/>
            <a:ext cx="448986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_MG_5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135" y="3657724"/>
            <a:ext cx="4489369" cy="31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88640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第一版空间原型机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764704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unit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128ch flexible readout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19459" name="Picture 3" descr="E:\work\gaspol\第一版空间原型机\XTP-渲染-爆炸-铜管\XTP-爆炸-2.jpg"/>
          <p:cNvPicPr>
            <a:picLocks noChangeAspect="1" noChangeArrowheads="1"/>
          </p:cNvPicPr>
          <p:nvPr/>
        </p:nvPicPr>
        <p:blipFill>
          <a:blip r:embed="rId4" cstate="print"/>
          <a:srcRect t="5205" r="17110"/>
          <a:stretch>
            <a:fillRect/>
          </a:stretch>
        </p:blipFill>
        <p:spPr bwMode="auto">
          <a:xfrm>
            <a:off x="144016" y="1556792"/>
            <a:ext cx="3923928" cy="524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355</Words>
  <Application>Microsoft Office PowerPoint</Application>
  <PresentationFormat>全屏显示(4:3)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Equation</vt:lpstr>
      <vt:lpstr>闭气型气体探测器研究及空间天文中的应用</vt:lpstr>
      <vt:lpstr> 研究背景</vt:lpstr>
      <vt:lpstr>I. XTP卫星偏振探测器</vt:lpstr>
      <vt:lpstr>幻灯片 4</vt:lpstr>
      <vt:lpstr>幻灯片 5</vt:lpstr>
      <vt:lpstr>幻灯片 6</vt:lpstr>
      <vt:lpstr>幻灯片 7</vt:lpstr>
      <vt:lpstr>幻灯片 8</vt:lpstr>
      <vt:lpstr>幻灯片 9</vt:lpstr>
      <vt:lpstr>小结</vt:lpstr>
      <vt:lpstr>小结</vt:lpstr>
      <vt:lpstr>II. XILPE</vt:lpstr>
      <vt:lpstr>幻灯片 13</vt:lpstr>
      <vt:lpstr>幻灯片 14</vt:lpstr>
      <vt:lpstr>幻灯片 15</vt:lpstr>
      <vt:lpstr>III. EP卫星大面积二维成像气体探测器</vt:lpstr>
      <vt:lpstr>III. EP卫星大面积二维成像气体探测器</vt:lpstr>
      <vt:lpstr>总结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——CAEP社会实践中期报告</dc:title>
  <dc:creator>hli</dc:creator>
  <cp:lastModifiedBy>hli</cp:lastModifiedBy>
  <cp:revision>505</cp:revision>
  <dcterms:created xsi:type="dcterms:W3CDTF">2014-07-02T00:22:53Z</dcterms:created>
  <dcterms:modified xsi:type="dcterms:W3CDTF">2014-07-19T09:06:04Z</dcterms:modified>
</cp:coreProperties>
</file>