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74" r:id="rId3"/>
    <p:sldId id="269" r:id="rId4"/>
    <p:sldId id="257" r:id="rId5"/>
    <p:sldId id="258" r:id="rId6"/>
    <p:sldId id="264" r:id="rId7"/>
    <p:sldId id="295" r:id="rId8"/>
    <p:sldId id="279" r:id="rId9"/>
    <p:sldId id="275" r:id="rId10"/>
    <p:sldId id="283" r:id="rId11"/>
    <p:sldId id="291" r:id="rId12"/>
    <p:sldId id="280" r:id="rId13"/>
    <p:sldId id="282" r:id="rId14"/>
    <p:sldId id="305" r:id="rId15"/>
    <p:sldId id="303" r:id="rId16"/>
    <p:sldId id="288" r:id="rId17"/>
    <p:sldId id="289" r:id="rId18"/>
    <p:sldId id="297" r:id="rId19"/>
    <p:sldId id="302" r:id="rId20"/>
    <p:sldId id="285" r:id="rId21"/>
    <p:sldId id="292" r:id="rId22"/>
    <p:sldId id="306" r:id="rId23"/>
    <p:sldId id="307" r:id="rId24"/>
    <p:sldId id="278" r:id="rId25"/>
    <p:sldId id="265" r:id="rId26"/>
    <p:sldId id="313" r:id="rId27"/>
    <p:sldId id="308" r:id="rId28"/>
    <p:sldId id="314" r:id="rId29"/>
    <p:sldId id="309" r:id="rId30"/>
    <p:sldId id="310" r:id="rId31"/>
    <p:sldId id="312" r:id="rId3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9" autoAdjust="0"/>
  </p:normalViewPr>
  <p:slideViewPr>
    <p:cSldViewPr>
      <p:cViewPr varScale="1">
        <p:scale>
          <a:sx n="67" d="100"/>
          <a:sy n="67" d="100"/>
        </p:scale>
        <p:origin x="-14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1B9B3-EA9C-4CFE-8418-666BBBE7D252}"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zh-CN" altLang="en-US"/>
        </a:p>
      </dgm:t>
    </dgm:pt>
    <dgm:pt modelId="{97E8D83E-C2BF-4919-AABC-605DDE593D6A}">
      <dgm:prSet phldrT="[文本]" custT="1"/>
      <dgm:spPr/>
      <dgm:t>
        <a:bodyPr/>
        <a:lstStyle/>
        <a:p>
          <a:r>
            <a:rPr lang="en-US" altLang="zh-CN" sz="1600" dirty="0" err="1" smtClean="0"/>
            <a:t>nTPC</a:t>
          </a:r>
          <a:r>
            <a:rPr lang="zh-CN" altLang="en-US" sz="1600" dirty="0" smtClean="0"/>
            <a:t>探测器</a:t>
          </a:r>
          <a:endParaRPr lang="zh-CN" altLang="en-US" sz="1600" dirty="0"/>
        </a:p>
      </dgm:t>
    </dgm:pt>
    <dgm:pt modelId="{DFA707A8-399E-4314-903A-C0637BB45742}" type="parTrans" cxnId="{0D3BA710-5BC0-4745-8C0B-267DD74098C7}">
      <dgm:prSet/>
      <dgm:spPr/>
      <dgm:t>
        <a:bodyPr/>
        <a:lstStyle/>
        <a:p>
          <a:endParaRPr lang="zh-CN" altLang="en-US" sz="1400"/>
        </a:p>
      </dgm:t>
    </dgm:pt>
    <dgm:pt modelId="{ADE2B8D5-2132-4284-A54B-88C8774BDCDC}" type="sibTrans" cxnId="{0D3BA710-5BC0-4745-8C0B-267DD74098C7}">
      <dgm:prSet custT="1"/>
      <dgm:spPr/>
      <dgm:t>
        <a:bodyPr/>
        <a:lstStyle/>
        <a:p>
          <a:endParaRPr lang="zh-CN" altLang="en-US" sz="1200"/>
        </a:p>
      </dgm:t>
    </dgm:pt>
    <dgm:pt modelId="{D374003B-70C7-4B6C-A027-CBCB9211ADE3}">
      <dgm:prSet phldrT="[文本]" custT="1"/>
      <dgm:spPr/>
      <dgm:t>
        <a:bodyPr/>
        <a:lstStyle/>
        <a:p>
          <a:r>
            <a:rPr lang="en-US" altLang="zh-CN" sz="1600" dirty="0" smtClean="0"/>
            <a:t>CASA</a:t>
          </a:r>
          <a:r>
            <a:rPr lang="zh-CN" altLang="en-US" sz="1600" dirty="0" smtClean="0"/>
            <a:t>前放板</a:t>
          </a:r>
          <a:endParaRPr lang="zh-CN" altLang="en-US" sz="1600" dirty="0"/>
        </a:p>
      </dgm:t>
    </dgm:pt>
    <dgm:pt modelId="{47717D52-5999-4E5D-87FC-C218A9D930A1}" type="parTrans" cxnId="{69F6960A-0768-41D1-B192-39D0AC2D4AF4}">
      <dgm:prSet/>
      <dgm:spPr/>
      <dgm:t>
        <a:bodyPr/>
        <a:lstStyle/>
        <a:p>
          <a:endParaRPr lang="zh-CN" altLang="en-US" sz="1400"/>
        </a:p>
      </dgm:t>
    </dgm:pt>
    <dgm:pt modelId="{80B52F00-58FD-4F37-8C48-AA47DC6BA244}" type="sibTrans" cxnId="{69F6960A-0768-41D1-B192-39D0AC2D4AF4}">
      <dgm:prSet custT="1"/>
      <dgm:spPr/>
      <dgm:t>
        <a:bodyPr/>
        <a:lstStyle/>
        <a:p>
          <a:endParaRPr lang="zh-CN" altLang="en-US" sz="1200"/>
        </a:p>
      </dgm:t>
    </dgm:pt>
    <dgm:pt modelId="{84436EC2-32D4-4F82-965E-A140E8E59850}">
      <dgm:prSet phldrT="[文本]" custT="1"/>
      <dgm:spPr/>
      <dgm:t>
        <a:bodyPr/>
        <a:lstStyle/>
        <a:p>
          <a:r>
            <a:rPr lang="en-US" altLang="zh-CN" sz="1600" dirty="0" smtClean="0"/>
            <a:t>DAQ</a:t>
          </a:r>
          <a:r>
            <a:rPr lang="zh-CN" altLang="en-US" sz="1600" dirty="0" smtClean="0"/>
            <a:t>数字化芯片</a:t>
          </a:r>
          <a:endParaRPr lang="zh-CN" altLang="en-US" sz="1600" dirty="0"/>
        </a:p>
      </dgm:t>
    </dgm:pt>
    <dgm:pt modelId="{0B3C3617-340A-402D-913B-4E44AD12EFC2}" type="parTrans" cxnId="{40E2D017-0535-47F5-BBA3-2E6DEFF72879}">
      <dgm:prSet/>
      <dgm:spPr/>
      <dgm:t>
        <a:bodyPr/>
        <a:lstStyle/>
        <a:p>
          <a:endParaRPr lang="zh-CN" altLang="en-US" sz="1400"/>
        </a:p>
      </dgm:t>
    </dgm:pt>
    <dgm:pt modelId="{9985BC0B-8BA7-458B-88AE-9DBBB168BFC6}" type="sibTrans" cxnId="{40E2D017-0535-47F5-BBA3-2E6DEFF72879}">
      <dgm:prSet custT="1"/>
      <dgm:spPr/>
      <dgm:t>
        <a:bodyPr/>
        <a:lstStyle/>
        <a:p>
          <a:endParaRPr lang="zh-CN" altLang="en-US" sz="1200"/>
        </a:p>
      </dgm:t>
    </dgm:pt>
    <dgm:pt modelId="{96FC568F-2A85-4F74-B736-9380F1319C63}">
      <dgm:prSet custT="1"/>
      <dgm:spPr/>
      <dgm:t>
        <a:bodyPr/>
        <a:lstStyle/>
        <a:p>
          <a:r>
            <a:rPr lang="zh-CN" altLang="en-US" sz="1600" dirty="0" smtClean="0"/>
            <a:t>数据处理软件</a:t>
          </a:r>
          <a:endParaRPr lang="zh-CN" altLang="en-US" sz="1600" dirty="0"/>
        </a:p>
      </dgm:t>
    </dgm:pt>
    <dgm:pt modelId="{520A9DCF-63DD-473B-8F49-14B3F441F129}" type="parTrans" cxnId="{3BFFB392-6E01-463A-853E-1C0870C68539}">
      <dgm:prSet/>
      <dgm:spPr/>
      <dgm:t>
        <a:bodyPr/>
        <a:lstStyle/>
        <a:p>
          <a:endParaRPr lang="zh-CN" altLang="en-US" sz="1400"/>
        </a:p>
      </dgm:t>
    </dgm:pt>
    <dgm:pt modelId="{F55342D0-68BD-40A8-A9C3-5FA407974401}" type="sibTrans" cxnId="{3BFFB392-6E01-463A-853E-1C0870C68539}">
      <dgm:prSet/>
      <dgm:spPr/>
      <dgm:t>
        <a:bodyPr/>
        <a:lstStyle/>
        <a:p>
          <a:endParaRPr lang="zh-CN" altLang="en-US" sz="1400"/>
        </a:p>
      </dgm:t>
    </dgm:pt>
    <dgm:pt modelId="{E3F24E69-0CB9-449C-AF11-B539B1FB9F7C}" type="pres">
      <dgm:prSet presAssocID="{39E1B9B3-EA9C-4CFE-8418-666BBBE7D252}" presName="linearFlow" presStyleCnt="0">
        <dgm:presLayoutVars>
          <dgm:resizeHandles val="exact"/>
        </dgm:presLayoutVars>
      </dgm:prSet>
      <dgm:spPr/>
      <dgm:t>
        <a:bodyPr/>
        <a:lstStyle/>
        <a:p>
          <a:endParaRPr lang="zh-CN" altLang="en-US"/>
        </a:p>
      </dgm:t>
    </dgm:pt>
    <dgm:pt modelId="{A6524024-0F6A-4C20-BCAA-6C40D5E5BD51}" type="pres">
      <dgm:prSet presAssocID="{97E8D83E-C2BF-4919-AABC-605DDE593D6A}" presName="node" presStyleLbl="node1" presStyleIdx="0" presStyleCnt="4">
        <dgm:presLayoutVars>
          <dgm:bulletEnabled val="1"/>
        </dgm:presLayoutVars>
      </dgm:prSet>
      <dgm:spPr/>
      <dgm:t>
        <a:bodyPr/>
        <a:lstStyle/>
        <a:p>
          <a:endParaRPr lang="zh-CN" altLang="en-US"/>
        </a:p>
      </dgm:t>
    </dgm:pt>
    <dgm:pt modelId="{71ECAC21-29BB-4769-BB79-5FBF3CB8221B}" type="pres">
      <dgm:prSet presAssocID="{ADE2B8D5-2132-4284-A54B-88C8774BDCDC}" presName="sibTrans" presStyleLbl="sibTrans2D1" presStyleIdx="0" presStyleCnt="3"/>
      <dgm:spPr/>
      <dgm:t>
        <a:bodyPr/>
        <a:lstStyle/>
        <a:p>
          <a:endParaRPr lang="zh-CN" altLang="en-US"/>
        </a:p>
      </dgm:t>
    </dgm:pt>
    <dgm:pt modelId="{2509694B-92A9-4D36-9B5F-D7907DF8DC95}" type="pres">
      <dgm:prSet presAssocID="{ADE2B8D5-2132-4284-A54B-88C8774BDCDC}" presName="connectorText" presStyleLbl="sibTrans2D1" presStyleIdx="0" presStyleCnt="3"/>
      <dgm:spPr/>
      <dgm:t>
        <a:bodyPr/>
        <a:lstStyle/>
        <a:p>
          <a:endParaRPr lang="zh-CN" altLang="en-US"/>
        </a:p>
      </dgm:t>
    </dgm:pt>
    <dgm:pt modelId="{43669833-005C-41E1-A832-D6D85F89055D}" type="pres">
      <dgm:prSet presAssocID="{D374003B-70C7-4B6C-A027-CBCB9211ADE3}" presName="node" presStyleLbl="node1" presStyleIdx="1" presStyleCnt="4">
        <dgm:presLayoutVars>
          <dgm:bulletEnabled val="1"/>
        </dgm:presLayoutVars>
      </dgm:prSet>
      <dgm:spPr/>
      <dgm:t>
        <a:bodyPr/>
        <a:lstStyle/>
        <a:p>
          <a:endParaRPr lang="zh-CN" altLang="en-US"/>
        </a:p>
      </dgm:t>
    </dgm:pt>
    <dgm:pt modelId="{B96F5FE2-045A-44B0-8EC4-4279C69B8912}" type="pres">
      <dgm:prSet presAssocID="{80B52F00-58FD-4F37-8C48-AA47DC6BA244}" presName="sibTrans" presStyleLbl="sibTrans2D1" presStyleIdx="1" presStyleCnt="3"/>
      <dgm:spPr/>
      <dgm:t>
        <a:bodyPr/>
        <a:lstStyle/>
        <a:p>
          <a:endParaRPr lang="zh-CN" altLang="en-US"/>
        </a:p>
      </dgm:t>
    </dgm:pt>
    <dgm:pt modelId="{03DE4CA1-7839-4809-8C44-824408E1D9BD}" type="pres">
      <dgm:prSet presAssocID="{80B52F00-58FD-4F37-8C48-AA47DC6BA244}" presName="connectorText" presStyleLbl="sibTrans2D1" presStyleIdx="1" presStyleCnt="3"/>
      <dgm:spPr/>
      <dgm:t>
        <a:bodyPr/>
        <a:lstStyle/>
        <a:p>
          <a:endParaRPr lang="zh-CN" altLang="en-US"/>
        </a:p>
      </dgm:t>
    </dgm:pt>
    <dgm:pt modelId="{7AD3D14A-B97F-4C53-8F65-E761015EAB22}" type="pres">
      <dgm:prSet presAssocID="{84436EC2-32D4-4F82-965E-A140E8E59850}" presName="node" presStyleLbl="node1" presStyleIdx="2" presStyleCnt="4">
        <dgm:presLayoutVars>
          <dgm:bulletEnabled val="1"/>
        </dgm:presLayoutVars>
      </dgm:prSet>
      <dgm:spPr/>
      <dgm:t>
        <a:bodyPr/>
        <a:lstStyle/>
        <a:p>
          <a:endParaRPr lang="zh-CN" altLang="en-US"/>
        </a:p>
      </dgm:t>
    </dgm:pt>
    <dgm:pt modelId="{824BDAB0-6112-4B46-A083-9E2ED3D0860C}" type="pres">
      <dgm:prSet presAssocID="{9985BC0B-8BA7-458B-88AE-9DBBB168BFC6}" presName="sibTrans" presStyleLbl="sibTrans2D1" presStyleIdx="2" presStyleCnt="3"/>
      <dgm:spPr/>
      <dgm:t>
        <a:bodyPr/>
        <a:lstStyle/>
        <a:p>
          <a:endParaRPr lang="zh-CN" altLang="en-US"/>
        </a:p>
      </dgm:t>
    </dgm:pt>
    <dgm:pt modelId="{F69C6853-A887-4311-BBE0-A802A4714DE6}" type="pres">
      <dgm:prSet presAssocID="{9985BC0B-8BA7-458B-88AE-9DBBB168BFC6}" presName="connectorText" presStyleLbl="sibTrans2D1" presStyleIdx="2" presStyleCnt="3"/>
      <dgm:spPr/>
      <dgm:t>
        <a:bodyPr/>
        <a:lstStyle/>
        <a:p>
          <a:endParaRPr lang="zh-CN" altLang="en-US"/>
        </a:p>
      </dgm:t>
    </dgm:pt>
    <dgm:pt modelId="{3AF29B72-D35D-4F70-BE1C-9FCE9F105C00}" type="pres">
      <dgm:prSet presAssocID="{96FC568F-2A85-4F74-B736-9380F1319C63}" presName="node" presStyleLbl="node1" presStyleIdx="3" presStyleCnt="4">
        <dgm:presLayoutVars>
          <dgm:bulletEnabled val="1"/>
        </dgm:presLayoutVars>
      </dgm:prSet>
      <dgm:spPr/>
      <dgm:t>
        <a:bodyPr/>
        <a:lstStyle/>
        <a:p>
          <a:endParaRPr lang="zh-CN" altLang="en-US"/>
        </a:p>
      </dgm:t>
    </dgm:pt>
  </dgm:ptLst>
  <dgm:cxnLst>
    <dgm:cxn modelId="{A490BE00-1CF1-475B-BB4C-D94D41E8EEFB}" type="presOf" srcId="{9985BC0B-8BA7-458B-88AE-9DBBB168BFC6}" destId="{F69C6853-A887-4311-BBE0-A802A4714DE6}" srcOrd="1" destOrd="0" presId="urn:microsoft.com/office/officeart/2005/8/layout/process2"/>
    <dgm:cxn modelId="{683091F5-A266-4F0A-BB1A-83FB38470B59}" type="presOf" srcId="{84436EC2-32D4-4F82-965E-A140E8E59850}" destId="{7AD3D14A-B97F-4C53-8F65-E761015EAB22}" srcOrd="0" destOrd="0" presId="urn:microsoft.com/office/officeart/2005/8/layout/process2"/>
    <dgm:cxn modelId="{CD3C91EB-68A5-4FB4-B1F7-20DFDF1ED282}" type="presOf" srcId="{97E8D83E-C2BF-4919-AABC-605DDE593D6A}" destId="{A6524024-0F6A-4C20-BCAA-6C40D5E5BD51}" srcOrd="0" destOrd="0" presId="urn:microsoft.com/office/officeart/2005/8/layout/process2"/>
    <dgm:cxn modelId="{0C519C5C-20D9-456E-AC80-D7D65F802E8D}" type="presOf" srcId="{80B52F00-58FD-4F37-8C48-AA47DC6BA244}" destId="{03DE4CA1-7839-4809-8C44-824408E1D9BD}" srcOrd="1" destOrd="0" presId="urn:microsoft.com/office/officeart/2005/8/layout/process2"/>
    <dgm:cxn modelId="{E382DC9D-69EF-4914-8E69-6737D0B5CEC7}" type="presOf" srcId="{9985BC0B-8BA7-458B-88AE-9DBBB168BFC6}" destId="{824BDAB0-6112-4B46-A083-9E2ED3D0860C}" srcOrd="0" destOrd="0" presId="urn:microsoft.com/office/officeart/2005/8/layout/process2"/>
    <dgm:cxn modelId="{10331141-3855-450B-B486-EA9C5708124D}" type="presOf" srcId="{39E1B9B3-EA9C-4CFE-8418-666BBBE7D252}" destId="{E3F24E69-0CB9-449C-AF11-B539B1FB9F7C}" srcOrd="0" destOrd="0" presId="urn:microsoft.com/office/officeart/2005/8/layout/process2"/>
    <dgm:cxn modelId="{69F6960A-0768-41D1-B192-39D0AC2D4AF4}" srcId="{39E1B9B3-EA9C-4CFE-8418-666BBBE7D252}" destId="{D374003B-70C7-4B6C-A027-CBCB9211ADE3}" srcOrd="1" destOrd="0" parTransId="{47717D52-5999-4E5D-87FC-C218A9D930A1}" sibTransId="{80B52F00-58FD-4F37-8C48-AA47DC6BA244}"/>
    <dgm:cxn modelId="{0D3BA710-5BC0-4745-8C0B-267DD74098C7}" srcId="{39E1B9B3-EA9C-4CFE-8418-666BBBE7D252}" destId="{97E8D83E-C2BF-4919-AABC-605DDE593D6A}" srcOrd="0" destOrd="0" parTransId="{DFA707A8-399E-4314-903A-C0637BB45742}" sibTransId="{ADE2B8D5-2132-4284-A54B-88C8774BDCDC}"/>
    <dgm:cxn modelId="{8807B981-14AC-4A97-AAE3-E69ED3D22E79}" type="presOf" srcId="{ADE2B8D5-2132-4284-A54B-88C8774BDCDC}" destId="{2509694B-92A9-4D36-9B5F-D7907DF8DC95}" srcOrd="1" destOrd="0" presId="urn:microsoft.com/office/officeart/2005/8/layout/process2"/>
    <dgm:cxn modelId="{D74E0E5F-CC14-4354-B1DC-916E61A25A29}" type="presOf" srcId="{D374003B-70C7-4B6C-A027-CBCB9211ADE3}" destId="{43669833-005C-41E1-A832-D6D85F89055D}" srcOrd="0" destOrd="0" presId="urn:microsoft.com/office/officeart/2005/8/layout/process2"/>
    <dgm:cxn modelId="{3660C2D5-F89F-4CE7-9913-371C5AE5B0CA}" type="presOf" srcId="{ADE2B8D5-2132-4284-A54B-88C8774BDCDC}" destId="{71ECAC21-29BB-4769-BB79-5FBF3CB8221B}" srcOrd="0" destOrd="0" presId="urn:microsoft.com/office/officeart/2005/8/layout/process2"/>
    <dgm:cxn modelId="{3BFFB392-6E01-463A-853E-1C0870C68539}" srcId="{39E1B9B3-EA9C-4CFE-8418-666BBBE7D252}" destId="{96FC568F-2A85-4F74-B736-9380F1319C63}" srcOrd="3" destOrd="0" parTransId="{520A9DCF-63DD-473B-8F49-14B3F441F129}" sibTransId="{F55342D0-68BD-40A8-A9C3-5FA407974401}"/>
    <dgm:cxn modelId="{A763404C-EA48-450E-9AE4-0E1C6DC579B8}" type="presOf" srcId="{80B52F00-58FD-4F37-8C48-AA47DC6BA244}" destId="{B96F5FE2-045A-44B0-8EC4-4279C69B8912}" srcOrd="0" destOrd="0" presId="urn:microsoft.com/office/officeart/2005/8/layout/process2"/>
    <dgm:cxn modelId="{0B8792B6-E9AD-483A-A3B1-CAB99C1E6032}" type="presOf" srcId="{96FC568F-2A85-4F74-B736-9380F1319C63}" destId="{3AF29B72-D35D-4F70-BE1C-9FCE9F105C00}" srcOrd="0" destOrd="0" presId="urn:microsoft.com/office/officeart/2005/8/layout/process2"/>
    <dgm:cxn modelId="{40E2D017-0535-47F5-BBA3-2E6DEFF72879}" srcId="{39E1B9B3-EA9C-4CFE-8418-666BBBE7D252}" destId="{84436EC2-32D4-4F82-965E-A140E8E59850}" srcOrd="2" destOrd="0" parTransId="{0B3C3617-340A-402D-913B-4E44AD12EFC2}" sibTransId="{9985BC0B-8BA7-458B-88AE-9DBBB168BFC6}"/>
    <dgm:cxn modelId="{EF9AB8C9-9E9F-4F63-9186-B52383E99E3D}" type="presParOf" srcId="{E3F24E69-0CB9-449C-AF11-B539B1FB9F7C}" destId="{A6524024-0F6A-4C20-BCAA-6C40D5E5BD51}" srcOrd="0" destOrd="0" presId="urn:microsoft.com/office/officeart/2005/8/layout/process2"/>
    <dgm:cxn modelId="{4CA2B964-8E57-4BEF-95E7-783186028E6F}" type="presParOf" srcId="{E3F24E69-0CB9-449C-AF11-B539B1FB9F7C}" destId="{71ECAC21-29BB-4769-BB79-5FBF3CB8221B}" srcOrd="1" destOrd="0" presId="urn:microsoft.com/office/officeart/2005/8/layout/process2"/>
    <dgm:cxn modelId="{9451F77B-62BF-4374-B60E-3B0DD5998BE6}" type="presParOf" srcId="{71ECAC21-29BB-4769-BB79-5FBF3CB8221B}" destId="{2509694B-92A9-4D36-9B5F-D7907DF8DC95}" srcOrd="0" destOrd="0" presId="urn:microsoft.com/office/officeart/2005/8/layout/process2"/>
    <dgm:cxn modelId="{1C4AFD3E-649F-42D0-8580-C74B4A5FBC9A}" type="presParOf" srcId="{E3F24E69-0CB9-449C-AF11-B539B1FB9F7C}" destId="{43669833-005C-41E1-A832-D6D85F89055D}" srcOrd="2" destOrd="0" presId="urn:microsoft.com/office/officeart/2005/8/layout/process2"/>
    <dgm:cxn modelId="{4658E497-ECC5-4A4F-974A-6FBD5BC51130}" type="presParOf" srcId="{E3F24E69-0CB9-449C-AF11-B539B1FB9F7C}" destId="{B96F5FE2-045A-44B0-8EC4-4279C69B8912}" srcOrd="3" destOrd="0" presId="urn:microsoft.com/office/officeart/2005/8/layout/process2"/>
    <dgm:cxn modelId="{09D5B430-6090-4B7E-970B-4EDCE17053C2}" type="presParOf" srcId="{B96F5FE2-045A-44B0-8EC4-4279C69B8912}" destId="{03DE4CA1-7839-4809-8C44-824408E1D9BD}" srcOrd="0" destOrd="0" presId="urn:microsoft.com/office/officeart/2005/8/layout/process2"/>
    <dgm:cxn modelId="{57927781-178F-4074-8A18-F78890D5443A}" type="presParOf" srcId="{E3F24E69-0CB9-449C-AF11-B539B1FB9F7C}" destId="{7AD3D14A-B97F-4C53-8F65-E761015EAB22}" srcOrd="4" destOrd="0" presId="urn:microsoft.com/office/officeart/2005/8/layout/process2"/>
    <dgm:cxn modelId="{CF015EED-0AAE-4621-AEB8-32F86F7E7791}" type="presParOf" srcId="{E3F24E69-0CB9-449C-AF11-B539B1FB9F7C}" destId="{824BDAB0-6112-4B46-A083-9E2ED3D0860C}" srcOrd="5" destOrd="0" presId="urn:microsoft.com/office/officeart/2005/8/layout/process2"/>
    <dgm:cxn modelId="{33F87A1D-D0B0-4AF8-BAE6-AD6050C51B9A}" type="presParOf" srcId="{824BDAB0-6112-4B46-A083-9E2ED3D0860C}" destId="{F69C6853-A887-4311-BBE0-A802A4714DE6}" srcOrd="0" destOrd="0" presId="urn:microsoft.com/office/officeart/2005/8/layout/process2"/>
    <dgm:cxn modelId="{6DD7D673-4F07-4D1A-90F8-76C692078CE4}" type="presParOf" srcId="{E3F24E69-0CB9-449C-AF11-B539B1FB9F7C}" destId="{3AF29B72-D35D-4F70-BE1C-9FCE9F105C00}"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24024-0F6A-4C20-BCAA-6C40D5E5BD51}">
      <dsp:nvSpPr>
        <dsp:cNvPr id="0" name=""/>
        <dsp:cNvSpPr/>
      </dsp:nvSpPr>
      <dsp:spPr>
        <a:xfrm>
          <a:off x="399433" y="2355"/>
          <a:ext cx="1577397" cy="8763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err="1" smtClean="0"/>
            <a:t>nTPC</a:t>
          </a:r>
          <a:r>
            <a:rPr lang="zh-CN" altLang="en-US" sz="1600" kern="1200" dirty="0" smtClean="0"/>
            <a:t>探测器</a:t>
          </a:r>
          <a:endParaRPr lang="zh-CN" altLang="en-US" sz="1600" kern="1200" dirty="0"/>
        </a:p>
      </dsp:txBody>
      <dsp:txXfrm>
        <a:off x="425100" y="28022"/>
        <a:ext cx="1526063" cy="824997"/>
      </dsp:txXfrm>
    </dsp:sp>
    <dsp:sp modelId="{71ECAC21-29BB-4769-BB79-5FBF3CB8221B}">
      <dsp:nvSpPr>
        <dsp:cNvPr id="0" name=""/>
        <dsp:cNvSpPr/>
      </dsp:nvSpPr>
      <dsp:spPr>
        <a:xfrm rot="5400000">
          <a:off x="1023819" y="900595"/>
          <a:ext cx="328624" cy="39434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5400000">
        <a:off x="1069827" y="933458"/>
        <a:ext cx="236609" cy="230037"/>
      </dsp:txXfrm>
    </dsp:sp>
    <dsp:sp modelId="{43669833-005C-41E1-A832-D6D85F89055D}">
      <dsp:nvSpPr>
        <dsp:cNvPr id="0" name=""/>
        <dsp:cNvSpPr/>
      </dsp:nvSpPr>
      <dsp:spPr>
        <a:xfrm>
          <a:off x="399433" y="1316853"/>
          <a:ext cx="1577397" cy="8763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CASA</a:t>
          </a:r>
          <a:r>
            <a:rPr lang="zh-CN" altLang="en-US" sz="1600" kern="1200" dirty="0" smtClean="0"/>
            <a:t>前放板</a:t>
          </a:r>
          <a:endParaRPr lang="zh-CN" altLang="en-US" sz="1600" kern="1200" dirty="0"/>
        </a:p>
      </dsp:txBody>
      <dsp:txXfrm>
        <a:off x="425100" y="1342520"/>
        <a:ext cx="1526063" cy="824997"/>
      </dsp:txXfrm>
    </dsp:sp>
    <dsp:sp modelId="{B96F5FE2-045A-44B0-8EC4-4279C69B8912}">
      <dsp:nvSpPr>
        <dsp:cNvPr id="0" name=""/>
        <dsp:cNvSpPr/>
      </dsp:nvSpPr>
      <dsp:spPr>
        <a:xfrm rot="5400000">
          <a:off x="1023819" y="2215093"/>
          <a:ext cx="328624" cy="39434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5400000">
        <a:off x="1069827" y="2247956"/>
        <a:ext cx="236609" cy="230037"/>
      </dsp:txXfrm>
    </dsp:sp>
    <dsp:sp modelId="{7AD3D14A-B97F-4C53-8F65-E761015EAB22}">
      <dsp:nvSpPr>
        <dsp:cNvPr id="0" name=""/>
        <dsp:cNvSpPr/>
      </dsp:nvSpPr>
      <dsp:spPr>
        <a:xfrm>
          <a:off x="399433" y="2631350"/>
          <a:ext cx="1577397" cy="87633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DAQ</a:t>
          </a:r>
          <a:r>
            <a:rPr lang="zh-CN" altLang="en-US" sz="1600" kern="1200" dirty="0" smtClean="0"/>
            <a:t>数字化芯片</a:t>
          </a:r>
          <a:endParaRPr lang="zh-CN" altLang="en-US" sz="1600" kern="1200" dirty="0"/>
        </a:p>
      </dsp:txBody>
      <dsp:txXfrm>
        <a:off x="425100" y="2657017"/>
        <a:ext cx="1526063" cy="824997"/>
      </dsp:txXfrm>
    </dsp:sp>
    <dsp:sp modelId="{824BDAB0-6112-4B46-A083-9E2ED3D0860C}">
      <dsp:nvSpPr>
        <dsp:cNvPr id="0" name=""/>
        <dsp:cNvSpPr/>
      </dsp:nvSpPr>
      <dsp:spPr>
        <a:xfrm rot="5400000">
          <a:off x="1023819" y="3529590"/>
          <a:ext cx="328624" cy="39434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CN" altLang="en-US" sz="1200" kern="1200"/>
        </a:p>
      </dsp:txBody>
      <dsp:txXfrm rot="-5400000">
        <a:off x="1069827" y="3562453"/>
        <a:ext cx="236609" cy="230037"/>
      </dsp:txXfrm>
    </dsp:sp>
    <dsp:sp modelId="{3AF29B72-D35D-4F70-BE1C-9FCE9F105C00}">
      <dsp:nvSpPr>
        <dsp:cNvPr id="0" name=""/>
        <dsp:cNvSpPr/>
      </dsp:nvSpPr>
      <dsp:spPr>
        <a:xfrm>
          <a:off x="399433" y="3945848"/>
          <a:ext cx="1577397" cy="87633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数据处理软件</a:t>
          </a:r>
          <a:endParaRPr lang="zh-CN" altLang="en-US" sz="1600" kern="1200" dirty="0"/>
        </a:p>
      </dsp:txBody>
      <dsp:txXfrm>
        <a:off x="425100" y="3971515"/>
        <a:ext cx="1526063" cy="8249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ACDED6-F0D1-4F67-B4B5-BED442C2992F}" type="datetimeFigureOut">
              <a:rPr lang="zh-CN" altLang="en-US" smtClean="0"/>
              <a:t>2014/7/17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F4ED0A-FA8C-4833-AC86-9621CE71617E}" type="slidenum">
              <a:rPr lang="zh-CN" altLang="en-US" smtClean="0"/>
              <a:t>‹#›</a:t>
            </a:fld>
            <a:endParaRPr lang="zh-CN" altLang="en-US"/>
          </a:p>
        </p:txBody>
      </p:sp>
    </p:spTree>
    <p:extLst>
      <p:ext uri="{BB962C8B-B14F-4D97-AF65-F5344CB8AC3E}">
        <p14:creationId xmlns:p14="http://schemas.microsoft.com/office/powerpoint/2010/main" val="959683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FACB3D-6D50-4202-BB37-A1538A16B886}" type="datetimeFigureOut">
              <a:rPr lang="zh-CN" altLang="en-US" smtClean="0"/>
              <a:t>2014/7/17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1134B-88AD-4FF3-945F-922CF98B40BF}" type="slidenum">
              <a:rPr lang="zh-CN" altLang="en-US" smtClean="0"/>
              <a:t>‹#›</a:t>
            </a:fld>
            <a:endParaRPr lang="zh-CN" altLang="en-US"/>
          </a:p>
        </p:txBody>
      </p:sp>
    </p:spTree>
    <p:extLst>
      <p:ext uri="{BB962C8B-B14F-4D97-AF65-F5344CB8AC3E}">
        <p14:creationId xmlns:p14="http://schemas.microsoft.com/office/powerpoint/2010/main" val="42791082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41134B-88AD-4FF3-945F-922CF98B40BF}" type="slidenum">
              <a:rPr lang="zh-CN" altLang="en-US" smtClean="0"/>
              <a:t>1</a:t>
            </a:fld>
            <a:endParaRPr lang="zh-CN" altLang="en-US"/>
          </a:p>
        </p:txBody>
      </p:sp>
    </p:spTree>
    <p:extLst>
      <p:ext uri="{BB962C8B-B14F-4D97-AF65-F5344CB8AC3E}">
        <p14:creationId xmlns:p14="http://schemas.microsoft.com/office/powerpoint/2010/main" val="81357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60365B-ABB0-42D8-844E-35D3F3D25CAD}" type="datetime1">
              <a:rPr lang="zh-CN" altLang="en-US" smtClean="0"/>
              <a:t>2014/7/17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D48E28-471C-436C-85D0-BA00194A401D}" type="datetime1">
              <a:rPr lang="zh-CN" altLang="en-US" smtClean="0"/>
              <a:t>2014/7/17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FE3AAB1-1CB7-4961-B2D4-B6E8708D3DE5}" type="datetime1">
              <a:rPr lang="zh-CN" altLang="en-US" smtClean="0"/>
              <a:t>2014/7/17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92899D-F902-4ADF-9EFC-783EF1C3E6AB}" type="datetime1">
              <a:rPr lang="zh-CN" altLang="en-US" smtClean="0"/>
              <a:t>2014/7/17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7EF7E2A-7C55-4C9E-AB9C-D584A50CEA20}" type="datetime1">
              <a:rPr lang="zh-CN" altLang="en-US" smtClean="0"/>
              <a:t>2014/7/17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A2BA84B-7A90-4685-9DC3-1DB6E02E945A}" type="datetime1">
              <a:rPr lang="zh-CN" altLang="en-US" smtClean="0"/>
              <a:t>2014/7/17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7F11814-969E-4205-923A-BF92F9DA7E94}" type="datetime1">
              <a:rPr lang="zh-CN" altLang="en-US" smtClean="0"/>
              <a:t>2014/7/17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00921D-B06F-4841-BD01-A56A0E363842}" type="datetime1">
              <a:rPr lang="zh-CN" altLang="en-US" smtClean="0"/>
              <a:t>2014/7/17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84ED74-01B8-44BE-976F-4EEF2B77664F}" type="datetime1">
              <a:rPr lang="zh-CN" altLang="en-US" smtClean="0"/>
              <a:t>2014/7/17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EBB05C-FD96-4624-8D3E-5E2976738739}" type="datetime1">
              <a:rPr lang="zh-CN" altLang="en-US" smtClean="0"/>
              <a:t>2014/7/17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AAAAFAA-D833-43FD-A05C-432162921FA6}" type="datetime1">
              <a:rPr lang="zh-CN" altLang="en-US" smtClean="0"/>
              <a:t>2014/7/17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47108-F6AB-499E-8B42-4AD489DC1DF3}" type="datetime1">
              <a:rPr lang="zh-CN" altLang="en-US" smtClean="0"/>
              <a:t>2014/7/17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jpeg"/><Relationship Id="rId4" Type="http://schemas.openxmlformats.org/officeDocument/2006/relationships/diagramQuickStyle" Target="../diagrams/quickStyle1.xml"/><Relationship Id="rId9"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dirty="0"/>
              <a:t>基于</a:t>
            </a:r>
            <a:r>
              <a:rPr lang="en-US" altLang="zh-CN" dirty="0"/>
              <a:t>GEM-TPC</a:t>
            </a:r>
            <a:r>
              <a:rPr lang="zh-CN" altLang="en-US" dirty="0"/>
              <a:t>的快中子能谱仪</a:t>
            </a:r>
            <a:r>
              <a:rPr lang="zh-CN" altLang="en-US" dirty="0" smtClean="0"/>
              <a:t>的</a:t>
            </a:r>
            <a:r>
              <a:rPr lang="en-US" altLang="zh-CN" smtClean="0"/>
              <a:t>alpha</a:t>
            </a:r>
            <a:r>
              <a:rPr lang="zh-CN" altLang="en-US" smtClean="0"/>
              <a:t>粒子</a:t>
            </a:r>
            <a:r>
              <a:rPr lang="zh-CN" altLang="en-US" dirty="0"/>
              <a:t>测试实验</a:t>
            </a:r>
          </a:p>
        </p:txBody>
      </p:sp>
      <p:sp>
        <p:nvSpPr>
          <p:cNvPr id="3" name="副标题 2"/>
          <p:cNvSpPr>
            <a:spLocks noGrp="1"/>
          </p:cNvSpPr>
          <p:nvPr>
            <p:ph type="subTitle" idx="1"/>
          </p:nvPr>
        </p:nvSpPr>
        <p:spPr>
          <a:xfrm>
            <a:off x="4427984" y="4725144"/>
            <a:ext cx="4536504" cy="1152128"/>
          </a:xfrm>
        </p:spPr>
        <p:txBody>
          <a:bodyPr>
            <a:noAutofit/>
          </a:bodyPr>
          <a:lstStyle/>
          <a:p>
            <a:pPr>
              <a:lnSpc>
                <a:spcPct val="120000"/>
              </a:lnSpc>
            </a:pPr>
            <a:r>
              <a:rPr lang="zh-CN" altLang="en-US" sz="1800" dirty="0" smtClean="0">
                <a:solidFill>
                  <a:schemeClr val="tx1"/>
                </a:solidFill>
              </a:rPr>
              <a:t>清华大学工程物理系 </a:t>
            </a:r>
            <a:endParaRPr lang="en-US" altLang="zh-CN" sz="1800" dirty="0" smtClean="0">
              <a:solidFill>
                <a:schemeClr val="tx1"/>
              </a:solidFill>
            </a:endParaRPr>
          </a:p>
          <a:p>
            <a:pPr>
              <a:lnSpc>
                <a:spcPct val="120000"/>
              </a:lnSpc>
            </a:pPr>
            <a:r>
              <a:rPr lang="zh-CN" altLang="en-US" sz="1800" dirty="0">
                <a:solidFill>
                  <a:schemeClr val="tx1"/>
                </a:solidFill>
              </a:rPr>
              <a:t>导师：李</a:t>
            </a:r>
            <a:r>
              <a:rPr lang="zh-CN" altLang="en-US" sz="1800" dirty="0" smtClean="0">
                <a:solidFill>
                  <a:schemeClr val="tx1"/>
                </a:solidFill>
              </a:rPr>
              <a:t>玉兰，李金，邓智</a:t>
            </a:r>
            <a:endParaRPr lang="en-US" altLang="zh-CN" sz="1800" dirty="0">
              <a:solidFill>
                <a:schemeClr val="tx1"/>
              </a:solidFill>
            </a:endParaRPr>
          </a:p>
          <a:p>
            <a:pPr>
              <a:lnSpc>
                <a:spcPct val="120000"/>
              </a:lnSpc>
            </a:pPr>
            <a:r>
              <a:rPr lang="zh-CN" altLang="en-US" sz="1800" b="1" dirty="0" smtClean="0">
                <a:solidFill>
                  <a:schemeClr val="tx1"/>
                </a:solidFill>
              </a:rPr>
              <a:t>黄孟</a:t>
            </a:r>
            <a:r>
              <a:rPr lang="zh-CN" altLang="en-US" sz="1800" dirty="0" smtClean="0">
                <a:solidFill>
                  <a:schemeClr val="tx1"/>
                </a:solidFill>
              </a:rPr>
              <a:t>，牛莉博，何力，章洪燕，程晓磊</a:t>
            </a:r>
            <a:endParaRPr lang="en-US" altLang="zh-CN" sz="1800" dirty="0" smtClean="0">
              <a:solidFill>
                <a:schemeClr val="tx1"/>
              </a:solidFill>
            </a:endParaRPr>
          </a:p>
          <a:p>
            <a:pPr>
              <a:lnSpc>
                <a:spcPct val="120000"/>
              </a:lnSpc>
            </a:pPr>
            <a:r>
              <a:rPr lang="zh-CN" altLang="en-US" sz="1800" dirty="0" smtClean="0">
                <a:solidFill>
                  <a:schemeClr val="tx1"/>
                </a:solidFill>
              </a:rPr>
              <a:t>日期：</a:t>
            </a:r>
            <a:r>
              <a:rPr lang="en-US" altLang="zh-CN" sz="1800" dirty="0" smtClean="0">
                <a:solidFill>
                  <a:schemeClr val="tx1"/>
                </a:solidFill>
              </a:rPr>
              <a:t>2014.7.20</a:t>
            </a:r>
            <a:endParaRPr lang="zh-CN" altLang="en-US" sz="1800" dirty="0">
              <a:solidFill>
                <a:schemeClr val="tx1"/>
              </a:solidFill>
            </a:endParaRPr>
          </a:p>
        </p:txBody>
      </p:sp>
    </p:spTree>
    <p:extLst>
      <p:ext uri="{BB962C8B-B14F-4D97-AF65-F5344CB8AC3E}">
        <p14:creationId xmlns:p14="http://schemas.microsoft.com/office/powerpoint/2010/main" val="663859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alpha</a:t>
            </a:r>
            <a:r>
              <a:rPr lang="zh-CN" altLang="en-US" sz="3600" dirty="0" smtClean="0"/>
              <a:t>粒子实验内容和数据获取</a:t>
            </a:r>
            <a:endParaRPr lang="en-US" altLang="zh-CN" sz="3600" dirty="0"/>
          </a:p>
        </p:txBody>
      </p:sp>
      <p:sp>
        <p:nvSpPr>
          <p:cNvPr id="3" name="内容占位符 2"/>
          <p:cNvSpPr>
            <a:spLocks noGrp="1"/>
          </p:cNvSpPr>
          <p:nvPr>
            <p:ph idx="1"/>
          </p:nvPr>
        </p:nvSpPr>
        <p:spPr>
          <a:xfrm>
            <a:off x="457200" y="1484784"/>
            <a:ext cx="5410944" cy="1180728"/>
          </a:xfrm>
          <a:solidFill>
            <a:srgbClr val="92D050"/>
          </a:solidFill>
          <a:ln>
            <a:solidFill>
              <a:schemeClr val="tx1"/>
            </a:solidFill>
          </a:ln>
        </p:spPr>
        <p:txBody>
          <a:bodyPr>
            <a:normAutofit fontScale="92500" lnSpcReduction="10000"/>
          </a:bodyPr>
          <a:lstStyle/>
          <a:p>
            <a:r>
              <a:rPr lang="zh-CN" altLang="en-US" sz="1800" dirty="0"/>
              <a:t>选用的</a:t>
            </a:r>
            <a:r>
              <a:rPr lang="en-US" altLang="zh-CN" sz="1800" dirty="0"/>
              <a:t>pad</a:t>
            </a:r>
            <a:r>
              <a:rPr lang="zh-CN" altLang="en-US" sz="1800" dirty="0"/>
              <a:t>：</a:t>
            </a:r>
            <a:r>
              <a:rPr lang="en-US" altLang="zh-CN" sz="1800" dirty="0"/>
              <a:t>QTE1_2, QTE1_3, </a:t>
            </a:r>
            <a:r>
              <a:rPr lang="en-US" altLang="zh-CN" sz="1800" dirty="0" smtClean="0"/>
              <a:t>QTE1_4</a:t>
            </a:r>
          </a:p>
          <a:p>
            <a:r>
              <a:rPr lang="zh-CN" altLang="en-US" sz="1800" dirty="0" smtClean="0"/>
              <a:t>触发信号：底层</a:t>
            </a:r>
            <a:r>
              <a:rPr lang="en-US" altLang="zh-CN" sz="1800" dirty="0" smtClean="0"/>
              <a:t>GEM</a:t>
            </a:r>
            <a:r>
              <a:rPr lang="zh-CN" altLang="en-US" sz="1800" dirty="0" smtClean="0"/>
              <a:t>膜的下表面引出的阴极信号</a:t>
            </a:r>
            <a:endParaRPr lang="en-US" altLang="zh-CN" sz="1800" dirty="0" smtClean="0"/>
          </a:p>
          <a:p>
            <a:r>
              <a:rPr lang="zh-CN" altLang="en-US" sz="1800" dirty="0" smtClean="0"/>
              <a:t>采数时间：</a:t>
            </a:r>
            <a:r>
              <a:rPr lang="en-US" altLang="zh-CN" sz="1800" dirty="0" smtClean="0"/>
              <a:t>4 hours</a:t>
            </a:r>
          </a:p>
          <a:p>
            <a:r>
              <a:rPr lang="zh-CN" altLang="en-US" sz="1800" dirty="0" smtClean="0"/>
              <a:t>总的事例数：</a:t>
            </a:r>
            <a:r>
              <a:rPr lang="en-US" altLang="zh-CN" sz="1800" dirty="0" smtClean="0"/>
              <a:t>10000</a:t>
            </a:r>
            <a:r>
              <a:rPr lang="zh-CN" altLang="en-US" sz="1800" dirty="0" smtClean="0"/>
              <a:t>（</a:t>
            </a:r>
            <a:r>
              <a:rPr lang="en-US" altLang="zh-CN" sz="1800" dirty="0" smtClean="0"/>
              <a:t>~0.7Hz</a:t>
            </a:r>
            <a:r>
              <a:rPr lang="zh-CN" altLang="en-US" sz="1800" dirty="0" smtClean="0"/>
              <a:t>）</a:t>
            </a:r>
            <a:endParaRPr lang="en-US" altLang="zh-CN" sz="1800" dirty="0" smtClean="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7" name="Picture 109" descr="D:\nTPC课题文档整理\pad对应表\pad-QTE-CASA-FADC\fan_1.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29" t="1778" r="1582" b="1764"/>
          <a:stretch/>
        </p:blipFill>
        <p:spPr bwMode="auto">
          <a:xfrm>
            <a:off x="539551" y="3068960"/>
            <a:ext cx="3262335"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研究生资料\科研\项目\nTPC\nTPC硬件工作\实验\利用TPC测试α射线\测量角度分辨率\实验结果\阴极通道的调试\tek00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063" y="2290454"/>
            <a:ext cx="2784308" cy="208823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p:nvPr/>
        </p:nvPicPr>
        <p:blipFill>
          <a:blip r:embed="rId4" cstate="print">
            <a:extLst>
              <a:ext uri="{28A0092B-C50C-407E-A947-70E740481C1C}">
                <a14:useLocalDpi xmlns:a14="http://schemas.microsoft.com/office/drawing/2010/main" val="0"/>
              </a:ext>
            </a:extLst>
          </a:blip>
          <a:stretch>
            <a:fillRect/>
          </a:stretch>
        </p:blipFill>
        <p:spPr>
          <a:xfrm>
            <a:off x="3512567" y="2829113"/>
            <a:ext cx="1974850" cy="1487805"/>
          </a:xfrm>
          <a:prstGeom prst="rect">
            <a:avLst/>
          </a:prstGeom>
        </p:spPr>
      </p:pic>
      <p:sp>
        <p:nvSpPr>
          <p:cNvPr id="9" name="右箭头 8"/>
          <p:cNvSpPr/>
          <p:nvPr/>
        </p:nvSpPr>
        <p:spPr>
          <a:xfrm>
            <a:off x="4119265" y="3717032"/>
            <a:ext cx="1028799" cy="14401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五角星 9"/>
          <p:cNvSpPr/>
          <p:nvPr/>
        </p:nvSpPr>
        <p:spPr>
          <a:xfrm>
            <a:off x="3898503" y="3645024"/>
            <a:ext cx="216024" cy="216024"/>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9551" y="5373216"/>
            <a:ext cx="1368153" cy="100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flipV="1">
            <a:off x="539551" y="2829113"/>
            <a:ext cx="2973016" cy="2544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907704" y="4316918"/>
            <a:ext cx="3579713" cy="2059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512567" y="2829113"/>
            <a:ext cx="1970113" cy="1476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下箭头 14"/>
          <p:cNvSpPr/>
          <p:nvPr/>
        </p:nvSpPr>
        <p:spPr>
          <a:xfrm>
            <a:off x="7224294" y="4626986"/>
            <a:ext cx="32403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内容占位符 2"/>
          <p:cNvSpPr txBox="1">
            <a:spLocks/>
          </p:cNvSpPr>
          <p:nvPr/>
        </p:nvSpPr>
        <p:spPr>
          <a:xfrm>
            <a:off x="5010876" y="5733256"/>
            <a:ext cx="3929608" cy="360041"/>
          </a:xfrm>
          <a:prstGeom prst="rect">
            <a:avLst/>
          </a:prstGeom>
          <a:solidFill>
            <a:srgbClr val="FFFF00"/>
          </a:solidFill>
          <a:ln>
            <a:solidFill>
              <a:schemeClr val="tx1"/>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800" dirty="0" smtClean="0"/>
              <a:t>接入</a:t>
            </a:r>
            <a:r>
              <a:rPr lang="en-US" altLang="zh-CN" sz="1800" dirty="0" smtClean="0"/>
              <a:t>FADC 1724A</a:t>
            </a:r>
            <a:r>
              <a:rPr lang="zh-CN" altLang="en-US" sz="1800" dirty="0" smtClean="0"/>
              <a:t>的触发信号输入端</a:t>
            </a:r>
            <a:endParaRPr lang="zh-CN" altLang="en-US" sz="1800" dirty="0"/>
          </a:p>
        </p:txBody>
      </p:sp>
      <p:sp>
        <p:nvSpPr>
          <p:cNvPr id="20" name="TextBox 19"/>
          <p:cNvSpPr txBox="1"/>
          <p:nvPr/>
        </p:nvSpPr>
        <p:spPr>
          <a:xfrm>
            <a:off x="6156176" y="3980476"/>
            <a:ext cx="2441695" cy="338554"/>
          </a:xfrm>
          <a:prstGeom prst="rect">
            <a:avLst/>
          </a:prstGeom>
          <a:solidFill>
            <a:srgbClr val="FFC000"/>
          </a:solidFill>
          <a:ln>
            <a:solidFill>
              <a:schemeClr val="tx1"/>
            </a:solidFill>
          </a:ln>
        </p:spPr>
        <p:txBody>
          <a:bodyPr wrap="none" rtlCol="0">
            <a:spAutoFit/>
          </a:bodyPr>
          <a:lstStyle/>
          <a:p>
            <a:pPr algn="ctr"/>
            <a:r>
              <a:rPr lang="zh-CN" altLang="en-US" sz="1600" dirty="0" smtClean="0"/>
              <a:t>阴极信号（过阈甄别后）</a:t>
            </a:r>
            <a:endParaRPr lang="zh-CN" altLang="en-US" sz="1600" dirty="0"/>
          </a:p>
        </p:txBody>
      </p:sp>
      <p:cxnSp>
        <p:nvCxnSpPr>
          <p:cNvPr id="18" name="直接箭头连接符 17"/>
          <p:cNvCxnSpPr/>
          <p:nvPr/>
        </p:nvCxnSpPr>
        <p:spPr>
          <a:xfrm flipV="1">
            <a:off x="6444208" y="2829113"/>
            <a:ext cx="456050" cy="923923"/>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94873" y="4601666"/>
            <a:ext cx="1056379" cy="338554"/>
          </a:xfrm>
          <a:prstGeom prst="rect">
            <a:avLst/>
          </a:prstGeom>
          <a:solidFill>
            <a:srgbClr val="FFC000"/>
          </a:solidFill>
          <a:ln>
            <a:solidFill>
              <a:schemeClr val="tx1"/>
            </a:solidFill>
          </a:ln>
        </p:spPr>
        <p:txBody>
          <a:bodyPr wrap="none" rtlCol="0">
            <a:spAutoFit/>
          </a:bodyPr>
          <a:lstStyle/>
          <a:p>
            <a:pPr algn="ctr"/>
            <a:r>
              <a:rPr lang="en-US" altLang="zh-CN" sz="1600" dirty="0" smtClean="0"/>
              <a:t>Am-241</a:t>
            </a:r>
            <a:r>
              <a:rPr lang="zh-CN" altLang="en-US" sz="1600" dirty="0" smtClean="0"/>
              <a:t>源</a:t>
            </a:r>
            <a:endParaRPr lang="zh-CN" altLang="en-US" sz="1600" dirty="0"/>
          </a:p>
        </p:txBody>
      </p:sp>
      <p:cxnSp>
        <p:nvCxnSpPr>
          <p:cNvPr id="24" name="直接箭头连接符 23"/>
          <p:cNvCxnSpPr/>
          <p:nvPr/>
        </p:nvCxnSpPr>
        <p:spPr>
          <a:xfrm flipH="1" flipV="1">
            <a:off x="4006515" y="3980476"/>
            <a:ext cx="388359" cy="6211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599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GEM</a:t>
            </a:r>
            <a:r>
              <a:rPr lang="zh-CN" altLang="en-US" sz="3600" dirty="0" smtClean="0"/>
              <a:t>膜增益一致性测试</a:t>
            </a:r>
            <a:endParaRPr lang="en-US" altLang="zh-CN" sz="3600" dirty="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C:\Users\huang-m11\Desktop\9B6799CF7C516429301DA43AFA2365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103" y="1484785"/>
            <a:ext cx="3168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uang-m11\Desktop\3300BAB038C729D96B538401806806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918" y="4075120"/>
            <a:ext cx="3177712" cy="238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6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3600" dirty="0" smtClean="0"/>
              <a:t>电子学系统增益标定和</a:t>
            </a:r>
            <a:r>
              <a:rPr lang="zh-CN" altLang="en-US" sz="3600" dirty="0"/>
              <a:t>通道</a:t>
            </a:r>
            <a:r>
              <a:rPr lang="zh-CN" altLang="en-US" sz="3600" dirty="0" smtClean="0"/>
              <a:t>触发时间的校正</a:t>
            </a:r>
            <a:endParaRPr lang="en-US" altLang="zh-CN" sz="3600"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655276136"/>
              </p:ext>
            </p:extLst>
          </p:nvPr>
        </p:nvGraphicFramePr>
        <p:xfrm>
          <a:off x="755576" y="1340768"/>
          <a:ext cx="7416821" cy="2556876"/>
        </p:xfrm>
        <a:graphic>
          <a:graphicData uri="http://schemas.openxmlformats.org/drawingml/2006/table">
            <a:tbl>
              <a:tblPr firstRow="1" firstCol="1" bandRow="1">
                <a:tableStyleId>{5940675A-B579-460E-94D1-54222C63F5DA}</a:tableStyleId>
              </a:tblPr>
              <a:tblGrid>
                <a:gridCol w="723882"/>
                <a:gridCol w="962703"/>
                <a:gridCol w="784700"/>
                <a:gridCol w="725365"/>
                <a:gridCol w="962703"/>
                <a:gridCol w="784700"/>
                <a:gridCol w="725365"/>
                <a:gridCol w="962703"/>
                <a:gridCol w="784700"/>
              </a:tblGrid>
              <a:tr h="141231">
                <a:tc gridSpan="3">
                  <a:txBody>
                    <a:bodyPr/>
                    <a:lstStyle/>
                    <a:p>
                      <a:pPr algn="ctr">
                        <a:spcAft>
                          <a:spcPts val="0"/>
                        </a:spcAft>
                      </a:pPr>
                      <a:r>
                        <a:rPr lang="zh-CN" sz="1050" kern="0" dirty="0">
                          <a:effectLst/>
                        </a:rPr>
                        <a:t>芯片</a:t>
                      </a:r>
                      <a:r>
                        <a:rPr lang="en-US" sz="1050" kern="0" dirty="0">
                          <a:effectLst/>
                        </a:rPr>
                        <a:t>01</a:t>
                      </a:r>
                      <a:endParaRPr lang="zh-CN" sz="10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1050" kern="0" dirty="0">
                          <a:effectLst/>
                        </a:rPr>
                        <a:t>芯片</a:t>
                      </a:r>
                      <a:r>
                        <a:rPr lang="en-US" sz="1050" kern="0" dirty="0">
                          <a:effectLst/>
                        </a:rPr>
                        <a:t>02</a:t>
                      </a:r>
                      <a:endParaRPr lang="zh-CN" sz="10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1050" kern="0" dirty="0">
                          <a:effectLst/>
                        </a:rPr>
                        <a:t>芯片</a:t>
                      </a:r>
                      <a:r>
                        <a:rPr lang="en-US" sz="1050" kern="0" dirty="0">
                          <a:effectLst/>
                        </a:rPr>
                        <a:t>03</a:t>
                      </a:r>
                      <a:endParaRPr lang="zh-CN" sz="10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50000"/>
                      </a:schemeClr>
                    </a:solidFill>
                  </a:tcPr>
                </a:tc>
                <a:tc hMerge="1">
                  <a:txBody>
                    <a:bodyPr/>
                    <a:lstStyle/>
                    <a:p>
                      <a:endParaRPr lang="zh-CN" altLang="en-US"/>
                    </a:p>
                  </a:txBody>
                  <a:tcPr/>
                </a:tc>
                <a:tc hMerge="1">
                  <a:txBody>
                    <a:bodyPr/>
                    <a:lstStyle/>
                    <a:p>
                      <a:endParaRPr lang="zh-CN" altLang="en-US"/>
                    </a:p>
                  </a:txBody>
                  <a:tcPr/>
                </a:tc>
              </a:tr>
              <a:tr h="141231">
                <a:tc>
                  <a:txBody>
                    <a:bodyPr/>
                    <a:lstStyle/>
                    <a:p>
                      <a:pPr algn="ctr">
                        <a:spcAft>
                          <a:spcPts val="0"/>
                        </a:spcAft>
                      </a:pPr>
                      <a:r>
                        <a:rPr lang="zh-CN" sz="900" kern="0" dirty="0">
                          <a:effectLst/>
                        </a:rPr>
                        <a:t>芯片</a:t>
                      </a:r>
                      <a:r>
                        <a:rPr lang="en-US" sz="900" kern="0" dirty="0">
                          <a:effectLst/>
                        </a:rPr>
                        <a:t>-</a:t>
                      </a:r>
                      <a:r>
                        <a:rPr lang="zh-CN" sz="900" kern="0" dirty="0">
                          <a:effectLst/>
                        </a:rPr>
                        <a:t>引脚</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FADC- channel</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CN" sz="900" kern="0" dirty="0">
                          <a:effectLst/>
                        </a:rPr>
                        <a:t>通道总编号</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CN" sz="900" kern="0" dirty="0">
                          <a:effectLst/>
                        </a:rPr>
                        <a:t>芯片</a:t>
                      </a:r>
                      <a:r>
                        <a:rPr lang="en-US" sz="900" kern="0" dirty="0">
                          <a:effectLst/>
                        </a:rPr>
                        <a:t>-</a:t>
                      </a:r>
                      <a:r>
                        <a:rPr lang="zh-CN" sz="900" kern="0" dirty="0">
                          <a:effectLst/>
                        </a:rPr>
                        <a:t>引脚</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FADC- channel</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CN" sz="900" kern="0" dirty="0">
                          <a:effectLst/>
                        </a:rPr>
                        <a:t>通道总编号</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CN" sz="900" kern="0" dirty="0">
                          <a:effectLst/>
                        </a:rPr>
                        <a:t>芯片</a:t>
                      </a:r>
                      <a:r>
                        <a:rPr lang="en-US" sz="900" kern="0" dirty="0">
                          <a:effectLst/>
                        </a:rPr>
                        <a:t>-</a:t>
                      </a:r>
                      <a:r>
                        <a:rPr lang="zh-CN" sz="900" kern="0" dirty="0">
                          <a:effectLst/>
                        </a:rPr>
                        <a:t>引脚</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FADC- channel</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CN" sz="900" kern="0" dirty="0">
                          <a:effectLst/>
                        </a:rPr>
                        <a:t>通道总编号</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01-5</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1-1</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02-5</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3-1</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16</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03-5</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5-2</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33</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a:effectLst/>
                        </a:rPr>
                        <a:t>01-6</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1-2</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1</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02-6</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3-2</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17</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03-6</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5-1</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32</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01-9</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1-3</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2</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02-9</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3-3</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18</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03-9</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5-4</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35</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01-10</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1-4</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3</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02-10</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3-4</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19</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03-10</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5-3</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34</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a:effectLst/>
                        </a:rPr>
                        <a:t>01-13</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1-5</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4</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02-13</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3-5</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20</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03-13</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5-6</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37</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01-14</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1-6</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5</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02-14</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3-6</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21</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03-14</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5-5</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36</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01-17</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1-7</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6</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02-17</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3-7</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22</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03-17</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5-8</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39</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01-18</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1-8</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7</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02-18</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3-8</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23</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03-18</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5-7</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38</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a:effectLst/>
                        </a:rPr>
                        <a:t>01-21</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2-1</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8</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02-21</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4-1</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24</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03-21</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6-2</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41</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01-22</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2-2</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9</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02-22</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4-2</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25</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03-22</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6-1</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40</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01-25</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2-3</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10</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02-25</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4-3</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26</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03-25</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6-4</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43</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5282">
                <a:tc>
                  <a:txBody>
                    <a:bodyPr/>
                    <a:lstStyle/>
                    <a:p>
                      <a:pPr algn="ctr">
                        <a:spcAft>
                          <a:spcPts val="0"/>
                        </a:spcAft>
                      </a:pPr>
                      <a:r>
                        <a:rPr lang="en-US" sz="900" kern="0" dirty="0">
                          <a:effectLst/>
                        </a:rPr>
                        <a:t>01-26</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2-4</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11</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02-26</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4-4</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27</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03-26</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6-3</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42</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01-29</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2-5</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12</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02-29</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4-5</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28</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03-29</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6-6</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45</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01-30</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2-6</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13</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02-30</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4-6</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29</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03-30</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6-5</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44</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01-33</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2-7</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14</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02-33</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4-7</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30</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03-33</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6-8</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47</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41231">
                <a:tc>
                  <a:txBody>
                    <a:bodyPr/>
                    <a:lstStyle/>
                    <a:p>
                      <a:pPr algn="ctr">
                        <a:spcAft>
                          <a:spcPts val="0"/>
                        </a:spcAft>
                      </a:pPr>
                      <a:r>
                        <a:rPr lang="en-US" sz="900" kern="0" dirty="0">
                          <a:effectLst/>
                        </a:rPr>
                        <a:t>01-34</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2-8</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15</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02-34</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a:effectLst/>
                        </a:rPr>
                        <a:t>4-8</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a:effectLst/>
                        </a:rPr>
                        <a:t>31</a:t>
                      </a:r>
                      <a:endParaRPr lang="zh-CN" sz="800" b="0" kern="10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03-34</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US" sz="900" kern="0" dirty="0">
                          <a:effectLst/>
                        </a:rPr>
                        <a:t>6-7</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900" kern="0" dirty="0">
                          <a:effectLst/>
                        </a:rPr>
                        <a:t>46</a:t>
                      </a:r>
                      <a:endParaRPr lang="zh-CN" sz="800" b="0" kern="100" dirty="0">
                        <a:effectLst/>
                        <a:latin typeface="+mj-ea"/>
                        <a:ea typeface="+mj-ea"/>
                        <a:cs typeface="Times New Roman"/>
                      </a:endParaRPr>
                    </a:p>
                  </a:txBody>
                  <a:tcPr marL="56492" marR="56492"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55726"/>
            <a:ext cx="3438327" cy="251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57052"/>
            <a:ext cx="3146284" cy="2410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619672" y="4157052"/>
            <a:ext cx="2682146" cy="338554"/>
          </a:xfrm>
          <a:prstGeom prst="rect">
            <a:avLst/>
          </a:prstGeom>
          <a:solidFill>
            <a:srgbClr val="FFC000"/>
          </a:solidFill>
          <a:ln>
            <a:solidFill>
              <a:schemeClr val="tx1"/>
            </a:solidFill>
          </a:ln>
        </p:spPr>
        <p:txBody>
          <a:bodyPr wrap="none" rtlCol="0">
            <a:spAutoFit/>
          </a:bodyPr>
          <a:lstStyle/>
          <a:p>
            <a:pPr algn="ctr"/>
            <a:r>
              <a:rPr lang="en-US" altLang="zh-CN" sz="1600" dirty="0" smtClean="0"/>
              <a:t>48</a:t>
            </a:r>
            <a:r>
              <a:rPr lang="zh-CN" altLang="en-US" sz="1600" dirty="0" smtClean="0"/>
              <a:t>路电子学通道增益的标定</a:t>
            </a:r>
            <a:endParaRPr lang="zh-CN" altLang="en-US" sz="1600" dirty="0"/>
          </a:p>
        </p:txBody>
      </p:sp>
      <p:sp>
        <p:nvSpPr>
          <p:cNvPr id="9" name="TextBox 8"/>
          <p:cNvSpPr txBox="1"/>
          <p:nvPr/>
        </p:nvSpPr>
        <p:spPr>
          <a:xfrm>
            <a:off x="5158291" y="5898758"/>
            <a:ext cx="2078005" cy="338554"/>
          </a:xfrm>
          <a:prstGeom prst="rect">
            <a:avLst/>
          </a:prstGeom>
          <a:solidFill>
            <a:srgbClr val="FFC000"/>
          </a:solidFill>
          <a:ln>
            <a:solidFill>
              <a:schemeClr val="tx1"/>
            </a:solidFill>
          </a:ln>
        </p:spPr>
        <p:txBody>
          <a:bodyPr wrap="none" rtlCol="0">
            <a:spAutoFit/>
          </a:bodyPr>
          <a:lstStyle/>
          <a:p>
            <a:pPr algn="ctr"/>
            <a:r>
              <a:rPr lang="en-US" altLang="zh-CN" sz="1600" dirty="0" smtClean="0"/>
              <a:t>FADC</a:t>
            </a:r>
            <a:r>
              <a:rPr lang="zh-CN" altLang="en-US" sz="1600" dirty="0" smtClean="0"/>
              <a:t>触发时间的校正</a:t>
            </a:r>
            <a:endParaRPr lang="zh-CN" altLang="en-US" sz="1600" dirty="0"/>
          </a:p>
        </p:txBody>
      </p:sp>
      <p:sp>
        <p:nvSpPr>
          <p:cNvPr id="10" name="TextBox 9"/>
          <p:cNvSpPr txBox="1"/>
          <p:nvPr/>
        </p:nvSpPr>
        <p:spPr>
          <a:xfrm>
            <a:off x="5868144" y="3573016"/>
            <a:ext cx="2271776" cy="338554"/>
          </a:xfrm>
          <a:prstGeom prst="rect">
            <a:avLst/>
          </a:prstGeom>
          <a:solidFill>
            <a:srgbClr val="FFC000"/>
          </a:solidFill>
          <a:ln>
            <a:solidFill>
              <a:schemeClr val="tx1"/>
            </a:solidFill>
          </a:ln>
        </p:spPr>
        <p:txBody>
          <a:bodyPr wrap="none" rtlCol="0">
            <a:spAutoFit/>
          </a:bodyPr>
          <a:lstStyle/>
          <a:p>
            <a:pPr algn="ctr"/>
            <a:r>
              <a:rPr lang="en-US" altLang="zh-CN" sz="1600" dirty="0" smtClean="0"/>
              <a:t>48</a:t>
            </a:r>
            <a:r>
              <a:rPr lang="zh-CN" altLang="en-US" sz="1600" dirty="0" smtClean="0"/>
              <a:t>路电子学的通道编号</a:t>
            </a:r>
            <a:endParaRPr lang="zh-CN" altLang="en-US" sz="1600" dirty="0"/>
          </a:p>
        </p:txBody>
      </p:sp>
    </p:spTree>
    <p:extLst>
      <p:ext uri="{BB962C8B-B14F-4D97-AF65-F5344CB8AC3E}">
        <p14:creationId xmlns:p14="http://schemas.microsoft.com/office/powerpoint/2010/main" val="3889591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数据预处理和信息的抽取</a:t>
            </a:r>
            <a:endParaRPr lang="en-US" altLang="zh-CN" sz="3600" dirty="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430700"/>
            <a:ext cx="4351015" cy="2118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224"/>
          <a:stretch/>
        </p:blipFill>
        <p:spPr bwMode="auto">
          <a:xfrm>
            <a:off x="5220072" y="4348162"/>
            <a:ext cx="3553545" cy="2305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内容占位符 2"/>
          <p:cNvSpPr txBox="1">
            <a:spLocks/>
          </p:cNvSpPr>
          <p:nvPr/>
        </p:nvSpPr>
        <p:spPr>
          <a:xfrm>
            <a:off x="899592" y="1368697"/>
            <a:ext cx="7200800" cy="2886695"/>
          </a:xfrm>
          <a:prstGeom prst="rect">
            <a:avLst/>
          </a:prstGeom>
          <a:solidFill>
            <a:srgbClr val="92D050"/>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000" u="sng" dirty="0" smtClean="0"/>
              <a:t>基线和噪声的计算</a:t>
            </a:r>
            <a:r>
              <a:rPr lang="zh-CN" altLang="en-US" sz="2000" dirty="0" smtClean="0"/>
              <a:t>：</a:t>
            </a:r>
            <a:endParaRPr lang="en-US" altLang="zh-CN" sz="2000" dirty="0" smtClean="0"/>
          </a:p>
          <a:p>
            <a:pPr lvl="1"/>
            <a:r>
              <a:rPr lang="zh-CN" altLang="zh-CN" sz="1800" dirty="0" smtClean="0"/>
              <a:t>选择信号采样波形的前</a:t>
            </a:r>
            <a:r>
              <a:rPr lang="en-US" altLang="zh-CN" sz="1800" dirty="0" smtClean="0"/>
              <a:t>150</a:t>
            </a:r>
            <a:r>
              <a:rPr lang="zh-CN" altLang="zh-CN" sz="1800" dirty="0" smtClean="0"/>
              <a:t>个</a:t>
            </a:r>
            <a:r>
              <a:rPr lang="zh-CN" altLang="en-US" sz="1800" dirty="0" smtClean="0"/>
              <a:t>点的幅度</a:t>
            </a:r>
            <a:r>
              <a:rPr lang="zh-CN" altLang="zh-CN" sz="1800" dirty="0" smtClean="0"/>
              <a:t>用于基线和噪声的计算</a:t>
            </a:r>
            <a:endParaRPr lang="en-US" altLang="zh-CN" sz="1800" dirty="0" smtClean="0"/>
          </a:p>
          <a:p>
            <a:r>
              <a:rPr lang="zh-CN" altLang="zh-CN" sz="2000" u="sng" dirty="0" smtClean="0"/>
              <a:t>阈值</a:t>
            </a:r>
            <a:r>
              <a:rPr lang="zh-CN" altLang="en-US" sz="2000" u="sng" dirty="0" smtClean="0"/>
              <a:t>的选取</a:t>
            </a:r>
            <a:r>
              <a:rPr lang="zh-CN" altLang="en-US" sz="2000" dirty="0" smtClean="0"/>
              <a:t>：</a:t>
            </a:r>
            <a:endParaRPr lang="en-US" altLang="zh-CN" sz="2000" dirty="0" smtClean="0"/>
          </a:p>
          <a:p>
            <a:pPr lvl="1"/>
            <a:r>
              <a:rPr lang="zh-CN" altLang="zh-CN" sz="1800" dirty="0" smtClean="0"/>
              <a:t>噪声水平（标准偏差）的</a:t>
            </a:r>
            <a:r>
              <a:rPr lang="en-US" altLang="zh-CN" sz="1800" dirty="0" smtClean="0"/>
              <a:t>5</a:t>
            </a:r>
            <a:r>
              <a:rPr lang="zh-CN" altLang="zh-CN" sz="1800" dirty="0" smtClean="0"/>
              <a:t>倍；</a:t>
            </a:r>
          </a:p>
          <a:p>
            <a:r>
              <a:rPr lang="zh-CN" altLang="en-US" sz="2000" u="sng" dirty="0" smtClean="0"/>
              <a:t>有效信号的选取</a:t>
            </a:r>
            <a:r>
              <a:rPr lang="zh-CN" altLang="en-US" sz="2000" dirty="0" smtClean="0"/>
              <a:t>：</a:t>
            </a:r>
            <a:endParaRPr lang="en-US" altLang="zh-CN" sz="2000" dirty="0" smtClean="0"/>
          </a:p>
          <a:p>
            <a:pPr lvl="1"/>
            <a:r>
              <a:rPr lang="zh-CN" altLang="zh-CN" sz="1800" dirty="0" smtClean="0"/>
              <a:t>保留过阈脉宽大于</a:t>
            </a:r>
            <a:r>
              <a:rPr lang="en-US" altLang="zh-CN" sz="1800" dirty="0" smtClean="0"/>
              <a:t>500ns</a:t>
            </a:r>
            <a:r>
              <a:rPr lang="zh-CN" altLang="zh-CN" sz="1800" dirty="0" smtClean="0"/>
              <a:t>的信号；</a:t>
            </a:r>
            <a:endParaRPr lang="en-US" altLang="zh-CN" sz="1800" dirty="0" smtClean="0"/>
          </a:p>
          <a:p>
            <a:r>
              <a:rPr lang="zh-CN" altLang="en-US" sz="2000" u="sng" dirty="0" smtClean="0"/>
              <a:t>能量信息的提取</a:t>
            </a:r>
            <a:r>
              <a:rPr lang="zh-CN" altLang="en-US" sz="2000" dirty="0" smtClean="0"/>
              <a:t>：过阈时间段的面积积分</a:t>
            </a:r>
            <a:endParaRPr lang="en-US" altLang="zh-CN" sz="2000" dirty="0" smtClean="0"/>
          </a:p>
          <a:p>
            <a:r>
              <a:rPr lang="zh-CN" altLang="en-US" sz="2000" u="sng" dirty="0" smtClean="0"/>
              <a:t>时间信息的提取</a:t>
            </a:r>
            <a:r>
              <a:rPr lang="zh-CN" altLang="en-US" sz="2000" dirty="0" smtClean="0"/>
              <a:t>：恒比定时法</a:t>
            </a:r>
            <a:endParaRPr lang="zh-CN" altLang="zh-CN" sz="2000" dirty="0" smtClean="0"/>
          </a:p>
          <a:p>
            <a:endParaRPr lang="zh-CN" altLang="en-US" sz="2000" dirty="0"/>
          </a:p>
        </p:txBody>
      </p:sp>
      <p:sp>
        <p:nvSpPr>
          <p:cNvPr id="11" name="TextBox 10"/>
          <p:cNvSpPr txBox="1"/>
          <p:nvPr/>
        </p:nvSpPr>
        <p:spPr>
          <a:xfrm>
            <a:off x="1619672" y="4458598"/>
            <a:ext cx="1005403" cy="338554"/>
          </a:xfrm>
          <a:prstGeom prst="rect">
            <a:avLst/>
          </a:prstGeom>
          <a:solidFill>
            <a:srgbClr val="FFC000"/>
          </a:solidFill>
          <a:ln>
            <a:solidFill>
              <a:schemeClr val="tx1"/>
            </a:solidFill>
          </a:ln>
        </p:spPr>
        <p:txBody>
          <a:bodyPr wrap="none" rtlCol="0">
            <a:spAutoFit/>
          </a:bodyPr>
          <a:lstStyle/>
          <a:p>
            <a:pPr algn="ctr"/>
            <a:r>
              <a:rPr lang="zh-CN" altLang="en-US" sz="1600" dirty="0" smtClean="0"/>
              <a:t>干扰信号</a:t>
            </a:r>
            <a:endParaRPr lang="zh-CN" altLang="en-US" sz="1600" dirty="0"/>
          </a:p>
        </p:txBody>
      </p:sp>
      <p:sp>
        <p:nvSpPr>
          <p:cNvPr id="12" name="TextBox 11"/>
          <p:cNvSpPr txBox="1"/>
          <p:nvPr/>
        </p:nvSpPr>
        <p:spPr>
          <a:xfrm>
            <a:off x="4070653" y="4478958"/>
            <a:ext cx="1005403" cy="338554"/>
          </a:xfrm>
          <a:prstGeom prst="rect">
            <a:avLst/>
          </a:prstGeom>
          <a:solidFill>
            <a:srgbClr val="FFC000"/>
          </a:solidFill>
          <a:ln>
            <a:solidFill>
              <a:schemeClr val="tx1"/>
            </a:solidFill>
          </a:ln>
        </p:spPr>
        <p:txBody>
          <a:bodyPr wrap="none" rtlCol="0">
            <a:spAutoFit/>
          </a:bodyPr>
          <a:lstStyle/>
          <a:p>
            <a:pPr algn="ctr"/>
            <a:r>
              <a:rPr lang="zh-CN" altLang="en-US" sz="1600" dirty="0" smtClean="0"/>
              <a:t>正常信号</a:t>
            </a:r>
            <a:endParaRPr lang="zh-CN" altLang="en-US" sz="1600" dirty="0"/>
          </a:p>
        </p:txBody>
      </p:sp>
      <p:sp>
        <p:nvSpPr>
          <p:cNvPr id="13" name="TextBox 12"/>
          <p:cNvSpPr txBox="1"/>
          <p:nvPr/>
        </p:nvSpPr>
        <p:spPr>
          <a:xfrm>
            <a:off x="6219277" y="5151343"/>
            <a:ext cx="2031326" cy="338554"/>
          </a:xfrm>
          <a:prstGeom prst="rect">
            <a:avLst/>
          </a:prstGeom>
          <a:solidFill>
            <a:srgbClr val="FFC000"/>
          </a:solidFill>
          <a:ln>
            <a:solidFill>
              <a:schemeClr val="tx1"/>
            </a:solidFill>
          </a:ln>
        </p:spPr>
        <p:txBody>
          <a:bodyPr wrap="none" rtlCol="0">
            <a:spAutoFit/>
          </a:bodyPr>
          <a:lstStyle/>
          <a:p>
            <a:pPr algn="ctr"/>
            <a:r>
              <a:rPr lang="zh-CN" altLang="en-US" sz="1600" dirty="0"/>
              <a:t>过</a:t>
            </a:r>
            <a:r>
              <a:rPr lang="zh-CN" altLang="en-US" sz="1600" dirty="0" smtClean="0"/>
              <a:t>阈脉宽的统计结果</a:t>
            </a:r>
            <a:endParaRPr lang="zh-CN" altLang="en-US" sz="1600" dirty="0"/>
          </a:p>
        </p:txBody>
      </p:sp>
    </p:spTree>
    <p:extLst>
      <p:ext uri="{BB962C8B-B14F-4D97-AF65-F5344CB8AC3E}">
        <p14:creationId xmlns:p14="http://schemas.microsoft.com/office/powerpoint/2010/main" val="4083858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dirty="0" smtClean="0"/>
              <a:t>alpha</a:t>
            </a:r>
            <a:r>
              <a:rPr lang="zh-CN" altLang="en-US" sz="3600" dirty="0" smtClean="0"/>
              <a:t>粒子的能量分辨率</a:t>
            </a:r>
            <a:endParaRPr lang="en-US" altLang="zh-CN" sz="3600" dirty="0"/>
          </a:p>
        </p:txBody>
      </p:sp>
      <p:cxnSp>
        <p:nvCxnSpPr>
          <p:cNvPr id="5" name="直接连接符 4"/>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3905627" cy="291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09392" y="1340768"/>
            <a:ext cx="3518592" cy="338554"/>
          </a:xfrm>
          <a:prstGeom prst="rect">
            <a:avLst/>
          </a:prstGeom>
          <a:solidFill>
            <a:srgbClr val="FFC000"/>
          </a:solidFill>
          <a:ln>
            <a:solidFill>
              <a:schemeClr val="tx1"/>
            </a:solidFill>
          </a:ln>
        </p:spPr>
        <p:txBody>
          <a:bodyPr wrap="none" rtlCol="0">
            <a:spAutoFit/>
          </a:bodyPr>
          <a:lstStyle/>
          <a:p>
            <a:pPr algn="ctr"/>
            <a:r>
              <a:rPr lang="zh-CN" altLang="en-US" sz="1600" dirty="0"/>
              <a:t>金硅</a:t>
            </a:r>
            <a:r>
              <a:rPr lang="zh-CN" altLang="en-US" sz="1600" dirty="0" smtClean="0"/>
              <a:t>面垒探测器对</a:t>
            </a:r>
            <a:r>
              <a:rPr lang="en-US" altLang="zh-CN" sz="1600" dirty="0" smtClean="0"/>
              <a:t>Am-241</a:t>
            </a:r>
            <a:r>
              <a:rPr lang="zh-CN" altLang="en-US" sz="1600" dirty="0" smtClean="0"/>
              <a:t>源测量结果</a:t>
            </a:r>
            <a:endParaRPr lang="zh-CN" altLang="en-US" sz="1600" dirty="0"/>
          </a:p>
        </p:txBody>
      </p:sp>
      <mc:AlternateContent xmlns:mc="http://schemas.openxmlformats.org/markup-compatibility/2006">
        <mc:Choice xmlns:a14="http://schemas.microsoft.com/office/drawing/2010/main" Requires="a14">
          <p:sp>
            <p:nvSpPr>
              <p:cNvPr id="9" name="TextBox 8"/>
              <p:cNvSpPr txBox="1"/>
              <p:nvPr/>
            </p:nvSpPr>
            <p:spPr>
              <a:xfrm>
                <a:off x="4661830" y="5253007"/>
                <a:ext cx="3816424" cy="1200329"/>
              </a:xfrm>
              <a:prstGeom prst="rect">
                <a:avLst/>
              </a:prstGeom>
              <a:solidFill>
                <a:srgbClr val="92D050"/>
              </a:solidFill>
              <a:ln>
                <a:solidFill>
                  <a:schemeClr val="tx1"/>
                </a:solidFill>
              </a:ln>
            </p:spPr>
            <p:txBody>
              <a:bodyPr wrap="square" rtlCol="0">
                <a:spAutoFit/>
              </a:bodyPr>
              <a:lstStyle/>
              <a:p>
                <a:r>
                  <a:rPr lang="en-US" altLang="zh-CN" dirty="0" smtClean="0"/>
                  <a:t>Am-241</a:t>
                </a:r>
                <a:r>
                  <a:rPr lang="zh-CN" altLang="en-US" dirty="0" smtClean="0"/>
                  <a:t>源本征的</a:t>
                </a:r>
                <a:r>
                  <a:rPr lang="en-US" altLang="zh-CN" dirty="0" smtClean="0"/>
                  <a:t>alpha</a:t>
                </a:r>
                <a:r>
                  <a:rPr lang="zh-CN" altLang="en-US" dirty="0" smtClean="0"/>
                  <a:t>粒子能量为：</a:t>
                </a:r>
                <a:endParaRPr lang="en-US" altLang="zh-CN" dirty="0" smtClean="0"/>
              </a:p>
              <a:p>
                <a:pPr/>
                <a14:m>
                  <m:oMathPara xmlns:m="http://schemas.openxmlformats.org/officeDocument/2006/math">
                    <m:oMathParaPr>
                      <m:jc m:val="centerGroup"/>
                    </m:oMathParaPr>
                    <m:oMath xmlns:m="http://schemas.openxmlformats.org/officeDocument/2006/math">
                      <m:r>
                        <a:rPr lang="en-US" altLang="zh-CN" i="1">
                          <a:latin typeface="Cambria Math"/>
                        </a:rPr>
                        <m:t>𝐸</m:t>
                      </m:r>
                      <m:r>
                        <a:rPr lang="en-US" altLang="zh-CN">
                          <a:latin typeface="Cambria Math"/>
                        </a:rPr>
                        <m:t>=</m:t>
                      </m:r>
                      <m:r>
                        <a:rPr lang="en-US" altLang="zh-CN" b="0" i="0" smtClean="0">
                          <a:latin typeface="Cambria Math"/>
                        </a:rPr>
                        <m:t>5.48</m:t>
                      </m:r>
                      <m:r>
                        <a:rPr lang="en-US" altLang="zh-CN" b="0" i="1" smtClean="0">
                          <a:latin typeface="Cambria Math"/>
                        </a:rPr>
                        <m:t>𝑀𝑒𝑉</m:t>
                      </m:r>
                    </m:oMath>
                  </m:oMathPara>
                </a14:m>
                <a:endParaRPr lang="en-US" altLang="zh-CN" b="0" dirty="0" smtClean="0"/>
              </a:p>
              <a:p>
                <a:r>
                  <a:rPr lang="zh-CN" altLang="en-US" dirty="0" smtClean="0"/>
                  <a:t>基于</a:t>
                </a:r>
                <a:r>
                  <a:rPr lang="en-US" altLang="zh-CN" dirty="0" smtClean="0"/>
                  <a:t>SRIM</a:t>
                </a:r>
                <a:r>
                  <a:rPr lang="zh-CN" altLang="en-US" dirty="0" smtClean="0"/>
                  <a:t>软件可得，</a:t>
                </a:r>
                <a:r>
                  <a:rPr lang="en-US" altLang="zh-CN" dirty="0" smtClean="0"/>
                  <a:t>Au</a:t>
                </a:r>
                <a:r>
                  <a:rPr lang="zh-CN" altLang="en-US" dirty="0" smtClean="0"/>
                  <a:t>膜厚度为：</a:t>
                </a:r>
                <a:endParaRPr lang="en-US" altLang="zh-CN" dirty="0" smtClean="0"/>
              </a:p>
              <a:p>
                <a:pPr/>
                <a14:m>
                  <m:oMathPara xmlns:m="http://schemas.openxmlformats.org/officeDocument/2006/math">
                    <m:oMathParaPr>
                      <m:jc m:val="centerGroup"/>
                    </m:oMathParaPr>
                    <m:oMath xmlns:m="http://schemas.openxmlformats.org/officeDocument/2006/math">
                      <m:r>
                        <a:rPr lang="en-US" altLang="zh-CN" i="1" dirty="0" smtClean="0">
                          <a:latin typeface="Cambria Math"/>
                        </a:rPr>
                        <m:t>𝑑</m:t>
                      </m:r>
                      <m:r>
                        <a:rPr lang="en-US" altLang="zh-CN" i="1" baseline="-25000" dirty="0" smtClean="0">
                          <a:latin typeface="Cambria Math"/>
                        </a:rPr>
                        <m:t>𝐴𝑢</m:t>
                      </m:r>
                      <m:r>
                        <a:rPr lang="en-US" altLang="zh-CN" i="1" dirty="0" smtClean="0">
                          <a:latin typeface="Cambria Math"/>
                        </a:rPr>
                        <m:t>=</m:t>
                      </m:r>
                      <m:r>
                        <a:rPr lang="en-US" altLang="zh-CN" b="0" i="1" dirty="0" smtClean="0">
                          <a:latin typeface="Cambria Math"/>
                        </a:rPr>
                        <m:t>2.08</m:t>
                      </m:r>
                      <m:r>
                        <a:rPr lang="en-US" altLang="zh-CN" i="1" dirty="0" smtClean="0">
                          <a:latin typeface="Cambria Math"/>
                        </a:rPr>
                        <m:t>𝑢𝑚</m:t>
                      </m:r>
                    </m:oMath>
                  </m:oMathPara>
                </a14:m>
                <a:endParaRPr lang="en-US" altLang="zh-CN" dirty="0" smtClean="0"/>
              </a:p>
            </p:txBody>
          </p:sp>
        </mc:Choice>
        <mc:Fallback>
          <p:sp>
            <p:nvSpPr>
              <p:cNvPr id="9" name="TextBox 8"/>
              <p:cNvSpPr txBox="1">
                <a:spLocks noRot="1" noChangeAspect="1" noMove="1" noResize="1" noEditPoints="1" noAdjustHandles="1" noChangeArrowheads="1" noChangeShapeType="1" noTextEdit="1"/>
              </p:cNvSpPr>
              <p:nvPr/>
            </p:nvSpPr>
            <p:spPr>
              <a:xfrm>
                <a:off x="4661830" y="5253007"/>
                <a:ext cx="3816424" cy="1200329"/>
              </a:xfrm>
              <a:prstGeom prst="rect">
                <a:avLst/>
              </a:prstGeom>
              <a:blipFill rotWithShape="1">
                <a:blip r:embed="rId3"/>
                <a:stretch>
                  <a:fillRect l="-1274" t="-3015"/>
                </a:stretch>
              </a:blipFill>
              <a:ln>
                <a:solidFill>
                  <a:schemeClr val="tx1"/>
                </a:solidFill>
              </a:ln>
            </p:spPr>
            <p:txBody>
              <a:bodyPr/>
              <a:lstStyle/>
              <a:p>
                <a:r>
                  <a:rPr lang="zh-CN" altLang="en-US">
                    <a:noFill/>
                  </a:rPr>
                  <a:t> </a:t>
                </a:r>
              </a:p>
            </p:txBody>
          </p:sp>
        </mc:Fallback>
      </mc:AlternateContent>
      <p:sp>
        <p:nvSpPr>
          <p:cNvPr id="11" name="下箭头 10"/>
          <p:cNvSpPr/>
          <p:nvPr/>
        </p:nvSpPr>
        <p:spPr>
          <a:xfrm>
            <a:off x="6450755" y="4581128"/>
            <a:ext cx="238574" cy="487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bwMode="auto">
          <a:xfrm>
            <a:off x="1763688" y="2601887"/>
            <a:ext cx="288032" cy="111559"/>
          </a:xfrm>
          <a:prstGeom prst="straightConnector1">
            <a:avLst/>
          </a:prstGeom>
          <a:noFill/>
          <a:ln w="19050" algn="ctr">
            <a:solidFill>
              <a:schemeClr val="tx1"/>
            </a:solidFill>
            <a:round/>
            <a:headEnd/>
            <a:tailEnd type="arrow"/>
          </a:ln>
          <a:extLst>
            <a:ext uri="{909E8E84-426E-40DD-AFC4-6F175D3DCCD1}">
              <a14:hiddenFill xmlns:a14="http://schemas.microsoft.com/office/drawing/2010/main">
                <a:noFill/>
              </a14:hiddenFill>
            </a:ext>
          </a:extLst>
        </p:spPr>
      </p:cxnSp>
      <p:sp>
        <p:nvSpPr>
          <p:cNvPr id="16" name="TextBox 15"/>
          <p:cNvSpPr txBox="1"/>
          <p:nvPr/>
        </p:nvSpPr>
        <p:spPr>
          <a:xfrm>
            <a:off x="806375" y="2335341"/>
            <a:ext cx="957313" cy="338554"/>
          </a:xfrm>
          <a:prstGeom prst="rect">
            <a:avLst/>
          </a:prstGeom>
          <a:noFill/>
        </p:spPr>
        <p:txBody>
          <a:bodyPr wrap="none" rtlCol="0">
            <a:spAutoFit/>
          </a:bodyPr>
          <a:lstStyle/>
          <a:p>
            <a:r>
              <a:rPr lang="zh-CN" altLang="en-US" sz="1600" dirty="0" smtClean="0"/>
              <a:t>添加</a:t>
            </a:r>
            <a:r>
              <a:rPr lang="en-US" altLang="zh-CN" sz="1600" dirty="0" smtClean="0"/>
              <a:t>Al</a:t>
            </a:r>
            <a:r>
              <a:rPr lang="zh-CN" altLang="en-US" sz="1600" dirty="0" smtClean="0"/>
              <a:t>箔</a:t>
            </a:r>
            <a:endParaRPr lang="zh-CN" altLang="en-US" sz="1600" dirty="0"/>
          </a:p>
        </p:txBody>
      </p:sp>
      <p:cxnSp>
        <p:nvCxnSpPr>
          <p:cNvPr id="18" name="直接箭头连接符 17"/>
          <p:cNvCxnSpPr/>
          <p:nvPr/>
        </p:nvCxnSpPr>
        <p:spPr bwMode="auto">
          <a:xfrm>
            <a:off x="2483768" y="2004337"/>
            <a:ext cx="288032" cy="111559"/>
          </a:xfrm>
          <a:prstGeom prst="straightConnector1">
            <a:avLst/>
          </a:prstGeom>
          <a:noFill/>
          <a:ln w="19050" algn="ctr">
            <a:solidFill>
              <a:schemeClr val="tx1"/>
            </a:solidFill>
            <a:round/>
            <a:headEnd/>
            <a:tailEnd type="arrow"/>
          </a:ln>
          <a:extLst>
            <a:ext uri="{909E8E84-426E-40DD-AFC4-6F175D3DCCD1}">
              <a14:hiddenFill xmlns:a14="http://schemas.microsoft.com/office/drawing/2010/main">
                <a:noFill/>
              </a14:hiddenFill>
            </a:ext>
          </a:extLst>
        </p:spPr>
      </p:cxnSp>
      <p:sp>
        <p:nvSpPr>
          <p:cNvPr id="19" name="TextBox 18"/>
          <p:cNvSpPr txBox="1"/>
          <p:nvPr/>
        </p:nvSpPr>
        <p:spPr>
          <a:xfrm>
            <a:off x="1403648" y="1737791"/>
            <a:ext cx="1285305" cy="338554"/>
          </a:xfrm>
          <a:prstGeom prst="rect">
            <a:avLst/>
          </a:prstGeom>
          <a:noFill/>
        </p:spPr>
        <p:txBody>
          <a:bodyPr wrap="square" rtlCol="0">
            <a:spAutoFit/>
          </a:bodyPr>
          <a:lstStyle/>
          <a:p>
            <a:r>
              <a:rPr lang="zh-CN" altLang="en-US" sz="1600" dirty="0" smtClean="0"/>
              <a:t>不添加</a:t>
            </a:r>
            <a:r>
              <a:rPr lang="en-US" altLang="zh-CN" sz="1600" dirty="0" smtClean="0"/>
              <a:t>Al</a:t>
            </a:r>
            <a:r>
              <a:rPr lang="zh-CN" altLang="en-US" sz="1600" dirty="0" smtClean="0"/>
              <a:t>箔</a:t>
            </a:r>
            <a:endParaRPr lang="zh-CN" altLang="en-US" sz="1600" dirty="0"/>
          </a:p>
        </p:txBody>
      </p:sp>
      <p:pic>
        <p:nvPicPr>
          <p:cNvPr id="20" name="图片 19"/>
          <p:cNvPicPr/>
          <p:nvPr/>
        </p:nvPicPr>
        <p:blipFill>
          <a:blip r:embed="rId4" cstate="print">
            <a:extLst>
              <a:ext uri="{28A0092B-C50C-407E-A947-70E740481C1C}">
                <a14:useLocalDpi xmlns:a14="http://schemas.microsoft.com/office/drawing/2010/main" val="0"/>
              </a:ext>
            </a:extLst>
          </a:blip>
          <a:stretch>
            <a:fillRect/>
          </a:stretch>
        </p:blipFill>
        <p:spPr>
          <a:xfrm>
            <a:off x="160404" y="4193452"/>
            <a:ext cx="4231873" cy="2446497"/>
          </a:xfrm>
          <a:prstGeom prst="rect">
            <a:avLst/>
          </a:prstGeom>
        </p:spPr>
      </p:pic>
      <p:sp>
        <p:nvSpPr>
          <p:cNvPr id="21" name="椭圆 20"/>
          <p:cNvSpPr/>
          <p:nvPr/>
        </p:nvSpPr>
        <p:spPr>
          <a:xfrm rot="20113902">
            <a:off x="1531018" y="4948524"/>
            <a:ext cx="256470" cy="10081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19467298">
            <a:off x="1818640" y="4854861"/>
            <a:ext cx="238500" cy="999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a:stCxn id="21" idx="4"/>
          </p:cNvCxnSpPr>
          <p:nvPr/>
        </p:nvCxnSpPr>
        <p:spPr bwMode="auto">
          <a:xfrm flipH="1">
            <a:off x="1763688" y="5910268"/>
            <a:ext cx="106739" cy="361795"/>
          </a:xfrm>
          <a:prstGeom prst="straightConnector1">
            <a:avLst/>
          </a:prstGeom>
          <a:noFill/>
          <a:ln w="28575" algn="ctr">
            <a:solidFill>
              <a:srgbClr val="FF0000"/>
            </a:solidFill>
            <a:round/>
            <a:headEnd/>
            <a:tailEnd type="arrow"/>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26" name="TextBox 25"/>
              <p:cNvSpPr txBox="1"/>
              <p:nvPr/>
            </p:nvSpPr>
            <p:spPr>
              <a:xfrm>
                <a:off x="363694" y="6272063"/>
                <a:ext cx="3376052" cy="357534"/>
              </a:xfrm>
              <a:prstGeom prst="rect">
                <a:avLst/>
              </a:prstGeom>
              <a:solidFill>
                <a:srgbClr val="FFC000"/>
              </a:solidFill>
              <a:ln>
                <a:solidFill>
                  <a:schemeClr val="tx1"/>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l-GR" altLang="zh-CN" sz="1600" i="1" dirty="0" smtClean="0">
                              <a:latin typeface="Cambria Math"/>
                              <a:ea typeface="Cambria Math"/>
                            </a:rPr>
                          </m:ctrlPr>
                        </m:sSubPr>
                        <m:e>
                          <m:r>
                            <a:rPr lang="en-US" altLang="zh-CN" sz="1600" i="1" dirty="0">
                              <a:latin typeface="Cambria Math"/>
                              <a:ea typeface="Cambria Math"/>
                            </a:rPr>
                            <m:t>𝐸</m:t>
                          </m:r>
                        </m:e>
                        <m:sub>
                          <m:r>
                            <a:rPr lang="en-US" altLang="zh-CN" sz="1600" i="1" dirty="0">
                              <a:latin typeface="Cambria Math"/>
                              <a:ea typeface="Cambria Math"/>
                            </a:rPr>
                            <m:t>𝑎𝑙𝑝h𝑎</m:t>
                          </m:r>
                          <m:r>
                            <a:rPr lang="en-US" altLang="zh-CN" sz="1600" b="0" i="1" dirty="0" smtClean="0">
                              <a:latin typeface="Cambria Math"/>
                              <a:ea typeface="Cambria Math"/>
                            </a:rPr>
                            <m:t>,30°</m:t>
                          </m:r>
                        </m:sub>
                      </m:sSub>
                      <m:r>
                        <a:rPr lang="en-US" altLang="zh-CN" sz="1600" i="1" dirty="0">
                          <a:latin typeface="Cambria Math"/>
                        </a:rPr>
                        <m:t>=3.783</m:t>
                      </m:r>
                      <m:r>
                        <a:rPr lang="en-US" altLang="zh-CN" sz="1600" i="1" dirty="0">
                          <a:latin typeface="Cambria Math"/>
                        </a:rPr>
                        <m:t>𝑀𝑒𝑉</m:t>
                      </m:r>
                      <m:r>
                        <a:rPr lang="en-US" altLang="zh-CN" sz="1600" i="1" dirty="0">
                          <a:latin typeface="Cambria Math"/>
                        </a:rPr>
                        <m:t>±0.253</m:t>
                      </m:r>
                      <m:r>
                        <a:rPr lang="en-US" altLang="zh-CN" sz="1600" i="1" dirty="0">
                          <a:latin typeface="Cambria Math"/>
                        </a:rPr>
                        <m:t>𝑀𝑒𝑉</m:t>
                      </m:r>
                    </m:oMath>
                  </m:oMathPara>
                </a14:m>
                <a:endParaRPr lang="en-US" altLang="zh-CN" sz="1600" i="1" dirty="0">
                  <a:latin typeface="Cambria Math"/>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63694" y="6272063"/>
                <a:ext cx="3376052" cy="357534"/>
              </a:xfrm>
              <a:prstGeom prst="rect">
                <a:avLst/>
              </a:prstGeom>
              <a:blipFill rotWithShape="1">
                <a:blip r:embed="rId6"/>
                <a:stretch>
                  <a:fillRect b="-3279"/>
                </a:stretch>
              </a:blipFill>
              <a:ln>
                <a:solidFill>
                  <a:schemeClr val="tx1"/>
                </a:solidFill>
              </a:ln>
            </p:spPr>
            <p:txBody>
              <a:bodyPr/>
              <a:lstStyle/>
              <a:p>
                <a:r>
                  <a:rPr lang="zh-CN" altLang="en-US">
                    <a:noFill/>
                  </a:rPr>
                  <a:t> </a:t>
                </a:r>
              </a:p>
            </p:txBody>
          </p:sp>
        </mc:Fallback>
      </mc:AlternateContent>
      <p:cxnSp>
        <p:nvCxnSpPr>
          <p:cNvPr id="29" name="直接箭头连接符 28"/>
          <p:cNvCxnSpPr/>
          <p:nvPr/>
        </p:nvCxnSpPr>
        <p:spPr bwMode="auto">
          <a:xfrm flipV="1">
            <a:off x="1986866" y="4869160"/>
            <a:ext cx="185796" cy="364923"/>
          </a:xfrm>
          <a:prstGeom prst="straightConnector1">
            <a:avLst/>
          </a:prstGeom>
          <a:noFill/>
          <a:ln w="28575" algn="ctr">
            <a:solidFill>
              <a:srgbClr val="FF0000"/>
            </a:solidFill>
            <a:round/>
            <a:headEnd/>
            <a:tailEnd type="arrow"/>
          </a:ln>
          <a:extLst>
            <a:ext uri="{909E8E84-426E-40DD-AFC4-6F175D3DCCD1}">
              <a14:hiddenFill xmlns:a14="http://schemas.microsoft.com/office/drawing/2010/main">
                <a:noFill/>
              </a14:hiddenFill>
            </a:ext>
          </a:extLst>
        </p:spPr>
      </p:cxnSp>
      <mc:AlternateContent xmlns:mc="http://schemas.openxmlformats.org/markup-compatibility/2006">
        <mc:Choice xmlns:a14="http://schemas.microsoft.com/office/drawing/2010/main" Requires="a14">
          <p:sp>
            <p:nvSpPr>
              <p:cNvPr id="32" name="TextBox 31"/>
              <p:cNvSpPr txBox="1"/>
              <p:nvPr/>
            </p:nvSpPr>
            <p:spPr>
              <a:xfrm>
                <a:off x="1627996" y="4511626"/>
                <a:ext cx="3376052" cy="357534"/>
              </a:xfrm>
              <a:prstGeom prst="rect">
                <a:avLst/>
              </a:prstGeom>
              <a:solidFill>
                <a:srgbClr val="FFC000"/>
              </a:solidFill>
              <a:ln>
                <a:solidFill>
                  <a:schemeClr val="tx1"/>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sSub>
                        <m:sSubPr>
                          <m:ctrlPr>
                            <a:rPr lang="el-GR" altLang="zh-CN" sz="1600" i="1" dirty="0" smtClean="0">
                              <a:latin typeface="Cambria Math"/>
                              <a:ea typeface="Cambria Math"/>
                            </a:rPr>
                          </m:ctrlPr>
                        </m:sSubPr>
                        <m:e>
                          <m:r>
                            <a:rPr lang="en-US" altLang="zh-CN" sz="1600" i="1" dirty="0">
                              <a:latin typeface="Cambria Math"/>
                              <a:ea typeface="Cambria Math"/>
                            </a:rPr>
                            <m:t>𝐸</m:t>
                          </m:r>
                        </m:e>
                        <m:sub>
                          <m:r>
                            <a:rPr lang="en-US" altLang="zh-CN" sz="1600" i="1" dirty="0">
                              <a:latin typeface="Cambria Math"/>
                              <a:ea typeface="Cambria Math"/>
                            </a:rPr>
                            <m:t>𝑎𝑙𝑝h𝑎</m:t>
                          </m:r>
                          <m:r>
                            <a:rPr lang="en-US" altLang="zh-CN" sz="1600" b="0" i="1" dirty="0" smtClean="0">
                              <a:latin typeface="Cambria Math"/>
                              <a:ea typeface="Cambria Math"/>
                            </a:rPr>
                            <m:t>,45°</m:t>
                          </m:r>
                        </m:sub>
                      </m:sSub>
                      <m:r>
                        <a:rPr lang="en-US" altLang="zh-CN" sz="1600" i="1" dirty="0">
                          <a:latin typeface="Cambria Math"/>
                        </a:rPr>
                        <m:t>=3.605</m:t>
                      </m:r>
                      <m:r>
                        <a:rPr lang="en-US" altLang="zh-CN" sz="1600" i="1" dirty="0">
                          <a:latin typeface="Cambria Math"/>
                        </a:rPr>
                        <m:t>𝑀𝑒𝑉</m:t>
                      </m:r>
                      <m:r>
                        <a:rPr lang="en-US" altLang="zh-CN" sz="1600" i="1" dirty="0">
                          <a:latin typeface="Cambria Math"/>
                        </a:rPr>
                        <m:t>±0.262</m:t>
                      </m:r>
                      <m:r>
                        <a:rPr lang="en-US" altLang="zh-CN" sz="1600" i="1" dirty="0">
                          <a:latin typeface="Cambria Math"/>
                        </a:rPr>
                        <m:t>𝑀𝑒𝑉</m:t>
                      </m:r>
                    </m:oMath>
                  </m:oMathPara>
                </a14:m>
                <a:endParaRPr lang="en-US" altLang="zh-CN" sz="1600" i="1" dirty="0">
                  <a:latin typeface="Cambria Math"/>
                </a:endParaRPr>
              </a:p>
            </p:txBody>
          </p:sp>
        </mc:Choice>
        <mc:Fallback>
          <p:sp>
            <p:nvSpPr>
              <p:cNvPr id="32" name="TextBox 31"/>
              <p:cNvSpPr txBox="1">
                <a:spLocks noRot="1" noChangeAspect="1" noMove="1" noResize="1" noEditPoints="1" noAdjustHandles="1" noChangeArrowheads="1" noChangeShapeType="1" noTextEdit="1"/>
              </p:cNvSpPr>
              <p:nvPr/>
            </p:nvSpPr>
            <p:spPr>
              <a:xfrm>
                <a:off x="1627996" y="4511626"/>
                <a:ext cx="3376052" cy="357534"/>
              </a:xfrm>
              <a:prstGeom prst="rect">
                <a:avLst/>
              </a:prstGeom>
              <a:blipFill rotWithShape="1">
                <a:blip r:embed="rId7"/>
                <a:stretch>
                  <a:fillRect b="-3279"/>
                </a:stretch>
              </a:blipFill>
              <a:ln>
                <a:solidFill>
                  <a:schemeClr val="tx1"/>
                </a:solid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矩形 26"/>
              <p:cNvSpPr/>
              <p:nvPr/>
            </p:nvSpPr>
            <p:spPr>
              <a:xfrm>
                <a:off x="4067944" y="2677911"/>
                <a:ext cx="4831114" cy="1687193"/>
              </a:xfrm>
              <a:prstGeom prst="rect">
                <a:avLst/>
              </a:prstGeom>
              <a:solidFill>
                <a:srgbClr val="92D050"/>
              </a:solidFill>
              <a:ln>
                <a:solidFill>
                  <a:schemeClr val="tx1"/>
                </a:solidFill>
              </a:ln>
            </p:spPr>
            <p:txBody>
              <a:bodyPr wrap="square">
                <a:spAutoFit/>
              </a:bodyPr>
              <a:lstStyle/>
              <a:p>
                <a:r>
                  <a:rPr lang="en-US" altLang="zh-CN" dirty="0" smtClean="0"/>
                  <a:t>Am-241</a:t>
                </a:r>
                <a:r>
                  <a:rPr lang="zh-CN" altLang="zh-CN" dirty="0" smtClean="0"/>
                  <a:t>源</a:t>
                </a:r>
                <a:r>
                  <a:rPr lang="zh-CN" altLang="zh-CN" dirty="0"/>
                  <a:t>出射</a:t>
                </a:r>
                <a:r>
                  <a:rPr lang="en-US" altLang="zh-CN" dirty="0"/>
                  <a:t>α</a:t>
                </a:r>
                <a:r>
                  <a:rPr lang="zh-CN" altLang="zh-CN" dirty="0"/>
                  <a:t>射线能谱中峰位对应的能量为：</a:t>
                </a:r>
              </a:p>
              <a:p>
                <a:pPr/>
                <a14:m>
                  <m:oMathPara xmlns:m="http://schemas.openxmlformats.org/officeDocument/2006/math">
                    <m:oMathParaPr>
                      <m:jc m:val="centerGroup"/>
                    </m:oMathParaPr>
                    <m:oMath xmlns:m="http://schemas.openxmlformats.org/officeDocument/2006/math">
                      <m:r>
                        <a:rPr lang="en-US" altLang="zh-CN" i="1">
                          <a:latin typeface="Cambria Math"/>
                        </a:rPr>
                        <m:t>𝐸</m:t>
                      </m:r>
                      <m:r>
                        <a:rPr lang="en-US" altLang="zh-CN" i="1">
                          <a:latin typeface="Cambria Math"/>
                        </a:rPr>
                        <m:t>=</m:t>
                      </m:r>
                      <m:f>
                        <m:fPr>
                          <m:ctrlPr>
                            <a:rPr lang="zh-CN" altLang="zh-CN" i="1">
                              <a:latin typeface="Cambria Math"/>
                            </a:rPr>
                          </m:ctrlPr>
                        </m:fPr>
                        <m:num>
                          <m:r>
                            <a:rPr lang="en-US" altLang="zh-CN" i="1">
                              <a:latin typeface="Cambria Math"/>
                            </a:rPr>
                            <m:t>1379</m:t>
                          </m:r>
                        </m:num>
                        <m:den>
                          <m:r>
                            <a:rPr lang="en-US" altLang="zh-CN" i="1">
                              <a:latin typeface="Cambria Math"/>
                            </a:rPr>
                            <m:t>1379−917</m:t>
                          </m:r>
                        </m:den>
                      </m:f>
                      <m:r>
                        <a:rPr lang="en-US" altLang="zh-CN" i="1">
                          <a:latin typeface="Cambria Math"/>
                        </a:rPr>
                        <m:t>×∆</m:t>
                      </m:r>
                      <m:r>
                        <a:rPr lang="en-US" altLang="zh-CN" i="1">
                          <a:latin typeface="Cambria Math"/>
                        </a:rPr>
                        <m:t>𝐸</m:t>
                      </m:r>
                      <m:r>
                        <a:rPr lang="en-US" altLang="zh-CN" i="1">
                          <a:latin typeface="Cambria Math"/>
                        </a:rPr>
                        <m:t>=4.516</m:t>
                      </m:r>
                      <m:r>
                        <a:rPr lang="en-US" altLang="zh-CN" i="1" smtClean="0">
                          <a:solidFill>
                            <a:srgbClr val="FF0000"/>
                          </a:solidFill>
                          <a:latin typeface="Cambria Math"/>
                        </a:rPr>
                        <m:t>𝑀𝑒𝑉</m:t>
                      </m:r>
                    </m:oMath>
                  </m:oMathPara>
                </a14:m>
                <a:endParaRPr lang="en-US" altLang="zh-CN" i="1" dirty="0" smtClean="0">
                  <a:solidFill>
                    <a:srgbClr val="FF0000"/>
                  </a:solidFill>
                </a:endParaRPr>
              </a:p>
              <a:p>
                <a:r>
                  <a:rPr lang="zh-CN" altLang="en-US" dirty="0" smtClean="0"/>
                  <a:t>能量展宽为：</a:t>
                </a:r>
                <a:endParaRPr lang="en-US" altLang="zh-CN" dirty="0" smtClean="0"/>
              </a:p>
              <a:p>
                <a:pPr/>
                <a14:m>
                  <m:oMathPara xmlns:m="http://schemas.openxmlformats.org/officeDocument/2006/math">
                    <m:oMathParaPr>
                      <m:jc m:val="centerGroup"/>
                    </m:oMathParaPr>
                    <m:oMath xmlns:m="http://schemas.openxmlformats.org/officeDocument/2006/math">
                      <m:r>
                        <a:rPr lang="en-US" altLang="zh-CN" i="1" dirty="0" smtClean="0">
                          <a:latin typeface="Cambria Math"/>
                        </a:rPr>
                        <m:t>𝐹𝑊𝐻𝑀</m:t>
                      </m:r>
                      <m:r>
                        <a:rPr lang="en-US" altLang="zh-CN" i="1" dirty="0" smtClean="0">
                          <a:latin typeface="Cambria Math"/>
                          <a:ea typeface="Cambria Math"/>
                        </a:rPr>
                        <m:t>≅</m:t>
                      </m:r>
                      <m:f>
                        <m:fPr>
                          <m:ctrlPr>
                            <a:rPr lang="en-US" altLang="zh-CN" i="1" dirty="0" smtClean="0">
                              <a:latin typeface="Cambria Math"/>
                              <a:ea typeface="Cambria Math"/>
                            </a:rPr>
                          </m:ctrlPr>
                        </m:fPr>
                        <m:num>
                          <m:r>
                            <a:rPr lang="en-US" altLang="zh-CN" b="0" i="1" dirty="0" smtClean="0">
                              <a:latin typeface="Cambria Math"/>
                              <a:ea typeface="Cambria Math"/>
                            </a:rPr>
                            <m:t>0.227</m:t>
                          </m:r>
                          <m:r>
                            <a:rPr lang="en-US" altLang="zh-CN" b="0" i="1" dirty="0" smtClean="0">
                              <a:latin typeface="Cambria Math"/>
                              <a:ea typeface="Cambria Math"/>
                            </a:rPr>
                            <m:t>𝑀𝑒𝑉</m:t>
                          </m:r>
                        </m:num>
                        <m:den>
                          <m:r>
                            <a:rPr lang="en-US" altLang="zh-CN" b="0" i="1" dirty="0" smtClean="0">
                              <a:latin typeface="Cambria Math"/>
                              <a:ea typeface="Cambria Math"/>
                            </a:rPr>
                            <m:t>4.516</m:t>
                          </m:r>
                          <m:r>
                            <a:rPr lang="en-US" altLang="zh-CN" b="0" i="1" dirty="0" smtClean="0">
                              <a:latin typeface="Cambria Math"/>
                              <a:ea typeface="Cambria Math"/>
                            </a:rPr>
                            <m:t>𝑀𝑒𝑉</m:t>
                          </m:r>
                        </m:den>
                      </m:f>
                      <m:r>
                        <a:rPr lang="en-US" altLang="zh-CN" b="0" i="1" dirty="0" smtClean="0">
                          <a:latin typeface="Cambria Math"/>
                          <a:ea typeface="Cambria Math"/>
                        </a:rPr>
                        <m:t>=</m:t>
                      </m:r>
                      <m:r>
                        <a:rPr lang="en-US" altLang="zh-CN" i="1" dirty="0" smtClean="0">
                          <a:solidFill>
                            <a:srgbClr val="FF0000"/>
                          </a:solidFill>
                          <a:latin typeface="Cambria Math"/>
                        </a:rPr>
                        <m:t>11.8%</m:t>
                      </m:r>
                    </m:oMath>
                  </m:oMathPara>
                </a14:m>
                <a:endParaRPr lang="en-US" altLang="zh-CN" dirty="0" smtClean="0">
                  <a:solidFill>
                    <a:srgbClr val="FF0000"/>
                  </a:solidFill>
                </a:endParaRPr>
              </a:p>
            </p:txBody>
          </p:sp>
        </mc:Choice>
        <mc:Fallback>
          <p:sp>
            <p:nvSpPr>
              <p:cNvPr id="27" name="矩形 26"/>
              <p:cNvSpPr>
                <a:spLocks noRot="1" noChangeAspect="1" noMove="1" noResize="1" noEditPoints="1" noAdjustHandles="1" noChangeArrowheads="1" noChangeShapeType="1" noTextEdit="1"/>
              </p:cNvSpPr>
              <p:nvPr/>
            </p:nvSpPr>
            <p:spPr>
              <a:xfrm>
                <a:off x="4067944" y="2677911"/>
                <a:ext cx="4831114" cy="1687193"/>
              </a:xfrm>
              <a:prstGeom prst="rect">
                <a:avLst/>
              </a:prstGeom>
              <a:blipFill rotWithShape="1">
                <a:blip r:embed="rId8"/>
                <a:stretch>
                  <a:fillRect l="-881" t="-2151" r="-3270"/>
                </a:stretch>
              </a:blipFill>
              <a:ln>
                <a:solidFill>
                  <a:schemeClr val="tx1"/>
                </a:solidFill>
              </a:ln>
            </p:spPr>
            <p:txBody>
              <a:bodyPr/>
              <a:lstStyle/>
              <a:p>
                <a:r>
                  <a:rPr lang="zh-CN" altLang="en-US">
                    <a:noFill/>
                  </a:rPr>
                  <a:t> </a:t>
                </a:r>
              </a:p>
            </p:txBody>
          </p:sp>
        </mc:Fallback>
      </mc:AlternateContent>
      <p:pic>
        <p:nvPicPr>
          <p:cNvPr id="1026" name="Picture 2" descr="C:\Users\huang-m11\Desktop\Am-241火警源.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4065" y="1340768"/>
            <a:ext cx="2354262" cy="117316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092280" y="1678006"/>
            <a:ext cx="1728192" cy="338554"/>
          </a:xfrm>
          <a:prstGeom prst="rect">
            <a:avLst/>
          </a:prstGeom>
          <a:solidFill>
            <a:srgbClr val="FFC000"/>
          </a:solidFill>
          <a:ln>
            <a:solidFill>
              <a:schemeClr val="tx1"/>
            </a:solidFill>
          </a:ln>
        </p:spPr>
        <p:txBody>
          <a:bodyPr wrap="square" rtlCol="0">
            <a:spAutoFit/>
          </a:bodyPr>
          <a:lstStyle/>
          <a:p>
            <a:pPr algn="ctr"/>
            <a:r>
              <a:rPr lang="en-US" altLang="zh-CN" sz="1600" dirty="0" smtClean="0"/>
              <a:t>Am-241</a:t>
            </a:r>
            <a:r>
              <a:rPr lang="zh-CN" altLang="en-US" sz="1600" dirty="0" smtClean="0"/>
              <a:t>源结构图</a:t>
            </a:r>
            <a:endParaRPr lang="zh-CN" altLang="en-US" sz="1600" dirty="0"/>
          </a:p>
        </p:txBody>
      </p:sp>
    </p:spTree>
    <p:extLst>
      <p:ext uri="{BB962C8B-B14F-4D97-AF65-F5344CB8AC3E}">
        <p14:creationId xmlns:p14="http://schemas.microsoft.com/office/powerpoint/2010/main" val="3384313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alpha</a:t>
            </a:r>
            <a:r>
              <a:rPr lang="zh-CN" altLang="en-US" sz="3600" dirty="0" smtClean="0"/>
              <a:t>粒子的能量分辨率</a:t>
            </a:r>
            <a:endParaRPr lang="en-US" altLang="zh-CN" sz="3600" dirty="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9" b="-1"/>
          <a:stretch/>
        </p:blipFill>
        <p:spPr bwMode="auto">
          <a:xfrm>
            <a:off x="1276410" y="1484784"/>
            <a:ext cx="6535950" cy="2860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1967476" y="3068960"/>
                <a:ext cx="1719125" cy="584775"/>
              </a:xfrm>
              <a:prstGeom prst="rect">
                <a:avLst/>
              </a:prstGeom>
              <a:solidFill>
                <a:srgbClr val="FFC000"/>
              </a:solidFill>
              <a:ln>
                <a:solidFill>
                  <a:schemeClr val="tx1"/>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zh-CN" altLang="en-US" sz="1600" i="1">
                          <a:latin typeface="Cambria Math"/>
                        </a:rPr>
                        <m:t>𝜃</m:t>
                      </m:r>
                      <m:r>
                        <a:rPr lang="en-US" altLang="zh-CN" sz="1600" i="1">
                          <a:latin typeface="Cambria Math"/>
                        </a:rPr>
                        <m:t>=30°</m:t>
                      </m:r>
                    </m:oMath>
                  </m:oMathPara>
                </a14:m>
                <a:endParaRPr lang="en-US" altLang="zh-CN" sz="1600" i="1" dirty="0">
                  <a:latin typeface="Cambria Math"/>
                </a:endParaRPr>
              </a:p>
              <a:p>
                <a:pPr algn="ctr"/>
                <a14:m>
                  <m:oMathPara xmlns:m="http://schemas.openxmlformats.org/officeDocument/2006/math">
                    <m:oMathParaPr>
                      <m:jc m:val="centerGroup"/>
                    </m:oMathParaPr>
                    <m:oMath xmlns:m="http://schemas.openxmlformats.org/officeDocument/2006/math">
                      <m:r>
                        <a:rPr lang="en-US" altLang="zh-CN" sz="1600" i="1" dirty="0" smtClean="0">
                          <a:latin typeface="Cambria Math"/>
                        </a:rPr>
                        <m:t>𝐹𝑊𝐻𝑀</m:t>
                      </m:r>
                      <m:r>
                        <a:rPr lang="en-US" altLang="zh-CN" sz="1600" i="1" dirty="0" smtClean="0">
                          <a:latin typeface="Cambria Math"/>
                        </a:rPr>
                        <m:t>=14.0%</m:t>
                      </m:r>
                    </m:oMath>
                  </m:oMathPara>
                </a14:m>
                <a:endParaRPr lang="zh-CN" alt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967476" y="3068960"/>
                <a:ext cx="1719125" cy="584775"/>
              </a:xfrm>
              <a:prstGeom prst="rect">
                <a:avLst/>
              </a:prstGeom>
              <a:blipFill rotWithShape="1">
                <a:blip r:embed="rId3"/>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69636" y="3083080"/>
                <a:ext cx="1719125" cy="584775"/>
              </a:xfrm>
              <a:prstGeom prst="rect">
                <a:avLst/>
              </a:prstGeom>
              <a:solidFill>
                <a:srgbClr val="FFC000"/>
              </a:solidFill>
              <a:ln>
                <a:solidFill>
                  <a:schemeClr val="tx1"/>
                </a:solidFill>
              </a:ln>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zh-CN" altLang="en-US" sz="1600" i="1" smtClean="0">
                          <a:latin typeface="Cambria Math"/>
                        </a:rPr>
                        <m:t>𝜃</m:t>
                      </m:r>
                      <m:r>
                        <a:rPr lang="en-US" altLang="zh-CN" sz="1600" i="1">
                          <a:latin typeface="Cambria Math"/>
                        </a:rPr>
                        <m:t>=</m:t>
                      </m:r>
                      <m:r>
                        <a:rPr lang="en-US" altLang="zh-CN" sz="1600" b="0" i="1" smtClean="0">
                          <a:latin typeface="Cambria Math"/>
                        </a:rPr>
                        <m:t>45</m:t>
                      </m:r>
                      <m:r>
                        <a:rPr lang="en-US" altLang="zh-CN" sz="1600" i="1">
                          <a:latin typeface="Cambria Math"/>
                        </a:rPr>
                        <m:t>°</m:t>
                      </m:r>
                    </m:oMath>
                  </m:oMathPara>
                </a14:m>
                <a:endParaRPr lang="en-US" altLang="zh-CN" sz="1600" i="1" dirty="0">
                  <a:latin typeface="Cambria Math"/>
                </a:endParaRPr>
              </a:p>
              <a:p>
                <a:pPr algn="ctr"/>
                <a14:m>
                  <m:oMathPara xmlns:m="http://schemas.openxmlformats.org/officeDocument/2006/math">
                    <m:oMathParaPr>
                      <m:jc m:val="centerGroup"/>
                    </m:oMathParaPr>
                    <m:oMath xmlns:m="http://schemas.openxmlformats.org/officeDocument/2006/math">
                      <m:r>
                        <a:rPr lang="en-US" altLang="zh-CN" sz="1600" i="1" dirty="0" smtClean="0">
                          <a:latin typeface="Cambria Math"/>
                        </a:rPr>
                        <m:t>𝐹𝑊𝐻𝑀</m:t>
                      </m:r>
                      <m:r>
                        <a:rPr lang="en-US" altLang="zh-CN" sz="1600" i="1" dirty="0" smtClean="0">
                          <a:latin typeface="Cambria Math"/>
                        </a:rPr>
                        <m:t>=20.2%</m:t>
                      </m:r>
                    </m:oMath>
                  </m:oMathPara>
                </a14:m>
                <a:endParaRPr lang="zh-CN" alt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5269636" y="3083080"/>
                <a:ext cx="1719125" cy="584775"/>
              </a:xfrm>
              <a:prstGeom prst="rect">
                <a:avLst/>
              </a:prstGeom>
              <a:blipFill rotWithShape="1">
                <a:blip r:embed="rId4"/>
                <a:stretch>
                  <a:fillRect/>
                </a:stretch>
              </a:blipFill>
              <a:ln>
                <a:solidFill>
                  <a:schemeClr val="tx1"/>
                </a:solidFill>
              </a:ln>
            </p:spPr>
            <p:txBody>
              <a:bodyPr/>
              <a:lstStyle/>
              <a:p>
                <a:r>
                  <a:rPr lang="zh-CN" altLang="en-US">
                    <a:noFill/>
                  </a:rPr>
                  <a:t> </a:t>
                </a:r>
              </a:p>
            </p:txBody>
          </p:sp>
        </mc:Fallback>
      </mc:AlternateContent>
      <p:sp>
        <p:nvSpPr>
          <p:cNvPr id="9" name="内容占位符 2"/>
          <p:cNvSpPr txBox="1">
            <a:spLocks/>
          </p:cNvSpPr>
          <p:nvPr/>
        </p:nvSpPr>
        <p:spPr>
          <a:xfrm>
            <a:off x="1691680" y="4581128"/>
            <a:ext cx="5680224" cy="2088307"/>
          </a:xfrm>
          <a:prstGeom prst="rect">
            <a:avLst/>
          </a:prstGeom>
          <a:solidFill>
            <a:srgbClr val="92D050"/>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000" u="sng" dirty="0"/>
              <a:t>能量</a:t>
            </a:r>
            <a:r>
              <a:rPr lang="zh-CN" altLang="en-US" sz="2000" u="sng" dirty="0" smtClean="0"/>
              <a:t>展宽因素分析：</a:t>
            </a:r>
            <a:endParaRPr lang="zh-CN" altLang="zh-CN" sz="2000" u="sng" dirty="0"/>
          </a:p>
          <a:p>
            <a:pPr lvl="1"/>
            <a:r>
              <a:rPr lang="zh-CN" altLang="en-US" sz="1800" dirty="0" smtClean="0"/>
              <a:t>放射源出射的</a:t>
            </a:r>
            <a:r>
              <a:rPr lang="en-US" altLang="zh-CN" sz="1800" dirty="0" smtClean="0"/>
              <a:t>alpha</a:t>
            </a:r>
            <a:r>
              <a:rPr lang="zh-CN" altLang="en-US" sz="1800" dirty="0" smtClean="0"/>
              <a:t>粒子本征能量展宽</a:t>
            </a:r>
            <a:r>
              <a:rPr lang="zh-CN" altLang="en-US" sz="1800" dirty="0" smtClean="0">
                <a:solidFill>
                  <a:srgbClr val="FF0000"/>
                </a:solidFill>
              </a:rPr>
              <a:t>（最主要）</a:t>
            </a:r>
            <a:endParaRPr lang="en-US" altLang="zh-CN" sz="1800" dirty="0" smtClean="0">
              <a:solidFill>
                <a:srgbClr val="FF0000"/>
              </a:solidFill>
            </a:endParaRPr>
          </a:p>
          <a:p>
            <a:pPr lvl="1"/>
            <a:r>
              <a:rPr lang="en-US" altLang="zh-CN" sz="1800" dirty="0"/>
              <a:t>a</a:t>
            </a:r>
            <a:r>
              <a:rPr lang="en-US" altLang="zh-CN" sz="1800" dirty="0" smtClean="0"/>
              <a:t>lpha</a:t>
            </a:r>
            <a:r>
              <a:rPr lang="zh-CN" altLang="en-US" sz="1800" dirty="0" smtClean="0"/>
              <a:t>粒子在准直器的气隙中的能量歧离</a:t>
            </a:r>
            <a:endParaRPr lang="en-US" altLang="zh-CN" sz="1800" dirty="0" smtClean="0"/>
          </a:p>
          <a:p>
            <a:pPr lvl="1"/>
            <a:r>
              <a:rPr lang="en-US" altLang="zh-CN" sz="1800" dirty="0" smtClean="0"/>
              <a:t>alpha</a:t>
            </a:r>
            <a:r>
              <a:rPr lang="zh-CN" altLang="en-US" sz="1800" dirty="0" smtClean="0"/>
              <a:t>粒子在电离室内的电离过程的统计涨落</a:t>
            </a:r>
            <a:endParaRPr lang="en-US" altLang="zh-CN" sz="1800" dirty="0" smtClean="0"/>
          </a:p>
          <a:p>
            <a:pPr lvl="1"/>
            <a:r>
              <a:rPr lang="en-US" altLang="zh-CN" sz="1800" dirty="0" smtClean="0"/>
              <a:t>GEM</a:t>
            </a:r>
            <a:r>
              <a:rPr lang="zh-CN" altLang="en-US" sz="1800" dirty="0" smtClean="0"/>
              <a:t>模块增益的统计涨落</a:t>
            </a:r>
            <a:endParaRPr lang="en-US" altLang="zh-CN" sz="1800" dirty="0" smtClean="0"/>
          </a:p>
          <a:p>
            <a:pPr lvl="1"/>
            <a:r>
              <a:rPr lang="zh-CN" altLang="en-US" sz="1800" dirty="0" smtClean="0"/>
              <a:t>探测器和电子学噪声</a:t>
            </a:r>
            <a:r>
              <a:rPr lang="en-US" altLang="zh-CN" sz="1800" dirty="0" smtClean="0"/>
              <a:t/>
            </a:r>
            <a:br>
              <a:rPr lang="en-US" altLang="zh-CN" sz="1800" dirty="0" smtClean="0"/>
            </a:br>
            <a:endParaRPr lang="en-US" altLang="zh-CN" sz="1800" dirty="0" smtClean="0"/>
          </a:p>
        </p:txBody>
      </p:sp>
    </p:spTree>
    <p:extLst>
      <p:ext uri="{BB962C8B-B14F-4D97-AF65-F5344CB8AC3E}">
        <p14:creationId xmlns:p14="http://schemas.microsoft.com/office/powerpoint/2010/main" val="3500807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normAutofit/>
          </a:bodyPr>
          <a:lstStyle/>
          <a:p>
            <a:r>
              <a:rPr lang="en-US" altLang="zh-CN" sz="3600" dirty="0" smtClean="0"/>
              <a:t>alpha</a:t>
            </a:r>
            <a:r>
              <a:rPr lang="zh-CN" altLang="en-US" sz="3600" dirty="0" smtClean="0"/>
              <a:t>粒子径迹的重建</a:t>
            </a:r>
            <a:endParaRPr lang="en-US" altLang="zh-CN" sz="3600" dirty="0"/>
          </a:p>
        </p:txBody>
      </p:sp>
      <p:cxnSp>
        <p:nvCxnSpPr>
          <p:cNvPr id="4" name="直接连接符 3"/>
          <p:cNvCxnSpPr/>
          <p:nvPr/>
        </p:nvCxnSpPr>
        <p:spPr>
          <a:xfrm>
            <a:off x="1043608" y="894730"/>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236" t="9290"/>
          <a:stretch/>
        </p:blipFill>
        <p:spPr bwMode="auto">
          <a:xfrm>
            <a:off x="6592808" y="1064644"/>
            <a:ext cx="2299672" cy="222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9" y="3212976"/>
            <a:ext cx="4792206" cy="210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D:\研究生资料\科研\项目\nTPC\nTPC硬件工作\实验\利用TPC测试α射线\测量角度分辨率\实验结果\QTE1_2&amp;QTE1_3&amp;QTE1_4\P10_1680V\track\event-pad-1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980728"/>
            <a:ext cx="2205297" cy="2116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75" r="56493" b="86257"/>
          <a:stretch/>
        </p:blipFill>
        <p:spPr bwMode="auto">
          <a:xfrm>
            <a:off x="6003363" y="1196752"/>
            <a:ext cx="368837" cy="42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矩形 4"/>
              <p:cNvSpPr/>
              <p:nvPr/>
            </p:nvSpPr>
            <p:spPr>
              <a:xfrm>
                <a:off x="179512" y="1064644"/>
                <a:ext cx="4016424" cy="2031325"/>
              </a:xfrm>
              <a:prstGeom prst="rect">
                <a:avLst/>
              </a:prstGeom>
              <a:solidFill>
                <a:srgbClr val="FFC000"/>
              </a:solidFill>
              <a:ln>
                <a:solidFill>
                  <a:schemeClr val="tx1"/>
                </a:solidFill>
              </a:ln>
            </p:spPr>
            <p:txBody>
              <a:bodyPr wrap="square">
                <a:spAutoFit/>
              </a:bodyPr>
              <a:lstStyle/>
              <a:p>
                <a:pPr lvl="0" algn="just"/>
                <a:r>
                  <a:rPr lang="en-US" altLang="zh-CN" u="sng" dirty="0" smtClean="0"/>
                  <a:t>Hit</a:t>
                </a:r>
                <a:r>
                  <a:rPr lang="zh-CN" altLang="en-US" u="sng" dirty="0" smtClean="0"/>
                  <a:t>的选取</a:t>
                </a:r>
                <a:r>
                  <a:rPr lang="zh-CN" altLang="en-US" dirty="0" smtClean="0"/>
                  <a:t>：</a:t>
                </a:r>
                <a:r>
                  <a:rPr lang="zh-CN" altLang="zh-CN" dirty="0" smtClean="0"/>
                  <a:t>每</a:t>
                </a:r>
                <a:r>
                  <a:rPr lang="zh-CN" altLang="zh-CN" dirty="0"/>
                  <a:t>一个</a:t>
                </a:r>
                <a:r>
                  <a:rPr lang="en-US" altLang="zh-CN" dirty="0"/>
                  <a:t>pad</a:t>
                </a:r>
                <a:r>
                  <a:rPr lang="zh-CN" altLang="zh-CN" dirty="0"/>
                  <a:t>上的有效信号记作一个</a:t>
                </a:r>
                <a:r>
                  <a:rPr lang="en-US" altLang="zh-CN" dirty="0"/>
                  <a:t>hit</a:t>
                </a:r>
                <a:r>
                  <a:rPr lang="zh-CN" altLang="zh-CN" dirty="0"/>
                  <a:t>，</a:t>
                </a:r>
                <a:r>
                  <a:rPr lang="en-US" altLang="zh-CN" dirty="0"/>
                  <a:t>hit</a:t>
                </a:r>
                <a:r>
                  <a:rPr lang="zh-CN" altLang="zh-CN" dirty="0"/>
                  <a:t>的轴向坐标</a:t>
                </a:r>
                <a14:m>
                  <m:oMath xmlns:m="http://schemas.openxmlformats.org/officeDocument/2006/math">
                    <m:r>
                      <a:rPr lang="en-US" altLang="zh-CN" i="1" dirty="0" smtClean="0">
                        <a:latin typeface="Cambria Math"/>
                      </a:rPr>
                      <m:t>𝑧</m:t>
                    </m:r>
                    <m:r>
                      <a:rPr lang="en-US" altLang="zh-CN" i="1" baseline="-25000" dirty="0" err="1">
                        <a:latin typeface="Cambria Math"/>
                      </a:rPr>
                      <m:t>h𝑖𝑡</m:t>
                    </m:r>
                  </m:oMath>
                </a14:m>
                <a:r>
                  <a:rPr lang="zh-CN" altLang="zh-CN" dirty="0"/>
                  <a:t>为信号到达时间乘以电子漂移速度，漂移速度分别取</a:t>
                </a:r>
                <a:r>
                  <a:rPr lang="en-US" altLang="zh-CN" dirty="0"/>
                  <a:t>5.2389cm/us</a:t>
                </a:r>
                <a:r>
                  <a:rPr lang="zh-CN" altLang="zh-CN" dirty="0"/>
                  <a:t>，由</a:t>
                </a:r>
                <a:r>
                  <a:rPr lang="en-US" altLang="zh-CN" dirty="0"/>
                  <a:t>Garfield</a:t>
                </a:r>
                <a:r>
                  <a:rPr lang="zh-CN" altLang="zh-CN" dirty="0"/>
                  <a:t>计算给</a:t>
                </a:r>
                <a:r>
                  <a:rPr lang="zh-CN" altLang="zh-CN" dirty="0" smtClean="0"/>
                  <a:t>出（</a:t>
                </a:r>
                <a:r>
                  <a:rPr lang="en-US" altLang="zh-CN" dirty="0" smtClean="0"/>
                  <a:t>P10</a:t>
                </a:r>
                <a:r>
                  <a:rPr lang="zh-CN" altLang="zh-CN" dirty="0" smtClean="0"/>
                  <a:t>气体</a:t>
                </a:r>
                <a:r>
                  <a:rPr lang="en-US" altLang="zh-CN" dirty="0" smtClean="0"/>
                  <a:t>@</a:t>
                </a:r>
                <a14:m>
                  <m:oMath xmlns:m="http://schemas.openxmlformats.org/officeDocument/2006/math">
                    <m:r>
                      <a:rPr lang="en-US" altLang="zh-CN" i="1" dirty="0" smtClean="0">
                        <a:latin typeface="Cambria Math"/>
                      </a:rPr>
                      <m:t>𝐸</m:t>
                    </m:r>
                    <m:r>
                      <a:rPr lang="en-US" altLang="zh-CN" i="1" baseline="-25000" dirty="0" smtClean="0">
                        <a:latin typeface="Cambria Math"/>
                      </a:rPr>
                      <m:t>𝑑</m:t>
                    </m:r>
                  </m:oMath>
                </a14:m>
                <a:r>
                  <a:rPr lang="en-US" altLang="zh-CN" i="1" dirty="0" smtClean="0"/>
                  <a:t>= 186.67V/cm</a:t>
                </a:r>
                <a:r>
                  <a:rPr lang="zh-CN" altLang="zh-CN" dirty="0" smtClean="0"/>
                  <a:t>）</a:t>
                </a:r>
                <a:r>
                  <a:rPr lang="zh-CN" altLang="en-US" dirty="0" smtClean="0"/>
                  <a:t>，</a:t>
                </a:r>
                <a:r>
                  <a:rPr lang="en-US" altLang="zh-CN" dirty="0" smtClean="0"/>
                  <a:t>hit</a:t>
                </a:r>
                <a:r>
                  <a:rPr lang="zh-CN" altLang="zh-CN" dirty="0"/>
                  <a:t>的径向坐标</a:t>
                </a:r>
                <a14:m>
                  <m:oMath xmlns:m="http://schemas.openxmlformats.org/officeDocument/2006/math">
                    <m:r>
                      <a:rPr lang="en-US" altLang="zh-CN" i="1" dirty="0" smtClean="0">
                        <a:latin typeface="Cambria Math"/>
                      </a:rPr>
                      <m:t>𝑟</m:t>
                    </m:r>
                    <m:r>
                      <a:rPr lang="en-US" altLang="zh-CN" i="1" baseline="-25000" dirty="0" err="1">
                        <a:latin typeface="Cambria Math"/>
                      </a:rPr>
                      <m:t>h𝑖𝑡</m:t>
                    </m:r>
                  </m:oMath>
                </a14:m>
                <a:r>
                  <a:rPr lang="zh-CN" altLang="zh-CN" dirty="0"/>
                  <a:t>和环向坐标</a:t>
                </a:r>
                <a14:m>
                  <m:oMath xmlns:m="http://schemas.openxmlformats.org/officeDocument/2006/math">
                    <m:r>
                      <a:rPr lang="en-US" altLang="zh-CN" i="1" dirty="0" smtClean="0">
                        <a:latin typeface="Cambria Math"/>
                      </a:rPr>
                      <m:t>𝜑</m:t>
                    </m:r>
                    <m:r>
                      <a:rPr lang="en-US" altLang="zh-CN" i="1" baseline="-25000" dirty="0" err="1">
                        <a:latin typeface="Cambria Math"/>
                      </a:rPr>
                      <m:t>h𝑖𝑡</m:t>
                    </m:r>
                  </m:oMath>
                </a14:m>
                <a:r>
                  <a:rPr lang="zh-CN" altLang="zh-CN" dirty="0"/>
                  <a:t>为</a:t>
                </a:r>
                <a:r>
                  <a:rPr lang="en-US" altLang="zh-CN" dirty="0"/>
                  <a:t>pad</a:t>
                </a:r>
                <a:r>
                  <a:rPr lang="zh-CN" altLang="zh-CN" dirty="0"/>
                  <a:t>几何中心的</a:t>
                </a:r>
                <a:r>
                  <a:rPr lang="zh-CN" altLang="zh-CN" dirty="0" smtClean="0"/>
                  <a:t>坐标</a:t>
                </a:r>
                <a:r>
                  <a:rPr lang="zh-CN" altLang="en-US" dirty="0" smtClean="0"/>
                  <a:t>。</a:t>
                </a:r>
                <a:endParaRPr lang="zh-CN" altLang="zh-CN" dirty="0"/>
              </a:p>
            </p:txBody>
          </p:sp>
        </mc:Choice>
        <mc:Fallback xmlns="">
          <p:sp>
            <p:nvSpPr>
              <p:cNvPr id="5" name="矩形 4"/>
              <p:cNvSpPr>
                <a:spLocks noRot="1" noChangeAspect="1" noMove="1" noResize="1" noEditPoints="1" noAdjustHandles="1" noChangeArrowheads="1" noChangeShapeType="1" noTextEdit="1"/>
              </p:cNvSpPr>
              <p:nvPr/>
            </p:nvSpPr>
            <p:spPr>
              <a:xfrm>
                <a:off x="179512" y="1064644"/>
                <a:ext cx="4016424" cy="2031325"/>
              </a:xfrm>
              <a:prstGeom prst="rect">
                <a:avLst/>
              </a:prstGeom>
              <a:blipFill rotWithShape="1">
                <a:blip r:embed="rId5"/>
                <a:stretch>
                  <a:fillRect l="-1059" t="-1791" r="-6808" b="-2985"/>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p:cNvSpPr/>
              <p:nvPr/>
            </p:nvSpPr>
            <p:spPr>
              <a:xfrm>
                <a:off x="4941515" y="3248023"/>
                <a:ext cx="3935113" cy="2031325"/>
              </a:xfrm>
              <a:prstGeom prst="rect">
                <a:avLst/>
              </a:prstGeom>
              <a:solidFill>
                <a:srgbClr val="92D050"/>
              </a:solidFill>
              <a:ln>
                <a:solidFill>
                  <a:schemeClr val="tx1"/>
                </a:solidFill>
              </a:ln>
            </p:spPr>
            <p:txBody>
              <a:bodyPr wrap="square">
                <a:spAutoFit/>
              </a:bodyPr>
              <a:lstStyle/>
              <a:p>
                <a:pPr lvl="0" algn="just"/>
                <a:r>
                  <a:rPr lang="en-US" altLang="zh-CN" u="sng" dirty="0" smtClean="0"/>
                  <a:t>Cluster</a:t>
                </a:r>
                <a:r>
                  <a:rPr lang="zh-CN" altLang="en-US" u="sng" dirty="0" smtClean="0"/>
                  <a:t>的选取</a:t>
                </a:r>
                <a:r>
                  <a:rPr lang="zh-CN" altLang="en-US" dirty="0" smtClean="0"/>
                  <a:t>：</a:t>
                </a:r>
                <a:r>
                  <a:rPr lang="zh-CN" altLang="zh-CN" dirty="0" smtClean="0"/>
                  <a:t>每个</a:t>
                </a:r>
                <a:r>
                  <a:rPr lang="zh-CN" altLang="zh-CN" dirty="0"/>
                  <a:t>环上时间符合的</a:t>
                </a:r>
                <a:r>
                  <a:rPr lang="en-US" altLang="zh-CN" dirty="0"/>
                  <a:t>hit</a:t>
                </a:r>
                <a:r>
                  <a:rPr lang="zh-CN" altLang="zh-CN" dirty="0"/>
                  <a:t>组成一个</a:t>
                </a:r>
                <a:r>
                  <a:rPr lang="en-US" altLang="zh-CN" dirty="0"/>
                  <a:t>cluster</a:t>
                </a:r>
                <a:r>
                  <a:rPr lang="zh-CN" altLang="zh-CN" dirty="0"/>
                  <a:t>；</a:t>
                </a:r>
                <a:r>
                  <a:rPr lang="en-US" altLang="zh-CN" dirty="0"/>
                  <a:t>cluster</a:t>
                </a:r>
                <a:r>
                  <a:rPr lang="zh-CN" altLang="zh-CN" dirty="0"/>
                  <a:t>的径向坐标</a:t>
                </a:r>
                <a14:m>
                  <m:oMath xmlns:m="http://schemas.openxmlformats.org/officeDocument/2006/math">
                    <m:r>
                      <a:rPr lang="en-US" altLang="zh-CN" i="1" dirty="0" smtClean="0">
                        <a:latin typeface="Cambria Math"/>
                      </a:rPr>
                      <m:t>𝑟</m:t>
                    </m:r>
                    <m:r>
                      <a:rPr lang="en-US" altLang="zh-CN" i="1" baseline="-25000" dirty="0" err="1">
                        <a:latin typeface="Cambria Math"/>
                      </a:rPr>
                      <m:t>𝑐𝑙𝑢𝑠𝑡𝑒𝑟</m:t>
                    </m:r>
                  </m:oMath>
                </a14:m>
                <a:r>
                  <a:rPr lang="zh-CN" altLang="zh-CN" dirty="0"/>
                  <a:t>为所在环的中心到圆心的距离，环向坐标</a:t>
                </a:r>
                <a14:m>
                  <m:oMath xmlns:m="http://schemas.openxmlformats.org/officeDocument/2006/math">
                    <m:r>
                      <a:rPr lang="en-US" altLang="zh-CN" i="1" dirty="0" smtClean="0">
                        <a:latin typeface="Cambria Math"/>
                      </a:rPr>
                      <m:t>𝜑</m:t>
                    </m:r>
                    <m:r>
                      <a:rPr lang="en-US" altLang="zh-CN" i="1" baseline="-25000" dirty="0" err="1">
                        <a:latin typeface="Cambria Math"/>
                      </a:rPr>
                      <m:t>𝑐𝑙𝑢𝑠𝑡𝑒𝑟</m:t>
                    </m:r>
                  </m:oMath>
                </a14:m>
                <a:r>
                  <a:rPr lang="zh-CN" altLang="zh-CN" dirty="0"/>
                  <a:t>通过电荷重心法计算得到（针对</a:t>
                </a:r>
                <a:r>
                  <a:rPr lang="en-US" altLang="zh-CN" dirty="0"/>
                  <a:t>cluster</a:t>
                </a:r>
                <a:r>
                  <a:rPr lang="zh-CN" altLang="zh-CN" dirty="0"/>
                  <a:t>中的每个</a:t>
                </a:r>
                <a:r>
                  <a:rPr lang="en-US" altLang="zh-CN" dirty="0"/>
                  <a:t>hit</a:t>
                </a:r>
                <a:r>
                  <a:rPr lang="zh-CN" altLang="zh-CN" dirty="0"/>
                  <a:t>），轴向坐标</a:t>
                </a:r>
                <a14:m>
                  <m:oMath xmlns:m="http://schemas.openxmlformats.org/officeDocument/2006/math">
                    <m:r>
                      <a:rPr lang="en-US" altLang="zh-CN" i="1" dirty="0" smtClean="0">
                        <a:latin typeface="Cambria Math"/>
                      </a:rPr>
                      <m:t>𝑧</m:t>
                    </m:r>
                    <m:r>
                      <a:rPr lang="en-US" altLang="zh-CN" i="1" baseline="-25000" dirty="0" err="1">
                        <a:latin typeface="Cambria Math"/>
                      </a:rPr>
                      <m:t>𝑐𝑙𝑢𝑠𝑡𝑒𝑟</m:t>
                    </m:r>
                  </m:oMath>
                </a14:m>
                <a:r>
                  <a:rPr lang="zh-CN" altLang="zh-CN" dirty="0"/>
                  <a:t>通过电荷重心法计算得到（针对</a:t>
                </a:r>
                <a:r>
                  <a:rPr lang="en-US" altLang="zh-CN" dirty="0"/>
                  <a:t>cluster</a:t>
                </a:r>
                <a:r>
                  <a:rPr lang="zh-CN" altLang="zh-CN" dirty="0"/>
                  <a:t>中的每个</a:t>
                </a:r>
                <a:r>
                  <a:rPr lang="en-US" altLang="zh-CN" dirty="0"/>
                  <a:t>hit</a:t>
                </a:r>
                <a:r>
                  <a:rPr lang="zh-CN" altLang="zh-CN" dirty="0" smtClean="0"/>
                  <a:t>）</a:t>
                </a:r>
                <a:r>
                  <a:rPr lang="zh-CN" altLang="en-US" dirty="0" smtClean="0"/>
                  <a:t>。</a:t>
                </a:r>
                <a:endParaRPr lang="en-US" altLang="zh-CN" dirty="0"/>
              </a:p>
            </p:txBody>
          </p:sp>
        </mc:Choice>
        <mc:Fallback xmlns="">
          <p:sp>
            <p:nvSpPr>
              <p:cNvPr id="6" name="矩形 5"/>
              <p:cNvSpPr>
                <a:spLocks noRot="1" noChangeAspect="1" noMove="1" noResize="1" noEditPoints="1" noAdjustHandles="1" noChangeArrowheads="1" noChangeShapeType="1" noTextEdit="1"/>
              </p:cNvSpPr>
              <p:nvPr/>
            </p:nvSpPr>
            <p:spPr>
              <a:xfrm>
                <a:off x="4941515" y="3248023"/>
                <a:ext cx="3935113" cy="2031325"/>
              </a:xfrm>
              <a:prstGeom prst="rect">
                <a:avLst/>
              </a:prstGeom>
              <a:blipFill rotWithShape="1">
                <a:blip r:embed="rId6"/>
                <a:stretch>
                  <a:fillRect l="-1236" t="-1791" r="-6801" b="-3881"/>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113753" y="6051436"/>
                <a:ext cx="8922657" cy="761940"/>
              </a:xfrm>
              <a:prstGeom prst="rect">
                <a:avLst/>
              </a:prstGeom>
              <a:solidFill>
                <a:srgbClr val="FFFF00"/>
              </a:solidFill>
              <a:ln>
                <a:solidFill>
                  <a:schemeClr val="tx1"/>
                </a:solidFill>
              </a:ln>
            </p:spPr>
            <p:txBody>
              <a:bodyPr wrap="square">
                <a:spAutoFit/>
              </a:bodyPr>
              <a:lstStyle/>
              <a:p>
                <a:pPr lvl="0" algn="just"/>
                <a:r>
                  <a:rPr lang="en-US" altLang="zh-CN" u="sng" dirty="0" smtClean="0"/>
                  <a:t>θ</a:t>
                </a:r>
                <a:r>
                  <a:rPr lang="zh-CN" altLang="zh-CN" u="sng" dirty="0" smtClean="0"/>
                  <a:t>角</a:t>
                </a:r>
                <a:r>
                  <a:rPr lang="zh-CN" altLang="en-US" u="sng" dirty="0" smtClean="0"/>
                  <a:t>（径迹与</a:t>
                </a:r>
                <a:r>
                  <a:rPr lang="en-US" altLang="zh-CN" u="sng" dirty="0" smtClean="0"/>
                  <a:t>z</a:t>
                </a:r>
                <a:r>
                  <a:rPr lang="zh-CN" altLang="en-US" u="sng" dirty="0" smtClean="0"/>
                  <a:t>轴的夹角）</a:t>
                </a:r>
                <a:r>
                  <a:rPr lang="zh-CN" altLang="zh-CN" u="sng" dirty="0" smtClean="0"/>
                  <a:t>的重建</a:t>
                </a:r>
                <a:r>
                  <a:rPr lang="zh-CN" altLang="en-US" dirty="0" smtClean="0"/>
                  <a:t>：</a:t>
                </a:r>
                <a:r>
                  <a:rPr lang="zh-CN" altLang="zh-CN" dirty="0" smtClean="0"/>
                  <a:t>横坐标</a:t>
                </a:r>
                <a:r>
                  <a:rPr lang="zh-CN" altLang="zh-CN" dirty="0"/>
                  <a:t>为</a:t>
                </a:r>
                <a:r>
                  <a:rPr lang="en-US" altLang="zh-CN" dirty="0"/>
                  <a:t>cluster</a:t>
                </a:r>
                <a:r>
                  <a:rPr lang="zh-CN" altLang="zh-CN" dirty="0"/>
                  <a:t>的径向坐标</a:t>
                </a:r>
                <a14:m>
                  <m:oMath xmlns:m="http://schemas.openxmlformats.org/officeDocument/2006/math">
                    <m:r>
                      <a:rPr lang="en-US" altLang="zh-CN" i="1" dirty="0" smtClean="0">
                        <a:latin typeface="Cambria Math"/>
                      </a:rPr>
                      <m:t>𝑟</m:t>
                    </m:r>
                    <m:r>
                      <a:rPr lang="en-US" altLang="zh-CN" i="1" baseline="-25000" dirty="0" err="1">
                        <a:latin typeface="Cambria Math"/>
                      </a:rPr>
                      <m:t>𝑐𝑙𝑢𝑠𝑡𝑒𝑟</m:t>
                    </m:r>
                  </m:oMath>
                </a14:m>
                <a:r>
                  <a:rPr lang="zh-CN" altLang="zh-CN" dirty="0"/>
                  <a:t>，纵坐标为</a:t>
                </a:r>
                <a:r>
                  <a:rPr lang="en-US" altLang="zh-CN" dirty="0"/>
                  <a:t>cluster</a:t>
                </a:r>
                <a:r>
                  <a:rPr lang="zh-CN" altLang="zh-CN" dirty="0"/>
                  <a:t>的轴向坐标</a:t>
                </a:r>
                <a14:m>
                  <m:oMath xmlns:m="http://schemas.openxmlformats.org/officeDocument/2006/math">
                    <m:r>
                      <a:rPr lang="en-US" altLang="zh-CN" i="1" dirty="0" smtClean="0">
                        <a:latin typeface="Cambria Math"/>
                      </a:rPr>
                      <m:t>𝑧</m:t>
                    </m:r>
                    <m:r>
                      <a:rPr lang="en-US" altLang="zh-CN" i="1" baseline="-25000" dirty="0" err="1">
                        <a:latin typeface="Cambria Math"/>
                      </a:rPr>
                      <m:t>𝑐𝑙𝑢𝑠𝑡𝑒𝑟</m:t>
                    </m:r>
                  </m:oMath>
                </a14:m>
                <a:r>
                  <a:rPr lang="zh-CN" altLang="zh-CN" dirty="0"/>
                  <a:t>，利用最小二乘法拟合得到的直线斜率</a:t>
                </a:r>
                <a:r>
                  <a:rPr lang="en-US" altLang="zh-CN" dirty="0"/>
                  <a:t>k</a:t>
                </a:r>
                <a:r>
                  <a:rPr lang="zh-CN" altLang="zh-CN" dirty="0"/>
                  <a:t>，进一步可得</a:t>
                </a:r>
                <a14:m>
                  <m:oMath xmlns:m="http://schemas.openxmlformats.org/officeDocument/2006/math">
                    <m:r>
                      <a:rPr lang="en-US" altLang="zh-CN" i="1">
                        <a:latin typeface="Cambria Math"/>
                      </a:rPr>
                      <m:t>𝜃</m:t>
                    </m:r>
                    <m:r>
                      <a:rPr lang="en-US" altLang="zh-CN" i="1">
                        <a:latin typeface="Cambria Math"/>
                      </a:rPr>
                      <m:t>=</m:t>
                    </m:r>
                    <m:r>
                      <a:rPr lang="en-US" altLang="zh-CN" i="1">
                        <a:latin typeface="Cambria Math"/>
                      </a:rPr>
                      <m:t>𝑎𝑟𝑐𝑡𝑎𝑛</m:t>
                    </m:r>
                    <m:r>
                      <a:rPr lang="en-US" altLang="zh-CN" i="1">
                        <a:latin typeface="Cambria Math"/>
                      </a:rPr>
                      <m:t>⁡(−</m:t>
                    </m:r>
                    <m:f>
                      <m:fPr>
                        <m:ctrlPr>
                          <a:rPr lang="en-US" altLang="zh-CN" i="1">
                            <a:latin typeface="Cambria Math"/>
                          </a:rPr>
                        </m:ctrlPr>
                      </m:fPr>
                      <m:num>
                        <m:r>
                          <a:rPr lang="en-US" altLang="zh-CN" i="1">
                            <a:latin typeface="Cambria Math"/>
                          </a:rPr>
                          <m:t>1</m:t>
                        </m:r>
                      </m:num>
                      <m:den>
                        <m:r>
                          <a:rPr lang="en-US" altLang="zh-CN" i="1">
                            <a:latin typeface="Cambria Math"/>
                          </a:rPr>
                          <m:t>𝑘</m:t>
                        </m:r>
                      </m:den>
                    </m:f>
                    <m:r>
                      <a:rPr lang="en-US" altLang="zh-CN" i="1">
                        <a:latin typeface="Cambria Math"/>
                      </a:rPr>
                      <m:t>)</m:t>
                    </m:r>
                  </m:oMath>
                </a14:m>
                <a:r>
                  <a:rPr lang="zh-CN" altLang="zh-CN" dirty="0"/>
                  <a:t>。</a:t>
                </a:r>
                <a:endParaRPr lang="zh-CN" altLang="en-US" dirty="0"/>
              </a:p>
            </p:txBody>
          </p:sp>
        </mc:Choice>
        <mc:Fallback xmlns="">
          <p:sp>
            <p:nvSpPr>
              <p:cNvPr id="10" name="矩形 9"/>
              <p:cNvSpPr>
                <a:spLocks noRot="1" noChangeAspect="1" noMove="1" noResize="1" noEditPoints="1" noAdjustHandles="1" noChangeArrowheads="1" noChangeShapeType="1" noTextEdit="1"/>
              </p:cNvSpPr>
              <p:nvPr/>
            </p:nvSpPr>
            <p:spPr>
              <a:xfrm>
                <a:off x="113753" y="6051436"/>
                <a:ext cx="8922657" cy="761940"/>
              </a:xfrm>
              <a:prstGeom prst="rect">
                <a:avLst/>
              </a:prstGeom>
              <a:blipFill rotWithShape="1">
                <a:blip r:embed="rId7"/>
                <a:stretch>
                  <a:fillRect l="-546" t="-4724" r="-3140" b="-3150"/>
                </a:stretch>
              </a:blipFill>
              <a:ln>
                <a:solidFill>
                  <a:schemeClr val="tx1"/>
                </a:solidFill>
              </a:ln>
            </p:spPr>
            <p:txBody>
              <a:bodyPr/>
              <a:lstStyle/>
              <a:p>
                <a:r>
                  <a:rPr lang="zh-CN" altLang="en-US">
                    <a:noFill/>
                  </a:rPr>
                  <a:t> </a:t>
                </a:r>
              </a:p>
            </p:txBody>
          </p:sp>
        </mc:Fallback>
      </mc:AlternateContent>
      <p:sp>
        <p:nvSpPr>
          <p:cNvPr id="11" name="左弧形箭头 10"/>
          <p:cNvSpPr/>
          <p:nvPr/>
        </p:nvSpPr>
        <p:spPr>
          <a:xfrm flipV="1">
            <a:off x="57944" y="4195300"/>
            <a:ext cx="551904" cy="1249924"/>
          </a:xfrm>
          <a:prstGeom prst="curved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113754" y="5373216"/>
            <a:ext cx="8922656" cy="646331"/>
          </a:xfrm>
          <a:prstGeom prst="rect">
            <a:avLst/>
          </a:prstGeom>
          <a:solidFill>
            <a:srgbClr val="00B0F0"/>
          </a:solidFill>
          <a:ln>
            <a:solidFill>
              <a:schemeClr val="tx1"/>
            </a:solidFill>
          </a:ln>
        </p:spPr>
        <p:txBody>
          <a:bodyPr wrap="square">
            <a:spAutoFit/>
          </a:bodyPr>
          <a:lstStyle/>
          <a:p>
            <a:pPr lvl="0" algn="just"/>
            <a:r>
              <a:rPr lang="en-US" altLang="zh-CN" u="sng" dirty="0"/>
              <a:t>φ</a:t>
            </a:r>
            <a:r>
              <a:rPr lang="zh-CN" altLang="zh-CN" u="sng" dirty="0" smtClean="0"/>
              <a:t>角</a:t>
            </a:r>
            <a:r>
              <a:rPr lang="zh-CN" altLang="en-US" u="sng" dirty="0" smtClean="0"/>
              <a:t>（投影径迹与</a:t>
            </a:r>
            <a:r>
              <a:rPr lang="en-US" altLang="zh-CN" u="sng" dirty="0" smtClean="0"/>
              <a:t>x</a:t>
            </a:r>
            <a:r>
              <a:rPr lang="zh-CN" altLang="en-US" u="sng" dirty="0" smtClean="0"/>
              <a:t>轴的夹角）的重建</a:t>
            </a:r>
            <a:r>
              <a:rPr lang="zh-CN" altLang="en-US" dirty="0" smtClean="0"/>
              <a:t>：</a:t>
            </a:r>
            <a:r>
              <a:rPr lang="zh-CN" altLang="zh-CN" dirty="0" smtClean="0"/>
              <a:t>横坐标</a:t>
            </a:r>
            <a:r>
              <a:rPr lang="zh-CN" altLang="zh-CN" dirty="0"/>
              <a:t>为</a:t>
            </a:r>
            <a:r>
              <a:rPr lang="en-US" altLang="zh-CN" dirty="0"/>
              <a:t>cluster</a:t>
            </a:r>
            <a:r>
              <a:rPr lang="zh-CN" altLang="zh-CN" dirty="0"/>
              <a:t>在</a:t>
            </a:r>
            <a:r>
              <a:rPr lang="en-US" altLang="zh-CN" dirty="0"/>
              <a:t>x-y</a:t>
            </a:r>
            <a:r>
              <a:rPr lang="zh-CN" altLang="zh-CN" dirty="0"/>
              <a:t>平面上的</a:t>
            </a:r>
            <a:r>
              <a:rPr lang="en-US" altLang="zh-CN" dirty="0"/>
              <a:t>x</a:t>
            </a:r>
            <a:r>
              <a:rPr lang="zh-CN" altLang="zh-CN" dirty="0"/>
              <a:t>坐标，纵坐标为</a:t>
            </a:r>
            <a:r>
              <a:rPr lang="en-US" altLang="zh-CN" dirty="0"/>
              <a:t>cluster</a:t>
            </a:r>
            <a:r>
              <a:rPr lang="zh-CN" altLang="zh-CN" dirty="0"/>
              <a:t>在</a:t>
            </a:r>
            <a:r>
              <a:rPr lang="en-US" altLang="zh-CN" dirty="0"/>
              <a:t>x-y</a:t>
            </a:r>
            <a:r>
              <a:rPr lang="zh-CN" altLang="zh-CN" dirty="0"/>
              <a:t>平面上的</a:t>
            </a:r>
            <a:r>
              <a:rPr lang="en-US" altLang="zh-CN" dirty="0"/>
              <a:t>y</a:t>
            </a:r>
            <a:r>
              <a:rPr lang="zh-CN" altLang="zh-CN" dirty="0"/>
              <a:t>坐标，采用最小二乘法拟合直线，即可得到</a:t>
            </a:r>
            <a:r>
              <a:rPr lang="en-US" altLang="zh-CN" dirty="0"/>
              <a:t>φ</a:t>
            </a:r>
            <a:r>
              <a:rPr lang="zh-CN" altLang="zh-CN" dirty="0" smtClean="0"/>
              <a:t>角</a:t>
            </a:r>
            <a:r>
              <a:rPr lang="zh-CN" altLang="en-US" dirty="0"/>
              <a:t>。</a:t>
            </a:r>
            <a:endParaRPr lang="zh-CN" altLang="zh-CN" dirty="0"/>
          </a:p>
        </p:txBody>
      </p:sp>
      <p:sp>
        <p:nvSpPr>
          <p:cNvPr id="17" name="左弧形箭头 16"/>
          <p:cNvSpPr/>
          <p:nvPr/>
        </p:nvSpPr>
        <p:spPr>
          <a:xfrm flipH="1" flipV="1">
            <a:off x="4355976" y="4470442"/>
            <a:ext cx="497384" cy="1766869"/>
          </a:xfrm>
          <a:prstGeom prst="curv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TextBox 17"/>
          <p:cNvSpPr txBox="1"/>
          <p:nvPr/>
        </p:nvSpPr>
        <p:spPr>
          <a:xfrm>
            <a:off x="4707334" y="1623014"/>
            <a:ext cx="1451039" cy="338554"/>
          </a:xfrm>
          <a:prstGeom prst="rect">
            <a:avLst/>
          </a:prstGeom>
          <a:solidFill>
            <a:srgbClr val="FFC000"/>
          </a:solidFill>
          <a:ln>
            <a:solidFill>
              <a:schemeClr val="tx1"/>
            </a:solidFill>
          </a:ln>
        </p:spPr>
        <p:txBody>
          <a:bodyPr wrap="none" rtlCol="0">
            <a:spAutoFit/>
          </a:bodyPr>
          <a:lstStyle/>
          <a:p>
            <a:pPr algn="ctr"/>
            <a:r>
              <a:rPr lang="en-US" altLang="zh-CN" sz="1600" dirty="0" smtClean="0"/>
              <a:t>Hit</a:t>
            </a:r>
            <a:r>
              <a:rPr lang="zh-CN" altLang="en-US" sz="1600" dirty="0" smtClean="0"/>
              <a:t>的灰度显示</a:t>
            </a:r>
            <a:endParaRPr lang="zh-CN" altLang="en-US" sz="1600" dirty="0"/>
          </a:p>
        </p:txBody>
      </p:sp>
      <p:sp>
        <p:nvSpPr>
          <p:cNvPr id="19" name="TextBox 18"/>
          <p:cNvSpPr txBox="1"/>
          <p:nvPr/>
        </p:nvSpPr>
        <p:spPr>
          <a:xfrm>
            <a:off x="6514887" y="2492896"/>
            <a:ext cx="2521524" cy="338554"/>
          </a:xfrm>
          <a:prstGeom prst="rect">
            <a:avLst/>
          </a:prstGeom>
          <a:solidFill>
            <a:srgbClr val="92D050"/>
          </a:solidFill>
          <a:ln>
            <a:solidFill>
              <a:schemeClr val="tx1"/>
            </a:solidFill>
          </a:ln>
        </p:spPr>
        <p:txBody>
          <a:bodyPr wrap="none" rtlCol="0">
            <a:spAutoFit/>
          </a:bodyPr>
          <a:lstStyle/>
          <a:p>
            <a:pPr algn="ctr"/>
            <a:r>
              <a:rPr lang="en-US" altLang="zh-CN" sz="1600" dirty="0" smtClean="0"/>
              <a:t>Cluster</a:t>
            </a:r>
            <a:r>
              <a:rPr lang="zh-CN" altLang="en-US" sz="1600" dirty="0" smtClean="0"/>
              <a:t>能量曲线的</a:t>
            </a:r>
            <a:r>
              <a:rPr lang="en-US" altLang="zh-CN" sz="1600" dirty="0" smtClean="0"/>
              <a:t>Bragg</a:t>
            </a:r>
            <a:r>
              <a:rPr lang="zh-CN" altLang="en-US" sz="1600" dirty="0" smtClean="0"/>
              <a:t>峰</a:t>
            </a:r>
            <a:endParaRPr lang="zh-CN" altLang="en-US" sz="1600" dirty="0"/>
          </a:p>
        </p:txBody>
      </p:sp>
    </p:spTree>
    <p:extLst>
      <p:ext uri="{BB962C8B-B14F-4D97-AF65-F5344CB8AC3E}">
        <p14:creationId xmlns:p14="http://schemas.microsoft.com/office/powerpoint/2010/main" val="1557876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a:t>alpha</a:t>
            </a:r>
            <a:r>
              <a:rPr lang="zh-CN" altLang="en-US" sz="3600" dirty="0" smtClean="0"/>
              <a:t>粒子径迹角度的重建</a:t>
            </a:r>
            <a:endParaRPr lang="en-US" altLang="zh-CN" sz="3600" dirty="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3312"/>
          <a:stretch/>
        </p:blipFill>
        <p:spPr bwMode="auto">
          <a:xfrm>
            <a:off x="3086100" y="1412776"/>
            <a:ext cx="5950395" cy="208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内容占位符 5" descr="C:\Users\huang-m11\Desktop\image-20140317\1740V-track_phi-phi0.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9965" y="1412776"/>
            <a:ext cx="2973074" cy="2016223"/>
          </a:xfrm>
          <a:prstGeom prst="rect">
            <a:avLst/>
          </a:prstGeom>
          <a:noFill/>
          <a:ln>
            <a:noFill/>
          </a:ln>
        </p:spPr>
      </p:pic>
      <p:pic>
        <p:nvPicPr>
          <p:cNvPr id="8"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66640"/>
          <a:stretch/>
        </p:blipFill>
        <p:spPr bwMode="auto">
          <a:xfrm>
            <a:off x="6372200" y="3875234"/>
            <a:ext cx="2542729" cy="251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直接箭头连接符 8"/>
          <p:cNvCxnSpPr/>
          <p:nvPr/>
        </p:nvCxnSpPr>
        <p:spPr bwMode="auto">
          <a:xfrm flipH="1">
            <a:off x="7128284" y="3429000"/>
            <a:ext cx="2398" cy="446234"/>
          </a:xfrm>
          <a:prstGeom prst="straightConnector1">
            <a:avLst/>
          </a:prstGeom>
          <a:noFill/>
          <a:ln w="19050" algn="ctr">
            <a:solidFill>
              <a:srgbClr val="FF0000"/>
            </a:solidFill>
            <a:round/>
            <a:headEnd/>
            <a:tailEnd type="arrow"/>
          </a:ln>
          <a:extLst>
            <a:ext uri="{909E8E84-426E-40DD-AFC4-6F175D3DCCD1}">
              <a14:hiddenFill xmlns:a14="http://schemas.microsoft.com/office/drawing/2010/main">
                <a:noFill/>
              </a14:hiddenFill>
            </a:ext>
          </a:extLst>
        </p:spPr>
      </p:cxnSp>
      <p:sp>
        <p:nvSpPr>
          <p:cNvPr id="11" name="矩形 10"/>
          <p:cNvSpPr/>
          <p:nvPr/>
        </p:nvSpPr>
        <p:spPr>
          <a:xfrm>
            <a:off x="6732240" y="2852936"/>
            <a:ext cx="792088" cy="5760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3" name="表格 12"/>
              <p:cNvGraphicFramePr>
                <a:graphicFrameLocks noGrp="1"/>
              </p:cNvGraphicFramePr>
              <p:nvPr>
                <p:extLst>
                  <p:ext uri="{D42A27DB-BD31-4B8C-83A1-F6EECF244321}">
                    <p14:modId xmlns:p14="http://schemas.microsoft.com/office/powerpoint/2010/main" val="1047383443"/>
                  </p:ext>
                </p:extLst>
              </p:nvPr>
            </p:nvGraphicFramePr>
            <p:xfrm>
              <a:off x="138411" y="4005064"/>
              <a:ext cx="6048671" cy="1483360"/>
            </p:xfrm>
            <a:graphic>
              <a:graphicData uri="http://schemas.openxmlformats.org/drawingml/2006/table">
                <a:tbl>
                  <a:tblPr firstRow="1" bandRow="1">
                    <a:tableStyleId>{5940675A-B579-460E-94D1-54222C63F5DA}</a:tableStyleId>
                  </a:tblPr>
                  <a:tblGrid>
                    <a:gridCol w="2654722"/>
                    <a:gridCol w="1800200"/>
                    <a:gridCol w="1593749"/>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CN" altLang="en-US" sz="1600" dirty="0" smtClean="0">
                                  <a:latin typeface="Cambria Math"/>
                                </a:rPr>
                                <m:t>𝜃</m:t>
                              </m:r>
                              <m:r>
                                <a:rPr lang="zh-CN" altLang="en-US" sz="1600" dirty="0" smtClean="0">
                                  <a:latin typeface="Cambria Math"/>
                                </a:rPr>
                                <m:t> (</m:t>
                              </m:r>
                              <m:r>
                                <a:rPr lang="en-US" altLang="zh-CN" sz="1600" dirty="0" smtClean="0">
                                  <a:latin typeface="Cambria Math"/>
                                </a:rPr>
                                <m:t>𝑐𝑜𝑙𝑙𝑖𝑚𝑎𝑡𝑜𝑟</m:t>
                              </m:r>
                              <m:r>
                                <a:rPr lang="en-US" altLang="zh-CN" sz="1600" dirty="0" smtClean="0">
                                  <a:latin typeface="Cambria Math"/>
                                </a:rPr>
                                <m:t>)</m:t>
                              </m:r>
                            </m:oMath>
                          </a14:m>
                          <a:r>
                            <a:rPr lang="en-US" altLang="zh-CN" sz="1600" b="0" i="0" baseline="30000" dirty="0" smtClean="0"/>
                            <a:t> [1]</a:t>
                          </a:r>
                          <a:endParaRPr lang="zh-CN" altLang="en-US" sz="1600" b="0" i="0" baseline="30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dirty="0" smtClean="0">
                                    <a:latin typeface="Cambria Math"/>
                                  </a:rPr>
                                  <m:t>29.48</m:t>
                                </m:r>
                                <m:r>
                                  <a:rPr lang="en-US" altLang="zh-CN" sz="1600" b="0" i="1" dirty="0" smtClean="0">
                                    <a:latin typeface="Cambria Math"/>
                                    <a:ea typeface="Cambria Math"/>
                                  </a:rPr>
                                  <m:t>°±0.07°</m:t>
                                </m:r>
                              </m:oMath>
                            </m:oMathPara>
                          </a14:m>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a:rPr>
                                  <m:t>4</m:t>
                                </m:r>
                                <m:r>
                                  <a:rPr lang="en-US" altLang="zh-CN" sz="1600" b="0" i="0" dirty="0" smtClean="0">
                                    <a:latin typeface="Cambria Math"/>
                                  </a:rPr>
                                  <m:t>4.47</m:t>
                                </m:r>
                                <m:r>
                                  <a:rPr lang="en-US" altLang="zh-CN" sz="1600" b="0" i="1" dirty="0" smtClean="0">
                                    <a:latin typeface="Cambria Math"/>
                                  </a:rPr>
                                  <m:t>°±0.06°</m:t>
                                </m:r>
                              </m:oMath>
                            </m:oMathPara>
                          </a14:m>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sz="1600" dirty="0" smtClean="0">
                                    <a:latin typeface="Cambria Math"/>
                                  </a:rPr>
                                  <m:t>𝜃</m:t>
                                </m:r>
                                <m:r>
                                  <a:rPr lang="zh-CN" altLang="en-US" sz="1600" dirty="0" smtClean="0">
                                    <a:latin typeface="Cambria Math"/>
                                  </a:rPr>
                                  <m:t> (</m:t>
                                </m:r>
                                <m:r>
                                  <a:rPr lang="en-US" altLang="zh-CN" sz="1600" dirty="0" smtClean="0">
                                    <a:latin typeface="Cambria Math"/>
                                  </a:rPr>
                                  <m:t>𝑟𝑒𝑐𝑜𝑛𝑠𝑡𝑟𝑢𝑐𝑡𝑖𝑜𝑛</m:t>
                                </m:r>
                                <m:r>
                                  <a:rPr lang="en-US" altLang="zh-CN" sz="1600" dirty="0" smtClean="0">
                                    <a:latin typeface="Cambria Math"/>
                                  </a:rPr>
                                  <m:t>)</m:t>
                                </m:r>
                              </m:oMath>
                            </m:oMathPara>
                          </a14:m>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a:rPr>
                                  <m:t>32.71</m:t>
                                </m:r>
                                <m:r>
                                  <a:rPr lang="en-US" altLang="zh-CN" sz="1600" i="1" dirty="0" smtClean="0">
                                    <a:latin typeface="Cambria Math"/>
                                    <a:ea typeface="Cambria Math"/>
                                  </a:rPr>
                                  <m:t>°</m:t>
                                </m:r>
                                <m:r>
                                  <a:rPr lang="en-US" altLang="zh-CN" sz="1600" dirty="0" smtClean="0">
                                    <a:latin typeface="Cambria Math"/>
                                  </a:rPr>
                                  <m:t>±0.04</m:t>
                                </m:r>
                                <m:r>
                                  <a:rPr lang="en-US" altLang="zh-CN" sz="1600" i="1" dirty="0" smtClean="0">
                                    <a:latin typeface="Cambria Math"/>
                                    <a:ea typeface="Cambria Math"/>
                                  </a:rPr>
                                  <m:t>°</m:t>
                                </m:r>
                              </m:oMath>
                            </m:oMathPara>
                          </a14:m>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latin typeface="Cambria Math"/>
                                  </a:rPr>
                                  <m:t>45.19</m:t>
                                </m:r>
                                <m:r>
                                  <a:rPr lang="en-US" altLang="zh-CN" sz="1600" i="1" dirty="0" smtClean="0">
                                    <a:latin typeface="Cambria Math"/>
                                    <a:ea typeface="Cambria Math"/>
                                  </a:rPr>
                                  <m:t>°</m:t>
                                </m:r>
                                <m:r>
                                  <a:rPr lang="en-US" altLang="zh-CN" sz="1600" dirty="0" smtClean="0">
                                    <a:latin typeface="Cambria Math"/>
                                  </a:rPr>
                                  <m:t>±0.09</m:t>
                                </m:r>
                                <m:r>
                                  <a:rPr lang="en-US" altLang="zh-CN" sz="1600" i="1" dirty="0" smtClean="0">
                                    <a:latin typeface="Cambria Math"/>
                                    <a:ea typeface="Cambria Math"/>
                                  </a:rPr>
                                  <m:t>°</m:t>
                                </m:r>
                              </m:oMath>
                            </m:oMathPara>
                          </a14:m>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370840">
                    <a:tc>
                      <a:txBody>
                        <a:bodyPr/>
                        <a:lstStyle/>
                        <a:p>
                          <a:pPr algn="ctr"/>
                          <a14:m>
                            <m:oMathPara xmlns:m="http://schemas.openxmlformats.org/officeDocument/2006/math">
                              <m:oMathParaPr>
                                <m:jc m:val="centerGroup"/>
                              </m:oMathParaPr>
                              <m:oMath xmlns:m="http://schemas.openxmlformats.org/officeDocument/2006/math">
                                <m:r>
                                  <a:rPr lang="el-GR" altLang="zh-CN" sz="1600" i="1" dirty="0" smtClean="0">
                                    <a:latin typeface="Cambria Math"/>
                                    <a:ea typeface="Cambria Math"/>
                                  </a:rPr>
                                  <m:t>𝜑</m:t>
                                </m:r>
                                <m:r>
                                  <a:rPr lang="zh-CN" altLang="en-US" sz="1600" dirty="0" smtClean="0">
                                    <a:latin typeface="Cambria Math"/>
                                  </a:rPr>
                                  <m:t> </m:t>
                                </m:r>
                                <m:r>
                                  <a:rPr lang="en-US" altLang="zh-CN" sz="1600" dirty="0" smtClean="0">
                                    <a:latin typeface="Cambria Math"/>
                                  </a:rPr>
                                  <m:t>(</m:t>
                                </m:r>
                                <m:r>
                                  <a:rPr lang="en-US" altLang="zh-CN" sz="1600" dirty="0" smtClean="0">
                                    <a:latin typeface="Cambria Math"/>
                                  </a:rPr>
                                  <m:t>𝑐𝑜𝑙𝑙𝑖𝑚𝑎𝑡𝑜𝑟</m:t>
                                </m:r>
                                <m:r>
                                  <a:rPr lang="en-US" altLang="zh-CN" sz="1600" dirty="0" smtClean="0">
                                    <a:latin typeface="Cambria Math"/>
                                  </a:rPr>
                                  <m:t>)</m:t>
                                </m:r>
                              </m:oMath>
                            </m:oMathPara>
                          </a14:m>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gridSpan="2">
                      <a:txBody>
                        <a:bodyPr/>
                        <a:lstStyle/>
                        <a:p>
                          <a:pPr algn="ctr"/>
                          <a14:m>
                            <m:oMath xmlns:m="http://schemas.openxmlformats.org/officeDocument/2006/math">
                              <m:r>
                                <a:rPr lang="en-US" altLang="zh-CN" sz="1600" b="0" i="0" dirty="0" smtClean="0">
                                  <a:latin typeface="Cambria Math"/>
                                </a:rPr>
                                <m:t>0</m:t>
                              </m:r>
                            </m:oMath>
                          </a14:m>
                          <a:r>
                            <a:rPr lang="en-US" altLang="zh-CN" sz="1600" b="0" dirty="0" smtClean="0">
                              <a:latin typeface="Cambria Math"/>
                              <a:ea typeface="Cambria Math"/>
                            </a:rPr>
                            <a:t>°</a:t>
                          </a:r>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hMerge="1">
                      <a:txBody>
                        <a:bodyPr/>
                        <a:lstStyle/>
                        <a:p>
                          <a:pPr algn="ctr"/>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l-GR" altLang="zh-CN" sz="1600" i="1" dirty="0" smtClean="0">
                                    <a:latin typeface="Cambria Math"/>
                                    <a:ea typeface="Cambria Math"/>
                                  </a:rPr>
                                  <m:t>𝜑</m:t>
                                </m:r>
                                <m:r>
                                  <a:rPr lang="en-US" altLang="zh-CN" sz="1600" b="0" i="0" dirty="0" smtClean="0">
                                    <a:latin typeface="Cambria Math"/>
                                    <a:ea typeface="Cambria Math"/>
                                  </a:rPr>
                                  <m:t> </m:t>
                                </m:r>
                                <m:r>
                                  <a:rPr lang="en-US" altLang="zh-CN" sz="1600" dirty="0" smtClean="0">
                                    <a:latin typeface="Cambria Math"/>
                                  </a:rPr>
                                  <m:t>(</m:t>
                                </m:r>
                                <m:r>
                                  <a:rPr lang="en-US" altLang="zh-CN" sz="1600" dirty="0" smtClean="0">
                                    <a:latin typeface="Cambria Math"/>
                                  </a:rPr>
                                  <m:t>𝑟𝑒𝑐𝑜𝑛𝑠𝑡𝑟𝑢𝑐𝑡𝑖𝑜𝑛</m:t>
                                </m:r>
                                <m:r>
                                  <a:rPr lang="en-US" altLang="zh-CN" sz="1600" dirty="0" smtClean="0">
                                    <a:latin typeface="Cambria Math"/>
                                  </a:rPr>
                                  <m:t>)</m:t>
                                </m:r>
                              </m:oMath>
                            </m:oMathPara>
                          </a14:m>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gridSpan="2">
                      <a:txBody>
                        <a:bodyPr/>
                        <a:lstStyle/>
                        <a:p>
                          <a:pPr algn="ctr"/>
                          <a14:m>
                            <m:oMath xmlns:m="http://schemas.openxmlformats.org/officeDocument/2006/math">
                              <m:r>
                                <a:rPr lang="en-US" altLang="zh-CN" sz="1600" b="0" i="0" dirty="0" smtClean="0">
                                  <a:latin typeface="Cambria Math"/>
                                </a:rPr>
                                <m:t>0.392</m:t>
                              </m:r>
                              <m:r>
                                <a:rPr lang="en-US" altLang="zh-CN" sz="1600" b="0" i="1" dirty="0" smtClean="0">
                                  <a:latin typeface="Cambria Math"/>
                                  <a:ea typeface="Cambria Math"/>
                                </a:rPr>
                                <m:t>°</m:t>
                              </m:r>
                              <m:r>
                                <a:rPr lang="en-US" altLang="zh-CN" sz="1600" b="0" i="1" dirty="0" smtClean="0">
                                  <a:latin typeface="Cambria Math"/>
                                </a:rPr>
                                <m:t>±0.050</m:t>
                              </m:r>
                            </m:oMath>
                          </a14:m>
                          <a:r>
                            <a:rPr lang="en-US" altLang="zh-CN" sz="1600" b="0" dirty="0" smtClean="0">
                              <a:latin typeface="Cambria Math"/>
                              <a:ea typeface="Cambria Math"/>
                            </a:rPr>
                            <a:t>°</a:t>
                          </a:r>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hMerge="1">
                      <a:txBody>
                        <a:bodyPr/>
                        <a:lstStyle/>
                        <a:p>
                          <a:pPr algn="ctr"/>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mc:Choice>
        <mc:Fallback xmlns="">
          <p:graphicFrame>
            <p:nvGraphicFramePr>
              <p:cNvPr id="13" name="表格 12"/>
              <p:cNvGraphicFramePr>
                <a:graphicFrameLocks noGrp="1"/>
              </p:cNvGraphicFramePr>
              <p:nvPr>
                <p:extLst>
                  <p:ext uri="{D42A27DB-BD31-4B8C-83A1-F6EECF244321}">
                    <p14:modId xmlns:p14="http://schemas.microsoft.com/office/powerpoint/2010/main" val="1047383443"/>
                  </p:ext>
                </p:extLst>
              </p:nvPr>
            </p:nvGraphicFramePr>
            <p:xfrm>
              <a:off x="138411" y="4005064"/>
              <a:ext cx="6048671" cy="1483360"/>
            </p:xfrm>
            <a:graphic>
              <a:graphicData uri="http://schemas.openxmlformats.org/drawingml/2006/table">
                <a:tbl>
                  <a:tblPr firstRow="1" bandRow="1">
                    <a:tableStyleId>{5940675A-B579-460E-94D1-54222C63F5DA}</a:tableStyleId>
                  </a:tblPr>
                  <a:tblGrid>
                    <a:gridCol w="2654722"/>
                    <a:gridCol w="1800200"/>
                    <a:gridCol w="1593749"/>
                  </a:tblGrid>
                  <a:tr h="370840">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5"/>
                          <a:stretch>
                            <a:fillRect l="-230" t="-1639" r="-128046" b="-308197"/>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5"/>
                          <a:stretch>
                            <a:fillRect l="-147297" t="-1639" r="-88176" b="-308197"/>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5"/>
                          <a:stretch>
                            <a:fillRect l="-280460" t="-1639" b="-308197"/>
                          </a:stretch>
                        </a:blipFill>
                      </a:tcPr>
                    </a:tc>
                  </a:tr>
                  <a:tr h="370840">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5"/>
                          <a:stretch>
                            <a:fillRect l="-230" t="-101639" r="-128046" b="-208197"/>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5"/>
                          <a:stretch>
                            <a:fillRect l="-147297" t="-101639" r="-88176" b="-208197"/>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5"/>
                          <a:stretch>
                            <a:fillRect l="-280460" t="-101639" b="-208197"/>
                          </a:stretch>
                        </a:blipFill>
                      </a:tcPr>
                    </a:tc>
                  </a:tr>
                  <a:tr h="370840">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5"/>
                          <a:stretch>
                            <a:fillRect l="-230" t="-205000" r="-128046" b="-111667"/>
                          </a:stretch>
                        </a:blipFill>
                      </a:tcPr>
                    </a:tc>
                    <a:tc gridSpan="2">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5"/>
                          <a:stretch>
                            <a:fillRect l="-78276" t="-205000" b="-111667"/>
                          </a:stretch>
                        </a:blipFill>
                      </a:tcPr>
                    </a:tc>
                    <a:tc hMerge="1">
                      <a:txBody>
                        <a:bodyPr/>
                        <a:lstStyle/>
                        <a:p>
                          <a:pPr algn="ctr"/>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5"/>
                          <a:stretch>
                            <a:fillRect l="-230" t="-300000" r="-128046" b="-9836"/>
                          </a:stretch>
                        </a:blipFill>
                      </a:tcPr>
                    </a:tc>
                    <a:tc gridSpan="2">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5"/>
                          <a:stretch>
                            <a:fillRect l="-78276" t="-300000" b="-9836"/>
                          </a:stretch>
                        </a:blipFill>
                      </a:tcPr>
                    </a:tc>
                    <a:tc hMerge="1">
                      <a:txBody>
                        <a:bodyPr/>
                        <a:lstStyle/>
                        <a:p>
                          <a:pPr algn="ctr"/>
                          <a:endParaRPr lang="zh-CN" altLang="en-US" sz="1600" b="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14" name="TextBox 13"/>
              <p:cNvSpPr txBox="1"/>
              <p:nvPr/>
            </p:nvSpPr>
            <p:spPr>
              <a:xfrm>
                <a:off x="7076246" y="4962654"/>
                <a:ext cx="1494127" cy="338554"/>
              </a:xfrm>
              <a:prstGeom prst="rect">
                <a:avLst/>
              </a:prstGeom>
              <a:solidFill>
                <a:srgbClr val="FFC000"/>
              </a:solidFill>
              <a:ln>
                <a:solidFill>
                  <a:schemeClr val="tx1"/>
                </a:solidFill>
              </a:ln>
            </p:spPr>
            <p:txBody>
              <a:bodyPr wrap="none" rtlCol="0">
                <a:spAutoFit/>
              </a:bodyPr>
              <a:lstStyle/>
              <a:p>
                <a14:m>
                  <m:oMath xmlns:m="http://schemas.openxmlformats.org/officeDocument/2006/math">
                    <m:r>
                      <a:rPr lang="zh-CN" altLang="en-US" sz="1600" i="1" dirty="0" smtClean="0">
                        <a:latin typeface="Cambria Math"/>
                      </a:rPr>
                      <m:t>𝜃</m:t>
                    </m:r>
                    <m:r>
                      <a:rPr lang="en-US" altLang="zh-CN" sz="1600" b="0" i="1" dirty="0" smtClean="0">
                        <a:latin typeface="Cambria Math"/>
                      </a:rPr>
                      <m:t>=60°</m:t>
                    </m:r>
                  </m:oMath>
                </a14:m>
                <a:r>
                  <a:rPr lang="zh-CN" altLang="en-US" sz="1600" dirty="0" smtClean="0"/>
                  <a:t>的事例</a:t>
                </a:r>
                <a:endParaRPr lang="zh-CN" alt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076246" y="4962654"/>
                <a:ext cx="1494127" cy="338554"/>
              </a:xfrm>
              <a:prstGeom prst="rect">
                <a:avLst/>
              </a:prstGeom>
              <a:blipFill rotWithShape="1">
                <a:blip r:embed="rId6"/>
                <a:stretch>
                  <a:fillRect t="-5172" r="-810" b="-17241"/>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67544" y="1628800"/>
                <a:ext cx="1559658" cy="338554"/>
              </a:xfrm>
              <a:prstGeom prst="rect">
                <a:avLst/>
              </a:prstGeom>
              <a:solidFill>
                <a:srgbClr val="FFC000"/>
              </a:solidFill>
              <a:ln>
                <a:solidFill>
                  <a:schemeClr val="tx1"/>
                </a:solidFill>
              </a:ln>
            </p:spPr>
            <p:txBody>
              <a:bodyPr wrap="none" rtlCol="0">
                <a:spAutoFit/>
              </a:bodyPr>
              <a:lstStyle/>
              <a:p>
                <a:pPr algn="ctr"/>
                <a14:m>
                  <m:oMath xmlns:m="http://schemas.openxmlformats.org/officeDocument/2006/math">
                    <m:r>
                      <a:rPr lang="el-GR" altLang="zh-CN" sz="1600" i="1" dirty="0">
                        <a:latin typeface="Cambria Math"/>
                        <a:ea typeface="Cambria Math"/>
                      </a:rPr>
                      <m:t>𝜑</m:t>
                    </m:r>
                  </m:oMath>
                </a14:m>
                <a:r>
                  <a:rPr lang="zh-CN" altLang="en-US" sz="1600" dirty="0" smtClean="0"/>
                  <a:t>角重建的结果</a:t>
                </a:r>
                <a:endParaRPr lang="zh-CN" alt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67544" y="1628800"/>
                <a:ext cx="1559658" cy="338554"/>
              </a:xfrm>
              <a:prstGeom prst="rect">
                <a:avLst/>
              </a:prstGeom>
              <a:blipFill rotWithShape="1">
                <a:blip r:embed="rId7"/>
                <a:stretch>
                  <a:fillRect t="-5172" r="-775" b="-17241"/>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139952" y="1628800"/>
                <a:ext cx="1559658" cy="338554"/>
              </a:xfrm>
              <a:prstGeom prst="rect">
                <a:avLst/>
              </a:prstGeom>
              <a:solidFill>
                <a:srgbClr val="FFC000"/>
              </a:solidFill>
              <a:ln>
                <a:solidFill>
                  <a:schemeClr val="tx1"/>
                </a:solidFill>
              </a:ln>
            </p:spPr>
            <p:txBody>
              <a:bodyPr wrap="none" rtlCol="0">
                <a:spAutoFit/>
              </a:bodyPr>
              <a:lstStyle/>
              <a:p>
                <a:pPr algn="ctr"/>
                <a14:m>
                  <m:oMath xmlns:m="http://schemas.openxmlformats.org/officeDocument/2006/math">
                    <m:r>
                      <a:rPr lang="zh-CN" altLang="en-US" sz="1600" b="0" i="1" dirty="0">
                        <a:latin typeface="Cambria Math"/>
                      </a:rPr>
                      <m:t>𝜃</m:t>
                    </m:r>
                  </m:oMath>
                </a14:m>
                <a:r>
                  <a:rPr lang="zh-CN" altLang="en-US" sz="1600" dirty="0" smtClean="0"/>
                  <a:t>角重建的结果</a:t>
                </a:r>
                <a:endParaRPr lang="zh-CN" alt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139952" y="1628800"/>
                <a:ext cx="1559658" cy="338554"/>
              </a:xfrm>
              <a:prstGeom prst="rect">
                <a:avLst/>
              </a:prstGeom>
              <a:blipFill rotWithShape="1">
                <a:blip r:embed="rId8"/>
                <a:stretch>
                  <a:fillRect t="-5172" r="-775" b="-17241"/>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611560" y="5733256"/>
                <a:ext cx="4968552" cy="646331"/>
              </a:xfrm>
              <a:prstGeom prst="rect">
                <a:avLst/>
              </a:prstGeom>
              <a:solidFill>
                <a:srgbClr val="FFC000"/>
              </a:solidFill>
              <a:ln>
                <a:solidFill>
                  <a:schemeClr val="tx1"/>
                </a:solidFill>
              </a:ln>
            </p:spPr>
            <p:txBody>
              <a:bodyPr wrap="square">
                <a:spAutoFit/>
              </a:bodyPr>
              <a:lstStyle/>
              <a:p>
                <a:pPr algn="ctr"/>
                <a:r>
                  <a:rPr lang="zh-CN" altLang="en-US" dirty="0" smtClean="0"/>
                  <a:t>电子</a:t>
                </a:r>
                <a:r>
                  <a:rPr lang="zh-CN" altLang="zh-CN" dirty="0" smtClean="0"/>
                  <a:t>漂移速度</a:t>
                </a:r>
                <a:r>
                  <a:rPr lang="zh-CN" altLang="zh-CN" dirty="0"/>
                  <a:t>分别取</a:t>
                </a:r>
                <a:r>
                  <a:rPr lang="en-US" altLang="zh-CN" dirty="0"/>
                  <a:t>5.2389cm/us</a:t>
                </a:r>
                <a:r>
                  <a:rPr lang="zh-CN" altLang="zh-CN" dirty="0"/>
                  <a:t>，由</a:t>
                </a:r>
                <a:r>
                  <a:rPr lang="en-US" altLang="zh-CN" dirty="0"/>
                  <a:t>Garfield</a:t>
                </a:r>
                <a:r>
                  <a:rPr lang="zh-CN" altLang="zh-CN" dirty="0"/>
                  <a:t>计算给出（</a:t>
                </a:r>
                <a:r>
                  <a:rPr lang="en-US" altLang="zh-CN" dirty="0"/>
                  <a:t>P10</a:t>
                </a:r>
                <a:r>
                  <a:rPr lang="zh-CN" altLang="zh-CN" dirty="0"/>
                  <a:t>气体</a:t>
                </a:r>
                <a:r>
                  <a:rPr lang="en-US" altLang="zh-CN" dirty="0" smtClean="0"/>
                  <a:t>@</a:t>
                </a:r>
                <a14:m>
                  <m:oMath xmlns:m="http://schemas.openxmlformats.org/officeDocument/2006/math">
                    <m:r>
                      <a:rPr lang="en-US" altLang="zh-CN" i="1" dirty="0" smtClean="0">
                        <a:latin typeface="Cambria Math"/>
                      </a:rPr>
                      <m:t>𝐸</m:t>
                    </m:r>
                    <m:r>
                      <a:rPr lang="en-US" altLang="zh-CN" i="1" baseline="-25000" dirty="0" smtClean="0">
                        <a:latin typeface="Cambria Math"/>
                      </a:rPr>
                      <m:t>𝑑</m:t>
                    </m:r>
                    <m:r>
                      <a:rPr lang="en-US" altLang="zh-CN" i="1" dirty="0" smtClean="0">
                        <a:latin typeface="Cambria Math"/>
                      </a:rPr>
                      <m:t>= 186.67</m:t>
                    </m:r>
                    <m:r>
                      <a:rPr lang="en-US" altLang="zh-CN" i="1" dirty="0" smtClean="0">
                        <a:latin typeface="Cambria Math"/>
                      </a:rPr>
                      <m:t>𝑉</m:t>
                    </m:r>
                    <m:r>
                      <a:rPr lang="en-US" altLang="zh-CN" i="1" dirty="0" smtClean="0">
                        <a:latin typeface="Cambria Math"/>
                      </a:rPr>
                      <m:t>/</m:t>
                    </m:r>
                    <m:r>
                      <a:rPr lang="en-US" altLang="zh-CN" i="1" dirty="0" smtClean="0">
                        <a:latin typeface="Cambria Math"/>
                      </a:rPr>
                      <m:t>𝑐𝑚</m:t>
                    </m:r>
                  </m:oMath>
                </a14:m>
                <a:r>
                  <a:rPr lang="zh-CN" altLang="zh-CN" dirty="0" smtClean="0"/>
                  <a:t>）</a:t>
                </a:r>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611560" y="5733256"/>
                <a:ext cx="4968552" cy="646331"/>
              </a:xfrm>
              <a:prstGeom prst="rect">
                <a:avLst/>
              </a:prstGeom>
              <a:blipFill rotWithShape="1">
                <a:blip r:embed="rId9"/>
                <a:stretch>
                  <a:fillRect t="-5505" b="-12844"/>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871061" y="1628800"/>
                <a:ext cx="1904496" cy="338554"/>
              </a:xfrm>
              <a:prstGeom prst="rect">
                <a:avLst/>
              </a:prstGeom>
              <a:solidFill>
                <a:srgbClr val="FFC000"/>
              </a:solidFill>
              <a:ln>
                <a:solidFill>
                  <a:schemeClr val="tx1"/>
                </a:solidFill>
              </a:ln>
            </p:spPr>
            <p:txBody>
              <a:bodyPr wrap="none" rtlCol="0">
                <a:spAutoFit/>
              </a:bodyPr>
              <a:lstStyle/>
              <a:p>
                <a:pPr algn="ctr"/>
                <a14:m>
                  <m:oMath xmlns:m="http://schemas.openxmlformats.org/officeDocument/2006/math">
                    <m:r>
                      <a:rPr lang="zh-CN" altLang="en-US" sz="1600" i="1" dirty="0">
                        <a:latin typeface="Cambria Math"/>
                      </a:rPr>
                      <m:t>𝜃</m:t>
                    </m:r>
                    <m:r>
                      <a:rPr lang="en-US" altLang="zh-CN" sz="1600" i="1" dirty="0">
                        <a:latin typeface="Cambria Math"/>
                      </a:rPr>
                      <m:t>=60°</m:t>
                    </m:r>
                  </m:oMath>
                </a14:m>
                <a:r>
                  <a:rPr lang="zh-CN" altLang="en-US" sz="1600" dirty="0"/>
                  <a:t>的</a:t>
                </a:r>
                <a:r>
                  <a:rPr lang="zh-CN" altLang="en-US" sz="1600" dirty="0" smtClean="0"/>
                  <a:t>事例很少</a:t>
                </a:r>
                <a:endParaRPr lang="zh-CN" alt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871061" y="1628800"/>
                <a:ext cx="1904496" cy="338554"/>
              </a:xfrm>
              <a:prstGeom prst="rect">
                <a:avLst/>
              </a:prstGeom>
              <a:blipFill rotWithShape="1">
                <a:blip r:embed="rId10"/>
                <a:stretch>
                  <a:fillRect t="-5172" r="-952" b="-17241"/>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1557876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3844585374"/>
                  </p:ext>
                </p:extLst>
              </p:nvPr>
            </p:nvGraphicFramePr>
            <p:xfrm>
              <a:off x="709784" y="1996048"/>
              <a:ext cx="7534624" cy="2225040"/>
            </p:xfrm>
            <a:graphic>
              <a:graphicData uri="http://schemas.openxmlformats.org/drawingml/2006/table">
                <a:tbl>
                  <a:tblPr firstRow="1" bandRow="1">
                    <a:tableStyleId>{5940675A-B579-460E-94D1-54222C63F5DA}</a:tableStyleId>
                  </a:tblPr>
                  <a:tblGrid>
                    <a:gridCol w="3287494"/>
                    <a:gridCol w="2055135"/>
                    <a:gridCol w="2191995"/>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zh-CN" altLang="en-US" sz="1600" dirty="0" smtClean="0">
                                  <a:solidFill>
                                    <a:schemeClr val="tx1"/>
                                  </a:solidFill>
                                  <a:latin typeface="Cambria Math"/>
                                </a:rPr>
                                <m:t>𝜃</m:t>
                              </m:r>
                              <m:r>
                                <a:rPr lang="zh-CN" altLang="en-US" sz="1600" dirty="0" smtClean="0">
                                  <a:solidFill>
                                    <a:schemeClr val="tx1"/>
                                  </a:solidFill>
                                  <a:latin typeface="Cambria Math"/>
                                </a:rPr>
                                <m:t> (</m:t>
                              </m:r>
                              <m:r>
                                <a:rPr lang="en-US" altLang="zh-CN" sz="1600" dirty="0" smtClean="0">
                                  <a:solidFill>
                                    <a:schemeClr val="tx1"/>
                                  </a:solidFill>
                                  <a:latin typeface="Cambria Math"/>
                                </a:rPr>
                                <m:t>𝑐𝑜𝑙𝑙𝑖𝑚𝑎𝑡𝑜𝑟</m:t>
                              </m:r>
                              <m:r>
                                <a:rPr lang="en-US" altLang="zh-CN" sz="1600" dirty="0" smtClean="0">
                                  <a:solidFill>
                                    <a:schemeClr val="tx1"/>
                                  </a:solidFill>
                                  <a:latin typeface="Cambria Math"/>
                                </a:rPr>
                                <m:t>)</m:t>
                              </m:r>
                            </m:oMath>
                          </a14:m>
                          <a:r>
                            <a:rPr lang="en-US" altLang="zh-CN" sz="1600" b="0" i="0" baseline="30000" dirty="0" smtClean="0">
                              <a:solidFill>
                                <a:schemeClr val="tx1"/>
                              </a:solidFill>
                            </a:rPr>
                            <a:t> [1]</a:t>
                          </a:r>
                          <a:endParaRPr lang="zh-CN" altLang="en-US" sz="1600" b="0" i="0" baseline="30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dirty="0" smtClean="0">
                                    <a:solidFill>
                                      <a:schemeClr val="tx1"/>
                                    </a:solidFill>
                                    <a:latin typeface="Cambria Math"/>
                                  </a:rPr>
                                  <m:t>29.48</m:t>
                                </m:r>
                                <m:r>
                                  <a:rPr lang="en-US" altLang="zh-CN" sz="1600" b="0" i="1" dirty="0" smtClean="0">
                                    <a:solidFill>
                                      <a:schemeClr val="tx1"/>
                                    </a:solidFill>
                                    <a:latin typeface="Cambria Math"/>
                                    <a:ea typeface="Cambria Math"/>
                                  </a:rPr>
                                  <m:t>°±0.07°</m:t>
                                </m:r>
                              </m:oMath>
                            </m:oMathPara>
                          </a14:m>
                          <a:endParaRPr lang="zh-CN" altLang="en-US"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1600" dirty="0" smtClean="0">
                                    <a:solidFill>
                                      <a:schemeClr val="tx1"/>
                                    </a:solidFill>
                                    <a:latin typeface="Cambria Math"/>
                                  </a:rPr>
                                  <m:t>4</m:t>
                                </m:r>
                                <m:r>
                                  <a:rPr lang="en-US" altLang="zh-CN" sz="1600" b="0" i="0" dirty="0" smtClean="0">
                                    <a:solidFill>
                                      <a:schemeClr val="tx1"/>
                                    </a:solidFill>
                                    <a:latin typeface="Cambria Math"/>
                                  </a:rPr>
                                  <m:t>4.47</m:t>
                                </m:r>
                                <m:r>
                                  <a:rPr lang="en-US" altLang="zh-CN" sz="1600" b="0" i="1" dirty="0" smtClean="0">
                                    <a:solidFill>
                                      <a:schemeClr val="tx1"/>
                                    </a:solidFill>
                                    <a:latin typeface="Cambria Math"/>
                                  </a:rPr>
                                  <m:t>°±0.06°</m:t>
                                </m:r>
                              </m:oMath>
                            </m:oMathPara>
                          </a14:m>
                          <a:endParaRPr lang="zh-CN" altLang="en-US"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l-GR" altLang="zh-CN" sz="1600" i="1" dirty="0" smtClean="0">
                                      <a:solidFill>
                                        <a:schemeClr val="tx1"/>
                                      </a:solidFill>
                                      <a:latin typeface="Cambria Math"/>
                                      <a:ea typeface="Cambria Math"/>
                                    </a:rPr>
                                  </m:ctrlPr>
                                </m:sSubPr>
                                <m:e>
                                  <m:r>
                                    <a:rPr lang="el-GR" altLang="zh-CN" sz="1600" i="1" dirty="0" smtClean="0">
                                      <a:solidFill>
                                        <a:schemeClr val="tx1"/>
                                      </a:solidFill>
                                      <a:latin typeface="Cambria Math"/>
                                      <a:ea typeface="Cambria Math"/>
                                    </a:rPr>
                                    <m:t>𝜎</m:t>
                                  </m:r>
                                </m:e>
                                <m:sub>
                                  <m:r>
                                    <a:rPr lang="zh-CN" altLang="en-US" sz="1600" i="1" dirty="0" smtClean="0">
                                      <a:solidFill>
                                        <a:schemeClr val="tx1"/>
                                      </a:solidFill>
                                      <a:latin typeface="Cambria Math"/>
                                    </a:rPr>
                                    <m:t>𝜃</m:t>
                                  </m:r>
                                </m:sub>
                              </m:sSub>
                              <m:r>
                                <a:rPr lang="zh-CN" altLang="en-US" sz="1600" i="1" dirty="0" smtClean="0">
                                  <a:solidFill>
                                    <a:schemeClr val="tx1"/>
                                  </a:solidFill>
                                  <a:latin typeface="Cambria Math"/>
                                </a:rPr>
                                <m:t> </m:t>
                              </m:r>
                              <m:r>
                                <a:rPr lang="en-US" altLang="zh-CN" sz="1600" i="1" dirty="0" smtClean="0">
                                  <a:solidFill>
                                    <a:schemeClr val="tx1"/>
                                  </a:solidFill>
                                  <a:latin typeface="Cambria Math"/>
                                </a:rPr>
                                <m:t>(</m:t>
                              </m:r>
                              <m:r>
                                <a:rPr lang="en-US" altLang="zh-CN" sz="1600" b="0" i="1" dirty="0" smtClean="0">
                                  <a:solidFill>
                                    <a:schemeClr val="tx1"/>
                                  </a:solidFill>
                                  <a:latin typeface="Cambria Math"/>
                                </a:rPr>
                                <m:t>𝑐𝑜𝑙𝑙𝑖𝑚𝑎𝑡𝑜𝑟</m:t>
                              </m:r>
                              <m:r>
                                <a:rPr lang="en-US" altLang="zh-CN" sz="1600" i="1" dirty="0" smtClean="0">
                                  <a:solidFill>
                                    <a:schemeClr val="tx1"/>
                                  </a:solidFill>
                                  <a:latin typeface="Cambria Math"/>
                                </a:rPr>
                                <m:t>)</m:t>
                              </m:r>
                            </m:oMath>
                          </a14:m>
                          <a:r>
                            <a:rPr lang="en-US" altLang="zh-CN" sz="1600" b="0" i="0" baseline="30000" dirty="0" smtClean="0">
                              <a:solidFill>
                                <a:schemeClr val="tx1"/>
                              </a:solidFill>
                            </a:rPr>
                            <a:t> [1]</a:t>
                          </a:r>
                          <a:endParaRPr lang="zh-CN" altLang="en-US" sz="1600" b="0" i="0" baseline="30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dirty="0" smtClean="0">
                                    <a:solidFill>
                                      <a:schemeClr val="tx1"/>
                                    </a:solidFill>
                                    <a:latin typeface="Cambria Math"/>
                                  </a:rPr>
                                  <m:t>1.252°±0.054°</m:t>
                                </m:r>
                              </m:oMath>
                            </m:oMathPara>
                          </a14:m>
                          <a:endParaRPr lang="zh-CN" altLang="en-US"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dirty="0" smtClean="0">
                                    <a:solidFill>
                                      <a:schemeClr val="tx1"/>
                                    </a:solidFill>
                                    <a:latin typeface="Cambria Math"/>
                                  </a:rPr>
                                  <m:t>0.7004°±0.0466°</m:t>
                                </m:r>
                              </m:oMath>
                            </m:oMathPara>
                          </a14:m>
                          <a:endParaRPr lang="zh-CN" altLang="en-US"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altLang="zh-CN" sz="1600" i="1" dirty="0" smtClean="0">
                                        <a:solidFill>
                                          <a:schemeClr val="tx1"/>
                                        </a:solidFill>
                                        <a:latin typeface="Cambria Math"/>
                                        <a:ea typeface="Cambria Math"/>
                                      </a:rPr>
                                    </m:ctrlPr>
                                  </m:sSubPr>
                                  <m:e>
                                    <m:r>
                                      <a:rPr lang="el-GR" altLang="zh-CN" sz="1600" i="1" dirty="0" smtClean="0">
                                        <a:solidFill>
                                          <a:schemeClr val="tx1"/>
                                        </a:solidFill>
                                        <a:latin typeface="Cambria Math"/>
                                        <a:ea typeface="Cambria Math"/>
                                      </a:rPr>
                                      <m:t>𝜎</m:t>
                                    </m:r>
                                  </m:e>
                                  <m:sub>
                                    <m:r>
                                      <a:rPr lang="zh-CN" altLang="en-US" sz="1600" i="1" dirty="0" smtClean="0">
                                        <a:solidFill>
                                          <a:schemeClr val="tx1"/>
                                        </a:solidFill>
                                        <a:latin typeface="Cambria Math"/>
                                      </a:rPr>
                                      <m:t>𝜃</m:t>
                                    </m:r>
                                  </m:sub>
                                </m:sSub>
                                <m:r>
                                  <a:rPr lang="zh-CN" altLang="en-US" sz="1600" i="1" dirty="0" smtClean="0">
                                    <a:solidFill>
                                      <a:schemeClr val="tx1"/>
                                    </a:solidFill>
                                    <a:latin typeface="Cambria Math"/>
                                  </a:rPr>
                                  <m:t> </m:t>
                                </m:r>
                                <m:d>
                                  <m:dPr>
                                    <m:ctrlPr>
                                      <a:rPr lang="en-US" altLang="zh-CN" sz="1600" b="0" i="1" dirty="0" smtClean="0">
                                        <a:solidFill>
                                          <a:schemeClr val="tx1"/>
                                        </a:solidFill>
                                        <a:latin typeface="Cambria Math"/>
                                      </a:rPr>
                                    </m:ctrlPr>
                                  </m:dPr>
                                  <m:e>
                                    <m:r>
                                      <a:rPr lang="en-US" altLang="zh-CN" sz="1600" b="0" i="1" dirty="0" smtClean="0">
                                        <a:solidFill>
                                          <a:schemeClr val="tx1"/>
                                        </a:solidFill>
                                        <a:latin typeface="Cambria Math"/>
                                      </a:rPr>
                                      <m:t>𝑚𝑢𝑙𝑖𝑝𝑙𝑒</m:t>
                                    </m:r>
                                    <m:r>
                                      <a:rPr lang="en-US" altLang="zh-CN" sz="1600" b="0" i="1" dirty="0" smtClean="0">
                                        <a:solidFill>
                                          <a:schemeClr val="tx1"/>
                                        </a:solidFill>
                                        <a:latin typeface="Cambria Math"/>
                                      </a:rPr>
                                      <m:t> </m:t>
                                    </m:r>
                                    <m:r>
                                      <a:rPr lang="en-US" altLang="zh-CN" sz="1600" b="0" i="1" dirty="0" smtClean="0">
                                        <a:solidFill>
                                          <a:schemeClr val="tx1"/>
                                        </a:solidFill>
                                        <a:latin typeface="Cambria Math"/>
                                      </a:rPr>
                                      <m:t>𝐶𝑜𝑢𝑙𝑜𝑚𝑏</m:t>
                                    </m:r>
                                    <m:r>
                                      <a:rPr lang="en-US" altLang="zh-CN" sz="1600" b="0" i="1" dirty="0" smtClean="0">
                                        <a:solidFill>
                                          <a:schemeClr val="tx1"/>
                                        </a:solidFill>
                                        <a:latin typeface="Cambria Math"/>
                                      </a:rPr>
                                      <m:t> </m:t>
                                    </m:r>
                                    <m:r>
                                      <a:rPr lang="en-US" altLang="zh-CN" sz="1600" b="0" i="1" dirty="0" smtClean="0">
                                        <a:solidFill>
                                          <a:schemeClr val="tx1"/>
                                        </a:solidFill>
                                        <a:latin typeface="Cambria Math"/>
                                      </a:rPr>
                                      <m:t>𝑠𝑐𝑎𝑡𝑡𝑒𝑟𝑖𝑛𝑔</m:t>
                                    </m:r>
                                  </m:e>
                                </m:d>
                              </m:oMath>
                            </m:oMathPara>
                          </a14:m>
                          <a:endParaRPr lang="zh-CN" altLang="en-US" sz="1600" b="0" i="0" baseline="30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14:m>
                            <m:oMath xmlns:m="http://schemas.openxmlformats.org/officeDocument/2006/math">
                              <m:r>
                                <a:rPr lang="en-US" altLang="zh-CN" sz="1600" b="0" i="1" dirty="0" smtClean="0">
                                  <a:solidFill>
                                    <a:schemeClr val="tx1"/>
                                  </a:solidFill>
                                  <a:latin typeface="Cambria Math"/>
                                </a:rPr>
                                <m:t>1.949°±0.026°</m:t>
                              </m:r>
                            </m:oMath>
                          </a14:m>
                          <a:r>
                            <a:rPr lang="en-US" altLang="zh-CN" sz="1600" b="0" baseline="30000" dirty="0" smtClean="0">
                              <a:solidFill>
                                <a:schemeClr val="tx1"/>
                              </a:solidFill>
                            </a:rPr>
                            <a:t>[2]</a:t>
                          </a:r>
                          <a:endParaRPr lang="zh-CN" altLang="en-US" sz="1600" b="0" baseline="30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14:m>
                            <m:oMath xmlns:m="http://schemas.openxmlformats.org/officeDocument/2006/math">
                              <m:r>
                                <a:rPr lang="en-US" altLang="zh-CN" sz="1600" b="0" i="1" dirty="0" smtClean="0">
                                  <a:solidFill>
                                    <a:schemeClr val="tx1"/>
                                  </a:solidFill>
                                  <a:latin typeface="Cambria Math"/>
                                </a:rPr>
                                <m:t>1.970°±0.030°</m:t>
                              </m:r>
                            </m:oMath>
                          </a14:m>
                          <a:r>
                            <a:rPr lang="en-US" altLang="zh-CN" sz="1600" b="0" baseline="30000" dirty="0" smtClean="0">
                              <a:solidFill>
                                <a:schemeClr val="tx1"/>
                              </a:solidFill>
                            </a:rPr>
                            <a:t>[3]</a:t>
                          </a:r>
                          <a:endParaRPr lang="zh-CN" altLang="en-US" sz="1600" b="0" baseline="30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altLang="zh-CN" sz="1600" i="1" dirty="0" smtClean="0">
                                        <a:solidFill>
                                          <a:schemeClr val="tx1"/>
                                        </a:solidFill>
                                        <a:latin typeface="Cambria Math"/>
                                        <a:ea typeface="Cambria Math"/>
                                      </a:rPr>
                                    </m:ctrlPr>
                                  </m:sSubPr>
                                  <m:e>
                                    <m:r>
                                      <a:rPr lang="el-GR" altLang="zh-CN" sz="1600" i="1" dirty="0" smtClean="0">
                                        <a:solidFill>
                                          <a:schemeClr val="tx1"/>
                                        </a:solidFill>
                                        <a:latin typeface="Cambria Math"/>
                                        <a:ea typeface="Cambria Math"/>
                                      </a:rPr>
                                      <m:t>𝜎</m:t>
                                    </m:r>
                                  </m:e>
                                  <m:sub>
                                    <m:r>
                                      <a:rPr lang="zh-CN" altLang="en-US" sz="1600" i="1" dirty="0" smtClean="0">
                                        <a:solidFill>
                                          <a:schemeClr val="tx1"/>
                                        </a:solidFill>
                                        <a:latin typeface="Cambria Math"/>
                                      </a:rPr>
                                      <m:t>𝜃</m:t>
                                    </m:r>
                                  </m:sub>
                                </m:sSub>
                                <m:r>
                                  <a:rPr lang="zh-CN" altLang="en-US" sz="1600" i="1" dirty="0" smtClean="0">
                                    <a:solidFill>
                                      <a:schemeClr val="tx1"/>
                                    </a:solidFill>
                                    <a:latin typeface="Cambria Math"/>
                                  </a:rPr>
                                  <m:t> </m:t>
                                </m:r>
                                <m:r>
                                  <a:rPr lang="en-US" altLang="zh-CN" sz="1600" i="1" dirty="0" smtClean="0">
                                    <a:solidFill>
                                      <a:schemeClr val="tx1"/>
                                    </a:solidFill>
                                    <a:latin typeface="Cambria Math"/>
                                  </a:rPr>
                                  <m:t>(</m:t>
                                </m:r>
                                <m:r>
                                  <a:rPr lang="en-US" altLang="zh-CN" sz="1600" b="0" i="1" dirty="0" smtClean="0">
                                    <a:solidFill>
                                      <a:schemeClr val="tx1"/>
                                    </a:solidFill>
                                    <a:latin typeface="Cambria Math"/>
                                  </a:rPr>
                                  <m:t>𝑓𝑖𝑡𝑡𝑖𝑛𝑔</m:t>
                                </m:r>
                                <m:r>
                                  <a:rPr lang="en-US" altLang="zh-CN" sz="1600" i="1" dirty="0" smtClean="0">
                                    <a:solidFill>
                                      <a:schemeClr val="tx1"/>
                                    </a:solidFill>
                                    <a:latin typeface="Cambria Math"/>
                                  </a:rPr>
                                  <m:t>)</m:t>
                                </m:r>
                              </m:oMath>
                            </m:oMathPara>
                          </a14:m>
                          <a:endParaRPr lang="zh-CN" altLang="en-US" sz="1600" b="0" i="0" baseline="30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14:m>
                            <m:oMath xmlns:m="http://schemas.openxmlformats.org/officeDocument/2006/math">
                              <m:r>
                                <a:rPr lang="en-US" altLang="zh-CN" sz="1600" b="0" i="1" dirty="0" smtClean="0">
                                  <a:solidFill>
                                    <a:schemeClr val="tx1"/>
                                  </a:solidFill>
                                  <a:latin typeface="Cambria Math"/>
                                </a:rPr>
                                <m:t>0.2997°±0.0030°</m:t>
                              </m:r>
                            </m:oMath>
                          </a14:m>
                          <a:r>
                            <a:rPr lang="en-US" altLang="zh-CN" sz="1600" b="0" baseline="30000" dirty="0" smtClean="0">
                              <a:solidFill>
                                <a:schemeClr val="tx1"/>
                              </a:solidFill>
                            </a:rPr>
                            <a:t>[4]</a:t>
                          </a:r>
                          <a:endParaRPr lang="zh-CN" altLang="en-US" sz="1600" b="0" baseline="30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14:m>
                            <m:oMath xmlns:m="http://schemas.openxmlformats.org/officeDocument/2006/math">
                              <m:r>
                                <a:rPr lang="en-US" altLang="zh-CN" sz="1600" b="0" i="1" dirty="0" smtClean="0">
                                  <a:solidFill>
                                    <a:schemeClr val="tx1"/>
                                  </a:solidFill>
                                  <a:latin typeface="Cambria Math"/>
                                </a:rPr>
                                <m:t>0.4090°±0.0048°</m:t>
                              </m:r>
                            </m:oMath>
                          </a14:m>
                          <a:r>
                            <a:rPr lang="en-US" altLang="zh-CN" sz="1600" b="0" baseline="30000" dirty="0" smtClean="0">
                              <a:solidFill>
                                <a:schemeClr val="tx1"/>
                              </a:solidFill>
                            </a:rPr>
                            <a:t>[5]</a:t>
                          </a:r>
                          <a:endParaRPr lang="zh-CN" altLang="en-US" sz="1600" b="0" baseline="30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altLang="zh-CN" sz="1600" i="1" dirty="0" smtClean="0">
                                        <a:solidFill>
                                          <a:schemeClr val="tx1"/>
                                        </a:solidFill>
                                        <a:latin typeface="Cambria Math"/>
                                        <a:ea typeface="Cambria Math"/>
                                      </a:rPr>
                                    </m:ctrlPr>
                                  </m:sSubPr>
                                  <m:e>
                                    <m:r>
                                      <a:rPr lang="el-GR" altLang="zh-CN" sz="1600" i="1" dirty="0" smtClean="0">
                                        <a:solidFill>
                                          <a:schemeClr val="tx1"/>
                                        </a:solidFill>
                                        <a:latin typeface="Cambria Math"/>
                                        <a:ea typeface="Cambria Math"/>
                                      </a:rPr>
                                      <m:t>𝜎</m:t>
                                    </m:r>
                                  </m:e>
                                  <m:sub>
                                    <m:r>
                                      <a:rPr lang="zh-CN" altLang="en-US" sz="1600" i="1" dirty="0" smtClean="0">
                                        <a:solidFill>
                                          <a:schemeClr val="tx1"/>
                                        </a:solidFill>
                                        <a:latin typeface="Cambria Math"/>
                                      </a:rPr>
                                      <m:t>𝜃</m:t>
                                    </m:r>
                                  </m:sub>
                                </m:sSub>
                                <m:r>
                                  <a:rPr lang="zh-CN" altLang="en-US" sz="1600" i="1" dirty="0" smtClean="0">
                                    <a:solidFill>
                                      <a:schemeClr val="tx1"/>
                                    </a:solidFill>
                                    <a:latin typeface="Cambria Math"/>
                                  </a:rPr>
                                  <m:t> </m:t>
                                </m:r>
                                <m:r>
                                  <a:rPr lang="en-US" altLang="zh-CN" sz="1600" i="1" dirty="0" smtClean="0">
                                    <a:solidFill>
                                      <a:schemeClr val="tx1"/>
                                    </a:solidFill>
                                    <a:latin typeface="Cambria Math"/>
                                  </a:rPr>
                                  <m:t>(</m:t>
                                </m:r>
                                <m:r>
                                  <a:rPr lang="en-US" altLang="zh-CN" sz="1600" b="0" i="1" dirty="0" smtClean="0">
                                    <a:solidFill>
                                      <a:schemeClr val="tx1"/>
                                    </a:solidFill>
                                    <a:latin typeface="Cambria Math"/>
                                  </a:rPr>
                                  <m:t>𝑎𝑙𝑙</m:t>
                                </m:r>
                                <m:r>
                                  <a:rPr lang="en-US" altLang="zh-CN" sz="1600" i="1" dirty="0" smtClean="0">
                                    <a:solidFill>
                                      <a:schemeClr val="tx1"/>
                                    </a:solidFill>
                                    <a:latin typeface="Cambria Math"/>
                                  </a:rPr>
                                  <m:t>)</m:t>
                                </m:r>
                              </m:oMath>
                            </m:oMathPara>
                          </a14:m>
                          <a:endParaRPr lang="zh-CN" altLang="en-US" sz="1600" b="0" i="0" baseline="3000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baseline="0" dirty="0" smtClean="0">
                                    <a:solidFill>
                                      <a:schemeClr val="tx1"/>
                                    </a:solidFill>
                                    <a:latin typeface="Cambria Math"/>
                                  </a:rPr>
                                  <m:t>2.336°±0.084°</m:t>
                                </m:r>
                              </m:oMath>
                            </m:oMathPara>
                          </a14:m>
                          <a:endParaRPr lang="zh-CN" altLang="en-US" sz="1600" b="0" baseline="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dirty="0" smtClean="0">
                                    <a:solidFill>
                                      <a:schemeClr val="tx1"/>
                                    </a:solidFill>
                                    <a:latin typeface="Cambria Math"/>
                                  </a:rPr>
                                  <m:t>2.130°±0.068°</m:t>
                                </m:r>
                              </m:oMath>
                            </m:oMathPara>
                          </a14:m>
                          <a:endParaRPr lang="zh-CN" altLang="en-US"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l-GR" altLang="zh-CN" sz="1600" i="1" dirty="0" smtClean="0">
                                        <a:solidFill>
                                          <a:schemeClr val="tx1"/>
                                        </a:solidFill>
                                        <a:latin typeface="Cambria Math"/>
                                        <a:ea typeface="Cambria Math"/>
                                      </a:rPr>
                                    </m:ctrlPr>
                                  </m:sSubPr>
                                  <m:e>
                                    <m:r>
                                      <a:rPr lang="el-GR" altLang="zh-CN" sz="1600" i="1" dirty="0" smtClean="0">
                                        <a:solidFill>
                                          <a:schemeClr val="tx1"/>
                                        </a:solidFill>
                                        <a:latin typeface="Cambria Math"/>
                                        <a:ea typeface="Cambria Math"/>
                                      </a:rPr>
                                      <m:t>𝜎</m:t>
                                    </m:r>
                                  </m:e>
                                  <m:sub>
                                    <m:r>
                                      <a:rPr lang="zh-CN" altLang="en-US" sz="1600" i="1" dirty="0" smtClean="0">
                                        <a:solidFill>
                                          <a:schemeClr val="tx1"/>
                                        </a:solidFill>
                                        <a:latin typeface="Cambria Math"/>
                                      </a:rPr>
                                      <m:t>𝜃</m:t>
                                    </m:r>
                                  </m:sub>
                                </m:sSub>
                                <m:r>
                                  <a:rPr lang="zh-CN" altLang="en-US" sz="1600" i="1" dirty="0" smtClean="0">
                                    <a:solidFill>
                                      <a:schemeClr val="tx1"/>
                                    </a:solidFill>
                                    <a:latin typeface="Cambria Math"/>
                                  </a:rPr>
                                  <m:t> </m:t>
                                </m:r>
                                <m:r>
                                  <a:rPr lang="en-US" altLang="zh-CN" sz="1600" i="1" dirty="0" smtClean="0">
                                    <a:solidFill>
                                      <a:schemeClr val="tx1"/>
                                    </a:solidFill>
                                    <a:latin typeface="Cambria Math"/>
                                  </a:rPr>
                                  <m:t>(</m:t>
                                </m:r>
                                <m:r>
                                  <a:rPr lang="en-US" altLang="zh-CN" sz="1600" b="0" i="1" dirty="0" smtClean="0">
                                    <a:solidFill>
                                      <a:schemeClr val="tx1"/>
                                    </a:solidFill>
                                    <a:latin typeface="Cambria Math"/>
                                  </a:rPr>
                                  <m:t>𝑟𝑒𝑐𝑜𝑛𝑠𝑡𝑟𝑢𝑐𝑡𝑖𝑜𝑛</m:t>
                                </m:r>
                                <m:r>
                                  <a:rPr lang="en-US" altLang="zh-CN" sz="1600" i="1" dirty="0" smtClean="0">
                                    <a:solidFill>
                                      <a:schemeClr val="tx1"/>
                                    </a:solidFill>
                                    <a:latin typeface="Cambria Math"/>
                                  </a:rPr>
                                  <m:t>)</m:t>
                                </m:r>
                              </m:oMath>
                            </m:oMathPara>
                          </a14:m>
                          <a:endParaRPr lang="zh-CN" altLang="en-US" sz="1600" b="0" i="1"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dirty="0" smtClean="0">
                                    <a:solidFill>
                                      <a:schemeClr val="tx1"/>
                                    </a:solidFill>
                                    <a:latin typeface="Cambria Math"/>
                                  </a:rPr>
                                  <m:t>2.041</m:t>
                                </m:r>
                                <m:r>
                                  <a:rPr lang="en-US" altLang="zh-CN" sz="1600" i="1" dirty="0" smtClean="0">
                                    <a:solidFill>
                                      <a:schemeClr val="tx1"/>
                                    </a:solidFill>
                                    <a:latin typeface="Cambria Math"/>
                                    <a:ea typeface="Cambria Math"/>
                                  </a:rPr>
                                  <m:t>°</m:t>
                                </m:r>
                                <m:r>
                                  <a:rPr lang="en-US" altLang="zh-CN" sz="1600" b="0" i="1" dirty="0" smtClean="0">
                                    <a:solidFill>
                                      <a:schemeClr val="tx1"/>
                                    </a:solidFill>
                                    <a:latin typeface="Cambria Math"/>
                                    <a:ea typeface="Cambria Math"/>
                                  </a:rPr>
                                  <m:t>±0.037°</m:t>
                                </m:r>
                              </m:oMath>
                            </m:oMathPara>
                          </a14:m>
                          <a:endParaRPr lang="zh-CN" altLang="en-US"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dirty="0" smtClean="0">
                                    <a:solidFill>
                                      <a:schemeClr val="tx1"/>
                                    </a:solidFill>
                                    <a:latin typeface="Cambria Math"/>
                                  </a:rPr>
                                  <m:t>2.538°±0.090°</m:t>
                                </m:r>
                              </m:oMath>
                            </m:oMathPara>
                          </a14:m>
                          <a:endParaRPr lang="zh-CN" altLang="en-US" sz="1600" b="0" dirty="0">
                            <a:solidFill>
                              <a:schemeClr val="tx1"/>
                            </a:solidFill>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3844585374"/>
                  </p:ext>
                </p:extLst>
              </p:nvPr>
            </p:nvGraphicFramePr>
            <p:xfrm>
              <a:off x="709784" y="1996048"/>
              <a:ext cx="7534624" cy="2225040"/>
            </p:xfrm>
            <a:graphic>
              <a:graphicData uri="http://schemas.openxmlformats.org/drawingml/2006/table">
                <a:tbl>
                  <a:tblPr firstRow="1" bandRow="1">
                    <a:tableStyleId>{5940675A-B579-460E-94D1-54222C63F5DA}</a:tableStyleId>
                  </a:tblPr>
                  <a:tblGrid>
                    <a:gridCol w="3287494"/>
                    <a:gridCol w="2055135"/>
                    <a:gridCol w="2191995"/>
                  </a:tblGrid>
                  <a:tr h="370840">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r="-129499" b="-501639"/>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159941" r="-107122" b="-501639"/>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243333" r="-278" b="-501639"/>
                          </a:stretch>
                        </a:blipFill>
                      </a:tcPr>
                    </a:tc>
                  </a:tr>
                  <a:tr h="370840">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t="-100000" r="-129499" b="-401639"/>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159941" t="-100000" r="-107122" b="-401639"/>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243333" t="-100000" r="-278" b="-401639"/>
                          </a:stretch>
                        </a:blipFill>
                      </a:tcPr>
                    </a:tc>
                  </a:tr>
                  <a:tr h="370840">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t="-200000" r="-129499" b="-301639"/>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159941" t="-200000" r="-107122" b="-301639"/>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243333" t="-200000" r="-278" b="-301639"/>
                          </a:stretch>
                        </a:blipFill>
                      </a:tcPr>
                    </a:tc>
                  </a:tr>
                  <a:tr h="370840">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t="-305000" r="-129499" b="-206667"/>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159941" t="-305000" r="-107122" b="-206667"/>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243333" t="-305000" r="-278" b="-206667"/>
                          </a:stretch>
                        </a:blipFill>
                      </a:tcPr>
                    </a:tc>
                  </a:tr>
                  <a:tr h="370840">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t="-398361" r="-129499" b="-103279"/>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159941" t="-398361" r="-107122" b="-103279"/>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243333" t="-398361" r="-278" b="-103279"/>
                          </a:stretch>
                        </a:blipFill>
                      </a:tcPr>
                    </a:tc>
                  </a:tr>
                  <a:tr h="370840">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t="-498361" r="-129499" b="-3279"/>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159941" t="-498361" r="-107122" b="-3279"/>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2"/>
                          <a:stretch>
                            <a:fillRect l="-243333" t="-498361" r="-278" b="-3279"/>
                          </a:stretch>
                        </a:blipFill>
                      </a:tcPr>
                    </a:tc>
                  </a:tr>
                </a:tbl>
              </a:graphicData>
            </a:graphic>
          </p:graphicFrame>
        </mc:Fallback>
      </mc:AlternateContent>
      <p:pic>
        <p:nvPicPr>
          <p:cNvPr id="1026" name="Picture 2" descr="D:\研究生资料\科研\项目\nTPC\nTPC硬件工作\实验\利用TPC测试α射线\测量角度分辨率\模拟重建\装置引起的角度分辨率\Ar-C2H6(50-50)\1000000event\fit_30degre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085" y="165325"/>
            <a:ext cx="2264187" cy="15354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研究生资料\科研\项目\nTPC\nTPC硬件工作\实验\利用TPC测试α射线\测量角度分辨率\模拟重建\装置引起的角度分辨率\Ar-C2H6(50-50)\1000000event\fit_45degre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165325"/>
            <a:ext cx="2264187" cy="15354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591542" y="5373216"/>
                <a:ext cx="7416824" cy="1361398"/>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[1]</a:t>
                </a:r>
                <a:r>
                  <a:rPr lang="zh-CN" altLang="en-US" sz="1600" dirty="0" smtClean="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C</a:t>
                </a:r>
                <a:r>
                  <a:rPr lang="en-US" altLang="zh-CN" sz="1600" dirty="0" smtClean="0">
                    <a:latin typeface="Times New Roman" panose="02020603050405020304" pitchFamily="18" charset="0"/>
                    <a:cs typeface="Times New Roman" panose="02020603050405020304" pitchFamily="18" charset="0"/>
                  </a:rPr>
                  <a:t>alculated based on the Geant4 Simulation</a:t>
                </a:r>
              </a:p>
              <a:p>
                <a:r>
                  <a:rPr lang="en-US" altLang="zh-CN" sz="1600" dirty="0" smtClean="0">
                    <a:latin typeface="Times New Roman" panose="02020603050405020304" pitchFamily="18" charset="0"/>
                    <a:cs typeface="Times New Roman" panose="02020603050405020304" pitchFamily="18" charset="0"/>
                  </a:rPr>
                  <a:t>[2] Calculated based on the Highland Formula and </a:t>
                </a:r>
                <a14:m>
                  <m:oMath xmlns:m="http://schemas.openxmlformats.org/officeDocument/2006/math">
                    <m:sSub>
                      <m:sSubPr>
                        <m:ctrlPr>
                          <a:rPr lang="el-GR" altLang="zh-CN" sz="1600" i="1" dirty="0">
                            <a:latin typeface="Cambria Math"/>
                            <a:ea typeface="Cambria Math"/>
                          </a:rPr>
                        </m:ctrlPr>
                      </m:sSubPr>
                      <m:e>
                        <m:r>
                          <a:rPr lang="en-US" altLang="zh-CN" sz="1600" b="0" i="1" dirty="0" smtClean="0">
                            <a:latin typeface="Cambria Math"/>
                            <a:ea typeface="Cambria Math"/>
                          </a:rPr>
                          <m:t>𝐸</m:t>
                        </m:r>
                      </m:e>
                      <m:sub>
                        <m:r>
                          <a:rPr lang="en-US" altLang="zh-CN" sz="1600" b="0" i="1" dirty="0" smtClean="0">
                            <a:latin typeface="Cambria Math"/>
                            <a:ea typeface="Cambria Math"/>
                          </a:rPr>
                          <m:t>𝑎𝑙𝑝h𝑎</m:t>
                        </m:r>
                      </m:sub>
                    </m:sSub>
                    <m:r>
                      <a:rPr lang="en-US" altLang="zh-CN" sz="1600" i="1" dirty="0">
                        <a:latin typeface="Cambria Math"/>
                      </a:rPr>
                      <m:t>=</m:t>
                    </m:r>
                    <m:r>
                      <a:rPr lang="en-US" altLang="zh-CN" sz="1600" b="0" i="1" dirty="0" smtClean="0">
                        <a:latin typeface="Cambria Math"/>
                      </a:rPr>
                      <m:t>3.783</m:t>
                    </m:r>
                    <m:r>
                      <a:rPr lang="en-US" altLang="zh-CN" sz="1600" b="0" i="1" dirty="0" smtClean="0">
                        <a:latin typeface="Cambria Math"/>
                      </a:rPr>
                      <m:t>𝑀𝑒𝑉</m:t>
                    </m:r>
                    <m:r>
                      <a:rPr lang="en-US" altLang="zh-CN" sz="1600" i="1" dirty="0">
                        <a:latin typeface="Cambria Math"/>
                      </a:rPr>
                      <m:t>±</m:t>
                    </m:r>
                    <m:r>
                      <a:rPr lang="en-US" altLang="zh-CN" sz="1600" b="0" i="1" dirty="0" smtClean="0">
                        <a:latin typeface="Cambria Math"/>
                      </a:rPr>
                      <m:t>0.253</m:t>
                    </m:r>
                    <m:r>
                      <a:rPr lang="en-US" altLang="zh-CN" sz="1600" b="0" i="1" dirty="0" smtClean="0">
                        <a:latin typeface="Cambria Math"/>
                      </a:rPr>
                      <m:t>𝑀𝑒𝑉</m:t>
                    </m:r>
                  </m:oMath>
                </a14:m>
                <a:endParaRPr lang="en-US" altLang="zh-CN" sz="1600" dirty="0" smtClean="0">
                  <a:latin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[3] </a:t>
                </a:r>
                <a:r>
                  <a:rPr lang="en-US" altLang="zh-CN" sz="1600" dirty="0">
                    <a:latin typeface="Times New Roman" panose="02020603050405020304" pitchFamily="18" charset="0"/>
                    <a:cs typeface="Times New Roman" panose="02020603050405020304" pitchFamily="18" charset="0"/>
                  </a:rPr>
                  <a:t>Calculated based on the Highland Formula and </a:t>
                </a:r>
                <a14:m>
                  <m:oMath xmlns:m="http://schemas.openxmlformats.org/officeDocument/2006/math">
                    <m:sSub>
                      <m:sSubPr>
                        <m:ctrlPr>
                          <a:rPr lang="el-GR" altLang="zh-CN" sz="1600" i="1" dirty="0">
                            <a:latin typeface="Cambria Math"/>
                            <a:ea typeface="Cambria Math"/>
                          </a:rPr>
                        </m:ctrlPr>
                      </m:sSubPr>
                      <m:e>
                        <m:r>
                          <a:rPr lang="en-US" altLang="zh-CN" sz="1600" i="1" dirty="0">
                            <a:latin typeface="Cambria Math"/>
                            <a:ea typeface="Cambria Math"/>
                          </a:rPr>
                          <m:t>𝐸</m:t>
                        </m:r>
                      </m:e>
                      <m:sub>
                        <m:r>
                          <a:rPr lang="en-US" altLang="zh-CN" sz="1600" i="1" dirty="0">
                            <a:latin typeface="Cambria Math"/>
                            <a:ea typeface="Cambria Math"/>
                          </a:rPr>
                          <m:t>𝑎𝑙𝑝h𝑎</m:t>
                        </m:r>
                      </m:sub>
                    </m:sSub>
                    <m:r>
                      <a:rPr lang="en-US" altLang="zh-CN" sz="1600" i="1" dirty="0">
                        <a:latin typeface="Cambria Math"/>
                      </a:rPr>
                      <m:t>=</m:t>
                    </m:r>
                    <m:r>
                      <a:rPr lang="en-US" altLang="zh-CN" sz="1600" b="0" i="1" dirty="0" smtClean="0">
                        <a:latin typeface="Cambria Math"/>
                      </a:rPr>
                      <m:t>3.605</m:t>
                    </m:r>
                    <m:r>
                      <a:rPr lang="en-US" altLang="zh-CN" sz="1600" i="1" dirty="0">
                        <a:latin typeface="Cambria Math"/>
                      </a:rPr>
                      <m:t>𝑀𝑒𝑉</m:t>
                    </m:r>
                    <m:r>
                      <a:rPr lang="en-US" altLang="zh-CN" sz="1600" i="1" dirty="0">
                        <a:latin typeface="Cambria Math"/>
                      </a:rPr>
                      <m:t>±0.262</m:t>
                    </m:r>
                    <m:r>
                      <a:rPr lang="en-US" altLang="zh-CN" sz="1600" b="0" i="1" dirty="0" smtClean="0">
                        <a:latin typeface="Cambria Math"/>
                      </a:rPr>
                      <m:t>𝑀𝑒𝑉</m:t>
                    </m:r>
                  </m:oMath>
                </a14:m>
                <a:endParaRPr lang="en-US" altLang="zh-CN" sz="1600" dirty="0" smtClean="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[4] Calculated based on the </a:t>
                </a:r>
                <a14:m>
                  <m:oMath xmlns:m="http://schemas.openxmlformats.org/officeDocument/2006/math">
                    <m:sSub>
                      <m:sSubPr>
                        <m:ctrlPr>
                          <a:rPr lang="el-GR" altLang="zh-CN" sz="1600" i="1" dirty="0">
                            <a:latin typeface="Cambria Math"/>
                            <a:ea typeface="Cambria Math"/>
                          </a:rPr>
                        </m:ctrlPr>
                      </m:sSubPr>
                      <m:e>
                        <m:r>
                          <a:rPr lang="el-GR" altLang="zh-CN" sz="1600" i="1" dirty="0">
                            <a:latin typeface="Cambria Math"/>
                            <a:ea typeface="Cambria Math"/>
                          </a:rPr>
                          <m:t>𝜎</m:t>
                        </m:r>
                      </m:e>
                      <m:sub>
                        <m:r>
                          <a:rPr lang="en-US" altLang="zh-CN" sz="1600" b="0" i="1" dirty="0" smtClean="0">
                            <a:latin typeface="Cambria Math"/>
                            <a:ea typeface="Cambria Math"/>
                          </a:rPr>
                          <m:t>𝑧</m:t>
                        </m:r>
                      </m:sub>
                    </m:sSub>
                    <m:r>
                      <a:rPr lang="en-US" altLang="zh-CN" sz="1600" b="0" i="1" dirty="0" smtClean="0">
                        <a:latin typeface="Cambria Math"/>
                      </a:rPr>
                      <m:t>=271.2</m:t>
                    </m:r>
                    <m:r>
                      <a:rPr lang="en-US" altLang="zh-CN" sz="1600" b="0" i="1" dirty="0" smtClean="0">
                        <a:latin typeface="Cambria Math"/>
                      </a:rPr>
                      <m:t>𝑢𝑚</m:t>
                    </m:r>
                    <m:r>
                      <a:rPr lang="en-US" altLang="zh-CN" sz="1600" b="0" i="1" dirty="0" smtClean="0">
                        <a:latin typeface="Cambria Math"/>
                      </a:rPr>
                      <m:t>±2.7</m:t>
                    </m:r>
                    <m:r>
                      <a:rPr lang="en-US" altLang="zh-CN" sz="1600" i="1" dirty="0">
                        <a:latin typeface="Cambria Math"/>
                      </a:rPr>
                      <m:t>𝑢𝑚</m:t>
                    </m:r>
                  </m:oMath>
                </a14:m>
                <a:r>
                  <a:rPr lang="zh-CN" altLang="en-US" sz="1600" dirty="0" smtClean="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and </a:t>
                </a:r>
                <a:r>
                  <a:rPr lang="en-US" altLang="zh-CN" sz="1600" i="1" dirty="0" smtClean="0">
                    <a:latin typeface="Times New Roman" panose="02020603050405020304" pitchFamily="18" charset="0"/>
                    <a:cs typeface="Times New Roman" panose="02020603050405020304" pitchFamily="18" charset="0"/>
                  </a:rPr>
                  <a:t>N=8</a:t>
                </a:r>
              </a:p>
              <a:p>
                <a:r>
                  <a:rPr lang="en-US" altLang="zh-CN" sz="1600" dirty="0" smtClean="0">
                    <a:latin typeface="Times New Roman" panose="02020603050405020304" pitchFamily="18" charset="0"/>
                    <a:cs typeface="Times New Roman" panose="02020603050405020304" pitchFamily="18" charset="0"/>
                  </a:rPr>
                  <a:t>[5] Calculated based on the</a:t>
                </a:r>
                <a:r>
                  <a:rPr lang="en-US" altLang="zh-CN" sz="1600" i="1"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l-GR" altLang="zh-CN" sz="1600" i="1" dirty="0">
                            <a:latin typeface="Cambria Math"/>
                            <a:ea typeface="Cambria Math"/>
                          </a:rPr>
                        </m:ctrlPr>
                      </m:sSubPr>
                      <m:e>
                        <m:r>
                          <a:rPr lang="el-GR" altLang="zh-CN" sz="1600" i="1" dirty="0">
                            <a:latin typeface="Cambria Math"/>
                            <a:ea typeface="Cambria Math"/>
                          </a:rPr>
                          <m:t>𝜎</m:t>
                        </m:r>
                      </m:e>
                      <m:sub>
                        <m:r>
                          <a:rPr lang="en-US" altLang="zh-CN" sz="1600" i="1" dirty="0">
                            <a:latin typeface="Cambria Math"/>
                            <a:ea typeface="Cambria Math"/>
                          </a:rPr>
                          <m:t>𝑧</m:t>
                        </m:r>
                      </m:sub>
                    </m:sSub>
                    <m:r>
                      <a:rPr lang="en-US" altLang="zh-CN" sz="1600" i="1" dirty="0">
                        <a:latin typeface="Cambria Math"/>
                      </a:rPr>
                      <m:t>=</m:t>
                    </m:r>
                    <m:r>
                      <a:rPr lang="en-US" altLang="zh-CN" sz="1600" b="0" i="1" dirty="0" smtClean="0">
                        <a:latin typeface="Cambria Math"/>
                      </a:rPr>
                      <m:t>370.1</m:t>
                    </m:r>
                    <m:r>
                      <a:rPr lang="en-US" altLang="zh-CN" sz="1600" i="1" dirty="0" smtClean="0">
                        <a:latin typeface="Cambria Math"/>
                      </a:rPr>
                      <m:t>𝑢𝑚</m:t>
                    </m:r>
                    <m:r>
                      <a:rPr lang="en-US" altLang="zh-CN" sz="1600" b="0" i="1" dirty="0" smtClean="0">
                        <a:latin typeface="Cambria Math"/>
                      </a:rPr>
                      <m:t>±4.3</m:t>
                    </m:r>
                    <m:r>
                      <a:rPr lang="en-US" altLang="zh-CN" sz="1600" i="1" dirty="0">
                        <a:latin typeface="Cambria Math"/>
                      </a:rPr>
                      <m:t>𝑢𝑚</m:t>
                    </m:r>
                  </m:oMath>
                </a14:m>
                <a:r>
                  <a:rPr lang="zh-CN" altLang="en-US"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and </a:t>
                </a:r>
                <a:r>
                  <a:rPr lang="en-US" altLang="zh-CN" sz="1600" i="1" dirty="0" smtClean="0">
                    <a:latin typeface="Times New Roman" panose="02020603050405020304" pitchFamily="18" charset="0"/>
                    <a:cs typeface="Times New Roman" panose="02020603050405020304" pitchFamily="18" charset="0"/>
                  </a:rPr>
                  <a:t>N=8</a:t>
                </a:r>
                <a:endParaRPr lang="en-US" altLang="zh-CN" sz="1600" i="1"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91542" y="5373216"/>
                <a:ext cx="7416824" cy="1361398"/>
              </a:xfrm>
              <a:prstGeom prst="rect">
                <a:avLst/>
              </a:prstGeom>
              <a:blipFill rotWithShape="1">
                <a:blip r:embed="rId5"/>
                <a:stretch>
                  <a:fillRect l="-411" t="-1339" b="-4464"/>
                </a:stretch>
              </a:blipFill>
            </p:spPr>
            <p:txBody>
              <a:bodyPr/>
              <a:lstStyle/>
              <a:p>
                <a:r>
                  <a:rPr lang="zh-CN" altLang="en-US">
                    <a:noFill/>
                  </a:rPr>
                  <a:t> </a:t>
                </a:r>
              </a:p>
            </p:txBody>
          </p:sp>
        </mc:Fallback>
      </mc:AlternateContent>
      <p:sp>
        <p:nvSpPr>
          <p:cNvPr id="8" name="TextBox 7"/>
          <p:cNvSpPr txBox="1"/>
          <p:nvPr/>
        </p:nvSpPr>
        <p:spPr>
          <a:xfrm>
            <a:off x="611560" y="4377878"/>
            <a:ext cx="7848872" cy="923330"/>
          </a:xfrm>
          <a:prstGeom prst="rect">
            <a:avLst/>
          </a:prstGeom>
          <a:solidFill>
            <a:srgbClr val="FFC000"/>
          </a:solidFill>
          <a:ln>
            <a:solidFill>
              <a:schemeClr val="tx1"/>
            </a:solidFill>
          </a:ln>
        </p:spPr>
        <p:txBody>
          <a:bodyPr wrap="square" rtlCol="0">
            <a:spAutoFit/>
          </a:bodyPr>
          <a:lstStyle/>
          <a:p>
            <a:r>
              <a:rPr lang="zh-CN" altLang="en-US" u="sng" dirty="0" smtClean="0"/>
              <a:t>解析分析的结果和重建结果有所偏差的可能原因：</a:t>
            </a:r>
            <a:endParaRPr lang="en-US" altLang="zh-CN" u="sng" dirty="0" smtClean="0"/>
          </a:p>
          <a:p>
            <a:r>
              <a:rPr lang="zh-CN" altLang="en-US" dirty="0" smtClean="0"/>
              <a:t>①实际机械加工时，准直器的机械准确度和精度与理论值有所偏差；</a:t>
            </a:r>
            <a:endParaRPr lang="en-US" altLang="zh-CN" dirty="0"/>
          </a:p>
          <a:p>
            <a:r>
              <a:rPr lang="zh-CN" altLang="en-US" dirty="0" smtClean="0"/>
              <a:t>②</a:t>
            </a:r>
            <a:r>
              <a:rPr lang="en-US" altLang="zh-CN" dirty="0" smtClean="0"/>
              <a:t>Am-241</a:t>
            </a:r>
            <a:r>
              <a:rPr lang="zh-CN" altLang="en-US" dirty="0" smtClean="0"/>
              <a:t>源不同角度出射的</a:t>
            </a:r>
            <a:r>
              <a:rPr lang="en-US" altLang="zh-CN" dirty="0" smtClean="0"/>
              <a:t>alpha</a:t>
            </a:r>
            <a:r>
              <a:rPr lang="zh-CN" altLang="en-US" dirty="0" smtClean="0"/>
              <a:t>射线能量不同，与计算的参数有所偏差。</a:t>
            </a:r>
            <a:endParaRPr lang="zh-CN" altLang="en-US" dirty="0"/>
          </a:p>
        </p:txBody>
      </p:sp>
      <p:sp>
        <p:nvSpPr>
          <p:cNvPr id="9" name="内容占位符 2"/>
          <p:cNvSpPr txBox="1">
            <a:spLocks/>
          </p:cNvSpPr>
          <p:nvPr/>
        </p:nvSpPr>
        <p:spPr>
          <a:xfrm>
            <a:off x="105642" y="332656"/>
            <a:ext cx="4682382" cy="1351018"/>
          </a:xfrm>
          <a:prstGeom prst="rect">
            <a:avLst/>
          </a:prstGeom>
          <a:solidFill>
            <a:srgbClr val="FFFF00"/>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1800" u="sng" dirty="0" smtClean="0"/>
              <a:t>展宽因素分析：</a:t>
            </a:r>
            <a:endParaRPr lang="zh-CN" altLang="zh-CN" sz="1800" u="sng" dirty="0"/>
          </a:p>
          <a:p>
            <a:pPr lvl="1"/>
            <a:r>
              <a:rPr lang="zh-CN" altLang="en-US" sz="1600" dirty="0"/>
              <a:t>准直</a:t>
            </a:r>
            <a:r>
              <a:rPr lang="zh-CN" altLang="en-US" sz="1600" dirty="0" smtClean="0"/>
              <a:t>器准直角度的展宽</a:t>
            </a:r>
            <a:endParaRPr lang="en-US" altLang="zh-CN" sz="1600" dirty="0" smtClean="0"/>
          </a:p>
          <a:p>
            <a:pPr lvl="1"/>
            <a:r>
              <a:rPr lang="en-US" altLang="zh-CN" sz="1600" dirty="0"/>
              <a:t>a</a:t>
            </a:r>
            <a:r>
              <a:rPr lang="en-US" altLang="zh-CN" sz="1600" dirty="0" smtClean="0"/>
              <a:t>lpha</a:t>
            </a:r>
            <a:r>
              <a:rPr lang="zh-CN" altLang="en-US" sz="1600" dirty="0" smtClean="0"/>
              <a:t>粒子的多次库伦散射引起的角度歧离</a:t>
            </a:r>
            <a:endParaRPr lang="en-US" altLang="zh-CN" sz="1600" dirty="0" smtClean="0"/>
          </a:p>
          <a:p>
            <a:pPr lvl="1"/>
            <a:r>
              <a:rPr lang="en-US" altLang="zh-CN" sz="1600" dirty="0" smtClean="0"/>
              <a:t>alpha</a:t>
            </a:r>
            <a:r>
              <a:rPr lang="zh-CN" altLang="en-US" sz="1600" dirty="0" smtClean="0"/>
              <a:t>粒子径迹直线拟合的精度</a:t>
            </a:r>
            <a:endParaRPr lang="en-US" altLang="zh-CN" sz="1600" dirty="0" smtClean="0"/>
          </a:p>
        </p:txBody>
      </p:sp>
      <p:sp>
        <p:nvSpPr>
          <p:cNvPr id="2" name="TextBox 1"/>
          <p:cNvSpPr txBox="1"/>
          <p:nvPr/>
        </p:nvSpPr>
        <p:spPr>
          <a:xfrm>
            <a:off x="5727225" y="448051"/>
            <a:ext cx="2586093" cy="338554"/>
          </a:xfrm>
          <a:prstGeom prst="rect">
            <a:avLst/>
          </a:prstGeom>
          <a:solidFill>
            <a:srgbClr val="FFC000"/>
          </a:solidFill>
          <a:ln>
            <a:solidFill>
              <a:schemeClr val="tx1"/>
            </a:solidFill>
          </a:ln>
        </p:spPr>
        <p:txBody>
          <a:bodyPr wrap="none" rtlCol="0">
            <a:spAutoFit/>
          </a:bodyPr>
          <a:lstStyle/>
          <a:p>
            <a:r>
              <a:rPr lang="en-US" altLang="zh-CN" sz="1600" dirty="0" smtClean="0"/>
              <a:t>Simulation of the Collimator</a:t>
            </a:r>
            <a:endParaRPr lang="zh-CN" altLang="en-US" sz="1600" dirty="0"/>
          </a:p>
        </p:txBody>
      </p:sp>
    </p:spTree>
    <p:extLst>
      <p:ext uri="{BB962C8B-B14F-4D97-AF65-F5344CB8AC3E}">
        <p14:creationId xmlns:p14="http://schemas.microsoft.com/office/powerpoint/2010/main" val="1511435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57200" y="446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dirty="0" smtClean="0"/>
              <a:t>alpha</a:t>
            </a:r>
            <a:r>
              <a:rPr lang="zh-CN" altLang="en-US" sz="3600" dirty="0" smtClean="0"/>
              <a:t>粒子径迹长度的重建</a:t>
            </a:r>
            <a:endParaRPr lang="en-US" altLang="zh-CN" sz="3600" dirty="0"/>
          </a:p>
        </p:txBody>
      </p:sp>
      <p:cxnSp>
        <p:nvCxnSpPr>
          <p:cNvPr id="5" name="直接连接符 4"/>
          <p:cNvCxnSpPr/>
          <p:nvPr/>
        </p:nvCxnSpPr>
        <p:spPr>
          <a:xfrm>
            <a:off x="899592" y="966738"/>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52736"/>
            <a:ext cx="7956376" cy="269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graphicFrame>
            <p:nvGraphicFramePr>
              <p:cNvPr id="6" name="表格 5"/>
              <p:cNvGraphicFramePr>
                <a:graphicFrameLocks noGrp="1"/>
              </p:cNvGraphicFramePr>
              <p:nvPr>
                <p:extLst>
                  <p:ext uri="{D42A27DB-BD31-4B8C-83A1-F6EECF244321}">
                    <p14:modId xmlns:p14="http://schemas.microsoft.com/office/powerpoint/2010/main" val="2684587114"/>
                  </p:ext>
                </p:extLst>
              </p:nvPr>
            </p:nvGraphicFramePr>
            <p:xfrm>
              <a:off x="1175792" y="3785606"/>
              <a:ext cx="6648400" cy="1112520"/>
            </p:xfrm>
            <a:graphic>
              <a:graphicData uri="http://schemas.openxmlformats.org/drawingml/2006/table">
                <a:tbl>
                  <a:tblPr firstRow="1" bandRow="1">
                    <a:tableStyleId>{5940675A-B579-460E-94D1-54222C63F5DA}</a:tableStyleId>
                  </a:tblPr>
                  <a:tblGrid>
                    <a:gridCol w="1675004"/>
                    <a:gridCol w="2453116"/>
                    <a:gridCol w="2520280"/>
                  </a:tblGrid>
                  <a:tr h="370840">
                    <a:tc>
                      <a:txBody>
                        <a:bodyPr/>
                        <a:lstStyle/>
                        <a:p>
                          <a:pPr algn="ctr"/>
                          <a14:m>
                            <m:oMathPara xmlns:m="http://schemas.openxmlformats.org/officeDocument/2006/math">
                              <m:oMathParaPr>
                                <m:jc m:val="centerGroup"/>
                              </m:oMathParaPr>
                              <m:oMath xmlns:m="http://schemas.openxmlformats.org/officeDocument/2006/math">
                                <m:r>
                                  <a:rPr lang="zh-CN" altLang="en-US" sz="1800" dirty="0" smtClean="0">
                                    <a:solidFill>
                                      <a:schemeClr val="tx1"/>
                                    </a:solidFill>
                                    <a:latin typeface="Cambria Math"/>
                                  </a:rPr>
                                  <m:t>𝜃</m:t>
                                </m:r>
                              </m:oMath>
                            </m:oMathPara>
                          </a14:m>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a:rPr>
                                  <m:t>30°</m:t>
                                </m:r>
                              </m:oMath>
                            </m:oMathPara>
                          </a14:m>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a:rPr>
                                  <m:t>45°</m:t>
                                </m:r>
                              </m:oMath>
                            </m:oMathPara>
                          </a14:m>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70840">
                    <a:tc>
                      <a:txBody>
                        <a:bodyPr/>
                        <a:lstStyle/>
                        <a:p>
                          <a:pPr algn="ctr"/>
                          <a:r>
                            <a:rPr lang="zh-CN" altLang="en-US" dirty="0" smtClean="0"/>
                            <a:t>模拟计算结果</a:t>
                          </a:r>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14:m>
                            <m:oMath xmlns:m="http://schemas.openxmlformats.org/officeDocument/2006/math">
                              <m:r>
                                <a:rPr lang="en-US" altLang="zh-CN" i="1" dirty="0" smtClean="0">
                                  <a:latin typeface="Cambria Math"/>
                                </a:rPr>
                                <m:t>23.80</m:t>
                              </m:r>
                              <m:r>
                                <a:rPr lang="en-US" altLang="zh-CN" i="1" dirty="0" smtClean="0">
                                  <a:latin typeface="Cambria Math"/>
                                </a:rPr>
                                <m:t>𝑚𝑚</m:t>
                              </m:r>
                            </m:oMath>
                          </a14:m>
                          <a:r>
                            <a:rPr lang="en-US" altLang="zh-CN" baseline="30000" dirty="0" smtClean="0"/>
                            <a:t>[6]</a:t>
                          </a:r>
                          <a:endParaRPr lang="zh-CN" altLang="en-US" baseline="30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a14:m>
                            <m:oMath xmlns:m="http://schemas.openxmlformats.org/officeDocument/2006/math">
                              <m:r>
                                <a:rPr lang="en-US" altLang="zh-CN" i="1" dirty="0" smtClean="0">
                                  <a:latin typeface="Cambria Math"/>
                                </a:rPr>
                                <m:t>22.25</m:t>
                              </m:r>
                              <m:r>
                                <a:rPr lang="en-US" altLang="zh-CN" i="1" dirty="0" smtClean="0">
                                  <a:latin typeface="Cambria Math"/>
                                </a:rPr>
                                <m:t>𝑚𝑚</m:t>
                              </m:r>
                            </m:oMath>
                          </a14:m>
                          <a:r>
                            <a:rPr lang="en-US" altLang="zh-CN" baseline="30000" dirty="0" smtClean="0"/>
                            <a:t>[7]</a:t>
                          </a:r>
                          <a:endParaRPr lang="zh-CN" altLang="en-US" baseline="30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r>
                  <a:tr h="370840">
                    <a:tc>
                      <a:txBody>
                        <a:bodyPr/>
                        <a:lstStyle/>
                        <a:p>
                          <a:pPr algn="ctr"/>
                          <a:r>
                            <a:rPr lang="zh-CN" altLang="en-US" dirty="0" smtClean="0"/>
                            <a:t>重建结果</a:t>
                          </a:r>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a:rPr>
                                  <m:t>29</m:t>
                                </m:r>
                                <m:r>
                                  <a:rPr lang="en-US" altLang="zh-CN" b="0" i="1" dirty="0" smtClean="0">
                                    <a:latin typeface="Cambria Math"/>
                                  </a:rPr>
                                  <m:t>.</m:t>
                                </m:r>
                                <m:r>
                                  <a:rPr lang="en-US" altLang="zh-CN" i="1" dirty="0" smtClean="0">
                                    <a:latin typeface="Cambria Math"/>
                                  </a:rPr>
                                  <m:t>19</m:t>
                                </m:r>
                                <m:r>
                                  <a:rPr lang="en-US" altLang="zh-CN" b="0" i="1" dirty="0" smtClean="0">
                                    <a:latin typeface="Cambria Math"/>
                                  </a:rPr>
                                  <m:t>𝑚𝑚</m:t>
                                </m:r>
                                <m:r>
                                  <a:rPr lang="en-US" altLang="zh-CN" i="1" dirty="0" smtClean="0">
                                    <a:latin typeface="Cambria Math"/>
                                  </a:rPr>
                                  <m:t>±0.09</m:t>
                                </m:r>
                                <m:r>
                                  <a:rPr lang="en-US" altLang="zh-CN" b="0" i="1" dirty="0" smtClean="0">
                                    <a:latin typeface="Cambria Math"/>
                                  </a:rPr>
                                  <m:t>𝑚𝑚</m:t>
                                </m:r>
                              </m:oMath>
                            </m:oMathPara>
                          </a14:m>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a:rPr>
                                  <m:t>25</m:t>
                                </m:r>
                                <m:r>
                                  <a:rPr lang="en-US" altLang="zh-CN" b="0" i="1" dirty="0" smtClean="0">
                                    <a:latin typeface="Cambria Math"/>
                                  </a:rPr>
                                  <m:t>.</m:t>
                                </m:r>
                                <m:r>
                                  <a:rPr lang="en-US" altLang="zh-CN" i="1" dirty="0" smtClean="0">
                                    <a:latin typeface="Cambria Math"/>
                                  </a:rPr>
                                  <m:t>95</m:t>
                                </m:r>
                                <m:r>
                                  <a:rPr lang="en-US" altLang="zh-CN" b="0" i="1" dirty="0" smtClean="0">
                                    <a:latin typeface="Cambria Math"/>
                                  </a:rPr>
                                  <m:t>𝑚𝑚</m:t>
                                </m:r>
                                <m:r>
                                  <a:rPr lang="en-US" altLang="zh-CN" i="1" dirty="0" smtClean="0">
                                    <a:latin typeface="Cambria Math"/>
                                  </a:rPr>
                                  <m:t>±0.16</m:t>
                                </m:r>
                                <m:r>
                                  <a:rPr lang="en-US" altLang="zh-CN" b="0" i="1" dirty="0" smtClean="0">
                                    <a:latin typeface="Cambria Math"/>
                                  </a:rPr>
                                  <m:t>𝑚𝑚</m:t>
                                </m:r>
                              </m:oMath>
                            </m:oMathPara>
                          </a14:m>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bl>
              </a:graphicData>
            </a:graphic>
          </p:graphicFrame>
        </mc:Choice>
        <mc:Fallback xmlns="">
          <p:graphicFrame>
            <p:nvGraphicFramePr>
              <p:cNvPr id="6" name="表格 5"/>
              <p:cNvGraphicFramePr>
                <a:graphicFrameLocks noGrp="1"/>
              </p:cNvGraphicFramePr>
              <p:nvPr>
                <p:extLst>
                  <p:ext uri="{D42A27DB-BD31-4B8C-83A1-F6EECF244321}">
                    <p14:modId xmlns:p14="http://schemas.microsoft.com/office/powerpoint/2010/main" val="2684587114"/>
                  </p:ext>
                </p:extLst>
              </p:nvPr>
            </p:nvGraphicFramePr>
            <p:xfrm>
              <a:off x="1175792" y="3785606"/>
              <a:ext cx="6648400" cy="1112520"/>
            </p:xfrm>
            <a:graphic>
              <a:graphicData uri="http://schemas.openxmlformats.org/drawingml/2006/table">
                <a:tbl>
                  <a:tblPr firstRow="1" bandRow="1">
                    <a:tableStyleId>{5940675A-B579-460E-94D1-54222C63F5DA}</a:tableStyleId>
                  </a:tblPr>
                  <a:tblGrid>
                    <a:gridCol w="1675004"/>
                    <a:gridCol w="2453116"/>
                    <a:gridCol w="2520280"/>
                  </a:tblGrid>
                  <a:tr h="370840">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3"/>
                          <a:stretch>
                            <a:fillRect l="-364" t="-1639" r="-296727" b="-221311"/>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3"/>
                          <a:stretch>
                            <a:fillRect l="-68657" t="-1639" r="-102985" b="-221311"/>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3"/>
                          <a:stretch>
                            <a:fillRect l="-164165" t="-1639" r="-242" b="-221311"/>
                          </a:stretch>
                        </a:blipFill>
                      </a:tcPr>
                    </a:tc>
                  </a:tr>
                  <a:tr h="370840">
                    <a:tc>
                      <a:txBody>
                        <a:bodyPr/>
                        <a:lstStyle/>
                        <a:p>
                          <a:pPr algn="ctr"/>
                          <a:r>
                            <a:rPr lang="zh-CN" altLang="en-US" dirty="0" smtClean="0"/>
                            <a:t>模拟计算结果</a:t>
                          </a:r>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3"/>
                          <a:stretch>
                            <a:fillRect l="-68657" t="-103333" r="-102985" b="-125000"/>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3"/>
                          <a:stretch>
                            <a:fillRect l="-164165" t="-103333" r="-242" b="-125000"/>
                          </a:stretch>
                        </a:blipFill>
                      </a:tcPr>
                    </a:tc>
                  </a:tr>
                  <a:tr h="370840">
                    <a:tc>
                      <a:txBody>
                        <a:bodyPr/>
                        <a:lstStyle/>
                        <a:p>
                          <a:pPr algn="ctr"/>
                          <a:r>
                            <a:rPr lang="zh-CN" altLang="en-US" dirty="0" smtClean="0"/>
                            <a:t>重建结果</a:t>
                          </a:r>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3"/>
                          <a:stretch>
                            <a:fillRect l="-68657" t="-200000" r="-102985" b="-22951"/>
                          </a:stretch>
                        </a:blipFill>
                      </a:tcPr>
                    </a:tc>
                    <a:tc>
                      <a:txBody>
                        <a:bodyPr/>
                        <a:lstStyle/>
                        <a:p>
                          <a:endParaRPr lang="zh-CN"/>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blipFill rotWithShape="1">
                          <a:blip r:embed="rId3"/>
                          <a:stretch>
                            <a:fillRect l="-164165" t="-200000" r="-242" b="-22951"/>
                          </a:stretch>
                        </a:blipFill>
                      </a:tcPr>
                    </a:tc>
                  </a:tr>
                </a:tbl>
              </a:graphicData>
            </a:graphic>
          </p:graphicFrame>
        </mc:Fallback>
      </mc:AlternateContent>
      <mc:AlternateContent xmlns:mc="http://schemas.openxmlformats.org/markup-compatibility/2006" xmlns:a14="http://schemas.microsoft.com/office/drawing/2010/main">
        <mc:Choice Requires="a14">
          <p:sp>
            <p:nvSpPr>
              <p:cNvPr id="8" name="矩形 7"/>
              <p:cNvSpPr/>
              <p:nvPr/>
            </p:nvSpPr>
            <p:spPr>
              <a:xfrm>
                <a:off x="1696503" y="6190641"/>
                <a:ext cx="5538292" cy="622735"/>
              </a:xfrm>
              <a:prstGeom prst="rect">
                <a:avLst/>
              </a:prstGeom>
            </p:spPr>
            <p:txBody>
              <a:bodyPr wrap="square">
                <a:spAutoFit/>
              </a:bodyPr>
              <a:lstStyle/>
              <a:p>
                <a:r>
                  <a:rPr lang="en-US" altLang="zh-CN" sz="1600" dirty="0" smtClean="0">
                    <a:latin typeface="Times New Roman" panose="02020603050405020304" pitchFamily="18" charset="0"/>
                    <a:cs typeface="Times New Roman" panose="02020603050405020304" pitchFamily="18" charset="0"/>
                  </a:rPr>
                  <a:t>[6] </a:t>
                </a:r>
                <a:r>
                  <a:rPr lang="en-US" altLang="zh-CN" sz="1600" dirty="0">
                    <a:latin typeface="Times New Roman" panose="02020603050405020304" pitchFamily="18" charset="0"/>
                    <a:cs typeface="Times New Roman" panose="02020603050405020304" pitchFamily="18" charset="0"/>
                  </a:rPr>
                  <a:t>Calculated based on the</a:t>
                </a:r>
                <a:r>
                  <a:rPr lang="en-US" altLang="zh-CN" sz="1600" i="1"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SRIM and </a:t>
                </a:r>
                <a14:m>
                  <m:oMath xmlns:m="http://schemas.openxmlformats.org/officeDocument/2006/math">
                    <m:sSub>
                      <m:sSubPr>
                        <m:ctrlPr>
                          <a:rPr lang="el-GR" altLang="zh-CN" sz="1600" i="1" dirty="0">
                            <a:latin typeface="Cambria Math"/>
                            <a:ea typeface="Cambria Math"/>
                          </a:rPr>
                        </m:ctrlPr>
                      </m:sSubPr>
                      <m:e>
                        <m:r>
                          <a:rPr lang="en-US" altLang="zh-CN" sz="1600" i="1" dirty="0">
                            <a:latin typeface="Cambria Math"/>
                            <a:ea typeface="Cambria Math"/>
                          </a:rPr>
                          <m:t>𝐸</m:t>
                        </m:r>
                      </m:e>
                      <m:sub>
                        <m:r>
                          <a:rPr lang="en-US" altLang="zh-CN" sz="1600" i="1" dirty="0">
                            <a:latin typeface="Cambria Math"/>
                            <a:ea typeface="Cambria Math"/>
                          </a:rPr>
                          <m:t>𝑎𝑙𝑝h𝑎</m:t>
                        </m:r>
                      </m:sub>
                    </m:sSub>
                    <m:r>
                      <a:rPr lang="en-US" altLang="zh-CN" sz="1600" i="1" dirty="0">
                        <a:latin typeface="Cambria Math"/>
                      </a:rPr>
                      <m:t>=3.783</m:t>
                    </m:r>
                    <m:r>
                      <a:rPr lang="en-US" altLang="zh-CN" sz="1600" i="1" dirty="0">
                        <a:latin typeface="Cambria Math"/>
                      </a:rPr>
                      <m:t>𝑀𝑒𝑉</m:t>
                    </m:r>
                  </m:oMath>
                </a14:m>
                <a:endParaRPr lang="en-US" altLang="zh-CN" sz="1600" i="1" dirty="0">
                  <a:latin typeface="Times New Roman" panose="02020603050405020304" pitchFamily="18" charset="0"/>
                  <a:cs typeface="Times New Roman" panose="02020603050405020304" pitchFamily="18" charset="0"/>
                </a:endParaRPr>
              </a:p>
              <a:p>
                <a:r>
                  <a:rPr lang="en-US" altLang="zh-CN" sz="1600" dirty="0" smtClean="0">
                    <a:latin typeface="Times New Roman" panose="02020603050405020304" pitchFamily="18" charset="0"/>
                    <a:cs typeface="Times New Roman" panose="02020603050405020304" pitchFamily="18" charset="0"/>
                  </a:rPr>
                  <a:t>[7] </a:t>
                </a:r>
                <a:r>
                  <a:rPr lang="en-US" altLang="zh-CN" sz="1600" dirty="0">
                    <a:latin typeface="Times New Roman" panose="02020603050405020304" pitchFamily="18" charset="0"/>
                    <a:cs typeface="Times New Roman" panose="02020603050405020304" pitchFamily="18" charset="0"/>
                  </a:rPr>
                  <a:t>Calculated based on the</a:t>
                </a:r>
                <a:r>
                  <a:rPr lang="en-US" altLang="zh-CN" sz="1600" i="1"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SRIM and </a:t>
                </a:r>
                <a14:m>
                  <m:oMath xmlns:m="http://schemas.openxmlformats.org/officeDocument/2006/math">
                    <m:sSub>
                      <m:sSubPr>
                        <m:ctrlPr>
                          <a:rPr lang="el-GR" altLang="zh-CN" sz="1600" i="1" dirty="0">
                            <a:latin typeface="Cambria Math"/>
                            <a:ea typeface="Cambria Math"/>
                          </a:rPr>
                        </m:ctrlPr>
                      </m:sSubPr>
                      <m:e>
                        <m:r>
                          <a:rPr lang="en-US" altLang="zh-CN" sz="1600" i="1" dirty="0">
                            <a:latin typeface="Cambria Math"/>
                            <a:ea typeface="Cambria Math"/>
                          </a:rPr>
                          <m:t>𝐸</m:t>
                        </m:r>
                      </m:e>
                      <m:sub>
                        <m:r>
                          <a:rPr lang="en-US" altLang="zh-CN" sz="1600" i="1" dirty="0">
                            <a:latin typeface="Cambria Math"/>
                            <a:ea typeface="Cambria Math"/>
                          </a:rPr>
                          <m:t>𝑎𝑙𝑝h𝑎</m:t>
                        </m:r>
                      </m:sub>
                    </m:sSub>
                    <m:r>
                      <a:rPr lang="en-US" altLang="zh-CN" sz="1600" i="1" dirty="0">
                        <a:latin typeface="Cambria Math"/>
                      </a:rPr>
                      <m:t>=3</m:t>
                    </m:r>
                    <m:r>
                      <a:rPr lang="en-US" altLang="zh-CN" sz="1600" b="0" i="1" dirty="0" smtClean="0">
                        <a:latin typeface="Cambria Math"/>
                      </a:rPr>
                      <m:t>.605</m:t>
                    </m:r>
                    <m:r>
                      <a:rPr lang="en-US" altLang="zh-CN" sz="1600" i="1" dirty="0">
                        <a:latin typeface="Cambria Math"/>
                      </a:rPr>
                      <m:t>𝑀𝑒𝑉</m:t>
                    </m:r>
                  </m:oMath>
                </a14:m>
                <a:endParaRPr lang="en-US" altLang="zh-CN" sz="1600" i="1" dirty="0">
                  <a:latin typeface="Times New Roman" panose="02020603050405020304" pitchFamily="18"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1696503" y="6190641"/>
                <a:ext cx="5538292" cy="622735"/>
              </a:xfrm>
              <a:prstGeom prst="rect">
                <a:avLst/>
              </a:prstGeom>
              <a:blipFill rotWithShape="1">
                <a:blip r:embed="rId4"/>
                <a:stretch>
                  <a:fillRect l="-550" t="-2941" b="-8824"/>
                </a:stretch>
              </a:blipFill>
            </p:spPr>
            <p:txBody>
              <a:bodyPr/>
              <a:lstStyle/>
              <a:p>
                <a:r>
                  <a:rPr lang="zh-CN" altLang="en-US">
                    <a:noFill/>
                  </a:rPr>
                  <a:t> </a:t>
                </a:r>
              </a:p>
            </p:txBody>
          </p:sp>
        </mc:Fallback>
      </mc:AlternateContent>
      <p:sp>
        <p:nvSpPr>
          <p:cNvPr id="10" name="TextBox 9"/>
          <p:cNvSpPr txBox="1"/>
          <p:nvPr/>
        </p:nvSpPr>
        <p:spPr>
          <a:xfrm>
            <a:off x="683568" y="5036983"/>
            <a:ext cx="7848872" cy="1200329"/>
          </a:xfrm>
          <a:prstGeom prst="rect">
            <a:avLst/>
          </a:prstGeom>
          <a:solidFill>
            <a:srgbClr val="FFC000"/>
          </a:solidFill>
          <a:ln>
            <a:solidFill>
              <a:schemeClr val="tx1"/>
            </a:solidFill>
          </a:ln>
        </p:spPr>
        <p:txBody>
          <a:bodyPr wrap="square" rtlCol="0">
            <a:spAutoFit/>
          </a:bodyPr>
          <a:lstStyle/>
          <a:p>
            <a:r>
              <a:rPr lang="zh-CN" altLang="en-US" u="sng" dirty="0" smtClean="0"/>
              <a:t>解析分析的结果和重建结果有所偏差的可能原因：</a:t>
            </a:r>
            <a:endParaRPr lang="en-US" altLang="zh-CN" u="sng" dirty="0" smtClean="0"/>
          </a:p>
          <a:p>
            <a:r>
              <a:rPr lang="zh-CN" altLang="en-US" dirty="0" smtClean="0"/>
              <a:t>①</a:t>
            </a:r>
            <a:r>
              <a:rPr lang="en-US" altLang="zh-CN" dirty="0" smtClean="0"/>
              <a:t>Am-241</a:t>
            </a:r>
            <a:r>
              <a:rPr lang="zh-CN" altLang="en-US" dirty="0" smtClean="0"/>
              <a:t>源不同角度出射的</a:t>
            </a:r>
            <a:r>
              <a:rPr lang="en-US" altLang="zh-CN" dirty="0" smtClean="0"/>
              <a:t>alpha</a:t>
            </a:r>
            <a:r>
              <a:rPr lang="zh-CN" altLang="en-US" dirty="0" smtClean="0"/>
              <a:t>射线能量不同，与计算的参数有所偏差。</a:t>
            </a:r>
            <a:endParaRPr lang="en-US" altLang="zh-CN" dirty="0" smtClean="0"/>
          </a:p>
          <a:p>
            <a:r>
              <a:rPr lang="zh-CN" altLang="en-US" dirty="0" smtClean="0"/>
              <a:t>②</a:t>
            </a:r>
            <a:r>
              <a:rPr lang="en-US" altLang="zh-CN" dirty="0" smtClean="0"/>
              <a:t>alpha</a:t>
            </a:r>
            <a:r>
              <a:rPr lang="zh-CN" altLang="en-US" dirty="0" smtClean="0"/>
              <a:t>粒子径迹角度的测量存在误差，迭代到实验的结果中。</a:t>
            </a:r>
            <a:endParaRPr lang="en-US" altLang="zh-CN" dirty="0" smtClean="0"/>
          </a:p>
          <a:p>
            <a:r>
              <a:rPr lang="zh-CN" altLang="en-US" dirty="0"/>
              <a:t>③</a:t>
            </a:r>
            <a:r>
              <a:rPr lang="zh-CN" altLang="en-US" dirty="0" smtClean="0"/>
              <a:t>温度、湿度和工作气体的实际配比对结果的影响。</a:t>
            </a:r>
            <a:endParaRPr lang="zh-CN" altLang="en-US" dirty="0"/>
          </a:p>
        </p:txBody>
      </p:sp>
    </p:spTree>
    <p:extLst>
      <p:ext uri="{BB962C8B-B14F-4D97-AF65-F5344CB8AC3E}">
        <p14:creationId xmlns:p14="http://schemas.microsoft.com/office/powerpoint/2010/main" val="3557762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内容提要</a:t>
            </a:r>
            <a:endParaRPr lang="zh-CN" altLang="en-US" sz="3600" dirty="0"/>
          </a:p>
        </p:txBody>
      </p:sp>
      <p:sp>
        <p:nvSpPr>
          <p:cNvPr id="3" name="内容占位符 2"/>
          <p:cNvSpPr>
            <a:spLocks noGrp="1"/>
          </p:cNvSpPr>
          <p:nvPr>
            <p:ph idx="1"/>
          </p:nvPr>
        </p:nvSpPr>
        <p:spPr/>
        <p:txBody>
          <a:bodyPr>
            <a:normAutofit/>
          </a:bodyPr>
          <a:lstStyle/>
          <a:p>
            <a:r>
              <a:rPr lang="zh-CN" altLang="en-US" sz="2400" dirty="0" smtClean="0"/>
              <a:t>课题研究背景</a:t>
            </a:r>
            <a:endParaRPr lang="en-US" altLang="zh-CN" sz="2400" dirty="0" smtClean="0"/>
          </a:p>
          <a:p>
            <a:endParaRPr lang="en-US" altLang="zh-CN" sz="2400" dirty="0" smtClean="0"/>
          </a:p>
          <a:p>
            <a:r>
              <a:rPr lang="en-US" altLang="zh-CN" sz="2400" dirty="0" err="1"/>
              <a:t>nTPC</a:t>
            </a:r>
            <a:r>
              <a:rPr lang="zh-CN" altLang="en-US" sz="2400" dirty="0"/>
              <a:t>探测器工作原理及</a:t>
            </a:r>
            <a:r>
              <a:rPr lang="zh-CN" altLang="en-US" sz="2400" dirty="0" smtClean="0"/>
              <a:t>优势</a:t>
            </a:r>
            <a:endParaRPr lang="en-US" altLang="zh-CN" sz="2400" dirty="0" smtClean="0"/>
          </a:p>
          <a:p>
            <a:endParaRPr lang="en-US" altLang="zh-CN" sz="2400" dirty="0"/>
          </a:p>
          <a:p>
            <a:r>
              <a:rPr lang="en-US" altLang="zh-CN" sz="2400" dirty="0" err="1" smtClean="0"/>
              <a:t>nTPC</a:t>
            </a:r>
            <a:r>
              <a:rPr lang="zh-CN" altLang="en-US" sz="2400" dirty="0" smtClean="0"/>
              <a:t>测量平台介绍</a:t>
            </a:r>
            <a:endParaRPr lang="en-US" altLang="zh-CN" sz="2400" dirty="0" smtClean="0"/>
          </a:p>
          <a:p>
            <a:endParaRPr lang="en-US" altLang="zh-CN" sz="2400" dirty="0" smtClean="0"/>
          </a:p>
          <a:p>
            <a:r>
              <a:rPr lang="en-US" altLang="zh-CN" sz="2400" dirty="0" smtClean="0"/>
              <a:t>alpha</a:t>
            </a:r>
            <a:r>
              <a:rPr lang="zh-CN" altLang="en-US" sz="2400" dirty="0" smtClean="0"/>
              <a:t>粒子</a:t>
            </a:r>
            <a:r>
              <a:rPr lang="zh-CN" altLang="en-US" sz="2400" dirty="0" smtClean="0"/>
              <a:t>实验</a:t>
            </a:r>
            <a:r>
              <a:rPr lang="zh-CN" altLang="en-US" sz="2400" dirty="0" smtClean="0"/>
              <a:t>平台介绍</a:t>
            </a:r>
            <a:endParaRPr lang="en-US" altLang="zh-CN" sz="2400" dirty="0" smtClean="0"/>
          </a:p>
          <a:p>
            <a:endParaRPr lang="en-US" altLang="zh-CN" sz="2400" dirty="0" smtClean="0"/>
          </a:p>
          <a:p>
            <a:r>
              <a:rPr lang="en-US" altLang="zh-CN" sz="2400" dirty="0" smtClean="0"/>
              <a:t>alpha</a:t>
            </a:r>
            <a:r>
              <a:rPr lang="zh-CN" altLang="en-US" sz="2400" dirty="0" smtClean="0"/>
              <a:t>粒子</a:t>
            </a:r>
            <a:r>
              <a:rPr lang="zh-CN" altLang="en-US" sz="2400" dirty="0" smtClean="0"/>
              <a:t>实验结果</a:t>
            </a:r>
            <a:r>
              <a:rPr lang="zh-CN" altLang="en-US" sz="2400" dirty="0"/>
              <a:t>与数据分析</a:t>
            </a:r>
            <a:endParaRPr lang="en-US" altLang="zh-CN" sz="2400" dirty="0" smtClean="0"/>
          </a:p>
          <a:p>
            <a:endParaRPr lang="en-US" altLang="zh-CN" sz="2400" dirty="0" smtClean="0"/>
          </a:p>
          <a:p>
            <a:endParaRPr lang="zh-CN" altLang="en-US" sz="2400" dirty="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538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err="1" smtClean="0"/>
              <a:t>nTPC</a:t>
            </a:r>
            <a:r>
              <a:rPr lang="zh-CN" altLang="en-US" sz="3600" dirty="0" smtClean="0"/>
              <a:t>的</a:t>
            </a:r>
            <a:r>
              <a:rPr lang="en-US" altLang="zh-CN" sz="3600" dirty="0" smtClean="0"/>
              <a:t>z</a:t>
            </a:r>
            <a:r>
              <a:rPr lang="zh-CN" altLang="en-US" sz="3600" dirty="0" smtClean="0"/>
              <a:t>方向空间分辨率</a:t>
            </a:r>
            <a:endParaRPr lang="en-US" altLang="zh-CN" sz="3600" dirty="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1115616" y="3072009"/>
            <a:ext cx="2952328" cy="258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5576" y="1375608"/>
            <a:ext cx="3672408" cy="1477328"/>
          </a:xfrm>
          <a:prstGeom prst="rect">
            <a:avLst/>
          </a:prstGeom>
          <a:solidFill>
            <a:srgbClr val="92D050"/>
          </a:solidFill>
          <a:ln>
            <a:solidFill>
              <a:schemeClr val="tx1"/>
            </a:solidFill>
          </a:ln>
        </p:spPr>
        <p:txBody>
          <a:bodyPr wrap="square" rtlCol="0">
            <a:spAutoFit/>
          </a:bodyPr>
          <a:lstStyle/>
          <a:p>
            <a:pPr algn="just"/>
            <a:r>
              <a:rPr lang="en-US" altLang="zh-CN" u="sng" dirty="0" err="1"/>
              <a:t>nTPC</a:t>
            </a:r>
            <a:r>
              <a:rPr lang="zh-CN" altLang="en-US" u="sng" dirty="0"/>
              <a:t>的</a:t>
            </a:r>
            <a:r>
              <a:rPr lang="en-US" altLang="zh-CN" u="sng" dirty="0"/>
              <a:t>z</a:t>
            </a:r>
            <a:r>
              <a:rPr lang="zh-CN" altLang="en-US" u="sng" dirty="0"/>
              <a:t>方向空间</a:t>
            </a:r>
            <a:r>
              <a:rPr lang="zh-CN" altLang="en-US" u="sng" dirty="0" smtClean="0"/>
              <a:t>分辨率</a:t>
            </a:r>
            <a:r>
              <a:rPr lang="zh-CN" altLang="en-US" dirty="0" smtClean="0"/>
              <a:t>：在</a:t>
            </a:r>
            <a:r>
              <a:rPr lang="en-US" altLang="zh-CN" dirty="0" smtClean="0"/>
              <a:t>r-z</a:t>
            </a:r>
            <a:r>
              <a:rPr lang="zh-CN" altLang="en-US" dirty="0" smtClean="0"/>
              <a:t>平面上进行进行</a:t>
            </a:r>
            <a:r>
              <a:rPr lang="en-US" altLang="zh-CN" dirty="0" smtClean="0"/>
              <a:t>α</a:t>
            </a:r>
            <a:r>
              <a:rPr lang="zh-CN" altLang="en-US" dirty="0" smtClean="0"/>
              <a:t>粒子径迹的直线拟合，统计径迹点到拟合直线的残差，得到的统计分布直方图的相对标准偏差记为</a:t>
            </a:r>
            <a:r>
              <a:rPr lang="en-US" altLang="zh-CN" dirty="0" err="1" smtClean="0"/>
              <a:t>nTPC</a:t>
            </a:r>
            <a:r>
              <a:rPr lang="zh-CN" altLang="en-US" dirty="0" smtClean="0"/>
              <a:t>的</a:t>
            </a:r>
            <a:r>
              <a:rPr lang="en-US" altLang="zh-CN" dirty="0" smtClean="0"/>
              <a:t>z</a:t>
            </a:r>
            <a:r>
              <a:rPr lang="zh-CN" altLang="en-US" dirty="0" smtClean="0"/>
              <a:t>方向空间分辨率。</a:t>
            </a: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676" y="1269799"/>
            <a:ext cx="3007792" cy="280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677" y="3973389"/>
            <a:ext cx="3032944" cy="2850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1" name="矩形 10"/>
              <p:cNvSpPr/>
              <p:nvPr/>
            </p:nvSpPr>
            <p:spPr>
              <a:xfrm>
                <a:off x="5724130" y="2709981"/>
                <a:ext cx="3096342" cy="646331"/>
              </a:xfrm>
              <a:prstGeom prst="rect">
                <a:avLst/>
              </a:prstGeom>
              <a:solidFill>
                <a:srgbClr val="FFC00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a:rPr>
                        <m:t>𝜃</m:t>
                      </m:r>
                      <m:r>
                        <a:rPr lang="en-US" altLang="zh-CN" b="0" i="1" smtClean="0">
                          <a:latin typeface="Cambria Math"/>
                        </a:rPr>
                        <m:t>=30°, 5</m:t>
                      </m:r>
                      <m:r>
                        <a:rPr lang="en-US" altLang="zh-CN" b="0" i="1" smtClean="0">
                          <a:latin typeface="Cambria Math"/>
                        </a:rPr>
                        <m:t>𝑚𝑚</m:t>
                      </m:r>
                      <m:r>
                        <a:rPr lang="en-US" altLang="zh-CN" b="0" i="1" smtClean="0">
                          <a:latin typeface="Cambria Math"/>
                          <a:ea typeface="Cambria Math"/>
                        </a:rPr>
                        <m:t>≤</m:t>
                      </m:r>
                      <m:r>
                        <a:rPr lang="en-US" altLang="zh-CN" b="0" i="1" smtClean="0">
                          <a:latin typeface="Cambria Math"/>
                          <a:ea typeface="Cambria Math"/>
                        </a:rPr>
                        <m:t>𝑧</m:t>
                      </m:r>
                      <m:r>
                        <a:rPr lang="en-US" altLang="zh-CN" b="0" i="1" smtClean="0">
                          <a:latin typeface="Cambria Math"/>
                          <a:ea typeface="Cambria Math"/>
                        </a:rPr>
                        <m:t>≤30</m:t>
                      </m:r>
                      <m:r>
                        <a:rPr lang="en-US" altLang="zh-CN" b="0" i="1" smtClean="0">
                          <a:latin typeface="Cambria Math"/>
                          <a:ea typeface="Cambria Math"/>
                        </a:rPr>
                        <m:t>𝑚𝑚</m:t>
                      </m:r>
                    </m:oMath>
                  </m:oMathPara>
                </a14:m>
                <a:endParaRPr lang="en-US" altLang="zh-CN" b="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r>
                            <a:rPr lang="en-US" altLang="zh-CN" i="1">
                              <a:latin typeface="Cambria Math"/>
                            </a:rPr>
                            <m:t>𝜎</m:t>
                          </m:r>
                        </m:e>
                        <m:sub>
                          <m:r>
                            <a:rPr lang="en-US" altLang="zh-CN" i="1">
                              <a:latin typeface="Cambria Math"/>
                            </a:rPr>
                            <m:t>𝑧</m:t>
                          </m:r>
                        </m:sub>
                      </m:sSub>
                      <m:r>
                        <a:rPr lang="en-US" altLang="zh-CN" i="1">
                          <a:latin typeface="Cambria Math"/>
                        </a:rPr>
                        <m:t>=</m:t>
                      </m:r>
                      <m:r>
                        <a:rPr lang="en-US" altLang="zh-CN">
                          <a:latin typeface="Cambria Math"/>
                        </a:rPr>
                        <m:t>27</m:t>
                      </m:r>
                      <m:r>
                        <a:rPr lang="en-US" altLang="zh-CN" b="0" i="0" smtClean="0">
                          <a:latin typeface="Cambria Math"/>
                        </a:rPr>
                        <m:t>1.2</m:t>
                      </m:r>
                      <m:r>
                        <a:rPr lang="en-US" altLang="zh-CN" b="0" i="1" smtClean="0">
                          <a:latin typeface="Cambria Math"/>
                        </a:rPr>
                        <m:t>𝑢𝑚</m:t>
                      </m:r>
                      <m:r>
                        <a:rPr lang="en-US" altLang="zh-CN" b="0" i="1" smtClean="0">
                          <a:latin typeface="Cambria Math"/>
                        </a:rPr>
                        <m:t>±2.7</m:t>
                      </m:r>
                      <m:r>
                        <a:rPr lang="en-US" altLang="zh-CN" b="0" i="1" smtClean="0">
                          <a:latin typeface="Cambria Math"/>
                        </a:rPr>
                        <m:t>𝑢𝑚</m:t>
                      </m:r>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5724130" y="2709981"/>
                <a:ext cx="3096342" cy="646331"/>
              </a:xfrm>
              <a:prstGeom prst="rect">
                <a:avLst/>
              </a:prstGeom>
              <a:blipFill rotWithShape="1">
                <a:blip r:embed="rId5"/>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5724130" y="5281488"/>
                <a:ext cx="3096342" cy="646331"/>
              </a:xfrm>
              <a:prstGeom prst="rect">
                <a:avLst/>
              </a:prstGeom>
              <a:solidFill>
                <a:srgbClr val="FFC000"/>
              </a:solidFill>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a:rPr>
                        <m:t>𝜃</m:t>
                      </m:r>
                      <m:r>
                        <a:rPr lang="en-US" altLang="zh-CN" b="0" i="1" smtClean="0">
                          <a:latin typeface="Cambria Math"/>
                        </a:rPr>
                        <m:t>=45°,12</m:t>
                      </m:r>
                      <m:r>
                        <a:rPr lang="en-US" altLang="zh-CN" b="0" i="1" smtClean="0">
                          <a:latin typeface="Cambria Math"/>
                        </a:rPr>
                        <m:t>𝑚𝑚</m:t>
                      </m:r>
                      <m:r>
                        <a:rPr lang="en-US" altLang="zh-CN" b="0" i="1" smtClean="0">
                          <a:latin typeface="Cambria Math"/>
                          <a:ea typeface="Cambria Math"/>
                        </a:rPr>
                        <m:t>≤</m:t>
                      </m:r>
                      <m:r>
                        <a:rPr lang="en-US" altLang="zh-CN" b="0" i="1" smtClean="0">
                          <a:latin typeface="Cambria Math"/>
                          <a:ea typeface="Cambria Math"/>
                        </a:rPr>
                        <m:t>𝑧</m:t>
                      </m:r>
                      <m:r>
                        <a:rPr lang="en-US" altLang="zh-CN" b="0" i="1" smtClean="0">
                          <a:latin typeface="Cambria Math"/>
                          <a:ea typeface="Cambria Math"/>
                        </a:rPr>
                        <m:t>≤30</m:t>
                      </m:r>
                      <m:r>
                        <a:rPr lang="en-US" altLang="zh-CN" b="0" i="1" smtClean="0">
                          <a:latin typeface="Cambria Math"/>
                          <a:ea typeface="Cambria Math"/>
                        </a:rPr>
                        <m:t>𝑚𝑚</m:t>
                      </m:r>
                    </m:oMath>
                  </m:oMathPara>
                </a14:m>
                <a:endParaRPr lang="en-US" altLang="zh-CN" b="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zh-CN" altLang="zh-CN" i="1">
                              <a:latin typeface="Cambria Math"/>
                            </a:rPr>
                          </m:ctrlPr>
                        </m:sSubPr>
                        <m:e>
                          <m:r>
                            <a:rPr lang="en-US" altLang="zh-CN" i="1">
                              <a:latin typeface="Cambria Math"/>
                            </a:rPr>
                            <m:t>𝜎</m:t>
                          </m:r>
                        </m:e>
                        <m:sub>
                          <m:r>
                            <a:rPr lang="en-US" altLang="zh-CN" i="1">
                              <a:latin typeface="Cambria Math"/>
                            </a:rPr>
                            <m:t>𝑧</m:t>
                          </m:r>
                        </m:sub>
                      </m:sSub>
                      <m:r>
                        <a:rPr lang="en-US" altLang="zh-CN" i="1">
                          <a:latin typeface="Cambria Math"/>
                        </a:rPr>
                        <m:t>=</m:t>
                      </m:r>
                      <m:r>
                        <a:rPr lang="en-US" altLang="zh-CN" i="1" smtClean="0">
                          <a:latin typeface="Cambria Math"/>
                        </a:rPr>
                        <m:t>3</m:t>
                      </m:r>
                      <m:r>
                        <a:rPr lang="en-US" altLang="zh-CN" b="0" i="1" smtClean="0">
                          <a:latin typeface="Cambria Math"/>
                        </a:rPr>
                        <m:t>70.1</m:t>
                      </m:r>
                      <m:r>
                        <a:rPr lang="en-US" altLang="zh-CN" b="0" i="1" smtClean="0">
                          <a:latin typeface="Cambria Math"/>
                        </a:rPr>
                        <m:t>𝑢𝑚</m:t>
                      </m:r>
                      <m:r>
                        <a:rPr lang="en-US" altLang="zh-CN" b="0" i="1" smtClean="0">
                          <a:latin typeface="Cambria Math"/>
                        </a:rPr>
                        <m:t>±4.3</m:t>
                      </m:r>
                      <m:r>
                        <a:rPr lang="en-US" altLang="zh-CN" b="0" i="1" smtClean="0">
                          <a:latin typeface="Cambria Math"/>
                        </a:rPr>
                        <m:t>𝑢𝑚</m:t>
                      </m:r>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5724130" y="5281488"/>
                <a:ext cx="3096342" cy="646331"/>
              </a:xfrm>
              <a:prstGeom prst="rect">
                <a:avLst/>
              </a:prstGeom>
              <a:blipFill rotWithShape="1">
                <a:blip r:embed="rId6"/>
                <a:stretch>
                  <a:fillRect/>
                </a:stretch>
              </a:blipFill>
              <a:ln>
                <a:solidFill>
                  <a:schemeClr val="tx1"/>
                </a:solidFill>
              </a:ln>
            </p:spPr>
            <p:txBody>
              <a:bodyPr/>
              <a:lstStyle/>
              <a:p>
                <a:r>
                  <a:rPr lang="zh-CN" altLang="en-US">
                    <a:noFill/>
                  </a:rPr>
                  <a:t> </a:t>
                </a:r>
              </a:p>
            </p:txBody>
          </p:sp>
        </mc:Fallback>
      </mc:AlternateContent>
      <p:sp>
        <p:nvSpPr>
          <p:cNvPr id="7" name="右箭头 6"/>
          <p:cNvSpPr/>
          <p:nvPr/>
        </p:nvSpPr>
        <p:spPr>
          <a:xfrm>
            <a:off x="4499992" y="3861048"/>
            <a:ext cx="108012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flipH="1">
            <a:off x="4451132" y="6001403"/>
            <a:ext cx="103268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899592" y="5879013"/>
            <a:ext cx="3384376" cy="646331"/>
          </a:xfrm>
          <a:prstGeom prst="rect">
            <a:avLst/>
          </a:prstGeom>
          <a:solidFill>
            <a:srgbClr val="FFFF00"/>
          </a:solidFill>
          <a:ln>
            <a:solidFill>
              <a:schemeClr val="tx1"/>
            </a:solidFill>
          </a:ln>
        </p:spPr>
        <p:txBody>
          <a:bodyPr wrap="square" rtlCol="0">
            <a:spAutoFit/>
          </a:bodyPr>
          <a:lstStyle/>
          <a:p>
            <a:pPr algn="ctr"/>
            <a:r>
              <a:rPr lang="en-US" altLang="zh-CN" dirty="0" smtClean="0"/>
              <a:t>z</a:t>
            </a:r>
            <a:r>
              <a:rPr lang="zh-CN" altLang="en-US" dirty="0" smtClean="0"/>
              <a:t>方向空间分辨率可以用于估算</a:t>
            </a:r>
            <a:r>
              <a:rPr lang="en-US" altLang="zh-CN" dirty="0" err="1" smtClean="0"/>
              <a:t>nTPC</a:t>
            </a:r>
            <a:r>
              <a:rPr lang="zh-CN" altLang="en-US" dirty="0" smtClean="0"/>
              <a:t>的中子能量分辨率</a:t>
            </a:r>
            <a:endParaRPr lang="zh-CN" altLang="en-US" dirty="0"/>
          </a:p>
        </p:txBody>
      </p:sp>
    </p:spTree>
    <p:extLst>
      <p:ext uri="{BB962C8B-B14F-4D97-AF65-F5344CB8AC3E}">
        <p14:creationId xmlns:p14="http://schemas.microsoft.com/office/powerpoint/2010/main" val="1875146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1"/>
                <a:ext cx="8229600" cy="2260848"/>
              </a:xfrm>
            </p:spPr>
            <p:txBody>
              <a:bodyPr>
                <a:normAutofit/>
              </a:bodyPr>
              <a:lstStyle/>
              <a:p>
                <a14:m>
                  <m:oMath xmlns:m="http://schemas.openxmlformats.org/officeDocument/2006/math">
                    <m:sSub>
                      <m:sSubPr>
                        <m:ctrlPr>
                          <a:rPr lang="zh-CN" altLang="zh-CN" sz="2000" i="1" smtClean="0">
                            <a:latin typeface="Cambria Math"/>
                          </a:rPr>
                        </m:ctrlPr>
                      </m:sSubPr>
                      <m:e>
                        <m:r>
                          <a:rPr lang="en-US" altLang="zh-CN" sz="2000" i="1">
                            <a:latin typeface="Cambria Math"/>
                          </a:rPr>
                          <m:t>𝐸</m:t>
                        </m:r>
                      </m:e>
                      <m:sub>
                        <m:r>
                          <a:rPr lang="en-US" altLang="zh-CN" sz="2000" i="1">
                            <a:latin typeface="Cambria Math"/>
                          </a:rPr>
                          <m:t>𝑛</m:t>
                        </m:r>
                      </m:sub>
                    </m:sSub>
                    <m:r>
                      <a:rPr lang="en-US" altLang="zh-CN" sz="2000" i="1">
                        <a:latin typeface="Cambria Math"/>
                      </a:rPr>
                      <m:t>=</m:t>
                    </m:r>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𝑝</m:t>
                            </m:r>
                          </m:sub>
                        </m:sSub>
                      </m:num>
                      <m:den>
                        <m:sSup>
                          <m:sSupPr>
                            <m:ctrlPr>
                              <a:rPr lang="zh-CN" altLang="zh-CN" sz="2000" i="1">
                                <a:latin typeface="Cambria Math"/>
                              </a:rPr>
                            </m:ctrlPr>
                          </m:sSupPr>
                          <m:e>
                            <m:r>
                              <a:rPr lang="en-US" altLang="zh-CN" sz="2000" i="1">
                                <a:latin typeface="Cambria Math"/>
                              </a:rPr>
                              <m:t>𝑐𝑜𝑠</m:t>
                            </m:r>
                          </m:e>
                          <m:sup>
                            <m:r>
                              <a:rPr lang="en-US" altLang="zh-CN" sz="2000" i="1">
                                <a:latin typeface="Cambria Math"/>
                              </a:rPr>
                              <m:t>2</m:t>
                            </m:r>
                          </m:sup>
                        </m:sSup>
                        <m:r>
                          <a:rPr lang="en-US" altLang="zh-CN" sz="2000" i="1">
                            <a:latin typeface="Cambria Math"/>
                          </a:rPr>
                          <m:t>𝜃</m:t>
                        </m:r>
                      </m:den>
                    </m:f>
                    <m:r>
                      <a:rPr lang="en-US" altLang="zh-CN" sz="2000" i="1">
                        <a:latin typeface="Cambria Math"/>
                      </a:rPr>
                      <m:t>=</m:t>
                    </m:r>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𝑝</m:t>
                        </m:r>
                      </m:sub>
                    </m:sSub>
                    <m:d>
                      <m:dPr>
                        <m:ctrlPr>
                          <a:rPr lang="zh-CN" altLang="zh-CN" sz="2000" i="1">
                            <a:latin typeface="Cambria Math"/>
                          </a:rPr>
                        </m:ctrlPr>
                      </m:dPr>
                      <m:e>
                        <m:r>
                          <a:rPr lang="en-US" altLang="zh-CN" sz="2000" i="1">
                            <a:latin typeface="Cambria Math"/>
                          </a:rPr>
                          <m:t>1+</m:t>
                        </m:r>
                        <m:sSup>
                          <m:sSupPr>
                            <m:ctrlPr>
                              <a:rPr lang="zh-CN" altLang="zh-CN" sz="2000" i="1">
                                <a:latin typeface="Cambria Math"/>
                              </a:rPr>
                            </m:ctrlPr>
                          </m:sSupPr>
                          <m:e>
                            <m:r>
                              <a:rPr lang="en-US" altLang="zh-CN" sz="2000" i="1">
                                <a:latin typeface="Cambria Math"/>
                              </a:rPr>
                              <m:t>𝑡𝑎𝑛</m:t>
                            </m:r>
                          </m:e>
                          <m:sup>
                            <m:r>
                              <a:rPr lang="en-US" altLang="zh-CN" sz="2000" i="1">
                                <a:latin typeface="Cambria Math"/>
                              </a:rPr>
                              <m:t>2</m:t>
                            </m:r>
                          </m:sup>
                        </m:sSup>
                        <m:r>
                          <a:rPr lang="en-US" altLang="zh-CN" sz="2000" i="1">
                            <a:latin typeface="Cambria Math"/>
                          </a:rPr>
                          <m:t>𝜃</m:t>
                        </m:r>
                      </m:e>
                    </m:d>
                    <m:r>
                      <a:rPr lang="en-US" altLang="zh-CN" sz="2000" i="1">
                        <a:latin typeface="Cambria Math"/>
                      </a:rPr>
                      <m:t>=</m:t>
                    </m:r>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𝑝</m:t>
                        </m:r>
                      </m:sub>
                    </m:sSub>
                    <m:d>
                      <m:dPr>
                        <m:ctrlPr>
                          <a:rPr lang="zh-CN" altLang="zh-CN" sz="2000" i="1">
                            <a:latin typeface="Cambria Math"/>
                          </a:rPr>
                        </m:ctrlPr>
                      </m:dPr>
                      <m:e>
                        <m:r>
                          <a:rPr lang="en-US" altLang="zh-CN" sz="2000" i="1">
                            <a:latin typeface="Cambria Math"/>
                          </a:rPr>
                          <m:t>1+</m:t>
                        </m:r>
                        <m:f>
                          <m:fPr>
                            <m:ctrlPr>
                              <a:rPr lang="zh-CN" altLang="zh-CN" sz="2000" i="1">
                                <a:latin typeface="Cambria Math"/>
                              </a:rPr>
                            </m:ctrlPr>
                          </m:fPr>
                          <m:num>
                            <m:r>
                              <a:rPr lang="en-US" altLang="zh-CN" sz="2000" i="1">
                                <a:latin typeface="Cambria Math"/>
                              </a:rPr>
                              <m:t>1</m:t>
                            </m:r>
                          </m:num>
                          <m:den>
                            <m:sSup>
                              <m:sSupPr>
                                <m:ctrlPr>
                                  <a:rPr lang="zh-CN" altLang="zh-CN" sz="2000" i="1">
                                    <a:latin typeface="Cambria Math"/>
                                  </a:rPr>
                                </m:ctrlPr>
                              </m:sSupPr>
                              <m:e>
                                <m:r>
                                  <a:rPr lang="en-US" altLang="zh-CN" sz="2000" i="1">
                                    <a:latin typeface="Cambria Math"/>
                                  </a:rPr>
                                  <m:t>𝑘</m:t>
                                </m:r>
                              </m:e>
                              <m:sup>
                                <m:r>
                                  <a:rPr lang="en-US" altLang="zh-CN" sz="2000" i="1">
                                    <a:latin typeface="Cambria Math"/>
                                  </a:rPr>
                                  <m:t>2</m:t>
                                </m:r>
                              </m:sup>
                            </m:sSup>
                          </m:den>
                        </m:f>
                      </m:e>
                    </m:d>
                  </m:oMath>
                </a14:m>
                <a:endParaRPr lang="en-US" altLang="zh-CN" sz="2000" dirty="0" smtClean="0"/>
              </a:p>
              <a:p>
                <a14:m>
                  <m:oMath xmlns:m="http://schemas.openxmlformats.org/officeDocument/2006/math">
                    <m:sSup>
                      <m:sSupPr>
                        <m:ctrlPr>
                          <a:rPr lang="zh-CN" altLang="zh-CN" sz="2000" i="1">
                            <a:latin typeface="Cambria Math"/>
                          </a:rPr>
                        </m:ctrlPr>
                      </m:sSupPr>
                      <m:e>
                        <m:d>
                          <m:dPr>
                            <m:ctrlPr>
                              <a:rPr lang="zh-CN" altLang="zh-CN" sz="2000" i="1">
                                <a:latin typeface="Cambria Math"/>
                              </a:rPr>
                            </m:ctrlPr>
                          </m:dPr>
                          <m:e>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𝜎</m:t>
                                    </m:r>
                                  </m:e>
                                  <m:sub>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𝑛</m:t>
                                        </m:r>
                                      </m:sub>
                                    </m:sSub>
                                  </m:sub>
                                </m:sSub>
                              </m:num>
                              <m:den>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𝑛</m:t>
                                    </m:r>
                                  </m:sub>
                                </m:sSub>
                              </m:den>
                            </m:f>
                          </m:e>
                        </m:d>
                      </m:e>
                      <m:sup>
                        <m:r>
                          <a:rPr lang="en-US" altLang="zh-CN" sz="2000" i="1">
                            <a:latin typeface="Cambria Math"/>
                          </a:rPr>
                          <m:t>2</m:t>
                        </m:r>
                      </m:sup>
                    </m:sSup>
                    <m:r>
                      <a:rPr lang="en-US" altLang="zh-CN" sz="2000" i="1">
                        <a:latin typeface="Cambria Math"/>
                      </a:rPr>
                      <m:t>=</m:t>
                    </m:r>
                    <m:sSup>
                      <m:sSupPr>
                        <m:ctrlPr>
                          <a:rPr lang="zh-CN" altLang="zh-CN" sz="2000" i="1">
                            <a:latin typeface="Cambria Math"/>
                          </a:rPr>
                        </m:ctrlPr>
                      </m:sSupPr>
                      <m:e>
                        <m:d>
                          <m:dPr>
                            <m:ctrlPr>
                              <a:rPr lang="zh-CN" altLang="zh-CN" sz="2000" i="1">
                                <a:latin typeface="Cambria Math"/>
                              </a:rPr>
                            </m:ctrlPr>
                          </m:dPr>
                          <m:e>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𝜎</m:t>
                                    </m:r>
                                  </m:e>
                                  <m:sub>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𝑝</m:t>
                                        </m:r>
                                      </m:sub>
                                    </m:sSub>
                                  </m:sub>
                                </m:sSub>
                              </m:num>
                              <m:den>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𝑝</m:t>
                                    </m:r>
                                  </m:sub>
                                </m:sSub>
                              </m:den>
                            </m:f>
                          </m:e>
                        </m:d>
                      </m:e>
                      <m:sup>
                        <m:r>
                          <a:rPr lang="en-US" altLang="zh-CN" sz="2000" i="1">
                            <a:latin typeface="Cambria Math"/>
                          </a:rPr>
                          <m:t>2</m:t>
                        </m:r>
                      </m:sup>
                    </m:sSup>
                    <m:r>
                      <a:rPr lang="en-US" altLang="zh-CN" sz="2000" i="1">
                        <a:latin typeface="Cambria Math"/>
                      </a:rPr>
                      <m:t>+</m:t>
                    </m:r>
                    <m:sSup>
                      <m:sSupPr>
                        <m:ctrlPr>
                          <a:rPr lang="zh-CN" altLang="zh-CN" sz="2000" i="1">
                            <a:latin typeface="Cambria Math"/>
                          </a:rPr>
                        </m:ctrlPr>
                      </m:sSupPr>
                      <m:e>
                        <m:d>
                          <m:dPr>
                            <m:begChr m:val="["/>
                            <m:endChr m:val="]"/>
                            <m:ctrlPr>
                              <a:rPr lang="zh-CN" altLang="zh-CN" sz="2000" i="1">
                                <a:latin typeface="Cambria Math"/>
                              </a:rPr>
                            </m:ctrlPr>
                          </m:dPr>
                          <m:e>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𝜎</m:t>
                                    </m:r>
                                  </m:e>
                                  <m:sub>
                                    <m:d>
                                      <m:dPr>
                                        <m:ctrlPr>
                                          <a:rPr lang="zh-CN" altLang="zh-CN" sz="2000" i="1">
                                            <a:latin typeface="Cambria Math"/>
                                          </a:rPr>
                                        </m:ctrlPr>
                                      </m:dPr>
                                      <m:e>
                                        <m:r>
                                          <a:rPr lang="en-US" altLang="zh-CN" sz="2000" i="1">
                                            <a:latin typeface="Cambria Math"/>
                                          </a:rPr>
                                          <m:t>1+</m:t>
                                        </m:r>
                                        <m:f>
                                          <m:fPr>
                                            <m:ctrlPr>
                                              <a:rPr lang="zh-CN" altLang="zh-CN" sz="2000" i="1">
                                                <a:latin typeface="Cambria Math"/>
                                              </a:rPr>
                                            </m:ctrlPr>
                                          </m:fPr>
                                          <m:num>
                                            <m:r>
                                              <a:rPr lang="en-US" altLang="zh-CN" sz="2000" i="1">
                                                <a:latin typeface="Cambria Math"/>
                                              </a:rPr>
                                              <m:t>1</m:t>
                                            </m:r>
                                          </m:num>
                                          <m:den>
                                            <m:sSup>
                                              <m:sSupPr>
                                                <m:ctrlPr>
                                                  <a:rPr lang="zh-CN" altLang="zh-CN" sz="2000" i="1">
                                                    <a:latin typeface="Cambria Math"/>
                                                  </a:rPr>
                                                </m:ctrlPr>
                                              </m:sSupPr>
                                              <m:e>
                                                <m:r>
                                                  <a:rPr lang="en-US" altLang="zh-CN" sz="2000" i="1">
                                                    <a:latin typeface="Cambria Math"/>
                                                  </a:rPr>
                                                  <m:t>𝑘</m:t>
                                                </m:r>
                                              </m:e>
                                              <m:sup>
                                                <m:r>
                                                  <a:rPr lang="en-US" altLang="zh-CN" sz="2000" i="1">
                                                    <a:latin typeface="Cambria Math"/>
                                                  </a:rPr>
                                                  <m:t>2</m:t>
                                                </m:r>
                                              </m:sup>
                                            </m:sSup>
                                          </m:den>
                                        </m:f>
                                      </m:e>
                                    </m:d>
                                  </m:sub>
                                </m:sSub>
                              </m:num>
                              <m:den>
                                <m:r>
                                  <a:rPr lang="en-US" altLang="zh-CN" sz="2000" i="1">
                                    <a:latin typeface="Cambria Math"/>
                                  </a:rPr>
                                  <m:t>1+</m:t>
                                </m:r>
                                <m:f>
                                  <m:fPr>
                                    <m:ctrlPr>
                                      <a:rPr lang="zh-CN" altLang="zh-CN" sz="2000" i="1">
                                        <a:latin typeface="Cambria Math"/>
                                      </a:rPr>
                                    </m:ctrlPr>
                                  </m:fPr>
                                  <m:num>
                                    <m:r>
                                      <a:rPr lang="en-US" altLang="zh-CN" sz="2000" i="1">
                                        <a:latin typeface="Cambria Math"/>
                                      </a:rPr>
                                      <m:t>1</m:t>
                                    </m:r>
                                  </m:num>
                                  <m:den>
                                    <m:sSup>
                                      <m:sSupPr>
                                        <m:ctrlPr>
                                          <a:rPr lang="zh-CN" altLang="zh-CN" sz="2000" i="1">
                                            <a:latin typeface="Cambria Math"/>
                                          </a:rPr>
                                        </m:ctrlPr>
                                      </m:sSupPr>
                                      <m:e>
                                        <m:r>
                                          <a:rPr lang="en-US" altLang="zh-CN" sz="2000" i="1">
                                            <a:latin typeface="Cambria Math"/>
                                          </a:rPr>
                                          <m:t>𝑘</m:t>
                                        </m:r>
                                      </m:e>
                                      <m:sup>
                                        <m:r>
                                          <a:rPr lang="en-US" altLang="zh-CN" sz="2000" i="1">
                                            <a:latin typeface="Cambria Math"/>
                                          </a:rPr>
                                          <m:t>2</m:t>
                                        </m:r>
                                      </m:sup>
                                    </m:sSup>
                                  </m:den>
                                </m:f>
                              </m:den>
                            </m:f>
                          </m:e>
                        </m:d>
                      </m:e>
                      <m:sup>
                        <m:r>
                          <a:rPr lang="en-US" altLang="zh-CN" sz="2000" i="1">
                            <a:latin typeface="Cambria Math"/>
                          </a:rPr>
                          <m:t>2</m:t>
                        </m:r>
                      </m:sup>
                    </m:sSup>
                    <m:r>
                      <a:rPr lang="en-US" altLang="zh-CN" sz="2000" i="1">
                        <a:latin typeface="Cambria Math"/>
                      </a:rPr>
                      <m:t>=</m:t>
                    </m:r>
                    <m:sSup>
                      <m:sSupPr>
                        <m:ctrlPr>
                          <a:rPr lang="zh-CN" altLang="zh-CN" sz="2000" i="1">
                            <a:latin typeface="Cambria Math"/>
                          </a:rPr>
                        </m:ctrlPr>
                      </m:sSupPr>
                      <m:e>
                        <m:d>
                          <m:dPr>
                            <m:ctrlPr>
                              <a:rPr lang="zh-CN" altLang="zh-CN" sz="2000" i="1">
                                <a:latin typeface="Cambria Math"/>
                              </a:rPr>
                            </m:ctrlPr>
                          </m:dPr>
                          <m:e>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𝜎</m:t>
                                    </m:r>
                                  </m:e>
                                  <m:sub>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𝑝</m:t>
                                        </m:r>
                                      </m:sub>
                                    </m:sSub>
                                  </m:sub>
                                </m:sSub>
                              </m:num>
                              <m:den>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𝑝</m:t>
                                    </m:r>
                                  </m:sub>
                                </m:sSub>
                              </m:den>
                            </m:f>
                          </m:e>
                        </m:d>
                      </m:e>
                      <m:sup>
                        <m:r>
                          <a:rPr lang="en-US" altLang="zh-CN" sz="2000" i="1">
                            <a:latin typeface="Cambria Math"/>
                          </a:rPr>
                          <m:t>2</m:t>
                        </m:r>
                      </m:sup>
                    </m:sSup>
                    <m:r>
                      <a:rPr lang="en-US" altLang="zh-CN" sz="2000" i="1">
                        <a:latin typeface="Cambria Math"/>
                      </a:rPr>
                      <m:t>+</m:t>
                    </m:r>
                    <m:sSup>
                      <m:sSupPr>
                        <m:ctrlPr>
                          <a:rPr lang="zh-CN" altLang="zh-CN" sz="2000" i="1">
                            <a:latin typeface="Cambria Math"/>
                          </a:rPr>
                        </m:ctrlPr>
                      </m:sSupPr>
                      <m:e>
                        <m:d>
                          <m:dPr>
                            <m:ctrlPr>
                              <a:rPr lang="zh-CN" altLang="zh-CN" sz="2000" i="1">
                                <a:latin typeface="Cambria Math"/>
                              </a:rPr>
                            </m:ctrlPr>
                          </m:dPr>
                          <m:e>
                            <m:f>
                              <m:fPr>
                                <m:ctrlPr>
                                  <a:rPr lang="zh-CN" altLang="zh-CN" sz="2000" i="1">
                                    <a:latin typeface="Cambria Math"/>
                                  </a:rPr>
                                </m:ctrlPr>
                              </m:fPr>
                              <m:num>
                                <m:r>
                                  <a:rPr lang="en-US" altLang="zh-CN" sz="2000" i="1">
                                    <a:latin typeface="Cambria Math"/>
                                  </a:rPr>
                                  <m:t>−2</m:t>
                                </m:r>
                                <m:f>
                                  <m:fPr>
                                    <m:ctrlPr>
                                      <a:rPr lang="zh-CN" altLang="zh-CN" sz="2000" i="1">
                                        <a:latin typeface="Cambria Math"/>
                                      </a:rPr>
                                    </m:ctrlPr>
                                  </m:fPr>
                                  <m:num>
                                    <m:r>
                                      <a:rPr lang="en-US" altLang="zh-CN" sz="2000" i="1">
                                        <a:latin typeface="Cambria Math"/>
                                      </a:rPr>
                                      <m:t>1</m:t>
                                    </m:r>
                                  </m:num>
                                  <m:den>
                                    <m:sSup>
                                      <m:sSupPr>
                                        <m:ctrlPr>
                                          <a:rPr lang="zh-CN" altLang="zh-CN" sz="2000" i="1">
                                            <a:latin typeface="Cambria Math"/>
                                          </a:rPr>
                                        </m:ctrlPr>
                                      </m:sSupPr>
                                      <m:e>
                                        <m:r>
                                          <a:rPr lang="en-US" altLang="zh-CN" sz="2000" i="1">
                                            <a:latin typeface="Cambria Math"/>
                                          </a:rPr>
                                          <m:t>𝑘</m:t>
                                        </m:r>
                                      </m:e>
                                      <m:sup>
                                        <m:r>
                                          <a:rPr lang="en-US" altLang="zh-CN" sz="2000" i="1">
                                            <a:latin typeface="Cambria Math"/>
                                          </a:rPr>
                                          <m:t>3</m:t>
                                        </m:r>
                                      </m:sup>
                                    </m:sSup>
                                  </m:den>
                                </m:f>
                                <m:r>
                                  <a:rPr lang="en-US" altLang="zh-CN" sz="2000" i="1">
                                    <a:latin typeface="Cambria Math"/>
                                  </a:rPr>
                                  <m:t>∙</m:t>
                                </m:r>
                                <m:sSub>
                                  <m:sSubPr>
                                    <m:ctrlPr>
                                      <a:rPr lang="zh-CN" altLang="zh-CN" sz="2000" i="1">
                                        <a:latin typeface="Cambria Math"/>
                                      </a:rPr>
                                    </m:ctrlPr>
                                  </m:sSubPr>
                                  <m:e>
                                    <m:r>
                                      <a:rPr lang="en-US" altLang="zh-CN" sz="2000" i="1">
                                        <a:latin typeface="Cambria Math"/>
                                      </a:rPr>
                                      <m:t>𝜎</m:t>
                                    </m:r>
                                  </m:e>
                                  <m:sub>
                                    <m:r>
                                      <a:rPr lang="en-US" altLang="zh-CN" sz="2000" i="1">
                                        <a:latin typeface="Cambria Math"/>
                                      </a:rPr>
                                      <m:t>𝑘</m:t>
                                    </m:r>
                                  </m:sub>
                                </m:sSub>
                              </m:num>
                              <m:den>
                                <m:r>
                                  <a:rPr lang="en-US" altLang="zh-CN" sz="2000" i="1">
                                    <a:latin typeface="Cambria Math"/>
                                  </a:rPr>
                                  <m:t>1+</m:t>
                                </m:r>
                                <m:f>
                                  <m:fPr>
                                    <m:ctrlPr>
                                      <a:rPr lang="zh-CN" altLang="zh-CN" sz="2000" i="1">
                                        <a:latin typeface="Cambria Math"/>
                                      </a:rPr>
                                    </m:ctrlPr>
                                  </m:fPr>
                                  <m:num>
                                    <m:r>
                                      <a:rPr lang="en-US" altLang="zh-CN" sz="2000" i="1">
                                        <a:latin typeface="Cambria Math"/>
                                      </a:rPr>
                                      <m:t>1</m:t>
                                    </m:r>
                                  </m:num>
                                  <m:den>
                                    <m:sSup>
                                      <m:sSupPr>
                                        <m:ctrlPr>
                                          <a:rPr lang="zh-CN" altLang="zh-CN" sz="2000" i="1">
                                            <a:latin typeface="Cambria Math"/>
                                          </a:rPr>
                                        </m:ctrlPr>
                                      </m:sSupPr>
                                      <m:e>
                                        <m:r>
                                          <a:rPr lang="en-US" altLang="zh-CN" sz="2000" i="1">
                                            <a:latin typeface="Cambria Math"/>
                                          </a:rPr>
                                          <m:t>𝑘</m:t>
                                        </m:r>
                                      </m:e>
                                      <m:sup>
                                        <m:r>
                                          <a:rPr lang="en-US" altLang="zh-CN" sz="2000" i="1">
                                            <a:latin typeface="Cambria Math"/>
                                          </a:rPr>
                                          <m:t>2</m:t>
                                        </m:r>
                                      </m:sup>
                                    </m:sSup>
                                  </m:den>
                                </m:f>
                              </m:den>
                            </m:f>
                          </m:e>
                        </m:d>
                      </m:e>
                      <m:sup>
                        <m:r>
                          <a:rPr lang="en-US" altLang="zh-CN" sz="2000" i="1">
                            <a:latin typeface="Cambria Math"/>
                          </a:rPr>
                          <m:t>2</m:t>
                        </m:r>
                      </m:sup>
                    </m:sSup>
                    <m:r>
                      <a:rPr lang="en-US" altLang="zh-CN" sz="2000" i="1">
                        <a:latin typeface="Cambria Math"/>
                      </a:rPr>
                      <m:t>=</m:t>
                    </m:r>
                    <m:sSup>
                      <m:sSupPr>
                        <m:ctrlPr>
                          <a:rPr lang="zh-CN" altLang="zh-CN" sz="2000" i="1">
                            <a:latin typeface="Cambria Math"/>
                          </a:rPr>
                        </m:ctrlPr>
                      </m:sSupPr>
                      <m:e>
                        <m:d>
                          <m:dPr>
                            <m:ctrlPr>
                              <a:rPr lang="zh-CN" altLang="zh-CN" sz="2000" i="1">
                                <a:latin typeface="Cambria Math"/>
                              </a:rPr>
                            </m:ctrlPr>
                          </m:dPr>
                          <m:e>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𝜎</m:t>
                                    </m:r>
                                  </m:e>
                                  <m:sub>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𝑝</m:t>
                                        </m:r>
                                      </m:sub>
                                    </m:sSub>
                                  </m:sub>
                                </m:sSub>
                              </m:num>
                              <m:den>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𝑝</m:t>
                                    </m:r>
                                  </m:sub>
                                </m:sSub>
                              </m:den>
                            </m:f>
                          </m:e>
                        </m:d>
                      </m:e>
                      <m:sup>
                        <m:r>
                          <a:rPr lang="en-US" altLang="zh-CN" sz="2000" i="1">
                            <a:latin typeface="Cambria Math"/>
                          </a:rPr>
                          <m:t>2</m:t>
                        </m:r>
                      </m:sup>
                    </m:sSup>
                    <m:r>
                      <a:rPr lang="en-US" altLang="zh-CN" sz="2000" i="1">
                        <a:latin typeface="Cambria Math"/>
                      </a:rPr>
                      <m:t>+</m:t>
                    </m:r>
                    <m:sSup>
                      <m:sSupPr>
                        <m:ctrlPr>
                          <a:rPr lang="zh-CN" altLang="zh-CN" sz="2000" i="1">
                            <a:latin typeface="Cambria Math"/>
                          </a:rPr>
                        </m:ctrlPr>
                      </m:sSupPr>
                      <m:e>
                        <m:d>
                          <m:dPr>
                            <m:ctrlPr>
                              <a:rPr lang="zh-CN" altLang="zh-CN" sz="2000" i="1">
                                <a:latin typeface="Cambria Math"/>
                              </a:rPr>
                            </m:ctrlPr>
                          </m:dPr>
                          <m:e>
                            <m:f>
                              <m:fPr>
                                <m:ctrlPr>
                                  <a:rPr lang="zh-CN" altLang="zh-CN" sz="2000" i="1">
                                    <a:latin typeface="Cambria Math"/>
                                  </a:rPr>
                                </m:ctrlPr>
                              </m:fPr>
                              <m:num>
                                <m:r>
                                  <a:rPr lang="en-US" altLang="zh-CN" sz="2000" i="1">
                                    <a:latin typeface="Cambria Math"/>
                                  </a:rPr>
                                  <m:t>−2</m:t>
                                </m:r>
                                <m:sSub>
                                  <m:sSubPr>
                                    <m:ctrlPr>
                                      <a:rPr lang="zh-CN" altLang="zh-CN" sz="2000" i="1">
                                        <a:latin typeface="Cambria Math"/>
                                      </a:rPr>
                                    </m:ctrlPr>
                                  </m:sSubPr>
                                  <m:e>
                                    <m:r>
                                      <a:rPr lang="en-US" altLang="zh-CN" sz="2000" i="1">
                                        <a:latin typeface="Cambria Math"/>
                                      </a:rPr>
                                      <m:t>𝜎</m:t>
                                    </m:r>
                                  </m:e>
                                  <m:sub>
                                    <m:r>
                                      <a:rPr lang="en-US" altLang="zh-CN" sz="2000" i="1">
                                        <a:latin typeface="Cambria Math"/>
                                      </a:rPr>
                                      <m:t>𝑘</m:t>
                                    </m:r>
                                  </m:sub>
                                </m:sSub>
                              </m:num>
                              <m:den>
                                <m:sSup>
                                  <m:sSupPr>
                                    <m:ctrlPr>
                                      <a:rPr lang="zh-CN" altLang="zh-CN" sz="2000" i="1">
                                        <a:latin typeface="Cambria Math"/>
                                      </a:rPr>
                                    </m:ctrlPr>
                                  </m:sSupPr>
                                  <m:e>
                                    <m:r>
                                      <a:rPr lang="en-US" altLang="zh-CN" sz="2000" i="1">
                                        <a:latin typeface="Cambria Math"/>
                                      </a:rPr>
                                      <m:t>𝑘</m:t>
                                    </m:r>
                                  </m:e>
                                  <m:sup>
                                    <m:r>
                                      <a:rPr lang="en-US" altLang="zh-CN" sz="2000" i="1">
                                        <a:latin typeface="Cambria Math"/>
                                      </a:rPr>
                                      <m:t>3</m:t>
                                    </m:r>
                                  </m:sup>
                                </m:sSup>
                                <m:r>
                                  <a:rPr lang="en-US" altLang="zh-CN" sz="2000" i="1">
                                    <a:latin typeface="Cambria Math"/>
                                  </a:rPr>
                                  <m:t>+</m:t>
                                </m:r>
                                <m:r>
                                  <a:rPr lang="en-US" altLang="zh-CN" sz="2000" i="1">
                                    <a:latin typeface="Cambria Math"/>
                                  </a:rPr>
                                  <m:t>𝑘</m:t>
                                </m:r>
                              </m:den>
                            </m:f>
                          </m:e>
                        </m:d>
                      </m:e>
                      <m:sup>
                        <m:r>
                          <a:rPr lang="en-US" altLang="zh-CN" sz="2000" i="1">
                            <a:latin typeface="Cambria Math"/>
                          </a:rPr>
                          <m:t>2</m:t>
                        </m:r>
                      </m:sup>
                    </m:sSup>
                  </m:oMath>
                </a14:m>
                <a:endParaRPr lang="en-US" altLang="zh-CN" sz="2000" dirty="0" smtClean="0"/>
              </a:p>
              <a:p>
                <a14:m>
                  <m:oMath xmlns:m="http://schemas.openxmlformats.org/officeDocument/2006/math">
                    <m:sSup>
                      <m:sSupPr>
                        <m:ctrlPr>
                          <a:rPr lang="zh-CN" altLang="zh-CN" sz="2000" i="1">
                            <a:latin typeface="Cambria Math"/>
                          </a:rPr>
                        </m:ctrlPr>
                      </m:sSupPr>
                      <m:e>
                        <m:d>
                          <m:dPr>
                            <m:ctrlPr>
                              <a:rPr lang="zh-CN" altLang="zh-CN" sz="2000" i="1">
                                <a:latin typeface="Cambria Math"/>
                              </a:rPr>
                            </m:ctrlPr>
                          </m:dPr>
                          <m:e>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𝜎</m:t>
                                    </m:r>
                                  </m:e>
                                  <m:sub>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𝑛</m:t>
                                        </m:r>
                                      </m:sub>
                                    </m:sSub>
                                  </m:sub>
                                </m:sSub>
                              </m:num>
                              <m:den>
                                <m:sSub>
                                  <m:sSubPr>
                                    <m:ctrlPr>
                                      <a:rPr lang="zh-CN" altLang="zh-CN" sz="2000" i="1">
                                        <a:latin typeface="Cambria Math"/>
                                      </a:rPr>
                                    </m:ctrlPr>
                                  </m:sSubPr>
                                  <m:e>
                                    <m:r>
                                      <a:rPr lang="en-US" altLang="zh-CN" sz="2000" i="1">
                                        <a:latin typeface="Cambria Math"/>
                                      </a:rPr>
                                      <m:t>𝐸</m:t>
                                    </m:r>
                                  </m:e>
                                  <m:sub>
                                    <m:r>
                                      <a:rPr lang="en-US" altLang="zh-CN" sz="2000" i="1">
                                        <a:latin typeface="Cambria Math"/>
                                      </a:rPr>
                                      <m:t>𝑛</m:t>
                                    </m:r>
                                  </m:sub>
                                </m:sSub>
                              </m:den>
                            </m:f>
                          </m:e>
                        </m:d>
                      </m:e>
                      <m:sup>
                        <m:r>
                          <a:rPr lang="en-US" altLang="zh-CN" sz="2000" i="1">
                            <a:latin typeface="Cambria Math"/>
                          </a:rPr>
                          <m:t>2</m:t>
                        </m:r>
                      </m:sup>
                    </m:sSup>
                    <m:r>
                      <a:rPr lang="en-US" altLang="zh-CN" sz="2000" i="1">
                        <a:latin typeface="Cambria Math"/>
                      </a:rPr>
                      <m:t>=</m:t>
                    </m:r>
                    <m:sSup>
                      <m:sSupPr>
                        <m:ctrlPr>
                          <a:rPr lang="zh-CN" altLang="zh-CN" sz="2000" i="1" smtClean="0">
                            <a:solidFill>
                              <a:srgbClr val="FF0000"/>
                            </a:solidFill>
                            <a:latin typeface="Cambria Math"/>
                          </a:rPr>
                        </m:ctrlPr>
                      </m:sSupPr>
                      <m:e>
                        <m:d>
                          <m:dPr>
                            <m:ctrlPr>
                              <a:rPr lang="zh-CN" altLang="zh-CN" sz="2000" i="1">
                                <a:solidFill>
                                  <a:srgbClr val="FF0000"/>
                                </a:solidFill>
                                <a:latin typeface="Cambria Math"/>
                              </a:rPr>
                            </m:ctrlPr>
                          </m:dPr>
                          <m:e>
                            <m:f>
                              <m:fPr>
                                <m:ctrlPr>
                                  <a:rPr lang="zh-CN" altLang="zh-CN" sz="2000" i="1">
                                    <a:solidFill>
                                      <a:srgbClr val="FF0000"/>
                                    </a:solidFill>
                                    <a:latin typeface="Cambria Math"/>
                                  </a:rPr>
                                </m:ctrlPr>
                              </m:fPr>
                              <m:num>
                                <m:sSub>
                                  <m:sSubPr>
                                    <m:ctrlPr>
                                      <a:rPr lang="zh-CN" altLang="zh-CN" sz="2000" i="1">
                                        <a:solidFill>
                                          <a:srgbClr val="FF0000"/>
                                        </a:solidFill>
                                        <a:latin typeface="Cambria Math"/>
                                      </a:rPr>
                                    </m:ctrlPr>
                                  </m:sSubPr>
                                  <m:e>
                                    <m:r>
                                      <a:rPr lang="en-US" altLang="zh-CN" sz="2000" i="1">
                                        <a:solidFill>
                                          <a:srgbClr val="FF0000"/>
                                        </a:solidFill>
                                        <a:latin typeface="Cambria Math"/>
                                      </a:rPr>
                                      <m:t>𝜎</m:t>
                                    </m:r>
                                  </m:e>
                                  <m:sub>
                                    <m:sSub>
                                      <m:sSubPr>
                                        <m:ctrlPr>
                                          <a:rPr lang="zh-CN" altLang="zh-CN" sz="2000" i="1">
                                            <a:solidFill>
                                              <a:srgbClr val="FF0000"/>
                                            </a:solidFill>
                                            <a:latin typeface="Cambria Math"/>
                                          </a:rPr>
                                        </m:ctrlPr>
                                      </m:sSubPr>
                                      <m:e>
                                        <m:r>
                                          <a:rPr lang="en-US" altLang="zh-CN" sz="2000" i="1">
                                            <a:solidFill>
                                              <a:srgbClr val="FF0000"/>
                                            </a:solidFill>
                                            <a:latin typeface="Cambria Math"/>
                                          </a:rPr>
                                          <m:t>𝐸</m:t>
                                        </m:r>
                                      </m:e>
                                      <m:sub>
                                        <m:r>
                                          <a:rPr lang="en-US" altLang="zh-CN" sz="2000" i="1">
                                            <a:solidFill>
                                              <a:srgbClr val="FF0000"/>
                                            </a:solidFill>
                                            <a:latin typeface="Cambria Math"/>
                                          </a:rPr>
                                          <m:t>𝑝</m:t>
                                        </m:r>
                                      </m:sub>
                                    </m:sSub>
                                  </m:sub>
                                </m:sSub>
                              </m:num>
                              <m:den>
                                <m:sSub>
                                  <m:sSubPr>
                                    <m:ctrlPr>
                                      <a:rPr lang="zh-CN" altLang="zh-CN" sz="2000" i="1">
                                        <a:solidFill>
                                          <a:srgbClr val="FF0000"/>
                                        </a:solidFill>
                                        <a:latin typeface="Cambria Math"/>
                                      </a:rPr>
                                    </m:ctrlPr>
                                  </m:sSubPr>
                                  <m:e>
                                    <m:r>
                                      <a:rPr lang="en-US" altLang="zh-CN" sz="2000" i="1">
                                        <a:solidFill>
                                          <a:srgbClr val="FF0000"/>
                                        </a:solidFill>
                                        <a:latin typeface="Cambria Math"/>
                                      </a:rPr>
                                      <m:t>𝐸</m:t>
                                    </m:r>
                                  </m:e>
                                  <m:sub>
                                    <m:r>
                                      <a:rPr lang="en-US" altLang="zh-CN" sz="2000" i="1">
                                        <a:solidFill>
                                          <a:srgbClr val="FF0000"/>
                                        </a:solidFill>
                                        <a:latin typeface="Cambria Math"/>
                                      </a:rPr>
                                      <m:t>𝑝</m:t>
                                    </m:r>
                                  </m:sub>
                                </m:sSub>
                              </m:den>
                            </m:f>
                          </m:e>
                        </m:d>
                      </m:e>
                      <m:sup>
                        <m:r>
                          <a:rPr lang="en-US" altLang="zh-CN" sz="2000" i="1">
                            <a:solidFill>
                              <a:srgbClr val="FF0000"/>
                            </a:solidFill>
                            <a:latin typeface="Cambria Math"/>
                          </a:rPr>
                          <m:t>2</m:t>
                        </m:r>
                      </m:sup>
                    </m:sSup>
                    <m:r>
                      <a:rPr lang="en-US" altLang="zh-CN" sz="2000" i="1">
                        <a:latin typeface="Cambria Math"/>
                      </a:rPr>
                      <m:t>+</m:t>
                    </m:r>
                    <m:sSup>
                      <m:sSupPr>
                        <m:ctrlPr>
                          <a:rPr lang="zh-CN" altLang="zh-CN" sz="2000" i="1" smtClean="0">
                            <a:solidFill>
                              <a:srgbClr val="00B050"/>
                            </a:solidFill>
                            <a:latin typeface="Cambria Math"/>
                          </a:rPr>
                        </m:ctrlPr>
                      </m:sSupPr>
                      <m:e>
                        <m:d>
                          <m:dPr>
                            <m:ctrlPr>
                              <a:rPr lang="zh-CN" altLang="zh-CN" sz="2000" i="1">
                                <a:solidFill>
                                  <a:srgbClr val="00B050"/>
                                </a:solidFill>
                                <a:latin typeface="Cambria Math"/>
                              </a:rPr>
                            </m:ctrlPr>
                          </m:dPr>
                          <m:e>
                            <m:f>
                              <m:fPr>
                                <m:ctrlPr>
                                  <a:rPr lang="zh-CN" altLang="zh-CN" sz="2000" i="1">
                                    <a:solidFill>
                                      <a:srgbClr val="00B050"/>
                                    </a:solidFill>
                                    <a:latin typeface="Cambria Math"/>
                                  </a:rPr>
                                </m:ctrlPr>
                              </m:fPr>
                              <m:num>
                                <m:r>
                                  <a:rPr lang="en-US" altLang="zh-CN" sz="2000" i="1">
                                    <a:solidFill>
                                      <a:srgbClr val="00B050"/>
                                    </a:solidFill>
                                    <a:latin typeface="Cambria Math"/>
                                  </a:rPr>
                                  <m:t>−2</m:t>
                                </m:r>
                                <m:sSub>
                                  <m:sSubPr>
                                    <m:ctrlPr>
                                      <a:rPr lang="zh-CN" altLang="zh-CN" sz="2000" i="1">
                                        <a:solidFill>
                                          <a:srgbClr val="00B050"/>
                                        </a:solidFill>
                                        <a:latin typeface="Cambria Math"/>
                                      </a:rPr>
                                    </m:ctrlPr>
                                  </m:sSubPr>
                                  <m:e>
                                    <m:r>
                                      <a:rPr lang="en-US" altLang="zh-CN" sz="2000" i="1">
                                        <a:solidFill>
                                          <a:srgbClr val="00B050"/>
                                        </a:solidFill>
                                        <a:latin typeface="Cambria Math"/>
                                      </a:rPr>
                                      <m:t>𝜎</m:t>
                                    </m:r>
                                  </m:e>
                                  <m:sub>
                                    <m:r>
                                      <a:rPr lang="en-US" altLang="zh-CN" sz="2000" i="1">
                                        <a:solidFill>
                                          <a:srgbClr val="00B050"/>
                                        </a:solidFill>
                                        <a:latin typeface="Cambria Math"/>
                                      </a:rPr>
                                      <m:t>𝑘</m:t>
                                    </m:r>
                                    <m:r>
                                      <a:rPr lang="en-US" altLang="zh-CN" sz="2000" i="1">
                                        <a:solidFill>
                                          <a:srgbClr val="00B050"/>
                                        </a:solidFill>
                                        <a:latin typeface="Cambria Math"/>
                                      </a:rPr>
                                      <m:t>(</m:t>
                                    </m:r>
                                    <m:r>
                                      <a:rPr lang="en-US" altLang="zh-CN" sz="2000" i="1">
                                        <a:solidFill>
                                          <a:srgbClr val="00B050"/>
                                        </a:solidFill>
                                        <a:latin typeface="Cambria Math"/>
                                      </a:rPr>
                                      <m:t>𝑠𝑐𝑎𝑡𝑡𝑒𝑟𝑖𝑛𝑔</m:t>
                                    </m:r>
                                    <m:r>
                                      <a:rPr lang="en-US" altLang="zh-CN" sz="2000" i="1">
                                        <a:solidFill>
                                          <a:srgbClr val="00B050"/>
                                        </a:solidFill>
                                        <a:latin typeface="Cambria Math"/>
                                      </a:rPr>
                                      <m:t>)</m:t>
                                    </m:r>
                                  </m:sub>
                                </m:sSub>
                              </m:num>
                              <m:den>
                                <m:sSup>
                                  <m:sSupPr>
                                    <m:ctrlPr>
                                      <a:rPr lang="zh-CN" altLang="zh-CN" sz="2000" i="1">
                                        <a:solidFill>
                                          <a:srgbClr val="00B050"/>
                                        </a:solidFill>
                                        <a:latin typeface="Cambria Math"/>
                                      </a:rPr>
                                    </m:ctrlPr>
                                  </m:sSupPr>
                                  <m:e>
                                    <m:r>
                                      <a:rPr lang="en-US" altLang="zh-CN" sz="2000" i="1">
                                        <a:solidFill>
                                          <a:srgbClr val="00B050"/>
                                        </a:solidFill>
                                        <a:latin typeface="Cambria Math"/>
                                      </a:rPr>
                                      <m:t>𝑘</m:t>
                                    </m:r>
                                  </m:e>
                                  <m:sup>
                                    <m:r>
                                      <a:rPr lang="en-US" altLang="zh-CN" sz="2000" i="1">
                                        <a:solidFill>
                                          <a:srgbClr val="00B050"/>
                                        </a:solidFill>
                                        <a:latin typeface="Cambria Math"/>
                                      </a:rPr>
                                      <m:t>3</m:t>
                                    </m:r>
                                  </m:sup>
                                </m:sSup>
                                <m:r>
                                  <a:rPr lang="en-US" altLang="zh-CN" sz="2000" i="1">
                                    <a:solidFill>
                                      <a:srgbClr val="00B050"/>
                                    </a:solidFill>
                                    <a:latin typeface="Cambria Math"/>
                                  </a:rPr>
                                  <m:t>+</m:t>
                                </m:r>
                                <m:r>
                                  <a:rPr lang="en-US" altLang="zh-CN" sz="2000" i="1">
                                    <a:solidFill>
                                      <a:srgbClr val="00B050"/>
                                    </a:solidFill>
                                    <a:latin typeface="Cambria Math"/>
                                  </a:rPr>
                                  <m:t>𝑘</m:t>
                                </m:r>
                              </m:den>
                            </m:f>
                          </m:e>
                        </m:d>
                      </m:e>
                      <m:sup>
                        <m:r>
                          <a:rPr lang="en-US" altLang="zh-CN" sz="2000" i="1">
                            <a:solidFill>
                              <a:srgbClr val="00B050"/>
                            </a:solidFill>
                            <a:latin typeface="Cambria Math"/>
                          </a:rPr>
                          <m:t>2</m:t>
                        </m:r>
                      </m:sup>
                    </m:sSup>
                    <m:r>
                      <a:rPr lang="en-US" altLang="zh-CN" sz="2000" i="1">
                        <a:latin typeface="Cambria Math"/>
                      </a:rPr>
                      <m:t>+</m:t>
                    </m:r>
                    <m:sSup>
                      <m:sSupPr>
                        <m:ctrlPr>
                          <a:rPr lang="zh-CN" altLang="zh-CN" sz="2000" i="1" smtClean="0">
                            <a:solidFill>
                              <a:srgbClr val="0070C0"/>
                            </a:solidFill>
                            <a:latin typeface="Cambria Math"/>
                          </a:rPr>
                        </m:ctrlPr>
                      </m:sSupPr>
                      <m:e>
                        <m:d>
                          <m:dPr>
                            <m:ctrlPr>
                              <a:rPr lang="zh-CN" altLang="zh-CN" sz="2000" i="1">
                                <a:solidFill>
                                  <a:srgbClr val="0070C0"/>
                                </a:solidFill>
                                <a:latin typeface="Cambria Math"/>
                              </a:rPr>
                            </m:ctrlPr>
                          </m:dPr>
                          <m:e>
                            <m:f>
                              <m:fPr>
                                <m:ctrlPr>
                                  <a:rPr lang="zh-CN" altLang="zh-CN" sz="2000" i="1" smtClean="0">
                                    <a:solidFill>
                                      <a:srgbClr val="0070C0"/>
                                    </a:solidFill>
                                    <a:latin typeface="Cambria Math"/>
                                  </a:rPr>
                                </m:ctrlPr>
                              </m:fPr>
                              <m:num>
                                <m:r>
                                  <a:rPr lang="en-US" altLang="zh-CN" sz="2000" i="1">
                                    <a:solidFill>
                                      <a:srgbClr val="0070C0"/>
                                    </a:solidFill>
                                    <a:latin typeface="Cambria Math"/>
                                  </a:rPr>
                                  <m:t>−2</m:t>
                                </m:r>
                                <m:sSub>
                                  <m:sSubPr>
                                    <m:ctrlPr>
                                      <a:rPr lang="zh-CN" altLang="zh-CN" sz="2000" i="1">
                                        <a:solidFill>
                                          <a:srgbClr val="0070C0"/>
                                        </a:solidFill>
                                        <a:latin typeface="Cambria Math"/>
                                      </a:rPr>
                                    </m:ctrlPr>
                                  </m:sSubPr>
                                  <m:e>
                                    <m:r>
                                      <a:rPr lang="en-US" altLang="zh-CN" sz="2000" i="1">
                                        <a:solidFill>
                                          <a:srgbClr val="0070C0"/>
                                        </a:solidFill>
                                        <a:latin typeface="Cambria Math"/>
                                      </a:rPr>
                                      <m:t>𝜎</m:t>
                                    </m:r>
                                  </m:e>
                                  <m:sub>
                                    <m:r>
                                      <a:rPr lang="en-US" altLang="zh-CN" sz="2000" i="1">
                                        <a:solidFill>
                                          <a:srgbClr val="0070C0"/>
                                        </a:solidFill>
                                        <a:latin typeface="Cambria Math"/>
                                      </a:rPr>
                                      <m:t>𝑘</m:t>
                                    </m:r>
                                    <m:d>
                                      <m:dPr>
                                        <m:ctrlPr>
                                          <a:rPr lang="zh-CN" altLang="zh-CN" sz="2000" i="1">
                                            <a:solidFill>
                                              <a:srgbClr val="0070C0"/>
                                            </a:solidFill>
                                            <a:latin typeface="Cambria Math"/>
                                          </a:rPr>
                                        </m:ctrlPr>
                                      </m:dPr>
                                      <m:e>
                                        <m:r>
                                          <a:rPr lang="en-US" altLang="zh-CN" sz="2000" i="1">
                                            <a:solidFill>
                                              <a:srgbClr val="0070C0"/>
                                            </a:solidFill>
                                            <a:latin typeface="Cambria Math"/>
                                          </a:rPr>
                                          <m:t>𝑓𝑖𝑡</m:t>
                                        </m:r>
                                      </m:e>
                                    </m:d>
                                  </m:sub>
                                </m:sSub>
                              </m:num>
                              <m:den>
                                <m:sSup>
                                  <m:sSupPr>
                                    <m:ctrlPr>
                                      <a:rPr lang="zh-CN" altLang="zh-CN" sz="2000" i="1">
                                        <a:solidFill>
                                          <a:srgbClr val="0070C0"/>
                                        </a:solidFill>
                                        <a:latin typeface="Cambria Math"/>
                                      </a:rPr>
                                    </m:ctrlPr>
                                  </m:sSupPr>
                                  <m:e>
                                    <m:r>
                                      <a:rPr lang="en-US" altLang="zh-CN" sz="2000" i="1">
                                        <a:solidFill>
                                          <a:srgbClr val="0070C0"/>
                                        </a:solidFill>
                                        <a:latin typeface="Cambria Math"/>
                                      </a:rPr>
                                      <m:t>𝑘</m:t>
                                    </m:r>
                                  </m:e>
                                  <m:sup>
                                    <m:r>
                                      <a:rPr lang="en-US" altLang="zh-CN" sz="2000" i="1">
                                        <a:solidFill>
                                          <a:srgbClr val="0070C0"/>
                                        </a:solidFill>
                                        <a:latin typeface="Cambria Math"/>
                                      </a:rPr>
                                      <m:t>3</m:t>
                                    </m:r>
                                  </m:sup>
                                </m:sSup>
                                <m:r>
                                  <a:rPr lang="en-US" altLang="zh-CN" sz="2000" i="1">
                                    <a:solidFill>
                                      <a:srgbClr val="0070C0"/>
                                    </a:solidFill>
                                    <a:latin typeface="Cambria Math"/>
                                  </a:rPr>
                                  <m:t>+</m:t>
                                </m:r>
                                <m:r>
                                  <a:rPr lang="en-US" altLang="zh-CN" sz="2000" i="1">
                                    <a:solidFill>
                                      <a:srgbClr val="0070C0"/>
                                    </a:solidFill>
                                    <a:latin typeface="Cambria Math"/>
                                  </a:rPr>
                                  <m:t>𝑘</m:t>
                                </m:r>
                              </m:den>
                            </m:f>
                          </m:e>
                        </m:d>
                      </m:e>
                      <m:sup>
                        <m:r>
                          <a:rPr lang="en-US" altLang="zh-CN" sz="2000" i="1">
                            <a:solidFill>
                              <a:srgbClr val="0070C0"/>
                            </a:solidFill>
                            <a:latin typeface="Cambria Math"/>
                          </a:rPr>
                          <m:t>2</m:t>
                        </m:r>
                      </m:sup>
                    </m:sSup>
                  </m:oMath>
                </a14:m>
                <a:endParaRPr lang="en-US" altLang="zh-CN" sz="2000" dirty="0" smtClean="0"/>
              </a:p>
              <a:p>
                <a:endParaRPr lang="en-US" altLang="zh-CN" sz="2000" dirty="0"/>
              </a:p>
              <a:p>
                <a:endParaRPr lang="zh-CN" altLang="en-US"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1"/>
                <a:ext cx="8229600" cy="2260848"/>
              </a:xfrm>
              <a:blipFill rotWithShape="1">
                <a:blip r:embed="rId2"/>
                <a:stretch>
                  <a:fillRect/>
                </a:stretch>
              </a:blipFill>
            </p:spPr>
            <p:txBody>
              <a:bodyPr/>
              <a:lstStyle/>
              <a:p>
                <a:r>
                  <a:rPr lang="zh-CN" altLang="en-US">
                    <a:noFill/>
                  </a:rPr>
                  <a:t> </a:t>
                </a:r>
              </a:p>
            </p:txBody>
          </p:sp>
        </mc:Fallback>
      </mc:AlternateContent>
      <p:sp>
        <p:nvSpPr>
          <p:cNvPr id="4" name="标题 1"/>
          <p:cNvSpPr>
            <a:spLocks noGrp="1"/>
          </p:cNvSpPr>
          <p:nvPr>
            <p:ph type="title"/>
          </p:nvPr>
        </p:nvSpPr>
        <p:spPr>
          <a:xfrm>
            <a:off x="457200" y="274638"/>
            <a:ext cx="8229600" cy="1143000"/>
          </a:xfrm>
        </p:spPr>
        <p:txBody>
          <a:bodyPr>
            <a:normAutofit/>
          </a:bodyPr>
          <a:lstStyle/>
          <a:p>
            <a:r>
              <a:rPr lang="en-US" altLang="zh-CN" sz="3600" dirty="0" err="1" smtClean="0"/>
              <a:t>nTPC</a:t>
            </a:r>
            <a:r>
              <a:rPr lang="zh-CN" altLang="en-US" sz="3600" dirty="0" smtClean="0"/>
              <a:t>中子能量分辨率的估算</a:t>
            </a:r>
            <a:endParaRPr lang="en-US" altLang="zh-CN" sz="3600" dirty="0"/>
          </a:p>
        </p:txBody>
      </p:sp>
      <p:cxnSp>
        <p:nvCxnSpPr>
          <p:cNvPr id="5" name="直接连接符 4"/>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矩形 1"/>
              <p:cNvSpPr/>
              <p:nvPr/>
            </p:nvSpPr>
            <p:spPr>
              <a:xfrm>
                <a:off x="1043608" y="4392637"/>
                <a:ext cx="7200800" cy="1628651"/>
              </a:xfrm>
              <a:prstGeom prst="rect">
                <a:avLst/>
              </a:prstGeom>
              <a:solidFill>
                <a:srgbClr val="FFFF00"/>
              </a:solidFill>
              <a:ln>
                <a:solidFill>
                  <a:schemeClr val="tx1"/>
                </a:solidFill>
              </a:ln>
            </p:spPr>
            <p:txBody>
              <a:bodyPr wrap="square">
                <a:spAutoFit/>
              </a:bodyPr>
              <a:lstStyle/>
              <a:p>
                <a:r>
                  <a:rPr lang="zh-CN" altLang="en-US" sz="2200" u="sng" dirty="0" smtClean="0"/>
                  <a:t>由三个因素共同决定</a:t>
                </a:r>
                <a:r>
                  <a:rPr lang="zh-CN" altLang="en-US" sz="2200" dirty="0" smtClean="0">
                    <a:solidFill>
                      <a:schemeClr val="tx1"/>
                    </a:solidFill>
                  </a:rPr>
                  <a:t>：</a:t>
                </a:r>
                <a:endParaRPr lang="en-US" altLang="zh-CN" sz="2200" dirty="0" smtClean="0">
                  <a:solidFill>
                    <a:schemeClr val="tx1"/>
                  </a:solidFill>
                </a:endParaRPr>
              </a:p>
              <a:p>
                <a:r>
                  <a:rPr lang="zh-CN" altLang="en-US" sz="2000" dirty="0" smtClean="0">
                    <a:solidFill>
                      <a:schemeClr val="tx1"/>
                    </a:solidFill>
                  </a:rPr>
                  <a:t>①质子</a:t>
                </a:r>
                <a:r>
                  <a:rPr lang="zh-CN" altLang="en-US" sz="2000" dirty="0">
                    <a:solidFill>
                      <a:schemeClr val="tx1"/>
                    </a:solidFill>
                  </a:rPr>
                  <a:t>能量分辨率</a:t>
                </a:r>
                <a14:m>
                  <m:oMath xmlns:m="http://schemas.openxmlformats.org/officeDocument/2006/math">
                    <m:f>
                      <m:fPr>
                        <m:ctrlPr>
                          <a:rPr lang="zh-CN" altLang="zh-CN" sz="2000" i="1">
                            <a:solidFill>
                              <a:schemeClr val="tx1"/>
                            </a:solidFill>
                            <a:latin typeface="Cambria Math"/>
                          </a:rPr>
                        </m:ctrlPr>
                      </m:fPr>
                      <m:num>
                        <m:sSub>
                          <m:sSubPr>
                            <m:ctrlPr>
                              <a:rPr lang="zh-CN" altLang="zh-CN" sz="2000" i="1">
                                <a:solidFill>
                                  <a:schemeClr val="tx1"/>
                                </a:solidFill>
                                <a:latin typeface="Cambria Math"/>
                              </a:rPr>
                            </m:ctrlPr>
                          </m:sSubPr>
                          <m:e>
                            <m:r>
                              <a:rPr lang="en-US" altLang="zh-CN" sz="2000" i="1">
                                <a:solidFill>
                                  <a:schemeClr val="tx1"/>
                                </a:solidFill>
                                <a:latin typeface="Cambria Math"/>
                              </a:rPr>
                              <m:t>𝜎</m:t>
                            </m:r>
                          </m:e>
                          <m:sub>
                            <m:sSub>
                              <m:sSubPr>
                                <m:ctrlPr>
                                  <a:rPr lang="zh-CN" altLang="zh-CN" sz="2000" i="1">
                                    <a:solidFill>
                                      <a:schemeClr val="tx1"/>
                                    </a:solidFill>
                                    <a:latin typeface="Cambria Math"/>
                                  </a:rPr>
                                </m:ctrlPr>
                              </m:sSubPr>
                              <m:e>
                                <m:r>
                                  <a:rPr lang="en-US" altLang="zh-CN" sz="2000" i="1">
                                    <a:solidFill>
                                      <a:schemeClr val="tx1"/>
                                    </a:solidFill>
                                    <a:latin typeface="Cambria Math"/>
                                  </a:rPr>
                                  <m:t>𝐸</m:t>
                                </m:r>
                              </m:e>
                              <m:sub>
                                <m:r>
                                  <a:rPr lang="en-US" altLang="zh-CN" sz="2000" i="1">
                                    <a:solidFill>
                                      <a:schemeClr val="tx1"/>
                                    </a:solidFill>
                                    <a:latin typeface="Cambria Math"/>
                                  </a:rPr>
                                  <m:t>𝑝</m:t>
                                </m:r>
                              </m:sub>
                            </m:sSub>
                          </m:sub>
                        </m:sSub>
                      </m:num>
                      <m:den>
                        <m:sSub>
                          <m:sSubPr>
                            <m:ctrlPr>
                              <a:rPr lang="zh-CN" altLang="zh-CN" sz="2000" i="1">
                                <a:solidFill>
                                  <a:schemeClr val="tx1"/>
                                </a:solidFill>
                                <a:latin typeface="Cambria Math"/>
                              </a:rPr>
                            </m:ctrlPr>
                          </m:sSubPr>
                          <m:e>
                            <m:r>
                              <a:rPr lang="en-US" altLang="zh-CN" sz="2000" i="1">
                                <a:solidFill>
                                  <a:schemeClr val="tx1"/>
                                </a:solidFill>
                                <a:latin typeface="Cambria Math"/>
                              </a:rPr>
                              <m:t>𝐸</m:t>
                            </m:r>
                          </m:e>
                          <m:sub>
                            <m:r>
                              <a:rPr lang="en-US" altLang="zh-CN" sz="2000" i="1">
                                <a:solidFill>
                                  <a:schemeClr val="tx1"/>
                                </a:solidFill>
                                <a:latin typeface="Cambria Math"/>
                              </a:rPr>
                              <m:t>𝑝</m:t>
                            </m:r>
                          </m:sub>
                        </m:sSub>
                      </m:den>
                    </m:f>
                  </m:oMath>
                </a14:m>
                <a:endParaRPr lang="en-US" altLang="zh-CN" sz="2000" dirty="0" smtClean="0">
                  <a:solidFill>
                    <a:schemeClr val="tx1"/>
                  </a:solidFill>
                </a:endParaRPr>
              </a:p>
              <a:p>
                <a:r>
                  <a:rPr lang="zh-CN" altLang="en-US" sz="2000" dirty="0" smtClean="0">
                    <a:solidFill>
                      <a:schemeClr val="tx1"/>
                    </a:solidFill>
                  </a:rPr>
                  <a:t>②由</a:t>
                </a:r>
                <a:r>
                  <a:rPr lang="zh-CN" altLang="en-US" sz="2000" dirty="0">
                    <a:solidFill>
                      <a:schemeClr val="tx1"/>
                    </a:solidFill>
                  </a:rPr>
                  <a:t>质子</a:t>
                </a:r>
                <a:r>
                  <a:rPr lang="zh-CN" altLang="en-US" sz="2000" dirty="0" smtClean="0">
                    <a:solidFill>
                      <a:schemeClr val="tx1"/>
                    </a:solidFill>
                  </a:rPr>
                  <a:t>多次库伦散射</a:t>
                </a:r>
                <a:r>
                  <a:rPr lang="zh-CN" altLang="en-US" sz="2000" dirty="0">
                    <a:solidFill>
                      <a:schemeClr val="tx1"/>
                    </a:solidFill>
                  </a:rPr>
                  <a:t>引起的质子径迹斜率分辨率</a:t>
                </a:r>
                <a14:m>
                  <m:oMath xmlns:m="http://schemas.openxmlformats.org/officeDocument/2006/math">
                    <m:sSub>
                      <m:sSubPr>
                        <m:ctrlPr>
                          <a:rPr lang="zh-CN" altLang="zh-CN" sz="2000" i="1">
                            <a:solidFill>
                              <a:schemeClr val="tx1"/>
                            </a:solidFill>
                            <a:latin typeface="Cambria Math"/>
                          </a:rPr>
                        </m:ctrlPr>
                      </m:sSubPr>
                      <m:e>
                        <m:r>
                          <a:rPr lang="en-US" altLang="zh-CN" sz="2000" i="1">
                            <a:solidFill>
                              <a:schemeClr val="tx1"/>
                            </a:solidFill>
                            <a:latin typeface="Cambria Math"/>
                          </a:rPr>
                          <m:t>𝜎</m:t>
                        </m:r>
                      </m:e>
                      <m:sub>
                        <m:r>
                          <a:rPr lang="en-US" altLang="zh-CN" sz="2000" i="1">
                            <a:solidFill>
                              <a:schemeClr val="tx1"/>
                            </a:solidFill>
                            <a:latin typeface="Cambria Math"/>
                          </a:rPr>
                          <m:t>𝑘</m:t>
                        </m:r>
                        <m:r>
                          <a:rPr lang="en-US" altLang="zh-CN" sz="2000" i="1">
                            <a:solidFill>
                              <a:schemeClr val="tx1"/>
                            </a:solidFill>
                            <a:latin typeface="Cambria Math"/>
                          </a:rPr>
                          <m:t>(</m:t>
                        </m:r>
                        <m:r>
                          <a:rPr lang="en-US" altLang="zh-CN" sz="2000" i="1">
                            <a:solidFill>
                              <a:schemeClr val="tx1"/>
                            </a:solidFill>
                            <a:latin typeface="Cambria Math"/>
                          </a:rPr>
                          <m:t>𝑠𝑐𝑎𝑡𝑡𝑒𝑟𝑖𝑛𝑔</m:t>
                        </m:r>
                        <m:r>
                          <a:rPr lang="en-US" altLang="zh-CN" sz="2000" i="1">
                            <a:solidFill>
                              <a:schemeClr val="tx1"/>
                            </a:solidFill>
                            <a:latin typeface="Cambria Math"/>
                          </a:rPr>
                          <m:t>)</m:t>
                        </m:r>
                      </m:sub>
                    </m:sSub>
                  </m:oMath>
                </a14:m>
                <a:endParaRPr lang="en-US" altLang="zh-CN" sz="2000" i="1" dirty="0" smtClean="0">
                  <a:solidFill>
                    <a:schemeClr val="tx1"/>
                  </a:solidFill>
                  <a:latin typeface="Cambria Math"/>
                </a:endParaRPr>
              </a:p>
              <a:p>
                <a14:m>
                  <m:oMath xmlns:m="http://schemas.openxmlformats.org/officeDocument/2006/math">
                    <m:r>
                      <a:rPr lang="zh-CN" altLang="en-US" sz="2000" b="0" i="1" smtClean="0">
                        <a:solidFill>
                          <a:schemeClr val="tx1"/>
                        </a:solidFill>
                        <a:latin typeface="Cambria Math"/>
                      </a:rPr>
                      <m:t>③</m:t>
                    </m:r>
                  </m:oMath>
                </a14:m>
                <a:r>
                  <a:rPr lang="zh-CN" altLang="en-US" sz="2000" dirty="0">
                    <a:solidFill>
                      <a:schemeClr val="tx1"/>
                    </a:solidFill>
                  </a:rPr>
                  <a:t>由径迹拟合精度引起的质子径迹斜率分辨率</a:t>
                </a:r>
                <a14:m>
                  <m:oMath xmlns:m="http://schemas.openxmlformats.org/officeDocument/2006/math">
                    <m:sSub>
                      <m:sSubPr>
                        <m:ctrlPr>
                          <a:rPr lang="zh-CN" altLang="zh-CN" sz="2000" i="1">
                            <a:solidFill>
                              <a:schemeClr val="tx1"/>
                            </a:solidFill>
                            <a:latin typeface="Cambria Math"/>
                          </a:rPr>
                        </m:ctrlPr>
                      </m:sSubPr>
                      <m:e>
                        <m:r>
                          <a:rPr lang="en-US" altLang="zh-CN" sz="2000" i="1">
                            <a:solidFill>
                              <a:schemeClr val="tx1"/>
                            </a:solidFill>
                            <a:latin typeface="Cambria Math"/>
                          </a:rPr>
                          <m:t>𝜎</m:t>
                        </m:r>
                      </m:e>
                      <m:sub>
                        <m:r>
                          <a:rPr lang="en-US" altLang="zh-CN" sz="2000" i="1">
                            <a:solidFill>
                              <a:schemeClr val="tx1"/>
                            </a:solidFill>
                            <a:latin typeface="Cambria Math"/>
                          </a:rPr>
                          <m:t>𝑘</m:t>
                        </m:r>
                        <m:d>
                          <m:dPr>
                            <m:ctrlPr>
                              <a:rPr lang="zh-CN" altLang="zh-CN" sz="2000" i="1">
                                <a:solidFill>
                                  <a:schemeClr val="tx1"/>
                                </a:solidFill>
                                <a:latin typeface="Cambria Math"/>
                              </a:rPr>
                            </m:ctrlPr>
                          </m:dPr>
                          <m:e>
                            <m:r>
                              <a:rPr lang="en-US" altLang="zh-CN" sz="2000" i="1">
                                <a:solidFill>
                                  <a:schemeClr val="tx1"/>
                                </a:solidFill>
                                <a:latin typeface="Cambria Math"/>
                              </a:rPr>
                              <m:t>𝑓𝑖𝑡</m:t>
                            </m:r>
                          </m:e>
                        </m:d>
                      </m:sub>
                    </m:sSub>
                  </m:oMath>
                </a14:m>
                <a:endParaRPr lang="en-US" altLang="zh-CN" sz="2000" dirty="0"/>
              </a:p>
            </p:txBody>
          </p:sp>
        </mc:Choice>
        <mc:Fallback xmlns="">
          <p:sp>
            <p:nvSpPr>
              <p:cNvPr id="2" name="矩形 1"/>
              <p:cNvSpPr>
                <a:spLocks noRot="1" noChangeAspect="1" noMove="1" noResize="1" noEditPoints="1" noAdjustHandles="1" noChangeArrowheads="1" noChangeShapeType="1" noTextEdit="1"/>
              </p:cNvSpPr>
              <p:nvPr/>
            </p:nvSpPr>
            <p:spPr>
              <a:xfrm>
                <a:off x="1043608" y="4392637"/>
                <a:ext cx="7200800" cy="1628651"/>
              </a:xfrm>
              <a:prstGeom prst="rect">
                <a:avLst/>
              </a:prstGeom>
              <a:blipFill rotWithShape="1">
                <a:blip r:embed="rId3"/>
                <a:stretch>
                  <a:fillRect l="-930" t="-2974" b="-2974"/>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2057553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107504" y="260648"/>
                <a:ext cx="8892480" cy="6525344"/>
              </a:xfrm>
            </p:spPr>
            <p:txBody>
              <a:bodyPr>
                <a:normAutofit fontScale="92500" lnSpcReduction="20000"/>
              </a:bodyPr>
              <a:lstStyle/>
              <a:p>
                <a:r>
                  <a:rPr lang="zh-CN" altLang="en-US" sz="2400" u="sng" dirty="0" smtClean="0"/>
                  <a:t>质子能量分辨率</a:t>
                </a:r>
                <a14:m>
                  <m:oMath xmlns:m="http://schemas.openxmlformats.org/officeDocument/2006/math">
                    <m:f>
                      <m:fPr>
                        <m:ctrlPr>
                          <a:rPr lang="zh-CN" altLang="zh-CN" sz="2400" i="1">
                            <a:latin typeface="Cambria Math"/>
                          </a:rPr>
                        </m:ctrlPr>
                      </m:fPr>
                      <m:num>
                        <m:sSub>
                          <m:sSubPr>
                            <m:ctrlPr>
                              <a:rPr lang="zh-CN" altLang="zh-CN" sz="2400" i="1">
                                <a:latin typeface="Cambria Math"/>
                              </a:rPr>
                            </m:ctrlPr>
                          </m:sSubPr>
                          <m:e>
                            <m:r>
                              <a:rPr lang="en-US" altLang="zh-CN" sz="2400" i="1">
                                <a:latin typeface="Cambria Math"/>
                              </a:rPr>
                              <m:t>𝜎</m:t>
                            </m:r>
                          </m:e>
                          <m:sub>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sub>
                        </m:sSub>
                      </m:num>
                      <m:den>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den>
                    </m:f>
                  </m:oMath>
                </a14:m>
                <a:endParaRPr lang="en-US" altLang="zh-CN" sz="2400" i="1" dirty="0" smtClean="0">
                  <a:latin typeface="Cambria Math"/>
                </a:endParaRPr>
              </a:p>
              <a:p>
                <a:pPr lvl="1"/>
                <a:r>
                  <a:rPr lang="zh-CN" altLang="en-US" sz="2000" dirty="0" smtClean="0">
                    <a:latin typeface="Cambria Math"/>
                  </a:rPr>
                  <a:t>影响因素：电离统计涨落，</a:t>
                </a:r>
                <a:r>
                  <a:rPr lang="en-US" altLang="zh-CN" sz="2000" dirty="0" smtClean="0">
                    <a:latin typeface="Cambria Math"/>
                  </a:rPr>
                  <a:t>GEM</a:t>
                </a:r>
                <a:r>
                  <a:rPr lang="zh-CN" altLang="en-US" sz="2000" dirty="0" smtClean="0">
                    <a:latin typeface="Cambria Math"/>
                  </a:rPr>
                  <a:t>膜增益统计涨落</a:t>
                </a:r>
                <a:endParaRPr lang="en-US" altLang="zh-CN" sz="2000" dirty="0" smtClean="0">
                  <a:latin typeface="Cambria Math"/>
                </a:endParaRPr>
              </a:p>
              <a:p>
                <a:pPr lvl="1"/>
                <a14:m>
                  <m:oMath xmlns:m="http://schemas.openxmlformats.org/officeDocument/2006/math">
                    <m:sSup>
                      <m:sSupPr>
                        <m:ctrlPr>
                          <a:rPr lang="zh-CN" altLang="zh-CN" sz="2000" i="1" smtClean="0">
                            <a:solidFill>
                              <a:srgbClr val="FF0000"/>
                            </a:solidFill>
                          </a:rPr>
                        </m:ctrlPr>
                      </m:sSupPr>
                      <m:e>
                        <m:d>
                          <m:dPr>
                            <m:ctrlPr>
                              <a:rPr lang="zh-CN" altLang="zh-CN" sz="2000" i="1">
                                <a:solidFill>
                                  <a:srgbClr val="FF0000"/>
                                </a:solidFill>
                              </a:rPr>
                            </m:ctrlPr>
                          </m:dPr>
                          <m:e>
                            <m:f>
                              <m:fPr>
                                <m:ctrlPr>
                                  <a:rPr lang="zh-CN" altLang="zh-CN" sz="2000" i="1">
                                    <a:solidFill>
                                      <a:srgbClr val="FF0000"/>
                                    </a:solidFill>
                                  </a:rPr>
                                </m:ctrlPr>
                              </m:fPr>
                              <m:num>
                                <m:sSub>
                                  <m:sSubPr>
                                    <m:ctrlPr>
                                      <a:rPr lang="zh-CN" altLang="zh-CN" sz="2000" i="1">
                                        <a:solidFill>
                                          <a:srgbClr val="FF0000"/>
                                        </a:solidFill>
                                      </a:rPr>
                                    </m:ctrlPr>
                                  </m:sSubPr>
                                  <m:e>
                                    <m:r>
                                      <a:rPr lang="en-US" altLang="zh-CN" sz="2000" i="1">
                                        <a:solidFill>
                                          <a:srgbClr val="FF0000"/>
                                        </a:solidFill>
                                      </a:rPr>
                                      <m:t>𝜎</m:t>
                                    </m:r>
                                  </m:e>
                                  <m:sub>
                                    <m:sSub>
                                      <m:sSubPr>
                                        <m:ctrlPr>
                                          <a:rPr lang="zh-CN" altLang="zh-CN" sz="2000" i="1">
                                            <a:solidFill>
                                              <a:srgbClr val="FF0000"/>
                                            </a:solidFill>
                                          </a:rPr>
                                        </m:ctrlPr>
                                      </m:sSubPr>
                                      <m:e>
                                        <m:r>
                                          <a:rPr lang="en-US" altLang="zh-CN" sz="2000" i="1">
                                            <a:solidFill>
                                              <a:srgbClr val="FF0000"/>
                                            </a:solidFill>
                                          </a:rPr>
                                          <m:t>𝐸</m:t>
                                        </m:r>
                                      </m:e>
                                      <m:sub>
                                        <m:r>
                                          <a:rPr lang="en-US" altLang="zh-CN" sz="2000" i="1">
                                            <a:solidFill>
                                              <a:srgbClr val="FF0000"/>
                                            </a:solidFill>
                                          </a:rPr>
                                          <m:t>𝑝</m:t>
                                        </m:r>
                                      </m:sub>
                                    </m:sSub>
                                  </m:sub>
                                </m:sSub>
                              </m:num>
                              <m:den>
                                <m:sSub>
                                  <m:sSubPr>
                                    <m:ctrlPr>
                                      <a:rPr lang="zh-CN" altLang="zh-CN" sz="2000" i="1">
                                        <a:solidFill>
                                          <a:srgbClr val="FF0000"/>
                                        </a:solidFill>
                                      </a:rPr>
                                    </m:ctrlPr>
                                  </m:sSubPr>
                                  <m:e>
                                    <m:r>
                                      <a:rPr lang="en-US" altLang="zh-CN" sz="2000" i="1">
                                        <a:solidFill>
                                          <a:srgbClr val="FF0000"/>
                                        </a:solidFill>
                                      </a:rPr>
                                      <m:t>𝐸</m:t>
                                    </m:r>
                                  </m:e>
                                  <m:sub>
                                    <m:r>
                                      <a:rPr lang="en-US" altLang="zh-CN" sz="2000" i="1">
                                        <a:solidFill>
                                          <a:srgbClr val="FF0000"/>
                                        </a:solidFill>
                                      </a:rPr>
                                      <m:t>𝑝</m:t>
                                    </m:r>
                                  </m:sub>
                                </m:sSub>
                              </m:den>
                            </m:f>
                          </m:e>
                        </m:d>
                      </m:e>
                      <m:sup>
                        <m:r>
                          <a:rPr lang="en-US" altLang="zh-CN" sz="2000" i="1">
                            <a:solidFill>
                              <a:srgbClr val="FF0000"/>
                            </a:solidFill>
                          </a:rPr>
                          <m:t>2</m:t>
                        </m:r>
                      </m:sup>
                    </m:sSup>
                    <m:r>
                      <a:rPr lang="en-US" altLang="zh-CN" sz="2000" i="1"/>
                      <m:t>=</m:t>
                    </m:r>
                    <m:sSup>
                      <m:sSupPr>
                        <m:ctrlPr>
                          <a:rPr lang="zh-CN" altLang="zh-CN" sz="2000" i="1"/>
                        </m:ctrlPr>
                      </m:sSupPr>
                      <m:e>
                        <m:d>
                          <m:dPr>
                            <m:ctrlPr>
                              <a:rPr lang="zh-CN" altLang="zh-CN" sz="2000" i="1"/>
                            </m:ctrlPr>
                          </m:dPr>
                          <m:e>
                            <m:f>
                              <m:fPr>
                                <m:ctrlPr>
                                  <a:rPr lang="zh-CN" altLang="zh-CN" sz="2000" i="1"/>
                                </m:ctrlPr>
                              </m:fPr>
                              <m:num>
                                <m:sSub>
                                  <m:sSubPr>
                                    <m:ctrlPr>
                                      <a:rPr lang="zh-CN" altLang="zh-CN" sz="2000" i="1"/>
                                    </m:ctrlPr>
                                  </m:sSubPr>
                                  <m:e>
                                    <m:r>
                                      <a:rPr lang="en-US" altLang="zh-CN" sz="2000" i="1"/>
                                      <m:t>𝜎</m:t>
                                    </m:r>
                                  </m:e>
                                  <m:sub>
                                    <m:sSub>
                                      <m:sSubPr>
                                        <m:ctrlPr>
                                          <a:rPr lang="zh-CN" altLang="zh-CN" sz="2000" i="1"/>
                                        </m:ctrlPr>
                                      </m:sSubPr>
                                      <m:e>
                                        <m:r>
                                          <a:rPr lang="en-US" altLang="zh-CN" sz="2000" i="1"/>
                                          <m:t>𝑛</m:t>
                                        </m:r>
                                      </m:e>
                                      <m:sub>
                                        <m:r>
                                          <a:rPr lang="en-US" altLang="zh-CN" sz="2000" i="1"/>
                                          <m:t>𝐴</m:t>
                                        </m:r>
                                      </m:sub>
                                    </m:sSub>
                                  </m:sub>
                                </m:sSub>
                              </m:num>
                              <m:den>
                                <m:sSub>
                                  <m:sSubPr>
                                    <m:ctrlPr>
                                      <a:rPr lang="zh-CN" altLang="zh-CN" sz="2000" i="1"/>
                                    </m:ctrlPr>
                                  </m:sSubPr>
                                  <m:e>
                                    <m:r>
                                      <a:rPr lang="en-US" altLang="zh-CN" sz="2000" i="1"/>
                                      <m:t>𝑛</m:t>
                                    </m:r>
                                  </m:e>
                                  <m:sub>
                                    <m:r>
                                      <a:rPr lang="en-US" altLang="zh-CN" sz="2000" i="1"/>
                                      <m:t>𝐴</m:t>
                                    </m:r>
                                  </m:sub>
                                </m:sSub>
                              </m:den>
                            </m:f>
                          </m:e>
                        </m:d>
                      </m:e>
                      <m:sup>
                        <m:r>
                          <a:rPr lang="en-US" altLang="zh-CN" sz="2000" i="1"/>
                          <m:t>2</m:t>
                        </m:r>
                      </m:sup>
                    </m:sSup>
                    <m:r>
                      <a:rPr lang="en-US" altLang="zh-CN" sz="2000" i="1"/>
                      <m:t>=</m:t>
                    </m:r>
                    <m:sSup>
                      <m:sSupPr>
                        <m:ctrlPr>
                          <a:rPr lang="zh-CN" altLang="zh-CN" sz="2000" i="1"/>
                        </m:ctrlPr>
                      </m:sSupPr>
                      <m:e>
                        <m:d>
                          <m:dPr>
                            <m:ctrlPr>
                              <a:rPr lang="zh-CN" altLang="zh-CN" sz="2000" i="1"/>
                            </m:ctrlPr>
                          </m:dPr>
                          <m:e>
                            <m:f>
                              <m:fPr>
                                <m:ctrlPr>
                                  <a:rPr lang="zh-CN" altLang="zh-CN" sz="2000" i="1"/>
                                </m:ctrlPr>
                              </m:fPr>
                              <m:num>
                                <m:sSub>
                                  <m:sSubPr>
                                    <m:ctrlPr>
                                      <a:rPr lang="zh-CN" altLang="zh-CN" sz="2000" i="1"/>
                                    </m:ctrlPr>
                                  </m:sSubPr>
                                  <m:e>
                                    <m:r>
                                      <a:rPr lang="en-US" altLang="zh-CN" sz="2000" i="1"/>
                                      <m:t>𝜎</m:t>
                                    </m:r>
                                  </m:e>
                                  <m:sub>
                                    <m:r>
                                      <a:rPr lang="en-US" altLang="zh-CN" sz="2000" i="1"/>
                                      <m:t>𝑛</m:t>
                                    </m:r>
                                  </m:sub>
                                </m:sSub>
                              </m:num>
                              <m:den>
                                <m:d>
                                  <m:dPr>
                                    <m:begChr m:val="〈"/>
                                    <m:endChr m:val="〉"/>
                                    <m:ctrlPr>
                                      <a:rPr lang="zh-CN" altLang="zh-CN" sz="2000" i="1"/>
                                    </m:ctrlPr>
                                  </m:dPr>
                                  <m:e>
                                    <m:r>
                                      <a:rPr lang="en-US" altLang="zh-CN" sz="2000" i="1"/>
                                      <m:t>𝑛</m:t>
                                    </m:r>
                                  </m:e>
                                </m:d>
                              </m:den>
                            </m:f>
                          </m:e>
                        </m:d>
                      </m:e>
                      <m:sup>
                        <m:r>
                          <a:rPr lang="en-US" altLang="zh-CN" sz="2000" i="1"/>
                          <m:t>2</m:t>
                        </m:r>
                      </m:sup>
                    </m:sSup>
                    <m:r>
                      <a:rPr lang="en-US" altLang="zh-CN" sz="2000" i="1"/>
                      <m:t>+</m:t>
                    </m:r>
                    <m:f>
                      <m:fPr>
                        <m:ctrlPr>
                          <a:rPr lang="zh-CN" altLang="zh-CN" sz="2000" i="1"/>
                        </m:ctrlPr>
                      </m:fPr>
                      <m:num>
                        <m:r>
                          <a:rPr lang="en-US" altLang="zh-CN" sz="2000" i="1"/>
                          <m:t>1</m:t>
                        </m:r>
                      </m:num>
                      <m:den>
                        <m:d>
                          <m:dPr>
                            <m:begChr m:val="〈"/>
                            <m:endChr m:val="〉"/>
                            <m:ctrlPr>
                              <a:rPr lang="zh-CN" altLang="zh-CN" sz="2000" i="1"/>
                            </m:ctrlPr>
                          </m:dPr>
                          <m:e>
                            <m:r>
                              <a:rPr lang="en-US" altLang="zh-CN" sz="2000" i="1"/>
                              <m:t>𝑛</m:t>
                            </m:r>
                          </m:e>
                        </m:d>
                      </m:den>
                    </m:f>
                    <m:r>
                      <a:rPr lang="en-US" altLang="zh-CN" sz="2000" i="1"/>
                      <m:t>∙</m:t>
                    </m:r>
                    <m:f>
                      <m:fPr>
                        <m:ctrlPr>
                          <a:rPr lang="zh-CN" altLang="zh-CN" sz="2000" i="1"/>
                        </m:ctrlPr>
                      </m:fPr>
                      <m:num>
                        <m:sSup>
                          <m:sSupPr>
                            <m:ctrlPr>
                              <a:rPr lang="zh-CN" altLang="zh-CN" sz="2000" i="1"/>
                            </m:ctrlPr>
                          </m:sSupPr>
                          <m:e>
                            <m:sSub>
                              <m:sSubPr>
                                <m:ctrlPr>
                                  <a:rPr lang="zh-CN" altLang="zh-CN" sz="2000" i="1"/>
                                </m:ctrlPr>
                              </m:sSubPr>
                              <m:e>
                                <m:r>
                                  <a:rPr lang="en-US" altLang="zh-CN" sz="2000" i="1"/>
                                  <m:t>𝜎</m:t>
                                </m:r>
                              </m:e>
                              <m:sub>
                                <m:r>
                                  <a:rPr lang="en-US" altLang="zh-CN" sz="2000" i="1"/>
                                  <m:t>𝐴</m:t>
                                </m:r>
                              </m:sub>
                            </m:sSub>
                          </m:e>
                          <m:sup>
                            <m:r>
                              <a:rPr lang="en-US" altLang="zh-CN" sz="2000" i="1"/>
                              <m:t>2</m:t>
                            </m:r>
                          </m:sup>
                        </m:sSup>
                      </m:num>
                      <m:den>
                        <m:sSup>
                          <m:sSupPr>
                            <m:ctrlPr>
                              <a:rPr lang="zh-CN" altLang="zh-CN" sz="2000" i="1"/>
                            </m:ctrlPr>
                          </m:sSupPr>
                          <m:e>
                            <m:d>
                              <m:dPr>
                                <m:begChr m:val="〈"/>
                                <m:endChr m:val="〉"/>
                                <m:ctrlPr>
                                  <a:rPr lang="zh-CN" altLang="zh-CN" sz="2000" i="1"/>
                                </m:ctrlPr>
                              </m:dPr>
                              <m:e>
                                <m:r>
                                  <a:rPr lang="en-US" altLang="zh-CN" sz="2000" i="1"/>
                                  <m:t>𝐴</m:t>
                                </m:r>
                              </m:e>
                            </m:d>
                          </m:e>
                          <m:sup>
                            <m:r>
                              <a:rPr lang="en-US" altLang="zh-CN" sz="2000" i="1"/>
                              <m:t>2</m:t>
                            </m:r>
                          </m:sup>
                        </m:sSup>
                      </m:den>
                    </m:f>
                    <m:r>
                      <a:rPr lang="en-US" altLang="zh-CN" sz="2000" i="1"/>
                      <m:t>=</m:t>
                    </m:r>
                    <m:f>
                      <m:fPr>
                        <m:ctrlPr>
                          <a:rPr lang="zh-CN" altLang="zh-CN" sz="2000" i="1"/>
                        </m:ctrlPr>
                      </m:fPr>
                      <m:num>
                        <m:r>
                          <a:rPr lang="en-US" altLang="zh-CN" sz="2000" i="1"/>
                          <m:t>𝐹</m:t>
                        </m:r>
                      </m:num>
                      <m:den>
                        <m:d>
                          <m:dPr>
                            <m:begChr m:val="〈"/>
                            <m:endChr m:val="〉"/>
                            <m:ctrlPr>
                              <a:rPr lang="zh-CN" altLang="zh-CN" sz="2000" i="1"/>
                            </m:ctrlPr>
                          </m:dPr>
                          <m:e>
                            <m:r>
                              <a:rPr lang="en-US" altLang="zh-CN" sz="2000" i="1"/>
                              <m:t>𝑛</m:t>
                            </m:r>
                          </m:e>
                        </m:d>
                      </m:den>
                    </m:f>
                    <m:r>
                      <a:rPr lang="en-US" altLang="zh-CN" sz="2000" i="1"/>
                      <m:t>+</m:t>
                    </m:r>
                    <m:f>
                      <m:fPr>
                        <m:ctrlPr>
                          <a:rPr lang="zh-CN" altLang="zh-CN" sz="2000" i="1"/>
                        </m:ctrlPr>
                      </m:fPr>
                      <m:num>
                        <m:r>
                          <a:rPr lang="en-US" altLang="zh-CN" sz="2000" i="1"/>
                          <m:t>1</m:t>
                        </m:r>
                      </m:num>
                      <m:den>
                        <m:d>
                          <m:dPr>
                            <m:begChr m:val="〈"/>
                            <m:endChr m:val="〉"/>
                            <m:ctrlPr>
                              <a:rPr lang="zh-CN" altLang="zh-CN" sz="2000" i="1"/>
                            </m:ctrlPr>
                          </m:dPr>
                          <m:e>
                            <m:r>
                              <a:rPr lang="en-US" altLang="zh-CN" sz="2000" i="1"/>
                              <m:t>𝑛</m:t>
                            </m:r>
                          </m:e>
                        </m:d>
                      </m:den>
                    </m:f>
                    <m:r>
                      <a:rPr lang="en-US" altLang="zh-CN" sz="2000" i="1"/>
                      <m:t>∙</m:t>
                    </m:r>
                    <m:f>
                      <m:fPr>
                        <m:ctrlPr>
                          <a:rPr lang="zh-CN" altLang="zh-CN" sz="2000" i="1"/>
                        </m:ctrlPr>
                      </m:fPr>
                      <m:num>
                        <m:sSup>
                          <m:sSupPr>
                            <m:ctrlPr>
                              <a:rPr lang="zh-CN" altLang="zh-CN" sz="2000" i="1"/>
                            </m:ctrlPr>
                          </m:sSupPr>
                          <m:e>
                            <m:sSub>
                              <m:sSubPr>
                                <m:ctrlPr>
                                  <a:rPr lang="zh-CN" altLang="zh-CN" sz="2000" i="1"/>
                                </m:ctrlPr>
                              </m:sSubPr>
                              <m:e>
                                <m:r>
                                  <a:rPr lang="en-US" altLang="zh-CN" sz="2000" i="1"/>
                                  <m:t>𝜎</m:t>
                                </m:r>
                              </m:e>
                              <m:sub>
                                <m:r>
                                  <a:rPr lang="en-US" altLang="zh-CN" sz="2000" i="1"/>
                                  <m:t>𝐴</m:t>
                                </m:r>
                              </m:sub>
                            </m:sSub>
                          </m:e>
                          <m:sup>
                            <m:r>
                              <a:rPr lang="en-US" altLang="zh-CN" sz="2000" i="1"/>
                              <m:t>2</m:t>
                            </m:r>
                          </m:sup>
                        </m:sSup>
                      </m:num>
                      <m:den>
                        <m:sSup>
                          <m:sSupPr>
                            <m:ctrlPr>
                              <a:rPr lang="zh-CN" altLang="zh-CN" sz="2000" i="1"/>
                            </m:ctrlPr>
                          </m:sSupPr>
                          <m:e>
                            <m:d>
                              <m:dPr>
                                <m:begChr m:val="〈"/>
                                <m:endChr m:val="〉"/>
                                <m:ctrlPr>
                                  <a:rPr lang="zh-CN" altLang="zh-CN" sz="2000" i="1"/>
                                </m:ctrlPr>
                              </m:dPr>
                              <m:e>
                                <m:r>
                                  <a:rPr lang="en-US" altLang="zh-CN" sz="2000" i="1"/>
                                  <m:t>𝐴</m:t>
                                </m:r>
                              </m:e>
                            </m:d>
                          </m:e>
                          <m:sup>
                            <m:r>
                              <a:rPr lang="en-US" altLang="zh-CN" sz="2000" i="1"/>
                              <m:t>2</m:t>
                            </m:r>
                          </m:sup>
                        </m:sSup>
                      </m:den>
                    </m:f>
                    <m:r>
                      <a:rPr lang="en-US" altLang="zh-CN" sz="2000" i="1"/>
                      <m:t>=</m:t>
                    </m:r>
                    <m:f>
                      <m:fPr>
                        <m:ctrlPr>
                          <a:rPr lang="zh-CN" altLang="zh-CN" sz="2000" i="1"/>
                        </m:ctrlPr>
                      </m:fPr>
                      <m:num>
                        <m:r>
                          <a:rPr lang="en-US" altLang="zh-CN" sz="2000" i="1"/>
                          <m:t>1</m:t>
                        </m:r>
                      </m:num>
                      <m:den>
                        <m:d>
                          <m:dPr>
                            <m:begChr m:val="〈"/>
                            <m:endChr m:val="〉"/>
                            <m:ctrlPr>
                              <a:rPr lang="zh-CN" altLang="zh-CN" sz="2000" i="1"/>
                            </m:ctrlPr>
                          </m:dPr>
                          <m:e>
                            <m:r>
                              <a:rPr lang="en-US" altLang="zh-CN" sz="2000" i="1"/>
                              <m:t>𝑛</m:t>
                            </m:r>
                          </m:e>
                        </m:d>
                      </m:den>
                    </m:f>
                    <m:d>
                      <m:dPr>
                        <m:ctrlPr>
                          <a:rPr lang="zh-CN" altLang="zh-CN" sz="2000" i="1"/>
                        </m:ctrlPr>
                      </m:dPr>
                      <m:e>
                        <m:r>
                          <a:rPr lang="en-US" altLang="zh-CN" sz="2000" i="1"/>
                          <m:t>𝐹</m:t>
                        </m:r>
                        <m:r>
                          <a:rPr lang="en-US" altLang="zh-CN" sz="2000" i="1"/>
                          <m:t>+</m:t>
                        </m:r>
                        <m:f>
                          <m:fPr>
                            <m:ctrlPr>
                              <a:rPr lang="zh-CN" altLang="zh-CN" sz="2000" i="1"/>
                            </m:ctrlPr>
                          </m:fPr>
                          <m:num>
                            <m:sSup>
                              <m:sSupPr>
                                <m:ctrlPr>
                                  <a:rPr lang="zh-CN" altLang="zh-CN" sz="2000" i="1"/>
                                </m:ctrlPr>
                              </m:sSupPr>
                              <m:e>
                                <m:sSub>
                                  <m:sSubPr>
                                    <m:ctrlPr>
                                      <a:rPr lang="zh-CN" altLang="zh-CN" sz="2000" i="1"/>
                                    </m:ctrlPr>
                                  </m:sSubPr>
                                  <m:e>
                                    <m:r>
                                      <a:rPr lang="en-US" altLang="zh-CN" sz="2000" i="1"/>
                                      <m:t>𝜎</m:t>
                                    </m:r>
                                  </m:e>
                                  <m:sub>
                                    <m:r>
                                      <a:rPr lang="en-US" altLang="zh-CN" sz="2000" i="1"/>
                                      <m:t>𝐴</m:t>
                                    </m:r>
                                  </m:sub>
                                </m:sSub>
                              </m:e>
                              <m:sup>
                                <m:r>
                                  <a:rPr lang="en-US" altLang="zh-CN" sz="2000" i="1"/>
                                  <m:t>2</m:t>
                                </m:r>
                              </m:sup>
                            </m:sSup>
                          </m:num>
                          <m:den>
                            <m:sSup>
                              <m:sSupPr>
                                <m:ctrlPr>
                                  <a:rPr lang="zh-CN" altLang="zh-CN" sz="2000" i="1"/>
                                </m:ctrlPr>
                              </m:sSupPr>
                              <m:e>
                                <m:d>
                                  <m:dPr>
                                    <m:begChr m:val="〈"/>
                                    <m:endChr m:val="〉"/>
                                    <m:ctrlPr>
                                      <a:rPr lang="zh-CN" altLang="zh-CN" sz="2000" i="1"/>
                                    </m:ctrlPr>
                                  </m:dPr>
                                  <m:e>
                                    <m:r>
                                      <a:rPr lang="en-US" altLang="zh-CN" sz="2000" i="1"/>
                                      <m:t>𝐴</m:t>
                                    </m:r>
                                  </m:e>
                                </m:d>
                              </m:e>
                              <m:sup>
                                <m:r>
                                  <a:rPr lang="en-US" altLang="zh-CN" sz="2000" i="1"/>
                                  <m:t>2</m:t>
                                </m:r>
                              </m:sup>
                            </m:sSup>
                          </m:den>
                        </m:f>
                      </m:e>
                    </m:d>
                    <m:r>
                      <a:rPr lang="en-US" altLang="zh-CN" sz="2000" i="1"/>
                      <m:t>=</m:t>
                    </m:r>
                    <m:f>
                      <m:fPr>
                        <m:ctrlPr>
                          <a:rPr lang="zh-CN" altLang="zh-CN" sz="2000" i="1"/>
                        </m:ctrlPr>
                      </m:fPr>
                      <m:num>
                        <m:acc>
                          <m:accPr>
                            <m:chr m:val="̅"/>
                            <m:ctrlPr>
                              <a:rPr lang="zh-CN" altLang="zh-CN" sz="2000" i="1"/>
                            </m:ctrlPr>
                          </m:accPr>
                          <m:e>
                            <m:r>
                              <a:rPr lang="en-US" altLang="zh-CN" sz="2000" i="1"/>
                              <m:t>𝑊</m:t>
                            </m:r>
                          </m:e>
                        </m:acc>
                      </m:num>
                      <m:den>
                        <m:sSub>
                          <m:sSubPr>
                            <m:ctrlPr>
                              <a:rPr lang="zh-CN" altLang="zh-CN" sz="2000" i="1"/>
                            </m:ctrlPr>
                          </m:sSubPr>
                          <m:e>
                            <m:r>
                              <a:rPr lang="en-US" altLang="zh-CN" sz="2000" i="1"/>
                              <m:t>𝐸</m:t>
                            </m:r>
                          </m:e>
                          <m:sub>
                            <m:r>
                              <a:rPr lang="en-US" altLang="zh-CN" sz="2000" i="1"/>
                              <m:t>𝑝</m:t>
                            </m:r>
                          </m:sub>
                        </m:sSub>
                      </m:den>
                    </m:f>
                    <m:d>
                      <m:dPr>
                        <m:ctrlPr>
                          <a:rPr lang="zh-CN" altLang="zh-CN" sz="2000" i="1"/>
                        </m:ctrlPr>
                      </m:dPr>
                      <m:e>
                        <m:r>
                          <a:rPr lang="en-US" altLang="zh-CN" sz="2000" i="1"/>
                          <m:t>𝐹</m:t>
                        </m:r>
                        <m:r>
                          <a:rPr lang="en-US" altLang="zh-CN" sz="2000" i="1"/>
                          <m:t>+</m:t>
                        </m:r>
                        <m:f>
                          <m:fPr>
                            <m:ctrlPr>
                              <a:rPr lang="zh-CN" altLang="zh-CN" sz="2000" i="1"/>
                            </m:ctrlPr>
                          </m:fPr>
                          <m:num>
                            <m:sSup>
                              <m:sSupPr>
                                <m:ctrlPr>
                                  <a:rPr lang="zh-CN" altLang="zh-CN" sz="2000" i="1"/>
                                </m:ctrlPr>
                              </m:sSupPr>
                              <m:e>
                                <m:sSub>
                                  <m:sSubPr>
                                    <m:ctrlPr>
                                      <a:rPr lang="zh-CN" altLang="zh-CN" sz="2000" i="1"/>
                                    </m:ctrlPr>
                                  </m:sSubPr>
                                  <m:e>
                                    <m:r>
                                      <a:rPr lang="en-US" altLang="zh-CN" sz="2000" i="1"/>
                                      <m:t>𝜎</m:t>
                                    </m:r>
                                  </m:e>
                                  <m:sub>
                                    <m:r>
                                      <a:rPr lang="en-US" altLang="zh-CN" sz="2000" i="1"/>
                                      <m:t>𝐴</m:t>
                                    </m:r>
                                  </m:sub>
                                </m:sSub>
                              </m:e>
                              <m:sup>
                                <m:r>
                                  <a:rPr lang="en-US" altLang="zh-CN" sz="2000" i="1"/>
                                  <m:t>2</m:t>
                                </m:r>
                              </m:sup>
                            </m:sSup>
                          </m:num>
                          <m:den>
                            <m:sSup>
                              <m:sSupPr>
                                <m:ctrlPr>
                                  <a:rPr lang="zh-CN" altLang="zh-CN" sz="2000" i="1"/>
                                </m:ctrlPr>
                              </m:sSupPr>
                              <m:e>
                                <m:d>
                                  <m:dPr>
                                    <m:begChr m:val="〈"/>
                                    <m:endChr m:val="〉"/>
                                    <m:ctrlPr>
                                      <a:rPr lang="zh-CN" altLang="zh-CN" sz="2000" i="1"/>
                                    </m:ctrlPr>
                                  </m:dPr>
                                  <m:e>
                                    <m:r>
                                      <a:rPr lang="en-US" altLang="zh-CN" sz="2000" i="1"/>
                                      <m:t>𝐴</m:t>
                                    </m:r>
                                  </m:e>
                                </m:d>
                              </m:e>
                              <m:sup>
                                <m:r>
                                  <a:rPr lang="en-US" altLang="zh-CN" sz="2000" i="1"/>
                                  <m:t>2</m:t>
                                </m:r>
                              </m:sup>
                            </m:sSup>
                          </m:den>
                        </m:f>
                      </m:e>
                    </m:d>
                    <m:r>
                      <a:rPr lang="en-US" altLang="zh-CN" sz="2000"/>
                      <m:t>=</m:t>
                    </m:r>
                    <m:f>
                      <m:fPr>
                        <m:ctrlPr>
                          <a:rPr lang="zh-CN" altLang="zh-CN" sz="2000" i="1"/>
                        </m:ctrlPr>
                      </m:fPr>
                      <m:num>
                        <m:acc>
                          <m:accPr>
                            <m:chr m:val="̅"/>
                            <m:ctrlPr>
                              <a:rPr lang="zh-CN" altLang="zh-CN" sz="2000" i="1"/>
                            </m:ctrlPr>
                          </m:accPr>
                          <m:e>
                            <m:r>
                              <a:rPr lang="en-US" altLang="zh-CN" sz="2000" i="1"/>
                              <m:t>𝑊</m:t>
                            </m:r>
                          </m:e>
                        </m:acc>
                      </m:num>
                      <m:den>
                        <m:sSub>
                          <m:sSubPr>
                            <m:ctrlPr>
                              <a:rPr lang="zh-CN" altLang="zh-CN" sz="2000" i="1"/>
                            </m:ctrlPr>
                          </m:sSubPr>
                          <m:e>
                            <m:r>
                              <a:rPr lang="en-US" altLang="zh-CN" sz="2000" i="1"/>
                              <m:t>𝐸</m:t>
                            </m:r>
                          </m:e>
                          <m:sub>
                            <m:r>
                              <a:rPr lang="en-US" altLang="zh-CN" sz="2000" i="1"/>
                              <m:t>𝑛</m:t>
                            </m:r>
                          </m:sub>
                        </m:sSub>
                      </m:den>
                    </m:f>
                    <m:d>
                      <m:dPr>
                        <m:ctrlPr>
                          <a:rPr lang="zh-CN" altLang="zh-CN" sz="2000" i="1"/>
                        </m:ctrlPr>
                      </m:dPr>
                      <m:e>
                        <m:r>
                          <a:rPr lang="en-US" altLang="zh-CN" sz="2000" i="1"/>
                          <m:t>1+</m:t>
                        </m:r>
                        <m:f>
                          <m:fPr>
                            <m:ctrlPr>
                              <a:rPr lang="zh-CN" altLang="zh-CN" sz="2000" i="1"/>
                            </m:ctrlPr>
                          </m:fPr>
                          <m:num>
                            <m:r>
                              <a:rPr lang="en-US" altLang="zh-CN" sz="2000" i="1"/>
                              <m:t>1</m:t>
                            </m:r>
                          </m:num>
                          <m:den>
                            <m:sSup>
                              <m:sSupPr>
                                <m:ctrlPr>
                                  <a:rPr lang="zh-CN" altLang="zh-CN" sz="2000" i="1"/>
                                </m:ctrlPr>
                              </m:sSupPr>
                              <m:e>
                                <m:r>
                                  <a:rPr lang="en-US" altLang="zh-CN" sz="2000" i="1"/>
                                  <m:t>𝑘</m:t>
                                </m:r>
                              </m:e>
                              <m:sup>
                                <m:r>
                                  <a:rPr lang="en-US" altLang="zh-CN" sz="2000" i="1"/>
                                  <m:t>2</m:t>
                                </m:r>
                              </m:sup>
                            </m:sSup>
                          </m:den>
                        </m:f>
                      </m:e>
                    </m:d>
                    <m:d>
                      <m:dPr>
                        <m:ctrlPr>
                          <a:rPr lang="zh-CN" altLang="zh-CN" sz="2000" i="1"/>
                        </m:ctrlPr>
                      </m:dPr>
                      <m:e>
                        <m:r>
                          <a:rPr lang="en-US" altLang="zh-CN" sz="2000" i="1"/>
                          <m:t>𝐹</m:t>
                        </m:r>
                        <m:r>
                          <a:rPr lang="en-US" altLang="zh-CN" sz="2000" i="1"/>
                          <m:t>+</m:t>
                        </m:r>
                        <m:f>
                          <m:fPr>
                            <m:ctrlPr>
                              <a:rPr lang="zh-CN" altLang="zh-CN" sz="2000" i="1"/>
                            </m:ctrlPr>
                          </m:fPr>
                          <m:num>
                            <m:sSup>
                              <m:sSupPr>
                                <m:ctrlPr>
                                  <a:rPr lang="zh-CN" altLang="zh-CN" sz="2000" i="1"/>
                                </m:ctrlPr>
                              </m:sSupPr>
                              <m:e>
                                <m:sSub>
                                  <m:sSubPr>
                                    <m:ctrlPr>
                                      <a:rPr lang="zh-CN" altLang="zh-CN" sz="2000" i="1"/>
                                    </m:ctrlPr>
                                  </m:sSubPr>
                                  <m:e>
                                    <m:r>
                                      <a:rPr lang="en-US" altLang="zh-CN" sz="2000" i="1"/>
                                      <m:t>𝜎</m:t>
                                    </m:r>
                                  </m:e>
                                  <m:sub>
                                    <m:r>
                                      <a:rPr lang="en-US" altLang="zh-CN" sz="2000" i="1"/>
                                      <m:t>𝐴</m:t>
                                    </m:r>
                                  </m:sub>
                                </m:sSub>
                              </m:e>
                              <m:sup>
                                <m:r>
                                  <a:rPr lang="en-US" altLang="zh-CN" sz="2000" i="1"/>
                                  <m:t>2</m:t>
                                </m:r>
                              </m:sup>
                            </m:sSup>
                          </m:num>
                          <m:den>
                            <m:sSup>
                              <m:sSupPr>
                                <m:ctrlPr>
                                  <a:rPr lang="zh-CN" altLang="zh-CN" sz="2000" i="1"/>
                                </m:ctrlPr>
                              </m:sSupPr>
                              <m:e>
                                <m:d>
                                  <m:dPr>
                                    <m:begChr m:val="〈"/>
                                    <m:endChr m:val="〉"/>
                                    <m:ctrlPr>
                                      <a:rPr lang="zh-CN" altLang="zh-CN" sz="2000" i="1"/>
                                    </m:ctrlPr>
                                  </m:dPr>
                                  <m:e>
                                    <m:r>
                                      <a:rPr lang="en-US" altLang="zh-CN" sz="2000" i="1"/>
                                      <m:t>𝐴</m:t>
                                    </m:r>
                                  </m:e>
                                </m:d>
                              </m:e>
                              <m:sup>
                                <m:r>
                                  <a:rPr lang="en-US" altLang="zh-CN" sz="2000" i="1"/>
                                  <m:t>2</m:t>
                                </m:r>
                              </m:sup>
                            </m:sSup>
                          </m:den>
                        </m:f>
                      </m:e>
                    </m:d>
                    <m:r>
                      <a:rPr lang="en-US" altLang="zh-CN" sz="2000" i="1"/>
                      <m:t>≅</m:t>
                    </m:r>
                    <m:f>
                      <m:fPr>
                        <m:ctrlPr>
                          <a:rPr lang="zh-CN" altLang="zh-CN" sz="2000" i="1"/>
                        </m:ctrlPr>
                      </m:fPr>
                      <m:num>
                        <m:r>
                          <a:rPr lang="en-US" altLang="zh-CN" sz="2000" i="1"/>
                          <m:t>26.45</m:t>
                        </m:r>
                        <m:r>
                          <a:rPr lang="en-US" altLang="zh-CN" sz="2000" i="1"/>
                          <m:t>𝑒𝑉</m:t>
                        </m:r>
                      </m:num>
                      <m:den>
                        <m:r>
                          <a:rPr lang="en-US" altLang="zh-CN" sz="2000" i="1"/>
                          <m:t>5</m:t>
                        </m:r>
                        <m:r>
                          <a:rPr lang="en-US" altLang="zh-CN" sz="2000" i="1"/>
                          <m:t>𝑀𝑒𝑉</m:t>
                        </m:r>
                      </m:den>
                    </m:f>
                    <m:d>
                      <m:dPr>
                        <m:ctrlPr>
                          <a:rPr lang="zh-CN" altLang="zh-CN" sz="2000" i="1"/>
                        </m:ctrlPr>
                      </m:dPr>
                      <m:e>
                        <m:r>
                          <a:rPr lang="en-US" altLang="zh-CN" sz="2000" i="1"/>
                          <m:t>1+</m:t>
                        </m:r>
                        <m:f>
                          <m:fPr>
                            <m:ctrlPr>
                              <a:rPr lang="zh-CN" altLang="zh-CN" sz="2000" i="1"/>
                            </m:ctrlPr>
                          </m:fPr>
                          <m:num>
                            <m:r>
                              <a:rPr lang="en-US" altLang="zh-CN" sz="2000" i="1"/>
                              <m:t>1</m:t>
                            </m:r>
                          </m:num>
                          <m:den>
                            <m:sSup>
                              <m:sSupPr>
                                <m:ctrlPr>
                                  <a:rPr lang="zh-CN" altLang="zh-CN" sz="2000" i="1"/>
                                </m:ctrlPr>
                              </m:sSupPr>
                              <m:e>
                                <m:rad>
                                  <m:radPr>
                                    <m:degHide m:val="on"/>
                                    <m:ctrlPr>
                                      <a:rPr lang="zh-CN" altLang="zh-CN" sz="2000" i="1"/>
                                    </m:ctrlPr>
                                  </m:radPr>
                                  <m:deg/>
                                  <m:e>
                                    <m:r>
                                      <a:rPr lang="en-US" altLang="zh-CN" sz="2000" i="1"/>
                                      <m:t>3</m:t>
                                    </m:r>
                                  </m:e>
                                </m:rad>
                              </m:e>
                              <m:sup>
                                <m:r>
                                  <a:rPr lang="en-US" altLang="zh-CN" sz="2000" i="1"/>
                                  <m:t>2</m:t>
                                </m:r>
                              </m:sup>
                            </m:sSup>
                          </m:den>
                        </m:f>
                      </m:e>
                    </m:d>
                    <m:r>
                      <a:rPr lang="en-US" altLang="zh-CN" sz="2000" i="1"/>
                      <m:t>=</m:t>
                    </m:r>
                    <m:sSup>
                      <m:sSupPr>
                        <m:ctrlPr>
                          <a:rPr lang="zh-CN" altLang="zh-CN" sz="2000" i="1" smtClean="0">
                            <a:solidFill>
                              <a:srgbClr val="FF0000"/>
                            </a:solidFill>
                          </a:rPr>
                        </m:ctrlPr>
                      </m:sSupPr>
                      <m:e>
                        <m:r>
                          <a:rPr lang="en-US" altLang="zh-CN" sz="2000" i="1">
                            <a:solidFill>
                              <a:srgbClr val="FF0000"/>
                            </a:solidFill>
                          </a:rPr>
                          <m:t>0.002625</m:t>
                        </m:r>
                      </m:e>
                      <m:sup>
                        <m:r>
                          <a:rPr lang="en-US" altLang="zh-CN" sz="2000" i="1">
                            <a:solidFill>
                              <a:srgbClr val="FF0000"/>
                            </a:solidFill>
                          </a:rPr>
                          <m:t>2</m:t>
                        </m:r>
                      </m:sup>
                    </m:sSup>
                  </m:oMath>
                </a14:m>
                <a:endParaRPr lang="en-US" altLang="zh-CN" sz="2400" u="sng" dirty="0" smtClean="0"/>
              </a:p>
              <a:p>
                <a:pPr lvl="1"/>
                <a:endParaRPr lang="en-US" altLang="zh-CN" sz="2400" u="sng" dirty="0" smtClean="0"/>
              </a:p>
              <a:p>
                <a:r>
                  <a:rPr lang="zh-CN" altLang="en-US" sz="2400" u="sng" dirty="0" smtClean="0"/>
                  <a:t>由</a:t>
                </a:r>
                <a:r>
                  <a:rPr lang="zh-CN" altLang="en-US" sz="2400" u="sng" dirty="0"/>
                  <a:t>质子多次散射引起的</a:t>
                </a:r>
                <a:r>
                  <a:rPr lang="zh-CN" altLang="en-US" sz="2400" u="sng" dirty="0" smtClean="0"/>
                  <a:t>质子</a:t>
                </a:r>
                <a:r>
                  <a:rPr lang="zh-CN" altLang="en-US" sz="2400" u="sng" dirty="0"/>
                  <a:t>径迹斜率分辨率</a:t>
                </a:r>
                <a14:m>
                  <m:oMath xmlns:m="http://schemas.openxmlformats.org/officeDocument/2006/math">
                    <m:sSub>
                      <m:sSubPr>
                        <m:ctrlPr>
                          <a:rPr lang="zh-CN" altLang="zh-CN" sz="2400" i="1">
                            <a:latin typeface="Cambria Math"/>
                          </a:rPr>
                        </m:ctrlPr>
                      </m:sSubPr>
                      <m:e>
                        <m:r>
                          <a:rPr lang="en-US" altLang="zh-CN" sz="2400" i="1">
                            <a:latin typeface="Cambria Math"/>
                          </a:rPr>
                          <m:t>𝜎</m:t>
                        </m:r>
                      </m:e>
                      <m:sub>
                        <m:r>
                          <a:rPr lang="en-US" altLang="zh-CN" sz="2400" i="1">
                            <a:latin typeface="Cambria Math"/>
                          </a:rPr>
                          <m:t>𝑘</m:t>
                        </m:r>
                        <m:r>
                          <a:rPr lang="en-US" altLang="zh-CN" sz="2400" i="1">
                            <a:latin typeface="Cambria Math"/>
                          </a:rPr>
                          <m:t>(</m:t>
                        </m:r>
                        <m:r>
                          <a:rPr lang="en-US" altLang="zh-CN" sz="2400" i="1">
                            <a:latin typeface="Cambria Math"/>
                          </a:rPr>
                          <m:t>𝑠𝑐𝑎𝑡𝑡𝑒𝑟𝑖𝑛𝑔</m:t>
                        </m:r>
                        <m:r>
                          <a:rPr lang="en-US" altLang="zh-CN" sz="2400" i="1">
                            <a:latin typeface="Cambria Math"/>
                          </a:rPr>
                          <m:t>)</m:t>
                        </m:r>
                      </m:sub>
                    </m:sSub>
                  </m:oMath>
                </a14:m>
                <a:endParaRPr lang="en-US" altLang="zh-CN" sz="2400" i="1" dirty="0" smtClean="0">
                  <a:latin typeface="Cambria Math"/>
                </a:endParaRPr>
              </a:p>
              <a:p>
                <a:pPr lvl="1"/>
                <a:r>
                  <a:rPr lang="zh-CN" altLang="en-US" sz="2000" dirty="0" smtClean="0">
                    <a:latin typeface="Cambria Math"/>
                  </a:rPr>
                  <a:t>影响因素：质子能量，工作气体，拟合的径迹长度（拟合点数</a:t>
                </a:r>
                <a:r>
                  <a:rPr lang="en-US" altLang="zh-CN" sz="2000" i="1" dirty="0" smtClean="0">
                    <a:latin typeface="Cambria Math"/>
                  </a:rPr>
                  <a:t>N</a:t>
                </a:r>
                <a:r>
                  <a:rPr lang="zh-CN" altLang="en-US" sz="2000" dirty="0" smtClean="0">
                    <a:latin typeface="Cambria Math"/>
                  </a:rPr>
                  <a:t>）</a:t>
                </a:r>
                <a:endParaRPr lang="en-US" altLang="zh-CN" sz="2000" dirty="0" smtClean="0">
                  <a:latin typeface="Cambria Math"/>
                </a:endParaRPr>
              </a:p>
              <a:p>
                <a:pPr lvl="1"/>
                <a14:m>
                  <m:oMath xmlns:m="http://schemas.openxmlformats.org/officeDocument/2006/math">
                    <m:sSup>
                      <m:sSupPr>
                        <m:ctrlPr>
                          <a:rPr lang="zh-CN" altLang="zh-CN" sz="2000" i="1" smtClean="0">
                            <a:solidFill>
                              <a:srgbClr val="00B050"/>
                            </a:solidFill>
                          </a:rPr>
                        </m:ctrlPr>
                      </m:sSupPr>
                      <m:e>
                        <m:d>
                          <m:dPr>
                            <m:ctrlPr>
                              <a:rPr lang="zh-CN" altLang="zh-CN" sz="2000" i="1">
                                <a:solidFill>
                                  <a:srgbClr val="00B050"/>
                                </a:solidFill>
                              </a:rPr>
                            </m:ctrlPr>
                          </m:dPr>
                          <m:e>
                            <m:f>
                              <m:fPr>
                                <m:ctrlPr>
                                  <a:rPr lang="zh-CN" altLang="zh-CN" sz="2000" i="1">
                                    <a:solidFill>
                                      <a:srgbClr val="00B050"/>
                                    </a:solidFill>
                                  </a:rPr>
                                </m:ctrlPr>
                              </m:fPr>
                              <m:num>
                                <m:r>
                                  <a:rPr lang="en-US" altLang="zh-CN" sz="2000" i="1">
                                    <a:solidFill>
                                      <a:srgbClr val="00B050"/>
                                    </a:solidFill>
                                  </a:rPr>
                                  <m:t>−2</m:t>
                                </m:r>
                                <m:sSub>
                                  <m:sSubPr>
                                    <m:ctrlPr>
                                      <a:rPr lang="zh-CN" altLang="zh-CN" sz="2000" i="1">
                                        <a:solidFill>
                                          <a:srgbClr val="00B050"/>
                                        </a:solidFill>
                                      </a:rPr>
                                    </m:ctrlPr>
                                  </m:sSubPr>
                                  <m:e>
                                    <m:r>
                                      <a:rPr lang="en-US" altLang="zh-CN" sz="2000" i="1">
                                        <a:solidFill>
                                          <a:srgbClr val="00B050"/>
                                        </a:solidFill>
                                      </a:rPr>
                                      <m:t>𝜎</m:t>
                                    </m:r>
                                  </m:e>
                                  <m:sub>
                                    <m:r>
                                      <a:rPr lang="en-US" altLang="zh-CN" sz="2000" i="1">
                                        <a:solidFill>
                                          <a:srgbClr val="00B050"/>
                                        </a:solidFill>
                                      </a:rPr>
                                      <m:t>𝑘</m:t>
                                    </m:r>
                                    <m:r>
                                      <a:rPr lang="en-US" altLang="zh-CN" sz="2000" i="1">
                                        <a:solidFill>
                                          <a:srgbClr val="00B050"/>
                                        </a:solidFill>
                                      </a:rPr>
                                      <m:t>(</m:t>
                                    </m:r>
                                    <m:r>
                                      <a:rPr lang="en-US" altLang="zh-CN" sz="2000" i="1">
                                        <a:solidFill>
                                          <a:srgbClr val="00B050"/>
                                        </a:solidFill>
                                      </a:rPr>
                                      <m:t>𝑠𝑐𝑎𝑡𝑡𝑒𝑟𝑖𝑛𝑔</m:t>
                                    </m:r>
                                    <m:r>
                                      <a:rPr lang="en-US" altLang="zh-CN" sz="2000" i="1">
                                        <a:solidFill>
                                          <a:srgbClr val="00B050"/>
                                        </a:solidFill>
                                      </a:rPr>
                                      <m:t>)</m:t>
                                    </m:r>
                                  </m:sub>
                                </m:sSub>
                              </m:num>
                              <m:den>
                                <m:sSup>
                                  <m:sSupPr>
                                    <m:ctrlPr>
                                      <a:rPr lang="zh-CN" altLang="zh-CN" sz="2000" i="1">
                                        <a:solidFill>
                                          <a:srgbClr val="00B050"/>
                                        </a:solidFill>
                                      </a:rPr>
                                    </m:ctrlPr>
                                  </m:sSupPr>
                                  <m:e>
                                    <m:r>
                                      <a:rPr lang="en-US" altLang="zh-CN" sz="2000" i="1">
                                        <a:solidFill>
                                          <a:srgbClr val="00B050"/>
                                        </a:solidFill>
                                      </a:rPr>
                                      <m:t>𝑘</m:t>
                                    </m:r>
                                  </m:e>
                                  <m:sup>
                                    <m:r>
                                      <a:rPr lang="en-US" altLang="zh-CN" sz="2000" i="1">
                                        <a:solidFill>
                                          <a:srgbClr val="00B050"/>
                                        </a:solidFill>
                                      </a:rPr>
                                      <m:t>3</m:t>
                                    </m:r>
                                  </m:sup>
                                </m:sSup>
                                <m:r>
                                  <a:rPr lang="en-US" altLang="zh-CN" sz="2000" i="1">
                                    <a:solidFill>
                                      <a:srgbClr val="00B050"/>
                                    </a:solidFill>
                                  </a:rPr>
                                  <m:t>+</m:t>
                                </m:r>
                                <m:r>
                                  <a:rPr lang="en-US" altLang="zh-CN" sz="2000" i="1">
                                    <a:solidFill>
                                      <a:srgbClr val="00B050"/>
                                    </a:solidFill>
                                  </a:rPr>
                                  <m:t>𝑘</m:t>
                                </m:r>
                              </m:den>
                            </m:f>
                          </m:e>
                        </m:d>
                      </m:e>
                      <m:sup>
                        <m:r>
                          <a:rPr lang="en-US" altLang="zh-CN" sz="2000" i="1">
                            <a:solidFill>
                              <a:srgbClr val="00B050"/>
                            </a:solidFill>
                          </a:rPr>
                          <m:t>2</m:t>
                        </m:r>
                      </m:sup>
                    </m:sSup>
                    <m:r>
                      <a:rPr lang="en-US" altLang="zh-CN" sz="2000" i="1"/>
                      <m:t>=</m:t>
                    </m:r>
                    <m:sSup>
                      <m:sSupPr>
                        <m:ctrlPr>
                          <a:rPr lang="zh-CN" altLang="zh-CN" sz="2000" i="1"/>
                        </m:ctrlPr>
                      </m:sSupPr>
                      <m:e>
                        <m:d>
                          <m:dPr>
                            <m:ctrlPr>
                              <a:rPr lang="zh-CN" altLang="zh-CN" sz="2000" i="1"/>
                            </m:ctrlPr>
                          </m:dPr>
                          <m:e>
                            <m:f>
                              <m:fPr>
                                <m:ctrlPr>
                                  <a:rPr lang="zh-CN" altLang="zh-CN" sz="2000" i="1"/>
                                </m:ctrlPr>
                              </m:fPr>
                              <m:num>
                                <m:r>
                                  <a:rPr lang="en-US" altLang="zh-CN" sz="2000" i="1"/>
                                  <m:t>−2</m:t>
                                </m:r>
                                <m:sSub>
                                  <m:sSubPr>
                                    <m:ctrlPr>
                                      <a:rPr lang="zh-CN" altLang="zh-CN" sz="2000" i="1"/>
                                    </m:ctrlPr>
                                  </m:sSubPr>
                                  <m:e>
                                    <m:r>
                                      <a:rPr lang="en-US" altLang="zh-CN" sz="2000" i="1"/>
                                      <m:t>𝜎</m:t>
                                    </m:r>
                                  </m:e>
                                  <m:sub>
                                    <m:r>
                                      <a:rPr lang="en-US" altLang="zh-CN" sz="2000" i="1"/>
                                      <m:t>𝜃</m:t>
                                    </m:r>
                                    <m:r>
                                      <a:rPr lang="en-US" altLang="zh-CN" sz="2000" i="1"/>
                                      <m:t>(</m:t>
                                    </m:r>
                                    <m:r>
                                      <a:rPr lang="en-US" altLang="zh-CN" sz="2000" i="1"/>
                                      <m:t>𝑠𝑐𝑎𝑡𝑡𝑒𝑟𝑖𝑛𝑔</m:t>
                                    </m:r>
                                    <m:r>
                                      <a:rPr lang="en-US" altLang="zh-CN" sz="2000" i="1"/>
                                      <m:t>)</m:t>
                                    </m:r>
                                  </m:sub>
                                </m:sSub>
                              </m:num>
                              <m:den>
                                <m:sSup>
                                  <m:sSupPr>
                                    <m:ctrlPr>
                                      <a:rPr lang="zh-CN" altLang="zh-CN" sz="2000" i="1"/>
                                    </m:ctrlPr>
                                  </m:sSupPr>
                                  <m:e>
                                    <m:r>
                                      <a:rPr lang="en-US" altLang="zh-CN" sz="2000" i="1"/>
                                      <m:t>𝑠𝑖𝑛</m:t>
                                    </m:r>
                                  </m:e>
                                  <m:sup>
                                    <m:r>
                                      <a:rPr lang="en-US" altLang="zh-CN" sz="2000" i="1"/>
                                      <m:t>2</m:t>
                                    </m:r>
                                  </m:sup>
                                </m:sSup>
                                <m:r>
                                  <a:rPr lang="en-US" altLang="zh-CN" sz="2000" i="1"/>
                                  <m:t>𝜃</m:t>
                                </m:r>
                                <m:r>
                                  <a:rPr lang="en-US" altLang="zh-CN" sz="2000" i="1"/>
                                  <m:t>∙(</m:t>
                                </m:r>
                                <m:sSup>
                                  <m:sSupPr>
                                    <m:ctrlPr>
                                      <a:rPr lang="zh-CN" altLang="zh-CN" sz="2000" i="1"/>
                                    </m:ctrlPr>
                                  </m:sSupPr>
                                  <m:e>
                                    <m:r>
                                      <a:rPr lang="en-US" altLang="zh-CN" sz="2000" i="1"/>
                                      <m:t>𝑘</m:t>
                                    </m:r>
                                  </m:e>
                                  <m:sup>
                                    <m:r>
                                      <a:rPr lang="en-US" altLang="zh-CN" sz="2000" i="1"/>
                                      <m:t>3</m:t>
                                    </m:r>
                                  </m:sup>
                                </m:sSup>
                                <m:r>
                                  <a:rPr lang="en-US" altLang="zh-CN" sz="2000" i="1"/>
                                  <m:t>+</m:t>
                                </m:r>
                                <m:r>
                                  <a:rPr lang="en-US" altLang="zh-CN" sz="2000" i="1"/>
                                  <m:t>𝑘</m:t>
                                </m:r>
                                <m:r>
                                  <a:rPr lang="en-US" altLang="zh-CN" sz="2000" i="1"/>
                                  <m:t>)</m:t>
                                </m:r>
                              </m:den>
                            </m:f>
                          </m:e>
                        </m:d>
                      </m:e>
                      <m:sup>
                        <m:r>
                          <a:rPr lang="en-US" altLang="zh-CN" sz="2000" i="1"/>
                          <m:t>2</m:t>
                        </m:r>
                      </m:sup>
                    </m:sSup>
                    <m:r>
                      <a:rPr lang="en-US" altLang="zh-CN" sz="2000" i="1"/>
                      <m:t>=</m:t>
                    </m:r>
                    <m:sSup>
                      <m:sSupPr>
                        <m:ctrlPr>
                          <a:rPr lang="zh-CN" altLang="zh-CN" sz="2000" i="1"/>
                        </m:ctrlPr>
                      </m:sSupPr>
                      <m:e>
                        <m:d>
                          <m:dPr>
                            <m:ctrlPr>
                              <a:rPr lang="zh-CN" altLang="zh-CN" sz="2000" i="1"/>
                            </m:ctrlPr>
                          </m:dPr>
                          <m:e>
                            <m:r>
                              <a:rPr lang="en-US" altLang="zh-CN" sz="2000" i="1"/>
                              <m:t>−2</m:t>
                            </m:r>
                            <m:sSub>
                              <m:sSubPr>
                                <m:ctrlPr>
                                  <a:rPr lang="zh-CN" altLang="zh-CN" sz="2000" i="1"/>
                                </m:ctrlPr>
                              </m:sSubPr>
                              <m:e>
                                <m:r>
                                  <a:rPr lang="en-US" altLang="zh-CN" sz="2000" i="1"/>
                                  <m:t>𝜎</m:t>
                                </m:r>
                              </m:e>
                              <m:sub>
                                <m:r>
                                  <a:rPr lang="en-US" altLang="zh-CN" sz="2000" i="1"/>
                                  <m:t>𝜃</m:t>
                                </m:r>
                                <m:d>
                                  <m:dPr>
                                    <m:ctrlPr>
                                      <a:rPr lang="zh-CN" altLang="zh-CN" sz="2000" i="1"/>
                                    </m:ctrlPr>
                                  </m:dPr>
                                  <m:e>
                                    <m:r>
                                      <a:rPr lang="en-US" altLang="zh-CN" sz="2000" i="1"/>
                                      <m:t>𝑠𝑐𝑎𝑡𝑡𝑒𝑟𝑖𝑛𝑔</m:t>
                                    </m:r>
                                  </m:e>
                                </m:d>
                              </m:sub>
                            </m:sSub>
                            <m:r>
                              <a:rPr lang="en-US" altLang="zh-CN" sz="2000" i="1"/>
                              <m:t>∙</m:t>
                            </m:r>
                            <m:f>
                              <m:fPr>
                                <m:ctrlPr>
                                  <a:rPr lang="zh-CN" altLang="zh-CN" sz="2000" i="1"/>
                                </m:ctrlPr>
                              </m:fPr>
                              <m:num>
                                <m:r>
                                  <a:rPr lang="en-US" altLang="zh-CN" sz="2000" i="1"/>
                                  <m:t>1+</m:t>
                                </m:r>
                                <m:sSup>
                                  <m:sSupPr>
                                    <m:ctrlPr>
                                      <a:rPr lang="zh-CN" altLang="zh-CN" sz="2000" i="1"/>
                                    </m:ctrlPr>
                                  </m:sSupPr>
                                  <m:e>
                                    <m:r>
                                      <a:rPr lang="en-US" altLang="zh-CN" sz="2000" i="1"/>
                                      <m:t>𝑘</m:t>
                                    </m:r>
                                  </m:e>
                                  <m:sup>
                                    <m:r>
                                      <a:rPr lang="en-US" altLang="zh-CN" sz="2000" i="1"/>
                                      <m:t>2</m:t>
                                    </m:r>
                                  </m:sup>
                                </m:sSup>
                              </m:num>
                              <m:den>
                                <m:sSup>
                                  <m:sSupPr>
                                    <m:ctrlPr>
                                      <a:rPr lang="zh-CN" altLang="zh-CN" sz="2000" i="1"/>
                                    </m:ctrlPr>
                                  </m:sSupPr>
                                  <m:e>
                                    <m:r>
                                      <a:rPr lang="en-US" altLang="zh-CN" sz="2000" i="1"/>
                                      <m:t>𝑘</m:t>
                                    </m:r>
                                  </m:e>
                                  <m:sup>
                                    <m:r>
                                      <a:rPr lang="en-US" altLang="zh-CN" sz="2000" i="1"/>
                                      <m:t>3</m:t>
                                    </m:r>
                                  </m:sup>
                                </m:sSup>
                                <m:r>
                                  <a:rPr lang="en-US" altLang="zh-CN" sz="2000" i="1"/>
                                  <m:t>+</m:t>
                                </m:r>
                                <m:r>
                                  <a:rPr lang="en-US" altLang="zh-CN" sz="2000" i="1"/>
                                  <m:t>𝑘</m:t>
                                </m:r>
                              </m:den>
                            </m:f>
                          </m:e>
                        </m:d>
                      </m:e>
                      <m:sup>
                        <m:r>
                          <a:rPr lang="en-US" altLang="zh-CN" sz="2000" i="1"/>
                          <m:t>2</m:t>
                        </m:r>
                      </m:sup>
                    </m:sSup>
                    <m:r>
                      <a:rPr lang="en-US" altLang="zh-CN" sz="2000" i="1"/>
                      <m:t>=</m:t>
                    </m:r>
                    <m:sSup>
                      <m:sSupPr>
                        <m:ctrlPr>
                          <a:rPr lang="zh-CN" altLang="zh-CN" sz="2000" i="1" smtClean="0">
                            <a:solidFill>
                              <a:srgbClr val="00B050"/>
                            </a:solidFill>
                          </a:rPr>
                        </m:ctrlPr>
                      </m:sSupPr>
                      <m:e>
                        <m:r>
                          <a:rPr lang="en-US" altLang="zh-CN" sz="2000" i="1">
                            <a:solidFill>
                              <a:srgbClr val="00B050"/>
                            </a:solidFill>
                          </a:rPr>
                          <m:t>0.01415</m:t>
                        </m:r>
                      </m:e>
                      <m:sup>
                        <m:r>
                          <a:rPr lang="en-US" altLang="zh-CN" sz="2000" i="1">
                            <a:solidFill>
                              <a:srgbClr val="00B050"/>
                            </a:solidFill>
                          </a:rPr>
                          <m:t>2</m:t>
                        </m:r>
                      </m:sup>
                    </m:sSup>
                  </m:oMath>
                </a14:m>
                <a:endParaRPr lang="en-US" altLang="zh-CN" sz="2000" dirty="0" smtClean="0">
                  <a:latin typeface="Cambria Math"/>
                </a:endParaRPr>
              </a:p>
              <a:p>
                <a:pPr marL="457200" lvl="1" indent="0">
                  <a:buNone/>
                </a:pPr>
                <a:r>
                  <a:rPr lang="zh-CN" altLang="en-US" sz="2000" dirty="0" smtClean="0">
                    <a:latin typeface="Cambria Math"/>
                  </a:rPr>
                  <a:t>                                                                                                                  （</a:t>
                </a:r>
                <a14:m>
                  <m:oMath xmlns:m="http://schemas.openxmlformats.org/officeDocument/2006/math">
                    <m:r>
                      <a:rPr lang="en-US" altLang="zh-CN" sz="2000" i="1" dirty="0">
                        <a:latin typeface="Cambria Math"/>
                      </a:rPr>
                      <m:t>𝑁</m:t>
                    </m:r>
                    <m:r>
                      <a:rPr lang="en-US" altLang="zh-CN" sz="2000" i="1" dirty="0">
                        <a:latin typeface="Cambria Math"/>
                      </a:rPr>
                      <m:t>/</m:t>
                    </m:r>
                    <m:r>
                      <a:rPr lang="en-US" altLang="zh-CN" sz="2000" i="1" dirty="0" err="1">
                        <a:latin typeface="Cambria Math"/>
                      </a:rPr>
                      <m:t>𝑁</m:t>
                    </m:r>
                    <m:r>
                      <a:rPr lang="en-US" altLang="zh-CN" sz="2000" i="1" baseline="-25000" dirty="0" err="1">
                        <a:latin typeface="Cambria Math"/>
                      </a:rPr>
                      <m:t>𝑎𝑙𝑙</m:t>
                    </m:r>
                    <m:r>
                      <a:rPr lang="en-US" altLang="zh-CN" sz="2000" i="1" dirty="0">
                        <a:latin typeface="Cambria Math"/>
                      </a:rPr>
                      <m:t>=0.</m:t>
                    </m:r>
                    <m:r>
                      <a:rPr lang="en-US" altLang="zh-CN" sz="2000" b="0" i="1" dirty="0" smtClean="0">
                        <a:latin typeface="Cambria Math"/>
                      </a:rPr>
                      <m:t>3</m:t>
                    </m:r>
                  </m:oMath>
                </a14:m>
                <a:r>
                  <a:rPr lang="zh-CN" altLang="en-US" sz="2000" dirty="0" smtClean="0">
                    <a:latin typeface="Cambria Math"/>
                  </a:rPr>
                  <a:t>）</a:t>
                </a:r>
                <a:endParaRPr lang="en-US" altLang="zh-CN" sz="2000" dirty="0" smtClean="0">
                  <a:latin typeface="Cambria Math"/>
                </a:endParaRPr>
              </a:p>
              <a:p>
                <a:endParaRPr lang="en-US" altLang="zh-CN" sz="2400" u="sng" dirty="0" smtClean="0"/>
              </a:p>
              <a:p>
                <a:r>
                  <a:rPr lang="zh-CN" altLang="en-US" sz="2400" u="sng" dirty="0" smtClean="0"/>
                  <a:t>由</a:t>
                </a:r>
                <a:r>
                  <a:rPr lang="zh-CN" altLang="en-US" sz="2400" u="sng" dirty="0"/>
                  <a:t>径迹拟合精度引起的</a:t>
                </a:r>
                <a:r>
                  <a:rPr lang="zh-CN" altLang="en-US" sz="2400" u="sng" dirty="0" smtClean="0"/>
                  <a:t>质子</a:t>
                </a:r>
                <a:r>
                  <a:rPr lang="zh-CN" altLang="en-US" sz="2400" u="sng" dirty="0"/>
                  <a:t>径迹斜率分辨率</a:t>
                </a:r>
                <a14:m>
                  <m:oMath xmlns:m="http://schemas.openxmlformats.org/officeDocument/2006/math">
                    <m:sSub>
                      <m:sSubPr>
                        <m:ctrlPr>
                          <a:rPr lang="zh-CN" altLang="zh-CN" sz="2400" i="1">
                            <a:latin typeface="Cambria Math"/>
                          </a:rPr>
                        </m:ctrlPr>
                      </m:sSubPr>
                      <m:e>
                        <m:r>
                          <a:rPr lang="en-US" altLang="zh-CN" sz="2400" i="1">
                            <a:latin typeface="Cambria Math"/>
                          </a:rPr>
                          <m:t>𝜎</m:t>
                        </m:r>
                      </m:e>
                      <m:sub>
                        <m:r>
                          <a:rPr lang="en-US" altLang="zh-CN" sz="2400" i="1">
                            <a:latin typeface="Cambria Math"/>
                          </a:rPr>
                          <m:t>𝑘</m:t>
                        </m:r>
                        <m:d>
                          <m:dPr>
                            <m:ctrlPr>
                              <a:rPr lang="zh-CN" altLang="zh-CN" sz="2400" i="1">
                                <a:latin typeface="Cambria Math"/>
                              </a:rPr>
                            </m:ctrlPr>
                          </m:dPr>
                          <m:e>
                            <m:r>
                              <a:rPr lang="en-US" altLang="zh-CN" sz="2400" i="1">
                                <a:latin typeface="Cambria Math"/>
                              </a:rPr>
                              <m:t>𝑓𝑖𝑡</m:t>
                            </m:r>
                          </m:e>
                        </m:d>
                      </m:sub>
                    </m:sSub>
                  </m:oMath>
                </a14:m>
                <a:endParaRPr lang="en-US" altLang="zh-CN" sz="2400" i="1" dirty="0" smtClean="0">
                  <a:latin typeface="Cambria Math"/>
                </a:endParaRPr>
              </a:p>
              <a:p>
                <a:pPr lvl="1"/>
                <a:r>
                  <a:rPr lang="zh-CN" altLang="en-US" sz="2000" dirty="0" smtClean="0">
                    <a:latin typeface="Cambria Math"/>
                  </a:rPr>
                  <a:t>影响因素：</a:t>
                </a:r>
                <a:r>
                  <a:rPr lang="en-US" altLang="zh-CN" sz="2000" dirty="0" err="1" smtClean="0">
                    <a:latin typeface="Cambria Math"/>
                  </a:rPr>
                  <a:t>nTPC</a:t>
                </a:r>
                <a:r>
                  <a:rPr lang="zh-CN" altLang="en-US" sz="2000" dirty="0" smtClean="0">
                    <a:latin typeface="Cambria Math"/>
                  </a:rPr>
                  <a:t>的</a:t>
                </a:r>
                <a:r>
                  <a:rPr lang="en-US" altLang="zh-CN" sz="2000" dirty="0" smtClean="0">
                    <a:latin typeface="Cambria Math"/>
                  </a:rPr>
                  <a:t>z</a:t>
                </a:r>
                <a:r>
                  <a:rPr lang="zh-CN" altLang="en-US" sz="2000" dirty="0" smtClean="0">
                    <a:latin typeface="Cambria Math"/>
                  </a:rPr>
                  <a:t>方向空间分辨率，拟合点数</a:t>
                </a:r>
                <a:r>
                  <a:rPr lang="en-US" altLang="zh-CN" sz="2000" i="1" dirty="0" smtClean="0">
                    <a:latin typeface="Cambria Math"/>
                  </a:rPr>
                  <a:t>N</a:t>
                </a:r>
              </a:p>
              <a:p>
                <a:pPr lvl="1"/>
                <a14:m>
                  <m:oMath xmlns:m="http://schemas.openxmlformats.org/officeDocument/2006/math">
                    <m:sSup>
                      <m:sSupPr>
                        <m:ctrlPr>
                          <a:rPr lang="zh-CN" altLang="zh-CN" sz="2000" i="1" smtClean="0">
                            <a:solidFill>
                              <a:srgbClr val="0070C0"/>
                            </a:solidFill>
                          </a:rPr>
                        </m:ctrlPr>
                      </m:sSupPr>
                      <m:e>
                        <m:d>
                          <m:dPr>
                            <m:ctrlPr>
                              <a:rPr lang="zh-CN" altLang="zh-CN" sz="2000" i="1">
                                <a:solidFill>
                                  <a:srgbClr val="0070C0"/>
                                </a:solidFill>
                              </a:rPr>
                            </m:ctrlPr>
                          </m:dPr>
                          <m:e>
                            <m:f>
                              <m:fPr>
                                <m:ctrlPr>
                                  <a:rPr lang="zh-CN" altLang="zh-CN" sz="2000" i="1">
                                    <a:solidFill>
                                      <a:srgbClr val="0070C0"/>
                                    </a:solidFill>
                                  </a:rPr>
                                </m:ctrlPr>
                              </m:fPr>
                              <m:num>
                                <m:r>
                                  <a:rPr lang="en-US" altLang="zh-CN" sz="2000" i="1">
                                    <a:solidFill>
                                      <a:srgbClr val="0070C0"/>
                                    </a:solidFill>
                                  </a:rPr>
                                  <m:t>−2</m:t>
                                </m:r>
                                <m:sSub>
                                  <m:sSubPr>
                                    <m:ctrlPr>
                                      <a:rPr lang="zh-CN" altLang="zh-CN" sz="2000" i="1">
                                        <a:solidFill>
                                          <a:srgbClr val="0070C0"/>
                                        </a:solidFill>
                                      </a:rPr>
                                    </m:ctrlPr>
                                  </m:sSubPr>
                                  <m:e>
                                    <m:r>
                                      <a:rPr lang="en-US" altLang="zh-CN" sz="2000" i="1">
                                        <a:solidFill>
                                          <a:srgbClr val="0070C0"/>
                                        </a:solidFill>
                                      </a:rPr>
                                      <m:t>𝜎</m:t>
                                    </m:r>
                                  </m:e>
                                  <m:sub>
                                    <m:r>
                                      <a:rPr lang="en-US" altLang="zh-CN" sz="2000" i="1">
                                        <a:solidFill>
                                          <a:srgbClr val="0070C0"/>
                                        </a:solidFill>
                                      </a:rPr>
                                      <m:t>𝑘</m:t>
                                    </m:r>
                                    <m:d>
                                      <m:dPr>
                                        <m:ctrlPr>
                                          <a:rPr lang="zh-CN" altLang="zh-CN" sz="2000" i="1">
                                            <a:solidFill>
                                              <a:srgbClr val="0070C0"/>
                                            </a:solidFill>
                                          </a:rPr>
                                        </m:ctrlPr>
                                      </m:dPr>
                                      <m:e>
                                        <m:r>
                                          <a:rPr lang="en-US" altLang="zh-CN" sz="2000" i="1">
                                            <a:solidFill>
                                              <a:srgbClr val="0070C0"/>
                                            </a:solidFill>
                                          </a:rPr>
                                          <m:t>𝑓𝑖𝑡</m:t>
                                        </m:r>
                                      </m:e>
                                    </m:d>
                                  </m:sub>
                                </m:sSub>
                              </m:num>
                              <m:den>
                                <m:sSup>
                                  <m:sSupPr>
                                    <m:ctrlPr>
                                      <a:rPr lang="zh-CN" altLang="zh-CN" sz="2000" i="1">
                                        <a:solidFill>
                                          <a:srgbClr val="0070C0"/>
                                        </a:solidFill>
                                      </a:rPr>
                                    </m:ctrlPr>
                                  </m:sSupPr>
                                  <m:e>
                                    <m:r>
                                      <a:rPr lang="en-US" altLang="zh-CN" sz="2000" i="1">
                                        <a:solidFill>
                                          <a:srgbClr val="0070C0"/>
                                        </a:solidFill>
                                      </a:rPr>
                                      <m:t>𝑘</m:t>
                                    </m:r>
                                  </m:e>
                                  <m:sup>
                                    <m:r>
                                      <a:rPr lang="en-US" altLang="zh-CN" sz="2000" i="1">
                                        <a:solidFill>
                                          <a:srgbClr val="0070C0"/>
                                        </a:solidFill>
                                      </a:rPr>
                                      <m:t>3</m:t>
                                    </m:r>
                                  </m:sup>
                                </m:sSup>
                                <m:r>
                                  <a:rPr lang="en-US" altLang="zh-CN" sz="2000" i="1">
                                    <a:solidFill>
                                      <a:srgbClr val="0070C0"/>
                                    </a:solidFill>
                                  </a:rPr>
                                  <m:t>+</m:t>
                                </m:r>
                                <m:r>
                                  <a:rPr lang="en-US" altLang="zh-CN" sz="2000" i="1">
                                    <a:solidFill>
                                      <a:srgbClr val="0070C0"/>
                                    </a:solidFill>
                                  </a:rPr>
                                  <m:t>𝑘</m:t>
                                </m:r>
                              </m:den>
                            </m:f>
                          </m:e>
                        </m:d>
                      </m:e>
                      <m:sup>
                        <m:r>
                          <a:rPr lang="en-US" altLang="zh-CN" sz="2000" i="1">
                            <a:solidFill>
                              <a:srgbClr val="0070C0"/>
                            </a:solidFill>
                          </a:rPr>
                          <m:t>2</m:t>
                        </m:r>
                      </m:sup>
                    </m:sSup>
                    <m:r>
                      <a:rPr lang="en-US" altLang="zh-CN" sz="2000"/>
                      <m:t>=</m:t>
                    </m:r>
                    <m:sSup>
                      <m:sSupPr>
                        <m:ctrlPr>
                          <a:rPr lang="zh-CN" altLang="zh-CN" sz="2000" i="1"/>
                        </m:ctrlPr>
                      </m:sSupPr>
                      <m:e>
                        <m:d>
                          <m:dPr>
                            <m:ctrlPr>
                              <a:rPr lang="zh-CN" altLang="zh-CN" sz="2000" i="1"/>
                            </m:ctrlPr>
                          </m:dPr>
                          <m:e>
                            <m:f>
                              <m:fPr>
                                <m:ctrlPr>
                                  <a:rPr lang="zh-CN" altLang="zh-CN" sz="2000" i="1"/>
                                </m:ctrlPr>
                              </m:fPr>
                              <m:num>
                                <m:r>
                                  <a:rPr lang="en-US" altLang="zh-CN" sz="2000" i="1"/>
                                  <m:t>−2</m:t>
                                </m:r>
                              </m:num>
                              <m:den>
                                <m:sSup>
                                  <m:sSupPr>
                                    <m:ctrlPr>
                                      <a:rPr lang="zh-CN" altLang="zh-CN" sz="2000" i="1"/>
                                    </m:ctrlPr>
                                  </m:sSupPr>
                                  <m:e>
                                    <m:r>
                                      <a:rPr lang="en-US" altLang="zh-CN" sz="2000" i="1"/>
                                      <m:t>𝑘</m:t>
                                    </m:r>
                                  </m:e>
                                  <m:sup>
                                    <m:r>
                                      <a:rPr lang="en-US" altLang="zh-CN" sz="2000" i="1"/>
                                      <m:t>3</m:t>
                                    </m:r>
                                  </m:sup>
                                </m:sSup>
                                <m:r>
                                  <a:rPr lang="en-US" altLang="zh-CN" sz="2000" i="1"/>
                                  <m:t>+</m:t>
                                </m:r>
                                <m:r>
                                  <a:rPr lang="en-US" altLang="zh-CN" sz="2000" i="1"/>
                                  <m:t>𝑘</m:t>
                                </m:r>
                              </m:den>
                            </m:f>
                          </m:e>
                        </m:d>
                      </m:e>
                      <m:sup>
                        <m:r>
                          <a:rPr lang="en-US" altLang="zh-CN" sz="2000" i="1"/>
                          <m:t>2</m:t>
                        </m:r>
                      </m:sup>
                    </m:sSup>
                    <m:r>
                      <a:rPr lang="en-US" altLang="zh-CN" sz="2000" i="1"/>
                      <m:t>∙</m:t>
                    </m:r>
                    <m:f>
                      <m:fPr>
                        <m:ctrlPr>
                          <a:rPr lang="zh-CN" altLang="zh-CN" sz="2000" i="1"/>
                        </m:ctrlPr>
                      </m:fPr>
                      <m:num>
                        <m:nary>
                          <m:naryPr>
                            <m:chr m:val="∑"/>
                            <m:limLoc m:val="undOvr"/>
                            <m:ctrlPr>
                              <a:rPr lang="zh-CN" altLang="zh-CN" sz="2000" i="1"/>
                            </m:ctrlPr>
                          </m:naryPr>
                          <m:sub>
                            <m:r>
                              <a:rPr lang="en-US" altLang="zh-CN" sz="2000" i="1"/>
                              <m:t>𝑖</m:t>
                            </m:r>
                            <m:r>
                              <a:rPr lang="en-US" altLang="zh-CN" sz="2000" i="1"/>
                              <m:t>=1</m:t>
                            </m:r>
                          </m:sub>
                          <m:sup>
                            <m:r>
                              <a:rPr lang="en-US" altLang="zh-CN" sz="2000" i="1"/>
                              <m:t>𝑁</m:t>
                            </m:r>
                          </m:sup>
                          <m:e>
                            <m:f>
                              <m:fPr>
                                <m:ctrlPr>
                                  <a:rPr lang="zh-CN" altLang="zh-CN" sz="2000" i="1"/>
                                </m:ctrlPr>
                              </m:fPr>
                              <m:num>
                                <m:r>
                                  <a:rPr lang="en-US" altLang="zh-CN" sz="2000" i="1"/>
                                  <m:t>1</m:t>
                                </m:r>
                              </m:num>
                              <m:den>
                                <m:sSup>
                                  <m:sSupPr>
                                    <m:ctrlPr>
                                      <a:rPr lang="zh-CN" altLang="zh-CN" sz="2000" i="1"/>
                                    </m:ctrlPr>
                                  </m:sSupPr>
                                  <m:e>
                                    <m:sSub>
                                      <m:sSubPr>
                                        <m:ctrlPr>
                                          <a:rPr lang="zh-CN" altLang="zh-CN" sz="2000" i="1"/>
                                        </m:ctrlPr>
                                      </m:sSubPr>
                                      <m:e>
                                        <m:r>
                                          <a:rPr lang="en-US" altLang="zh-CN" sz="2000" i="1"/>
                                          <m:t>𝜎</m:t>
                                        </m:r>
                                      </m:e>
                                      <m:sub>
                                        <m:sSub>
                                          <m:sSubPr>
                                            <m:ctrlPr>
                                              <a:rPr lang="zh-CN" altLang="zh-CN" sz="2000" i="1"/>
                                            </m:ctrlPr>
                                          </m:sSubPr>
                                          <m:e>
                                            <m:r>
                                              <a:rPr lang="en-US" altLang="zh-CN" sz="2000" i="1"/>
                                              <m:t>𝑧</m:t>
                                            </m:r>
                                          </m:e>
                                          <m:sub>
                                            <m:r>
                                              <a:rPr lang="en-US" altLang="zh-CN" sz="2000" i="1"/>
                                              <m:t>𝑖</m:t>
                                            </m:r>
                                          </m:sub>
                                        </m:sSub>
                                      </m:sub>
                                    </m:sSub>
                                  </m:e>
                                  <m:sup>
                                    <m:r>
                                      <a:rPr lang="en-US" altLang="zh-CN" sz="2000" i="1"/>
                                      <m:t>2</m:t>
                                    </m:r>
                                  </m:sup>
                                </m:sSup>
                              </m:den>
                            </m:f>
                          </m:e>
                        </m:nary>
                      </m:num>
                      <m:den>
                        <m:nary>
                          <m:naryPr>
                            <m:chr m:val="∑"/>
                            <m:limLoc m:val="undOvr"/>
                            <m:ctrlPr>
                              <a:rPr lang="zh-CN" altLang="zh-CN" sz="2000" i="1"/>
                            </m:ctrlPr>
                          </m:naryPr>
                          <m:sub>
                            <m:r>
                              <a:rPr lang="en-US" altLang="zh-CN" sz="2000" i="1"/>
                              <m:t>𝑖</m:t>
                            </m:r>
                            <m:r>
                              <a:rPr lang="en-US" altLang="zh-CN" sz="2000" i="1"/>
                              <m:t>=1</m:t>
                            </m:r>
                          </m:sub>
                          <m:sup>
                            <m:r>
                              <a:rPr lang="en-US" altLang="zh-CN" sz="2000" i="1"/>
                              <m:t>𝑁</m:t>
                            </m:r>
                          </m:sup>
                          <m:e>
                            <m:f>
                              <m:fPr>
                                <m:ctrlPr>
                                  <a:rPr lang="zh-CN" altLang="zh-CN" sz="2000" i="1"/>
                                </m:ctrlPr>
                              </m:fPr>
                              <m:num>
                                <m:r>
                                  <a:rPr lang="en-US" altLang="zh-CN" sz="2000" i="1"/>
                                  <m:t>1</m:t>
                                </m:r>
                              </m:num>
                              <m:den>
                                <m:sSup>
                                  <m:sSupPr>
                                    <m:ctrlPr>
                                      <a:rPr lang="zh-CN" altLang="zh-CN" sz="2000" i="1"/>
                                    </m:ctrlPr>
                                  </m:sSupPr>
                                  <m:e>
                                    <m:sSub>
                                      <m:sSubPr>
                                        <m:ctrlPr>
                                          <a:rPr lang="zh-CN" altLang="zh-CN" sz="2000" i="1"/>
                                        </m:ctrlPr>
                                      </m:sSubPr>
                                      <m:e>
                                        <m:r>
                                          <a:rPr lang="en-US" altLang="zh-CN" sz="2000" i="1"/>
                                          <m:t>𝜎</m:t>
                                        </m:r>
                                      </m:e>
                                      <m:sub>
                                        <m:sSub>
                                          <m:sSubPr>
                                            <m:ctrlPr>
                                              <a:rPr lang="zh-CN" altLang="zh-CN" sz="2000" i="1"/>
                                            </m:ctrlPr>
                                          </m:sSubPr>
                                          <m:e>
                                            <m:r>
                                              <a:rPr lang="en-US" altLang="zh-CN" sz="2000" i="1"/>
                                              <m:t>𝑧</m:t>
                                            </m:r>
                                          </m:e>
                                          <m:sub>
                                            <m:r>
                                              <a:rPr lang="en-US" altLang="zh-CN" sz="2000" i="1"/>
                                              <m:t>𝑖</m:t>
                                            </m:r>
                                          </m:sub>
                                        </m:sSub>
                                      </m:sub>
                                    </m:sSub>
                                  </m:e>
                                  <m:sup>
                                    <m:r>
                                      <a:rPr lang="en-US" altLang="zh-CN" sz="2000" i="1"/>
                                      <m:t>2</m:t>
                                    </m:r>
                                  </m:sup>
                                </m:sSup>
                              </m:den>
                            </m:f>
                          </m:e>
                        </m:nary>
                        <m:r>
                          <a:rPr lang="en-US" altLang="zh-CN" sz="2000"/>
                          <m:t>∙</m:t>
                        </m:r>
                        <m:nary>
                          <m:naryPr>
                            <m:chr m:val="∑"/>
                            <m:limLoc m:val="undOvr"/>
                            <m:ctrlPr>
                              <a:rPr lang="zh-CN" altLang="zh-CN" sz="2000" i="1"/>
                            </m:ctrlPr>
                          </m:naryPr>
                          <m:sub>
                            <m:r>
                              <a:rPr lang="en-US" altLang="zh-CN" sz="2000" i="1"/>
                              <m:t>𝑖</m:t>
                            </m:r>
                            <m:r>
                              <a:rPr lang="en-US" altLang="zh-CN" sz="2000" i="1"/>
                              <m:t>=1</m:t>
                            </m:r>
                          </m:sub>
                          <m:sup>
                            <m:r>
                              <a:rPr lang="en-US" altLang="zh-CN" sz="2000" i="1"/>
                              <m:t>𝑁</m:t>
                            </m:r>
                          </m:sup>
                          <m:e>
                            <m:f>
                              <m:fPr>
                                <m:ctrlPr>
                                  <a:rPr lang="zh-CN" altLang="zh-CN" sz="2000" i="1"/>
                                </m:ctrlPr>
                              </m:fPr>
                              <m:num>
                                <m:sSup>
                                  <m:sSupPr>
                                    <m:ctrlPr>
                                      <a:rPr lang="zh-CN" altLang="zh-CN" sz="2000" i="1"/>
                                    </m:ctrlPr>
                                  </m:sSupPr>
                                  <m:e>
                                    <m:sSub>
                                      <m:sSubPr>
                                        <m:ctrlPr>
                                          <a:rPr lang="zh-CN" altLang="zh-CN" sz="2000" i="1"/>
                                        </m:ctrlPr>
                                      </m:sSubPr>
                                      <m:e>
                                        <m:r>
                                          <a:rPr lang="en-US" altLang="zh-CN" sz="2000" i="1"/>
                                          <m:t>𝑟</m:t>
                                        </m:r>
                                      </m:e>
                                      <m:sub>
                                        <m:r>
                                          <a:rPr lang="en-US" altLang="zh-CN" sz="2000" i="1"/>
                                          <m:t>𝑖</m:t>
                                        </m:r>
                                      </m:sub>
                                    </m:sSub>
                                  </m:e>
                                  <m:sup>
                                    <m:r>
                                      <a:rPr lang="en-US" altLang="zh-CN" sz="2000" i="1"/>
                                      <m:t>2</m:t>
                                    </m:r>
                                  </m:sup>
                                </m:sSup>
                              </m:num>
                              <m:den>
                                <m:sSup>
                                  <m:sSupPr>
                                    <m:ctrlPr>
                                      <a:rPr lang="zh-CN" altLang="zh-CN" sz="2000" i="1"/>
                                    </m:ctrlPr>
                                  </m:sSupPr>
                                  <m:e>
                                    <m:sSub>
                                      <m:sSubPr>
                                        <m:ctrlPr>
                                          <a:rPr lang="zh-CN" altLang="zh-CN" sz="2000" i="1"/>
                                        </m:ctrlPr>
                                      </m:sSubPr>
                                      <m:e>
                                        <m:r>
                                          <a:rPr lang="en-US" altLang="zh-CN" sz="2000" i="1"/>
                                          <m:t>𝜎</m:t>
                                        </m:r>
                                      </m:e>
                                      <m:sub>
                                        <m:sSub>
                                          <m:sSubPr>
                                            <m:ctrlPr>
                                              <a:rPr lang="zh-CN" altLang="zh-CN" sz="2000" i="1"/>
                                            </m:ctrlPr>
                                          </m:sSubPr>
                                          <m:e>
                                            <m:r>
                                              <a:rPr lang="en-US" altLang="zh-CN" sz="2000" i="1"/>
                                              <m:t>𝑧</m:t>
                                            </m:r>
                                          </m:e>
                                          <m:sub>
                                            <m:r>
                                              <a:rPr lang="en-US" altLang="zh-CN" sz="2000" i="1"/>
                                              <m:t>𝑖</m:t>
                                            </m:r>
                                          </m:sub>
                                        </m:sSub>
                                      </m:sub>
                                    </m:sSub>
                                  </m:e>
                                  <m:sup>
                                    <m:r>
                                      <a:rPr lang="en-US" altLang="zh-CN" sz="2000" i="1"/>
                                      <m:t>2</m:t>
                                    </m:r>
                                  </m:sup>
                                </m:sSup>
                              </m:den>
                            </m:f>
                          </m:e>
                        </m:nary>
                        <m:r>
                          <a:rPr lang="en-US" altLang="zh-CN" sz="2000" i="1"/>
                          <m:t>−</m:t>
                        </m:r>
                        <m:nary>
                          <m:naryPr>
                            <m:chr m:val="∑"/>
                            <m:limLoc m:val="undOvr"/>
                            <m:ctrlPr>
                              <a:rPr lang="zh-CN" altLang="zh-CN" sz="2000" i="1"/>
                            </m:ctrlPr>
                          </m:naryPr>
                          <m:sub>
                            <m:r>
                              <a:rPr lang="en-US" altLang="zh-CN" sz="2000" i="1"/>
                              <m:t>𝑖</m:t>
                            </m:r>
                            <m:r>
                              <a:rPr lang="en-US" altLang="zh-CN" sz="2000" i="1"/>
                              <m:t>=1</m:t>
                            </m:r>
                          </m:sub>
                          <m:sup>
                            <m:r>
                              <a:rPr lang="en-US" altLang="zh-CN" sz="2000" i="1"/>
                              <m:t>𝑁</m:t>
                            </m:r>
                          </m:sup>
                          <m:e>
                            <m:f>
                              <m:fPr>
                                <m:ctrlPr>
                                  <a:rPr lang="zh-CN" altLang="zh-CN" sz="2000" i="1"/>
                                </m:ctrlPr>
                              </m:fPr>
                              <m:num>
                                <m:sSub>
                                  <m:sSubPr>
                                    <m:ctrlPr>
                                      <a:rPr lang="zh-CN" altLang="zh-CN" sz="2000" i="1"/>
                                    </m:ctrlPr>
                                  </m:sSubPr>
                                  <m:e>
                                    <m:r>
                                      <a:rPr lang="en-US" altLang="zh-CN" sz="2000" i="1"/>
                                      <m:t>𝑟</m:t>
                                    </m:r>
                                  </m:e>
                                  <m:sub>
                                    <m:r>
                                      <a:rPr lang="en-US" altLang="zh-CN" sz="2000" i="1"/>
                                      <m:t>𝑖</m:t>
                                    </m:r>
                                  </m:sub>
                                </m:sSub>
                              </m:num>
                              <m:den>
                                <m:sSup>
                                  <m:sSupPr>
                                    <m:ctrlPr>
                                      <a:rPr lang="zh-CN" altLang="zh-CN" sz="2000" i="1"/>
                                    </m:ctrlPr>
                                  </m:sSupPr>
                                  <m:e>
                                    <m:sSub>
                                      <m:sSubPr>
                                        <m:ctrlPr>
                                          <a:rPr lang="zh-CN" altLang="zh-CN" sz="2000" i="1"/>
                                        </m:ctrlPr>
                                      </m:sSubPr>
                                      <m:e>
                                        <m:r>
                                          <a:rPr lang="en-US" altLang="zh-CN" sz="2000" i="1"/>
                                          <m:t>𝜎</m:t>
                                        </m:r>
                                      </m:e>
                                      <m:sub>
                                        <m:sSub>
                                          <m:sSubPr>
                                            <m:ctrlPr>
                                              <a:rPr lang="zh-CN" altLang="zh-CN" sz="2000" i="1"/>
                                            </m:ctrlPr>
                                          </m:sSubPr>
                                          <m:e>
                                            <m:r>
                                              <a:rPr lang="en-US" altLang="zh-CN" sz="2000" i="1"/>
                                              <m:t>𝑧</m:t>
                                            </m:r>
                                          </m:e>
                                          <m:sub>
                                            <m:r>
                                              <a:rPr lang="en-US" altLang="zh-CN" sz="2000" i="1"/>
                                              <m:t>𝑖</m:t>
                                            </m:r>
                                          </m:sub>
                                        </m:sSub>
                                      </m:sub>
                                    </m:sSub>
                                  </m:e>
                                  <m:sup>
                                    <m:r>
                                      <a:rPr lang="en-US" altLang="zh-CN" sz="2000" i="1"/>
                                      <m:t>2</m:t>
                                    </m:r>
                                  </m:sup>
                                </m:sSup>
                              </m:den>
                            </m:f>
                          </m:e>
                        </m:nary>
                        <m:r>
                          <a:rPr lang="en-US" altLang="zh-CN" sz="2000"/>
                          <m:t>∙</m:t>
                        </m:r>
                        <m:nary>
                          <m:naryPr>
                            <m:chr m:val="∑"/>
                            <m:limLoc m:val="undOvr"/>
                            <m:ctrlPr>
                              <a:rPr lang="zh-CN" altLang="zh-CN" sz="2000" i="1"/>
                            </m:ctrlPr>
                          </m:naryPr>
                          <m:sub>
                            <m:r>
                              <a:rPr lang="en-US" altLang="zh-CN" sz="2000" i="1"/>
                              <m:t>𝑖</m:t>
                            </m:r>
                            <m:r>
                              <a:rPr lang="en-US" altLang="zh-CN" sz="2000" i="1"/>
                              <m:t>=1</m:t>
                            </m:r>
                          </m:sub>
                          <m:sup>
                            <m:r>
                              <a:rPr lang="en-US" altLang="zh-CN" sz="2000" i="1"/>
                              <m:t>𝑁</m:t>
                            </m:r>
                          </m:sup>
                          <m:e>
                            <m:f>
                              <m:fPr>
                                <m:ctrlPr>
                                  <a:rPr lang="zh-CN" altLang="zh-CN" sz="2000" i="1"/>
                                </m:ctrlPr>
                              </m:fPr>
                              <m:num>
                                <m:sSub>
                                  <m:sSubPr>
                                    <m:ctrlPr>
                                      <a:rPr lang="zh-CN" altLang="zh-CN" sz="2000" i="1"/>
                                    </m:ctrlPr>
                                  </m:sSubPr>
                                  <m:e>
                                    <m:r>
                                      <a:rPr lang="en-US" altLang="zh-CN" sz="2000" i="1"/>
                                      <m:t>𝑟</m:t>
                                    </m:r>
                                  </m:e>
                                  <m:sub>
                                    <m:r>
                                      <a:rPr lang="en-US" altLang="zh-CN" sz="2000" i="1"/>
                                      <m:t>𝑖</m:t>
                                    </m:r>
                                  </m:sub>
                                </m:sSub>
                              </m:num>
                              <m:den>
                                <m:sSup>
                                  <m:sSupPr>
                                    <m:ctrlPr>
                                      <a:rPr lang="zh-CN" altLang="zh-CN" sz="2000" i="1"/>
                                    </m:ctrlPr>
                                  </m:sSupPr>
                                  <m:e>
                                    <m:sSub>
                                      <m:sSubPr>
                                        <m:ctrlPr>
                                          <a:rPr lang="zh-CN" altLang="zh-CN" sz="2000" i="1"/>
                                        </m:ctrlPr>
                                      </m:sSubPr>
                                      <m:e>
                                        <m:r>
                                          <a:rPr lang="en-US" altLang="zh-CN" sz="2000" i="1"/>
                                          <m:t>𝜎</m:t>
                                        </m:r>
                                      </m:e>
                                      <m:sub>
                                        <m:sSub>
                                          <m:sSubPr>
                                            <m:ctrlPr>
                                              <a:rPr lang="zh-CN" altLang="zh-CN" sz="2000" i="1"/>
                                            </m:ctrlPr>
                                          </m:sSubPr>
                                          <m:e>
                                            <m:r>
                                              <a:rPr lang="en-US" altLang="zh-CN" sz="2000" i="1"/>
                                              <m:t>𝑧</m:t>
                                            </m:r>
                                          </m:e>
                                          <m:sub>
                                            <m:r>
                                              <a:rPr lang="en-US" altLang="zh-CN" sz="2000" i="1"/>
                                              <m:t>𝑖</m:t>
                                            </m:r>
                                          </m:sub>
                                        </m:sSub>
                                      </m:sub>
                                    </m:sSub>
                                  </m:e>
                                  <m:sup>
                                    <m:r>
                                      <a:rPr lang="en-US" altLang="zh-CN" sz="2000" i="1"/>
                                      <m:t>2</m:t>
                                    </m:r>
                                  </m:sup>
                                </m:sSup>
                              </m:den>
                            </m:f>
                          </m:e>
                        </m:nary>
                      </m:den>
                    </m:f>
                    <m:r>
                      <a:rPr lang="en-US" altLang="zh-CN" sz="2000" i="1"/>
                      <m:t>=</m:t>
                    </m:r>
                    <m:sSup>
                      <m:sSupPr>
                        <m:ctrlPr>
                          <a:rPr lang="zh-CN" altLang="zh-CN" sz="2000" i="1" smtClean="0">
                            <a:solidFill>
                              <a:srgbClr val="0070C0"/>
                            </a:solidFill>
                          </a:rPr>
                        </m:ctrlPr>
                      </m:sSupPr>
                      <m:e>
                        <m:r>
                          <a:rPr lang="en-US" altLang="zh-CN" sz="2000" i="1">
                            <a:solidFill>
                              <a:srgbClr val="0070C0"/>
                            </a:solidFill>
                          </a:rPr>
                          <m:t>0.003328</m:t>
                        </m:r>
                      </m:e>
                      <m:sup>
                        <m:r>
                          <a:rPr lang="en-US" altLang="zh-CN" sz="2000" i="1">
                            <a:solidFill>
                              <a:srgbClr val="0070C0"/>
                            </a:solidFill>
                          </a:rPr>
                          <m:t>2</m:t>
                        </m:r>
                      </m:sup>
                    </m:sSup>
                  </m:oMath>
                </a14:m>
                <a:endParaRPr lang="en-US" altLang="zh-CN" sz="2000" dirty="0" smtClean="0">
                  <a:latin typeface="Cambria Math"/>
                </a:endParaRPr>
              </a:p>
              <a:p>
                <a:pPr marL="457200" lvl="1" indent="0">
                  <a:buNone/>
                </a:pPr>
                <a:r>
                  <a:rPr lang="zh-CN" altLang="en-US" sz="2000" dirty="0">
                    <a:latin typeface="Cambria Math"/>
                  </a:rPr>
                  <a:t> </a:t>
                </a:r>
                <a:r>
                  <a:rPr lang="zh-CN" altLang="en-US" sz="2000" dirty="0" smtClean="0">
                    <a:latin typeface="Cambria Math"/>
                  </a:rPr>
                  <a:t>                                                                                                                    （</a:t>
                </a:r>
                <a14:m>
                  <m:oMath xmlns:m="http://schemas.openxmlformats.org/officeDocument/2006/math">
                    <m:r>
                      <a:rPr lang="en-US" altLang="zh-CN" sz="2000" i="1" dirty="0">
                        <a:latin typeface="Cambria Math"/>
                      </a:rPr>
                      <m:t>𝑁</m:t>
                    </m:r>
                    <m:r>
                      <a:rPr lang="en-US" altLang="zh-CN" sz="2000" i="1" dirty="0">
                        <a:latin typeface="Cambria Math"/>
                      </a:rPr>
                      <m:t>/</m:t>
                    </m:r>
                    <m:r>
                      <a:rPr lang="en-US" altLang="zh-CN" sz="2000" i="1" dirty="0" err="1">
                        <a:latin typeface="Cambria Math"/>
                      </a:rPr>
                      <m:t>𝑁</m:t>
                    </m:r>
                    <m:r>
                      <a:rPr lang="en-US" altLang="zh-CN" sz="2000" i="1" baseline="-25000" dirty="0" err="1">
                        <a:latin typeface="Cambria Math"/>
                      </a:rPr>
                      <m:t>𝑎𝑙𝑙</m:t>
                    </m:r>
                    <m:r>
                      <a:rPr lang="en-US" altLang="zh-CN" sz="2000" i="1" dirty="0">
                        <a:latin typeface="Cambria Math"/>
                      </a:rPr>
                      <m:t>=0.</m:t>
                    </m:r>
                    <m:r>
                      <a:rPr lang="en-US" altLang="zh-CN" sz="2000" i="1" dirty="0">
                        <a:latin typeface="Cambria Math"/>
                      </a:rPr>
                      <m:t>3</m:t>
                    </m:r>
                  </m:oMath>
                </a14:m>
                <a:r>
                  <a:rPr lang="zh-CN" altLang="en-US" sz="2000" dirty="0">
                    <a:latin typeface="Cambria Math"/>
                  </a:rPr>
                  <a:t>）</a:t>
                </a:r>
                <a:endParaRPr lang="en-US" altLang="zh-CN" sz="2000" dirty="0">
                  <a:latin typeface="Cambria Math"/>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107504" y="260648"/>
                <a:ext cx="8892480" cy="6525344"/>
              </a:xfrm>
              <a:blipFill rotWithShape="1">
                <a:blip r:embed="rId2"/>
                <a:stretch>
                  <a:fillRect l="-823" t="-841" b="-1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682885" y="0"/>
                <a:ext cx="3465629" cy="646331"/>
              </a:xfrm>
              <a:prstGeom prst="rect">
                <a:avLst/>
              </a:prstGeom>
              <a:solidFill>
                <a:srgbClr val="92D05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a:rPr>
                        <m:t>𝐹𝑜𝑟</m:t>
                      </m:r>
                      <m:r>
                        <a:rPr lang="en-US" altLang="zh-CN" i="1" dirty="0" smtClean="0">
                          <a:latin typeface="Cambria Math"/>
                        </a:rPr>
                        <m:t> </m:t>
                      </m:r>
                      <m:r>
                        <a:rPr lang="en-US" altLang="zh-CN" i="1" dirty="0" smtClean="0">
                          <a:latin typeface="Cambria Math"/>
                        </a:rPr>
                        <m:t>𝐸𝑛</m:t>
                      </m:r>
                      <m:r>
                        <a:rPr lang="en-US" altLang="zh-CN" i="1" dirty="0" smtClean="0">
                          <a:latin typeface="Cambria Math"/>
                        </a:rPr>
                        <m:t>=5</m:t>
                      </m:r>
                      <m:r>
                        <a:rPr lang="en-US" altLang="zh-CN" i="1" dirty="0" smtClean="0">
                          <a:latin typeface="Cambria Math"/>
                        </a:rPr>
                        <m:t>𝑀𝑒𝑉</m:t>
                      </m:r>
                      <m:r>
                        <a:rPr lang="en-US" altLang="zh-CN" i="1" dirty="0" smtClean="0">
                          <a:latin typeface="Cambria Math"/>
                        </a:rPr>
                        <m:t>, </m:t>
                      </m:r>
                      <m:r>
                        <a:rPr lang="el-GR" altLang="zh-CN" i="1" dirty="0" smtClean="0">
                          <a:latin typeface="Cambria Math"/>
                          <a:ea typeface="宋体"/>
                        </a:rPr>
                        <m:t>𝜃</m:t>
                      </m:r>
                      <m:r>
                        <a:rPr lang="en-US" altLang="zh-CN" i="1" dirty="0" smtClean="0">
                          <a:latin typeface="Cambria Math"/>
                          <a:ea typeface="宋体"/>
                        </a:rPr>
                        <m:t>=30°</m:t>
                      </m:r>
                      <m:r>
                        <a:rPr lang="en-US" altLang="zh-CN" b="0" i="1" dirty="0" smtClean="0">
                          <a:latin typeface="Cambria Math"/>
                          <a:ea typeface="宋体"/>
                        </a:rPr>
                        <m:t>,</m:t>
                      </m:r>
                    </m:oMath>
                  </m:oMathPara>
                </a14:m>
                <a:endParaRPr lang="en-US" altLang="zh-CN" b="0" dirty="0" smtClean="0">
                  <a:ea typeface="宋体"/>
                </a:endParaRPr>
              </a:p>
              <a:p>
                <a:pPr/>
                <a14:m>
                  <m:oMathPara xmlns:m="http://schemas.openxmlformats.org/officeDocument/2006/math">
                    <m:oMathParaPr>
                      <m:jc m:val="centerGroup"/>
                    </m:oMathParaPr>
                    <m:oMath xmlns:m="http://schemas.openxmlformats.org/officeDocument/2006/math">
                      <m:r>
                        <a:rPr lang="en-US" altLang="zh-CN" i="1" dirty="0" smtClean="0">
                          <a:latin typeface="Cambria Math"/>
                        </a:rPr>
                        <m:t>𝐴𝑟</m:t>
                      </m:r>
                      <m:r>
                        <a:rPr lang="en-US" altLang="zh-CN" b="0" i="1" dirty="0" smtClean="0">
                          <a:latin typeface="Cambria Math"/>
                        </a:rPr>
                        <m:t>:</m:t>
                      </m:r>
                      <m:r>
                        <a:rPr lang="en-US" altLang="zh-CN" i="1" dirty="0" smtClean="0">
                          <a:latin typeface="Cambria Math"/>
                        </a:rPr>
                        <m:t>𝐶</m:t>
                      </m:r>
                      <m:r>
                        <a:rPr lang="en-US" altLang="zh-CN" i="1" baseline="-25000" dirty="0" smtClean="0">
                          <a:latin typeface="Cambria Math"/>
                        </a:rPr>
                        <m:t>2</m:t>
                      </m:r>
                      <m:r>
                        <a:rPr lang="en-US" altLang="zh-CN" i="1" dirty="0" smtClean="0">
                          <a:latin typeface="Cambria Math"/>
                        </a:rPr>
                        <m:t>𝐻</m:t>
                      </m:r>
                      <m:r>
                        <a:rPr lang="en-US" altLang="zh-CN" i="1" baseline="-25000" dirty="0" smtClean="0">
                          <a:latin typeface="Cambria Math"/>
                        </a:rPr>
                        <m:t>6</m:t>
                      </m:r>
                      <m:r>
                        <a:rPr lang="en-US" altLang="zh-CN" i="1" dirty="0" smtClean="0">
                          <a:latin typeface="Cambria Math"/>
                        </a:rPr>
                        <m:t>(50:50),</m:t>
                      </m:r>
                      <m:r>
                        <a:rPr lang="en-US" altLang="zh-CN" i="1" dirty="0" smtClean="0">
                          <a:latin typeface="Cambria Math"/>
                        </a:rPr>
                        <m:t>𝐸𝑑</m:t>
                      </m:r>
                      <m:r>
                        <a:rPr lang="en-US" altLang="zh-CN" i="1" dirty="0" smtClean="0">
                          <a:latin typeface="Cambria Math"/>
                        </a:rPr>
                        <m:t>=200</m:t>
                      </m:r>
                      <m:r>
                        <a:rPr lang="en-US" altLang="zh-CN" i="1" dirty="0" smtClean="0">
                          <a:latin typeface="Cambria Math"/>
                        </a:rPr>
                        <m:t>𝑉</m:t>
                      </m:r>
                      <m:r>
                        <a:rPr lang="en-US" altLang="zh-CN" i="1" dirty="0" smtClean="0">
                          <a:latin typeface="Cambria Math"/>
                        </a:rPr>
                        <m:t>/</m:t>
                      </m:r>
                      <m:r>
                        <a:rPr lang="en-US" altLang="zh-CN" i="1" dirty="0" smtClean="0">
                          <a:latin typeface="Cambria Math"/>
                        </a:rPr>
                        <m:t>𝑐𝑚</m:t>
                      </m:r>
                    </m:oMath>
                  </m:oMathPara>
                </a14:m>
                <a:endParaRPr lang="en-US" altLang="zh-CN"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5682885" y="0"/>
                <a:ext cx="3465629" cy="646331"/>
              </a:xfrm>
              <a:prstGeom prst="rect">
                <a:avLst/>
              </a:prstGeom>
              <a:blipFill rotWithShape="1">
                <a:blip r:embed="rId3"/>
                <a:stretch>
                  <a:fillRect b="-6481"/>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514711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67544" y="1988840"/>
                <a:ext cx="8352928" cy="2376264"/>
              </a:xfrm>
              <a:solidFill>
                <a:srgbClr val="FFFF00"/>
              </a:solidFill>
              <a:ln>
                <a:solidFill>
                  <a:schemeClr val="tx1"/>
                </a:solidFill>
              </a:ln>
            </p:spPr>
            <p:txBody>
              <a:bodyPr>
                <a:normAutofit/>
              </a:bodyPr>
              <a:lstStyle/>
              <a:p>
                <a14:m>
                  <m:oMath xmlns:m="http://schemas.openxmlformats.org/officeDocument/2006/math">
                    <m:f>
                      <m:fPr>
                        <m:ctrlPr>
                          <a:rPr lang="zh-CN" altLang="zh-CN" sz="2400" i="1" smtClean="0">
                            <a:latin typeface="Cambria Math"/>
                          </a:rPr>
                        </m:ctrlPr>
                      </m:fPr>
                      <m:num>
                        <m:sSub>
                          <m:sSubPr>
                            <m:ctrlPr>
                              <a:rPr lang="zh-CN" altLang="zh-CN" sz="2400" i="1">
                                <a:latin typeface="Cambria Math"/>
                              </a:rPr>
                            </m:ctrlPr>
                          </m:sSubPr>
                          <m:e>
                            <m:r>
                              <a:rPr lang="en-US" altLang="zh-CN" sz="2400" i="1">
                                <a:latin typeface="Cambria Math"/>
                              </a:rPr>
                              <m:t>𝜎</m:t>
                            </m:r>
                          </m:e>
                          <m:sub>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𝑛</m:t>
                                </m:r>
                              </m:sub>
                            </m:sSub>
                          </m:sub>
                        </m:sSub>
                      </m:num>
                      <m:den>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𝑛</m:t>
                            </m:r>
                          </m:sub>
                        </m:sSub>
                      </m:den>
                    </m:f>
                    <m:r>
                      <a:rPr lang="en-US" altLang="zh-CN" sz="2400" i="1">
                        <a:latin typeface="Cambria Math"/>
                      </a:rPr>
                      <m:t>=</m:t>
                    </m:r>
                    <m:rad>
                      <m:radPr>
                        <m:degHide m:val="on"/>
                        <m:ctrlPr>
                          <a:rPr lang="en-US" altLang="zh-CN" sz="2400" i="1" smtClean="0">
                            <a:latin typeface="Cambria Math"/>
                          </a:rPr>
                        </m:ctrlPr>
                      </m:radPr>
                      <m:deg/>
                      <m:e>
                        <m:sSup>
                          <m:sSupPr>
                            <m:ctrlPr>
                              <a:rPr lang="zh-CN" altLang="zh-CN" sz="2400" i="1">
                                <a:latin typeface="Cambria Math"/>
                              </a:rPr>
                            </m:ctrlPr>
                          </m:sSupPr>
                          <m:e>
                            <m:d>
                              <m:dPr>
                                <m:ctrlPr>
                                  <a:rPr lang="zh-CN" altLang="zh-CN" sz="2400" i="1">
                                    <a:latin typeface="Cambria Math"/>
                                  </a:rPr>
                                </m:ctrlPr>
                              </m:dPr>
                              <m:e>
                                <m:f>
                                  <m:fPr>
                                    <m:ctrlPr>
                                      <a:rPr lang="zh-CN" altLang="zh-CN" sz="2400" i="1">
                                        <a:latin typeface="Cambria Math"/>
                                      </a:rPr>
                                    </m:ctrlPr>
                                  </m:fPr>
                                  <m:num>
                                    <m:sSub>
                                      <m:sSubPr>
                                        <m:ctrlPr>
                                          <a:rPr lang="zh-CN" altLang="zh-CN" sz="2400" i="1">
                                            <a:latin typeface="Cambria Math"/>
                                          </a:rPr>
                                        </m:ctrlPr>
                                      </m:sSubPr>
                                      <m:e>
                                        <m:r>
                                          <a:rPr lang="en-US" altLang="zh-CN" sz="2400" i="1">
                                            <a:latin typeface="Cambria Math"/>
                                          </a:rPr>
                                          <m:t>𝜎</m:t>
                                        </m:r>
                                      </m:e>
                                      <m:sub>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sub>
                                    </m:sSub>
                                  </m:num>
                                  <m:den>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den>
                                </m:f>
                              </m:e>
                            </m:d>
                          </m:e>
                          <m:sup>
                            <m:r>
                              <a:rPr lang="en-US" altLang="zh-CN" sz="2400" i="1">
                                <a:latin typeface="Cambria Math"/>
                              </a:rPr>
                              <m:t>2</m:t>
                            </m:r>
                          </m:sup>
                        </m:sSup>
                        <m:r>
                          <a:rPr lang="en-US" altLang="zh-CN" sz="2400" i="1">
                            <a:latin typeface="Cambria Math"/>
                          </a:rPr>
                          <m:t>+</m:t>
                        </m:r>
                        <m:sSup>
                          <m:sSupPr>
                            <m:ctrlPr>
                              <a:rPr lang="zh-CN" altLang="zh-CN" sz="2400" i="1">
                                <a:latin typeface="Cambria Math"/>
                              </a:rPr>
                            </m:ctrlPr>
                          </m:sSupPr>
                          <m:e>
                            <m:d>
                              <m:dPr>
                                <m:ctrlPr>
                                  <a:rPr lang="zh-CN" altLang="zh-CN" sz="2400" i="1">
                                    <a:latin typeface="Cambria Math"/>
                                  </a:rPr>
                                </m:ctrlPr>
                              </m:dPr>
                              <m:e>
                                <m:f>
                                  <m:fPr>
                                    <m:ctrlPr>
                                      <a:rPr lang="zh-CN" altLang="zh-CN" sz="2400" i="1">
                                        <a:latin typeface="Cambria Math"/>
                                      </a:rPr>
                                    </m:ctrlPr>
                                  </m:fPr>
                                  <m:num>
                                    <m:r>
                                      <a:rPr lang="en-US" altLang="zh-CN" sz="2400" i="1">
                                        <a:latin typeface="Cambria Math"/>
                                      </a:rPr>
                                      <m:t>−2</m:t>
                                    </m:r>
                                    <m:sSub>
                                      <m:sSubPr>
                                        <m:ctrlPr>
                                          <a:rPr lang="zh-CN" altLang="zh-CN" sz="2400" i="1">
                                            <a:latin typeface="Cambria Math"/>
                                          </a:rPr>
                                        </m:ctrlPr>
                                      </m:sSubPr>
                                      <m:e>
                                        <m:r>
                                          <a:rPr lang="en-US" altLang="zh-CN" sz="2400" i="1">
                                            <a:latin typeface="Cambria Math"/>
                                          </a:rPr>
                                          <m:t>𝜎</m:t>
                                        </m:r>
                                      </m:e>
                                      <m:sub>
                                        <m:r>
                                          <a:rPr lang="en-US" altLang="zh-CN" sz="2400" i="1">
                                            <a:latin typeface="Cambria Math"/>
                                          </a:rPr>
                                          <m:t>𝑘</m:t>
                                        </m:r>
                                        <m:r>
                                          <a:rPr lang="en-US" altLang="zh-CN" sz="2400" i="1">
                                            <a:latin typeface="Cambria Math"/>
                                          </a:rPr>
                                          <m:t>(</m:t>
                                        </m:r>
                                        <m:r>
                                          <a:rPr lang="en-US" altLang="zh-CN" sz="2400" i="1">
                                            <a:latin typeface="Cambria Math"/>
                                          </a:rPr>
                                          <m:t>𝑠𝑐𝑎𝑡𝑡𝑒𝑟𝑖𝑛𝑔</m:t>
                                        </m:r>
                                        <m:r>
                                          <a:rPr lang="en-US" altLang="zh-CN" sz="2400" i="1">
                                            <a:latin typeface="Cambria Math"/>
                                          </a:rPr>
                                          <m:t>)</m:t>
                                        </m:r>
                                      </m:sub>
                                    </m:sSub>
                                  </m:num>
                                  <m:den>
                                    <m:sSup>
                                      <m:sSupPr>
                                        <m:ctrlPr>
                                          <a:rPr lang="zh-CN" altLang="zh-CN" sz="2400" i="1">
                                            <a:latin typeface="Cambria Math"/>
                                          </a:rPr>
                                        </m:ctrlPr>
                                      </m:sSupPr>
                                      <m:e>
                                        <m:r>
                                          <a:rPr lang="en-US" altLang="zh-CN" sz="2400" i="1">
                                            <a:latin typeface="Cambria Math"/>
                                          </a:rPr>
                                          <m:t>𝑘</m:t>
                                        </m:r>
                                      </m:e>
                                      <m:sup>
                                        <m:r>
                                          <a:rPr lang="en-US" altLang="zh-CN" sz="2400" i="1">
                                            <a:latin typeface="Cambria Math"/>
                                          </a:rPr>
                                          <m:t>3</m:t>
                                        </m:r>
                                      </m:sup>
                                    </m:sSup>
                                    <m:r>
                                      <a:rPr lang="en-US" altLang="zh-CN" sz="2400" i="1">
                                        <a:latin typeface="Cambria Math"/>
                                      </a:rPr>
                                      <m:t>+</m:t>
                                    </m:r>
                                    <m:r>
                                      <a:rPr lang="en-US" altLang="zh-CN" sz="2400" i="1">
                                        <a:latin typeface="Cambria Math"/>
                                      </a:rPr>
                                      <m:t>𝑘</m:t>
                                    </m:r>
                                  </m:den>
                                </m:f>
                              </m:e>
                            </m:d>
                          </m:e>
                          <m:sup>
                            <m:r>
                              <a:rPr lang="en-US" altLang="zh-CN" sz="2400" i="1">
                                <a:latin typeface="Cambria Math"/>
                              </a:rPr>
                              <m:t>2</m:t>
                            </m:r>
                          </m:sup>
                        </m:sSup>
                        <m:r>
                          <a:rPr lang="en-US" altLang="zh-CN" sz="2400" i="1">
                            <a:latin typeface="Cambria Math"/>
                          </a:rPr>
                          <m:t>+</m:t>
                        </m:r>
                        <m:sSup>
                          <m:sSupPr>
                            <m:ctrlPr>
                              <a:rPr lang="zh-CN" altLang="zh-CN" sz="2400" i="1">
                                <a:latin typeface="Cambria Math"/>
                              </a:rPr>
                            </m:ctrlPr>
                          </m:sSupPr>
                          <m:e>
                            <m:d>
                              <m:dPr>
                                <m:ctrlPr>
                                  <a:rPr lang="zh-CN" altLang="zh-CN" sz="2400" i="1">
                                    <a:latin typeface="Cambria Math"/>
                                  </a:rPr>
                                </m:ctrlPr>
                              </m:dPr>
                              <m:e>
                                <m:f>
                                  <m:fPr>
                                    <m:ctrlPr>
                                      <a:rPr lang="zh-CN" altLang="zh-CN" sz="2400" i="1">
                                        <a:latin typeface="Cambria Math"/>
                                      </a:rPr>
                                    </m:ctrlPr>
                                  </m:fPr>
                                  <m:num>
                                    <m:r>
                                      <a:rPr lang="en-US" altLang="zh-CN" sz="2400" i="1">
                                        <a:latin typeface="Cambria Math"/>
                                      </a:rPr>
                                      <m:t>−2</m:t>
                                    </m:r>
                                    <m:sSub>
                                      <m:sSubPr>
                                        <m:ctrlPr>
                                          <a:rPr lang="zh-CN" altLang="zh-CN" sz="2400" i="1">
                                            <a:latin typeface="Cambria Math"/>
                                          </a:rPr>
                                        </m:ctrlPr>
                                      </m:sSubPr>
                                      <m:e>
                                        <m:r>
                                          <a:rPr lang="en-US" altLang="zh-CN" sz="2400" i="1">
                                            <a:latin typeface="Cambria Math"/>
                                          </a:rPr>
                                          <m:t>𝜎</m:t>
                                        </m:r>
                                      </m:e>
                                      <m:sub>
                                        <m:r>
                                          <a:rPr lang="en-US" altLang="zh-CN" sz="2400" i="1">
                                            <a:latin typeface="Cambria Math"/>
                                          </a:rPr>
                                          <m:t>𝑘</m:t>
                                        </m:r>
                                        <m:d>
                                          <m:dPr>
                                            <m:ctrlPr>
                                              <a:rPr lang="zh-CN" altLang="zh-CN" sz="2400" i="1">
                                                <a:latin typeface="Cambria Math"/>
                                              </a:rPr>
                                            </m:ctrlPr>
                                          </m:dPr>
                                          <m:e>
                                            <m:r>
                                              <a:rPr lang="en-US" altLang="zh-CN" sz="2400" i="1">
                                                <a:latin typeface="Cambria Math"/>
                                              </a:rPr>
                                              <m:t>𝑓𝑖𝑡</m:t>
                                            </m:r>
                                          </m:e>
                                        </m:d>
                                      </m:sub>
                                    </m:sSub>
                                  </m:num>
                                  <m:den>
                                    <m:sSup>
                                      <m:sSupPr>
                                        <m:ctrlPr>
                                          <a:rPr lang="zh-CN" altLang="zh-CN" sz="2400" i="1">
                                            <a:latin typeface="Cambria Math"/>
                                          </a:rPr>
                                        </m:ctrlPr>
                                      </m:sSupPr>
                                      <m:e>
                                        <m:r>
                                          <a:rPr lang="en-US" altLang="zh-CN" sz="2400" i="1">
                                            <a:latin typeface="Cambria Math"/>
                                          </a:rPr>
                                          <m:t>𝑘</m:t>
                                        </m:r>
                                      </m:e>
                                      <m:sup>
                                        <m:r>
                                          <a:rPr lang="en-US" altLang="zh-CN" sz="2400" i="1">
                                            <a:latin typeface="Cambria Math"/>
                                          </a:rPr>
                                          <m:t>3</m:t>
                                        </m:r>
                                      </m:sup>
                                    </m:sSup>
                                    <m:r>
                                      <a:rPr lang="en-US" altLang="zh-CN" sz="2400" i="1">
                                        <a:latin typeface="Cambria Math"/>
                                      </a:rPr>
                                      <m:t>+</m:t>
                                    </m:r>
                                    <m:r>
                                      <a:rPr lang="en-US" altLang="zh-CN" sz="2400" i="1">
                                        <a:latin typeface="Cambria Math"/>
                                      </a:rPr>
                                      <m:t>𝑘</m:t>
                                    </m:r>
                                  </m:den>
                                </m:f>
                              </m:e>
                            </m:d>
                          </m:e>
                          <m:sup>
                            <m:r>
                              <a:rPr lang="en-US" altLang="zh-CN" sz="2400" i="1">
                                <a:latin typeface="Cambria Math"/>
                              </a:rPr>
                              <m:t>2</m:t>
                            </m:r>
                          </m:sup>
                        </m:sSup>
                      </m:e>
                    </m:rad>
                    <m:r>
                      <a:rPr lang="en-US" altLang="zh-CN" sz="2400" b="0" i="1" smtClean="0">
                        <a:latin typeface="Cambria Math"/>
                      </a:rPr>
                      <m:t>=0.01477</m:t>
                    </m:r>
                  </m:oMath>
                </a14:m>
                <a:endParaRPr lang="en-US" altLang="zh-CN" sz="2400" b="1" dirty="0" smtClean="0"/>
              </a:p>
              <a:p>
                <a:endParaRPr lang="en-US" altLang="zh-CN" sz="2400" dirty="0"/>
              </a:p>
              <a:p>
                <a14:m>
                  <m:oMath xmlns:m="http://schemas.openxmlformats.org/officeDocument/2006/math">
                    <m:r>
                      <a:rPr lang="en-US" altLang="zh-CN" sz="2400" i="1" dirty="0" smtClean="0">
                        <a:latin typeface="Cambria Math"/>
                      </a:rPr>
                      <m:t>𝐹𝑊𝐻𝑀</m:t>
                    </m:r>
                    <m:r>
                      <a:rPr lang="en-US" altLang="zh-CN" sz="2400" i="1" dirty="0" smtClean="0">
                        <a:latin typeface="Cambria Math"/>
                      </a:rPr>
                      <m:t>=</m:t>
                    </m:r>
                    <m:f>
                      <m:fPr>
                        <m:ctrlPr>
                          <a:rPr lang="zh-CN" altLang="zh-CN" sz="2400" i="1">
                            <a:latin typeface="Cambria Math"/>
                          </a:rPr>
                        </m:ctrlPr>
                      </m:fPr>
                      <m:num>
                        <m:sSub>
                          <m:sSubPr>
                            <m:ctrlPr>
                              <a:rPr lang="zh-CN" altLang="zh-CN" sz="2400" i="1">
                                <a:latin typeface="Cambria Math"/>
                              </a:rPr>
                            </m:ctrlPr>
                          </m:sSubPr>
                          <m:e>
                            <m:r>
                              <a:rPr lang="en-US" altLang="zh-CN" sz="2400" i="1">
                                <a:latin typeface="Cambria Math"/>
                              </a:rPr>
                              <m:t>𝜎</m:t>
                            </m:r>
                          </m:e>
                          <m:sub>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𝑛</m:t>
                                </m:r>
                              </m:sub>
                            </m:sSub>
                          </m:sub>
                        </m:sSub>
                      </m:num>
                      <m:den>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𝑛</m:t>
                            </m:r>
                          </m:sub>
                        </m:sSub>
                      </m:den>
                    </m:f>
                    <m:r>
                      <a:rPr lang="en-US" altLang="zh-CN" sz="2400" b="0" i="1" smtClean="0">
                        <a:latin typeface="Cambria Math"/>
                        <a:ea typeface="Cambria Math"/>
                      </a:rPr>
                      <m:t>×</m:t>
                    </m:r>
                    <m:r>
                      <a:rPr lang="en-US" altLang="zh-CN" sz="2400" b="0" i="1" smtClean="0">
                        <a:latin typeface="Cambria Math"/>
                      </a:rPr>
                      <m:t>2.355=</m:t>
                    </m:r>
                    <m:r>
                      <a:rPr lang="en-US" altLang="zh-CN" sz="2400" i="1" dirty="0" smtClean="0">
                        <a:latin typeface="Cambria Math"/>
                      </a:rPr>
                      <m:t>0.0</m:t>
                    </m:r>
                    <m:r>
                      <a:rPr lang="en-US" altLang="zh-CN" sz="2400" b="0" i="1" dirty="0" smtClean="0">
                        <a:latin typeface="Cambria Math"/>
                      </a:rPr>
                      <m:t>1477</m:t>
                    </m:r>
                    <m:r>
                      <a:rPr lang="en-US" altLang="zh-CN" sz="2400" i="1" dirty="0" smtClean="0">
                        <a:latin typeface="Cambria Math"/>
                      </a:rPr>
                      <m:t>×2.355</m:t>
                    </m:r>
                    <m:r>
                      <a:rPr lang="en-US" altLang="zh-CN" sz="2400" i="1" dirty="0" smtClean="0">
                        <a:latin typeface="Cambria Math"/>
                        <a:ea typeface="Cambria Math"/>
                      </a:rPr>
                      <m:t>≈</m:t>
                    </m:r>
                    <m:r>
                      <a:rPr lang="en-US" altLang="zh-CN" sz="2400" b="0" i="1" dirty="0" smtClean="0">
                        <a:solidFill>
                          <a:srgbClr val="FF0000"/>
                        </a:solidFill>
                        <a:latin typeface="Cambria Math"/>
                        <a:ea typeface="Cambria Math"/>
                      </a:rPr>
                      <m:t>3.5</m:t>
                    </m:r>
                    <m:r>
                      <a:rPr lang="en-US" altLang="zh-CN" sz="2400" i="1" dirty="0" smtClean="0">
                        <a:solidFill>
                          <a:srgbClr val="FF0000"/>
                        </a:solidFill>
                        <a:latin typeface="Cambria Math"/>
                      </a:rPr>
                      <m:t>%</m:t>
                    </m:r>
                    <m:r>
                      <a:rPr lang="en-US" altLang="zh-CN" sz="2400" b="0" i="1" dirty="0" smtClean="0">
                        <a:solidFill>
                          <a:srgbClr val="FF0000"/>
                        </a:solidFill>
                        <a:latin typeface="Cambria Math"/>
                      </a:rPr>
                      <m:t>&lt;5%</m:t>
                    </m:r>
                  </m:oMath>
                </a14:m>
                <a:endParaRPr lang="zh-CN" altLang="en-US" sz="2400"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67544" y="1988840"/>
                <a:ext cx="8352928" cy="2376264"/>
              </a:xfrm>
              <a:blipFill rotWithShape="1">
                <a:blip r:embed="rId2"/>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682885" y="0"/>
                <a:ext cx="3465629" cy="646331"/>
              </a:xfrm>
              <a:prstGeom prst="rect">
                <a:avLst/>
              </a:prstGeom>
              <a:solidFill>
                <a:srgbClr val="92D05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a:rPr>
                        <m:t>𝐹𝑜𝑟</m:t>
                      </m:r>
                      <m:r>
                        <a:rPr lang="en-US" altLang="zh-CN" i="1" dirty="0" smtClean="0">
                          <a:latin typeface="Cambria Math"/>
                        </a:rPr>
                        <m:t> </m:t>
                      </m:r>
                      <m:r>
                        <a:rPr lang="en-US" altLang="zh-CN" i="1" dirty="0" smtClean="0">
                          <a:latin typeface="Cambria Math"/>
                        </a:rPr>
                        <m:t>𝐸𝑛</m:t>
                      </m:r>
                      <m:r>
                        <a:rPr lang="en-US" altLang="zh-CN" i="1" dirty="0" smtClean="0">
                          <a:latin typeface="Cambria Math"/>
                        </a:rPr>
                        <m:t>=5</m:t>
                      </m:r>
                      <m:r>
                        <a:rPr lang="en-US" altLang="zh-CN" i="1" dirty="0" smtClean="0">
                          <a:latin typeface="Cambria Math"/>
                        </a:rPr>
                        <m:t>𝑀𝑒𝑉</m:t>
                      </m:r>
                      <m:r>
                        <a:rPr lang="en-US" altLang="zh-CN" i="1" dirty="0" smtClean="0">
                          <a:latin typeface="Cambria Math"/>
                        </a:rPr>
                        <m:t>, </m:t>
                      </m:r>
                      <m:r>
                        <a:rPr lang="el-GR" altLang="zh-CN" i="1" dirty="0" smtClean="0">
                          <a:latin typeface="Cambria Math"/>
                          <a:ea typeface="宋体"/>
                        </a:rPr>
                        <m:t>𝜃</m:t>
                      </m:r>
                      <m:r>
                        <a:rPr lang="en-US" altLang="zh-CN" i="1" dirty="0" smtClean="0">
                          <a:latin typeface="Cambria Math"/>
                          <a:ea typeface="宋体"/>
                        </a:rPr>
                        <m:t>=30°</m:t>
                      </m:r>
                      <m:r>
                        <a:rPr lang="en-US" altLang="zh-CN" b="0" i="1" dirty="0" smtClean="0">
                          <a:latin typeface="Cambria Math"/>
                          <a:ea typeface="宋体"/>
                        </a:rPr>
                        <m:t>,</m:t>
                      </m:r>
                    </m:oMath>
                  </m:oMathPara>
                </a14:m>
                <a:endParaRPr lang="en-US" altLang="zh-CN" b="0" dirty="0" smtClean="0">
                  <a:ea typeface="宋体"/>
                </a:endParaRPr>
              </a:p>
              <a:p>
                <a:pPr/>
                <a14:m>
                  <m:oMathPara xmlns:m="http://schemas.openxmlformats.org/officeDocument/2006/math">
                    <m:oMathParaPr>
                      <m:jc m:val="centerGroup"/>
                    </m:oMathParaPr>
                    <m:oMath xmlns:m="http://schemas.openxmlformats.org/officeDocument/2006/math">
                      <m:r>
                        <a:rPr lang="en-US" altLang="zh-CN" i="1" dirty="0" smtClean="0">
                          <a:latin typeface="Cambria Math"/>
                        </a:rPr>
                        <m:t>𝐴𝑟</m:t>
                      </m:r>
                      <m:r>
                        <a:rPr lang="en-US" altLang="zh-CN" b="0" i="1" dirty="0" smtClean="0">
                          <a:latin typeface="Cambria Math"/>
                        </a:rPr>
                        <m:t>:</m:t>
                      </m:r>
                      <m:r>
                        <a:rPr lang="en-US" altLang="zh-CN" i="1" dirty="0" smtClean="0">
                          <a:latin typeface="Cambria Math"/>
                        </a:rPr>
                        <m:t>𝐶</m:t>
                      </m:r>
                      <m:r>
                        <a:rPr lang="en-US" altLang="zh-CN" i="1" baseline="-25000" dirty="0" smtClean="0">
                          <a:latin typeface="Cambria Math"/>
                        </a:rPr>
                        <m:t>2</m:t>
                      </m:r>
                      <m:r>
                        <a:rPr lang="en-US" altLang="zh-CN" i="1" dirty="0" smtClean="0">
                          <a:latin typeface="Cambria Math"/>
                        </a:rPr>
                        <m:t>𝐻</m:t>
                      </m:r>
                      <m:r>
                        <a:rPr lang="en-US" altLang="zh-CN" i="1" baseline="-25000" dirty="0" smtClean="0">
                          <a:latin typeface="Cambria Math"/>
                        </a:rPr>
                        <m:t>6</m:t>
                      </m:r>
                      <m:r>
                        <a:rPr lang="en-US" altLang="zh-CN" i="1" dirty="0" smtClean="0">
                          <a:latin typeface="Cambria Math"/>
                        </a:rPr>
                        <m:t>(50:50),</m:t>
                      </m:r>
                      <m:r>
                        <a:rPr lang="en-US" altLang="zh-CN" i="1" dirty="0" smtClean="0">
                          <a:latin typeface="Cambria Math"/>
                        </a:rPr>
                        <m:t>𝐸𝑑</m:t>
                      </m:r>
                      <m:r>
                        <a:rPr lang="en-US" altLang="zh-CN" i="1" dirty="0" smtClean="0">
                          <a:latin typeface="Cambria Math"/>
                        </a:rPr>
                        <m:t>=200</m:t>
                      </m:r>
                      <m:r>
                        <a:rPr lang="en-US" altLang="zh-CN" i="1" dirty="0" smtClean="0">
                          <a:latin typeface="Cambria Math"/>
                        </a:rPr>
                        <m:t>𝑉</m:t>
                      </m:r>
                      <m:r>
                        <a:rPr lang="en-US" altLang="zh-CN" i="1" dirty="0" smtClean="0">
                          <a:latin typeface="Cambria Math"/>
                        </a:rPr>
                        <m:t>/</m:t>
                      </m:r>
                      <m:r>
                        <a:rPr lang="en-US" altLang="zh-CN" i="1" dirty="0" smtClean="0">
                          <a:latin typeface="Cambria Math"/>
                        </a:rPr>
                        <m:t>𝑐𝑚</m:t>
                      </m:r>
                    </m:oMath>
                  </m:oMathPara>
                </a14:m>
                <a:endParaRPr lang="en-US" altLang="zh-CN"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5682885" y="0"/>
                <a:ext cx="3465629" cy="646331"/>
              </a:xfrm>
              <a:prstGeom prst="rect">
                <a:avLst/>
              </a:prstGeom>
              <a:blipFill rotWithShape="1">
                <a:blip r:embed="rId3"/>
                <a:stretch>
                  <a:fillRect b="-6481"/>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950361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总结</a:t>
            </a:r>
            <a:endParaRPr lang="zh-CN" altLang="en-US" sz="3600"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323528" y="1600200"/>
                <a:ext cx="8496944" cy="4525963"/>
              </a:xfrm>
            </p:spPr>
            <p:txBody>
              <a:bodyPr>
                <a:normAutofit/>
              </a:bodyPr>
              <a:lstStyle/>
              <a:p>
                <a:pPr algn="just"/>
                <a:r>
                  <a:rPr lang="zh-CN" altLang="en-US" sz="2400" dirty="0" smtClean="0"/>
                  <a:t>实验通过</a:t>
                </a:r>
                <a:r>
                  <a:rPr lang="zh-CN" altLang="zh-CN" sz="2400" dirty="0" smtClean="0"/>
                  <a:t>对</a:t>
                </a:r>
                <a:r>
                  <a:rPr lang="en-US" altLang="zh-CN" sz="2400" dirty="0" smtClean="0"/>
                  <a:t>alpha</a:t>
                </a:r>
                <a:r>
                  <a:rPr lang="zh-CN" altLang="zh-CN" sz="2400" dirty="0" smtClean="0"/>
                  <a:t>粒子</a:t>
                </a:r>
                <a:r>
                  <a:rPr lang="zh-CN" altLang="zh-CN" sz="2400" dirty="0"/>
                  <a:t>的径迹和能量进行测量</a:t>
                </a:r>
                <a:r>
                  <a:rPr lang="zh-CN" altLang="zh-CN" sz="2400" dirty="0" smtClean="0"/>
                  <a:t>，</a:t>
                </a:r>
                <a:r>
                  <a:rPr lang="zh-CN" altLang="en-US" sz="2400" dirty="0" smtClean="0"/>
                  <a:t>近似</a:t>
                </a:r>
                <a:r>
                  <a:rPr lang="zh-CN" altLang="zh-CN" sz="2400" dirty="0" smtClean="0"/>
                  <a:t>模拟了</a:t>
                </a:r>
                <a:r>
                  <a:rPr lang="en-US" altLang="zh-CN" sz="2400" dirty="0" err="1"/>
                  <a:t>nTPC</a:t>
                </a:r>
                <a:r>
                  <a:rPr lang="zh-CN" altLang="zh-CN" sz="2400" dirty="0"/>
                  <a:t>对中子散射质子的</a:t>
                </a:r>
                <a:r>
                  <a:rPr lang="zh-CN" altLang="zh-CN" sz="2400" dirty="0" smtClean="0"/>
                  <a:t>测量，</a:t>
                </a:r>
                <a:r>
                  <a:rPr lang="zh-CN" altLang="zh-CN" sz="2400" dirty="0"/>
                  <a:t>对</a:t>
                </a:r>
                <a:r>
                  <a:rPr lang="en-US" altLang="zh-CN" sz="2400" dirty="0" err="1"/>
                  <a:t>nTPC</a:t>
                </a:r>
                <a:r>
                  <a:rPr lang="zh-CN" altLang="zh-CN" sz="2400" dirty="0"/>
                  <a:t>作为中子能谱仪的工作原理予以初步验证</a:t>
                </a:r>
                <a:r>
                  <a:rPr lang="zh-CN" altLang="zh-CN" sz="2400" dirty="0" smtClean="0"/>
                  <a:t>。</a:t>
                </a:r>
                <a:endParaRPr lang="en-US" altLang="zh-CN" sz="2400" dirty="0" smtClean="0"/>
              </a:p>
              <a:p>
                <a:pPr algn="just"/>
                <a:endParaRPr lang="en-US" altLang="zh-CN" sz="2400" dirty="0" smtClean="0"/>
              </a:p>
              <a:p>
                <a:pPr algn="just"/>
                <a:r>
                  <a:rPr lang="zh-CN" altLang="en-US" sz="2400" dirty="0" smtClean="0"/>
                  <a:t>构建了离子径迹倾斜角测量和重建和数学模型，模型给出的估计值与</a:t>
                </a:r>
                <a:r>
                  <a:rPr lang="en-US" altLang="zh-CN" sz="2400" dirty="0" smtClean="0"/>
                  <a:t>alpha</a:t>
                </a:r>
                <a:r>
                  <a:rPr lang="zh-CN" altLang="en-US" sz="2400" dirty="0"/>
                  <a:t>粒</a:t>
                </a:r>
                <a:r>
                  <a:rPr lang="zh-CN" altLang="en-US" sz="2400" dirty="0" smtClean="0"/>
                  <a:t>子实验结果基本相符，该模型可以用于</a:t>
                </a:r>
                <a:r>
                  <a:rPr lang="en-US" altLang="zh-CN" sz="2400" dirty="0" err="1" smtClean="0"/>
                  <a:t>nTPC</a:t>
                </a:r>
                <a:r>
                  <a:rPr lang="zh-CN" altLang="en-US" sz="2400" dirty="0" smtClean="0"/>
                  <a:t>的中子能量分辨率的估计。</a:t>
                </a:r>
                <a:endParaRPr lang="en-US" altLang="zh-CN" sz="2400" dirty="0"/>
              </a:p>
              <a:p>
                <a:pPr algn="just"/>
                <a:endParaRPr lang="zh-CN" altLang="zh-CN" sz="2400" dirty="0"/>
              </a:p>
              <a:p>
                <a:pPr algn="just"/>
                <a:r>
                  <a:rPr lang="zh-CN" altLang="zh-CN" sz="2400" dirty="0"/>
                  <a:t>实验测量</a:t>
                </a:r>
                <a:r>
                  <a:rPr lang="zh-CN" altLang="zh-CN" sz="2400" dirty="0" smtClean="0"/>
                  <a:t>了</a:t>
                </a:r>
                <a:r>
                  <a:rPr lang="en-US" altLang="zh-CN" sz="2400" dirty="0" err="1" smtClean="0"/>
                  <a:t>nTPC</a:t>
                </a:r>
                <a:r>
                  <a:rPr lang="zh-CN" altLang="zh-CN" sz="2400" dirty="0"/>
                  <a:t>在</a:t>
                </a:r>
                <a14:m>
                  <m:oMath xmlns:m="http://schemas.openxmlformats.org/officeDocument/2006/math">
                    <m:r>
                      <a:rPr lang="en-US" altLang="zh-CN" sz="2400" i="1" dirty="0" smtClean="0">
                        <a:latin typeface="Cambria Math"/>
                      </a:rPr>
                      <m:t>0≤</m:t>
                    </m:r>
                    <m:r>
                      <a:rPr lang="en-US" altLang="zh-CN" sz="2400" i="1" dirty="0" smtClean="0">
                        <a:latin typeface="Cambria Math"/>
                      </a:rPr>
                      <m:t>𝑧</m:t>
                    </m:r>
                    <m:r>
                      <a:rPr lang="en-US" altLang="zh-CN" sz="2400" i="1" dirty="0" smtClean="0">
                        <a:latin typeface="Cambria Math"/>
                      </a:rPr>
                      <m:t>≤3</m:t>
                    </m:r>
                    <m:r>
                      <a:rPr lang="en-US" altLang="zh-CN" sz="2400" i="1" dirty="0" smtClean="0">
                        <a:latin typeface="Cambria Math"/>
                      </a:rPr>
                      <m:t>𝑐𝑚</m:t>
                    </m:r>
                  </m:oMath>
                </a14:m>
                <a:r>
                  <a:rPr lang="zh-CN" altLang="zh-CN" sz="2400" dirty="0"/>
                  <a:t>空间范围内</a:t>
                </a:r>
                <a:r>
                  <a:rPr lang="en-US" altLang="zh-CN" sz="2400" dirty="0"/>
                  <a:t>z</a:t>
                </a:r>
                <a:r>
                  <a:rPr lang="zh-CN" altLang="zh-CN" sz="2400" dirty="0"/>
                  <a:t>方向的平均空间分辨率约</a:t>
                </a:r>
                <a:r>
                  <a:rPr lang="zh-CN" altLang="zh-CN" sz="2400" dirty="0" smtClean="0"/>
                  <a:t>为</a:t>
                </a:r>
                <a:r>
                  <a:rPr lang="en-US" altLang="zh-CN" sz="2400" dirty="0" smtClean="0"/>
                  <a:t>~300um</a:t>
                </a:r>
                <a:r>
                  <a:rPr lang="zh-CN" altLang="zh-CN" sz="2400" dirty="0"/>
                  <a:t>，并</a:t>
                </a:r>
                <a:r>
                  <a:rPr lang="zh-CN" altLang="zh-CN" sz="2400" dirty="0" smtClean="0"/>
                  <a:t>估算</a:t>
                </a:r>
                <a:r>
                  <a:rPr lang="zh-CN" altLang="en-US" sz="2400" dirty="0" smtClean="0"/>
                  <a:t>出</a:t>
                </a:r>
                <a:r>
                  <a:rPr lang="zh-CN" altLang="zh-CN" sz="2400" dirty="0" smtClean="0"/>
                  <a:t>在此</a:t>
                </a:r>
                <a:r>
                  <a:rPr lang="zh-CN" altLang="zh-CN" sz="2400" dirty="0"/>
                  <a:t>分辨率的条件</a:t>
                </a:r>
                <a:r>
                  <a:rPr lang="zh-CN" altLang="zh-CN" sz="2400" dirty="0" smtClean="0"/>
                  <a:t>下</a:t>
                </a:r>
                <a:r>
                  <a:rPr lang="en-US" altLang="zh-CN" sz="2400" dirty="0" err="1" smtClean="0"/>
                  <a:t>nTPC</a:t>
                </a:r>
                <a:r>
                  <a:rPr lang="zh-CN" altLang="en-US" sz="2400" dirty="0" smtClean="0"/>
                  <a:t>的中子能量分辨率，基本</a:t>
                </a:r>
                <a:r>
                  <a:rPr lang="zh-CN" altLang="en-US" sz="2400" dirty="0"/>
                  <a:t>符合</a:t>
                </a:r>
                <a14:m>
                  <m:oMath xmlns:m="http://schemas.openxmlformats.org/officeDocument/2006/math">
                    <m:r>
                      <a:rPr lang="en-US" altLang="zh-CN" sz="2400" i="1" dirty="0" smtClean="0">
                        <a:latin typeface="Cambria Math"/>
                      </a:rPr>
                      <m:t>𝐹𝑊𝐻𝑀</m:t>
                    </m:r>
                    <m:r>
                      <a:rPr lang="en-US" altLang="zh-CN" sz="2400" i="1" dirty="0" smtClean="0">
                        <a:latin typeface="Cambria Math"/>
                      </a:rPr>
                      <m:t>&lt;5%</m:t>
                    </m:r>
                  </m:oMath>
                </a14:m>
                <a:r>
                  <a:rPr lang="zh-CN" altLang="en-US" sz="2400" dirty="0" smtClean="0"/>
                  <a:t>的预期要求。</a:t>
                </a:r>
                <a:endParaRPr lang="zh-CN" altLang="zh-CN" sz="2400"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323528" y="1600200"/>
                <a:ext cx="8496944" cy="4525963"/>
              </a:xfrm>
              <a:blipFill rotWithShape="1">
                <a:blip r:embed="rId2"/>
                <a:stretch>
                  <a:fillRect l="-933" t="-1482" r="-1148"/>
                </a:stretch>
              </a:blipFill>
            </p:spPr>
            <p:txBody>
              <a:bodyPr/>
              <a:lstStyle/>
              <a:p>
                <a:r>
                  <a:rPr lang="zh-CN" altLang="en-US">
                    <a:noFill/>
                  </a:rPr>
                  <a:t> </a:t>
                </a:r>
              </a:p>
            </p:txBody>
          </p:sp>
        </mc:Fallback>
      </mc:AlternateContent>
      <p:cxnSp>
        <p:nvCxnSpPr>
          <p:cNvPr id="4" name="直接连接符 3"/>
          <p:cNvCxnSpPr/>
          <p:nvPr/>
        </p:nvCxnSpPr>
        <p:spPr>
          <a:xfrm>
            <a:off x="899592" y="1196752"/>
            <a:ext cx="74888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349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987824" y="2708921"/>
            <a:ext cx="3456384" cy="1368152"/>
          </a:xfrm>
        </p:spPr>
        <p:txBody>
          <a:bodyPr>
            <a:normAutofit/>
          </a:bodyPr>
          <a:lstStyle/>
          <a:p>
            <a:pPr marL="0" indent="0">
              <a:buNone/>
            </a:pPr>
            <a:r>
              <a:rPr lang="zh-CN" altLang="en-US" sz="4800" smtClean="0"/>
              <a:t>谢谢大家！</a:t>
            </a:r>
            <a:endParaRPr lang="zh-CN" altLang="en-US" sz="4800" dirty="0"/>
          </a:p>
        </p:txBody>
      </p:sp>
    </p:spTree>
    <p:extLst>
      <p:ext uri="{BB962C8B-B14F-4D97-AF65-F5344CB8AC3E}">
        <p14:creationId xmlns:p14="http://schemas.microsoft.com/office/powerpoint/2010/main" val="1837636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Backup</a:t>
            </a:r>
            <a:endParaRPr lang="zh-CN" altLang="en-US" dirty="0"/>
          </a:p>
        </p:txBody>
      </p:sp>
    </p:spTree>
    <p:extLst>
      <p:ext uri="{BB962C8B-B14F-4D97-AF65-F5344CB8AC3E}">
        <p14:creationId xmlns:p14="http://schemas.microsoft.com/office/powerpoint/2010/main" val="322773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a:spLocks noGrp="1"/>
              </p:cNvSpPr>
              <p:nvPr>
                <p:ph idx="1"/>
              </p:nvPr>
            </p:nvSpPr>
            <p:spPr>
              <a:xfrm>
                <a:off x="457200" y="332656"/>
                <a:ext cx="8229600" cy="5793507"/>
              </a:xfrm>
            </p:spPr>
            <p:txBody>
              <a:bodyPr>
                <a:normAutofit fontScale="92500"/>
              </a:bodyPr>
              <a:lstStyle/>
              <a:p>
                <a:pPr marL="0" indent="0">
                  <a:buNone/>
                </a:pPr>
                <a:r>
                  <a:rPr lang="zh-CN" altLang="en-US" sz="2400" dirty="0" smtClean="0"/>
                  <a:t>质子能量分辨率</a:t>
                </a:r>
                <a14:m>
                  <m:oMath xmlns:m="http://schemas.openxmlformats.org/officeDocument/2006/math">
                    <m:f>
                      <m:fPr>
                        <m:ctrlPr>
                          <a:rPr lang="zh-CN" altLang="zh-CN" sz="2400" i="1">
                            <a:latin typeface="Cambria Math"/>
                          </a:rPr>
                        </m:ctrlPr>
                      </m:fPr>
                      <m:num>
                        <m:sSub>
                          <m:sSubPr>
                            <m:ctrlPr>
                              <a:rPr lang="zh-CN" altLang="zh-CN" sz="2400" i="1">
                                <a:latin typeface="Cambria Math"/>
                              </a:rPr>
                            </m:ctrlPr>
                          </m:sSubPr>
                          <m:e>
                            <m:r>
                              <a:rPr lang="en-US" altLang="zh-CN" sz="2400" i="1">
                                <a:latin typeface="Cambria Math"/>
                              </a:rPr>
                              <m:t>𝜎</m:t>
                            </m:r>
                          </m:e>
                          <m:sub>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sub>
                        </m:sSub>
                      </m:num>
                      <m:den>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den>
                    </m:f>
                  </m:oMath>
                </a14:m>
                <a:endParaRPr lang="en-US" altLang="zh-CN" sz="2400" i="1" dirty="0" smtClean="0">
                  <a:latin typeface="Cambria Math"/>
                </a:endParaRPr>
              </a:p>
              <a:p>
                <a:pPr marL="0" indent="0">
                  <a:buNone/>
                </a:pPr>
                <a:endParaRPr lang="en-US" altLang="zh-CN" sz="24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zh-CN" altLang="zh-CN" sz="2400" i="1" smtClean="0">
                              <a:latin typeface="Cambria Math"/>
                            </a:rPr>
                          </m:ctrlPr>
                        </m:sSubPr>
                        <m:e>
                          <m:r>
                            <a:rPr lang="en-US" altLang="zh-CN" sz="2400" i="1">
                              <a:latin typeface="Cambria Math"/>
                            </a:rPr>
                            <m:t>𝑛</m:t>
                          </m:r>
                        </m:e>
                        <m:sub>
                          <m:r>
                            <a:rPr lang="en-US" altLang="zh-CN" sz="2400" i="1">
                              <a:latin typeface="Cambria Math"/>
                            </a:rPr>
                            <m:t>𝐴</m:t>
                          </m:r>
                        </m:sub>
                      </m:sSub>
                      <m:r>
                        <a:rPr lang="en-US" altLang="zh-CN" sz="2400">
                          <a:latin typeface="Cambria Math"/>
                        </a:rPr>
                        <m:t>=</m:t>
                      </m:r>
                      <m:r>
                        <a:rPr lang="en-US" altLang="zh-CN" sz="2400" i="1">
                          <a:latin typeface="Cambria Math"/>
                        </a:rPr>
                        <m:t>𝑛</m:t>
                      </m:r>
                      <m:r>
                        <a:rPr lang="en-US" altLang="zh-CN" sz="2400" i="1">
                          <a:latin typeface="Cambria Math"/>
                        </a:rPr>
                        <m:t>∙</m:t>
                      </m:r>
                      <m:r>
                        <a:rPr lang="en-US" altLang="zh-CN" sz="2400" i="1">
                          <a:latin typeface="Cambria Math"/>
                        </a:rPr>
                        <m:t>𝐴</m:t>
                      </m:r>
                    </m:oMath>
                  </m:oMathPara>
                </a14:m>
                <a:endParaRPr lang="en-US" altLang="zh-CN" sz="2400" dirty="0" smtClean="0"/>
              </a:p>
              <a:p>
                <a:pPr marL="0" indent="0">
                  <a:buNone/>
                </a:pPr>
                <a14:m>
                  <m:oMathPara xmlns:m="http://schemas.openxmlformats.org/officeDocument/2006/math">
                    <m:oMathParaPr>
                      <m:jc m:val="centerGroup"/>
                    </m:oMathParaPr>
                    <m:oMath xmlns:m="http://schemas.openxmlformats.org/officeDocument/2006/math">
                      <m:sSup>
                        <m:sSupPr>
                          <m:ctrlPr>
                            <a:rPr lang="zh-CN" altLang="zh-CN" sz="2400" i="1">
                              <a:latin typeface="Cambria Math"/>
                            </a:rPr>
                          </m:ctrlPr>
                        </m:sSupPr>
                        <m:e>
                          <m:d>
                            <m:dPr>
                              <m:ctrlPr>
                                <a:rPr lang="zh-CN" altLang="zh-CN" sz="2400" i="1">
                                  <a:latin typeface="Cambria Math"/>
                                </a:rPr>
                              </m:ctrlPr>
                            </m:dPr>
                            <m:e>
                              <m:f>
                                <m:fPr>
                                  <m:ctrlPr>
                                    <a:rPr lang="zh-CN" altLang="zh-CN" sz="2400" i="1">
                                      <a:latin typeface="Cambria Math"/>
                                    </a:rPr>
                                  </m:ctrlPr>
                                </m:fPr>
                                <m:num>
                                  <m:sSub>
                                    <m:sSubPr>
                                      <m:ctrlPr>
                                        <a:rPr lang="zh-CN" altLang="zh-CN" sz="2400" i="1">
                                          <a:latin typeface="Cambria Math"/>
                                        </a:rPr>
                                      </m:ctrlPr>
                                    </m:sSubPr>
                                    <m:e>
                                      <m:r>
                                        <a:rPr lang="en-US" altLang="zh-CN" sz="2400" i="1">
                                          <a:latin typeface="Cambria Math"/>
                                        </a:rPr>
                                        <m:t>𝜎</m:t>
                                      </m:r>
                                    </m:e>
                                    <m:sub>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sub>
                                  </m:sSub>
                                </m:num>
                                <m:den>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den>
                              </m:f>
                            </m:e>
                          </m:d>
                        </m:e>
                        <m:sup>
                          <m:r>
                            <a:rPr lang="en-US" altLang="zh-CN" sz="2400" i="1">
                              <a:latin typeface="Cambria Math"/>
                            </a:rPr>
                            <m:t>2</m:t>
                          </m:r>
                        </m:sup>
                      </m:sSup>
                      <m:r>
                        <a:rPr lang="en-US" altLang="zh-CN" sz="2400" i="1">
                          <a:latin typeface="Cambria Math"/>
                        </a:rPr>
                        <m:t>=</m:t>
                      </m:r>
                      <m:sSup>
                        <m:sSupPr>
                          <m:ctrlPr>
                            <a:rPr lang="zh-CN" altLang="zh-CN" sz="2400" i="1">
                              <a:latin typeface="Cambria Math"/>
                            </a:rPr>
                          </m:ctrlPr>
                        </m:sSupPr>
                        <m:e>
                          <m:d>
                            <m:dPr>
                              <m:ctrlPr>
                                <a:rPr lang="zh-CN" altLang="zh-CN" sz="2400" i="1">
                                  <a:latin typeface="Cambria Math"/>
                                </a:rPr>
                              </m:ctrlPr>
                            </m:dPr>
                            <m:e>
                              <m:f>
                                <m:fPr>
                                  <m:ctrlPr>
                                    <a:rPr lang="zh-CN" altLang="zh-CN" sz="2400" i="1">
                                      <a:latin typeface="Cambria Math"/>
                                    </a:rPr>
                                  </m:ctrlPr>
                                </m:fPr>
                                <m:num>
                                  <m:sSub>
                                    <m:sSubPr>
                                      <m:ctrlPr>
                                        <a:rPr lang="zh-CN" altLang="zh-CN" sz="2400" i="1">
                                          <a:latin typeface="Cambria Math"/>
                                        </a:rPr>
                                      </m:ctrlPr>
                                    </m:sSubPr>
                                    <m:e>
                                      <m:r>
                                        <a:rPr lang="en-US" altLang="zh-CN" sz="2400" i="1">
                                          <a:latin typeface="Cambria Math"/>
                                        </a:rPr>
                                        <m:t>𝜎</m:t>
                                      </m:r>
                                    </m:e>
                                    <m:sub>
                                      <m:sSub>
                                        <m:sSubPr>
                                          <m:ctrlPr>
                                            <a:rPr lang="zh-CN" altLang="zh-CN" sz="2400" i="1">
                                              <a:latin typeface="Cambria Math"/>
                                            </a:rPr>
                                          </m:ctrlPr>
                                        </m:sSubPr>
                                        <m:e>
                                          <m:r>
                                            <a:rPr lang="en-US" altLang="zh-CN" sz="2400" i="1">
                                              <a:latin typeface="Cambria Math"/>
                                            </a:rPr>
                                            <m:t>𝑛</m:t>
                                          </m:r>
                                        </m:e>
                                        <m:sub>
                                          <m:r>
                                            <a:rPr lang="en-US" altLang="zh-CN" sz="2400" i="1">
                                              <a:latin typeface="Cambria Math"/>
                                            </a:rPr>
                                            <m:t>𝐴</m:t>
                                          </m:r>
                                        </m:sub>
                                      </m:sSub>
                                    </m:sub>
                                  </m:sSub>
                                </m:num>
                                <m:den>
                                  <m:sSub>
                                    <m:sSubPr>
                                      <m:ctrlPr>
                                        <a:rPr lang="zh-CN" altLang="zh-CN" sz="2400" i="1">
                                          <a:latin typeface="Cambria Math"/>
                                        </a:rPr>
                                      </m:ctrlPr>
                                    </m:sSubPr>
                                    <m:e>
                                      <m:r>
                                        <a:rPr lang="en-US" altLang="zh-CN" sz="2400" i="1">
                                          <a:latin typeface="Cambria Math"/>
                                        </a:rPr>
                                        <m:t>𝑛</m:t>
                                      </m:r>
                                    </m:e>
                                    <m:sub>
                                      <m:r>
                                        <a:rPr lang="en-US" altLang="zh-CN" sz="2400" i="1">
                                          <a:latin typeface="Cambria Math"/>
                                        </a:rPr>
                                        <m:t>𝐴</m:t>
                                      </m:r>
                                    </m:sub>
                                  </m:sSub>
                                </m:den>
                              </m:f>
                            </m:e>
                          </m:d>
                        </m:e>
                        <m:sup>
                          <m:r>
                            <a:rPr lang="en-US" altLang="zh-CN" sz="2400" i="1">
                              <a:latin typeface="Cambria Math"/>
                            </a:rPr>
                            <m:t>2</m:t>
                          </m:r>
                        </m:sup>
                      </m:sSup>
                      <m:r>
                        <a:rPr lang="en-US" altLang="zh-CN" sz="2400" i="1">
                          <a:latin typeface="Cambria Math"/>
                        </a:rPr>
                        <m:t>=</m:t>
                      </m:r>
                      <m:sSup>
                        <m:sSupPr>
                          <m:ctrlPr>
                            <a:rPr lang="zh-CN" altLang="zh-CN" sz="2400" i="1">
                              <a:latin typeface="Cambria Math"/>
                            </a:rPr>
                          </m:ctrlPr>
                        </m:sSupPr>
                        <m:e>
                          <m:d>
                            <m:dPr>
                              <m:ctrlPr>
                                <a:rPr lang="zh-CN" altLang="zh-CN" sz="2400" i="1">
                                  <a:latin typeface="Cambria Math"/>
                                </a:rPr>
                              </m:ctrlPr>
                            </m:dPr>
                            <m:e>
                              <m:f>
                                <m:fPr>
                                  <m:ctrlPr>
                                    <a:rPr lang="zh-CN" altLang="zh-CN" sz="2400" i="1">
                                      <a:latin typeface="Cambria Math"/>
                                    </a:rPr>
                                  </m:ctrlPr>
                                </m:fPr>
                                <m:num>
                                  <m:sSub>
                                    <m:sSubPr>
                                      <m:ctrlPr>
                                        <a:rPr lang="zh-CN" altLang="zh-CN" sz="2400" i="1">
                                          <a:latin typeface="Cambria Math"/>
                                        </a:rPr>
                                      </m:ctrlPr>
                                    </m:sSubPr>
                                    <m:e>
                                      <m:r>
                                        <a:rPr lang="en-US" altLang="zh-CN" sz="2400" i="1">
                                          <a:latin typeface="Cambria Math"/>
                                        </a:rPr>
                                        <m:t>𝜎</m:t>
                                      </m:r>
                                    </m:e>
                                    <m:sub>
                                      <m:r>
                                        <a:rPr lang="en-US" altLang="zh-CN" sz="2400" i="1">
                                          <a:latin typeface="Cambria Math"/>
                                        </a:rPr>
                                        <m:t>𝑛</m:t>
                                      </m:r>
                                    </m:sub>
                                  </m:sSub>
                                </m:num>
                                <m:den>
                                  <m:d>
                                    <m:dPr>
                                      <m:begChr m:val="〈"/>
                                      <m:endChr m:val="〉"/>
                                      <m:ctrlPr>
                                        <a:rPr lang="zh-CN" altLang="zh-CN" sz="2400" i="1">
                                          <a:latin typeface="Cambria Math"/>
                                        </a:rPr>
                                      </m:ctrlPr>
                                    </m:dPr>
                                    <m:e>
                                      <m:r>
                                        <a:rPr lang="en-US" altLang="zh-CN" sz="2400" i="1">
                                          <a:latin typeface="Cambria Math"/>
                                        </a:rPr>
                                        <m:t>𝑛</m:t>
                                      </m:r>
                                    </m:e>
                                  </m:d>
                                </m:den>
                              </m:f>
                            </m:e>
                          </m:d>
                        </m:e>
                        <m:sup>
                          <m:r>
                            <a:rPr lang="en-US" altLang="zh-CN" sz="2400" i="1">
                              <a:latin typeface="Cambria Math"/>
                            </a:rPr>
                            <m:t>2</m:t>
                          </m:r>
                        </m:sup>
                      </m:sSup>
                      <m:r>
                        <a:rPr lang="en-US" altLang="zh-CN" sz="2400" i="1">
                          <a:latin typeface="Cambria Math"/>
                        </a:rPr>
                        <m:t>+</m:t>
                      </m:r>
                      <m:f>
                        <m:fPr>
                          <m:ctrlPr>
                            <a:rPr lang="zh-CN" altLang="zh-CN" sz="2400" i="1">
                              <a:latin typeface="Cambria Math"/>
                            </a:rPr>
                          </m:ctrlPr>
                        </m:fPr>
                        <m:num>
                          <m:r>
                            <a:rPr lang="en-US" altLang="zh-CN" sz="2400" i="1">
                              <a:latin typeface="Cambria Math"/>
                            </a:rPr>
                            <m:t>1</m:t>
                          </m:r>
                        </m:num>
                        <m:den>
                          <m:d>
                            <m:dPr>
                              <m:begChr m:val="〈"/>
                              <m:endChr m:val="〉"/>
                              <m:ctrlPr>
                                <a:rPr lang="zh-CN" altLang="zh-CN" sz="2400" i="1">
                                  <a:latin typeface="Cambria Math"/>
                                </a:rPr>
                              </m:ctrlPr>
                            </m:dPr>
                            <m:e>
                              <m:r>
                                <a:rPr lang="en-US" altLang="zh-CN" sz="2400" i="1">
                                  <a:latin typeface="Cambria Math"/>
                                </a:rPr>
                                <m:t>𝑛</m:t>
                              </m:r>
                            </m:e>
                          </m:d>
                        </m:den>
                      </m:f>
                      <m:r>
                        <a:rPr lang="en-US" altLang="zh-CN" sz="2400" i="1">
                          <a:latin typeface="Cambria Math"/>
                        </a:rPr>
                        <m:t>∙</m:t>
                      </m:r>
                      <m:f>
                        <m:fPr>
                          <m:ctrlPr>
                            <a:rPr lang="zh-CN" altLang="zh-CN" sz="2400" i="1">
                              <a:latin typeface="Cambria Math"/>
                            </a:rPr>
                          </m:ctrlPr>
                        </m:fPr>
                        <m:num>
                          <m:sSup>
                            <m:sSupPr>
                              <m:ctrlPr>
                                <a:rPr lang="zh-CN" altLang="zh-CN" sz="2400" i="1">
                                  <a:latin typeface="Cambria Math"/>
                                </a:rPr>
                              </m:ctrlPr>
                            </m:sSupPr>
                            <m:e>
                              <m:sSub>
                                <m:sSubPr>
                                  <m:ctrlPr>
                                    <a:rPr lang="zh-CN" altLang="zh-CN" sz="2400" i="1">
                                      <a:latin typeface="Cambria Math"/>
                                    </a:rPr>
                                  </m:ctrlPr>
                                </m:sSubPr>
                                <m:e>
                                  <m:r>
                                    <a:rPr lang="en-US" altLang="zh-CN" sz="2400" i="1">
                                      <a:latin typeface="Cambria Math"/>
                                    </a:rPr>
                                    <m:t>𝜎</m:t>
                                  </m:r>
                                </m:e>
                                <m:sub>
                                  <m:r>
                                    <a:rPr lang="en-US" altLang="zh-CN" sz="2400" i="1">
                                      <a:latin typeface="Cambria Math"/>
                                    </a:rPr>
                                    <m:t>𝐴</m:t>
                                  </m:r>
                                </m:sub>
                              </m:sSub>
                            </m:e>
                            <m:sup>
                              <m:r>
                                <a:rPr lang="en-US" altLang="zh-CN" sz="2400" i="1">
                                  <a:latin typeface="Cambria Math"/>
                                </a:rPr>
                                <m:t>2</m:t>
                              </m:r>
                            </m:sup>
                          </m:sSup>
                        </m:num>
                        <m:den>
                          <m:sSup>
                            <m:sSupPr>
                              <m:ctrlPr>
                                <a:rPr lang="zh-CN" altLang="zh-CN" sz="2400" i="1">
                                  <a:latin typeface="Cambria Math"/>
                                </a:rPr>
                              </m:ctrlPr>
                            </m:sSupPr>
                            <m:e>
                              <m:d>
                                <m:dPr>
                                  <m:begChr m:val="〈"/>
                                  <m:endChr m:val="〉"/>
                                  <m:ctrlPr>
                                    <a:rPr lang="zh-CN" altLang="zh-CN" sz="2400" i="1">
                                      <a:latin typeface="Cambria Math"/>
                                    </a:rPr>
                                  </m:ctrlPr>
                                </m:dPr>
                                <m:e>
                                  <m:r>
                                    <a:rPr lang="en-US" altLang="zh-CN" sz="2400" i="1">
                                      <a:latin typeface="Cambria Math"/>
                                    </a:rPr>
                                    <m:t>𝐴</m:t>
                                  </m:r>
                                </m:e>
                              </m:d>
                            </m:e>
                            <m:sup>
                              <m:r>
                                <a:rPr lang="en-US" altLang="zh-CN" sz="2400" i="1">
                                  <a:latin typeface="Cambria Math"/>
                                </a:rPr>
                                <m:t>2</m:t>
                              </m:r>
                            </m:sup>
                          </m:sSup>
                        </m:den>
                      </m:f>
                      <m:r>
                        <a:rPr lang="en-US" altLang="zh-CN" sz="2400" i="1">
                          <a:latin typeface="Cambria Math"/>
                        </a:rPr>
                        <m:t>=</m:t>
                      </m:r>
                      <m:f>
                        <m:fPr>
                          <m:ctrlPr>
                            <a:rPr lang="zh-CN" altLang="zh-CN" sz="2400" i="1">
                              <a:latin typeface="Cambria Math"/>
                            </a:rPr>
                          </m:ctrlPr>
                        </m:fPr>
                        <m:num>
                          <m:r>
                            <a:rPr lang="en-US" altLang="zh-CN" sz="2400" i="1">
                              <a:latin typeface="Cambria Math"/>
                            </a:rPr>
                            <m:t>𝐹</m:t>
                          </m:r>
                        </m:num>
                        <m:den>
                          <m:d>
                            <m:dPr>
                              <m:begChr m:val="〈"/>
                              <m:endChr m:val="〉"/>
                              <m:ctrlPr>
                                <a:rPr lang="zh-CN" altLang="zh-CN" sz="2400" i="1">
                                  <a:latin typeface="Cambria Math"/>
                                </a:rPr>
                              </m:ctrlPr>
                            </m:dPr>
                            <m:e>
                              <m:r>
                                <a:rPr lang="en-US" altLang="zh-CN" sz="2400" i="1">
                                  <a:latin typeface="Cambria Math"/>
                                </a:rPr>
                                <m:t>𝑛</m:t>
                              </m:r>
                            </m:e>
                          </m:d>
                        </m:den>
                      </m:f>
                      <m:r>
                        <a:rPr lang="en-US" altLang="zh-CN" sz="2400" i="1">
                          <a:latin typeface="Cambria Math"/>
                        </a:rPr>
                        <m:t>+</m:t>
                      </m:r>
                      <m:f>
                        <m:fPr>
                          <m:ctrlPr>
                            <a:rPr lang="zh-CN" altLang="zh-CN" sz="2400" i="1">
                              <a:latin typeface="Cambria Math"/>
                            </a:rPr>
                          </m:ctrlPr>
                        </m:fPr>
                        <m:num>
                          <m:r>
                            <a:rPr lang="en-US" altLang="zh-CN" sz="2400" i="1">
                              <a:latin typeface="Cambria Math"/>
                            </a:rPr>
                            <m:t>1</m:t>
                          </m:r>
                        </m:num>
                        <m:den>
                          <m:d>
                            <m:dPr>
                              <m:begChr m:val="〈"/>
                              <m:endChr m:val="〉"/>
                              <m:ctrlPr>
                                <a:rPr lang="zh-CN" altLang="zh-CN" sz="2400" i="1">
                                  <a:latin typeface="Cambria Math"/>
                                </a:rPr>
                              </m:ctrlPr>
                            </m:dPr>
                            <m:e>
                              <m:r>
                                <a:rPr lang="en-US" altLang="zh-CN" sz="2400" i="1">
                                  <a:latin typeface="Cambria Math"/>
                                </a:rPr>
                                <m:t>𝑛</m:t>
                              </m:r>
                            </m:e>
                          </m:d>
                        </m:den>
                      </m:f>
                      <m:r>
                        <a:rPr lang="en-US" altLang="zh-CN" sz="2400" i="1">
                          <a:latin typeface="Cambria Math"/>
                        </a:rPr>
                        <m:t>∙</m:t>
                      </m:r>
                      <m:f>
                        <m:fPr>
                          <m:ctrlPr>
                            <a:rPr lang="zh-CN" altLang="zh-CN" sz="2400" i="1">
                              <a:latin typeface="Cambria Math"/>
                            </a:rPr>
                          </m:ctrlPr>
                        </m:fPr>
                        <m:num>
                          <m:sSup>
                            <m:sSupPr>
                              <m:ctrlPr>
                                <a:rPr lang="zh-CN" altLang="zh-CN" sz="2400" i="1">
                                  <a:latin typeface="Cambria Math"/>
                                </a:rPr>
                              </m:ctrlPr>
                            </m:sSupPr>
                            <m:e>
                              <m:sSub>
                                <m:sSubPr>
                                  <m:ctrlPr>
                                    <a:rPr lang="zh-CN" altLang="zh-CN" sz="2400" i="1">
                                      <a:latin typeface="Cambria Math"/>
                                    </a:rPr>
                                  </m:ctrlPr>
                                </m:sSubPr>
                                <m:e>
                                  <m:r>
                                    <a:rPr lang="en-US" altLang="zh-CN" sz="2400" i="1">
                                      <a:latin typeface="Cambria Math"/>
                                    </a:rPr>
                                    <m:t>𝜎</m:t>
                                  </m:r>
                                </m:e>
                                <m:sub>
                                  <m:r>
                                    <a:rPr lang="en-US" altLang="zh-CN" sz="2400" i="1">
                                      <a:latin typeface="Cambria Math"/>
                                    </a:rPr>
                                    <m:t>𝐴</m:t>
                                  </m:r>
                                </m:sub>
                              </m:sSub>
                            </m:e>
                            <m:sup>
                              <m:r>
                                <a:rPr lang="en-US" altLang="zh-CN" sz="2400" i="1">
                                  <a:latin typeface="Cambria Math"/>
                                </a:rPr>
                                <m:t>2</m:t>
                              </m:r>
                            </m:sup>
                          </m:sSup>
                        </m:num>
                        <m:den>
                          <m:sSup>
                            <m:sSupPr>
                              <m:ctrlPr>
                                <a:rPr lang="zh-CN" altLang="zh-CN" sz="2400" i="1">
                                  <a:latin typeface="Cambria Math"/>
                                </a:rPr>
                              </m:ctrlPr>
                            </m:sSupPr>
                            <m:e>
                              <m:d>
                                <m:dPr>
                                  <m:begChr m:val="〈"/>
                                  <m:endChr m:val="〉"/>
                                  <m:ctrlPr>
                                    <a:rPr lang="zh-CN" altLang="zh-CN" sz="2400" i="1">
                                      <a:latin typeface="Cambria Math"/>
                                    </a:rPr>
                                  </m:ctrlPr>
                                </m:dPr>
                                <m:e>
                                  <m:r>
                                    <a:rPr lang="en-US" altLang="zh-CN" sz="2400" i="1">
                                      <a:latin typeface="Cambria Math"/>
                                    </a:rPr>
                                    <m:t>𝐴</m:t>
                                  </m:r>
                                </m:e>
                              </m:d>
                            </m:e>
                            <m:sup>
                              <m:r>
                                <a:rPr lang="en-US" altLang="zh-CN" sz="2400" i="1">
                                  <a:latin typeface="Cambria Math"/>
                                </a:rPr>
                                <m:t>2</m:t>
                              </m:r>
                            </m:sup>
                          </m:sSup>
                        </m:den>
                      </m:f>
                      <m:r>
                        <a:rPr lang="en-US" altLang="zh-CN" sz="2400" i="1">
                          <a:latin typeface="Cambria Math"/>
                        </a:rPr>
                        <m:t>=</m:t>
                      </m:r>
                      <m:f>
                        <m:fPr>
                          <m:ctrlPr>
                            <a:rPr lang="zh-CN" altLang="zh-CN" sz="2400" i="1">
                              <a:latin typeface="Cambria Math"/>
                            </a:rPr>
                          </m:ctrlPr>
                        </m:fPr>
                        <m:num>
                          <m:r>
                            <a:rPr lang="en-US" altLang="zh-CN" sz="2400" i="1">
                              <a:latin typeface="Cambria Math"/>
                            </a:rPr>
                            <m:t>1</m:t>
                          </m:r>
                        </m:num>
                        <m:den>
                          <m:d>
                            <m:dPr>
                              <m:begChr m:val="〈"/>
                              <m:endChr m:val="〉"/>
                              <m:ctrlPr>
                                <a:rPr lang="zh-CN" altLang="zh-CN" sz="2400" i="1">
                                  <a:latin typeface="Cambria Math"/>
                                </a:rPr>
                              </m:ctrlPr>
                            </m:dPr>
                            <m:e>
                              <m:r>
                                <a:rPr lang="en-US" altLang="zh-CN" sz="2400" i="1">
                                  <a:latin typeface="Cambria Math"/>
                                </a:rPr>
                                <m:t>𝑛</m:t>
                              </m:r>
                            </m:e>
                          </m:d>
                        </m:den>
                      </m:f>
                      <m:d>
                        <m:dPr>
                          <m:ctrlPr>
                            <a:rPr lang="zh-CN" altLang="zh-CN" sz="2400" i="1">
                              <a:latin typeface="Cambria Math"/>
                            </a:rPr>
                          </m:ctrlPr>
                        </m:dPr>
                        <m:e>
                          <m:r>
                            <a:rPr lang="en-US" altLang="zh-CN" sz="2400" i="1">
                              <a:latin typeface="Cambria Math"/>
                            </a:rPr>
                            <m:t>𝐹</m:t>
                          </m:r>
                          <m:r>
                            <a:rPr lang="en-US" altLang="zh-CN" sz="2400" i="1">
                              <a:latin typeface="Cambria Math"/>
                            </a:rPr>
                            <m:t>+</m:t>
                          </m:r>
                          <m:f>
                            <m:fPr>
                              <m:ctrlPr>
                                <a:rPr lang="zh-CN" altLang="zh-CN" sz="2400" i="1">
                                  <a:latin typeface="Cambria Math"/>
                                </a:rPr>
                              </m:ctrlPr>
                            </m:fPr>
                            <m:num>
                              <m:sSup>
                                <m:sSupPr>
                                  <m:ctrlPr>
                                    <a:rPr lang="zh-CN" altLang="zh-CN" sz="2400" i="1">
                                      <a:latin typeface="Cambria Math"/>
                                    </a:rPr>
                                  </m:ctrlPr>
                                </m:sSupPr>
                                <m:e>
                                  <m:sSub>
                                    <m:sSubPr>
                                      <m:ctrlPr>
                                        <a:rPr lang="zh-CN" altLang="zh-CN" sz="2400" i="1">
                                          <a:latin typeface="Cambria Math"/>
                                        </a:rPr>
                                      </m:ctrlPr>
                                    </m:sSubPr>
                                    <m:e>
                                      <m:r>
                                        <a:rPr lang="en-US" altLang="zh-CN" sz="2400" i="1">
                                          <a:latin typeface="Cambria Math"/>
                                        </a:rPr>
                                        <m:t>𝜎</m:t>
                                      </m:r>
                                    </m:e>
                                    <m:sub>
                                      <m:r>
                                        <a:rPr lang="en-US" altLang="zh-CN" sz="2400" i="1">
                                          <a:latin typeface="Cambria Math"/>
                                        </a:rPr>
                                        <m:t>𝐴</m:t>
                                      </m:r>
                                    </m:sub>
                                  </m:sSub>
                                </m:e>
                                <m:sup>
                                  <m:r>
                                    <a:rPr lang="en-US" altLang="zh-CN" sz="2400" i="1">
                                      <a:latin typeface="Cambria Math"/>
                                    </a:rPr>
                                    <m:t>2</m:t>
                                  </m:r>
                                </m:sup>
                              </m:sSup>
                            </m:num>
                            <m:den>
                              <m:sSup>
                                <m:sSupPr>
                                  <m:ctrlPr>
                                    <a:rPr lang="zh-CN" altLang="zh-CN" sz="2400" i="1">
                                      <a:latin typeface="Cambria Math"/>
                                    </a:rPr>
                                  </m:ctrlPr>
                                </m:sSupPr>
                                <m:e>
                                  <m:d>
                                    <m:dPr>
                                      <m:begChr m:val="〈"/>
                                      <m:endChr m:val="〉"/>
                                      <m:ctrlPr>
                                        <a:rPr lang="zh-CN" altLang="zh-CN" sz="2400" i="1">
                                          <a:latin typeface="Cambria Math"/>
                                        </a:rPr>
                                      </m:ctrlPr>
                                    </m:dPr>
                                    <m:e>
                                      <m:r>
                                        <a:rPr lang="en-US" altLang="zh-CN" sz="2400" i="1">
                                          <a:latin typeface="Cambria Math"/>
                                        </a:rPr>
                                        <m:t>𝐴</m:t>
                                      </m:r>
                                    </m:e>
                                  </m:d>
                                </m:e>
                                <m:sup>
                                  <m:r>
                                    <a:rPr lang="en-US" altLang="zh-CN" sz="2400" i="1">
                                      <a:latin typeface="Cambria Math"/>
                                    </a:rPr>
                                    <m:t>2</m:t>
                                  </m:r>
                                </m:sup>
                              </m:sSup>
                            </m:den>
                          </m:f>
                        </m:e>
                      </m:d>
                      <m:r>
                        <a:rPr lang="en-US" altLang="zh-CN" sz="2400" i="1">
                          <a:latin typeface="Cambria Math"/>
                        </a:rPr>
                        <m:t>=</m:t>
                      </m:r>
                      <m:f>
                        <m:fPr>
                          <m:ctrlPr>
                            <a:rPr lang="zh-CN" altLang="zh-CN" sz="2400" i="1">
                              <a:latin typeface="Cambria Math"/>
                            </a:rPr>
                          </m:ctrlPr>
                        </m:fPr>
                        <m:num>
                          <m:acc>
                            <m:accPr>
                              <m:chr m:val="̅"/>
                              <m:ctrlPr>
                                <a:rPr lang="zh-CN" altLang="zh-CN" sz="2400" i="1">
                                  <a:latin typeface="Cambria Math"/>
                                </a:rPr>
                              </m:ctrlPr>
                            </m:accPr>
                            <m:e>
                              <m:r>
                                <a:rPr lang="en-US" altLang="zh-CN" sz="2400" i="1">
                                  <a:latin typeface="Cambria Math"/>
                                </a:rPr>
                                <m:t>𝑊</m:t>
                              </m:r>
                            </m:e>
                          </m:acc>
                        </m:num>
                        <m:den>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den>
                      </m:f>
                      <m:d>
                        <m:dPr>
                          <m:ctrlPr>
                            <a:rPr lang="zh-CN" altLang="zh-CN" sz="2400" i="1">
                              <a:latin typeface="Cambria Math"/>
                            </a:rPr>
                          </m:ctrlPr>
                        </m:dPr>
                        <m:e>
                          <m:r>
                            <a:rPr lang="en-US" altLang="zh-CN" sz="2400" i="1">
                              <a:latin typeface="Cambria Math"/>
                            </a:rPr>
                            <m:t>𝐹</m:t>
                          </m:r>
                          <m:r>
                            <a:rPr lang="en-US" altLang="zh-CN" sz="2400" i="1">
                              <a:latin typeface="Cambria Math"/>
                            </a:rPr>
                            <m:t>+</m:t>
                          </m:r>
                          <m:f>
                            <m:fPr>
                              <m:ctrlPr>
                                <a:rPr lang="zh-CN" altLang="zh-CN" sz="2400" i="1">
                                  <a:latin typeface="Cambria Math"/>
                                </a:rPr>
                              </m:ctrlPr>
                            </m:fPr>
                            <m:num>
                              <m:sSup>
                                <m:sSupPr>
                                  <m:ctrlPr>
                                    <a:rPr lang="zh-CN" altLang="zh-CN" sz="2400" i="1">
                                      <a:latin typeface="Cambria Math"/>
                                    </a:rPr>
                                  </m:ctrlPr>
                                </m:sSupPr>
                                <m:e>
                                  <m:sSub>
                                    <m:sSubPr>
                                      <m:ctrlPr>
                                        <a:rPr lang="zh-CN" altLang="zh-CN" sz="2400" i="1">
                                          <a:latin typeface="Cambria Math"/>
                                        </a:rPr>
                                      </m:ctrlPr>
                                    </m:sSubPr>
                                    <m:e>
                                      <m:r>
                                        <a:rPr lang="en-US" altLang="zh-CN" sz="2400" i="1">
                                          <a:latin typeface="Cambria Math"/>
                                        </a:rPr>
                                        <m:t>𝜎</m:t>
                                      </m:r>
                                    </m:e>
                                    <m:sub>
                                      <m:r>
                                        <a:rPr lang="en-US" altLang="zh-CN" sz="2400" i="1">
                                          <a:latin typeface="Cambria Math"/>
                                        </a:rPr>
                                        <m:t>𝐴</m:t>
                                      </m:r>
                                    </m:sub>
                                  </m:sSub>
                                </m:e>
                                <m:sup>
                                  <m:r>
                                    <a:rPr lang="en-US" altLang="zh-CN" sz="2400" i="1">
                                      <a:latin typeface="Cambria Math"/>
                                    </a:rPr>
                                    <m:t>2</m:t>
                                  </m:r>
                                </m:sup>
                              </m:sSup>
                            </m:num>
                            <m:den>
                              <m:sSup>
                                <m:sSupPr>
                                  <m:ctrlPr>
                                    <a:rPr lang="zh-CN" altLang="zh-CN" sz="2400" i="1">
                                      <a:latin typeface="Cambria Math"/>
                                    </a:rPr>
                                  </m:ctrlPr>
                                </m:sSupPr>
                                <m:e>
                                  <m:d>
                                    <m:dPr>
                                      <m:begChr m:val="〈"/>
                                      <m:endChr m:val="〉"/>
                                      <m:ctrlPr>
                                        <a:rPr lang="zh-CN" altLang="zh-CN" sz="2400" i="1">
                                          <a:latin typeface="Cambria Math"/>
                                        </a:rPr>
                                      </m:ctrlPr>
                                    </m:dPr>
                                    <m:e>
                                      <m:r>
                                        <a:rPr lang="en-US" altLang="zh-CN" sz="2400" i="1">
                                          <a:latin typeface="Cambria Math"/>
                                        </a:rPr>
                                        <m:t>𝐴</m:t>
                                      </m:r>
                                    </m:e>
                                  </m:d>
                                </m:e>
                                <m:sup>
                                  <m:r>
                                    <a:rPr lang="en-US" altLang="zh-CN" sz="2400" i="1">
                                      <a:latin typeface="Cambria Math"/>
                                    </a:rPr>
                                    <m:t>2</m:t>
                                  </m:r>
                                </m:sup>
                              </m:sSup>
                            </m:den>
                          </m:f>
                        </m:e>
                      </m:d>
                      <m:r>
                        <a:rPr lang="en-US" altLang="zh-CN" sz="2400">
                          <a:latin typeface="Cambria Math"/>
                        </a:rPr>
                        <m:t>=</m:t>
                      </m:r>
                      <m:f>
                        <m:fPr>
                          <m:ctrlPr>
                            <a:rPr lang="zh-CN" altLang="zh-CN" sz="2400" i="1">
                              <a:latin typeface="Cambria Math"/>
                            </a:rPr>
                          </m:ctrlPr>
                        </m:fPr>
                        <m:num>
                          <m:acc>
                            <m:accPr>
                              <m:chr m:val="̅"/>
                              <m:ctrlPr>
                                <a:rPr lang="zh-CN" altLang="zh-CN" sz="2400" i="1">
                                  <a:latin typeface="Cambria Math"/>
                                </a:rPr>
                              </m:ctrlPr>
                            </m:accPr>
                            <m:e>
                              <m:r>
                                <a:rPr lang="en-US" altLang="zh-CN" sz="2400" i="1">
                                  <a:latin typeface="Cambria Math"/>
                                </a:rPr>
                                <m:t>𝑊</m:t>
                              </m:r>
                            </m:e>
                          </m:acc>
                        </m:num>
                        <m:den>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𝑛</m:t>
                              </m:r>
                            </m:sub>
                          </m:sSub>
                        </m:den>
                      </m:f>
                      <m:d>
                        <m:dPr>
                          <m:ctrlPr>
                            <a:rPr lang="zh-CN" altLang="zh-CN" sz="2400" i="1">
                              <a:latin typeface="Cambria Math"/>
                            </a:rPr>
                          </m:ctrlPr>
                        </m:dPr>
                        <m:e>
                          <m:r>
                            <a:rPr lang="en-US" altLang="zh-CN" sz="2400" i="1">
                              <a:latin typeface="Cambria Math"/>
                            </a:rPr>
                            <m:t>1+</m:t>
                          </m:r>
                          <m:f>
                            <m:fPr>
                              <m:ctrlPr>
                                <a:rPr lang="zh-CN" altLang="zh-CN" sz="2400" i="1">
                                  <a:latin typeface="Cambria Math"/>
                                </a:rPr>
                              </m:ctrlPr>
                            </m:fPr>
                            <m:num>
                              <m:r>
                                <a:rPr lang="en-US" altLang="zh-CN" sz="2400" i="1">
                                  <a:latin typeface="Cambria Math"/>
                                </a:rPr>
                                <m:t>1</m:t>
                              </m:r>
                            </m:num>
                            <m:den>
                              <m:sSup>
                                <m:sSupPr>
                                  <m:ctrlPr>
                                    <a:rPr lang="zh-CN" altLang="zh-CN" sz="2400" i="1">
                                      <a:latin typeface="Cambria Math"/>
                                    </a:rPr>
                                  </m:ctrlPr>
                                </m:sSupPr>
                                <m:e>
                                  <m:r>
                                    <a:rPr lang="en-US" altLang="zh-CN" sz="2400" i="1">
                                      <a:latin typeface="Cambria Math"/>
                                    </a:rPr>
                                    <m:t>𝑘</m:t>
                                  </m:r>
                                </m:e>
                                <m:sup>
                                  <m:r>
                                    <a:rPr lang="en-US" altLang="zh-CN" sz="2400" i="1">
                                      <a:latin typeface="Cambria Math"/>
                                    </a:rPr>
                                    <m:t>2</m:t>
                                  </m:r>
                                </m:sup>
                              </m:sSup>
                            </m:den>
                          </m:f>
                        </m:e>
                      </m:d>
                      <m:d>
                        <m:dPr>
                          <m:ctrlPr>
                            <a:rPr lang="zh-CN" altLang="zh-CN" sz="2400" i="1">
                              <a:latin typeface="Cambria Math"/>
                            </a:rPr>
                          </m:ctrlPr>
                        </m:dPr>
                        <m:e>
                          <m:r>
                            <a:rPr lang="en-US" altLang="zh-CN" sz="2400" i="1">
                              <a:latin typeface="Cambria Math"/>
                            </a:rPr>
                            <m:t>𝐹</m:t>
                          </m:r>
                          <m:r>
                            <a:rPr lang="en-US" altLang="zh-CN" sz="2400" i="1">
                              <a:latin typeface="Cambria Math"/>
                            </a:rPr>
                            <m:t>+</m:t>
                          </m:r>
                          <m:f>
                            <m:fPr>
                              <m:ctrlPr>
                                <a:rPr lang="zh-CN" altLang="zh-CN" sz="2400" i="1">
                                  <a:latin typeface="Cambria Math"/>
                                </a:rPr>
                              </m:ctrlPr>
                            </m:fPr>
                            <m:num>
                              <m:sSup>
                                <m:sSupPr>
                                  <m:ctrlPr>
                                    <a:rPr lang="zh-CN" altLang="zh-CN" sz="2400" i="1">
                                      <a:latin typeface="Cambria Math"/>
                                    </a:rPr>
                                  </m:ctrlPr>
                                </m:sSupPr>
                                <m:e>
                                  <m:sSub>
                                    <m:sSubPr>
                                      <m:ctrlPr>
                                        <a:rPr lang="zh-CN" altLang="zh-CN" sz="2400" i="1">
                                          <a:latin typeface="Cambria Math"/>
                                        </a:rPr>
                                      </m:ctrlPr>
                                    </m:sSubPr>
                                    <m:e>
                                      <m:r>
                                        <a:rPr lang="en-US" altLang="zh-CN" sz="2400" i="1">
                                          <a:latin typeface="Cambria Math"/>
                                        </a:rPr>
                                        <m:t>𝜎</m:t>
                                      </m:r>
                                    </m:e>
                                    <m:sub>
                                      <m:r>
                                        <a:rPr lang="en-US" altLang="zh-CN" sz="2400" i="1">
                                          <a:latin typeface="Cambria Math"/>
                                        </a:rPr>
                                        <m:t>𝐴</m:t>
                                      </m:r>
                                    </m:sub>
                                  </m:sSub>
                                </m:e>
                                <m:sup>
                                  <m:r>
                                    <a:rPr lang="en-US" altLang="zh-CN" sz="2400" i="1">
                                      <a:latin typeface="Cambria Math"/>
                                    </a:rPr>
                                    <m:t>2</m:t>
                                  </m:r>
                                </m:sup>
                              </m:sSup>
                            </m:num>
                            <m:den>
                              <m:sSup>
                                <m:sSupPr>
                                  <m:ctrlPr>
                                    <a:rPr lang="zh-CN" altLang="zh-CN" sz="2400" i="1">
                                      <a:latin typeface="Cambria Math"/>
                                    </a:rPr>
                                  </m:ctrlPr>
                                </m:sSupPr>
                                <m:e>
                                  <m:d>
                                    <m:dPr>
                                      <m:begChr m:val="〈"/>
                                      <m:endChr m:val="〉"/>
                                      <m:ctrlPr>
                                        <a:rPr lang="zh-CN" altLang="zh-CN" sz="2400" i="1">
                                          <a:latin typeface="Cambria Math"/>
                                        </a:rPr>
                                      </m:ctrlPr>
                                    </m:dPr>
                                    <m:e>
                                      <m:r>
                                        <a:rPr lang="en-US" altLang="zh-CN" sz="2400" i="1">
                                          <a:latin typeface="Cambria Math"/>
                                        </a:rPr>
                                        <m:t>𝐴</m:t>
                                      </m:r>
                                    </m:e>
                                  </m:d>
                                </m:e>
                                <m:sup>
                                  <m:r>
                                    <a:rPr lang="en-US" altLang="zh-CN" sz="2400" i="1">
                                      <a:latin typeface="Cambria Math"/>
                                    </a:rPr>
                                    <m:t>2</m:t>
                                  </m:r>
                                </m:sup>
                              </m:sSup>
                            </m:den>
                          </m:f>
                        </m:e>
                      </m:d>
                      <m:r>
                        <a:rPr lang="en-US" altLang="zh-CN" sz="2400" b="0" i="1" smtClean="0">
                          <a:latin typeface="Cambria Math"/>
                          <a:ea typeface="Cambria Math"/>
                        </a:rPr>
                        <m:t>≅</m:t>
                      </m:r>
                      <m:f>
                        <m:fPr>
                          <m:ctrlPr>
                            <a:rPr lang="zh-CN" altLang="zh-CN" sz="2400" i="1">
                              <a:latin typeface="Cambria Math"/>
                            </a:rPr>
                          </m:ctrlPr>
                        </m:fPr>
                        <m:num>
                          <m:r>
                            <a:rPr lang="en-US" altLang="zh-CN" sz="2400" i="1">
                              <a:latin typeface="Cambria Math"/>
                            </a:rPr>
                            <m:t>26.45</m:t>
                          </m:r>
                          <m:r>
                            <a:rPr lang="en-US" altLang="zh-CN" sz="2400" i="1">
                              <a:latin typeface="Cambria Math"/>
                            </a:rPr>
                            <m:t>𝑒𝑉</m:t>
                          </m:r>
                        </m:num>
                        <m:den>
                          <m:r>
                            <a:rPr lang="en-US" altLang="zh-CN" sz="2400" i="1">
                              <a:latin typeface="Cambria Math"/>
                            </a:rPr>
                            <m:t>5</m:t>
                          </m:r>
                          <m:r>
                            <a:rPr lang="en-US" altLang="zh-CN" sz="2400" i="1">
                              <a:latin typeface="Cambria Math"/>
                            </a:rPr>
                            <m:t>𝑀𝑒𝑉</m:t>
                          </m:r>
                        </m:den>
                      </m:f>
                      <m:d>
                        <m:dPr>
                          <m:ctrlPr>
                            <a:rPr lang="zh-CN" altLang="zh-CN" sz="2400" i="1">
                              <a:latin typeface="Cambria Math"/>
                            </a:rPr>
                          </m:ctrlPr>
                        </m:dPr>
                        <m:e>
                          <m:r>
                            <a:rPr lang="en-US" altLang="zh-CN" sz="2400" i="1">
                              <a:latin typeface="Cambria Math"/>
                            </a:rPr>
                            <m:t>1+</m:t>
                          </m:r>
                          <m:f>
                            <m:fPr>
                              <m:ctrlPr>
                                <a:rPr lang="zh-CN" altLang="zh-CN" sz="2400" i="1">
                                  <a:latin typeface="Cambria Math"/>
                                </a:rPr>
                              </m:ctrlPr>
                            </m:fPr>
                            <m:num>
                              <m:r>
                                <a:rPr lang="en-US" altLang="zh-CN" sz="2400" i="1">
                                  <a:latin typeface="Cambria Math"/>
                                </a:rPr>
                                <m:t>1</m:t>
                              </m:r>
                            </m:num>
                            <m:den>
                              <m:sSup>
                                <m:sSupPr>
                                  <m:ctrlPr>
                                    <a:rPr lang="zh-CN" altLang="zh-CN" sz="2400" i="1">
                                      <a:latin typeface="Cambria Math"/>
                                    </a:rPr>
                                  </m:ctrlPr>
                                </m:sSupPr>
                                <m:e>
                                  <m:rad>
                                    <m:radPr>
                                      <m:degHide m:val="on"/>
                                      <m:ctrlPr>
                                        <a:rPr lang="zh-CN" altLang="zh-CN" sz="2400" i="1">
                                          <a:latin typeface="Cambria Math"/>
                                        </a:rPr>
                                      </m:ctrlPr>
                                    </m:radPr>
                                    <m:deg/>
                                    <m:e>
                                      <m:r>
                                        <a:rPr lang="en-US" altLang="zh-CN" sz="2400" i="1">
                                          <a:latin typeface="Cambria Math"/>
                                        </a:rPr>
                                        <m:t>3</m:t>
                                      </m:r>
                                    </m:e>
                                  </m:rad>
                                </m:e>
                                <m:sup>
                                  <m:r>
                                    <a:rPr lang="en-US" altLang="zh-CN" sz="2400" i="1">
                                      <a:latin typeface="Cambria Math"/>
                                    </a:rPr>
                                    <m:t>2</m:t>
                                  </m:r>
                                </m:sup>
                              </m:sSup>
                            </m:den>
                          </m:f>
                        </m:e>
                      </m:d>
                      <m:r>
                        <a:rPr lang="en-US" altLang="zh-CN" sz="2400" i="1">
                          <a:latin typeface="Cambria Math"/>
                        </a:rPr>
                        <m:t>=7.053</m:t>
                      </m:r>
                      <m:r>
                        <a:rPr lang="en-US" altLang="zh-CN" sz="2400">
                          <a:latin typeface="Cambria Math"/>
                        </a:rPr>
                        <m:t>×</m:t>
                      </m:r>
                      <m:sSup>
                        <m:sSupPr>
                          <m:ctrlPr>
                            <a:rPr lang="zh-CN" altLang="zh-CN" sz="2400" i="1">
                              <a:latin typeface="Cambria Math"/>
                            </a:rPr>
                          </m:ctrlPr>
                        </m:sSupPr>
                        <m:e>
                          <m:r>
                            <a:rPr lang="en-US" altLang="zh-CN" sz="2400">
                              <a:latin typeface="Cambria Math"/>
                            </a:rPr>
                            <m:t>10</m:t>
                          </m:r>
                        </m:e>
                        <m:sup>
                          <m:r>
                            <a:rPr lang="en-US" altLang="zh-CN" sz="2400" i="1">
                              <a:latin typeface="Cambria Math"/>
                            </a:rPr>
                            <m:t>−6</m:t>
                          </m:r>
                        </m:sup>
                      </m:sSup>
                    </m:oMath>
                  </m:oMathPara>
                </a14:m>
                <a:endParaRPr lang="en-US" altLang="zh-CN" sz="2400" dirty="0" smtClean="0"/>
              </a:p>
              <a:p>
                <a:pPr marL="0" indent="0">
                  <a:buNone/>
                </a:pPr>
                <a:endParaRPr lang="en-US" altLang="zh-CN" sz="2400" i="1" dirty="0" smtClean="0"/>
              </a:p>
              <a:p>
                <a:pPr marL="0" indent="0">
                  <a:buNone/>
                </a:pPr>
                <a:endParaRPr lang="zh-CN" altLang="zh-CN" sz="2400" dirty="0"/>
              </a:p>
              <a:p>
                <a:pPr marL="0" indent="0">
                  <a:buNone/>
                </a:pPr>
                <a14:m>
                  <m:oMathPara xmlns:m="http://schemas.openxmlformats.org/officeDocument/2006/math">
                    <m:oMathParaPr>
                      <m:jc m:val="centerGroup"/>
                    </m:oMathParaPr>
                    <m:oMath xmlns:m="http://schemas.openxmlformats.org/officeDocument/2006/math">
                      <m:f>
                        <m:fPr>
                          <m:ctrlPr>
                            <a:rPr lang="zh-CN" altLang="zh-CN" sz="2400" i="1">
                              <a:latin typeface="Cambria Math"/>
                            </a:rPr>
                          </m:ctrlPr>
                        </m:fPr>
                        <m:num>
                          <m:sSub>
                            <m:sSubPr>
                              <m:ctrlPr>
                                <a:rPr lang="zh-CN" altLang="zh-CN" sz="2400" i="1">
                                  <a:latin typeface="Cambria Math"/>
                                </a:rPr>
                              </m:ctrlPr>
                            </m:sSubPr>
                            <m:e>
                              <m:r>
                                <a:rPr lang="en-US" altLang="zh-CN" sz="2400" i="1">
                                  <a:latin typeface="Cambria Math"/>
                                </a:rPr>
                                <m:t>𝜎</m:t>
                              </m:r>
                            </m:e>
                            <m:sub>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sub>
                          </m:sSub>
                        </m:num>
                        <m:den>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den>
                      </m:f>
                      <m:r>
                        <a:rPr lang="en-US" altLang="zh-CN" sz="2400" i="1">
                          <a:latin typeface="Cambria Math"/>
                        </a:rPr>
                        <m:t>=0.002656</m:t>
                      </m:r>
                    </m:oMath>
                  </m:oMathPara>
                </a14:m>
                <a:endParaRPr lang="zh-CN" altLang="zh-CN" sz="2400" dirty="0"/>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457200" y="332656"/>
                <a:ext cx="8229600" cy="5793507"/>
              </a:xfrm>
              <a:blipFill rotWithShape="1">
                <a:blip r:embed="rId2"/>
                <a:stretch>
                  <a:fillRect l="-8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42173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a:spLocks noGrp="1"/>
              </p:cNvSpPr>
              <p:nvPr>
                <p:ph idx="1"/>
              </p:nvPr>
            </p:nvSpPr>
            <p:spPr>
              <a:xfrm>
                <a:off x="457200" y="332656"/>
                <a:ext cx="8229600" cy="5793507"/>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zh-CN" altLang="zh-CN" sz="2000" i="1" smtClean="0">
                              <a:latin typeface="Cambria Math"/>
                            </a:rPr>
                          </m:ctrlPr>
                        </m:sSubPr>
                        <m:e>
                          <m:r>
                            <a:rPr lang="en-US" altLang="zh-CN" sz="2000" i="1">
                              <a:latin typeface="Cambria Math"/>
                            </a:rPr>
                            <m:t>𝜎</m:t>
                          </m:r>
                        </m:e>
                        <m:sub>
                          <m:sSub>
                            <m:sSubPr>
                              <m:ctrlPr>
                                <a:rPr lang="zh-CN" altLang="zh-CN" sz="2000" i="1">
                                  <a:latin typeface="Cambria Math"/>
                                </a:rPr>
                              </m:ctrlPr>
                            </m:sSubPr>
                            <m:e>
                              <m:r>
                                <a:rPr lang="en-US" altLang="zh-CN" sz="2000" i="1">
                                  <a:latin typeface="Cambria Math"/>
                                </a:rPr>
                                <m:t>𝜃</m:t>
                              </m:r>
                            </m:e>
                            <m:sub>
                              <m:r>
                                <a:rPr lang="en-US" altLang="zh-CN" sz="2000" i="1">
                                  <a:latin typeface="Cambria Math"/>
                                </a:rPr>
                                <m:t>𝐶𝑜𝑢𝑙𝑜𝑚𝑏</m:t>
                              </m:r>
                            </m:sub>
                          </m:sSub>
                        </m:sub>
                      </m:sSub>
                      <m:r>
                        <a:rPr lang="en-US" altLang="zh-CN" sz="2000" i="1">
                          <a:latin typeface="Cambria Math"/>
                        </a:rPr>
                        <m:t>=</m:t>
                      </m:r>
                      <m:f>
                        <m:fPr>
                          <m:ctrlPr>
                            <a:rPr lang="zh-CN" altLang="zh-CN" sz="2000" i="1">
                              <a:latin typeface="Cambria Math"/>
                            </a:rPr>
                          </m:ctrlPr>
                        </m:fPr>
                        <m:num>
                          <m:r>
                            <a:rPr lang="en-US" altLang="zh-CN" sz="2000" i="1">
                              <a:latin typeface="Cambria Math"/>
                            </a:rPr>
                            <m:t>13.6</m:t>
                          </m:r>
                          <m:r>
                            <a:rPr lang="en-US" altLang="zh-CN" sz="2000" i="1">
                              <a:latin typeface="Cambria Math"/>
                            </a:rPr>
                            <m:t>𝑀𝑒𝑉</m:t>
                          </m:r>
                        </m:num>
                        <m:den>
                          <m:r>
                            <a:rPr lang="en-US" altLang="zh-CN" sz="2000" i="1">
                              <a:latin typeface="Cambria Math"/>
                            </a:rPr>
                            <m:t>𝛽</m:t>
                          </m:r>
                          <m:r>
                            <a:rPr lang="en-US" altLang="zh-CN" sz="2000" i="1">
                              <a:latin typeface="Cambria Math"/>
                            </a:rPr>
                            <m:t>𝑝𝑐</m:t>
                          </m:r>
                        </m:den>
                      </m:f>
                      <m:r>
                        <a:rPr lang="en-US" altLang="zh-CN" sz="2000" i="1">
                          <a:latin typeface="Cambria Math"/>
                        </a:rPr>
                        <m:t>𝑧</m:t>
                      </m:r>
                      <m:rad>
                        <m:radPr>
                          <m:degHide m:val="on"/>
                          <m:ctrlPr>
                            <a:rPr lang="zh-CN" altLang="zh-CN" sz="2000" i="1">
                              <a:latin typeface="Cambria Math"/>
                            </a:rPr>
                          </m:ctrlPr>
                        </m:radPr>
                        <m:deg/>
                        <m:e>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𝑙</m:t>
                                  </m:r>
                                </m:e>
                                <m:sub>
                                  <m:r>
                                    <a:rPr lang="en-US" altLang="zh-CN" sz="2000" i="1">
                                      <a:latin typeface="Cambria Math"/>
                                    </a:rPr>
                                    <m:t>0</m:t>
                                  </m:r>
                                </m:sub>
                              </m:sSub>
                            </m:num>
                            <m:den>
                              <m:sSub>
                                <m:sSubPr>
                                  <m:ctrlPr>
                                    <a:rPr lang="zh-CN" altLang="zh-CN" sz="2000" i="1">
                                      <a:latin typeface="Cambria Math"/>
                                    </a:rPr>
                                  </m:ctrlPr>
                                </m:sSubPr>
                                <m:e>
                                  <m:r>
                                    <a:rPr lang="en-US" altLang="zh-CN" sz="2000" i="1">
                                      <a:latin typeface="Cambria Math"/>
                                    </a:rPr>
                                    <m:t>𝑋</m:t>
                                  </m:r>
                                </m:e>
                                <m:sub>
                                  <m:r>
                                    <a:rPr lang="en-US" altLang="zh-CN" sz="2000" i="1">
                                      <a:latin typeface="Cambria Math"/>
                                    </a:rPr>
                                    <m:t>0</m:t>
                                  </m:r>
                                </m:sub>
                              </m:sSub>
                            </m:den>
                          </m:f>
                        </m:e>
                      </m:rad>
                      <m:d>
                        <m:dPr>
                          <m:begChr m:val="["/>
                          <m:endChr m:val="]"/>
                          <m:ctrlPr>
                            <a:rPr lang="zh-CN" altLang="zh-CN" sz="2000" i="1">
                              <a:latin typeface="Cambria Math"/>
                            </a:rPr>
                          </m:ctrlPr>
                        </m:dPr>
                        <m:e>
                          <m:r>
                            <a:rPr lang="en-US" altLang="zh-CN" sz="2000" i="1">
                              <a:latin typeface="Cambria Math"/>
                            </a:rPr>
                            <m:t>1+0.038</m:t>
                          </m:r>
                          <m:func>
                            <m:funcPr>
                              <m:ctrlPr>
                                <a:rPr lang="zh-CN" altLang="zh-CN" sz="2000" i="1">
                                  <a:latin typeface="Cambria Math"/>
                                </a:rPr>
                              </m:ctrlPr>
                            </m:funcPr>
                            <m:fName>
                              <m:r>
                                <m:rPr>
                                  <m:sty m:val="p"/>
                                </m:rPr>
                                <a:rPr lang="en-US" altLang="zh-CN" sz="2000">
                                  <a:latin typeface="Cambria Math"/>
                                </a:rPr>
                                <m:t>ln</m:t>
                              </m:r>
                            </m:fName>
                            <m:e>
                              <m:d>
                                <m:dPr>
                                  <m:ctrlPr>
                                    <a:rPr lang="zh-CN" altLang="zh-CN" sz="2000" i="1">
                                      <a:latin typeface="Cambria Math"/>
                                    </a:rPr>
                                  </m:ctrlPr>
                                </m:dPr>
                                <m:e>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𝑙</m:t>
                                          </m:r>
                                        </m:e>
                                        <m:sub>
                                          <m:r>
                                            <a:rPr lang="en-US" altLang="zh-CN" sz="2000" i="1">
                                              <a:latin typeface="Cambria Math"/>
                                            </a:rPr>
                                            <m:t>0</m:t>
                                          </m:r>
                                        </m:sub>
                                      </m:sSub>
                                    </m:num>
                                    <m:den>
                                      <m:sSub>
                                        <m:sSubPr>
                                          <m:ctrlPr>
                                            <a:rPr lang="zh-CN" altLang="zh-CN" sz="2000" i="1">
                                              <a:latin typeface="Cambria Math"/>
                                            </a:rPr>
                                          </m:ctrlPr>
                                        </m:sSubPr>
                                        <m:e>
                                          <m:r>
                                            <a:rPr lang="en-US" altLang="zh-CN" sz="2000" i="1">
                                              <a:latin typeface="Cambria Math"/>
                                            </a:rPr>
                                            <m:t>𝑋</m:t>
                                          </m:r>
                                        </m:e>
                                        <m:sub>
                                          <m:r>
                                            <a:rPr lang="en-US" altLang="zh-CN" sz="2000" i="1">
                                              <a:latin typeface="Cambria Math"/>
                                            </a:rPr>
                                            <m:t>0</m:t>
                                          </m:r>
                                        </m:sub>
                                      </m:sSub>
                                    </m:den>
                                  </m:f>
                                </m:e>
                              </m:d>
                            </m:e>
                          </m:func>
                        </m:e>
                      </m:d>
                      <m:r>
                        <a:rPr lang="en-US" altLang="zh-CN" sz="2000" b="0" i="1" smtClean="0">
                          <a:latin typeface="Cambria Math"/>
                        </a:rPr>
                        <m:t>=0.02122</m:t>
                      </m:r>
                      <m:r>
                        <a:rPr lang="en-US" altLang="zh-CN" sz="2000" b="0" i="1" smtClean="0">
                          <a:latin typeface="Cambria Math"/>
                        </a:rPr>
                        <m:t>𝑟𝑎𝑑</m:t>
                      </m:r>
                    </m:oMath>
                  </m:oMathPara>
                </a14:m>
                <a:endParaRPr lang="en-US" altLang="zh-CN" sz="2000" dirty="0" smtClean="0"/>
              </a:p>
              <a:p>
                <a:pPr marL="0" indent="0">
                  <a:buNone/>
                </a:pPr>
                <a14:m>
                  <m:oMathPara xmlns:m="http://schemas.openxmlformats.org/officeDocument/2006/math">
                    <m:oMathParaPr>
                      <m:jc m:val="centerGroup"/>
                    </m:oMathParaPr>
                    <m:oMath xmlns:m="http://schemas.openxmlformats.org/officeDocument/2006/math">
                      <m:sSub>
                        <m:sSubPr>
                          <m:ctrlPr>
                            <a:rPr lang="zh-CN" altLang="zh-CN" sz="2000" i="1">
                              <a:latin typeface="Cambria Math"/>
                            </a:rPr>
                          </m:ctrlPr>
                        </m:sSubPr>
                        <m:e>
                          <m:r>
                            <a:rPr lang="en-US" altLang="zh-CN" sz="2000" i="1">
                              <a:latin typeface="Cambria Math"/>
                            </a:rPr>
                            <m:t>𝑋</m:t>
                          </m:r>
                        </m:e>
                        <m:sub>
                          <m:r>
                            <a:rPr lang="en-US" altLang="zh-CN" sz="2000" i="1">
                              <a:latin typeface="Cambria Math"/>
                            </a:rPr>
                            <m:t>0</m:t>
                          </m:r>
                        </m:sub>
                      </m:sSub>
                      <m:r>
                        <a:rPr lang="en-US" altLang="zh-CN" sz="2000" i="1">
                          <a:latin typeface="Cambria Math"/>
                        </a:rPr>
                        <m:t>=</m:t>
                      </m:r>
                      <m:f>
                        <m:fPr>
                          <m:ctrlPr>
                            <a:rPr lang="zh-CN" altLang="zh-CN" sz="2000" i="1">
                              <a:latin typeface="Cambria Math"/>
                            </a:rPr>
                          </m:ctrlPr>
                        </m:fPr>
                        <m:num>
                          <m:r>
                            <a:rPr lang="en-US" altLang="zh-CN" sz="2000" i="1">
                              <a:latin typeface="Cambria Math"/>
                            </a:rPr>
                            <m:t>716.4</m:t>
                          </m:r>
                          <m:r>
                            <a:rPr lang="en-US" altLang="zh-CN" sz="2000" i="1">
                              <a:latin typeface="Cambria Math"/>
                            </a:rPr>
                            <m:t>𝐴</m:t>
                          </m:r>
                        </m:num>
                        <m:den>
                          <m:r>
                            <a:rPr lang="en-US" altLang="zh-CN" sz="2000" i="1">
                              <a:latin typeface="Cambria Math"/>
                            </a:rPr>
                            <m:t>𝑍</m:t>
                          </m:r>
                          <m:d>
                            <m:dPr>
                              <m:ctrlPr>
                                <a:rPr lang="zh-CN" altLang="zh-CN" sz="2000" i="1">
                                  <a:latin typeface="Cambria Math"/>
                                </a:rPr>
                              </m:ctrlPr>
                            </m:dPr>
                            <m:e>
                              <m:r>
                                <a:rPr lang="en-US" altLang="zh-CN" sz="2000" i="1">
                                  <a:latin typeface="Cambria Math"/>
                                </a:rPr>
                                <m:t>𝑍</m:t>
                              </m:r>
                              <m:r>
                                <a:rPr lang="en-US" altLang="zh-CN" sz="2000" i="1">
                                  <a:latin typeface="Cambria Math"/>
                                </a:rPr>
                                <m:t>+1</m:t>
                              </m:r>
                            </m:e>
                          </m:d>
                          <m:func>
                            <m:funcPr>
                              <m:ctrlPr>
                                <a:rPr lang="zh-CN" altLang="zh-CN" sz="2000" i="1">
                                  <a:latin typeface="Cambria Math"/>
                                </a:rPr>
                              </m:ctrlPr>
                            </m:funcPr>
                            <m:fName>
                              <m:r>
                                <m:rPr>
                                  <m:sty m:val="p"/>
                                </m:rPr>
                                <a:rPr lang="en-US" altLang="zh-CN" sz="2000">
                                  <a:latin typeface="Cambria Math"/>
                                </a:rPr>
                                <m:t>ln</m:t>
                              </m:r>
                            </m:fName>
                            <m:e>
                              <m:d>
                                <m:dPr>
                                  <m:ctrlPr>
                                    <a:rPr lang="zh-CN" altLang="zh-CN" sz="2000" i="1">
                                      <a:latin typeface="Cambria Math"/>
                                    </a:rPr>
                                  </m:ctrlPr>
                                </m:dPr>
                                <m:e>
                                  <m:f>
                                    <m:fPr>
                                      <m:ctrlPr>
                                        <a:rPr lang="zh-CN" altLang="zh-CN" sz="2000" i="1">
                                          <a:latin typeface="Cambria Math"/>
                                        </a:rPr>
                                      </m:ctrlPr>
                                    </m:fPr>
                                    <m:num>
                                      <m:r>
                                        <a:rPr lang="en-US" altLang="zh-CN" sz="2000" i="1">
                                          <a:latin typeface="Cambria Math"/>
                                        </a:rPr>
                                        <m:t>287</m:t>
                                      </m:r>
                                    </m:num>
                                    <m:den>
                                      <m:rad>
                                        <m:radPr>
                                          <m:degHide m:val="on"/>
                                          <m:ctrlPr>
                                            <a:rPr lang="zh-CN" altLang="zh-CN" sz="2000" i="1">
                                              <a:latin typeface="Cambria Math"/>
                                            </a:rPr>
                                          </m:ctrlPr>
                                        </m:radPr>
                                        <m:deg/>
                                        <m:e>
                                          <m:r>
                                            <a:rPr lang="en-US" altLang="zh-CN" sz="2000" i="1">
                                              <a:latin typeface="Cambria Math"/>
                                            </a:rPr>
                                            <m:t>𝑍</m:t>
                                          </m:r>
                                        </m:e>
                                      </m:rad>
                                    </m:den>
                                  </m:f>
                                </m:e>
                              </m:d>
                            </m:e>
                          </m:func>
                        </m:den>
                      </m:f>
                    </m:oMath>
                  </m:oMathPara>
                </a14:m>
                <a:endParaRPr lang="en-US" altLang="zh-CN" sz="2000" dirty="0" smtClean="0"/>
              </a:p>
              <a:p>
                <a:pPr marL="0" indent="0">
                  <a:buNone/>
                </a:pPr>
                <a:endParaRPr lang="en-US" altLang="zh-CN" sz="2000" dirty="0" smtClean="0"/>
              </a:p>
              <a:p>
                <a:pPr marL="0" indent="0">
                  <a:buNone/>
                </a:pPr>
                <a14:m>
                  <m:oMathPara xmlns:m="http://schemas.openxmlformats.org/officeDocument/2006/math">
                    <m:oMathParaPr>
                      <m:jc m:val="centerGroup"/>
                    </m:oMathParaPr>
                    <m:oMath xmlns:m="http://schemas.openxmlformats.org/officeDocument/2006/math">
                      <m:sSub>
                        <m:sSubPr>
                          <m:ctrlPr>
                            <a:rPr lang="zh-CN" altLang="zh-CN" sz="2000" i="1">
                              <a:latin typeface="Cambria Math"/>
                            </a:rPr>
                          </m:ctrlPr>
                        </m:sSubPr>
                        <m:e>
                          <m:r>
                            <a:rPr lang="en-US" altLang="zh-CN" sz="2000" i="1">
                              <a:latin typeface="Cambria Math"/>
                            </a:rPr>
                            <m:t>𝜎</m:t>
                          </m:r>
                        </m:e>
                        <m:sub>
                          <m:r>
                            <a:rPr lang="en-US" altLang="zh-CN" sz="2000" i="1">
                              <a:latin typeface="Cambria Math"/>
                            </a:rPr>
                            <m:t>𝜃</m:t>
                          </m:r>
                          <m:r>
                            <a:rPr lang="en-US" altLang="zh-CN" sz="2000" i="1">
                              <a:latin typeface="Cambria Math"/>
                            </a:rPr>
                            <m:t>(</m:t>
                          </m:r>
                          <m:r>
                            <a:rPr lang="en-US" altLang="zh-CN" sz="2000" i="1">
                              <a:latin typeface="Cambria Math"/>
                            </a:rPr>
                            <m:t>𝑠𝑐𝑎𝑡𝑡𝑒𝑟𝑖𝑛𝑔</m:t>
                          </m:r>
                          <m:r>
                            <a:rPr lang="en-US" altLang="zh-CN" sz="2000" i="1">
                              <a:latin typeface="Cambria Math"/>
                            </a:rPr>
                            <m:t>)</m:t>
                          </m:r>
                        </m:sub>
                      </m:sSub>
                      <m:r>
                        <a:rPr lang="en-US" altLang="zh-CN" sz="2000">
                          <a:latin typeface="Cambria Math"/>
                        </a:rPr>
                        <m:t>=</m:t>
                      </m:r>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𝜎</m:t>
                              </m:r>
                            </m:e>
                            <m:sub>
                              <m:sSub>
                                <m:sSubPr>
                                  <m:ctrlPr>
                                    <a:rPr lang="zh-CN" altLang="zh-CN" sz="2000" i="1">
                                      <a:latin typeface="Cambria Math"/>
                                    </a:rPr>
                                  </m:ctrlPr>
                                </m:sSubPr>
                                <m:e>
                                  <m:r>
                                    <a:rPr lang="en-US" altLang="zh-CN" sz="2000" i="1">
                                      <a:latin typeface="Cambria Math"/>
                                    </a:rPr>
                                    <m:t>𝑦</m:t>
                                  </m:r>
                                </m:e>
                                <m:sub>
                                  <m:r>
                                    <a:rPr lang="en-US" altLang="zh-CN" sz="2000" i="1">
                                      <a:latin typeface="Cambria Math"/>
                                    </a:rPr>
                                    <m:t>𝑝𝑙𝑎𝑛𝑒</m:t>
                                  </m:r>
                                </m:sub>
                              </m:sSub>
                            </m:sub>
                          </m:sSub>
                        </m:num>
                        <m:den>
                          <m:r>
                            <a:rPr lang="en-US" altLang="zh-CN" sz="2000" i="1">
                              <a:latin typeface="Cambria Math"/>
                            </a:rPr>
                            <m:t>𝑥</m:t>
                          </m:r>
                        </m:den>
                      </m:f>
                      <m:r>
                        <a:rPr lang="en-US" altLang="zh-CN" sz="2000" i="1">
                          <a:latin typeface="Cambria Math"/>
                        </a:rPr>
                        <m:t>=</m:t>
                      </m:r>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𝜎</m:t>
                              </m:r>
                            </m:e>
                            <m:sub>
                              <m:sSub>
                                <m:sSubPr>
                                  <m:ctrlPr>
                                    <a:rPr lang="zh-CN" altLang="zh-CN" sz="2000" i="1">
                                      <a:latin typeface="Cambria Math"/>
                                    </a:rPr>
                                  </m:ctrlPr>
                                </m:sSubPr>
                                <m:e>
                                  <m:r>
                                    <a:rPr lang="en-US" altLang="zh-CN" sz="2000" i="1">
                                      <a:latin typeface="Cambria Math"/>
                                    </a:rPr>
                                    <m:t>𝜃</m:t>
                                  </m:r>
                                </m:e>
                                <m:sub>
                                  <m:r>
                                    <a:rPr lang="en-US" altLang="zh-CN" sz="2000" i="1">
                                      <a:latin typeface="Cambria Math"/>
                                    </a:rPr>
                                    <m:t>𝐶𝑜𝑢𝑙𝑜𝑚𝑏</m:t>
                                  </m:r>
                                </m:sub>
                              </m:sSub>
                            </m:sub>
                          </m:sSub>
                          <m:r>
                            <a:rPr lang="en-US" altLang="zh-CN" sz="2000" i="1">
                              <a:latin typeface="Cambria Math"/>
                            </a:rPr>
                            <m:t>∙</m:t>
                          </m:r>
                          <m:f>
                            <m:fPr>
                              <m:ctrlPr>
                                <a:rPr lang="zh-CN" altLang="zh-CN" sz="2000" i="1">
                                  <a:latin typeface="Cambria Math"/>
                                </a:rPr>
                              </m:ctrlPr>
                            </m:fPr>
                            <m:num>
                              <m:r>
                                <a:rPr lang="en-US" altLang="zh-CN" sz="2000" i="1">
                                  <a:latin typeface="Cambria Math"/>
                                </a:rPr>
                                <m:t>𝑥</m:t>
                              </m:r>
                            </m:num>
                            <m:den>
                              <m:rad>
                                <m:radPr>
                                  <m:degHide m:val="on"/>
                                  <m:ctrlPr>
                                    <a:rPr lang="zh-CN" altLang="zh-CN" sz="2000" i="1">
                                      <a:latin typeface="Cambria Math"/>
                                    </a:rPr>
                                  </m:ctrlPr>
                                </m:radPr>
                                <m:deg/>
                                <m:e>
                                  <m:r>
                                    <a:rPr lang="en-US" altLang="zh-CN" sz="2000" i="1">
                                      <a:latin typeface="Cambria Math"/>
                                    </a:rPr>
                                    <m:t>3</m:t>
                                  </m:r>
                                </m:e>
                              </m:rad>
                            </m:den>
                          </m:f>
                        </m:num>
                        <m:den>
                          <m:r>
                            <a:rPr lang="en-US" altLang="zh-CN" sz="2000" i="1">
                              <a:latin typeface="Cambria Math"/>
                            </a:rPr>
                            <m:t>𝑥</m:t>
                          </m:r>
                        </m:den>
                      </m:f>
                      <m:r>
                        <a:rPr lang="en-US" altLang="zh-CN" sz="2000">
                          <a:latin typeface="Cambria Math"/>
                        </a:rPr>
                        <m:t>=</m:t>
                      </m:r>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𝜎</m:t>
                              </m:r>
                            </m:e>
                            <m:sub>
                              <m:sSub>
                                <m:sSubPr>
                                  <m:ctrlPr>
                                    <a:rPr lang="zh-CN" altLang="zh-CN" sz="2000" i="1">
                                      <a:latin typeface="Cambria Math"/>
                                    </a:rPr>
                                  </m:ctrlPr>
                                </m:sSubPr>
                                <m:e>
                                  <m:r>
                                    <a:rPr lang="en-US" altLang="zh-CN" sz="2000" i="1">
                                      <a:latin typeface="Cambria Math"/>
                                    </a:rPr>
                                    <m:t>𝜃</m:t>
                                  </m:r>
                                </m:e>
                                <m:sub>
                                  <m:r>
                                    <a:rPr lang="en-US" altLang="zh-CN" sz="2000" i="1">
                                      <a:latin typeface="Cambria Math"/>
                                    </a:rPr>
                                    <m:t>𝐶𝑜𝑢𝑙𝑜𝑚𝑏</m:t>
                                  </m:r>
                                </m:sub>
                              </m:sSub>
                            </m:sub>
                          </m:sSub>
                        </m:num>
                        <m:den>
                          <m:rad>
                            <m:radPr>
                              <m:degHide m:val="on"/>
                              <m:ctrlPr>
                                <a:rPr lang="zh-CN" altLang="zh-CN" sz="2000" i="1">
                                  <a:latin typeface="Cambria Math"/>
                                </a:rPr>
                              </m:ctrlPr>
                            </m:radPr>
                            <m:deg/>
                            <m:e>
                              <m:r>
                                <a:rPr lang="en-US" altLang="zh-CN" sz="2000" i="1">
                                  <a:latin typeface="Cambria Math"/>
                                </a:rPr>
                                <m:t>3</m:t>
                              </m:r>
                            </m:e>
                          </m:rad>
                        </m:den>
                      </m:f>
                      <m:r>
                        <a:rPr lang="en-US" altLang="zh-CN" sz="2000" b="0" i="1" smtClean="0">
                          <a:latin typeface="Cambria Math"/>
                        </a:rPr>
                        <m:t>=0.01225</m:t>
                      </m:r>
                      <m:r>
                        <a:rPr lang="en-US" altLang="zh-CN" sz="2000" b="0" i="1" smtClean="0">
                          <a:latin typeface="Cambria Math"/>
                        </a:rPr>
                        <m:t>𝑟𝑎𝑑</m:t>
                      </m:r>
                    </m:oMath>
                  </m:oMathPara>
                </a14:m>
                <a:endParaRPr lang="en-US" altLang="zh-CN" sz="2000" dirty="0"/>
              </a:p>
              <a:p>
                <a:pPr marL="0" indent="0">
                  <a:buNone/>
                </a:pPr>
                <a14:m>
                  <m:oMathPara xmlns:m="http://schemas.openxmlformats.org/officeDocument/2006/math">
                    <m:oMathParaPr>
                      <m:jc m:val="centerGroup"/>
                    </m:oMathParaPr>
                    <m:oMath xmlns:m="http://schemas.openxmlformats.org/officeDocument/2006/math">
                      <m:sSub>
                        <m:sSubPr>
                          <m:ctrlPr>
                            <a:rPr lang="zh-CN" altLang="zh-CN" sz="2000" i="1">
                              <a:latin typeface="Cambria Math"/>
                            </a:rPr>
                          </m:ctrlPr>
                        </m:sSubPr>
                        <m:e>
                          <m:r>
                            <a:rPr lang="en-US" altLang="zh-CN" sz="2000" i="1">
                              <a:latin typeface="Cambria Math"/>
                            </a:rPr>
                            <m:t>𝜎</m:t>
                          </m:r>
                        </m:e>
                        <m:sub>
                          <m:r>
                            <a:rPr lang="en-US" altLang="zh-CN" sz="2000" i="1">
                              <a:latin typeface="Cambria Math"/>
                            </a:rPr>
                            <m:t>𝑘</m:t>
                          </m:r>
                          <m:r>
                            <a:rPr lang="en-US" altLang="zh-CN" sz="2000" i="1">
                              <a:latin typeface="Cambria Math"/>
                            </a:rPr>
                            <m:t>(</m:t>
                          </m:r>
                          <m:r>
                            <a:rPr lang="en-US" altLang="zh-CN" sz="2000" i="1">
                              <a:latin typeface="Cambria Math"/>
                            </a:rPr>
                            <m:t>𝑠𝑐𝑎𝑡𝑡𝑒𝑟𝑖𝑛𝑔</m:t>
                          </m:r>
                          <m:r>
                            <a:rPr lang="en-US" altLang="zh-CN" sz="2000" i="1">
                              <a:latin typeface="Cambria Math"/>
                            </a:rPr>
                            <m:t>)</m:t>
                          </m:r>
                        </m:sub>
                      </m:sSub>
                      <m:r>
                        <a:rPr lang="en-US" altLang="zh-CN" sz="2000" i="1">
                          <a:latin typeface="Cambria Math"/>
                        </a:rPr>
                        <m:t>=</m:t>
                      </m:r>
                      <m:f>
                        <m:fPr>
                          <m:ctrlPr>
                            <a:rPr lang="zh-CN" altLang="zh-CN" sz="2000" i="1">
                              <a:latin typeface="Cambria Math"/>
                            </a:rPr>
                          </m:ctrlPr>
                        </m:fPr>
                        <m:num>
                          <m:sSub>
                            <m:sSubPr>
                              <m:ctrlPr>
                                <a:rPr lang="zh-CN" altLang="zh-CN" sz="2000" i="1">
                                  <a:latin typeface="Cambria Math"/>
                                </a:rPr>
                              </m:ctrlPr>
                            </m:sSubPr>
                            <m:e>
                              <m:r>
                                <a:rPr lang="en-US" altLang="zh-CN" sz="2000" i="1">
                                  <a:latin typeface="Cambria Math"/>
                                </a:rPr>
                                <m:t>𝜎</m:t>
                              </m:r>
                            </m:e>
                            <m:sub>
                              <m:r>
                                <a:rPr lang="en-US" altLang="zh-CN" sz="2000" i="1">
                                  <a:latin typeface="Cambria Math"/>
                                </a:rPr>
                                <m:t>𝜃</m:t>
                              </m:r>
                              <m:r>
                                <a:rPr lang="en-US" altLang="zh-CN" sz="2000" i="1">
                                  <a:latin typeface="Cambria Math"/>
                                </a:rPr>
                                <m:t>(</m:t>
                              </m:r>
                              <m:r>
                                <a:rPr lang="en-US" altLang="zh-CN" sz="2000" i="1">
                                  <a:latin typeface="Cambria Math"/>
                                </a:rPr>
                                <m:t>𝑠𝑐𝑎𝑡𝑡𝑒𝑟𝑖𝑛𝑔</m:t>
                              </m:r>
                              <m:r>
                                <a:rPr lang="en-US" altLang="zh-CN" sz="2000" i="1">
                                  <a:latin typeface="Cambria Math"/>
                                </a:rPr>
                                <m:t>)</m:t>
                              </m:r>
                            </m:sub>
                          </m:sSub>
                        </m:num>
                        <m:den>
                          <m:sSup>
                            <m:sSupPr>
                              <m:ctrlPr>
                                <a:rPr lang="zh-CN" altLang="zh-CN" sz="2000" i="1">
                                  <a:latin typeface="Cambria Math"/>
                                </a:rPr>
                              </m:ctrlPr>
                            </m:sSupPr>
                            <m:e>
                              <m:r>
                                <a:rPr lang="en-US" altLang="zh-CN" sz="2000" i="1">
                                  <a:latin typeface="Cambria Math"/>
                                </a:rPr>
                                <m:t>𝑠𝑖𝑛</m:t>
                              </m:r>
                            </m:e>
                            <m:sup>
                              <m:r>
                                <a:rPr lang="en-US" altLang="zh-CN" sz="2000" i="1">
                                  <a:latin typeface="Cambria Math"/>
                                </a:rPr>
                                <m:t>2</m:t>
                              </m:r>
                            </m:sup>
                          </m:sSup>
                          <m:r>
                            <a:rPr lang="en-US" altLang="zh-CN" sz="2000" i="1">
                              <a:latin typeface="Cambria Math"/>
                            </a:rPr>
                            <m:t>𝜃</m:t>
                          </m:r>
                        </m:den>
                      </m:f>
                      <m:r>
                        <a:rPr lang="en-US" altLang="zh-CN" sz="2000">
                          <a:latin typeface="Cambria Math"/>
                        </a:rPr>
                        <m:t>=</m:t>
                      </m:r>
                      <m:sSub>
                        <m:sSubPr>
                          <m:ctrlPr>
                            <a:rPr lang="zh-CN" altLang="zh-CN" sz="2000" i="1">
                              <a:latin typeface="Cambria Math"/>
                            </a:rPr>
                          </m:ctrlPr>
                        </m:sSubPr>
                        <m:e>
                          <m:r>
                            <a:rPr lang="en-US" altLang="zh-CN" sz="2000" i="1">
                              <a:latin typeface="Cambria Math"/>
                            </a:rPr>
                            <m:t>𝜎</m:t>
                          </m:r>
                        </m:e>
                        <m:sub>
                          <m:r>
                            <a:rPr lang="en-US" altLang="zh-CN" sz="2000" i="1">
                              <a:latin typeface="Cambria Math"/>
                            </a:rPr>
                            <m:t>𝜃</m:t>
                          </m:r>
                          <m:d>
                            <m:dPr>
                              <m:ctrlPr>
                                <a:rPr lang="zh-CN" altLang="zh-CN" sz="2000" i="1">
                                  <a:latin typeface="Cambria Math"/>
                                </a:rPr>
                              </m:ctrlPr>
                            </m:dPr>
                            <m:e>
                              <m:r>
                                <a:rPr lang="en-US" altLang="zh-CN" sz="2000" i="1">
                                  <a:latin typeface="Cambria Math"/>
                                </a:rPr>
                                <m:t>𝑠𝑐𝑎𝑡𝑡𝑒𝑟𝑖𝑛𝑔</m:t>
                              </m:r>
                            </m:e>
                          </m:d>
                        </m:sub>
                      </m:sSub>
                      <m:d>
                        <m:dPr>
                          <m:ctrlPr>
                            <a:rPr lang="zh-CN" altLang="zh-CN" sz="2000" i="1">
                              <a:latin typeface="Cambria Math"/>
                            </a:rPr>
                          </m:ctrlPr>
                        </m:dPr>
                        <m:e>
                          <m:r>
                            <a:rPr lang="en-US" altLang="zh-CN" sz="2000" i="1">
                              <a:latin typeface="Cambria Math"/>
                            </a:rPr>
                            <m:t>1+</m:t>
                          </m:r>
                          <m:sSup>
                            <m:sSupPr>
                              <m:ctrlPr>
                                <a:rPr lang="zh-CN" altLang="zh-CN" sz="2000" i="1">
                                  <a:latin typeface="Cambria Math"/>
                                </a:rPr>
                              </m:ctrlPr>
                            </m:sSupPr>
                            <m:e>
                              <m:r>
                                <a:rPr lang="en-US" altLang="zh-CN" sz="2000" i="1">
                                  <a:latin typeface="Cambria Math"/>
                                </a:rPr>
                                <m:t>𝑘</m:t>
                              </m:r>
                            </m:e>
                            <m:sup>
                              <m:r>
                                <a:rPr lang="en-US" altLang="zh-CN" sz="2000" i="1">
                                  <a:latin typeface="Cambria Math"/>
                                </a:rPr>
                                <m:t>2</m:t>
                              </m:r>
                            </m:sup>
                          </m:sSup>
                        </m:e>
                      </m:d>
                      <m:r>
                        <a:rPr lang="en-US" altLang="zh-CN" sz="2000" b="0" i="1" smtClean="0">
                          <a:latin typeface="Cambria Math"/>
                        </a:rPr>
                        <m:t>=0.04901</m:t>
                      </m:r>
                    </m:oMath>
                  </m:oMathPara>
                </a14:m>
                <a:endParaRPr lang="en-US" altLang="zh-CN" sz="2000" b="0" dirty="0" smtClean="0"/>
              </a:p>
              <a:p>
                <a:pPr marL="0" indent="0">
                  <a:buNone/>
                </a:pPr>
                <a:endParaRPr lang="en-US" altLang="zh-CN" sz="2000" dirty="0" smtClean="0"/>
              </a:p>
              <a:p>
                <a:pPr marL="0" indent="0">
                  <a:buNone/>
                </a:pPr>
                <a:endParaRPr lang="en-US" altLang="zh-CN" sz="2000" dirty="0"/>
              </a:p>
              <a:p>
                <a:pPr marL="0" indent="0">
                  <a:buNone/>
                </a:pPr>
                <a14:m>
                  <m:oMathPara xmlns:m="http://schemas.openxmlformats.org/officeDocument/2006/math">
                    <m:oMathParaPr>
                      <m:jc m:val="centerGroup"/>
                    </m:oMathParaPr>
                    <m:oMath xmlns:m="http://schemas.openxmlformats.org/officeDocument/2006/math">
                      <m:f>
                        <m:fPr>
                          <m:ctrlPr>
                            <a:rPr lang="zh-CN" altLang="zh-CN" sz="2000" i="1">
                              <a:latin typeface="Cambria Math"/>
                            </a:rPr>
                          </m:ctrlPr>
                        </m:fPr>
                        <m:num>
                          <m:r>
                            <a:rPr lang="en-US" altLang="zh-CN" sz="2000" i="1">
                              <a:latin typeface="Cambria Math"/>
                            </a:rPr>
                            <m:t>−2</m:t>
                          </m:r>
                          <m:sSub>
                            <m:sSubPr>
                              <m:ctrlPr>
                                <a:rPr lang="zh-CN" altLang="zh-CN" sz="2000" i="1">
                                  <a:latin typeface="Cambria Math"/>
                                </a:rPr>
                              </m:ctrlPr>
                            </m:sSubPr>
                            <m:e>
                              <m:r>
                                <a:rPr lang="en-US" altLang="zh-CN" sz="2000" i="1">
                                  <a:latin typeface="Cambria Math"/>
                                </a:rPr>
                                <m:t>𝜎</m:t>
                              </m:r>
                            </m:e>
                            <m:sub>
                              <m:r>
                                <a:rPr lang="en-US" altLang="zh-CN" sz="2000" i="1">
                                  <a:latin typeface="Cambria Math"/>
                                </a:rPr>
                                <m:t>𝑘</m:t>
                              </m:r>
                              <m:r>
                                <a:rPr lang="en-US" altLang="zh-CN" sz="2000" i="1">
                                  <a:latin typeface="Cambria Math"/>
                                </a:rPr>
                                <m:t>(</m:t>
                              </m:r>
                              <m:r>
                                <a:rPr lang="en-US" altLang="zh-CN" sz="2000" i="1">
                                  <a:latin typeface="Cambria Math"/>
                                </a:rPr>
                                <m:t>𝑠𝑐𝑎𝑡𝑡𝑒𝑟𝑖𝑛𝑔</m:t>
                              </m:r>
                              <m:r>
                                <a:rPr lang="en-US" altLang="zh-CN" sz="2000" i="1">
                                  <a:latin typeface="Cambria Math"/>
                                </a:rPr>
                                <m:t>)</m:t>
                              </m:r>
                            </m:sub>
                          </m:sSub>
                        </m:num>
                        <m:den>
                          <m:sSup>
                            <m:sSupPr>
                              <m:ctrlPr>
                                <a:rPr lang="zh-CN" altLang="zh-CN" sz="2000" i="1">
                                  <a:latin typeface="Cambria Math"/>
                                </a:rPr>
                              </m:ctrlPr>
                            </m:sSupPr>
                            <m:e>
                              <m:r>
                                <a:rPr lang="en-US" altLang="zh-CN" sz="2000" i="1">
                                  <a:latin typeface="Cambria Math"/>
                                </a:rPr>
                                <m:t>𝑘</m:t>
                              </m:r>
                            </m:e>
                            <m:sup>
                              <m:r>
                                <a:rPr lang="en-US" altLang="zh-CN" sz="2000" i="1">
                                  <a:latin typeface="Cambria Math"/>
                                </a:rPr>
                                <m:t>3</m:t>
                              </m:r>
                            </m:sup>
                          </m:sSup>
                          <m:r>
                            <a:rPr lang="en-US" altLang="zh-CN" sz="2000" i="1">
                              <a:latin typeface="Cambria Math"/>
                            </a:rPr>
                            <m:t>+</m:t>
                          </m:r>
                          <m:r>
                            <a:rPr lang="en-US" altLang="zh-CN" sz="2000" i="1">
                              <a:latin typeface="Cambria Math"/>
                            </a:rPr>
                            <m:t>𝑘</m:t>
                          </m:r>
                        </m:den>
                      </m:f>
                      <m:r>
                        <a:rPr lang="en-US" altLang="zh-CN" sz="2000" b="0" i="1" smtClean="0">
                          <a:latin typeface="Cambria Math"/>
                        </a:rPr>
                        <m:t>=</m:t>
                      </m:r>
                      <m:f>
                        <m:fPr>
                          <m:ctrlPr>
                            <a:rPr lang="en-US" altLang="zh-CN" sz="2000" b="0" i="1" smtClean="0">
                              <a:latin typeface="Cambria Math"/>
                            </a:rPr>
                          </m:ctrlPr>
                        </m:fPr>
                        <m:num>
                          <m:r>
                            <a:rPr lang="en-US" altLang="zh-CN" sz="2000" b="0" i="1" smtClean="0">
                              <a:latin typeface="Cambria Math"/>
                            </a:rPr>
                            <m:t>−2</m:t>
                          </m:r>
                          <m:r>
                            <a:rPr lang="en-US" altLang="zh-CN" sz="2000" b="0" i="1" smtClean="0">
                              <a:latin typeface="Cambria Math"/>
                              <a:ea typeface="Cambria Math"/>
                            </a:rPr>
                            <m:t>×</m:t>
                          </m:r>
                          <m:r>
                            <a:rPr lang="en-US" altLang="zh-CN" sz="2000" i="1">
                              <a:latin typeface="Cambria Math"/>
                            </a:rPr>
                            <m:t>0.0</m:t>
                          </m:r>
                          <m:r>
                            <a:rPr lang="en-US" altLang="zh-CN" sz="2000" b="0" i="1" smtClean="0">
                              <a:latin typeface="Cambria Math"/>
                            </a:rPr>
                            <m:t>8434</m:t>
                          </m:r>
                          <m:r>
                            <m:rPr>
                              <m:nor/>
                            </m:rPr>
                            <a:rPr lang="en-US" altLang="zh-CN" sz="2000" dirty="0"/>
                            <m:t> </m:t>
                          </m:r>
                        </m:num>
                        <m:den>
                          <m:sSup>
                            <m:sSupPr>
                              <m:ctrlPr>
                                <a:rPr lang="en-US" altLang="zh-CN" sz="2000" b="0" i="1" smtClean="0">
                                  <a:latin typeface="Cambria Math"/>
                                </a:rPr>
                              </m:ctrlPr>
                            </m:sSupPr>
                            <m:e>
                              <m:r>
                                <a:rPr lang="en-US" altLang="zh-CN" sz="2000" b="0" i="1" smtClean="0">
                                  <a:latin typeface="Cambria Math"/>
                                </a:rPr>
                                <m:t>(−</m:t>
                              </m:r>
                              <m:rad>
                                <m:radPr>
                                  <m:degHide m:val="on"/>
                                  <m:ctrlPr>
                                    <a:rPr lang="zh-CN" altLang="zh-CN" sz="2000" i="1">
                                      <a:latin typeface="Cambria Math"/>
                                    </a:rPr>
                                  </m:ctrlPr>
                                </m:radPr>
                                <m:deg/>
                                <m:e>
                                  <m:r>
                                    <a:rPr lang="en-US" altLang="zh-CN" sz="2000" i="1">
                                      <a:latin typeface="Cambria Math"/>
                                    </a:rPr>
                                    <m:t>3</m:t>
                                  </m:r>
                                </m:e>
                              </m:rad>
                              <m:r>
                                <a:rPr lang="en-US" altLang="zh-CN" sz="2000" b="0" i="1" smtClean="0">
                                  <a:latin typeface="Cambria Math"/>
                                </a:rPr>
                                <m:t>)</m:t>
                              </m:r>
                            </m:e>
                            <m:sup>
                              <m:r>
                                <a:rPr lang="en-US" altLang="zh-CN" sz="2000" b="0" i="1" smtClean="0">
                                  <a:latin typeface="Cambria Math"/>
                                </a:rPr>
                                <m:t>3</m:t>
                              </m:r>
                            </m:sup>
                          </m:sSup>
                          <m:r>
                            <a:rPr lang="en-US" altLang="zh-CN" sz="2000" b="0" i="1" smtClean="0">
                              <a:latin typeface="Cambria Math"/>
                            </a:rPr>
                            <m:t>+(−</m:t>
                          </m:r>
                          <m:rad>
                            <m:radPr>
                              <m:degHide m:val="on"/>
                              <m:ctrlPr>
                                <a:rPr lang="zh-CN" altLang="zh-CN" sz="2000" i="1">
                                  <a:latin typeface="Cambria Math"/>
                                </a:rPr>
                              </m:ctrlPr>
                            </m:radPr>
                            <m:deg/>
                            <m:e>
                              <m:r>
                                <a:rPr lang="en-US" altLang="zh-CN" sz="2000" i="1">
                                  <a:latin typeface="Cambria Math"/>
                                </a:rPr>
                                <m:t>3</m:t>
                              </m:r>
                            </m:e>
                          </m:rad>
                          <m:r>
                            <a:rPr lang="en-US" altLang="zh-CN" sz="2000" b="0" i="1" smtClean="0">
                              <a:latin typeface="Cambria Math"/>
                            </a:rPr>
                            <m:t>)</m:t>
                          </m:r>
                        </m:den>
                      </m:f>
                      <m:r>
                        <a:rPr lang="en-US" altLang="zh-CN" sz="2000" b="0" i="1" smtClean="0">
                          <a:latin typeface="Cambria Math"/>
                        </a:rPr>
                        <m:t>=</m:t>
                      </m:r>
                      <m:r>
                        <a:rPr lang="en-US" altLang="zh-CN" sz="2000" b="0" i="0" smtClean="0">
                          <a:latin typeface="Cambria Math"/>
                        </a:rPr>
                        <m:t>0.01415</m:t>
                      </m:r>
                    </m:oMath>
                  </m:oMathPara>
                </a14:m>
                <a:endParaRPr lang="en-US" altLang="zh-CN" sz="2000" dirty="0" smtClean="0"/>
              </a:p>
              <a:p>
                <a:pPr marL="0" indent="0">
                  <a:buNone/>
                </a:pPr>
                <a:endParaRPr lang="en-US" altLang="zh-CN" sz="2000" dirty="0"/>
              </a:p>
              <a:p>
                <a:pPr marL="0" indent="0">
                  <a:buNone/>
                </a:pPr>
                <a:endParaRPr lang="zh-CN" altLang="en-US" sz="2000" dirty="0"/>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457200" y="332656"/>
                <a:ext cx="8229600" cy="5793507"/>
              </a:xfrm>
              <a:blipFill rotWithShape="1">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5111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79512" y="260648"/>
                <a:ext cx="8712968" cy="6408712"/>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p>
                        <m:sSupPr>
                          <m:ctrlPr>
                            <a:rPr lang="zh-CN" altLang="zh-CN" sz="1400" i="1">
                              <a:latin typeface="Cambria Math"/>
                            </a:rPr>
                          </m:ctrlPr>
                        </m:sSupPr>
                        <m:e>
                          <m:sSub>
                            <m:sSubPr>
                              <m:ctrlPr>
                                <a:rPr lang="zh-CN" altLang="zh-CN" sz="1400" i="1">
                                  <a:latin typeface="Cambria Math"/>
                                </a:rPr>
                              </m:ctrlPr>
                            </m:sSubPr>
                            <m:e>
                              <m:r>
                                <a:rPr lang="en-US" altLang="zh-CN" sz="1400" b="0" i="1">
                                  <a:latin typeface="Cambria Math"/>
                                </a:rPr>
                                <m:t>𝜎</m:t>
                              </m:r>
                            </m:e>
                            <m:sub>
                              <m:r>
                                <a:rPr lang="en-US" altLang="zh-CN" sz="1400" b="0" i="1">
                                  <a:latin typeface="Cambria Math"/>
                                </a:rPr>
                                <m:t>𝑧</m:t>
                              </m:r>
                            </m:sub>
                          </m:sSub>
                        </m:e>
                        <m:sup>
                          <m:r>
                            <a:rPr lang="en-US" altLang="zh-CN" sz="1400" b="0" i="1">
                              <a:latin typeface="Cambria Math"/>
                            </a:rPr>
                            <m:t>2</m:t>
                          </m:r>
                        </m:sup>
                      </m:sSup>
                      <m:r>
                        <a:rPr lang="en-US" altLang="zh-CN" sz="1400" b="0">
                          <a:latin typeface="Cambria Math"/>
                        </a:rPr>
                        <m:t>=</m:t>
                      </m:r>
                      <m:sSup>
                        <m:sSupPr>
                          <m:ctrlPr>
                            <a:rPr lang="zh-CN" altLang="zh-CN" sz="1400" i="1">
                              <a:latin typeface="Cambria Math"/>
                            </a:rPr>
                          </m:ctrlPr>
                        </m:sSupPr>
                        <m:e>
                          <m:sSub>
                            <m:sSubPr>
                              <m:ctrlPr>
                                <a:rPr lang="zh-CN" altLang="zh-CN" sz="1400" i="1">
                                  <a:latin typeface="Cambria Math"/>
                                </a:rPr>
                              </m:ctrlPr>
                            </m:sSubPr>
                            <m:e>
                              <m:r>
                                <a:rPr lang="en-US" altLang="zh-CN" sz="1400" b="0" i="1">
                                  <a:latin typeface="Cambria Math"/>
                                </a:rPr>
                                <m:t>𝜎</m:t>
                              </m:r>
                            </m:e>
                            <m:sub>
                              <m:r>
                                <a:rPr lang="en-US" altLang="zh-CN" sz="1400" b="0" i="1">
                                  <a:latin typeface="Cambria Math"/>
                                </a:rPr>
                                <m:t>𝑑𝑒𝑡𝑒𝑐𝑡𝑜𝑟</m:t>
                              </m:r>
                            </m:sub>
                          </m:sSub>
                        </m:e>
                        <m:sup>
                          <m:r>
                            <a:rPr lang="en-US" altLang="zh-CN" sz="1400" b="0" i="1">
                              <a:latin typeface="Cambria Math"/>
                            </a:rPr>
                            <m:t>2</m:t>
                          </m:r>
                        </m:sup>
                      </m:sSup>
                      <m:r>
                        <a:rPr lang="en-US" altLang="zh-CN" sz="1400" b="0" i="1">
                          <a:latin typeface="Cambria Math"/>
                        </a:rPr>
                        <m:t>+</m:t>
                      </m:r>
                      <m:sSup>
                        <m:sSupPr>
                          <m:ctrlPr>
                            <a:rPr lang="zh-CN" altLang="zh-CN" sz="1400" i="1">
                              <a:latin typeface="Cambria Math"/>
                            </a:rPr>
                          </m:ctrlPr>
                        </m:sSupPr>
                        <m:e>
                          <m:sSub>
                            <m:sSubPr>
                              <m:ctrlPr>
                                <a:rPr lang="zh-CN" altLang="zh-CN" sz="1400" i="1">
                                  <a:latin typeface="Cambria Math"/>
                                </a:rPr>
                              </m:ctrlPr>
                            </m:sSubPr>
                            <m:e>
                              <m:r>
                                <a:rPr lang="en-US" altLang="zh-CN" sz="1400" b="0" i="1">
                                  <a:latin typeface="Cambria Math"/>
                                </a:rPr>
                                <m:t>𝜎</m:t>
                              </m:r>
                            </m:e>
                            <m:sub>
                              <m:r>
                                <a:rPr lang="en-US" altLang="zh-CN" sz="1400" b="0" i="1">
                                  <a:latin typeface="Cambria Math"/>
                                </a:rPr>
                                <m:t>𝑒𝑙𝑒𝑐𝑡𝑟𝑜𝑛𝑖𝑐𝑠</m:t>
                              </m:r>
                            </m:sub>
                          </m:sSub>
                        </m:e>
                        <m:sup>
                          <m:r>
                            <a:rPr lang="en-US" altLang="zh-CN" sz="1400" b="0" i="1">
                              <a:latin typeface="Cambria Math"/>
                            </a:rPr>
                            <m:t>2</m:t>
                          </m:r>
                        </m:sup>
                      </m:sSup>
                      <m:r>
                        <a:rPr lang="en-US" altLang="zh-CN" sz="1400" b="0" i="1">
                          <a:latin typeface="Cambria Math"/>
                        </a:rPr>
                        <m:t>+</m:t>
                      </m:r>
                      <m:sSup>
                        <m:sSupPr>
                          <m:ctrlPr>
                            <a:rPr lang="zh-CN" altLang="zh-CN" sz="1400" i="1">
                              <a:latin typeface="Cambria Math"/>
                            </a:rPr>
                          </m:ctrlPr>
                        </m:sSupPr>
                        <m:e>
                          <m:sSub>
                            <m:sSubPr>
                              <m:ctrlPr>
                                <a:rPr lang="zh-CN" altLang="zh-CN" sz="1400" i="1">
                                  <a:latin typeface="Cambria Math"/>
                                </a:rPr>
                              </m:ctrlPr>
                            </m:sSubPr>
                            <m:e>
                              <m:r>
                                <a:rPr lang="en-US" altLang="zh-CN" sz="1400" b="0" i="1">
                                  <a:latin typeface="Cambria Math"/>
                                </a:rPr>
                                <m:t>𝜎</m:t>
                              </m:r>
                            </m:e>
                            <m:sub>
                              <m:r>
                                <a:rPr lang="en-US" altLang="zh-CN" sz="1400" b="0" i="1">
                                  <a:latin typeface="Cambria Math"/>
                                </a:rPr>
                                <m:t>𝑡𝑖𝑙𝑡</m:t>
                              </m:r>
                              <m:r>
                                <a:rPr lang="en-US" altLang="zh-CN" sz="1400" b="0" i="1">
                                  <a:latin typeface="Cambria Math"/>
                                </a:rPr>
                                <m:t>_</m:t>
                              </m:r>
                              <m:r>
                                <a:rPr lang="en-US" altLang="zh-CN" sz="1400" b="0" i="1">
                                  <a:latin typeface="Cambria Math"/>
                                </a:rPr>
                                <m:t>𝑎𝑛𝑔𝑙𝑒</m:t>
                              </m:r>
                            </m:sub>
                          </m:sSub>
                        </m:e>
                        <m:sup>
                          <m:r>
                            <a:rPr lang="en-US" altLang="zh-CN" sz="1400" b="0" i="1">
                              <a:latin typeface="Cambria Math"/>
                            </a:rPr>
                            <m:t>2</m:t>
                          </m:r>
                        </m:sup>
                      </m:sSup>
                      <m:r>
                        <a:rPr lang="en-US" altLang="zh-CN" sz="1400" b="0" i="1">
                          <a:latin typeface="Cambria Math"/>
                        </a:rPr>
                        <m:t>+</m:t>
                      </m:r>
                      <m:sSup>
                        <m:sSupPr>
                          <m:ctrlPr>
                            <a:rPr lang="zh-CN" altLang="zh-CN" sz="1400" i="1">
                              <a:latin typeface="Cambria Math"/>
                            </a:rPr>
                          </m:ctrlPr>
                        </m:sSupPr>
                        <m:e>
                          <m:sSub>
                            <m:sSubPr>
                              <m:ctrlPr>
                                <a:rPr lang="zh-CN" altLang="zh-CN" sz="1400" i="1">
                                  <a:latin typeface="Cambria Math"/>
                                </a:rPr>
                              </m:ctrlPr>
                            </m:sSubPr>
                            <m:e>
                              <m:r>
                                <a:rPr lang="en-US" altLang="zh-CN" sz="1400" b="0" i="1">
                                  <a:latin typeface="Cambria Math"/>
                                </a:rPr>
                                <m:t>𝜎</m:t>
                              </m:r>
                            </m:e>
                            <m:sub>
                              <m:r>
                                <a:rPr lang="en-US" altLang="zh-CN" sz="1400" b="0" i="1">
                                  <a:latin typeface="Cambria Math"/>
                                </a:rPr>
                                <m:t>𝑙𝑜𝑛𝑔𝑖𝑡𝑢𝑑𝑖𝑛𝑎𝑙</m:t>
                              </m:r>
                              <m:r>
                                <a:rPr lang="en-US" altLang="zh-CN" sz="1400" b="0" i="1">
                                  <a:latin typeface="Cambria Math"/>
                                </a:rPr>
                                <m:t>_</m:t>
                              </m:r>
                              <m:r>
                                <a:rPr lang="en-US" altLang="zh-CN" sz="1400" b="0" i="1">
                                  <a:latin typeface="Cambria Math"/>
                                </a:rPr>
                                <m:t>𝑑𝑖𝑓𝑓𝑢𝑠𝑖𝑜𝑛</m:t>
                              </m:r>
                            </m:sub>
                          </m:sSub>
                        </m:e>
                        <m:sup>
                          <m:r>
                            <a:rPr lang="en-US" altLang="zh-CN" sz="1400" b="0" i="1">
                              <a:latin typeface="Cambria Math"/>
                            </a:rPr>
                            <m:t>2</m:t>
                          </m:r>
                        </m:sup>
                      </m:sSup>
                    </m:oMath>
                  </m:oMathPara>
                </a14:m>
                <a:endParaRPr lang="en-US" altLang="zh-CN" sz="1400" dirty="0"/>
              </a:p>
              <a:p>
                <a:pPr marL="0" indent="0">
                  <a:buNone/>
                </a:pPr>
                <a14:m>
                  <m:oMathPara xmlns:m="http://schemas.openxmlformats.org/officeDocument/2006/math">
                    <m:oMathParaPr>
                      <m:jc m:val="centerGroup"/>
                    </m:oMathParaPr>
                    <m:oMath xmlns:m="http://schemas.openxmlformats.org/officeDocument/2006/math">
                      <m:sSup>
                        <m:sSupPr>
                          <m:ctrlPr>
                            <a:rPr lang="zh-CN" altLang="zh-CN" sz="1400" i="1">
                              <a:latin typeface="Cambria Math"/>
                            </a:rPr>
                          </m:ctrlPr>
                        </m:sSupPr>
                        <m:e>
                          <m:sSub>
                            <m:sSubPr>
                              <m:ctrlPr>
                                <a:rPr lang="zh-CN" altLang="zh-CN" sz="1400" i="1">
                                  <a:latin typeface="Cambria Math"/>
                                </a:rPr>
                              </m:ctrlPr>
                            </m:sSubPr>
                            <m:e>
                              <m:r>
                                <a:rPr lang="en-US" altLang="zh-CN" sz="1400" b="0" i="1">
                                  <a:latin typeface="Cambria Math"/>
                                </a:rPr>
                                <m:t>𝜎</m:t>
                              </m:r>
                            </m:e>
                            <m:sub>
                              <m:r>
                                <a:rPr lang="en-US" altLang="zh-CN" sz="1400" b="0" i="1">
                                  <a:latin typeface="Cambria Math"/>
                                </a:rPr>
                                <m:t>𝑡𝑖𝑙𝑡</m:t>
                              </m:r>
                              <m:r>
                                <a:rPr lang="en-US" altLang="zh-CN" sz="1400" b="0" i="1">
                                  <a:latin typeface="Cambria Math"/>
                                </a:rPr>
                                <m:t>_</m:t>
                              </m:r>
                              <m:r>
                                <a:rPr lang="en-US" altLang="zh-CN" sz="1400" b="0" i="1">
                                  <a:latin typeface="Cambria Math"/>
                                </a:rPr>
                                <m:t>𝑎𝑛𝑔𝑙𝑒</m:t>
                              </m:r>
                            </m:sub>
                          </m:sSub>
                        </m:e>
                        <m:sup>
                          <m:r>
                            <a:rPr lang="en-US" altLang="zh-CN" sz="1400" b="0" i="1">
                              <a:latin typeface="Cambria Math"/>
                            </a:rPr>
                            <m:t>2</m:t>
                          </m:r>
                        </m:sup>
                      </m:sSup>
                      <m:r>
                        <a:rPr lang="en-US" altLang="zh-CN" sz="1400" b="0" i="1">
                          <a:latin typeface="Cambria Math"/>
                        </a:rPr>
                        <m:t>=</m:t>
                      </m:r>
                      <m:f>
                        <m:fPr>
                          <m:ctrlPr>
                            <a:rPr lang="zh-CN" altLang="zh-CN" sz="1400" i="1">
                              <a:latin typeface="Cambria Math"/>
                            </a:rPr>
                          </m:ctrlPr>
                        </m:fPr>
                        <m:num>
                          <m:sSup>
                            <m:sSupPr>
                              <m:ctrlPr>
                                <a:rPr lang="zh-CN" altLang="zh-CN" sz="1400" i="1">
                                  <a:latin typeface="Cambria Math"/>
                                </a:rPr>
                              </m:ctrlPr>
                            </m:sSupPr>
                            <m:e>
                              <m:r>
                                <a:rPr lang="en-US" altLang="zh-CN" sz="1400" b="0" i="1">
                                  <a:latin typeface="Cambria Math"/>
                                </a:rPr>
                                <m:t>𝑑</m:t>
                              </m:r>
                            </m:e>
                            <m:sup>
                              <m:r>
                                <a:rPr lang="en-US" altLang="zh-CN" sz="1400" b="0" i="1">
                                  <a:latin typeface="Cambria Math"/>
                                </a:rPr>
                                <m:t>2</m:t>
                              </m:r>
                            </m:sup>
                          </m:sSup>
                        </m:num>
                        <m:den>
                          <m:r>
                            <a:rPr lang="en-US" altLang="zh-CN" sz="1400" b="0" i="1">
                              <a:latin typeface="Cambria Math"/>
                            </a:rPr>
                            <m:t>12</m:t>
                          </m:r>
                          <m:r>
                            <a:rPr lang="en-US" altLang="zh-CN" sz="1400" b="0">
                              <a:latin typeface="Cambria Math"/>
                            </a:rPr>
                            <m:t>∙</m:t>
                          </m:r>
                          <m:sSup>
                            <m:sSupPr>
                              <m:ctrlPr>
                                <a:rPr lang="zh-CN" altLang="zh-CN" sz="1400" i="1">
                                  <a:latin typeface="Cambria Math"/>
                                </a:rPr>
                              </m:ctrlPr>
                            </m:sSupPr>
                            <m:e>
                              <m:r>
                                <a:rPr lang="en-US" altLang="zh-CN" sz="1400" b="0" i="1">
                                  <a:latin typeface="Cambria Math"/>
                                </a:rPr>
                                <m:t>𝑡𝑎𝑛</m:t>
                              </m:r>
                            </m:e>
                            <m:sup>
                              <m:r>
                                <a:rPr lang="en-US" altLang="zh-CN" sz="1400" b="0" i="1">
                                  <a:latin typeface="Cambria Math"/>
                                </a:rPr>
                                <m:t>2</m:t>
                              </m:r>
                            </m:sup>
                          </m:sSup>
                          <m:r>
                            <a:rPr lang="en-US" altLang="zh-CN" sz="1400" b="0" i="1">
                              <a:latin typeface="Cambria Math"/>
                            </a:rPr>
                            <m:t>𝜃</m:t>
                          </m:r>
                          <m:r>
                            <a:rPr lang="en-US" altLang="zh-CN" sz="1400" b="0" i="1">
                              <a:latin typeface="Cambria Math"/>
                            </a:rPr>
                            <m:t>∙</m:t>
                          </m:r>
                          <m:sSub>
                            <m:sSubPr>
                              <m:ctrlPr>
                                <a:rPr lang="zh-CN" altLang="zh-CN" sz="1400" i="1">
                                  <a:latin typeface="Cambria Math"/>
                                </a:rPr>
                              </m:ctrlPr>
                            </m:sSubPr>
                            <m:e>
                              <m:r>
                                <a:rPr lang="en-US" altLang="zh-CN" sz="1400" b="0" i="1">
                                  <a:latin typeface="Cambria Math"/>
                                </a:rPr>
                                <m:t>𝑁</m:t>
                              </m:r>
                            </m:e>
                            <m:sub>
                              <m:r>
                                <a:rPr lang="en-US" altLang="zh-CN" sz="1400" b="0" i="1">
                                  <a:latin typeface="Cambria Math"/>
                                </a:rPr>
                                <m:t>𝑒𝑓𝑓</m:t>
                              </m:r>
                            </m:sub>
                          </m:sSub>
                        </m:den>
                      </m:f>
                    </m:oMath>
                  </m:oMathPara>
                </a14:m>
                <a:endParaRPr lang="en-US" altLang="zh-CN" sz="1400" dirty="0"/>
              </a:p>
              <a:p>
                <a:pPr marL="0" indent="0">
                  <a:buNone/>
                </a:pPr>
                <a14:m>
                  <m:oMathPara xmlns:m="http://schemas.openxmlformats.org/officeDocument/2006/math">
                    <m:oMathParaPr>
                      <m:jc m:val="centerGroup"/>
                    </m:oMathParaPr>
                    <m:oMath xmlns:m="http://schemas.openxmlformats.org/officeDocument/2006/math">
                      <m:sSup>
                        <m:sSupPr>
                          <m:ctrlPr>
                            <a:rPr lang="zh-CN" altLang="zh-CN" sz="1400" i="1">
                              <a:latin typeface="Cambria Math"/>
                            </a:rPr>
                          </m:ctrlPr>
                        </m:sSupPr>
                        <m:e>
                          <m:sSub>
                            <m:sSubPr>
                              <m:ctrlPr>
                                <a:rPr lang="zh-CN" altLang="zh-CN" sz="1400" i="1">
                                  <a:latin typeface="Cambria Math"/>
                                </a:rPr>
                              </m:ctrlPr>
                            </m:sSubPr>
                            <m:e>
                              <m:r>
                                <a:rPr lang="en-US" altLang="zh-CN" sz="1400" b="0" i="1">
                                  <a:latin typeface="Cambria Math"/>
                                </a:rPr>
                                <m:t>𝜎</m:t>
                              </m:r>
                            </m:e>
                            <m:sub>
                              <m:r>
                                <a:rPr lang="en-US" altLang="zh-CN" sz="1400" b="0" i="1">
                                  <a:latin typeface="Cambria Math"/>
                                </a:rPr>
                                <m:t>𝑙𝑜𝑛𝑔𝑖𝑡𝑢𝑑𝑖𝑛𝑎𝑙</m:t>
                              </m:r>
                              <m:r>
                                <a:rPr lang="en-US" altLang="zh-CN" sz="1400" b="0" i="1">
                                  <a:latin typeface="Cambria Math"/>
                                </a:rPr>
                                <m:t>_</m:t>
                              </m:r>
                              <m:r>
                                <a:rPr lang="en-US" altLang="zh-CN" sz="1400" b="0" i="1">
                                  <a:latin typeface="Cambria Math"/>
                                </a:rPr>
                                <m:t>𝑑𝑖𝑓𝑓𝑢𝑠𝑖𝑜𝑛</m:t>
                              </m:r>
                            </m:sub>
                          </m:sSub>
                        </m:e>
                        <m:sup>
                          <m:r>
                            <a:rPr lang="en-US" altLang="zh-CN" sz="1400" b="0" i="1">
                              <a:latin typeface="Cambria Math"/>
                            </a:rPr>
                            <m:t>2</m:t>
                          </m:r>
                        </m:sup>
                      </m:sSup>
                      <m:r>
                        <a:rPr lang="en-US" altLang="zh-CN" sz="1400" b="0" i="1">
                          <a:latin typeface="Cambria Math"/>
                        </a:rPr>
                        <m:t>=</m:t>
                      </m:r>
                      <m:f>
                        <m:fPr>
                          <m:ctrlPr>
                            <a:rPr lang="zh-CN" altLang="zh-CN" sz="1400" i="1">
                              <a:latin typeface="Cambria Math"/>
                            </a:rPr>
                          </m:ctrlPr>
                        </m:fPr>
                        <m:num>
                          <m:sSup>
                            <m:sSupPr>
                              <m:ctrlPr>
                                <a:rPr lang="zh-CN" altLang="zh-CN" sz="1400" i="1">
                                  <a:latin typeface="Cambria Math"/>
                                </a:rPr>
                              </m:ctrlPr>
                            </m:sSupPr>
                            <m:e>
                              <m:sSub>
                                <m:sSubPr>
                                  <m:ctrlPr>
                                    <a:rPr lang="zh-CN" altLang="zh-CN" sz="1400" i="1">
                                      <a:latin typeface="Cambria Math"/>
                                    </a:rPr>
                                  </m:ctrlPr>
                                </m:sSubPr>
                                <m:e>
                                  <m:r>
                                    <a:rPr lang="en-US" altLang="zh-CN" sz="1400" b="0" i="1">
                                      <a:latin typeface="Cambria Math"/>
                                    </a:rPr>
                                    <m:t>𝐷</m:t>
                                  </m:r>
                                </m:e>
                                <m:sub>
                                  <m:r>
                                    <a:rPr lang="en-US" altLang="zh-CN" sz="1400" b="0" i="1">
                                      <a:latin typeface="Cambria Math"/>
                                    </a:rPr>
                                    <m:t>𝐿</m:t>
                                  </m:r>
                                </m:sub>
                              </m:sSub>
                            </m:e>
                            <m:sup>
                              <m:r>
                                <a:rPr lang="en-US" altLang="zh-CN" sz="1400" b="0" i="1">
                                  <a:latin typeface="Cambria Math"/>
                                </a:rPr>
                                <m:t>2</m:t>
                              </m:r>
                            </m:sup>
                          </m:sSup>
                        </m:num>
                        <m:den>
                          <m:sSub>
                            <m:sSubPr>
                              <m:ctrlPr>
                                <a:rPr lang="zh-CN" altLang="zh-CN" sz="1400" i="1">
                                  <a:latin typeface="Cambria Math"/>
                                </a:rPr>
                              </m:ctrlPr>
                            </m:sSubPr>
                            <m:e>
                              <m:r>
                                <a:rPr lang="en-US" altLang="zh-CN" sz="1400" b="0" i="1">
                                  <a:latin typeface="Cambria Math"/>
                                </a:rPr>
                                <m:t>𝑁</m:t>
                              </m:r>
                            </m:e>
                            <m:sub>
                              <m:r>
                                <a:rPr lang="en-US" altLang="zh-CN" sz="1400" b="0" i="1">
                                  <a:latin typeface="Cambria Math"/>
                                </a:rPr>
                                <m:t>𝑒𝑓𝑓</m:t>
                              </m:r>
                            </m:sub>
                          </m:sSub>
                        </m:den>
                      </m:f>
                      <m:r>
                        <a:rPr lang="en-US" altLang="zh-CN" sz="1400" b="0" i="1">
                          <a:latin typeface="Cambria Math"/>
                        </a:rPr>
                        <m:t>𝑧</m:t>
                      </m:r>
                    </m:oMath>
                  </m:oMathPara>
                </a14:m>
                <a:endParaRPr lang="en-US" altLang="zh-CN" sz="1400" dirty="0"/>
              </a:p>
              <a:p>
                <a:pPr marL="0" indent="0">
                  <a:buNone/>
                </a:pPr>
                <a:endParaRPr lang="en-US" altLang="zh-CN" sz="1400" dirty="0"/>
              </a:p>
              <a:p>
                <a:pPr marL="0" indent="0">
                  <a:buNone/>
                </a:pPr>
                <a:r>
                  <a:rPr lang="en-US" altLang="zh-CN" sz="1400" i="1" dirty="0"/>
                  <a:t> </a:t>
                </a:r>
                <a:endParaRPr lang="zh-CN" altLang="zh-CN" sz="1400" dirty="0"/>
              </a:p>
              <a:p>
                <a:pPr marL="0" lvl="0" indent="0">
                  <a:buNone/>
                </a:pPr>
                <a:r>
                  <a:rPr lang="zh-CN" altLang="zh-CN" sz="1400" dirty="0"/>
                  <a:t>对</a:t>
                </a:r>
                <a14:m>
                  <m:oMath xmlns:m="http://schemas.openxmlformats.org/officeDocument/2006/math">
                    <m:sSub>
                      <m:sSubPr>
                        <m:ctrlPr>
                          <a:rPr lang="zh-CN" altLang="zh-CN" sz="1400" i="1">
                            <a:latin typeface="Cambria Math"/>
                          </a:rPr>
                        </m:ctrlPr>
                      </m:sSubPr>
                      <m:e>
                        <m:r>
                          <a:rPr lang="en-US" altLang="zh-CN" sz="1400" b="0" i="1">
                            <a:latin typeface="Cambria Math"/>
                          </a:rPr>
                          <m:t>𝑁</m:t>
                        </m:r>
                      </m:e>
                      <m:sub>
                        <m:r>
                          <a:rPr lang="en-US" altLang="zh-CN" sz="1400" b="0" i="1">
                            <a:latin typeface="Cambria Math"/>
                          </a:rPr>
                          <m:t>𝑒𝑓𝑓</m:t>
                        </m:r>
                      </m:sub>
                    </m:sSub>
                  </m:oMath>
                </a14:m>
                <a:r>
                  <a:rPr lang="zh-CN" altLang="zh-CN" sz="1400" dirty="0"/>
                  <a:t>进行模拟计算</a:t>
                </a:r>
              </a:p>
              <a:p>
                <a:pPr marL="0" indent="0">
                  <a:buNone/>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r>
                            <a:rPr lang="en-US" altLang="zh-CN" sz="1400" b="0" i="1">
                              <a:latin typeface="Cambria Math"/>
                            </a:rPr>
                            <m:t>𝑁</m:t>
                          </m:r>
                        </m:e>
                        <m:sub>
                          <m:r>
                            <a:rPr lang="en-US" altLang="zh-CN" sz="1400" b="0" i="1">
                              <a:latin typeface="Cambria Math"/>
                            </a:rPr>
                            <m:t>𝑒𝑓𝑓</m:t>
                          </m:r>
                        </m:sub>
                      </m:sSub>
                      <m:r>
                        <a:rPr lang="en-US" altLang="zh-CN" sz="1400" b="0" i="1">
                          <a:latin typeface="Cambria Math"/>
                        </a:rPr>
                        <m:t>=</m:t>
                      </m:r>
                      <m:f>
                        <m:fPr>
                          <m:ctrlPr>
                            <a:rPr lang="zh-CN" altLang="zh-CN" sz="1400" i="1">
                              <a:latin typeface="Cambria Math"/>
                            </a:rPr>
                          </m:ctrlPr>
                        </m:fPr>
                        <m:num>
                          <m:r>
                            <a:rPr lang="en-US" altLang="zh-CN" sz="1400" b="0" i="1">
                              <a:latin typeface="Cambria Math"/>
                            </a:rPr>
                            <m:t>1</m:t>
                          </m:r>
                        </m:num>
                        <m:den>
                          <m:d>
                            <m:dPr>
                              <m:ctrlPr>
                                <a:rPr lang="zh-CN" altLang="zh-CN" sz="1400" i="1">
                                  <a:latin typeface="Cambria Math"/>
                                </a:rPr>
                              </m:ctrlPr>
                            </m:dPr>
                            <m:e>
                              <m:r>
                                <a:rPr lang="en-US" altLang="zh-CN" sz="1400" b="0" i="1">
                                  <a:latin typeface="Cambria Math"/>
                                </a:rPr>
                                <m:t>1+</m:t>
                              </m:r>
                              <m:r>
                                <a:rPr lang="en-US" altLang="zh-CN" sz="1400" b="0" i="1">
                                  <a:latin typeface="Cambria Math"/>
                                </a:rPr>
                                <m:t>𝑓</m:t>
                              </m:r>
                            </m:e>
                          </m:d>
                          <m:r>
                            <a:rPr lang="en-US" altLang="zh-CN" sz="1400" b="0" i="1">
                              <a:latin typeface="Cambria Math"/>
                            </a:rPr>
                            <m:t>∙</m:t>
                          </m:r>
                          <m:d>
                            <m:dPr>
                              <m:begChr m:val="〈"/>
                              <m:endChr m:val="〉"/>
                              <m:ctrlPr>
                                <a:rPr lang="zh-CN" altLang="zh-CN" sz="1400" i="1">
                                  <a:latin typeface="Cambria Math"/>
                                </a:rPr>
                              </m:ctrlPr>
                            </m:dPr>
                            <m:e>
                              <m:f>
                                <m:fPr>
                                  <m:ctrlPr>
                                    <a:rPr lang="zh-CN" altLang="zh-CN" sz="1400" i="1">
                                      <a:latin typeface="Cambria Math"/>
                                    </a:rPr>
                                  </m:ctrlPr>
                                </m:fPr>
                                <m:num>
                                  <m:r>
                                    <a:rPr lang="en-US" altLang="zh-CN" sz="1400" b="0" i="1">
                                      <a:latin typeface="Cambria Math"/>
                                    </a:rPr>
                                    <m:t>1</m:t>
                                  </m:r>
                                </m:num>
                                <m:den>
                                  <m:r>
                                    <a:rPr lang="en-US" altLang="zh-CN" sz="1400" b="0" i="1">
                                      <a:latin typeface="Cambria Math"/>
                                    </a:rPr>
                                    <m:t>𝑁</m:t>
                                  </m:r>
                                </m:den>
                              </m:f>
                            </m:e>
                          </m:d>
                        </m:den>
                      </m:f>
                    </m:oMath>
                  </m:oMathPara>
                </a14:m>
                <a:endParaRPr lang="zh-CN" altLang="zh-CN" sz="1400" dirty="0"/>
              </a:p>
              <a:p>
                <a:pPr marL="0" indent="0">
                  <a:buNone/>
                </a:pPr>
                <a14:m>
                  <m:oMathPara xmlns:m="http://schemas.openxmlformats.org/officeDocument/2006/math">
                    <m:oMathParaPr>
                      <m:jc m:val="centerGroup"/>
                    </m:oMathParaPr>
                    <m:oMath xmlns:m="http://schemas.openxmlformats.org/officeDocument/2006/math">
                      <m:r>
                        <a:rPr lang="en-US" altLang="zh-CN" sz="1400" b="0" i="1">
                          <a:latin typeface="Cambria Math"/>
                        </a:rPr>
                        <m:t>𝑓</m:t>
                      </m:r>
                      <m:r>
                        <a:rPr lang="en-US" altLang="zh-CN" sz="1400" b="0" i="1">
                          <a:latin typeface="Cambria Math"/>
                        </a:rPr>
                        <m:t>=</m:t>
                      </m:r>
                      <m:f>
                        <m:fPr>
                          <m:ctrlPr>
                            <a:rPr lang="zh-CN" altLang="zh-CN" sz="1400" i="1">
                              <a:latin typeface="Cambria Math"/>
                            </a:rPr>
                          </m:ctrlPr>
                        </m:fPr>
                        <m:num>
                          <m:sSup>
                            <m:sSupPr>
                              <m:ctrlPr>
                                <a:rPr lang="zh-CN" altLang="zh-CN" sz="1400" i="1">
                                  <a:latin typeface="Cambria Math"/>
                                </a:rPr>
                              </m:ctrlPr>
                            </m:sSupPr>
                            <m:e>
                              <m:sSub>
                                <m:sSubPr>
                                  <m:ctrlPr>
                                    <a:rPr lang="zh-CN" altLang="zh-CN" sz="1400" i="1">
                                      <a:latin typeface="Cambria Math"/>
                                    </a:rPr>
                                  </m:ctrlPr>
                                </m:sSubPr>
                                <m:e>
                                  <m:r>
                                    <a:rPr lang="en-US" altLang="zh-CN" sz="1400" b="0" i="1">
                                      <a:latin typeface="Cambria Math"/>
                                    </a:rPr>
                                    <m:t>𝜎</m:t>
                                  </m:r>
                                </m:e>
                                <m:sub>
                                  <m:r>
                                    <a:rPr lang="en-US" altLang="zh-CN" sz="1400" b="0" i="1">
                                      <a:latin typeface="Cambria Math"/>
                                    </a:rPr>
                                    <m:t>𝑞</m:t>
                                  </m:r>
                                </m:sub>
                              </m:sSub>
                            </m:e>
                            <m:sup>
                              <m:r>
                                <a:rPr lang="en-US" altLang="zh-CN" sz="1400" b="0" i="1">
                                  <a:latin typeface="Cambria Math"/>
                                </a:rPr>
                                <m:t>2</m:t>
                              </m:r>
                            </m:sup>
                          </m:sSup>
                        </m:num>
                        <m:den>
                          <m:sSup>
                            <m:sSupPr>
                              <m:ctrlPr>
                                <a:rPr lang="zh-CN" altLang="zh-CN" sz="1400" i="1">
                                  <a:latin typeface="Cambria Math"/>
                                </a:rPr>
                              </m:ctrlPr>
                            </m:sSupPr>
                            <m:e>
                              <m:d>
                                <m:dPr>
                                  <m:begChr m:val="〈"/>
                                  <m:endChr m:val="〉"/>
                                  <m:ctrlPr>
                                    <a:rPr lang="zh-CN" altLang="zh-CN" sz="1400" i="1">
                                      <a:latin typeface="Cambria Math"/>
                                    </a:rPr>
                                  </m:ctrlPr>
                                </m:dPr>
                                <m:e>
                                  <m:r>
                                    <a:rPr lang="en-US" altLang="zh-CN" sz="1400" b="0" i="1">
                                      <a:latin typeface="Cambria Math"/>
                                    </a:rPr>
                                    <m:t>𝑞</m:t>
                                  </m:r>
                                </m:e>
                              </m:d>
                            </m:e>
                            <m:sup>
                              <m:r>
                                <a:rPr lang="en-US" altLang="zh-CN" sz="1400" b="0" i="1">
                                  <a:latin typeface="Cambria Math"/>
                                </a:rPr>
                                <m:t>2</m:t>
                              </m:r>
                            </m:sup>
                          </m:sSup>
                        </m:den>
                      </m:f>
                      <m:r>
                        <a:rPr lang="en-US" altLang="zh-CN" sz="1400" b="0">
                          <a:latin typeface="Cambria Math"/>
                        </a:rPr>
                        <m:t> </m:t>
                      </m:r>
                      <m:r>
                        <a:rPr lang="zh-CN" altLang="zh-CN" sz="1400" b="0">
                          <a:latin typeface="Cambria Math"/>
                        </a:rPr>
                        <m:t>且</m:t>
                      </m:r>
                      <m:r>
                        <a:rPr lang="zh-CN" altLang="zh-CN" sz="1400" b="0">
                          <a:latin typeface="Cambria Math"/>
                        </a:rPr>
                        <m:t> </m:t>
                      </m:r>
                      <m:r>
                        <a:rPr lang="en-US" altLang="zh-CN" sz="1400" b="0" i="1">
                          <a:latin typeface="Cambria Math"/>
                        </a:rPr>
                        <m:t>𝑞</m:t>
                      </m:r>
                      <m:r>
                        <a:rPr lang="en-US" altLang="zh-CN" sz="1400" b="0" i="1">
                          <a:latin typeface="Cambria Math"/>
                        </a:rPr>
                        <m:t>~</m:t>
                      </m:r>
                      <m:r>
                        <a:rPr lang="en-US" altLang="zh-CN" sz="1400" b="0" i="1">
                          <a:latin typeface="Cambria Math"/>
                        </a:rPr>
                        <m:t>𝑃</m:t>
                      </m:r>
                      <m:d>
                        <m:dPr>
                          <m:ctrlPr>
                            <a:rPr lang="zh-CN" altLang="zh-CN" sz="1400" i="1">
                              <a:latin typeface="Cambria Math"/>
                            </a:rPr>
                          </m:ctrlPr>
                        </m:dPr>
                        <m:e>
                          <m:r>
                            <a:rPr lang="en-US" altLang="zh-CN" sz="1400" b="0" i="1">
                              <a:latin typeface="Cambria Math"/>
                            </a:rPr>
                            <m:t>𝑞</m:t>
                          </m:r>
                        </m:e>
                      </m:d>
                      <m:r>
                        <a:rPr lang="en-US" altLang="zh-CN" sz="1400" b="0" i="1">
                          <a:latin typeface="Cambria Math"/>
                        </a:rPr>
                        <m:t>=</m:t>
                      </m:r>
                      <m:f>
                        <m:fPr>
                          <m:ctrlPr>
                            <a:rPr lang="zh-CN" altLang="zh-CN" sz="1400" i="1">
                              <a:latin typeface="Cambria Math"/>
                            </a:rPr>
                          </m:ctrlPr>
                        </m:fPr>
                        <m:num>
                          <m:sSup>
                            <m:sSupPr>
                              <m:ctrlPr>
                                <a:rPr lang="zh-CN" altLang="zh-CN" sz="1400" i="1">
                                  <a:latin typeface="Cambria Math"/>
                                </a:rPr>
                              </m:ctrlPr>
                            </m:sSupPr>
                            <m:e>
                              <m:r>
                                <a:rPr lang="en-US" altLang="zh-CN" sz="1400" b="0" i="1">
                                  <a:latin typeface="Cambria Math"/>
                                </a:rPr>
                                <m:t>(1+</m:t>
                              </m:r>
                              <m:r>
                                <a:rPr lang="en-US" altLang="zh-CN" sz="1400" b="0" i="1">
                                  <a:latin typeface="Cambria Math"/>
                                </a:rPr>
                                <m:t>𝜃</m:t>
                              </m:r>
                              <m:r>
                                <a:rPr lang="en-US" altLang="zh-CN" sz="1400" b="0" i="1">
                                  <a:latin typeface="Cambria Math"/>
                                </a:rPr>
                                <m:t>)</m:t>
                              </m:r>
                            </m:e>
                            <m:sup>
                              <m:r>
                                <a:rPr lang="en-US" altLang="zh-CN" sz="1400" b="0" i="1">
                                  <a:latin typeface="Cambria Math"/>
                                </a:rPr>
                                <m:t>(1+</m:t>
                              </m:r>
                              <m:r>
                                <a:rPr lang="en-US" altLang="zh-CN" sz="1400" b="0" i="1">
                                  <a:latin typeface="Cambria Math"/>
                                </a:rPr>
                                <m:t>𝜃</m:t>
                              </m:r>
                              <m:r>
                                <a:rPr lang="en-US" altLang="zh-CN" sz="1400" b="0" i="1">
                                  <a:latin typeface="Cambria Math"/>
                                </a:rPr>
                                <m:t>)</m:t>
                              </m:r>
                            </m:sup>
                          </m:sSup>
                        </m:num>
                        <m:den>
                          <m:r>
                            <a:rPr lang="en-US" altLang="zh-CN" sz="1400" b="0" i="1">
                              <a:latin typeface="Cambria Math"/>
                            </a:rPr>
                            <m:t>𝛤</m:t>
                          </m:r>
                          <m:r>
                            <a:rPr lang="en-US" altLang="zh-CN" sz="1400" b="0" i="1">
                              <a:latin typeface="Cambria Math"/>
                            </a:rPr>
                            <m:t>(1+</m:t>
                          </m:r>
                          <m:r>
                            <a:rPr lang="en-US" altLang="zh-CN" sz="1400" b="0" i="1">
                              <a:latin typeface="Cambria Math"/>
                            </a:rPr>
                            <m:t>𝜃</m:t>
                          </m:r>
                          <m:r>
                            <a:rPr lang="en-US" altLang="zh-CN" sz="1400" b="0" i="1">
                              <a:latin typeface="Cambria Math"/>
                            </a:rPr>
                            <m:t>)</m:t>
                          </m:r>
                        </m:den>
                      </m:f>
                      <m:r>
                        <a:rPr lang="en-US" altLang="zh-CN" sz="1400" b="0" i="1">
                          <a:latin typeface="Cambria Math"/>
                        </a:rPr>
                        <m:t>∙</m:t>
                      </m:r>
                      <m:sSup>
                        <m:sSupPr>
                          <m:ctrlPr>
                            <a:rPr lang="zh-CN" altLang="zh-CN" sz="1400" i="1">
                              <a:latin typeface="Cambria Math"/>
                            </a:rPr>
                          </m:ctrlPr>
                        </m:sSupPr>
                        <m:e>
                          <m:d>
                            <m:dPr>
                              <m:ctrlPr>
                                <a:rPr lang="zh-CN" altLang="zh-CN" sz="1400" i="1">
                                  <a:latin typeface="Cambria Math"/>
                                </a:rPr>
                              </m:ctrlPr>
                            </m:dPr>
                            <m:e>
                              <m:f>
                                <m:fPr>
                                  <m:ctrlPr>
                                    <a:rPr lang="zh-CN" altLang="zh-CN" sz="1400" i="1">
                                      <a:latin typeface="Cambria Math"/>
                                    </a:rPr>
                                  </m:ctrlPr>
                                </m:fPr>
                                <m:num>
                                  <m:r>
                                    <a:rPr lang="en-US" altLang="zh-CN" sz="1400" b="0" i="1">
                                      <a:latin typeface="Cambria Math"/>
                                    </a:rPr>
                                    <m:t>𝑞</m:t>
                                  </m:r>
                                </m:num>
                                <m:den>
                                  <m:d>
                                    <m:dPr>
                                      <m:begChr m:val="〈"/>
                                      <m:endChr m:val="〉"/>
                                      <m:ctrlPr>
                                        <a:rPr lang="zh-CN" altLang="zh-CN" sz="1400" i="1">
                                          <a:latin typeface="Cambria Math"/>
                                        </a:rPr>
                                      </m:ctrlPr>
                                    </m:dPr>
                                    <m:e>
                                      <m:r>
                                        <a:rPr lang="en-US" altLang="zh-CN" sz="1400" b="0" i="1">
                                          <a:latin typeface="Cambria Math"/>
                                        </a:rPr>
                                        <m:t>𝑞</m:t>
                                      </m:r>
                                    </m:e>
                                  </m:d>
                                </m:den>
                              </m:f>
                            </m:e>
                          </m:d>
                        </m:e>
                        <m:sup>
                          <m:r>
                            <a:rPr lang="en-US" altLang="zh-CN" sz="1400" b="0" i="1">
                              <a:latin typeface="Cambria Math"/>
                            </a:rPr>
                            <m:t>𝜃</m:t>
                          </m:r>
                        </m:sup>
                      </m:sSup>
                      <m:r>
                        <a:rPr lang="en-US" altLang="zh-CN" sz="1400" b="0" i="1">
                          <a:latin typeface="Cambria Math"/>
                        </a:rPr>
                        <m:t>∙</m:t>
                      </m:r>
                      <m:r>
                        <a:rPr lang="en-US" altLang="zh-CN" sz="1400" b="0" i="1">
                          <a:latin typeface="Cambria Math"/>
                        </a:rPr>
                        <m:t>𝑒𝑥𝑝</m:t>
                      </m:r>
                      <m:r>
                        <a:rPr lang="en-US" altLang="zh-CN" sz="1400" b="0">
                          <a:latin typeface="Cambria Math"/>
                        </a:rPr>
                        <m:t>⁡</m:t>
                      </m:r>
                      <m:r>
                        <a:rPr lang="en-US" altLang="zh-CN" sz="1400" b="0" i="1">
                          <a:latin typeface="Cambria Math"/>
                        </a:rPr>
                        <m:t>(−(1+</m:t>
                      </m:r>
                      <m:r>
                        <a:rPr lang="en-US" altLang="zh-CN" sz="1400" b="0" i="1">
                          <a:latin typeface="Cambria Math"/>
                        </a:rPr>
                        <m:t>𝜃</m:t>
                      </m:r>
                      <m:r>
                        <a:rPr lang="en-US" altLang="zh-CN" sz="1400" b="0" i="1">
                          <a:latin typeface="Cambria Math"/>
                        </a:rPr>
                        <m:t>)</m:t>
                      </m:r>
                      <m:f>
                        <m:fPr>
                          <m:ctrlPr>
                            <a:rPr lang="zh-CN" altLang="zh-CN" sz="1400" i="1">
                              <a:latin typeface="Cambria Math"/>
                            </a:rPr>
                          </m:ctrlPr>
                        </m:fPr>
                        <m:num>
                          <m:r>
                            <a:rPr lang="en-US" altLang="zh-CN" sz="1400" b="0" i="1">
                              <a:latin typeface="Cambria Math"/>
                            </a:rPr>
                            <m:t>𝑞</m:t>
                          </m:r>
                        </m:num>
                        <m:den>
                          <m:d>
                            <m:dPr>
                              <m:begChr m:val="〈"/>
                              <m:endChr m:val="〉"/>
                              <m:ctrlPr>
                                <a:rPr lang="zh-CN" altLang="zh-CN" sz="1400" i="1">
                                  <a:latin typeface="Cambria Math"/>
                                </a:rPr>
                              </m:ctrlPr>
                            </m:dPr>
                            <m:e>
                              <m:r>
                                <a:rPr lang="en-US" altLang="zh-CN" sz="1400" b="0" i="1">
                                  <a:latin typeface="Cambria Math"/>
                                </a:rPr>
                                <m:t>𝑞</m:t>
                              </m:r>
                            </m:e>
                          </m:d>
                        </m:den>
                      </m:f>
                      <m:r>
                        <a:rPr lang="en-US" altLang="zh-CN" sz="1400" b="0" i="1">
                          <a:latin typeface="Cambria Math"/>
                        </a:rPr>
                        <m:t>)</m:t>
                      </m:r>
                    </m:oMath>
                  </m:oMathPara>
                </a14:m>
                <a:endParaRPr lang="zh-CN" altLang="zh-CN" sz="1400" dirty="0"/>
              </a:p>
              <a:p>
                <a:pPr marL="0" indent="0">
                  <a:buNone/>
                </a:pPr>
                <a:r>
                  <a:rPr lang="zh-CN" altLang="zh-CN" sz="1400" dirty="0"/>
                  <a:t>因此，</a:t>
                </a:r>
                <a:r>
                  <a:rPr lang="en-US" altLang="zh-CN" sz="1400" dirty="0"/>
                  <a:t>f</a:t>
                </a:r>
                <a:r>
                  <a:rPr lang="zh-CN" altLang="zh-CN" sz="1400" dirty="0"/>
                  <a:t>可以通过</a:t>
                </a:r>
                <a:r>
                  <a:rPr lang="en-US" altLang="zh-CN" sz="1400" dirty="0"/>
                  <a:t>Garfield</a:t>
                </a:r>
                <a:r>
                  <a:rPr lang="zh-CN" altLang="zh-CN" sz="1400" dirty="0"/>
                  <a:t>对两层</a:t>
                </a:r>
                <a:r>
                  <a:rPr lang="en-US" altLang="zh-CN" sz="1400" dirty="0"/>
                  <a:t>GEM</a:t>
                </a:r>
                <a:r>
                  <a:rPr lang="zh-CN" altLang="zh-CN" sz="1400" dirty="0"/>
                  <a:t>膜的增益</a:t>
                </a:r>
                <a:r>
                  <a:rPr lang="en-US" altLang="zh-CN" sz="1400" dirty="0"/>
                  <a:t>q</a:t>
                </a:r>
                <a:r>
                  <a:rPr lang="zh-CN" altLang="zh-CN" sz="1400" dirty="0"/>
                  <a:t>进行统计得到（模拟的参数条件为</a:t>
                </a:r>
                <a:r>
                  <a:rPr lang="en-US" altLang="zh-CN" sz="1400" dirty="0"/>
                  <a:t>V</a:t>
                </a:r>
                <a:r>
                  <a:rPr lang="en-US" altLang="zh-CN" sz="1400" baseline="-25000" dirty="0"/>
                  <a:t>GEM1</a:t>
                </a:r>
                <a:r>
                  <a:rPr lang="en-US" altLang="zh-CN" sz="1400" dirty="0"/>
                  <a:t>=V</a:t>
                </a:r>
                <a:r>
                  <a:rPr lang="en-US" altLang="zh-CN" sz="1400" baseline="-25000" dirty="0"/>
                  <a:t>GEM2</a:t>
                </a:r>
                <a:r>
                  <a:rPr lang="en-US" altLang="zh-CN" sz="1400" dirty="0"/>
                  <a:t>=340V</a:t>
                </a:r>
                <a:r>
                  <a:rPr lang="zh-CN" altLang="zh-CN" sz="1400" dirty="0"/>
                  <a:t>，</a:t>
                </a:r>
                <a:r>
                  <a:rPr lang="en-US" altLang="zh-CN" sz="1400" dirty="0"/>
                  <a:t>E</a:t>
                </a:r>
                <a:r>
                  <a:rPr lang="en-US" altLang="zh-CN" sz="1400" baseline="-25000" dirty="0"/>
                  <a:t>D</a:t>
                </a:r>
                <a:r>
                  <a:rPr lang="en-US" altLang="zh-CN" sz="1400" dirty="0"/>
                  <a:t>=200V/cm</a:t>
                </a:r>
                <a:r>
                  <a:rPr lang="zh-CN" altLang="zh-CN" sz="1400" dirty="0"/>
                  <a:t>，</a:t>
                </a:r>
                <a:r>
                  <a:rPr lang="en-US" altLang="zh-CN" sz="1400" dirty="0"/>
                  <a:t>E</a:t>
                </a:r>
                <a:r>
                  <a:rPr lang="en-US" altLang="zh-CN" sz="1400" baseline="-25000" dirty="0"/>
                  <a:t>T</a:t>
                </a:r>
                <a:r>
                  <a:rPr lang="en-US" altLang="zh-CN" sz="1400" dirty="0"/>
                  <a:t>=2000V/cm</a:t>
                </a:r>
                <a:r>
                  <a:rPr lang="zh-CN" altLang="zh-CN" sz="1400" dirty="0"/>
                  <a:t>，</a:t>
                </a:r>
                <a:r>
                  <a:rPr lang="en-US" altLang="zh-CN" sz="1400" dirty="0"/>
                  <a:t>E</a:t>
                </a:r>
                <a:r>
                  <a:rPr lang="en-US" altLang="zh-CN" sz="1400" baseline="-25000" dirty="0"/>
                  <a:t>I</a:t>
                </a:r>
                <a:r>
                  <a:rPr lang="en-US" altLang="zh-CN" sz="1400" dirty="0"/>
                  <a:t>=2000V/cm</a:t>
                </a:r>
                <a:r>
                  <a:rPr lang="zh-CN" altLang="zh-CN" sz="1400" dirty="0"/>
                  <a:t>），</a:t>
                </a:r>
                <a14:m>
                  <m:oMath xmlns:m="http://schemas.openxmlformats.org/officeDocument/2006/math">
                    <m:d>
                      <m:dPr>
                        <m:begChr m:val="〈"/>
                        <m:endChr m:val="〉"/>
                        <m:ctrlPr>
                          <a:rPr lang="zh-CN" altLang="zh-CN" sz="1400" i="1">
                            <a:latin typeface="Cambria Math"/>
                          </a:rPr>
                        </m:ctrlPr>
                      </m:dPr>
                      <m:e>
                        <m:f>
                          <m:fPr>
                            <m:ctrlPr>
                              <a:rPr lang="zh-CN" altLang="zh-CN" sz="1400" i="1">
                                <a:latin typeface="Cambria Math"/>
                              </a:rPr>
                            </m:ctrlPr>
                          </m:fPr>
                          <m:num>
                            <m:r>
                              <a:rPr lang="en-US" altLang="zh-CN" sz="1400" b="0" i="1">
                                <a:latin typeface="Cambria Math"/>
                              </a:rPr>
                              <m:t>1</m:t>
                            </m:r>
                          </m:num>
                          <m:den>
                            <m:r>
                              <a:rPr lang="en-US" altLang="zh-CN" sz="1400" b="0" i="1">
                                <a:latin typeface="Cambria Math"/>
                              </a:rPr>
                              <m:t>𝑁</m:t>
                            </m:r>
                          </m:den>
                        </m:f>
                      </m:e>
                    </m:d>
                  </m:oMath>
                </a14:m>
                <a:r>
                  <a:rPr lang="zh-CN" altLang="zh-CN" sz="1400" dirty="0"/>
                  <a:t>可以通过</a:t>
                </a:r>
                <a:r>
                  <a:rPr lang="en-US" altLang="zh-CN" sz="1400" dirty="0"/>
                  <a:t>Geant4</a:t>
                </a:r>
                <a:r>
                  <a:rPr lang="zh-CN" altLang="zh-CN" sz="1400" dirty="0"/>
                  <a:t>模拟得到（模拟质子电离产生的电子数被</a:t>
                </a:r>
                <a:r>
                  <a:rPr lang="en-US" altLang="zh-CN" sz="1400" dirty="0"/>
                  <a:t>2mm</a:t>
                </a:r>
                <a:r>
                  <a:rPr lang="zh-CN" altLang="zh-CN" sz="1400" dirty="0"/>
                  <a:t>的</a:t>
                </a:r>
                <a:r>
                  <a:rPr lang="en-US" altLang="zh-CN" sz="1400" dirty="0"/>
                  <a:t>pad</a:t>
                </a:r>
                <a:r>
                  <a:rPr lang="zh-CN" altLang="zh-CN" sz="1400" dirty="0"/>
                  <a:t>收集的数目</a:t>
                </a:r>
                <a:r>
                  <a:rPr lang="en-US" altLang="zh-CN" sz="1400" dirty="0"/>
                  <a:t>N</a:t>
                </a:r>
                <a:r>
                  <a:rPr lang="zh-CN" altLang="zh-CN" sz="1400" dirty="0"/>
                  <a:t>的分布）。</a:t>
                </a:r>
              </a:p>
              <a:p>
                <a:pPr marL="0" indent="0">
                  <a:buNone/>
                </a:pPr>
                <a14:m>
                  <m:oMathPara xmlns:m="http://schemas.openxmlformats.org/officeDocument/2006/math">
                    <m:oMathParaPr>
                      <m:jc m:val="centerGroup"/>
                    </m:oMathParaPr>
                    <m:oMath xmlns:m="http://schemas.openxmlformats.org/officeDocument/2006/math">
                      <m:r>
                        <a:rPr lang="en-US" altLang="zh-CN" sz="1400" b="0" i="1">
                          <a:latin typeface="Cambria Math"/>
                        </a:rPr>
                        <m:t>𝑓</m:t>
                      </m:r>
                      <m:r>
                        <a:rPr lang="en-US" altLang="zh-CN" sz="1400" b="0" i="1">
                          <a:latin typeface="Cambria Math"/>
                        </a:rPr>
                        <m:t>=</m:t>
                      </m:r>
                      <m:f>
                        <m:fPr>
                          <m:ctrlPr>
                            <a:rPr lang="zh-CN" altLang="zh-CN" sz="1400" i="1">
                              <a:latin typeface="Cambria Math"/>
                            </a:rPr>
                          </m:ctrlPr>
                        </m:fPr>
                        <m:num>
                          <m:sSup>
                            <m:sSupPr>
                              <m:ctrlPr>
                                <a:rPr lang="zh-CN" altLang="zh-CN" sz="1400" i="1">
                                  <a:latin typeface="Cambria Math"/>
                                </a:rPr>
                              </m:ctrlPr>
                            </m:sSupPr>
                            <m:e>
                              <m:sSub>
                                <m:sSubPr>
                                  <m:ctrlPr>
                                    <a:rPr lang="zh-CN" altLang="zh-CN" sz="1400" i="1">
                                      <a:latin typeface="Cambria Math"/>
                                    </a:rPr>
                                  </m:ctrlPr>
                                </m:sSubPr>
                                <m:e>
                                  <m:r>
                                    <a:rPr lang="en-US" altLang="zh-CN" sz="1400" b="0" i="1">
                                      <a:latin typeface="Cambria Math"/>
                                    </a:rPr>
                                    <m:t>𝜎</m:t>
                                  </m:r>
                                </m:e>
                                <m:sub>
                                  <m:r>
                                    <a:rPr lang="en-US" altLang="zh-CN" sz="1400" b="0" i="1">
                                      <a:latin typeface="Cambria Math"/>
                                    </a:rPr>
                                    <m:t>𝑞</m:t>
                                  </m:r>
                                </m:sub>
                              </m:sSub>
                            </m:e>
                            <m:sup>
                              <m:r>
                                <a:rPr lang="en-US" altLang="zh-CN" sz="1400" b="0" i="1">
                                  <a:latin typeface="Cambria Math"/>
                                </a:rPr>
                                <m:t>2</m:t>
                              </m:r>
                            </m:sup>
                          </m:sSup>
                        </m:num>
                        <m:den>
                          <m:sSup>
                            <m:sSupPr>
                              <m:ctrlPr>
                                <a:rPr lang="zh-CN" altLang="zh-CN" sz="1400" i="1">
                                  <a:latin typeface="Cambria Math"/>
                                </a:rPr>
                              </m:ctrlPr>
                            </m:sSupPr>
                            <m:e>
                              <m:d>
                                <m:dPr>
                                  <m:begChr m:val="〈"/>
                                  <m:endChr m:val="〉"/>
                                  <m:ctrlPr>
                                    <a:rPr lang="zh-CN" altLang="zh-CN" sz="1400" i="1">
                                      <a:latin typeface="Cambria Math"/>
                                    </a:rPr>
                                  </m:ctrlPr>
                                </m:dPr>
                                <m:e>
                                  <m:r>
                                    <a:rPr lang="en-US" altLang="zh-CN" sz="1400" b="0" i="1">
                                      <a:latin typeface="Cambria Math"/>
                                    </a:rPr>
                                    <m:t>𝑞</m:t>
                                  </m:r>
                                </m:e>
                              </m:d>
                            </m:e>
                            <m:sup>
                              <m:r>
                                <a:rPr lang="en-US" altLang="zh-CN" sz="1400" b="0" i="1">
                                  <a:latin typeface="Cambria Math"/>
                                </a:rPr>
                                <m:t>2</m:t>
                              </m:r>
                            </m:sup>
                          </m:sSup>
                        </m:den>
                      </m:f>
                      <m:r>
                        <a:rPr lang="en-US" altLang="zh-CN" sz="1400" b="0" i="1">
                          <a:latin typeface="Cambria Math"/>
                        </a:rPr>
                        <m:t>=</m:t>
                      </m:r>
                      <m:sSup>
                        <m:sSupPr>
                          <m:ctrlPr>
                            <a:rPr lang="zh-CN" altLang="zh-CN" sz="1400" i="1">
                              <a:latin typeface="Cambria Math"/>
                            </a:rPr>
                          </m:ctrlPr>
                        </m:sSupPr>
                        <m:e>
                          <m:d>
                            <m:dPr>
                              <m:ctrlPr>
                                <a:rPr lang="zh-CN" altLang="zh-CN" sz="1400" i="1">
                                  <a:latin typeface="Cambria Math"/>
                                </a:rPr>
                              </m:ctrlPr>
                            </m:dPr>
                            <m:e>
                              <m:f>
                                <m:fPr>
                                  <m:ctrlPr>
                                    <a:rPr lang="zh-CN" altLang="zh-CN" sz="1400" i="1">
                                      <a:latin typeface="Cambria Math"/>
                                    </a:rPr>
                                  </m:ctrlPr>
                                </m:fPr>
                                <m:num>
                                  <m:r>
                                    <a:rPr lang="en-US" altLang="zh-CN" sz="1400" b="0" i="1">
                                      <a:latin typeface="Cambria Math"/>
                                    </a:rPr>
                                    <m:t>33.21</m:t>
                                  </m:r>
                                </m:num>
                                <m:den>
                                  <m:r>
                                    <a:rPr lang="en-US" altLang="zh-CN" sz="1400" b="0" i="1">
                                      <a:latin typeface="Cambria Math"/>
                                    </a:rPr>
                                    <m:t>39.84</m:t>
                                  </m:r>
                                </m:den>
                              </m:f>
                            </m:e>
                          </m:d>
                        </m:e>
                        <m:sup>
                          <m:r>
                            <a:rPr lang="en-US" altLang="zh-CN" sz="1400" b="0" i="1">
                              <a:latin typeface="Cambria Math"/>
                            </a:rPr>
                            <m:t>2</m:t>
                          </m:r>
                        </m:sup>
                      </m:sSup>
                      <m:r>
                        <a:rPr lang="en-US" altLang="zh-CN" sz="1400" b="0" i="1">
                          <a:latin typeface="Cambria Math"/>
                        </a:rPr>
                        <m:t>=0.6949</m:t>
                      </m:r>
                    </m:oMath>
                  </m:oMathPara>
                </a14:m>
                <a:endParaRPr lang="zh-CN" altLang="zh-CN" sz="14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zh-CN" altLang="zh-CN" sz="1400" i="1">
                              <a:latin typeface="Cambria Math"/>
                            </a:rPr>
                          </m:ctrlPr>
                        </m:dPr>
                        <m:e>
                          <m:r>
                            <a:rPr lang="en-US" altLang="zh-CN" sz="1400" b="0" i="1">
                              <a:latin typeface="Cambria Math"/>
                            </a:rPr>
                            <m:t>𝑁</m:t>
                          </m:r>
                        </m:e>
                      </m:d>
                      <m:r>
                        <a:rPr lang="en-US" altLang="zh-CN" sz="1400" b="0" i="1">
                          <a:latin typeface="Cambria Math"/>
                        </a:rPr>
                        <m:t>=2649</m:t>
                      </m:r>
                    </m:oMath>
                  </m:oMathPara>
                </a14:m>
                <a:endParaRPr lang="zh-CN" altLang="zh-CN" sz="1400"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zh-CN" altLang="zh-CN" sz="1400" i="1">
                              <a:latin typeface="Cambria Math"/>
                            </a:rPr>
                          </m:ctrlPr>
                        </m:dPr>
                        <m:e>
                          <m:f>
                            <m:fPr>
                              <m:ctrlPr>
                                <a:rPr lang="zh-CN" altLang="zh-CN" sz="1400" i="1">
                                  <a:latin typeface="Cambria Math"/>
                                </a:rPr>
                              </m:ctrlPr>
                            </m:fPr>
                            <m:num>
                              <m:r>
                                <a:rPr lang="en-US" altLang="zh-CN" sz="1400" b="0" i="1">
                                  <a:latin typeface="Cambria Math"/>
                                </a:rPr>
                                <m:t>1</m:t>
                              </m:r>
                            </m:num>
                            <m:den>
                              <m:r>
                                <a:rPr lang="en-US" altLang="zh-CN" sz="1400" b="0" i="1">
                                  <a:latin typeface="Cambria Math"/>
                                </a:rPr>
                                <m:t>𝑁</m:t>
                              </m:r>
                            </m:den>
                          </m:f>
                        </m:e>
                      </m:d>
                      <m:r>
                        <a:rPr lang="en-US" altLang="zh-CN" sz="1400" b="0" i="1">
                          <a:latin typeface="Cambria Math"/>
                        </a:rPr>
                        <m:t>=0.0004142</m:t>
                      </m:r>
                    </m:oMath>
                  </m:oMathPara>
                </a14:m>
                <a:endParaRPr lang="zh-CN" altLang="zh-CN" sz="1400" dirty="0"/>
              </a:p>
              <a:p>
                <a:pPr marL="0" indent="0">
                  <a:buNone/>
                </a:pPr>
                <a14:m>
                  <m:oMathPara xmlns:m="http://schemas.openxmlformats.org/officeDocument/2006/math">
                    <m:oMathParaPr>
                      <m:jc m:val="centerGroup"/>
                    </m:oMathParaPr>
                    <m:oMath xmlns:m="http://schemas.openxmlformats.org/officeDocument/2006/math">
                      <m:sSup>
                        <m:sSupPr>
                          <m:ctrlPr>
                            <a:rPr lang="zh-CN" altLang="zh-CN" sz="1400" i="1">
                              <a:latin typeface="Cambria Math"/>
                            </a:rPr>
                          </m:ctrlPr>
                        </m:sSupPr>
                        <m:e>
                          <m:d>
                            <m:dPr>
                              <m:begChr m:val="〈"/>
                              <m:endChr m:val="〉"/>
                              <m:ctrlPr>
                                <a:rPr lang="zh-CN" altLang="zh-CN" sz="1400" i="1">
                                  <a:latin typeface="Cambria Math"/>
                                </a:rPr>
                              </m:ctrlPr>
                            </m:dPr>
                            <m:e>
                              <m:f>
                                <m:fPr>
                                  <m:ctrlPr>
                                    <a:rPr lang="zh-CN" altLang="zh-CN" sz="1400" i="1">
                                      <a:latin typeface="Cambria Math"/>
                                    </a:rPr>
                                  </m:ctrlPr>
                                </m:fPr>
                                <m:num>
                                  <m:r>
                                    <a:rPr lang="en-US" altLang="zh-CN" sz="1400" b="0" i="1">
                                      <a:latin typeface="Cambria Math"/>
                                    </a:rPr>
                                    <m:t>1</m:t>
                                  </m:r>
                                </m:num>
                                <m:den>
                                  <m:r>
                                    <a:rPr lang="en-US" altLang="zh-CN" sz="1400" b="0" i="1">
                                      <a:latin typeface="Cambria Math"/>
                                    </a:rPr>
                                    <m:t>𝑁</m:t>
                                  </m:r>
                                </m:den>
                              </m:f>
                            </m:e>
                          </m:d>
                        </m:e>
                        <m:sup>
                          <m:r>
                            <a:rPr lang="en-US" altLang="zh-CN" sz="1400" b="0" i="1">
                              <a:latin typeface="Cambria Math"/>
                            </a:rPr>
                            <m:t>−1</m:t>
                          </m:r>
                        </m:sup>
                      </m:sSup>
                      <m:r>
                        <a:rPr lang="en-US" altLang="zh-CN" sz="1400" b="0">
                          <a:latin typeface="Cambria Math"/>
                        </a:rPr>
                        <m:t>=</m:t>
                      </m:r>
                      <m:r>
                        <a:rPr lang="en-US" altLang="zh-CN" sz="1400" b="0" i="1">
                          <a:latin typeface="Cambria Math"/>
                        </a:rPr>
                        <m:t>2414</m:t>
                      </m:r>
                      <m:r>
                        <a:rPr lang="en-US" altLang="zh-CN" sz="1400" b="0">
                          <a:latin typeface="Cambria Math"/>
                        </a:rPr>
                        <m:t>&lt;</m:t>
                      </m:r>
                      <m:d>
                        <m:dPr>
                          <m:begChr m:val="〈"/>
                          <m:endChr m:val="〉"/>
                          <m:ctrlPr>
                            <a:rPr lang="zh-CN" altLang="zh-CN" sz="1400" i="1">
                              <a:latin typeface="Cambria Math"/>
                            </a:rPr>
                          </m:ctrlPr>
                        </m:dPr>
                        <m:e>
                          <m:r>
                            <a:rPr lang="en-US" altLang="zh-CN" sz="1400" b="0" i="1">
                              <a:latin typeface="Cambria Math"/>
                            </a:rPr>
                            <m:t>𝑁</m:t>
                          </m:r>
                        </m:e>
                      </m:d>
                    </m:oMath>
                  </m:oMathPara>
                </a14:m>
                <a:endParaRPr lang="zh-CN" altLang="zh-CN" sz="1400" dirty="0"/>
              </a:p>
              <a:p>
                <a:pPr marL="0" indent="0">
                  <a:buNone/>
                </a:pPr>
                <a:r>
                  <a:rPr lang="zh-CN" altLang="zh-CN" sz="1400" dirty="0"/>
                  <a:t>所以，可得：</a:t>
                </a:r>
              </a:p>
              <a:p>
                <a:pPr marL="0" indent="0">
                  <a:buNone/>
                </a:pPr>
                <a14:m>
                  <m:oMathPara xmlns:m="http://schemas.openxmlformats.org/officeDocument/2006/math">
                    <m:oMathParaPr>
                      <m:jc m:val="centerGroup"/>
                    </m:oMathParaPr>
                    <m:oMath xmlns:m="http://schemas.openxmlformats.org/officeDocument/2006/math">
                      <m:sSub>
                        <m:sSubPr>
                          <m:ctrlPr>
                            <a:rPr lang="zh-CN" altLang="zh-CN" sz="1400" i="1">
                              <a:latin typeface="Cambria Math"/>
                            </a:rPr>
                          </m:ctrlPr>
                        </m:sSubPr>
                        <m:e>
                          <m:r>
                            <a:rPr lang="en-US" altLang="zh-CN" sz="1400" b="0" i="1">
                              <a:latin typeface="Cambria Math"/>
                            </a:rPr>
                            <m:t>𝑁</m:t>
                          </m:r>
                        </m:e>
                        <m:sub>
                          <m:r>
                            <a:rPr lang="en-US" altLang="zh-CN" sz="1400" b="0" i="1">
                              <a:latin typeface="Cambria Math"/>
                            </a:rPr>
                            <m:t>𝑒𝑓𝑓</m:t>
                          </m:r>
                        </m:sub>
                      </m:sSub>
                      <m:r>
                        <a:rPr lang="en-US" altLang="zh-CN" sz="1400" b="0" i="1">
                          <a:latin typeface="Cambria Math"/>
                        </a:rPr>
                        <m:t>=</m:t>
                      </m:r>
                      <m:f>
                        <m:fPr>
                          <m:ctrlPr>
                            <a:rPr lang="zh-CN" altLang="zh-CN" sz="1400" i="1">
                              <a:latin typeface="Cambria Math"/>
                            </a:rPr>
                          </m:ctrlPr>
                        </m:fPr>
                        <m:num>
                          <m:r>
                            <a:rPr lang="en-US" altLang="zh-CN" sz="1400" b="0" i="1">
                              <a:latin typeface="Cambria Math"/>
                            </a:rPr>
                            <m:t>1</m:t>
                          </m:r>
                        </m:num>
                        <m:den>
                          <m:d>
                            <m:dPr>
                              <m:ctrlPr>
                                <a:rPr lang="zh-CN" altLang="zh-CN" sz="1400" i="1">
                                  <a:latin typeface="Cambria Math"/>
                                </a:rPr>
                              </m:ctrlPr>
                            </m:dPr>
                            <m:e>
                              <m:r>
                                <a:rPr lang="en-US" altLang="zh-CN" sz="1400" b="0" i="1">
                                  <a:latin typeface="Cambria Math"/>
                                </a:rPr>
                                <m:t>1+</m:t>
                              </m:r>
                              <m:r>
                                <a:rPr lang="en-US" altLang="zh-CN" sz="1400" b="0" i="1">
                                  <a:latin typeface="Cambria Math"/>
                                </a:rPr>
                                <m:t>𝑓</m:t>
                              </m:r>
                            </m:e>
                          </m:d>
                          <m:r>
                            <a:rPr lang="en-US" altLang="zh-CN" sz="1400" b="0" i="1">
                              <a:latin typeface="Cambria Math"/>
                            </a:rPr>
                            <m:t>∙</m:t>
                          </m:r>
                          <m:d>
                            <m:dPr>
                              <m:begChr m:val="〈"/>
                              <m:endChr m:val="〉"/>
                              <m:ctrlPr>
                                <a:rPr lang="zh-CN" altLang="zh-CN" sz="1400" i="1">
                                  <a:latin typeface="Cambria Math"/>
                                </a:rPr>
                              </m:ctrlPr>
                            </m:dPr>
                            <m:e>
                              <m:f>
                                <m:fPr>
                                  <m:ctrlPr>
                                    <a:rPr lang="zh-CN" altLang="zh-CN" sz="1400" i="1">
                                      <a:latin typeface="Cambria Math"/>
                                    </a:rPr>
                                  </m:ctrlPr>
                                </m:fPr>
                                <m:num>
                                  <m:r>
                                    <a:rPr lang="en-US" altLang="zh-CN" sz="1400" b="0" i="1">
                                      <a:latin typeface="Cambria Math"/>
                                    </a:rPr>
                                    <m:t>1</m:t>
                                  </m:r>
                                </m:num>
                                <m:den>
                                  <m:r>
                                    <a:rPr lang="en-US" altLang="zh-CN" sz="1400" b="0" i="1">
                                      <a:latin typeface="Cambria Math"/>
                                    </a:rPr>
                                    <m:t>𝑁</m:t>
                                  </m:r>
                                </m:den>
                              </m:f>
                            </m:e>
                          </m:d>
                        </m:den>
                      </m:f>
                      <m:r>
                        <a:rPr lang="en-US" altLang="zh-CN" sz="1400" b="0" i="1">
                          <a:latin typeface="Cambria Math"/>
                        </a:rPr>
                        <m:t>=</m:t>
                      </m:r>
                      <m:f>
                        <m:fPr>
                          <m:ctrlPr>
                            <a:rPr lang="zh-CN" altLang="zh-CN" sz="1400" i="1">
                              <a:latin typeface="Cambria Math"/>
                            </a:rPr>
                          </m:ctrlPr>
                        </m:fPr>
                        <m:num>
                          <m:r>
                            <a:rPr lang="en-US" altLang="zh-CN" sz="1400" b="0" i="1">
                              <a:latin typeface="Cambria Math"/>
                            </a:rPr>
                            <m:t>1</m:t>
                          </m:r>
                        </m:num>
                        <m:den>
                          <m:d>
                            <m:dPr>
                              <m:ctrlPr>
                                <a:rPr lang="zh-CN" altLang="zh-CN" sz="1400" i="1">
                                  <a:latin typeface="Cambria Math"/>
                                </a:rPr>
                              </m:ctrlPr>
                            </m:dPr>
                            <m:e>
                              <m:r>
                                <a:rPr lang="en-US" altLang="zh-CN" sz="1400" b="0" i="1">
                                  <a:latin typeface="Cambria Math"/>
                                </a:rPr>
                                <m:t>1+0.6949</m:t>
                              </m:r>
                            </m:e>
                          </m:d>
                          <m:r>
                            <a:rPr lang="en-US" altLang="zh-CN" sz="1400" b="0" i="1">
                              <a:latin typeface="Cambria Math"/>
                            </a:rPr>
                            <m:t>×0.0004142</m:t>
                          </m:r>
                        </m:den>
                      </m:f>
                      <m:r>
                        <a:rPr lang="en-US" altLang="zh-CN" sz="1400" b="0" i="1">
                          <a:latin typeface="Cambria Math"/>
                        </a:rPr>
                        <m:t>=1424</m:t>
                      </m:r>
                    </m:oMath>
                  </m:oMathPara>
                </a14:m>
                <a:endParaRPr lang="zh-CN" altLang="zh-CN" sz="1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79512" y="260648"/>
                <a:ext cx="8712968" cy="6408712"/>
              </a:xfrm>
              <a:blipFill rotWithShape="1">
                <a:blip r:embed="rId2"/>
                <a:stretch>
                  <a:fillRect l="-1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21503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课题研究背景</a:t>
            </a:r>
            <a:endParaRPr lang="zh-CN" altLang="en-US" sz="3600" dirty="0"/>
          </a:p>
        </p:txBody>
      </p:sp>
      <p:sp>
        <p:nvSpPr>
          <p:cNvPr id="3" name="内容占位符 2"/>
          <p:cNvSpPr>
            <a:spLocks noGrp="1"/>
          </p:cNvSpPr>
          <p:nvPr>
            <p:ph idx="1"/>
          </p:nvPr>
        </p:nvSpPr>
        <p:spPr/>
        <p:txBody>
          <a:bodyPr>
            <a:noAutofit/>
          </a:bodyPr>
          <a:lstStyle/>
          <a:p>
            <a:r>
              <a:rPr lang="zh-CN" altLang="en-US" sz="2400" dirty="0" smtClean="0"/>
              <a:t>在许多科学研究和工程应用中，需要</a:t>
            </a:r>
            <a:r>
              <a:rPr lang="zh-CN" altLang="en-US" sz="2400" dirty="0" smtClean="0">
                <a:solidFill>
                  <a:srgbClr val="FF0000"/>
                </a:solidFill>
              </a:rPr>
              <a:t>精确测量快中子能谱</a:t>
            </a:r>
            <a:r>
              <a:rPr lang="zh-CN" altLang="en-US" sz="2400" dirty="0" smtClean="0"/>
              <a:t>，如中子场参数的确定、热核聚变等离子体诊断等。</a:t>
            </a:r>
            <a:endParaRPr lang="en-US" altLang="zh-CN" sz="2400" dirty="0" smtClean="0"/>
          </a:p>
          <a:p>
            <a:endParaRPr lang="en-US" altLang="zh-CN" sz="2400" dirty="0" smtClean="0"/>
          </a:p>
          <a:p>
            <a:r>
              <a:rPr lang="zh-CN" altLang="en-US" sz="2400" dirty="0" smtClean="0"/>
              <a:t>测量快中子能谱最常用的方法之一是</a:t>
            </a:r>
            <a:r>
              <a:rPr lang="zh-CN" altLang="en-US" sz="2400" dirty="0" smtClean="0">
                <a:solidFill>
                  <a:srgbClr val="FF0000"/>
                </a:solidFill>
              </a:rPr>
              <a:t>核反冲法</a:t>
            </a:r>
            <a:r>
              <a:rPr lang="zh-CN" altLang="en-US" sz="2400" dirty="0" smtClean="0"/>
              <a:t>，可以归纳为两类：分别是基于</a:t>
            </a:r>
            <a:r>
              <a:rPr lang="zh-CN" altLang="en-US" sz="2400" dirty="0" smtClean="0">
                <a:solidFill>
                  <a:srgbClr val="FF0000"/>
                </a:solidFill>
              </a:rPr>
              <a:t>闪烁体</a:t>
            </a:r>
            <a:r>
              <a:rPr lang="zh-CN" altLang="en-US" sz="2400" dirty="0" smtClean="0"/>
              <a:t>的核反冲法和基于</a:t>
            </a:r>
            <a:r>
              <a:rPr lang="zh-CN" altLang="en-US" sz="2400" dirty="0" smtClean="0">
                <a:solidFill>
                  <a:srgbClr val="FF0000"/>
                </a:solidFill>
              </a:rPr>
              <a:t>气体探测器</a:t>
            </a:r>
            <a:r>
              <a:rPr lang="zh-CN" altLang="en-US" sz="2400" dirty="0" smtClean="0"/>
              <a:t>的核反冲法。</a:t>
            </a:r>
            <a:endParaRPr lang="en-US" altLang="zh-CN" sz="2400" dirty="0" smtClean="0"/>
          </a:p>
          <a:p>
            <a:endParaRPr lang="en-US" altLang="zh-CN" sz="2400" dirty="0" smtClean="0"/>
          </a:p>
          <a:p>
            <a:r>
              <a:rPr lang="zh-CN" altLang="en-US" sz="2400" dirty="0" smtClean="0"/>
              <a:t>时间投影室</a:t>
            </a:r>
            <a:r>
              <a:rPr lang="en-US" altLang="zh-CN" sz="2400" dirty="0" smtClean="0"/>
              <a:t>(TPC)</a:t>
            </a:r>
            <a:r>
              <a:rPr lang="zh-CN" altLang="en-US" sz="2400" dirty="0" smtClean="0"/>
              <a:t>可以给出带电粒子的三维径迹及径迹上的</a:t>
            </a:r>
            <a:r>
              <a:rPr lang="en-US" altLang="zh-CN" sz="2400" dirty="0" err="1" smtClean="0"/>
              <a:t>dE</a:t>
            </a:r>
            <a:r>
              <a:rPr lang="en-US" altLang="zh-CN" sz="2400" dirty="0" smtClean="0"/>
              <a:t>/dx</a:t>
            </a:r>
            <a:r>
              <a:rPr lang="zh-CN" altLang="en-US" sz="2400" dirty="0" smtClean="0"/>
              <a:t>值，若工作气体中含有</a:t>
            </a:r>
            <a:r>
              <a:rPr lang="en-US" altLang="zh-CN" sz="2400" dirty="0" smtClean="0"/>
              <a:t>H</a:t>
            </a:r>
            <a:r>
              <a:rPr lang="zh-CN" altLang="en-US" sz="2400" dirty="0" smtClean="0"/>
              <a:t>，则入射的中子与其发生弹性碰撞后产生的质子会进一步电离形成径迹，而</a:t>
            </a:r>
            <a:r>
              <a:rPr lang="en-US" altLang="zh-CN" sz="2400" dirty="0" smtClean="0"/>
              <a:t>TPC</a:t>
            </a:r>
            <a:r>
              <a:rPr lang="zh-CN" altLang="en-US" sz="2400" dirty="0" smtClean="0"/>
              <a:t>通过记录</a:t>
            </a:r>
            <a:r>
              <a:rPr lang="zh-CN" altLang="en-US" sz="2400" dirty="0" smtClean="0">
                <a:solidFill>
                  <a:srgbClr val="FF0000"/>
                </a:solidFill>
              </a:rPr>
              <a:t>反冲质子径迹</a:t>
            </a:r>
            <a:r>
              <a:rPr lang="zh-CN" altLang="en-US" sz="2400" dirty="0" smtClean="0"/>
              <a:t>和</a:t>
            </a:r>
            <a:r>
              <a:rPr lang="zh-CN" altLang="en-US" sz="2400" dirty="0" smtClean="0">
                <a:solidFill>
                  <a:srgbClr val="FF0000"/>
                </a:solidFill>
              </a:rPr>
              <a:t>能量</a:t>
            </a:r>
            <a:r>
              <a:rPr lang="zh-CN" altLang="en-US" sz="2400" dirty="0" smtClean="0"/>
              <a:t>来反推出中子的能量。</a:t>
            </a:r>
            <a:endParaRPr lang="en-US" altLang="zh-CN" sz="2400" dirty="0" smtClean="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1028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251520" y="188640"/>
                <a:ext cx="8640960" cy="6624736"/>
              </a:xfrm>
            </p:spPr>
            <p:txBody>
              <a:bodyPr>
                <a:noAutofit/>
              </a:bodyPr>
              <a:lstStyle/>
              <a:p>
                <a:pPr marL="0" lvl="0" indent="0">
                  <a:buNone/>
                </a:pPr>
                <a:r>
                  <a:rPr lang="zh-CN" altLang="zh-CN" sz="1200" dirty="0" smtClean="0"/>
                  <a:t>对</a:t>
                </a:r>
                <a14:m>
                  <m:oMath xmlns:m="http://schemas.openxmlformats.org/officeDocument/2006/math">
                    <m:sSup>
                      <m:sSupPr>
                        <m:ctrlPr>
                          <a:rPr lang="zh-CN" altLang="zh-CN" sz="1200" i="1" smtClean="0">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𝑑𝑒𝑡𝑒𝑐𝑡𝑜𝑟</m:t>
                            </m:r>
                          </m:sub>
                        </m:sSub>
                      </m:e>
                      <m:sup>
                        <m:r>
                          <a:rPr lang="en-US" altLang="zh-CN" sz="1200" b="0" i="1">
                            <a:latin typeface="Cambria Math"/>
                          </a:rPr>
                          <m:t>2</m:t>
                        </m:r>
                      </m:sup>
                    </m:sSup>
                    <m:r>
                      <a:rPr lang="en-US" altLang="zh-CN" sz="1200" b="0" i="1" smtClean="0">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𝑒𝑙𝑒𝑐𝑡𝑟𝑜𝑛𝑖𝑐𝑠</m:t>
                            </m:r>
                          </m:sub>
                        </m:sSub>
                      </m:e>
                      <m:sup>
                        <m:r>
                          <a:rPr lang="en-US" altLang="zh-CN" sz="1200" b="0" i="1">
                            <a:latin typeface="Cambria Math"/>
                          </a:rPr>
                          <m:t>2</m:t>
                        </m:r>
                      </m:sup>
                    </m:sSup>
                  </m:oMath>
                </a14:m>
                <a:r>
                  <a:rPr lang="zh-CN" altLang="zh-CN" sz="1200" dirty="0"/>
                  <a:t>进行模拟计算</a:t>
                </a:r>
              </a:p>
              <a:p>
                <a:pPr marL="0" indent="0">
                  <a:buNone/>
                </a:pPr>
                <a:r>
                  <a:rPr lang="zh-CN" altLang="zh-CN" sz="1200" dirty="0"/>
                  <a:t>由</a:t>
                </a:r>
                <a:r>
                  <a:rPr lang="en-US" altLang="zh-CN" sz="1200" dirty="0"/>
                  <a:t>Micro-TPC</a:t>
                </a:r>
                <a:r>
                  <a:rPr lang="zh-CN" altLang="zh-CN" sz="1200" dirty="0"/>
                  <a:t>实验给出</a:t>
                </a:r>
                <a14:m>
                  <m:oMath xmlns:m="http://schemas.openxmlformats.org/officeDocument/2006/math">
                    <m:r>
                      <a:rPr lang="en-US" altLang="zh-CN" sz="1200" b="0" i="1">
                        <a:latin typeface="Cambria Math"/>
                      </a:rPr>
                      <m:t>𝜃</m:t>
                    </m:r>
                    <m:r>
                      <a:rPr lang="en-US" altLang="zh-CN" sz="1200" b="0" i="1">
                        <a:latin typeface="Cambria Math"/>
                      </a:rPr>
                      <m:t>=</m:t>
                    </m:r>
                    <m:r>
                      <a:rPr lang="en-US" altLang="zh-CN" sz="1200" b="0">
                        <a:latin typeface="Cambria Math"/>
                      </a:rPr>
                      <m:t>30</m:t>
                    </m:r>
                    <m:r>
                      <a:rPr lang="zh-CN" altLang="zh-CN" sz="1200" b="0">
                        <a:latin typeface="Cambria Math"/>
                      </a:rPr>
                      <m:t>°</m:t>
                    </m:r>
                  </m:oMath>
                </a14:m>
                <a:r>
                  <a:rPr lang="zh-CN" altLang="zh-CN" sz="1200" dirty="0"/>
                  <a:t>时在</a:t>
                </a:r>
                <a14:m>
                  <m:oMath xmlns:m="http://schemas.openxmlformats.org/officeDocument/2006/math">
                    <m:r>
                      <a:rPr lang="en-US" altLang="zh-CN" sz="1200" b="0">
                        <a:latin typeface="Cambria Math"/>
                      </a:rPr>
                      <m:t>0≤</m:t>
                    </m:r>
                    <m:r>
                      <m:rPr>
                        <m:sty m:val="p"/>
                      </m:rPr>
                      <a:rPr lang="en-US" altLang="zh-CN" sz="1200" b="0">
                        <a:latin typeface="Cambria Math"/>
                      </a:rPr>
                      <m:t>z</m:t>
                    </m:r>
                    <m:r>
                      <a:rPr lang="en-US" altLang="zh-CN" sz="1200" b="0">
                        <a:latin typeface="Cambria Math"/>
                      </a:rPr>
                      <m:t>≤3</m:t>
                    </m:r>
                    <m:r>
                      <m:rPr>
                        <m:sty m:val="p"/>
                      </m:rPr>
                      <a:rPr lang="en-US" altLang="zh-CN" sz="1200" b="0">
                        <a:latin typeface="Cambria Math"/>
                      </a:rPr>
                      <m:t>cm</m:t>
                    </m:r>
                  </m:oMath>
                </a14:m>
                <a:r>
                  <a:rPr lang="zh-CN" altLang="zh-CN" sz="1200" dirty="0"/>
                  <a:t>空间内的平均</a:t>
                </a:r>
                <a:r>
                  <a:rPr lang="en-US" altLang="zh-CN" sz="1200" dirty="0"/>
                  <a:t>z</a:t>
                </a:r>
                <a:r>
                  <a:rPr lang="zh-CN" altLang="zh-CN" sz="1200" dirty="0"/>
                  <a:t>方向空间分辨率：</a:t>
                </a:r>
              </a:p>
              <a:p>
                <a:pPr marL="0" indent="0">
                  <a:buNone/>
                </a:pPr>
                <a14:m>
                  <m:oMathPara xmlns:m="http://schemas.openxmlformats.org/officeDocument/2006/math">
                    <m:oMathParaPr>
                      <m:jc m:val="centerGroup"/>
                    </m:oMathParaPr>
                    <m:oMath xmlns:m="http://schemas.openxmlformats.org/officeDocument/2006/math">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𝑧</m:t>
                              </m:r>
                              <m:r>
                                <a:rPr lang="en-US" altLang="zh-CN" sz="1200" b="0" i="1">
                                  <a:latin typeface="Cambria Math"/>
                                </a:rPr>
                                <m:t>0</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𝑑𝑒𝑡𝑒𝑐𝑡𝑜𝑟</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𝑒𝑙𝑒𝑐𝑡𝑟𝑜𝑛𝑖𝑐𝑠</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𝑎𝑛𝑔𝑙𝑒</m:t>
                              </m:r>
                              <m:r>
                                <a:rPr lang="en-US" altLang="zh-CN" sz="1200" b="0" i="1">
                                  <a:latin typeface="Cambria Math"/>
                                </a:rPr>
                                <m:t>_</m:t>
                              </m:r>
                              <m:r>
                                <a:rPr lang="en-US" altLang="zh-CN" sz="1200" b="0" i="1">
                                  <a:latin typeface="Cambria Math"/>
                                </a:rPr>
                                <m:t>𝑎𝑙𝑝h𝑎</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r>
                            <a:rPr lang="en-US" altLang="zh-CN" sz="1200" b="0" i="1">
                              <a:latin typeface="Cambria Math"/>
                            </a:rPr>
                            <m:t>(</m:t>
                          </m:r>
                          <m:r>
                            <a:rPr lang="en-US" altLang="zh-CN" sz="1200" b="0">
                              <a:latin typeface="Cambria Math"/>
                            </a:rPr>
                            <m:t>271.2</m:t>
                          </m:r>
                          <m:r>
                            <m:rPr>
                              <m:sty m:val="p"/>
                            </m:rPr>
                            <a:rPr lang="en-US" altLang="zh-CN" sz="1200" b="0">
                              <a:latin typeface="Cambria Math"/>
                            </a:rPr>
                            <m:t>um</m:t>
                          </m:r>
                          <m:r>
                            <a:rPr lang="en-US" altLang="zh-CN" sz="1200" b="0">
                              <a:latin typeface="Cambria Math"/>
                            </a:rPr>
                            <m:t>)</m:t>
                          </m:r>
                        </m:e>
                        <m:sup>
                          <m:r>
                            <a:rPr lang="en-US" altLang="zh-CN" sz="1200" b="0" i="1">
                              <a:latin typeface="Cambria Math"/>
                            </a:rPr>
                            <m:t>2</m:t>
                          </m:r>
                        </m:sup>
                      </m:sSup>
                    </m:oMath>
                  </m:oMathPara>
                </a14:m>
                <a:endParaRPr lang="zh-CN" altLang="zh-CN" sz="1200" dirty="0"/>
              </a:p>
              <a:p>
                <a:pPr marL="0" indent="0">
                  <a:buNone/>
                </a:pPr>
                <a14:m>
                  <m:oMathPara xmlns:m="http://schemas.openxmlformats.org/officeDocument/2006/math">
                    <m:oMathParaPr>
                      <m:jc m:val="centerGroup"/>
                    </m:oMathParaPr>
                    <m:oMath xmlns:m="http://schemas.openxmlformats.org/officeDocument/2006/math">
                      <m:sSub>
                        <m:sSubPr>
                          <m:ctrlPr>
                            <a:rPr lang="zh-CN" altLang="zh-CN" sz="1200" i="1">
                              <a:latin typeface="Cambria Math"/>
                            </a:rPr>
                          </m:ctrlPr>
                        </m:sSubPr>
                        <m:e>
                          <m:r>
                            <a:rPr lang="en-US" altLang="zh-CN" sz="1200" b="0" i="1">
                              <a:latin typeface="Cambria Math"/>
                            </a:rPr>
                            <m:t>𝑁</m:t>
                          </m:r>
                        </m:e>
                        <m:sub>
                          <m:r>
                            <a:rPr lang="en-US" altLang="zh-CN" sz="1200" b="0" i="1">
                              <a:latin typeface="Cambria Math"/>
                            </a:rPr>
                            <m:t>𝑒𝑓𝑓</m:t>
                          </m:r>
                          <m:r>
                            <a:rPr lang="en-US" altLang="zh-CN" sz="1200" b="0">
                              <a:latin typeface="Cambria Math"/>
                            </a:rPr>
                            <m:t>_</m:t>
                          </m:r>
                          <m:r>
                            <a:rPr lang="en-US" altLang="zh-CN" sz="1200" b="0" i="1">
                              <a:latin typeface="Cambria Math"/>
                            </a:rPr>
                            <m:t>𝑎𝑙𝑝h𝑎</m:t>
                          </m:r>
                        </m:sub>
                      </m:sSub>
                      <m:r>
                        <a:rPr lang="en-US" altLang="zh-CN" sz="1200" b="0" i="1">
                          <a:latin typeface="Cambria Math"/>
                        </a:rPr>
                        <m:t>=</m:t>
                      </m:r>
                      <m:f>
                        <m:fPr>
                          <m:ctrlPr>
                            <a:rPr lang="zh-CN" altLang="zh-CN" sz="1200" i="1">
                              <a:latin typeface="Cambria Math"/>
                            </a:rPr>
                          </m:ctrlPr>
                        </m:fPr>
                        <m:num>
                          <m:r>
                            <a:rPr lang="en-US" altLang="zh-CN" sz="1200" b="0" i="1">
                              <a:latin typeface="Cambria Math"/>
                            </a:rPr>
                            <m:t>1</m:t>
                          </m:r>
                        </m:num>
                        <m:den>
                          <m:d>
                            <m:dPr>
                              <m:ctrlPr>
                                <a:rPr lang="zh-CN" altLang="zh-CN" sz="1200" i="1">
                                  <a:latin typeface="Cambria Math"/>
                                </a:rPr>
                              </m:ctrlPr>
                            </m:dPr>
                            <m:e>
                              <m:r>
                                <a:rPr lang="en-US" altLang="zh-CN" sz="1200" b="0" i="1">
                                  <a:latin typeface="Cambria Math"/>
                                </a:rPr>
                                <m:t>1+</m:t>
                              </m:r>
                              <m:r>
                                <a:rPr lang="en-US" altLang="zh-CN" sz="1200" b="0" i="1">
                                  <a:latin typeface="Cambria Math"/>
                                </a:rPr>
                                <m:t>𝑓</m:t>
                              </m:r>
                            </m:e>
                          </m:d>
                          <m:r>
                            <a:rPr lang="en-US" altLang="zh-CN" sz="1200" b="0" i="1">
                              <a:latin typeface="Cambria Math"/>
                            </a:rPr>
                            <m:t>∙</m:t>
                          </m:r>
                          <m:sSub>
                            <m:sSubPr>
                              <m:ctrlPr>
                                <a:rPr lang="zh-CN" altLang="zh-CN" sz="1200" i="1">
                                  <a:latin typeface="Cambria Math"/>
                                </a:rPr>
                              </m:ctrlPr>
                            </m:sSubPr>
                            <m:e>
                              <m:d>
                                <m:dPr>
                                  <m:begChr m:val="〈"/>
                                  <m:endChr m:val="〉"/>
                                  <m:ctrlPr>
                                    <a:rPr lang="zh-CN" altLang="zh-CN" sz="1200" i="1">
                                      <a:latin typeface="Cambria Math"/>
                                    </a:rPr>
                                  </m:ctrlPr>
                                </m:dPr>
                                <m:e>
                                  <m:f>
                                    <m:fPr>
                                      <m:ctrlPr>
                                        <a:rPr lang="zh-CN" altLang="zh-CN" sz="1200" i="1">
                                          <a:latin typeface="Cambria Math"/>
                                        </a:rPr>
                                      </m:ctrlPr>
                                    </m:fPr>
                                    <m:num>
                                      <m:r>
                                        <a:rPr lang="en-US" altLang="zh-CN" sz="1200" b="0" i="1">
                                          <a:latin typeface="Cambria Math"/>
                                        </a:rPr>
                                        <m:t>1</m:t>
                                      </m:r>
                                    </m:num>
                                    <m:den>
                                      <m:r>
                                        <a:rPr lang="en-US" altLang="zh-CN" sz="1200" b="0" i="1">
                                          <a:latin typeface="Cambria Math"/>
                                        </a:rPr>
                                        <m:t>𝑁</m:t>
                                      </m:r>
                                    </m:den>
                                  </m:f>
                                </m:e>
                              </m:d>
                            </m:e>
                            <m:sub>
                              <m:r>
                                <a:rPr lang="en-US" altLang="zh-CN" sz="1200" b="0" i="1">
                                  <a:latin typeface="Cambria Math"/>
                                </a:rPr>
                                <m:t>𝑎𝑙𝑝h𝑎</m:t>
                              </m:r>
                            </m:sub>
                          </m:sSub>
                        </m:den>
                      </m:f>
                      <m:r>
                        <a:rPr lang="en-US" altLang="zh-CN" sz="1200" b="0" i="1">
                          <a:latin typeface="Cambria Math"/>
                        </a:rPr>
                        <m:t>=</m:t>
                      </m:r>
                      <m:f>
                        <m:fPr>
                          <m:ctrlPr>
                            <a:rPr lang="zh-CN" altLang="zh-CN" sz="1200" i="1">
                              <a:latin typeface="Cambria Math"/>
                            </a:rPr>
                          </m:ctrlPr>
                        </m:fPr>
                        <m:num>
                          <m:r>
                            <a:rPr lang="en-US" altLang="zh-CN" sz="1200" b="0" i="1">
                              <a:latin typeface="Cambria Math"/>
                            </a:rPr>
                            <m:t>1</m:t>
                          </m:r>
                        </m:num>
                        <m:den>
                          <m:d>
                            <m:dPr>
                              <m:ctrlPr>
                                <a:rPr lang="zh-CN" altLang="zh-CN" sz="1200" i="1">
                                  <a:latin typeface="Cambria Math"/>
                                </a:rPr>
                              </m:ctrlPr>
                            </m:dPr>
                            <m:e>
                              <m:r>
                                <a:rPr lang="en-US" altLang="zh-CN" sz="1200" b="0" i="1">
                                  <a:latin typeface="Cambria Math"/>
                                </a:rPr>
                                <m:t>1+0.6949</m:t>
                              </m:r>
                            </m:e>
                          </m:d>
                          <m:r>
                            <a:rPr lang="en-US" altLang="zh-CN" sz="1200" b="0" i="1">
                              <a:latin typeface="Cambria Math"/>
                            </a:rPr>
                            <m:t>×4.459×</m:t>
                          </m:r>
                          <m:sSup>
                            <m:sSupPr>
                              <m:ctrlPr>
                                <a:rPr lang="zh-CN" altLang="zh-CN" sz="1200" i="1">
                                  <a:latin typeface="Cambria Math"/>
                                </a:rPr>
                              </m:ctrlPr>
                            </m:sSupPr>
                            <m:e>
                              <m:r>
                                <a:rPr lang="en-US" altLang="zh-CN" sz="1200" b="0" i="1">
                                  <a:latin typeface="Cambria Math"/>
                                </a:rPr>
                                <m:t>10</m:t>
                              </m:r>
                            </m:e>
                            <m:sup>
                              <m:r>
                                <a:rPr lang="en-US" altLang="zh-CN" sz="1200" b="0" i="1">
                                  <a:latin typeface="Cambria Math"/>
                                </a:rPr>
                                <m:t>−5</m:t>
                              </m:r>
                            </m:sup>
                          </m:sSup>
                        </m:den>
                      </m:f>
                      <m:r>
                        <a:rPr lang="en-US" altLang="zh-CN" sz="1200" b="0" i="1">
                          <a:latin typeface="Cambria Math"/>
                        </a:rPr>
                        <m:t>=1.323×</m:t>
                      </m:r>
                      <m:sSup>
                        <m:sSupPr>
                          <m:ctrlPr>
                            <a:rPr lang="zh-CN" altLang="zh-CN" sz="1200" i="1">
                              <a:latin typeface="Cambria Math"/>
                            </a:rPr>
                          </m:ctrlPr>
                        </m:sSupPr>
                        <m:e>
                          <m:r>
                            <a:rPr lang="en-US" altLang="zh-CN" sz="1200" b="0" i="1">
                              <a:latin typeface="Cambria Math"/>
                            </a:rPr>
                            <m:t>10</m:t>
                          </m:r>
                        </m:e>
                        <m:sup>
                          <m:r>
                            <a:rPr lang="en-US" altLang="zh-CN" sz="1200" b="0" i="1">
                              <a:latin typeface="Cambria Math"/>
                            </a:rPr>
                            <m:t>4</m:t>
                          </m:r>
                        </m:sup>
                      </m:sSup>
                    </m:oMath>
                  </m:oMathPara>
                </a14:m>
                <a:endParaRPr lang="zh-CN" altLang="zh-CN" sz="1200" dirty="0"/>
              </a:p>
              <a:p>
                <a:pPr marL="0" indent="0">
                  <a:buNone/>
                </a:pPr>
                <a14:m>
                  <m:oMathPara xmlns:m="http://schemas.openxmlformats.org/officeDocument/2006/math">
                    <m:oMathParaPr>
                      <m:jc m:val="centerGroup"/>
                    </m:oMathParaPr>
                    <m:oMath xmlns:m="http://schemas.openxmlformats.org/officeDocument/2006/math">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𝑎𝑛𝑔𝑙𝑒</m:t>
                              </m:r>
                              <m:r>
                                <a:rPr lang="en-US" altLang="zh-CN" sz="1200" b="0" i="1">
                                  <a:latin typeface="Cambria Math"/>
                                </a:rPr>
                                <m:t>_</m:t>
                              </m:r>
                              <m:r>
                                <a:rPr lang="en-US" altLang="zh-CN" sz="1200" b="0" i="1">
                                  <a:latin typeface="Cambria Math"/>
                                </a:rPr>
                                <m:t>𝑎𝑙𝑝h𝑎</m:t>
                              </m:r>
                            </m:sub>
                          </m:sSub>
                        </m:e>
                        <m:sup>
                          <m:r>
                            <a:rPr lang="en-US" altLang="zh-CN" sz="1200" b="0" i="1">
                              <a:latin typeface="Cambria Math"/>
                            </a:rPr>
                            <m:t>2</m:t>
                          </m:r>
                        </m:sup>
                      </m:sSup>
                      <m:r>
                        <a:rPr lang="en-US" altLang="zh-CN" sz="1200" b="0" i="1">
                          <a:latin typeface="Cambria Math"/>
                        </a:rPr>
                        <m:t>=</m:t>
                      </m:r>
                      <m:f>
                        <m:fPr>
                          <m:ctrlPr>
                            <a:rPr lang="zh-CN" altLang="zh-CN" sz="1200" i="1">
                              <a:latin typeface="Cambria Math"/>
                            </a:rPr>
                          </m:ctrlPr>
                        </m:fPr>
                        <m:num>
                          <m:sSup>
                            <m:sSupPr>
                              <m:ctrlPr>
                                <a:rPr lang="zh-CN" altLang="zh-CN" sz="1200" i="1">
                                  <a:latin typeface="Cambria Math"/>
                                </a:rPr>
                              </m:ctrlPr>
                            </m:sSupPr>
                            <m:e>
                              <m:r>
                                <a:rPr lang="en-US" altLang="zh-CN" sz="1200" b="0" i="1">
                                  <a:latin typeface="Cambria Math"/>
                                </a:rPr>
                                <m:t>𝑑</m:t>
                              </m:r>
                            </m:e>
                            <m:sup>
                              <m:r>
                                <a:rPr lang="en-US" altLang="zh-CN" sz="1200" b="0" i="1">
                                  <a:latin typeface="Cambria Math"/>
                                </a:rPr>
                                <m:t>2</m:t>
                              </m:r>
                            </m:sup>
                          </m:sSup>
                        </m:num>
                        <m:den>
                          <m:r>
                            <a:rPr lang="en-US" altLang="zh-CN" sz="1200" b="0" i="1">
                              <a:latin typeface="Cambria Math"/>
                            </a:rPr>
                            <m:t>12</m:t>
                          </m:r>
                          <m:r>
                            <a:rPr lang="en-US" altLang="zh-CN" sz="1200" b="0">
                              <a:latin typeface="Cambria Math"/>
                            </a:rPr>
                            <m:t>∙</m:t>
                          </m:r>
                          <m:sSup>
                            <m:sSupPr>
                              <m:ctrlPr>
                                <a:rPr lang="zh-CN" altLang="zh-CN" sz="1200" i="1">
                                  <a:latin typeface="Cambria Math"/>
                                </a:rPr>
                              </m:ctrlPr>
                            </m:sSupPr>
                            <m:e>
                              <m:r>
                                <a:rPr lang="en-US" altLang="zh-CN" sz="1200" b="0" i="1">
                                  <a:latin typeface="Cambria Math"/>
                                </a:rPr>
                                <m:t>𝑡𝑎𝑛</m:t>
                              </m:r>
                            </m:e>
                            <m:sup>
                              <m:r>
                                <a:rPr lang="en-US" altLang="zh-CN" sz="1200" b="0" i="1">
                                  <a:latin typeface="Cambria Math"/>
                                </a:rPr>
                                <m:t>2</m:t>
                              </m:r>
                            </m:sup>
                          </m:sSup>
                          <m:r>
                            <a:rPr lang="en-US" altLang="zh-CN" sz="1200" b="0" i="1">
                              <a:latin typeface="Cambria Math"/>
                            </a:rPr>
                            <m:t>𝜃</m:t>
                          </m:r>
                          <m:r>
                            <a:rPr lang="en-US" altLang="zh-CN" sz="1200" b="0" i="1">
                              <a:latin typeface="Cambria Math"/>
                            </a:rPr>
                            <m:t>∙</m:t>
                          </m:r>
                          <m:sSub>
                            <m:sSubPr>
                              <m:ctrlPr>
                                <a:rPr lang="zh-CN" altLang="zh-CN" sz="1200" i="1">
                                  <a:latin typeface="Cambria Math"/>
                                </a:rPr>
                              </m:ctrlPr>
                            </m:sSubPr>
                            <m:e>
                              <m:r>
                                <a:rPr lang="en-US" altLang="zh-CN" sz="1200" b="0" i="1">
                                  <a:latin typeface="Cambria Math"/>
                                </a:rPr>
                                <m:t>𝑁</m:t>
                              </m:r>
                            </m:e>
                            <m:sub>
                              <m:r>
                                <a:rPr lang="en-US" altLang="zh-CN" sz="1200" b="0" i="1">
                                  <a:latin typeface="Cambria Math"/>
                                </a:rPr>
                                <m:t>𝑒𝑓𝑓</m:t>
                              </m:r>
                              <m:r>
                                <a:rPr lang="en-US" altLang="zh-CN" sz="1200" b="0" i="1">
                                  <a:latin typeface="Cambria Math"/>
                                </a:rPr>
                                <m:t>_</m:t>
                              </m:r>
                              <m:r>
                                <a:rPr lang="en-US" altLang="zh-CN" sz="1200" b="0" i="1">
                                  <a:latin typeface="Cambria Math"/>
                                </a:rPr>
                                <m:t>𝑎𝑙𝑝h𝑎</m:t>
                              </m:r>
                            </m:sub>
                          </m:sSub>
                        </m:den>
                      </m:f>
                      <m:r>
                        <a:rPr lang="en-US" altLang="zh-CN" sz="1200" b="0" i="1">
                          <a:latin typeface="Cambria Math"/>
                        </a:rPr>
                        <m:t>=</m:t>
                      </m:r>
                      <m:f>
                        <m:fPr>
                          <m:ctrlPr>
                            <a:rPr lang="zh-CN" altLang="zh-CN" sz="1200" i="1">
                              <a:latin typeface="Cambria Math"/>
                            </a:rPr>
                          </m:ctrlPr>
                        </m:fPr>
                        <m:num>
                          <m:sSup>
                            <m:sSupPr>
                              <m:ctrlPr>
                                <a:rPr lang="zh-CN" altLang="zh-CN" sz="1200" i="1">
                                  <a:latin typeface="Cambria Math"/>
                                </a:rPr>
                              </m:ctrlPr>
                            </m:sSupPr>
                            <m:e>
                              <m:d>
                                <m:dPr>
                                  <m:ctrlPr>
                                    <a:rPr lang="zh-CN" altLang="zh-CN" sz="1200" i="1">
                                      <a:latin typeface="Cambria Math"/>
                                    </a:rPr>
                                  </m:ctrlPr>
                                </m:dPr>
                                <m:e>
                                  <m:r>
                                    <a:rPr lang="en-US" altLang="zh-CN" sz="1200" b="0" i="1">
                                      <a:latin typeface="Cambria Math"/>
                                    </a:rPr>
                                    <m:t>2</m:t>
                                  </m:r>
                                  <m:r>
                                    <a:rPr lang="en-US" altLang="zh-CN" sz="1200" b="0" i="1">
                                      <a:latin typeface="Cambria Math"/>
                                    </a:rPr>
                                    <m:t>𝑚𝑚</m:t>
                                  </m:r>
                                </m:e>
                              </m:d>
                            </m:e>
                            <m:sup>
                              <m:r>
                                <a:rPr lang="en-US" altLang="zh-CN" sz="1200" b="0" i="1">
                                  <a:latin typeface="Cambria Math"/>
                                </a:rPr>
                                <m:t>2</m:t>
                              </m:r>
                            </m:sup>
                          </m:sSup>
                        </m:num>
                        <m:den>
                          <m:r>
                            <a:rPr lang="en-US" altLang="zh-CN" sz="1200" b="0" i="1">
                              <a:latin typeface="Cambria Math"/>
                            </a:rPr>
                            <m:t>12</m:t>
                          </m:r>
                          <m:r>
                            <a:rPr lang="en-US" altLang="zh-CN" sz="1200" b="0">
                              <a:latin typeface="Cambria Math"/>
                            </a:rPr>
                            <m:t>×</m:t>
                          </m:r>
                          <m:sSup>
                            <m:sSupPr>
                              <m:ctrlPr>
                                <a:rPr lang="zh-CN" altLang="zh-CN" sz="1200" i="1">
                                  <a:latin typeface="Cambria Math"/>
                                </a:rPr>
                              </m:ctrlPr>
                            </m:sSupPr>
                            <m:e>
                              <m:r>
                                <a:rPr lang="en-US" altLang="zh-CN" sz="1200" b="0" i="1">
                                  <a:latin typeface="Cambria Math"/>
                                </a:rPr>
                                <m:t>𝑡𝑎𝑛</m:t>
                              </m:r>
                            </m:e>
                            <m:sup>
                              <m:r>
                                <a:rPr lang="en-US" altLang="zh-CN" sz="1200" b="0" i="1">
                                  <a:latin typeface="Cambria Math"/>
                                </a:rPr>
                                <m:t>2</m:t>
                              </m:r>
                            </m:sup>
                          </m:sSup>
                          <m:r>
                            <a:rPr lang="en-US" altLang="zh-CN" sz="1200" b="0" i="1">
                              <a:latin typeface="Cambria Math"/>
                            </a:rPr>
                            <m:t>30°×1.323×</m:t>
                          </m:r>
                          <m:sSup>
                            <m:sSupPr>
                              <m:ctrlPr>
                                <a:rPr lang="zh-CN" altLang="zh-CN" sz="1200" i="1">
                                  <a:latin typeface="Cambria Math"/>
                                </a:rPr>
                              </m:ctrlPr>
                            </m:sSupPr>
                            <m:e>
                              <m:r>
                                <a:rPr lang="en-US" altLang="zh-CN" sz="1200" b="0" i="1">
                                  <a:latin typeface="Cambria Math"/>
                                </a:rPr>
                                <m:t>10</m:t>
                              </m:r>
                            </m:e>
                            <m:sup>
                              <m:r>
                                <a:rPr lang="en-US" altLang="zh-CN" sz="1200" b="0" i="1">
                                  <a:latin typeface="Cambria Math"/>
                                </a:rPr>
                                <m:t>4</m:t>
                              </m:r>
                            </m:sup>
                          </m:sSup>
                        </m:den>
                      </m:f>
                    </m:oMath>
                  </m:oMathPara>
                </a14:m>
                <a:endParaRPr lang="zh-CN" altLang="zh-CN" sz="1200" dirty="0"/>
              </a:p>
              <a:p>
                <a:pPr marL="0" indent="0">
                  <a:buNone/>
                </a:pPr>
                <a14:m>
                  <m:oMathPara xmlns:m="http://schemas.openxmlformats.org/officeDocument/2006/math">
                    <m:oMathParaPr>
                      <m:jc m:val="centerGroup"/>
                    </m:oMathParaPr>
                    <m:oMath xmlns:m="http://schemas.openxmlformats.org/officeDocument/2006/math">
                      <m:r>
                        <a:rPr lang="en-US" altLang="zh-CN" sz="1200" b="0" i="1">
                          <a:latin typeface="Cambria Math"/>
                        </a:rPr>
                        <m:t>=7.559×</m:t>
                      </m:r>
                      <m:sSup>
                        <m:sSupPr>
                          <m:ctrlPr>
                            <a:rPr lang="zh-CN" altLang="zh-CN" sz="1200" i="1">
                              <a:latin typeface="Cambria Math"/>
                            </a:rPr>
                          </m:ctrlPr>
                        </m:sSupPr>
                        <m:e>
                          <m:r>
                            <a:rPr lang="en-US" altLang="zh-CN" sz="1200" b="0" i="1">
                              <a:latin typeface="Cambria Math"/>
                            </a:rPr>
                            <m:t>10</m:t>
                          </m:r>
                        </m:e>
                        <m:sup>
                          <m:r>
                            <a:rPr lang="en-US" altLang="zh-CN" sz="1200" b="0" i="1">
                              <a:latin typeface="Cambria Math"/>
                            </a:rPr>
                            <m:t>−5</m:t>
                          </m:r>
                        </m:sup>
                      </m:sSup>
                      <m:sSup>
                        <m:sSupPr>
                          <m:ctrlPr>
                            <a:rPr lang="zh-CN" altLang="zh-CN" sz="1200" i="1">
                              <a:latin typeface="Cambria Math"/>
                            </a:rPr>
                          </m:ctrlPr>
                        </m:sSupPr>
                        <m:e>
                          <m:r>
                            <a:rPr lang="en-US" altLang="zh-CN" sz="1200" b="0" i="1">
                              <a:latin typeface="Cambria Math"/>
                            </a:rPr>
                            <m:t>𝑚𝑚</m:t>
                          </m:r>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r>
                            <a:rPr lang="en-US" altLang="zh-CN" sz="1200" b="0" i="1">
                              <a:latin typeface="Cambria Math"/>
                            </a:rPr>
                            <m:t>(</m:t>
                          </m:r>
                          <m:r>
                            <a:rPr lang="en-US" altLang="zh-CN" sz="1200" b="0">
                              <a:latin typeface="Cambria Math"/>
                            </a:rPr>
                            <m:t>8.694</m:t>
                          </m:r>
                          <m:r>
                            <a:rPr lang="en-US" altLang="zh-CN" sz="1200" b="0" i="1">
                              <a:latin typeface="Cambria Math"/>
                            </a:rPr>
                            <m:t>𝑢𝑚</m:t>
                          </m:r>
                          <m:r>
                            <a:rPr lang="en-US" altLang="zh-CN" sz="1200" b="0">
                              <a:latin typeface="Cambria Math"/>
                            </a:rPr>
                            <m:t>)</m:t>
                          </m:r>
                        </m:e>
                        <m:sup>
                          <m:r>
                            <a:rPr lang="en-US" altLang="zh-CN" sz="1200" b="0" i="1">
                              <a:latin typeface="Cambria Math"/>
                            </a:rPr>
                            <m:t>2</m:t>
                          </m:r>
                        </m:sup>
                      </m:sSup>
                    </m:oMath>
                  </m:oMathPara>
                </a14:m>
                <a:endParaRPr lang="zh-CN" altLang="zh-CN" sz="1200" dirty="0"/>
              </a:p>
              <a:p>
                <a:pPr marL="0" indent="0">
                  <a:buNone/>
                </a:pPr>
                <a14:m>
                  <m:oMathPara xmlns:m="http://schemas.openxmlformats.org/officeDocument/2006/math">
                    <m:oMathParaPr>
                      <m:jc m:val="centerGroup"/>
                    </m:oMathParaPr>
                    <m:oMath xmlns:m="http://schemas.openxmlformats.org/officeDocument/2006/math">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𝑑𝑒𝑡𝑒𝑐𝑡𝑜𝑟</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𝑒𝑙𝑒𝑐𝑡𝑟𝑜𝑛𝑖𝑐𝑠</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𝑧</m:t>
                              </m:r>
                              <m:r>
                                <a:rPr lang="en-US" altLang="zh-CN" sz="1200" b="0" i="1">
                                  <a:latin typeface="Cambria Math"/>
                                </a:rPr>
                                <m:t>0</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𝑎𝑛𝑔𝑙𝑒</m:t>
                              </m:r>
                              <m:r>
                                <a:rPr lang="en-US" altLang="zh-CN" sz="1200" b="0" i="1">
                                  <a:latin typeface="Cambria Math"/>
                                </a:rPr>
                                <m:t>_</m:t>
                              </m:r>
                              <m:r>
                                <a:rPr lang="en-US" altLang="zh-CN" sz="1200" b="0" i="1">
                                  <a:latin typeface="Cambria Math"/>
                                </a:rPr>
                                <m:t>𝑎𝑙𝑝h𝑎</m:t>
                              </m:r>
                            </m:sub>
                          </m:sSub>
                        </m:e>
                        <m:sup>
                          <m:r>
                            <a:rPr lang="en-US" altLang="zh-CN" sz="1200" b="0" i="1">
                              <a:latin typeface="Cambria Math"/>
                            </a:rPr>
                            <m:t>2</m:t>
                          </m:r>
                        </m:sup>
                      </m:sSup>
                      <m:r>
                        <a:rPr lang="en-US" altLang="zh-CN" sz="1200" b="0" i="1">
                          <a:latin typeface="Cambria Math"/>
                        </a:rPr>
                        <m:t>=0.07347</m:t>
                      </m:r>
                      <m:sSup>
                        <m:sSupPr>
                          <m:ctrlPr>
                            <a:rPr lang="zh-CN" altLang="zh-CN" sz="1200" i="1">
                              <a:latin typeface="Cambria Math"/>
                            </a:rPr>
                          </m:ctrlPr>
                        </m:sSupPr>
                        <m:e>
                          <m:r>
                            <a:rPr lang="en-US" altLang="zh-CN" sz="1200" b="0" i="1">
                              <a:latin typeface="Cambria Math"/>
                            </a:rPr>
                            <m:t>𝑚𝑚</m:t>
                          </m:r>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r>
                            <a:rPr lang="en-US" altLang="zh-CN" sz="1200" b="0" i="1">
                              <a:latin typeface="Cambria Math"/>
                            </a:rPr>
                            <m:t>(271.1</m:t>
                          </m:r>
                          <m:r>
                            <a:rPr lang="en-US" altLang="zh-CN" sz="1200" b="0" i="1">
                              <a:latin typeface="Cambria Math"/>
                            </a:rPr>
                            <m:t>𝑢𝑚</m:t>
                          </m:r>
                          <m:r>
                            <a:rPr lang="en-US" altLang="zh-CN" sz="1200" b="0">
                              <a:latin typeface="Cambria Math"/>
                            </a:rPr>
                            <m:t>)</m:t>
                          </m:r>
                        </m:e>
                        <m:sup>
                          <m:r>
                            <a:rPr lang="en-US" altLang="zh-CN" sz="1200" b="0" i="1">
                              <a:latin typeface="Cambria Math"/>
                            </a:rPr>
                            <m:t>2</m:t>
                          </m:r>
                        </m:sup>
                      </m:sSup>
                    </m:oMath>
                  </m:oMathPara>
                </a14:m>
                <a:endParaRPr lang="zh-CN" altLang="zh-CN" sz="1200" dirty="0"/>
              </a:p>
              <a:p>
                <a:pPr marL="0" indent="0">
                  <a:buNone/>
                </a:pPr>
                <a:r>
                  <a:rPr lang="en-US" altLang="zh-CN" sz="1200" dirty="0"/>
                  <a:t> </a:t>
                </a:r>
                <a:endParaRPr lang="zh-CN" altLang="zh-CN" sz="1200" dirty="0"/>
              </a:p>
              <a:p>
                <a:pPr marL="0" lvl="0" indent="0">
                  <a:buNone/>
                </a:pPr>
                <a:r>
                  <a:rPr lang="zh-CN" altLang="zh-CN" sz="1200" dirty="0"/>
                  <a:t>对</a:t>
                </a:r>
                <a14:m>
                  <m:oMath xmlns:m="http://schemas.openxmlformats.org/officeDocument/2006/math">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𝑎𝑛𝑔𝑙𝑒</m:t>
                            </m:r>
                          </m:sub>
                        </m:sSub>
                      </m:e>
                      <m:sup>
                        <m:r>
                          <a:rPr lang="en-US" altLang="zh-CN" sz="1200" b="0" i="1">
                            <a:latin typeface="Cambria Math"/>
                          </a:rPr>
                          <m:t>2</m:t>
                        </m:r>
                      </m:sup>
                    </m:sSup>
                  </m:oMath>
                </a14:m>
                <a:r>
                  <a:rPr lang="zh-CN" altLang="zh-CN" sz="1200" dirty="0"/>
                  <a:t>进行模拟计算</a:t>
                </a:r>
              </a:p>
              <a:p>
                <a:pPr marL="0" indent="0">
                  <a:buNone/>
                </a:pPr>
                <a14:m>
                  <m:oMathPara xmlns:m="http://schemas.openxmlformats.org/officeDocument/2006/math">
                    <m:oMathParaPr>
                      <m:jc m:val="centerGroup"/>
                    </m:oMathParaPr>
                    <m:oMath xmlns:m="http://schemas.openxmlformats.org/officeDocument/2006/math">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𝑎𝑛𝑔𝑙𝑒</m:t>
                              </m:r>
                            </m:sub>
                          </m:sSub>
                        </m:e>
                        <m:sup>
                          <m:r>
                            <a:rPr lang="en-US" altLang="zh-CN" sz="1200" b="0" i="1">
                              <a:latin typeface="Cambria Math"/>
                            </a:rPr>
                            <m:t>2</m:t>
                          </m:r>
                        </m:sup>
                      </m:sSup>
                      <m:r>
                        <a:rPr lang="en-US" altLang="zh-CN" sz="1200" b="0" i="1">
                          <a:latin typeface="Cambria Math"/>
                        </a:rPr>
                        <m:t>=</m:t>
                      </m:r>
                      <m:f>
                        <m:fPr>
                          <m:ctrlPr>
                            <a:rPr lang="zh-CN" altLang="zh-CN" sz="1200" i="1">
                              <a:latin typeface="Cambria Math"/>
                            </a:rPr>
                          </m:ctrlPr>
                        </m:fPr>
                        <m:num>
                          <m:sSup>
                            <m:sSupPr>
                              <m:ctrlPr>
                                <a:rPr lang="zh-CN" altLang="zh-CN" sz="1200" i="1">
                                  <a:latin typeface="Cambria Math"/>
                                </a:rPr>
                              </m:ctrlPr>
                            </m:sSupPr>
                            <m:e>
                              <m:r>
                                <a:rPr lang="en-US" altLang="zh-CN" sz="1200" b="0" i="1">
                                  <a:latin typeface="Cambria Math"/>
                                </a:rPr>
                                <m:t>𝑑</m:t>
                              </m:r>
                            </m:e>
                            <m:sup>
                              <m:r>
                                <a:rPr lang="en-US" altLang="zh-CN" sz="1200" b="0" i="1">
                                  <a:latin typeface="Cambria Math"/>
                                </a:rPr>
                                <m:t>2</m:t>
                              </m:r>
                            </m:sup>
                          </m:sSup>
                        </m:num>
                        <m:den>
                          <m:r>
                            <a:rPr lang="en-US" altLang="zh-CN" sz="1200" b="0" i="1">
                              <a:latin typeface="Cambria Math"/>
                            </a:rPr>
                            <m:t>12</m:t>
                          </m:r>
                          <m:r>
                            <a:rPr lang="en-US" altLang="zh-CN" sz="1200" b="0">
                              <a:latin typeface="Cambria Math"/>
                            </a:rPr>
                            <m:t>∙</m:t>
                          </m:r>
                          <m:sSup>
                            <m:sSupPr>
                              <m:ctrlPr>
                                <a:rPr lang="zh-CN" altLang="zh-CN" sz="1200" i="1">
                                  <a:latin typeface="Cambria Math"/>
                                </a:rPr>
                              </m:ctrlPr>
                            </m:sSupPr>
                            <m:e>
                              <m:r>
                                <a:rPr lang="en-US" altLang="zh-CN" sz="1200" b="0" i="1">
                                  <a:latin typeface="Cambria Math"/>
                                </a:rPr>
                                <m:t>𝑡𝑎𝑛</m:t>
                              </m:r>
                            </m:e>
                            <m:sup>
                              <m:r>
                                <a:rPr lang="en-US" altLang="zh-CN" sz="1200" b="0" i="1">
                                  <a:latin typeface="Cambria Math"/>
                                </a:rPr>
                                <m:t>2</m:t>
                              </m:r>
                            </m:sup>
                          </m:sSup>
                          <m:r>
                            <a:rPr lang="en-US" altLang="zh-CN" sz="1200" b="0" i="1">
                              <a:latin typeface="Cambria Math"/>
                            </a:rPr>
                            <m:t>𝜃</m:t>
                          </m:r>
                          <m:r>
                            <a:rPr lang="en-US" altLang="zh-CN" sz="1200" b="0" i="1">
                              <a:latin typeface="Cambria Math"/>
                            </a:rPr>
                            <m:t>∙</m:t>
                          </m:r>
                          <m:sSub>
                            <m:sSubPr>
                              <m:ctrlPr>
                                <a:rPr lang="zh-CN" altLang="zh-CN" sz="1200" i="1">
                                  <a:latin typeface="Cambria Math"/>
                                </a:rPr>
                              </m:ctrlPr>
                            </m:sSubPr>
                            <m:e>
                              <m:r>
                                <a:rPr lang="en-US" altLang="zh-CN" sz="1200" b="0" i="1">
                                  <a:latin typeface="Cambria Math"/>
                                </a:rPr>
                                <m:t>𝑁</m:t>
                              </m:r>
                            </m:e>
                            <m:sub>
                              <m:r>
                                <a:rPr lang="en-US" altLang="zh-CN" sz="1200" b="0" i="1">
                                  <a:latin typeface="Cambria Math"/>
                                </a:rPr>
                                <m:t>𝑒𝑓𝑓</m:t>
                              </m:r>
                            </m:sub>
                          </m:sSub>
                        </m:den>
                      </m:f>
                      <m:r>
                        <a:rPr lang="en-US" altLang="zh-CN" sz="1200" b="0">
                          <a:latin typeface="Cambria Math"/>
                        </a:rPr>
                        <m:t>=</m:t>
                      </m:r>
                      <m:f>
                        <m:fPr>
                          <m:ctrlPr>
                            <a:rPr lang="zh-CN" altLang="zh-CN" sz="1200" i="1">
                              <a:latin typeface="Cambria Math"/>
                            </a:rPr>
                          </m:ctrlPr>
                        </m:fPr>
                        <m:num>
                          <m:sSup>
                            <m:sSupPr>
                              <m:ctrlPr>
                                <a:rPr lang="zh-CN" altLang="zh-CN" sz="1200" i="1">
                                  <a:latin typeface="Cambria Math"/>
                                </a:rPr>
                              </m:ctrlPr>
                            </m:sSupPr>
                            <m:e>
                              <m:r>
                                <a:rPr lang="en-US" altLang="zh-CN" sz="1200" b="0" i="1">
                                  <a:latin typeface="Cambria Math"/>
                                </a:rPr>
                                <m:t>(2</m:t>
                              </m:r>
                              <m:r>
                                <a:rPr lang="en-US" altLang="zh-CN" sz="1200" b="0" i="1">
                                  <a:latin typeface="Cambria Math"/>
                                </a:rPr>
                                <m:t>𝑚𝑚</m:t>
                              </m:r>
                              <m:r>
                                <a:rPr lang="en-US" altLang="zh-CN" sz="1200" b="0" i="1">
                                  <a:latin typeface="Cambria Math"/>
                                </a:rPr>
                                <m:t>)</m:t>
                              </m:r>
                            </m:e>
                            <m:sup>
                              <m:r>
                                <a:rPr lang="en-US" altLang="zh-CN" sz="1200" b="0" i="1">
                                  <a:latin typeface="Cambria Math"/>
                                </a:rPr>
                                <m:t>2</m:t>
                              </m:r>
                            </m:sup>
                          </m:sSup>
                        </m:num>
                        <m:den>
                          <m:r>
                            <a:rPr lang="en-US" altLang="zh-CN" sz="1200" b="0" i="1">
                              <a:latin typeface="Cambria Math"/>
                            </a:rPr>
                            <m:t>12</m:t>
                          </m:r>
                          <m:r>
                            <a:rPr lang="en-US" altLang="zh-CN" sz="1200" b="0">
                              <a:latin typeface="Cambria Math"/>
                            </a:rPr>
                            <m:t>×</m:t>
                          </m:r>
                          <m:sSup>
                            <m:sSupPr>
                              <m:ctrlPr>
                                <a:rPr lang="zh-CN" altLang="zh-CN" sz="1200" i="1">
                                  <a:latin typeface="Cambria Math"/>
                                </a:rPr>
                              </m:ctrlPr>
                            </m:sSupPr>
                            <m:e>
                              <m:r>
                                <a:rPr lang="en-US" altLang="zh-CN" sz="1200" b="0" i="1">
                                  <a:latin typeface="Cambria Math"/>
                                </a:rPr>
                                <m:t>𝑡𝑎𝑛</m:t>
                              </m:r>
                            </m:e>
                            <m:sup>
                              <m:r>
                                <a:rPr lang="en-US" altLang="zh-CN" sz="1200" b="0" i="1">
                                  <a:latin typeface="Cambria Math"/>
                                </a:rPr>
                                <m:t>2</m:t>
                              </m:r>
                            </m:sup>
                          </m:sSup>
                          <m:r>
                            <a:rPr lang="en-US" altLang="zh-CN" sz="1200" b="0" i="1">
                              <a:latin typeface="Cambria Math"/>
                            </a:rPr>
                            <m:t>30°×1424</m:t>
                          </m:r>
                        </m:den>
                      </m:f>
                      <m:r>
                        <a:rPr lang="en-US" altLang="zh-CN" sz="1200" b="0" i="1">
                          <a:latin typeface="Cambria Math"/>
                        </a:rPr>
                        <m:t>=7.022×</m:t>
                      </m:r>
                      <m:sSup>
                        <m:sSupPr>
                          <m:ctrlPr>
                            <a:rPr lang="zh-CN" altLang="zh-CN" sz="1200" i="1">
                              <a:latin typeface="Cambria Math"/>
                            </a:rPr>
                          </m:ctrlPr>
                        </m:sSupPr>
                        <m:e>
                          <m:r>
                            <a:rPr lang="en-US" altLang="zh-CN" sz="1200" b="0" i="1">
                              <a:latin typeface="Cambria Math"/>
                            </a:rPr>
                            <m:t>10</m:t>
                          </m:r>
                        </m:e>
                        <m:sup>
                          <m:r>
                            <a:rPr lang="en-US" altLang="zh-CN" sz="1200" b="0" i="1">
                              <a:latin typeface="Cambria Math"/>
                            </a:rPr>
                            <m:t>−4</m:t>
                          </m:r>
                        </m:sup>
                      </m:sSup>
                      <m:sSup>
                        <m:sSupPr>
                          <m:ctrlPr>
                            <a:rPr lang="zh-CN" altLang="zh-CN" sz="1200" i="1">
                              <a:latin typeface="Cambria Math"/>
                            </a:rPr>
                          </m:ctrlPr>
                        </m:sSupPr>
                        <m:e>
                          <m:r>
                            <a:rPr lang="en-US" altLang="zh-CN" sz="1200" b="0" i="1">
                              <a:latin typeface="Cambria Math"/>
                            </a:rPr>
                            <m:t>𝑚𝑚</m:t>
                          </m:r>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r>
                            <a:rPr lang="en-US" altLang="zh-CN" sz="1200" b="0" i="1">
                              <a:latin typeface="Cambria Math"/>
                            </a:rPr>
                            <m:t>(</m:t>
                          </m:r>
                          <m:r>
                            <a:rPr lang="en-US" altLang="zh-CN" sz="1200" b="0">
                              <a:latin typeface="Cambria Math"/>
                            </a:rPr>
                            <m:t>26.5</m:t>
                          </m:r>
                          <m:r>
                            <a:rPr lang="en-US" altLang="zh-CN" sz="1200" b="0" i="1">
                              <a:latin typeface="Cambria Math"/>
                            </a:rPr>
                            <m:t>𝑢𝑚</m:t>
                          </m:r>
                          <m:r>
                            <a:rPr lang="en-US" altLang="zh-CN" sz="1200" b="0">
                              <a:latin typeface="Cambria Math"/>
                            </a:rPr>
                            <m:t>)</m:t>
                          </m:r>
                        </m:e>
                        <m:sup>
                          <m:r>
                            <a:rPr lang="en-US" altLang="zh-CN" sz="1200" b="0" i="1">
                              <a:latin typeface="Cambria Math"/>
                            </a:rPr>
                            <m:t>2</m:t>
                          </m:r>
                        </m:sup>
                      </m:sSup>
                    </m:oMath>
                  </m:oMathPara>
                </a14:m>
                <a:endParaRPr lang="zh-CN" altLang="zh-CN" sz="1200" dirty="0"/>
              </a:p>
              <a:p>
                <a:pPr marL="0" indent="0">
                  <a:buNone/>
                </a:pPr>
                <a:r>
                  <a:rPr lang="en-US" altLang="zh-CN" sz="1200" dirty="0"/>
                  <a:t> </a:t>
                </a:r>
                <a:endParaRPr lang="zh-CN" altLang="zh-CN" sz="1200" dirty="0"/>
              </a:p>
              <a:p>
                <a:pPr marL="0" lvl="0" indent="0">
                  <a:buNone/>
                </a:pPr>
                <a:r>
                  <a:rPr lang="zh-CN" altLang="zh-CN" sz="1200" dirty="0"/>
                  <a:t>对</a:t>
                </a:r>
                <a14:m>
                  <m:oMath xmlns:m="http://schemas.openxmlformats.org/officeDocument/2006/math">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𝑧</m:t>
                            </m:r>
                          </m:sub>
                        </m:sSub>
                      </m:e>
                      <m:sup>
                        <m:r>
                          <a:rPr lang="en-US" altLang="zh-CN" sz="1200" b="0" i="1">
                            <a:latin typeface="Cambria Math"/>
                          </a:rPr>
                          <m:t>2</m:t>
                        </m:r>
                      </m:sup>
                    </m:sSup>
                  </m:oMath>
                </a14:m>
                <a:r>
                  <a:rPr lang="zh-CN" altLang="zh-CN" sz="1200" dirty="0"/>
                  <a:t>进行模拟计算</a:t>
                </a:r>
              </a:p>
              <a:p>
                <a:pPr marL="0" indent="0">
                  <a:buNone/>
                </a:pPr>
                <a:r>
                  <a:rPr lang="zh-CN" altLang="zh-CN" sz="1200" dirty="0"/>
                  <a:t>当工作气体为</a:t>
                </a:r>
                <a:r>
                  <a:rPr lang="en-US" altLang="zh-CN" sz="1200" dirty="0"/>
                  <a:t>Ar-C</a:t>
                </a:r>
                <a:r>
                  <a:rPr lang="en-US" altLang="zh-CN" sz="1200" baseline="-25000" dirty="0"/>
                  <a:t>2</a:t>
                </a:r>
                <a:r>
                  <a:rPr lang="en-US" altLang="zh-CN" sz="1200" dirty="0"/>
                  <a:t>H</a:t>
                </a:r>
                <a:r>
                  <a:rPr lang="en-US" altLang="zh-CN" sz="1200" baseline="-25000" dirty="0"/>
                  <a:t>6</a:t>
                </a:r>
                <a:r>
                  <a:rPr lang="en-US" altLang="zh-CN" sz="1200" dirty="0"/>
                  <a:t>(50:50)</a:t>
                </a:r>
                <a:r>
                  <a:rPr lang="zh-CN" altLang="zh-CN" sz="1200" dirty="0"/>
                  <a:t>（纵向扩散系数</a:t>
                </a:r>
                <a14:m>
                  <m:oMath xmlns:m="http://schemas.openxmlformats.org/officeDocument/2006/math">
                    <m:sSub>
                      <m:sSubPr>
                        <m:ctrlPr>
                          <a:rPr lang="zh-CN" altLang="zh-CN" sz="1200" i="1">
                            <a:latin typeface="Cambria Math"/>
                          </a:rPr>
                        </m:ctrlPr>
                      </m:sSubPr>
                      <m:e>
                        <m:r>
                          <a:rPr lang="en-US" altLang="zh-CN" sz="1200" b="0" i="1">
                            <a:latin typeface="Cambria Math"/>
                          </a:rPr>
                          <m:t>𝐷</m:t>
                        </m:r>
                      </m:e>
                      <m:sub>
                        <m:r>
                          <a:rPr lang="en-US" altLang="zh-CN" sz="1200" b="0" i="1">
                            <a:latin typeface="Cambria Math"/>
                          </a:rPr>
                          <m:t>𝐿</m:t>
                        </m:r>
                      </m:sub>
                    </m:sSub>
                    <m:r>
                      <a:rPr lang="en-US" altLang="zh-CN" sz="1200" b="0" i="1">
                        <a:latin typeface="Cambria Math"/>
                      </a:rPr>
                      <m:t>=231.4</m:t>
                    </m:r>
                    <m:r>
                      <a:rPr lang="en-US" altLang="zh-CN" sz="1200" b="0" i="1">
                        <a:latin typeface="Cambria Math"/>
                      </a:rPr>
                      <m:t>𝑢𝑚</m:t>
                    </m:r>
                    <m:r>
                      <a:rPr lang="en-US" altLang="zh-CN" sz="1200" b="0" i="1">
                        <a:latin typeface="Cambria Math"/>
                      </a:rPr>
                      <m:t>/</m:t>
                    </m:r>
                    <m:rad>
                      <m:radPr>
                        <m:degHide m:val="on"/>
                        <m:ctrlPr>
                          <a:rPr lang="zh-CN" altLang="zh-CN" sz="1200" i="1">
                            <a:latin typeface="Cambria Math"/>
                          </a:rPr>
                        </m:ctrlPr>
                      </m:radPr>
                      <m:deg/>
                      <m:e>
                        <m:r>
                          <a:rPr lang="en-US" altLang="zh-CN" sz="1200" b="0" i="1">
                            <a:latin typeface="Cambria Math"/>
                          </a:rPr>
                          <m:t>𝑐𝑚</m:t>
                        </m:r>
                      </m:e>
                    </m:rad>
                  </m:oMath>
                </a14:m>
                <a:r>
                  <a:rPr lang="zh-CN" altLang="zh-CN" sz="1200" dirty="0"/>
                  <a:t>）时，对不同</a:t>
                </a:r>
                <a:r>
                  <a:rPr lang="en-US" altLang="zh-CN" sz="1200" dirty="0"/>
                  <a:t>z</a:t>
                </a:r>
                <a:r>
                  <a:rPr lang="zh-CN" altLang="zh-CN" sz="1200" dirty="0"/>
                  <a:t>位置上的空间分辨率的估计。（假设质子的起始点位置为</a:t>
                </a:r>
                <a:r>
                  <a:rPr lang="en-US" altLang="zh-CN" sz="1200" dirty="0"/>
                  <a:t>z=50cm</a:t>
                </a:r>
                <a:r>
                  <a:rPr lang="zh-CN" altLang="zh-CN" sz="1200" dirty="0"/>
                  <a:t>）</a:t>
                </a:r>
              </a:p>
              <a:p>
                <a:pPr marL="0" indent="0">
                  <a:buNone/>
                </a:pPr>
                <a14:m>
                  <m:oMathPara xmlns:m="http://schemas.openxmlformats.org/officeDocument/2006/math">
                    <m:oMathParaPr>
                      <m:jc m:val="centerGroup"/>
                    </m:oMathParaPr>
                    <m:oMath xmlns:m="http://schemas.openxmlformats.org/officeDocument/2006/math">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𝑧</m:t>
                              </m:r>
                            </m:sub>
                          </m:sSub>
                        </m:e>
                        <m:sup>
                          <m:r>
                            <a:rPr lang="en-US" altLang="zh-CN" sz="1200" b="0" i="1">
                              <a:latin typeface="Cambria Math"/>
                            </a:rPr>
                            <m:t>2</m:t>
                          </m:r>
                        </m:sup>
                      </m:sSup>
                      <m:r>
                        <a:rPr lang="en-US" altLang="zh-CN" sz="1200" b="0">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𝑑𝑟𝑖𝑓𝑡</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𝑑𝑒𝑡𝑒𝑐𝑡𝑜𝑟</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𝑒𝑙𝑒𝑐𝑡𝑟𝑜𝑛𝑖𝑐𝑠</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𝑎𝑛𝑔𝑙𝑒</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𝑑𝑖𝑓𝑓𝑢𝑠𝑖𝑜𝑛</m:t>
                              </m:r>
                            </m:sub>
                          </m:sSub>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r>
                            <a:rPr lang="en-US" altLang="zh-CN" sz="1200" b="0" i="1">
                              <a:latin typeface="Cambria Math"/>
                            </a:rPr>
                            <m:t>(271.1</m:t>
                          </m:r>
                          <m:r>
                            <a:rPr lang="en-US" altLang="zh-CN" sz="1200" b="0" i="1">
                              <a:latin typeface="Cambria Math"/>
                            </a:rPr>
                            <m:t>𝑢𝑚</m:t>
                          </m:r>
                          <m:r>
                            <a:rPr lang="en-US" altLang="zh-CN" sz="1200" b="0">
                              <a:latin typeface="Cambria Math"/>
                            </a:rPr>
                            <m:t>)</m:t>
                          </m:r>
                        </m:e>
                        <m:sup>
                          <m:r>
                            <a:rPr lang="en-US" altLang="zh-CN" sz="1200" b="0" i="1">
                              <a:latin typeface="Cambria Math"/>
                            </a:rPr>
                            <m:t>2</m:t>
                          </m:r>
                        </m:sup>
                      </m:sSup>
                      <m:r>
                        <a:rPr lang="en-US" altLang="zh-CN" sz="1200" b="0" i="1">
                          <a:latin typeface="Cambria Math"/>
                        </a:rPr>
                        <m:t>+</m:t>
                      </m:r>
                      <m:sSup>
                        <m:sSupPr>
                          <m:ctrlPr>
                            <a:rPr lang="zh-CN" altLang="zh-CN" sz="1200" i="1">
                              <a:latin typeface="Cambria Math"/>
                            </a:rPr>
                          </m:ctrlPr>
                        </m:sSupPr>
                        <m:e>
                          <m:r>
                            <a:rPr lang="en-US" altLang="zh-CN" sz="1200" b="0" i="1">
                              <a:latin typeface="Cambria Math"/>
                            </a:rPr>
                            <m:t>(</m:t>
                          </m:r>
                          <m:r>
                            <a:rPr lang="en-US" altLang="zh-CN" sz="1200" b="0">
                              <a:latin typeface="Cambria Math"/>
                            </a:rPr>
                            <m:t>26.5</m:t>
                          </m:r>
                          <m:r>
                            <a:rPr lang="en-US" altLang="zh-CN" sz="1200" b="0" i="1">
                              <a:latin typeface="Cambria Math"/>
                            </a:rPr>
                            <m:t>𝑢𝑚</m:t>
                          </m:r>
                          <m:r>
                            <a:rPr lang="en-US" altLang="zh-CN" sz="1200" b="0">
                              <a:latin typeface="Cambria Math"/>
                            </a:rPr>
                            <m:t>)</m:t>
                          </m:r>
                        </m:e>
                        <m:sup>
                          <m:r>
                            <a:rPr lang="en-US" altLang="zh-CN" sz="1200" b="0" i="1">
                              <a:latin typeface="Cambria Math"/>
                            </a:rPr>
                            <m:t>2</m:t>
                          </m:r>
                        </m:sup>
                      </m:sSup>
                      <m:r>
                        <a:rPr lang="en-US" altLang="zh-CN" sz="1200" b="0" i="1">
                          <a:latin typeface="Cambria Math"/>
                        </a:rPr>
                        <m:t>+</m:t>
                      </m:r>
                      <m:f>
                        <m:fPr>
                          <m:ctrlPr>
                            <a:rPr lang="zh-CN" altLang="zh-CN" sz="1200" i="1">
                              <a:latin typeface="Cambria Math"/>
                            </a:rPr>
                          </m:ctrlPr>
                        </m:fPr>
                        <m:num>
                          <m:sSup>
                            <m:sSupPr>
                              <m:ctrlPr>
                                <a:rPr lang="zh-CN" altLang="zh-CN" sz="1200" i="1">
                                  <a:latin typeface="Cambria Math"/>
                                </a:rPr>
                              </m:ctrlPr>
                            </m:sSupPr>
                            <m:e>
                              <m:r>
                                <a:rPr lang="en-US" altLang="zh-CN" sz="1200" b="0" i="1">
                                  <a:latin typeface="Cambria Math"/>
                                </a:rPr>
                                <m:t>(231.4</m:t>
                              </m:r>
                              <m:r>
                                <a:rPr lang="en-US" altLang="zh-CN" sz="1200" b="0" i="1">
                                  <a:latin typeface="Cambria Math"/>
                                </a:rPr>
                                <m:t>𝑢𝑚</m:t>
                              </m:r>
                              <m:r>
                                <a:rPr lang="en-US" altLang="zh-CN" sz="1200" b="0" i="1">
                                  <a:latin typeface="Cambria Math"/>
                                </a:rPr>
                                <m:t>/</m:t>
                              </m:r>
                              <m:rad>
                                <m:radPr>
                                  <m:degHide m:val="on"/>
                                  <m:ctrlPr>
                                    <a:rPr lang="zh-CN" altLang="zh-CN" sz="1200" i="1">
                                      <a:latin typeface="Cambria Math"/>
                                    </a:rPr>
                                  </m:ctrlPr>
                                </m:radPr>
                                <m:deg/>
                                <m:e>
                                  <m:r>
                                    <a:rPr lang="en-US" altLang="zh-CN" sz="1200" b="0" i="1">
                                      <a:latin typeface="Cambria Math"/>
                                    </a:rPr>
                                    <m:t>𝑐𝑚</m:t>
                                  </m:r>
                                </m:e>
                              </m:rad>
                              <m:r>
                                <a:rPr lang="en-US" altLang="zh-CN" sz="1200" b="0" i="1">
                                  <a:latin typeface="Cambria Math"/>
                                </a:rPr>
                                <m:t>)</m:t>
                              </m:r>
                            </m:e>
                            <m:sup>
                              <m:r>
                                <a:rPr lang="en-US" altLang="zh-CN" sz="1200" b="0" i="1">
                                  <a:latin typeface="Cambria Math"/>
                                </a:rPr>
                                <m:t>2</m:t>
                              </m:r>
                            </m:sup>
                          </m:sSup>
                        </m:num>
                        <m:den>
                          <m:r>
                            <a:rPr lang="en-US" altLang="zh-CN" sz="1200" b="0" i="1">
                              <a:latin typeface="Cambria Math"/>
                            </a:rPr>
                            <m:t>1424</m:t>
                          </m:r>
                        </m:den>
                      </m:f>
                      <m:r>
                        <a:rPr lang="en-US" altLang="zh-CN" sz="1200" b="0" i="1">
                          <a:latin typeface="Cambria Math"/>
                        </a:rPr>
                        <m:t>𝑧</m:t>
                      </m:r>
                    </m:oMath>
                  </m:oMathPara>
                </a14:m>
                <a:endParaRPr lang="zh-CN" altLang="zh-CN" sz="1200" dirty="0"/>
              </a:p>
              <a:p>
                <a:pPr marL="0" indent="0">
                  <a:buNone/>
                </a:pPr>
                <a:r>
                  <a:rPr lang="zh-CN" altLang="zh-CN" sz="1200" dirty="0"/>
                  <a:t>特例：当</a:t>
                </a:r>
                <a:r>
                  <a:rPr lang="en-US" altLang="zh-CN" sz="1200" dirty="0"/>
                  <a:t>z=50cm</a:t>
                </a:r>
                <a:r>
                  <a:rPr lang="zh-CN" altLang="zh-CN" sz="1200" dirty="0"/>
                  <a:t>时，</a:t>
                </a:r>
                <a14:m>
                  <m:oMath xmlns:m="http://schemas.openxmlformats.org/officeDocument/2006/math">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𝑧</m:t>
                        </m:r>
                      </m:sub>
                    </m:sSub>
                    <m:r>
                      <a:rPr lang="en-US" altLang="zh-CN" sz="1200" b="0" i="1">
                        <a:latin typeface="Cambria Math"/>
                      </a:rPr>
                      <m:t>=</m:t>
                    </m:r>
                    <m:r>
                      <a:rPr lang="en-US" altLang="zh-CN" sz="1200" b="0">
                        <a:latin typeface="Cambria Math"/>
                      </a:rPr>
                      <m:t>275.8</m:t>
                    </m:r>
                    <m:r>
                      <m:rPr>
                        <m:sty m:val="p"/>
                      </m:rPr>
                      <a:rPr lang="en-US" altLang="zh-CN" sz="1200" b="0">
                        <a:latin typeface="Cambria Math"/>
                      </a:rPr>
                      <m:t>um</m:t>
                    </m:r>
                  </m:oMath>
                </a14:m>
                <a:r>
                  <a:rPr lang="zh-CN" altLang="zh-CN" sz="1200" dirty="0"/>
                  <a:t>。</a:t>
                </a:r>
              </a:p>
              <a:p>
                <a:pPr marL="0" indent="0">
                  <a:buNone/>
                </a:pPr>
                <a:r>
                  <a:rPr lang="en-US" altLang="zh-CN" sz="1200" dirty="0"/>
                  <a:t> </a:t>
                </a:r>
                <a:endParaRPr lang="zh-CN" altLang="zh-CN" sz="1200" dirty="0"/>
              </a:p>
              <a:p>
                <a:pPr marL="0" lvl="0" indent="0">
                  <a:buNone/>
                </a:pPr>
                <a:r>
                  <a:rPr lang="zh-CN" altLang="zh-CN" sz="1200" dirty="0"/>
                  <a:t>对</a:t>
                </a:r>
                <a14:m>
                  <m:oMath xmlns:m="http://schemas.openxmlformats.org/officeDocument/2006/math">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𝑘</m:t>
                            </m:r>
                            <m:r>
                              <a:rPr lang="en-US" altLang="zh-CN" sz="1200" b="0" i="1">
                                <a:latin typeface="Cambria Math"/>
                              </a:rPr>
                              <m:t>(</m:t>
                            </m:r>
                            <m:r>
                              <a:rPr lang="en-US" altLang="zh-CN" sz="1200" b="0" i="1">
                                <a:latin typeface="Cambria Math"/>
                              </a:rPr>
                              <m:t>𝑓𝑖𝑡</m:t>
                            </m:r>
                            <m:r>
                              <a:rPr lang="en-US" altLang="zh-CN" sz="1200" b="0" i="1">
                                <a:latin typeface="Cambria Math"/>
                              </a:rPr>
                              <m:t>)</m:t>
                            </m:r>
                          </m:sub>
                        </m:sSub>
                      </m:e>
                      <m:sup>
                        <m:r>
                          <a:rPr lang="en-US" altLang="zh-CN" sz="1200" b="0" i="1">
                            <a:latin typeface="Cambria Math"/>
                          </a:rPr>
                          <m:t>2</m:t>
                        </m:r>
                      </m:sup>
                    </m:sSup>
                  </m:oMath>
                </a14:m>
                <a:r>
                  <a:rPr lang="zh-CN" altLang="zh-CN" sz="1200" dirty="0"/>
                  <a:t>进行模拟计算</a:t>
                </a:r>
              </a:p>
              <a:p>
                <a:pPr marL="0" indent="0">
                  <a:buNone/>
                </a:pPr>
                <a14:m>
                  <m:oMathPara xmlns:m="http://schemas.openxmlformats.org/officeDocument/2006/math">
                    <m:oMathParaPr>
                      <m:jc m:val="centerGroup"/>
                    </m:oMathParaPr>
                    <m:oMath xmlns:m="http://schemas.openxmlformats.org/officeDocument/2006/math">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𝑘</m:t>
                              </m:r>
                              <m:r>
                                <a:rPr lang="en-US" altLang="zh-CN" sz="1200" b="0" i="1">
                                  <a:latin typeface="Cambria Math"/>
                                </a:rPr>
                                <m:t>(</m:t>
                              </m:r>
                              <m:r>
                                <a:rPr lang="en-US" altLang="zh-CN" sz="1200" b="0" i="1">
                                  <a:latin typeface="Cambria Math"/>
                                </a:rPr>
                                <m:t>𝑓𝑖𝑡</m:t>
                              </m:r>
                              <m:r>
                                <a:rPr lang="en-US" altLang="zh-CN" sz="1200" b="0" i="1">
                                  <a:latin typeface="Cambria Math"/>
                                </a:rPr>
                                <m:t>)</m:t>
                              </m:r>
                            </m:sub>
                          </m:sSub>
                        </m:e>
                        <m:sup>
                          <m:r>
                            <a:rPr lang="en-US" altLang="zh-CN" sz="1200" b="0" i="1">
                              <a:latin typeface="Cambria Math"/>
                            </a:rPr>
                            <m:t>2</m:t>
                          </m:r>
                        </m:sup>
                      </m:sSup>
                      <m:r>
                        <a:rPr lang="en-US" altLang="zh-CN" sz="1200" b="0">
                          <a:latin typeface="Cambria Math"/>
                        </a:rPr>
                        <m:t>=</m:t>
                      </m:r>
                      <m:f>
                        <m:fPr>
                          <m:ctrlPr>
                            <a:rPr lang="zh-CN" altLang="zh-CN" sz="1200" i="1">
                              <a:latin typeface="Cambria Math"/>
                            </a:rPr>
                          </m:ctrlPr>
                        </m:fPr>
                        <m:num>
                          <m:r>
                            <m:rPr>
                              <m:sty m:val="p"/>
                            </m:rPr>
                            <a:rPr lang="en-US" altLang="zh-CN" sz="1200" b="0">
                              <a:latin typeface="Cambria Math"/>
                            </a:rPr>
                            <m:t>Σ</m:t>
                          </m:r>
                          <m:f>
                            <m:fPr>
                              <m:ctrlPr>
                                <a:rPr lang="zh-CN" altLang="zh-CN" sz="1200" i="1">
                                  <a:latin typeface="Cambria Math"/>
                                </a:rPr>
                              </m:ctrlPr>
                            </m:fPr>
                            <m:num>
                              <m:r>
                                <a:rPr lang="en-US" altLang="zh-CN" sz="1200" b="0" i="1">
                                  <a:latin typeface="Cambria Math"/>
                                </a:rPr>
                                <m:t>1</m:t>
                              </m:r>
                            </m:num>
                            <m:den>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𝑧𝑖</m:t>
                                      </m:r>
                                    </m:sub>
                                  </m:sSub>
                                </m:e>
                                <m:sup>
                                  <m:r>
                                    <a:rPr lang="en-US" altLang="zh-CN" sz="1200" b="0" i="1">
                                      <a:latin typeface="Cambria Math"/>
                                    </a:rPr>
                                    <m:t>2</m:t>
                                  </m:r>
                                </m:sup>
                              </m:sSup>
                            </m:den>
                          </m:f>
                        </m:num>
                        <m:den>
                          <m:r>
                            <m:rPr>
                              <m:sty m:val="p"/>
                            </m:rPr>
                            <a:rPr lang="en-US" altLang="zh-CN" sz="1200" b="0">
                              <a:latin typeface="Cambria Math"/>
                            </a:rPr>
                            <m:t>Σ</m:t>
                          </m:r>
                          <m:f>
                            <m:fPr>
                              <m:ctrlPr>
                                <a:rPr lang="zh-CN" altLang="zh-CN" sz="1200" i="1">
                                  <a:latin typeface="Cambria Math"/>
                                </a:rPr>
                              </m:ctrlPr>
                            </m:fPr>
                            <m:num>
                              <m:r>
                                <a:rPr lang="en-US" altLang="zh-CN" sz="1200" b="0" i="1">
                                  <a:latin typeface="Cambria Math"/>
                                </a:rPr>
                                <m:t>1</m:t>
                              </m:r>
                            </m:num>
                            <m:den>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𝑧𝑖</m:t>
                                      </m:r>
                                    </m:sub>
                                  </m:sSub>
                                </m:e>
                                <m:sup>
                                  <m:r>
                                    <a:rPr lang="en-US" altLang="zh-CN" sz="1200" b="0" i="1">
                                      <a:latin typeface="Cambria Math"/>
                                    </a:rPr>
                                    <m:t>2</m:t>
                                  </m:r>
                                </m:sup>
                              </m:sSup>
                            </m:den>
                          </m:f>
                          <m:r>
                            <a:rPr lang="en-US" altLang="zh-CN" sz="1200" b="0">
                              <a:latin typeface="Cambria Math"/>
                            </a:rPr>
                            <m:t>∙</m:t>
                          </m:r>
                          <m:r>
                            <m:rPr>
                              <m:sty m:val="p"/>
                            </m:rPr>
                            <a:rPr lang="en-US" altLang="zh-CN" sz="1200" b="0">
                              <a:latin typeface="Cambria Math"/>
                            </a:rPr>
                            <m:t>Σ</m:t>
                          </m:r>
                          <m:f>
                            <m:fPr>
                              <m:ctrlPr>
                                <a:rPr lang="zh-CN" altLang="zh-CN" sz="1200" i="1">
                                  <a:latin typeface="Cambria Math"/>
                                </a:rPr>
                              </m:ctrlPr>
                            </m:fPr>
                            <m:num>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𝑥</m:t>
                                      </m:r>
                                    </m:e>
                                    <m:sub>
                                      <m:r>
                                        <a:rPr lang="en-US" altLang="zh-CN" sz="1200" b="0" i="1">
                                          <a:latin typeface="Cambria Math"/>
                                        </a:rPr>
                                        <m:t>𝑖</m:t>
                                      </m:r>
                                    </m:sub>
                                  </m:sSub>
                                </m:e>
                                <m:sup>
                                  <m:r>
                                    <a:rPr lang="en-US" altLang="zh-CN" sz="1200" b="0" i="1">
                                      <a:latin typeface="Cambria Math"/>
                                    </a:rPr>
                                    <m:t>2</m:t>
                                  </m:r>
                                </m:sup>
                              </m:sSup>
                            </m:num>
                            <m:den>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𝑧𝑖</m:t>
                                      </m:r>
                                    </m:sub>
                                  </m:sSub>
                                </m:e>
                                <m:sup>
                                  <m:r>
                                    <a:rPr lang="en-US" altLang="zh-CN" sz="1200" b="0" i="1">
                                      <a:latin typeface="Cambria Math"/>
                                    </a:rPr>
                                    <m:t>2</m:t>
                                  </m:r>
                                </m:sup>
                              </m:sSup>
                            </m:den>
                          </m:f>
                          <m:r>
                            <a:rPr lang="en-US" altLang="zh-CN" sz="1200" b="0" i="1">
                              <a:latin typeface="Cambria Math"/>
                            </a:rPr>
                            <m:t>−</m:t>
                          </m:r>
                          <m:r>
                            <m:rPr>
                              <m:sty m:val="p"/>
                            </m:rPr>
                            <a:rPr lang="en-US" altLang="zh-CN" sz="1200" b="0">
                              <a:latin typeface="Cambria Math"/>
                            </a:rPr>
                            <m:t>Σ</m:t>
                          </m:r>
                          <m:f>
                            <m:fPr>
                              <m:ctrlPr>
                                <a:rPr lang="zh-CN" altLang="zh-CN" sz="1200" i="1">
                                  <a:latin typeface="Cambria Math"/>
                                </a:rPr>
                              </m:ctrlPr>
                            </m:fPr>
                            <m:num>
                              <m:sSub>
                                <m:sSubPr>
                                  <m:ctrlPr>
                                    <a:rPr lang="zh-CN" altLang="zh-CN" sz="1200" i="1">
                                      <a:latin typeface="Cambria Math"/>
                                    </a:rPr>
                                  </m:ctrlPr>
                                </m:sSubPr>
                                <m:e>
                                  <m:r>
                                    <a:rPr lang="en-US" altLang="zh-CN" sz="1200" b="0" i="1">
                                      <a:latin typeface="Cambria Math"/>
                                    </a:rPr>
                                    <m:t>𝑥</m:t>
                                  </m:r>
                                </m:e>
                                <m:sub>
                                  <m:r>
                                    <a:rPr lang="en-US" altLang="zh-CN" sz="1200" b="0" i="1">
                                      <a:latin typeface="Cambria Math"/>
                                    </a:rPr>
                                    <m:t>𝑖</m:t>
                                  </m:r>
                                </m:sub>
                              </m:sSub>
                            </m:num>
                            <m:den>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𝑧𝑖</m:t>
                                      </m:r>
                                    </m:sub>
                                  </m:sSub>
                                </m:e>
                                <m:sup>
                                  <m:r>
                                    <a:rPr lang="en-US" altLang="zh-CN" sz="1200" b="0" i="1">
                                      <a:latin typeface="Cambria Math"/>
                                    </a:rPr>
                                    <m:t>2</m:t>
                                  </m:r>
                                </m:sup>
                              </m:sSup>
                            </m:den>
                          </m:f>
                          <m:r>
                            <a:rPr lang="en-US" altLang="zh-CN" sz="1200" b="0">
                              <a:latin typeface="Cambria Math"/>
                            </a:rPr>
                            <m:t>∙</m:t>
                          </m:r>
                          <m:r>
                            <m:rPr>
                              <m:sty m:val="p"/>
                            </m:rPr>
                            <a:rPr lang="en-US" altLang="zh-CN" sz="1200" b="0">
                              <a:latin typeface="Cambria Math"/>
                            </a:rPr>
                            <m:t>Σ</m:t>
                          </m:r>
                          <m:f>
                            <m:fPr>
                              <m:ctrlPr>
                                <a:rPr lang="zh-CN" altLang="zh-CN" sz="1200" i="1">
                                  <a:latin typeface="Cambria Math"/>
                                </a:rPr>
                              </m:ctrlPr>
                            </m:fPr>
                            <m:num>
                              <m:sSub>
                                <m:sSubPr>
                                  <m:ctrlPr>
                                    <a:rPr lang="zh-CN" altLang="zh-CN" sz="1200" i="1">
                                      <a:latin typeface="Cambria Math"/>
                                    </a:rPr>
                                  </m:ctrlPr>
                                </m:sSubPr>
                                <m:e>
                                  <m:r>
                                    <a:rPr lang="en-US" altLang="zh-CN" sz="1200" b="0" i="1">
                                      <a:latin typeface="Cambria Math"/>
                                    </a:rPr>
                                    <m:t>𝑥</m:t>
                                  </m:r>
                                </m:e>
                                <m:sub>
                                  <m:r>
                                    <a:rPr lang="en-US" altLang="zh-CN" sz="1200" b="0" i="1">
                                      <a:latin typeface="Cambria Math"/>
                                    </a:rPr>
                                    <m:t>𝑖</m:t>
                                  </m:r>
                                </m:sub>
                              </m:sSub>
                            </m:num>
                            <m:den>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𝑧𝑖</m:t>
                                      </m:r>
                                    </m:sub>
                                  </m:sSub>
                                </m:e>
                                <m:sup>
                                  <m:r>
                                    <a:rPr lang="en-US" altLang="zh-CN" sz="1200" b="0" i="1">
                                      <a:latin typeface="Cambria Math"/>
                                    </a:rPr>
                                    <m:t>2</m:t>
                                  </m:r>
                                </m:sup>
                              </m:sSup>
                            </m:den>
                          </m:f>
                        </m:den>
                      </m:f>
                    </m:oMath>
                  </m:oMathPara>
                </a14:m>
                <a:endParaRPr lang="zh-CN" altLang="zh-CN" sz="1200" dirty="0"/>
              </a:p>
              <a:p>
                <a:pPr marL="0" indent="0">
                  <a:buNone/>
                </a:pPr>
                <a:r>
                  <a:rPr lang="en-US" altLang="zh-CN" sz="1200" dirty="0"/>
                  <a:t>	</a:t>
                </a:r>
                <a:r>
                  <a:rPr lang="zh-CN" altLang="zh-CN" sz="1200" dirty="0"/>
                  <a:t>由于</a:t>
                </a:r>
                <a14:m>
                  <m:oMath xmlns:m="http://schemas.openxmlformats.org/officeDocument/2006/math">
                    <m:r>
                      <a:rPr lang="en-US" altLang="zh-CN" sz="1200" b="0" i="1">
                        <a:latin typeface="Cambria Math"/>
                      </a:rPr>
                      <m:t>𝜃</m:t>
                    </m:r>
                    <m:r>
                      <a:rPr lang="en-US" altLang="zh-CN" sz="1200" b="0" i="1">
                        <a:latin typeface="Cambria Math"/>
                      </a:rPr>
                      <m:t>=</m:t>
                    </m:r>
                    <m:r>
                      <a:rPr lang="en-US" altLang="zh-CN" sz="1200" b="0">
                        <a:latin typeface="Cambria Math"/>
                      </a:rPr>
                      <m:t>30</m:t>
                    </m:r>
                    <m:r>
                      <a:rPr lang="zh-CN" altLang="zh-CN" sz="1200" b="0">
                        <a:latin typeface="Cambria Math"/>
                      </a:rPr>
                      <m:t>°</m:t>
                    </m:r>
                  </m:oMath>
                </a14:m>
                <a:r>
                  <a:rPr lang="zh-CN" altLang="zh-CN" sz="1200" dirty="0"/>
                  <a:t>时质子覆盖的</a:t>
                </a:r>
                <a:r>
                  <a:rPr lang="en-US" altLang="zh-CN" sz="1200" dirty="0"/>
                  <a:t>pad</a:t>
                </a:r>
                <a:r>
                  <a:rPr lang="zh-CN" altLang="zh-CN" sz="1200" dirty="0"/>
                  <a:t>数约为</a:t>
                </a:r>
                <a:r>
                  <a:rPr lang="en-US" altLang="zh-CN" sz="1200" dirty="0"/>
                  <a:t>40</a:t>
                </a:r>
                <a:r>
                  <a:rPr lang="zh-CN" altLang="zh-CN" sz="1200" dirty="0"/>
                  <a:t>个，拟合径迹时选择靠近中心的</a:t>
                </a:r>
                <a:r>
                  <a:rPr lang="zh-CN" altLang="zh-CN" sz="1200" dirty="0" smtClean="0"/>
                  <a:t>前</a:t>
                </a:r>
                <a:r>
                  <a:rPr lang="en-US" altLang="zh-CN" sz="1200" dirty="0" smtClean="0"/>
                  <a:t>30</a:t>
                </a:r>
                <a:r>
                  <a:rPr lang="en-US" altLang="zh-CN" sz="1200" dirty="0"/>
                  <a:t>%</a:t>
                </a:r>
                <a:r>
                  <a:rPr lang="zh-CN" altLang="zh-CN" sz="1200" dirty="0"/>
                  <a:t>的径迹，即实际拟合用的</a:t>
                </a:r>
                <a:r>
                  <a:rPr lang="en-US" altLang="zh-CN" sz="1200" dirty="0"/>
                  <a:t>pad</a:t>
                </a:r>
                <a:r>
                  <a:rPr lang="zh-CN" altLang="zh-CN" sz="1200" dirty="0"/>
                  <a:t>数</a:t>
                </a:r>
                <a:r>
                  <a:rPr lang="zh-CN" altLang="zh-CN" sz="1200" dirty="0" smtClean="0"/>
                  <a:t>为</a:t>
                </a:r>
                <a:r>
                  <a:rPr lang="en-US" altLang="zh-CN" sz="1200" dirty="0" smtClean="0"/>
                  <a:t>12</a:t>
                </a:r>
                <a:r>
                  <a:rPr lang="zh-CN" altLang="zh-CN" sz="1200" dirty="0" smtClean="0"/>
                  <a:t>个</a:t>
                </a:r>
                <a:r>
                  <a:rPr lang="en-US" altLang="zh-CN" sz="1200" dirty="0"/>
                  <a:t>(</a:t>
                </a:r>
                <a:r>
                  <a:rPr lang="en-US" altLang="zh-CN" sz="1200" dirty="0" smtClean="0"/>
                  <a:t>N=12)</a:t>
                </a:r>
                <a:r>
                  <a:rPr lang="zh-CN" altLang="zh-CN" sz="1200" dirty="0"/>
                  <a:t>。</a:t>
                </a:r>
              </a:p>
              <a:p>
                <a:pPr marL="0" indent="0">
                  <a:buNone/>
                </a:pPr>
                <a14:m>
                  <m:oMathPara xmlns:m="http://schemas.openxmlformats.org/officeDocument/2006/math">
                    <m:oMathParaPr>
                      <m:jc m:val="centerGroup"/>
                    </m:oMathParaPr>
                    <m:oMath xmlns:m="http://schemas.openxmlformats.org/officeDocument/2006/math">
                      <m:sSup>
                        <m:sSupPr>
                          <m:ctrlPr>
                            <a:rPr lang="zh-CN" altLang="zh-CN" sz="1200" i="1">
                              <a:latin typeface="Cambria Math"/>
                            </a:rPr>
                          </m:ctrlPr>
                        </m:sSupPr>
                        <m:e>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𝑘</m:t>
                              </m:r>
                              <m:r>
                                <a:rPr lang="en-US" altLang="zh-CN" sz="1200" b="0" i="1">
                                  <a:latin typeface="Cambria Math"/>
                                </a:rPr>
                                <m:t>(</m:t>
                              </m:r>
                              <m:r>
                                <a:rPr lang="en-US" altLang="zh-CN" sz="1200" b="0" i="1">
                                  <a:latin typeface="Cambria Math"/>
                                </a:rPr>
                                <m:t>𝑓𝑖𝑡</m:t>
                              </m:r>
                              <m:r>
                                <a:rPr lang="en-US" altLang="zh-CN" sz="1200" b="0" i="1">
                                  <a:latin typeface="Cambria Math"/>
                                </a:rPr>
                                <m:t>)</m:t>
                              </m:r>
                            </m:sub>
                          </m:sSub>
                        </m:e>
                        <m:sup>
                          <m:r>
                            <a:rPr lang="en-US" altLang="zh-CN" sz="1200" b="0" i="1">
                              <a:latin typeface="Cambria Math"/>
                            </a:rPr>
                            <m:t>2</m:t>
                          </m:r>
                        </m:sup>
                      </m:sSup>
                      <m:r>
                        <a:rPr lang="en-US" altLang="zh-CN" sz="1200" b="0" i="1">
                          <a:latin typeface="Cambria Math"/>
                        </a:rPr>
                        <m:t>=0.0</m:t>
                      </m:r>
                      <m:r>
                        <a:rPr lang="en-US" altLang="zh-CN" sz="1200" b="0" i="1" smtClean="0">
                          <a:latin typeface="Cambria Math"/>
                        </a:rPr>
                        <m:t>1153</m:t>
                      </m:r>
                    </m:oMath>
                  </m:oMathPara>
                </a14:m>
                <a:endParaRPr lang="zh-CN" altLang="zh-CN" sz="1200" dirty="0" smtClean="0"/>
              </a:p>
              <a:p>
                <a:pPr marL="0" indent="0">
                  <a:buNone/>
                </a:pPr>
                <a14:m>
                  <m:oMathPara xmlns:m="http://schemas.openxmlformats.org/officeDocument/2006/math">
                    <m:oMathParaPr>
                      <m:jc m:val="centerGroup"/>
                    </m:oMathParaPr>
                    <m:oMath xmlns:m="http://schemas.openxmlformats.org/officeDocument/2006/math">
                      <m:f>
                        <m:fPr>
                          <m:ctrlPr>
                            <a:rPr lang="zh-CN" altLang="zh-CN" sz="1200" i="1">
                              <a:latin typeface="Cambria Math"/>
                            </a:rPr>
                          </m:ctrlPr>
                        </m:fPr>
                        <m:num>
                          <m:r>
                            <a:rPr lang="en-US" altLang="zh-CN" sz="1200" b="0" i="1">
                              <a:latin typeface="Cambria Math"/>
                            </a:rPr>
                            <m:t>−2</m:t>
                          </m:r>
                          <m:sSub>
                            <m:sSubPr>
                              <m:ctrlPr>
                                <a:rPr lang="zh-CN" altLang="zh-CN" sz="1200" i="1">
                                  <a:latin typeface="Cambria Math"/>
                                </a:rPr>
                              </m:ctrlPr>
                            </m:sSubPr>
                            <m:e>
                              <m:r>
                                <a:rPr lang="en-US" altLang="zh-CN" sz="1200" b="0" i="1">
                                  <a:latin typeface="Cambria Math"/>
                                </a:rPr>
                                <m:t>𝜎</m:t>
                              </m:r>
                            </m:e>
                            <m:sub>
                              <m:r>
                                <a:rPr lang="en-US" altLang="zh-CN" sz="1200" b="0" i="1">
                                  <a:latin typeface="Cambria Math"/>
                                </a:rPr>
                                <m:t>𝑘</m:t>
                              </m:r>
                              <m:r>
                                <a:rPr lang="en-US" altLang="zh-CN" sz="1200" b="0" i="1">
                                  <a:latin typeface="Cambria Math"/>
                                </a:rPr>
                                <m:t>(</m:t>
                              </m:r>
                              <m:r>
                                <a:rPr lang="en-US" altLang="zh-CN" sz="1200" b="0" i="1">
                                  <a:latin typeface="Cambria Math"/>
                                </a:rPr>
                                <m:t>𝑓𝑖𝑡</m:t>
                              </m:r>
                              <m:r>
                                <a:rPr lang="en-US" altLang="zh-CN" sz="1200" b="0" i="1">
                                  <a:latin typeface="Cambria Math"/>
                                </a:rPr>
                                <m:t>)</m:t>
                              </m:r>
                            </m:sub>
                          </m:sSub>
                        </m:num>
                        <m:den>
                          <m:sSup>
                            <m:sSupPr>
                              <m:ctrlPr>
                                <a:rPr lang="zh-CN" altLang="zh-CN" sz="1200" i="1">
                                  <a:latin typeface="Cambria Math"/>
                                </a:rPr>
                              </m:ctrlPr>
                            </m:sSupPr>
                            <m:e>
                              <m:r>
                                <a:rPr lang="en-US" altLang="zh-CN" sz="1200" b="0" i="1">
                                  <a:latin typeface="Cambria Math"/>
                                </a:rPr>
                                <m:t>𝑘</m:t>
                              </m:r>
                            </m:e>
                            <m:sup>
                              <m:r>
                                <a:rPr lang="en-US" altLang="zh-CN" sz="1200" b="0" i="1">
                                  <a:latin typeface="Cambria Math"/>
                                </a:rPr>
                                <m:t>3</m:t>
                              </m:r>
                            </m:sup>
                          </m:sSup>
                          <m:r>
                            <a:rPr lang="en-US" altLang="zh-CN" sz="1200" b="0" i="1">
                              <a:latin typeface="Cambria Math"/>
                            </a:rPr>
                            <m:t>+</m:t>
                          </m:r>
                          <m:r>
                            <a:rPr lang="en-US" altLang="zh-CN" sz="1200" b="0" i="1">
                              <a:latin typeface="Cambria Math"/>
                            </a:rPr>
                            <m:t>𝑘</m:t>
                          </m:r>
                        </m:den>
                      </m:f>
                      <m:r>
                        <a:rPr lang="en-US" altLang="zh-CN" sz="1200" b="0" i="1">
                          <a:latin typeface="Cambria Math"/>
                        </a:rPr>
                        <m:t>=0.00</m:t>
                      </m:r>
                      <m:r>
                        <a:rPr lang="en-US" altLang="zh-CN" sz="1200" b="0" i="1" smtClean="0">
                          <a:latin typeface="Cambria Math"/>
                        </a:rPr>
                        <m:t>3328</m:t>
                      </m:r>
                    </m:oMath>
                  </m:oMathPara>
                </a14:m>
                <a:endParaRPr lang="en-US" altLang="zh-CN" sz="1200" dirty="0" smtClean="0"/>
              </a:p>
              <a:p>
                <a:endParaRPr lang="zh-CN" altLang="en-US" sz="12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251520" y="188640"/>
                <a:ext cx="8640960" cy="6624736"/>
              </a:xfrm>
              <a:blipFill rotWithShape="1">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29644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f>
                        <m:fPr>
                          <m:ctrlPr>
                            <a:rPr lang="zh-CN" altLang="zh-CN" sz="2400" i="1" smtClean="0">
                              <a:latin typeface="Cambria Math"/>
                            </a:rPr>
                          </m:ctrlPr>
                        </m:fPr>
                        <m:num>
                          <m:sSub>
                            <m:sSubPr>
                              <m:ctrlPr>
                                <a:rPr lang="zh-CN" altLang="zh-CN" sz="2400" i="1">
                                  <a:latin typeface="Cambria Math"/>
                                </a:rPr>
                              </m:ctrlPr>
                            </m:sSubPr>
                            <m:e>
                              <m:r>
                                <a:rPr lang="en-US" altLang="zh-CN" sz="2400" i="1">
                                  <a:latin typeface="Cambria Math"/>
                                </a:rPr>
                                <m:t>𝜎</m:t>
                              </m:r>
                            </m:e>
                            <m:sub>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𝑛</m:t>
                                  </m:r>
                                </m:sub>
                              </m:sSub>
                            </m:sub>
                          </m:sSub>
                        </m:num>
                        <m:den>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𝑛</m:t>
                              </m:r>
                            </m:sub>
                          </m:sSub>
                        </m:den>
                      </m:f>
                      <m:r>
                        <a:rPr lang="en-US" altLang="zh-CN" sz="2400" i="1">
                          <a:latin typeface="Cambria Math"/>
                        </a:rPr>
                        <m:t>=</m:t>
                      </m:r>
                      <m:rad>
                        <m:radPr>
                          <m:degHide m:val="on"/>
                          <m:ctrlPr>
                            <a:rPr lang="en-US" altLang="zh-CN" sz="2400" i="1" smtClean="0">
                              <a:latin typeface="Cambria Math"/>
                            </a:rPr>
                          </m:ctrlPr>
                        </m:radPr>
                        <m:deg/>
                        <m:e>
                          <m:sSup>
                            <m:sSupPr>
                              <m:ctrlPr>
                                <a:rPr lang="zh-CN" altLang="zh-CN" sz="2400" i="1">
                                  <a:latin typeface="Cambria Math"/>
                                </a:rPr>
                              </m:ctrlPr>
                            </m:sSupPr>
                            <m:e>
                              <m:d>
                                <m:dPr>
                                  <m:ctrlPr>
                                    <a:rPr lang="zh-CN" altLang="zh-CN" sz="2400" i="1">
                                      <a:latin typeface="Cambria Math"/>
                                    </a:rPr>
                                  </m:ctrlPr>
                                </m:dPr>
                                <m:e>
                                  <m:f>
                                    <m:fPr>
                                      <m:ctrlPr>
                                        <a:rPr lang="zh-CN" altLang="zh-CN" sz="2400" i="1">
                                          <a:latin typeface="Cambria Math"/>
                                        </a:rPr>
                                      </m:ctrlPr>
                                    </m:fPr>
                                    <m:num>
                                      <m:sSub>
                                        <m:sSubPr>
                                          <m:ctrlPr>
                                            <a:rPr lang="zh-CN" altLang="zh-CN" sz="2400" i="1">
                                              <a:latin typeface="Cambria Math"/>
                                            </a:rPr>
                                          </m:ctrlPr>
                                        </m:sSubPr>
                                        <m:e>
                                          <m:r>
                                            <a:rPr lang="en-US" altLang="zh-CN" sz="2400" i="1">
                                              <a:latin typeface="Cambria Math"/>
                                            </a:rPr>
                                            <m:t>𝜎</m:t>
                                          </m:r>
                                        </m:e>
                                        <m:sub>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sub>
                                      </m:sSub>
                                    </m:num>
                                    <m:den>
                                      <m:sSub>
                                        <m:sSubPr>
                                          <m:ctrlPr>
                                            <a:rPr lang="zh-CN" altLang="zh-CN" sz="2400" i="1">
                                              <a:latin typeface="Cambria Math"/>
                                            </a:rPr>
                                          </m:ctrlPr>
                                        </m:sSubPr>
                                        <m:e>
                                          <m:r>
                                            <a:rPr lang="en-US" altLang="zh-CN" sz="2400" i="1">
                                              <a:latin typeface="Cambria Math"/>
                                            </a:rPr>
                                            <m:t>𝐸</m:t>
                                          </m:r>
                                        </m:e>
                                        <m:sub>
                                          <m:r>
                                            <a:rPr lang="en-US" altLang="zh-CN" sz="2400" i="1">
                                              <a:latin typeface="Cambria Math"/>
                                            </a:rPr>
                                            <m:t>𝑝</m:t>
                                          </m:r>
                                        </m:sub>
                                      </m:sSub>
                                    </m:den>
                                  </m:f>
                                </m:e>
                              </m:d>
                            </m:e>
                            <m:sup>
                              <m:r>
                                <a:rPr lang="en-US" altLang="zh-CN" sz="2400" i="1">
                                  <a:latin typeface="Cambria Math"/>
                                </a:rPr>
                                <m:t>2</m:t>
                              </m:r>
                            </m:sup>
                          </m:sSup>
                          <m:r>
                            <a:rPr lang="en-US" altLang="zh-CN" sz="2400" i="1">
                              <a:latin typeface="Cambria Math"/>
                            </a:rPr>
                            <m:t>+</m:t>
                          </m:r>
                          <m:sSup>
                            <m:sSupPr>
                              <m:ctrlPr>
                                <a:rPr lang="zh-CN" altLang="zh-CN" sz="2400" i="1">
                                  <a:latin typeface="Cambria Math"/>
                                </a:rPr>
                              </m:ctrlPr>
                            </m:sSupPr>
                            <m:e>
                              <m:d>
                                <m:dPr>
                                  <m:ctrlPr>
                                    <a:rPr lang="zh-CN" altLang="zh-CN" sz="2400" i="1">
                                      <a:latin typeface="Cambria Math"/>
                                    </a:rPr>
                                  </m:ctrlPr>
                                </m:dPr>
                                <m:e>
                                  <m:f>
                                    <m:fPr>
                                      <m:ctrlPr>
                                        <a:rPr lang="zh-CN" altLang="zh-CN" sz="2400" i="1">
                                          <a:latin typeface="Cambria Math"/>
                                        </a:rPr>
                                      </m:ctrlPr>
                                    </m:fPr>
                                    <m:num>
                                      <m:r>
                                        <a:rPr lang="en-US" altLang="zh-CN" sz="2400" i="1">
                                          <a:latin typeface="Cambria Math"/>
                                        </a:rPr>
                                        <m:t>−2</m:t>
                                      </m:r>
                                      <m:sSub>
                                        <m:sSubPr>
                                          <m:ctrlPr>
                                            <a:rPr lang="zh-CN" altLang="zh-CN" sz="2400" i="1">
                                              <a:latin typeface="Cambria Math"/>
                                            </a:rPr>
                                          </m:ctrlPr>
                                        </m:sSubPr>
                                        <m:e>
                                          <m:r>
                                            <a:rPr lang="en-US" altLang="zh-CN" sz="2400" i="1">
                                              <a:latin typeface="Cambria Math"/>
                                            </a:rPr>
                                            <m:t>𝜎</m:t>
                                          </m:r>
                                        </m:e>
                                        <m:sub>
                                          <m:r>
                                            <a:rPr lang="en-US" altLang="zh-CN" sz="2400" i="1">
                                              <a:latin typeface="Cambria Math"/>
                                            </a:rPr>
                                            <m:t>𝑘</m:t>
                                          </m:r>
                                          <m:r>
                                            <a:rPr lang="en-US" altLang="zh-CN" sz="2400" i="1">
                                              <a:latin typeface="Cambria Math"/>
                                            </a:rPr>
                                            <m:t>(</m:t>
                                          </m:r>
                                          <m:r>
                                            <a:rPr lang="en-US" altLang="zh-CN" sz="2400" i="1">
                                              <a:latin typeface="Cambria Math"/>
                                            </a:rPr>
                                            <m:t>𝑠𝑐𝑎𝑡𝑡𝑒𝑟𝑖𝑛𝑔</m:t>
                                          </m:r>
                                          <m:r>
                                            <a:rPr lang="en-US" altLang="zh-CN" sz="2400" i="1">
                                              <a:latin typeface="Cambria Math"/>
                                            </a:rPr>
                                            <m:t>)</m:t>
                                          </m:r>
                                        </m:sub>
                                      </m:sSub>
                                    </m:num>
                                    <m:den>
                                      <m:sSup>
                                        <m:sSupPr>
                                          <m:ctrlPr>
                                            <a:rPr lang="zh-CN" altLang="zh-CN" sz="2400" i="1">
                                              <a:latin typeface="Cambria Math"/>
                                            </a:rPr>
                                          </m:ctrlPr>
                                        </m:sSupPr>
                                        <m:e>
                                          <m:r>
                                            <a:rPr lang="en-US" altLang="zh-CN" sz="2400" i="1">
                                              <a:latin typeface="Cambria Math"/>
                                            </a:rPr>
                                            <m:t>𝑘</m:t>
                                          </m:r>
                                        </m:e>
                                        <m:sup>
                                          <m:r>
                                            <a:rPr lang="en-US" altLang="zh-CN" sz="2400" i="1">
                                              <a:latin typeface="Cambria Math"/>
                                            </a:rPr>
                                            <m:t>3</m:t>
                                          </m:r>
                                        </m:sup>
                                      </m:sSup>
                                      <m:r>
                                        <a:rPr lang="en-US" altLang="zh-CN" sz="2400" i="1">
                                          <a:latin typeface="Cambria Math"/>
                                        </a:rPr>
                                        <m:t>+</m:t>
                                      </m:r>
                                      <m:r>
                                        <a:rPr lang="en-US" altLang="zh-CN" sz="2400" i="1">
                                          <a:latin typeface="Cambria Math"/>
                                        </a:rPr>
                                        <m:t>𝑘</m:t>
                                      </m:r>
                                    </m:den>
                                  </m:f>
                                </m:e>
                              </m:d>
                            </m:e>
                            <m:sup>
                              <m:r>
                                <a:rPr lang="en-US" altLang="zh-CN" sz="2400" i="1">
                                  <a:latin typeface="Cambria Math"/>
                                </a:rPr>
                                <m:t>2</m:t>
                              </m:r>
                            </m:sup>
                          </m:sSup>
                          <m:r>
                            <a:rPr lang="en-US" altLang="zh-CN" sz="2400" i="1">
                              <a:latin typeface="Cambria Math"/>
                            </a:rPr>
                            <m:t>+</m:t>
                          </m:r>
                          <m:sSup>
                            <m:sSupPr>
                              <m:ctrlPr>
                                <a:rPr lang="zh-CN" altLang="zh-CN" sz="2400" i="1">
                                  <a:latin typeface="Cambria Math"/>
                                </a:rPr>
                              </m:ctrlPr>
                            </m:sSupPr>
                            <m:e>
                              <m:d>
                                <m:dPr>
                                  <m:ctrlPr>
                                    <a:rPr lang="zh-CN" altLang="zh-CN" sz="2400" i="1">
                                      <a:latin typeface="Cambria Math"/>
                                    </a:rPr>
                                  </m:ctrlPr>
                                </m:dPr>
                                <m:e>
                                  <m:f>
                                    <m:fPr>
                                      <m:ctrlPr>
                                        <a:rPr lang="zh-CN" altLang="zh-CN" sz="2400" i="1">
                                          <a:latin typeface="Cambria Math"/>
                                        </a:rPr>
                                      </m:ctrlPr>
                                    </m:fPr>
                                    <m:num>
                                      <m:r>
                                        <a:rPr lang="en-US" altLang="zh-CN" sz="2400" i="1">
                                          <a:latin typeface="Cambria Math"/>
                                        </a:rPr>
                                        <m:t>−2</m:t>
                                      </m:r>
                                      <m:sSub>
                                        <m:sSubPr>
                                          <m:ctrlPr>
                                            <a:rPr lang="zh-CN" altLang="zh-CN" sz="2400" i="1">
                                              <a:latin typeface="Cambria Math"/>
                                            </a:rPr>
                                          </m:ctrlPr>
                                        </m:sSubPr>
                                        <m:e>
                                          <m:r>
                                            <a:rPr lang="en-US" altLang="zh-CN" sz="2400" i="1">
                                              <a:latin typeface="Cambria Math"/>
                                            </a:rPr>
                                            <m:t>𝜎</m:t>
                                          </m:r>
                                        </m:e>
                                        <m:sub>
                                          <m:r>
                                            <a:rPr lang="en-US" altLang="zh-CN" sz="2400" i="1">
                                              <a:latin typeface="Cambria Math"/>
                                            </a:rPr>
                                            <m:t>𝑘</m:t>
                                          </m:r>
                                          <m:d>
                                            <m:dPr>
                                              <m:ctrlPr>
                                                <a:rPr lang="zh-CN" altLang="zh-CN" sz="2400" i="1">
                                                  <a:latin typeface="Cambria Math"/>
                                                </a:rPr>
                                              </m:ctrlPr>
                                            </m:dPr>
                                            <m:e>
                                              <m:r>
                                                <a:rPr lang="en-US" altLang="zh-CN" sz="2400" i="1">
                                                  <a:latin typeface="Cambria Math"/>
                                                </a:rPr>
                                                <m:t>𝑓𝑖𝑡</m:t>
                                              </m:r>
                                            </m:e>
                                          </m:d>
                                        </m:sub>
                                      </m:sSub>
                                    </m:num>
                                    <m:den>
                                      <m:sSup>
                                        <m:sSupPr>
                                          <m:ctrlPr>
                                            <a:rPr lang="zh-CN" altLang="zh-CN" sz="2400" i="1">
                                              <a:latin typeface="Cambria Math"/>
                                            </a:rPr>
                                          </m:ctrlPr>
                                        </m:sSupPr>
                                        <m:e>
                                          <m:r>
                                            <a:rPr lang="en-US" altLang="zh-CN" sz="2400" i="1">
                                              <a:latin typeface="Cambria Math"/>
                                            </a:rPr>
                                            <m:t>𝑘</m:t>
                                          </m:r>
                                        </m:e>
                                        <m:sup>
                                          <m:r>
                                            <a:rPr lang="en-US" altLang="zh-CN" sz="2400" i="1">
                                              <a:latin typeface="Cambria Math"/>
                                            </a:rPr>
                                            <m:t>3</m:t>
                                          </m:r>
                                        </m:sup>
                                      </m:sSup>
                                      <m:r>
                                        <a:rPr lang="en-US" altLang="zh-CN" sz="2400" i="1">
                                          <a:latin typeface="Cambria Math"/>
                                        </a:rPr>
                                        <m:t>+</m:t>
                                      </m:r>
                                      <m:r>
                                        <a:rPr lang="en-US" altLang="zh-CN" sz="2400" i="1">
                                          <a:latin typeface="Cambria Math"/>
                                        </a:rPr>
                                        <m:t>𝑘</m:t>
                                      </m:r>
                                    </m:den>
                                  </m:f>
                                </m:e>
                              </m:d>
                            </m:e>
                            <m:sup>
                              <m:r>
                                <a:rPr lang="en-US" altLang="zh-CN" sz="2400" i="1">
                                  <a:latin typeface="Cambria Math"/>
                                </a:rPr>
                                <m:t>2</m:t>
                              </m:r>
                            </m:sup>
                          </m:sSup>
                        </m:e>
                      </m:rad>
                      <m:r>
                        <a:rPr lang="en-US" altLang="zh-CN" sz="2400" b="0" i="1" smtClean="0">
                          <a:latin typeface="Cambria Math"/>
                        </a:rPr>
                        <m:t>=</m:t>
                      </m:r>
                      <m:rad>
                        <m:radPr>
                          <m:degHide m:val="on"/>
                          <m:ctrlPr>
                            <a:rPr lang="en-US" altLang="zh-CN" sz="2400" i="1">
                              <a:latin typeface="Cambria Math"/>
                            </a:rPr>
                          </m:ctrlPr>
                        </m:radPr>
                        <m:deg/>
                        <m:e>
                          <m:sSup>
                            <m:sSupPr>
                              <m:ctrlPr>
                                <a:rPr lang="zh-CN" altLang="zh-CN" sz="2400" i="1">
                                  <a:latin typeface="Cambria Math"/>
                                </a:rPr>
                              </m:ctrlPr>
                            </m:sSupPr>
                            <m:e>
                              <m:r>
                                <a:rPr lang="en-US" altLang="zh-CN" sz="2400" b="0" i="1" smtClean="0">
                                  <a:latin typeface="Cambria Math"/>
                                </a:rPr>
                                <m:t>0.002625</m:t>
                              </m:r>
                            </m:e>
                            <m:sup>
                              <m:r>
                                <a:rPr lang="en-US" altLang="zh-CN" sz="2400" i="1">
                                  <a:latin typeface="Cambria Math"/>
                                </a:rPr>
                                <m:t>2</m:t>
                              </m:r>
                            </m:sup>
                          </m:sSup>
                          <m:r>
                            <a:rPr lang="en-US" altLang="zh-CN" sz="2400" i="1">
                              <a:latin typeface="Cambria Math"/>
                            </a:rPr>
                            <m:t>+</m:t>
                          </m:r>
                          <m:sSup>
                            <m:sSupPr>
                              <m:ctrlPr>
                                <a:rPr lang="zh-CN" altLang="zh-CN" sz="2400" i="1">
                                  <a:latin typeface="Cambria Math"/>
                                </a:rPr>
                              </m:ctrlPr>
                            </m:sSupPr>
                            <m:e>
                              <m:r>
                                <a:rPr lang="en-US" altLang="zh-CN" sz="2400" b="0" i="1" smtClean="0">
                                  <a:latin typeface="Cambria Math"/>
                                </a:rPr>
                                <m:t>0.01415</m:t>
                              </m:r>
                            </m:e>
                            <m:sup>
                              <m:r>
                                <a:rPr lang="en-US" altLang="zh-CN" sz="2400" i="1">
                                  <a:latin typeface="Cambria Math"/>
                                </a:rPr>
                                <m:t>2</m:t>
                              </m:r>
                            </m:sup>
                          </m:sSup>
                          <m:r>
                            <a:rPr lang="en-US" altLang="zh-CN" sz="2400" i="1">
                              <a:latin typeface="Cambria Math"/>
                            </a:rPr>
                            <m:t>+</m:t>
                          </m:r>
                          <m:sSup>
                            <m:sSupPr>
                              <m:ctrlPr>
                                <a:rPr lang="zh-CN" altLang="zh-CN" sz="2400" i="1">
                                  <a:latin typeface="Cambria Math"/>
                                </a:rPr>
                              </m:ctrlPr>
                            </m:sSupPr>
                            <m:e>
                              <m:r>
                                <a:rPr lang="en-US" altLang="zh-CN" sz="2400" b="0" i="1" smtClean="0">
                                  <a:latin typeface="Cambria Math"/>
                                </a:rPr>
                                <m:t>0.003328</m:t>
                              </m:r>
                            </m:e>
                            <m:sup>
                              <m:r>
                                <a:rPr lang="en-US" altLang="zh-CN" sz="2400" i="1">
                                  <a:latin typeface="Cambria Math"/>
                                </a:rPr>
                                <m:t>2</m:t>
                              </m:r>
                            </m:sup>
                          </m:sSup>
                        </m:e>
                      </m:rad>
                      <m:r>
                        <a:rPr lang="en-US" altLang="zh-CN" sz="2400" b="0" i="1" smtClean="0">
                          <a:latin typeface="Cambria Math"/>
                        </a:rPr>
                        <m:t>=0.01477</m:t>
                      </m:r>
                    </m:oMath>
                  </m:oMathPara>
                </a14:m>
                <a:endParaRPr lang="en-US" altLang="zh-CN" sz="2400" b="0" dirty="0" smtClean="0"/>
              </a:p>
              <a:p>
                <a:pPr marL="0" indent="0">
                  <a:buNone/>
                </a:pPr>
                <a:endParaRPr lang="en-US" altLang="zh-CN" sz="2400" dirty="0"/>
              </a:p>
              <a:p>
                <a:pPr marL="0" indent="0">
                  <a:buNone/>
                </a:pPr>
                <a14:m>
                  <m:oMathPara xmlns:m="http://schemas.openxmlformats.org/officeDocument/2006/math">
                    <m:oMathParaPr>
                      <m:jc m:val="centerGroup"/>
                    </m:oMathParaPr>
                    <m:oMath xmlns:m="http://schemas.openxmlformats.org/officeDocument/2006/math">
                      <m:r>
                        <a:rPr lang="en-US" altLang="zh-CN" sz="2400" i="1" dirty="0" smtClean="0">
                          <a:latin typeface="Cambria Math"/>
                        </a:rPr>
                        <m:t>𝐹𝑊𝐻𝑀</m:t>
                      </m:r>
                      <m:r>
                        <a:rPr lang="en-US" altLang="zh-CN" sz="2400" i="1" dirty="0" smtClean="0">
                          <a:latin typeface="Cambria Math"/>
                        </a:rPr>
                        <m:t>=0.01477×2.355=3.478%</m:t>
                      </m:r>
                    </m:oMath>
                  </m:oMathPara>
                </a14:m>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38910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err="1" smtClean="0"/>
              <a:t>nTPC</a:t>
            </a:r>
            <a:r>
              <a:rPr lang="zh-CN" altLang="en-US" sz="3600" dirty="0" smtClean="0"/>
              <a:t>探测器模型与工作原理</a:t>
            </a:r>
            <a:endParaRPr lang="zh-CN" altLang="en-US" sz="3600" dirty="0"/>
          </a:p>
        </p:txBody>
      </p:sp>
      <mc:AlternateContent xmlns:mc="http://schemas.openxmlformats.org/markup-compatibility/2006" xmlns:a14="http://schemas.microsoft.com/office/drawing/2010/main">
        <mc:Choice Requires="a14">
          <p:sp>
            <p:nvSpPr>
              <p:cNvPr id="5" name="内容占位符 2"/>
              <p:cNvSpPr>
                <a:spLocks noGrp="1"/>
              </p:cNvSpPr>
              <p:nvPr>
                <p:ph idx="1"/>
              </p:nvPr>
            </p:nvSpPr>
            <p:spPr>
              <a:xfrm>
                <a:off x="251521" y="4684303"/>
                <a:ext cx="8496944" cy="1841041"/>
              </a:xfrm>
            </p:spPr>
            <p:txBody>
              <a:bodyPr>
                <a:normAutofit/>
              </a:bodyPr>
              <a:lstStyle/>
              <a:p>
                <a:r>
                  <a:rPr lang="zh-CN" altLang="en-US" sz="2000" dirty="0" smtClean="0"/>
                  <a:t>工作原理</a:t>
                </a:r>
                <a:endParaRPr lang="en-US" altLang="zh-CN" sz="2000" dirty="0" smtClean="0"/>
              </a:p>
              <a:p>
                <a:pPr lvl="1"/>
                <a:r>
                  <a:rPr lang="zh-CN" altLang="en-US" sz="1800" dirty="0" smtClean="0"/>
                  <a:t>中子能量</a:t>
                </a:r>
                <a14:m>
                  <m:oMath xmlns:m="http://schemas.openxmlformats.org/officeDocument/2006/math">
                    <m:r>
                      <a:rPr lang="en-US" altLang="zh-CN" sz="1800" b="0" i="0" smtClean="0">
                        <a:solidFill>
                          <a:srgbClr val="FF0000"/>
                        </a:solidFill>
                        <a:latin typeface="Cambria Math"/>
                      </a:rPr>
                      <m:t> </m:t>
                    </m:r>
                    <m:sSub>
                      <m:sSubPr>
                        <m:ctrlPr>
                          <a:rPr lang="zh-CN" altLang="zh-CN" sz="1800" b="1" i="1" smtClean="0">
                            <a:solidFill>
                              <a:srgbClr val="FF0000"/>
                            </a:solidFill>
                            <a:latin typeface="Cambria Math"/>
                          </a:rPr>
                        </m:ctrlPr>
                      </m:sSubPr>
                      <m:e>
                        <m:r>
                          <a:rPr lang="en-US" altLang="zh-CN" sz="1800" b="1" i="1">
                            <a:solidFill>
                              <a:srgbClr val="FF0000"/>
                            </a:solidFill>
                            <a:latin typeface="Cambria Math"/>
                          </a:rPr>
                          <m:t>𝑬</m:t>
                        </m:r>
                      </m:e>
                      <m:sub>
                        <m:r>
                          <a:rPr lang="en-US" altLang="zh-CN" sz="1800" b="1" i="1">
                            <a:solidFill>
                              <a:srgbClr val="FF0000"/>
                            </a:solidFill>
                            <a:latin typeface="Cambria Math"/>
                          </a:rPr>
                          <m:t>𝒏</m:t>
                        </m:r>
                      </m:sub>
                    </m:sSub>
                    <m:r>
                      <a:rPr lang="en-US" altLang="zh-CN" sz="1800" b="1" i="1">
                        <a:solidFill>
                          <a:schemeClr val="tx1"/>
                        </a:solidFill>
                        <a:latin typeface="Cambria Math"/>
                      </a:rPr>
                      <m:t>=</m:t>
                    </m:r>
                    <m:f>
                      <m:fPr>
                        <m:ctrlPr>
                          <a:rPr lang="en-US" altLang="zh-CN" sz="1800" b="1" i="1">
                            <a:solidFill>
                              <a:schemeClr val="tx1"/>
                            </a:solidFill>
                            <a:latin typeface="Cambria Math"/>
                          </a:rPr>
                        </m:ctrlPr>
                      </m:fPr>
                      <m:num>
                        <m:sSub>
                          <m:sSubPr>
                            <m:ctrlPr>
                              <a:rPr lang="zh-CN" altLang="zh-CN" sz="1800" b="1" i="1">
                                <a:solidFill>
                                  <a:schemeClr val="tx1"/>
                                </a:solidFill>
                                <a:latin typeface="Cambria Math"/>
                              </a:rPr>
                            </m:ctrlPr>
                          </m:sSubPr>
                          <m:e>
                            <m:r>
                              <a:rPr lang="en-US" altLang="zh-CN" sz="1800" b="1" i="1">
                                <a:solidFill>
                                  <a:schemeClr val="tx1"/>
                                </a:solidFill>
                                <a:latin typeface="Cambria Math"/>
                              </a:rPr>
                              <m:t>𝑬</m:t>
                            </m:r>
                          </m:e>
                          <m:sub>
                            <m:r>
                              <a:rPr lang="en-US" altLang="zh-CN" sz="1800" b="1" i="1">
                                <a:solidFill>
                                  <a:schemeClr val="tx1"/>
                                </a:solidFill>
                                <a:latin typeface="Cambria Math"/>
                              </a:rPr>
                              <m:t>𝒑</m:t>
                            </m:r>
                          </m:sub>
                        </m:sSub>
                      </m:num>
                      <m:den>
                        <m:sSup>
                          <m:sSupPr>
                            <m:ctrlPr>
                              <a:rPr lang="zh-CN" altLang="zh-CN" sz="1800" b="1" i="1">
                                <a:solidFill>
                                  <a:schemeClr val="tx1"/>
                                </a:solidFill>
                                <a:latin typeface="Cambria Math"/>
                              </a:rPr>
                            </m:ctrlPr>
                          </m:sSupPr>
                          <m:e>
                            <m:r>
                              <a:rPr lang="en-US" altLang="zh-CN" sz="1800" b="1" i="1">
                                <a:solidFill>
                                  <a:schemeClr val="tx1"/>
                                </a:solidFill>
                                <a:latin typeface="Cambria Math"/>
                              </a:rPr>
                              <m:t>𝒄𝒐𝒔</m:t>
                            </m:r>
                          </m:e>
                          <m:sup>
                            <m:r>
                              <a:rPr lang="en-US" altLang="zh-CN" sz="1800" b="1" i="1">
                                <a:solidFill>
                                  <a:schemeClr val="tx1"/>
                                </a:solidFill>
                                <a:latin typeface="Cambria Math"/>
                              </a:rPr>
                              <m:t>𝟐</m:t>
                            </m:r>
                          </m:sup>
                        </m:sSup>
                        <m:r>
                          <a:rPr lang="en-US" altLang="zh-CN" sz="1800" b="1" i="1">
                            <a:solidFill>
                              <a:schemeClr val="tx1"/>
                            </a:solidFill>
                            <a:latin typeface="Cambria Math"/>
                          </a:rPr>
                          <m:t>𝜽</m:t>
                        </m:r>
                      </m:den>
                    </m:f>
                    <m:r>
                      <a:rPr lang="en-US" altLang="zh-CN" sz="1800" b="1" i="1">
                        <a:solidFill>
                          <a:schemeClr val="tx1"/>
                        </a:solidFill>
                        <a:latin typeface="Cambria Math"/>
                      </a:rPr>
                      <m:t>=</m:t>
                    </m:r>
                    <m:sSub>
                      <m:sSubPr>
                        <m:ctrlPr>
                          <a:rPr lang="zh-CN" altLang="zh-CN" sz="1800" b="1" i="1">
                            <a:solidFill>
                              <a:schemeClr val="tx1"/>
                            </a:solidFill>
                            <a:latin typeface="Cambria Math"/>
                          </a:rPr>
                        </m:ctrlPr>
                      </m:sSubPr>
                      <m:e>
                        <m:r>
                          <a:rPr lang="en-US" altLang="zh-CN" sz="1800" b="1" i="1">
                            <a:solidFill>
                              <a:schemeClr val="tx1"/>
                            </a:solidFill>
                            <a:latin typeface="Cambria Math"/>
                          </a:rPr>
                          <m:t>𝑬</m:t>
                        </m:r>
                      </m:e>
                      <m:sub>
                        <m:r>
                          <a:rPr lang="en-US" altLang="zh-CN" sz="1800" b="1" i="1">
                            <a:solidFill>
                              <a:schemeClr val="tx1"/>
                            </a:solidFill>
                            <a:latin typeface="Cambria Math"/>
                          </a:rPr>
                          <m:t>𝒑</m:t>
                        </m:r>
                      </m:sub>
                    </m:sSub>
                    <m:d>
                      <m:dPr>
                        <m:ctrlPr>
                          <a:rPr lang="en-US" altLang="zh-CN" sz="1800" b="1" i="1">
                            <a:solidFill>
                              <a:schemeClr val="tx1"/>
                            </a:solidFill>
                            <a:latin typeface="Cambria Math"/>
                          </a:rPr>
                        </m:ctrlPr>
                      </m:dPr>
                      <m:e>
                        <m:r>
                          <a:rPr lang="en-US" altLang="zh-CN" sz="1800" b="1" i="1">
                            <a:solidFill>
                              <a:schemeClr val="tx1"/>
                            </a:solidFill>
                            <a:latin typeface="Cambria Math"/>
                          </a:rPr>
                          <m:t>𝟏</m:t>
                        </m:r>
                        <m:r>
                          <a:rPr lang="en-US" altLang="zh-CN" sz="1800" b="1" i="1">
                            <a:solidFill>
                              <a:schemeClr val="tx1"/>
                            </a:solidFill>
                            <a:latin typeface="Cambria Math"/>
                          </a:rPr>
                          <m:t>+</m:t>
                        </m:r>
                        <m:sSup>
                          <m:sSupPr>
                            <m:ctrlPr>
                              <a:rPr lang="zh-CN" altLang="zh-CN" sz="1800" b="1" i="1">
                                <a:solidFill>
                                  <a:schemeClr val="tx1"/>
                                </a:solidFill>
                                <a:latin typeface="Cambria Math"/>
                              </a:rPr>
                            </m:ctrlPr>
                          </m:sSupPr>
                          <m:e>
                            <m:r>
                              <a:rPr lang="en-US" altLang="zh-CN" sz="1800" b="1" i="1">
                                <a:solidFill>
                                  <a:schemeClr val="tx1"/>
                                </a:solidFill>
                                <a:latin typeface="Cambria Math"/>
                              </a:rPr>
                              <m:t>𝒕𝒂𝒏</m:t>
                            </m:r>
                          </m:e>
                          <m:sup>
                            <m:r>
                              <a:rPr lang="en-US" altLang="zh-CN" sz="1800" b="1" i="1">
                                <a:solidFill>
                                  <a:schemeClr val="tx1"/>
                                </a:solidFill>
                                <a:latin typeface="Cambria Math"/>
                              </a:rPr>
                              <m:t>𝟐</m:t>
                            </m:r>
                          </m:sup>
                        </m:sSup>
                        <m:r>
                          <a:rPr lang="en-US" altLang="zh-CN" sz="1800" b="1" i="1">
                            <a:solidFill>
                              <a:schemeClr val="tx1"/>
                            </a:solidFill>
                            <a:latin typeface="Cambria Math"/>
                          </a:rPr>
                          <m:t>𝜽</m:t>
                        </m:r>
                      </m:e>
                    </m:d>
                    <m:r>
                      <a:rPr lang="en-US" altLang="zh-CN" sz="1800" b="1" i="1" smtClean="0">
                        <a:solidFill>
                          <a:schemeClr val="tx1"/>
                        </a:solidFill>
                        <a:latin typeface="Cambria Math"/>
                      </a:rPr>
                      <m:t>=</m:t>
                    </m:r>
                    <m:sSub>
                      <m:sSubPr>
                        <m:ctrlPr>
                          <a:rPr lang="zh-CN" altLang="zh-CN" sz="1800" b="1" i="1">
                            <a:latin typeface="Cambria Math"/>
                          </a:rPr>
                        </m:ctrlPr>
                      </m:sSubPr>
                      <m:e>
                        <m:r>
                          <a:rPr lang="en-US" altLang="zh-CN" sz="1800" b="1" i="1">
                            <a:latin typeface="Cambria Math"/>
                          </a:rPr>
                          <m:t>𝑬</m:t>
                        </m:r>
                      </m:e>
                      <m:sub>
                        <m:r>
                          <a:rPr lang="en-US" altLang="zh-CN" sz="1800" b="1" i="1">
                            <a:latin typeface="Cambria Math"/>
                          </a:rPr>
                          <m:t>𝒑</m:t>
                        </m:r>
                      </m:sub>
                    </m:sSub>
                    <m:d>
                      <m:dPr>
                        <m:ctrlPr>
                          <a:rPr lang="zh-CN" altLang="zh-CN" sz="1800" b="1" i="1">
                            <a:latin typeface="Cambria Math"/>
                          </a:rPr>
                        </m:ctrlPr>
                      </m:dPr>
                      <m:e>
                        <m:r>
                          <a:rPr lang="en-US" altLang="zh-CN" sz="1800" b="1" i="1">
                            <a:latin typeface="Cambria Math"/>
                          </a:rPr>
                          <m:t>𝟏</m:t>
                        </m:r>
                        <m:r>
                          <a:rPr lang="en-US" altLang="zh-CN" sz="1800" b="1" i="1">
                            <a:latin typeface="Cambria Math"/>
                          </a:rPr>
                          <m:t>+</m:t>
                        </m:r>
                        <m:f>
                          <m:fPr>
                            <m:ctrlPr>
                              <a:rPr lang="zh-CN" altLang="zh-CN" sz="1800" b="1" i="1">
                                <a:latin typeface="Cambria Math"/>
                              </a:rPr>
                            </m:ctrlPr>
                          </m:fPr>
                          <m:num>
                            <m:r>
                              <a:rPr lang="en-US" altLang="zh-CN" sz="1800" b="1" i="1">
                                <a:latin typeface="Cambria Math"/>
                              </a:rPr>
                              <m:t>𝟏</m:t>
                            </m:r>
                          </m:num>
                          <m:den>
                            <m:sSup>
                              <m:sSupPr>
                                <m:ctrlPr>
                                  <a:rPr lang="zh-CN" altLang="zh-CN" sz="1800" b="1" i="1">
                                    <a:latin typeface="Cambria Math"/>
                                  </a:rPr>
                                </m:ctrlPr>
                              </m:sSupPr>
                              <m:e>
                                <m:r>
                                  <a:rPr lang="en-US" altLang="zh-CN" sz="1800" b="1" i="1">
                                    <a:latin typeface="Cambria Math"/>
                                  </a:rPr>
                                  <m:t>𝒌</m:t>
                                </m:r>
                              </m:e>
                              <m:sup>
                                <m:r>
                                  <a:rPr lang="en-US" altLang="zh-CN" sz="1800" b="1" i="1">
                                    <a:latin typeface="Cambria Math"/>
                                  </a:rPr>
                                  <m:t>𝟐</m:t>
                                </m:r>
                              </m:sup>
                            </m:sSup>
                          </m:den>
                        </m:f>
                      </m:e>
                    </m:d>
                  </m:oMath>
                </a14:m>
                <a:endParaRPr lang="en-US" altLang="zh-CN" sz="1800" b="1" dirty="0" smtClean="0">
                  <a:solidFill>
                    <a:schemeClr val="tx1"/>
                  </a:solidFill>
                </a:endParaRPr>
              </a:p>
              <a:p>
                <a:pPr lvl="1"/>
                <a:r>
                  <a:rPr lang="zh-CN" altLang="en-US" sz="1800" dirty="0" smtClean="0"/>
                  <a:t>质子能量 </a:t>
                </a:r>
                <a14:m>
                  <m:oMath xmlns:m="http://schemas.openxmlformats.org/officeDocument/2006/math">
                    <m:sSub>
                      <m:sSubPr>
                        <m:ctrlPr>
                          <a:rPr lang="zh-CN" altLang="zh-CN" sz="1800" b="1" i="1" smtClean="0">
                            <a:solidFill>
                              <a:srgbClr val="FF0000"/>
                            </a:solidFill>
                            <a:latin typeface="Cambria Math"/>
                          </a:rPr>
                        </m:ctrlPr>
                      </m:sSubPr>
                      <m:e>
                        <m:r>
                          <a:rPr lang="en-US" altLang="zh-CN" sz="1800" b="1" i="1">
                            <a:solidFill>
                              <a:srgbClr val="FF0000"/>
                            </a:solidFill>
                            <a:latin typeface="Cambria Math"/>
                          </a:rPr>
                          <m:t>𝑬</m:t>
                        </m:r>
                      </m:e>
                      <m:sub>
                        <m:r>
                          <a:rPr lang="en-US" altLang="zh-CN" sz="1800" b="1" i="1">
                            <a:solidFill>
                              <a:srgbClr val="FF0000"/>
                            </a:solidFill>
                            <a:latin typeface="Cambria Math"/>
                          </a:rPr>
                          <m:t>𝒑</m:t>
                        </m:r>
                      </m:sub>
                    </m:sSub>
                  </m:oMath>
                </a14:m>
                <a:r>
                  <a:rPr lang="zh-CN" altLang="en-US" sz="1800" dirty="0" smtClean="0">
                    <a:solidFill>
                      <a:schemeClr val="tx1"/>
                    </a:solidFill>
                  </a:rPr>
                  <a:t>：统计各</a:t>
                </a:r>
                <a:r>
                  <a:rPr lang="en-US" altLang="zh-CN" sz="1800" dirty="0" smtClean="0">
                    <a:solidFill>
                      <a:schemeClr val="tx1"/>
                    </a:solidFill>
                  </a:rPr>
                  <a:t>pad</a:t>
                </a:r>
                <a:r>
                  <a:rPr lang="zh-CN" altLang="en-US" sz="1800" dirty="0" smtClean="0">
                    <a:solidFill>
                      <a:schemeClr val="tx1"/>
                    </a:solidFill>
                  </a:rPr>
                  <a:t>上收集到的总电荷量可得</a:t>
                </a:r>
                <a:endParaRPr lang="en-US" altLang="zh-CN" sz="1800" dirty="0" smtClean="0">
                  <a:solidFill>
                    <a:schemeClr val="tx1"/>
                  </a:solidFill>
                </a:endParaRPr>
              </a:p>
              <a:p>
                <a:pPr lvl="1"/>
                <a:r>
                  <a:rPr lang="zh-CN" altLang="en-US" sz="1800" dirty="0" smtClean="0"/>
                  <a:t>质子径迹斜率 </a:t>
                </a:r>
                <a14:m>
                  <m:oMath xmlns:m="http://schemas.openxmlformats.org/officeDocument/2006/math">
                    <m:r>
                      <a:rPr lang="en-US" altLang="zh-CN" sz="1800" b="1" i="1" smtClean="0">
                        <a:solidFill>
                          <a:srgbClr val="FF0000"/>
                        </a:solidFill>
                        <a:latin typeface="Cambria Math"/>
                      </a:rPr>
                      <m:t>𝒌</m:t>
                    </m:r>
                  </m:oMath>
                </a14:m>
                <a:r>
                  <a:rPr lang="zh-CN" altLang="en-US" sz="1800" dirty="0" smtClean="0"/>
                  <a:t>：利用</a:t>
                </a:r>
                <a:r>
                  <a:rPr lang="en-US" altLang="zh-CN" sz="1800" dirty="0" smtClean="0"/>
                  <a:t>pad</a:t>
                </a:r>
                <a:r>
                  <a:rPr lang="zh-CN" altLang="en-US" sz="1800" dirty="0" smtClean="0"/>
                  <a:t>坐标和电子相对漂移时间进行三维质子径迹重建</a:t>
                </a:r>
                <a:endParaRPr lang="zh-CN" altLang="en-US" sz="1800" dirty="0">
                  <a:solidFill>
                    <a:schemeClr val="tx1"/>
                  </a:solidFill>
                </a:endParaRPr>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251521" y="4684303"/>
                <a:ext cx="8496944" cy="1841041"/>
              </a:xfrm>
              <a:blipFill rotWithShape="1">
                <a:blip r:embed="rId2"/>
                <a:stretch>
                  <a:fillRect l="-574" t="-2318"/>
                </a:stretch>
              </a:blipFill>
            </p:spPr>
            <p:txBody>
              <a:bodyPr/>
              <a:lstStyle/>
              <a:p>
                <a:r>
                  <a:rPr lang="zh-CN" altLang="en-US">
                    <a:noFill/>
                  </a:rPr>
                  <a:t> </a:t>
                </a:r>
              </a:p>
            </p:txBody>
          </p:sp>
        </mc:Fallback>
      </mc:AlternateContent>
      <p:sp>
        <p:nvSpPr>
          <p:cNvPr id="6" name="TextBox 48"/>
          <p:cNvSpPr txBox="1"/>
          <p:nvPr/>
        </p:nvSpPr>
        <p:spPr>
          <a:xfrm>
            <a:off x="3059832" y="4293096"/>
            <a:ext cx="2880320" cy="309380"/>
          </a:xfrm>
          <a:prstGeom prst="rect">
            <a:avLst/>
          </a:prstGeom>
          <a:noFill/>
          <a:ln>
            <a:noFill/>
          </a:ln>
        </p:spPr>
        <p:txBody>
          <a:bodyPr wrap="square">
            <a:spAutoFit/>
          </a:bodyPr>
          <a:lstStyle>
            <a:defPPr>
              <a:defRPr lang="zh-CN"/>
            </a:defPPr>
            <a:lvl1pPr algn="l" rtl="0" fontAlgn="base">
              <a:spcBef>
                <a:spcPct val="0"/>
              </a:spcBef>
              <a:spcAft>
                <a:spcPct val="0"/>
              </a:spcAft>
              <a:defRPr sz="6700" kern="1200">
                <a:solidFill>
                  <a:schemeClr val="tx1"/>
                </a:solidFill>
                <a:latin typeface="Arial" charset="0"/>
                <a:ea typeface="宋体" pitchFamily="2" charset="-122"/>
                <a:cs typeface="+mn-cs"/>
              </a:defRPr>
            </a:lvl1pPr>
            <a:lvl2pPr marL="457200" algn="l" rtl="0" fontAlgn="base">
              <a:spcBef>
                <a:spcPct val="0"/>
              </a:spcBef>
              <a:spcAft>
                <a:spcPct val="0"/>
              </a:spcAft>
              <a:defRPr sz="6700" kern="1200">
                <a:solidFill>
                  <a:schemeClr val="tx1"/>
                </a:solidFill>
                <a:latin typeface="Arial" charset="0"/>
                <a:ea typeface="宋体" pitchFamily="2" charset="-122"/>
                <a:cs typeface="+mn-cs"/>
              </a:defRPr>
            </a:lvl2pPr>
            <a:lvl3pPr marL="914400" algn="l" rtl="0" fontAlgn="base">
              <a:spcBef>
                <a:spcPct val="0"/>
              </a:spcBef>
              <a:spcAft>
                <a:spcPct val="0"/>
              </a:spcAft>
              <a:defRPr sz="6700" kern="1200">
                <a:solidFill>
                  <a:schemeClr val="tx1"/>
                </a:solidFill>
                <a:latin typeface="Arial" charset="0"/>
                <a:ea typeface="宋体" pitchFamily="2" charset="-122"/>
                <a:cs typeface="+mn-cs"/>
              </a:defRPr>
            </a:lvl3pPr>
            <a:lvl4pPr marL="1371600" algn="l" rtl="0" fontAlgn="base">
              <a:spcBef>
                <a:spcPct val="0"/>
              </a:spcBef>
              <a:spcAft>
                <a:spcPct val="0"/>
              </a:spcAft>
              <a:defRPr sz="6700" kern="1200">
                <a:solidFill>
                  <a:schemeClr val="tx1"/>
                </a:solidFill>
                <a:latin typeface="Arial" charset="0"/>
                <a:ea typeface="宋体" pitchFamily="2" charset="-122"/>
                <a:cs typeface="+mn-cs"/>
              </a:defRPr>
            </a:lvl4pPr>
            <a:lvl5pPr marL="1828800" algn="l" rtl="0" fontAlgn="base">
              <a:spcBef>
                <a:spcPct val="0"/>
              </a:spcBef>
              <a:spcAft>
                <a:spcPct val="0"/>
              </a:spcAft>
              <a:defRPr sz="6700" kern="1200">
                <a:solidFill>
                  <a:schemeClr val="tx1"/>
                </a:solidFill>
                <a:latin typeface="Arial" charset="0"/>
                <a:ea typeface="宋体" pitchFamily="2" charset="-122"/>
                <a:cs typeface="+mn-cs"/>
              </a:defRPr>
            </a:lvl5pPr>
            <a:lvl6pPr marL="2286000" algn="l" defTabSz="914400" rtl="0" eaLnBrk="1" latinLnBrk="0" hangingPunct="1">
              <a:defRPr sz="6700" kern="1200">
                <a:solidFill>
                  <a:schemeClr val="tx1"/>
                </a:solidFill>
                <a:latin typeface="Arial" charset="0"/>
                <a:ea typeface="宋体" pitchFamily="2" charset="-122"/>
                <a:cs typeface="+mn-cs"/>
              </a:defRPr>
            </a:lvl6pPr>
            <a:lvl7pPr marL="2743200" algn="l" defTabSz="914400" rtl="0" eaLnBrk="1" latinLnBrk="0" hangingPunct="1">
              <a:defRPr sz="6700" kern="1200">
                <a:solidFill>
                  <a:schemeClr val="tx1"/>
                </a:solidFill>
                <a:latin typeface="Arial" charset="0"/>
                <a:ea typeface="宋体" pitchFamily="2" charset="-122"/>
                <a:cs typeface="+mn-cs"/>
              </a:defRPr>
            </a:lvl7pPr>
            <a:lvl8pPr marL="3200400" algn="l" defTabSz="914400" rtl="0" eaLnBrk="1" latinLnBrk="0" hangingPunct="1">
              <a:defRPr sz="6700" kern="1200">
                <a:solidFill>
                  <a:schemeClr val="tx1"/>
                </a:solidFill>
                <a:latin typeface="Arial" charset="0"/>
                <a:ea typeface="宋体" pitchFamily="2" charset="-122"/>
                <a:cs typeface="+mn-cs"/>
              </a:defRPr>
            </a:lvl8pPr>
            <a:lvl9pPr marL="3657600" algn="l" defTabSz="914400" rtl="0" eaLnBrk="1" latinLnBrk="0" hangingPunct="1">
              <a:defRPr sz="6700" kern="1200">
                <a:solidFill>
                  <a:schemeClr val="tx1"/>
                </a:solidFill>
                <a:latin typeface="Arial" charset="0"/>
                <a:ea typeface="宋体" pitchFamily="2" charset="-122"/>
                <a:cs typeface="+mn-cs"/>
              </a:defRPr>
            </a:lvl9pPr>
          </a:lstStyle>
          <a:p>
            <a:pPr marL="171450" lvl="1" algn="ctr" defTabSz="3394075">
              <a:lnSpc>
                <a:spcPct val="110000"/>
              </a:lnSpc>
              <a:spcBef>
                <a:spcPct val="15000"/>
              </a:spcBef>
              <a:buSzPct val="60000"/>
              <a:tabLst>
                <a:tab pos="95250" algn="l"/>
              </a:tabLst>
              <a:defRPr/>
            </a:pPr>
            <a:r>
              <a:rPr lang="zh-CN" altLang="en-US" sz="1400" dirty="0" smtClean="0">
                <a:latin typeface="+mj-lt"/>
                <a:ea typeface="宋体" charset="-122"/>
              </a:rPr>
              <a:t>图</a:t>
            </a:r>
            <a:r>
              <a:rPr lang="en-US" altLang="zh-CN" sz="1400" dirty="0" smtClean="0">
                <a:latin typeface="+mj-lt"/>
                <a:ea typeface="宋体" charset="-122"/>
              </a:rPr>
              <a:t>1  </a:t>
            </a:r>
            <a:r>
              <a:rPr lang="en-US" altLang="zh-CN" sz="1400" dirty="0" err="1" smtClean="0">
                <a:latin typeface="+mj-lt"/>
                <a:ea typeface="宋体" charset="-122"/>
              </a:rPr>
              <a:t>nTPC</a:t>
            </a:r>
            <a:r>
              <a:rPr lang="zh-CN" altLang="en-US" sz="1400" dirty="0" smtClean="0">
                <a:latin typeface="+mj-lt"/>
                <a:ea typeface="宋体" charset="-122"/>
              </a:rPr>
              <a:t>探测器结构图</a:t>
            </a:r>
            <a:endParaRPr lang="zh-CN" altLang="en-US" sz="1400" dirty="0">
              <a:latin typeface="+mj-lt"/>
              <a:ea typeface="宋体" charset="-122"/>
            </a:endParaRPr>
          </a:p>
        </p:txBody>
      </p:sp>
      <p:cxnSp>
        <p:nvCxnSpPr>
          <p:cNvPr id="7" name="直接连接符 6"/>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图片 7" descr="D:\研究生资料\科研\项目\nTPC\nTPC paper\nTPC分辨率分析\图片\nTPC.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563801"/>
            <a:ext cx="5997257" cy="2450058"/>
          </a:xfrm>
          <a:prstGeom prst="rect">
            <a:avLst/>
          </a:prstGeom>
          <a:noFill/>
          <a:ln>
            <a:noFill/>
          </a:ln>
        </p:spPr>
      </p:pic>
    </p:spTree>
    <p:extLst>
      <p:ext uri="{BB962C8B-B14F-4D97-AF65-F5344CB8AC3E}">
        <p14:creationId xmlns:p14="http://schemas.microsoft.com/office/powerpoint/2010/main" val="2079429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相比传统中子能谱仪的优势</a:t>
            </a:r>
            <a:endParaRPr lang="zh-CN" altLang="en-US" sz="3600" dirty="0"/>
          </a:p>
        </p:txBody>
      </p:sp>
      <p:sp>
        <p:nvSpPr>
          <p:cNvPr id="3" name="内容占位符 2"/>
          <p:cNvSpPr>
            <a:spLocks noGrp="1"/>
          </p:cNvSpPr>
          <p:nvPr>
            <p:ph idx="1"/>
          </p:nvPr>
        </p:nvSpPr>
        <p:spPr>
          <a:xfrm>
            <a:off x="457200" y="1639341"/>
            <a:ext cx="8229600" cy="4525963"/>
          </a:xfrm>
        </p:spPr>
        <p:txBody>
          <a:bodyPr>
            <a:normAutofit/>
          </a:bodyPr>
          <a:lstStyle/>
          <a:p>
            <a:r>
              <a:rPr lang="en-US" altLang="zh-CN" sz="2400" dirty="0" err="1" smtClean="0"/>
              <a:t>nTPC</a:t>
            </a:r>
            <a:r>
              <a:rPr lang="zh-CN" altLang="en-US" sz="2400" dirty="0" smtClean="0"/>
              <a:t>工作气体同时也是中子</a:t>
            </a:r>
            <a:r>
              <a:rPr lang="en-US" altLang="zh-CN" sz="2400" dirty="0" smtClean="0"/>
              <a:t>-</a:t>
            </a:r>
            <a:r>
              <a:rPr lang="zh-CN" altLang="en-US" sz="2400" dirty="0" smtClean="0"/>
              <a:t>质子转换体，</a:t>
            </a:r>
            <a:r>
              <a:rPr lang="zh-CN" altLang="en-US" sz="2400" dirty="0" smtClean="0">
                <a:solidFill>
                  <a:srgbClr val="FF0000"/>
                </a:solidFill>
              </a:rPr>
              <a:t>避免</a:t>
            </a:r>
            <a:r>
              <a:rPr lang="zh-CN" altLang="en-US" sz="2400" dirty="0" smtClean="0"/>
              <a:t>了使用转换膜造成的</a:t>
            </a:r>
            <a:r>
              <a:rPr lang="zh-CN" altLang="en-US" sz="2400" dirty="0" smtClean="0">
                <a:solidFill>
                  <a:srgbClr val="FF0000"/>
                </a:solidFill>
              </a:rPr>
              <a:t>能量歧离</a:t>
            </a:r>
            <a:r>
              <a:rPr lang="zh-CN" altLang="en-US" sz="2400" dirty="0" smtClean="0"/>
              <a:t>；</a:t>
            </a:r>
            <a:endParaRPr lang="en-US" altLang="zh-CN" sz="2400" dirty="0" smtClean="0"/>
          </a:p>
          <a:p>
            <a:endParaRPr lang="en-US" altLang="zh-CN" sz="2400" dirty="0" smtClean="0"/>
          </a:p>
          <a:p>
            <a:r>
              <a:rPr lang="en-US" altLang="zh-CN" sz="2400" dirty="0" err="1" smtClean="0"/>
              <a:t>nTPC</a:t>
            </a:r>
            <a:r>
              <a:rPr lang="zh-CN" altLang="en-US" sz="2400" dirty="0" smtClean="0"/>
              <a:t>在中子入射方向上有很大的作用深度，同时整个端部读出探测器的面积都是探测质子的灵敏</a:t>
            </a:r>
            <a:r>
              <a:rPr lang="zh-CN" altLang="en-US" sz="2400" dirty="0"/>
              <a:t>区域</a:t>
            </a:r>
            <a:r>
              <a:rPr lang="zh-CN" altLang="en-US" sz="2400" dirty="0" smtClean="0"/>
              <a:t>，可以实现</a:t>
            </a:r>
            <a:r>
              <a:rPr lang="zh-CN" altLang="en-US" sz="2400" dirty="0" smtClean="0">
                <a:solidFill>
                  <a:srgbClr val="FF0000"/>
                </a:solidFill>
              </a:rPr>
              <a:t>较高的探测效率</a:t>
            </a:r>
            <a:r>
              <a:rPr lang="zh-CN" altLang="en-US" sz="2400" dirty="0" smtClean="0"/>
              <a:t>；</a:t>
            </a:r>
            <a:endParaRPr lang="en-US" altLang="zh-CN" sz="2400" dirty="0" smtClean="0"/>
          </a:p>
          <a:p>
            <a:endParaRPr lang="en-US" altLang="zh-CN" sz="2400" dirty="0" smtClean="0"/>
          </a:p>
          <a:p>
            <a:r>
              <a:rPr lang="zh-CN" altLang="en-US" sz="2400" dirty="0" smtClean="0">
                <a:latin typeface="Comic Sans MS" pitchFamily="66" charset="0"/>
              </a:rPr>
              <a:t>由于电子的</a:t>
            </a:r>
            <a:r>
              <a:rPr lang="en-US" altLang="zh-CN" sz="2400" dirty="0" err="1" smtClean="0">
                <a:latin typeface="Comic Sans MS" pitchFamily="66" charset="0"/>
              </a:rPr>
              <a:t>dE</a:t>
            </a:r>
            <a:r>
              <a:rPr lang="en-US" altLang="zh-CN" sz="2400" dirty="0" smtClean="0">
                <a:latin typeface="Comic Sans MS" pitchFamily="66" charset="0"/>
              </a:rPr>
              <a:t>/dx</a:t>
            </a:r>
            <a:r>
              <a:rPr lang="zh-CN" altLang="en-US" sz="2400" dirty="0" smtClean="0">
                <a:latin typeface="Comic Sans MS" pitchFamily="66" charset="0"/>
              </a:rPr>
              <a:t>值明显低于质子的</a:t>
            </a:r>
            <a:r>
              <a:rPr lang="en-US" altLang="zh-CN" sz="2400" dirty="0" err="1" smtClean="0">
                <a:latin typeface="Comic Sans MS" pitchFamily="66" charset="0"/>
              </a:rPr>
              <a:t>dE</a:t>
            </a:r>
            <a:r>
              <a:rPr lang="en-US" altLang="zh-CN" sz="2400" dirty="0" smtClean="0">
                <a:latin typeface="Comic Sans MS" pitchFamily="66" charset="0"/>
              </a:rPr>
              <a:t>/dx</a:t>
            </a:r>
            <a:r>
              <a:rPr lang="zh-CN" altLang="en-US" sz="2400" dirty="0" smtClean="0">
                <a:latin typeface="Comic Sans MS" pitchFamily="66" charset="0"/>
              </a:rPr>
              <a:t>值，可以据此区分</a:t>
            </a:r>
            <a:r>
              <a:rPr lang="en-US" altLang="zh-CN" sz="2400" dirty="0" smtClean="0">
                <a:latin typeface="Comic Sans MS" pitchFamily="66" charset="0"/>
              </a:rPr>
              <a:t>γ</a:t>
            </a:r>
            <a:r>
              <a:rPr lang="zh-CN" altLang="en-US" sz="2400" dirty="0" smtClean="0">
                <a:latin typeface="Comic Sans MS" pitchFamily="66" charset="0"/>
              </a:rPr>
              <a:t>事例和中子事例，实现</a:t>
            </a:r>
            <a:r>
              <a:rPr lang="zh-CN" altLang="en-US" sz="2400" dirty="0" smtClean="0">
                <a:solidFill>
                  <a:srgbClr val="FF0000"/>
                </a:solidFill>
                <a:latin typeface="Comic Sans MS" pitchFamily="66" charset="0"/>
              </a:rPr>
              <a:t>较高的</a:t>
            </a:r>
            <a:r>
              <a:rPr lang="en-US" altLang="zh-CN" sz="2400" dirty="0" smtClean="0">
                <a:solidFill>
                  <a:srgbClr val="FF0000"/>
                </a:solidFill>
                <a:latin typeface="Comic Sans MS" pitchFamily="66" charset="0"/>
              </a:rPr>
              <a:t>n/γ</a:t>
            </a:r>
            <a:r>
              <a:rPr lang="zh-CN" altLang="en-US" sz="2400" dirty="0" smtClean="0">
                <a:solidFill>
                  <a:srgbClr val="FF0000"/>
                </a:solidFill>
                <a:latin typeface="Comic Sans MS" pitchFamily="66" charset="0"/>
              </a:rPr>
              <a:t>抑制比</a:t>
            </a:r>
            <a:r>
              <a:rPr lang="zh-CN" altLang="en-US" sz="2400" dirty="0" smtClean="0">
                <a:latin typeface="Comic Sans MS" pitchFamily="66" charset="0"/>
              </a:rPr>
              <a:t>；</a:t>
            </a:r>
            <a:endParaRPr lang="en-US" altLang="zh-CN" sz="2400" dirty="0" smtClean="0">
              <a:latin typeface="Comic Sans MS" pitchFamily="66" charset="0"/>
            </a:endParaRPr>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941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err="1" smtClean="0"/>
              <a:t>nTPC</a:t>
            </a:r>
            <a:r>
              <a:rPr lang="zh-CN" altLang="en-US" sz="3600" dirty="0" smtClean="0"/>
              <a:t>测量平台</a:t>
            </a:r>
            <a:endParaRPr lang="zh-CN" altLang="en-US" sz="3600" dirty="0"/>
          </a:p>
        </p:txBody>
      </p:sp>
      <p:graphicFrame>
        <p:nvGraphicFramePr>
          <p:cNvPr id="3" name="图示 2"/>
          <p:cNvGraphicFramePr/>
          <p:nvPr>
            <p:extLst>
              <p:ext uri="{D42A27DB-BD31-4B8C-83A1-F6EECF244321}">
                <p14:modId xmlns:p14="http://schemas.microsoft.com/office/powerpoint/2010/main" val="350622718"/>
              </p:ext>
            </p:extLst>
          </p:nvPr>
        </p:nvGraphicFramePr>
        <p:xfrm>
          <a:off x="6804248" y="1412776"/>
          <a:ext cx="237626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直接连接符 1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4" descr="D:\nTPC课题文档整理\搭探测器照片\IMG_20140422_11262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9672" y="1484784"/>
            <a:ext cx="2723577" cy="20426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nTPC课题文档整理\搭探测器照片\IMG_20140505_1539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93614" y="1484784"/>
            <a:ext cx="2052227" cy="273630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接箭头连接符 21"/>
          <p:cNvCxnSpPr/>
          <p:nvPr/>
        </p:nvCxnSpPr>
        <p:spPr bwMode="auto">
          <a:xfrm flipV="1">
            <a:off x="1547664" y="2204866"/>
            <a:ext cx="864096" cy="122586"/>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cxnSp>
        <p:nvCxnSpPr>
          <p:cNvPr id="28" name="直接箭头连接符 27"/>
          <p:cNvCxnSpPr/>
          <p:nvPr/>
        </p:nvCxnSpPr>
        <p:spPr bwMode="auto">
          <a:xfrm flipV="1">
            <a:off x="1547664" y="2506126"/>
            <a:ext cx="1262537" cy="469821"/>
          </a:xfrm>
          <a:prstGeom prst="straightConnector1">
            <a:avLst/>
          </a:prstGeom>
          <a:noFill/>
          <a:ln w="25400" algn="ctr">
            <a:solidFill>
              <a:srgbClr val="FF0000"/>
            </a:solidFill>
            <a:round/>
            <a:headEnd/>
            <a:tailEnd type="arrow"/>
          </a:ln>
          <a:extLst>
            <a:ext uri="{909E8E84-426E-40DD-AFC4-6F175D3DCCD1}">
              <a14:hiddenFill xmlns:a14="http://schemas.microsoft.com/office/drawing/2010/main">
                <a:noFill/>
              </a14:hiddenFill>
            </a:ext>
          </a:extLst>
        </p:spPr>
      </p:cxnSp>
      <p:pic>
        <p:nvPicPr>
          <p:cNvPr id="27" name="Picture 109" descr="D:\nTPC课题文档整理\pad对应表\pad-QTE-CASA-FADC\fan_1.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29" t="1778" r="1582" b="1764"/>
          <a:stretch/>
        </p:blipFill>
        <p:spPr bwMode="auto">
          <a:xfrm>
            <a:off x="509607" y="3622903"/>
            <a:ext cx="2624814" cy="266506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393101" y="6289797"/>
            <a:ext cx="2170787" cy="369332"/>
          </a:xfrm>
          <a:prstGeom prst="rect">
            <a:avLst/>
          </a:prstGeom>
          <a:solidFill>
            <a:srgbClr val="FFC000"/>
          </a:solidFill>
          <a:ln>
            <a:solidFill>
              <a:schemeClr val="tx1"/>
            </a:solidFill>
          </a:ln>
        </p:spPr>
        <p:txBody>
          <a:bodyPr wrap="none" rtlCol="0">
            <a:spAutoFit/>
          </a:bodyPr>
          <a:lstStyle/>
          <a:p>
            <a:pPr algn="ctr"/>
            <a:r>
              <a:rPr lang="zh-CN" altLang="en-US" dirty="0" smtClean="0"/>
              <a:t>环形排布的</a:t>
            </a:r>
            <a:r>
              <a:rPr lang="zh-CN" altLang="en-US" dirty="0" smtClean="0"/>
              <a:t>读出</a:t>
            </a:r>
            <a:r>
              <a:rPr lang="en-US" altLang="zh-CN" dirty="0" smtClean="0"/>
              <a:t>pad</a:t>
            </a:r>
            <a:endParaRPr lang="zh-CN" altLang="en-US" dirty="0"/>
          </a:p>
        </p:txBody>
      </p:sp>
      <p:sp>
        <p:nvSpPr>
          <p:cNvPr id="21" name="TextBox 20"/>
          <p:cNvSpPr txBox="1"/>
          <p:nvPr/>
        </p:nvSpPr>
        <p:spPr>
          <a:xfrm>
            <a:off x="2720677" y="1475492"/>
            <a:ext cx="1608133" cy="369332"/>
          </a:xfrm>
          <a:prstGeom prst="rect">
            <a:avLst/>
          </a:prstGeom>
          <a:solidFill>
            <a:srgbClr val="FFC000"/>
          </a:solidFill>
          <a:ln>
            <a:solidFill>
              <a:schemeClr val="tx1"/>
            </a:solidFill>
          </a:ln>
        </p:spPr>
        <p:txBody>
          <a:bodyPr wrap="none" rtlCol="0">
            <a:spAutoFit/>
          </a:bodyPr>
          <a:lstStyle/>
          <a:p>
            <a:r>
              <a:rPr lang="en-US" altLang="zh-CN" dirty="0" err="1" smtClean="0"/>
              <a:t>nTPC</a:t>
            </a:r>
            <a:r>
              <a:rPr lang="zh-CN" altLang="en-US" dirty="0" smtClean="0"/>
              <a:t>读出端盖</a:t>
            </a:r>
            <a:endParaRPr lang="zh-CN" altLang="en-US" dirty="0"/>
          </a:p>
        </p:txBody>
      </p:sp>
      <p:sp>
        <p:nvSpPr>
          <p:cNvPr id="24" name="TextBox 23"/>
          <p:cNvSpPr txBox="1"/>
          <p:nvPr/>
        </p:nvSpPr>
        <p:spPr>
          <a:xfrm>
            <a:off x="6099510" y="3851756"/>
            <a:ext cx="646331" cy="369332"/>
          </a:xfrm>
          <a:prstGeom prst="rect">
            <a:avLst/>
          </a:prstGeom>
          <a:solidFill>
            <a:srgbClr val="FFC000"/>
          </a:solidFill>
          <a:ln>
            <a:solidFill>
              <a:schemeClr val="tx1"/>
            </a:solidFill>
          </a:ln>
        </p:spPr>
        <p:txBody>
          <a:bodyPr wrap="none" rtlCol="0">
            <a:spAutoFit/>
          </a:bodyPr>
          <a:lstStyle/>
          <a:p>
            <a:r>
              <a:rPr lang="zh-CN" altLang="en-US" dirty="0" smtClean="0"/>
              <a:t>场笼</a:t>
            </a:r>
            <a:endParaRPr lang="zh-CN" altLang="en-US" dirty="0"/>
          </a:p>
        </p:txBody>
      </p:sp>
      <p:pic>
        <p:nvPicPr>
          <p:cNvPr id="26" name="Picture 2" descr="D:\nTPC课题文档整理\搭探测器照片\IMG_20140416_16052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3545" y="4347233"/>
            <a:ext cx="2808312" cy="2106234"/>
          </a:xfrm>
          <a:prstGeom prst="rect">
            <a:avLst/>
          </a:prstGeom>
          <a:noFill/>
          <a:extLst>
            <a:ext uri="{909E8E84-426E-40DD-AFC4-6F175D3DCCD1}">
              <a14:hiddenFill xmlns:a14="http://schemas.microsoft.com/office/drawing/2010/main">
                <a:solidFill>
                  <a:srgbClr val="FFFFFF"/>
                </a:solidFill>
              </a14:hiddenFill>
            </a:ext>
          </a:extLst>
        </p:spPr>
      </p:pic>
      <p:sp>
        <p:nvSpPr>
          <p:cNvPr id="30" name="内容占位符 2"/>
          <p:cNvSpPr txBox="1">
            <a:spLocks/>
          </p:cNvSpPr>
          <p:nvPr/>
        </p:nvSpPr>
        <p:spPr>
          <a:xfrm>
            <a:off x="1547664" y="3773333"/>
            <a:ext cx="2127076" cy="526177"/>
          </a:xfrm>
          <a:prstGeom prst="rect">
            <a:avLst/>
          </a:prstGeom>
          <a:solidFill>
            <a:srgbClr val="92D050"/>
          </a:solidFill>
          <a:ln w="12700" cap="flat" cmpd="sng" algn="ctr">
            <a:solidFill>
              <a:schemeClr val="tx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spcBef>
                <a:spcPts val="0"/>
              </a:spcBef>
              <a:buNone/>
            </a:pPr>
            <a:r>
              <a:rPr lang="zh-CN" altLang="en-US" sz="1400" dirty="0" smtClean="0">
                <a:solidFill>
                  <a:schemeClr val="tx1"/>
                </a:solidFill>
              </a:rPr>
              <a:t>探测面积：</a:t>
            </a:r>
            <a:r>
              <a:rPr lang="en-US" altLang="zh-CN" sz="1400" dirty="0" smtClean="0">
                <a:solidFill>
                  <a:schemeClr val="tx1"/>
                </a:solidFill>
              </a:rPr>
              <a:t>10cm×10cm</a:t>
            </a:r>
          </a:p>
          <a:p>
            <a:pPr marL="0" indent="0">
              <a:spcBef>
                <a:spcPts val="0"/>
              </a:spcBef>
              <a:buNone/>
            </a:pPr>
            <a:r>
              <a:rPr lang="en-US" altLang="zh-CN" sz="1400" dirty="0" smtClean="0">
                <a:solidFill>
                  <a:schemeClr val="tx1"/>
                </a:solidFill>
              </a:rPr>
              <a:t>Pad</a:t>
            </a:r>
            <a:r>
              <a:rPr lang="zh-CN" altLang="en-US" sz="1400" dirty="0" smtClean="0">
                <a:solidFill>
                  <a:schemeClr val="tx1"/>
                </a:solidFill>
              </a:rPr>
              <a:t>尺寸：</a:t>
            </a:r>
            <a:r>
              <a:rPr lang="en-US" altLang="zh-CN" sz="1400" dirty="0" smtClean="0">
                <a:solidFill>
                  <a:schemeClr val="tx1"/>
                </a:solidFill>
              </a:rPr>
              <a:t>5mm×2mm</a:t>
            </a:r>
            <a:endParaRPr lang="en-US" altLang="zh-CN" sz="1100" dirty="0" smtClean="0">
              <a:solidFill>
                <a:schemeClr val="tx1"/>
              </a:solidFill>
            </a:endParaRPr>
          </a:p>
        </p:txBody>
      </p:sp>
      <p:sp>
        <p:nvSpPr>
          <p:cNvPr id="31" name="TextBox 30"/>
          <p:cNvSpPr txBox="1"/>
          <p:nvPr/>
        </p:nvSpPr>
        <p:spPr>
          <a:xfrm>
            <a:off x="5653861" y="6079420"/>
            <a:ext cx="1107996" cy="369332"/>
          </a:xfrm>
          <a:prstGeom prst="rect">
            <a:avLst/>
          </a:prstGeom>
          <a:solidFill>
            <a:srgbClr val="FFC000"/>
          </a:solidFill>
          <a:ln>
            <a:solidFill>
              <a:schemeClr val="tx1"/>
            </a:solidFill>
          </a:ln>
        </p:spPr>
        <p:txBody>
          <a:bodyPr wrap="none" rtlCol="0">
            <a:spAutoFit/>
          </a:bodyPr>
          <a:lstStyle/>
          <a:p>
            <a:r>
              <a:rPr lang="zh-CN" altLang="en-US" dirty="0" smtClean="0"/>
              <a:t>漂移电极</a:t>
            </a:r>
            <a:endParaRPr lang="zh-CN" altLang="en-US" dirty="0"/>
          </a:p>
        </p:txBody>
      </p:sp>
      <p:sp>
        <p:nvSpPr>
          <p:cNvPr id="7" name="TextBox 6"/>
          <p:cNvSpPr txBox="1"/>
          <p:nvPr/>
        </p:nvSpPr>
        <p:spPr>
          <a:xfrm>
            <a:off x="417612" y="2142786"/>
            <a:ext cx="1202060" cy="369332"/>
          </a:xfrm>
          <a:prstGeom prst="rect">
            <a:avLst/>
          </a:prstGeom>
          <a:solidFill>
            <a:srgbClr val="FFC000"/>
          </a:solidFill>
          <a:ln>
            <a:solidFill>
              <a:schemeClr val="tx1"/>
            </a:solidFill>
          </a:ln>
        </p:spPr>
        <p:txBody>
          <a:bodyPr wrap="none" rtlCol="0">
            <a:spAutoFit/>
          </a:bodyPr>
          <a:lstStyle/>
          <a:p>
            <a:r>
              <a:rPr lang="en-US" altLang="zh-CN" dirty="0" smtClean="0"/>
              <a:t>Guard-ring</a:t>
            </a:r>
            <a:endParaRPr lang="zh-CN" altLang="en-US" dirty="0"/>
          </a:p>
        </p:txBody>
      </p:sp>
      <p:sp>
        <p:nvSpPr>
          <p:cNvPr id="32" name="TextBox 31"/>
          <p:cNvSpPr txBox="1"/>
          <p:nvPr/>
        </p:nvSpPr>
        <p:spPr>
          <a:xfrm>
            <a:off x="391939" y="2741036"/>
            <a:ext cx="1227195" cy="369332"/>
          </a:xfrm>
          <a:prstGeom prst="rect">
            <a:avLst/>
          </a:prstGeom>
          <a:solidFill>
            <a:srgbClr val="FFC000"/>
          </a:solidFill>
          <a:ln>
            <a:solidFill>
              <a:schemeClr val="tx1"/>
            </a:solidFill>
          </a:ln>
        </p:spPr>
        <p:txBody>
          <a:bodyPr wrap="none" rtlCol="0">
            <a:spAutoFit/>
          </a:bodyPr>
          <a:lstStyle/>
          <a:p>
            <a:r>
              <a:rPr lang="en-US" altLang="zh-CN" dirty="0" smtClean="0"/>
              <a:t>Triple-GEM</a:t>
            </a:r>
            <a:endParaRPr lang="zh-CN" altLang="en-US" dirty="0"/>
          </a:p>
        </p:txBody>
      </p:sp>
    </p:spTree>
    <p:extLst>
      <p:ext uri="{BB962C8B-B14F-4D97-AF65-F5344CB8AC3E}">
        <p14:creationId xmlns:p14="http://schemas.microsoft.com/office/powerpoint/2010/main" val="1907072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TPC课题文档整理\搭探测器照片\搭探测器照片\IMG_20140513_1511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21" t="9541" r="11367" b="11056"/>
          <a:stretch/>
        </p:blipFill>
        <p:spPr bwMode="auto">
          <a:xfrm>
            <a:off x="4355976" y="170304"/>
            <a:ext cx="4448986" cy="32948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nTPC课题文档整理\搭探测器照片\IMG_20140506_1636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06" t="3333" r="14079" b="11404"/>
          <a:stretch/>
        </p:blipFill>
        <p:spPr bwMode="auto">
          <a:xfrm>
            <a:off x="159810" y="147237"/>
            <a:ext cx="3409430" cy="32876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huang-m11\Desktop\60B5BE719C937518BF5134A8662A7E59.jpg"/>
          <p:cNvPicPr>
            <a:picLocks noChangeAspect="1" noChangeArrowheads="1"/>
          </p:cNvPicPr>
          <p:nvPr/>
        </p:nvPicPr>
        <p:blipFill rotWithShape="1">
          <a:blip r:embed="rId4">
            <a:extLst>
              <a:ext uri="{28A0092B-C50C-407E-A947-70E740481C1C}">
                <a14:useLocalDpi xmlns:a14="http://schemas.microsoft.com/office/drawing/2010/main" val="0"/>
              </a:ext>
            </a:extLst>
          </a:blip>
          <a:srcRect l="22691" t="11740" r="19867" b="13982"/>
          <a:stretch/>
        </p:blipFill>
        <p:spPr bwMode="auto">
          <a:xfrm>
            <a:off x="159810" y="3465162"/>
            <a:ext cx="3409430" cy="33065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huang-m11\Desktop\B8D0F0489A626CD8B09E73BA903C00B4.jpg"/>
          <p:cNvPicPr>
            <a:picLocks noChangeAspect="1" noChangeArrowheads="1"/>
          </p:cNvPicPr>
          <p:nvPr/>
        </p:nvPicPr>
        <p:blipFill rotWithShape="1">
          <a:blip r:embed="rId5">
            <a:extLst>
              <a:ext uri="{28A0092B-C50C-407E-A947-70E740481C1C}">
                <a14:useLocalDpi xmlns:a14="http://schemas.microsoft.com/office/drawing/2010/main" val="0"/>
              </a:ext>
            </a:extLst>
          </a:blip>
          <a:srcRect l="15364" t="16991" r="11511" b="13635"/>
          <a:stretch/>
        </p:blipFill>
        <p:spPr bwMode="auto">
          <a:xfrm>
            <a:off x="4355976" y="3621890"/>
            <a:ext cx="4448986" cy="31656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61107" y="132610"/>
            <a:ext cx="1608133" cy="369332"/>
          </a:xfrm>
          <a:prstGeom prst="rect">
            <a:avLst/>
          </a:prstGeom>
          <a:solidFill>
            <a:srgbClr val="FFC000"/>
          </a:solidFill>
          <a:ln>
            <a:solidFill>
              <a:schemeClr val="tx1"/>
            </a:solidFill>
          </a:ln>
        </p:spPr>
        <p:txBody>
          <a:bodyPr wrap="none" rtlCol="0">
            <a:spAutoFit/>
          </a:bodyPr>
          <a:lstStyle/>
          <a:p>
            <a:r>
              <a:rPr lang="en-US" altLang="zh-CN" dirty="0" err="1" smtClean="0"/>
              <a:t>nTPC</a:t>
            </a:r>
            <a:r>
              <a:rPr lang="zh-CN" altLang="en-US" dirty="0" smtClean="0"/>
              <a:t>读出端盖</a:t>
            </a:r>
            <a:endParaRPr lang="zh-CN" altLang="en-US" dirty="0"/>
          </a:p>
        </p:txBody>
      </p:sp>
      <p:sp>
        <p:nvSpPr>
          <p:cNvPr id="8" name="TextBox 7"/>
          <p:cNvSpPr txBox="1"/>
          <p:nvPr/>
        </p:nvSpPr>
        <p:spPr>
          <a:xfrm>
            <a:off x="6948264" y="179348"/>
            <a:ext cx="1838965" cy="369332"/>
          </a:xfrm>
          <a:prstGeom prst="rect">
            <a:avLst/>
          </a:prstGeom>
          <a:solidFill>
            <a:srgbClr val="FFC000"/>
          </a:solidFill>
          <a:ln>
            <a:solidFill>
              <a:schemeClr val="tx1"/>
            </a:solidFill>
          </a:ln>
        </p:spPr>
        <p:txBody>
          <a:bodyPr wrap="none" rtlCol="0">
            <a:spAutoFit/>
          </a:bodyPr>
          <a:lstStyle/>
          <a:p>
            <a:r>
              <a:rPr lang="en-US" altLang="zh-CN" dirty="0" err="1" smtClean="0"/>
              <a:t>nTPC</a:t>
            </a:r>
            <a:r>
              <a:rPr lang="zh-CN" altLang="en-US" dirty="0" smtClean="0"/>
              <a:t>不锈钢外筒</a:t>
            </a:r>
            <a:endParaRPr lang="zh-CN" altLang="en-US" dirty="0"/>
          </a:p>
        </p:txBody>
      </p:sp>
      <p:sp>
        <p:nvSpPr>
          <p:cNvPr id="9" name="TextBox 8"/>
          <p:cNvSpPr txBox="1"/>
          <p:nvPr/>
        </p:nvSpPr>
        <p:spPr>
          <a:xfrm>
            <a:off x="7519995" y="3621890"/>
            <a:ext cx="1284967" cy="369332"/>
          </a:xfrm>
          <a:prstGeom prst="rect">
            <a:avLst/>
          </a:prstGeom>
          <a:solidFill>
            <a:srgbClr val="FFC000"/>
          </a:solidFill>
          <a:ln>
            <a:solidFill>
              <a:schemeClr val="tx1"/>
            </a:solidFill>
          </a:ln>
        </p:spPr>
        <p:txBody>
          <a:bodyPr wrap="none" rtlCol="0">
            <a:spAutoFit/>
          </a:bodyPr>
          <a:lstStyle/>
          <a:p>
            <a:r>
              <a:rPr lang="en-US" altLang="zh-CN" dirty="0" smtClean="0"/>
              <a:t>DAQ</a:t>
            </a:r>
            <a:r>
              <a:rPr lang="zh-CN" altLang="en-US" dirty="0" smtClean="0"/>
              <a:t>数采板</a:t>
            </a:r>
            <a:endParaRPr lang="zh-CN" altLang="en-US" dirty="0"/>
          </a:p>
        </p:txBody>
      </p:sp>
      <p:sp>
        <p:nvSpPr>
          <p:cNvPr id="10" name="TextBox 9"/>
          <p:cNvSpPr txBox="1"/>
          <p:nvPr/>
        </p:nvSpPr>
        <p:spPr>
          <a:xfrm>
            <a:off x="1619672" y="3459691"/>
            <a:ext cx="1913473" cy="369332"/>
          </a:xfrm>
          <a:prstGeom prst="rect">
            <a:avLst/>
          </a:prstGeom>
          <a:solidFill>
            <a:srgbClr val="FFC000"/>
          </a:solidFill>
          <a:ln>
            <a:solidFill>
              <a:schemeClr val="tx1"/>
            </a:solidFill>
          </a:ln>
        </p:spPr>
        <p:txBody>
          <a:bodyPr wrap="none" rtlCol="0">
            <a:spAutoFit/>
          </a:bodyPr>
          <a:lstStyle/>
          <a:p>
            <a:r>
              <a:rPr lang="en-US" altLang="zh-CN" dirty="0" smtClean="0"/>
              <a:t>CASA-GEM</a:t>
            </a:r>
            <a:r>
              <a:rPr lang="zh-CN" altLang="en-US" dirty="0" smtClean="0"/>
              <a:t>前放板</a:t>
            </a:r>
            <a:endParaRPr lang="zh-CN" altLang="en-US" dirty="0"/>
          </a:p>
        </p:txBody>
      </p:sp>
      <p:pic>
        <p:nvPicPr>
          <p:cNvPr id="16" name="Picture 5" descr="D:\nTPC_DAQ\nTPC_DAQ_1.0\未命名.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672" y="1484784"/>
            <a:ext cx="5816958" cy="32403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866970" y="1490865"/>
            <a:ext cx="1569660" cy="369332"/>
          </a:xfrm>
          <a:prstGeom prst="rect">
            <a:avLst/>
          </a:prstGeom>
          <a:solidFill>
            <a:srgbClr val="FFC000"/>
          </a:solidFill>
          <a:ln>
            <a:solidFill>
              <a:schemeClr val="tx1"/>
            </a:solidFill>
          </a:ln>
        </p:spPr>
        <p:txBody>
          <a:bodyPr wrap="none" rtlCol="0">
            <a:spAutoFit/>
          </a:bodyPr>
          <a:lstStyle/>
          <a:p>
            <a:r>
              <a:rPr lang="zh-CN" altLang="en-US" dirty="0" smtClean="0"/>
              <a:t>数据处理软件</a:t>
            </a:r>
            <a:endParaRPr lang="zh-CN" altLang="en-US" dirty="0"/>
          </a:p>
        </p:txBody>
      </p:sp>
    </p:spTree>
    <p:extLst>
      <p:ext uri="{BB962C8B-B14F-4D97-AF65-F5344CB8AC3E}">
        <p14:creationId xmlns:p14="http://schemas.microsoft.com/office/powerpoint/2010/main" val="27840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alpha</a:t>
            </a:r>
            <a:r>
              <a:rPr lang="zh-CN" altLang="en-US" sz="3600" dirty="0" smtClean="0"/>
              <a:t>粒子测试实验目的</a:t>
            </a:r>
            <a:endParaRPr lang="en-US" altLang="zh-CN" sz="3600" dirty="0"/>
          </a:p>
        </p:txBody>
      </p:sp>
      <p:sp>
        <p:nvSpPr>
          <p:cNvPr id="3" name="内容占位符 2"/>
          <p:cNvSpPr>
            <a:spLocks noGrp="1"/>
          </p:cNvSpPr>
          <p:nvPr>
            <p:ph idx="1"/>
          </p:nvPr>
        </p:nvSpPr>
        <p:spPr/>
        <p:txBody>
          <a:bodyPr>
            <a:normAutofit/>
          </a:bodyPr>
          <a:lstStyle/>
          <a:p>
            <a:r>
              <a:rPr lang="zh-CN" altLang="en-US" sz="2400" u="sng" dirty="0" smtClean="0"/>
              <a:t>验证</a:t>
            </a:r>
            <a:r>
              <a:rPr lang="en-US" altLang="zh-CN" sz="2400" u="sng" dirty="0" err="1" smtClean="0"/>
              <a:t>nTPC</a:t>
            </a:r>
            <a:r>
              <a:rPr lang="zh-CN" altLang="en-US" sz="2400" u="sng" dirty="0" smtClean="0"/>
              <a:t>的基本工作原理</a:t>
            </a:r>
            <a:endParaRPr lang="en-US" altLang="zh-CN" sz="2400" u="sng" dirty="0" smtClean="0"/>
          </a:p>
          <a:p>
            <a:pPr lvl="1"/>
            <a:r>
              <a:rPr lang="zh-CN" altLang="en-US" sz="2000" dirty="0" smtClean="0"/>
              <a:t>验证反冲质子法的可行性</a:t>
            </a:r>
            <a:r>
              <a:rPr lang="en-US" altLang="zh-CN" sz="2000" dirty="0" smtClean="0"/>
              <a:t/>
            </a:r>
            <a:br>
              <a:rPr lang="en-US" altLang="zh-CN" sz="2000" dirty="0" smtClean="0"/>
            </a:br>
            <a:endParaRPr lang="en-US" altLang="zh-CN" sz="2000" dirty="0" smtClean="0"/>
          </a:p>
          <a:p>
            <a:r>
              <a:rPr lang="zh-CN" altLang="en-US" sz="2400" u="sng" dirty="0" smtClean="0"/>
              <a:t>测量</a:t>
            </a:r>
            <a:r>
              <a:rPr lang="en-US" altLang="zh-CN" sz="2400" u="sng" dirty="0" err="1" smtClean="0"/>
              <a:t>nTPC</a:t>
            </a:r>
            <a:r>
              <a:rPr lang="zh-CN" altLang="en-US" sz="2400" u="sng" dirty="0" smtClean="0"/>
              <a:t>的基本参数</a:t>
            </a:r>
            <a:endParaRPr lang="en-US" altLang="zh-CN" sz="2400" u="sng" dirty="0" smtClean="0"/>
          </a:p>
          <a:p>
            <a:pPr lvl="1"/>
            <a:r>
              <a:rPr lang="zh-CN" altLang="en-US" sz="2000" dirty="0" smtClean="0"/>
              <a:t>能量分辨率，空间分辨率，角度分辨率</a:t>
            </a:r>
            <a:endParaRPr lang="en-US" altLang="zh-CN" sz="2000" dirty="0" smtClean="0"/>
          </a:p>
          <a:p>
            <a:pPr lvl="1"/>
            <a:endParaRPr lang="en-US" altLang="zh-CN" sz="2000" dirty="0" smtClean="0"/>
          </a:p>
          <a:p>
            <a:r>
              <a:rPr lang="zh-CN" altLang="en-US" sz="2400" u="sng" dirty="0" smtClean="0"/>
              <a:t>利用实验结果，外推出</a:t>
            </a:r>
            <a:r>
              <a:rPr lang="en-US" altLang="zh-CN" sz="2400" u="sng" dirty="0" err="1" smtClean="0"/>
              <a:t>nTPC</a:t>
            </a:r>
            <a:r>
              <a:rPr lang="zh-CN" altLang="en-US" sz="2400" u="sng" dirty="0" smtClean="0"/>
              <a:t>的中子能量分辨率</a:t>
            </a:r>
            <a:endParaRPr lang="en-US" altLang="zh-CN" sz="2400" u="sng" dirty="0" smtClean="0"/>
          </a:p>
          <a:p>
            <a:pPr lvl="1"/>
            <a:r>
              <a:rPr lang="zh-CN" altLang="en-US" sz="2000" dirty="0" smtClean="0"/>
              <a:t>主要利用测得的</a:t>
            </a:r>
            <a:r>
              <a:rPr lang="en-US" altLang="zh-CN" sz="2000" dirty="0" err="1" smtClean="0"/>
              <a:t>nTPC</a:t>
            </a:r>
            <a:r>
              <a:rPr lang="zh-CN" altLang="en-US" sz="2000" dirty="0"/>
              <a:t>的</a:t>
            </a:r>
            <a:r>
              <a:rPr lang="en-US" altLang="zh-CN" sz="2000" dirty="0" smtClean="0"/>
              <a:t>z</a:t>
            </a:r>
            <a:r>
              <a:rPr lang="zh-CN" altLang="en-US" sz="2000" dirty="0" smtClean="0"/>
              <a:t>方向空间分辨率</a:t>
            </a:r>
            <a:endParaRPr lang="en-US" altLang="zh-CN" sz="2000" dirty="0" smtClean="0"/>
          </a:p>
          <a:p>
            <a:pPr lvl="1"/>
            <a:r>
              <a:rPr lang="zh-CN" altLang="en-US" sz="2000" dirty="0" smtClean="0"/>
              <a:t>采用解析计算和模拟相结合的方法进行估计</a:t>
            </a:r>
            <a:endParaRPr lang="zh-CN" altLang="en-US" sz="2000" dirty="0"/>
          </a:p>
        </p:txBody>
      </p:sp>
      <p:cxnSp>
        <p:nvCxnSpPr>
          <p:cNvPr id="4" name="直接连接符 3"/>
          <p:cNvCxnSpPr/>
          <p:nvPr/>
        </p:nvCxnSpPr>
        <p:spPr>
          <a:xfrm>
            <a:off x="899592" y="1196752"/>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034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normAutofit/>
          </a:bodyPr>
          <a:lstStyle/>
          <a:p>
            <a:r>
              <a:rPr lang="en-US" altLang="zh-CN" sz="3600" dirty="0" smtClean="0"/>
              <a:t>alpha</a:t>
            </a:r>
            <a:r>
              <a:rPr lang="zh-CN" altLang="en-US" sz="3600" dirty="0" smtClean="0"/>
              <a:t>粒子</a:t>
            </a:r>
            <a:r>
              <a:rPr lang="zh-CN" altLang="en-US" sz="3600" dirty="0"/>
              <a:t>测试</a:t>
            </a:r>
            <a:r>
              <a:rPr lang="zh-CN" altLang="en-US" sz="3600" dirty="0" smtClean="0"/>
              <a:t>实验</a:t>
            </a:r>
            <a:r>
              <a:rPr lang="zh-CN" altLang="en-US" sz="3600" dirty="0"/>
              <a:t>平台</a:t>
            </a:r>
            <a:endParaRPr lang="en-US" altLang="zh-CN" sz="3600" dirty="0"/>
          </a:p>
        </p:txBody>
      </p:sp>
      <p:cxnSp>
        <p:nvCxnSpPr>
          <p:cNvPr id="4" name="直接连接符 3"/>
          <p:cNvCxnSpPr/>
          <p:nvPr/>
        </p:nvCxnSpPr>
        <p:spPr>
          <a:xfrm>
            <a:off x="899592" y="966738"/>
            <a:ext cx="720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图片 4"/>
          <p:cNvPicPr/>
          <p:nvPr/>
        </p:nvPicPr>
        <p:blipFill>
          <a:blip r:embed="rId2" cstate="print">
            <a:extLst>
              <a:ext uri="{28A0092B-C50C-407E-A947-70E740481C1C}">
                <a14:useLocalDpi xmlns:a14="http://schemas.microsoft.com/office/drawing/2010/main" val="0"/>
              </a:ext>
            </a:extLst>
          </a:blip>
          <a:stretch>
            <a:fillRect/>
          </a:stretch>
        </p:blipFill>
        <p:spPr>
          <a:xfrm>
            <a:off x="329559" y="1343772"/>
            <a:ext cx="4501912" cy="2602610"/>
          </a:xfrm>
          <a:prstGeom prst="rect">
            <a:avLst/>
          </a:prstGeom>
        </p:spPr>
      </p:pic>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42" y="4029056"/>
            <a:ext cx="3391145" cy="254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descr="D:\研究生资料\科研\项目\nTPC\nTPC硬件工作\实验\利用TPC测试α射线\测量角度分辨率\Micro-TPC照片\IMG_20140102_1549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8791" y="1124744"/>
            <a:ext cx="3531795" cy="2648846"/>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D:\研究生资料\科研\项目\nTPC\nTPC硬件工作\实验\利用TPC测试α射线\测量角度分辨率\Micro-TPC照片\IMG_20140113_1547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6754" y="3936060"/>
            <a:ext cx="3523833" cy="26428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67744" y="1148784"/>
            <a:ext cx="1730538" cy="369332"/>
          </a:xfrm>
          <a:prstGeom prst="rect">
            <a:avLst/>
          </a:prstGeom>
          <a:solidFill>
            <a:srgbClr val="FFC000"/>
          </a:solidFill>
          <a:ln>
            <a:solidFill>
              <a:schemeClr val="tx1"/>
            </a:solidFill>
          </a:ln>
        </p:spPr>
        <p:txBody>
          <a:bodyPr wrap="none" rtlCol="0">
            <a:spAutoFit/>
          </a:bodyPr>
          <a:lstStyle/>
          <a:p>
            <a:r>
              <a:rPr lang="zh-CN" altLang="en-US" dirty="0" smtClean="0"/>
              <a:t>工作气体：</a:t>
            </a:r>
            <a:r>
              <a:rPr lang="en-US" altLang="zh-CN" dirty="0" smtClean="0"/>
              <a:t>P10</a:t>
            </a:r>
            <a:endParaRPr lang="zh-CN" altLang="en-US" dirty="0"/>
          </a:p>
        </p:txBody>
      </p:sp>
      <p:sp>
        <p:nvSpPr>
          <p:cNvPr id="9" name="TextBox 8"/>
          <p:cNvSpPr txBox="1"/>
          <p:nvPr/>
        </p:nvSpPr>
        <p:spPr>
          <a:xfrm>
            <a:off x="5126754" y="3287988"/>
            <a:ext cx="1133324" cy="369332"/>
          </a:xfrm>
          <a:prstGeom prst="rect">
            <a:avLst/>
          </a:prstGeom>
          <a:solidFill>
            <a:srgbClr val="FFC000"/>
          </a:solidFill>
          <a:ln>
            <a:solidFill>
              <a:schemeClr val="tx1"/>
            </a:solidFill>
          </a:ln>
        </p:spPr>
        <p:txBody>
          <a:bodyPr wrap="none" rtlCol="0">
            <a:spAutoFit/>
          </a:bodyPr>
          <a:lstStyle/>
          <a:p>
            <a:r>
              <a:rPr lang="en-US" altLang="zh-CN" dirty="0" smtClean="0"/>
              <a:t>Twin-GEM</a:t>
            </a:r>
            <a:endParaRPr lang="zh-CN" altLang="en-US" dirty="0"/>
          </a:p>
        </p:txBody>
      </p:sp>
      <p:cxnSp>
        <p:nvCxnSpPr>
          <p:cNvPr id="10" name="直接箭头连接符 9"/>
          <p:cNvCxnSpPr/>
          <p:nvPr/>
        </p:nvCxnSpPr>
        <p:spPr>
          <a:xfrm flipV="1">
            <a:off x="6269759" y="2645077"/>
            <a:ext cx="1110553" cy="6429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26754" y="2299557"/>
            <a:ext cx="1168653" cy="369332"/>
          </a:xfrm>
          <a:prstGeom prst="rect">
            <a:avLst/>
          </a:prstGeom>
          <a:solidFill>
            <a:srgbClr val="FFC000"/>
          </a:solidFill>
          <a:ln>
            <a:solidFill>
              <a:schemeClr val="tx1"/>
            </a:solidFill>
          </a:ln>
        </p:spPr>
        <p:txBody>
          <a:bodyPr wrap="none" rtlCol="0">
            <a:spAutoFit/>
          </a:bodyPr>
          <a:lstStyle/>
          <a:p>
            <a:r>
              <a:rPr lang="en-US" altLang="zh-CN" dirty="0" smtClean="0"/>
              <a:t>Collimator</a:t>
            </a:r>
            <a:endParaRPr lang="zh-CN" altLang="en-US" dirty="0"/>
          </a:p>
        </p:txBody>
      </p:sp>
      <p:cxnSp>
        <p:nvCxnSpPr>
          <p:cNvPr id="13" name="直接箭头连接符 12"/>
          <p:cNvCxnSpPr/>
          <p:nvPr/>
        </p:nvCxnSpPr>
        <p:spPr>
          <a:xfrm flipV="1">
            <a:off x="6269759" y="1978101"/>
            <a:ext cx="496874" cy="3214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9592" y="4067780"/>
            <a:ext cx="1913473" cy="369332"/>
          </a:xfrm>
          <a:prstGeom prst="rect">
            <a:avLst/>
          </a:prstGeom>
          <a:solidFill>
            <a:srgbClr val="FFC000"/>
          </a:solidFill>
          <a:ln>
            <a:solidFill>
              <a:schemeClr val="tx1"/>
            </a:solidFill>
          </a:ln>
        </p:spPr>
        <p:txBody>
          <a:bodyPr wrap="none" rtlCol="0">
            <a:spAutoFit/>
          </a:bodyPr>
          <a:lstStyle/>
          <a:p>
            <a:r>
              <a:rPr lang="en-US" altLang="zh-CN" dirty="0" smtClean="0"/>
              <a:t>CASA-GEM</a:t>
            </a:r>
            <a:r>
              <a:rPr lang="zh-CN" altLang="en-US" dirty="0" smtClean="0"/>
              <a:t>前放板</a:t>
            </a:r>
            <a:endParaRPr lang="zh-CN" altLang="en-US" dirty="0"/>
          </a:p>
        </p:txBody>
      </p:sp>
      <p:sp>
        <p:nvSpPr>
          <p:cNvPr id="20" name="TextBox 19"/>
          <p:cNvSpPr txBox="1"/>
          <p:nvPr/>
        </p:nvSpPr>
        <p:spPr>
          <a:xfrm>
            <a:off x="6516216" y="6209604"/>
            <a:ext cx="2140586" cy="369332"/>
          </a:xfrm>
          <a:prstGeom prst="rect">
            <a:avLst/>
          </a:prstGeom>
          <a:solidFill>
            <a:srgbClr val="FFC000"/>
          </a:solidFill>
          <a:ln>
            <a:solidFill>
              <a:schemeClr val="tx1"/>
            </a:solidFill>
          </a:ln>
        </p:spPr>
        <p:txBody>
          <a:bodyPr wrap="none" rtlCol="0">
            <a:spAutoFit/>
          </a:bodyPr>
          <a:lstStyle/>
          <a:p>
            <a:r>
              <a:rPr lang="en-US" altLang="zh-CN" dirty="0" smtClean="0"/>
              <a:t>FADC 1724A </a:t>
            </a:r>
            <a:r>
              <a:rPr lang="zh-CN" altLang="en-US" dirty="0" smtClean="0"/>
              <a:t>数采板</a:t>
            </a:r>
            <a:endParaRPr lang="zh-CN" altLang="en-US" dirty="0"/>
          </a:p>
        </p:txBody>
      </p:sp>
      <p:cxnSp>
        <p:nvCxnSpPr>
          <p:cNvPr id="21" name="直接箭头连接符 20"/>
          <p:cNvCxnSpPr/>
          <p:nvPr/>
        </p:nvCxnSpPr>
        <p:spPr>
          <a:xfrm flipV="1">
            <a:off x="7974932" y="5592244"/>
            <a:ext cx="485500" cy="6173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2264583" y="4455948"/>
            <a:ext cx="147177" cy="272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02572" y="1415852"/>
            <a:ext cx="1944763" cy="369332"/>
          </a:xfrm>
          <a:prstGeom prst="rect">
            <a:avLst/>
          </a:prstGeom>
          <a:solidFill>
            <a:srgbClr val="FFC000"/>
          </a:solidFill>
          <a:ln>
            <a:solidFill>
              <a:schemeClr val="tx1"/>
            </a:solidFill>
          </a:ln>
        </p:spPr>
        <p:txBody>
          <a:bodyPr wrap="none" rtlCol="0">
            <a:spAutoFit/>
          </a:bodyPr>
          <a:lstStyle/>
          <a:p>
            <a:r>
              <a:rPr lang="zh-CN" altLang="en-US" dirty="0" smtClean="0"/>
              <a:t>不锈钢片</a:t>
            </a:r>
            <a:r>
              <a:rPr lang="en-US" altLang="zh-CN" dirty="0" smtClean="0"/>
              <a:t>(0.2mm)</a:t>
            </a:r>
            <a:endParaRPr lang="zh-CN" altLang="en-US" dirty="0"/>
          </a:p>
        </p:txBody>
      </p:sp>
      <p:cxnSp>
        <p:nvCxnSpPr>
          <p:cNvPr id="22" name="直接箭头连接符 21"/>
          <p:cNvCxnSpPr/>
          <p:nvPr/>
        </p:nvCxnSpPr>
        <p:spPr>
          <a:xfrm flipH="1">
            <a:off x="4067944" y="1600518"/>
            <a:ext cx="432048" cy="282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4067944" y="1785184"/>
            <a:ext cx="432048" cy="3039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727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nTPC</Template>
  <TotalTime>2341</TotalTime>
  <Words>3831</Words>
  <Application>Microsoft Office PowerPoint</Application>
  <PresentationFormat>全屏显示(4:3)</PresentationFormat>
  <Paragraphs>442</Paragraphs>
  <Slides>31</Slides>
  <Notes>1</Notes>
  <HiddenSlides>1</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基于GEM-TPC的快中子能谱仪的alpha粒子测试实验</vt:lpstr>
      <vt:lpstr>内容提要</vt:lpstr>
      <vt:lpstr>课题研究背景</vt:lpstr>
      <vt:lpstr>nTPC探测器模型与工作原理</vt:lpstr>
      <vt:lpstr>相比传统中子能谱仪的优势</vt:lpstr>
      <vt:lpstr>nTPC测量平台</vt:lpstr>
      <vt:lpstr>PowerPoint 演示文稿</vt:lpstr>
      <vt:lpstr>alpha粒子测试实验目的</vt:lpstr>
      <vt:lpstr>alpha粒子测试实验平台</vt:lpstr>
      <vt:lpstr>alpha粒子实验内容和数据获取</vt:lpstr>
      <vt:lpstr>GEM膜增益一致性测试</vt:lpstr>
      <vt:lpstr>电子学系统增益标定和通道触发时间的校正</vt:lpstr>
      <vt:lpstr>数据预处理和信息的抽取</vt:lpstr>
      <vt:lpstr>PowerPoint 演示文稿</vt:lpstr>
      <vt:lpstr>alpha粒子的能量分辨率</vt:lpstr>
      <vt:lpstr>alpha粒子径迹的重建</vt:lpstr>
      <vt:lpstr>alpha粒子径迹角度的重建</vt:lpstr>
      <vt:lpstr>PowerPoint 演示文稿</vt:lpstr>
      <vt:lpstr>PowerPoint 演示文稿</vt:lpstr>
      <vt:lpstr>nTPC的z方向空间分辨率</vt:lpstr>
      <vt:lpstr>nTPC中子能量分辨率的估算</vt:lpstr>
      <vt:lpstr>PowerPoint 演示文稿</vt:lpstr>
      <vt:lpstr>PowerPoint 演示文稿</vt:lpstr>
      <vt:lpstr>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基于GEM-TPC的快中子能谱仪的物理设计与模拟计算</dc:title>
  <dc:creator>huang-m11</dc:creator>
  <cp:lastModifiedBy>huang-m11</cp:lastModifiedBy>
  <cp:revision>627</cp:revision>
  <dcterms:created xsi:type="dcterms:W3CDTF">2012-12-07T09:23:19Z</dcterms:created>
  <dcterms:modified xsi:type="dcterms:W3CDTF">2014-07-17T03:41:43Z</dcterms:modified>
</cp:coreProperties>
</file>