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76" r:id="rId4"/>
    <p:sldId id="275" r:id="rId5"/>
    <p:sldId id="268" r:id="rId6"/>
    <p:sldId id="258" r:id="rId7"/>
    <p:sldId id="278" r:id="rId8"/>
    <p:sldId id="259" r:id="rId9"/>
    <p:sldId id="261" r:id="rId10"/>
    <p:sldId id="270" r:id="rId11"/>
    <p:sldId id="257" r:id="rId12"/>
    <p:sldId id="277" r:id="rId13"/>
    <p:sldId id="272" r:id="rId14"/>
    <p:sldId id="28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84" d="100"/>
          <a:sy n="84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41783-8B8F-4079-812B-3288EA488D5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BA9A2-BB76-494B-8872-53A2C3B5AF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6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hzhy@mail.ustc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+mn-lt"/>
              </a:rPr>
              <a:t>Manufacture and performance of three 200×200mm² thermal-bonding </a:t>
            </a:r>
            <a:r>
              <a:rPr lang="en-US" altLang="zh-CN" sz="3200" dirty="0" err="1" smtClean="0">
                <a:latin typeface="+mn-lt"/>
              </a:rPr>
              <a:t>Micromegas</a:t>
            </a:r>
            <a:r>
              <a:rPr lang="en-US" altLang="zh-CN" sz="3200" dirty="0" smtClean="0">
                <a:latin typeface="+mn-lt"/>
              </a:rPr>
              <a:t> prototypes </a:t>
            </a:r>
            <a:endParaRPr lang="zh-CN" altLang="en-US" sz="3200" dirty="0"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10" y="2857496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 smtClean="0"/>
              <a:t>Zhiyong</a:t>
            </a:r>
            <a:r>
              <a:rPr lang="en-US" altLang="zh-CN" dirty="0" smtClean="0"/>
              <a:t> Zhang</a:t>
            </a:r>
            <a:r>
              <a:rPr lang="zh-CN" altLang="en-US" dirty="0" smtClean="0"/>
              <a:t>（张志永）</a:t>
            </a:r>
            <a:r>
              <a:rPr lang="en-US" altLang="zh-CN" dirty="0" smtClean="0"/>
              <a:t>, Liang Guan</a:t>
            </a:r>
            <a:r>
              <a:rPr lang="zh-CN" altLang="en-US" dirty="0" smtClean="0"/>
              <a:t>（管亮）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Xiaolian</a:t>
            </a:r>
            <a:r>
              <a:rPr lang="en-US" altLang="zh-CN" dirty="0" smtClean="0"/>
              <a:t> Wang</a:t>
            </a:r>
            <a:r>
              <a:rPr lang="zh-CN" altLang="en-US" dirty="0" smtClean="0"/>
              <a:t>（汪晓莲）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Tianchi</a:t>
            </a:r>
            <a:r>
              <a:rPr lang="en-US" altLang="zh-CN" dirty="0" smtClean="0"/>
              <a:t> Zhao</a:t>
            </a:r>
            <a:r>
              <a:rPr lang="zh-CN" altLang="en-US" dirty="0" smtClean="0"/>
              <a:t>（赵天池）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dirty="0" smtClean="0"/>
              <a:t>核</a:t>
            </a:r>
            <a:r>
              <a:rPr lang="zh-CN" altLang="en-US" dirty="0"/>
              <a:t>探测与核电子学国家重点实验室 </a:t>
            </a:r>
          </a:p>
          <a:p>
            <a:pPr algn="ctr"/>
            <a:r>
              <a:rPr lang="zh-CN" altLang="en-US" dirty="0"/>
              <a:t> </a:t>
            </a:r>
          </a:p>
          <a:p>
            <a:pPr algn="ctr"/>
            <a:r>
              <a:rPr lang="zh-CN" altLang="en-US" dirty="0"/>
              <a:t>中国科学技术大学近代物理系 </a:t>
            </a:r>
          </a:p>
          <a:p>
            <a:pPr algn="ctr"/>
            <a:r>
              <a:rPr lang="zh-CN" altLang="en-US" dirty="0"/>
              <a:t> </a:t>
            </a:r>
          </a:p>
          <a:p>
            <a:pPr algn="ctr"/>
            <a:r>
              <a:rPr lang="en-US" altLang="zh-CN" dirty="0"/>
              <a:t>E-mail: </a:t>
            </a:r>
            <a:r>
              <a:rPr lang="en-US" altLang="zh-CN" dirty="0" smtClean="0">
                <a:hlinkClick r:id="rId2"/>
              </a:rPr>
              <a:t>zhzhy@mail.ustc.edu.cn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en-US" altLang="zh-CN" dirty="0" smtClean="0"/>
              <a:t>2014/07/19-07/20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099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6158" y="560174"/>
            <a:ext cx="33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Absolute </a:t>
            </a:r>
            <a:r>
              <a:rPr lang="en-US" altLang="zh-CN" dirty="0" smtClean="0"/>
              <a:t>gain (left)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2664788"/>
              </p:ext>
            </p:extLst>
          </p:nvPr>
        </p:nvGraphicFramePr>
        <p:xfrm>
          <a:off x="466158" y="1556792"/>
          <a:ext cx="3817810" cy="3384376"/>
        </p:xfrm>
        <a:graphic>
          <a:graphicData uri="http://schemas.openxmlformats.org/presentationml/2006/ole">
            <p:oleObj spid="_x0000_s2171" name="Graph" r:id="rId3" imgW="4132800" imgH="2901600" progId="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1715461"/>
              </p:ext>
            </p:extLst>
          </p:nvPr>
        </p:nvGraphicFramePr>
        <p:xfrm>
          <a:off x="4499992" y="1556792"/>
          <a:ext cx="3926235" cy="3456384"/>
        </p:xfrm>
        <a:graphic>
          <a:graphicData uri="http://schemas.openxmlformats.org/presentationml/2006/ole">
            <p:oleObj spid="_x0000_s2172" name="Graph" r:id="rId4" imgW="4133088" imgH="2901696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4862" y="5164262"/>
            <a:ext cx="709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Energy resolution versus gas gain (⁵⁵Fe source 5.9keV x-rays) (right)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1826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36096" y="42117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20cm×20cm active area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65920" y="1616362"/>
            <a:ext cx="270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⁵⁵</a:t>
            </a:r>
            <a:r>
              <a:rPr lang="en-US" altLang="zh-CN" dirty="0" smtClean="0"/>
              <a:t>Fe source Scan direction: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62693"/>
            <a:ext cx="1944216" cy="19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59" descr="University-of-Washington-logo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4713" y="3356992"/>
            <a:ext cx="2209712" cy="224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7" y="5313982"/>
            <a:ext cx="7560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gas gain is mainly depend on the avalanche gap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which is determined by the flatness of hot plate, heating time, and pressure etc.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6158" y="560174"/>
            <a:ext cx="33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</a:t>
            </a:r>
            <a:r>
              <a:rPr lang="en-US" altLang="zh-CN" dirty="0"/>
              <a:t>Gain </a:t>
            </a:r>
            <a:r>
              <a:rPr lang="en-US" altLang="zh-CN" dirty="0" smtClean="0"/>
              <a:t>non-uniformity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4984567"/>
              </p:ext>
            </p:extLst>
          </p:nvPr>
        </p:nvGraphicFramePr>
        <p:xfrm>
          <a:off x="323528" y="1473048"/>
          <a:ext cx="5040560" cy="3528392"/>
        </p:xfrm>
        <a:graphic>
          <a:graphicData uri="http://schemas.openxmlformats.org/presentationml/2006/ole">
            <p:oleObj spid="_x0000_s4112" name="Graph" r:id="rId5" imgW="4132800" imgH="2901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5138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724128" y="2420888"/>
            <a:ext cx="1728192" cy="1465373"/>
          </a:xfrm>
          <a:prstGeom prst="rect">
            <a:avLst/>
          </a:prstGeom>
          <a:pattFill prst="ltVert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436096" y="42117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20cm×20cm active area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155590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Cu </a:t>
            </a:r>
            <a:r>
              <a:rPr lang="en-US" altLang="zh-CN" dirty="0" err="1" smtClean="0"/>
              <a:t>Kalpha</a:t>
            </a:r>
            <a:r>
              <a:rPr lang="en-US" altLang="zh-CN" dirty="0" smtClean="0"/>
              <a:t> x-rays source scanning (perpendicular </a:t>
            </a:r>
            <a:r>
              <a:rPr lang="en-US" altLang="zh-CN" dirty="0"/>
              <a:t>to </a:t>
            </a:r>
            <a:r>
              <a:rPr lang="en-US" altLang="zh-CN" dirty="0" smtClean="0"/>
              <a:t>the strips):</a:t>
            </a:r>
            <a:endParaRPr lang="zh-CN" altLang="en-US" dirty="0"/>
          </a:p>
        </p:txBody>
      </p:sp>
      <p:pic>
        <p:nvPicPr>
          <p:cNvPr id="11" name="图片 59" descr="University-of-Washington-logo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4713" y="3356992"/>
            <a:ext cx="2209712" cy="224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869160"/>
            <a:ext cx="7560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Fine scan the active area with a Cu-target x-ray gun in a ~15mm range, about ± 5% non-uniformity is obtained, which will affect less for the spatial resolution, since the cluster size of avalanches is smaller than 1 mm.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6158" y="560174"/>
            <a:ext cx="33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</a:t>
            </a:r>
            <a:r>
              <a:rPr lang="en-US" altLang="zh-CN" dirty="0" smtClean="0"/>
              <a:t>fine scan (Mm02)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5709919"/>
              </p:ext>
            </p:extLst>
          </p:nvPr>
        </p:nvGraphicFramePr>
        <p:xfrm>
          <a:off x="466158" y="1268760"/>
          <a:ext cx="4969938" cy="3600400"/>
        </p:xfrm>
        <a:graphic>
          <a:graphicData uri="http://schemas.openxmlformats.org/presentationml/2006/ole">
            <p:oleObj spid="_x0000_s3096" name="Graph" r:id="rId4" imgW="4132800" imgH="2901600" progId="">
              <p:embed/>
            </p:oleObj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6156176" y="2780928"/>
            <a:ext cx="1440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76256" y="2780928"/>
            <a:ext cx="1440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56176" y="3573016"/>
            <a:ext cx="1440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876256" y="3573016"/>
            <a:ext cx="1440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972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03596" y="1412776"/>
            <a:ext cx="457301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2667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altLang="zh-CN" dirty="0" smtClean="0">
                <a:latin typeface="Tw Cen MT" pitchFamily="34" charset="0"/>
              </a:rPr>
              <a:t>Signals from preamplifier are digitized and recorded through Digital Oscilloscope for offline analysis</a:t>
            </a:r>
          </a:p>
          <a:p>
            <a:pPr marL="266700" lvl="1" indent="-2667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altLang="zh-CN" dirty="0" smtClean="0">
                <a:latin typeface="Tw Cen MT" pitchFamily="34" charset="0"/>
              </a:rPr>
              <a:t>Pulse shapes are fitted (range: 2~3*rise time) with sigmoid function:</a:t>
            </a:r>
          </a:p>
          <a:p>
            <a:pPr marL="266700" lvl="1" indent="-2667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en-US" altLang="zh-CN" dirty="0" smtClean="0">
              <a:latin typeface="Tw Cen MT" pitchFamily="34" charset="0"/>
            </a:endParaRPr>
          </a:p>
          <a:p>
            <a:pPr marL="0" lvl="1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endParaRPr lang="en-US" altLang="zh-CN" dirty="0">
              <a:latin typeface="Tw Cen MT" pitchFamily="34" charset="0"/>
            </a:endParaRPr>
          </a:p>
          <a:p>
            <a:pPr marL="266700" lvl="1" indent="-2667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altLang="zh-CN" dirty="0" smtClean="0">
                <a:latin typeface="Tw Cen MT" pitchFamily="34" charset="0"/>
              </a:rPr>
              <a:t>Signal Amplitude and Rise time are extracted from the fitted function. </a:t>
            </a:r>
          </a:p>
          <a:p>
            <a:pPr marL="266700" lvl="1" indent="-2667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altLang="zh-CN" dirty="0" smtClean="0">
                <a:latin typeface="Tw Cen MT" pitchFamily="34" charset="0"/>
              </a:rPr>
              <a:t>Rise time: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878699" y="3212976"/>
                <a:ext cx="2945935" cy="8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altLang="zh-CN" i="1" smtClean="0">
                              <a:solidFill>
                                <a:srgbClr val="00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rgbClr val="00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solidFill>
                                    <a:srgbClr val="00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rgbClr val="00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i="1" smtClean="0">
                                      <a:solidFill>
                                        <a:srgbClr val="000066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solidFill>
                                        <a:srgbClr val="000066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66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66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 smtClean="0">
                                          <a:solidFill>
                                            <a:srgbClr val="000066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66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rgbClr val="000066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 smtClean="0">
                                          <a:solidFill>
                                            <a:srgbClr val="000066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66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𝑝</m:t>
                      </m:r>
                      <m:r>
                        <a:rPr lang="en-US" altLang="zh-CN" b="0" i="1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[3]</m:t>
                      </m:r>
                    </m:oMath>
                  </m:oMathPara>
                </a14:m>
                <a:endParaRPr lang="zh-CN" altLang="en-US" i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99" y="3212976"/>
                <a:ext cx="2945935" cy="8299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1691680" y="5059928"/>
                <a:ext cx="2532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CC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C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CC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10%−90%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=4.39∗</m:t>
                      </m:r>
                      <m:r>
                        <a:rPr lang="en-US" altLang="zh-CN" b="0" i="1" smtClean="0"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𝑝</m:t>
                      </m:r>
                      <m:r>
                        <a:rPr lang="en-US" altLang="zh-CN" b="0" i="1" smtClean="0"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[2]</m:t>
                      </m:r>
                    </m:oMath>
                  </m:oMathPara>
                </a14:m>
                <a:endParaRPr lang="en-US" altLang="zh-CN" i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59928"/>
                <a:ext cx="2532936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241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66158" y="560174"/>
            <a:ext cx="33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Pulse analysis</a:t>
            </a:r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5208" y="3991772"/>
            <a:ext cx="2757192" cy="21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9708" y="376030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7030A0"/>
                </a:solidFill>
              </a:rPr>
              <a:t>Risetime:110ns</a:t>
            </a:r>
            <a:endParaRPr lang="zh-CN" altLang="en-US" sz="1200" b="1" dirty="0">
              <a:solidFill>
                <a:srgbClr val="7030A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5208" y="1349723"/>
            <a:ext cx="2757192" cy="207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433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5508104" y="2420888"/>
            <a:ext cx="2304256" cy="2182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354" name="TextBox 20"/>
          <p:cNvSpPr txBox="1">
            <a:spLocks noChangeArrowheads="1"/>
          </p:cNvSpPr>
          <p:nvPr/>
        </p:nvSpPr>
        <p:spPr bwMode="auto">
          <a:xfrm>
            <a:off x="224771" y="1885597"/>
            <a:ext cx="26384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Cu X-rays tube(8KeV)</a:t>
            </a:r>
            <a:endParaRPr lang="zh-CN" altLang="en-US" sz="18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0356" name="组合 6"/>
          <p:cNvGrpSpPr>
            <a:grpSpLocks/>
          </p:cNvGrpSpPr>
          <p:nvPr/>
        </p:nvGrpSpPr>
        <p:grpSpPr bwMode="auto">
          <a:xfrm>
            <a:off x="2734648" y="1895574"/>
            <a:ext cx="1981368" cy="2731244"/>
            <a:chOff x="-264271" y="107372"/>
            <a:chExt cx="5141385" cy="4566107"/>
          </a:xfrm>
        </p:grpSpPr>
        <p:sp>
          <p:nvSpPr>
            <p:cNvPr id="14" name="立方体 13"/>
            <p:cNvSpPr/>
            <p:nvPr/>
          </p:nvSpPr>
          <p:spPr>
            <a:xfrm>
              <a:off x="683348" y="3183848"/>
              <a:ext cx="1441064" cy="1018983"/>
            </a:xfrm>
            <a:prstGeom prst="cube">
              <a:avLst>
                <a:gd name="adj" fmla="val 57432"/>
              </a:avLst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立方体 19"/>
            <p:cNvSpPr/>
            <p:nvPr/>
          </p:nvSpPr>
          <p:spPr>
            <a:xfrm>
              <a:off x="1474751" y="3183848"/>
              <a:ext cx="1441064" cy="1018983"/>
            </a:xfrm>
            <a:prstGeom prst="cube">
              <a:avLst>
                <a:gd name="adj" fmla="val 57432"/>
              </a:avLst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立方体 12"/>
            <p:cNvSpPr/>
            <p:nvPr/>
          </p:nvSpPr>
          <p:spPr>
            <a:xfrm>
              <a:off x="1039675" y="2676137"/>
              <a:ext cx="1842672" cy="658706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立方体 5"/>
            <p:cNvSpPr/>
            <p:nvPr/>
          </p:nvSpPr>
          <p:spPr>
            <a:xfrm>
              <a:off x="683346" y="2957584"/>
              <a:ext cx="1800199" cy="721061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流程图: 手动操作 16"/>
            <p:cNvSpPr/>
            <p:nvPr/>
          </p:nvSpPr>
          <p:spPr>
            <a:xfrm rot="10800000">
              <a:off x="1246486" y="460262"/>
              <a:ext cx="877924" cy="2497320"/>
            </a:xfrm>
            <a:prstGeom prst="flowChartManualOperati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7060" y="107372"/>
              <a:ext cx="1861015" cy="5145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+mn-ea"/>
                  <a:cs typeface="Times New Roman" pitchFamily="18" charset="0"/>
                </a:rPr>
                <a:t>source</a:t>
              </a:r>
              <a:endParaRPr lang="zh-CN" alt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V="1">
              <a:off x="539635" y="2717686"/>
              <a:ext cx="287425" cy="2878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H="1">
              <a:off x="899901" y="2292061"/>
              <a:ext cx="279551" cy="3546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0369" name="TextBox 28"/>
            <p:cNvSpPr txBox="1">
              <a:spLocks noChangeArrowheads="1"/>
            </p:cNvSpPr>
            <p:nvPr/>
          </p:nvSpPr>
          <p:spPr bwMode="auto">
            <a:xfrm rot="18632011">
              <a:off x="-816309" y="2198188"/>
              <a:ext cx="1902715" cy="79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150-5000</a:t>
              </a:r>
              <a:r>
                <a:rPr lang="el-GR" altLang="zh-CN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zh-CN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zh-CN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V="1">
              <a:off x="980616" y="4517474"/>
              <a:ext cx="4232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H="1" flipV="1">
              <a:off x="1474752" y="4517474"/>
              <a:ext cx="3779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0372" name="TextBox 33"/>
            <p:cNvSpPr txBox="1">
              <a:spLocks noChangeArrowheads="1"/>
            </p:cNvSpPr>
            <p:nvPr/>
          </p:nvSpPr>
          <p:spPr bwMode="auto">
            <a:xfrm>
              <a:off x="1969854" y="4158936"/>
              <a:ext cx="2907260" cy="514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100-5000</a:t>
              </a:r>
              <a:r>
                <a:rPr lang="el-GR" altLang="zh-CN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zh-CN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zh-CN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358" name="日期占位符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2014-7-20 </a:t>
            </a:r>
            <a:r>
              <a:rPr lang="zh-CN" altLang="en-US" sz="1400" smtClean="0">
                <a:solidFill>
                  <a:srgbClr val="000000"/>
                </a:solidFill>
              </a:rPr>
              <a:t>山东大学 威海</a:t>
            </a: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00359" name="页脚占位符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smtClean="0">
                <a:solidFill>
                  <a:srgbClr val="000000"/>
                </a:solidFill>
              </a:rPr>
              <a:t>第四届微结构气体探测器研讨会</a:t>
            </a:r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00360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527E50F-49B7-4976-A27B-50CEE1C162D2}" type="slidenum">
              <a:rPr lang="zh-CN" altLang="en-US" sz="140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158" y="560174"/>
            <a:ext cx="33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</a:t>
            </a:r>
            <a:r>
              <a:rPr lang="en-US" altLang="zh-CN" dirty="0" smtClean="0"/>
              <a:t>Rate capability study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9045" y="3695390"/>
            <a:ext cx="150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3333FF"/>
                </a:solidFill>
              </a:rPr>
              <a:t>collimator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16694" y="4688373"/>
            <a:ext cx="2376264" cy="144016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06800" y="4571836"/>
            <a:ext cx="150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3333FF"/>
                </a:solidFill>
              </a:rPr>
              <a:t>Micromegas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52120" y="4306661"/>
            <a:ext cx="45719" cy="8622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80112" y="2514839"/>
            <a:ext cx="2160240" cy="199641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89826" y="2730863"/>
            <a:ext cx="1734502" cy="15757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23104" y="5168929"/>
            <a:ext cx="324036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580112" y="5321329"/>
            <a:ext cx="20971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652120" y="5473729"/>
            <a:ext cx="4571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364088" y="160859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Germanium layer is around</a:t>
            </a:r>
            <a:endParaRPr lang="zh-CN" altLang="en-US" dirty="0"/>
          </a:p>
          <a:p>
            <a:r>
              <a:rPr lang="en-US" altLang="zh-CN" dirty="0" smtClean="0"/>
              <a:t>connected to the ground.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003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6158" y="560174"/>
            <a:ext cx="33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</a:t>
            </a:r>
            <a:r>
              <a:rPr lang="en-US" altLang="zh-CN" dirty="0" smtClean="0"/>
              <a:t>Rate capability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1624054"/>
              </p:ext>
            </p:extLst>
          </p:nvPr>
        </p:nvGraphicFramePr>
        <p:xfrm>
          <a:off x="179512" y="1124744"/>
          <a:ext cx="4320480" cy="3528392"/>
        </p:xfrm>
        <a:graphic>
          <a:graphicData uri="http://schemas.openxmlformats.org/presentationml/2006/ole">
            <p:oleObj spid="_x0000_s5128" name="Graph" r:id="rId3" imgW="4132800" imgH="2901600" progId="">
              <p:embed/>
            </p:oleObj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452" y="1949931"/>
            <a:ext cx="3859535" cy="296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571999" y="5118283"/>
            <a:ext cx="4082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zh-CN" sz="1200" b="1" dirty="0">
                <a:solidFill>
                  <a:srgbClr val="7030A0"/>
                </a:solidFill>
              </a:rPr>
              <a:t>T. </a:t>
            </a:r>
            <a:r>
              <a:rPr lang="en-GB" altLang="zh-CN" sz="1200" b="1" dirty="0" err="1">
                <a:solidFill>
                  <a:srgbClr val="7030A0"/>
                </a:solidFill>
              </a:rPr>
              <a:t>Alexopoulos</a:t>
            </a:r>
            <a:r>
              <a:rPr lang="en-GB" altLang="zh-CN" sz="1200" b="1" dirty="0">
                <a:solidFill>
                  <a:srgbClr val="7030A0"/>
                </a:solidFill>
              </a:rPr>
              <a:t>, et.al., </a:t>
            </a:r>
            <a:r>
              <a:rPr lang="en-GB" altLang="zh-CN" sz="1200" b="1" i="1" dirty="0">
                <a:solidFill>
                  <a:srgbClr val="7030A0"/>
                </a:solidFill>
              </a:rPr>
              <a:t>A spark-resistant bulk-</a:t>
            </a:r>
            <a:r>
              <a:rPr lang="en-GB" altLang="zh-CN" sz="1200" b="1" i="1" dirty="0" err="1">
                <a:solidFill>
                  <a:srgbClr val="7030A0"/>
                </a:solidFill>
              </a:rPr>
              <a:t>micromegas</a:t>
            </a:r>
            <a:r>
              <a:rPr lang="en-GB" altLang="zh-CN" sz="1200" b="1" i="1" dirty="0">
                <a:solidFill>
                  <a:srgbClr val="7030A0"/>
                </a:solidFill>
              </a:rPr>
              <a:t> chamber for high-rate applications</a:t>
            </a:r>
            <a:r>
              <a:rPr lang="en-GB" altLang="zh-CN" sz="1200" b="1" dirty="0">
                <a:solidFill>
                  <a:srgbClr val="7030A0"/>
                </a:solidFill>
              </a:rPr>
              <a:t>, </a:t>
            </a:r>
            <a:r>
              <a:rPr lang="en-US" altLang="zh-CN" sz="1200" b="1" dirty="0">
                <a:solidFill>
                  <a:srgbClr val="7030A0"/>
                </a:solidFill>
              </a:rPr>
              <a:t>2011 Nuclear Instruments and Methods in Physics Research A  640 110–118.</a:t>
            </a:r>
            <a:endParaRPr lang="zh-CN" altLang="zh-CN" sz="1200" b="1" dirty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452" y="540454"/>
            <a:ext cx="385953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508518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gain versus x-rays rate with different surface resistivity.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572000" y="500042"/>
            <a:ext cx="4082987" cy="5429288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85984" y="4357694"/>
            <a:ext cx="571504" cy="2143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171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6158" y="560174"/>
            <a:ext cx="33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</a:t>
            </a:r>
            <a:r>
              <a:rPr lang="en-US" altLang="zh-CN" dirty="0" smtClean="0"/>
              <a:t>Stability 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227687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Source: 5.9keV x-rays</a:t>
            </a:r>
          </a:p>
          <a:p>
            <a:r>
              <a:rPr lang="en-US" altLang="zh-CN" dirty="0" smtClean="0"/>
              <a:t>Operated  at a gain of ~9300;</a:t>
            </a:r>
          </a:p>
          <a:p>
            <a:r>
              <a:rPr lang="en-US" altLang="zh-CN" dirty="0" smtClean="0"/>
              <a:t>Radiation rate:150Hz </a:t>
            </a:r>
          </a:p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4824536" cy="35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867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34429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  <a:latin typeface="Calibri"/>
                <a:cs typeface="Calibri"/>
              </a:rPr>
              <a:t>• </a:t>
            </a:r>
            <a:r>
              <a:rPr lang="en-US" altLang="zh-CN" sz="2400" dirty="0">
                <a:solidFill>
                  <a:srgbClr val="7030A0"/>
                </a:solidFill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28586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cs typeface="Calibri"/>
              </a:rPr>
              <a:t>◊ </a:t>
            </a:r>
            <a:r>
              <a:rPr lang="en-US" altLang="zh-CN" dirty="0" smtClean="0">
                <a:cs typeface="Calibri"/>
              </a:rPr>
              <a:t>The thermal-bonding method had been developed to manufacture the   </a:t>
            </a:r>
            <a:r>
              <a:rPr lang="en-US" altLang="zh-CN" dirty="0" err="1" smtClean="0">
                <a:cs typeface="Calibri"/>
              </a:rPr>
              <a:t>Micromegas</a:t>
            </a:r>
            <a:r>
              <a:rPr lang="en-US" altLang="zh-CN" dirty="0" smtClean="0">
                <a:cs typeface="Calibri"/>
              </a:rPr>
              <a:t>,  the manufacture and performance are presented.</a:t>
            </a:r>
          </a:p>
          <a:p>
            <a:r>
              <a:rPr lang="zh-CN" altLang="en-US" sz="2000" b="1" dirty="0" smtClean="0">
                <a:solidFill>
                  <a:srgbClr val="C00000"/>
                </a:solidFill>
                <a:cs typeface="Calibri"/>
              </a:rPr>
              <a:t>◊ </a:t>
            </a:r>
            <a:r>
              <a:rPr lang="en-US" altLang="zh-CN" dirty="0" smtClean="0">
                <a:cs typeface="Calibri"/>
              </a:rPr>
              <a:t>High gain and good energy resolution are obtained with the 200×200 mm² prototypes.</a:t>
            </a:r>
          </a:p>
          <a:p>
            <a:r>
              <a:rPr lang="zh-CN" altLang="en-US" sz="2000" b="1" dirty="0" smtClean="0">
                <a:solidFill>
                  <a:srgbClr val="C00000"/>
                </a:solidFill>
                <a:cs typeface="Calibri"/>
              </a:rPr>
              <a:t>◊</a:t>
            </a:r>
            <a:r>
              <a:rPr lang="en-US" altLang="zh-CN" dirty="0" smtClean="0">
                <a:cs typeface="Calibri"/>
              </a:rPr>
              <a:t>The rate capability and stability are also studied, further improvements need to be carried out. </a:t>
            </a:r>
          </a:p>
          <a:p>
            <a:endParaRPr lang="en-US" altLang="zh-CN" dirty="0" smtClean="0">
              <a:cs typeface="Calibri"/>
            </a:endParaRPr>
          </a:p>
          <a:p>
            <a:r>
              <a:rPr lang="en-US" altLang="zh-CN" b="1" dirty="0" smtClean="0">
                <a:solidFill>
                  <a:srgbClr val="7030A0"/>
                </a:solidFill>
                <a:cs typeface="Calibri"/>
              </a:rPr>
              <a:t>Further plan</a:t>
            </a:r>
            <a:r>
              <a:rPr lang="zh-CN" altLang="en-US" b="1" dirty="0" smtClean="0">
                <a:solidFill>
                  <a:srgbClr val="7030A0"/>
                </a:solidFill>
                <a:cs typeface="Calibri"/>
              </a:rPr>
              <a:t>：</a:t>
            </a:r>
            <a:endParaRPr lang="en-US" altLang="zh-CN" b="1" dirty="0" smtClean="0">
              <a:solidFill>
                <a:srgbClr val="7030A0"/>
              </a:solidFill>
              <a:cs typeface="Calibri"/>
            </a:endParaRPr>
          </a:p>
          <a:p>
            <a:endParaRPr lang="en-US" altLang="zh-CN" b="1" dirty="0">
              <a:solidFill>
                <a:srgbClr val="7030A0"/>
              </a:solidFill>
              <a:cs typeface="Calibri"/>
            </a:endParaRPr>
          </a:p>
          <a:p>
            <a:r>
              <a:rPr lang="zh-CN" altLang="en-US" sz="1400" dirty="0" smtClean="0">
                <a:solidFill>
                  <a:srgbClr val="7030A0"/>
                </a:solidFill>
                <a:cs typeface="Calibri"/>
              </a:rPr>
              <a:t>■ </a:t>
            </a:r>
            <a:r>
              <a:rPr lang="en-US" altLang="zh-CN" dirty="0" smtClean="0">
                <a:solidFill>
                  <a:srgbClr val="7030A0"/>
                </a:solidFill>
                <a:cs typeface="Calibri"/>
              </a:rPr>
              <a:t>Try to improve the uniformity efficiency and rate capability of resistant anode chamber.</a:t>
            </a:r>
          </a:p>
          <a:p>
            <a:endParaRPr lang="en-US" altLang="zh-CN" dirty="0">
              <a:solidFill>
                <a:srgbClr val="7030A0"/>
              </a:solidFill>
              <a:cs typeface="Calibri"/>
            </a:endParaRPr>
          </a:p>
          <a:p>
            <a:r>
              <a:rPr lang="zh-CN" altLang="en-US" sz="1400" dirty="0" smtClean="0">
                <a:solidFill>
                  <a:srgbClr val="7030A0"/>
                </a:solidFill>
                <a:cs typeface="Calibri"/>
              </a:rPr>
              <a:t>■ </a:t>
            </a:r>
            <a:r>
              <a:rPr lang="en-US" altLang="zh-CN" dirty="0" smtClean="0">
                <a:solidFill>
                  <a:srgbClr val="7030A0"/>
                </a:solidFill>
                <a:cs typeface="Calibri"/>
              </a:rPr>
              <a:t>Develop the new structures like PIM, </a:t>
            </a:r>
            <a:r>
              <a:rPr lang="en-US" dirty="0" smtClean="0">
                <a:solidFill>
                  <a:srgbClr val="7030A0"/>
                </a:solidFill>
              </a:rPr>
              <a:t>Backplane.</a:t>
            </a:r>
          </a:p>
          <a:p>
            <a:endParaRPr lang="en-US" altLang="zh-CN" dirty="0">
              <a:solidFill>
                <a:srgbClr val="7030A0"/>
              </a:solidFill>
              <a:cs typeface="Calibri"/>
            </a:endParaRPr>
          </a:p>
          <a:p>
            <a:r>
              <a:rPr lang="zh-CN" altLang="en-US" sz="1400" dirty="0" smtClean="0">
                <a:solidFill>
                  <a:srgbClr val="7030A0"/>
                </a:solidFill>
                <a:cs typeface="Calibri"/>
              </a:rPr>
              <a:t>■ </a:t>
            </a:r>
            <a:r>
              <a:rPr lang="en-US" altLang="zh-CN" dirty="0" smtClean="0">
                <a:solidFill>
                  <a:srgbClr val="7030A0"/>
                </a:solidFill>
                <a:cs typeface="Calibri"/>
              </a:rPr>
              <a:t>Setup a telescope for cosmic test of BGO ECAL of DAMPE, if it is needed. </a:t>
            </a:r>
            <a:endParaRPr lang="en-US" altLang="zh-CN" dirty="0">
              <a:solidFill>
                <a:srgbClr val="7030A0"/>
              </a:solidFill>
              <a:cs typeface="Calibri"/>
            </a:endParaRPr>
          </a:p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 rot="20803956">
            <a:off x="4699261" y="4919260"/>
            <a:ext cx="3756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you!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54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Outline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100" y="2357430"/>
            <a:ext cx="7056784" cy="2520280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>
                <a:solidFill>
                  <a:srgbClr val="7030A0"/>
                </a:solidFill>
                <a:cs typeface="Calibri"/>
              </a:rPr>
              <a:t>Basic </a:t>
            </a:r>
            <a:r>
              <a:rPr lang="en-US" altLang="zh-CN" sz="2800" dirty="0">
                <a:solidFill>
                  <a:srgbClr val="7030A0"/>
                </a:solidFill>
              </a:rPr>
              <a:t>principle</a:t>
            </a:r>
            <a:endParaRPr lang="zh-CN" altLang="en-US" sz="28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solidFill>
                  <a:srgbClr val="7030A0"/>
                </a:solidFill>
              </a:rPr>
              <a:t>Manufacture </a:t>
            </a:r>
          </a:p>
          <a:p>
            <a:r>
              <a:rPr lang="en-US" altLang="zh-CN" sz="2800" dirty="0" smtClean="0">
                <a:solidFill>
                  <a:srgbClr val="7030A0"/>
                </a:solidFill>
              </a:rPr>
              <a:t>Test system</a:t>
            </a:r>
          </a:p>
          <a:p>
            <a:r>
              <a:rPr lang="en-US" altLang="zh-CN" sz="2800" dirty="0" smtClean="0">
                <a:solidFill>
                  <a:srgbClr val="7030A0"/>
                </a:solidFill>
              </a:rPr>
              <a:t>Performance </a:t>
            </a:r>
          </a:p>
          <a:p>
            <a:r>
              <a:rPr lang="en-US" altLang="zh-CN" sz="2800" dirty="0" smtClean="0">
                <a:solidFill>
                  <a:srgbClr val="7030A0"/>
                </a:solidFill>
              </a:rPr>
              <a:t>Summary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024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4429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  <a:latin typeface="Calibri"/>
                <a:cs typeface="Calibri"/>
              </a:rPr>
              <a:t>• </a:t>
            </a:r>
            <a:r>
              <a:rPr lang="en-US" altLang="zh-CN" sz="2400" dirty="0" smtClean="0">
                <a:solidFill>
                  <a:srgbClr val="7030A0"/>
                </a:solidFill>
                <a:cs typeface="Calibri"/>
              </a:rPr>
              <a:t>Basic </a:t>
            </a:r>
            <a:r>
              <a:rPr lang="en-US" altLang="zh-CN" sz="2400" dirty="0" smtClean="0">
                <a:solidFill>
                  <a:srgbClr val="7030A0"/>
                </a:solidFill>
              </a:rPr>
              <a:t>principle</a:t>
            </a:r>
            <a:endParaRPr lang="zh-CN" altLang="en-US" sz="24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42392" y="505556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zh-CN" sz="1200" b="1" dirty="0"/>
              <a:t>Y. </a:t>
            </a:r>
            <a:r>
              <a:rPr lang="en-GB" altLang="zh-CN" sz="1200" b="1" dirty="0" err="1"/>
              <a:t>Giomatnris</a:t>
            </a:r>
            <a:r>
              <a:rPr lang="en-GB" altLang="zh-CN" sz="1200" b="1" dirty="0"/>
              <a:t>, et al., </a:t>
            </a:r>
            <a:r>
              <a:rPr lang="en-GB" altLang="zh-CN" sz="1200" b="1" i="1" dirty="0"/>
              <a:t>MICROMEGAS: a high-granularity position-sensitive gaseous detector for high particle-flux environments</a:t>
            </a:r>
            <a:r>
              <a:rPr lang="en-GB" altLang="zh-CN" sz="1200" b="1" dirty="0"/>
              <a:t>, </a:t>
            </a:r>
            <a:r>
              <a:rPr lang="en-US" altLang="zh-CN" sz="1200" b="1" dirty="0"/>
              <a:t>1996 Nuclear Instruments and Methods in Physics Research A 376 29-35</a:t>
            </a:r>
            <a:r>
              <a:rPr lang="en-US" altLang="zh-CN" sz="1200" b="1" dirty="0" smtClean="0"/>
              <a:t>.</a:t>
            </a:r>
          </a:p>
          <a:p>
            <a:pPr lvl="0"/>
            <a:r>
              <a:rPr lang="en-GB" altLang="zh-CN" sz="1200" b="1" dirty="0"/>
              <a:t>Y. </a:t>
            </a:r>
            <a:r>
              <a:rPr lang="en-GB" altLang="zh-CN" sz="1200" b="1" dirty="0" err="1" smtClean="0"/>
              <a:t>Giomatnris</a:t>
            </a:r>
            <a:r>
              <a:rPr lang="en-GB" altLang="zh-CN" sz="1200" b="1" dirty="0" smtClean="0"/>
              <a:t>, </a:t>
            </a:r>
            <a:r>
              <a:rPr lang="en-US" altLang="zh-CN" sz="1200" b="1" i="1" dirty="0"/>
              <a:t>Development and prospects of the new </a:t>
            </a:r>
            <a:r>
              <a:rPr lang="en-US" altLang="zh-CN" sz="1200" b="1" i="1" dirty="0" smtClean="0"/>
              <a:t>gaseous detector “</a:t>
            </a:r>
            <a:r>
              <a:rPr lang="en-US" altLang="zh-CN" sz="1200" b="1" i="1" dirty="0" err="1" smtClean="0"/>
              <a:t>Micromegas</a:t>
            </a:r>
            <a:r>
              <a:rPr lang="en-US" altLang="zh-CN" sz="1200" b="1" i="1" dirty="0" smtClean="0"/>
              <a:t>”</a:t>
            </a:r>
            <a:r>
              <a:rPr lang="en-US" altLang="zh-CN" sz="1200" b="1" dirty="0" smtClean="0"/>
              <a:t>,  1998</a:t>
            </a:r>
            <a:r>
              <a:rPr lang="en-GB" altLang="zh-CN" sz="1200" b="1" dirty="0" smtClean="0"/>
              <a:t> </a:t>
            </a:r>
            <a:r>
              <a:rPr lang="en-US" altLang="zh-CN" sz="1200" b="1" dirty="0" smtClean="0"/>
              <a:t>Nuclear </a:t>
            </a:r>
            <a:r>
              <a:rPr lang="en-US" altLang="zh-CN" sz="1200" b="1" dirty="0"/>
              <a:t>Instruments and Methods in Physics Research A 419 </a:t>
            </a:r>
            <a:r>
              <a:rPr lang="en-US" altLang="zh-CN" sz="1200" b="1" dirty="0" smtClean="0"/>
              <a:t>239-250</a:t>
            </a:r>
            <a:endParaRPr lang="zh-CN" altLang="zh-CN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392" y="1484784"/>
            <a:ext cx="3816424" cy="278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487" y="1556792"/>
            <a:ext cx="3579937" cy="278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76056" y="3110719"/>
            <a:ext cx="8063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Stainless steel </a:t>
            </a:r>
          </a:p>
          <a:p>
            <a:r>
              <a:rPr lang="en-US" altLang="zh-CN" sz="800" dirty="0" smtClean="0"/>
              <a:t>mesh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39827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5" descr="F:\MicroMegas\INST Fabric\Photos\Thermo-bond films\IMG_1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6639" y="1764686"/>
            <a:ext cx="117264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395536" y="34429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  <a:latin typeface="Calibri"/>
                <a:cs typeface="Calibri"/>
              </a:rPr>
              <a:t>•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5220072" y="2988822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MicroMesh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350 LPI woven stainless steel mesh   pitch/wire diameter 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75/24 </a:t>
            </a:r>
            <a:r>
              <a:rPr lang="el-GR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220072" y="3460939"/>
            <a:ext cx="3199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tough polyester films with a permanent, dry (hot-melt type) adhesive on both sides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7542" y="4666497"/>
            <a:ext cx="45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avalanche gaps are achieved on both side of the readout PCB.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91670" y="1690356"/>
            <a:ext cx="4052338" cy="1428912"/>
            <a:chOff x="35496" y="2143308"/>
            <a:chExt cx="4768548" cy="176370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61931" y="3527077"/>
              <a:ext cx="295232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2"/>
            <p:cNvSpPr/>
            <p:nvPr/>
          </p:nvSpPr>
          <p:spPr>
            <a:xfrm>
              <a:off x="614818" y="2555501"/>
              <a:ext cx="1872208" cy="2397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 rot="10800000">
              <a:off x="35496" y="2900577"/>
              <a:ext cx="295232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下箭头 71"/>
            <p:cNvSpPr/>
            <p:nvPr/>
          </p:nvSpPr>
          <p:spPr>
            <a:xfrm>
              <a:off x="1447540" y="2143308"/>
              <a:ext cx="205426" cy="32516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323527" y="2968952"/>
              <a:ext cx="2402699" cy="468941"/>
              <a:chOff x="4571999" y="3956219"/>
              <a:chExt cx="2402699" cy="513196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4571999" y="4100234"/>
                <a:ext cx="2402699" cy="23864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4981262" y="4047610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5190657" y="4047610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5413310" y="4047609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5638251" y="4047888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5860134" y="4047610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6065035" y="4047608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6277406" y="4047888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6493430" y="4044222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4981262" y="4342270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5190657" y="4342270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5413310" y="4342269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5638251" y="4342548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5860134" y="4342270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6065035" y="4342268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6277406" y="4342548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6493430" y="4338882"/>
                <a:ext cx="144016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948572" y="3956219"/>
                <a:ext cx="209395" cy="7200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6460741" y="3968552"/>
                <a:ext cx="209394" cy="621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4948571" y="4365407"/>
                <a:ext cx="209396" cy="621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5514733" y="3956219"/>
                <a:ext cx="65379" cy="7452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6012160" y="3956219"/>
                <a:ext cx="65379" cy="7452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5514733" y="4394895"/>
                <a:ext cx="65379" cy="7452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6012160" y="4394895"/>
                <a:ext cx="65379" cy="7452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6460739" y="4394896"/>
                <a:ext cx="209395" cy="621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614149" y="3616577"/>
              <a:ext cx="1872208" cy="2397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3453063" y="2143308"/>
              <a:ext cx="1350981" cy="341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Compressed 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air</a:t>
              </a:r>
              <a:endPara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3453063" y="2632631"/>
              <a:ext cx="1332118" cy="341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Stretched mesh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3453063" y="3565109"/>
              <a:ext cx="928447" cy="341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Hot </a:t>
              </a: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3453063" y="3291417"/>
              <a:ext cx="781313" cy="341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Spacers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直接箭头连接符 79"/>
            <p:cNvCxnSpPr/>
            <p:nvPr/>
          </p:nvCxnSpPr>
          <p:spPr>
            <a:xfrm flipH="1">
              <a:off x="1755678" y="2322308"/>
              <a:ext cx="1592185" cy="0"/>
            </a:xfrm>
            <a:prstGeom prst="straightConnector1">
              <a:avLst/>
            </a:prstGeom>
            <a:ln>
              <a:headEnd type="none" w="lg" len="lg"/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箭头连接符 80"/>
            <p:cNvCxnSpPr/>
            <p:nvPr/>
          </p:nvCxnSpPr>
          <p:spPr>
            <a:xfrm flipH="1">
              <a:off x="3014259" y="2859308"/>
              <a:ext cx="333603" cy="0"/>
            </a:xfrm>
            <a:prstGeom prst="straightConnector1">
              <a:avLst/>
            </a:prstGeom>
            <a:ln>
              <a:headEnd type="none" w="lg" len="lg"/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 flipH="1" flipV="1">
              <a:off x="2451141" y="3424815"/>
              <a:ext cx="886879" cy="11221"/>
            </a:xfrm>
            <a:prstGeom prst="straightConnector1">
              <a:avLst/>
            </a:prstGeom>
            <a:ln>
              <a:headEnd type="none" w="lg" len="lg"/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接箭头连接符 82"/>
            <p:cNvCxnSpPr/>
            <p:nvPr/>
          </p:nvCxnSpPr>
          <p:spPr>
            <a:xfrm flipH="1">
              <a:off x="2486357" y="3736432"/>
              <a:ext cx="861505" cy="0"/>
            </a:xfrm>
            <a:prstGeom prst="straightConnector1">
              <a:avLst/>
            </a:prstGeom>
            <a:ln>
              <a:headEnd type="none" w="lg" len="lg"/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 flipH="1">
              <a:off x="2726227" y="3211323"/>
              <a:ext cx="621635" cy="0"/>
            </a:xfrm>
            <a:prstGeom prst="straightConnector1">
              <a:avLst/>
            </a:prstGeom>
            <a:ln>
              <a:headEnd type="none" w="lg" len="lg"/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矩形 84"/>
            <p:cNvSpPr/>
            <p:nvPr/>
          </p:nvSpPr>
          <p:spPr>
            <a:xfrm>
              <a:off x="3453063" y="3031250"/>
              <a:ext cx="1209506" cy="341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Readout PCB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6763303" y="400912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readout PCB with a Germanium plated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(0.1-0.5</a:t>
            </a:r>
            <a:r>
              <a:rPr lang="el-G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thickness,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~2M</a:t>
            </a:r>
            <a:r>
              <a:rPr lang="el-G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口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Thermal-bonding film spacers and frame are placed on the PCB.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14348" y="3929066"/>
            <a:ext cx="4001814" cy="481857"/>
            <a:chOff x="467543" y="4749549"/>
            <a:chExt cx="4397366" cy="481857"/>
          </a:xfrm>
        </p:grpSpPr>
        <p:sp>
          <p:nvSpPr>
            <p:cNvPr id="125" name="矩形 124"/>
            <p:cNvSpPr/>
            <p:nvPr/>
          </p:nvSpPr>
          <p:spPr>
            <a:xfrm>
              <a:off x="467543" y="4807604"/>
              <a:ext cx="2592288" cy="720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611559" y="4879612"/>
              <a:ext cx="288032" cy="7200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1013497" y="4879612"/>
              <a:ext cx="288032" cy="7200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1415718" y="4879612"/>
              <a:ext cx="288032" cy="7200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1835695" y="4879612"/>
              <a:ext cx="288032" cy="7200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2237633" y="4879612"/>
              <a:ext cx="288032" cy="7200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2639854" y="4879612"/>
              <a:ext cx="288032" cy="7200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467543" y="4951620"/>
              <a:ext cx="2592288" cy="14401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467543" y="4749549"/>
              <a:ext cx="2592288" cy="5805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513322" y="4769741"/>
              <a:ext cx="1351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Germanium Plated PCB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5004048" y="1628800"/>
            <a:ext cx="0" cy="4104456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6158" y="929506"/>
            <a:ext cx="225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Structure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226585" y="929506"/>
            <a:ext cx="225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</a:t>
            </a:r>
            <a:r>
              <a:rPr lang="en-US" altLang="zh-CN" dirty="0" smtClean="0"/>
              <a:t>Materials</a:t>
            </a:r>
            <a:endParaRPr lang="zh-CN" altLang="en-US" dirty="0"/>
          </a:p>
        </p:txBody>
      </p:sp>
      <p:sp>
        <p:nvSpPr>
          <p:cNvPr id="48" name="页脚占位符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49" name="灯片编号占位符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146" name="图片 14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6639" y="4157199"/>
            <a:ext cx="1172648" cy="1094073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548" y="1764686"/>
            <a:ext cx="1184844" cy="11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矩形 68"/>
          <p:cNvSpPr/>
          <p:nvPr/>
        </p:nvSpPr>
        <p:spPr>
          <a:xfrm>
            <a:off x="642910" y="3571876"/>
            <a:ext cx="41280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The intrinsic volume resistivity of  </a:t>
            </a:r>
            <a:r>
              <a:rPr lang="en-US" sz="1100" dirty="0" err="1" smtClean="0">
                <a:solidFill>
                  <a:srgbClr val="C00000"/>
                </a:solidFill>
              </a:rPr>
              <a:t>Ge</a:t>
            </a:r>
            <a:r>
              <a:rPr lang="en-US" sz="1100" dirty="0" smtClean="0">
                <a:solidFill>
                  <a:srgbClr val="C00000"/>
                </a:solidFill>
              </a:rPr>
              <a:t> (house temperature):59</a:t>
            </a:r>
            <a:r>
              <a:rPr lang="en-US" altLang="zh-CN" sz="1100" dirty="0" smtClean="0">
                <a:solidFill>
                  <a:srgbClr val="C00000"/>
                </a:solidFill>
              </a:rPr>
              <a:t>ohm.cm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3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0694941"/>
              </p:ext>
            </p:extLst>
          </p:nvPr>
        </p:nvGraphicFramePr>
        <p:xfrm>
          <a:off x="1547664" y="1340768"/>
          <a:ext cx="6120680" cy="424847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36982"/>
                <a:gridCol w="1094566"/>
                <a:gridCol w="1094566"/>
                <a:gridCol w="1094566"/>
              </a:tblGrid>
              <a:tr h="37995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Mm01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Mm02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err="1" smtClean="0">
                          <a:effectLst/>
                        </a:rPr>
                        <a:t>Mm_Ge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7995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Active</a:t>
                      </a:r>
                      <a:r>
                        <a:rPr lang="en-US" altLang="zh-CN" sz="1400" kern="100" baseline="0" dirty="0" smtClean="0">
                          <a:effectLst/>
                        </a:rPr>
                        <a:t> area (mm²)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200×200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200×200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</a:rPr>
                        <a:t>200×200</a:t>
                      </a:r>
                      <a:endParaRPr lang="zh-CN" altLang="zh-CN" sz="14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7995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Number</a:t>
                      </a:r>
                      <a:r>
                        <a:rPr lang="en-US" altLang="zh-CN" sz="1400" kern="100" baseline="0" dirty="0" smtClean="0">
                          <a:effectLst/>
                        </a:rPr>
                        <a:t> of spacers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173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~200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514212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Dimension of</a:t>
                      </a:r>
                      <a:r>
                        <a:rPr lang="en-US" altLang="zh-CN" sz="1400" kern="100" baseline="0" dirty="0" smtClean="0">
                          <a:effectLst/>
                        </a:rPr>
                        <a:t> spacers (</a:t>
                      </a:r>
                      <a:r>
                        <a:rPr lang="en-US" sz="1400" kern="100" dirty="0" smtClean="0">
                          <a:effectLst/>
                        </a:rPr>
                        <a:t>mm)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7995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Spacer</a:t>
                      </a:r>
                      <a:r>
                        <a:rPr lang="en-US" sz="1400" kern="100" baseline="0" dirty="0" smtClean="0">
                          <a:effectLst/>
                        </a:rPr>
                        <a:t> area (</a:t>
                      </a:r>
                      <a:r>
                        <a:rPr lang="en-US" sz="1400" kern="100" dirty="0" smtClean="0">
                          <a:effectLst/>
                        </a:rPr>
                        <a:t>%)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5.43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3.53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3.85/3.34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45874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Tension of</a:t>
                      </a:r>
                      <a:r>
                        <a:rPr lang="en-US" altLang="zh-CN" sz="1400" kern="100" baseline="0" dirty="0" smtClean="0">
                          <a:effectLst/>
                        </a:rPr>
                        <a:t> mesh</a:t>
                      </a:r>
                      <a:r>
                        <a:rPr lang="en-US" altLang="zh-CN" sz="1400" kern="100" dirty="0" smtClean="0">
                          <a:effectLst/>
                        </a:rPr>
                        <a:t> (</a:t>
                      </a:r>
                      <a:r>
                        <a:rPr lang="en-US" sz="1400" kern="100" dirty="0" smtClean="0">
                          <a:effectLst/>
                        </a:rPr>
                        <a:t>N/cm)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19/20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19.5/19.5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19/20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18" marR="61718" marT="0" marB="0"/>
                </a:tc>
              </a:tr>
              <a:tr h="489623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Bonding</a:t>
                      </a:r>
                      <a:r>
                        <a:rPr lang="en-US" altLang="zh-CN" sz="1400" kern="100" baseline="0" dirty="0" smtClean="0">
                          <a:effectLst/>
                        </a:rPr>
                        <a:t> time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70/70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69/69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65/65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49121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Temperature (up) (</a:t>
                      </a:r>
                      <a:r>
                        <a:rPr lang="en-US" sz="1400" kern="100" baseline="30000" dirty="0" err="1" smtClean="0">
                          <a:effectLst/>
                        </a:rPr>
                        <a:t>o</a:t>
                      </a:r>
                      <a:r>
                        <a:rPr lang="en-US" sz="1400" kern="100" dirty="0" err="1" smtClean="0">
                          <a:effectLst/>
                        </a:rPr>
                        <a:t>C</a:t>
                      </a:r>
                      <a:r>
                        <a:rPr lang="en-US" sz="1400" kern="100" dirty="0" smtClean="0">
                          <a:effectLst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116/118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116/115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120/117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94883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Temperature (down) (</a:t>
                      </a:r>
                      <a:r>
                        <a:rPr lang="en-US" altLang="zh-CN" sz="1400" kern="100" baseline="30000" dirty="0" err="1" smtClean="0">
                          <a:effectLst/>
                        </a:rPr>
                        <a:t>o</a:t>
                      </a:r>
                      <a:r>
                        <a:rPr lang="en-US" altLang="zh-CN" sz="1400" kern="100" dirty="0" err="1" smtClean="0">
                          <a:effectLst/>
                        </a:rPr>
                        <a:t>C</a:t>
                      </a:r>
                      <a:r>
                        <a:rPr lang="en-US" altLang="zh-CN" sz="1400" kern="100" dirty="0" smtClean="0">
                          <a:effectLst/>
                        </a:rPr>
                        <a:t>)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138/132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130/130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144/139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7995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Pressure (kg)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125/110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124/120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119/127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</a:tbl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66158" y="560174"/>
            <a:ext cx="33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Bonding condition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17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0072" y="444988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  <a:latin typeface="Lucida Calligraphy" panose="03010101010101010101" pitchFamily="66" charset="0"/>
              </a:rPr>
              <a:t>HV test in clean room</a:t>
            </a:r>
            <a:endParaRPr lang="zh-CN" altLang="en-US" dirty="0">
              <a:solidFill>
                <a:srgbClr val="7030A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600" y="1052736"/>
            <a:ext cx="4427792" cy="313105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13" name="图片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44254" y="1556149"/>
            <a:ext cx="2338968" cy="2916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4581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Lucida Calligraphy" panose="03010101010101010101" pitchFamily="66" charset="0"/>
              </a:rPr>
              <a:t>After bonding</a:t>
            </a:r>
            <a:endParaRPr lang="zh-CN" altLang="en-US" dirty="0">
              <a:solidFill>
                <a:srgbClr val="7030A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158" y="560174"/>
            <a:ext cx="33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Fabrication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5810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981" y="1268760"/>
            <a:ext cx="6786365" cy="422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2210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Gas system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56409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DAQ system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52121" y="564092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NIM crate and HV, logic plug-in board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7008" y="390465"/>
            <a:ext cx="403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Mobile scanning </a:t>
            </a:r>
            <a:r>
              <a:rPr lang="en-US" altLang="zh-CN" dirty="0" smtClean="0"/>
              <a:t>platform , x-ray gun, shielding box et.al..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4429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  <a:latin typeface="Calibri"/>
                <a:cs typeface="Calibri"/>
              </a:rPr>
              <a:t>•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system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925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78185"/>
            <a:ext cx="6036052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4429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  <a:latin typeface="Calibri"/>
                <a:cs typeface="Calibri"/>
              </a:rPr>
              <a:t>•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47664" y="5085184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Mixture: Ar+CO2(93:7);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Flowing gas mode;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with a </a:t>
            </a:r>
            <a:r>
              <a:rPr lang="en-US" altLang="zh-CN" dirty="0">
                <a:latin typeface="Calibri"/>
                <a:cs typeface="Calibri"/>
              </a:rPr>
              <a:t>⁵⁵</a:t>
            </a:r>
            <a:r>
              <a:rPr lang="en-US" altLang="zh-CN" dirty="0"/>
              <a:t>Fe </a:t>
            </a:r>
            <a:r>
              <a:rPr lang="en-US" altLang="zh-CN" dirty="0" smtClean="0"/>
              <a:t>source and a Cu-target x-ray gun;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84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30443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Mixture: Ar+CO2(93:7)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Kalpha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5.9keV; </a:t>
            </a:r>
            <a:r>
              <a:rPr lang="en-US" altLang="zh-CN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Kbeta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6.5keV;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Fitted by triple gauss function + linear noise;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400600" cy="34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2014-7-20 </a:t>
            </a:r>
            <a:r>
              <a:rPr lang="zh-CN" altLang="en-US" smtClean="0"/>
              <a:t>山东大学 威海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第四届微结构气体探测器研讨会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5536" y="34429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  <a:latin typeface="Calibri"/>
                <a:cs typeface="Calibri"/>
              </a:rPr>
              <a:t>•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158" y="929506"/>
            <a:ext cx="33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</a:t>
            </a:r>
            <a:r>
              <a:rPr lang="en-US" altLang="zh-CN" dirty="0" smtClean="0"/>
              <a:t>Spectrum of </a:t>
            </a:r>
            <a:r>
              <a:rPr lang="en-US" altLang="zh-CN" dirty="0" smtClean="0">
                <a:latin typeface="Calibri"/>
                <a:cs typeface="Calibri"/>
              </a:rPr>
              <a:t>⁵⁵</a:t>
            </a:r>
            <a:r>
              <a:rPr lang="en-US" altLang="zh-CN" dirty="0" smtClean="0"/>
              <a:t>Fe source (Mm01)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62155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12224</TotalTime>
  <Words>909</Words>
  <Application>Microsoft Office PowerPoint</Application>
  <PresentationFormat>全屏显示(4:3)</PresentationFormat>
  <Paragraphs>192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Graph</vt:lpstr>
      <vt:lpstr>Manufacture and performance of three 200×200mm² thermal-bonding Micromegas prototypes </vt:lpstr>
      <vt:lpstr>Outline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Thinkpad</cp:lastModifiedBy>
  <cp:revision>188</cp:revision>
  <dcterms:modified xsi:type="dcterms:W3CDTF">2014-07-19T16:00:45Z</dcterms:modified>
</cp:coreProperties>
</file>