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264" r:id="rId2"/>
    <p:sldId id="273" r:id="rId3"/>
    <p:sldId id="275" r:id="rId4"/>
    <p:sldId id="285" r:id="rId5"/>
    <p:sldId id="287" r:id="rId6"/>
    <p:sldId id="286" r:id="rId7"/>
    <p:sldId id="288" r:id="rId8"/>
    <p:sldId id="282" r:id="rId9"/>
    <p:sldId id="289" r:id="rId10"/>
    <p:sldId id="290" r:id="rId11"/>
    <p:sldId id="291" r:id="rId12"/>
    <p:sldId id="292" r:id="rId13"/>
    <p:sldId id="274" r:id="rId14"/>
    <p:sldId id="257" r:id="rId15"/>
    <p:sldId id="278" r:id="rId16"/>
    <p:sldId id="283" r:id="rId17"/>
    <p:sldId id="279" r:id="rId18"/>
    <p:sldId id="272" r:id="rId19"/>
    <p:sldId id="284" r:id="rId20"/>
    <p:sldId id="269" r:id="rId21"/>
    <p:sldId id="27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0C9F4"/>
    <a:srgbClr val="409EC4"/>
    <a:srgbClr val="33C1AD"/>
    <a:srgbClr val="57D3C1"/>
    <a:srgbClr val="47ABE3"/>
    <a:srgbClr val="B4C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6" autoAdjust="0"/>
    <p:restoredTop sz="94222" autoAdjust="0"/>
  </p:normalViewPr>
  <p:slideViewPr>
    <p:cSldViewPr>
      <p:cViewPr varScale="1">
        <p:scale>
          <a:sx n="85" d="100"/>
          <a:sy n="85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Gulim" pitchFamily="34" charset="-127"/>
              </a:defRPr>
            </a:lvl1pPr>
          </a:lstStyle>
          <a:p>
            <a:fld id="{5568AA81-9547-4130-A8B3-545058444B7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3844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8EA3E-7196-4AA3-8A09-15B2E6852373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4D18-975C-4862-A5B6-44A822AB2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52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34D18-975C-4862-A5B6-44A822AB27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75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4" name="Rectangle 42"/>
          <p:cNvSpPr>
            <a:spLocks noChangeArrowheads="1"/>
          </p:cNvSpPr>
          <p:nvPr/>
        </p:nvSpPr>
        <p:spPr bwMode="ltGray">
          <a:xfrm>
            <a:off x="1" y="891346"/>
            <a:ext cx="9144000" cy="25202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gray">
          <a:xfrm flipH="1">
            <a:off x="1763688" y="4135111"/>
            <a:ext cx="5087566" cy="501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619672" y="1268760"/>
            <a:ext cx="6300787" cy="1944688"/>
          </a:xfrm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en-US" altLang="ko-KR" noProof="0" dirty="0" smtClean="0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1763688" y="4197817"/>
            <a:ext cx="5735638" cy="376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  <a:endParaRPr lang="en-US" altLang="ko-KR" noProof="0" dirty="0" smtClean="0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 bwMode="black"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DCEBC35A-CD16-407E-A611-2610531A91FB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4451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5D79-22A7-4265-AA87-889E2182D4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659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9088" y="115888"/>
            <a:ext cx="2017712" cy="62087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5905500" cy="62087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36945-44FD-4A7E-8B4E-C2325A776D4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210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11188" y="1052513"/>
            <a:ext cx="8075612" cy="5272087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613025" cy="304800"/>
          </a:xfrm>
        </p:spPr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1170EC99-603E-45BC-BF06-CE8B8C37874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170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1188" y="1052513"/>
            <a:ext cx="3960812" cy="255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1188" y="3763963"/>
            <a:ext cx="3960812" cy="25606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3"/>
          </p:nvPr>
        </p:nvSpPr>
        <p:spPr>
          <a:xfrm>
            <a:off x="4724400" y="1052513"/>
            <a:ext cx="3962400" cy="52720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613025" cy="304800"/>
          </a:xfrm>
        </p:spPr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7FADD4A7-1780-417D-B68F-76406728099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537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611188" y="1052513"/>
            <a:ext cx="8075612" cy="5272087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613025" cy="304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第四届微结构气体探测器研讨会</a:t>
            </a:r>
            <a:r>
              <a:rPr lang="en-US" altLang="zh-CN" smtClean="0"/>
              <a:t>—</a:t>
            </a:r>
            <a:r>
              <a:rPr lang="zh-CN" altLang="en-US" smtClean="0"/>
              <a:t>威海</a:t>
            </a:r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C1E15010-C690-49E5-B2E8-92B44F289D3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350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11188" y="115888"/>
            <a:ext cx="8075612" cy="6208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903240" cy="304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第四届微结构气体探测器研讨会</a:t>
            </a:r>
            <a:r>
              <a:rPr lang="en-US" altLang="zh-CN" smtClean="0"/>
              <a:t>—</a:t>
            </a:r>
            <a:r>
              <a:rPr lang="zh-CN" altLang="en-US" smtClean="0"/>
              <a:t>威海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316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831232" cy="304800"/>
          </a:xfrm>
        </p:spPr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9D131-5812-41FA-AFFC-72CA77052F8C}" type="slidenum">
              <a:rPr lang="ko-KR" altLang="en-US" smtClean="0"/>
              <a:pPr/>
              <a:t>‹#›</a:t>
            </a:fld>
            <a:r>
              <a:rPr lang="en-US" altLang="ko-KR" dirty="0" smtClean="0"/>
              <a:t>/13</a:t>
            </a:r>
            <a:endParaRPr lang="en-US" altLang="ko-KR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52" y="6525344"/>
            <a:ext cx="2878048" cy="3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9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8B593-9D81-4359-9F96-7DCA555C926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86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052513"/>
            <a:ext cx="3960812" cy="5272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052513"/>
            <a:ext cx="3962400" cy="5272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931F-2A1D-4002-A12C-4BADFBE24DE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994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C1721-F858-44EF-8369-49246A10FAB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373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9B956-54E0-4440-B1AD-27676753E06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16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E1459-C589-4C7F-A3AE-6FDAF6B27C6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526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2F575-2559-4C52-8D08-C2AAD815683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496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AD825-2F13-4BC1-90F0-150DA46ED37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45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Rectangle 36"/>
          <p:cNvSpPr>
            <a:spLocks noChangeArrowheads="1"/>
          </p:cNvSpPr>
          <p:nvPr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52513"/>
            <a:ext cx="8075612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613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</a:defRPr>
            </a:lvl1pPr>
          </a:lstStyle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</a:defRPr>
            </a:lvl1pPr>
          </a:lstStyle>
          <a:p>
            <a:fld id="{AD89A822-952A-45CE-9997-89DC05AF7BFC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ltGray">
          <a:xfrm>
            <a:off x="8101013" y="0"/>
            <a:ext cx="574675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en-US">
              <a:ea typeface="Gulim" pitchFamily="34" charset="-127"/>
            </a:endParaRP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ltGray">
          <a:xfrm>
            <a:off x="107950" y="0"/>
            <a:ext cx="7951788" cy="84772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ltGray">
          <a:xfrm>
            <a:off x="7888288" y="0"/>
            <a:ext cx="427037" cy="835025"/>
          </a:xfrm>
          <a:prstGeom prst="homePlat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611188" y="115888"/>
            <a:ext cx="7632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3608" y="1268760"/>
            <a:ext cx="7272808" cy="1600200"/>
          </a:xfrm>
          <a:noFill/>
          <a:effectLst>
            <a:outerShdw dist="45791" dir="33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4400" dirty="0"/>
              <a:t>Bulk-Micromegas</a:t>
            </a:r>
            <a:r>
              <a:rPr lang="zh-CN" altLang="en-US" sz="4400" dirty="0"/>
              <a:t>研制及同步辐射测量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44725" y="4221088"/>
            <a:ext cx="5148262" cy="381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Gulim" pitchFamily="34" charset="-127"/>
              </a:rPr>
              <a:t>zhangyulian@ihep.ac.cn</a:t>
            </a:r>
            <a:endParaRPr lang="ko-KR" altLang="en-US" sz="2000" dirty="0">
              <a:ea typeface="Gulim" pitchFamily="34" charset="-127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1763688" y="3387152"/>
            <a:ext cx="46482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张余炼</a:t>
            </a:r>
            <a:endParaRPr lang="ko-KR" altLang="en-US" sz="3600" dirty="0">
              <a:latin typeface="黑体" pitchFamily="49" charset="-122"/>
              <a:ea typeface="Gulim" pitchFamily="34" charset="-127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3688" y="4869160"/>
            <a:ext cx="5310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000" dirty="0"/>
              <a:t>核探测与核电子学国家重点实验室</a:t>
            </a:r>
            <a:endParaRPr lang="en-US" altLang="zh-CN" sz="2000" dirty="0"/>
          </a:p>
          <a:p>
            <a:pPr marL="0" indent="0" algn="ctr">
              <a:buNone/>
            </a:pPr>
            <a:r>
              <a:rPr lang="zh-CN" altLang="en-US" sz="2000" dirty="0" smtClean="0"/>
              <a:t>中科院高能物理研究所  </a:t>
            </a:r>
            <a:r>
              <a:rPr lang="en-US" altLang="zh-CN" sz="2000" dirty="0" smtClean="0"/>
              <a:t>• </a:t>
            </a:r>
            <a:r>
              <a:rPr lang="zh-CN" altLang="en-US" sz="2000" dirty="0" smtClean="0"/>
              <a:t>探测器</a:t>
            </a:r>
            <a:r>
              <a:rPr lang="zh-CN" altLang="en-US" sz="2000" dirty="0"/>
              <a:t>一</a:t>
            </a:r>
            <a:r>
              <a:rPr lang="zh-CN" altLang="en-US" sz="2000" dirty="0" smtClean="0"/>
              <a:t>组</a:t>
            </a:r>
            <a:endParaRPr lang="en-US" altLang="zh-CN" sz="2000" dirty="0" smtClean="0"/>
          </a:p>
          <a:p>
            <a:pPr marL="0" indent="0" algn="ctr">
              <a:buNone/>
            </a:pPr>
            <a:r>
              <a:rPr lang="en-US" altLang="zh-CN" sz="2000" dirty="0" smtClean="0"/>
              <a:t>2014.07.20</a:t>
            </a:r>
          </a:p>
          <a:p>
            <a:pPr marL="0" indent="0" algn="ctr">
              <a:buNone/>
            </a:pPr>
            <a:endParaRPr lang="en-US" altLang="zh-CN" sz="2000" dirty="0"/>
          </a:p>
          <a:p>
            <a:pPr algn="ctr"/>
            <a:r>
              <a:rPr lang="zh-CN" altLang="en-US" sz="2000" dirty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z="2000" dirty="0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z="2000" dirty="0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sz="2000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10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188" y="116632"/>
            <a:ext cx="7632700" cy="60960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Bulk-Micromegas</a:t>
            </a:r>
            <a:r>
              <a:rPr lang="zh-CN" altLang="en-US" sz="2800" dirty="0">
                <a:solidFill>
                  <a:srgbClr val="000000"/>
                </a:solidFill>
              </a:rPr>
              <a:t>工艺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251520" y="836712"/>
            <a:ext cx="8229600" cy="5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altLang="zh-CN" sz="2800" noProof="0" dirty="0" smtClean="0">
                <a:solidFill>
                  <a:srgbClr val="006633"/>
                </a:solidFill>
                <a:latin typeface="+mj-ea"/>
                <a:ea typeface="+mj-ea"/>
              </a:rPr>
              <a:t>GEM-</a:t>
            </a:r>
            <a:r>
              <a:rPr lang="en-US" altLang="zh-CN" sz="2800" noProof="0" dirty="0" err="1" smtClean="0">
                <a:solidFill>
                  <a:srgbClr val="006633"/>
                </a:solidFill>
                <a:latin typeface="+mj-ea"/>
                <a:ea typeface="+mj-ea"/>
              </a:rPr>
              <a:t>Micromegas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" y="2276872"/>
            <a:ext cx="4752528" cy="256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23" y="1416669"/>
            <a:ext cx="6264746" cy="36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51920" y="5733256"/>
            <a:ext cx="421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GEM+Micromegas</a:t>
            </a:r>
            <a:r>
              <a:rPr lang="zh-CN" altLang="en-US"/>
              <a:t>能谱测量结果</a:t>
            </a:r>
            <a:r>
              <a:rPr lang="en-US" altLang="zh-CN"/>
              <a:t>@</a:t>
            </a:r>
            <a:r>
              <a:rPr lang="en-US" altLang="zh-CN" baseline="30000"/>
              <a:t>55</a:t>
            </a:r>
            <a:r>
              <a:rPr lang="en-US" altLang="zh-CN"/>
              <a:t>Fe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57062" y="5203825"/>
            <a:ext cx="2727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 err="1">
                <a:solidFill>
                  <a:schemeClr val="tx2"/>
                </a:solidFill>
              </a:rPr>
              <a:t>GEM+Micromegas</a:t>
            </a:r>
            <a:r>
              <a:rPr lang="zh-CN" altLang="en-US" sz="1200" dirty="0">
                <a:solidFill>
                  <a:schemeClr val="tx2"/>
                </a:solidFill>
              </a:rPr>
              <a:t>均有工作的电子谱</a:t>
            </a:r>
            <a:endParaRPr lang="zh-CN" altLang="en-US" sz="1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496123" y="5021263"/>
            <a:ext cx="8651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200" dirty="0" err="1">
                <a:solidFill>
                  <a:schemeClr val="tx2"/>
                </a:solidFill>
              </a:rPr>
              <a:t>Micromegas</a:t>
            </a:r>
            <a:r>
              <a:rPr lang="zh-CN" altLang="en-US" sz="1200" dirty="0">
                <a:solidFill>
                  <a:schemeClr val="tx2"/>
                </a:solidFill>
              </a:rPr>
              <a:t>仅工作的能谱</a:t>
            </a:r>
            <a:endParaRPr lang="zh-CN" altLang="en-US" sz="1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300192" y="5203825"/>
            <a:ext cx="647700" cy="358775"/>
          </a:xfrm>
          <a:custGeom>
            <a:avLst/>
            <a:gdLst>
              <a:gd name="T0" fmla="*/ 14566503 w 21600"/>
              <a:gd name="T1" fmla="*/ 0 h 21600"/>
              <a:gd name="T2" fmla="*/ 0 w 21600"/>
              <a:gd name="T3" fmla="*/ 2979626 h 21600"/>
              <a:gd name="T4" fmla="*/ 14566503 w 21600"/>
              <a:gd name="T5" fmla="*/ 5959236 h 21600"/>
              <a:gd name="T6" fmla="*/ 19422004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105107" y="5122863"/>
            <a:ext cx="1655762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</a:rPr>
              <a:t>二者能谱的倍数差即</a:t>
            </a:r>
            <a:r>
              <a:rPr lang="en-US" altLang="zh-CN" sz="1200" dirty="0">
                <a:solidFill>
                  <a:schemeClr val="tx2"/>
                </a:solidFill>
              </a:rPr>
              <a:t>GEM</a:t>
            </a:r>
            <a:r>
              <a:rPr lang="zh-CN" altLang="en-US" sz="1200" dirty="0">
                <a:solidFill>
                  <a:schemeClr val="tx2"/>
                </a:solidFill>
              </a:rPr>
              <a:t>的放大倍数</a:t>
            </a:r>
            <a:endParaRPr lang="zh-CN" altLang="en-US" sz="1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11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Bulk-Micromegas</a:t>
            </a:r>
            <a:r>
              <a:rPr lang="zh-CN" altLang="en-US" sz="2800" dirty="0">
                <a:solidFill>
                  <a:srgbClr val="000000"/>
                </a:solidFill>
              </a:rPr>
              <a:t>工艺</a:t>
            </a:r>
          </a:p>
        </p:txBody>
      </p:sp>
      <p:grpSp>
        <p:nvGrpSpPr>
          <p:cNvPr id="7" name="组合 14"/>
          <p:cNvGrpSpPr>
            <a:grpSpLocks/>
          </p:cNvGrpSpPr>
          <p:nvPr/>
        </p:nvGrpSpPr>
        <p:grpSpPr bwMode="auto">
          <a:xfrm>
            <a:off x="33596" y="1544701"/>
            <a:ext cx="8786876" cy="4908635"/>
            <a:chOff x="119131" y="2418653"/>
            <a:chExt cx="8984672" cy="4910121"/>
          </a:xfrm>
        </p:grpSpPr>
        <p:pic>
          <p:nvPicPr>
            <p:cNvPr id="8" name="Picture 4" descr="GEM-MM gain 能量分辨率 NE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598" y="2580620"/>
              <a:ext cx="4668205" cy="337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组合 7"/>
            <p:cNvGrpSpPr>
              <a:grpSpLocks/>
            </p:cNvGrpSpPr>
            <p:nvPr/>
          </p:nvGrpSpPr>
          <p:grpSpPr bwMode="auto">
            <a:xfrm>
              <a:off x="119131" y="2580620"/>
              <a:ext cx="4643213" cy="3371851"/>
              <a:chOff x="263147" y="2547084"/>
              <a:chExt cx="4643213" cy="3371851"/>
            </a:xfrm>
          </p:grpSpPr>
          <p:pic>
            <p:nvPicPr>
              <p:cNvPr id="15" name="Picture 3" descr="Graph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147" y="2547084"/>
                <a:ext cx="4643213" cy="337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平行四边形 15"/>
              <p:cNvSpPr/>
              <p:nvPr/>
            </p:nvSpPr>
            <p:spPr>
              <a:xfrm rot="9386113">
                <a:off x="1059519" y="3795244"/>
                <a:ext cx="3397085" cy="759055"/>
              </a:xfrm>
              <a:prstGeom prst="parallelogram">
                <a:avLst/>
              </a:prstGeom>
              <a:noFill/>
              <a:ln w="12700" cmpd="sng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 rot="9299500">
                <a:off x="1835768" y="4551123"/>
                <a:ext cx="2581150" cy="125450"/>
              </a:xfrm>
              <a:prstGeom prst="parallelogram">
                <a:avLst/>
              </a:prstGeom>
              <a:noFill/>
              <a:ln w="12700" cmpd="sng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0099"/>
                  </a:solidFill>
                </a:endParaRPr>
              </a:p>
            </p:txBody>
          </p:sp>
        </p:grpSp>
        <p:cxnSp>
          <p:nvCxnSpPr>
            <p:cNvPr id="10" name="直接箭头连接符 9"/>
            <p:cNvCxnSpPr/>
            <p:nvPr/>
          </p:nvCxnSpPr>
          <p:spPr bwMode="auto">
            <a:xfrm flipV="1">
              <a:off x="3374421" y="2785476"/>
              <a:ext cx="339709" cy="61454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3509292" y="2418653"/>
              <a:ext cx="18526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00FF"/>
                  </a:solidFill>
                </a:rPr>
                <a:t>GEM-MM</a:t>
              </a:r>
              <a:r>
                <a:rPr lang="zh-CN" altLang="en-US" b="1">
                  <a:solidFill>
                    <a:srgbClr val="0000FF"/>
                  </a:solidFill>
                </a:rPr>
                <a:t>探测器</a:t>
              </a:r>
            </a:p>
          </p:txBody>
        </p:sp>
        <p:cxnSp>
          <p:nvCxnSpPr>
            <p:cNvPr id="12" name="直接箭头连接符 11"/>
            <p:cNvCxnSpPr/>
            <p:nvPr/>
          </p:nvCxnSpPr>
          <p:spPr bwMode="auto">
            <a:xfrm>
              <a:off x="3034712" y="4664058"/>
              <a:ext cx="679417" cy="36047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3683339" y="4911763"/>
              <a:ext cx="13668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0000FF"/>
                  </a:solidFill>
                </a:rPr>
                <a:t>标准探测器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1"/>
                <p:cNvSpPr>
                  <a:spLocks noChangeArrowheads="1"/>
                </p:cNvSpPr>
                <p:nvPr/>
              </p:nvSpPr>
              <p:spPr bwMode="auto">
                <a:xfrm>
                  <a:off x="556493" y="6312803"/>
                  <a:ext cx="6780215" cy="10159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Clr>
                      <a:srgbClr val="00B0F0"/>
                    </a:buClr>
                    <a:buSzPct val="80000"/>
                    <a:buFont typeface="Arial" charset="0"/>
                    <a:buChar char="•"/>
                  </a:pPr>
                  <a:r>
                    <a:rPr lang="en-US" altLang="zh-CN" sz="2000" b="1" dirty="0">
                      <a:solidFill>
                        <a:srgbClr val="000000"/>
                      </a:solidFill>
                      <a:latin typeface="仿宋" pitchFamily="49" charset="-122"/>
                      <a:ea typeface="仿宋" pitchFamily="49" charset="-122"/>
                    </a:rPr>
                    <a:t>GEM-MM</a:t>
                  </a:r>
                  <a:r>
                    <a:rPr lang="zh-CN" altLang="en-US" sz="2000" b="1" dirty="0">
                      <a:solidFill>
                        <a:srgbClr val="000000"/>
                      </a:solidFill>
                      <a:latin typeface="仿宋" pitchFamily="49" charset="-122"/>
                      <a:ea typeface="仿宋" pitchFamily="49" charset="-122"/>
                    </a:rPr>
                    <a:t>与标准</a:t>
                  </a:r>
                  <a:r>
                    <a:rPr lang="en-US" altLang="zh-CN" sz="2000" b="1" dirty="0">
                      <a:solidFill>
                        <a:srgbClr val="000000"/>
                      </a:solidFill>
                      <a:latin typeface="仿宋" pitchFamily="49" charset="-122"/>
                      <a:ea typeface="仿宋" pitchFamily="49" charset="-122"/>
                    </a:rPr>
                    <a:t>MIGAS</a:t>
                  </a:r>
                  <a:r>
                    <a:rPr lang="zh-CN" altLang="en-US" sz="2000" b="1" dirty="0">
                      <a:solidFill>
                        <a:srgbClr val="000000"/>
                      </a:solidFill>
                      <a:latin typeface="仿宋" pitchFamily="49" charset="-122"/>
                      <a:ea typeface="仿宋" pitchFamily="49" charset="-122"/>
                    </a:rPr>
                    <a:t>增益</a:t>
                  </a:r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仿宋" pitchFamily="49" charset="-122"/>
                      <a:ea typeface="仿宋" pitchFamily="49" charset="-122"/>
                    </a:rPr>
                    <a:t>比较可以显著提高，增益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</m:oMath>
                  </a14:m>
                  <a:r>
                    <a:rPr lang="en-US" altLang="zh-CN" sz="2000" b="1" dirty="0" smtClean="0">
                      <a:solidFill>
                        <a:srgbClr val="000000"/>
                      </a:solidFill>
                      <a:latin typeface="仿宋" pitchFamily="49" charset="-122"/>
                      <a:ea typeface="仿宋" pitchFamily="49" charset="-122"/>
                    </a:rPr>
                    <a:t>10</a:t>
                  </a:r>
                  <a:r>
                    <a:rPr lang="en-US" altLang="zh-CN" sz="2000" b="1" baseline="30000" dirty="0" smtClean="0">
                      <a:solidFill>
                        <a:srgbClr val="000000"/>
                      </a:solidFill>
                      <a:latin typeface="仿宋" pitchFamily="49" charset="-122"/>
                      <a:ea typeface="仿宋" pitchFamily="49" charset="-122"/>
                    </a:rPr>
                    <a:t>6</a:t>
                  </a:r>
                  <a:endParaRPr lang="zh-CN" altLang="zh-CN" sz="2000" b="1" dirty="0" smtClean="0">
                    <a:solidFill>
                      <a:srgbClr val="000000"/>
                    </a:solidFill>
                    <a:latin typeface="仿宋" pitchFamily="49" charset="-122"/>
                    <a:ea typeface="仿宋" pitchFamily="49" charset="-122"/>
                  </a:endParaRPr>
                </a:p>
                <a:p>
                  <a:pPr marL="285750" indent="-285750">
                    <a:lnSpc>
                      <a:spcPct val="150000"/>
                    </a:lnSpc>
                    <a:buClr>
                      <a:srgbClr val="00B0F0"/>
                    </a:buClr>
                    <a:buSzPct val="80000"/>
                    <a:buFont typeface="Arial" charset="0"/>
                    <a:buChar char="•"/>
                  </a:pPr>
                  <a:endParaRPr lang="en-US" altLang="zh-CN" sz="2000" dirty="0">
                    <a:latin typeface="Garamond" pitchFamily="18" charset="0"/>
                  </a:endParaRPr>
                </a:p>
              </p:txBody>
            </p:sp>
          </mc:Choice>
          <mc:Fallback xmlns="">
            <p:sp>
              <p:nvSpPr>
                <p:cNvPr id="14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6493" y="6312803"/>
                  <a:ext cx="6780215" cy="10159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6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内容占位符 2"/>
          <p:cNvSpPr txBox="1">
            <a:spLocks/>
          </p:cNvSpPr>
          <p:nvPr/>
        </p:nvSpPr>
        <p:spPr bwMode="auto">
          <a:xfrm>
            <a:off x="251520" y="836712"/>
            <a:ext cx="8229600" cy="5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altLang="zh-CN" sz="2800" noProof="0" dirty="0" smtClean="0">
                <a:solidFill>
                  <a:srgbClr val="006633"/>
                </a:solidFill>
                <a:latin typeface="+mj-ea"/>
                <a:ea typeface="+mj-ea"/>
              </a:rPr>
              <a:t>GEM-</a:t>
            </a:r>
            <a:r>
              <a:rPr lang="en-US" altLang="zh-CN" sz="2800" noProof="0" dirty="0" err="1" smtClean="0">
                <a:solidFill>
                  <a:srgbClr val="006633"/>
                </a:solidFill>
                <a:latin typeface="+mj-ea"/>
                <a:ea typeface="+mj-ea"/>
              </a:rPr>
              <a:t>Micromegas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862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12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8170" y="2349500"/>
            <a:ext cx="42481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tabLst>
                <a:tab pos="442913" algn="l"/>
              </a:tabLst>
            </a:pPr>
            <a:endParaRPr lang="zh-CN" altLang="en-US" sz="2000" b="1" dirty="0">
              <a:latin typeface="Garamond" pitchFamily="18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l"/>
              <a:tabLst>
                <a:tab pos="442913" algn="l"/>
              </a:tabLst>
            </a:pPr>
            <a:r>
              <a:rPr lang="zh-CN" altLang="en-US" sz="2000" b="1" dirty="0">
                <a:latin typeface="Garamond" pitchFamily="18" charset="0"/>
              </a:rPr>
              <a:t>  可有效提高增益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l"/>
              <a:tabLst>
                <a:tab pos="442913" algn="l"/>
              </a:tabLst>
            </a:pPr>
            <a:r>
              <a:rPr lang="zh-CN" altLang="en-US" sz="2000" b="1" dirty="0">
                <a:latin typeface="Garamond" pitchFamily="18" charset="0"/>
              </a:rPr>
              <a:t>  可实现长时间稳定工作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12875"/>
            <a:ext cx="5545138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4716463" y="5800725"/>
            <a:ext cx="3494087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defTabSz="1152525">
              <a:lnSpc>
                <a:spcPct val="80000"/>
              </a:lnSpc>
              <a:spcBef>
                <a:spcPct val="50000"/>
              </a:spcBef>
            </a:pPr>
            <a:r>
              <a:rPr lang="en-US" altLang="zh-CN" b="1">
                <a:solidFill>
                  <a:schemeClr val="tx2"/>
                </a:solidFill>
              </a:rPr>
              <a:t>GEM-MM</a:t>
            </a:r>
            <a:r>
              <a:rPr lang="zh-CN" altLang="en-US" b="1">
                <a:solidFill>
                  <a:schemeClr val="tx2"/>
                </a:solidFill>
              </a:rPr>
              <a:t>高增益下稳定工作测量</a:t>
            </a:r>
            <a:endParaRPr lang="zh-CN" altLang="en-US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Bulk-Micromegas</a:t>
            </a:r>
            <a:r>
              <a:rPr lang="zh-CN" altLang="en-US" sz="2800" dirty="0">
                <a:solidFill>
                  <a:srgbClr val="000000"/>
                </a:solidFill>
              </a:rPr>
              <a:t>工艺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251520" y="836712"/>
            <a:ext cx="8229600" cy="5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altLang="zh-CN" sz="2800" noProof="0" dirty="0" smtClean="0">
                <a:solidFill>
                  <a:srgbClr val="006633"/>
                </a:solidFill>
                <a:latin typeface="+mj-ea"/>
                <a:ea typeface="+mj-ea"/>
              </a:rPr>
              <a:t>GEM-</a:t>
            </a:r>
            <a:r>
              <a:rPr lang="en-US" altLang="zh-CN" sz="2800" noProof="0" dirty="0" err="1" smtClean="0">
                <a:solidFill>
                  <a:srgbClr val="006633"/>
                </a:solidFill>
                <a:latin typeface="+mj-ea"/>
                <a:ea typeface="+mj-ea"/>
              </a:rPr>
              <a:t>Micromegas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4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609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</a:rPr>
              <a:t>同步辐射实验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dirty="0"/>
              <a:t>同步实验</a:t>
            </a:r>
            <a:r>
              <a:rPr lang="zh-CN" altLang="en-US" sz="1800" dirty="0" smtClean="0"/>
              <a:t>探测器</a:t>
            </a:r>
            <a:endParaRPr lang="en-US" altLang="zh-CN" sz="1800" dirty="0"/>
          </a:p>
          <a:p>
            <a:pPr marL="645750" indent="-285750">
              <a:buFont typeface="Arial" pitchFamily="34" charset="0"/>
              <a:buChar char="•"/>
            </a:pPr>
            <a:r>
              <a:rPr lang="zh-CN" altLang="zh-CN" sz="1600" b="0" dirty="0" smtClean="0">
                <a:solidFill>
                  <a:srgbClr val="000000"/>
                </a:solidFill>
                <a:latin typeface="+mn-ea"/>
              </a:rPr>
              <a:t>从</a:t>
            </a:r>
            <a:r>
              <a:rPr lang="zh-CN" altLang="zh-CN" sz="1600" b="0" dirty="0">
                <a:solidFill>
                  <a:srgbClr val="000000"/>
                </a:solidFill>
                <a:latin typeface="+mn-ea"/>
              </a:rPr>
              <a:t>第一代发展到第二代、第三代，光子通量提高了几个数量级，</a:t>
            </a:r>
            <a:r>
              <a:rPr lang="zh-CN" altLang="zh-CN" sz="1600" b="0" dirty="0" smtClean="0">
                <a:solidFill>
                  <a:srgbClr val="000000"/>
                </a:solidFill>
                <a:latin typeface="+mn-ea"/>
              </a:rPr>
              <a:t>探测器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无法</a:t>
            </a:r>
            <a:r>
              <a:rPr lang="zh-CN" altLang="zh-CN" sz="1600" b="0" dirty="0" smtClean="0">
                <a:solidFill>
                  <a:srgbClr val="000000"/>
                </a:solidFill>
                <a:latin typeface="+mn-ea"/>
              </a:rPr>
              <a:t>充分</a:t>
            </a:r>
            <a:r>
              <a:rPr lang="zh-CN" altLang="zh-CN" sz="1600" b="0" dirty="0">
                <a:solidFill>
                  <a:srgbClr val="000000"/>
                </a:solidFill>
                <a:latin typeface="+mn-ea"/>
              </a:rPr>
              <a:t>发挥先进光源为研究实验提供的巨大</a:t>
            </a:r>
            <a:r>
              <a:rPr lang="zh-CN" altLang="zh-CN" sz="1600" b="0" dirty="0" smtClean="0">
                <a:solidFill>
                  <a:srgbClr val="000000"/>
                </a:solidFill>
                <a:latin typeface="+mn-ea"/>
              </a:rPr>
              <a:t>潜力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，成为同步辐射实验的瓶颈</a:t>
            </a:r>
            <a:endParaRPr lang="en-US" altLang="zh-CN" sz="1600" b="0" dirty="0" smtClean="0">
              <a:solidFill>
                <a:srgbClr val="000000"/>
              </a:solidFill>
              <a:latin typeface="+mn-ea"/>
            </a:endParaRPr>
          </a:p>
          <a:p>
            <a:pPr marL="645750" indent="-285750">
              <a:buFont typeface="Arial" pitchFamily="34" charset="0"/>
              <a:buChar char="•"/>
            </a:pPr>
            <a:r>
              <a:rPr lang="en-US" altLang="zh-CN" sz="1600" b="0" dirty="0" smtClean="0">
                <a:solidFill>
                  <a:srgbClr val="000000"/>
                </a:solidFill>
                <a:latin typeface="+mn-ea"/>
              </a:rPr>
              <a:t>X-ray film, 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气体探测器，成像板，</a:t>
            </a:r>
            <a:r>
              <a:rPr lang="en-US" altLang="zh-CN" sz="1600" b="0" dirty="0" smtClean="0">
                <a:solidFill>
                  <a:srgbClr val="000000"/>
                </a:solidFill>
                <a:latin typeface="+mn-ea"/>
              </a:rPr>
              <a:t>CCD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，</a:t>
            </a:r>
            <a:r>
              <a:rPr lang="en-US" altLang="zh-CN" sz="1600" b="0" dirty="0" smtClean="0">
                <a:solidFill>
                  <a:srgbClr val="000000"/>
                </a:solidFill>
                <a:latin typeface="+mn-ea"/>
              </a:rPr>
              <a:t>pixel detector</a:t>
            </a:r>
          </a:p>
          <a:p>
            <a:pPr marL="645750" indent="-285750">
              <a:buFont typeface="Arial" pitchFamily="34" charset="0"/>
              <a:buChar char="•"/>
            </a:pP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目前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应用于同步辐射的探测器主要是半导体探测器，如硅微条探测器、</a:t>
            </a:r>
            <a:r>
              <a:rPr lang="en-US" altLang="zh-CN" sz="1600" b="0" dirty="0">
                <a:solidFill>
                  <a:srgbClr val="000000"/>
                </a:solidFill>
                <a:latin typeface="+mn-ea"/>
              </a:rPr>
              <a:t>CCD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、像素探测器。但是难以大面积制作，而且价格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昂贵</a:t>
            </a:r>
            <a:endParaRPr lang="en-US" altLang="zh-CN" sz="1600" b="0" dirty="0" smtClean="0">
              <a:solidFill>
                <a:srgbClr val="000000"/>
              </a:solidFill>
              <a:latin typeface="+mn-ea"/>
            </a:endParaRPr>
          </a:p>
          <a:p>
            <a:pPr marL="645750" indent="-285750">
              <a:buFont typeface="Arial" pitchFamily="34" charset="0"/>
              <a:buChar char="•"/>
            </a:pP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气体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探测器是同步辐射实验定制探测器系统的最好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实例</a:t>
            </a:r>
            <a:endParaRPr lang="en-US" altLang="zh-CN" sz="1600" b="0" dirty="0" smtClean="0">
              <a:solidFill>
                <a:srgbClr val="000000"/>
              </a:solidFill>
              <a:latin typeface="+mn-ea"/>
            </a:endParaRPr>
          </a:p>
          <a:p>
            <a:pPr marL="645750" indent="-285750">
              <a:buFont typeface="Arial" pitchFamily="34" charset="0"/>
              <a:buChar char="•"/>
            </a:pP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探测器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光子计数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率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指数增长</a:t>
            </a:r>
            <a:endParaRPr lang="en-US" altLang="zh-CN" sz="1600" b="0" dirty="0" smtClean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/>
              <a:t>气体探测器</a:t>
            </a:r>
            <a:r>
              <a:rPr lang="en-US" altLang="zh-CN" sz="1800" dirty="0" smtClean="0"/>
              <a:t>      </a:t>
            </a:r>
          </a:p>
          <a:p>
            <a:pPr marL="645750" indent="-285750">
              <a:buFont typeface="Arial" pitchFamily="34" charset="0"/>
              <a:buChar char="•"/>
            </a:pPr>
            <a:r>
              <a:rPr lang="en-US" altLang="zh-CN" sz="1600" b="0" dirty="0" smtClean="0">
                <a:solidFill>
                  <a:srgbClr val="000000"/>
                </a:solidFill>
                <a:latin typeface="+mn-ea"/>
              </a:rPr>
              <a:t>Micromegas &amp; GEM 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探测器作为新型微结构气体探测器代表，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具有可在高计数率稳定工作、优秀的空间分辨和时间分辨、抗辐照、结构简单和易于大面积制作等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优势</a:t>
            </a:r>
            <a:endParaRPr lang="en-US" altLang="zh-CN" sz="1600" b="0" dirty="0" smtClean="0">
              <a:solidFill>
                <a:srgbClr val="000000"/>
              </a:solidFill>
              <a:latin typeface="+mn-ea"/>
            </a:endParaRPr>
          </a:p>
          <a:p>
            <a:pPr marL="645750" indent="-285750">
              <a:buFont typeface="Arial" pitchFamily="34" charset="0"/>
              <a:buChar char="•"/>
            </a:pP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气体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探测器是小角 </a:t>
            </a:r>
            <a:r>
              <a:rPr lang="en-US" altLang="zh-CN" sz="1600" b="0" dirty="0">
                <a:solidFill>
                  <a:srgbClr val="000000"/>
                </a:solidFill>
                <a:latin typeface="+mn-ea"/>
              </a:rPr>
              <a:t>&amp; 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广角 </a:t>
            </a:r>
            <a:r>
              <a:rPr lang="en-US" altLang="zh-CN" sz="1600" b="0" dirty="0">
                <a:solidFill>
                  <a:srgbClr val="000000"/>
                </a:solidFill>
                <a:latin typeface="+mn-ea"/>
              </a:rPr>
              <a:t>X 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射线散射 </a:t>
            </a:r>
            <a:r>
              <a:rPr lang="en-US" altLang="zh-CN" sz="1600" b="0" dirty="0">
                <a:solidFill>
                  <a:srgbClr val="000000"/>
                </a:solidFill>
                <a:latin typeface="+mn-ea"/>
              </a:rPr>
              <a:t>(WAXS, SAXS)  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领域必不可少的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探测工具</a:t>
            </a:r>
            <a:endParaRPr lang="en-US" altLang="zh-CN" sz="1600" b="0" dirty="0" smtClean="0">
              <a:solidFill>
                <a:srgbClr val="000000"/>
              </a:solidFill>
              <a:latin typeface="+mn-ea"/>
            </a:endParaRPr>
          </a:p>
          <a:p>
            <a:pPr marL="360000" indent="0">
              <a:buNone/>
            </a:pP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     大面积需求</a:t>
            </a:r>
            <a:endParaRPr lang="zh-CN" altLang="en-US" sz="1600" b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13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831232" cy="304800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dirty="0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dirty="0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7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63" y="1516624"/>
            <a:ext cx="4500822" cy="198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99807"/>
            <a:ext cx="3750358" cy="219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08" y="4318653"/>
            <a:ext cx="3624116" cy="195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07504" y="6477000"/>
            <a:ext cx="2880320" cy="304800"/>
          </a:xfrm>
        </p:spPr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</a:rPr>
              <a:t>同步辐射束流实验</a:t>
            </a:r>
            <a:endParaRPr lang="en-US" altLang="ko-KR" sz="2800" dirty="0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867747"/>
            <a:ext cx="4320852" cy="2880543"/>
          </a:xfrm>
        </p:spPr>
        <p:txBody>
          <a:bodyPr/>
          <a:lstStyle/>
          <a:p>
            <a:r>
              <a:rPr lang="zh-CN" altLang="en-US" sz="1800" dirty="0" smtClean="0"/>
              <a:t>实验目的</a:t>
            </a:r>
            <a:endParaRPr lang="en-US" altLang="zh-CN" sz="1800" dirty="0" smtClean="0"/>
          </a:p>
          <a:p>
            <a:pPr marL="64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实现在单一能量</a:t>
            </a:r>
            <a:r>
              <a:rPr lang="en-US" altLang="zh-CN" sz="1600" b="0" dirty="0">
                <a:solidFill>
                  <a:srgbClr val="000000"/>
                </a:solidFill>
                <a:latin typeface="+mn-ea"/>
              </a:rPr>
              <a:t>X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射线的性能测量</a:t>
            </a:r>
          </a:p>
          <a:p>
            <a:pPr marL="64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  测量不同气体下的能量分辨</a:t>
            </a:r>
          </a:p>
          <a:p>
            <a:pPr marL="64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  测量不同能量射线下的能量分辨</a:t>
            </a:r>
          </a:p>
          <a:p>
            <a:pPr marL="64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  对比</a:t>
            </a:r>
            <a:r>
              <a:rPr lang="en-US" altLang="zh-CN" sz="1600" b="0" dirty="0">
                <a:solidFill>
                  <a:srgbClr val="000000"/>
                </a:solidFill>
                <a:latin typeface="+mn-ea"/>
              </a:rPr>
              <a:t>GEM-MM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与</a:t>
            </a:r>
            <a:r>
              <a:rPr lang="en-US" altLang="zh-CN" sz="1600" b="0" dirty="0">
                <a:solidFill>
                  <a:srgbClr val="000000"/>
                </a:solidFill>
                <a:latin typeface="+mn-ea"/>
              </a:rPr>
              <a:t>MM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高流强下的性能</a:t>
            </a:r>
          </a:p>
          <a:p>
            <a:pPr marL="64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  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实现</a:t>
            </a:r>
            <a:r>
              <a:rPr lang="en-US" altLang="zh-CN" sz="1600" b="0" dirty="0">
                <a:solidFill>
                  <a:srgbClr val="000000"/>
                </a:solidFill>
                <a:latin typeface="+mn-ea"/>
              </a:rPr>
              <a:t>GEM-MM</a:t>
            </a:r>
            <a:r>
              <a:rPr lang="zh-CN" altLang="en-US" sz="1600" b="0" dirty="0">
                <a:solidFill>
                  <a:srgbClr val="000000"/>
                </a:solidFill>
                <a:latin typeface="+mn-ea"/>
              </a:rPr>
              <a:t>探测器高流强稳定</a:t>
            </a:r>
            <a:r>
              <a:rPr lang="zh-CN" altLang="en-US" sz="1600" b="0" dirty="0" smtClean="0">
                <a:solidFill>
                  <a:srgbClr val="000000"/>
                </a:solidFill>
                <a:latin typeface="+mn-ea"/>
              </a:rPr>
              <a:t>工作</a:t>
            </a:r>
            <a:endParaRPr lang="en-US" altLang="zh-CN" sz="1600" b="0" dirty="0" smtClean="0">
              <a:solidFill>
                <a:srgbClr val="000000"/>
              </a:solidFill>
              <a:latin typeface="+mn-ea"/>
            </a:endParaRPr>
          </a:p>
          <a:p>
            <a:pPr lvl="0">
              <a:buClr>
                <a:srgbClr val="6CA5D8"/>
              </a:buClr>
            </a:pPr>
            <a:r>
              <a:rPr lang="zh-CN" altLang="en-US" sz="1800" dirty="0">
                <a:solidFill>
                  <a:srgbClr val="6CA5D8"/>
                </a:solidFill>
              </a:rPr>
              <a:t>探测器</a:t>
            </a:r>
            <a:r>
              <a:rPr lang="zh-CN" altLang="en-US" sz="1800" dirty="0" smtClean="0">
                <a:solidFill>
                  <a:srgbClr val="6CA5D8"/>
                </a:solidFill>
              </a:rPr>
              <a:t>介绍</a:t>
            </a:r>
            <a:endParaRPr lang="en-US" altLang="zh-CN" sz="1800" dirty="0">
              <a:solidFill>
                <a:srgbClr val="6CA5D8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14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786952" y="3748290"/>
            <a:ext cx="3960440" cy="87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4400" lvl="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6CA5D8"/>
              </a:buClr>
              <a:buFont typeface="Arial" pitchFamily="34" charset="0"/>
              <a:buChar char="•"/>
            </a:pPr>
            <a:r>
              <a:rPr lang="en-US" altLang="zh-CN" sz="1600" b="1" kern="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Micromegas</a:t>
            </a:r>
            <a:r>
              <a:rPr lang="zh-CN" altLang="en-US" sz="1600" b="1" kern="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600" b="1" kern="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MM</a:t>
            </a:r>
            <a:r>
              <a:rPr lang="zh-CN" altLang="en-US" sz="1600" b="1" kern="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1600" b="1" kern="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87200" lvl="0" eaLnBrk="1" hangingPunct="1">
              <a:lnSpc>
                <a:spcPct val="150000"/>
              </a:lnSpc>
              <a:spcBef>
                <a:spcPct val="20000"/>
              </a:spcBef>
              <a:buClr>
                <a:srgbClr val="6CA5D8"/>
              </a:buClr>
            </a:pPr>
            <a:endParaRPr lang="en-US" altLang="zh-CN" b="1" kern="0" dirty="0">
              <a:solidFill>
                <a:srgbClr val="6CA5D8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0313" y="3748290"/>
            <a:ext cx="388843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4400" lvl="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6CA5D8"/>
              </a:buClr>
              <a:buFont typeface="Arial" pitchFamily="34" charset="0"/>
              <a:buChar char="•"/>
            </a:pPr>
            <a:r>
              <a:rPr lang="en-US" altLang="zh-CN" sz="1600" b="1" kern="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GEM-Micromegas</a:t>
            </a:r>
            <a:r>
              <a:rPr lang="zh-CN" altLang="en-US" sz="1600" b="1" kern="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GEM-MM</a:t>
            </a:r>
            <a:r>
              <a:rPr lang="zh-CN" altLang="en-US" sz="1600" b="1" kern="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1600" b="1" kern="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87200" lvl="0" eaLnBrk="1" hangingPunct="1">
              <a:lnSpc>
                <a:spcPct val="150000"/>
              </a:lnSpc>
              <a:spcBef>
                <a:spcPct val="20000"/>
              </a:spcBef>
              <a:buClr>
                <a:srgbClr val="6CA5D8"/>
              </a:buClr>
            </a:pPr>
            <a:endParaRPr lang="en-US" altLang="zh-CN" b="1" kern="0" dirty="0">
              <a:solidFill>
                <a:srgbClr val="6CA5D8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1084" y="929417"/>
            <a:ext cx="396044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4400" lvl="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6CA5D8"/>
              </a:buClr>
              <a:buFont typeface="Arial" pitchFamily="34" charset="0"/>
              <a:buChar char="•"/>
            </a:pPr>
            <a:r>
              <a:rPr lang="en-US" altLang="zh-CN" sz="1600" b="1" kern="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Gas Electron Multipliers</a:t>
            </a:r>
            <a:r>
              <a:rPr lang="zh-CN" altLang="en-US" sz="1600" b="1" kern="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GEM</a:t>
            </a:r>
            <a:r>
              <a:rPr lang="zh-CN" altLang="en-US" sz="1600" b="1" kern="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1600" b="1" kern="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187200" lvl="0" eaLnBrk="1" hangingPunct="1">
              <a:lnSpc>
                <a:spcPct val="150000"/>
              </a:lnSpc>
              <a:spcBef>
                <a:spcPct val="20000"/>
              </a:spcBef>
              <a:buClr>
                <a:srgbClr val="6CA5D8"/>
              </a:buClr>
            </a:pPr>
            <a:endParaRPr lang="en-US" altLang="zh-CN" b="1" kern="0" dirty="0">
              <a:solidFill>
                <a:srgbClr val="6CA5D8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</a:rPr>
              <a:t>同步辐射束流实验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15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5" y="2780928"/>
            <a:ext cx="4332958" cy="247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51" y="908721"/>
            <a:ext cx="3168352" cy="343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31840" y="6128862"/>
            <a:ext cx="2159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同步辐射实验测试装置图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6973" y="908721"/>
            <a:ext cx="4320852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zh-CN" altLang="en-US" sz="1800" dirty="0" smtClean="0"/>
              <a:t>实验装置</a:t>
            </a:r>
            <a:endParaRPr lang="en-US" altLang="zh-CN" sz="1800" dirty="0" smtClean="0"/>
          </a:p>
          <a:p>
            <a:pPr marL="301500" indent="0">
              <a:lnSpc>
                <a:spcPct val="150000"/>
              </a:lnSpc>
              <a:buNone/>
            </a:pPr>
            <a:r>
              <a:rPr lang="zh-CN" altLang="en-US" sz="1400" b="0" dirty="0" smtClean="0">
                <a:solidFill>
                  <a:srgbClr val="000000"/>
                </a:solidFill>
                <a:latin typeface="+mn-ea"/>
              </a:rPr>
              <a:t>      北京</a:t>
            </a:r>
            <a:r>
              <a:rPr lang="zh-CN" altLang="en-US" sz="1400" b="0" dirty="0">
                <a:solidFill>
                  <a:srgbClr val="000000"/>
                </a:solidFill>
                <a:latin typeface="+mn-ea"/>
              </a:rPr>
              <a:t>同步辐射装置</a:t>
            </a:r>
            <a:r>
              <a:rPr lang="en-US" altLang="zh-CN" sz="1400" b="0" dirty="0">
                <a:solidFill>
                  <a:srgbClr val="000000"/>
                </a:solidFill>
                <a:latin typeface="+mn-ea"/>
              </a:rPr>
              <a:t>1W2B </a:t>
            </a:r>
            <a:r>
              <a:rPr lang="zh-CN" altLang="en-US" sz="1400" b="0" dirty="0">
                <a:solidFill>
                  <a:srgbClr val="000000"/>
                </a:solidFill>
                <a:latin typeface="+mn-ea"/>
              </a:rPr>
              <a:t>试验</a:t>
            </a:r>
            <a:r>
              <a:rPr lang="zh-CN" altLang="en-US" sz="1400" b="0" dirty="0" smtClean="0">
                <a:solidFill>
                  <a:srgbClr val="000000"/>
                </a:solidFill>
                <a:latin typeface="+mn-ea"/>
              </a:rPr>
              <a:t>站</a:t>
            </a:r>
            <a:endParaRPr lang="en-US" altLang="zh-CN" sz="1600" dirty="0" smtClean="0"/>
          </a:p>
          <a:p>
            <a:endParaRPr lang="en-US" altLang="zh-CN" sz="1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24" y="1556792"/>
            <a:ext cx="2847206" cy="111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629427" y="4725144"/>
            <a:ext cx="1879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前放 </a:t>
            </a:r>
            <a:r>
              <a:rPr lang="en-US" altLang="zh-CN" sz="1600" dirty="0" smtClean="0"/>
              <a:t>ORTEC 142IH</a:t>
            </a:r>
          </a:p>
          <a:p>
            <a:r>
              <a:rPr lang="zh-CN" altLang="en-US" sz="1600" dirty="0" smtClean="0"/>
              <a:t>主放 </a:t>
            </a:r>
            <a:r>
              <a:rPr lang="en-US" altLang="zh-CN" sz="1600" dirty="0" smtClean="0"/>
              <a:t>ORTEC 572 A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4629427" y="5267088"/>
            <a:ext cx="39247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工作气体</a:t>
            </a:r>
            <a:endParaRPr lang="en-US" altLang="zh-CN" sz="1600" dirty="0" smtClean="0"/>
          </a:p>
          <a:p>
            <a:r>
              <a:rPr lang="en-US" altLang="zh-CN" sz="1600" dirty="0" smtClean="0"/>
              <a:t>90%Ar+10%CO2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70%Ar+30%CO2</a:t>
            </a:r>
            <a:endParaRPr lang="en-US" altLang="zh-CN" sz="1600" dirty="0"/>
          </a:p>
          <a:p>
            <a:r>
              <a:rPr lang="en-US" altLang="zh-CN" sz="1600" dirty="0" smtClean="0"/>
              <a:t>95%Ar+5%iso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90%Ar+10%CH4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4629427" y="4376989"/>
            <a:ext cx="2826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探测器有效面积 </a:t>
            </a:r>
            <a:r>
              <a:rPr lang="en-US" altLang="zh-CN" sz="1600" dirty="0" smtClean="0"/>
              <a:t>25mm*25mm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955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5198"/>
            <a:ext cx="4661602" cy="17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16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</a:rPr>
              <a:t>同步辐射束流实验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6973" y="908721"/>
            <a:ext cx="4320852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zh-CN" altLang="en-US" sz="1800" dirty="0" smtClean="0"/>
              <a:t>入射光能量校准</a:t>
            </a:r>
            <a:endParaRPr lang="en-US" altLang="zh-CN" sz="1800" dirty="0" smtClean="0"/>
          </a:p>
        </p:txBody>
      </p:sp>
      <p:sp>
        <p:nvSpPr>
          <p:cNvPr id="8" name="矩形 7"/>
          <p:cNvSpPr/>
          <p:nvPr/>
        </p:nvSpPr>
        <p:spPr>
          <a:xfrm>
            <a:off x="590050" y="1409990"/>
            <a:ext cx="8086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为了对入射光能量进行校准，我们可以把入射光达到靶材料上，通过</a:t>
            </a:r>
            <a:r>
              <a:rPr lang="zh-CN" altLang="en-US" sz="1600" dirty="0" smtClean="0">
                <a:solidFill>
                  <a:srgbClr val="000000"/>
                </a:solidFill>
                <a:latin typeface="+mn-ea"/>
              </a:rPr>
              <a:t>测量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入射光强度和透射光强度，得到该靶的吸收光谱。再与标准库中该靶</a:t>
            </a:r>
            <a:r>
              <a:rPr lang="zh-CN" altLang="en-US" sz="1600" dirty="0" smtClean="0">
                <a:solidFill>
                  <a:srgbClr val="000000"/>
                </a:solidFill>
                <a:latin typeface="+mn-ea"/>
              </a:rPr>
              <a:t>材料的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吸收光谱做比较，得到入射光能量的校准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7" y="3781823"/>
            <a:ext cx="6752087" cy="24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60122"/>
            <a:ext cx="17145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7236441" y="4005064"/>
            <a:ext cx="1584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测量</a:t>
            </a:r>
            <a:r>
              <a:rPr lang="en-US" altLang="zh-CN" dirty="0" smtClean="0"/>
              <a:t>8977.766eV</a:t>
            </a:r>
          </a:p>
          <a:p>
            <a:r>
              <a:rPr lang="zh-CN" altLang="en-US" dirty="0"/>
              <a:t>标准库</a:t>
            </a:r>
            <a:r>
              <a:rPr lang="en-US" altLang="zh-CN" dirty="0" smtClean="0"/>
              <a:t>8978.876eV</a:t>
            </a:r>
          </a:p>
          <a:p>
            <a:r>
              <a:rPr lang="zh-CN" altLang="en-US" dirty="0" smtClean="0"/>
              <a:t>误差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0.12%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20272" y="352133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K-edge of copper</a:t>
            </a:r>
            <a:endParaRPr lang="zh-CN" alt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7283"/>
            <a:ext cx="6480720" cy="242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8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</a:rPr>
              <a:t>同步辐射束流</a:t>
            </a:r>
            <a:r>
              <a:rPr lang="zh-CN" altLang="en-US" sz="2800" dirty="0" smtClean="0">
                <a:solidFill>
                  <a:srgbClr val="000000"/>
                </a:solidFill>
              </a:rPr>
              <a:t>实验结果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17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36421"/>
            <a:ext cx="698413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3768" y="5733255"/>
            <a:ext cx="4608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不同入射光能量下的</a:t>
            </a:r>
            <a:r>
              <a:rPr lang="en-US" altLang="zh-CN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GEM-MM</a:t>
            </a:r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探测器响应的能谱图</a:t>
            </a:r>
          </a:p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（工作气体</a:t>
            </a:r>
            <a:r>
              <a:rPr lang="en-US" altLang="zh-CN" sz="1400" b="1" dirty="0" err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Ar</a:t>
            </a:r>
            <a:r>
              <a:rPr lang="en-US" altLang="zh-CN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/CO</a:t>
            </a:r>
            <a:r>
              <a:rPr lang="en-US" altLang="zh-CN" sz="1400" b="1" baseline="-25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en-US" altLang="zh-CN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= 90/10</a:t>
            </a:r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，均稳定工作）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6973" y="908721"/>
            <a:ext cx="4320852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zh-CN" altLang="en-US" sz="1800" dirty="0" smtClean="0"/>
              <a:t>实验结果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能量响应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47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</a:rPr>
              <a:t>同步辐射束流</a:t>
            </a:r>
            <a:r>
              <a:rPr lang="zh-CN" altLang="en-US" sz="2800" dirty="0" smtClean="0">
                <a:solidFill>
                  <a:srgbClr val="000000"/>
                </a:solidFill>
              </a:rPr>
              <a:t>实验结果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18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19672" y="5157192"/>
            <a:ext cx="5929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不同能量</a:t>
            </a:r>
            <a:r>
              <a:rPr lang="en-US" altLang="zh-CN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射线全能峰位线性结果</a:t>
            </a:r>
          </a:p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（高斯拟合峰位，四种不同气体，能量同步辐射的标定结果为</a:t>
            </a:r>
            <a:r>
              <a:rPr lang="en-US" altLang="zh-CN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Ex</a:t>
            </a:r>
            <a:r>
              <a:rPr lang="en-US" altLang="zh-CN" sz="1400" b="1" baseline="30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-1.1ev</a:t>
            </a:r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</a:t>
            </a:r>
          </a:p>
        </p:txBody>
      </p:sp>
      <p:pic>
        <p:nvPicPr>
          <p:cNvPr id="7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4" y="1989137"/>
            <a:ext cx="367347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1毕业论文\CASthesis-v0.2\template\figures\fig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1631950"/>
            <a:ext cx="45720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6973" y="908721"/>
            <a:ext cx="4320852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zh-CN" altLang="en-US" sz="1800" dirty="0" smtClean="0"/>
              <a:t>实验结果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能量线性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46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19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3" y="4221088"/>
            <a:ext cx="7491089" cy="227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</a:rPr>
              <a:t>同步辐射束流</a:t>
            </a:r>
            <a:r>
              <a:rPr lang="zh-CN" altLang="en-US" sz="2800" dirty="0" smtClean="0">
                <a:solidFill>
                  <a:srgbClr val="000000"/>
                </a:solidFill>
              </a:rPr>
              <a:t>实验结果</a:t>
            </a:r>
            <a:endParaRPr lang="zh-CN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6973" y="908721"/>
            <a:ext cx="4320852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zh-CN" altLang="en-US" sz="1800" dirty="0" smtClean="0"/>
              <a:t>实验结果</a:t>
            </a:r>
            <a:endParaRPr lang="en-US" altLang="zh-CN" sz="1800" dirty="0"/>
          </a:p>
          <a:p>
            <a:endParaRPr lang="en-US" altLang="zh-CN" sz="1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能量线性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7" y="2060848"/>
            <a:ext cx="25622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4" y="2479948"/>
            <a:ext cx="32099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49293"/>
            <a:ext cx="4968552" cy="160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01315"/>
            <a:ext cx="4061792" cy="1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0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rgbClr val="000000"/>
                </a:solidFill>
                <a:ea typeface="Gulim" pitchFamily="34" charset="-127"/>
              </a:rPr>
              <a:t>Outline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2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68313" y="1052513"/>
            <a:ext cx="8135937" cy="453672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0000"/>
                </a:solidFill>
              </a:rPr>
              <a:t>Bulk-</a:t>
            </a:r>
            <a:r>
              <a:rPr lang="en-US" altLang="zh-CN" dirty="0" err="1" smtClean="0">
                <a:solidFill>
                  <a:srgbClr val="000000"/>
                </a:solidFill>
              </a:rPr>
              <a:t>Micromegas</a:t>
            </a:r>
            <a:r>
              <a:rPr lang="zh-CN" altLang="en-US" dirty="0" smtClean="0">
                <a:solidFill>
                  <a:srgbClr val="000000"/>
                </a:solidFill>
              </a:rPr>
              <a:t>工艺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indent="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0" dirty="0" smtClean="0">
                <a:solidFill>
                  <a:srgbClr val="000000"/>
                </a:solidFill>
                <a:latin typeface="+mn-ea"/>
              </a:rPr>
              <a:t>标准</a:t>
            </a:r>
            <a:r>
              <a:rPr lang="en-US" altLang="zh-CN" sz="2400" b="0" dirty="0" err="1" smtClean="0">
                <a:solidFill>
                  <a:srgbClr val="000000"/>
                </a:solidFill>
                <a:latin typeface="+mn-ea"/>
              </a:rPr>
              <a:t>Micromegas</a:t>
            </a:r>
            <a:endParaRPr lang="en-US" altLang="zh-CN" sz="2400" b="0" dirty="0" smtClean="0">
              <a:solidFill>
                <a:srgbClr val="000000"/>
              </a:solidFill>
              <a:latin typeface="+mn-ea"/>
            </a:endParaRPr>
          </a:p>
          <a:p>
            <a:pPr indent="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b="0" dirty="0" smtClean="0">
                <a:solidFill>
                  <a:srgbClr val="000000"/>
                </a:solidFill>
                <a:latin typeface="+mn-ea"/>
              </a:rPr>
              <a:t>GEM-</a:t>
            </a:r>
            <a:r>
              <a:rPr lang="en-US" altLang="zh-CN" sz="2400" b="0" dirty="0" err="1" smtClean="0">
                <a:solidFill>
                  <a:srgbClr val="000000"/>
                </a:solidFill>
                <a:latin typeface="+mn-ea"/>
              </a:rPr>
              <a:t>Micromegas</a:t>
            </a:r>
            <a:endParaRPr lang="en-US" altLang="zh-CN" sz="2400" b="0" dirty="0" smtClean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 smtClean="0">
                <a:solidFill>
                  <a:srgbClr val="000000"/>
                </a:solidFill>
              </a:rPr>
              <a:t>同步辐射束流实验</a:t>
            </a:r>
            <a:endParaRPr lang="en-US" altLang="zh-CN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buClr>
                <a:srgbClr val="6CA5D8"/>
              </a:buClr>
              <a:buFont typeface="Wingdings" pitchFamily="2" charset="2"/>
              <a:buChar char="l"/>
            </a:pPr>
            <a:r>
              <a:rPr lang="zh-CN" altLang="en-US" dirty="0">
                <a:solidFill>
                  <a:srgbClr val="000000"/>
                </a:solidFill>
              </a:rPr>
              <a:t>总结</a:t>
            </a:r>
            <a:endParaRPr lang="en-US" altLang="zh-CN" dirty="0">
              <a:solidFill>
                <a:srgbClr val="000000"/>
              </a:solidFill>
            </a:endParaRPr>
          </a:p>
          <a:p>
            <a:pPr marL="56250" lvl="1" indent="0">
              <a:buNone/>
            </a:pPr>
            <a:endParaRPr lang="en-US" altLang="zh-CN" b="1" dirty="0">
              <a:solidFill>
                <a:schemeClr val="bg2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831232" cy="304800"/>
          </a:xfrm>
        </p:spPr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0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</a:rPr>
              <a:t>同步辐射束流</a:t>
            </a:r>
            <a:r>
              <a:rPr lang="zh-CN" altLang="en-US" sz="2800" dirty="0" smtClean="0">
                <a:solidFill>
                  <a:srgbClr val="000000"/>
                </a:solidFill>
              </a:rPr>
              <a:t>实验结果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20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grpSp>
        <p:nvGrpSpPr>
          <p:cNvPr id="7" name="组合 6"/>
          <p:cNvGrpSpPr/>
          <p:nvPr/>
        </p:nvGrpSpPr>
        <p:grpSpPr>
          <a:xfrm>
            <a:off x="755576" y="1728825"/>
            <a:ext cx="7776864" cy="2511932"/>
            <a:chOff x="611560" y="2276872"/>
            <a:chExt cx="7914775" cy="271650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276872"/>
              <a:ext cx="3888432" cy="2716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255" y="2307171"/>
              <a:ext cx="3869080" cy="2668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32476" y="4224766"/>
            <a:ext cx="251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GEM-MM</a:t>
            </a:r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不同能量下的能量分辨</a:t>
            </a:r>
            <a:b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（四种不同气体）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08362" y="4224766"/>
            <a:ext cx="251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标准</a:t>
            </a:r>
            <a:r>
              <a:rPr lang="en-US" altLang="zh-CN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MM</a:t>
            </a:r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不同能量下的能量分辨</a:t>
            </a:r>
            <a:b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1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（四种不同气体）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6973" y="908721"/>
            <a:ext cx="4320852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zh-CN" altLang="en-US" sz="1800" dirty="0" smtClean="0"/>
              <a:t>实验结果</a:t>
            </a:r>
            <a:endParaRPr lang="en-US" altLang="zh-CN" sz="1800" dirty="0"/>
          </a:p>
          <a:p>
            <a:endParaRPr lang="en-US" altLang="zh-CN" sz="1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能量分辨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3528" y="4765710"/>
            <a:ext cx="81188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20000" lvl="3" indent="-285750" algn="l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l"/>
              <a:tabLst>
                <a:tab pos="442913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标准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MM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探测器的能量分辨率随入射光能量的波动较大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 marL="720000" lvl="3" indent="-285750" algn="l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l"/>
              <a:tabLst>
                <a:tab pos="442913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GEM-MM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则没有出现特别大的震荡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 marL="720000" lvl="3" indent="-285750" algn="l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l"/>
              <a:tabLst>
                <a:tab pos="442913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能量分辨率基本上好于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20%</a:t>
            </a:r>
          </a:p>
          <a:p>
            <a:pPr marL="720000" lvl="3" indent="-285750" algn="l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l"/>
              <a:tabLst>
                <a:tab pos="442913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说明了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GEM-MM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比标准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MM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探测器在同步辐射束流上的应用更有优势</a:t>
            </a:r>
            <a:r>
              <a:rPr lang="zh-CN" altLang="en-US" sz="1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863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>
                <a:solidFill>
                  <a:srgbClr val="000000"/>
                </a:solidFill>
              </a:rPr>
              <a:t>总结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21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任意多边形 5"/>
          <p:cNvSpPr/>
          <p:nvPr/>
        </p:nvSpPr>
        <p:spPr>
          <a:xfrm>
            <a:off x="4774223" y="4580792"/>
            <a:ext cx="2726128" cy="1296480"/>
          </a:xfrm>
          <a:custGeom>
            <a:avLst/>
            <a:gdLst>
              <a:gd name="connsiteX0" fmla="*/ 0 w 2726128"/>
              <a:gd name="connsiteY0" fmla="*/ 96716 h 568437"/>
              <a:gd name="connsiteX1" fmla="*/ 1301262 w 2726128"/>
              <a:gd name="connsiteY1" fmla="*/ 553916 h 568437"/>
              <a:gd name="connsiteX2" fmla="*/ 2725615 w 2726128"/>
              <a:gd name="connsiteY2" fmla="*/ 413239 h 568437"/>
              <a:gd name="connsiteX3" fmla="*/ 1143000 w 2726128"/>
              <a:gd name="connsiteY3" fmla="*/ 0 h 5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6128" h="568437">
                <a:moveTo>
                  <a:pt x="0" y="96716"/>
                </a:moveTo>
                <a:cubicBezTo>
                  <a:pt x="423496" y="298939"/>
                  <a:pt x="846993" y="501162"/>
                  <a:pt x="1301262" y="553916"/>
                </a:cubicBezTo>
                <a:cubicBezTo>
                  <a:pt x="1755531" y="606670"/>
                  <a:pt x="2751992" y="505558"/>
                  <a:pt x="2725615" y="413239"/>
                </a:cubicBezTo>
                <a:cubicBezTo>
                  <a:pt x="2699238" y="320920"/>
                  <a:pt x="1921119" y="160460"/>
                  <a:pt x="1143000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kern="1200" dirty="0">
                <a:solidFill>
                  <a:srgbClr val="6CA5D8"/>
                </a:solidFill>
              </a:rPr>
              <a:t>介绍</a:t>
            </a:r>
            <a:r>
              <a:rPr lang="zh-CN" altLang="en-US" sz="2000" kern="1200" dirty="0" smtClean="0">
                <a:solidFill>
                  <a:srgbClr val="6CA5D8"/>
                </a:solidFill>
              </a:rPr>
              <a:t>了</a:t>
            </a:r>
            <a:r>
              <a:rPr lang="en-US" altLang="zh-CN" sz="2000" kern="1200" dirty="0" smtClean="0">
                <a:solidFill>
                  <a:srgbClr val="6CA5D8"/>
                </a:solidFill>
              </a:rPr>
              <a:t>Bulk-Micromegas</a:t>
            </a:r>
            <a:r>
              <a:rPr lang="zh-CN" altLang="en-US" sz="2000" kern="1200" dirty="0" smtClean="0">
                <a:solidFill>
                  <a:srgbClr val="6CA5D8"/>
                </a:solidFill>
              </a:rPr>
              <a:t>工艺</a:t>
            </a:r>
            <a:endParaRPr lang="en-US" altLang="zh-CN" sz="2000" kern="1200" dirty="0">
              <a:solidFill>
                <a:srgbClr val="6CA5D8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kern="1200" dirty="0">
                <a:solidFill>
                  <a:srgbClr val="6CA5D8"/>
                </a:solidFill>
              </a:rPr>
              <a:t>对</a:t>
            </a:r>
            <a:r>
              <a:rPr lang="en-US" altLang="zh-CN" sz="2000" kern="1200" dirty="0">
                <a:solidFill>
                  <a:srgbClr val="6CA5D8"/>
                </a:solidFill>
              </a:rPr>
              <a:t>Micromegas</a:t>
            </a:r>
            <a:r>
              <a:rPr lang="zh-CN" altLang="en-US" sz="2000" kern="1200" dirty="0">
                <a:solidFill>
                  <a:srgbClr val="6CA5D8"/>
                </a:solidFill>
              </a:rPr>
              <a:t>探测器在同步辐射</a:t>
            </a:r>
            <a:r>
              <a:rPr lang="en-US" altLang="zh-CN" sz="2000" kern="1200" dirty="0">
                <a:solidFill>
                  <a:srgbClr val="6CA5D8"/>
                </a:solidFill>
              </a:rPr>
              <a:t>X</a:t>
            </a:r>
            <a:r>
              <a:rPr lang="zh-CN" altLang="en-US" sz="2000" kern="1200" dirty="0">
                <a:solidFill>
                  <a:srgbClr val="6CA5D8"/>
                </a:solidFill>
              </a:rPr>
              <a:t>束流上进行了</a:t>
            </a:r>
            <a:r>
              <a:rPr lang="zh-CN" altLang="en-US" sz="2000" kern="1200" dirty="0" smtClean="0">
                <a:solidFill>
                  <a:srgbClr val="6CA5D8"/>
                </a:solidFill>
              </a:rPr>
              <a:t>实验</a:t>
            </a:r>
            <a:endParaRPr lang="en-US" altLang="zh-CN" sz="2000" kern="1200" dirty="0" smtClean="0">
              <a:solidFill>
                <a:srgbClr val="6CA5D8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kern="1200" dirty="0">
                <a:solidFill>
                  <a:srgbClr val="6CA5D8"/>
                </a:solidFill>
              </a:rPr>
              <a:t>对比</a:t>
            </a:r>
            <a:r>
              <a:rPr lang="zh-CN" altLang="en-US" sz="2000" kern="1200" dirty="0" smtClean="0">
                <a:solidFill>
                  <a:srgbClr val="6CA5D8"/>
                </a:solidFill>
              </a:rPr>
              <a:t>了</a:t>
            </a:r>
            <a:r>
              <a:rPr lang="en-US" altLang="zh-CN" sz="2000" kern="1200" dirty="0" smtClean="0">
                <a:solidFill>
                  <a:srgbClr val="6CA5D8"/>
                </a:solidFill>
              </a:rPr>
              <a:t>GEM-Micromegas</a:t>
            </a:r>
            <a:r>
              <a:rPr lang="zh-CN" altLang="en-US" sz="2000" kern="1200" dirty="0" smtClean="0">
                <a:solidFill>
                  <a:srgbClr val="6CA5D8"/>
                </a:solidFill>
              </a:rPr>
              <a:t>能量分辨</a:t>
            </a:r>
            <a:endParaRPr lang="en-US" altLang="zh-CN" sz="2000" kern="1200" dirty="0" smtClean="0">
              <a:solidFill>
                <a:srgbClr val="6CA5D8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kern="1200" dirty="0" smtClean="0">
                <a:solidFill>
                  <a:srgbClr val="6CA5D8"/>
                </a:solidFill>
              </a:rPr>
              <a:t>由于对打火的有效抑制，</a:t>
            </a:r>
            <a:r>
              <a:rPr lang="en-US" altLang="zh-CN" sz="2000" kern="1200" dirty="0" smtClean="0">
                <a:solidFill>
                  <a:srgbClr val="6CA5D8"/>
                </a:solidFill>
              </a:rPr>
              <a:t>GEM-Micromegas</a:t>
            </a:r>
            <a:r>
              <a:rPr lang="zh-CN" altLang="en-US" sz="2000" kern="1200" dirty="0" smtClean="0">
                <a:solidFill>
                  <a:srgbClr val="6CA5D8"/>
                </a:solidFill>
              </a:rPr>
              <a:t>在同步辐射实验的应用更有优势</a:t>
            </a:r>
            <a:endParaRPr lang="zh-CN" altLang="en-US" sz="2000" kern="1200" dirty="0">
              <a:solidFill>
                <a:srgbClr val="6CA5D8"/>
              </a:solidFill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gray">
          <a:xfrm>
            <a:off x="1690999" y="4509120"/>
            <a:ext cx="57150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Arial"/>
                <a:cs typeface="Arial"/>
              </a:rPr>
              <a:t>Thank You </a:t>
            </a:r>
            <a:endParaRPr lang="zh-CN" altLang="en-US" sz="36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6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Bulk-Micromegas</a:t>
            </a:r>
            <a:r>
              <a:rPr lang="zh-CN" altLang="en-US" sz="2800" dirty="0">
                <a:solidFill>
                  <a:srgbClr val="000000"/>
                </a:solidFill>
              </a:rPr>
              <a:t>工艺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032" y="1380938"/>
            <a:ext cx="8075612" cy="8640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b="0" kern="1200" dirty="0">
                <a:solidFill>
                  <a:srgbClr val="000000"/>
                </a:solidFill>
                <a:latin typeface="Times New Roman" pitchFamily="18" charset="0"/>
              </a:rPr>
              <a:t>Bulk</a:t>
            </a:r>
            <a:r>
              <a:rPr lang="zh-CN" altLang="en-US" sz="1800" b="0" kern="1200" dirty="0">
                <a:solidFill>
                  <a:srgbClr val="000000"/>
                </a:solidFill>
                <a:latin typeface="Times New Roman" pitchFamily="18" charset="0"/>
              </a:rPr>
              <a:t>工艺是在</a:t>
            </a:r>
            <a:r>
              <a:rPr lang="en-US" altLang="zh-CN" sz="1800" b="0" kern="1200" dirty="0">
                <a:solidFill>
                  <a:srgbClr val="000000"/>
                </a:solidFill>
                <a:latin typeface="Times New Roman" pitchFamily="18" charset="0"/>
              </a:rPr>
              <a:t>2006</a:t>
            </a:r>
            <a:r>
              <a:rPr lang="zh-CN" altLang="en-US" sz="1800" b="0" kern="1200" dirty="0">
                <a:solidFill>
                  <a:srgbClr val="000000"/>
                </a:solidFill>
                <a:latin typeface="Times New Roman" pitchFamily="18" charset="0"/>
              </a:rPr>
              <a:t>年由</a:t>
            </a:r>
            <a:r>
              <a:rPr lang="en-US" altLang="zh-CN" sz="1800" b="0" kern="1200" dirty="0" err="1">
                <a:solidFill>
                  <a:srgbClr val="000000"/>
                </a:solidFill>
                <a:latin typeface="Times New Roman" pitchFamily="18" charset="0"/>
              </a:rPr>
              <a:t>Saclay</a:t>
            </a:r>
            <a:r>
              <a:rPr lang="zh-CN" altLang="en-US" sz="1800" b="0" kern="1200" dirty="0">
                <a:solidFill>
                  <a:srgbClr val="000000"/>
                </a:solidFill>
                <a:latin typeface="Times New Roman" pitchFamily="18" charset="0"/>
              </a:rPr>
              <a:t>研究所发展出一套金属网处理、干膜刻蚀</a:t>
            </a:r>
            <a:r>
              <a:rPr lang="zh-CN" altLang="en-US" sz="1800" b="0" kern="1200" dirty="0" smtClean="0">
                <a:solidFill>
                  <a:srgbClr val="000000"/>
                </a:solidFill>
                <a:latin typeface="Times New Roman" pitchFamily="18" charset="0"/>
              </a:rPr>
              <a:t>技术。该</a:t>
            </a:r>
            <a:r>
              <a:rPr lang="zh-CN" altLang="en-US" sz="1800" b="0" kern="1200" dirty="0">
                <a:solidFill>
                  <a:srgbClr val="000000"/>
                </a:solidFill>
                <a:latin typeface="Times New Roman" pitchFamily="18" charset="0"/>
              </a:rPr>
              <a:t>工艺提高了间隙精度控制能力，同时采用工业用金属编织网使得成本大幅度下降，力学强度和耐久度都大为提高</a:t>
            </a:r>
            <a:endParaRPr lang="en-US" altLang="zh-CN" sz="1800" b="0" kern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3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51520" y="836712"/>
            <a:ext cx="8229600" cy="5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+mj-ea"/>
                <a:ea typeface="+mj-ea"/>
              </a:rPr>
              <a:t>Bulk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+mj-ea"/>
                <a:ea typeface="+mj-ea"/>
              </a:rPr>
              <a:t>工艺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57388" y="5227638"/>
            <a:ext cx="5040312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prstClr val="white"/>
                </a:solidFill>
              </a:rPr>
              <a:t>PC1025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 5"/>
          <p:cNvSpPr/>
          <p:nvPr/>
        </p:nvSpPr>
        <p:spPr>
          <a:xfrm>
            <a:off x="2552700" y="4591050"/>
            <a:ext cx="3929063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prstClr val="white"/>
                </a:solidFill>
              </a:rPr>
              <a:t>PC1025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9" name="图片 55" descr="200701301459368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78564" r="12875" b="12646"/>
          <a:stretch>
            <a:fillRect/>
          </a:stretch>
        </p:blipFill>
        <p:spPr bwMode="auto">
          <a:xfrm>
            <a:off x="2406650" y="4845050"/>
            <a:ext cx="42227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64"/>
          <p:cNvGrpSpPr>
            <a:grpSpLocks/>
          </p:cNvGrpSpPr>
          <p:nvPr/>
        </p:nvGrpSpPr>
        <p:grpSpPr bwMode="auto">
          <a:xfrm>
            <a:off x="3221038" y="2281238"/>
            <a:ext cx="2468562" cy="860425"/>
            <a:chOff x="4496452" y="2357430"/>
            <a:chExt cx="2468721" cy="860707"/>
          </a:xfrm>
        </p:grpSpPr>
        <p:sp>
          <p:nvSpPr>
            <p:cNvPr id="11" name="下箭头 10"/>
            <p:cNvSpPr/>
            <p:nvPr/>
          </p:nvSpPr>
          <p:spPr>
            <a:xfrm>
              <a:off x="4496452" y="2360606"/>
              <a:ext cx="500094" cy="85753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下箭头 11"/>
            <p:cNvSpPr/>
            <p:nvPr/>
          </p:nvSpPr>
          <p:spPr>
            <a:xfrm>
              <a:off x="5464889" y="2357430"/>
              <a:ext cx="500094" cy="85753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下箭头 12"/>
            <p:cNvSpPr/>
            <p:nvPr/>
          </p:nvSpPr>
          <p:spPr>
            <a:xfrm>
              <a:off x="6465079" y="2357430"/>
              <a:ext cx="500094" cy="85753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90"/>
          <p:cNvGrpSpPr>
            <a:grpSpLocks/>
          </p:cNvGrpSpPr>
          <p:nvPr/>
        </p:nvGrpSpPr>
        <p:grpSpPr bwMode="auto">
          <a:xfrm>
            <a:off x="1373188" y="5448300"/>
            <a:ext cx="6083300" cy="357188"/>
            <a:chOff x="2571750" y="4357688"/>
            <a:chExt cx="4357688" cy="357187"/>
          </a:xfrm>
        </p:grpSpPr>
        <p:sp>
          <p:nvSpPr>
            <p:cNvPr id="15" name="矩形 14"/>
            <p:cNvSpPr/>
            <p:nvPr/>
          </p:nvSpPr>
          <p:spPr bwMode="auto">
            <a:xfrm>
              <a:off x="2771894" y="4357688"/>
              <a:ext cx="4015395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571750" y="4429126"/>
              <a:ext cx="4357688" cy="28574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dirty="0">
                  <a:solidFill>
                    <a:prstClr val="white"/>
                  </a:solidFill>
                </a:rPr>
                <a:t>PCB</a:t>
              </a: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 bwMode="auto">
          <a:xfrm>
            <a:off x="2862263" y="3294063"/>
            <a:ext cx="287337" cy="204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719763" y="3284538"/>
            <a:ext cx="333375" cy="214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91"/>
          <p:cNvSpPr txBox="1">
            <a:spLocks noChangeArrowheads="1"/>
          </p:cNvSpPr>
          <p:nvPr/>
        </p:nvSpPr>
        <p:spPr bwMode="auto">
          <a:xfrm>
            <a:off x="6437313" y="2865438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00"/>
                </a:solidFill>
                <a:latin typeface="Constantia" pitchFamily="18" charset="0"/>
                <a:ea typeface="华文新魏" pitchFamily="2" charset="-122"/>
              </a:rPr>
              <a:t>Mask</a:t>
            </a:r>
            <a:endParaRPr lang="zh-CN" altLang="en-US">
              <a:solidFill>
                <a:srgbClr val="000000"/>
              </a:solidFill>
              <a:latin typeface="Constantia" pitchFamily="18" charset="0"/>
              <a:ea typeface="华文新魏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238500" y="3287713"/>
            <a:ext cx="277813" cy="207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581400" y="3287713"/>
            <a:ext cx="277813" cy="207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3943350" y="3290888"/>
            <a:ext cx="277813" cy="207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4300538" y="3287713"/>
            <a:ext cx="276225" cy="207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4656138" y="3287713"/>
            <a:ext cx="277812" cy="207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010150" y="3287713"/>
            <a:ext cx="277813" cy="207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378450" y="3287713"/>
            <a:ext cx="277813" cy="207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2516188" y="3294063"/>
            <a:ext cx="3951287" cy="207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组合 64"/>
          <p:cNvGrpSpPr>
            <a:grpSpLocks/>
          </p:cNvGrpSpPr>
          <p:nvPr/>
        </p:nvGrpSpPr>
        <p:grpSpPr bwMode="auto">
          <a:xfrm>
            <a:off x="3221038" y="2279650"/>
            <a:ext cx="2468562" cy="860425"/>
            <a:chOff x="4496452" y="2357430"/>
            <a:chExt cx="2468721" cy="860707"/>
          </a:xfrm>
        </p:grpSpPr>
        <p:sp>
          <p:nvSpPr>
            <p:cNvPr id="29" name="下箭头 28"/>
            <p:cNvSpPr/>
            <p:nvPr/>
          </p:nvSpPr>
          <p:spPr>
            <a:xfrm>
              <a:off x="4496452" y="2360606"/>
              <a:ext cx="500094" cy="85753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下箭头 29"/>
            <p:cNvSpPr/>
            <p:nvPr/>
          </p:nvSpPr>
          <p:spPr>
            <a:xfrm>
              <a:off x="5464889" y="2357430"/>
              <a:ext cx="500094" cy="85753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下箭头 30"/>
            <p:cNvSpPr/>
            <p:nvPr/>
          </p:nvSpPr>
          <p:spPr>
            <a:xfrm>
              <a:off x="6465079" y="2357430"/>
              <a:ext cx="500094" cy="85753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矩形 5"/>
          <p:cNvSpPr/>
          <p:nvPr/>
        </p:nvSpPr>
        <p:spPr>
          <a:xfrm>
            <a:off x="2516188" y="4976813"/>
            <a:ext cx="3929062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prstClr val="white"/>
                </a:solidFill>
              </a:rPr>
              <a:t>PC1025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527300" y="4954588"/>
            <a:ext cx="357188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6099175" y="4987925"/>
            <a:ext cx="357188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198813" y="4954588"/>
            <a:ext cx="46037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3532188" y="4983163"/>
            <a:ext cx="46037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3900488" y="4983163"/>
            <a:ext cx="44450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4259263" y="4981575"/>
            <a:ext cx="46037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4625975" y="4981575"/>
            <a:ext cx="46038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4964113" y="4987925"/>
            <a:ext cx="46037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5332413" y="4987925"/>
            <a:ext cx="44450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5695950" y="4981575"/>
            <a:ext cx="46038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2527300" y="4602163"/>
            <a:ext cx="357188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6099175" y="4602163"/>
            <a:ext cx="357188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3198813" y="4602163"/>
            <a:ext cx="46037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532188" y="4602163"/>
            <a:ext cx="46037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3900488" y="4602163"/>
            <a:ext cx="46037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4259263" y="4602163"/>
            <a:ext cx="46037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4625975" y="4602163"/>
            <a:ext cx="46038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4964113" y="4608513"/>
            <a:ext cx="46037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5332413" y="4608513"/>
            <a:ext cx="46037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5695950" y="4602163"/>
            <a:ext cx="46038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3198813" y="5195888"/>
            <a:ext cx="46037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3533775" y="5191125"/>
            <a:ext cx="46038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/>
        </p:nvSpPr>
        <p:spPr bwMode="auto">
          <a:xfrm>
            <a:off x="3900488" y="5191125"/>
            <a:ext cx="46037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4259263" y="5191125"/>
            <a:ext cx="46037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627563" y="5191125"/>
            <a:ext cx="44450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4965700" y="5195888"/>
            <a:ext cx="46038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5332413" y="5195888"/>
            <a:ext cx="46037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5697538" y="5191125"/>
            <a:ext cx="46037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6099175" y="5211763"/>
            <a:ext cx="898525" cy="2095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1935163" y="5195888"/>
            <a:ext cx="973137" cy="233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1177925" y="3294063"/>
            <a:ext cx="668338" cy="207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7054850" y="3294063"/>
            <a:ext cx="668338" cy="207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831232" cy="304800"/>
          </a:xfrm>
        </p:spPr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4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4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188" y="116632"/>
            <a:ext cx="7632700" cy="60960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Bulk-Micromegas</a:t>
            </a:r>
            <a:r>
              <a:rPr lang="zh-CN" altLang="en-US" sz="2800" dirty="0">
                <a:solidFill>
                  <a:srgbClr val="000000"/>
                </a:solidFill>
              </a:rPr>
              <a:t>工艺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251520" y="836712"/>
            <a:ext cx="8229600" cy="5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zh-CN" altLang="en-US" sz="2800" noProof="0" dirty="0" smtClean="0">
                <a:solidFill>
                  <a:srgbClr val="006633"/>
                </a:solidFill>
                <a:latin typeface="+mj-ea"/>
                <a:ea typeface="+mj-ea"/>
              </a:rPr>
              <a:t>雪崩区间隙模拟优化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40500" y="5659438"/>
            <a:ext cx="221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1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上</a:t>
            </a:r>
            <a:r>
              <a:rPr lang="zh-CN" sz="1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图为电场分布图</a:t>
            </a:r>
            <a:endParaRPr lang="en-US" altLang="zh-CN" sz="12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下</a:t>
            </a:r>
            <a:r>
              <a:rPr lang="zh-CN" sz="1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图为电势分布图</a:t>
            </a:r>
            <a:endParaRPr lang="zh-CN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520" y="5220610"/>
            <a:ext cx="500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通过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32</a:t>
            </a:r>
            <a:r>
              <a:rPr lang="zh-CN" altLang="en-US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个不规则几何形状构建编织网结构。可以方便的改变丝径、孔径及两丝间缝隙等参数</a:t>
            </a:r>
            <a:r>
              <a:rPr lang="zh-CN" altLang="en-US" dirty="0">
                <a:latin typeface="Gill Sans MT" pitchFamily="34" charset="0"/>
                <a:ea typeface="华文中宋" pitchFamily="2" charset="-122"/>
              </a:rPr>
              <a:t>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432175"/>
            <a:ext cx="250031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1204913"/>
            <a:ext cx="250031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DOCUME~1\ADMINI~1\LOCALS~1\Temp\{ATYI6TE4Q31QZRBXMC`F@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1288"/>
            <a:ext cx="5267325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dirty="0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dirty="0" smtClean="0">
                <a:solidFill>
                  <a:srgbClr val="7030A0"/>
                </a:solidFill>
                <a:effectLst/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effectLst/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5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14631" y="4415625"/>
            <a:ext cx="3568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不同雪崩区间隙下，相同</a:t>
            </a:r>
            <a:r>
              <a:rPr lang="zh-CN" altLang="en-US" sz="1200" b="1" dirty="0" smtClean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电压产生</a:t>
            </a:r>
            <a:r>
              <a:rPr lang="zh-CN" altLang="en-US" sz="1200" b="1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的电场强度沿</a:t>
            </a:r>
            <a:r>
              <a:rPr lang="en-US" altLang="zh-CN" sz="1200" b="1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Z</a:t>
            </a:r>
            <a:r>
              <a:rPr lang="zh-CN" altLang="en-US" sz="1200" b="1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轴的</a:t>
            </a:r>
            <a:r>
              <a:rPr lang="zh-CN" altLang="en-US" sz="1200" b="1" dirty="0" smtClean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变化</a:t>
            </a:r>
            <a:r>
              <a:rPr lang="en-US" altLang="zh-CN" sz="1200" b="1" dirty="0" smtClean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(</a:t>
            </a:r>
            <a:r>
              <a:rPr lang="en-US" altLang="zh-CN" sz="1200" b="1" dirty="0" err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V</a:t>
            </a:r>
            <a:r>
              <a:rPr lang="en-US" altLang="zh-CN" sz="1200" b="1" baseline="-25000" dirty="0" err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drift</a:t>
            </a:r>
            <a:r>
              <a:rPr lang="en-US" altLang="zh-CN" sz="1200" b="1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=-480V, V</a:t>
            </a:r>
            <a:r>
              <a:rPr lang="en-US" altLang="zh-CN" sz="1200" b="1" baseline="-25000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amp</a:t>
            </a:r>
            <a:r>
              <a:rPr lang="en-US" altLang="zh-CN" sz="1200" b="1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=-400V)</a:t>
            </a:r>
            <a:endParaRPr lang="zh-CN" altLang="en-US" sz="1200" b="1" dirty="0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292219" y="5455510"/>
            <a:ext cx="374427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考虑探测器工艺难度和增益大小，雪崩区宜采用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128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μ</a:t>
            </a:r>
            <a:r>
              <a:rPr lang="en-US" altLang="zh-CN" sz="2000" dirty="0" smtClean="0">
                <a:solidFill>
                  <a:srgbClr val="FF0000"/>
                </a:solidFill>
              </a:rPr>
              <a:t>m</a:t>
            </a:r>
            <a:endParaRPr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38" y="836712"/>
            <a:ext cx="3271827" cy="249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834236" y="3314110"/>
            <a:ext cx="19800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400" b="1" dirty="0">
                <a:latin typeface="仿宋" pitchFamily="49" charset="-122"/>
                <a:ea typeface="仿宋" pitchFamily="49" charset="-122"/>
              </a:rPr>
              <a:t>不同雪崩间隙下的增益</a:t>
            </a:r>
          </a:p>
        </p:txBody>
      </p:sp>
      <p:pic>
        <p:nvPicPr>
          <p:cNvPr id="11" name="Picture 13" descr="9b9077fbdce8d22e28e016bae39b5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381908"/>
            <a:ext cx="3337694" cy="30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251520" y="836712"/>
            <a:ext cx="8229600" cy="5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zh-CN" altLang="en-US" sz="2800" noProof="0" dirty="0" smtClean="0">
                <a:solidFill>
                  <a:srgbClr val="006633"/>
                </a:solidFill>
                <a:latin typeface="+mj-ea"/>
                <a:ea typeface="+mj-ea"/>
              </a:rPr>
              <a:t>雪崩区间隙模拟优化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611188" y="116632"/>
            <a:ext cx="7632700" cy="60960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Bulk-Micromegas</a:t>
            </a:r>
            <a:r>
              <a:rPr lang="zh-CN" altLang="en-US" sz="2800" dirty="0">
                <a:solidFill>
                  <a:srgbClr val="000000"/>
                </a:solidFill>
              </a:rPr>
              <a:t>工艺</a:t>
            </a:r>
          </a:p>
        </p:txBody>
      </p:sp>
      <p:sp>
        <p:nvSpPr>
          <p:cNvPr id="15" name="矩形 14"/>
          <p:cNvSpPr/>
          <p:nvPr/>
        </p:nvSpPr>
        <p:spPr>
          <a:xfrm>
            <a:off x="251520" y="4934536"/>
            <a:ext cx="5139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雪崩间隙越小，雪崩区</a:t>
            </a:r>
            <a:r>
              <a:rPr lang="zh-CN" altLang="en-US" dirty="0" smtClean="0">
                <a:solidFill>
                  <a:srgbClr val="000000"/>
                </a:solidFill>
              </a:rPr>
              <a:t>电场变化</a:t>
            </a:r>
            <a:r>
              <a:rPr lang="zh-CN" altLang="en-US" dirty="0">
                <a:solidFill>
                  <a:srgbClr val="000000"/>
                </a:solidFill>
              </a:rPr>
              <a:t>越剧烈</a:t>
            </a:r>
            <a:r>
              <a:rPr lang="en-US" altLang="zh-CN" dirty="0">
                <a:solidFill>
                  <a:srgbClr val="000000"/>
                </a:solidFill>
              </a:rPr>
              <a:t>;</a:t>
            </a:r>
            <a:r>
              <a:rPr lang="zh-CN" altLang="en-US" dirty="0">
                <a:solidFill>
                  <a:srgbClr val="000000"/>
                </a:solidFill>
              </a:rPr>
              <a:t>当雪崩间隙厚度大于</a:t>
            </a:r>
            <a:r>
              <a:rPr lang="en-US" altLang="zh-CN" dirty="0">
                <a:solidFill>
                  <a:srgbClr val="000000"/>
                </a:solidFill>
              </a:rPr>
              <a:t>100</a:t>
            </a:r>
            <a:r>
              <a:rPr lang="en-US" altLang="zh-CN" i="1" dirty="0">
                <a:solidFill>
                  <a:srgbClr val="000000"/>
                </a:solidFill>
              </a:rPr>
              <a:t>μ</a:t>
            </a:r>
            <a:r>
              <a:rPr lang="en-US" altLang="zh-CN" dirty="0">
                <a:solidFill>
                  <a:srgbClr val="000000"/>
                </a:solidFill>
              </a:rPr>
              <a:t>m</a:t>
            </a:r>
            <a:r>
              <a:rPr lang="zh-CN" altLang="en-US" dirty="0" smtClean="0">
                <a:solidFill>
                  <a:srgbClr val="000000"/>
                </a:solidFill>
              </a:rPr>
              <a:t>时</a:t>
            </a:r>
            <a:r>
              <a:rPr lang="en-US" altLang="zh-CN" dirty="0" smtClean="0">
                <a:solidFill>
                  <a:srgbClr val="000000"/>
                </a:solidFill>
              </a:rPr>
              <a:t>,</a:t>
            </a:r>
            <a:r>
              <a:rPr lang="zh-CN" altLang="en-US" dirty="0" smtClean="0">
                <a:solidFill>
                  <a:srgbClr val="000000"/>
                </a:solidFill>
              </a:rPr>
              <a:t>远离</a:t>
            </a:r>
            <a:r>
              <a:rPr lang="zh-CN" altLang="en-US" dirty="0">
                <a:solidFill>
                  <a:srgbClr val="000000"/>
                </a:solidFill>
              </a:rPr>
              <a:t>金属网电场比较</a:t>
            </a:r>
            <a:r>
              <a:rPr lang="zh-CN" altLang="en-US" dirty="0" smtClean="0">
                <a:solidFill>
                  <a:srgbClr val="000000"/>
                </a:solidFill>
              </a:rPr>
              <a:t>均匀</a:t>
            </a:r>
            <a:r>
              <a:rPr lang="en-US" altLang="zh-CN" dirty="0" smtClean="0">
                <a:solidFill>
                  <a:srgbClr val="000000"/>
                </a:solidFill>
              </a:rPr>
              <a:t>;</a:t>
            </a:r>
            <a:r>
              <a:rPr lang="zh-CN" altLang="en-US" dirty="0" smtClean="0">
                <a:solidFill>
                  <a:srgbClr val="000000"/>
                </a:solidFill>
              </a:rPr>
              <a:t>电场的突变</a:t>
            </a:r>
            <a:r>
              <a:rPr lang="zh-CN" altLang="en-US" dirty="0">
                <a:solidFill>
                  <a:srgbClr val="000000"/>
                </a:solidFill>
              </a:rPr>
              <a:t>集中在金属网附近。雪崩区间隙越</a:t>
            </a:r>
            <a:r>
              <a:rPr lang="zh-CN" altLang="en-US" dirty="0" smtClean="0">
                <a:solidFill>
                  <a:srgbClr val="000000"/>
                </a:solidFill>
              </a:rPr>
              <a:t>小</a:t>
            </a:r>
            <a:r>
              <a:rPr lang="en-US" altLang="zh-CN" dirty="0" smtClean="0">
                <a:solidFill>
                  <a:srgbClr val="000000"/>
                </a:solidFill>
              </a:rPr>
              <a:t>,</a:t>
            </a:r>
            <a:r>
              <a:rPr lang="zh-CN" altLang="en-US" dirty="0" smtClean="0">
                <a:solidFill>
                  <a:srgbClr val="000000"/>
                </a:solidFill>
              </a:rPr>
              <a:t>对</a:t>
            </a:r>
            <a:r>
              <a:rPr lang="zh-CN" altLang="en-US" dirty="0">
                <a:solidFill>
                  <a:srgbClr val="000000"/>
                </a:solidFill>
              </a:rPr>
              <a:t>金属网的表面平整性和雪崩</a:t>
            </a:r>
            <a:r>
              <a:rPr lang="zh-CN" altLang="en-US" dirty="0" smtClean="0">
                <a:solidFill>
                  <a:srgbClr val="000000"/>
                </a:solidFill>
              </a:rPr>
              <a:t>间隙均匀性</a:t>
            </a:r>
            <a:r>
              <a:rPr lang="zh-CN" altLang="en-US" dirty="0">
                <a:solidFill>
                  <a:srgbClr val="000000"/>
                </a:solidFill>
              </a:rPr>
              <a:t>要求</a:t>
            </a:r>
            <a:r>
              <a:rPr lang="zh-CN" altLang="en-US" dirty="0" smtClean="0">
                <a:solidFill>
                  <a:srgbClr val="000000"/>
                </a:solidFill>
              </a:rPr>
              <a:t>越高</a:t>
            </a:r>
            <a:r>
              <a:rPr lang="en-US" altLang="zh-CN" dirty="0">
                <a:solidFill>
                  <a:srgbClr val="000000"/>
                </a:solidFill>
              </a:rPr>
              <a:t>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92218" y="3769294"/>
            <a:ext cx="3501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雪崩</a:t>
            </a:r>
            <a:r>
              <a:rPr lang="zh-CN" altLang="en-US" dirty="0">
                <a:solidFill>
                  <a:srgbClr val="000000"/>
                </a:solidFill>
              </a:rPr>
              <a:t>区间隙过</a:t>
            </a:r>
            <a:r>
              <a:rPr lang="zh-CN" altLang="en-US" dirty="0" smtClean="0">
                <a:solidFill>
                  <a:srgbClr val="000000"/>
                </a:solidFill>
              </a:rPr>
              <a:t>大，</a:t>
            </a:r>
            <a:r>
              <a:rPr lang="zh-CN" altLang="en-US" dirty="0">
                <a:solidFill>
                  <a:srgbClr val="000000"/>
                </a:solidFill>
              </a:rPr>
              <a:t>探测器在相同电压</a:t>
            </a:r>
            <a:r>
              <a:rPr lang="zh-CN" altLang="en-US" dirty="0" smtClean="0">
                <a:solidFill>
                  <a:srgbClr val="000000"/>
                </a:solidFill>
              </a:rPr>
              <a:t>下的</a:t>
            </a:r>
            <a:r>
              <a:rPr lang="zh-CN" altLang="en-US" dirty="0">
                <a:solidFill>
                  <a:srgbClr val="000000"/>
                </a:solidFill>
              </a:rPr>
              <a:t>增益会变小。如果要得到更高的增益，则需要增加工作高压。同时雪崩区</a:t>
            </a:r>
            <a:r>
              <a:rPr lang="zh-CN" altLang="en-US" dirty="0" smtClean="0">
                <a:solidFill>
                  <a:srgbClr val="000000"/>
                </a:solidFill>
              </a:rPr>
              <a:t>间隙</a:t>
            </a:r>
            <a:r>
              <a:rPr lang="zh-CN" altLang="en-US" dirty="0">
                <a:solidFill>
                  <a:srgbClr val="000000"/>
                </a:solidFill>
              </a:rPr>
              <a:t>过大，会影响电荷的收集，影响</a:t>
            </a:r>
            <a:r>
              <a:rPr lang="zh-CN" altLang="en-US" dirty="0" smtClean="0">
                <a:solidFill>
                  <a:srgbClr val="000000"/>
                </a:solidFill>
              </a:rPr>
              <a:t>计数率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7030A0"/>
                </a:solidFill>
                <a:effectLst/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dirty="0" smtClean="0">
                <a:solidFill>
                  <a:srgbClr val="7030A0"/>
                </a:solidFill>
                <a:effectLst/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dirty="0" smtClean="0">
                <a:solidFill>
                  <a:srgbClr val="7030A0"/>
                </a:solidFill>
                <a:effectLst/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effectLst/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6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Bulk-Micromegas</a:t>
            </a:r>
            <a:r>
              <a:rPr lang="zh-CN" altLang="en-US" sz="2800" dirty="0">
                <a:solidFill>
                  <a:srgbClr val="000000"/>
                </a:solidFill>
              </a:rPr>
              <a:t>工艺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251520" y="836712"/>
            <a:ext cx="8229600" cy="5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zh-CN" altLang="en-US" sz="2800" dirty="0" smtClean="0">
                <a:solidFill>
                  <a:srgbClr val="006633"/>
                </a:solidFill>
                <a:latin typeface="+mj-ea"/>
                <a:ea typeface="+mj-ea"/>
              </a:rPr>
              <a:t>金属网预处理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pic>
        <p:nvPicPr>
          <p:cNvPr id="8" name="图片 4" descr="09-0513-1537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37500" r="41797" b="14063"/>
          <a:stretch>
            <a:fillRect/>
          </a:stretch>
        </p:blipFill>
        <p:spPr bwMode="auto">
          <a:xfrm>
            <a:off x="5651500" y="1628775"/>
            <a:ext cx="2571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1"/>
          <p:cNvSpPr txBox="1">
            <a:spLocks/>
          </p:cNvSpPr>
          <p:nvPr/>
        </p:nvSpPr>
        <p:spPr>
          <a:xfrm>
            <a:off x="4810125" y="677785"/>
            <a:ext cx="4041775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en-US" altLang="zh-CN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zh-CN" altLang="en-US" sz="5100" dirty="0" smtClean="0">
                <a:solidFill>
                  <a:schemeClr val="tx1"/>
                </a:solidFill>
                <a:latin typeface="+mn-ea"/>
              </a:rPr>
              <a:t>辊压</a:t>
            </a:r>
            <a:endParaRPr lang="en-US" altLang="zh-CN" sz="5100" dirty="0" smtClean="0">
              <a:solidFill>
                <a:schemeClr val="tx1"/>
              </a:solidFill>
              <a:latin typeface="+mn-ea"/>
            </a:endParaRPr>
          </a:p>
          <a:p>
            <a:pPr marL="859536" lvl="2" fontAlgn="auto">
              <a:spcAft>
                <a:spcPts val="0"/>
              </a:spcAft>
              <a:buFont typeface="Wingdings 2"/>
              <a:buNone/>
              <a:defRPr/>
            </a:pPr>
            <a:endParaRPr lang="en-US" altLang="zh-CN" sz="2900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zh-CN" alt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914400" y="5337175"/>
            <a:ext cx="4306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辊压</a:t>
            </a:r>
            <a:r>
              <a:rPr lang="zh-CN" altLang="en-US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后</a:t>
            </a:r>
            <a:r>
              <a:rPr lang="zh-CN" altLang="en-US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金属网</a:t>
            </a:r>
            <a:r>
              <a:rPr lang="zh-CN" altLang="en-US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丝径</a:t>
            </a:r>
            <a:r>
              <a:rPr lang="zh-CN" altLang="en-US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、</a:t>
            </a:r>
            <a:r>
              <a:rPr lang="zh-CN" altLang="en-US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网眼大小</a:t>
            </a:r>
            <a:r>
              <a:rPr lang="zh-CN" altLang="en-US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不变，编织</a:t>
            </a:r>
            <a:r>
              <a:rPr lang="zh-CN" altLang="en-US" dirty="0">
                <a:solidFill>
                  <a:srgbClr val="000000"/>
                </a:solidFill>
                <a:latin typeface="+mn-ea"/>
                <a:ea typeface="+mn-ea"/>
              </a:rPr>
              <a:t>节点被压缩</a:t>
            </a:r>
            <a:r>
              <a:rPr lang="zh-CN" altLang="en-US" dirty="0">
                <a:latin typeface="+mn-ea"/>
                <a:ea typeface="+mn-ea"/>
              </a:rPr>
              <a:t>；</a:t>
            </a:r>
            <a:endParaRPr lang="en-US" altLang="zh-CN" dirty="0">
              <a:latin typeface="+mn-ea"/>
              <a:ea typeface="+mn-ea"/>
            </a:endParaRPr>
          </a:p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增益提高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倍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Picture 1" descr="C:\Users\fansn\AppData\Roaming\Tencent\Users\594843716\QQ\WinTemp\RichOle\NUL3T2FU8DG7SWVTI)DC0(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4076700"/>
            <a:ext cx="360045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1毕业论文\CASthesis-v0.2\template\figures\fig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341438"/>
            <a:ext cx="3000375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2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7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Bulk-Micromegas</a:t>
            </a:r>
            <a:r>
              <a:rPr lang="zh-CN" altLang="en-US" sz="2800" dirty="0">
                <a:solidFill>
                  <a:srgbClr val="000000"/>
                </a:solidFill>
              </a:rPr>
              <a:t>工艺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251520" y="836712"/>
            <a:ext cx="8229600" cy="5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zh-CN" altLang="en-US" sz="2800" dirty="0" smtClean="0">
                <a:solidFill>
                  <a:srgbClr val="006633"/>
                </a:solidFill>
                <a:latin typeface="+mj-ea"/>
                <a:ea typeface="+mj-ea"/>
              </a:rPr>
              <a:t>金属网预处理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pic>
        <p:nvPicPr>
          <p:cNvPr id="14" name="Picture 2" descr="D:\1毕业论文\CASthesis-v0.2\template\figures\fig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1188"/>
            <a:ext cx="4176713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499992" y="814780"/>
            <a:ext cx="3890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zh-CN" altLang="en-US" sz="27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拉伸</a:t>
            </a:r>
          </a:p>
          <a:p>
            <a:pPr marL="0" lvl="2" algn="ctr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zh-CN" altLang="en-US" sz="20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使用</a:t>
            </a:r>
            <a:r>
              <a:rPr lang="en-US" altLang="zh-CN" sz="20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0.7 kg/cm</a:t>
            </a:r>
            <a:r>
              <a:rPr lang="zh-CN" altLang="en-US" sz="20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拉力两面拉伸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16" name="图片 7" descr="不拉原始P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32" y="2001188"/>
            <a:ext cx="2428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6" descr="拉原始PC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32" y="4501500"/>
            <a:ext cx="2500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下箭头 17"/>
          <p:cNvSpPr/>
          <p:nvPr/>
        </p:nvSpPr>
        <p:spPr>
          <a:xfrm>
            <a:off x="5293292" y="3752733"/>
            <a:ext cx="571500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3"/>
          <p:cNvSpPr>
            <a:spLocks noChangeArrowheads="1"/>
          </p:cNvSpPr>
          <p:nvPr/>
        </p:nvSpPr>
        <p:spPr bwMode="auto">
          <a:xfrm>
            <a:off x="5864792" y="3758656"/>
            <a:ext cx="3070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使用</a:t>
            </a:r>
            <a:r>
              <a:rPr lang="en-US" altLang="zh-CN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0.7 kg/cm</a:t>
            </a:r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拉力两面拉伸</a:t>
            </a:r>
          </a:p>
        </p:txBody>
      </p:sp>
    </p:spTree>
    <p:extLst>
      <p:ext uri="{BB962C8B-B14F-4D97-AF65-F5344CB8AC3E}">
        <p14:creationId xmlns:p14="http://schemas.microsoft.com/office/powerpoint/2010/main" val="558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81" y="3393502"/>
            <a:ext cx="3305772" cy="21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1毕业论文\CASthesis-v0.2\template\figures\fig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75508"/>
            <a:ext cx="3724971" cy="2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8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Bulk-Micromegas</a:t>
            </a:r>
            <a:r>
              <a:rPr lang="zh-CN" altLang="en-US" sz="2800" dirty="0">
                <a:solidFill>
                  <a:srgbClr val="000000"/>
                </a:solidFill>
              </a:rPr>
              <a:t>工艺</a:t>
            </a:r>
          </a:p>
        </p:txBody>
      </p:sp>
      <p:sp>
        <p:nvSpPr>
          <p:cNvPr id="7" name="矩形 6"/>
          <p:cNvSpPr/>
          <p:nvPr/>
        </p:nvSpPr>
        <p:spPr>
          <a:xfrm>
            <a:off x="827584" y="135761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</a:rPr>
              <a:t>光源面积</a:t>
            </a:r>
            <a:r>
              <a:rPr lang="en-US" altLang="zh-CN" b="1" dirty="0" smtClean="0">
                <a:solidFill>
                  <a:srgbClr val="000000"/>
                </a:solidFill>
              </a:rPr>
              <a:t>80mm×80mm</a:t>
            </a:r>
            <a:r>
              <a:rPr lang="zh-CN" altLang="en-US" b="1" dirty="0" smtClean="0">
                <a:solidFill>
                  <a:srgbClr val="000000"/>
                </a:solidFill>
              </a:rPr>
              <a:t>采用</a:t>
            </a:r>
            <a:r>
              <a:rPr lang="zh-CN" altLang="en-US" b="1" dirty="0">
                <a:solidFill>
                  <a:srgbClr val="000000"/>
                </a:solidFill>
              </a:rPr>
              <a:t>扫描式曝光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58353"/>
            <a:ext cx="2880320" cy="216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07504" y="1793218"/>
            <a:ext cx="3114946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  <a:ea typeface="+mn-ea"/>
              </a:rPr>
              <a:t>漂移极：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ea typeface="+mn-ea"/>
              </a:rPr>
              <a:t>400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ea typeface="+mn-ea"/>
              </a:rPr>
              <a:t>目金属编织网制作</a:t>
            </a:r>
            <a:endParaRPr lang="en-US" altLang="zh-CN" sz="160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  <a:ea typeface="+mn-ea"/>
              </a:rPr>
              <a:t>雪崩极：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ea typeface="+mn-ea"/>
              </a:rPr>
              <a:t>400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ea typeface="+mn-ea"/>
              </a:rPr>
              <a:t>目金属编织网制作</a:t>
            </a:r>
            <a:endParaRPr lang="en-US" altLang="zh-CN" sz="160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  <a:ea typeface="+mn-ea"/>
              </a:rPr>
              <a:t>读出电极：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ea typeface="+mn-ea"/>
              </a:rPr>
              <a:t>2×2pad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ea typeface="+mn-ea"/>
              </a:rPr>
              <a:t>读出</a:t>
            </a:r>
            <a:r>
              <a:rPr lang="zh-CN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，</a:t>
            </a:r>
            <a:endParaRPr lang="en-US" altLang="zh-CN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+mn-ea"/>
                <a:ea typeface="+mn-ea"/>
              </a:rPr>
              <a:t>pad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ea typeface="+mn-ea"/>
              </a:rPr>
              <a:t>尺寸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ea typeface="+mn-ea"/>
              </a:rPr>
              <a:t>100mm×100mm</a:t>
            </a:r>
            <a:r>
              <a:rPr lang="en-US" altLang="zh-CN" sz="1600" dirty="0" smtClean="0">
                <a:solidFill>
                  <a:srgbClr val="000000"/>
                </a:solidFill>
                <a:latin typeface="+mn-ea"/>
                <a:ea typeface="+mn-ea"/>
              </a:rPr>
              <a:t>;</a:t>
            </a:r>
            <a:endParaRPr lang="en-US" altLang="zh-CN" sz="16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1788" y="1825982"/>
            <a:ext cx="194421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zh-CN" altLang="en-US" dirty="0">
                <a:solidFill>
                  <a:srgbClr val="000000"/>
                </a:solidFill>
                <a:latin typeface="+mn-ea"/>
              </a:rPr>
              <a:t>漂移区：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3mm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zh-CN" altLang="en-US" dirty="0">
                <a:solidFill>
                  <a:srgbClr val="000000"/>
                </a:solidFill>
                <a:latin typeface="+mn-ea"/>
              </a:rPr>
              <a:t>雪崩区：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128um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zh-CN" altLang="en-US" dirty="0">
                <a:solidFill>
                  <a:srgbClr val="000000"/>
                </a:solidFill>
                <a:latin typeface="+mn-ea"/>
              </a:rPr>
              <a:t>有效探测面积：</a:t>
            </a:r>
            <a:endParaRPr lang="en-US" altLang="zh-CN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altLang="zh-CN" dirty="0">
                <a:solidFill>
                  <a:srgbClr val="000000"/>
                </a:solidFill>
                <a:latin typeface="+mn-ea"/>
              </a:rPr>
              <a:t>200mm×200mm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3275856" y="1896771"/>
            <a:ext cx="0" cy="1224951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70557" y="3284984"/>
            <a:ext cx="298884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solidFill>
                  <a:srgbClr val="000000"/>
                </a:solidFill>
              </a:rPr>
              <a:t>95%Ar/5%Iso</a:t>
            </a:r>
            <a:r>
              <a:rPr lang="zh-CN" altLang="en-US" dirty="0" smtClean="0">
                <a:solidFill>
                  <a:srgbClr val="000000"/>
                </a:solidFill>
              </a:rPr>
              <a:t>气体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lvl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最佳</a:t>
            </a:r>
            <a:r>
              <a:rPr lang="zh-CN" altLang="en-US" dirty="0">
                <a:solidFill>
                  <a:srgbClr val="000000"/>
                </a:solidFill>
              </a:rPr>
              <a:t>能量分辨率为</a:t>
            </a:r>
            <a:r>
              <a:rPr lang="en-US" altLang="zh-CN" dirty="0">
                <a:solidFill>
                  <a:srgbClr val="FF0000"/>
                </a:solidFill>
              </a:rPr>
              <a:t>17.7%</a:t>
            </a:r>
          </a:p>
        </p:txBody>
      </p:sp>
      <p:sp>
        <p:nvSpPr>
          <p:cNvPr id="15" name="矩形 14"/>
          <p:cNvSpPr/>
          <p:nvPr/>
        </p:nvSpPr>
        <p:spPr>
          <a:xfrm>
            <a:off x="107504" y="4305294"/>
            <a:ext cx="2880320" cy="372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探测器</a:t>
            </a:r>
            <a:r>
              <a:rPr lang="zh-CN" altLang="en-US" dirty="0">
                <a:solidFill>
                  <a:srgbClr val="000000"/>
                </a:solidFill>
              </a:rPr>
              <a:t>增益能达到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10</a:t>
            </a:r>
            <a:r>
              <a:rPr lang="en-US" altLang="zh-CN" baseline="30000" dirty="0">
                <a:solidFill>
                  <a:srgbClr val="FF0000"/>
                </a:solidFill>
                <a:latin typeface="+mn-ea"/>
              </a:rPr>
              <a:t>4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251520" y="836712"/>
            <a:ext cx="8229600" cy="5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altLang="zh-CN" sz="2800" dirty="0" smtClean="0">
                <a:solidFill>
                  <a:srgbClr val="006633"/>
                </a:solidFill>
                <a:latin typeface="+mj-ea"/>
                <a:ea typeface="+mj-ea"/>
              </a:rPr>
              <a:t>Bulk</a:t>
            </a:r>
            <a:r>
              <a:rPr lang="zh-CN" altLang="en-US" sz="2800" dirty="0" smtClean="0">
                <a:solidFill>
                  <a:srgbClr val="006633"/>
                </a:solidFill>
                <a:latin typeface="+mj-ea"/>
                <a:ea typeface="+mj-ea"/>
              </a:rPr>
              <a:t>工艺的大面积实现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640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第四届微结构气体探测器研讨会</a:t>
            </a:r>
            <a:r>
              <a:rPr lang="en-US" altLang="zh-CN" dirty="0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—</a:t>
            </a:r>
            <a:r>
              <a:rPr lang="zh-CN" altLang="en-US" dirty="0" smtClean="0">
                <a:solidFill>
                  <a:srgbClr val="7030A0"/>
                </a:solidFill>
                <a:latin typeface="仿宋" pitchFamily="49" charset="-122"/>
                <a:ea typeface="仿宋" pitchFamily="49" charset="-122"/>
              </a:rPr>
              <a:t>威海</a:t>
            </a:r>
            <a:endParaRPr lang="en-US" altLang="zh-CN" dirty="0">
              <a:solidFill>
                <a:srgbClr val="7030A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D131-5812-41FA-AFFC-72CA77052F8C}" type="slidenum">
              <a:rPr lang="ko-KR" altLang="en-US" smtClean="0"/>
              <a:pPr/>
              <a:t>9</a:t>
            </a:fld>
            <a:r>
              <a:rPr lang="en-US" altLang="ko-KR" dirty="0" smtClean="0"/>
              <a:t>/21</a:t>
            </a:r>
            <a:endParaRPr lang="en-US" altLang="ko-KR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Bulk-Micromegas</a:t>
            </a:r>
            <a:r>
              <a:rPr lang="zh-CN" altLang="en-US" sz="2800" dirty="0">
                <a:solidFill>
                  <a:srgbClr val="000000"/>
                </a:solidFill>
              </a:rPr>
              <a:t>工艺</a:t>
            </a:r>
          </a:p>
        </p:txBody>
      </p:sp>
      <p:pic>
        <p:nvPicPr>
          <p:cNvPr id="20" name="Picture 2" descr="D:\1毕业论文\CASthesis-v0.2\template\figures\fig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" y="1772816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1毕业论文\CASthesis-v0.2\template\figures\fig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38115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292725" y="3844925"/>
            <a:ext cx="34559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Clr>
                <a:srgbClr val="00B0F0"/>
              </a:buClr>
              <a:buFont typeface="Arial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主要通过测量增益的均匀性来反映；</a:t>
            </a:r>
            <a:endParaRPr lang="en-US" altLang="zh-CN" sz="2000" dirty="0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  <a:p>
            <a:pPr eaLnBrk="1" hangingPunct="1">
              <a:buClr>
                <a:srgbClr val="00B0F0"/>
              </a:buClr>
              <a:buFont typeface="Arial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将探测器表面平均分为</a:t>
            </a:r>
            <a:r>
              <a:rPr lang="en-US" altLang="zh-CN" sz="2000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9×9</a:t>
            </a:r>
            <a:r>
              <a:rPr lang="zh-CN" altLang="en-US" sz="2000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个区域，进行增益扫描；</a:t>
            </a:r>
            <a:endParaRPr lang="en-US" altLang="zh-CN" sz="2000" dirty="0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  <a:p>
            <a:pPr eaLnBrk="1" hangingPunct="1">
              <a:buClr>
                <a:srgbClr val="00B0F0"/>
              </a:buClr>
              <a:buFont typeface="Arial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测量微网上的输出信号幅度；</a:t>
            </a:r>
            <a:endParaRPr lang="en-US" altLang="zh-CN" sz="2000" dirty="0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  <a:p>
            <a:pPr eaLnBrk="1" hangingPunct="1">
              <a:buClr>
                <a:srgbClr val="00B0F0"/>
              </a:buClr>
              <a:buFont typeface="Arial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表面增益均匀性能达到</a:t>
            </a:r>
            <a:r>
              <a:rPr lang="en-US" altLang="zh-CN" sz="2000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91%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。</a:t>
            </a:r>
          </a:p>
        </p:txBody>
      </p:sp>
      <p:sp>
        <p:nvSpPr>
          <p:cNvPr id="23" name="内容占位符 2"/>
          <p:cNvSpPr txBox="1">
            <a:spLocks/>
          </p:cNvSpPr>
          <p:nvPr/>
        </p:nvSpPr>
        <p:spPr bwMode="auto">
          <a:xfrm>
            <a:off x="251520" y="836712"/>
            <a:ext cx="8229600" cy="5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altLang="zh-CN" sz="2800" dirty="0" smtClean="0">
                <a:solidFill>
                  <a:srgbClr val="006633"/>
                </a:solidFill>
                <a:latin typeface="+mj-ea"/>
                <a:ea typeface="+mj-ea"/>
              </a:rPr>
              <a:t>Bulk</a:t>
            </a:r>
            <a:r>
              <a:rPr lang="zh-CN" altLang="en-US" sz="2800" dirty="0" smtClean="0">
                <a:solidFill>
                  <a:srgbClr val="006633"/>
                </a:solidFill>
                <a:latin typeface="+mj-ea"/>
                <a:ea typeface="+mj-ea"/>
              </a:rPr>
              <a:t>工艺的大面积实现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876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素雅淡蓝色－表格PPT模板">
  <a:themeElements>
    <a:clrScheme name="041tgp_figure_blue 3">
      <a:dk1>
        <a:srgbClr val="0F1A81"/>
      </a:dk1>
      <a:lt1>
        <a:srgbClr val="FFFFFF"/>
      </a:lt1>
      <a:dk2>
        <a:srgbClr val="175B5B"/>
      </a:dk2>
      <a:lt2>
        <a:srgbClr val="DDDDDD"/>
      </a:lt2>
      <a:accent1>
        <a:srgbClr val="A4C226"/>
      </a:accent1>
      <a:accent2>
        <a:srgbClr val="6CA5D8"/>
      </a:accent2>
      <a:accent3>
        <a:srgbClr val="FFFFFF"/>
      </a:accent3>
      <a:accent4>
        <a:srgbClr val="0B146D"/>
      </a:accent4>
      <a:accent5>
        <a:srgbClr val="CFDDAC"/>
      </a:accent5>
      <a:accent6>
        <a:srgbClr val="6195C4"/>
      </a:accent6>
      <a:hlink>
        <a:srgbClr val="5D4BC7"/>
      </a:hlink>
      <a:folHlink>
        <a:srgbClr val="878FA5"/>
      </a:folHlink>
    </a:clrScheme>
    <a:fontScheme name="041tgp_figure_bl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342900" indent="-342900" eaLnBrk="1" hangingPunct="1">
          <a:spcBef>
            <a:spcPct val="20000"/>
          </a:spcBef>
          <a:buClr>
            <a:srgbClr val="6CA5D8"/>
          </a:buClr>
          <a:buFont typeface="Wingdings" pitchFamily="2" charset="2"/>
          <a:buChar char="u"/>
          <a:defRPr b="1" kern="0" dirty="0">
            <a:solidFill>
              <a:srgbClr val="6CA5D8"/>
            </a:solidFill>
            <a:latin typeface="Verdana"/>
          </a:defRPr>
        </a:defPPr>
      </a:lstStyle>
    </a:txDef>
  </a:objectDefaults>
  <a:extraClrSchemeLst>
    <a:extraClrScheme>
      <a:clrScheme name="041tgp_figure_blue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8AB9"/>
        </a:accent6>
        <a:hlink>
          <a:srgbClr val="7648EA"/>
        </a:hlink>
        <a:folHlink>
          <a:srgbClr val="DFAE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4CA491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B2CFC7"/>
        </a:accent5>
        <a:accent6>
          <a:srgbClr val="CD9E49"/>
        </a:accent6>
        <a:hlink>
          <a:srgbClr val="576CD5"/>
        </a:hlink>
        <a:folHlink>
          <a:srgbClr val="D872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3">
        <a:dk1>
          <a:srgbClr val="0F1A81"/>
        </a:dk1>
        <a:lt1>
          <a:srgbClr val="FFFFFF"/>
        </a:lt1>
        <a:dk2>
          <a:srgbClr val="175B5B"/>
        </a:dk2>
        <a:lt2>
          <a:srgbClr val="DDDDDD"/>
        </a:lt2>
        <a:accent1>
          <a:srgbClr val="A4C226"/>
        </a:accent1>
        <a:accent2>
          <a:srgbClr val="6CA5D8"/>
        </a:accent2>
        <a:accent3>
          <a:srgbClr val="FFFFFF"/>
        </a:accent3>
        <a:accent4>
          <a:srgbClr val="0B146D"/>
        </a:accent4>
        <a:accent5>
          <a:srgbClr val="CFDDAC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素雅淡蓝色－表格PPT模板</Template>
  <TotalTime>4721</TotalTime>
  <Words>1234</Words>
  <Application>Microsoft Office PowerPoint</Application>
  <PresentationFormat>全屏显示(4:3)</PresentationFormat>
  <Paragraphs>195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素雅淡蓝色－表格PPT模板</vt:lpstr>
      <vt:lpstr>Bulk-Micromegas研制及同步辐射测量</vt:lpstr>
      <vt:lpstr>Outline</vt:lpstr>
      <vt:lpstr>Bulk-Micromegas工艺</vt:lpstr>
      <vt:lpstr>Bulk-Micromegas工艺</vt:lpstr>
      <vt:lpstr>Bulk-Micromegas工艺</vt:lpstr>
      <vt:lpstr>Bulk-Micromegas工艺</vt:lpstr>
      <vt:lpstr>Bulk-Micromegas工艺</vt:lpstr>
      <vt:lpstr>Bulk-Micromegas工艺</vt:lpstr>
      <vt:lpstr>Bulk-Micromegas工艺</vt:lpstr>
      <vt:lpstr>Bulk-Micromegas工艺</vt:lpstr>
      <vt:lpstr>Bulk-Micromegas工艺</vt:lpstr>
      <vt:lpstr>Bulk-Micromegas工艺</vt:lpstr>
      <vt:lpstr>同步辐射实验</vt:lpstr>
      <vt:lpstr>同步辐射束流实验</vt:lpstr>
      <vt:lpstr>同步辐射束流实验</vt:lpstr>
      <vt:lpstr>同步辐射束流实验</vt:lpstr>
      <vt:lpstr>同步辐射束流实验结果</vt:lpstr>
      <vt:lpstr>同步辐射束流实验结果</vt:lpstr>
      <vt:lpstr>同步辐射束流实验结果</vt:lpstr>
      <vt:lpstr>同步辐射束流实验结果</vt:lpstr>
      <vt:lpstr>总结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lium</dc:creator>
  <cp:lastModifiedBy>bt</cp:lastModifiedBy>
  <cp:revision>128</cp:revision>
  <dcterms:created xsi:type="dcterms:W3CDTF">2013-09-06T00:51:36Z</dcterms:created>
  <dcterms:modified xsi:type="dcterms:W3CDTF">2014-07-20T00:41:58Z</dcterms:modified>
</cp:coreProperties>
</file>